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40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270B24-DF8C-4D3C-9C76-FE78CA5F2C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2D72FDF-139E-4250-B623-F53BA45523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9FC2928-446F-4A9C-8419-5D2106918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805D-9BFE-4E0C-AEB1-8DC5634AAF28}" type="datetimeFigureOut">
              <a:rPr lang="de-DE" smtClean="0"/>
              <a:t>12.06.2023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17B36D4-C0CC-4A4F-9743-C2A7A9DA3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DDE5C75-5D05-4146-B0F9-B2441D0CD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212F-9240-48CF-A66C-3944489680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993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02E237-912B-4122-AA72-0B5E3163C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75EB5D4-E806-409C-A335-1796E32A3D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32A899-7C5A-497A-8FFB-2FDF26A62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805D-9BFE-4E0C-AEB1-8DC5634AAF28}" type="datetimeFigureOut">
              <a:rPr lang="de-DE" smtClean="0"/>
              <a:t>12.06.2023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BCDDE86-3E0F-4386-B182-9438B27A0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05D9448-46EC-463F-B503-7DDDC213C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212F-9240-48CF-A66C-3944489680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3232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F4B5E95-7145-463E-8B85-923AA9B5D2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80CF738-6C64-4417-ABE7-55AD52BE6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2FD4DF-2162-45E9-AC26-36CB70320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805D-9BFE-4E0C-AEB1-8DC5634AAF28}" type="datetimeFigureOut">
              <a:rPr lang="de-DE" smtClean="0"/>
              <a:t>12.06.2023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5265698-8A74-47F7-A787-73DE0D112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542303-4B1E-4BD2-8DD6-A42000835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212F-9240-48CF-A66C-3944489680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996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F3E50B-EE1C-47B3-9D43-163768C85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0F11BE5-E712-4E70-8482-A56281EBA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846B77-48BF-4A1D-A591-6103C1668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805D-9BFE-4E0C-AEB1-8DC5634AAF28}" type="datetimeFigureOut">
              <a:rPr lang="de-DE" smtClean="0"/>
              <a:t>12.06.2023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12CD696-AE4C-48A2-976A-720FB406D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1E11DC-3EFC-4077-95C1-69CBDC836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212F-9240-48CF-A66C-3944489680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5711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6634F5-26EF-4AB5-9D5D-019F9EE9A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C05573C-4335-4081-B2B3-F93F1E7A80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20CA94C-57E1-42BC-BBC3-27F7A2210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805D-9BFE-4E0C-AEB1-8DC5634AAF28}" type="datetimeFigureOut">
              <a:rPr lang="de-DE" smtClean="0"/>
              <a:t>12.06.2023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B7D447A-65FC-4112-B15F-78C6D4F8C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2A4815F-4BAE-43F1-87CF-29FE30A89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212F-9240-48CF-A66C-3944489680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3960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B777AC-E8B0-4FE6-A8F2-A21D14723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8A038BB-3F01-4E61-A821-6F64327CA4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42E60FE-CEFB-4C11-80CC-68CAC8426F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E6DC660-CE60-4EE2-BA8F-4A91BB8DA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805D-9BFE-4E0C-AEB1-8DC5634AAF28}" type="datetimeFigureOut">
              <a:rPr lang="de-DE" smtClean="0"/>
              <a:t>12.06.2023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E4294E2-C5A1-43D5-BA9C-BAA17F4E9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2AB20D3-F19B-4605-BB15-E5CB3E2C9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212F-9240-48CF-A66C-3944489680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748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9D82B7-C4D0-4921-B90F-AC8E99140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DD795A1-5D9F-4DA7-87C4-033833706A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A6D858B-69D9-4FC8-8629-4BAF14ED23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6E2C156-7254-4515-9E71-06BE7194F4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6AE1EBB-108D-40E3-A894-028CA801A9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F34B381-C2F5-4F3D-80B5-0D93494C4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805D-9BFE-4E0C-AEB1-8DC5634AAF28}" type="datetimeFigureOut">
              <a:rPr lang="de-DE" smtClean="0"/>
              <a:t>12.06.2023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12A6704-FEE4-439C-BDF3-DFBE040AA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D58286F-CD69-4EDA-B312-0C2A6B341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212F-9240-48CF-A66C-3944489680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819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6D237A-53AA-46BF-A8A6-8C668CDBD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9E52BCB-26D9-44E4-BAA6-633C529D0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805D-9BFE-4E0C-AEB1-8DC5634AAF28}" type="datetimeFigureOut">
              <a:rPr lang="de-DE" smtClean="0"/>
              <a:t>12.06.2023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5EBB04D-BDE6-4901-A1E9-8C5C76444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5586937-C1CD-4E3F-A085-947FAC154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212F-9240-48CF-A66C-3944489680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1755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11D6787-6FF7-4C55-BBA9-BC0FB5256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805D-9BFE-4E0C-AEB1-8DC5634AAF28}" type="datetimeFigureOut">
              <a:rPr lang="de-DE" smtClean="0"/>
              <a:t>12.06.2023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C898997-42B3-4AC3-8A79-6151C5F8B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21E4DA9-E31B-4435-870A-DB834F468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212F-9240-48CF-A66C-3944489680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1582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0C9079-FC72-4928-BF27-4673FFE5F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71D3B77-CD2D-4E23-A4AC-46A642732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D3B20C0-4596-4124-A942-5B4D09B5E6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AAA20A9-7C6D-4321-A805-5F6D77E6B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805D-9BFE-4E0C-AEB1-8DC5634AAF28}" type="datetimeFigureOut">
              <a:rPr lang="de-DE" smtClean="0"/>
              <a:t>12.06.2023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85EF536-CE81-4914-B7D2-EE95E4045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816FAC8-F5D5-4ABB-B97D-88E85DE8E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212F-9240-48CF-A66C-3944489680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0583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D96212-E9DA-4792-BE2A-AC00C772A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DD26CF0-D92B-4993-88CA-46919DC116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79008D4-C9A0-4AEF-8DD0-123CFDA9EB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7860D2C-D95C-4B16-984F-12ADF6D71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805D-9BFE-4E0C-AEB1-8DC5634AAF28}" type="datetimeFigureOut">
              <a:rPr lang="de-DE" smtClean="0"/>
              <a:t>12.06.2023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1DAA107-9791-4FA1-B988-83B204C4F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9C5AA9D-EF88-49CE-BC77-A946B3E22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212F-9240-48CF-A66C-3944489680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3886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0A391E9-9214-4240-B24B-5A42CB976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FC07FB2-FB3C-4FBA-9235-D4D7764EE4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04B76C2-773D-4C34-880B-A46DA10C48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D805D-9BFE-4E0C-AEB1-8DC5634AAF28}" type="datetimeFigureOut">
              <a:rPr lang="de-DE" smtClean="0"/>
              <a:t>12.06.2023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9423E97-51D3-4B91-A31A-8279EC917A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3C99FB-B582-48FC-B28A-4BE71E8700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1212F-9240-48CF-A66C-3944489680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8363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ego-gw.it/event/590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71DF95CA-F3D2-4424-A44F-879F990AAF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07" y="296635"/>
            <a:ext cx="3812721" cy="1179192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74868B75-FA9B-4625-A00F-53F854457F7A}"/>
              </a:ext>
            </a:extLst>
          </p:cNvPr>
          <p:cNvSpPr/>
          <p:nvPr/>
        </p:nvSpPr>
        <p:spPr>
          <a:xfrm>
            <a:off x="3341880" y="2510135"/>
            <a:ext cx="550823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de-DE" sz="7200" b="1" cap="none" spc="0" dirty="0">
                <a:ln/>
                <a:solidFill>
                  <a:schemeClr val="accent3"/>
                </a:solidFill>
                <a:effectLst/>
              </a:rPr>
              <a:t>ET Computing</a:t>
            </a:r>
          </a:p>
        </p:txBody>
      </p:sp>
    </p:spTree>
    <p:extLst>
      <p:ext uri="{BB962C8B-B14F-4D97-AF65-F5344CB8AC3E}">
        <p14:creationId xmlns:p14="http://schemas.microsoft.com/office/powerpoint/2010/main" val="3378384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474F3207-D60D-4A2A-AA2F-BB07BDA5094B}"/>
              </a:ext>
            </a:extLst>
          </p:cNvPr>
          <p:cNvSpPr/>
          <p:nvPr/>
        </p:nvSpPr>
        <p:spPr>
          <a:xfrm>
            <a:off x="3187607" y="-5027"/>
            <a:ext cx="58167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de-DE" sz="5400" b="1" dirty="0">
                <a:ln/>
                <a:solidFill>
                  <a:schemeClr val="accent3"/>
                </a:solidFill>
              </a:rPr>
              <a:t>Problem: </a:t>
            </a:r>
            <a:r>
              <a:rPr lang="de-DE" sz="5400" b="1" dirty="0" err="1">
                <a:ln/>
                <a:solidFill>
                  <a:schemeClr val="accent3"/>
                </a:solidFill>
              </a:rPr>
              <a:t>Personnel</a:t>
            </a:r>
            <a:endParaRPr lang="de-DE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E9BC886-77D9-4830-BF0D-8E76BE09278F}"/>
              </a:ext>
            </a:extLst>
          </p:cNvPr>
          <p:cNvSpPr txBox="1"/>
          <p:nvPr/>
        </p:nvSpPr>
        <p:spPr>
          <a:xfrm>
            <a:off x="772886" y="1262742"/>
            <a:ext cx="10407914" cy="49244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400" dirty="0"/>
              <a:t>6 </a:t>
            </a:r>
            <a:r>
              <a:rPr lang="de-DE" sz="2400" dirty="0" err="1"/>
              <a:t>to</a:t>
            </a:r>
            <a:r>
              <a:rPr lang="de-DE" sz="2400" dirty="0"/>
              <a:t> 8 </a:t>
            </a:r>
            <a:r>
              <a:rPr lang="de-DE" sz="2400" dirty="0" err="1"/>
              <a:t>active</a:t>
            </a:r>
            <a:r>
              <a:rPr lang="de-DE" sz="2400" dirty="0"/>
              <a:t> </a:t>
            </a:r>
            <a:r>
              <a:rPr lang="de-DE" sz="2400" dirty="0" err="1"/>
              <a:t>persons</a:t>
            </a:r>
            <a:r>
              <a:rPr lang="de-DE" sz="2400" dirty="0"/>
              <a:t>: </a:t>
            </a:r>
            <a:r>
              <a:rPr lang="de-DE" sz="2400" dirty="0" err="1"/>
              <a:t>planning</a:t>
            </a:r>
            <a:r>
              <a:rPr lang="de-DE" sz="2400" dirty="0"/>
              <a:t>/</a:t>
            </a:r>
            <a:r>
              <a:rPr lang="de-DE" sz="2400" dirty="0" err="1"/>
              <a:t>coordination</a:t>
            </a:r>
            <a:r>
              <a:rPr lang="de-DE" sz="2400" dirty="0"/>
              <a:t> (</a:t>
            </a:r>
            <a:r>
              <a:rPr lang="de-DE" sz="2400" dirty="0" err="1"/>
              <a:t>chairs</a:t>
            </a:r>
            <a:r>
              <a:rPr lang="de-DE" sz="2400" dirty="0"/>
              <a:t>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400" dirty="0"/>
              <a:t>2 FTE </a:t>
            </a:r>
            <a:r>
              <a:rPr lang="de-DE" sz="2400" dirty="0" err="1"/>
              <a:t>from</a:t>
            </a:r>
            <a:r>
              <a:rPr lang="de-DE" sz="2400" dirty="0"/>
              <a:t> ET-PP: Development of the </a:t>
            </a:r>
            <a:r>
              <a:rPr lang="de-DE" sz="2400" dirty="0" err="1"/>
              <a:t>computing</a:t>
            </a:r>
            <a:r>
              <a:rPr lang="de-DE" sz="2400" dirty="0"/>
              <a:t> </a:t>
            </a:r>
            <a:r>
              <a:rPr lang="de-DE" sz="2400" dirty="0" err="1"/>
              <a:t>model</a:t>
            </a:r>
            <a:r>
              <a:rPr lang="de-DE" sz="2400" dirty="0"/>
              <a:t> and </a:t>
            </a:r>
            <a:r>
              <a:rPr lang="de-DE" sz="2400" dirty="0" err="1"/>
              <a:t>data</a:t>
            </a:r>
            <a:r>
              <a:rPr lang="de-DE" sz="2400" dirty="0"/>
              <a:t> </a:t>
            </a:r>
            <a:r>
              <a:rPr lang="de-DE" sz="2400" dirty="0" err="1"/>
              <a:t>access</a:t>
            </a:r>
            <a:r>
              <a:rPr lang="de-DE" sz="2400" dirty="0"/>
              <a:t> </a:t>
            </a:r>
            <a:r>
              <a:rPr lang="de-DE" sz="2400" dirty="0" err="1"/>
              <a:t>policy</a:t>
            </a: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~ 0.5 FTE </a:t>
            </a:r>
            <a:r>
              <a:rPr lang="de-DE" sz="2400" dirty="0" err="1"/>
              <a:t>from</a:t>
            </a:r>
            <a:r>
              <a:rPr lang="de-DE" sz="2400" dirty="0"/>
              <a:t> EGO: </a:t>
            </a:r>
            <a:r>
              <a:rPr lang="de-DE" sz="2400" dirty="0" err="1"/>
              <a:t>services</a:t>
            </a:r>
            <a:endParaRPr lang="de-DE" sz="2400" dirty="0"/>
          </a:p>
          <a:p>
            <a:pPr>
              <a:spcAft>
                <a:spcPts val="1200"/>
              </a:spcAft>
            </a:pPr>
            <a:r>
              <a:rPr lang="de-DE" sz="2400" dirty="0"/>
              <a:t>	</a:t>
            </a:r>
            <a:r>
              <a:rPr lang="de-DE" sz="2400" dirty="0">
                <a:sym typeface="Wingdings" panose="05000000000000000000" pitchFamily="2" charset="2"/>
              </a:rPr>
              <a:t> not </a:t>
            </a:r>
            <a:r>
              <a:rPr lang="de-DE" sz="2400" dirty="0" err="1">
                <a:sym typeface="Wingdings" panose="05000000000000000000" pitchFamily="2" charset="2"/>
              </a:rPr>
              <a:t>enough</a:t>
            </a:r>
            <a:r>
              <a:rPr lang="de-DE" sz="2400" dirty="0">
                <a:sym typeface="Wingdings" panose="05000000000000000000" pitchFamily="2" charset="2"/>
              </a:rPr>
              <a:t> </a:t>
            </a:r>
            <a:r>
              <a:rPr lang="de-DE" sz="2400" dirty="0" err="1">
                <a:sym typeface="Wingdings" panose="05000000000000000000" pitchFamily="2" charset="2"/>
              </a:rPr>
              <a:t>to</a:t>
            </a:r>
            <a:r>
              <a:rPr lang="de-DE" sz="2400" dirty="0">
                <a:sym typeface="Wingdings" panose="05000000000000000000" pitchFamily="2" charset="2"/>
              </a:rPr>
              <a:t> </a:t>
            </a:r>
            <a:r>
              <a:rPr lang="de-DE" sz="2400" dirty="0" err="1">
                <a:sym typeface="Wingdings" panose="05000000000000000000" pitchFamily="2" charset="2"/>
              </a:rPr>
              <a:t>install</a:t>
            </a:r>
            <a:r>
              <a:rPr lang="de-DE" sz="2400" dirty="0">
                <a:sym typeface="Wingdings" panose="05000000000000000000" pitchFamily="2" charset="2"/>
              </a:rPr>
              <a:t> and </a:t>
            </a:r>
            <a:r>
              <a:rPr lang="de-DE" sz="2400" dirty="0" err="1">
                <a:sym typeface="Wingdings" panose="05000000000000000000" pitchFamily="2" charset="2"/>
              </a:rPr>
              <a:t>maintain</a:t>
            </a:r>
            <a:r>
              <a:rPr lang="de-DE" sz="2400" dirty="0">
                <a:sym typeface="Wingdings" panose="05000000000000000000" pitchFamily="2" charset="2"/>
              </a:rPr>
              <a:t> the </a:t>
            </a:r>
            <a:r>
              <a:rPr lang="de-DE" sz="2400" dirty="0" err="1">
                <a:sym typeface="Wingdings" panose="05000000000000000000" pitchFamily="2" charset="2"/>
              </a:rPr>
              <a:t>required</a:t>
            </a:r>
            <a:r>
              <a:rPr lang="de-DE" sz="2400" dirty="0">
                <a:sym typeface="Wingdings" panose="05000000000000000000" pitchFamily="2" charset="2"/>
              </a:rPr>
              <a:t> </a:t>
            </a:r>
            <a:r>
              <a:rPr lang="de-DE" sz="2400" dirty="0" err="1">
                <a:sym typeface="Wingdings" panose="05000000000000000000" pitchFamily="2" charset="2"/>
              </a:rPr>
              <a:t>services</a:t>
            </a:r>
            <a:endParaRPr lang="de-DE" sz="2400" dirty="0"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sym typeface="Wingdings" panose="05000000000000000000" pitchFamily="2" charset="2"/>
              </a:rPr>
              <a:t>A </a:t>
            </a:r>
            <a:r>
              <a:rPr lang="de-DE" sz="2400" dirty="0" err="1">
                <a:sym typeface="Wingdings" panose="05000000000000000000" pitchFamily="2" charset="2"/>
              </a:rPr>
              <a:t>few</a:t>
            </a:r>
            <a:r>
              <a:rPr lang="de-DE" sz="2400" dirty="0">
                <a:sym typeface="Wingdings" panose="05000000000000000000" pitchFamily="2" charset="2"/>
              </a:rPr>
              <a:t> </a:t>
            </a:r>
            <a:r>
              <a:rPr lang="de-DE" sz="2400" dirty="0" err="1">
                <a:sym typeface="Wingdings" panose="05000000000000000000" pitchFamily="2" charset="2"/>
              </a:rPr>
              <a:t>offers</a:t>
            </a:r>
            <a:r>
              <a:rPr lang="de-DE" sz="2400" dirty="0">
                <a:sym typeface="Wingdings" panose="05000000000000000000" pitchFamily="2" charset="2"/>
              </a:rPr>
              <a:t> </a:t>
            </a:r>
            <a:r>
              <a:rPr lang="de-DE" sz="2400" dirty="0" err="1">
                <a:sym typeface="Wingdings" panose="05000000000000000000" pitchFamily="2" charset="2"/>
              </a:rPr>
              <a:t>from</a:t>
            </a:r>
            <a:r>
              <a:rPr lang="de-DE" sz="2400" dirty="0">
                <a:sym typeface="Wingdings" panose="05000000000000000000" pitchFamily="2" charset="2"/>
              </a:rPr>
              <a:t> </a:t>
            </a:r>
            <a:r>
              <a:rPr lang="de-DE" sz="2400" dirty="0" err="1">
                <a:sym typeface="Wingdings" panose="05000000000000000000" pitchFamily="2" charset="2"/>
              </a:rPr>
              <a:t>collaborators</a:t>
            </a:r>
            <a:r>
              <a:rPr lang="de-DE" sz="2400" dirty="0">
                <a:sym typeface="Wingdings" panose="05000000000000000000" pitchFamily="2" charset="2"/>
              </a:rPr>
              <a:t>:</a:t>
            </a:r>
          </a:p>
          <a:p>
            <a:pPr>
              <a:spcAft>
                <a:spcPts val="1200"/>
              </a:spcAft>
            </a:pPr>
            <a:r>
              <a:rPr lang="de-DE" sz="2400" dirty="0">
                <a:sym typeface="Wingdings" panose="05000000000000000000" pitchFamily="2" charset="2"/>
              </a:rPr>
              <a:t>	 </a:t>
            </a:r>
            <a:r>
              <a:rPr lang="de-DE" sz="2400" dirty="0" err="1">
                <a:sym typeface="Wingdings" panose="05000000000000000000" pitchFamily="2" charset="2"/>
              </a:rPr>
              <a:t>experts</a:t>
            </a:r>
            <a:r>
              <a:rPr lang="de-DE" sz="2400" dirty="0">
                <a:sym typeface="Wingdings" panose="05000000000000000000" pitchFamily="2" charset="2"/>
              </a:rPr>
              <a:t> on </a:t>
            </a:r>
            <a:r>
              <a:rPr lang="de-DE" sz="2400" dirty="0" err="1">
                <a:sym typeface="Wingdings" panose="05000000000000000000" pitchFamily="2" charset="2"/>
              </a:rPr>
              <a:t>specific</a:t>
            </a:r>
            <a:r>
              <a:rPr lang="de-DE" sz="2400" dirty="0">
                <a:sym typeface="Wingdings" panose="05000000000000000000" pitchFamily="2" charset="2"/>
              </a:rPr>
              <a:t> </a:t>
            </a:r>
            <a:r>
              <a:rPr lang="de-DE" sz="2400" dirty="0" err="1">
                <a:sym typeface="Wingdings" panose="05000000000000000000" pitchFamily="2" charset="2"/>
              </a:rPr>
              <a:t>services</a:t>
            </a:r>
            <a:r>
              <a:rPr lang="de-DE" sz="2400" dirty="0"/>
              <a:t> </a:t>
            </a:r>
          </a:p>
          <a:p>
            <a:endParaRPr lang="de-DE" sz="2400" dirty="0"/>
          </a:p>
          <a:p>
            <a:r>
              <a:rPr lang="de-DE" sz="2400" dirty="0" err="1"/>
              <a:t>We</a:t>
            </a:r>
            <a:r>
              <a:rPr lang="de-DE" sz="2400" dirty="0"/>
              <a:t> </a:t>
            </a:r>
            <a:r>
              <a:rPr lang="de-DE" sz="2400" dirty="0" err="1"/>
              <a:t>urgently</a:t>
            </a:r>
            <a:r>
              <a:rPr lang="de-DE" sz="2400" dirty="0"/>
              <a:t> </a:t>
            </a:r>
            <a:r>
              <a:rPr lang="de-DE" sz="2400" dirty="0" err="1"/>
              <a:t>need</a:t>
            </a:r>
            <a:r>
              <a:rPr lang="de-DE" sz="2400" dirty="0"/>
              <a:t> </a:t>
            </a:r>
            <a:r>
              <a:rPr lang="de-DE" sz="2400" dirty="0" err="1"/>
              <a:t>people</a:t>
            </a:r>
            <a:r>
              <a:rPr lang="de-DE" sz="2400" dirty="0"/>
              <a:t> for</a:t>
            </a:r>
          </a:p>
          <a:p>
            <a:pPr marL="342900" indent="-342900">
              <a:buFont typeface="Symbol" panose="05050102010706020507" pitchFamily="18" charset="2"/>
              <a:buChar char="-"/>
            </a:pPr>
            <a:r>
              <a:rPr lang="de-DE" sz="2400" dirty="0"/>
              <a:t>Installation of </a:t>
            </a:r>
            <a:r>
              <a:rPr lang="de-DE" sz="2400" dirty="0" err="1"/>
              <a:t>new</a:t>
            </a:r>
            <a:r>
              <a:rPr lang="de-DE" sz="2400" dirty="0"/>
              <a:t> </a:t>
            </a:r>
            <a:r>
              <a:rPr lang="de-DE" sz="2400" dirty="0" err="1"/>
              <a:t>services</a:t>
            </a:r>
            <a:endParaRPr lang="de-DE" sz="2400" dirty="0"/>
          </a:p>
          <a:p>
            <a:pPr marL="342900" indent="-342900">
              <a:buFont typeface="Symbol" panose="05050102010706020507" pitchFamily="18" charset="2"/>
              <a:buChar char="-"/>
            </a:pPr>
            <a:r>
              <a:rPr lang="de-DE" sz="2400" dirty="0"/>
              <a:t>Maintenance of </a:t>
            </a:r>
            <a:r>
              <a:rPr lang="de-DE" sz="2400" dirty="0" err="1"/>
              <a:t>existing</a:t>
            </a:r>
            <a:r>
              <a:rPr lang="de-DE" sz="2400" dirty="0"/>
              <a:t> </a:t>
            </a:r>
            <a:r>
              <a:rPr lang="de-DE" sz="2400" dirty="0" err="1"/>
              <a:t>services</a:t>
            </a:r>
            <a:endParaRPr lang="de-DE" sz="2400" dirty="0"/>
          </a:p>
          <a:p>
            <a:pPr marL="342900" indent="-342900">
              <a:buFont typeface="Symbol" panose="05050102010706020507" pitchFamily="18" charset="2"/>
              <a:buChar char="-"/>
            </a:pPr>
            <a:r>
              <a:rPr lang="de-DE" sz="2400" dirty="0"/>
              <a:t>User support</a:t>
            </a:r>
          </a:p>
        </p:txBody>
      </p:sp>
    </p:spTree>
    <p:extLst>
      <p:ext uri="{BB962C8B-B14F-4D97-AF65-F5344CB8AC3E}">
        <p14:creationId xmlns:p14="http://schemas.microsoft.com/office/powerpoint/2010/main" val="4261251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B9ADF997-2794-4878-AC13-51ABFC2A57BB}"/>
              </a:ext>
            </a:extLst>
          </p:cNvPr>
          <p:cNvSpPr/>
          <p:nvPr/>
        </p:nvSpPr>
        <p:spPr>
          <a:xfrm>
            <a:off x="3012464" y="-5027"/>
            <a:ext cx="61670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de-DE" sz="5400" b="1" cap="none" spc="0" dirty="0" err="1">
                <a:ln/>
                <a:solidFill>
                  <a:schemeClr val="accent3"/>
                </a:solidFill>
                <a:effectLst/>
              </a:rPr>
              <a:t>Discussion</a:t>
            </a:r>
            <a:r>
              <a:rPr lang="de-DE" sz="5400" b="1" cap="none" spc="0" dirty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de-DE" sz="5400" b="1" cap="none" spc="0" dirty="0" err="1">
                <a:ln/>
                <a:solidFill>
                  <a:schemeClr val="accent3"/>
                </a:solidFill>
                <a:effectLst/>
              </a:rPr>
              <a:t>with</a:t>
            </a:r>
            <a:r>
              <a:rPr lang="de-DE" sz="5400" b="1" cap="none" spc="0" dirty="0">
                <a:ln/>
                <a:solidFill>
                  <a:schemeClr val="accent3"/>
                </a:solidFill>
                <a:effectLst/>
              </a:rPr>
              <a:t> ET-O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305DCB3-9173-45C1-9030-3BDA4D8A7EA7}"/>
              </a:ext>
            </a:extLst>
          </p:cNvPr>
          <p:cNvSpPr txBox="1"/>
          <p:nvPr/>
        </p:nvSpPr>
        <p:spPr>
          <a:xfrm>
            <a:off x="1850571" y="1404257"/>
            <a:ext cx="8451673" cy="37087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sz="3200" dirty="0"/>
              <a:t>Do </a:t>
            </a:r>
            <a:r>
              <a:rPr lang="de-DE" sz="3200" dirty="0" err="1"/>
              <a:t>we</a:t>
            </a:r>
            <a:r>
              <a:rPr lang="de-DE" sz="3200" dirty="0"/>
              <a:t> </a:t>
            </a:r>
            <a:r>
              <a:rPr lang="de-DE" sz="3200" dirty="0" err="1"/>
              <a:t>need</a:t>
            </a:r>
            <a:r>
              <a:rPr lang="de-DE" sz="3200" dirty="0"/>
              <a:t> a </a:t>
            </a:r>
            <a:r>
              <a:rPr lang="de-DE" sz="3200" dirty="0" err="1"/>
              <a:t>computing</a:t>
            </a:r>
            <a:r>
              <a:rPr lang="de-DE" sz="3200" dirty="0"/>
              <a:t> office in ET-O?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400" dirty="0"/>
              <a:t>Access of </a:t>
            </a:r>
            <a:r>
              <a:rPr lang="de-DE" sz="2400" dirty="0" err="1"/>
              <a:t>members</a:t>
            </a:r>
            <a:r>
              <a:rPr lang="de-DE" sz="2400" dirty="0"/>
              <a:t> of ET-O </a:t>
            </a:r>
            <a:r>
              <a:rPr lang="de-DE" sz="2400" dirty="0" err="1"/>
              <a:t>to</a:t>
            </a:r>
            <a:r>
              <a:rPr lang="de-DE" sz="2400" dirty="0"/>
              <a:t> the </a:t>
            </a:r>
            <a:r>
              <a:rPr lang="de-DE" sz="2400" dirty="0" err="1"/>
              <a:t>collaboration</a:t>
            </a:r>
            <a:r>
              <a:rPr lang="de-DE" sz="2400" dirty="0"/>
              <a:t> </a:t>
            </a:r>
            <a:r>
              <a:rPr lang="de-DE" sz="2400" dirty="0" err="1"/>
              <a:t>services</a:t>
            </a:r>
            <a:r>
              <a:rPr lang="de-DE" sz="2400" dirty="0"/>
              <a:t>?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400" dirty="0"/>
              <a:t>Access of </a:t>
            </a:r>
            <a:r>
              <a:rPr lang="de-DE" sz="2400" dirty="0" err="1"/>
              <a:t>members</a:t>
            </a:r>
            <a:r>
              <a:rPr lang="de-DE" sz="2400" dirty="0"/>
              <a:t> of the </a:t>
            </a:r>
            <a:r>
              <a:rPr lang="de-DE" sz="2400" dirty="0" err="1"/>
              <a:t>collaboration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ET-O </a:t>
            </a:r>
            <a:r>
              <a:rPr lang="de-DE" sz="2400" dirty="0" err="1"/>
              <a:t>services</a:t>
            </a:r>
            <a:r>
              <a:rPr lang="de-DE" sz="2400" dirty="0"/>
              <a:t>?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400" dirty="0"/>
              <a:t>Dedicated </a:t>
            </a:r>
            <a:r>
              <a:rPr lang="de-DE" sz="2400" dirty="0" err="1"/>
              <a:t>service</a:t>
            </a:r>
            <a:r>
              <a:rPr lang="de-DE" sz="2400" dirty="0"/>
              <a:t> </a:t>
            </a:r>
            <a:r>
              <a:rPr lang="de-DE" sz="2400" dirty="0" err="1"/>
              <a:t>requests</a:t>
            </a:r>
            <a:r>
              <a:rPr lang="de-DE" sz="2400" dirty="0"/>
              <a:t> </a:t>
            </a:r>
            <a:r>
              <a:rPr lang="de-DE" sz="2400" dirty="0" err="1"/>
              <a:t>from</a:t>
            </a:r>
            <a:r>
              <a:rPr lang="de-DE" sz="2400" dirty="0"/>
              <a:t> ET-O (CERN </a:t>
            </a:r>
            <a:r>
              <a:rPr lang="de-DE" sz="2400" dirty="0" err="1"/>
              <a:t>services</a:t>
            </a:r>
            <a:r>
              <a:rPr lang="de-DE" sz="2400" dirty="0"/>
              <a:t>?)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400" dirty="0" err="1"/>
              <a:t>Is</a:t>
            </a:r>
            <a:r>
              <a:rPr lang="de-DE" sz="2400" dirty="0"/>
              <a:t> CERN </a:t>
            </a:r>
            <a:r>
              <a:rPr lang="de-DE" sz="2400" dirty="0" err="1"/>
              <a:t>willing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provide</a:t>
            </a:r>
            <a:r>
              <a:rPr lang="de-DE" sz="2400" dirty="0"/>
              <a:t> </a:t>
            </a:r>
            <a:r>
              <a:rPr lang="de-DE" sz="2400" dirty="0" err="1"/>
              <a:t>services</a:t>
            </a:r>
            <a:r>
              <a:rPr lang="de-DE" sz="2400" dirty="0"/>
              <a:t> for ET-O (</a:t>
            </a:r>
            <a:r>
              <a:rPr lang="de-DE" sz="2400" dirty="0" err="1"/>
              <a:t>cost</a:t>
            </a:r>
            <a:r>
              <a:rPr lang="de-DE" sz="2400" dirty="0"/>
              <a:t>)?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400" dirty="0" err="1"/>
              <a:t>Is</a:t>
            </a:r>
            <a:r>
              <a:rPr lang="de-DE" sz="2400" dirty="0"/>
              <a:t> CERN </a:t>
            </a:r>
            <a:r>
              <a:rPr lang="de-DE" sz="2400" dirty="0" err="1"/>
              <a:t>willing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provide</a:t>
            </a:r>
            <a:r>
              <a:rPr lang="de-DE" sz="2400" dirty="0"/>
              <a:t> </a:t>
            </a:r>
            <a:r>
              <a:rPr lang="de-DE" sz="2400" dirty="0" err="1"/>
              <a:t>services</a:t>
            </a:r>
            <a:r>
              <a:rPr lang="de-DE" sz="2400" dirty="0"/>
              <a:t> for all of ET (</a:t>
            </a:r>
            <a:r>
              <a:rPr lang="de-DE" sz="2400" dirty="0" err="1"/>
              <a:t>cost</a:t>
            </a:r>
            <a:r>
              <a:rPr lang="de-DE" sz="2400" dirty="0"/>
              <a:t>)?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400" dirty="0" err="1"/>
              <a:t>Coordination</a:t>
            </a:r>
            <a:r>
              <a:rPr lang="de-DE" sz="2400" dirty="0"/>
              <a:t> between multiple </a:t>
            </a:r>
            <a:r>
              <a:rPr lang="de-DE" sz="2400" dirty="0" err="1"/>
              <a:t>service</a:t>
            </a:r>
            <a:r>
              <a:rPr lang="de-DE" sz="2400" dirty="0"/>
              <a:t> </a:t>
            </a:r>
            <a:r>
              <a:rPr lang="de-DE" sz="2400" dirty="0" err="1"/>
              <a:t>providers</a:t>
            </a:r>
            <a:r>
              <a:rPr lang="de-DE" sz="2400" dirty="0"/>
              <a:t> (EGO &amp; CERN)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400" dirty="0" err="1"/>
              <a:t>Identical</a:t>
            </a:r>
            <a:r>
              <a:rPr lang="de-DE" sz="2400" dirty="0"/>
              <a:t> </a:t>
            </a:r>
            <a:r>
              <a:rPr lang="de-DE" sz="2400" dirty="0" err="1"/>
              <a:t>services</a:t>
            </a:r>
            <a:r>
              <a:rPr lang="de-DE" sz="2400" dirty="0"/>
              <a:t> </a:t>
            </a:r>
            <a:r>
              <a:rPr lang="de-DE" sz="2400" dirty="0" err="1"/>
              <a:t>from</a:t>
            </a:r>
            <a:r>
              <a:rPr lang="de-DE" sz="2400" dirty="0"/>
              <a:t> multiple </a:t>
            </a:r>
            <a:r>
              <a:rPr lang="de-DE" sz="2400" dirty="0" err="1"/>
              <a:t>providers</a:t>
            </a:r>
            <a:r>
              <a:rPr lang="de-DE" sz="2400" dirty="0"/>
              <a:t> (i.e. </a:t>
            </a:r>
            <a:r>
              <a:rPr lang="de-DE" sz="2400" dirty="0" err="1"/>
              <a:t>indico</a:t>
            </a:r>
            <a:r>
              <a:rPr lang="de-DE" sz="24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248210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4A86A80E-BE1F-4744-89BA-B9939E458F88}"/>
              </a:ext>
            </a:extLst>
          </p:cNvPr>
          <p:cNvSpPr txBox="1"/>
          <p:nvPr/>
        </p:nvSpPr>
        <p:spPr>
          <a:xfrm>
            <a:off x="371061" y="1616765"/>
            <a:ext cx="313413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Workshop on Computing Models</a:t>
            </a:r>
          </a:p>
          <a:p>
            <a:r>
              <a:rPr lang="de-DE" sz="2400" dirty="0" err="1"/>
              <a:t>October</a:t>
            </a:r>
            <a:r>
              <a:rPr lang="de-DE" sz="2400" dirty="0"/>
              <a:t> 26th/27th, Geneva</a:t>
            </a:r>
          </a:p>
          <a:p>
            <a:r>
              <a:rPr lang="de-DE" sz="2400" dirty="0"/>
              <a:t>„</a:t>
            </a:r>
            <a:r>
              <a:rPr lang="de-DE" sz="2400" dirty="0" err="1"/>
              <a:t>Collect</a:t>
            </a:r>
            <a:r>
              <a:rPr lang="de-DE" sz="2400" dirty="0"/>
              <a:t> the Input for the </a:t>
            </a:r>
            <a:r>
              <a:rPr lang="de-DE" sz="2400" dirty="0" err="1"/>
              <a:t>development</a:t>
            </a:r>
            <a:r>
              <a:rPr lang="de-DE" sz="2400" dirty="0"/>
              <a:t> of the ET Computing Model“</a:t>
            </a:r>
          </a:p>
          <a:p>
            <a:endParaRPr lang="de-DE" sz="2400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56A68EA0-DCF5-4175-AA5C-B80DAF871D15}"/>
              </a:ext>
            </a:extLst>
          </p:cNvPr>
          <p:cNvSpPr/>
          <p:nvPr/>
        </p:nvSpPr>
        <p:spPr>
          <a:xfrm>
            <a:off x="852805" y="-5027"/>
            <a:ext cx="104863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de-DE" sz="5400" b="1" dirty="0">
                <a:ln/>
                <a:solidFill>
                  <a:schemeClr val="accent3"/>
                </a:solidFill>
              </a:rPr>
              <a:t>WP8-Workshop: Computing Models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52C60E01-7D3D-4669-A4BC-98C4703C66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4680" y="1434931"/>
            <a:ext cx="7422292" cy="3806304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24F62721-A407-4938-8B11-557EB8BBB235}"/>
              </a:ext>
            </a:extLst>
          </p:cNvPr>
          <p:cNvSpPr txBox="1"/>
          <p:nvPr/>
        </p:nvSpPr>
        <p:spPr>
          <a:xfrm>
            <a:off x="3724680" y="5423069"/>
            <a:ext cx="6096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Please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register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https://indico.ego-gw.it/event/590/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7884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71DF95CA-F3D2-4424-A44F-879F990AAF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07" y="296635"/>
            <a:ext cx="3812721" cy="1179192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74868B75-FA9B-4625-A00F-53F854457F7A}"/>
              </a:ext>
            </a:extLst>
          </p:cNvPr>
          <p:cNvSpPr/>
          <p:nvPr/>
        </p:nvSpPr>
        <p:spPr>
          <a:xfrm>
            <a:off x="3341880" y="2510135"/>
            <a:ext cx="550823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de-DE" sz="7200" b="1" cap="none" spc="0" dirty="0">
                <a:ln/>
                <a:solidFill>
                  <a:schemeClr val="accent3"/>
                </a:solidFill>
                <a:effectLst/>
              </a:rPr>
              <a:t>ET Computing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C18E94D6-497D-4A4B-9754-9D56E26C50A3}"/>
              </a:ext>
            </a:extLst>
          </p:cNvPr>
          <p:cNvGrpSpPr/>
          <p:nvPr/>
        </p:nvGrpSpPr>
        <p:grpSpPr>
          <a:xfrm>
            <a:off x="9290226" y="296635"/>
            <a:ext cx="2005168" cy="2532842"/>
            <a:chOff x="6536812" y="3586316"/>
            <a:chExt cx="1930400" cy="2438400"/>
          </a:xfrm>
        </p:grpSpPr>
        <p:pic>
          <p:nvPicPr>
            <p:cNvPr id="5" name="Grafik 4">
              <a:extLst>
                <a:ext uri="{FF2B5EF4-FFF2-40B4-BE49-F238E27FC236}">
                  <a16:creationId xmlns:a16="http://schemas.microsoft.com/office/drawing/2014/main" id="{AAA33077-5595-4279-847A-391A63F6034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36812" y="3586316"/>
              <a:ext cx="1930400" cy="2438400"/>
            </a:xfrm>
            <a:prstGeom prst="roundRect">
              <a:avLst>
                <a:gd name="adj" fmla="val 25326"/>
              </a:avLst>
            </a:prstGeom>
            <a:effectLst>
              <a:softEdge rad="88900"/>
            </a:effectLst>
          </p:spPr>
        </p:pic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182FBF5B-D7C1-42B4-A517-1A8268251685}"/>
                </a:ext>
              </a:extLst>
            </p:cNvPr>
            <p:cNvSpPr txBox="1"/>
            <p:nvPr/>
          </p:nvSpPr>
          <p:spPr>
            <a:xfrm>
              <a:off x="7306845" y="5422392"/>
              <a:ext cx="927790" cy="3555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 err="1">
                  <a:latin typeface="Comic Sans MS" panose="030F0702030302020204" pitchFamily="66" charset="0"/>
                </a:rPr>
                <a:t>Thanks</a:t>
              </a:r>
              <a:endParaRPr lang="de-DE" b="1" dirty="0"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70342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B2990F15-6EC5-4C73-9EE2-0626D0BE47DC}"/>
              </a:ext>
            </a:extLst>
          </p:cNvPr>
          <p:cNvSpPr/>
          <p:nvPr/>
        </p:nvSpPr>
        <p:spPr>
          <a:xfrm>
            <a:off x="4172205" y="0"/>
            <a:ext cx="3847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de-DE" sz="5400" b="1" cap="none" spc="0" dirty="0" err="1">
                <a:ln/>
                <a:solidFill>
                  <a:schemeClr val="accent3"/>
                </a:solidFill>
                <a:effectLst/>
              </a:rPr>
              <a:t>Organization</a:t>
            </a:r>
            <a:endParaRPr lang="de-DE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55D01C6-9244-47D0-A2B6-D1862AECFF8C}"/>
              </a:ext>
            </a:extLst>
          </p:cNvPr>
          <p:cNvSpPr txBox="1"/>
          <p:nvPr/>
        </p:nvSpPr>
        <p:spPr>
          <a:xfrm>
            <a:off x="761999" y="1055914"/>
            <a:ext cx="47085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3200" b="1" dirty="0"/>
              <a:t>ET </a:t>
            </a:r>
            <a:r>
              <a:rPr lang="de-DE" sz="3200" b="1" dirty="0" err="1"/>
              <a:t>Collaboration</a:t>
            </a:r>
            <a:endParaRPr lang="de-DE" sz="3200" b="1" dirty="0"/>
          </a:p>
          <a:p>
            <a:pPr algn="ctr"/>
            <a:r>
              <a:rPr lang="de-DE" sz="3200" b="1" dirty="0"/>
              <a:t>EIB: E-Infrastructure Board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C180D7CD-A3A6-4938-94A4-EBCB3B228E88}"/>
              </a:ext>
            </a:extLst>
          </p:cNvPr>
          <p:cNvSpPr txBox="1"/>
          <p:nvPr/>
        </p:nvSpPr>
        <p:spPr>
          <a:xfrm>
            <a:off x="6096000" y="1055914"/>
            <a:ext cx="578735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3200" b="1" dirty="0"/>
              <a:t>ET </a:t>
            </a:r>
            <a:r>
              <a:rPr lang="de-DE" sz="3200" b="1" dirty="0" err="1"/>
              <a:t>Organization</a:t>
            </a:r>
            <a:endParaRPr lang="de-DE" sz="3200" b="1" dirty="0"/>
          </a:p>
          <a:p>
            <a:pPr algn="ctr"/>
            <a:r>
              <a:rPr lang="de-DE" sz="3200" b="1" dirty="0"/>
              <a:t>WP8 Computing and Data Access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84C22925-B399-45CE-ACDA-993E29677B98}"/>
              </a:ext>
            </a:extLst>
          </p:cNvPr>
          <p:cNvSpPr txBox="1"/>
          <p:nvPr/>
        </p:nvSpPr>
        <p:spPr>
          <a:xfrm>
            <a:off x="337457" y="2265716"/>
            <a:ext cx="5486399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err="1"/>
              <a:t>Div</a:t>
            </a:r>
            <a:r>
              <a:rPr lang="de-DE" sz="2000" dirty="0"/>
              <a:t> 1: Software, </a:t>
            </a:r>
            <a:r>
              <a:rPr lang="de-DE" sz="2000" dirty="0" err="1"/>
              <a:t>frameworks</a:t>
            </a:r>
            <a:r>
              <a:rPr lang="de-DE" sz="2000" dirty="0"/>
              <a:t>, </a:t>
            </a:r>
            <a:r>
              <a:rPr lang="de-DE" sz="2000" dirty="0" err="1"/>
              <a:t>data</a:t>
            </a:r>
            <a:r>
              <a:rPr lang="de-DE" sz="2000" dirty="0"/>
              <a:t> </a:t>
            </a:r>
            <a:r>
              <a:rPr lang="de-DE" sz="2000" dirty="0" err="1"/>
              <a:t>challenge</a:t>
            </a:r>
            <a:r>
              <a:rPr lang="de-DE" sz="2000" dirty="0"/>
              <a:t> </a:t>
            </a:r>
            <a:r>
              <a:rPr lang="de-DE" sz="2000" dirty="0" err="1"/>
              <a:t>sup</a:t>
            </a:r>
            <a:r>
              <a:rPr lang="de-DE" sz="2000" dirty="0"/>
              <a:t>.</a:t>
            </a:r>
          </a:p>
          <a:p>
            <a:pPr>
              <a:spcAft>
                <a:spcPts val="1200"/>
              </a:spcAft>
            </a:pPr>
            <a:r>
              <a:rPr lang="de-DE" sz="2000" dirty="0"/>
              <a:t>           Andres Tanasijczuk (Univ. </a:t>
            </a:r>
            <a:r>
              <a:rPr lang="de-DE" sz="2000" dirty="0" err="1"/>
              <a:t>Cath</a:t>
            </a:r>
            <a:r>
              <a:rPr lang="de-DE" sz="2000" dirty="0"/>
              <a:t>. </a:t>
            </a:r>
            <a:r>
              <a:rPr lang="de-DE" sz="2000" dirty="0" err="1"/>
              <a:t>Louvain</a:t>
            </a:r>
            <a:r>
              <a:rPr lang="de-DE" sz="2000" dirty="0"/>
              <a:t>)</a:t>
            </a:r>
          </a:p>
          <a:p>
            <a:r>
              <a:rPr lang="de-DE" sz="2000" dirty="0" err="1"/>
              <a:t>Div</a:t>
            </a:r>
            <a:r>
              <a:rPr lang="de-DE" sz="2000" dirty="0"/>
              <a:t> 2: Services and</a:t>
            </a:r>
            <a:r>
              <a:rPr lang="de-DE" sz="2000" dirty="0">
                <a:effectLst/>
              </a:rPr>
              <a:t> </a:t>
            </a:r>
            <a:r>
              <a:rPr lang="de-DE" sz="2000" dirty="0" err="1"/>
              <a:t>c</a:t>
            </a:r>
            <a:r>
              <a:rPr lang="de-DE" sz="2000" dirty="0" err="1">
                <a:effectLst/>
              </a:rPr>
              <a:t>ollaboration</a:t>
            </a:r>
            <a:r>
              <a:rPr lang="de-DE" sz="2000" dirty="0">
                <a:effectLst/>
              </a:rPr>
              <a:t> support</a:t>
            </a:r>
            <a:endParaRPr lang="de-DE" sz="2000" dirty="0"/>
          </a:p>
          <a:p>
            <a:pPr>
              <a:spcAft>
                <a:spcPts val="1200"/>
              </a:spcAft>
            </a:pPr>
            <a:r>
              <a:rPr lang="de-DE" sz="2000" dirty="0"/>
              <a:t>            Antonella Bozzi (EGO)</a:t>
            </a:r>
          </a:p>
          <a:p>
            <a:r>
              <a:rPr lang="de-DE" sz="2000" dirty="0" err="1"/>
              <a:t>Div</a:t>
            </a:r>
            <a:r>
              <a:rPr lang="de-DE" sz="2000" dirty="0"/>
              <a:t> 3: </a:t>
            </a:r>
            <a:r>
              <a:rPr lang="en-US" sz="2000" dirty="0">
                <a:effectLst/>
              </a:rPr>
              <a:t>Computing, data model, resource </a:t>
            </a:r>
            <a:r>
              <a:rPr lang="en-US" sz="2000" dirty="0"/>
              <a:t>e</a:t>
            </a:r>
            <a:r>
              <a:rPr lang="en-US" sz="2000" dirty="0">
                <a:effectLst/>
              </a:rPr>
              <a:t>stimation</a:t>
            </a:r>
          </a:p>
          <a:p>
            <a:pPr>
              <a:spcAft>
                <a:spcPts val="600"/>
              </a:spcAft>
            </a:pPr>
            <a:r>
              <a:rPr lang="de-DE" sz="2000" dirty="0">
                <a:effectLst/>
              </a:rPr>
              <a:t>            Gonzalo Merino (PIC)</a:t>
            </a:r>
            <a:endParaRPr lang="en-US" sz="2000" dirty="0">
              <a:effectLst/>
            </a:endParaRPr>
          </a:p>
          <a:p>
            <a:r>
              <a:rPr lang="de-DE" sz="2000" dirty="0" err="1"/>
              <a:t>Div</a:t>
            </a:r>
            <a:r>
              <a:rPr lang="de-DE" sz="2000" dirty="0"/>
              <a:t> 4: </a:t>
            </a:r>
            <a:r>
              <a:rPr lang="de-DE" sz="2000" dirty="0">
                <a:effectLst/>
              </a:rPr>
              <a:t>Multimessenger </a:t>
            </a:r>
            <a:r>
              <a:rPr lang="de-DE" sz="2000" dirty="0" err="1">
                <a:effectLst/>
              </a:rPr>
              <a:t>alerts</a:t>
            </a:r>
            <a:r>
              <a:rPr lang="de-DE" sz="2000" dirty="0">
                <a:effectLst/>
              </a:rPr>
              <a:t> </a:t>
            </a:r>
            <a:r>
              <a:rPr lang="de-DE" sz="2000" dirty="0" err="1">
                <a:effectLst/>
              </a:rPr>
              <a:t>infrastructure</a:t>
            </a:r>
            <a:endParaRPr lang="de-DE" sz="2000" dirty="0">
              <a:effectLst/>
            </a:endParaRPr>
          </a:p>
          <a:p>
            <a:pPr>
              <a:spcAft>
                <a:spcPts val="1200"/>
              </a:spcAft>
            </a:pPr>
            <a:r>
              <a:rPr lang="de-DE" sz="2000" dirty="0"/>
              <a:t>            Steven Schramm (Univ. de Genève)</a:t>
            </a:r>
          </a:p>
          <a:p>
            <a:r>
              <a:rPr lang="de-DE" sz="2000" dirty="0"/>
              <a:t>TT:      </a:t>
            </a:r>
            <a:r>
              <a:rPr lang="de-DE" sz="2000" dirty="0">
                <a:effectLst/>
              </a:rPr>
              <a:t>Technology </a:t>
            </a:r>
            <a:r>
              <a:rPr lang="de-DE" sz="2000" dirty="0" err="1"/>
              <a:t>t</a:t>
            </a:r>
            <a:r>
              <a:rPr lang="de-DE" sz="2000" dirty="0" err="1">
                <a:effectLst/>
              </a:rPr>
              <a:t>racking</a:t>
            </a:r>
            <a:r>
              <a:rPr lang="de-DE" sz="2000" dirty="0">
                <a:effectLst/>
              </a:rPr>
              <a:t> </a:t>
            </a:r>
            <a:r>
              <a:rPr lang="de-DE" sz="2000" dirty="0" err="1">
                <a:effectLst/>
              </a:rPr>
              <a:t>working</a:t>
            </a:r>
            <a:r>
              <a:rPr lang="de-DE" sz="2000" dirty="0">
                <a:effectLst/>
              </a:rPr>
              <a:t> </a:t>
            </a:r>
            <a:r>
              <a:rPr lang="de-DE" sz="2000" dirty="0" err="1">
                <a:effectLst/>
              </a:rPr>
              <a:t>group</a:t>
            </a:r>
            <a:endParaRPr lang="de-DE" sz="2000" dirty="0">
              <a:effectLst/>
            </a:endParaRPr>
          </a:p>
          <a:p>
            <a:pPr>
              <a:spcAft>
                <a:spcPts val="600"/>
              </a:spcAft>
            </a:pPr>
            <a:r>
              <a:rPr lang="de-DE" sz="2000" dirty="0"/>
              <a:t>            Sara Vallero (INFN Torino)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69CE1800-3C14-41F0-80C0-69E279CCC784}"/>
              </a:ext>
            </a:extLst>
          </p:cNvPr>
          <p:cNvSpPr txBox="1"/>
          <p:nvPr/>
        </p:nvSpPr>
        <p:spPr>
          <a:xfrm>
            <a:off x="6246477" y="2265716"/>
            <a:ext cx="5486399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Task 8.1: T0 </a:t>
            </a:r>
            <a:r>
              <a:rPr lang="de-DE" sz="2000" dirty="0" err="1"/>
              <a:t>data</a:t>
            </a:r>
            <a:r>
              <a:rPr lang="de-DE" sz="2000" dirty="0"/>
              <a:t> </a:t>
            </a:r>
            <a:r>
              <a:rPr lang="de-DE" sz="2000" dirty="0" err="1"/>
              <a:t>center</a:t>
            </a:r>
            <a:endParaRPr lang="de-DE" sz="2000" dirty="0"/>
          </a:p>
          <a:p>
            <a:pPr>
              <a:spcAft>
                <a:spcPts val="1200"/>
              </a:spcAft>
            </a:pPr>
            <a:r>
              <a:rPr lang="de-DE" sz="2000" dirty="0"/>
              <a:t>           Patrice Verdier (CNRS)</a:t>
            </a:r>
          </a:p>
          <a:p>
            <a:r>
              <a:rPr lang="de-DE" sz="2000" dirty="0"/>
              <a:t>Task 8.2: Computing and </a:t>
            </a:r>
            <a:r>
              <a:rPr lang="de-DE" sz="2000" dirty="0" err="1"/>
              <a:t>data</a:t>
            </a:r>
            <a:r>
              <a:rPr lang="de-DE" sz="2000" dirty="0"/>
              <a:t> </a:t>
            </a:r>
            <a:r>
              <a:rPr lang="de-DE" sz="2000" dirty="0" err="1"/>
              <a:t>model</a:t>
            </a:r>
            <a:endParaRPr lang="de-DE" sz="2000" dirty="0"/>
          </a:p>
          <a:p>
            <a:pPr>
              <a:spcAft>
                <a:spcPts val="1200"/>
              </a:spcAft>
            </a:pPr>
            <a:r>
              <a:rPr lang="de-DE" sz="2000" dirty="0"/>
              <a:t>            Tassos Fragkos (Univ. de Genève)</a:t>
            </a:r>
          </a:p>
          <a:p>
            <a:r>
              <a:rPr lang="de-DE" sz="2000" dirty="0"/>
              <a:t>Task 8.3: </a:t>
            </a:r>
            <a:r>
              <a:rPr lang="en-US" sz="2000" dirty="0"/>
              <a:t>Resources estimation</a:t>
            </a:r>
            <a:endParaRPr lang="en-US" sz="2000" dirty="0">
              <a:effectLst/>
            </a:endParaRPr>
          </a:p>
          <a:p>
            <a:pPr>
              <a:spcAft>
                <a:spcPts val="600"/>
              </a:spcAft>
            </a:pPr>
            <a:r>
              <a:rPr lang="de-DE" sz="2000" dirty="0">
                <a:effectLst/>
              </a:rPr>
              <a:t>            Silvio Pardi (INFN)</a:t>
            </a:r>
            <a:endParaRPr lang="en-US" sz="2000" dirty="0">
              <a:effectLst/>
            </a:endParaRPr>
          </a:p>
          <a:p>
            <a:r>
              <a:rPr lang="de-DE" sz="2000" dirty="0"/>
              <a:t>Task 8.4: Data </a:t>
            </a:r>
            <a:r>
              <a:rPr lang="de-DE" sz="2000" dirty="0" err="1"/>
              <a:t>access</a:t>
            </a:r>
            <a:r>
              <a:rPr lang="de-DE" sz="2000" dirty="0"/>
              <a:t> </a:t>
            </a:r>
            <a:r>
              <a:rPr lang="de-DE" sz="2000" dirty="0" err="1"/>
              <a:t>implementation</a:t>
            </a:r>
            <a:r>
              <a:rPr lang="de-DE" sz="2000" dirty="0"/>
              <a:t> design</a:t>
            </a:r>
            <a:endParaRPr lang="de-DE" sz="2000" dirty="0">
              <a:effectLst/>
            </a:endParaRPr>
          </a:p>
          <a:p>
            <a:pPr>
              <a:spcAft>
                <a:spcPts val="1200"/>
              </a:spcAft>
            </a:pPr>
            <a:r>
              <a:rPr lang="de-DE" sz="2000" dirty="0"/>
              <a:t>            Nadia Tonelli (BSC)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DA24CCA-22EF-4E0C-AF65-912036FE1342}"/>
              </a:ext>
            </a:extLst>
          </p:cNvPr>
          <p:cNvSpPr txBox="1"/>
          <p:nvPr/>
        </p:nvSpPr>
        <p:spPr>
          <a:xfrm>
            <a:off x="1781114" y="6107008"/>
            <a:ext cx="79333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Stefano Bagnasco,  Patrice Verdier,  Nadia Tonello, Achim Stahl</a:t>
            </a:r>
          </a:p>
        </p:txBody>
      </p:sp>
    </p:spTree>
    <p:extLst>
      <p:ext uri="{BB962C8B-B14F-4D97-AF65-F5344CB8AC3E}">
        <p14:creationId xmlns:p14="http://schemas.microsoft.com/office/powerpoint/2010/main" val="1029251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3D1658E5-04A1-4211-A191-8679C59E1779}"/>
              </a:ext>
            </a:extLst>
          </p:cNvPr>
          <p:cNvSpPr/>
          <p:nvPr/>
        </p:nvSpPr>
        <p:spPr>
          <a:xfrm>
            <a:off x="962776" y="0"/>
            <a:ext cx="102664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de-DE" sz="5400" b="1" cap="none" spc="0" dirty="0">
                <a:ln/>
                <a:solidFill>
                  <a:schemeClr val="accent3"/>
                </a:solidFill>
                <a:effectLst/>
              </a:rPr>
              <a:t>Services and </a:t>
            </a:r>
            <a:r>
              <a:rPr lang="de-DE" sz="5400" b="1" cap="none" spc="0" dirty="0" err="1">
                <a:ln/>
                <a:solidFill>
                  <a:schemeClr val="accent3"/>
                </a:solidFill>
                <a:effectLst/>
              </a:rPr>
              <a:t>Collaboration</a:t>
            </a:r>
            <a:r>
              <a:rPr lang="de-DE" sz="5400" b="1" cap="none" spc="0" dirty="0">
                <a:ln/>
                <a:solidFill>
                  <a:schemeClr val="accent3"/>
                </a:solidFill>
                <a:effectLst/>
              </a:rPr>
              <a:t> Support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1F5C2C5-B445-46F0-9AE8-3EB8109B1AF0}"/>
              </a:ext>
            </a:extLst>
          </p:cNvPr>
          <p:cNvSpPr txBox="1"/>
          <p:nvPr/>
        </p:nvSpPr>
        <p:spPr>
          <a:xfrm>
            <a:off x="239487" y="923330"/>
            <a:ext cx="115055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Sept.: 2021: Investigation (</a:t>
            </a:r>
            <a:r>
              <a:rPr lang="de-DE" sz="2400" dirty="0" err="1"/>
              <a:t>questionaire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whole</a:t>
            </a:r>
            <a:r>
              <a:rPr lang="de-DE" sz="2400" dirty="0"/>
              <a:t> ET) </a:t>
            </a:r>
            <a:r>
              <a:rPr lang="de-DE" sz="2400" dirty="0">
                <a:sym typeface="Wingdings" panose="05000000000000000000" pitchFamily="2" charset="2"/>
              </a:rPr>
              <a:t> </a:t>
            </a:r>
            <a:r>
              <a:rPr lang="de-DE" sz="2400" dirty="0" err="1">
                <a:sym typeface="Wingdings" panose="05000000000000000000" pitchFamily="2" charset="2"/>
              </a:rPr>
              <a:t>prioritized</a:t>
            </a:r>
            <a:r>
              <a:rPr lang="de-DE" sz="2400" dirty="0">
                <a:sym typeface="Wingdings" panose="05000000000000000000" pitchFamily="2" charset="2"/>
              </a:rPr>
              <a:t> list of </a:t>
            </a:r>
            <a:r>
              <a:rPr lang="de-DE" sz="2400" dirty="0" err="1">
                <a:sym typeface="Wingdings" panose="05000000000000000000" pitchFamily="2" charset="2"/>
              </a:rPr>
              <a:t>services</a:t>
            </a:r>
            <a:r>
              <a:rPr lang="de-DE" sz="2400" dirty="0">
                <a:sym typeface="Wingdings" panose="05000000000000000000" pitchFamily="2" charset="2"/>
              </a:rPr>
              <a:t>; </a:t>
            </a:r>
            <a:r>
              <a:rPr lang="de-DE" sz="2400" dirty="0" err="1">
                <a:sym typeface="Wingdings" panose="05000000000000000000" pitchFamily="2" charset="2"/>
              </a:rPr>
              <a:t>schedule</a:t>
            </a:r>
            <a:endParaRPr lang="de-DE" sz="2400" dirty="0"/>
          </a:p>
        </p:txBody>
      </p:sp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3079BC47-4889-40CF-9F0D-81527C1D48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067748"/>
              </p:ext>
            </p:extLst>
          </p:nvPr>
        </p:nvGraphicFramePr>
        <p:xfrm>
          <a:off x="2032000" y="1514323"/>
          <a:ext cx="8127999" cy="493776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05733337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7610269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3266526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Administration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Identity </a:t>
                      </a:r>
                      <a:r>
                        <a:rPr lang="de-DE" dirty="0" err="1"/>
                        <a:t>management</a:t>
                      </a:r>
                      <a:endParaRPr lang="de-DE" dirty="0"/>
                    </a:p>
                    <a:p>
                      <a:r>
                        <a:rPr lang="de-DE" dirty="0" err="1"/>
                        <a:t>E-mail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lists</a:t>
                      </a:r>
                      <a:endParaRPr lang="de-DE" dirty="0"/>
                    </a:p>
                    <a:p>
                      <a:r>
                        <a:rPr lang="de-DE" dirty="0"/>
                        <a:t>Membership </a:t>
                      </a:r>
                      <a:r>
                        <a:rPr lang="de-DE" dirty="0" err="1"/>
                        <a:t>database</a:t>
                      </a:r>
                      <a:endParaRPr lang="de-DE" dirty="0"/>
                    </a:p>
                    <a:p>
                      <a:r>
                        <a:rPr lang="de-DE" dirty="0"/>
                        <a:t>Internal </a:t>
                      </a:r>
                      <a:r>
                        <a:rPr lang="de-DE" dirty="0" err="1"/>
                        <a:t>communication</a:t>
                      </a:r>
                      <a:endParaRPr lang="de-DE" dirty="0"/>
                    </a:p>
                    <a:p>
                      <a:r>
                        <a:rPr lang="de-DE" dirty="0" err="1"/>
                        <a:t>Document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service</a:t>
                      </a:r>
                      <a:endParaRPr lang="de-DE" dirty="0"/>
                    </a:p>
                    <a:p>
                      <a:r>
                        <a:rPr lang="de-DE" dirty="0"/>
                        <a:t>Central </a:t>
                      </a:r>
                      <a:r>
                        <a:rPr lang="de-DE" dirty="0" err="1"/>
                        <a:t>calendar</a:t>
                      </a:r>
                      <a:endParaRPr lang="de-DE" dirty="0"/>
                    </a:p>
                    <a:p>
                      <a:r>
                        <a:rPr lang="de-DE" dirty="0"/>
                        <a:t>Speakers </a:t>
                      </a:r>
                      <a:r>
                        <a:rPr lang="de-DE" dirty="0" err="1"/>
                        <a:t>database</a:t>
                      </a:r>
                      <a:endParaRPr lang="de-DE" dirty="0"/>
                    </a:p>
                    <a:p>
                      <a:r>
                        <a:rPr lang="de-DE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Top</a:t>
                      </a:r>
                    </a:p>
                    <a:p>
                      <a:r>
                        <a:rPr lang="de-DE" dirty="0"/>
                        <a:t>Top</a:t>
                      </a:r>
                    </a:p>
                    <a:p>
                      <a:r>
                        <a:rPr lang="de-DE" dirty="0"/>
                        <a:t>High</a:t>
                      </a:r>
                    </a:p>
                    <a:p>
                      <a:r>
                        <a:rPr lang="de-DE" dirty="0"/>
                        <a:t>High</a:t>
                      </a:r>
                    </a:p>
                    <a:p>
                      <a:r>
                        <a:rPr lang="de-DE" dirty="0"/>
                        <a:t>Medium</a:t>
                      </a:r>
                    </a:p>
                    <a:p>
                      <a:r>
                        <a:rPr lang="de-DE" dirty="0"/>
                        <a:t>Low</a:t>
                      </a:r>
                    </a:p>
                    <a:p>
                      <a:r>
                        <a:rPr lang="de-DE" dirty="0"/>
                        <a:t>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2407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Scientific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Software </a:t>
                      </a:r>
                      <a:r>
                        <a:rPr lang="de-DE" dirty="0" err="1"/>
                        <a:t>repository</a:t>
                      </a:r>
                      <a:endParaRPr lang="de-DE" dirty="0"/>
                    </a:p>
                    <a:p>
                      <a:r>
                        <a:rPr lang="de-DE" dirty="0"/>
                        <a:t>Ticket-system</a:t>
                      </a:r>
                    </a:p>
                    <a:p>
                      <a:r>
                        <a:rPr lang="de-DE" dirty="0"/>
                        <a:t>Data </a:t>
                      </a:r>
                      <a:r>
                        <a:rPr lang="de-DE" dirty="0" err="1"/>
                        <a:t>base</a:t>
                      </a:r>
                      <a:endParaRPr lang="de-DE" dirty="0"/>
                    </a:p>
                    <a:p>
                      <a:r>
                        <a:rPr lang="de-DE" dirty="0"/>
                        <a:t>Data </a:t>
                      </a:r>
                      <a:r>
                        <a:rPr lang="de-DE" dirty="0" err="1"/>
                        <a:t>management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system</a:t>
                      </a:r>
                      <a:endParaRPr lang="de-DE" dirty="0"/>
                    </a:p>
                    <a:p>
                      <a:r>
                        <a:rPr lang="de-DE" dirty="0"/>
                        <a:t>Computing </a:t>
                      </a:r>
                      <a:r>
                        <a:rPr lang="de-DE" dirty="0" err="1"/>
                        <a:t>resources</a:t>
                      </a:r>
                      <a:endParaRPr lang="de-DE" dirty="0"/>
                    </a:p>
                    <a:p>
                      <a:r>
                        <a:rPr lang="de-DE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High</a:t>
                      </a:r>
                    </a:p>
                    <a:p>
                      <a:r>
                        <a:rPr lang="de-DE" dirty="0"/>
                        <a:t>Medium</a:t>
                      </a:r>
                    </a:p>
                    <a:p>
                      <a:r>
                        <a:rPr lang="de-DE" dirty="0"/>
                        <a:t>Low</a:t>
                      </a:r>
                    </a:p>
                    <a:p>
                      <a:r>
                        <a:rPr lang="de-DE" dirty="0"/>
                        <a:t>Low</a:t>
                      </a:r>
                    </a:p>
                    <a:p>
                      <a:r>
                        <a:rPr lang="de-DE" dirty="0"/>
                        <a:t>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72211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Outreach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Web-pages</a:t>
                      </a:r>
                    </a:p>
                    <a:p>
                      <a:r>
                        <a:rPr lang="de-DE" dirty="0"/>
                        <a:t>Public </a:t>
                      </a:r>
                      <a:r>
                        <a:rPr lang="de-DE" dirty="0" err="1"/>
                        <a:t>data</a:t>
                      </a:r>
                      <a:endParaRPr lang="de-DE" dirty="0"/>
                    </a:p>
                    <a:p>
                      <a:r>
                        <a:rPr lang="de-DE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High</a:t>
                      </a:r>
                    </a:p>
                    <a:p>
                      <a:r>
                        <a:rPr lang="de-DE" dirty="0"/>
                        <a:t>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9541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1724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3D1658E5-04A1-4211-A191-8679C59E1779}"/>
              </a:ext>
            </a:extLst>
          </p:cNvPr>
          <p:cNvSpPr/>
          <p:nvPr/>
        </p:nvSpPr>
        <p:spPr>
          <a:xfrm>
            <a:off x="962776" y="0"/>
            <a:ext cx="102664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de-DE" sz="5400" b="1" cap="none" spc="0" dirty="0">
                <a:ln/>
                <a:solidFill>
                  <a:schemeClr val="accent3"/>
                </a:solidFill>
                <a:effectLst/>
              </a:rPr>
              <a:t>Services and </a:t>
            </a:r>
            <a:r>
              <a:rPr lang="de-DE" sz="5400" b="1" cap="none" spc="0" dirty="0" err="1">
                <a:ln/>
                <a:solidFill>
                  <a:schemeClr val="accent3"/>
                </a:solidFill>
                <a:effectLst/>
              </a:rPr>
              <a:t>Collaboration</a:t>
            </a:r>
            <a:r>
              <a:rPr lang="de-DE" sz="5400" b="1" cap="none" spc="0" dirty="0">
                <a:ln/>
                <a:solidFill>
                  <a:schemeClr val="accent3"/>
                </a:solidFill>
                <a:effectLst/>
              </a:rPr>
              <a:t> Support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1F5C2C5-B445-46F0-9AE8-3EB8109B1AF0}"/>
              </a:ext>
            </a:extLst>
          </p:cNvPr>
          <p:cNvSpPr txBox="1"/>
          <p:nvPr/>
        </p:nvSpPr>
        <p:spPr>
          <a:xfrm>
            <a:off x="239487" y="923330"/>
            <a:ext cx="115055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Sept.: 2021: Investigation (</a:t>
            </a:r>
            <a:r>
              <a:rPr lang="de-DE" sz="2400" dirty="0" err="1"/>
              <a:t>questionaire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whole</a:t>
            </a:r>
            <a:r>
              <a:rPr lang="de-DE" sz="2400" dirty="0"/>
              <a:t> ET) </a:t>
            </a:r>
            <a:r>
              <a:rPr lang="de-DE" sz="2400" dirty="0">
                <a:sym typeface="Wingdings" panose="05000000000000000000" pitchFamily="2" charset="2"/>
              </a:rPr>
              <a:t> </a:t>
            </a:r>
            <a:r>
              <a:rPr lang="de-DE" sz="2400" dirty="0" err="1">
                <a:sym typeface="Wingdings" panose="05000000000000000000" pitchFamily="2" charset="2"/>
              </a:rPr>
              <a:t>prioritized</a:t>
            </a:r>
            <a:r>
              <a:rPr lang="de-DE" sz="2400" dirty="0">
                <a:sym typeface="Wingdings" panose="05000000000000000000" pitchFamily="2" charset="2"/>
              </a:rPr>
              <a:t> list of </a:t>
            </a:r>
            <a:r>
              <a:rPr lang="de-DE" sz="2400" dirty="0" err="1">
                <a:sym typeface="Wingdings" panose="05000000000000000000" pitchFamily="2" charset="2"/>
              </a:rPr>
              <a:t>services</a:t>
            </a:r>
            <a:r>
              <a:rPr lang="de-DE" sz="2400" dirty="0">
                <a:sym typeface="Wingdings" panose="05000000000000000000" pitchFamily="2" charset="2"/>
              </a:rPr>
              <a:t>; </a:t>
            </a:r>
            <a:r>
              <a:rPr lang="de-DE" sz="2400" dirty="0" err="1">
                <a:sym typeface="Wingdings" panose="05000000000000000000" pitchFamily="2" charset="2"/>
              </a:rPr>
              <a:t>schedule</a:t>
            </a:r>
            <a:endParaRPr lang="de-DE" sz="2400" dirty="0"/>
          </a:p>
        </p:txBody>
      </p:sp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3079BC47-4889-40CF-9F0D-81527C1D48CF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1514323"/>
          <a:ext cx="8127999" cy="493776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05733337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7610269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3266526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Administration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Identity </a:t>
                      </a:r>
                      <a:r>
                        <a:rPr lang="de-DE" dirty="0" err="1"/>
                        <a:t>management</a:t>
                      </a:r>
                      <a:endParaRPr lang="de-DE" dirty="0"/>
                    </a:p>
                    <a:p>
                      <a:r>
                        <a:rPr lang="de-DE" dirty="0" err="1"/>
                        <a:t>E-mail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lists</a:t>
                      </a:r>
                      <a:endParaRPr lang="de-DE" dirty="0"/>
                    </a:p>
                    <a:p>
                      <a:r>
                        <a:rPr lang="de-DE" dirty="0"/>
                        <a:t>Membership </a:t>
                      </a:r>
                      <a:r>
                        <a:rPr lang="de-DE" dirty="0" err="1"/>
                        <a:t>database</a:t>
                      </a:r>
                      <a:endParaRPr lang="de-DE" dirty="0"/>
                    </a:p>
                    <a:p>
                      <a:r>
                        <a:rPr lang="de-DE" dirty="0"/>
                        <a:t>Internal </a:t>
                      </a:r>
                      <a:r>
                        <a:rPr lang="de-DE" dirty="0" err="1"/>
                        <a:t>communication</a:t>
                      </a:r>
                      <a:endParaRPr lang="de-DE" dirty="0"/>
                    </a:p>
                    <a:p>
                      <a:r>
                        <a:rPr lang="de-DE" dirty="0" err="1"/>
                        <a:t>Document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service</a:t>
                      </a:r>
                      <a:endParaRPr lang="de-DE" dirty="0"/>
                    </a:p>
                    <a:p>
                      <a:r>
                        <a:rPr lang="de-DE" dirty="0"/>
                        <a:t>Central </a:t>
                      </a:r>
                      <a:r>
                        <a:rPr lang="de-DE" dirty="0" err="1"/>
                        <a:t>calendar</a:t>
                      </a:r>
                      <a:endParaRPr lang="de-DE" dirty="0"/>
                    </a:p>
                    <a:p>
                      <a:r>
                        <a:rPr lang="de-DE" dirty="0"/>
                        <a:t>Speakers </a:t>
                      </a:r>
                      <a:r>
                        <a:rPr lang="de-DE" dirty="0" err="1"/>
                        <a:t>database</a:t>
                      </a:r>
                      <a:endParaRPr lang="de-DE" dirty="0"/>
                    </a:p>
                    <a:p>
                      <a:r>
                        <a:rPr lang="de-DE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Top</a:t>
                      </a:r>
                    </a:p>
                    <a:p>
                      <a:r>
                        <a:rPr lang="de-DE" dirty="0"/>
                        <a:t>Top</a:t>
                      </a:r>
                    </a:p>
                    <a:p>
                      <a:r>
                        <a:rPr lang="de-DE" dirty="0"/>
                        <a:t>High</a:t>
                      </a:r>
                    </a:p>
                    <a:p>
                      <a:r>
                        <a:rPr lang="de-DE" dirty="0"/>
                        <a:t>High</a:t>
                      </a:r>
                    </a:p>
                    <a:p>
                      <a:r>
                        <a:rPr lang="de-DE" dirty="0"/>
                        <a:t>Medium</a:t>
                      </a:r>
                    </a:p>
                    <a:p>
                      <a:r>
                        <a:rPr lang="de-DE" dirty="0"/>
                        <a:t>Low</a:t>
                      </a:r>
                    </a:p>
                    <a:p>
                      <a:r>
                        <a:rPr lang="de-DE" dirty="0"/>
                        <a:t>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2407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Scientific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Software </a:t>
                      </a:r>
                      <a:r>
                        <a:rPr lang="de-DE" dirty="0" err="1"/>
                        <a:t>repository</a:t>
                      </a:r>
                      <a:endParaRPr lang="de-DE" dirty="0"/>
                    </a:p>
                    <a:p>
                      <a:r>
                        <a:rPr lang="de-DE" dirty="0"/>
                        <a:t>Ticket-system</a:t>
                      </a:r>
                    </a:p>
                    <a:p>
                      <a:r>
                        <a:rPr lang="de-DE" dirty="0"/>
                        <a:t>Data </a:t>
                      </a:r>
                      <a:r>
                        <a:rPr lang="de-DE" dirty="0" err="1"/>
                        <a:t>base</a:t>
                      </a:r>
                      <a:endParaRPr lang="de-DE" dirty="0"/>
                    </a:p>
                    <a:p>
                      <a:r>
                        <a:rPr lang="de-DE" dirty="0"/>
                        <a:t>Data </a:t>
                      </a:r>
                      <a:r>
                        <a:rPr lang="de-DE" dirty="0" err="1"/>
                        <a:t>management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system</a:t>
                      </a:r>
                      <a:endParaRPr lang="de-DE" dirty="0"/>
                    </a:p>
                    <a:p>
                      <a:r>
                        <a:rPr lang="de-DE" dirty="0"/>
                        <a:t>Computing </a:t>
                      </a:r>
                      <a:r>
                        <a:rPr lang="de-DE" dirty="0" err="1"/>
                        <a:t>resources</a:t>
                      </a:r>
                      <a:endParaRPr lang="de-DE" dirty="0"/>
                    </a:p>
                    <a:p>
                      <a:r>
                        <a:rPr lang="de-DE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High</a:t>
                      </a:r>
                    </a:p>
                    <a:p>
                      <a:r>
                        <a:rPr lang="de-DE" dirty="0"/>
                        <a:t>Medium</a:t>
                      </a:r>
                    </a:p>
                    <a:p>
                      <a:r>
                        <a:rPr lang="de-DE" dirty="0"/>
                        <a:t>Low</a:t>
                      </a:r>
                    </a:p>
                    <a:p>
                      <a:r>
                        <a:rPr lang="de-DE" dirty="0"/>
                        <a:t>Low</a:t>
                      </a:r>
                    </a:p>
                    <a:p>
                      <a:r>
                        <a:rPr lang="de-DE" dirty="0"/>
                        <a:t>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72211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Outreach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Web-pages</a:t>
                      </a:r>
                    </a:p>
                    <a:p>
                      <a:r>
                        <a:rPr lang="de-DE" dirty="0"/>
                        <a:t>Public </a:t>
                      </a:r>
                      <a:r>
                        <a:rPr lang="de-DE" dirty="0" err="1"/>
                        <a:t>data</a:t>
                      </a:r>
                      <a:endParaRPr lang="de-DE" dirty="0"/>
                    </a:p>
                    <a:p>
                      <a:r>
                        <a:rPr lang="de-DE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High</a:t>
                      </a:r>
                    </a:p>
                    <a:p>
                      <a:r>
                        <a:rPr lang="de-DE" dirty="0"/>
                        <a:t>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9541438"/>
                  </a:ext>
                </a:extLst>
              </a:tr>
            </a:tbl>
          </a:graphicData>
        </a:graphic>
      </p:graphicFrame>
      <p:pic>
        <p:nvPicPr>
          <p:cNvPr id="6" name="Grafik 5">
            <a:extLst>
              <a:ext uri="{FF2B5EF4-FFF2-40B4-BE49-F238E27FC236}">
                <a16:creationId xmlns:a16="http://schemas.microsoft.com/office/drawing/2014/main" id="{C4E7C668-3FB1-4E87-BC59-3DA85B3ACE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0681" y="2188167"/>
            <a:ext cx="9121140" cy="396240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69140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3D1658E5-04A1-4211-A191-8679C59E1779}"/>
              </a:ext>
            </a:extLst>
          </p:cNvPr>
          <p:cNvSpPr/>
          <p:nvPr/>
        </p:nvSpPr>
        <p:spPr>
          <a:xfrm>
            <a:off x="962776" y="0"/>
            <a:ext cx="102664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de-DE" sz="5400" b="1" cap="none" spc="0" dirty="0">
                <a:ln/>
                <a:solidFill>
                  <a:schemeClr val="accent3"/>
                </a:solidFill>
                <a:effectLst/>
              </a:rPr>
              <a:t>Services and </a:t>
            </a:r>
            <a:r>
              <a:rPr lang="de-DE" sz="5400" b="1" cap="none" spc="0" dirty="0" err="1">
                <a:ln/>
                <a:solidFill>
                  <a:schemeClr val="accent3"/>
                </a:solidFill>
                <a:effectLst/>
              </a:rPr>
              <a:t>Collaboration</a:t>
            </a:r>
            <a:r>
              <a:rPr lang="de-DE" sz="5400" b="1" cap="none" spc="0" dirty="0">
                <a:ln/>
                <a:solidFill>
                  <a:schemeClr val="accent3"/>
                </a:solidFill>
                <a:effectLst/>
              </a:rPr>
              <a:t> Support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1F5C2C5-B445-46F0-9AE8-3EB8109B1AF0}"/>
              </a:ext>
            </a:extLst>
          </p:cNvPr>
          <p:cNvSpPr txBox="1"/>
          <p:nvPr/>
        </p:nvSpPr>
        <p:spPr>
          <a:xfrm>
            <a:off x="239487" y="923330"/>
            <a:ext cx="115055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Sept.: 2021: Investigation (</a:t>
            </a:r>
            <a:r>
              <a:rPr lang="de-DE" sz="2400" dirty="0" err="1"/>
              <a:t>questionaire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whole</a:t>
            </a:r>
            <a:r>
              <a:rPr lang="de-DE" sz="2400" dirty="0"/>
              <a:t> ET) </a:t>
            </a:r>
            <a:r>
              <a:rPr lang="de-DE" sz="2400" dirty="0">
                <a:sym typeface="Wingdings" panose="05000000000000000000" pitchFamily="2" charset="2"/>
              </a:rPr>
              <a:t> </a:t>
            </a:r>
            <a:r>
              <a:rPr lang="de-DE" sz="2400" dirty="0" err="1">
                <a:sym typeface="Wingdings" panose="05000000000000000000" pitchFamily="2" charset="2"/>
              </a:rPr>
              <a:t>prioritized</a:t>
            </a:r>
            <a:r>
              <a:rPr lang="de-DE" sz="2400" dirty="0">
                <a:sym typeface="Wingdings" panose="05000000000000000000" pitchFamily="2" charset="2"/>
              </a:rPr>
              <a:t> list of </a:t>
            </a:r>
            <a:r>
              <a:rPr lang="de-DE" sz="2400" dirty="0" err="1">
                <a:sym typeface="Wingdings" panose="05000000000000000000" pitchFamily="2" charset="2"/>
              </a:rPr>
              <a:t>services</a:t>
            </a:r>
            <a:r>
              <a:rPr lang="de-DE" sz="2400" dirty="0">
                <a:sym typeface="Wingdings" panose="05000000000000000000" pitchFamily="2" charset="2"/>
              </a:rPr>
              <a:t>; </a:t>
            </a:r>
            <a:r>
              <a:rPr lang="de-DE" sz="2400" dirty="0" err="1">
                <a:sym typeface="Wingdings" panose="05000000000000000000" pitchFamily="2" charset="2"/>
              </a:rPr>
              <a:t>schedule</a:t>
            </a:r>
            <a:endParaRPr lang="de-DE" sz="2400" dirty="0"/>
          </a:p>
        </p:txBody>
      </p:sp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3079BC47-4889-40CF-9F0D-81527C1D48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832305"/>
              </p:ext>
            </p:extLst>
          </p:nvPr>
        </p:nvGraphicFramePr>
        <p:xfrm>
          <a:off x="2032000" y="1514323"/>
          <a:ext cx="8127999" cy="493776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05733337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7610269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3266526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Administration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FF0000"/>
                          </a:solidFill>
                        </a:rPr>
                        <a:t>Identity </a:t>
                      </a:r>
                      <a:r>
                        <a:rPr lang="de-DE" dirty="0" err="1">
                          <a:solidFill>
                            <a:srgbClr val="FF0000"/>
                          </a:solidFill>
                        </a:rPr>
                        <a:t>management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de-DE" dirty="0" err="1">
                          <a:solidFill>
                            <a:srgbClr val="00B050"/>
                          </a:solidFill>
                        </a:rPr>
                        <a:t>E-mail</a:t>
                      </a:r>
                      <a:r>
                        <a:rPr lang="de-DE" dirty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de-DE" dirty="0" err="1">
                          <a:solidFill>
                            <a:srgbClr val="00B050"/>
                          </a:solidFill>
                        </a:rPr>
                        <a:t>lists</a:t>
                      </a:r>
                      <a:endParaRPr lang="de-DE" dirty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de-DE" dirty="0">
                          <a:solidFill>
                            <a:srgbClr val="00B050"/>
                          </a:solidFill>
                        </a:rPr>
                        <a:t>Membership </a:t>
                      </a:r>
                      <a:r>
                        <a:rPr lang="de-DE" dirty="0" err="1">
                          <a:solidFill>
                            <a:srgbClr val="00B050"/>
                          </a:solidFill>
                        </a:rPr>
                        <a:t>database</a:t>
                      </a:r>
                      <a:endParaRPr lang="de-DE" dirty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de-DE" dirty="0">
                          <a:solidFill>
                            <a:srgbClr val="FFC000"/>
                          </a:solidFill>
                        </a:rPr>
                        <a:t>Internal </a:t>
                      </a:r>
                      <a:r>
                        <a:rPr lang="de-DE" dirty="0" err="1">
                          <a:solidFill>
                            <a:srgbClr val="FFC000"/>
                          </a:solidFill>
                        </a:rPr>
                        <a:t>communication</a:t>
                      </a:r>
                      <a:endParaRPr lang="de-DE" dirty="0">
                        <a:solidFill>
                          <a:srgbClr val="FFC000"/>
                        </a:solidFill>
                      </a:endParaRPr>
                    </a:p>
                    <a:p>
                      <a:r>
                        <a:rPr lang="de-DE" dirty="0" err="1">
                          <a:solidFill>
                            <a:srgbClr val="FF0000"/>
                          </a:solidFill>
                        </a:rPr>
                        <a:t>Document</a:t>
                      </a:r>
                      <a:r>
                        <a:rPr lang="de-DE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de-DE" dirty="0" err="1">
                          <a:solidFill>
                            <a:srgbClr val="FF0000"/>
                          </a:solidFill>
                        </a:rPr>
                        <a:t>service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de-DE" dirty="0">
                          <a:solidFill>
                            <a:srgbClr val="FF0000"/>
                          </a:solidFill>
                        </a:rPr>
                        <a:t>Central </a:t>
                      </a:r>
                      <a:r>
                        <a:rPr lang="de-DE" dirty="0" err="1">
                          <a:solidFill>
                            <a:srgbClr val="FF0000"/>
                          </a:solidFill>
                        </a:rPr>
                        <a:t>calendar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de-DE" dirty="0">
                          <a:solidFill>
                            <a:srgbClr val="FF0000"/>
                          </a:solidFill>
                        </a:rPr>
                        <a:t>Speakers </a:t>
                      </a:r>
                      <a:r>
                        <a:rPr lang="de-DE" dirty="0" err="1">
                          <a:solidFill>
                            <a:srgbClr val="FF0000"/>
                          </a:solidFill>
                        </a:rPr>
                        <a:t>database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de-DE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Top</a:t>
                      </a:r>
                    </a:p>
                    <a:p>
                      <a:r>
                        <a:rPr lang="de-DE" dirty="0"/>
                        <a:t>Top</a:t>
                      </a:r>
                    </a:p>
                    <a:p>
                      <a:r>
                        <a:rPr lang="de-DE" dirty="0"/>
                        <a:t>High</a:t>
                      </a:r>
                    </a:p>
                    <a:p>
                      <a:r>
                        <a:rPr lang="de-DE" dirty="0"/>
                        <a:t>High</a:t>
                      </a:r>
                    </a:p>
                    <a:p>
                      <a:r>
                        <a:rPr lang="de-DE" dirty="0"/>
                        <a:t>Medium</a:t>
                      </a:r>
                    </a:p>
                    <a:p>
                      <a:r>
                        <a:rPr lang="de-DE" dirty="0"/>
                        <a:t>Low</a:t>
                      </a:r>
                    </a:p>
                    <a:p>
                      <a:r>
                        <a:rPr lang="de-DE" dirty="0"/>
                        <a:t>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2407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Scientific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B050"/>
                          </a:solidFill>
                        </a:rPr>
                        <a:t>Software </a:t>
                      </a:r>
                      <a:r>
                        <a:rPr lang="de-DE" dirty="0" err="1">
                          <a:solidFill>
                            <a:srgbClr val="00B050"/>
                          </a:solidFill>
                        </a:rPr>
                        <a:t>repository</a:t>
                      </a:r>
                      <a:endParaRPr lang="de-DE" dirty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de-DE" dirty="0">
                          <a:solidFill>
                            <a:srgbClr val="FF0000"/>
                          </a:solidFill>
                        </a:rPr>
                        <a:t>Ticket-system</a:t>
                      </a:r>
                    </a:p>
                    <a:p>
                      <a:r>
                        <a:rPr lang="de-DE" dirty="0">
                          <a:solidFill>
                            <a:srgbClr val="FF0000"/>
                          </a:solidFill>
                        </a:rPr>
                        <a:t>Data </a:t>
                      </a:r>
                      <a:r>
                        <a:rPr lang="de-DE" dirty="0" err="1">
                          <a:solidFill>
                            <a:srgbClr val="FF0000"/>
                          </a:solidFill>
                        </a:rPr>
                        <a:t>base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de-DE" dirty="0">
                          <a:solidFill>
                            <a:srgbClr val="00B050"/>
                          </a:solidFill>
                        </a:rPr>
                        <a:t>Data </a:t>
                      </a:r>
                      <a:r>
                        <a:rPr lang="de-DE" dirty="0" err="1">
                          <a:solidFill>
                            <a:srgbClr val="00B050"/>
                          </a:solidFill>
                        </a:rPr>
                        <a:t>management</a:t>
                      </a:r>
                      <a:r>
                        <a:rPr lang="de-DE" dirty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de-DE" dirty="0" err="1">
                          <a:solidFill>
                            <a:srgbClr val="00B050"/>
                          </a:solidFill>
                        </a:rPr>
                        <a:t>system</a:t>
                      </a:r>
                      <a:endParaRPr lang="de-DE" dirty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de-DE" dirty="0">
                          <a:solidFill>
                            <a:srgbClr val="FF0000"/>
                          </a:solidFill>
                        </a:rPr>
                        <a:t>Computing </a:t>
                      </a:r>
                      <a:r>
                        <a:rPr lang="de-DE" dirty="0" err="1">
                          <a:solidFill>
                            <a:srgbClr val="FF0000"/>
                          </a:solidFill>
                        </a:rPr>
                        <a:t>resources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de-DE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High</a:t>
                      </a:r>
                    </a:p>
                    <a:p>
                      <a:r>
                        <a:rPr lang="de-DE" dirty="0"/>
                        <a:t>Medium</a:t>
                      </a:r>
                    </a:p>
                    <a:p>
                      <a:r>
                        <a:rPr lang="de-DE" dirty="0"/>
                        <a:t>Low</a:t>
                      </a:r>
                    </a:p>
                    <a:p>
                      <a:r>
                        <a:rPr lang="de-DE" dirty="0"/>
                        <a:t>Low</a:t>
                      </a:r>
                    </a:p>
                    <a:p>
                      <a:r>
                        <a:rPr lang="de-DE" dirty="0"/>
                        <a:t>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72211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Outreach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B050"/>
                          </a:solidFill>
                        </a:rPr>
                        <a:t>Web-pages</a:t>
                      </a:r>
                    </a:p>
                    <a:p>
                      <a:r>
                        <a:rPr lang="de-DE" dirty="0">
                          <a:solidFill>
                            <a:srgbClr val="FF0000"/>
                          </a:solidFill>
                        </a:rPr>
                        <a:t>Public </a:t>
                      </a:r>
                      <a:r>
                        <a:rPr lang="de-DE" dirty="0" err="1">
                          <a:solidFill>
                            <a:srgbClr val="FF0000"/>
                          </a:solidFill>
                        </a:rPr>
                        <a:t>data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de-DE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High</a:t>
                      </a:r>
                    </a:p>
                    <a:p>
                      <a:r>
                        <a:rPr lang="de-DE" dirty="0"/>
                        <a:t>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9541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1085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0F987F82-D6A9-41D2-B3D4-FA7A52CBF81C}"/>
              </a:ext>
            </a:extLst>
          </p:cNvPr>
          <p:cNvSpPr txBox="1"/>
          <p:nvPr/>
        </p:nvSpPr>
        <p:spPr>
          <a:xfrm>
            <a:off x="1887372" y="763853"/>
            <a:ext cx="84172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3200" b="1" dirty="0"/>
              <a:t>Authentication and </a:t>
            </a:r>
            <a:r>
              <a:rPr lang="de-DE" sz="3200" b="1" dirty="0" err="1"/>
              <a:t>Authorization</a:t>
            </a:r>
            <a:r>
              <a:rPr lang="de-DE" sz="3200" b="1" dirty="0"/>
              <a:t> Infrastructure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1CAB1CE9-9578-4CCF-84C4-644FF406B8D6}"/>
              </a:ext>
            </a:extLst>
          </p:cNvPr>
          <p:cNvSpPr/>
          <p:nvPr/>
        </p:nvSpPr>
        <p:spPr>
          <a:xfrm>
            <a:off x="3923803" y="-13648"/>
            <a:ext cx="43443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de-DE" sz="5400" b="1" cap="none" spc="0" dirty="0">
                <a:ln/>
                <a:solidFill>
                  <a:schemeClr val="accent3"/>
                </a:solidFill>
                <a:effectLst/>
              </a:rPr>
              <a:t>Next </a:t>
            </a:r>
            <a:r>
              <a:rPr lang="de-DE" sz="5400" b="1" cap="none" spc="0" dirty="0" err="1">
                <a:ln/>
                <a:solidFill>
                  <a:schemeClr val="accent3"/>
                </a:solidFill>
                <a:effectLst/>
              </a:rPr>
              <a:t>Step</a:t>
            </a:r>
            <a:r>
              <a:rPr lang="de-DE" sz="5400" b="1" cap="none" spc="0" dirty="0">
                <a:ln/>
                <a:solidFill>
                  <a:schemeClr val="accent3"/>
                </a:solidFill>
                <a:effectLst/>
              </a:rPr>
              <a:t>: AAI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74A443BA-766C-4351-9D45-DD7D08CF93D7}"/>
              </a:ext>
            </a:extLst>
          </p:cNvPr>
          <p:cNvSpPr txBox="1"/>
          <p:nvPr/>
        </p:nvSpPr>
        <p:spPr>
          <a:xfrm>
            <a:off x="2236970" y="1910687"/>
            <a:ext cx="8973932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Infrastructure </a:t>
            </a:r>
            <a:r>
              <a:rPr lang="de-DE" sz="2400" dirty="0">
                <a:sym typeface="Wingdings" panose="05000000000000000000" pitchFamily="2" charset="2"/>
              </a:rPr>
              <a:t></a:t>
            </a:r>
            <a:r>
              <a:rPr lang="de-DE" sz="2400" dirty="0"/>
              <a:t> </a:t>
            </a:r>
            <a:r>
              <a:rPr lang="de-DE" sz="2400" dirty="0" err="1"/>
              <a:t>It</a:t>
            </a:r>
            <a:r>
              <a:rPr lang="de-DE" sz="2400" dirty="0"/>
              <a:t> will </a:t>
            </a:r>
            <a:r>
              <a:rPr lang="de-DE" sz="2400" dirty="0" err="1"/>
              <a:t>run</a:t>
            </a:r>
            <a:r>
              <a:rPr lang="de-DE" sz="2400" dirty="0"/>
              <a:t> in the </a:t>
            </a:r>
            <a:r>
              <a:rPr lang="de-DE" sz="2400" dirty="0" err="1"/>
              <a:t>background</a:t>
            </a:r>
            <a:endParaRPr lang="de-DE" sz="2400" dirty="0"/>
          </a:p>
          <a:p>
            <a:endParaRPr lang="de-DE" sz="2400" dirty="0"/>
          </a:p>
          <a:p>
            <a:r>
              <a:rPr lang="de-DE" sz="2400" dirty="0"/>
              <a:t>Authentication </a:t>
            </a:r>
            <a:r>
              <a:rPr lang="de-DE" sz="2400" dirty="0">
                <a:sym typeface="Wingdings" panose="05000000000000000000" pitchFamily="2" charset="2"/>
              </a:rPr>
              <a:t> </a:t>
            </a:r>
            <a:r>
              <a:rPr lang="de-DE" sz="2400" dirty="0" err="1">
                <a:sym typeface="Wingdings" panose="05000000000000000000" pitchFamily="2" charset="2"/>
              </a:rPr>
              <a:t>Identifies</a:t>
            </a:r>
            <a:r>
              <a:rPr lang="de-DE" sz="2400" dirty="0">
                <a:sym typeface="Wingdings" panose="05000000000000000000" pitchFamily="2" charset="2"/>
              </a:rPr>
              <a:t> </a:t>
            </a:r>
            <a:r>
              <a:rPr lang="de-DE" sz="2400" dirty="0" err="1">
                <a:sym typeface="Wingdings" panose="05000000000000000000" pitchFamily="2" charset="2"/>
              </a:rPr>
              <a:t>you</a:t>
            </a:r>
            <a:r>
              <a:rPr lang="de-DE" sz="2400" dirty="0">
                <a:sym typeface="Wingdings" panose="05000000000000000000" pitchFamily="2" charset="2"/>
              </a:rPr>
              <a:t> (</a:t>
            </a:r>
            <a:r>
              <a:rPr lang="de-DE" sz="2400" dirty="0" err="1">
                <a:sym typeface="Wingdings" panose="05000000000000000000" pitchFamily="2" charset="2"/>
              </a:rPr>
              <a:t>central</a:t>
            </a:r>
            <a:r>
              <a:rPr lang="de-DE" sz="2400" dirty="0">
                <a:sym typeface="Wingdings" panose="05000000000000000000" pitchFamily="2" charset="2"/>
              </a:rPr>
              <a:t> </a:t>
            </a:r>
            <a:r>
              <a:rPr lang="de-DE" sz="2400" dirty="0" err="1">
                <a:sym typeface="Wingdings" panose="05000000000000000000" pitchFamily="2" charset="2"/>
              </a:rPr>
              <a:t>login</a:t>
            </a:r>
            <a:r>
              <a:rPr lang="de-DE" sz="2400" dirty="0">
                <a:sym typeface="Wingdings" panose="05000000000000000000" pitchFamily="2" charset="2"/>
              </a:rPr>
              <a:t>!). </a:t>
            </a:r>
            <a:br>
              <a:rPr lang="de-DE" sz="2400" dirty="0">
                <a:sym typeface="Wingdings" panose="05000000000000000000" pitchFamily="2" charset="2"/>
              </a:rPr>
            </a:br>
            <a:r>
              <a:rPr lang="de-DE" sz="2400" dirty="0">
                <a:sym typeface="Wingdings" panose="05000000000000000000" pitchFamily="2" charset="2"/>
              </a:rPr>
              <a:t>		        Today: Password </a:t>
            </a:r>
            <a:r>
              <a:rPr lang="de-DE" sz="2400" dirty="0" err="1">
                <a:sym typeface="Wingdings" panose="05000000000000000000" pitchFamily="2" charset="2"/>
              </a:rPr>
              <a:t>management</a:t>
            </a:r>
            <a:endParaRPr lang="de-DE" sz="2400" dirty="0">
              <a:sym typeface="Wingdings" panose="05000000000000000000" pitchFamily="2" charset="2"/>
            </a:endParaRPr>
          </a:p>
          <a:p>
            <a:r>
              <a:rPr lang="de-DE" sz="2400" dirty="0">
                <a:sym typeface="Wingdings" panose="05000000000000000000" pitchFamily="2" charset="2"/>
              </a:rPr>
              <a:t>		        Future: </a:t>
            </a:r>
            <a:r>
              <a:rPr lang="de-DE" sz="2400" dirty="0" err="1">
                <a:sym typeface="Wingdings" panose="05000000000000000000" pitchFamily="2" charset="2"/>
              </a:rPr>
              <a:t>Two-factor</a:t>
            </a:r>
            <a:r>
              <a:rPr lang="de-DE" sz="2400" dirty="0">
                <a:sym typeface="Wingdings" panose="05000000000000000000" pitchFamily="2" charset="2"/>
              </a:rPr>
              <a:t> </a:t>
            </a:r>
            <a:r>
              <a:rPr lang="de-DE" sz="2400" dirty="0" err="1">
                <a:sym typeface="Wingdings" panose="05000000000000000000" pitchFamily="2" charset="2"/>
              </a:rPr>
              <a:t>authentication</a:t>
            </a:r>
            <a:endParaRPr lang="de-DE" sz="2400" dirty="0">
              <a:sym typeface="Wingdings" panose="05000000000000000000" pitchFamily="2" charset="2"/>
            </a:endParaRPr>
          </a:p>
          <a:p>
            <a:endParaRPr lang="de-DE" sz="2400" dirty="0">
              <a:sym typeface="Wingdings" panose="05000000000000000000" pitchFamily="2" charset="2"/>
            </a:endParaRPr>
          </a:p>
          <a:p>
            <a:r>
              <a:rPr lang="de-DE" sz="2400" dirty="0" err="1">
                <a:sym typeface="Wingdings" panose="05000000000000000000" pitchFamily="2" charset="2"/>
              </a:rPr>
              <a:t>Authorization</a:t>
            </a:r>
            <a:r>
              <a:rPr lang="de-DE" sz="2400" dirty="0">
                <a:sym typeface="Wingdings" panose="05000000000000000000" pitchFamily="2" charset="2"/>
              </a:rPr>
              <a:t>  </a:t>
            </a:r>
            <a:r>
              <a:rPr lang="de-DE" sz="2400" dirty="0" err="1">
                <a:sym typeface="Wingdings" panose="05000000000000000000" pitchFamily="2" charset="2"/>
              </a:rPr>
              <a:t>Manages</a:t>
            </a:r>
            <a:r>
              <a:rPr lang="de-DE" sz="2400" dirty="0">
                <a:sym typeface="Wingdings" panose="05000000000000000000" pitchFamily="2" charset="2"/>
              </a:rPr>
              <a:t> the </a:t>
            </a:r>
            <a:r>
              <a:rPr lang="de-DE" sz="2400" dirty="0" err="1">
                <a:sym typeface="Wingdings" panose="05000000000000000000" pitchFamily="2" charset="2"/>
              </a:rPr>
              <a:t>access</a:t>
            </a:r>
            <a:r>
              <a:rPr lang="de-DE" sz="2400" dirty="0">
                <a:sym typeface="Wingdings" panose="05000000000000000000" pitchFamily="2" charset="2"/>
              </a:rPr>
              <a:t> </a:t>
            </a:r>
            <a:r>
              <a:rPr lang="de-DE" sz="2400" dirty="0" err="1">
                <a:sym typeface="Wingdings" panose="05000000000000000000" pitchFamily="2" charset="2"/>
              </a:rPr>
              <a:t>priveliges</a:t>
            </a:r>
            <a:endParaRPr lang="de-DE" sz="2400" dirty="0">
              <a:sym typeface="Wingdings" panose="05000000000000000000" pitchFamily="2" charset="2"/>
            </a:endParaRPr>
          </a:p>
          <a:p>
            <a:r>
              <a:rPr lang="de-DE" sz="2400" dirty="0">
                <a:sym typeface="Wingdings" panose="05000000000000000000" pitchFamily="2" charset="2"/>
              </a:rPr>
              <a:t>		         Who </a:t>
            </a:r>
            <a:r>
              <a:rPr lang="de-DE" sz="2400" dirty="0" err="1">
                <a:sym typeface="Wingdings" panose="05000000000000000000" pitchFamily="2" charset="2"/>
              </a:rPr>
              <a:t>is</a:t>
            </a:r>
            <a:r>
              <a:rPr lang="de-DE" sz="2400" dirty="0">
                <a:sym typeface="Wingdings" panose="05000000000000000000" pitchFamily="2" charset="2"/>
              </a:rPr>
              <a:t> </a:t>
            </a:r>
            <a:r>
              <a:rPr lang="de-DE" sz="2400" dirty="0" err="1">
                <a:sym typeface="Wingdings" panose="05000000000000000000" pitchFamily="2" charset="2"/>
              </a:rPr>
              <a:t>authorized</a:t>
            </a:r>
            <a:r>
              <a:rPr lang="de-DE" sz="2400" dirty="0">
                <a:sym typeface="Wingdings" panose="05000000000000000000" pitchFamily="2" charset="2"/>
              </a:rPr>
              <a:t> </a:t>
            </a:r>
            <a:r>
              <a:rPr lang="de-DE" sz="2400" dirty="0" err="1">
                <a:sym typeface="Wingdings" panose="05000000000000000000" pitchFamily="2" charset="2"/>
              </a:rPr>
              <a:t>to</a:t>
            </a:r>
            <a:r>
              <a:rPr lang="de-DE" sz="2400" dirty="0">
                <a:sym typeface="Wingdings" panose="05000000000000000000" pitchFamily="2" charset="2"/>
              </a:rPr>
              <a:t> </a:t>
            </a:r>
            <a:r>
              <a:rPr lang="de-DE" sz="2400" dirty="0" err="1">
                <a:sym typeface="Wingdings" panose="05000000000000000000" pitchFamily="2" charset="2"/>
              </a:rPr>
              <a:t>read</a:t>
            </a:r>
            <a:r>
              <a:rPr lang="de-DE" sz="2400" dirty="0">
                <a:sym typeface="Wingdings" panose="05000000000000000000" pitchFamily="2" charset="2"/>
              </a:rPr>
              <a:t>/</a:t>
            </a:r>
            <a:r>
              <a:rPr lang="de-DE" sz="2400" dirty="0" err="1">
                <a:sym typeface="Wingdings" panose="05000000000000000000" pitchFamily="2" charset="2"/>
              </a:rPr>
              <a:t>edit</a:t>
            </a:r>
            <a:r>
              <a:rPr lang="de-DE" sz="2400" dirty="0">
                <a:sym typeface="Wingdings" panose="05000000000000000000" pitchFamily="2" charset="2"/>
              </a:rPr>
              <a:t> </a:t>
            </a:r>
            <a:r>
              <a:rPr lang="de-DE" sz="2400" dirty="0" err="1">
                <a:sym typeface="Wingdings" panose="05000000000000000000" pitchFamily="2" charset="2"/>
              </a:rPr>
              <a:t>which</a:t>
            </a:r>
            <a:r>
              <a:rPr lang="de-DE" sz="2400" dirty="0">
                <a:sym typeface="Wingdings" panose="05000000000000000000" pitchFamily="2" charset="2"/>
              </a:rPr>
              <a:t> </a:t>
            </a:r>
            <a:r>
              <a:rPr lang="de-DE" sz="2400" dirty="0" err="1">
                <a:sym typeface="Wingdings" panose="05000000000000000000" pitchFamily="2" charset="2"/>
              </a:rPr>
              <a:t>data</a:t>
            </a:r>
            <a:r>
              <a:rPr lang="de-DE" sz="2400" dirty="0">
                <a:sym typeface="Wingdings" panose="05000000000000000000" pitchFamily="2" charset="2"/>
              </a:rPr>
              <a:t>?</a:t>
            </a:r>
          </a:p>
          <a:p>
            <a:endParaRPr lang="de-DE" sz="2400" dirty="0">
              <a:sym typeface="Wingdings" panose="05000000000000000000" pitchFamily="2" charset="2"/>
            </a:endParaRPr>
          </a:p>
          <a:p>
            <a:r>
              <a:rPr lang="de-DE" sz="2400" dirty="0">
                <a:sym typeface="Wingdings" panose="05000000000000000000" pitchFamily="2" charset="2"/>
              </a:rPr>
              <a:t>Needs </a:t>
            </a:r>
            <a:r>
              <a:rPr lang="de-DE" sz="2400" dirty="0" err="1">
                <a:sym typeface="Wingdings" panose="05000000000000000000" pitchFamily="2" charset="2"/>
              </a:rPr>
              <a:t>compatibility</a:t>
            </a:r>
            <a:r>
              <a:rPr lang="de-DE" sz="2400" dirty="0">
                <a:sym typeface="Wingdings" panose="05000000000000000000" pitchFamily="2" charset="2"/>
              </a:rPr>
              <a:t> </a:t>
            </a:r>
            <a:r>
              <a:rPr lang="de-DE" sz="2400" dirty="0" err="1">
                <a:sym typeface="Wingdings" panose="05000000000000000000" pitchFamily="2" charset="2"/>
              </a:rPr>
              <a:t>with</a:t>
            </a:r>
            <a:r>
              <a:rPr lang="de-DE" sz="2400" dirty="0">
                <a:sym typeface="Wingdings" panose="05000000000000000000" pitchFamily="2" charset="2"/>
              </a:rPr>
              <a:t> </a:t>
            </a:r>
            <a:r>
              <a:rPr lang="de-DE" sz="2400" dirty="0" err="1">
                <a:sym typeface="Wingdings" panose="05000000000000000000" pitchFamily="2" charset="2"/>
              </a:rPr>
              <a:t>existing</a:t>
            </a:r>
            <a:r>
              <a:rPr lang="de-DE" sz="2400" dirty="0">
                <a:sym typeface="Wingdings" panose="05000000000000000000" pitchFamily="2" charset="2"/>
              </a:rPr>
              <a:t>/</a:t>
            </a:r>
            <a:r>
              <a:rPr lang="de-DE" sz="2400" dirty="0" err="1">
                <a:sym typeface="Wingdings" panose="05000000000000000000" pitchFamily="2" charset="2"/>
              </a:rPr>
              <a:t>emerging</a:t>
            </a:r>
            <a:r>
              <a:rPr lang="de-DE" sz="2400" dirty="0">
                <a:sym typeface="Wingdings" panose="05000000000000000000" pitchFamily="2" charset="2"/>
              </a:rPr>
              <a:t> </a:t>
            </a:r>
            <a:r>
              <a:rPr lang="de-DE" sz="2400" dirty="0" err="1">
                <a:sym typeface="Wingdings" panose="05000000000000000000" pitchFamily="2" charset="2"/>
              </a:rPr>
              <a:t>infrastructuers</a:t>
            </a:r>
            <a:r>
              <a:rPr lang="de-DE" sz="2400" dirty="0">
                <a:sym typeface="Wingdings" panose="05000000000000000000" pitchFamily="2" charset="2"/>
              </a:rPr>
              <a:t> (i.e. WLCG).</a:t>
            </a:r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862791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0F987F82-D6A9-41D2-B3D4-FA7A52CBF81C}"/>
              </a:ext>
            </a:extLst>
          </p:cNvPr>
          <p:cNvSpPr txBox="1"/>
          <p:nvPr/>
        </p:nvSpPr>
        <p:spPr>
          <a:xfrm>
            <a:off x="1887372" y="763853"/>
            <a:ext cx="84172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3200" b="1" dirty="0"/>
              <a:t>Authentication and </a:t>
            </a:r>
            <a:r>
              <a:rPr lang="de-DE" sz="3200" b="1" dirty="0" err="1"/>
              <a:t>Authorization</a:t>
            </a:r>
            <a:r>
              <a:rPr lang="de-DE" sz="3200" b="1" dirty="0"/>
              <a:t> Infrastructure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1CAB1CE9-9578-4CCF-84C4-644FF406B8D6}"/>
              </a:ext>
            </a:extLst>
          </p:cNvPr>
          <p:cNvSpPr/>
          <p:nvPr/>
        </p:nvSpPr>
        <p:spPr>
          <a:xfrm>
            <a:off x="3923803" y="-13648"/>
            <a:ext cx="43443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de-DE" sz="5400" b="1" cap="none" spc="0" dirty="0">
                <a:ln/>
                <a:solidFill>
                  <a:schemeClr val="accent3"/>
                </a:solidFill>
                <a:effectLst/>
              </a:rPr>
              <a:t>Next </a:t>
            </a:r>
            <a:r>
              <a:rPr lang="de-DE" sz="5400" b="1" cap="none" spc="0" dirty="0" err="1">
                <a:ln/>
                <a:solidFill>
                  <a:schemeClr val="accent3"/>
                </a:solidFill>
                <a:effectLst/>
              </a:rPr>
              <a:t>Step</a:t>
            </a:r>
            <a:r>
              <a:rPr lang="de-DE" sz="5400" b="1" cap="none" spc="0" dirty="0">
                <a:ln/>
                <a:solidFill>
                  <a:schemeClr val="accent3"/>
                </a:solidFill>
                <a:effectLst/>
              </a:rPr>
              <a:t>: AAI</a:t>
            </a:r>
          </a:p>
        </p:txBody>
      </p:sp>
      <p:sp>
        <p:nvSpPr>
          <p:cNvPr id="2" name="Rechteck: abgerundete Ecken 1">
            <a:extLst>
              <a:ext uri="{FF2B5EF4-FFF2-40B4-BE49-F238E27FC236}">
                <a16:creationId xmlns:a16="http://schemas.microsoft.com/office/drawing/2014/main" id="{6C912FDD-6846-4F4D-87B4-30151EB0D82B}"/>
              </a:ext>
            </a:extLst>
          </p:cNvPr>
          <p:cNvSpPr/>
          <p:nvPr/>
        </p:nvSpPr>
        <p:spPr>
          <a:xfrm>
            <a:off x="2203861" y="1915886"/>
            <a:ext cx="1719942" cy="8309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/>
              <a:t>AAI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78995E45-B6FB-4A2C-9682-AB5197CB975A}"/>
              </a:ext>
            </a:extLst>
          </p:cNvPr>
          <p:cNvSpPr/>
          <p:nvPr/>
        </p:nvSpPr>
        <p:spPr>
          <a:xfrm>
            <a:off x="5088576" y="1710817"/>
            <a:ext cx="2411682" cy="12518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err="1"/>
              <a:t>membership</a:t>
            </a:r>
            <a:r>
              <a:rPr lang="de-DE" sz="2400" b="1" dirty="0"/>
              <a:t> </a:t>
            </a:r>
            <a:r>
              <a:rPr lang="de-DE" sz="2400" b="1" dirty="0" err="1"/>
              <a:t>data</a:t>
            </a:r>
            <a:r>
              <a:rPr lang="de-DE" sz="2400" b="1" dirty="0"/>
              <a:t> </a:t>
            </a:r>
            <a:r>
              <a:rPr lang="de-DE" sz="2400" b="1" dirty="0" err="1"/>
              <a:t>base</a:t>
            </a:r>
            <a:endParaRPr lang="de-DE" sz="2400" b="1" dirty="0"/>
          </a:p>
        </p:txBody>
      </p:sp>
      <p:sp>
        <p:nvSpPr>
          <p:cNvPr id="15" name="Rechteck: abgerundete Ecken 14">
            <a:extLst>
              <a:ext uri="{FF2B5EF4-FFF2-40B4-BE49-F238E27FC236}">
                <a16:creationId xmlns:a16="http://schemas.microsoft.com/office/drawing/2014/main" id="{BAC5D257-A4CD-4C27-A63B-5F8066453206}"/>
              </a:ext>
            </a:extLst>
          </p:cNvPr>
          <p:cNvSpPr/>
          <p:nvPr/>
        </p:nvSpPr>
        <p:spPr>
          <a:xfrm>
            <a:off x="956951" y="5281332"/>
            <a:ext cx="1818907" cy="1032383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6" name="Rechteck: abgerundete Ecken 15">
            <a:extLst>
              <a:ext uri="{FF2B5EF4-FFF2-40B4-BE49-F238E27FC236}">
                <a16:creationId xmlns:a16="http://schemas.microsoft.com/office/drawing/2014/main" id="{214EB63E-1A06-465E-B35A-36252C2FE920}"/>
              </a:ext>
            </a:extLst>
          </p:cNvPr>
          <p:cNvSpPr/>
          <p:nvPr/>
        </p:nvSpPr>
        <p:spPr>
          <a:xfrm>
            <a:off x="3319150" y="5281332"/>
            <a:ext cx="1818907" cy="1032383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7" name="Rechteck: abgerundete Ecken 16">
            <a:extLst>
              <a:ext uri="{FF2B5EF4-FFF2-40B4-BE49-F238E27FC236}">
                <a16:creationId xmlns:a16="http://schemas.microsoft.com/office/drawing/2014/main" id="{934E3D45-CDBD-4AD5-A751-8CBB54069AAF}"/>
              </a:ext>
            </a:extLst>
          </p:cNvPr>
          <p:cNvSpPr/>
          <p:nvPr/>
        </p:nvSpPr>
        <p:spPr>
          <a:xfrm>
            <a:off x="5681349" y="5281332"/>
            <a:ext cx="1818907" cy="1032383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8" name="Rechteck: abgerundete Ecken 17">
            <a:extLst>
              <a:ext uri="{FF2B5EF4-FFF2-40B4-BE49-F238E27FC236}">
                <a16:creationId xmlns:a16="http://schemas.microsoft.com/office/drawing/2014/main" id="{4490D46A-239B-4D51-B5D7-7DEF959F3D35}"/>
              </a:ext>
            </a:extLst>
          </p:cNvPr>
          <p:cNvSpPr/>
          <p:nvPr/>
        </p:nvSpPr>
        <p:spPr>
          <a:xfrm>
            <a:off x="8043548" y="5281332"/>
            <a:ext cx="1818907" cy="1032383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9" name="Rechteck: abgerundete Ecken 18">
            <a:extLst>
              <a:ext uri="{FF2B5EF4-FFF2-40B4-BE49-F238E27FC236}">
                <a16:creationId xmlns:a16="http://schemas.microsoft.com/office/drawing/2014/main" id="{75F90117-414E-45BB-995D-014FDA91DC96}"/>
              </a:ext>
            </a:extLst>
          </p:cNvPr>
          <p:cNvSpPr/>
          <p:nvPr/>
        </p:nvSpPr>
        <p:spPr>
          <a:xfrm>
            <a:off x="10405747" y="5281332"/>
            <a:ext cx="1818907" cy="1032383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3" name="Pfeil: nach links und rechts 2">
            <a:extLst>
              <a:ext uri="{FF2B5EF4-FFF2-40B4-BE49-F238E27FC236}">
                <a16:creationId xmlns:a16="http://schemas.microsoft.com/office/drawing/2014/main" id="{A1A44C66-D82A-4CD9-B9FC-F33AA16D1037}"/>
              </a:ext>
            </a:extLst>
          </p:cNvPr>
          <p:cNvSpPr/>
          <p:nvPr/>
        </p:nvSpPr>
        <p:spPr>
          <a:xfrm>
            <a:off x="3923803" y="2166257"/>
            <a:ext cx="1164773" cy="312562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" name="Verbinder: gewinkelt 4">
            <a:extLst>
              <a:ext uri="{FF2B5EF4-FFF2-40B4-BE49-F238E27FC236}">
                <a16:creationId xmlns:a16="http://schemas.microsoft.com/office/drawing/2014/main" id="{1F5BCC1C-A836-485D-AA59-83C859B583FA}"/>
              </a:ext>
            </a:extLst>
          </p:cNvPr>
          <p:cNvCxnSpPr>
            <a:endCxn id="9" idx="2"/>
          </p:cNvCxnSpPr>
          <p:nvPr/>
        </p:nvCxnSpPr>
        <p:spPr>
          <a:xfrm>
            <a:off x="3472543" y="2746883"/>
            <a:ext cx="2821874" cy="215792"/>
          </a:xfrm>
          <a:prstGeom prst="bentConnector4">
            <a:avLst>
              <a:gd name="adj1" fmla="val 88"/>
              <a:gd name="adj2" fmla="val 205935"/>
            </a:avLst>
          </a:prstGeom>
          <a:ln w="190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Verbinder: gewinkelt 19">
            <a:extLst>
              <a:ext uri="{FF2B5EF4-FFF2-40B4-BE49-F238E27FC236}">
                <a16:creationId xmlns:a16="http://schemas.microsoft.com/office/drawing/2014/main" id="{650AACB3-C661-4975-BC30-64397892843B}"/>
              </a:ext>
            </a:extLst>
          </p:cNvPr>
          <p:cNvCxnSpPr>
            <a:cxnSpLocks/>
            <a:endCxn id="10" idx="0"/>
          </p:cNvCxnSpPr>
          <p:nvPr/>
        </p:nvCxnSpPr>
        <p:spPr>
          <a:xfrm rot="5400000">
            <a:off x="1297599" y="2804059"/>
            <a:ext cx="1130191" cy="1015839"/>
          </a:xfrm>
          <a:prstGeom prst="bentConnector3">
            <a:avLst>
              <a:gd name="adj1" fmla="val 50000"/>
            </a:avLst>
          </a:prstGeom>
          <a:ln w="190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Verbinder: gewinkelt 21">
            <a:extLst>
              <a:ext uri="{FF2B5EF4-FFF2-40B4-BE49-F238E27FC236}">
                <a16:creationId xmlns:a16="http://schemas.microsoft.com/office/drawing/2014/main" id="{9091C27C-1E32-4387-BF9C-E8CFF02CE0C1}"/>
              </a:ext>
            </a:extLst>
          </p:cNvPr>
          <p:cNvCxnSpPr>
            <a:cxnSpLocks/>
            <a:endCxn id="11" idx="0"/>
          </p:cNvCxnSpPr>
          <p:nvPr/>
        </p:nvCxnSpPr>
        <p:spPr>
          <a:xfrm rot="16200000" flipH="1">
            <a:off x="2587924" y="2748025"/>
            <a:ext cx="1130192" cy="1127905"/>
          </a:xfrm>
          <a:prstGeom prst="bentConnector3">
            <a:avLst>
              <a:gd name="adj1" fmla="val 50000"/>
            </a:avLst>
          </a:prstGeom>
          <a:ln w="190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Verbinder: gewinkelt 23">
            <a:extLst>
              <a:ext uri="{FF2B5EF4-FFF2-40B4-BE49-F238E27FC236}">
                <a16:creationId xmlns:a16="http://schemas.microsoft.com/office/drawing/2014/main" id="{BE6F0CFC-50CB-4971-A2EF-22B87151EAF5}"/>
              </a:ext>
            </a:extLst>
          </p:cNvPr>
          <p:cNvCxnSpPr>
            <a:cxnSpLocks/>
            <a:endCxn id="12" idx="0"/>
          </p:cNvCxnSpPr>
          <p:nvPr/>
        </p:nvCxnSpPr>
        <p:spPr>
          <a:xfrm rot="16200000" flipH="1">
            <a:off x="5865140" y="3663042"/>
            <a:ext cx="428062" cy="1"/>
          </a:xfrm>
          <a:prstGeom prst="bentConnector3">
            <a:avLst>
              <a:gd name="adj1" fmla="val 50000"/>
            </a:avLst>
          </a:prstGeom>
          <a:ln w="190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Verbinder: gewinkelt 25">
            <a:extLst>
              <a:ext uri="{FF2B5EF4-FFF2-40B4-BE49-F238E27FC236}">
                <a16:creationId xmlns:a16="http://schemas.microsoft.com/office/drawing/2014/main" id="{8197C878-1A2B-48D3-8059-D09188250FBC}"/>
              </a:ext>
            </a:extLst>
          </p:cNvPr>
          <p:cNvCxnSpPr>
            <a:cxnSpLocks/>
            <a:endCxn id="13" idx="0"/>
          </p:cNvCxnSpPr>
          <p:nvPr/>
        </p:nvCxnSpPr>
        <p:spPr>
          <a:xfrm rot="16200000" flipH="1">
            <a:off x="8227340" y="3663042"/>
            <a:ext cx="428061" cy="2"/>
          </a:xfrm>
          <a:prstGeom prst="bentConnector3">
            <a:avLst>
              <a:gd name="adj1" fmla="val 50000"/>
            </a:avLst>
          </a:prstGeom>
          <a:ln w="190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Verbinder: gewinkelt 30">
            <a:extLst>
              <a:ext uri="{FF2B5EF4-FFF2-40B4-BE49-F238E27FC236}">
                <a16:creationId xmlns:a16="http://schemas.microsoft.com/office/drawing/2014/main" id="{B2432E95-A467-4D0C-B420-BBBD3397EAEB}"/>
              </a:ext>
            </a:extLst>
          </p:cNvPr>
          <p:cNvCxnSpPr>
            <a:cxnSpLocks/>
          </p:cNvCxnSpPr>
          <p:nvPr/>
        </p:nvCxnSpPr>
        <p:spPr>
          <a:xfrm rot="16200000" flipH="1">
            <a:off x="10623196" y="3663043"/>
            <a:ext cx="428061" cy="2"/>
          </a:xfrm>
          <a:prstGeom prst="bentConnector3">
            <a:avLst>
              <a:gd name="adj1" fmla="val 50000"/>
            </a:avLst>
          </a:prstGeom>
          <a:ln w="190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Verbinder: gewinkelt 32">
            <a:extLst>
              <a:ext uri="{FF2B5EF4-FFF2-40B4-BE49-F238E27FC236}">
                <a16:creationId xmlns:a16="http://schemas.microsoft.com/office/drawing/2014/main" id="{A5E0DDD5-A34B-4E46-A4BE-AD8E8348B737}"/>
              </a:ext>
            </a:extLst>
          </p:cNvPr>
          <p:cNvCxnSpPr>
            <a:cxnSpLocks/>
          </p:cNvCxnSpPr>
          <p:nvPr/>
        </p:nvCxnSpPr>
        <p:spPr>
          <a:xfrm rot="16200000" flipH="1">
            <a:off x="1673339" y="5059930"/>
            <a:ext cx="428061" cy="2"/>
          </a:xfrm>
          <a:prstGeom prst="bentConnector3">
            <a:avLst>
              <a:gd name="adj1" fmla="val 50000"/>
            </a:avLst>
          </a:prstGeom>
          <a:ln w="190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Verbinder: gewinkelt 33">
            <a:extLst>
              <a:ext uri="{FF2B5EF4-FFF2-40B4-BE49-F238E27FC236}">
                <a16:creationId xmlns:a16="http://schemas.microsoft.com/office/drawing/2014/main" id="{582EC77A-3195-48B5-98DA-4CA978C85FB5}"/>
              </a:ext>
            </a:extLst>
          </p:cNvPr>
          <p:cNvCxnSpPr>
            <a:cxnSpLocks/>
          </p:cNvCxnSpPr>
          <p:nvPr/>
        </p:nvCxnSpPr>
        <p:spPr>
          <a:xfrm rot="16200000" flipH="1">
            <a:off x="3974592" y="5095394"/>
            <a:ext cx="428061" cy="2"/>
          </a:xfrm>
          <a:prstGeom prst="bentConnector3">
            <a:avLst>
              <a:gd name="adj1" fmla="val 50000"/>
            </a:avLst>
          </a:prstGeom>
          <a:ln w="190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Verbinder: gewinkelt 34">
            <a:extLst>
              <a:ext uri="{FF2B5EF4-FFF2-40B4-BE49-F238E27FC236}">
                <a16:creationId xmlns:a16="http://schemas.microsoft.com/office/drawing/2014/main" id="{198BAC8B-E42B-48DC-B60B-6D41DB0B3BDC}"/>
              </a:ext>
            </a:extLst>
          </p:cNvPr>
          <p:cNvCxnSpPr>
            <a:cxnSpLocks/>
          </p:cNvCxnSpPr>
          <p:nvPr/>
        </p:nvCxnSpPr>
        <p:spPr>
          <a:xfrm rot="16200000" flipH="1">
            <a:off x="6416941" y="5096275"/>
            <a:ext cx="428061" cy="2"/>
          </a:xfrm>
          <a:prstGeom prst="bentConnector3">
            <a:avLst>
              <a:gd name="adj1" fmla="val 50000"/>
            </a:avLst>
          </a:prstGeom>
          <a:ln w="190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Verbinder: gewinkelt 35">
            <a:extLst>
              <a:ext uri="{FF2B5EF4-FFF2-40B4-BE49-F238E27FC236}">
                <a16:creationId xmlns:a16="http://schemas.microsoft.com/office/drawing/2014/main" id="{AC1368DD-09C7-4C7D-AFA7-D3169CBF0EBE}"/>
              </a:ext>
            </a:extLst>
          </p:cNvPr>
          <p:cNvCxnSpPr>
            <a:cxnSpLocks/>
          </p:cNvCxnSpPr>
          <p:nvPr/>
        </p:nvCxnSpPr>
        <p:spPr>
          <a:xfrm rot="16200000" flipH="1">
            <a:off x="8747479" y="5123488"/>
            <a:ext cx="428061" cy="2"/>
          </a:xfrm>
          <a:prstGeom prst="bentConnector3">
            <a:avLst>
              <a:gd name="adj1" fmla="val 50000"/>
            </a:avLst>
          </a:prstGeom>
          <a:ln w="190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Verbinder: gewinkelt 36">
            <a:extLst>
              <a:ext uri="{FF2B5EF4-FFF2-40B4-BE49-F238E27FC236}">
                <a16:creationId xmlns:a16="http://schemas.microsoft.com/office/drawing/2014/main" id="{D5309F58-7C30-4E5E-95A9-CC96BA62F4BE}"/>
              </a:ext>
            </a:extLst>
          </p:cNvPr>
          <p:cNvCxnSpPr>
            <a:cxnSpLocks/>
          </p:cNvCxnSpPr>
          <p:nvPr/>
        </p:nvCxnSpPr>
        <p:spPr>
          <a:xfrm rot="16200000" flipH="1">
            <a:off x="11067129" y="5092590"/>
            <a:ext cx="428061" cy="2"/>
          </a:xfrm>
          <a:prstGeom prst="bentConnector3">
            <a:avLst>
              <a:gd name="adj1" fmla="val 50000"/>
            </a:avLst>
          </a:prstGeom>
          <a:ln w="190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36B0DAB8-C627-4E18-B4A9-8FAD8B03E466}"/>
              </a:ext>
            </a:extLst>
          </p:cNvPr>
          <p:cNvSpPr/>
          <p:nvPr/>
        </p:nvSpPr>
        <p:spPr>
          <a:xfrm>
            <a:off x="445320" y="3877074"/>
            <a:ext cx="1818907" cy="1032383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err="1">
                <a:solidFill>
                  <a:schemeClr val="tx1"/>
                </a:solidFill>
              </a:rPr>
              <a:t>wiki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C42F60A2-4280-4A16-B9DD-3E28EDE8E999}"/>
              </a:ext>
            </a:extLst>
          </p:cNvPr>
          <p:cNvSpPr/>
          <p:nvPr/>
        </p:nvSpPr>
        <p:spPr>
          <a:xfrm>
            <a:off x="2807519" y="3877074"/>
            <a:ext cx="1818907" cy="1032383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err="1">
                <a:solidFill>
                  <a:schemeClr val="tx1"/>
                </a:solidFill>
              </a:rPr>
              <a:t>tds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ED87D8A4-866B-43D2-93A8-E77DDD57F605}"/>
              </a:ext>
            </a:extLst>
          </p:cNvPr>
          <p:cNvSpPr/>
          <p:nvPr/>
        </p:nvSpPr>
        <p:spPr>
          <a:xfrm>
            <a:off x="5169718" y="3877074"/>
            <a:ext cx="1818907" cy="1032383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err="1">
                <a:solidFill>
                  <a:schemeClr val="tx1"/>
                </a:solidFill>
              </a:rPr>
              <a:t>indico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0528BF0F-5D5C-4819-A4CF-19A52854269D}"/>
              </a:ext>
            </a:extLst>
          </p:cNvPr>
          <p:cNvSpPr/>
          <p:nvPr/>
        </p:nvSpPr>
        <p:spPr>
          <a:xfrm>
            <a:off x="7531917" y="3877074"/>
            <a:ext cx="1818907" cy="1032383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err="1">
                <a:solidFill>
                  <a:schemeClr val="tx1"/>
                </a:solidFill>
              </a:rPr>
              <a:t>e-mail</a:t>
            </a:r>
            <a:r>
              <a:rPr lang="de-DE" sz="2400" b="1" dirty="0">
                <a:solidFill>
                  <a:schemeClr val="tx1"/>
                </a:solidFill>
              </a:rPr>
              <a:t> </a:t>
            </a:r>
            <a:r>
              <a:rPr lang="de-DE" sz="2400" b="1" dirty="0" err="1">
                <a:solidFill>
                  <a:schemeClr val="tx1"/>
                </a:solidFill>
              </a:rPr>
              <a:t>lists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11918BA1-922F-4832-8AF7-91960FF87E64}"/>
              </a:ext>
            </a:extLst>
          </p:cNvPr>
          <p:cNvSpPr/>
          <p:nvPr/>
        </p:nvSpPr>
        <p:spPr>
          <a:xfrm>
            <a:off x="9894116" y="3877074"/>
            <a:ext cx="1818907" cy="1032383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769452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0F987F82-D6A9-41D2-B3D4-FA7A52CBF81C}"/>
              </a:ext>
            </a:extLst>
          </p:cNvPr>
          <p:cNvSpPr txBox="1"/>
          <p:nvPr/>
        </p:nvSpPr>
        <p:spPr>
          <a:xfrm>
            <a:off x="1887372" y="763853"/>
            <a:ext cx="84172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3200" b="1" dirty="0"/>
              <a:t>Authentication and </a:t>
            </a:r>
            <a:r>
              <a:rPr lang="de-DE" sz="3200" b="1" dirty="0" err="1"/>
              <a:t>Authorization</a:t>
            </a:r>
            <a:r>
              <a:rPr lang="de-DE" sz="3200" b="1" dirty="0"/>
              <a:t> Infrastructure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1CAB1CE9-9578-4CCF-84C4-644FF406B8D6}"/>
              </a:ext>
            </a:extLst>
          </p:cNvPr>
          <p:cNvSpPr/>
          <p:nvPr/>
        </p:nvSpPr>
        <p:spPr>
          <a:xfrm>
            <a:off x="3923803" y="-13648"/>
            <a:ext cx="43443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de-DE" sz="5400" b="1" cap="none" spc="0" dirty="0">
                <a:ln/>
                <a:solidFill>
                  <a:schemeClr val="accent3"/>
                </a:solidFill>
                <a:effectLst/>
              </a:rPr>
              <a:t>Next </a:t>
            </a:r>
            <a:r>
              <a:rPr lang="de-DE" sz="5400" b="1" cap="none" spc="0" dirty="0" err="1">
                <a:ln/>
                <a:solidFill>
                  <a:schemeClr val="accent3"/>
                </a:solidFill>
                <a:effectLst/>
              </a:rPr>
              <a:t>Step</a:t>
            </a:r>
            <a:r>
              <a:rPr lang="de-DE" sz="5400" b="1" cap="none" spc="0" dirty="0">
                <a:ln/>
                <a:solidFill>
                  <a:schemeClr val="accent3"/>
                </a:solidFill>
                <a:effectLst/>
              </a:rPr>
              <a:t>: AAI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74A443BA-766C-4351-9D45-DD7D08CF93D7}"/>
              </a:ext>
            </a:extLst>
          </p:cNvPr>
          <p:cNvSpPr txBox="1"/>
          <p:nvPr/>
        </p:nvSpPr>
        <p:spPr>
          <a:xfrm>
            <a:off x="2236970" y="1910687"/>
            <a:ext cx="574048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Status: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sym typeface="Wingdings" panose="05000000000000000000" pitchFamily="2" charset="2"/>
              </a:rPr>
              <a:t>Lead </a:t>
            </a:r>
            <a:r>
              <a:rPr lang="de-DE" sz="2400" dirty="0" err="1">
                <a:sym typeface="Wingdings" panose="05000000000000000000" pitchFamily="2" charset="2"/>
              </a:rPr>
              <a:t>partner</a:t>
            </a:r>
            <a:r>
              <a:rPr lang="de-DE" sz="2400" dirty="0">
                <a:sym typeface="Wingdings" panose="05000000000000000000" pitchFamily="2" charset="2"/>
              </a:rPr>
              <a:t>: </a:t>
            </a:r>
            <a:r>
              <a:rPr lang="de-DE" sz="2400" dirty="0" err="1">
                <a:sym typeface="Wingdings" panose="05000000000000000000" pitchFamily="2" charset="2"/>
              </a:rPr>
              <a:t>Cyfronet</a:t>
            </a:r>
            <a:r>
              <a:rPr lang="de-DE" sz="2400" dirty="0">
                <a:sym typeface="Wingdings" panose="05000000000000000000" pitchFamily="2" charset="2"/>
              </a:rPr>
              <a:t> (Kraków)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sym typeface="Wingdings" panose="05000000000000000000" pitchFamily="2" charset="2"/>
              </a:rPr>
              <a:t>Installation </a:t>
            </a:r>
            <a:r>
              <a:rPr lang="de-DE" sz="2400" dirty="0" err="1">
                <a:sym typeface="Wingdings" panose="05000000000000000000" pitchFamily="2" charset="2"/>
              </a:rPr>
              <a:t>supported</a:t>
            </a:r>
            <a:r>
              <a:rPr lang="de-DE" sz="2400" dirty="0">
                <a:sym typeface="Wingdings" panose="05000000000000000000" pitchFamily="2" charset="2"/>
              </a:rPr>
              <a:t> </a:t>
            </a:r>
            <a:r>
              <a:rPr lang="de-DE" sz="2400" dirty="0" err="1">
                <a:sym typeface="Wingdings" panose="05000000000000000000" pitchFamily="2" charset="2"/>
              </a:rPr>
              <a:t>by</a:t>
            </a:r>
            <a:r>
              <a:rPr lang="de-DE" sz="2400" dirty="0">
                <a:sym typeface="Wingdings" panose="05000000000000000000" pitchFamily="2" charset="2"/>
              </a:rPr>
              <a:t> EGO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err="1">
                <a:sym typeface="Wingdings" panose="05000000000000000000" pitchFamily="2" charset="2"/>
              </a:rPr>
              <a:t>Decided</a:t>
            </a:r>
            <a:r>
              <a:rPr lang="de-DE" sz="2400" dirty="0">
                <a:sym typeface="Wingdings" panose="05000000000000000000" pitchFamily="2" charset="2"/>
              </a:rPr>
              <a:t> for </a:t>
            </a:r>
            <a:r>
              <a:rPr lang="de-DE" sz="2400" dirty="0" err="1">
                <a:sym typeface="Wingdings" panose="05000000000000000000" pitchFamily="2" charset="2"/>
              </a:rPr>
              <a:t>KeyCloak</a:t>
            </a:r>
            <a:r>
              <a:rPr lang="de-DE" sz="2400" dirty="0">
                <a:sym typeface="Wingdings" panose="05000000000000000000" pitchFamily="2" charset="2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sym typeface="Wingdings" panose="05000000000000000000" pitchFamily="2" charset="2"/>
              </a:rPr>
              <a:t>Installation </a:t>
            </a:r>
            <a:r>
              <a:rPr lang="de-DE" sz="2400" dirty="0" err="1">
                <a:sym typeface="Wingdings" panose="05000000000000000000" pitchFamily="2" charset="2"/>
              </a:rPr>
              <a:t>planned</a:t>
            </a:r>
            <a:r>
              <a:rPr lang="de-DE" sz="2400" dirty="0">
                <a:sym typeface="Wingdings" panose="05000000000000000000" pitchFamily="2" charset="2"/>
              </a:rPr>
              <a:t> for </a:t>
            </a:r>
            <a:r>
              <a:rPr lang="de-DE" sz="2400" dirty="0" err="1">
                <a:sym typeface="Wingdings" panose="05000000000000000000" pitchFamily="2" charset="2"/>
              </a:rPr>
              <a:t>this</a:t>
            </a:r>
            <a:r>
              <a:rPr lang="de-DE" sz="2400" dirty="0">
                <a:sym typeface="Wingdings" panose="05000000000000000000" pitchFamily="2" charset="2"/>
              </a:rPr>
              <a:t> </a:t>
            </a:r>
            <a:r>
              <a:rPr lang="de-DE" sz="2400" dirty="0" err="1">
                <a:sym typeface="Wingdings" panose="05000000000000000000" pitchFamily="2" charset="2"/>
              </a:rPr>
              <a:t>summer</a:t>
            </a:r>
            <a:r>
              <a:rPr lang="de-DE" sz="2400" dirty="0">
                <a:sym typeface="Wingdings" panose="05000000000000000000" pitchFamily="2" charset="2"/>
              </a:rPr>
              <a:t> </a:t>
            </a:r>
            <a:br>
              <a:rPr lang="de-DE" sz="2400" dirty="0">
                <a:sym typeface="Wingdings" panose="05000000000000000000" pitchFamily="2" charset="2"/>
              </a:rPr>
            </a:br>
            <a:r>
              <a:rPr lang="de-DE" sz="2400" dirty="0">
                <a:sym typeface="Wingdings" panose="05000000000000000000" pitchFamily="2" charset="2"/>
              </a:rPr>
              <a:t>(</a:t>
            </a:r>
            <a:r>
              <a:rPr lang="de-DE" sz="2400" dirty="0" err="1">
                <a:sym typeface="Wingdings" panose="05000000000000000000" pitchFamily="2" charset="2"/>
              </a:rPr>
              <a:t>unless</a:t>
            </a:r>
            <a:r>
              <a:rPr lang="de-DE" sz="2400" dirty="0">
                <a:sym typeface="Wingdings" panose="05000000000000000000" pitchFamily="2" charset="2"/>
              </a:rPr>
              <a:t> EGO </a:t>
            </a:r>
            <a:r>
              <a:rPr lang="de-DE" sz="2400" dirty="0" err="1">
                <a:sym typeface="Wingdings" panose="05000000000000000000" pitchFamily="2" charset="2"/>
              </a:rPr>
              <a:t>resources</a:t>
            </a:r>
            <a:r>
              <a:rPr lang="de-DE" sz="2400" dirty="0">
                <a:sym typeface="Wingdings" panose="05000000000000000000" pitchFamily="2" charset="2"/>
              </a:rPr>
              <a:t> </a:t>
            </a:r>
            <a:r>
              <a:rPr lang="de-DE" sz="2400" dirty="0" err="1">
                <a:sym typeface="Wingdings" panose="05000000000000000000" pitchFamily="2" charset="2"/>
              </a:rPr>
              <a:t>are</a:t>
            </a:r>
            <a:r>
              <a:rPr lang="de-DE" sz="2400" dirty="0">
                <a:sym typeface="Wingdings" panose="05000000000000000000" pitchFamily="2" charset="2"/>
              </a:rPr>
              <a:t> </a:t>
            </a:r>
            <a:r>
              <a:rPr lang="de-DE" sz="2400" dirty="0" err="1">
                <a:sym typeface="Wingdings" panose="05000000000000000000" pitchFamily="2" charset="2"/>
              </a:rPr>
              <a:t>needed</a:t>
            </a:r>
            <a:r>
              <a:rPr lang="de-DE" sz="2400" dirty="0">
                <a:sym typeface="Wingdings" panose="05000000000000000000" pitchFamily="2" charset="2"/>
              </a:rPr>
              <a:t> for O4)</a:t>
            </a:r>
          </a:p>
        </p:txBody>
      </p:sp>
    </p:spTree>
    <p:extLst>
      <p:ext uri="{BB962C8B-B14F-4D97-AF65-F5344CB8AC3E}">
        <p14:creationId xmlns:p14="http://schemas.microsoft.com/office/powerpoint/2010/main" val="3126809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0F987F82-D6A9-41D2-B3D4-FA7A52CBF81C}"/>
              </a:ext>
            </a:extLst>
          </p:cNvPr>
          <p:cNvSpPr txBox="1"/>
          <p:nvPr/>
        </p:nvSpPr>
        <p:spPr>
          <a:xfrm>
            <a:off x="1351128" y="829719"/>
            <a:ext cx="948974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200" b="1" dirty="0" err="1"/>
              <a:t>Editing</a:t>
            </a:r>
            <a:r>
              <a:rPr lang="de-DE" sz="3200" b="1" dirty="0"/>
              <a:t> and Exchange of </a:t>
            </a:r>
            <a:r>
              <a:rPr lang="de-DE" sz="3200" b="1" dirty="0" err="1"/>
              <a:t>Documents</a:t>
            </a:r>
            <a:r>
              <a:rPr lang="de-DE" sz="3200" b="1" dirty="0"/>
              <a:t> between Members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1CAB1CE9-9578-4CCF-84C4-644FF406B8D6}"/>
              </a:ext>
            </a:extLst>
          </p:cNvPr>
          <p:cNvSpPr/>
          <p:nvPr/>
        </p:nvSpPr>
        <p:spPr>
          <a:xfrm>
            <a:off x="2037870" y="-5027"/>
            <a:ext cx="81162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de-DE" sz="5400" b="1" cap="none" spc="0" dirty="0">
                <a:ln/>
                <a:solidFill>
                  <a:schemeClr val="accent3"/>
                </a:solidFill>
                <a:effectLst/>
              </a:rPr>
              <a:t>Next </a:t>
            </a:r>
            <a:r>
              <a:rPr lang="de-DE" sz="5400" b="1" cap="none" spc="0" dirty="0" err="1">
                <a:ln/>
                <a:solidFill>
                  <a:schemeClr val="accent3"/>
                </a:solidFill>
                <a:effectLst/>
              </a:rPr>
              <a:t>Step</a:t>
            </a:r>
            <a:r>
              <a:rPr lang="de-DE" sz="5400" b="1" cap="none" spc="0" dirty="0">
                <a:ln/>
                <a:solidFill>
                  <a:schemeClr val="accent3"/>
                </a:solidFill>
                <a:effectLst/>
              </a:rPr>
              <a:t>: </a:t>
            </a:r>
            <a:r>
              <a:rPr lang="de-DE" sz="5400" b="1" cap="none" spc="0" dirty="0" err="1">
                <a:ln/>
                <a:solidFill>
                  <a:schemeClr val="accent3"/>
                </a:solidFill>
                <a:effectLst/>
              </a:rPr>
              <a:t>Document</a:t>
            </a:r>
            <a:r>
              <a:rPr lang="de-DE" sz="5400" b="1" cap="none" spc="0" dirty="0">
                <a:ln/>
                <a:solidFill>
                  <a:schemeClr val="accent3"/>
                </a:solidFill>
                <a:effectLst/>
              </a:rPr>
              <a:t> Cloud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74A443BA-766C-4351-9D45-DD7D08CF93D7}"/>
              </a:ext>
            </a:extLst>
          </p:cNvPr>
          <p:cNvSpPr txBox="1"/>
          <p:nvPr/>
        </p:nvSpPr>
        <p:spPr>
          <a:xfrm>
            <a:off x="2236970" y="1910687"/>
            <a:ext cx="638052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Status: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sym typeface="Wingdings" panose="05000000000000000000" pitchFamily="2" charset="2"/>
              </a:rPr>
              <a:t>Potential </a:t>
            </a:r>
            <a:r>
              <a:rPr lang="de-DE" sz="2400" dirty="0" err="1">
                <a:sym typeface="Wingdings" panose="05000000000000000000" pitchFamily="2" charset="2"/>
              </a:rPr>
              <a:t>cloud</a:t>
            </a:r>
            <a:r>
              <a:rPr lang="de-DE" sz="2400" dirty="0">
                <a:sym typeface="Wingdings" panose="05000000000000000000" pitchFamily="2" charset="2"/>
              </a:rPr>
              <a:t> </a:t>
            </a:r>
            <a:r>
              <a:rPr lang="de-DE" sz="2400" dirty="0" err="1">
                <a:sym typeface="Wingdings" panose="05000000000000000000" pitchFamily="2" charset="2"/>
              </a:rPr>
              <a:t>solutions</a:t>
            </a:r>
            <a:r>
              <a:rPr lang="de-DE" sz="2400" dirty="0">
                <a:sym typeface="Wingdings" panose="05000000000000000000" pitchFamily="2" charset="2"/>
              </a:rPr>
              <a:t> </a:t>
            </a:r>
            <a:r>
              <a:rPr lang="de-DE" sz="2400" dirty="0" err="1">
                <a:sym typeface="Wingdings" panose="05000000000000000000" pitchFamily="2" charset="2"/>
              </a:rPr>
              <a:t>identified</a:t>
            </a:r>
            <a:endParaRPr lang="de-DE" sz="2400" dirty="0"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sym typeface="Wingdings" panose="05000000000000000000" pitchFamily="2" charset="2"/>
              </a:rPr>
              <a:t>Tomorrow, </a:t>
            </a:r>
            <a:r>
              <a:rPr lang="de-DE" sz="2400" dirty="0" err="1">
                <a:sym typeface="Wingdings" panose="05000000000000000000" pitchFamily="2" charset="2"/>
              </a:rPr>
              <a:t>first</a:t>
            </a:r>
            <a:r>
              <a:rPr lang="de-DE" sz="2400" dirty="0">
                <a:sym typeface="Wingdings" panose="05000000000000000000" pitchFamily="2" charset="2"/>
              </a:rPr>
              <a:t> </a:t>
            </a:r>
            <a:r>
              <a:rPr lang="de-DE" sz="2400" dirty="0" err="1">
                <a:sym typeface="Wingdings" panose="05000000000000000000" pitchFamily="2" charset="2"/>
              </a:rPr>
              <a:t>presentation</a:t>
            </a:r>
            <a:r>
              <a:rPr lang="de-DE" sz="2400" dirty="0">
                <a:sym typeface="Wingdings" panose="05000000000000000000" pitchFamily="2" charset="2"/>
              </a:rPr>
              <a:t> of the </a:t>
            </a:r>
            <a:r>
              <a:rPr lang="de-DE" sz="2400" dirty="0" err="1">
                <a:sym typeface="Wingdings" panose="05000000000000000000" pitchFamily="2" charset="2"/>
              </a:rPr>
              <a:t>candidates</a:t>
            </a:r>
            <a:r>
              <a:rPr lang="de-DE" sz="2400" dirty="0">
                <a:sym typeface="Wingdings" panose="05000000000000000000" pitchFamily="2" charset="2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sym typeface="Wingdings" panose="05000000000000000000" pitchFamily="2" charset="2"/>
              </a:rPr>
              <a:t>Installation in 2023</a:t>
            </a:r>
          </a:p>
        </p:txBody>
      </p:sp>
    </p:spTree>
    <p:extLst>
      <p:ext uri="{BB962C8B-B14F-4D97-AF65-F5344CB8AC3E}">
        <p14:creationId xmlns:p14="http://schemas.microsoft.com/office/powerpoint/2010/main" val="785113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732</Words>
  <Application>Microsoft Office PowerPoint</Application>
  <PresentationFormat>Breitbild</PresentationFormat>
  <Paragraphs>200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Comic Sans MS</vt:lpstr>
      <vt:lpstr>Symbol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Achim Stahl</dc:creator>
  <cp:lastModifiedBy>Achim Stahl</cp:lastModifiedBy>
  <cp:revision>20</cp:revision>
  <dcterms:created xsi:type="dcterms:W3CDTF">2023-06-11T05:56:35Z</dcterms:created>
  <dcterms:modified xsi:type="dcterms:W3CDTF">2023-06-12T10:45:25Z</dcterms:modified>
</cp:coreProperties>
</file>