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8"/>
  </p:notesMasterIdLst>
  <p:sldIdLst>
    <p:sldId id="481" r:id="rId2"/>
    <p:sldId id="476" r:id="rId3"/>
    <p:sldId id="478" r:id="rId4"/>
    <p:sldId id="477" r:id="rId5"/>
    <p:sldId id="479" r:id="rId6"/>
    <p:sldId id="480" r:id="rId7"/>
    <p:sldId id="467" r:id="rId8"/>
    <p:sldId id="474" r:id="rId9"/>
    <p:sldId id="469" r:id="rId10"/>
    <p:sldId id="464" r:id="rId11"/>
    <p:sldId id="465" r:id="rId12"/>
    <p:sldId id="466" r:id="rId13"/>
    <p:sldId id="468" r:id="rId14"/>
    <p:sldId id="257" r:id="rId15"/>
    <p:sldId id="473" r:id="rId16"/>
    <p:sldId id="25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>
        <p:scale>
          <a:sx n="85" d="100"/>
          <a:sy n="85" d="100"/>
        </p:scale>
        <p:origin x="3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05067-42C0-4572-8FFA-D7574D4C0441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91D20-8DF2-47EC-B11B-0B5349B6B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20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B2E35-D51C-4306-9ACE-5CDA1C7F7003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275C-7AF3-4E38-B1CE-899FEBFB7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1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B2E35-D51C-4306-9ACE-5CDA1C7F7003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275C-7AF3-4E38-B1CE-899FEBFB7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25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B2E35-D51C-4306-9ACE-5CDA1C7F7003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275C-7AF3-4E38-B1CE-899FEBFB7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82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B2E35-D51C-4306-9ACE-5CDA1C7F7003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275C-7AF3-4E38-B1CE-899FEBFB7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36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B2E35-D51C-4306-9ACE-5CDA1C7F7003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275C-7AF3-4E38-B1CE-899FEBFB7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67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B2E35-D51C-4306-9ACE-5CDA1C7F7003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275C-7AF3-4E38-B1CE-899FEBFB7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6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B2E35-D51C-4306-9ACE-5CDA1C7F7003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275C-7AF3-4E38-B1CE-899FEBFB7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70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B2E35-D51C-4306-9ACE-5CDA1C7F7003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275C-7AF3-4E38-B1CE-899FEBFB7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27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B2E35-D51C-4306-9ACE-5CDA1C7F7003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275C-7AF3-4E38-B1CE-899FEBFB7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50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B2E35-D51C-4306-9ACE-5CDA1C7F7003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96A275C-7AF3-4E38-B1CE-899FEBFB7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61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B2E35-D51C-4306-9ACE-5CDA1C7F7003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275C-7AF3-4E38-B1CE-899FEBFB7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21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B2E35-D51C-4306-9ACE-5CDA1C7F7003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275C-7AF3-4E38-B1CE-899FEBFB7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84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B2E35-D51C-4306-9ACE-5CDA1C7F7003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275C-7AF3-4E38-B1CE-899FEBFB7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14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B2E35-D51C-4306-9ACE-5CDA1C7F7003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275C-7AF3-4E38-B1CE-899FEBFB7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2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B2E35-D51C-4306-9ACE-5CDA1C7F7003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275C-7AF3-4E38-B1CE-899FEBFB7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66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B2E35-D51C-4306-9ACE-5CDA1C7F7003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275C-7AF3-4E38-B1CE-899FEBFB7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70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B2E35-D51C-4306-9ACE-5CDA1C7F7003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275C-7AF3-4E38-B1CE-899FEBFB7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7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BB2E35-D51C-4306-9ACE-5CDA1C7F7003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6A275C-7AF3-4E38-B1CE-899FEBFB7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2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98087-A921-B2F9-9078-4F1CA7776C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5151" y="1380068"/>
            <a:ext cx="8787872" cy="2616199"/>
          </a:xfrm>
        </p:spPr>
        <p:txBody>
          <a:bodyPr>
            <a:normAutofit fontScale="90000"/>
          </a:bodyPr>
          <a:lstStyle/>
          <a:p>
            <a:r>
              <a:rPr lang="en-US" b="1" i="0" u="none" strike="noStrike" baseline="0" dirty="0">
                <a:solidFill>
                  <a:srgbClr val="4472C5"/>
                </a:solidFill>
                <a:latin typeface="Carlito-Bold"/>
              </a:rPr>
              <a:t>Communication, Outreach and Citizen Engagement </a:t>
            </a:r>
            <a:br>
              <a:rPr lang="en-US" b="1" i="0" u="none" strike="noStrike" baseline="0" dirty="0">
                <a:solidFill>
                  <a:srgbClr val="4472C5"/>
                </a:solidFill>
                <a:latin typeface="Carlito-Bold"/>
              </a:rPr>
            </a:br>
            <a:r>
              <a:rPr lang="en-US" sz="4900" b="1" i="0" u="none" strike="noStrike" baseline="0" dirty="0">
                <a:solidFill>
                  <a:srgbClr val="4472C5"/>
                </a:solidFill>
                <a:latin typeface="Carlito-Bold"/>
              </a:rPr>
              <a:t>ET – PP WP10</a:t>
            </a:r>
            <a:endParaRPr lang="en-US" sz="49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AF550E-41DA-D2C3-22C7-55D0A35D29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000" b="1" i="1" u="none" strike="noStrike" baseline="0" dirty="0" err="1">
                <a:latin typeface="Carlito-BoldItalic"/>
              </a:rPr>
              <a:t>Dorota</a:t>
            </a:r>
            <a:r>
              <a:rPr lang="it-IT" sz="2000" b="1" i="1" u="none" strike="noStrike" baseline="0" dirty="0">
                <a:latin typeface="Carlito-BoldItalic"/>
              </a:rPr>
              <a:t> </a:t>
            </a:r>
            <a:r>
              <a:rPr lang="it-IT" sz="2000" b="1" i="1" u="none" strike="noStrike" baseline="0" dirty="0" err="1">
                <a:latin typeface="Carlito-BoldItalic"/>
              </a:rPr>
              <a:t>Rosinska</a:t>
            </a:r>
            <a:r>
              <a:rPr lang="it-IT" sz="2000" b="1" i="1" u="none" strike="noStrike" baseline="0" dirty="0">
                <a:latin typeface="Carlito-BoldItalic"/>
              </a:rPr>
              <a:t> (UW), Vincenzo Napolano (EGO)</a:t>
            </a:r>
          </a:p>
          <a:p>
            <a:endParaRPr lang="en-US" sz="2000" dirty="0"/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Carlito-Bold"/>
              </a:rPr>
              <a:t>ET-PP Annual Meeting, Barcelona 12th June 2023</a:t>
            </a:r>
          </a:p>
        </p:txBody>
      </p:sp>
    </p:spTree>
    <p:extLst>
      <p:ext uri="{BB962C8B-B14F-4D97-AF65-F5344CB8AC3E}">
        <p14:creationId xmlns:p14="http://schemas.microsoft.com/office/powerpoint/2010/main" val="3378807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A11BF-C13F-F35D-F416-0E17AAC9D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409" y="506287"/>
            <a:ext cx="10018713" cy="592394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Toward a communication strategy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DCBA8-CEA8-853D-F16F-8E8774531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447798"/>
            <a:ext cx="10018713" cy="5002163"/>
          </a:xfrm>
        </p:spPr>
        <p:txBody>
          <a:bodyPr>
            <a:normAutofit fontScale="92500" lnSpcReduction="20000"/>
          </a:bodyPr>
          <a:lstStyle/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GOALS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ecure the support of national and international stakeholders for the realization of the project.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Keep the community and the public informed, convinced and engaged with consistent messaging.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Secure broad long-term support in all areas.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Get the best people involved.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     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TARGETS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policy makers (national and international),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economic stakeholders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relevant international and national media.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local communities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scientific community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These are still very broad objectives and targets, which we will define through the next communication actions, identifying hierarchies and priorities among them.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32147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A11BF-C13F-F35D-F416-0E17AAC9D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517507"/>
            <a:ext cx="10018713" cy="592394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Communication Expertise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DCBA8-CEA8-853D-F16F-8E8774531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612490"/>
            <a:ext cx="10018713" cy="4559709"/>
          </a:xfrm>
        </p:spPr>
        <p:txBody>
          <a:bodyPr>
            <a:normAutofit/>
          </a:bodyPr>
          <a:lstStyle/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One of the ultimate goals of WP10 will be to ensure (at the end of the project) the formation of a communication th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at will</a:t>
            </a:r>
            <a:b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 </a:t>
            </a:r>
          </a:p>
          <a:p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develop, evaluate and maintain communications planning in close collaboration with ETO, ETC and the stakeholders</a:t>
            </a:r>
          </a:p>
          <a:p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provide services for internal and external communications</a:t>
            </a:r>
          </a:p>
          <a:p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advise ET leadership in all areas of communications</a:t>
            </a:r>
          </a:p>
          <a:p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interconnect parties involved in ET</a:t>
            </a:r>
            <a:b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must now start preparing the ground to create a group/office in which ETO, ET Collaboration and the Funding Agencies can work together, design and implement </a:t>
            </a:r>
            <a:r>
              <a:rPr lang="en-US" sz="20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jointcommunication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actions. 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45693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A11BF-C13F-F35D-F416-0E17AAC9D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54" y="364185"/>
            <a:ext cx="10018713" cy="592394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Communication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DCBA8-CEA8-853D-F16F-8E8774531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5391" y="1172954"/>
            <a:ext cx="10018713" cy="5221540"/>
          </a:xfrm>
        </p:spPr>
        <p:txBody>
          <a:bodyPr>
            <a:normAutofit/>
          </a:bodyPr>
          <a:lstStyle/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There are some standard communication tools, which we must quickly make available. This will also trigger reflection on the preliminary contents and messages to be conveyed:</a:t>
            </a:r>
            <a:b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 </a:t>
            </a:r>
          </a:p>
          <a:p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Website.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Plan of implementation ready for approval. We foreseen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the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publication in 4/5 months </a:t>
            </a:r>
          </a:p>
          <a:p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Social Media.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Plan for policies and implementation in preparation. We would like to start in 4/5 months from now.</a:t>
            </a:r>
          </a:p>
          <a:p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Media Comm. Plan and Press Kit.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 requires probably a further internal clarification of the objectives and messages of a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sovra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-national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m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edia communication at the present stage and will take several months.</a:t>
            </a:r>
            <a:b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must clearly distinguish between tools and content. In some cases we can define the tools before or in parallel with the content, in others not.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2311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A11BF-C13F-F35D-F416-0E17AAC9D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427246"/>
            <a:ext cx="10018713" cy="592394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Agenda, messages,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DCBA8-CEA8-853D-F16F-8E8774531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9" y="1416998"/>
            <a:ext cx="10018713" cy="5242356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definition of messages and contents will go through different steps and depend on project developments, communication opportunities and strategic milestones.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Communication alone is obviously not able to solve the current magmatic situation.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the coming months we will have to define, together with the leadership, strategic directions and a plan for possible project milestones, around which it might be appropriate to create a supranational communication.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National institutions will have their own communication agenda: between these agendas and supranational one there 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cold be 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Win-Win interplay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however different the objectives may be.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 is no conflict in principle between supranational and national communication initiatives.</a:t>
            </a:r>
            <a:b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</a:t>
            </a:r>
            <a:b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</a:t>
            </a:r>
            <a:r>
              <a:rPr lang="en-US" sz="2000" b="1" kern="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-&gt; </a:t>
            </a:r>
            <a:r>
              <a:rPr lang="en-US" sz="20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more details see the communication </a:t>
            </a:r>
            <a:r>
              <a:rPr lang="en-US" sz="2000" b="1" kern="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0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ession tomorrow 9.40 am</a:t>
            </a:r>
            <a:br>
              <a:rPr lang="en-US" sz="20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</a:t>
            </a:r>
            <a:r>
              <a:rPr lang="en-US" sz="2000" b="1" i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Polivalent</a:t>
            </a:r>
            <a:r>
              <a:rPr lang="en-US" sz="20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Room, 6th Floor </a:t>
            </a:r>
            <a:endParaRPr lang="en-US" sz="2000" b="1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580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1833390" y="77141"/>
            <a:ext cx="3687605" cy="55978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1138793" y="818921"/>
            <a:ext cx="6822389" cy="53149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ET website will serve the function of providing an institutional presentation and an initial outline of the scientific content.</a:t>
            </a:r>
          </a:p>
          <a:p>
            <a:r>
              <a:rPr lang="en-US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targeting mainly those who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who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have become aware of ET through other routes: </a:t>
            </a:r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social media, mainstream media, social and professional contexts…</a:t>
            </a:r>
          </a:p>
          <a:p>
            <a:endParaRPr lang="en-US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homepage and the content of the site (in this first phase) should then address three main audiences:</a:t>
            </a:r>
            <a:endParaRPr lang="en-US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680"/>
              </a:lnSpc>
            </a:pPr>
            <a:endParaRPr lang="en-US" dirty="0">
              <a:solidFill>
                <a:srgbClr val="1B1B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 Stakeholders (wider scientific community, policy makers…)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Public</a:t>
            </a:r>
            <a:endParaRPr lang="en-US" dirty="0">
              <a:solidFill>
                <a:srgbClr val="1B1B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680"/>
              </a:lnSpc>
            </a:pPr>
            <a:endParaRPr lang="en-US" dirty="0">
              <a:solidFill>
                <a:srgbClr val="1B1B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680"/>
              </a:lnSpc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objective is to represent the joint and supranational effort of the GW community for Einstein Telescope, both as ETO and ET Collaboration?</a:t>
            </a:r>
          </a:p>
          <a:p>
            <a:pPr>
              <a:lnSpc>
                <a:spcPts val="1680"/>
              </a:lnSpc>
            </a:pPr>
            <a:endParaRPr lang="en-US" dirty="0">
              <a:solidFill>
                <a:srgbClr val="1B1B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implementation plan with objectives, targets, preliminary navigation tree and homepage layout,  timeline, and budget is ready.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20029" y="219866"/>
            <a:ext cx="3417215" cy="3216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400" b="1" dirty="0">
                <a:solidFill>
                  <a:schemeClr val="bg1"/>
                </a:solidFill>
                <a:latin typeface="League Spartan SemiBold" pitchFamily="2" charset="0"/>
              </a:rPr>
              <a:t>THE ET.eu WEBSITE</a:t>
            </a:r>
          </a:p>
        </p:txBody>
      </p:sp>
      <p:pic>
        <p:nvPicPr>
          <p:cNvPr id="3" name="Picture 2" descr="A screenshot of a cell phone&#10;&#10;Description automatically generated with low confidence">
            <a:extLst>
              <a:ext uri="{FF2B5EF4-FFF2-40B4-BE49-F238E27FC236}">
                <a16:creationId xmlns:a16="http://schemas.microsoft.com/office/drawing/2014/main" id="{03E7353F-4B3A-F2F4-C1C1-233413BA5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82" y="1"/>
            <a:ext cx="42308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>
            <a:extLst>
              <a:ext uri="{FF2B5EF4-FFF2-40B4-BE49-F238E27FC236}">
                <a16:creationId xmlns:a16="http://schemas.microsoft.com/office/drawing/2014/main" id="{B86A4649-2399-4519-95AC-86CE87246982}"/>
              </a:ext>
            </a:extLst>
          </p:cNvPr>
          <p:cNvSpPr/>
          <p:nvPr/>
        </p:nvSpPr>
        <p:spPr>
          <a:xfrm>
            <a:off x="1070808" y="323017"/>
            <a:ext cx="7734300" cy="490096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80AB1F-CB73-4CE6-81A0-8B202AFAB62A}"/>
              </a:ext>
            </a:extLst>
          </p:cNvPr>
          <p:cNvSpPr txBox="1"/>
          <p:nvPr/>
        </p:nvSpPr>
        <p:spPr>
          <a:xfrm>
            <a:off x="7580235" y="323018"/>
            <a:ext cx="609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Communication ‘entities’ Einstein Telescope</a:t>
            </a:r>
            <a:endParaRPr lang="nl-NL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ECDA312-C5E6-42EB-B3A7-341E3AA0642A}"/>
              </a:ext>
            </a:extLst>
          </p:cNvPr>
          <p:cNvGrpSpPr/>
          <p:nvPr/>
        </p:nvGrpSpPr>
        <p:grpSpPr>
          <a:xfrm>
            <a:off x="3329126" y="142043"/>
            <a:ext cx="2814221" cy="2565646"/>
            <a:chOff x="1857004" y="863354"/>
            <a:chExt cx="2814221" cy="256564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84AD53B-702E-43B0-B49B-11E55F30FCBB}"/>
                </a:ext>
              </a:extLst>
            </p:cNvPr>
            <p:cNvSpPr/>
            <p:nvPr/>
          </p:nvSpPr>
          <p:spPr>
            <a:xfrm>
              <a:off x="1857004" y="863354"/>
              <a:ext cx="2814221" cy="2565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The Einstein Telescope </a:t>
              </a:r>
            </a:p>
            <a:p>
              <a:pPr algn="ctr"/>
              <a:r>
                <a:rPr lang="en-US" dirty="0"/>
                <a:t>(Europe-wide)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2FD53D3-4FB1-46A0-8776-41E139FAE8B4}"/>
                </a:ext>
              </a:extLst>
            </p:cNvPr>
            <p:cNvSpPr/>
            <p:nvPr/>
          </p:nvSpPr>
          <p:spPr>
            <a:xfrm>
              <a:off x="2182056" y="2235969"/>
              <a:ext cx="994299" cy="89664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Scientific collaboration</a:t>
              </a:r>
              <a:endParaRPr lang="nl-NL" sz="11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CAD78F7-1BAF-4E57-92D7-80E735C9DB66}"/>
                </a:ext>
              </a:extLst>
            </p:cNvPr>
            <p:cNvSpPr/>
            <p:nvPr/>
          </p:nvSpPr>
          <p:spPr>
            <a:xfrm>
              <a:off x="3338466" y="2223392"/>
              <a:ext cx="994299" cy="89664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ET </a:t>
              </a:r>
              <a:r>
                <a:rPr lang="en-US" sz="1100" dirty="0" err="1">
                  <a:solidFill>
                    <a:schemeClr val="tx1"/>
                  </a:solidFill>
                </a:rPr>
                <a:t>Organi</a:t>
              </a:r>
              <a:r>
                <a:rPr lang="en-US" sz="1100" dirty="0">
                  <a:solidFill>
                    <a:schemeClr val="tx1"/>
                  </a:solidFill>
                </a:rPr>
                <a:t>- </a:t>
              </a:r>
              <a:r>
                <a:rPr lang="en-US" sz="1100" dirty="0" err="1">
                  <a:solidFill>
                    <a:schemeClr val="tx1"/>
                  </a:solidFill>
                </a:rPr>
                <a:t>sation</a:t>
              </a:r>
              <a:endParaRPr lang="nl-NL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730AF87-6BEB-4C03-BA35-073C07DFF9D9}"/>
              </a:ext>
            </a:extLst>
          </p:cNvPr>
          <p:cNvSpPr txBox="1"/>
          <p:nvPr/>
        </p:nvSpPr>
        <p:spPr>
          <a:xfrm>
            <a:off x="1486269" y="332226"/>
            <a:ext cx="14494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Bradley Hand ITC" panose="03070402050302030203" pitchFamily="66" charset="0"/>
              </a:rPr>
              <a:t>Should appear as one, even though behind the screens there are different entities</a:t>
            </a:r>
            <a:endParaRPr lang="nl-NL" sz="1400" b="1" dirty="0">
              <a:latin typeface="Bradley Hand ITC" panose="03070402050302030203" pitchFamily="66" charset="0"/>
            </a:endParaRPr>
          </a:p>
        </p:txBody>
      </p: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B2A4C2F6-0D39-4276-A832-7A58777A742A}"/>
              </a:ext>
            </a:extLst>
          </p:cNvPr>
          <p:cNvCxnSpPr>
            <a:cxnSpLocks/>
            <a:stCxn id="8" idx="2"/>
            <a:endCxn id="5" idx="2"/>
          </p:cNvCxnSpPr>
          <p:nvPr/>
        </p:nvCxnSpPr>
        <p:spPr>
          <a:xfrm rot="5400000" flipH="1" flipV="1">
            <a:off x="2623886" y="1011982"/>
            <a:ext cx="292355" cy="1118124"/>
          </a:xfrm>
          <a:prstGeom prst="curvedConnector4">
            <a:avLst>
              <a:gd name="adj1" fmla="val -78193"/>
              <a:gd name="adj2" fmla="val 8240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B7B0F02A-BED2-4CB4-9711-E2D59E627BE7}"/>
              </a:ext>
            </a:extLst>
          </p:cNvPr>
          <p:cNvSpPr/>
          <p:nvPr/>
        </p:nvSpPr>
        <p:spPr>
          <a:xfrm>
            <a:off x="1186556" y="2900183"/>
            <a:ext cx="2142570" cy="20087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Potential site/bid </a:t>
            </a:r>
            <a:r>
              <a:rPr lang="en-US" sz="1600" dirty="0" err="1"/>
              <a:t>Sardegna</a:t>
            </a:r>
            <a:r>
              <a:rPr lang="en-US" sz="1600" dirty="0"/>
              <a:t> (including local/regional projects)</a:t>
            </a: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EE6588-9430-40C4-B8FD-A19FB7777A20}"/>
              </a:ext>
            </a:extLst>
          </p:cNvPr>
          <p:cNvSpPr/>
          <p:nvPr/>
        </p:nvSpPr>
        <p:spPr>
          <a:xfrm>
            <a:off x="3423463" y="2903411"/>
            <a:ext cx="2142570" cy="20087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Potential site/bid EMR (including local/regional projects)</a:t>
            </a: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B6CBB0A-5EBF-4CCA-B1D1-E6C0B2ADD80D}"/>
              </a:ext>
            </a:extLst>
          </p:cNvPr>
          <p:cNvSpPr/>
          <p:nvPr/>
        </p:nvSpPr>
        <p:spPr>
          <a:xfrm>
            <a:off x="5660370" y="2935695"/>
            <a:ext cx="2142570" cy="2008761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2"/>
                </a:solidFill>
              </a:rPr>
              <a:t>Potential site/bid Sachsen (including local/regional projects)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D2129D-BC8C-41E4-A405-00700E6A5F4E}"/>
              </a:ext>
            </a:extLst>
          </p:cNvPr>
          <p:cNvSpPr txBox="1"/>
          <p:nvPr/>
        </p:nvSpPr>
        <p:spPr>
          <a:xfrm>
            <a:off x="6080541" y="5180250"/>
            <a:ext cx="54491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Bradley Hand ITC" panose="03070402050302030203" pitchFamily="66" charset="0"/>
              </a:rPr>
              <a:t>The potential sites are ‘special cases’ with very specific communication needs and aspects. E.g. building a </a:t>
            </a:r>
            <a:r>
              <a:rPr lang="en-US" sz="1600" b="1" dirty="0" err="1">
                <a:solidFill>
                  <a:schemeClr val="tx2"/>
                </a:solidFill>
                <a:latin typeface="Bradley Hand ITC" panose="03070402050302030203" pitchFamily="66" charset="0"/>
              </a:rPr>
              <a:t>hostconsortium</a:t>
            </a:r>
            <a:r>
              <a:rPr lang="en-US" sz="1600" b="1" dirty="0">
                <a:solidFill>
                  <a:schemeClr val="tx2"/>
                </a:solidFill>
                <a:latin typeface="Bradley Hand ITC" panose="03070402050302030203" pitchFamily="66" charset="0"/>
              </a:rPr>
              <a:t> with local/regional stakeholders, different level of commitment from governments, more dialogue with local/regional stakeholders to ensure their support etc. This means that they are really different entities/identities in practice.</a:t>
            </a:r>
            <a:endParaRPr lang="nl-NL" sz="1600" b="1" dirty="0">
              <a:solidFill>
                <a:schemeClr val="tx2"/>
              </a:solidFill>
              <a:latin typeface="Bradley Hand ITC" panose="03070402050302030203" pitchFamily="66" charset="0"/>
            </a:endParaRPr>
          </a:p>
        </p:txBody>
      </p: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468786FF-F3D0-46EC-BE82-DC90AB6584C3}"/>
              </a:ext>
            </a:extLst>
          </p:cNvPr>
          <p:cNvCxnSpPr>
            <a:cxnSpLocks/>
          </p:cNvCxnSpPr>
          <p:nvPr/>
        </p:nvCxnSpPr>
        <p:spPr>
          <a:xfrm rot="16200000" flipV="1">
            <a:off x="5056894" y="1864062"/>
            <a:ext cx="545924" cy="6127096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CBCD3C52-26FE-4545-90BD-81C83FF6F211}"/>
              </a:ext>
            </a:extLst>
          </p:cNvPr>
          <p:cNvCxnSpPr>
            <a:cxnSpLocks/>
            <a:stCxn id="20" idx="0"/>
            <a:endCxn id="17" idx="4"/>
          </p:cNvCxnSpPr>
          <p:nvPr/>
        </p:nvCxnSpPr>
        <p:spPr>
          <a:xfrm rot="16200000" flipV="1">
            <a:off x="6515889" y="2891031"/>
            <a:ext cx="268078" cy="4310360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673B1BC0-3A86-4109-915F-DD732F9E4711}"/>
              </a:ext>
            </a:extLst>
          </p:cNvPr>
          <p:cNvCxnSpPr>
            <a:cxnSpLocks/>
            <a:stCxn id="20" idx="0"/>
            <a:endCxn id="18" idx="4"/>
          </p:cNvCxnSpPr>
          <p:nvPr/>
        </p:nvCxnSpPr>
        <p:spPr>
          <a:xfrm rot="16200000" flipV="1">
            <a:off x="7650485" y="4025626"/>
            <a:ext cx="235794" cy="2073453"/>
          </a:xfrm>
          <a:prstGeom prst="curvedConnector3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14E4B4F8-2338-4333-A663-A5DEC8206B67}"/>
              </a:ext>
            </a:extLst>
          </p:cNvPr>
          <p:cNvSpPr/>
          <p:nvPr/>
        </p:nvSpPr>
        <p:spPr>
          <a:xfrm>
            <a:off x="6448410" y="801662"/>
            <a:ext cx="2191808" cy="2076450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National communities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(in countries that are not a potential site)</a:t>
            </a: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814E71D-68B6-4FD9-8B4D-1A03B2425B3A}"/>
              </a:ext>
            </a:extLst>
          </p:cNvPr>
          <p:cNvSpPr txBox="1"/>
          <p:nvPr/>
        </p:nvSpPr>
        <p:spPr>
          <a:xfrm>
            <a:off x="9794248" y="2411303"/>
            <a:ext cx="144946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Bradley Hand ITC" panose="03070402050302030203" pitchFamily="66" charset="0"/>
              </a:rPr>
              <a:t>Also need to ensure commitment/</a:t>
            </a:r>
          </a:p>
          <a:p>
            <a:r>
              <a:rPr lang="en-US" sz="1400" b="1" dirty="0">
                <a:latin typeface="Bradley Hand ITC" panose="03070402050302030203" pitchFamily="66" charset="0"/>
              </a:rPr>
              <a:t>support, but on a different level than potential host countries</a:t>
            </a:r>
            <a:endParaRPr lang="nl-NL" sz="1400" b="1" dirty="0">
              <a:latin typeface="Bradley Hand ITC" panose="03070402050302030203" pitchFamily="66" charset="0"/>
            </a:endParaRPr>
          </a:p>
        </p:txBody>
      </p: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569498FC-DB62-424F-B61F-9BA596653D4B}"/>
              </a:ext>
            </a:extLst>
          </p:cNvPr>
          <p:cNvCxnSpPr>
            <a:stCxn id="30" idx="1"/>
            <a:endCxn id="29" idx="4"/>
          </p:cNvCxnSpPr>
          <p:nvPr/>
        </p:nvCxnSpPr>
        <p:spPr>
          <a:xfrm rot="10800000">
            <a:off x="7544314" y="2878112"/>
            <a:ext cx="2249934" cy="333410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0C1C94B-AFEA-4974-9355-3B64315A9F1E}"/>
              </a:ext>
            </a:extLst>
          </p:cNvPr>
          <p:cNvSpPr txBox="1"/>
          <p:nvPr/>
        </p:nvSpPr>
        <p:spPr>
          <a:xfrm>
            <a:off x="1316275" y="1886531"/>
            <a:ext cx="1233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(The) Einstein Telescope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800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>
            <a:extLst>
              <a:ext uri="{FF2B5EF4-FFF2-40B4-BE49-F238E27FC236}">
                <a16:creationId xmlns:a16="http://schemas.microsoft.com/office/drawing/2014/main" id="{B86A4649-2399-4519-95AC-86CE87246982}"/>
              </a:ext>
            </a:extLst>
          </p:cNvPr>
          <p:cNvSpPr/>
          <p:nvPr/>
        </p:nvSpPr>
        <p:spPr>
          <a:xfrm>
            <a:off x="942275" y="257209"/>
            <a:ext cx="7734300" cy="490096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80AB1F-CB73-4CE6-81A0-8B202AFAB62A}"/>
              </a:ext>
            </a:extLst>
          </p:cNvPr>
          <p:cNvSpPr txBox="1"/>
          <p:nvPr/>
        </p:nvSpPr>
        <p:spPr>
          <a:xfrm>
            <a:off x="8766523" y="278314"/>
            <a:ext cx="6342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LOGOS</a:t>
            </a:r>
            <a:endParaRPr lang="nl-NL" sz="4800" b="1" dirty="0">
              <a:solidFill>
                <a:srgbClr val="0070C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ECDA312-C5E6-42EB-B3A7-341E3AA0642A}"/>
              </a:ext>
            </a:extLst>
          </p:cNvPr>
          <p:cNvGrpSpPr/>
          <p:nvPr/>
        </p:nvGrpSpPr>
        <p:grpSpPr>
          <a:xfrm>
            <a:off x="3329126" y="142043"/>
            <a:ext cx="2814221" cy="2565646"/>
            <a:chOff x="1857004" y="863354"/>
            <a:chExt cx="2814221" cy="256564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84AD53B-702E-43B0-B49B-11E55F30FCBB}"/>
                </a:ext>
              </a:extLst>
            </p:cNvPr>
            <p:cNvSpPr/>
            <p:nvPr/>
          </p:nvSpPr>
          <p:spPr>
            <a:xfrm>
              <a:off x="1857004" y="863354"/>
              <a:ext cx="2814221" cy="2565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The Einstein Telescope </a:t>
              </a:r>
            </a:p>
            <a:p>
              <a:pPr algn="ctr"/>
              <a:r>
                <a:rPr lang="en-US" dirty="0"/>
                <a:t>(Europe-wide)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2FD53D3-4FB1-46A0-8776-41E139FAE8B4}"/>
                </a:ext>
              </a:extLst>
            </p:cNvPr>
            <p:cNvSpPr/>
            <p:nvPr/>
          </p:nvSpPr>
          <p:spPr>
            <a:xfrm>
              <a:off x="2182056" y="2235969"/>
              <a:ext cx="994299" cy="89664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Scientific collaboration</a:t>
              </a:r>
              <a:endParaRPr lang="nl-NL" sz="11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CAD78F7-1BAF-4E57-92D7-80E735C9DB66}"/>
                </a:ext>
              </a:extLst>
            </p:cNvPr>
            <p:cNvSpPr/>
            <p:nvPr/>
          </p:nvSpPr>
          <p:spPr>
            <a:xfrm>
              <a:off x="3338466" y="2223392"/>
              <a:ext cx="994299" cy="89664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ET </a:t>
              </a:r>
              <a:r>
                <a:rPr lang="en-US" sz="1100" dirty="0" err="1">
                  <a:solidFill>
                    <a:schemeClr val="tx1"/>
                  </a:solidFill>
                </a:rPr>
                <a:t>Organi</a:t>
              </a:r>
              <a:r>
                <a:rPr lang="en-US" sz="1100" dirty="0">
                  <a:solidFill>
                    <a:schemeClr val="tx1"/>
                  </a:solidFill>
                </a:rPr>
                <a:t>- </a:t>
              </a:r>
              <a:r>
                <a:rPr lang="en-US" sz="1100" dirty="0" err="1">
                  <a:solidFill>
                    <a:schemeClr val="tx1"/>
                  </a:solidFill>
                </a:rPr>
                <a:t>sation</a:t>
              </a:r>
              <a:endParaRPr lang="nl-NL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730AF87-6BEB-4C03-BA35-073C07DFF9D9}"/>
              </a:ext>
            </a:extLst>
          </p:cNvPr>
          <p:cNvSpPr txBox="1"/>
          <p:nvPr/>
        </p:nvSpPr>
        <p:spPr>
          <a:xfrm>
            <a:off x="1886688" y="17098"/>
            <a:ext cx="14494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Bradley Hand ITC" panose="03070402050302030203" pitchFamily="66" charset="0"/>
              </a:rPr>
              <a:t>Should appear as one, even though behind the screens there are different entities</a:t>
            </a:r>
            <a:endParaRPr lang="nl-NL" sz="1400" b="1" dirty="0">
              <a:latin typeface="Bradley Hand ITC" panose="03070402050302030203" pitchFamily="66" charset="0"/>
            </a:endParaRPr>
          </a:p>
        </p:txBody>
      </p: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B2A4C2F6-0D39-4276-A832-7A58777A742A}"/>
              </a:ext>
            </a:extLst>
          </p:cNvPr>
          <p:cNvCxnSpPr>
            <a:cxnSpLocks/>
            <a:stCxn id="8" idx="2"/>
            <a:endCxn id="5" idx="2"/>
          </p:cNvCxnSpPr>
          <p:nvPr/>
        </p:nvCxnSpPr>
        <p:spPr>
          <a:xfrm rot="16200000" flipH="1">
            <a:off x="2958887" y="1054626"/>
            <a:ext cx="22773" cy="71770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B7B0F02A-BED2-4CB4-9711-E2D59E627BE7}"/>
              </a:ext>
            </a:extLst>
          </p:cNvPr>
          <p:cNvSpPr/>
          <p:nvPr/>
        </p:nvSpPr>
        <p:spPr>
          <a:xfrm>
            <a:off x="1186556" y="2900183"/>
            <a:ext cx="2142570" cy="20087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Potential site/bid </a:t>
            </a:r>
            <a:r>
              <a:rPr lang="en-US" sz="1600" dirty="0" err="1"/>
              <a:t>Sardegna</a:t>
            </a:r>
            <a:r>
              <a:rPr lang="en-US" sz="1600" dirty="0"/>
              <a:t> (including local/regional projects)</a:t>
            </a: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EE6588-9430-40C4-B8FD-A19FB7777A20}"/>
              </a:ext>
            </a:extLst>
          </p:cNvPr>
          <p:cNvSpPr/>
          <p:nvPr/>
        </p:nvSpPr>
        <p:spPr>
          <a:xfrm>
            <a:off x="3423463" y="2903411"/>
            <a:ext cx="2142570" cy="20087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Potential site/bid EMR (including local/regional projects)</a:t>
            </a: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B6CBB0A-5EBF-4CCA-B1D1-E6C0B2ADD80D}"/>
              </a:ext>
            </a:extLst>
          </p:cNvPr>
          <p:cNvSpPr/>
          <p:nvPr/>
        </p:nvSpPr>
        <p:spPr>
          <a:xfrm>
            <a:off x="5660370" y="2935695"/>
            <a:ext cx="2142570" cy="2008761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2"/>
                </a:solidFill>
              </a:rPr>
              <a:t>Potential site/bid Sachsen (including local/regional projects)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D2129D-BC8C-41E4-A405-00700E6A5F4E}"/>
              </a:ext>
            </a:extLst>
          </p:cNvPr>
          <p:cNvSpPr txBox="1"/>
          <p:nvPr/>
        </p:nvSpPr>
        <p:spPr>
          <a:xfrm>
            <a:off x="116900" y="5673513"/>
            <a:ext cx="5449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Bradley Hand ITC" panose="03070402050302030203" pitchFamily="66" charset="0"/>
              </a:rPr>
              <a:t>The potential sites are ‘special cases’ with very specific communication needs and aspects. E.g. building a </a:t>
            </a:r>
            <a:r>
              <a:rPr lang="en-US" sz="1400" b="1" dirty="0" err="1">
                <a:latin typeface="Bradley Hand ITC" panose="03070402050302030203" pitchFamily="66" charset="0"/>
              </a:rPr>
              <a:t>hostconsortium</a:t>
            </a:r>
            <a:r>
              <a:rPr lang="en-US" sz="1400" b="1" dirty="0">
                <a:latin typeface="Bradley Hand ITC" panose="03070402050302030203" pitchFamily="66" charset="0"/>
              </a:rPr>
              <a:t> with local/regional stakeholders, different level of commitment from governments, more dialogue with local/regional stakeholders to ensure their support etc. This means that they are really different entities/identities in practice.</a:t>
            </a:r>
            <a:endParaRPr lang="nl-NL" sz="1400" b="1" dirty="0">
              <a:latin typeface="Bradley Hand ITC" panose="03070402050302030203" pitchFamily="66" charset="0"/>
            </a:endParaRPr>
          </a:p>
        </p:txBody>
      </p: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468786FF-F3D0-46EC-BE82-DC90AB6584C3}"/>
              </a:ext>
            </a:extLst>
          </p:cNvPr>
          <p:cNvCxnSpPr>
            <a:cxnSpLocks/>
            <a:stCxn id="20" idx="0"/>
            <a:endCxn id="14" idx="4"/>
          </p:cNvCxnSpPr>
          <p:nvPr/>
        </p:nvCxnSpPr>
        <p:spPr>
          <a:xfrm rot="16200000" flipV="1">
            <a:off x="2167370" y="4999416"/>
            <a:ext cx="764569" cy="583626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CBCD3C52-26FE-4545-90BD-81C83FF6F211}"/>
              </a:ext>
            </a:extLst>
          </p:cNvPr>
          <p:cNvCxnSpPr>
            <a:cxnSpLocks/>
            <a:stCxn id="20" idx="0"/>
            <a:endCxn id="17" idx="4"/>
          </p:cNvCxnSpPr>
          <p:nvPr/>
        </p:nvCxnSpPr>
        <p:spPr>
          <a:xfrm rot="5400000" flipH="1" flipV="1">
            <a:off x="3287437" y="4466203"/>
            <a:ext cx="761341" cy="1653281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673B1BC0-3A86-4109-915F-DD732F9E4711}"/>
              </a:ext>
            </a:extLst>
          </p:cNvPr>
          <p:cNvCxnSpPr>
            <a:cxnSpLocks/>
            <a:stCxn id="20" idx="0"/>
            <a:endCxn id="18" idx="4"/>
          </p:cNvCxnSpPr>
          <p:nvPr/>
        </p:nvCxnSpPr>
        <p:spPr>
          <a:xfrm rot="5400000" flipH="1" flipV="1">
            <a:off x="4422033" y="3363891"/>
            <a:ext cx="729057" cy="3890188"/>
          </a:xfrm>
          <a:prstGeom prst="curvedConnector3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14E4B4F8-2338-4333-A663-A5DEC8206B67}"/>
              </a:ext>
            </a:extLst>
          </p:cNvPr>
          <p:cNvSpPr/>
          <p:nvPr/>
        </p:nvSpPr>
        <p:spPr>
          <a:xfrm>
            <a:off x="6448410" y="801662"/>
            <a:ext cx="2191808" cy="2076450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National communities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(in countries that are not a potential site)</a:t>
            </a: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814E71D-68B6-4FD9-8B4D-1A03B2425B3A}"/>
              </a:ext>
            </a:extLst>
          </p:cNvPr>
          <p:cNvSpPr txBox="1"/>
          <p:nvPr/>
        </p:nvSpPr>
        <p:spPr>
          <a:xfrm>
            <a:off x="9794248" y="2411303"/>
            <a:ext cx="144946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radley Hand ITC" panose="03070402050302030203" pitchFamily="66" charset="0"/>
              </a:rPr>
              <a:t>Also need to ensure commitment/</a:t>
            </a:r>
          </a:p>
          <a:p>
            <a:r>
              <a:rPr lang="en-US" sz="1400" dirty="0">
                <a:latin typeface="Bradley Hand ITC" panose="03070402050302030203" pitchFamily="66" charset="0"/>
              </a:rPr>
              <a:t>support, but on a different level than potential host countries</a:t>
            </a:r>
            <a:endParaRPr lang="nl-NL" sz="1400" dirty="0">
              <a:latin typeface="Bradley Hand ITC" panose="03070402050302030203" pitchFamily="66" charset="0"/>
            </a:endParaRPr>
          </a:p>
        </p:txBody>
      </p: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569498FC-DB62-424F-B61F-9BA596653D4B}"/>
              </a:ext>
            </a:extLst>
          </p:cNvPr>
          <p:cNvCxnSpPr>
            <a:stCxn id="30" idx="1"/>
            <a:endCxn id="29" idx="4"/>
          </p:cNvCxnSpPr>
          <p:nvPr/>
        </p:nvCxnSpPr>
        <p:spPr>
          <a:xfrm rot="10800000">
            <a:off x="7544314" y="2878112"/>
            <a:ext cx="2249934" cy="333410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0C1C94B-AFEA-4974-9355-3B64315A9F1E}"/>
              </a:ext>
            </a:extLst>
          </p:cNvPr>
          <p:cNvSpPr txBox="1"/>
          <p:nvPr/>
        </p:nvSpPr>
        <p:spPr>
          <a:xfrm>
            <a:off x="1186556" y="1898942"/>
            <a:ext cx="1233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(The) Einstein Telescope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237CB9-1FCC-4978-A0F8-F962DE4071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14" t="39482" r="63229" b="41153"/>
          <a:stretch/>
        </p:blipFill>
        <p:spPr>
          <a:xfrm>
            <a:off x="-10799" y="3664752"/>
            <a:ext cx="1708656" cy="9233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DC1F86-B60E-4D49-8B5B-92D5BC007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90" y="4177614"/>
            <a:ext cx="1013400" cy="13386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C23A4C-4D03-49BC-8F79-6E6EF74A33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62" y="1796041"/>
            <a:ext cx="2125582" cy="686582"/>
          </a:xfrm>
          <a:prstGeom prst="rect">
            <a:avLst/>
          </a:prstGeom>
        </p:spPr>
      </p:pic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4BA7060D-DC44-40DA-9B71-7C1E868D4F38}"/>
              </a:ext>
            </a:extLst>
          </p:cNvPr>
          <p:cNvCxnSpPr>
            <a:cxnSpLocks/>
            <a:stCxn id="7" idx="6"/>
          </p:cNvCxnSpPr>
          <p:nvPr/>
        </p:nvCxnSpPr>
        <p:spPr>
          <a:xfrm flipV="1">
            <a:off x="5804887" y="801662"/>
            <a:ext cx="564733" cy="114874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A252594-B0B3-42F4-B614-4E5ACB7E0212}"/>
              </a:ext>
            </a:extLst>
          </p:cNvPr>
          <p:cNvSpPr txBox="1"/>
          <p:nvPr/>
        </p:nvSpPr>
        <p:spPr>
          <a:xfrm>
            <a:off x="5896300" y="69229"/>
            <a:ext cx="1843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Bradley Hand ITC" panose="03070402050302030203" pitchFamily="66" charset="0"/>
              </a:rPr>
              <a:t>ET-PP is thinking about (new) logo, should be shared for ‘ET Europe’</a:t>
            </a:r>
            <a:endParaRPr lang="nl-NL" sz="1400" b="1" dirty="0">
              <a:latin typeface="Bradley Hand ITC" panose="03070402050302030203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4AA462-E19E-1321-8279-1A10DD47EC57}"/>
              </a:ext>
            </a:extLst>
          </p:cNvPr>
          <p:cNvSpPr txBox="1"/>
          <p:nvPr/>
        </p:nvSpPr>
        <p:spPr>
          <a:xfrm>
            <a:off x="6087253" y="5765025"/>
            <a:ext cx="60553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kern="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-&gt; </a:t>
            </a:r>
            <a:r>
              <a:rPr lang="en-US" sz="18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more details see the communication </a:t>
            </a:r>
            <a:r>
              <a:rPr lang="en-US" sz="1800" b="1" kern="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8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ession tomorrow </a:t>
            </a:r>
            <a:br>
              <a:rPr lang="en-US" sz="18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9.40 am, </a:t>
            </a:r>
            <a:r>
              <a:rPr lang="en-US" sz="1800" b="1" i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Polivalent</a:t>
            </a:r>
            <a:r>
              <a:rPr lang="en-US" sz="18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Room, 6th Floor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27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A11BF-C13F-F35D-F416-0E17AAC9D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592394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n-US" sz="4000" b="1" i="1" dirty="0">
                <a:solidFill>
                  <a:srgbClr val="1C4587"/>
                </a:solidFill>
              </a:rPr>
              <a:t>WP10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DCBA8-CEA8-853D-F16F-8E8774531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322181"/>
            <a:ext cx="10262645" cy="4850018"/>
          </a:xfrm>
        </p:spPr>
        <p:txBody>
          <a:bodyPr>
            <a:normAutofit lnSpcReduction="10000"/>
          </a:bodyPr>
          <a:lstStyle/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</a:t>
            </a:r>
          </a:p>
          <a:p>
            <a:pPr marL="0" lvl="0" indent="0">
              <a:buNone/>
            </a:pPr>
            <a:r>
              <a:rPr lang="en-US" sz="2200" i="1" dirty="0">
                <a:latin typeface="Ð=ìþ"/>
              </a:rPr>
              <a:t> WP10, in close collaboration with WP1, will establish procedures for coordination of outreach  and communications across national networks and WPs. It will create, disseminate and curate high-quality promotional materials on ET science and </a:t>
            </a:r>
            <a:r>
              <a:rPr lang="en-US" sz="2200" i="1" dirty="0" err="1">
                <a:latin typeface="Ð=ìþ"/>
              </a:rPr>
              <a:t>technology,and</a:t>
            </a:r>
            <a:r>
              <a:rPr lang="en-US" sz="2200" i="1" dirty="0">
                <a:latin typeface="Ð=ìþ"/>
              </a:rPr>
              <a:t> design educational resources on ET science and technology</a:t>
            </a:r>
            <a:endParaRPr lang="en-US" sz="2200" b="1" i="1" dirty="0">
              <a:solidFill>
                <a:srgbClr val="1C4587"/>
              </a:solidFill>
            </a:endParaRPr>
          </a:p>
          <a:p>
            <a:pPr lvl="0">
              <a:lnSpc>
                <a:spcPct val="115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en-US" sz="2000" dirty="0">
                <a:solidFill>
                  <a:srgbClr val="595959"/>
                </a:solidFill>
              </a:rPr>
              <a:t>10.1 Establish a </a:t>
            </a:r>
            <a:r>
              <a:rPr lang="en-US" sz="2000" b="1" dirty="0">
                <a:solidFill>
                  <a:srgbClr val="2A6099"/>
                </a:solidFill>
              </a:rPr>
              <a:t>network of communications and outreach points of contact</a:t>
            </a:r>
            <a:r>
              <a:rPr lang="en-US" sz="2000" dirty="0">
                <a:solidFill>
                  <a:srgbClr val="595959"/>
                </a:solidFill>
              </a:rPr>
              <a:t>, with robust procedures for gathering and disseminating news updates and outreach materials.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en-US" sz="2000" dirty="0">
                <a:solidFill>
                  <a:srgbClr val="595959"/>
                </a:solidFill>
              </a:rPr>
              <a:t>10.2 </a:t>
            </a:r>
            <a:r>
              <a:rPr lang="en-US" sz="2000" b="1" dirty="0">
                <a:solidFill>
                  <a:srgbClr val="2A6099"/>
                </a:solidFill>
              </a:rPr>
              <a:t>Develop and maintain ET Consortium website and social media platforms,</a:t>
            </a:r>
            <a:r>
              <a:rPr lang="en-US" sz="2000" dirty="0">
                <a:solidFill>
                  <a:srgbClr val="595959"/>
                </a:solidFill>
              </a:rPr>
              <a:t> supported by  </a:t>
            </a:r>
            <a:r>
              <a:rPr lang="en-US" sz="2000" b="1" dirty="0"/>
              <a:t>high-quality promotional materials</a:t>
            </a:r>
            <a:r>
              <a:rPr lang="en-US" sz="2000" dirty="0"/>
              <a:t> on ET science and technology</a:t>
            </a:r>
          </a:p>
          <a:p>
            <a:pPr lvl="0"/>
            <a:r>
              <a:rPr lang="en-US" sz="2000" dirty="0">
                <a:solidFill>
                  <a:srgbClr val="595959"/>
                </a:solidFill>
              </a:rPr>
              <a:t>      10.3  Develop strategic plan for ET Consortium engagement with the  scientific community, funding </a:t>
            </a:r>
            <a:r>
              <a:rPr lang="en-US" sz="2000" dirty="0" err="1">
                <a:solidFill>
                  <a:srgbClr val="595959"/>
                </a:solidFill>
              </a:rPr>
              <a:t>agencies,politicians</a:t>
            </a:r>
            <a:r>
              <a:rPr lang="en-US" sz="2000" dirty="0">
                <a:solidFill>
                  <a:srgbClr val="595959"/>
                </a:solidFill>
              </a:rPr>
              <a:t> and other key stakeholders.</a:t>
            </a:r>
          </a:p>
          <a:p>
            <a:pPr lvl="0"/>
            <a:r>
              <a:rPr lang="en-US" sz="2000" dirty="0">
                <a:solidFill>
                  <a:srgbClr val="595959"/>
                </a:solidFill>
              </a:rPr>
              <a:t>   10.4  Develop a sustainable </a:t>
            </a:r>
            <a:r>
              <a:rPr lang="en-US" sz="2000" b="1" dirty="0">
                <a:solidFill>
                  <a:srgbClr val="3465A4"/>
                </a:solidFill>
              </a:rPr>
              <a:t>mentorship and training </a:t>
            </a:r>
            <a:r>
              <a:rPr lang="en-US" sz="2000" b="1" dirty="0" err="1">
                <a:solidFill>
                  <a:srgbClr val="3465A4"/>
                </a:solidFill>
              </a:rPr>
              <a:t>programme</a:t>
            </a:r>
            <a:r>
              <a:rPr lang="en-US" sz="2000" dirty="0">
                <a:solidFill>
                  <a:srgbClr val="595959"/>
                </a:solidFill>
              </a:rPr>
              <a:t> for ET Early Career Researchers  (ECR)</a:t>
            </a:r>
          </a:p>
        </p:txBody>
      </p:sp>
    </p:spTree>
    <p:extLst>
      <p:ext uri="{BB962C8B-B14F-4D97-AF65-F5344CB8AC3E}">
        <p14:creationId xmlns:p14="http://schemas.microsoft.com/office/powerpoint/2010/main" val="3355288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DCBA8-CEA8-853D-F16F-8E8774531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656" y="729397"/>
            <a:ext cx="10262645" cy="620112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1800" baseline="0" dirty="0">
                <a:solidFill>
                  <a:srgbClr val="000000"/>
                </a:solidFill>
                <a:latin typeface="Arial" panose="020B0604020202020204" pitchFamily="34" charset="0"/>
              </a:rPr>
              <a:t>         </a:t>
            </a:r>
            <a:r>
              <a:rPr lang="en-US" b="1" i="0" u="none" strike="noStrike" baseline="0" dirty="0">
                <a:solidFill>
                  <a:srgbClr val="4472C5"/>
                </a:solidFill>
                <a:latin typeface="Carlito-Bold"/>
              </a:rPr>
              <a:t>How can we do this to promote ET in the most efficient way? - a discussion </a:t>
            </a:r>
            <a:br>
              <a:rPr lang="en-US" b="1" i="0" u="none" strike="noStrike" baseline="0" dirty="0">
                <a:solidFill>
                  <a:srgbClr val="4472C5"/>
                </a:solidFill>
                <a:latin typeface="Carlito-Bold"/>
              </a:rPr>
            </a:br>
            <a:r>
              <a:rPr lang="en-US" b="1" i="0" u="none" strike="noStrike" baseline="0" dirty="0">
                <a:solidFill>
                  <a:srgbClr val="4472C5"/>
                </a:solidFill>
                <a:latin typeface="Carlito-Bold"/>
              </a:rPr>
              <a:t>            during previous Barcelona meeting</a:t>
            </a:r>
          </a:p>
          <a:p>
            <a:pPr marL="0" indent="0" algn="l">
              <a:buNone/>
            </a:pP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Carlito"/>
              </a:rPr>
              <a:t>1. Principles and procedures for gathering and disseminating news updates –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Carlito-Bold"/>
              </a:rPr>
              <a:t>network of POCs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Carlito"/>
              </a:rPr>
              <a:t>2. How to ensure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Carlito-Bold"/>
              </a:rPr>
              <a:t>smooth and efficient information flow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rlito"/>
              </a:rPr>
              <a:t>to and from WP10? (local and global communication)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Carlito"/>
              </a:rPr>
              <a:t>3. How can WP10 best support ET-PP comms strategy?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Carlito"/>
              </a:rPr>
              <a:t>4. What does each WP / Board see as their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Carlito-Bold"/>
              </a:rPr>
              <a:t>key comms &amp; outreach goals and needs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rlito"/>
              </a:rPr>
              <a:t>?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Carlito"/>
              </a:rPr>
              <a:t>(we have already input from WP7 and discussion with WP1, WP4, WP8 and OSB)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Carlito"/>
              </a:rPr>
              <a:t>5. Scope of the ET website and social media accounts? (focusing on targets)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effectLst/>
                <a:latin typeface="Carlito"/>
              </a:rPr>
              <a:t>6…</a:t>
            </a:r>
            <a:b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27466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A11BF-C13F-F35D-F416-0E17AAC9D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55" y="225448"/>
            <a:ext cx="10018713" cy="592394"/>
          </a:xfrm>
        </p:spPr>
        <p:txBody>
          <a:bodyPr>
            <a:noAutofit/>
          </a:bodyPr>
          <a:lstStyle/>
          <a:p>
            <a:r>
              <a:rPr lang="en-US" b="1" i="0" u="none" strike="noStrike" baseline="0" dirty="0">
                <a:solidFill>
                  <a:srgbClr val="1C4588"/>
                </a:solidFill>
                <a:latin typeface="ArialMT"/>
              </a:rPr>
              <a:t>WP10 update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DCBA8-CEA8-853D-F16F-8E8774531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0435" y="969032"/>
            <a:ext cx="10262645" cy="5535819"/>
          </a:xfrm>
        </p:spPr>
        <p:txBody>
          <a:bodyPr>
            <a:normAutofit fontScale="70000" lnSpcReduction="20000"/>
          </a:bodyPr>
          <a:lstStyle/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</a:t>
            </a:r>
          </a:p>
          <a:p>
            <a:pPr algn="l"/>
            <a:r>
              <a:rPr lang="en-US" sz="29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2023,</a:t>
            </a:r>
            <a:r>
              <a:rPr lang="en-US" sz="2900" b="1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Vincenzo Napolano (EGO) </a:t>
            </a:r>
            <a:r>
              <a:rPr lang="en-US" sz="29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new co-convenor of WP10, who took over from Martin Hendry</a:t>
            </a:r>
          </a:p>
          <a:p>
            <a:pPr algn="l"/>
            <a:r>
              <a:rPr lang="en-US" sz="29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WP10 is formed by a large community with huge experience on outreach and communication activities in the framework of LIGO/Virgo and LISA gravitational wave experiments</a:t>
            </a:r>
          </a:p>
          <a:p>
            <a:pPr algn="l"/>
            <a:r>
              <a:rPr lang="en-US" sz="29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experts from 15 countries (FTE, in-kind contributions, ~100 PM)</a:t>
            </a:r>
          </a:p>
          <a:p>
            <a:pPr algn="l"/>
            <a:r>
              <a:rPr lang="en-US" sz="2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9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ollaborating institutions: UW, EGO, UKRI, AEI, NIKHEF,IFAE (University of Valencia), INFN, NCBJ, Wigner ..</a:t>
            </a:r>
          </a:p>
          <a:p>
            <a:pPr algn="l"/>
            <a:r>
              <a:rPr lang="en-US" sz="29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 July 2023 – </a:t>
            </a:r>
            <a:r>
              <a:rPr lang="en-US" sz="29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 FTE Communications and Outreach officer (EC) at UW, </a:t>
            </a:r>
            <a:r>
              <a:rPr lang="en-US" sz="2900" b="1" i="0" u="none" strike="noStrike" baseline="0" dirty="0">
                <a:solidFill>
                  <a:srgbClr val="810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Y. </a:t>
            </a:r>
            <a:r>
              <a:rPr lang="en-US" sz="2900" b="1" i="0" u="none" strike="noStrike" baseline="0" dirty="0" err="1">
                <a:solidFill>
                  <a:srgbClr val="810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Hoika</a:t>
            </a:r>
            <a:r>
              <a:rPr lang="en-US" sz="2900" b="1" i="0" u="none" strike="noStrike" baseline="0" dirty="0">
                <a:solidFill>
                  <a:srgbClr val="810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support WP10 activities</a:t>
            </a:r>
          </a:p>
          <a:p>
            <a:pPr algn="l"/>
            <a:r>
              <a:rPr lang="en-US" sz="29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1.07-31.12.2023 - 0.15 FTE C&amp;O officer at UW (national funds - </a:t>
            </a:r>
            <a:r>
              <a:rPr lang="en-US" sz="29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MNiSW</a:t>
            </a:r>
            <a:r>
              <a:rPr lang="en-US" sz="29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900" b="1" i="0" u="none" strike="noStrike" baseline="0" dirty="0">
                <a:solidFill>
                  <a:srgbClr val="810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en-US" sz="2900" b="1" i="0" u="none" strike="noStrike" baseline="0" dirty="0" err="1">
                <a:solidFill>
                  <a:srgbClr val="810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Jakubiak</a:t>
            </a:r>
            <a:endParaRPr lang="en-US" sz="2900" b="1" i="0" u="none" strike="noStrike" baseline="0" dirty="0">
              <a:solidFill>
                <a:srgbClr val="810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9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May 2023 – collaboration with </a:t>
            </a:r>
            <a:r>
              <a:rPr lang="en-US" sz="2900" b="1" i="0" u="none" strike="noStrike" baseline="0" dirty="0">
                <a:solidFill>
                  <a:srgbClr val="810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Martine </a:t>
            </a:r>
            <a:r>
              <a:rPr lang="en-US" sz="2900" b="1" i="0" u="none" strike="noStrike" baseline="0" dirty="0" err="1">
                <a:solidFill>
                  <a:srgbClr val="810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Oudenhoven</a:t>
            </a:r>
            <a:r>
              <a:rPr lang="en-US" sz="29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communication advisor at NIKEF</a:t>
            </a:r>
          </a:p>
          <a:p>
            <a:pPr algn="l"/>
            <a:r>
              <a:rPr lang="en-US" sz="29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2900" b="1" i="0" u="none" strike="noStrike" baseline="0" dirty="0">
                <a:solidFill>
                  <a:srgbClr val="1585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potential to significantly increase social awareness of the ET project.</a:t>
            </a:r>
            <a:br>
              <a:rPr lang="en-US" sz="29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371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8E74E7-70A6-8F5D-DDD9-A47B2BDC7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466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43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A11BF-C13F-F35D-F416-0E17AAC9D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389604"/>
            <a:ext cx="10018713" cy="592394"/>
          </a:xfrm>
        </p:spPr>
        <p:txBody>
          <a:bodyPr>
            <a:noAutofit/>
          </a:bodyPr>
          <a:lstStyle/>
          <a:p>
            <a:r>
              <a:rPr lang="en-US" b="1" i="0" u="none" strike="noStrike" baseline="0" dirty="0">
                <a:solidFill>
                  <a:srgbClr val="1C4588"/>
                </a:solidFill>
                <a:latin typeface="ArialMT"/>
              </a:rPr>
              <a:t>WP10 update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DCBA8-CEA8-853D-F16F-8E8774531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6510" y="685801"/>
            <a:ext cx="10262645" cy="5854010"/>
          </a:xfrm>
        </p:spPr>
        <p:txBody>
          <a:bodyPr>
            <a:normAutofit/>
          </a:bodyPr>
          <a:lstStyle/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l"/>
            <a:r>
              <a:rPr lang="en-US" sz="2000" b="0" i="0" u="none" strike="noStrike" baseline="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Task/Deliverables coordinators confirmed and priorities identified</a:t>
            </a:r>
          </a:p>
          <a:p>
            <a:pPr algn="l"/>
            <a:r>
              <a:rPr lang="en-US" sz="2000" b="0" i="0" u="none" strike="noStrike" baseline="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2022-March 2023 bi-weekly WP10 </a:t>
            </a:r>
            <a:r>
              <a:rPr lang="en-US" sz="2000" b="0" i="0" u="none" strike="noStrike" baseline="0" dirty="0" err="1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teleconf</a:t>
            </a:r>
            <a:r>
              <a:rPr lang="en-US" sz="2000" b="0" i="0" u="none" strike="noStrike" baseline="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(at ET WIKI recordings)</a:t>
            </a:r>
          </a:p>
          <a:p>
            <a:pPr algn="l"/>
            <a:r>
              <a:rPr lang="en-US" sz="2000" b="0" i="0" u="none" strike="noStrike" baseline="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March 2023 monthly WP10 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experience of SKA, LISA,LIGO/VIRGO/EGO, CE, Dutch BH Consortium Education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en-US" sz="200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b="0" i="0" u="none" strike="noStrike" baseline="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i-weekly WP10 coordinators </a:t>
            </a:r>
            <a:r>
              <a:rPr lang="en-US" sz="2000" b="0" i="0" u="none" strike="noStrike" baseline="0" dirty="0" err="1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teleconf</a:t>
            </a:r>
            <a:endParaRPr lang="en-US" sz="2000" b="0" i="0" u="none" strike="noStrike" baseline="0" dirty="0">
              <a:solidFill>
                <a:srgbClr val="111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000" b="0" i="0" u="none" strike="noStrike" baseline="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orkshop 27-28th May D1+D3 coordinators on communications</a:t>
            </a:r>
          </a:p>
          <a:p>
            <a:pPr algn="l"/>
            <a:r>
              <a:rPr lang="en-US" sz="200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0" i="0" u="none" strike="noStrike" baseline="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iscussions with the management and WP1, WP7, WP8 and WP9</a:t>
            </a:r>
          </a:p>
          <a:p>
            <a:pPr algn="l"/>
            <a:r>
              <a:rPr lang="en-US" sz="2000" b="0" i="0" u="none" strike="noStrike" baseline="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 WP10 coordinators workshops in person or hybrid:</a:t>
            </a:r>
          </a:p>
          <a:p>
            <a:pPr algn="l"/>
            <a:r>
              <a:rPr lang="en-US" sz="2000" b="0" i="0" u="none" strike="noStrike" baseline="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2022, Communication and outreach Meeting at EGO</a:t>
            </a:r>
          </a:p>
          <a:p>
            <a:pPr algn="l"/>
            <a:r>
              <a:rPr lang="en-US" sz="2000" b="0" i="0" u="none" strike="noStrike" baseline="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2022,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and outreach Meeting at EGO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2023, </a:t>
            </a:r>
            <a:r>
              <a:rPr lang="en-US" sz="2000" b="0" i="0" u="none" strike="noStrike" baseline="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and outreach Meeting at Cagliari, discussions with WP8 and OSB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50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A11BF-C13F-F35D-F416-0E17AAC9D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409" y="355102"/>
            <a:ext cx="10018713" cy="592394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Procedure and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DCBA8-CEA8-853D-F16F-8E8774531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0409" y="947496"/>
            <a:ext cx="10262645" cy="5236274"/>
          </a:xfrm>
        </p:spPr>
        <p:txBody>
          <a:bodyPr>
            <a:normAutofit/>
          </a:bodyPr>
          <a:lstStyle/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</a:t>
            </a:r>
          </a:p>
          <a:p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work plan will be drawn up for the different deliverables, for which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leadership group(LG) approval will be sought. </a:t>
            </a:r>
          </a:p>
          <a:p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Once the plan has been approved, the actions will be implemented, with periodic checks with the LG on results and impact.</a:t>
            </a:r>
          </a:p>
          <a:p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various deliverables and action areas (web, media, outreach, education...) will be designed and implemented by the WP10 subgroups, which will interact directly with LG. </a:t>
            </a:r>
          </a:p>
          <a:p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There will be periodic all hands meetings for keeping all updated.</a:t>
            </a:r>
            <a:b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Since we need clear and timely feedback from the leadership on plans and actions, a leadership group (LG) in charge of these choices needs to be quickly defined. (taking into account the complexity of the international ET initiative)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23098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software, design&#10;&#10;Description automatically generated">
            <a:extLst>
              <a:ext uri="{FF2B5EF4-FFF2-40B4-BE49-F238E27FC236}">
                <a16:creationId xmlns:a16="http://schemas.microsoft.com/office/drawing/2014/main" id="{B5447157-7AD6-92E7-613C-B6EEFB9FA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90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45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9C270D-38EE-221C-0E9A-6DD6B4724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16240" cy="701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834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1693</Words>
  <Application>Microsoft Office PowerPoint</Application>
  <PresentationFormat>Widescreen</PresentationFormat>
  <Paragraphs>124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ArialMT</vt:lpstr>
      <vt:lpstr>Bradley Hand ITC</vt:lpstr>
      <vt:lpstr>Calibri</vt:lpstr>
      <vt:lpstr>Carlito</vt:lpstr>
      <vt:lpstr>Carlito-Bold</vt:lpstr>
      <vt:lpstr>Carlito-BoldItalic</vt:lpstr>
      <vt:lpstr>Corbel</vt:lpstr>
      <vt:lpstr>Ð=ìþ</vt:lpstr>
      <vt:lpstr>League Spartan SemiBold</vt:lpstr>
      <vt:lpstr>Parallax</vt:lpstr>
      <vt:lpstr>Communication, Outreach and Citizen Engagement  ET – PP WP10</vt:lpstr>
      <vt:lpstr>WP10 Tasks</vt:lpstr>
      <vt:lpstr>PowerPoint Presentation</vt:lpstr>
      <vt:lpstr>WP10 update</vt:lpstr>
      <vt:lpstr>PowerPoint Presentation</vt:lpstr>
      <vt:lpstr>WP10 update</vt:lpstr>
      <vt:lpstr>Procedure and policies</vt:lpstr>
      <vt:lpstr>PowerPoint Presentation</vt:lpstr>
      <vt:lpstr>PowerPoint Presentation</vt:lpstr>
      <vt:lpstr>Toward a communication strategy</vt:lpstr>
      <vt:lpstr>Communication Expertise</vt:lpstr>
      <vt:lpstr>Communication Tools</vt:lpstr>
      <vt:lpstr>Agenda, messages, contents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vincenzo napolano</dc:creator>
  <cp:lastModifiedBy>vincenzo napolano</cp:lastModifiedBy>
  <cp:revision>35</cp:revision>
  <dcterms:created xsi:type="dcterms:W3CDTF">2023-01-23T20:44:15Z</dcterms:created>
  <dcterms:modified xsi:type="dcterms:W3CDTF">2023-06-12T12:58:57Z</dcterms:modified>
</cp:coreProperties>
</file>