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1067" r:id="rId2"/>
    <p:sldId id="1068" r:id="rId3"/>
    <p:sldId id="360" r:id="rId4"/>
    <p:sldId id="366" r:id="rId5"/>
    <p:sldId id="363" r:id="rId6"/>
    <p:sldId id="364" r:id="rId7"/>
    <p:sldId id="1069" r:id="rId8"/>
    <p:sldId id="1070" r:id="rId9"/>
    <p:sldId id="1071" r:id="rId10"/>
    <p:sldId id="1072" r:id="rId11"/>
    <p:sldId id="1073" r:id="rId12"/>
    <p:sldId id="1074" r:id="rId13"/>
    <p:sldId id="776" r:id="rId14"/>
    <p:sldId id="1035" r:id="rId15"/>
    <p:sldId id="1064" r:id="rId16"/>
    <p:sldId id="1012" r:id="rId17"/>
    <p:sldId id="1075" r:id="rId18"/>
    <p:sldId id="1051" r:id="rId19"/>
    <p:sldId id="1077" r:id="rId20"/>
    <p:sldId id="1078" r:id="rId21"/>
    <p:sldId id="1080" r:id="rId22"/>
    <p:sldId id="1079" r:id="rId23"/>
    <p:sldId id="1081" r:id="rId24"/>
    <p:sldId id="1082" r:id="rId25"/>
    <p:sldId id="1083" r:id="rId26"/>
    <p:sldId id="1084" r:id="rId27"/>
    <p:sldId id="1085" r:id="rId28"/>
    <p:sldId id="1086" r:id="rId29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5970"/>
  </p:normalViewPr>
  <p:slideViewPr>
    <p:cSldViewPr snapToGrid="0">
      <p:cViewPr varScale="1">
        <p:scale>
          <a:sx n="90" d="100"/>
          <a:sy n="90" d="100"/>
        </p:scale>
        <p:origin x="23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626AE-5C20-3849-B8A9-AE362DD873B0}" type="datetimeFigureOut">
              <a:rPr lang="en-NL" smtClean="0"/>
              <a:t>13/06/2023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45450-7222-7C4A-B4F0-C5D9D3187C6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37559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61C96-FBAB-4073-BE92-4EBF84273E89}" type="slidenum">
              <a:rPr lang="hu-HU" smtClean="0"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65695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61C96-FBAB-4073-BE92-4EBF84273E89}" type="slidenum">
              <a:rPr lang="hu-HU" smtClean="0"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3887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luchtfoto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3D met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massief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bovenzijde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het Boven-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Famenniaan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 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met ~ is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ongeveer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basis van ERT,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doorgaans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het dan 10 m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hoger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deze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verwachting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de rest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data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zijn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hard,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boringen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zichtbaar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maaiveld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 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 rtl="0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geldt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nuance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ouderdom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topzijde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hoe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westelijker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ouder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meer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erosie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opgetreden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/of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afgezet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-- 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Groetjes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</a:t>
            </a:r>
          </a:p>
          <a:p>
            <a:pPr algn="l" rtl="0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Bjorn</a:t>
            </a:r>
          </a:p>
          <a:p>
            <a:pPr algn="l" rtl="0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even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zeker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weten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: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-1000 meter (1 km)?</a:t>
            </a: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wist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richting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Oosten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harde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goede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lagen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snel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zouden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zitten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Maar is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verloop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zo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snel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d.w.z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van +100-200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-1000 meter?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Frank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JA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FrankDat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ten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BVD-Blok in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boorgat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RWTH 1, loop je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honderd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meter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je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Devoonrotsen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voor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je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uit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grond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Thermen.Diverse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uplifts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samen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zone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alle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kreukels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elkaar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korte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afstand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elkaar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staan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zal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plaatje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basisdocument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toevoegen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 </a:t>
            </a: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boorgat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Plank zit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minstens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-115 NAP 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aangetroffen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Gulpen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-400 NAP. 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Yves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heeft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waardevolle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data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voor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Sippenaeken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nog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geomodel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denk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Bjorn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D46A6-7321-B448-9223-DDB8EA8E69BE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82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058E6-1472-8F40-9CA6-EE64C1CDC094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0786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058E6-1472-8F40-9CA6-EE64C1CDC094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99435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058E6-1472-8F40-9CA6-EE64C1CDC094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40354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luchtfoto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3D met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massief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bovenzijde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het Boven-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Famenniaan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 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met ~ is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ongeveer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basis van ERT,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doorgaans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het dan 10 m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hoger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deze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verwachting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de rest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data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zijn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hard,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boringen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zichtbaar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maaiveld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 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 rtl="0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geldt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nuance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ouderdom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topzijde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hoe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westelijker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ouder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meer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erosie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opgetreden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/of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afgezet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-- 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Groetjes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</a:t>
            </a:r>
          </a:p>
          <a:p>
            <a:pPr algn="l" rtl="0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Bjorn</a:t>
            </a:r>
          </a:p>
          <a:p>
            <a:pPr algn="l" rtl="0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even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zeker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weten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: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-1000 meter (1 km)?</a:t>
            </a: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wist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richting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Oosten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harde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goede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lagen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snel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zouden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zitten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Maar is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verloop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zo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snel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d.w.z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van +100-200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-1000 meter?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Frank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JA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FrankDat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ten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BVD-Blok in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boorgat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RWTH 1, loop je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honderd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meter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je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Devoonrotsen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voor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je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uit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grond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Thermen.Diverse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uplifts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samen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zone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alle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kreukels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elkaar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korte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afstand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elkaar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staan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zal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plaatje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basisdocument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toevoegen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 </a:t>
            </a: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boorgat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Plank zit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minstens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-115 NAP 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aangetroffen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Gulpen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-400 NAP. 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Yves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heeft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waardevolle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data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voor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Sippenaeken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nog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geomodel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denk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Bjorn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D46A6-7321-B448-9223-DDB8EA8E69BE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218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luchtfoto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3D met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massief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bovenzijde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het Boven-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Famenniaan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 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met ~ is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ongeveer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basis van ERT,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doorgaans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het dan 10 m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hoger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deze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verwachting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de rest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data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zijn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hard,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boringen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zichtbaar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maaiveld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 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 rtl="0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geldt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nuance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ouderdom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topzijde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hoe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westelijker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ouder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meer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erosie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opgetreden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/of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afgezet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-- 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Groetjes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</a:t>
            </a:r>
          </a:p>
          <a:p>
            <a:pPr algn="l" rtl="0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Bjorn</a:t>
            </a:r>
          </a:p>
          <a:p>
            <a:pPr algn="l" rtl="0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even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zeker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weten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: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-1000 meter (1 km)?</a:t>
            </a: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wist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richting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Oosten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harde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goede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lagen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snel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zouden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zitten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Maar is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verloop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zo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snel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d.w.z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van +100-200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-1000 meter?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Frank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JA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FrankDat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ten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BVD-Blok in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boorgat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RWTH 1, loop je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honderd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meter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je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Devoonrotsen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voor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je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uit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grond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Thermen.Diverse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uplifts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samen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zone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alle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kreukels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elkaar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korte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afstand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elkaar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staan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zal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plaatje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basisdocument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toevoegen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 </a:t>
            </a: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boorgat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Plank zit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minstens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-115 NAP 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aangetroffen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Gulpen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-400 NAP. 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Yves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heeft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waardevolle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data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voor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Sippenaeken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nog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geomodel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denk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Bjorn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D46A6-7321-B448-9223-DDB8EA8E69BE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231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B23B-C8B6-E956-A7B3-E79F85649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526745-1F8B-1307-17E9-C7575AEF3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03688-8312-E1C5-C50C-C1D91496E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B23-6F91-7E45-9836-516D9BAB9242}" type="datetimeFigureOut">
              <a:rPr lang="en-NL" smtClean="0"/>
              <a:t>13/06/2023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7AD64-9421-010E-EA86-1B168B76D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9B4D1-163F-5113-2157-87EB79619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C6E1-2090-3D4F-B058-178879E8D78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91315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37CA0-E397-BAD1-8B40-E51AA9937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DE0B6E-74B7-0852-0A88-3A0477657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AA47C-0714-2056-D1C5-1E061B677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B23-6F91-7E45-9836-516D9BAB9242}" type="datetimeFigureOut">
              <a:rPr lang="en-NL" smtClean="0"/>
              <a:t>13/06/2023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9A4AA-1400-B284-BC26-67C6C3B15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46DCD-8A57-C53B-0C75-3A70DA81C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C6E1-2090-3D4F-B058-178879E8D78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85186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DB1220-1196-84B5-AF75-8659AD5146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02C553-A45A-5152-C468-F0F1C68FF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0A46B-8443-0B59-DEAB-D65C7C34D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B23-6F91-7E45-9836-516D9BAB9242}" type="datetimeFigureOut">
              <a:rPr lang="en-NL" smtClean="0"/>
              <a:t>13/06/2023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D9549-12CC-5387-A361-2108400C2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0455E-B482-D56F-B0EA-348A232C8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C6E1-2090-3D4F-B058-178879E8D78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4677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85CA-C8FF-2242-DE1A-8075671F8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B39E4-6DAC-C062-E76E-40389EF4D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892FA-3FC5-6479-4C05-EC75BD197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B23-6F91-7E45-9836-516D9BAB9242}" type="datetimeFigureOut">
              <a:rPr lang="en-NL" smtClean="0"/>
              <a:t>13/06/2023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07BC4-B833-9F21-41F5-56550BEB0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5A1D8-C6A3-69C4-BF0D-E87CE5E8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C6E1-2090-3D4F-B058-178879E8D78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32009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3806-3247-6AC8-6990-294D4906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18A14B-0288-7C27-5FBA-678CAC86E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5A1F5-9521-46C4-3292-5C152FF1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B23-6F91-7E45-9836-516D9BAB9242}" type="datetimeFigureOut">
              <a:rPr lang="en-NL" smtClean="0"/>
              <a:t>13/06/2023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399C5-F0A2-E12E-6C15-005C38DF1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529A6-E07E-E7ED-9958-284F1F33C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C6E1-2090-3D4F-B058-178879E8D78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4056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6FDF-46FF-E0A3-4BC8-DF099D1A7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47EAC-98E2-1546-418E-FB5AD304D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EC8EA-404C-41AB-ADCC-B3675B723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77129-388B-6D48-30CC-0CF80804F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B23-6F91-7E45-9836-516D9BAB9242}" type="datetimeFigureOut">
              <a:rPr lang="en-NL" smtClean="0"/>
              <a:t>13/06/2023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BD8F5-5F75-A327-EE24-AC8C835B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A93EF-9DB8-3683-EB97-78C875880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C6E1-2090-3D4F-B058-178879E8D78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5402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7AC66-4387-FD40-2981-25106AB4D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F6E8A-EF5A-C112-FB3B-E6637848F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2539A-37F1-E830-30FD-AAE87B4AC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8948C7-F624-3B71-09D5-FFEADAD136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07A9D3-9FCB-08C8-37EB-9317E4F5C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8AB131-DA29-579E-43C3-E7E3D501A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B23-6F91-7E45-9836-516D9BAB9242}" type="datetimeFigureOut">
              <a:rPr lang="en-NL" smtClean="0"/>
              <a:t>13/06/2023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ACF297-2230-D9E8-904E-43817295F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5CD2DC-090D-7124-6B9D-86D53688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C6E1-2090-3D4F-B058-178879E8D78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4751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6ADAA-B042-3A0C-FC74-6A94C215A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CA14F-8BFA-B6C7-988E-2FA76349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B23-6F91-7E45-9836-516D9BAB9242}" type="datetimeFigureOut">
              <a:rPr lang="en-NL" smtClean="0"/>
              <a:t>13/06/2023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3462A-8A89-AC39-4F0C-9F73DF839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9AE58-32D4-45C5-38B7-0BC464D0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C6E1-2090-3D4F-B058-178879E8D78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37314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753239-4B72-1A82-1E61-772A0EA24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B23-6F91-7E45-9836-516D9BAB9242}" type="datetimeFigureOut">
              <a:rPr lang="en-NL" smtClean="0"/>
              <a:t>13/06/2023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3ECE4C-6509-A779-9542-19738BFE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A1C8A-4A2F-B250-201A-05EC225A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C6E1-2090-3D4F-B058-178879E8D78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20083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122D-9F30-4A28-DC01-8CE15D077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ACEDA-BD5A-F4B8-F4E3-FBEE3B593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FC499-B22B-E0F0-FBD5-E8CEE3284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7FE0DD-231B-183C-42B9-A5D31CB8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B23-6F91-7E45-9836-516D9BAB9242}" type="datetimeFigureOut">
              <a:rPr lang="en-NL" smtClean="0"/>
              <a:t>13/06/2023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0C595-1AEC-D107-7510-5D9B9E90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8AB19-A073-D21D-E329-12C3EF9FC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C6E1-2090-3D4F-B058-178879E8D78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6251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C9A27-2D2D-A7EA-8E15-58CC0281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5FE2A9-52A0-036A-F6C5-020932A93F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6E776-BCA6-9BEC-54AD-1B10638F0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96F4FC-654D-9D46-9E96-9E09BBB4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B23-6F91-7E45-9836-516D9BAB9242}" type="datetimeFigureOut">
              <a:rPr lang="en-NL" smtClean="0"/>
              <a:t>13/06/2023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987FE-4643-3F66-E9A5-C0F350D56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69542-9448-9B87-9324-3553078E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C6E1-2090-3D4F-B058-178879E8D78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8492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148842-073E-BF39-2530-BED05821D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896E3-97BB-5586-68A3-C3ADA50F6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5C560-5B3D-6C2F-0093-615A95C8B0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62B23-6F91-7E45-9836-516D9BAB9242}" type="datetimeFigureOut">
              <a:rPr lang="en-NL" smtClean="0"/>
              <a:t>13/06/2023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41AE3-C884-5B00-64AE-9D4DD2A7C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0EA7E-4224-61E7-AAEF-FDD75BBD3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C6E1-2090-3D4F-B058-178879E8D78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7571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www.nikhef.nl/pub/departments/mt/projects/EinsteinTelescoop/Artistic/2020/slides/ET2020_landscape.jpg">
            <a:extLst>
              <a:ext uri="{FF2B5EF4-FFF2-40B4-BE49-F238E27FC236}">
                <a16:creationId xmlns:a16="http://schemas.microsoft.com/office/drawing/2014/main" id="{EF841914-B730-D0E9-6A51-8B94FE2AC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82BE6F-6408-9CF1-EF8A-2C89CCFF6FF4}"/>
              </a:ext>
            </a:extLst>
          </p:cNvPr>
          <p:cNvSpPr txBox="1"/>
          <p:nvPr/>
        </p:nvSpPr>
        <p:spPr>
          <a:xfrm>
            <a:off x="698537" y="576668"/>
            <a:ext cx="10588588" cy="646331"/>
          </a:xfrm>
          <a:prstGeom prst="rect">
            <a:avLst/>
          </a:prstGeom>
          <a:solidFill>
            <a:schemeClr val="tx1">
              <a:alpha val="35057"/>
            </a:schemeClr>
          </a:solidFill>
        </p:spPr>
        <p:txBody>
          <a:bodyPr wrap="square" rtlCol="0">
            <a:spAutoFit/>
          </a:bodyPr>
          <a:lstStyle/>
          <a:p>
            <a:r>
              <a:rPr lang="en-NL" sz="3600" dirty="0">
                <a:solidFill>
                  <a:schemeClr val="bg1"/>
                </a:solidFill>
              </a:rPr>
              <a:t>Summary Report: Site Preparation</a:t>
            </a:r>
          </a:p>
        </p:txBody>
      </p:sp>
    </p:spTree>
    <p:extLst>
      <p:ext uri="{BB962C8B-B14F-4D97-AF65-F5344CB8AC3E}">
        <p14:creationId xmlns:p14="http://schemas.microsoft.com/office/powerpoint/2010/main" val="154829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graph&#10;&#10;Description automatically generated with low confidence">
            <a:extLst>
              <a:ext uri="{FF2B5EF4-FFF2-40B4-BE49-F238E27FC236}">
                <a16:creationId xmlns:a16="http://schemas.microsoft.com/office/drawing/2014/main" id="{5082A9F5-42AE-CBF7-810F-3F6D52EB0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82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846A2216-5664-1C0E-8550-468C00C16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02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846A2216-5664-1C0E-8550-468C00C16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D1336E-9586-4D11-B61C-CD110173384B}"/>
              </a:ext>
            </a:extLst>
          </p:cNvPr>
          <p:cNvSpPr txBox="1"/>
          <p:nvPr/>
        </p:nvSpPr>
        <p:spPr>
          <a:xfrm rot="20637774">
            <a:off x="459581" y="3414713"/>
            <a:ext cx="11272838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L" sz="4000" dirty="0"/>
              <a:t>See Domenico’s Cagliari presentation for more detail</a:t>
            </a:r>
          </a:p>
        </p:txBody>
      </p:sp>
    </p:spTree>
    <p:extLst>
      <p:ext uri="{BB962C8B-B14F-4D97-AF65-F5344CB8AC3E}">
        <p14:creationId xmlns:p14="http://schemas.microsoft.com/office/powerpoint/2010/main" val="1705850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www.nikhef.nl/pub/departments/mt/projects/EinsteinTelescoop/Artistic/2020/slides/ET2020_landscape.jpg">
            <a:extLst>
              <a:ext uri="{FF2B5EF4-FFF2-40B4-BE49-F238E27FC236}">
                <a16:creationId xmlns:a16="http://schemas.microsoft.com/office/drawing/2014/main" id="{EF841914-B730-D0E9-6A51-8B94FE2AC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B721B-900F-9862-41D0-93E4B2E6C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527" y="6018646"/>
            <a:ext cx="2489200" cy="584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55CFE4-7C2E-CFC5-9563-3F92E4357BBD}"/>
              </a:ext>
            </a:extLst>
          </p:cNvPr>
          <p:cNvSpPr txBox="1"/>
          <p:nvPr/>
        </p:nvSpPr>
        <p:spPr>
          <a:xfrm>
            <a:off x="126997" y="6024419"/>
            <a:ext cx="3599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Wim Walk, EMR subsurface update</a:t>
            </a:r>
            <a:br>
              <a:rPr lang="en-NL" dirty="0">
                <a:solidFill>
                  <a:schemeClr val="bg1"/>
                </a:solidFill>
              </a:rPr>
            </a:br>
            <a:r>
              <a:rPr lang="en-NL" dirty="0">
                <a:solidFill>
                  <a:schemeClr val="bg1"/>
                </a:solidFill>
              </a:rPr>
              <a:t>Barcelona, 12-13 June 2023</a:t>
            </a:r>
          </a:p>
        </p:txBody>
      </p:sp>
    </p:spTree>
    <p:extLst>
      <p:ext uri="{BB962C8B-B14F-4D97-AF65-F5344CB8AC3E}">
        <p14:creationId xmlns:p14="http://schemas.microsoft.com/office/powerpoint/2010/main" val="2623157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F58204D4-10BD-71FD-9763-06010CEE1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-1504" y="14585"/>
            <a:ext cx="12191980" cy="68567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8158607-D902-7439-6206-73BE27DB146A}"/>
              </a:ext>
            </a:extLst>
          </p:cNvPr>
          <p:cNvGrpSpPr/>
          <p:nvPr/>
        </p:nvGrpSpPr>
        <p:grpSpPr>
          <a:xfrm>
            <a:off x="318984" y="255119"/>
            <a:ext cx="8187554" cy="5440505"/>
            <a:chOff x="318984" y="255119"/>
            <a:chExt cx="8187554" cy="5440505"/>
          </a:xfrm>
        </p:grpSpPr>
        <p:sp>
          <p:nvSpPr>
            <p:cNvPr id="4" name="Google Shape;55;p13">
              <a:extLst>
                <a:ext uri="{FF2B5EF4-FFF2-40B4-BE49-F238E27FC236}">
                  <a16:creationId xmlns:a16="http://schemas.microsoft.com/office/drawing/2014/main" id="{F1E3A58C-A78A-A630-D65A-DAA1C3387ECB}"/>
                </a:ext>
              </a:extLst>
            </p:cNvPr>
            <p:cNvSpPr/>
            <p:nvPr/>
          </p:nvSpPr>
          <p:spPr>
            <a:xfrm>
              <a:off x="2452577" y="1559635"/>
              <a:ext cx="6053961" cy="4135989"/>
            </a:xfrm>
            <a:custGeom>
              <a:avLst/>
              <a:gdLst/>
              <a:ahLst/>
              <a:cxnLst/>
              <a:rect l="l" t="t" r="r" b="b"/>
              <a:pathLst>
                <a:path w="165735" h="112776" extrusionOk="0">
                  <a:moveTo>
                    <a:pt x="165735" y="8763"/>
                  </a:moveTo>
                  <a:lnTo>
                    <a:pt x="140589" y="29718"/>
                  </a:lnTo>
                  <a:lnTo>
                    <a:pt x="102870" y="55626"/>
                  </a:lnTo>
                  <a:lnTo>
                    <a:pt x="85725" y="68961"/>
                  </a:lnTo>
                  <a:lnTo>
                    <a:pt x="73533" y="77724"/>
                  </a:lnTo>
                  <a:lnTo>
                    <a:pt x="11430" y="112776"/>
                  </a:lnTo>
                  <a:lnTo>
                    <a:pt x="0" y="94869"/>
                  </a:lnTo>
                  <a:lnTo>
                    <a:pt x="35433" y="76962"/>
                  </a:lnTo>
                  <a:lnTo>
                    <a:pt x="58674" y="65151"/>
                  </a:lnTo>
                  <a:lnTo>
                    <a:pt x="73914" y="54102"/>
                  </a:lnTo>
                  <a:lnTo>
                    <a:pt x="93726" y="38481"/>
                  </a:lnTo>
                  <a:lnTo>
                    <a:pt x="125730" y="15240"/>
                  </a:lnTo>
                  <a:lnTo>
                    <a:pt x="132588" y="10668"/>
                  </a:lnTo>
                  <a:lnTo>
                    <a:pt x="136017" y="13335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C000">
                <a:alpha val="24000"/>
              </a:srgbClr>
            </a:solidFill>
            <a:ln w="762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73D05F-EF13-2AD6-5D07-BA4CDFF1EFDB}"/>
                </a:ext>
              </a:extLst>
            </p:cNvPr>
            <p:cNvSpPr txBox="1"/>
            <p:nvPr/>
          </p:nvSpPr>
          <p:spPr>
            <a:xfrm rot="19587339">
              <a:off x="2761019" y="4126425"/>
              <a:ext cx="3473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Booze – Val-Dieu Block</a:t>
              </a:r>
            </a:p>
          </p:txBody>
        </p:sp>
        <p:pic>
          <p:nvPicPr>
            <p:cNvPr id="7" name="Picture 6" descr="A picture containing screenshot, design&#10;&#10;Description automatically generated">
              <a:extLst>
                <a:ext uri="{FF2B5EF4-FFF2-40B4-BE49-F238E27FC236}">
                  <a16:creationId xmlns:a16="http://schemas.microsoft.com/office/drawing/2014/main" id="{EF843A29-6E49-DFC7-8194-5AD8A1180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984" y="255119"/>
              <a:ext cx="3225801" cy="181451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F3FECF-7E0C-F451-F228-A48E7A69A73C}"/>
              </a:ext>
            </a:extLst>
          </p:cNvPr>
          <p:cNvGrpSpPr/>
          <p:nvPr/>
        </p:nvGrpSpPr>
        <p:grpSpPr>
          <a:xfrm rot="8760000">
            <a:off x="5479058" y="3011358"/>
            <a:ext cx="2475217" cy="2175309"/>
            <a:chOff x="4474223" y="2579571"/>
            <a:chExt cx="2475217" cy="217530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7DA86F6-E105-9A8D-1452-DC3C3A304C64}"/>
                </a:ext>
              </a:extLst>
            </p:cNvPr>
            <p:cNvCxnSpPr/>
            <p:nvPr/>
          </p:nvCxnSpPr>
          <p:spPr>
            <a:xfrm flipH="1">
              <a:off x="4475747" y="2579571"/>
              <a:ext cx="1299411" cy="217530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613B8C8-1D86-7F86-5FD2-3460DCF5C64B}"/>
                </a:ext>
              </a:extLst>
            </p:cNvPr>
            <p:cNvCxnSpPr>
              <a:cxnSpLocks/>
            </p:cNvCxnSpPr>
            <p:nvPr/>
          </p:nvCxnSpPr>
          <p:spPr>
            <a:xfrm>
              <a:off x="5775158" y="2579571"/>
              <a:ext cx="1174282" cy="217530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372F252-4FBB-4F84-0A9A-E6BD364DF1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4223" y="4754880"/>
              <a:ext cx="247521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C397709-1879-3D9E-7C05-8338F9E91BA0}"/>
              </a:ext>
            </a:extLst>
          </p:cNvPr>
          <p:cNvSpPr txBox="1"/>
          <p:nvPr/>
        </p:nvSpPr>
        <p:spPr>
          <a:xfrm>
            <a:off x="1927967" y="6065460"/>
            <a:ext cx="9590052" cy="707886"/>
          </a:xfrm>
          <a:prstGeom prst="rect">
            <a:avLst/>
          </a:prstGeom>
          <a:solidFill>
            <a:schemeClr val="accent6">
              <a:lumMod val="75000"/>
              <a:alpha val="43060"/>
            </a:schemeClr>
          </a:solidFill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bg1"/>
                </a:solidFill>
              </a:rPr>
              <a:t>Booze – Val-Dieu block and South-West part of search area suggesting preferred locations for the corner points. </a:t>
            </a:r>
          </a:p>
        </p:txBody>
      </p:sp>
    </p:spTree>
    <p:extLst>
      <p:ext uri="{BB962C8B-B14F-4D97-AF65-F5344CB8AC3E}">
        <p14:creationId xmlns:p14="http://schemas.microsoft.com/office/powerpoint/2010/main" val="3133503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, atlas, text&#10;&#10;Description automatically generated">
            <a:extLst>
              <a:ext uri="{FF2B5EF4-FFF2-40B4-BE49-F238E27FC236}">
                <a16:creationId xmlns:a16="http://schemas.microsoft.com/office/drawing/2014/main" id="{31A5D122-DFE5-2188-891A-DDDD805CA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picture containing diagram, line, plot, text&#10;&#10;Description automatically generated">
            <a:extLst>
              <a:ext uri="{FF2B5EF4-FFF2-40B4-BE49-F238E27FC236}">
                <a16:creationId xmlns:a16="http://schemas.microsoft.com/office/drawing/2014/main" id="{8351ED26-8BBA-B6C2-20B3-A16DFFB2F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3"/>
          <a:stretch/>
        </p:blipFill>
        <p:spPr>
          <a:xfrm>
            <a:off x="77260" y="1517294"/>
            <a:ext cx="1354721" cy="1234744"/>
          </a:xfrm>
          <a:prstGeom prst="rect">
            <a:avLst/>
          </a:prstGeom>
        </p:spPr>
      </p:pic>
      <p:pic>
        <p:nvPicPr>
          <p:cNvPr id="5" name="Picture 4" descr="A picture containing diagram, line, plot, text&#10;&#10;Description automatically generated">
            <a:extLst>
              <a:ext uri="{FF2B5EF4-FFF2-40B4-BE49-F238E27FC236}">
                <a16:creationId xmlns:a16="http://schemas.microsoft.com/office/drawing/2014/main" id="{32CD6B52-4685-B168-2455-86EB5D68ED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3"/>
          <a:stretch/>
        </p:blipFill>
        <p:spPr>
          <a:xfrm>
            <a:off x="72329" y="201626"/>
            <a:ext cx="1712930" cy="1234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0E4CCF-8137-1216-AF02-80D1E2DF487B}"/>
              </a:ext>
            </a:extLst>
          </p:cNvPr>
          <p:cNvSpPr txBox="1"/>
          <p:nvPr/>
        </p:nvSpPr>
        <p:spPr>
          <a:xfrm>
            <a:off x="3072110" y="5869858"/>
            <a:ext cx="6902247" cy="646331"/>
          </a:xfrm>
          <a:prstGeom prst="rect">
            <a:avLst/>
          </a:prstGeom>
          <a:solidFill>
            <a:schemeClr val="bg2">
              <a:alpha val="70859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Contraints are conservative and must be confirmed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suggest a prioritized Action Plan, possibly saving time</a:t>
            </a:r>
          </a:p>
        </p:txBody>
      </p:sp>
    </p:spTree>
    <p:extLst>
      <p:ext uri="{BB962C8B-B14F-4D97-AF65-F5344CB8AC3E}">
        <p14:creationId xmlns:p14="http://schemas.microsoft.com/office/powerpoint/2010/main" val="1432371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0C9C04-0CED-7A24-09F7-59AF5D0CE8E2}"/>
              </a:ext>
            </a:extLst>
          </p:cNvPr>
          <p:cNvCxnSpPr/>
          <p:nvPr/>
        </p:nvCxnSpPr>
        <p:spPr>
          <a:xfrm>
            <a:off x="4987639" y="344384"/>
            <a:ext cx="0" cy="619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4CA270B-1B9D-8964-36BF-69ECF6F6607F}"/>
              </a:ext>
            </a:extLst>
          </p:cNvPr>
          <p:cNvSpPr txBox="1"/>
          <p:nvPr/>
        </p:nvSpPr>
        <p:spPr>
          <a:xfrm>
            <a:off x="461752" y="547586"/>
            <a:ext cx="4343071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0099"/>
                </a:solidFill>
              </a:rPr>
              <a:t>Planning de-risking Activities</a:t>
            </a:r>
            <a:endParaRPr lang="en-NL" sz="2800" dirty="0">
              <a:solidFill>
                <a:srgbClr val="000099"/>
              </a:solidFill>
            </a:endParaRP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rgbClr val="C00000"/>
                </a:solidFill>
              </a:rPr>
              <a:t>Boreholes: two sets of ~10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Geomechanical Evaluation Cores vs Shafts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Active seismic campaign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Passive seismic campaigns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ERT, Magnetic, Gravimetric surveys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Anthropogenic Noise Studies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br>
              <a:rPr lang="en-NL" dirty="0">
                <a:solidFill>
                  <a:schemeClr val="accent4">
                    <a:lumMod val="75000"/>
                  </a:schemeClr>
                </a:solidFill>
              </a:rPr>
            </a:br>
            <a:endParaRPr lang="en-NL" dirty="0">
              <a:solidFill>
                <a:srgbClr val="00B050"/>
              </a:solidFill>
            </a:endParaRP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pic>
        <p:nvPicPr>
          <p:cNvPr id="2" name="image4.png" descr="A picture containing map, screenshot&#10;&#10;Description automatically generated">
            <a:extLst>
              <a:ext uri="{FF2B5EF4-FFF2-40B4-BE49-F238E27FC236}">
                <a16:creationId xmlns:a16="http://schemas.microsoft.com/office/drawing/2014/main" id="{B4EED002-2D35-08C2-E8D8-78980AAB1587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b="11434"/>
          <a:stretch/>
        </p:blipFill>
        <p:spPr>
          <a:xfrm>
            <a:off x="5805053" y="3214585"/>
            <a:ext cx="6096000" cy="3429000"/>
          </a:xfrm>
          <a:prstGeom prst="rect">
            <a:avLst/>
          </a:prstGeom>
        </p:spPr>
      </p:pic>
      <p:pic>
        <p:nvPicPr>
          <p:cNvPr id="10" name="Afbeelding 8">
            <a:extLst>
              <a:ext uri="{FF2B5EF4-FFF2-40B4-BE49-F238E27FC236}">
                <a16:creationId xmlns:a16="http://schemas.microsoft.com/office/drawing/2014/main" id="{26A0FDCF-F3C4-E951-5EAE-02B19F349FE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805053" y="443345"/>
            <a:ext cx="3785046" cy="2607240"/>
          </a:xfrm>
          <a:prstGeom prst="rect">
            <a:avLst/>
          </a:prstGeom>
          <a:ln w="0">
            <a:noFill/>
          </a:ln>
        </p:spPr>
      </p:pic>
      <p:grpSp>
        <p:nvGrpSpPr>
          <p:cNvPr id="13" name="Gruppieren 17">
            <a:extLst>
              <a:ext uri="{FF2B5EF4-FFF2-40B4-BE49-F238E27FC236}">
                <a16:creationId xmlns:a16="http://schemas.microsoft.com/office/drawing/2014/main" id="{3C0FCE57-A438-3370-712E-EA9D09C94CAE}"/>
              </a:ext>
            </a:extLst>
          </p:cNvPr>
          <p:cNvGrpSpPr/>
          <p:nvPr/>
        </p:nvGrpSpPr>
        <p:grpSpPr>
          <a:xfrm>
            <a:off x="9687079" y="278184"/>
            <a:ext cx="2203648" cy="2772401"/>
            <a:chOff x="7570382" y="309469"/>
            <a:chExt cx="4245414" cy="5115090"/>
          </a:xfrm>
        </p:grpSpPr>
        <p:pic>
          <p:nvPicPr>
            <p:cNvPr id="14" name="Grafik 15">
              <a:extLst>
                <a:ext uri="{FF2B5EF4-FFF2-40B4-BE49-F238E27FC236}">
                  <a16:creationId xmlns:a16="http://schemas.microsoft.com/office/drawing/2014/main" id="{0E822CE7-5357-799D-4A0C-A2DB0921D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" t="380" r="578"/>
            <a:stretch/>
          </p:blipFill>
          <p:spPr>
            <a:xfrm>
              <a:off x="7570382" y="309469"/>
              <a:ext cx="4245414" cy="511509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5" name="Grafik 16">
              <a:extLst>
                <a:ext uri="{FF2B5EF4-FFF2-40B4-BE49-F238E27FC236}">
                  <a16:creationId xmlns:a16="http://schemas.microsoft.com/office/drawing/2014/main" id="{31070EB1-79EC-5889-3ED4-6C9CF29B7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580" r="7800"/>
            <a:stretch/>
          </p:blipFill>
          <p:spPr>
            <a:xfrm>
              <a:off x="10538990" y="4136065"/>
              <a:ext cx="1276805" cy="128849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8078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0C9C04-0CED-7A24-09F7-59AF5D0CE8E2}"/>
              </a:ext>
            </a:extLst>
          </p:cNvPr>
          <p:cNvCxnSpPr/>
          <p:nvPr/>
        </p:nvCxnSpPr>
        <p:spPr>
          <a:xfrm>
            <a:off x="4987639" y="344384"/>
            <a:ext cx="0" cy="619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4CA270B-1B9D-8964-36BF-69ECF6F6607F}"/>
              </a:ext>
            </a:extLst>
          </p:cNvPr>
          <p:cNvSpPr txBox="1"/>
          <p:nvPr/>
        </p:nvSpPr>
        <p:spPr>
          <a:xfrm>
            <a:off x="461752" y="547586"/>
            <a:ext cx="4343071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0099"/>
                </a:solidFill>
              </a:rPr>
              <a:t>Planning de-risking Activities</a:t>
            </a:r>
            <a:endParaRPr lang="en-NL" sz="2800" dirty="0">
              <a:solidFill>
                <a:srgbClr val="000099"/>
              </a:solidFill>
            </a:endParaRP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Boreholes: two sets of ~10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Geomechanical Evaluation Cores vs Shafts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Active seismic campaign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rgbClr val="C00000"/>
                </a:solidFill>
              </a:rPr>
              <a:t>Passive seismic campaigns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ERT, Magnetic, Gravimetric surveys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Anthropogenic Noise Studies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br>
              <a:rPr lang="en-NL" dirty="0">
                <a:solidFill>
                  <a:schemeClr val="accent4">
                    <a:lumMod val="75000"/>
                  </a:schemeClr>
                </a:solidFill>
              </a:rPr>
            </a:br>
            <a:endParaRPr lang="en-NL" dirty="0">
              <a:solidFill>
                <a:srgbClr val="00B050"/>
              </a:solidFill>
            </a:endParaRP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pic>
        <p:nvPicPr>
          <p:cNvPr id="6" name="Picture 5" descr="A picture containing text, screenshot, colorfulness&#10;&#10;Description automatically generated">
            <a:extLst>
              <a:ext uri="{FF2B5EF4-FFF2-40B4-BE49-F238E27FC236}">
                <a16:creationId xmlns:a16="http://schemas.microsoft.com/office/drawing/2014/main" id="{9A3CD100-A0C8-6B45-1023-1BDE05506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2340"/>
          <a:stretch/>
        </p:blipFill>
        <p:spPr>
          <a:xfrm>
            <a:off x="6115047" y="3323028"/>
            <a:ext cx="5491162" cy="3577835"/>
          </a:xfrm>
          <a:prstGeom prst="rect">
            <a:avLst/>
          </a:prstGeom>
        </p:spPr>
      </p:pic>
      <p:pic>
        <p:nvPicPr>
          <p:cNvPr id="5" name="Picture 4" descr="A picture containing text, screenshot, colorfulness&#10;&#10;Description automatically generated">
            <a:extLst>
              <a:ext uri="{FF2B5EF4-FFF2-40B4-BE49-F238E27FC236}">
                <a16:creationId xmlns:a16="http://schemas.microsoft.com/office/drawing/2014/main" id="{2D77A8DE-2CB6-19BB-1F21-1F206A985B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2" r="50000" b="43349"/>
          <a:stretch/>
        </p:blipFill>
        <p:spPr>
          <a:xfrm>
            <a:off x="5622236" y="0"/>
            <a:ext cx="6095980" cy="355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83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F58204D4-10BD-71FD-9763-06010CEE1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9"/>
          <a:stretch/>
        </p:blipFill>
        <p:spPr>
          <a:xfrm>
            <a:off x="-1504" y="51654"/>
            <a:ext cx="12191980" cy="685671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3" descr="A picture containing window, indoor, art, abandoned&#10;&#10;Description automatically generated">
            <a:extLst>
              <a:ext uri="{FF2B5EF4-FFF2-40B4-BE49-F238E27FC236}">
                <a16:creationId xmlns:a16="http://schemas.microsoft.com/office/drawing/2014/main" id="{DDBC7DF6-CC65-62BA-7388-3799A379CA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0" t="-1" b="18444"/>
          <a:stretch/>
        </p:blipFill>
        <p:spPr>
          <a:xfrm rot="5400000">
            <a:off x="2706101" y="-1414009"/>
            <a:ext cx="6431936" cy="9756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7EEF7F-78CF-44C0-B70F-D0692E1A357C}"/>
              </a:ext>
            </a:extLst>
          </p:cNvPr>
          <p:cNvSpPr txBox="1"/>
          <p:nvPr/>
        </p:nvSpPr>
        <p:spPr>
          <a:xfrm>
            <a:off x="4855169" y="22948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4609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F58204D4-10BD-71FD-9763-06010CEE1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9"/>
          <a:stretch/>
        </p:blipFill>
        <p:spPr>
          <a:xfrm>
            <a:off x="-1504" y="51654"/>
            <a:ext cx="12191980" cy="685671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3" descr="A picture containing window, indoor, art, abandoned&#10;&#10;Description automatically generated">
            <a:extLst>
              <a:ext uri="{FF2B5EF4-FFF2-40B4-BE49-F238E27FC236}">
                <a16:creationId xmlns:a16="http://schemas.microsoft.com/office/drawing/2014/main" id="{DDBC7DF6-CC65-62BA-7388-3799A379CA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0" t="-1" b="18444"/>
          <a:stretch/>
        </p:blipFill>
        <p:spPr>
          <a:xfrm rot="5400000">
            <a:off x="2706101" y="-1414009"/>
            <a:ext cx="6431936" cy="9756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7EEF7F-78CF-44C0-B70F-D0692E1A357C}"/>
              </a:ext>
            </a:extLst>
          </p:cNvPr>
          <p:cNvSpPr txBox="1"/>
          <p:nvPr/>
        </p:nvSpPr>
        <p:spPr>
          <a:xfrm>
            <a:off x="4855169" y="22948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C0689-4856-7E45-D8C3-4AABA4129DAB}"/>
              </a:ext>
            </a:extLst>
          </p:cNvPr>
          <p:cNvSpPr txBox="1"/>
          <p:nvPr/>
        </p:nvSpPr>
        <p:spPr>
          <a:xfrm>
            <a:off x="992509" y="2871776"/>
            <a:ext cx="9756916" cy="3970318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L" sz="2800" dirty="0">
                <a:solidFill>
                  <a:schemeClr val="bg1"/>
                </a:solidFill>
              </a:rPr>
              <a:t>Path forward is clear:</a:t>
            </a:r>
            <a:endParaRPr lang="en-NL" sz="3200" dirty="0">
              <a:solidFill>
                <a:schemeClr val="bg1"/>
              </a:solidFill>
            </a:endParaRPr>
          </a:p>
          <a:p>
            <a:endParaRPr lang="en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800" dirty="0">
                <a:solidFill>
                  <a:schemeClr val="bg1"/>
                </a:solidFill>
              </a:rPr>
              <a:t>Focus on most promising trajectory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800" dirty="0">
                <a:solidFill>
                  <a:schemeClr val="bg1"/>
                </a:solidFill>
              </a:rPr>
              <a:t>Confirm and refine geology (BVD block and 3</a:t>
            </a:r>
            <a:r>
              <a:rPr lang="en-NL" sz="2800" baseline="30000" dirty="0">
                <a:solidFill>
                  <a:schemeClr val="bg1"/>
                </a:solidFill>
              </a:rPr>
              <a:t>rd</a:t>
            </a:r>
            <a:r>
              <a:rPr lang="en-NL" sz="2800" dirty="0">
                <a:solidFill>
                  <a:schemeClr val="bg1"/>
                </a:solidFill>
              </a:rPr>
              <a:t> corner)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G</a:t>
            </a:r>
            <a:r>
              <a:rPr lang="en-NL" sz="2800" dirty="0">
                <a:solidFill>
                  <a:schemeClr val="bg1"/>
                </a:solidFill>
              </a:rPr>
              <a:t>eomechanical interpretation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800" dirty="0">
                <a:solidFill>
                  <a:schemeClr val="bg1"/>
                </a:solidFill>
              </a:rPr>
              <a:t>Carefully measure all sources of noise</a:t>
            </a:r>
          </a:p>
        </p:txBody>
      </p:sp>
    </p:spTree>
    <p:extLst>
      <p:ext uri="{BB962C8B-B14F-4D97-AF65-F5344CB8AC3E}">
        <p14:creationId xmlns:p14="http://schemas.microsoft.com/office/powerpoint/2010/main" val="1031738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www.nikhef.nl/pub/departments/mt/projects/EinsteinTelescoop/Artistic/2020/slides/ET2020_landscape.jpg">
            <a:extLst>
              <a:ext uri="{FF2B5EF4-FFF2-40B4-BE49-F238E27FC236}">
                <a16:creationId xmlns:a16="http://schemas.microsoft.com/office/drawing/2014/main" id="{EF841914-B730-D0E9-6A51-8B94FE2AC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82BE6F-6408-9CF1-EF8A-2C89CCFF6FF4}"/>
              </a:ext>
            </a:extLst>
          </p:cNvPr>
          <p:cNvSpPr txBox="1"/>
          <p:nvPr/>
        </p:nvSpPr>
        <p:spPr>
          <a:xfrm>
            <a:off x="698537" y="576668"/>
            <a:ext cx="10817188" cy="4524315"/>
          </a:xfrm>
          <a:prstGeom prst="rect">
            <a:avLst/>
          </a:prstGeom>
          <a:solidFill>
            <a:schemeClr val="tx1">
              <a:alpha val="35057"/>
            </a:schemeClr>
          </a:solidFill>
        </p:spPr>
        <p:txBody>
          <a:bodyPr wrap="square" rtlCol="0">
            <a:spAutoFit/>
          </a:bodyPr>
          <a:lstStyle/>
          <a:p>
            <a:r>
              <a:rPr lang="en-NL" sz="3600" dirty="0">
                <a:solidFill>
                  <a:schemeClr val="bg1"/>
                </a:solidFill>
              </a:rPr>
              <a:t>Summary Report: Site Preparation</a:t>
            </a:r>
          </a:p>
          <a:p>
            <a:endParaRPr lang="en-NL" sz="36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Standard and Special Rock Mechanics Measurements (D. Barta)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Updates from Sardinia (D. D’Urso)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Updates from EMR (W. Walk)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Windmills Mitigation Strategies (M. Marsella)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Discussion about SPB/SCB working strategy and organization (D. D’Urso &amp; W. Walk)  </a:t>
            </a:r>
          </a:p>
        </p:txBody>
      </p:sp>
    </p:spTree>
    <p:extLst>
      <p:ext uri="{BB962C8B-B14F-4D97-AF65-F5344CB8AC3E}">
        <p14:creationId xmlns:p14="http://schemas.microsoft.com/office/powerpoint/2010/main" val="3260942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ield with hay bales&#10;&#10;Description automatically generated with low confidence">
            <a:extLst>
              <a:ext uri="{FF2B5EF4-FFF2-40B4-BE49-F238E27FC236}">
                <a16:creationId xmlns:a16="http://schemas.microsoft.com/office/drawing/2014/main" id="{5FA6A69B-3EB6-7C0D-DF1E-35B50F4F9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42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, sky, screenshot, outdoor&#10;&#10;Description automatically generated">
            <a:extLst>
              <a:ext uri="{FF2B5EF4-FFF2-40B4-BE49-F238E27FC236}">
                <a16:creationId xmlns:a16="http://schemas.microsoft.com/office/drawing/2014/main" id="{BBFFAF33-7D0D-DE46-18E2-EE3041946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87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F225F20C-C75E-6BAC-6CA2-30A94E659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37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loud, text, screenshot, sky&#10;&#10;Description automatically generated">
            <a:extLst>
              <a:ext uri="{FF2B5EF4-FFF2-40B4-BE49-F238E27FC236}">
                <a16:creationId xmlns:a16="http://schemas.microsoft.com/office/drawing/2014/main" id="{97053F57-FCEA-69BE-754E-0F55C1B8C2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064B4B-69FA-2D3B-A2BB-1B55074A5062}"/>
              </a:ext>
            </a:extLst>
          </p:cNvPr>
          <p:cNvSpPr txBox="1"/>
          <p:nvPr/>
        </p:nvSpPr>
        <p:spPr>
          <a:xfrm>
            <a:off x="6600824" y="5815011"/>
            <a:ext cx="3257550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L" sz="2400" dirty="0">
                <a:solidFill>
                  <a:schemeClr val="bg1"/>
                </a:solidFill>
              </a:rPr>
              <a:t>D. D’Urso &amp; W. Walk</a:t>
            </a:r>
          </a:p>
        </p:txBody>
      </p:sp>
    </p:spTree>
    <p:extLst>
      <p:ext uri="{BB962C8B-B14F-4D97-AF65-F5344CB8AC3E}">
        <p14:creationId xmlns:p14="http://schemas.microsoft.com/office/powerpoint/2010/main" val="1298906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loud, screenshot, sky, outdoor&#10;&#10;Description automatically generated">
            <a:extLst>
              <a:ext uri="{FF2B5EF4-FFF2-40B4-BE49-F238E27FC236}">
                <a16:creationId xmlns:a16="http://schemas.microsoft.com/office/drawing/2014/main" id="{84D1BA42-CC1B-21CF-294A-DD26C9DFA5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70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95A2D1DD-959A-CBED-C84D-E0FB09DC1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20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5C843821-CD68-E9BB-479A-53434BE1B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77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graph&#10;&#10;Description automatically generated with low confidence">
            <a:extLst>
              <a:ext uri="{FF2B5EF4-FFF2-40B4-BE49-F238E27FC236}">
                <a16:creationId xmlns:a16="http://schemas.microsoft.com/office/drawing/2014/main" id="{DFB6D671-F63C-030E-89DF-2D7FC39948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36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7FD996B9-029F-B302-A7DE-493F47B15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2D52B-514E-21FD-14AB-DEC65A5FA667}"/>
              </a:ext>
            </a:extLst>
          </p:cNvPr>
          <p:cNvSpPr txBox="1"/>
          <p:nvPr/>
        </p:nvSpPr>
        <p:spPr>
          <a:xfrm>
            <a:off x="0" y="128587"/>
            <a:ext cx="80295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4000" b="1" dirty="0"/>
              <a:t>Standardized Data Interpretation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5A9C03-1F39-EE7B-07EC-3B53F32D0F48}"/>
              </a:ext>
            </a:extLst>
          </p:cNvPr>
          <p:cNvSpPr txBox="1"/>
          <p:nvPr/>
        </p:nvSpPr>
        <p:spPr>
          <a:xfrm>
            <a:off x="357184" y="1421956"/>
            <a:ext cx="11429999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L" sz="2800" dirty="0"/>
          </a:p>
          <a:p>
            <a:endParaRPr lang="en-NL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800" dirty="0"/>
              <a:t>Discussion with ISB on WDs and WPs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800" dirty="0"/>
              <a:t>Dedicated SPB Workshop including related WPs from ISB – in October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800" dirty="0"/>
              <a:t>Presentation at ET Annual Meeting in November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800" dirty="0"/>
              <a:t>Report by End of 2023</a:t>
            </a:r>
          </a:p>
        </p:txBody>
      </p:sp>
    </p:spTree>
    <p:extLst>
      <p:ext uri="{BB962C8B-B14F-4D97-AF65-F5344CB8AC3E}">
        <p14:creationId xmlns:p14="http://schemas.microsoft.com/office/powerpoint/2010/main" val="1684741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827872E-1A96-73E0-06C9-902D555BA97E}"/>
              </a:ext>
            </a:extLst>
          </p:cNvPr>
          <p:cNvGrpSpPr/>
          <p:nvPr/>
        </p:nvGrpSpPr>
        <p:grpSpPr>
          <a:xfrm>
            <a:off x="171850" y="-63060"/>
            <a:ext cx="6000350" cy="769441"/>
            <a:chOff x="171851" y="-74952"/>
            <a:chExt cx="3590524" cy="914522"/>
          </a:xfrm>
        </p:grpSpPr>
        <p:sp>
          <p:nvSpPr>
            <p:cNvPr id="22" name="Téglalap 14">
              <a:extLst>
                <a:ext uri="{FF2B5EF4-FFF2-40B4-BE49-F238E27FC236}">
                  <a16:creationId xmlns:a16="http://schemas.microsoft.com/office/drawing/2014/main" id="{5A99BD0B-E968-96B5-80D2-4D4D48DFB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523" y="-74952"/>
              <a:ext cx="3318255" cy="914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9pPr>
            </a:lstStyle>
            <a:p>
              <a:pPr defTabSz="449263" eaLnBrk="0" fontAlgn="base" hangingPunct="0">
                <a:spcAft>
                  <a:spcPct val="0"/>
                </a:spcAft>
              </a:pPr>
              <a:r>
                <a:rPr lang="en-GB" altLang="hu-HU" sz="4400" dirty="0">
                  <a:solidFill>
                    <a:srgbClr val="328E79"/>
                  </a:solidFill>
                  <a:latin typeface="Tw Cen MT Condensed" panose="020B0606020104020203" pitchFamily="34" charset="-18"/>
                  <a:sym typeface="Symbol" panose="05050102010706020507" pitchFamily="18" charset="2"/>
                </a:rPr>
                <a:t> Need for rock mechanical data !</a:t>
              </a:r>
              <a:endParaRPr lang="en-GB" altLang="hu-HU" sz="4000" dirty="0">
                <a:solidFill>
                  <a:srgbClr val="328E79"/>
                </a:solidFill>
                <a:latin typeface="Tw Cen MT Condensed" panose="020B0606020104020203" pitchFamily="34" charset="-18"/>
              </a:endParaRPr>
            </a:p>
          </p:txBody>
        </p:sp>
        <p:cxnSp>
          <p:nvCxnSpPr>
            <p:cNvPr id="23" name="Egyenes összekötő 12">
              <a:extLst>
                <a:ext uri="{FF2B5EF4-FFF2-40B4-BE49-F238E27FC236}">
                  <a16:creationId xmlns:a16="http://schemas.microsoft.com/office/drawing/2014/main" id="{BD3DEBC8-B9A0-542A-CC94-11F08AF529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1851" y="709495"/>
              <a:ext cx="3590524" cy="0"/>
            </a:xfrm>
            <a:prstGeom prst="line">
              <a:avLst/>
            </a:prstGeom>
            <a:noFill/>
            <a:ln w="25400" algn="ctr">
              <a:solidFill>
                <a:srgbClr val="328E7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4" name="Kép 4">
              <a:extLst>
                <a:ext uri="{FF2B5EF4-FFF2-40B4-BE49-F238E27FC236}">
                  <a16:creationId xmlns:a16="http://schemas.microsoft.com/office/drawing/2014/main" id="{432E1A94-A9DC-A19B-1CEA-6CDC7DF1D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042" y="182054"/>
              <a:ext cx="258290" cy="426429"/>
            </a:xfrm>
            <a:prstGeom prst="rect">
              <a:avLst/>
            </a:prstGeom>
          </p:spPr>
        </p:pic>
      </p:grpSp>
      <p:pic>
        <p:nvPicPr>
          <p:cNvPr id="10" name="Picture 9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51838930-23E2-186B-AA1D-215EA8931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" y="710803"/>
            <a:ext cx="5746784" cy="1450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D58862-5536-FA9A-D80D-A6225AA03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8" y="2413196"/>
            <a:ext cx="4258441" cy="434841"/>
          </a:xfrm>
          <a:prstGeom prst="rect">
            <a:avLst/>
          </a:prstGeom>
        </p:spPr>
      </p:pic>
      <p:pic>
        <p:nvPicPr>
          <p:cNvPr id="6" name="Picture 5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2796FCF1-807A-4BE7-89D2-239CCC0D77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27" y="660215"/>
            <a:ext cx="6415573" cy="5952391"/>
          </a:xfrm>
          <a:prstGeom prst="rect">
            <a:avLst/>
          </a:prstGeom>
        </p:spPr>
      </p:pic>
      <p:pic>
        <p:nvPicPr>
          <p:cNvPr id="13" name="Picture 12" descr="A picture containing text, screenshot, graphic design, design&#10;&#10;Description automatically generated">
            <a:extLst>
              <a:ext uri="{FF2B5EF4-FFF2-40B4-BE49-F238E27FC236}">
                <a16:creationId xmlns:a16="http://schemas.microsoft.com/office/drawing/2014/main" id="{FEB76A85-DC71-0899-BE68-384DFED5A3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1" y="2848037"/>
            <a:ext cx="2916993" cy="382074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E3D5B7-467D-DFED-CDC2-70B33AECB738}"/>
              </a:ext>
            </a:extLst>
          </p:cNvPr>
          <p:cNvSpPr/>
          <p:nvPr/>
        </p:nvSpPr>
        <p:spPr>
          <a:xfrm>
            <a:off x="5711437" y="3465327"/>
            <a:ext cx="6415573" cy="1669382"/>
          </a:xfrm>
          <a:prstGeom prst="rect">
            <a:avLst/>
          </a:prstGeom>
          <a:solidFill>
            <a:schemeClr val="accent1">
              <a:alpha val="1801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947890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C4E4406-BCB9-3F5D-6118-8851C9A0992C}"/>
              </a:ext>
            </a:extLst>
          </p:cNvPr>
          <p:cNvSpPr txBox="1"/>
          <p:nvPr/>
        </p:nvSpPr>
        <p:spPr>
          <a:xfrm>
            <a:off x="185042" y="2131329"/>
            <a:ext cx="5351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rgbClr val="0058A4"/>
                </a:solidFill>
              </a:rPr>
              <a:t>Need</a:t>
            </a:r>
            <a:r>
              <a:rPr lang="nl-NL" sz="2400" dirty="0">
                <a:solidFill>
                  <a:srgbClr val="0058A4"/>
                </a:solidFill>
              </a:rPr>
              <a:t> a standard approach </a:t>
            </a:r>
            <a:r>
              <a:rPr lang="nl-NL" sz="2400" dirty="0" err="1">
                <a:solidFill>
                  <a:srgbClr val="0058A4"/>
                </a:solidFill>
              </a:rPr>
              <a:t>to</a:t>
            </a:r>
            <a:r>
              <a:rPr lang="nl-NL" sz="2400" dirty="0">
                <a:solidFill>
                  <a:srgbClr val="0058A4"/>
                </a:solidFill>
              </a:rPr>
              <a:t> </a:t>
            </a:r>
            <a:r>
              <a:rPr lang="nl-NL" sz="2400" dirty="0" err="1">
                <a:solidFill>
                  <a:srgbClr val="0058A4"/>
                </a:solidFill>
              </a:rPr>
              <a:t>measuring</a:t>
            </a:r>
            <a:r>
              <a:rPr lang="nl-NL" sz="2400" dirty="0">
                <a:solidFill>
                  <a:srgbClr val="0058A4"/>
                </a:solidFill>
              </a:rPr>
              <a:t> </a:t>
            </a:r>
            <a:r>
              <a:rPr lang="nl-NL" sz="2400" dirty="0" err="1">
                <a:solidFill>
                  <a:srgbClr val="0058A4"/>
                </a:solidFill>
              </a:rPr>
              <a:t>static</a:t>
            </a:r>
            <a:r>
              <a:rPr lang="nl-NL" sz="2400" dirty="0">
                <a:solidFill>
                  <a:srgbClr val="0058A4"/>
                </a:solidFill>
              </a:rPr>
              <a:t> </a:t>
            </a:r>
            <a:r>
              <a:rPr lang="nl-NL" sz="2400" dirty="0" err="1">
                <a:solidFill>
                  <a:srgbClr val="0058A4"/>
                </a:solidFill>
              </a:rPr>
              <a:t>and</a:t>
            </a:r>
            <a:r>
              <a:rPr lang="nl-NL" sz="2400" dirty="0">
                <a:solidFill>
                  <a:srgbClr val="0058A4"/>
                </a:solidFill>
              </a:rPr>
              <a:t> </a:t>
            </a:r>
            <a:r>
              <a:rPr lang="nl-NL" sz="2400" dirty="0" err="1">
                <a:solidFill>
                  <a:srgbClr val="0058A4"/>
                </a:solidFill>
              </a:rPr>
              <a:t>dynamic</a:t>
            </a:r>
            <a:r>
              <a:rPr lang="nl-NL" sz="2400" dirty="0">
                <a:solidFill>
                  <a:srgbClr val="0058A4"/>
                </a:solidFill>
              </a:rPr>
              <a:t> stress E</a:t>
            </a:r>
            <a:r>
              <a:rPr lang="nl-NL" sz="2400" baseline="-25000" dirty="0">
                <a:solidFill>
                  <a:srgbClr val="0058A4"/>
                </a:solidFill>
              </a:rPr>
              <a:t>s</a:t>
            </a:r>
            <a:r>
              <a:rPr lang="nl-NL" sz="2400" dirty="0">
                <a:solidFill>
                  <a:srgbClr val="0058A4"/>
                </a:solidFill>
              </a:rPr>
              <a:t> </a:t>
            </a:r>
            <a:r>
              <a:rPr lang="nl-NL" sz="2400" dirty="0" err="1">
                <a:solidFill>
                  <a:srgbClr val="0058A4"/>
                </a:solidFill>
              </a:rPr>
              <a:t>and</a:t>
            </a:r>
            <a:r>
              <a:rPr lang="nl-NL" sz="2400" dirty="0">
                <a:solidFill>
                  <a:srgbClr val="0058A4"/>
                </a:solidFill>
              </a:rPr>
              <a:t> E</a:t>
            </a:r>
            <a:r>
              <a:rPr lang="nl-NL" sz="2400" baseline="-25000" dirty="0">
                <a:solidFill>
                  <a:srgbClr val="0058A4"/>
                </a:solidFill>
              </a:rPr>
              <a:t>d</a:t>
            </a:r>
            <a:endParaRPr lang="nl-NL" sz="2400" dirty="0">
              <a:solidFill>
                <a:srgbClr val="0058A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0058A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rgbClr val="0058A4"/>
                </a:solidFill>
              </a:rPr>
              <a:t>To</a:t>
            </a:r>
            <a:r>
              <a:rPr lang="nl-NL" sz="2400" dirty="0">
                <a:solidFill>
                  <a:srgbClr val="0058A4"/>
                </a:solidFill>
              </a:rPr>
              <a:t> </a:t>
            </a:r>
            <a:r>
              <a:rPr lang="nl-NL" sz="2400" dirty="0" err="1">
                <a:solidFill>
                  <a:srgbClr val="0058A4"/>
                </a:solidFill>
              </a:rPr>
              <a:t>be</a:t>
            </a:r>
            <a:r>
              <a:rPr lang="nl-NL" sz="2400" dirty="0">
                <a:solidFill>
                  <a:srgbClr val="0058A4"/>
                </a:solidFill>
              </a:rPr>
              <a:t> taken </a:t>
            </a:r>
            <a:r>
              <a:rPr lang="nl-NL" sz="2400" dirty="0" err="1">
                <a:solidFill>
                  <a:srgbClr val="0058A4"/>
                </a:solidFill>
              </a:rPr>
              <a:t>into</a:t>
            </a:r>
            <a:r>
              <a:rPr lang="nl-NL" sz="2400" dirty="0">
                <a:solidFill>
                  <a:srgbClr val="0058A4"/>
                </a:solidFill>
              </a:rPr>
              <a:t> account in tunnel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0058A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58A4"/>
                </a:solidFill>
              </a:rPr>
              <a:t>Rock </a:t>
            </a:r>
            <a:r>
              <a:rPr lang="nl-NL" sz="2400" dirty="0" err="1">
                <a:solidFill>
                  <a:srgbClr val="0058A4"/>
                </a:solidFill>
              </a:rPr>
              <a:t>properties</a:t>
            </a:r>
            <a:r>
              <a:rPr lang="nl-NL" sz="2400" dirty="0">
                <a:solidFill>
                  <a:srgbClr val="0058A4"/>
                </a:solidFill>
              </a:rPr>
              <a:t> </a:t>
            </a:r>
            <a:r>
              <a:rPr lang="nl-NL" sz="2400" dirty="0" err="1">
                <a:solidFill>
                  <a:srgbClr val="0058A4"/>
                </a:solidFill>
              </a:rPr>
              <a:t>determine</a:t>
            </a:r>
            <a:r>
              <a:rPr lang="nl-NL" sz="2400" dirty="0">
                <a:solidFill>
                  <a:srgbClr val="0058A4"/>
                </a:solidFill>
              </a:rPr>
              <a:t> </a:t>
            </a:r>
            <a:r>
              <a:rPr lang="nl-NL" sz="2400" dirty="0" err="1">
                <a:solidFill>
                  <a:srgbClr val="0058A4"/>
                </a:solidFill>
              </a:rPr>
              <a:t>values</a:t>
            </a:r>
            <a:r>
              <a:rPr lang="nl-NL" sz="2400" dirty="0">
                <a:solidFill>
                  <a:srgbClr val="0058A4"/>
                </a:solidFill>
              </a:rPr>
              <a:t> </a:t>
            </a:r>
            <a:r>
              <a:rPr lang="nl-NL" sz="2400" dirty="0" err="1">
                <a:solidFill>
                  <a:srgbClr val="0058A4"/>
                </a:solidFill>
              </a:rPr>
              <a:t>for</a:t>
            </a:r>
            <a:r>
              <a:rPr lang="nl-NL" sz="2400" dirty="0">
                <a:solidFill>
                  <a:srgbClr val="0058A4"/>
                </a:solidFill>
              </a:rPr>
              <a:t> E</a:t>
            </a:r>
            <a:r>
              <a:rPr lang="nl-NL" sz="2400" baseline="-25000" dirty="0">
                <a:solidFill>
                  <a:srgbClr val="0058A4"/>
                </a:solidFill>
              </a:rPr>
              <a:t>s</a:t>
            </a:r>
            <a:r>
              <a:rPr lang="nl-NL" sz="2400" dirty="0">
                <a:solidFill>
                  <a:srgbClr val="0058A4"/>
                </a:solidFill>
              </a:rPr>
              <a:t> </a:t>
            </a:r>
            <a:r>
              <a:rPr lang="nl-NL" sz="2400" dirty="0" err="1">
                <a:solidFill>
                  <a:srgbClr val="0058A4"/>
                </a:solidFill>
              </a:rPr>
              <a:t>and</a:t>
            </a:r>
            <a:r>
              <a:rPr lang="nl-NL" sz="2400" dirty="0">
                <a:solidFill>
                  <a:srgbClr val="0058A4"/>
                </a:solidFill>
              </a:rPr>
              <a:t> E</a:t>
            </a:r>
            <a:r>
              <a:rPr lang="nl-NL" sz="2400" baseline="-25000" dirty="0">
                <a:solidFill>
                  <a:srgbClr val="0058A4"/>
                </a:solidFill>
              </a:rPr>
              <a:t>d</a:t>
            </a:r>
            <a:endParaRPr lang="en-HU" sz="2400" dirty="0">
              <a:latin typeface="Bradley Hand" pitchFamily="2" charset="77"/>
            </a:endParaRPr>
          </a:p>
        </p:txBody>
      </p:sp>
      <p:sp>
        <p:nvSpPr>
          <p:cNvPr id="6" name="Téglalap 14">
            <a:extLst>
              <a:ext uri="{FF2B5EF4-FFF2-40B4-BE49-F238E27FC236}">
                <a16:creationId xmlns:a16="http://schemas.microsoft.com/office/drawing/2014/main" id="{1535F4DB-98F8-CCA0-E30D-1CBCF651B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14" y="0"/>
            <a:ext cx="6136871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9pPr>
          </a:lstStyle>
          <a:p>
            <a:pPr defTabSz="449263" eaLnBrk="0" fontAlgn="base" hangingPunct="0">
              <a:spcAft>
                <a:spcPct val="0"/>
              </a:spcAft>
            </a:pPr>
            <a:r>
              <a:rPr lang="en-GB" altLang="hu-HU" sz="4400" dirty="0">
                <a:solidFill>
                  <a:srgbClr val="328E79"/>
                </a:solidFill>
                <a:latin typeface="Tw Cen MT Condensed" panose="020B0606020104020203" pitchFamily="34" charset="-18"/>
                <a:sym typeface="Symbol" panose="05050102010706020507" pitchFamily="18" charset="2"/>
              </a:rPr>
              <a:t>Rheology basics</a:t>
            </a:r>
            <a:endParaRPr lang="en-GB" altLang="hu-HU" sz="4000" dirty="0">
              <a:solidFill>
                <a:srgbClr val="328E79"/>
              </a:solidFill>
              <a:latin typeface="Tw Cen MT Condensed" panose="020B0606020104020203" pitchFamily="34" charset="-18"/>
            </a:endParaRPr>
          </a:p>
        </p:txBody>
      </p:sp>
      <p:pic>
        <p:nvPicPr>
          <p:cNvPr id="8" name="Kép 4">
            <a:extLst>
              <a:ext uri="{FF2B5EF4-FFF2-40B4-BE49-F238E27FC236}">
                <a16:creationId xmlns:a16="http://schemas.microsoft.com/office/drawing/2014/main" id="{DA33B61C-EDE8-AE0A-883E-230741B29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42" y="167764"/>
            <a:ext cx="479900" cy="4264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4A144C-5C7A-CC2F-06FB-B4E4D4629DDB}"/>
              </a:ext>
            </a:extLst>
          </p:cNvPr>
          <p:cNvSpPr txBox="1"/>
          <p:nvPr/>
        </p:nvSpPr>
        <p:spPr>
          <a:xfrm>
            <a:off x="1041721" y="809679"/>
            <a:ext cx="11065397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HU" sz="2400" dirty="0"/>
              <a:t>Poynting—Thomson—Zener law :						</a:t>
            </a:r>
          </a:p>
          <a:p>
            <a:endParaRPr lang="en-HU" sz="2400" dirty="0"/>
          </a:p>
          <a:p>
            <a:r>
              <a:rPr lang="en-HU" sz="2400" dirty="0"/>
              <a:t>relaxation time	stress		static Young modulus		dynamical modulus</a:t>
            </a:r>
          </a:p>
        </p:txBody>
      </p:sp>
      <p:pic>
        <p:nvPicPr>
          <p:cNvPr id="11" name="Picture 10" descr="A red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BC857F49-5AB6-5EE0-1B99-96E5EB659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731" y="780161"/>
            <a:ext cx="3810000" cy="5207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2EEDCF-FAED-7470-3F82-1E4EB95CE5A5}"/>
              </a:ext>
            </a:extLst>
          </p:cNvPr>
          <p:cNvCxnSpPr>
            <a:cxnSpLocks/>
          </p:cNvCxnSpPr>
          <p:nvPr/>
        </p:nvCxnSpPr>
        <p:spPr>
          <a:xfrm flipV="1">
            <a:off x="6901314" y="1247141"/>
            <a:ext cx="529633" cy="352919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2146611-F5A4-EB8D-35DB-84BBE628E2CA}"/>
              </a:ext>
            </a:extLst>
          </p:cNvPr>
          <p:cNvCxnSpPr>
            <a:cxnSpLocks/>
          </p:cNvCxnSpPr>
          <p:nvPr/>
        </p:nvCxnSpPr>
        <p:spPr>
          <a:xfrm flipH="1" flipV="1">
            <a:off x="8755171" y="1247141"/>
            <a:ext cx="1180639" cy="325586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1101F7-7387-70F5-8A37-2A30996EA73C}"/>
              </a:ext>
            </a:extLst>
          </p:cNvPr>
          <p:cNvCxnSpPr>
            <a:cxnSpLocks/>
          </p:cNvCxnSpPr>
          <p:nvPr/>
        </p:nvCxnSpPr>
        <p:spPr>
          <a:xfrm flipV="1">
            <a:off x="4762870" y="1247141"/>
            <a:ext cx="1811549" cy="480839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3543C91-1FC2-9BBA-10DF-A37723384551}"/>
              </a:ext>
            </a:extLst>
          </p:cNvPr>
          <p:cNvCxnSpPr>
            <a:cxnSpLocks/>
          </p:cNvCxnSpPr>
          <p:nvPr/>
        </p:nvCxnSpPr>
        <p:spPr>
          <a:xfrm flipV="1">
            <a:off x="2844388" y="1145345"/>
            <a:ext cx="2932343" cy="454715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1106206-9147-7352-04AA-77C4E0C8642D}"/>
              </a:ext>
            </a:extLst>
          </p:cNvPr>
          <p:cNvSpPr/>
          <p:nvPr/>
        </p:nvSpPr>
        <p:spPr>
          <a:xfrm>
            <a:off x="6678592" y="583697"/>
            <a:ext cx="1446836" cy="2182103"/>
          </a:xfrm>
          <a:prstGeom prst="rect">
            <a:avLst/>
          </a:prstGeom>
          <a:solidFill>
            <a:schemeClr val="accent1">
              <a:alpha val="1801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5834F0-3BC4-1845-1119-EDF12A48C045}"/>
              </a:ext>
            </a:extLst>
          </p:cNvPr>
          <p:cNvSpPr txBox="1"/>
          <p:nvPr/>
        </p:nvSpPr>
        <p:spPr>
          <a:xfrm>
            <a:off x="6325826" y="2838711"/>
            <a:ext cx="2210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2400" dirty="0">
                <a:latin typeface="Bradley Hand" pitchFamily="2" charset="77"/>
              </a:rPr>
              <a:t>Static stress measurement (Hook’s law)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C1FE11E-0907-4CF1-BB82-4FFAB4F89C48}"/>
              </a:ext>
            </a:extLst>
          </p:cNvPr>
          <p:cNvSpPr/>
          <p:nvPr/>
        </p:nvSpPr>
        <p:spPr>
          <a:xfrm>
            <a:off x="5780083" y="531560"/>
            <a:ext cx="531993" cy="3876812"/>
          </a:xfrm>
          <a:prstGeom prst="rect">
            <a:avLst/>
          </a:prstGeom>
          <a:solidFill>
            <a:schemeClr val="accent6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FB7C97-BEFE-7AF9-E311-8F3A7BFA439D}"/>
              </a:ext>
            </a:extLst>
          </p:cNvPr>
          <p:cNvSpPr/>
          <p:nvPr/>
        </p:nvSpPr>
        <p:spPr>
          <a:xfrm>
            <a:off x="8454544" y="583696"/>
            <a:ext cx="1043336" cy="3824677"/>
          </a:xfrm>
          <a:prstGeom prst="rect">
            <a:avLst/>
          </a:prstGeom>
          <a:solidFill>
            <a:schemeClr val="accent6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EC8D6A-87FF-1AA9-EDDE-644BBABDBED7}"/>
              </a:ext>
            </a:extLst>
          </p:cNvPr>
          <p:cNvSpPr txBox="1"/>
          <p:nvPr/>
        </p:nvSpPr>
        <p:spPr>
          <a:xfrm>
            <a:off x="5661658" y="4408374"/>
            <a:ext cx="6225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radley Hand" pitchFamily="2" charset="77"/>
              </a:rPr>
              <a:t>D</a:t>
            </a:r>
            <a:r>
              <a:rPr lang="en-HU" sz="2400" dirty="0">
                <a:latin typeface="Bradley Hand" pitchFamily="2" charset="77"/>
              </a:rPr>
              <a:t>ynamic stress, measured through vibration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80BC68-CB3F-152E-1788-D78D26F5464E}"/>
              </a:ext>
            </a:extLst>
          </p:cNvPr>
          <p:cNvSpPr txBox="1"/>
          <p:nvPr/>
        </p:nvSpPr>
        <p:spPr>
          <a:xfrm>
            <a:off x="7681731" y="-3690"/>
            <a:ext cx="2156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2400" dirty="0"/>
              <a:t>deformation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BA86EC9-D63D-CC93-28F2-282C26417C4A}"/>
              </a:ext>
            </a:extLst>
          </p:cNvPr>
          <p:cNvCxnSpPr>
            <a:cxnSpLocks/>
          </p:cNvCxnSpPr>
          <p:nvPr/>
        </p:nvCxnSpPr>
        <p:spPr>
          <a:xfrm flipH="1">
            <a:off x="7980331" y="431115"/>
            <a:ext cx="385362" cy="373490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02D2CFE-B7BE-15FC-5E34-622CE28C8F72}"/>
              </a:ext>
            </a:extLst>
          </p:cNvPr>
          <p:cNvSpPr txBox="1"/>
          <p:nvPr/>
        </p:nvSpPr>
        <p:spPr>
          <a:xfrm>
            <a:off x="210174" y="5585628"/>
            <a:ext cx="11677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HU" sz="2400" dirty="0">
                <a:solidFill>
                  <a:schemeClr val="accent1">
                    <a:lumMod val="75000"/>
                  </a:schemeClr>
                </a:solidFill>
              </a:rPr>
              <a:t>Limburg site </a:t>
            </a:r>
            <a:r>
              <a:rPr lang="en-HU" sz="2400">
                <a:solidFill>
                  <a:schemeClr val="accent1">
                    <a:lumMod val="75000"/>
                  </a:schemeClr>
                </a:solidFill>
              </a:rPr>
              <a:t>measurements b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y                     </a:t>
            </a:r>
            <a:r>
              <a:rPr lang="en-HU" sz="2400">
                <a:solidFill>
                  <a:schemeClr val="accent1">
                    <a:lumMod val="75000"/>
                  </a:schemeClr>
                </a:solidFill>
              </a:rPr>
              <a:t>		   </a:t>
            </a:r>
            <a:r>
              <a:rPr lang="en-HU" sz="2400" i="1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HU" sz="2400" i="1" baseline="-2500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HU" sz="2400" i="1" dirty="0">
                <a:solidFill>
                  <a:schemeClr val="accent1">
                    <a:lumMod val="75000"/>
                  </a:schemeClr>
                </a:solidFill>
              </a:rPr>
              <a:t>=</a:t>
            </a:r>
            <a:r>
              <a:rPr lang="en-HU" sz="2400" dirty="0">
                <a:solidFill>
                  <a:schemeClr val="accent1">
                    <a:lumMod val="75000"/>
                  </a:schemeClr>
                </a:solidFill>
              </a:rPr>
              <a:t>10 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HU" sz="2400">
                <a:solidFill>
                  <a:schemeClr val="accent1">
                    <a:lumMod val="75000"/>
                  </a:schemeClr>
                </a:solidFill>
              </a:rPr>
              <a:t>a ,  </a:t>
            </a:r>
            <a:r>
              <a:rPr lang="en-HU" sz="2400" i="1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HU" sz="2400" i="1" baseline="-25000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HU" sz="2400" dirty="0">
                <a:solidFill>
                  <a:schemeClr val="accent1">
                    <a:lumMod val="75000"/>
                  </a:schemeClr>
                </a:solidFill>
              </a:rPr>
              <a:t>=</a:t>
            </a:r>
            <a:r>
              <a:rPr lang="en-HU" sz="2400">
                <a:solidFill>
                  <a:schemeClr val="accent1">
                    <a:lumMod val="75000"/>
                  </a:schemeClr>
                </a:solidFill>
              </a:rPr>
              <a:t>72 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pa</a:t>
            </a:r>
          </a:p>
          <a:p>
            <a:endParaRPr lang="nl-NL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</a:rPr>
              <a:t>Comparative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 analysis on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</a:rPr>
              <a:t>rocks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</a:rPr>
              <a:t>can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</a:rPr>
              <a:t>be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</a:rPr>
              <a:t>useful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 site </a:t>
            </a:r>
            <a:r>
              <a:rPr lang="nl-NL" sz="2400" dirty="0" err="1">
                <a:solidFill>
                  <a:schemeClr val="accent1">
                    <a:lumMod val="75000"/>
                  </a:schemeClr>
                </a:solidFill>
              </a:rPr>
              <a:t>selection</a:t>
            </a:r>
            <a:endParaRPr lang="en-H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CB45EC0-73E9-D238-C752-76E12229B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05" y="5654570"/>
            <a:ext cx="2811597" cy="4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8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188A9B-6016-B2D1-AD3A-A07A27FA7CC2}"/>
              </a:ext>
            </a:extLst>
          </p:cNvPr>
          <p:cNvGrpSpPr/>
          <p:nvPr/>
        </p:nvGrpSpPr>
        <p:grpSpPr>
          <a:xfrm>
            <a:off x="171852" y="0"/>
            <a:ext cx="8131320" cy="769441"/>
            <a:chOff x="171851" y="0"/>
            <a:chExt cx="3590524" cy="769441"/>
          </a:xfrm>
        </p:grpSpPr>
        <p:sp>
          <p:nvSpPr>
            <p:cNvPr id="6" name="Téglalap 14">
              <a:extLst>
                <a:ext uri="{FF2B5EF4-FFF2-40B4-BE49-F238E27FC236}">
                  <a16:creationId xmlns:a16="http://schemas.microsoft.com/office/drawing/2014/main" id="{1535F4DB-98F8-CCA0-E30D-1CBCF651B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206" y="0"/>
              <a:ext cx="3323169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DejaVu Sans" charset="0"/>
                </a:defRPr>
              </a:lvl9pPr>
            </a:lstStyle>
            <a:p>
              <a:pPr defTabSz="449263" eaLnBrk="0" fontAlgn="base" hangingPunct="0">
                <a:spcAft>
                  <a:spcPct val="0"/>
                </a:spcAft>
              </a:pPr>
              <a:r>
                <a:rPr lang="en-GB" altLang="hu-HU" sz="4400" dirty="0">
                  <a:solidFill>
                    <a:srgbClr val="328E79"/>
                  </a:solidFill>
                  <a:latin typeface="Tw Cen MT Condensed" panose="020B0606020104020203" pitchFamily="34" charset="-18"/>
                  <a:sym typeface="Symbol" panose="05050102010706020507" pitchFamily="18" charset="2"/>
                </a:rPr>
                <a:t>Limburg rock study – rheological aspects</a:t>
              </a:r>
              <a:endParaRPr lang="en-GB" altLang="hu-HU" sz="4000" dirty="0">
                <a:solidFill>
                  <a:srgbClr val="328E79"/>
                </a:solidFill>
                <a:latin typeface="Tw Cen MT Condensed" panose="020B0606020104020203" pitchFamily="34" charset="-18"/>
              </a:endParaRPr>
            </a:p>
          </p:txBody>
        </p:sp>
        <p:cxnSp>
          <p:nvCxnSpPr>
            <p:cNvPr id="7" name="Egyenes összekötő 12">
              <a:extLst>
                <a:ext uri="{FF2B5EF4-FFF2-40B4-BE49-F238E27FC236}">
                  <a16:creationId xmlns:a16="http://schemas.microsoft.com/office/drawing/2014/main" id="{9A09695F-85E2-40A0-5417-1B12DB2A8D0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1851" y="709495"/>
              <a:ext cx="3590524" cy="0"/>
            </a:xfrm>
            <a:prstGeom prst="line">
              <a:avLst/>
            </a:prstGeom>
            <a:noFill/>
            <a:ln w="25400" algn="ctr">
              <a:solidFill>
                <a:srgbClr val="328E7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8" name="Kép 4">
            <a:extLst>
              <a:ext uri="{FF2B5EF4-FFF2-40B4-BE49-F238E27FC236}">
                <a16:creationId xmlns:a16="http://schemas.microsoft.com/office/drawing/2014/main" id="{DA33B61C-EDE8-AE0A-883E-230741B29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42" y="182054"/>
            <a:ext cx="479900" cy="426429"/>
          </a:xfrm>
          <a:prstGeom prst="rect">
            <a:avLst/>
          </a:prstGeom>
        </p:spPr>
      </p:pic>
      <p:pic>
        <p:nvPicPr>
          <p:cNvPr id="12" name="Picture 11" descr="A picture containing line, screenshot, plot, diagram&#10;&#10;Description automatically generated">
            <a:extLst>
              <a:ext uri="{FF2B5EF4-FFF2-40B4-BE49-F238E27FC236}">
                <a16:creationId xmlns:a16="http://schemas.microsoft.com/office/drawing/2014/main" id="{A7B0C6F7-FF87-BD95-A95E-AC7B49868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80" y="2439211"/>
            <a:ext cx="4409370" cy="4261945"/>
          </a:xfrm>
          <a:prstGeom prst="rect">
            <a:avLst/>
          </a:prstGeom>
        </p:spPr>
      </p:pic>
      <p:pic>
        <p:nvPicPr>
          <p:cNvPr id="14" name="Picture 13" descr="A picture containing text, handwriting, general supply&#10;&#10;Description automatically generated">
            <a:extLst>
              <a:ext uri="{FF2B5EF4-FFF2-40B4-BE49-F238E27FC236}">
                <a16:creationId xmlns:a16="http://schemas.microsoft.com/office/drawing/2014/main" id="{2BCC1F55-1B7A-C774-99E2-C7CF7AB2C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750" y="-1"/>
            <a:ext cx="3184716" cy="3668110"/>
          </a:xfrm>
          <a:prstGeom prst="rect">
            <a:avLst/>
          </a:prstGeom>
        </p:spPr>
      </p:pic>
      <p:pic>
        <p:nvPicPr>
          <p:cNvPr id="10" name="Picture 9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5FC8F134-BACA-C5FD-4C93-8AEC78283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3645"/>
            <a:ext cx="4754930" cy="4332573"/>
          </a:xfrm>
          <a:prstGeom prst="rect">
            <a:avLst/>
          </a:prstGeom>
        </p:spPr>
      </p:pic>
      <p:pic>
        <p:nvPicPr>
          <p:cNvPr id="9" name="Picture 8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120EDEEA-73BB-09A5-6F16-845968AC0F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88" y="1233591"/>
            <a:ext cx="2776153" cy="396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49E0C0-5328-4F98-5F78-1E993C9D2E6A}"/>
              </a:ext>
            </a:extLst>
          </p:cNvPr>
          <p:cNvSpPr txBox="1"/>
          <p:nvPr/>
        </p:nvSpPr>
        <p:spPr>
          <a:xfrm>
            <a:off x="3638349" y="1183916"/>
            <a:ext cx="494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  <a:r>
              <a:rPr lang="en-HU" dirty="0"/>
              <a:t>tudy of deformations under stresses</a:t>
            </a:r>
          </a:p>
        </p:txBody>
      </p:sp>
    </p:spTree>
    <p:extLst>
      <p:ext uri="{BB962C8B-B14F-4D97-AF65-F5344CB8AC3E}">
        <p14:creationId xmlns:p14="http://schemas.microsoft.com/office/powerpoint/2010/main" val="717919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9B7F81-966E-DA03-9FC1-40ADC8BC4757}"/>
              </a:ext>
            </a:extLst>
          </p:cNvPr>
          <p:cNvSpPr txBox="1"/>
          <p:nvPr/>
        </p:nvSpPr>
        <p:spPr>
          <a:xfrm>
            <a:off x="3702849" y="106028"/>
            <a:ext cx="7962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HU" dirty="0">
              <a:solidFill>
                <a:srgbClr val="C00000"/>
              </a:solidFill>
            </a:endParaRPr>
          </a:p>
          <a:p>
            <a:r>
              <a:rPr lang="en-GB" dirty="0"/>
              <a:t>H</a:t>
            </a:r>
            <a:r>
              <a:rPr lang="en-HU" dirty="0"/>
              <a:t>as performed the </a:t>
            </a:r>
            <a:r>
              <a:rPr lang="en-HU" dirty="0">
                <a:solidFill>
                  <a:srgbClr val="C00000"/>
                </a:solidFill>
              </a:rPr>
              <a:t>rock mechanics quality asessment </a:t>
            </a:r>
            <a:r>
              <a:rPr lang="en-HU" dirty="0"/>
              <a:t>and</a:t>
            </a:r>
            <a:r>
              <a:rPr lang="en-HU" dirty="0">
                <a:solidFill>
                  <a:srgbClr val="C00000"/>
                </a:solidFill>
              </a:rPr>
              <a:t> long-term monitoring </a:t>
            </a:r>
            <a:r>
              <a:rPr lang="en-HU" dirty="0"/>
              <a:t>of the </a:t>
            </a:r>
            <a:r>
              <a:rPr lang="en-HU" u="sng" dirty="0">
                <a:solidFill>
                  <a:srgbClr val="C00000"/>
                </a:solidFill>
              </a:rPr>
              <a:t>underground nuclear waste deposit </a:t>
            </a:r>
            <a:r>
              <a:rPr lang="en-HU" dirty="0"/>
              <a:t>in Bátaapáti / Hungary</a:t>
            </a:r>
          </a:p>
          <a:p>
            <a:endParaRPr lang="en-HU" dirty="0">
              <a:solidFill>
                <a:srgbClr val="C00000"/>
              </a:solidFill>
            </a:endParaRPr>
          </a:p>
          <a:p>
            <a:endParaRPr lang="en-HU" dirty="0"/>
          </a:p>
        </p:txBody>
      </p:sp>
      <p:pic>
        <p:nvPicPr>
          <p:cNvPr id="5" name="Picture 4" descr="A picture containing screenshot, indoor, panorama&#10;&#10;Description automatically generated">
            <a:extLst>
              <a:ext uri="{FF2B5EF4-FFF2-40B4-BE49-F238E27FC236}">
                <a16:creationId xmlns:a16="http://schemas.microsoft.com/office/drawing/2014/main" id="{B7EC8CED-D2C1-8643-EC7F-62B044FF5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974"/>
            <a:ext cx="12192000" cy="3796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C4B3E0-9949-DAFA-CAE1-64AAC3DBD4D3}"/>
              </a:ext>
            </a:extLst>
          </p:cNvPr>
          <p:cNvSpPr txBox="1"/>
          <p:nvPr/>
        </p:nvSpPr>
        <p:spPr>
          <a:xfrm>
            <a:off x="651641" y="5370897"/>
            <a:ext cx="54443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I</a:t>
            </a:r>
            <a:r>
              <a:rPr lang="en-HU" dirty="0">
                <a:solidFill>
                  <a:srgbClr val="C00000"/>
                </a:solidFill>
              </a:rPr>
              <a:t>nternational references </a:t>
            </a:r>
            <a:r>
              <a:rPr lang="en-HU" dirty="0"/>
              <a:t>for rock laboratory activities: </a:t>
            </a:r>
          </a:p>
          <a:p>
            <a:pPr marL="285750" indent="-285750">
              <a:buFontTx/>
              <a:buChar char="-"/>
            </a:pPr>
            <a:r>
              <a:rPr lang="en-HU" dirty="0"/>
              <a:t>Exxon Mobile, Romania</a:t>
            </a:r>
          </a:p>
          <a:p>
            <a:pPr marL="285750" indent="-285750">
              <a:buFontTx/>
              <a:buChar char="-"/>
            </a:pPr>
            <a:r>
              <a:rPr lang="en-HU" dirty="0"/>
              <a:t>GeoForschung Zentrum Potsdam, Germany</a:t>
            </a:r>
          </a:p>
          <a:p>
            <a:pPr marL="285750" indent="-285750">
              <a:buFontTx/>
              <a:buChar char="-"/>
            </a:pPr>
            <a:r>
              <a:rPr lang="en-HU" dirty="0"/>
              <a:t>Whitehorse Mining Co., South-Africa</a:t>
            </a:r>
          </a:p>
          <a:p>
            <a:pPr marL="285750" indent="-285750">
              <a:buFontTx/>
              <a:buChar char="-"/>
            </a:pPr>
            <a:endParaRPr lang="en-HU" dirty="0"/>
          </a:p>
        </p:txBody>
      </p:sp>
      <p:pic>
        <p:nvPicPr>
          <p:cNvPr id="8" name="Picture 7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0D4E670-EF33-F84E-CA32-C2D8D9387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1" y="553977"/>
            <a:ext cx="2776153" cy="3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06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cloud, screenshot, sky, text&#10;&#10;Description automatically generated">
            <a:extLst>
              <a:ext uri="{FF2B5EF4-FFF2-40B4-BE49-F238E27FC236}">
                <a16:creationId xmlns:a16="http://schemas.microsoft.com/office/drawing/2014/main" id="{2CA61C26-1117-42FF-2E7F-F9FBEA3BD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21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ky, house, screenshot&#10;&#10;Description automatically generated">
            <a:extLst>
              <a:ext uri="{FF2B5EF4-FFF2-40B4-BE49-F238E27FC236}">
                <a16:creationId xmlns:a16="http://schemas.microsoft.com/office/drawing/2014/main" id="{BE554832-954C-0C29-EAFE-AFDA9B3FE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59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diagram&#10;&#10;Description automatically generated with low confidence">
            <a:extLst>
              <a:ext uri="{FF2B5EF4-FFF2-40B4-BE49-F238E27FC236}">
                <a16:creationId xmlns:a16="http://schemas.microsoft.com/office/drawing/2014/main" id="{AD6546DF-B18C-321E-998A-66F04FAC4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42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1191</Words>
  <Application>Microsoft Macintosh PowerPoint</Application>
  <PresentationFormat>Widescreen</PresentationFormat>
  <Paragraphs>165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Bradley Hand</vt:lpstr>
      <vt:lpstr>Calibri</vt:lpstr>
      <vt:lpstr>Calibri Light</vt:lpstr>
      <vt:lpstr>Helvetica</vt:lpstr>
      <vt:lpstr>Times New Roman</vt:lpstr>
      <vt:lpstr>Tw Cen MT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Wim Walk</dc:creator>
  <cp:lastModifiedBy>Wim Walk</cp:lastModifiedBy>
  <cp:revision>4</cp:revision>
  <dcterms:created xsi:type="dcterms:W3CDTF">2023-06-13T02:53:25Z</dcterms:created>
  <dcterms:modified xsi:type="dcterms:W3CDTF">2023-06-13T06:20:14Z</dcterms:modified>
</cp:coreProperties>
</file>