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5"/>
  </p:notesMasterIdLst>
  <p:sldIdLst>
    <p:sldId id="256" r:id="rId2"/>
    <p:sldId id="322" r:id="rId3"/>
    <p:sldId id="295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228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457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685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9144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11430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13716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16002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1828800" algn="l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0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2" autoAdjust="0"/>
    <p:restoredTop sz="94621" autoAdjust="0"/>
  </p:normalViewPr>
  <p:slideViewPr>
    <p:cSldViewPr>
      <p:cViewPr varScale="1">
        <p:scale>
          <a:sx n="32" d="100"/>
          <a:sy n="32" d="100"/>
        </p:scale>
        <p:origin x="732" y="5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71" name="Shape 67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1591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" name="NIKHEF_PATROON1.png" descr="NIKHEF_PATROO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10468" y="263400"/>
            <a:ext cx="18997150" cy="131892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Vorm"/>
          <p:cNvSpPr/>
          <p:nvPr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1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22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23" name="NIKHEF_LOGO_groot.png" descr="NIKHEF_LOGO_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7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79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80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8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182" name="HOOFDTITEL VAN DEZE SLIDE, EVENTUEEL OVER MEERDERE REGELS."/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2002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9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94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9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9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197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0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pic>
        <p:nvPicPr>
          <p:cNvPr id="208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10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1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12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2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pic>
        <p:nvPicPr>
          <p:cNvPr id="223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25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2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27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3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pic>
        <p:nvPicPr>
          <p:cNvPr id="238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40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4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242" name="HOOFDTITEL VAN DEZE SLIDE, EVENTUEEL OVER MEERDERE REGELS."/>
          <p:cNvSpPr txBox="1"/>
          <p:nvPr/>
        </p:nvSpPr>
        <p:spPr>
          <a:xfrm>
            <a:off x="635000" y="635000"/>
            <a:ext cx="23114000" cy="2002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5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253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5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256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57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6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268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6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271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72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8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283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8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11181358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286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287" name="Afbeelding"/>
          <p:cNvSpPr>
            <a:spLocks noGrp="1"/>
          </p:cNvSpPr>
          <p:nvPr>
            <p:ph type="pic" idx="15"/>
          </p:nvPr>
        </p:nvSpPr>
        <p:spPr>
          <a:xfrm>
            <a:off x="12573529" y="0"/>
            <a:ext cx="11810471" cy="12192001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6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9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298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29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301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0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0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1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12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313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14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315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32" name="NIKHEF_PATROON2.png" descr="NIKHEF_PATROO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22478" y="451111"/>
            <a:ext cx="25224451" cy="14239353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Vorm"/>
          <p:cNvSpPr/>
          <p:nvPr/>
        </p:nvSpPr>
        <p:spPr>
          <a:xfrm>
            <a:off x="19365813" y="2844"/>
            <a:ext cx="5111850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4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6" name="Tekst"/>
          <p:cNvSpPr txBox="1">
            <a:spLocks noGrp="1"/>
          </p:cNvSpPr>
          <p:nvPr>
            <p:ph type="body" sz="quarter" idx="13"/>
          </p:nvPr>
        </p:nvSpPr>
        <p:spPr>
          <a:xfrm>
            <a:off x="15383933" y="7245151"/>
            <a:ext cx="6514970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00B3C4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37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00B3C4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38" name="NIKHEF_LOGO_groot.png" descr="NIKHEF_LOGO_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3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4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2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pic>
        <p:nvPicPr>
          <p:cNvPr id="32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329" name="Afbeelding"/>
          <p:cNvSpPr>
            <a:spLocks noGrp="1"/>
          </p:cNvSpPr>
          <p:nvPr>
            <p:ph type="pic" idx="14"/>
          </p:nvPr>
        </p:nvSpPr>
        <p:spPr>
          <a:xfrm>
            <a:off x="7113521" y="0"/>
            <a:ext cx="17270479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7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39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40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41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44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42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43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45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5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5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57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58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61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5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6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6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2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7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74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75" name="Afbeelding"/>
          <p:cNvSpPr>
            <a:spLocks noGrp="1"/>
          </p:cNvSpPr>
          <p:nvPr>
            <p:ph type="pic" sz="half" idx="13"/>
          </p:nvPr>
        </p:nvSpPr>
        <p:spPr>
          <a:xfrm>
            <a:off x="109474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76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7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7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80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8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9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39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392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93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39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39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9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39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0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0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0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0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1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1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12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13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1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2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2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2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2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2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28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29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9528837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30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31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HOOFDTITEL VAN DEZE SLIDE, EVENTUEEL OVER MEERDERE REGELS."/>
          <p:cNvSpPr txBox="1">
            <a:spLocks noGrp="1"/>
          </p:cNvSpPr>
          <p:nvPr>
            <p:ph type="body" sz="quarter" idx="15"/>
          </p:nvPr>
        </p:nvSpPr>
        <p:spPr>
          <a:xfrm>
            <a:off x="635000" y="634999"/>
            <a:ext cx="19879668" cy="200291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4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42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43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grpSp>
        <p:nvGrpSpPr>
          <p:cNvPr id="446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4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4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447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49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57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60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5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6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62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63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64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65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66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74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477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47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7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7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79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80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10922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pic>
        <p:nvPicPr>
          <p:cNvPr id="481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83" name="HOOFDTITEL VAN DEZE SLIDE, EVENTUEEL OVER MEERDERE REGELS."/>
          <p:cNvSpPr txBox="1"/>
          <p:nvPr/>
        </p:nvSpPr>
        <p:spPr>
          <a:xfrm>
            <a:off x="635000" y="634999"/>
            <a:ext cx="19879668" cy="200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a</a:t>
            </a:r>
          </a:p>
        </p:txBody>
      </p:sp>
      <p:sp>
        <p:nvSpPr>
          <p:cNvPr id="47" name="Driehoek"/>
          <p:cNvSpPr/>
          <p:nvPr/>
        </p:nvSpPr>
        <p:spPr>
          <a:xfrm>
            <a:off x="-2183" y="2844"/>
            <a:ext cx="19367997" cy="705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9" name="subtitel"/>
          <p:cNvSpPr txBox="1">
            <a:spLocks noGrp="1"/>
          </p:cNvSpPr>
          <p:nvPr>
            <p:ph type="body" sz="quarter" idx="13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50" name="NIKHEF_LOGO_groot.png" descr="NIKHEF_LOGO_gro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Afbeelding"/>
          <p:cNvSpPr>
            <a:spLocks noGrp="1"/>
          </p:cNvSpPr>
          <p:nvPr>
            <p:ph type="pic" idx="14"/>
          </p:nvPr>
        </p:nvSpPr>
        <p:spPr>
          <a:xfrm>
            <a:off x="11479311" y="-33119"/>
            <a:ext cx="12970903" cy="1374627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1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93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grpSp>
        <p:nvGrpSpPr>
          <p:cNvPr id="500" name="Groepeer"/>
          <p:cNvGrpSpPr/>
          <p:nvPr/>
        </p:nvGrpSpPr>
        <p:grpSpPr>
          <a:xfrm>
            <a:off x="20555686" y="-1"/>
            <a:ext cx="3828315" cy="13716001"/>
            <a:chOff x="0" y="0"/>
            <a:chExt cx="3828314" cy="13716000"/>
          </a:xfrm>
        </p:grpSpPr>
        <p:grpSp>
          <p:nvGrpSpPr>
            <p:cNvPr id="498" name="Groepeer"/>
            <p:cNvGrpSpPr/>
            <p:nvPr/>
          </p:nvGrpSpPr>
          <p:grpSpPr>
            <a:xfrm>
              <a:off x="-1" y="0"/>
              <a:ext cx="3828315" cy="13716000"/>
              <a:chOff x="0" y="0"/>
              <a:chExt cx="3828314" cy="13715999"/>
            </a:xfrm>
          </p:grpSpPr>
          <p:sp>
            <p:nvSpPr>
              <p:cNvPr id="496" name="Driehoek"/>
              <p:cNvSpPr/>
              <p:nvPr/>
            </p:nvSpPr>
            <p:spPr>
              <a:xfrm rot="10800000">
                <a:off x="0" y="2972716"/>
                <a:ext cx="3828314" cy="10743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223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97" name="Driehoek"/>
              <p:cNvSpPr/>
              <p:nvPr/>
            </p:nvSpPr>
            <p:spPr>
              <a:xfrm flipH="1">
                <a:off x="0" y="0"/>
                <a:ext cx="3828314" cy="107432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026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3200" cap="none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pic>
          <p:nvPicPr>
            <p:cNvPr id="499" name="NIKHEF_LOGO.png" descr="NIKHEF_LOGO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9279" y="12538392"/>
              <a:ext cx="2123754" cy="8312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1" name="Afbeelding"/>
          <p:cNvSpPr>
            <a:spLocks noGrp="1"/>
          </p:cNvSpPr>
          <p:nvPr>
            <p:ph type="pic" idx="15"/>
          </p:nvPr>
        </p:nvSpPr>
        <p:spPr>
          <a:xfrm>
            <a:off x="10926431" y="0"/>
            <a:ext cx="12089762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0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12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10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11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1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14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15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516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517" name="Afbeelding"/>
          <p:cNvSpPr>
            <a:spLocks noGrp="1"/>
          </p:cNvSpPr>
          <p:nvPr>
            <p:ph type="pic" idx="15"/>
          </p:nvPr>
        </p:nvSpPr>
        <p:spPr>
          <a:xfrm>
            <a:off x="10926431" y="0"/>
            <a:ext cx="12089762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pic>
        <p:nvPicPr>
          <p:cNvPr id="518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26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29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2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2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53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3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32" name="Hoofdtekst"/>
          <p:cNvSpPr txBox="1">
            <a:spLocks noGrp="1"/>
          </p:cNvSpPr>
          <p:nvPr>
            <p:ph type="body" sz="half" idx="13"/>
          </p:nvPr>
        </p:nvSpPr>
        <p:spPr>
          <a:xfrm>
            <a:off x="635000" y="3429000"/>
            <a:ext cx="9527249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533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635000" y="635000"/>
            <a:ext cx="9527249" cy="218902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5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534" name="Afbeelding"/>
          <p:cNvSpPr>
            <a:spLocks noGrp="1"/>
          </p:cNvSpPr>
          <p:nvPr>
            <p:ph type="pic" idx="15"/>
          </p:nvPr>
        </p:nvSpPr>
        <p:spPr>
          <a:xfrm>
            <a:off x="10926431" y="0"/>
            <a:ext cx="12089762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pic>
        <p:nvPicPr>
          <p:cNvPr id="535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1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3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4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4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grpSp>
        <p:nvGrpSpPr>
          <p:cNvPr id="54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4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4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4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50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551" name="Afbeelding"/>
          <p:cNvSpPr>
            <a:spLocks noGrp="1"/>
          </p:cNvSpPr>
          <p:nvPr>
            <p:ph type="pic" idx="14"/>
          </p:nvPr>
        </p:nvSpPr>
        <p:spPr>
          <a:xfrm>
            <a:off x="7122955" y="0"/>
            <a:ext cx="15893238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2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59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62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60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61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63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6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66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567" name="Afbeelding"/>
          <p:cNvSpPr>
            <a:spLocks noGrp="1"/>
          </p:cNvSpPr>
          <p:nvPr>
            <p:ph type="pic" idx="14"/>
          </p:nvPr>
        </p:nvSpPr>
        <p:spPr>
          <a:xfrm>
            <a:off x="7122955" y="0"/>
            <a:ext cx="15893238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B3] Bijschrif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75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grpSp>
        <p:nvGrpSpPr>
          <p:cNvPr id="578" name="Groepeer"/>
          <p:cNvGrpSpPr/>
          <p:nvPr/>
        </p:nvGrpSpPr>
        <p:grpSpPr>
          <a:xfrm>
            <a:off x="20555686" y="0"/>
            <a:ext cx="3828315" cy="13716000"/>
            <a:chOff x="0" y="0"/>
            <a:chExt cx="3828314" cy="13715999"/>
          </a:xfrm>
        </p:grpSpPr>
        <p:sp>
          <p:nvSpPr>
            <p:cNvPr id="57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7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579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58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581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582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635000" y="647282"/>
            <a:ext cx="5716853" cy="10928261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583" name="Afbeelding"/>
          <p:cNvSpPr>
            <a:spLocks noGrp="1"/>
          </p:cNvSpPr>
          <p:nvPr>
            <p:ph type="pic" idx="14"/>
          </p:nvPr>
        </p:nvSpPr>
        <p:spPr>
          <a:xfrm>
            <a:off x="7122955" y="0"/>
            <a:ext cx="15893238" cy="12192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Afbeelding"/>
          <p:cNvSpPr>
            <a:spLocks noGrp="1"/>
          </p:cNvSpPr>
          <p:nvPr>
            <p:ph type="pic" idx="13"/>
          </p:nvPr>
        </p:nvSpPr>
        <p:spPr>
          <a:xfrm>
            <a:off x="-61980" y="-19513"/>
            <a:ext cx="24507959" cy="1375502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9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Afbeelding"/>
          <p:cNvSpPr>
            <a:spLocks noGrp="1"/>
          </p:cNvSpPr>
          <p:nvPr>
            <p:ph type="pic" idx="13"/>
          </p:nvPr>
        </p:nvSpPr>
        <p:spPr>
          <a:xfrm>
            <a:off x="1795130" y="0"/>
            <a:ext cx="22588870" cy="13716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99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647282"/>
            <a:ext cx="4886061" cy="1242143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0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Afbeelding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48168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08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35000" y="9549982"/>
            <a:ext cx="6133440" cy="351873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09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Afbeelding"/>
          <p:cNvSpPr>
            <a:spLocks noGrp="1"/>
          </p:cNvSpPr>
          <p:nvPr>
            <p:ph type="pic" idx="13"/>
          </p:nvPr>
        </p:nvSpPr>
        <p:spPr>
          <a:xfrm>
            <a:off x="-8930" y="-728"/>
            <a:ext cx="22501585" cy="1371745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1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8855266" y="647282"/>
            <a:ext cx="4886061" cy="1242143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1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60" name="NIKHEF_PATROON3.png" descr="NIKHEF_PATROON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9930" y="-8301785"/>
            <a:ext cx="15092134" cy="2343908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Vorm"/>
          <p:cNvSpPr/>
          <p:nvPr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2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63" name="Tekst"/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64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65" name="NIKHEF_LOGO_groot.png" descr="NIKHEF_LOGO_gro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Afbeelding"/>
          <p:cNvSpPr>
            <a:spLocks noGrp="1"/>
          </p:cNvSpPr>
          <p:nvPr>
            <p:ph type="pic" idx="13"/>
          </p:nvPr>
        </p:nvSpPr>
        <p:spPr>
          <a:xfrm>
            <a:off x="-8930" y="-29140"/>
            <a:ext cx="24401860" cy="13745869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62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16771473" y="647282"/>
            <a:ext cx="6969854" cy="39953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r" defTabSz="825500">
              <a:spcBef>
                <a:spcPts val="0"/>
              </a:spcBef>
              <a:buSzTx/>
              <a:buNone/>
              <a:defRPr sz="25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Foto bijschrift</a:t>
            </a:r>
          </a:p>
        </p:txBody>
      </p:sp>
      <p:sp>
        <p:nvSpPr>
          <p:cNvPr id="62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ffice-t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635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3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ffice-thema">
    <p:bg>
      <p:bgPr>
        <a:solidFill>
          <a:srgbClr val="DC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Rechthoek"/>
          <p:cNvSpPr/>
          <p:nvPr/>
        </p:nvSpPr>
        <p:spPr>
          <a:xfrm>
            <a:off x="-412602" y="-25401"/>
            <a:ext cx="25209204" cy="1627666"/>
          </a:xfrm>
          <a:prstGeom prst="rect">
            <a:avLst/>
          </a:pr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4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645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46" name="Driehoek"/>
          <p:cNvSpPr/>
          <p:nvPr/>
        </p:nvSpPr>
        <p:spPr>
          <a:xfrm>
            <a:off x="2010672" y="-70221"/>
            <a:ext cx="658186" cy="171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47" name="Titeltekst"/>
          <p:cNvSpPr txBox="1">
            <a:spLocks noGrp="1"/>
          </p:cNvSpPr>
          <p:nvPr>
            <p:ph type="title"/>
          </p:nvPr>
        </p:nvSpPr>
        <p:spPr>
          <a:xfrm>
            <a:off x="2963144" y="-33734"/>
            <a:ext cx="18457712" cy="164433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Titeltekst</a:t>
            </a:r>
          </a:p>
        </p:txBody>
      </p:sp>
      <p:sp>
        <p:nvSpPr>
          <p:cNvPr id="648" name="Rechthoek"/>
          <p:cNvSpPr/>
          <p:nvPr/>
        </p:nvSpPr>
        <p:spPr>
          <a:xfrm>
            <a:off x="-965640" y="-273776"/>
            <a:ext cx="2975875" cy="1899508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pic>
        <p:nvPicPr>
          <p:cNvPr id="649" name="Afbeelding" descr="Afbeeldi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36" y="394693"/>
            <a:ext cx="2074211" cy="939878"/>
          </a:xfrm>
          <a:prstGeom prst="rect">
            <a:avLst/>
          </a:prstGeom>
          <a:ln w="12700"/>
        </p:spPr>
      </p:pic>
      <p:sp>
        <p:nvSpPr>
          <p:cNvPr id="650" name="Driehoek"/>
          <p:cNvSpPr/>
          <p:nvPr/>
        </p:nvSpPr>
        <p:spPr>
          <a:xfrm rot="6660000">
            <a:off x="2019240" y="735869"/>
            <a:ext cx="1008311" cy="465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ffice-thema">
    <p:bg>
      <p:bgPr>
        <a:solidFill>
          <a:srgbClr val="DCDE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Rechthoek"/>
          <p:cNvSpPr/>
          <p:nvPr/>
        </p:nvSpPr>
        <p:spPr>
          <a:xfrm>
            <a:off x="-412602" y="-25401"/>
            <a:ext cx="25209204" cy="1627666"/>
          </a:xfrm>
          <a:prstGeom prst="rect">
            <a:avLst/>
          </a:pr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5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659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60" name="Driehoek"/>
          <p:cNvSpPr/>
          <p:nvPr/>
        </p:nvSpPr>
        <p:spPr>
          <a:xfrm>
            <a:off x="2010672" y="-70221"/>
            <a:ext cx="658186" cy="171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61" name="Titeltekst"/>
          <p:cNvSpPr txBox="1">
            <a:spLocks noGrp="1"/>
          </p:cNvSpPr>
          <p:nvPr>
            <p:ph type="title"/>
          </p:nvPr>
        </p:nvSpPr>
        <p:spPr>
          <a:xfrm>
            <a:off x="2963144" y="-33734"/>
            <a:ext cx="18457712" cy="164433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Titeltekst</a:t>
            </a:r>
          </a:p>
        </p:txBody>
      </p:sp>
      <p:sp>
        <p:nvSpPr>
          <p:cNvPr id="662" name="Rechthoek"/>
          <p:cNvSpPr/>
          <p:nvPr/>
        </p:nvSpPr>
        <p:spPr>
          <a:xfrm>
            <a:off x="-965640" y="-273776"/>
            <a:ext cx="2975875" cy="1899508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pic>
        <p:nvPicPr>
          <p:cNvPr id="663" name="Afbeelding" descr="Afbeeldi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36" y="394693"/>
            <a:ext cx="2074211" cy="939878"/>
          </a:xfrm>
          <a:prstGeom prst="rect">
            <a:avLst/>
          </a:prstGeom>
          <a:ln w="12700"/>
        </p:spPr>
      </p:pic>
      <p:sp>
        <p:nvSpPr>
          <p:cNvPr id="664" name="Driehoek"/>
          <p:cNvSpPr/>
          <p:nvPr/>
        </p:nvSpPr>
        <p:spPr>
          <a:xfrm rot="6660000">
            <a:off x="2019240" y="735869"/>
            <a:ext cx="1008311" cy="465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74" name="NIKHEF_PATROON5.png" descr="NIKHEF_PATROON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3945" y="-3369403"/>
            <a:ext cx="25747976" cy="17845617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Vorm"/>
          <p:cNvSpPr/>
          <p:nvPr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76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E3D88B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77" name="Tekst"/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78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E3D88B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79" name="NIKHEF_LOGO_groot2.png" descr="NIKHEF_LOGO_groo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88" name="NIKHEF_PATROON6.png" descr="NIKHEF_PATROON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8371" y="-1582402"/>
            <a:ext cx="20523598" cy="17655107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Vorm"/>
          <p:cNvSpPr/>
          <p:nvPr/>
        </p:nvSpPr>
        <p:spPr>
          <a:xfrm rot="10800000">
            <a:off x="-107047" y="2844"/>
            <a:ext cx="17066309" cy="13710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0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91" name="Tekst"/>
          <p:cNvSpPr txBox="1">
            <a:spLocks noGrp="1"/>
          </p:cNvSpPr>
          <p:nvPr>
            <p:ph type="body" sz="quarter" idx="13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92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702677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93" name="NIKHEF_LOGO_groot3.png" descr="NIKHEF_LOGO_groot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999" y="635000"/>
            <a:ext cx="5080002" cy="199559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oorbla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hthoek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2" name="Titeltekst"/>
          <p:cNvSpPr txBox="1">
            <a:spLocks noGrp="1"/>
          </p:cNvSpPr>
          <p:nvPr>
            <p:ph type="title"/>
          </p:nvPr>
        </p:nvSpPr>
        <p:spPr>
          <a:xfrm>
            <a:off x="635000" y="8365090"/>
            <a:ext cx="13963650" cy="4714852"/>
          </a:xfrm>
          <a:prstGeom prst="rect">
            <a:avLst/>
          </a:prstGeom>
        </p:spPr>
        <p:txBody>
          <a:bodyPr lIns="0" tIns="0" rIns="0" bIns="0" anchor="b"/>
          <a:lstStyle>
            <a:lvl1pPr marL="0" marR="0" defTabSz="825500">
              <a:defRPr sz="9000" cap="all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03" name="subtitel"/>
          <p:cNvSpPr txBox="1">
            <a:spLocks noGrp="1"/>
          </p:cNvSpPr>
          <p:nvPr>
            <p:ph type="body" sz="quarter" idx="13"/>
          </p:nvPr>
        </p:nvSpPr>
        <p:spPr>
          <a:xfrm>
            <a:off x="635000" y="7241955"/>
            <a:ext cx="13963649" cy="934684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3500" cap="all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subtitel</a:t>
            </a:r>
          </a:p>
        </p:txBody>
      </p:sp>
      <p:pic>
        <p:nvPicPr>
          <p:cNvPr id="104" name="NIKHEF_LOGO_groot.png" descr="NIKHEF_LOGO_gro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000" y="635000"/>
            <a:ext cx="5080000" cy="19955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NIKHEF_PATROON4.png" descr="NIKHEF_PATROON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0684" y="-266700"/>
            <a:ext cx="21915832" cy="14147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kst"/>
          <p:cNvSpPr txBox="1">
            <a:spLocks noGrp="1"/>
          </p:cNvSpPr>
          <p:nvPr>
            <p:ph type="body" sz="quarter" idx="14"/>
          </p:nvPr>
        </p:nvSpPr>
        <p:spPr>
          <a:xfrm>
            <a:off x="17528911" y="7245151"/>
            <a:ext cx="6217908" cy="582052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defTabSz="825500">
              <a:spcBef>
                <a:spcPts val="0"/>
              </a:spcBef>
              <a:buSzTx/>
              <a:buNone/>
              <a:defRPr sz="350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Tekst</a:t>
            </a:r>
          </a:p>
        </p:txBody>
      </p:sp>
      <p:sp>
        <p:nvSpPr>
          <p:cNvPr id="10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2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635000" y="635000"/>
            <a:ext cx="23114000" cy="2002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  <p:sp>
        <p:nvSpPr>
          <p:cNvPr id="134" name="Afbeelding"/>
          <p:cNvSpPr>
            <a:spLocks noGrp="1"/>
          </p:cNvSpPr>
          <p:nvPr>
            <p:ph type="pic" sz="half" idx="14"/>
          </p:nvPr>
        </p:nvSpPr>
        <p:spPr>
          <a:xfrm>
            <a:off x="12573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35" name="Hoofdtekst"/>
          <p:cNvSpPr txBox="1">
            <a:spLocks noGrp="1"/>
          </p:cNvSpPr>
          <p:nvPr>
            <p:ph type="body" sz="half" idx="15"/>
          </p:nvPr>
        </p:nvSpPr>
        <p:spPr>
          <a:xfrm>
            <a:off x="635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36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3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[A1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hthoek"/>
          <p:cNvSpPr/>
          <p:nvPr/>
        </p:nvSpPr>
        <p:spPr>
          <a:xfrm>
            <a:off x="0" y="12192000"/>
            <a:ext cx="24384000" cy="15240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0" name="Vorm"/>
          <p:cNvSpPr/>
          <p:nvPr/>
        </p:nvSpPr>
        <p:spPr>
          <a:xfrm>
            <a:off x="-1" y="12192000"/>
            <a:ext cx="244917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61" name="Vorm"/>
          <p:cNvSpPr/>
          <p:nvPr/>
        </p:nvSpPr>
        <p:spPr>
          <a:xfrm rot="10800000">
            <a:off x="20555686" y="12192000"/>
            <a:ext cx="3828314" cy="1524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62" name="NIKHEF_LOGO.png" descr="NIKHEF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34966" y="12538392"/>
            <a:ext cx="2123754" cy="831216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Afbeelding"/>
          <p:cNvSpPr>
            <a:spLocks noGrp="1"/>
          </p:cNvSpPr>
          <p:nvPr>
            <p:ph type="pic" sz="half" idx="13"/>
          </p:nvPr>
        </p:nvSpPr>
        <p:spPr>
          <a:xfrm>
            <a:off x="635000" y="3429000"/>
            <a:ext cx="11178051" cy="812800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164" name="Hoofdtekst"/>
          <p:cNvSpPr txBox="1">
            <a:spLocks noGrp="1"/>
          </p:cNvSpPr>
          <p:nvPr>
            <p:ph type="body" sz="half" idx="14"/>
          </p:nvPr>
        </p:nvSpPr>
        <p:spPr>
          <a:xfrm>
            <a:off x="12573000" y="3429000"/>
            <a:ext cx="11181358" cy="8146543"/>
          </a:xfrm>
          <a:prstGeom prst="rect">
            <a:avLst/>
          </a:prstGeom>
        </p:spPr>
        <p:txBody>
          <a:bodyPr lIns="0" tIns="0" rIns="0" bIns="0"/>
          <a:lstStyle>
            <a:lvl1pPr marL="0" marR="0" indent="0" defTabSz="825500">
              <a:spcBef>
                <a:spcPts val="0"/>
              </a:spcBef>
              <a:buSzTx/>
              <a:buNone/>
              <a:defRPr sz="4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Hoofdtekst</a:t>
            </a:r>
          </a:p>
        </p:txBody>
      </p:sp>
      <p:sp>
        <p:nvSpPr>
          <p:cNvPr id="165" name="Titeltekst"/>
          <p:cNvSpPr txBox="1">
            <a:spLocks noGrp="1"/>
          </p:cNvSpPr>
          <p:nvPr>
            <p:ph type="title"/>
          </p:nvPr>
        </p:nvSpPr>
        <p:spPr>
          <a:xfrm>
            <a:off x="2654300" y="12286191"/>
            <a:ext cx="17696260" cy="1335618"/>
          </a:xfrm>
          <a:prstGeom prst="rect">
            <a:avLst/>
          </a:prstGeom>
        </p:spPr>
        <p:txBody>
          <a:bodyPr lIns="0" tIns="0" rIns="0" bIns="0"/>
          <a:lstStyle>
            <a:lvl1pPr marL="0" marR="0" defTabSz="825500">
              <a:defRPr sz="3000"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Titeltekst</a:t>
            </a:r>
          </a:p>
        </p:txBody>
      </p:sp>
      <p:sp>
        <p:nvSpPr>
          <p:cNvPr id="166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704850" y="12744332"/>
            <a:ext cx="436489" cy="419336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3000" cap="none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167" name="HOOFDTITEL VAN DEZE SLIDE, EVENTUEEL OVER MEERDERE REGELS."/>
          <p:cNvSpPr txBox="1">
            <a:spLocks noGrp="1"/>
          </p:cNvSpPr>
          <p:nvPr>
            <p:ph type="body" sz="quarter" idx="15"/>
          </p:nvPr>
        </p:nvSpPr>
        <p:spPr>
          <a:xfrm>
            <a:off x="635000" y="635000"/>
            <a:ext cx="23114000" cy="20029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defTabSz="825500">
              <a:spcBef>
                <a:spcPts val="0"/>
              </a:spcBef>
              <a:buSzTx/>
              <a:buNone/>
              <a:defRPr sz="7000" cap="all">
                <a:solidFill>
                  <a:srgbClr val="E6223D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HOOFDTITEL VAN DEZE SLIDE, EVENTUEEL OVER MEERDERE REGELS.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-412602" y="-25401"/>
            <a:ext cx="25209204" cy="1627666"/>
          </a:xfrm>
          <a:prstGeom prst="rect">
            <a:avLst/>
          </a:pr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3811422" y="13102037"/>
            <a:ext cx="954721" cy="12350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>
                <a:uFill>
                  <a:solidFill>
                    <a:srgbClr val="000000"/>
                  </a:solidFill>
                </a:u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  <p:sp>
        <p:nvSpPr>
          <p:cNvPr id="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1195661" y="2186862"/>
            <a:ext cx="20795891" cy="10442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/>
          <a:lstStyle>
            <a:lvl2pPr marL="976891" indent="-479051">
              <a:spcBef>
                <a:spcPts val="0"/>
              </a:spcBef>
              <a:buChar char="–"/>
              <a:defRPr sz="5700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</a:defRPr>
            </a:lvl2pPr>
            <a:lvl3pPr marL="1338761" indent="-383721">
              <a:spcBef>
                <a:spcPts val="0"/>
              </a:spcBef>
              <a:defRPr sz="4700">
                <a:solidFill>
                  <a:srgbClr val="B51A00"/>
                </a:solidFill>
                <a:uFill>
                  <a:solidFill>
                    <a:srgbClr val="B51A00"/>
                  </a:solidFill>
                </a:uFill>
              </a:defRPr>
            </a:lvl3pPr>
            <a:lvl4pPr marL="1840864" indent="-428625">
              <a:spcBef>
                <a:spcPts val="100"/>
              </a:spcBef>
              <a:buChar char="–"/>
              <a:defRPr sz="4500">
                <a:solidFill>
                  <a:srgbClr val="4F5503"/>
                </a:solidFill>
                <a:uFill>
                  <a:solidFill>
                    <a:srgbClr val="4F5503"/>
                  </a:solidFill>
                </a:uFill>
              </a:defRPr>
            </a:lvl4pPr>
            <a:lvl5pPr marL="2298064" indent="-428625">
              <a:spcBef>
                <a:spcPts val="600"/>
              </a:spcBef>
              <a:buChar char="»"/>
              <a:defRPr sz="45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" name="Driehoek"/>
          <p:cNvSpPr/>
          <p:nvPr/>
        </p:nvSpPr>
        <p:spPr>
          <a:xfrm>
            <a:off x="1812929" y="-27381"/>
            <a:ext cx="1171580" cy="1631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sp>
        <p:nvSpPr>
          <p:cNvPr id="6" name="Titeltekst"/>
          <p:cNvSpPr txBox="1">
            <a:spLocks noGrp="1"/>
          </p:cNvSpPr>
          <p:nvPr>
            <p:ph type="title"/>
          </p:nvPr>
        </p:nvSpPr>
        <p:spPr>
          <a:xfrm>
            <a:off x="4399167" y="-33734"/>
            <a:ext cx="18457712" cy="1644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r>
              <a:t>Titeltekst</a:t>
            </a:r>
          </a:p>
        </p:txBody>
      </p:sp>
      <p:sp>
        <p:nvSpPr>
          <p:cNvPr id="7" name="Rechthoek"/>
          <p:cNvSpPr/>
          <p:nvPr/>
        </p:nvSpPr>
        <p:spPr>
          <a:xfrm>
            <a:off x="-965640" y="-273776"/>
            <a:ext cx="2819064" cy="1899508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  <p:pic>
        <p:nvPicPr>
          <p:cNvPr id="8" name="Afbeelding" descr="Afbeelding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2713" y="200122"/>
            <a:ext cx="2149640" cy="974056"/>
          </a:xfrm>
          <a:prstGeom prst="rect">
            <a:avLst/>
          </a:prstGeom>
          <a:ln w="12700"/>
        </p:spPr>
      </p:pic>
      <p:sp>
        <p:nvSpPr>
          <p:cNvPr id="9" name="Driehoek"/>
          <p:cNvSpPr/>
          <p:nvPr/>
        </p:nvSpPr>
        <p:spPr>
          <a:xfrm>
            <a:off x="2622140" y="776968"/>
            <a:ext cx="1008311" cy="4651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F2576"/>
          </a:solidFill>
          <a:ln w="12700">
            <a:miter lim="400000"/>
          </a:ln>
        </p:spPr>
        <p:txBody>
          <a:bodyPr lIns="101600" tIns="101600" rIns="101600" bIns="101600" anchor="ctr"/>
          <a:lstStyle/>
          <a:p>
            <a:pPr marL="40639" marR="40639" defTabSz="914400">
              <a:defRPr sz="3200">
                <a:uFill>
                  <a:solidFill>
                    <a:srgbClr val="000000"/>
                  </a:solidFill>
                </a:uFill>
              </a:defRPr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</p:sldLayoutIdLst>
  <p:transition spd="med"/>
  <p:txStyles>
    <p:titleStyle>
      <a:lvl1pPr marL="57799" marR="57799" indent="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1pPr>
      <a:lvl2pPr marL="57799" marR="57799" indent="2286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57799" marR="57799" indent="4572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57799" marR="57799" indent="6858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57799" marR="57799" indent="9144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57799" marR="57799" indent="11430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57799" marR="57799" indent="13716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57799" marR="57799" indent="16002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57799" marR="57799" indent="1828800" algn="l" defTabSz="1295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900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627179" marR="57799" indent="-586539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1044126" marR="57799" indent="-546286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1485718" marR="57799" indent="-530678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20313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2488564" marR="57799" indent="-619125" algn="l" defTabSz="129540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65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228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457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685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9144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11430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13716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16002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182880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all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renovatie nikhef gebouw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nl-NL" sz="5400" kern="1200" cap="none" dirty="0" smtClean="0">
                <a:solidFill>
                  <a:prstClr val="white"/>
                </a:solidFill>
                <a:latin typeface="Calibri"/>
              </a:rPr>
              <a:t>Report </a:t>
            </a:r>
            <a:r>
              <a:rPr lang="nl-NL" sz="5400" kern="1200" cap="none" dirty="0" smtClean="0">
                <a:solidFill>
                  <a:prstClr val="white"/>
                </a:solidFill>
                <a:latin typeface="Calibri"/>
              </a:rPr>
              <a:t>WP2-WP3-WP7 joint </a:t>
            </a:r>
            <a:r>
              <a:rPr lang="nl-NL" sz="5400" kern="1200" cap="none" dirty="0" err="1" smtClean="0">
                <a:solidFill>
                  <a:prstClr val="white"/>
                </a:solidFill>
                <a:latin typeface="Calibri"/>
              </a:rPr>
              <a:t>session</a:t>
            </a:r>
            <a:r>
              <a:rPr lang="nl-NL" sz="5400" kern="1200" cap="none" dirty="0" smtClean="0">
                <a:solidFill>
                  <a:prstClr val="white"/>
                </a:solidFill>
                <a:latin typeface="Calibri"/>
              </a:rPr>
              <a:t>  </a:t>
            </a:r>
            <a:r>
              <a:rPr lang="nl-NL" sz="5400" kern="1200" cap="none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nl-NL" sz="5400" kern="1200" cap="none" dirty="0" smtClean="0">
                <a:solidFill>
                  <a:prstClr val="white"/>
                </a:solidFill>
                <a:latin typeface="Calibri"/>
              </a:rPr>
            </a:br>
            <a:r>
              <a:rPr lang="nl-NL" sz="5400" kern="1200" cap="none" dirty="0">
                <a:solidFill>
                  <a:prstClr val="white"/>
                </a:solidFill>
                <a:latin typeface="Calibri"/>
              </a:rPr>
              <a:t/>
            </a:r>
            <a:br>
              <a:rPr lang="nl-NL" sz="5400" kern="1200" cap="none" dirty="0">
                <a:solidFill>
                  <a:prstClr val="white"/>
                </a:solidFill>
                <a:latin typeface="Calibri"/>
              </a:rPr>
            </a:br>
            <a:r>
              <a:rPr lang="nl-NL" sz="3600" dirty="0">
                <a:solidFill>
                  <a:srgbClr val="702677"/>
                </a:solidFill>
              </a:rPr>
              <a:t/>
            </a:r>
            <a:br>
              <a:rPr lang="nl-NL" sz="3600" dirty="0">
                <a:solidFill>
                  <a:srgbClr val="702677"/>
                </a:solidFill>
              </a:rPr>
            </a:br>
            <a:endParaRPr lang="en-US" dirty="0"/>
          </a:p>
        </p:txBody>
      </p:sp>
      <p:sp>
        <p:nvSpPr>
          <p:cNvPr id="674" name="Woensdag 18 april…"/>
          <p:cNvSpPr txBox="1">
            <a:spLocks noGrp="1"/>
          </p:cNvSpPr>
          <p:nvPr>
            <p:ph type="body" sz="quarter" idx="13"/>
          </p:nvPr>
        </p:nvSpPr>
        <p:spPr>
          <a:xfrm>
            <a:off x="14598650" y="7328899"/>
            <a:ext cx="8106518" cy="5820525"/>
          </a:xfrm>
        </p:spPr>
        <p:txBody>
          <a:bodyPr/>
          <a:lstStyle/>
          <a:p>
            <a:r>
              <a:rPr lang="en-US" dirty="0" smtClean="0"/>
              <a:t>ET PP Coordination meeting</a:t>
            </a:r>
            <a:endParaRPr lang="en-US" dirty="0"/>
          </a:p>
          <a:p>
            <a:r>
              <a:rPr lang="en-US" dirty="0" smtClean="0"/>
              <a:t>13 June 2023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>
          <a:xfrm>
            <a:off x="635001" y="6394215"/>
            <a:ext cx="13963649" cy="934684"/>
          </a:xfrm>
        </p:spPr>
        <p:txBody>
          <a:bodyPr/>
          <a:lstStyle/>
          <a:p>
            <a:r>
              <a:rPr lang="nl-NL" sz="4000" b="1" kern="1200" cap="none" dirty="0" smtClean="0">
                <a:solidFill>
                  <a:prstClr val="white"/>
                </a:solidFill>
                <a:latin typeface="Calibri"/>
                <a:ea typeface="+mj-ea"/>
              </a:rPr>
              <a:t>Einstein </a:t>
            </a:r>
            <a:r>
              <a:rPr lang="nl-NL" sz="4000" b="1" kern="1200" cap="none" dirty="0" err="1">
                <a:solidFill>
                  <a:prstClr val="white"/>
                </a:solidFill>
                <a:latin typeface="Calibri"/>
                <a:ea typeface="+mj-ea"/>
              </a:rPr>
              <a:t>Telescope</a:t>
            </a:r>
            <a:r>
              <a:rPr lang="nl-NL" sz="4000" b="1" kern="1200" cap="none" dirty="0">
                <a:solidFill>
                  <a:prstClr val="white"/>
                </a:solidFill>
                <a:latin typeface="Calibri"/>
                <a:ea typeface="+mj-ea"/>
              </a:rPr>
              <a:t> </a:t>
            </a:r>
            <a:br>
              <a:rPr lang="nl-NL" sz="4000" b="1" kern="1200" cap="none" dirty="0">
                <a:solidFill>
                  <a:prstClr val="white"/>
                </a:solidFill>
                <a:latin typeface="Calibri"/>
                <a:ea typeface="+mj-ea"/>
              </a:rPr>
            </a:br>
            <a:r>
              <a:rPr lang="nl-NL" sz="4000" b="1" kern="1200" cap="none" dirty="0" err="1">
                <a:solidFill>
                  <a:prstClr val="white"/>
                </a:solidFill>
                <a:latin typeface="Calibri"/>
                <a:ea typeface="+mj-ea"/>
              </a:rPr>
              <a:t>Preparatory</a:t>
            </a:r>
            <a:r>
              <a:rPr lang="nl-NL" sz="4000" b="1" kern="1200" cap="none" dirty="0">
                <a:solidFill>
                  <a:prstClr val="white"/>
                </a:solidFill>
                <a:latin typeface="Calibri"/>
                <a:ea typeface="+mj-ea"/>
              </a:rPr>
              <a:t> </a:t>
            </a:r>
            <a:r>
              <a:rPr lang="nl-NL" sz="4000" b="1" kern="1200" cap="none" dirty="0" err="1">
                <a:solidFill>
                  <a:prstClr val="white"/>
                </a:solidFill>
                <a:latin typeface="Calibri"/>
                <a:ea typeface="+mj-ea"/>
              </a:rPr>
              <a:t>phase</a:t>
            </a:r>
            <a:r>
              <a:rPr lang="nl-NL" sz="4000" b="1" kern="1200" cap="none" dirty="0">
                <a:solidFill>
                  <a:prstClr val="white"/>
                </a:solidFill>
                <a:latin typeface="Calibri"/>
                <a:ea typeface="+mj-ea"/>
              </a:rPr>
              <a:t> INFRA DEV</a:t>
            </a:r>
            <a:endParaRPr lang="nl-NL" sz="4000" b="1" kern="1200" cap="none" dirty="0" smtClean="0">
              <a:solidFill>
                <a:prstClr val="white"/>
              </a:solidFill>
              <a:latin typeface="Calibri"/>
              <a:ea typeface="+mj-ea"/>
              <a:cs typeface="+mj-cs"/>
            </a:endParaRPr>
          </a:p>
          <a:p>
            <a:endParaRPr lang="nl-NL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3"/>
          </p:nvPr>
        </p:nvSpPr>
        <p:spPr>
          <a:xfrm>
            <a:off x="423179" y="1097360"/>
            <a:ext cx="23114000" cy="615553"/>
          </a:xfrm>
        </p:spPr>
        <p:txBody>
          <a:bodyPr/>
          <a:lstStyle/>
          <a:p>
            <a:pPr marL="497840" lvl="1" indent="0">
              <a:buNone/>
            </a:pPr>
            <a:r>
              <a:rPr lang="nl-NL" sz="3500" b="1" dirty="0" smtClean="0"/>
              <a:t> </a:t>
            </a:r>
            <a:r>
              <a:rPr lang="nl-NL" sz="4000" b="1" dirty="0" smtClean="0">
                <a:solidFill>
                  <a:srgbClr val="FF0000"/>
                </a:solidFill>
              </a:rPr>
              <a:t>REPORT joint </a:t>
            </a:r>
            <a:r>
              <a:rPr lang="nl-NL" sz="4000" b="1" dirty="0" err="1" smtClean="0">
                <a:solidFill>
                  <a:srgbClr val="FF0000"/>
                </a:solidFill>
              </a:rPr>
              <a:t>session</a:t>
            </a:r>
            <a:r>
              <a:rPr lang="nl-NL" sz="4000" b="1" dirty="0" smtClean="0">
                <a:solidFill>
                  <a:srgbClr val="FF0000"/>
                </a:solidFill>
              </a:rPr>
              <a:t> WP2-WP3-WP7</a:t>
            </a:r>
            <a:endParaRPr lang="nl-NL" sz="4000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57063" y="1836024"/>
            <a:ext cx="22646232" cy="10062536"/>
          </a:xfrm>
        </p:spPr>
        <p:txBody>
          <a:bodyPr/>
          <a:lstStyle/>
          <a:p>
            <a:pPr marL="514350" lvl="0" indent="-51435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AutoNum type="arabicPeriod"/>
            </a:pPr>
            <a:r>
              <a:rPr lang="nl-NL" sz="3200" b="1" kern="1200" dirty="0" smtClean="0"/>
              <a:t>Presentation of SWOT analysis of ERIC and IGO</a:t>
            </a:r>
            <a:r>
              <a:rPr lang="nl-NL" sz="3200" b="1" kern="1200" dirty="0" smtClean="0"/>
              <a:t> </a:t>
            </a: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b="1" kern="1200" dirty="0" smtClean="0">
                <a:sym typeface="Wingdings" panose="05000000000000000000" pitchFamily="2" charset="2"/>
              </a:rPr>
              <a:t>ERIC and IGO </a:t>
            </a:r>
            <a:r>
              <a:rPr lang="nl-NL" sz="3200" b="1" kern="1200" dirty="0" err="1" smtClean="0">
                <a:sym typeface="Wingdings" panose="05000000000000000000" pitchFamily="2" charset="2"/>
              </a:rPr>
              <a:t>both</a:t>
            </a:r>
            <a:r>
              <a:rPr lang="nl-NL" sz="3200" b="1" kern="1200" dirty="0" smtClean="0">
                <a:sym typeface="Wingdings" panose="05000000000000000000" pitchFamily="2" charset="2"/>
              </a:rPr>
              <a:t> </a:t>
            </a:r>
            <a:r>
              <a:rPr lang="nl-NL" sz="3200" b="1" kern="1200" dirty="0" err="1" smtClean="0">
                <a:sym typeface="Wingdings" panose="05000000000000000000" pitchFamily="2" charset="2"/>
              </a:rPr>
              <a:t>robust</a:t>
            </a:r>
            <a:r>
              <a:rPr lang="nl-NL" sz="3200" b="1" kern="1200" dirty="0" smtClean="0">
                <a:sym typeface="Wingdings" panose="05000000000000000000" pitchFamily="2" charset="2"/>
              </a:rPr>
              <a:t> </a:t>
            </a:r>
            <a:r>
              <a:rPr lang="nl-NL" sz="3200" b="1" kern="1200" dirty="0" err="1" smtClean="0">
                <a:sym typeface="Wingdings" panose="05000000000000000000" pitchFamily="2" charset="2"/>
              </a:rPr>
              <a:t>frameworks</a:t>
            </a:r>
            <a:r>
              <a:rPr lang="nl-NL" sz="3200" b="1" kern="1200" dirty="0" smtClean="0">
                <a:sym typeface="Wingdings" panose="05000000000000000000" pitchFamily="2" charset="2"/>
              </a:rPr>
              <a:t> </a:t>
            </a:r>
            <a:r>
              <a:rPr lang="nl-NL" sz="3200" b="1" kern="1200" dirty="0" err="1" smtClean="0">
                <a:sym typeface="Wingdings" panose="05000000000000000000" pitchFamily="2" charset="2"/>
              </a:rPr>
              <a:t>for</a:t>
            </a:r>
            <a:r>
              <a:rPr lang="nl-NL" sz="3200" b="1" kern="1200" dirty="0" smtClean="0">
                <a:sym typeface="Wingdings" panose="05000000000000000000" pitchFamily="2" charset="2"/>
              </a:rPr>
              <a:t> </a:t>
            </a:r>
            <a:r>
              <a:rPr lang="nl-NL" sz="3200" b="1" kern="1200" dirty="0" err="1" smtClean="0">
                <a:sym typeface="Wingdings" panose="05000000000000000000" pitchFamily="2" charset="2"/>
              </a:rPr>
              <a:t>needs</a:t>
            </a:r>
            <a:r>
              <a:rPr lang="nl-NL" sz="3200" b="1" kern="1200" dirty="0" smtClean="0">
                <a:sym typeface="Wingdings" panose="05000000000000000000" pitchFamily="2" charset="2"/>
              </a:rPr>
              <a:t> ETO, </a:t>
            </a:r>
            <a:r>
              <a:rPr lang="nl-NL" sz="3200" b="1" kern="1200" dirty="0" err="1" smtClean="0">
                <a:sym typeface="Wingdings" panose="05000000000000000000" pitchFamily="2" charset="2"/>
              </a:rPr>
              <a:t>governmental</a:t>
            </a:r>
            <a:r>
              <a:rPr lang="nl-NL" sz="3200" b="1" kern="1200" dirty="0" smtClean="0">
                <a:sym typeface="Wingdings" panose="05000000000000000000" pitchFamily="2" charset="2"/>
              </a:rPr>
              <a:t> </a:t>
            </a:r>
            <a:r>
              <a:rPr lang="nl-NL" sz="3200" b="1" kern="1200" dirty="0" err="1" smtClean="0">
                <a:sym typeface="Wingdings" panose="05000000000000000000" pitchFamily="2" charset="2"/>
              </a:rPr>
              <a:t>participation</a:t>
            </a:r>
            <a:endParaRPr lang="nl-NL" sz="3200" b="1" kern="1200" dirty="0" smtClean="0">
              <a:sym typeface="Wingdings" panose="05000000000000000000" pitchFamily="2" charset="2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kern="1200" dirty="0" smtClean="0">
                <a:sym typeface="Wingdings" panose="05000000000000000000" pitchFamily="2" charset="2"/>
              </a:rPr>
              <a:t>Focus in </a:t>
            </a:r>
            <a:r>
              <a:rPr lang="nl-NL" sz="3200" kern="1200" dirty="0" err="1" smtClean="0">
                <a:sym typeface="Wingdings" panose="05000000000000000000" pitchFamily="2" charset="2"/>
              </a:rPr>
              <a:t>the</a:t>
            </a:r>
            <a:r>
              <a:rPr lang="nl-NL" sz="3200" kern="1200" dirty="0" smtClean="0">
                <a:sym typeface="Wingdings" panose="05000000000000000000" pitchFamily="2" charset="2"/>
              </a:rPr>
              <a:t> </a:t>
            </a:r>
            <a:r>
              <a:rPr lang="nl-NL" sz="3200" kern="1200" dirty="0" err="1" smtClean="0">
                <a:sym typeface="Wingdings" panose="05000000000000000000" pitchFamily="2" charset="2"/>
              </a:rPr>
              <a:t>discussion</a:t>
            </a:r>
            <a:r>
              <a:rPr lang="nl-NL" sz="3200" kern="1200" dirty="0" smtClean="0">
                <a:sym typeface="Wingdings" panose="05000000000000000000" pitchFamily="2" charset="2"/>
              </a:rPr>
              <a:t>:  </a:t>
            </a:r>
          </a:p>
          <a:p>
            <a:pPr marL="1434091" lvl="1" indent="-45720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err="1" smtClean="0">
                <a:sym typeface="Wingdings" panose="05000000000000000000" pitchFamily="2" charset="2"/>
              </a:rPr>
              <a:t>Implementation</a:t>
            </a:r>
            <a:r>
              <a:rPr lang="nl-NL" sz="3200" kern="1200" dirty="0" smtClean="0">
                <a:sym typeface="Wingdings" panose="05000000000000000000" pitchFamily="2" charset="2"/>
              </a:rPr>
              <a:t> of ‘fair return’ </a:t>
            </a:r>
            <a:r>
              <a:rPr lang="nl-NL" sz="3200" kern="1200" dirty="0" err="1" smtClean="0">
                <a:sym typeface="Wingdings" panose="05000000000000000000" pitchFamily="2" charset="2"/>
              </a:rPr>
              <a:t>principle</a:t>
            </a:r>
            <a:r>
              <a:rPr lang="nl-NL" sz="3200" kern="1200" dirty="0" smtClean="0">
                <a:sym typeface="Wingdings" panose="05000000000000000000" pitchFamily="2" charset="2"/>
              </a:rPr>
              <a:t> in ERIC and IGO </a:t>
            </a:r>
          </a:p>
          <a:p>
            <a:pPr marL="1434091" lvl="1" indent="-45720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err="1" smtClean="0">
                <a:sym typeface="Wingdings" panose="05000000000000000000" pitchFamily="2" charset="2"/>
              </a:rPr>
              <a:t>Exemption</a:t>
            </a:r>
            <a:r>
              <a:rPr lang="nl-NL" sz="3200" kern="1200" dirty="0" smtClean="0">
                <a:sym typeface="Wingdings" panose="05000000000000000000" pitchFamily="2" charset="2"/>
              </a:rPr>
              <a:t> of EU tender </a:t>
            </a:r>
            <a:r>
              <a:rPr lang="nl-NL" sz="3200" kern="1200" dirty="0" err="1" smtClean="0">
                <a:sym typeface="Wingdings" panose="05000000000000000000" pitchFamily="2" charset="2"/>
              </a:rPr>
              <a:t>regulation</a:t>
            </a:r>
            <a:r>
              <a:rPr lang="nl-NL" sz="3200" kern="1200" dirty="0" smtClean="0">
                <a:sym typeface="Wingdings" panose="05000000000000000000" pitchFamily="2" charset="2"/>
              </a:rPr>
              <a:t>, </a:t>
            </a:r>
            <a:r>
              <a:rPr lang="nl-NL" sz="3200" kern="1200" dirty="0" err="1" smtClean="0">
                <a:sym typeface="Wingdings" panose="05000000000000000000" pitchFamily="2" charset="2"/>
              </a:rPr>
              <a:t>including</a:t>
            </a:r>
            <a:r>
              <a:rPr lang="nl-NL" sz="3200" kern="1200" dirty="0" smtClean="0">
                <a:sym typeface="Wingdings" panose="05000000000000000000" pitchFamily="2" charset="2"/>
              </a:rPr>
              <a:t> </a:t>
            </a:r>
            <a:r>
              <a:rPr lang="nl-NL" sz="3200" kern="1200" dirty="0" err="1" smtClean="0">
                <a:sym typeface="Wingdings" panose="05000000000000000000" pitchFamily="2" charset="2"/>
              </a:rPr>
              <a:t>the</a:t>
            </a:r>
            <a:r>
              <a:rPr lang="nl-NL" sz="3200" kern="1200" dirty="0" smtClean="0">
                <a:sym typeface="Wingdings" panose="05000000000000000000" pitchFamily="2" charset="2"/>
              </a:rPr>
              <a:t> in-kind </a:t>
            </a:r>
            <a:r>
              <a:rPr lang="nl-NL" sz="3200" kern="1200" dirty="0" err="1" smtClean="0">
                <a:sym typeface="Wingdings" panose="05000000000000000000" pitchFamily="2" charset="2"/>
              </a:rPr>
              <a:t>contributions</a:t>
            </a:r>
            <a:endParaRPr lang="nl-NL" sz="3200" kern="1200" dirty="0" smtClean="0">
              <a:sym typeface="Wingdings" panose="05000000000000000000" pitchFamily="2" charset="2"/>
            </a:endParaRPr>
          </a:p>
          <a:p>
            <a:pPr marL="1434091" lvl="1" indent="-45720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smtClean="0">
                <a:sym typeface="Wingdings" panose="05000000000000000000" pitchFamily="2" charset="2"/>
              </a:rPr>
              <a:t>Recruitment </a:t>
            </a:r>
            <a:r>
              <a:rPr lang="nl-NL" sz="3200" kern="1200" dirty="0" err="1" smtClean="0">
                <a:sym typeface="Wingdings" panose="05000000000000000000" pitchFamily="2" charset="2"/>
              </a:rPr>
              <a:t>policies</a:t>
            </a:r>
            <a:r>
              <a:rPr lang="nl-NL" sz="3200" kern="1200" dirty="0" smtClean="0">
                <a:sym typeface="Wingdings" panose="05000000000000000000" pitchFamily="2" charset="2"/>
              </a:rPr>
              <a:t>; </a:t>
            </a:r>
            <a:r>
              <a:rPr lang="nl-NL" sz="3200" kern="1200" dirty="0" err="1" smtClean="0">
                <a:sym typeface="Wingdings" panose="05000000000000000000" pitchFamily="2" charset="2"/>
              </a:rPr>
              <a:t>salaries</a:t>
            </a:r>
            <a:r>
              <a:rPr lang="nl-NL" sz="3200" kern="1200" dirty="0" smtClean="0">
                <a:sym typeface="Wingdings" panose="05000000000000000000" pitchFamily="2" charset="2"/>
              </a:rPr>
              <a:t>, pensions, in </a:t>
            </a:r>
            <a:r>
              <a:rPr lang="nl-NL" sz="3200" kern="1200" dirty="0" err="1" smtClean="0">
                <a:sym typeface="Wingdings" panose="05000000000000000000" pitchFamily="2" charset="2"/>
              </a:rPr>
              <a:t>all</a:t>
            </a:r>
            <a:r>
              <a:rPr lang="nl-NL" sz="3200" kern="1200" dirty="0" smtClean="0">
                <a:sym typeface="Wingdings" panose="05000000000000000000" pitchFamily="2" charset="2"/>
              </a:rPr>
              <a:t> </a:t>
            </a:r>
            <a:r>
              <a:rPr lang="nl-NL" sz="3200" kern="1200" dirty="0" err="1" smtClean="0">
                <a:sym typeface="Wingdings" panose="05000000000000000000" pitchFamily="2" charset="2"/>
              </a:rPr>
              <a:t>membercountries</a:t>
            </a:r>
            <a:endParaRPr lang="nl-NL" sz="3200" kern="1200" dirty="0" smtClean="0">
              <a:sym typeface="Wingdings" panose="05000000000000000000" pitchFamily="2" charset="2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kern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Next steps:</a:t>
            </a:r>
          </a:p>
          <a:p>
            <a:pPr marL="1434091" lvl="1" indent="-45720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err="1" smtClean="0">
                <a:sym typeface="Wingdings" panose="05000000000000000000" pitchFamily="2" charset="2"/>
              </a:rPr>
              <a:t>Detailed</a:t>
            </a:r>
            <a:r>
              <a:rPr lang="nl-NL" sz="3200" kern="1200" dirty="0" smtClean="0">
                <a:sym typeface="Wingdings" panose="05000000000000000000" pitchFamily="2" charset="2"/>
              </a:rPr>
              <a:t> </a:t>
            </a:r>
            <a:r>
              <a:rPr lang="nl-NL" sz="3200" kern="1200" dirty="0" err="1" smtClean="0">
                <a:sym typeface="Wingdings" panose="05000000000000000000" pitchFamily="2" charset="2"/>
              </a:rPr>
              <a:t>inventory</a:t>
            </a:r>
            <a:r>
              <a:rPr lang="nl-NL" sz="3200" kern="1200" dirty="0" smtClean="0">
                <a:sym typeface="Wingdings" panose="05000000000000000000" pitchFamily="2" charset="2"/>
              </a:rPr>
              <a:t> </a:t>
            </a:r>
            <a:r>
              <a:rPr lang="nl-NL" sz="3200" kern="1200" dirty="0" err="1" smtClean="0">
                <a:sym typeface="Wingdings" panose="05000000000000000000" pitchFamily="2" charset="2"/>
              </a:rPr>
              <a:t>the</a:t>
            </a:r>
            <a:r>
              <a:rPr lang="nl-NL" sz="3200" kern="1200" dirty="0" smtClean="0">
                <a:sym typeface="Wingdings" panose="05000000000000000000" pitchFamily="2" charset="2"/>
              </a:rPr>
              <a:t> ‘fair return’ </a:t>
            </a:r>
            <a:r>
              <a:rPr lang="nl-NL" sz="3200" kern="1200" dirty="0" err="1" smtClean="0">
                <a:sym typeface="Wingdings" panose="05000000000000000000" pitchFamily="2" charset="2"/>
              </a:rPr>
              <a:t>policies</a:t>
            </a:r>
            <a:endParaRPr lang="nl-NL" sz="3200" kern="1200" dirty="0" smtClean="0">
              <a:sym typeface="Wingdings" panose="05000000000000000000" pitchFamily="2" charset="2"/>
            </a:endParaRPr>
          </a:p>
          <a:p>
            <a:pPr marL="1434091" lvl="1" indent="-45720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smtClean="0">
                <a:sym typeface="Wingdings" panose="05000000000000000000" pitchFamily="2" charset="2"/>
              </a:rPr>
              <a:t>Inventory of </a:t>
            </a:r>
            <a:r>
              <a:rPr lang="nl-NL" sz="3200" kern="1200" dirty="0" err="1" smtClean="0">
                <a:sym typeface="Wingdings" panose="05000000000000000000" pitchFamily="2" charset="2"/>
              </a:rPr>
              <a:t>the</a:t>
            </a:r>
            <a:r>
              <a:rPr lang="nl-NL" sz="3200" kern="1200" dirty="0" smtClean="0">
                <a:sym typeface="Wingdings" panose="05000000000000000000" pitchFamily="2" charset="2"/>
              </a:rPr>
              <a:t> </a:t>
            </a:r>
            <a:r>
              <a:rPr lang="nl-NL" sz="3200" kern="1200" dirty="0" err="1" smtClean="0">
                <a:sym typeface="Wingdings" panose="05000000000000000000" pitchFamily="2" charset="2"/>
              </a:rPr>
              <a:t>procurement</a:t>
            </a:r>
            <a:r>
              <a:rPr lang="nl-NL" sz="3200" kern="1200" dirty="0" smtClean="0">
                <a:sym typeface="Wingdings" panose="05000000000000000000" pitchFamily="2" charset="2"/>
              </a:rPr>
              <a:t> </a:t>
            </a:r>
            <a:r>
              <a:rPr lang="nl-NL" sz="3200" kern="1200" dirty="0" err="1" smtClean="0">
                <a:sym typeface="Wingdings" panose="05000000000000000000" pitchFamily="2" charset="2"/>
              </a:rPr>
              <a:t>policies</a:t>
            </a:r>
            <a:r>
              <a:rPr lang="nl-NL" sz="3200" kern="1200" dirty="0" smtClean="0">
                <a:sym typeface="Wingdings" panose="05000000000000000000" pitchFamily="2" charset="2"/>
              </a:rPr>
              <a:t> in </a:t>
            </a:r>
            <a:r>
              <a:rPr lang="nl-NL" sz="3200" kern="1200" dirty="0" err="1" smtClean="0">
                <a:sym typeface="Wingdings" panose="05000000000000000000" pitchFamily="2" charset="2"/>
              </a:rPr>
              <a:t>examples</a:t>
            </a:r>
            <a:r>
              <a:rPr lang="nl-NL" sz="3200" kern="1200" dirty="0" smtClean="0">
                <a:sym typeface="Wingdings" panose="05000000000000000000" pitchFamily="2" charset="2"/>
              </a:rPr>
              <a:t>, in more detail </a:t>
            </a:r>
            <a:endParaRPr lang="nl-NL" sz="3200" kern="1200" dirty="0" smtClean="0">
              <a:sym typeface="Wingdings" panose="05000000000000000000" pitchFamily="2" charset="2"/>
            </a:endParaRPr>
          </a:p>
          <a:p>
            <a:pPr marL="1434091" lvl="1" indent="-45720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smtClean="0">
                <a:sym typeface="Wingdings" panose="05000000000000000000" pitchFamily="2" charset="2"/>
              </a:rPr>
              <a:t>Expert </a:t>
            </a:r>
            <a:r>
              <a:rPr lang="nl-NL" sz="3200" kern="1200" dirty="0" err="1" smtClean="0">
                <a:sym typeface="Wingdings" panose="05000000000000000000" pitchFamily="2" charset="2"/>
              </a:rPr>
              <a:t>advice</a:t>
            </a:r>
            <a:r>
              <a:rPr lang="nl-NL" sz="3200" kern="1200" dirty="0" smtClean="0">
                <a:sym typeface="Wingdings" panose="05000000000000000000" pitchFamily="2" charset="2"/>
              </a:rPr>
              <a:t> on </a:t>
            </a:r>
            <a:r>
              <a:rPr lang="nl-NL" sz="3200" kern="1200" dirty="0" err="1" smtClean="0">
                <a:sym typeface="Wingdings" panose="05000000000000000000" pitchFamily="2" charset="2"/>
              </a:rPr>
              <a:t>implementation</a:t>
            </a:r>
            <a:r>
              <a:rPr lang="nl-NL" sz="3200" kern="1200" dirty="0" smtClean="0">
                <a:sym typeface="Wingdings" panose="05000000000000000000" pitchFamily="2" charset="2"/>
              </a:rPr>
              <a:t> </a:t>
            </a:r>
            <a:r>
              <a:rPr lang="nl-NL" sz="3200" kern="1200" dirty="0" err="1" smtClean="0">
                <a:sym typeface="Wingdings" panose="05000000000000000000" pitchFamily="2" charset="2"/>
              </a:rPr>
              <a:t>procurement</a:t>
            </a:r>
            <a:r>
              <a:rPr lang="nl-NL" sz="3200" kern="1200" dirty="0" smtClean="0">
                <a:sym typeface="Wingdings" panose="05000000000000000000" pitchFamily="2" charset="2"/>
              </a:rPr>
              <a:t> </a:t>
            </a:r>
            <a:r>
              <a:rPr lang="nl-NL" sz="3200" kern="1200" dirty="0" err="1" smtClean="0">
                <a:sym typeface="Wingdings" panose="05000000000000000000" pitchFamily="2" charset="2"/>
              </a:rPr>
              <a:t>regulation</a:t>
            </a:r>
            <a:r>
              <a:rPr lang="nl-NL" sz="3200" kern="1200" dirty="0" smtClean="0">
                <a:sym typeface="Wingdings" panose="05000000000000000000" pitchFamily="2" charset="2"/>
              </a:rPr>
              <a:t> in </a:t>
            </a:r>
            <a:r>
              <a:rPr lang="nl-NL" sz="3200" kern="1200" dirty="0" err="1" smtClean="0">
                <a:sym typeface="Wingdings" panose="05000000000000000000" pitchFamily="2" charset="2"/>
              </a:rPr>
              <a:t>an</a:t>
            </a:r>
            <a:r>
              <a:rPr lang="nl-NL" sz="3200" kern="1200" dirty="0" smtClean="0">
                <a:sym typeface="Wingdings" panose="05000000000000000000" pitchFamily="2" charset="2"/>
              </a:rPr>
              <a:t> IGO memberstate </a:t>
            </a:r>
            <a:endParaRPr lang="nl-NL" sz="3200" kern="1200" dirty="0" smtClean="0">
              <a:sym typeface="Wingdings" panose="05000000000000000000" pitchFamily="2" charset="2"/>
            </a:endParaRP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endParaRPr lang="nl-NL" sz="3200" b="1" kern="1200" dirty="0">
              <a:sym typeface="Wingdings" panose="05000000000000000000" pitchFamily="2" charset="2"/>
            </a:endParaRP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b="1" kern="1200" dirty="0" smtClean="0">
                <a:sym typeface="Wingdings" panose="05000000000000000000" pitchFamily="2" charset="2"/>
              </a:rPr>
              <a:t>2. ETO </a:t>
            </a:r>
            <a:r>
              <a:rPr lang="nl-NL" sz="3200" b="1" kern="1200" dirty="0" smtClean="0">
                <a:sym typeface="Wingdings" panose="05000000000000000000" pitchFamily="2" charset="2"/>
              </a:rPr>
              <a:t>PD: </a:t>
            </a:r>
            <a:r>
              <a:rPr lang="nl-NL" sz="3200" b="1" kern="1200" dirty="0" err="1" smtClean="0">
                <a:sym typeface="Wingdings" panose="05000000000000000000" pitchFamily="2" charset="2"/>
              </a:rPr>
              <a:t>need</a:t>
            </a:r>
            <a:r>
              <a:rPr lang="nl-NL" sz="3200" b="1" kern="1200" dirty="0" smtClean="0">
                <a:sym typeface="Wingdings" panose="05000000000000000000" pitchFamily="2" charset="2"/>
              </a:rPr>
              <a:t> </a:t>
            </a:r>
            <a:r>
              <a:rPr lang="nl-NL" sz="3200" b="1" kern="1200" dirty="0" err="1" smtClean="0">
                <a:sym typeface="Wingdings" panose="05000000000000000000" pitchFamily="2" charset="2"/>
              </a:rPr>
              <a:t>for</a:t>
            </a:r>
            <a:r>
              <a:rPr lang="nl-NL" sz="3200" b="1" kern="1200" dirty="0" smtClean="0">
                <a:sym typeface="Wingdings" panose="05000000000000000000" pitchFamily="2" charset="2"/>
              </a:rPr>
              <a:t> </a:t>
            </a:r>
            <a:r>
              <a:rPr lang="nl-NL" sz="3200" b="1" kern="1200" dirty="0" err="1" smtClean="0">
                <a:sym typeface="Wingdings" panose="05000000000000000000" pitchFamily="2" charset="2"/>
              </a:rPr>
              <a:t>an</a:t>
            </a:r>
            <a:r>
              <a:rPr lang="nl-NL" sz="3200" b="1" kern="1200" dirty="0" smtClean="0">
                <a:sym typeface="Wingdings" panose="05000000000000000000" pitchFamily="2" charset="2"/>
              </a:rPr>
              <a:t> </a:t>
            </a:r>
            <a:r>
              <a:rPr lang="nl-NL" sz="3200" b="1" kern="1200" dirty="0" err="1" smtClean="0">
                <a:sym typeface="Wingdings" panose="05000000000000000000" pitchFamily="2" charset="2"/>
              </a:rPr>
              <a:t>intermediate</a:t>
            </a:r>
            <a:r>
              <a:rPr lang="nl-NL" sz="3200" b="1" kern="1200" dirty="0" smtClean="0">
                <a:sym typeface="Wingdings" panose="05000000000000000000" pitchFamily="2" charset="2"/>
              </a:rPr>
              <a:t> </a:t>
            </a:r>
            <a:r>
              <a:rPr lang="nl-NL" sz="3200" b="1" kern="1200" dirty="0" err="1" smtClean="0">
                <a:sym typeface="Wingdings" panose="05000000000000000000" pitchFamily="2" charset="2"/>
              </a:rPr>
              <a:t>entity</a:t>
            </a:r>
            <a:endParaRPr lang="nl-NL" sz="3200" b="1" kern="1200" dirty="0" smtClean="0">
              <a:sym typeface="Wingdings" panose="05000000000000000000" pitchFamily="2" charset="2"/>
            </a:endParaRP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en-US" sz="3200" b="1" kern="1200" dirty="0" smtClean="0">
                <a:sym typeface="Wingdings" panose="05000000000000000000" pitchFamily="2" charset="2"/>
              </a:rPr>
              <a:t>Expression of interest by </a:t>
            </a:r>
            <a:r>
              <a:rPr lang="en-US" sz="3200" b="1" kern="1200" dirty="0">
                <a:sym typeface="Wingdings" panose="05000000000000000000" pitchFamily="2" charset="2"/>
              </a:rPr>
              <a:t>IFAE to act as hosting agency for the intermediate </a:t>
            </a:r>
            <a:r>
              <a:rPr lang="en-US" sz="3200" b="1" kern="1200" dirty="0" smtClean="0">
                <a:sym typeface="Wingdings" panose="05000000000000000000" pitchFamily="2" charset="2"/>
              </a:rPr>
              <a:t>phase</a:t>
            </a:r>
          </a:p>
          <a:p>
            <a:pPr lvl="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en-US" sz="3200" b="1" kern="1200" dirty="0" smtClean="0">
                <a:sym typeface="Wingdings" panose="05000000000000000000" pitchFamily="2" charset="2"/>
              </a:rPr>
              <a:t>Role of BGR and BSR</a:t>
            </a:r>
            <a:endParaRPr lang="nl-NL" sz="3200" b="1" kern="1200" dirty="0" smtClean="0">
              <a:sym typeface="Wingdings" panose="05000000000000000000" pitchFamily="2" charset="2"/>
            </a:endParaRPr>
          </a:p>
          <a:p>
            <a:pPr lvl="1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</a:pPr>
            <a:r>
              <a:rPr lang="nl-NL" sz="3200" kern="1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Next steps: </a:t>
            </a:r>
          </a:p>
          <a:p>
            <a:pPr marL="1434091" lvl="1" indent="-45720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smtClean="0">
                <a:sym typeface="Wingdings" panose="05000000000000000000" pitchFamily="2" charset="2"/>
              </a:rPr>
              <a:t>September: </a:t>
            </a:r>
            <a:r>
              <a:rPr lang="nl-NL" sz="3200" kern="1200" dirty="0" err="1" smtClean="0">
                <a:sym typeface="Wingdings" panose="05000000000000000000" pitchFamily="2" charset="2"/>
              </a:rPr>
              <a:t>proposal</a:t>
            </a:r>
            <a:r>
              <a:rPr lang="nl-NL" sz="3200" kern="1200" dirty="0" smtClean="0">
                <a:sym typeface="Wingdings" panose="05000000000000000000" pitchFamily="2" charset="2"/>
              </a:rPr>
              <a:t> </a:t>
            </a:r>
            <a:r>
              <a:rPr lang="nl-NL" sz="3200" kern="1200" dirty="0" err="1" smtClean="0">
                <a:sym typeface="Wingdings" panose="05000000000000000000" pitchFamily="2" charset="2"/>
              </a:rPr>
              <a:t>to</a:t>
            </a:r>
            <a:r>
              <a:rPr lang="nl-NL" sz="3200" kern="1200" dirty="0" smtClean="0">
                <a:sym typeface="Wingdings" panose="05000000000000000000" pitchFamily="2" charset="2"/>
              </a:rPr>
              <a:t> BSR </a:t>
            </a:r>
          </a:p>
          <a:p>
            <a:pPr marL="1434091" lvl="1" indent="-457200" defTabSz="914400" rtl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8B9F"/>
              </a:buClr>
              <a:buFont typeface="Arial" panose="020B0604020202020204" pitchFamily="34" charset="0"/>
              <a:buChar char="•"/>
            </a:pPr>
            <a:r>
              <a:rPr lang="nl-NL" sz="3200" kern="1200" dirty="0" smtClean="0">
                <a:sym typeface="Wingdings" panose="05000000000000000000" pitchFamily="2" charset="2"/>
              </a:rPr>
              <a:t>September: </a:t>
            </a:r>
            <a:r>
              <a:rPr lang="nl-NL" sz="3200" kern="1200" dirty="0" err="1" smtClean="0">
                <a:sym typeface="Wingdings" panose="05000000000000000000" pitchFamily="2" charset="2"/>
              </a:rPr>
              <a:t>consultation</a:t>
            </a:r>
            <a:r>
              <a:rPr lang="nl-NL" sz="3200" kern="1200" dirty="0" smtClean="0">
                <a:sym typeface="Wingdings" panose="05000000000000000000" pitchFamily="2" charset="2"/>
              </a:rPr>
              <a:t> BGR</a:t>
            </a:r>
            <a:endParaRPr lang="nl-NL" sz="3200" kern="1200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4990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nl-NL" sz="9000" dirty="0"/>
              <a:t>THANK YOU!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96084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C4E6E1"/>
      </a:dk1>
      <a:lt1>
        <a:srgbClr val="E6223D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17388</TotalTime>
  <Words>158</Words>
  <Application>Microsoft Office PowerPoint</Application>
  <PresentationFormat>Aangepast</PresentationFormat>
  <Paragraphs>23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12" baseType="lpstr">
      <vt:lpstr>Akkurat Std Mono</vt:lpstr>
      <vt:lpstr>Arial</vt:lpstr>
      <vt:lpstr>Calibri</vt:lpstr>
      <vt:lpstr>Candara</vt:lpstr>
      <vt:lpstr>Helvetica Neue</vt:lpstr>
      <vt:lpstr>Helvetica Neue Medium</vt:lpstr>
      <vt:lpstr>Minion Pro</vt:lpstr>
      <vt:lpstr>Wingdings</vt:lpstr>
      <vt:lpstr>White</vt:lpstr>
      <vt:lpstr>Report WP2-WP3-WP7 joint session    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renovatie nikhef gebouw</dc:title>
  <dc:creator>Arjen van Rijn</dc:creator>
  <cp:lastModifiedBy>Roelofs, M.E.H. [Miriam]</cp:lastModifiedBy>
  <cp:revision>280</cp:revision>
  <dcterms:modified xsi:type="dcterms:W3CDTF">2023-06-13T13:22:55Z</dcterms:modified>
</cp:coreProperties>
</file>