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30" r:id="rId2"/>
    <p:sldId id="340" r:id="rId3"/>
    <p:sldId id="417" r:id="rId4"/>
    <p:sldId id="389" r:id="rId5"/>
    <p:sldId id="281" r:id="rId6"/>
    <p:sldId id="394" r:id="rId7"/>
    <p:sldId id="396" r:id="rId8"/>
    <p:sldId id="421" r:id="rId9"/>
    <p:sldId id="419" r:id="rId10"/>
    <p:sldId id="424" r:id="rId11"/>
    <p:sldId id="435" r:id="rId12"/>
    <p:sldId id="426" r:id="rId13"/>
    <p:sldId id="440" r:id="rId14"/>
    <p:sldId id="434" r:id="rId15"/>
    <p:sldId id="443" r:id="rId16"/>
    <p:sldId id="439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D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1"/>
    <p:restoredTop sz="91948"/>
  </p:normalViewPr>
  <p:slideViewPr>
    <p:cSldViewPr snapToGrid="0" snapToObjects="1">
      <p:cViewPr varScale="1">
        <p:scale>
          <a:sx n="99" d="100"/>
          <a:sy n="99" d="100"/>
        </p:scale>
        <p:origin x="1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D6E4C-4508-DF46-9BAB-7C8304A85BBF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46C1F-9E67-0A42-A5A8-006C9DBA5A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6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8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24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0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3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7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6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1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6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59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noProof="0" dirty="0"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8516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98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3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73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s-ES" dirty="0"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57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5DAD7-C83F-9240-AB6A-5965A3C53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340EFD-7E42-CE4F-A9B9-E86D26D9E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87CE-85C1-6F4A-A77A-9EEEF8AA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2521BF-2819-7B47-91A5-A4C91960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5EE5A6-719F-D748-906D-2E3321F1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7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641A-7289-8C42-960E-70CAA9AB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D39FF6-1792-314D-B3C3-9A86AC1FA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AD3D3-E69E-B44D-807D-032FEF95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4865F-B48C-8A48-9FBC-71B58E30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DA49B-75F5-7541-8471-A9116F42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6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588222-007B-CE49-A35D-4AAD6399C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DD89AC-E773-C949-AD4D-411CE59A8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B4420-B959-B648-9F28-07678555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7723B1-538F-1145-B5D2-04D797E0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4DFC4C-492A-F648-8067-965703C9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2617-F728-4345-9B63-C0B5F79D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96419-4C10-4573-9A34-A9E44962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271FF-57D3-46C2-B896-B112906A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3037F-AC0A-45F2-9BE0-E2564EE6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0DB9A4-7C00-41BB-B303-4E91C20728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7351E8-B1DF-47F2-BEAE-438019E48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2617-F728-4345-9B63-C0B5F79D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96419-4C10-4573-9A34-A9E44962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271FF-57D3-46C2-B896-B112906A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3037F-AC0A-45F2-9BE0-E2564EE6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0DB9A4-7C00-41BB-B303-4E91C20728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7351E8-B1DF-47F2-BEAE-438019E48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32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2617-F728-4345-9B63-C0B5F79D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96419-4C10-4573-9A34-A9E44962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271FF-57D3-46C2-B896-B112906A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3037F-AC0A-45F2-9BE0-E2564EE6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0DB9A4-7C00-41BB-B303-4E91C20728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7351E8-B1DF-47F2-BEAE-438019E48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23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4_Título y objeto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body" idx="1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94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E5BA0-733E-7649-BCF0-81CAEB3F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5DCBCC-C7E2-A847-AD01-EEF74EB81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288957-FC32-1246-B6A4-30CF5B39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4FA8B-1A21-944A-9EF2-1F15C651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5EFE21-3EAB-4C4D-B830-1F04FF4F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85F4F-5573-3548-A4B2-88789751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69F9C2-F398-1842-9903-749CBC954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376A0-8B6A-EF44-8F41-C9280CEC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3CE52-BABA-2540-8CBD-5622BDF2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B81296-3171-E04C-97D8-E9FCFF95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A94BF-456C-544E-A6FB-6BAAA869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AFE701-157B-E545-8B79-9CA6100BF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4D667B-E8ED-0F4B-8D4E-137705BAF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D54A24-7BFC-AE4B-9168-8CF30768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E2A021-E981-454D-A4D5-F1A8E183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0713C7-C49C-8943-9E35-D4573DA9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5A553-FC00-D647-BF4D-A8F9BC15C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75575E-3C99-914A-8665-FE13C7C0E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22BB69-23BC-BA44-8EE0-2D26F48AE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632595-3D8E-D541-9510-60D878EC3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58FFEA-B200-5046-8B24-2DB5D5A9A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F04CEE-D86F-E54C-9725-7EE336EC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A136DE-908A-B342-B03C-D5F929A0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D1A198-4518-C24C-846A-3133C3A9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6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3EF34-2D86-9F4B-8A66-97012C29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315FC7-A1BA-064D-911C-4104ACE6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624AC8-D763-9543-8CBC-2F6AEA61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7DA4F8-9A6D-6D46-B64B-60B8C36A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A5A465-A10C-DC41-B34C-B7D257F8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CB9A48-7D2B-DD4B-A550-719D9EB7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EA5EE61-C8A6-AF45-B714-CA6EF61C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EC998-4BF9-AA4D-B93E-B2FBF1DD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6280E6-A25D-AC46-95C0-8444C37B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12AD13-78D0-DC4C-97DF-4FCBB92D2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AEE41C-7FEF-3F4C-A416-D5AF669A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CB67A8-C247-A44B-8D8B-6F3D9143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757B47-7D11-F045-894D-20564C9D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1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6D0C2-BF95-4B4A-9707-692CCE8A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07BE81-EB00-D648-97AD-2378E5727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04DCF1-D2AB-354D-B95B-78838D119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299E78-937A-894B-97F2-34E6C1E0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50B861-6204-3C49-B405-1FD26EE5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4B48D5-1265-9649-A883-5A2579410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9BA4C4-4292-B24B-A39E-D5F634F3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B891B-97EF-9B4C-B727-AEE56C941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FC8357-F9A0-6B44-83DF-3D510D807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6F61-0AAD-0640-A3D5-1AF10F7A05D4}" type="datetimeFigureOut">
              <a:rPr lang="en-US" smtClean="0"/>
              <a:t>6/9/23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4A8C2-F234-1245-A6C0-A339E826D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C8C99-A53E-C245-8660-B2F8B9BFF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8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ET-PP 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annual </a:t>
            </a: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meeting: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administrative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details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14047D9-FEC4-5741-8E7C-1BAB4BE06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7702" y="5537118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13/06/2023</a:t>
            </a:r>
          </a:p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Grant agreement: Nº 101079696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C3331CF-832A-BD49-B245-ECFE647CA5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6114" b="-1"/>
          <a:stretch/>
        </p:blipFill>
        <p:spPr>
          <a:xfrm>
            <a:off x="419382" y="770070"/>
            <a:ext cx="4047843" cy="394968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32DE42F0-6EAA-2842-B57E-BCEA189D54B8}"/>
              </a:ext>
            </a:extLst>
          </p:cNvPr>
          <p:cNvSpPr txBox="1"/>
          <p:nvPr/>
        </p:nvSpPr>
        <p:spPr>
          <a:xfrm>
            <a:off x="0" y="15703"/>
            <a:ext cx="604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Project: 101079696 — ET-PP — HORIZON-INFRA-2021-DEV-02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6B3FFA-9B66-264A-B3FF-9191F1E0B8FC}"/>
              </a:ext>
            </a:extLst>
          </p:cNvPr>
          <p:cNvSpPr txBox="1"/>
          <p:nvPr/>
        </p:nvSpPr>
        <p:spPr>
          <a:xfrm>
            <a:off x="217515" y="5537118"/>
            <a:ext cx="30711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Horizon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Coordination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Support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8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B8120ED-3888-AE4B-A5E9-5F0D8DDF70B9}"/>
              </a:ext>
            </a:extLst>
          </p:cNvPr>
          <p:cNvSpPr txBox="1"/>
          <p:nvPr/>
        </p:nvSpPr>
        <p:spPr>
          <a:xfrm>
            <a:off x="605842" y="2220744"/>
            <a:ext cx="11121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9480F765-C26E-964A-A557-872CFCBE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955649"/>
              </p:ext>
            </p:extLst>
          </p:nvPr>
        </p:nvGraphicFramePr>
        <p:xfrm>
          <a:off x="2209800" y="699687"/>
          <a:ext cx="86003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96">
                  <a:extLst>
                    <a:ext uri="{9D8B030D-6E8A-4147-A177-3AD203B41FA5}">
                      <a16:colId xmlns:a16="http://schemas.microsoft.com/office/drawing/2014/main" val="338244394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395711878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573470109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813729567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15682349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13554073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Reporting periods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from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Deadline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Project reviews (timing month)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928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Periodic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80D0C7"/>
                          </a:highlight>
                        </a:rPr>
                        <a:t>31/10/2023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94359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51DB576D-9E59-8F4B-940B-FBCE44FDF1CA}"/>
              </a:ext>
            </a:extLst>
          </p:cNvPr>
          <p:cNvSpPr txBox="1"/>
          <p:nvPr/>
        </p:nvSpPr>
        <p:spPr>
          <a:xfrm>
            <a:off x="199783" y="2743965"/>
            <a:ext cx="599324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-Technical part: 	PART A: </a:t>
            </a:r>
            <a:r>
              <a:rPr lang="en-US" b="1" dirty="0">
                <a:highlight>
                  <a:srgbClr val="FFFF00"/>
                </a:highlight>
              </a:rPr>
              <a:t>INFORMATION FOR F&amp;T PORTAL</a:t>
            </a:r>
            <a:endParaRPr lang="en-US" b="1" dirty="0"/>
          </a:p>
          <a:p>
            <a:r>
              <a:rPr lang="en-US" b="1" dirty="0"/>
              <a:t>		PART B: </a:t>
            </a:r>
            <a:r>
              <a:rPr lang="en-US" b="1" dirty="0">
                <a:highlight>
                  <a:srgbClr val="FFFF00"/>
                </a:highlight>
              </a:rPr>
              <a:t>TEMPLATE PROVIDED BY THE EC</a:t>
            </a:r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E9FE4D3-5216-7042-AC17-0183AD1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10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872DE26-A06C-8541-87AD-A91E56EA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F66D871-68D1-C54B-8D14-491A501B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A5EBD9B-E3F6-794F-9031-FAA50B178F6F}"/>
              </a:ext>
            </a:extLst>
          </p:cNvPr>
          <p:cNvSpPr txBox="1"/>
          <p:nvPr/>
        </p:nvSpPr>
        <p:spPr>
          <a:xfrm>
            <a:off x="143345" y="67349"/>
            <a:ext cx="4436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3) NEXT COMING STEPS (SOON…)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1664F0A-0D71-7742-A18B-AF8422F5BD77}"/>
              </a:ext>
            </a:extLst>
          </p:cNvPr>
          <p:cNvSpPr txBox="1"/>
          <p:nvPr/>
        </p:nvSpPr>
        <p:spPr>
          <a:xfrm>
            <a:off x="1232873" y="5043505"/>
            <a:ext cx="97262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highlight>
                  <a:srgbClr val="FFFF00"/>
                </a:highlight>
              </a:rPr>
              <a:t>ALL TEMPLATES ARE IN THE INTERNAL AREA OF THE ET-PP PAGE </a:t>
            </a:r>
          </a:p>
          <a:p>
            <a:pPr algn="ctr"/>
            <a:r>
              <a:rPr lang="en-US" sz="2800" b="1" dirty="0">
                <a:highlight>
                  <a:srgbClr val="FFFF00"/>
                </a:highlight>
              </a:rPr>
              <a:t>AND IN THE SHARED DRIVE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28E5243-3758-5D4D-9640-C5946EE2F6FF}"/>
              </a:ext>
            </a:extLst>
          </p:cNvPr>
          <p:cNvSpPr txBox="1"/>
          <p:nvPr/>
        </p:nvSpPr>
        <p:spPr>
          <a:xfrm>
            <a:off x="204138" y="3680507"/>
            <a:ext cx="11386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/>
              <a:t>Information for the portal, Part A (Communication and dissemination activities, publications, datasets…) </a:t>
            </a:r>
            <a:r>
              <a:rPr lang="en-US" b="1" dirty="0" err="1">
                <a:solidFill>
                  <a:srgbClr val="FF0000"/>
                </a:solidFill>
              </a:rPr>
              <a:t>WPLeaders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US" dirty="0"/>
              <a:t>Scientific report, Part B </a:t>
            </a:r>
            <a:r>
              <a:rPr lang="en-US" b="1" dirty="0" err="1">
                <a:solidFill>
                  <a:srgbClr val="FF0000"/>
                </a:solidFill>
              </a:rPr>
              <a:t>WPLeaders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US" dirty="0"/>
              <a:t>Monitoring of the use of resources, Part B </a:t>
            </a:r>
            <a:r>
              <a:rPr lang="en-US" b="1" dirty="0">
                <a:solidFill>
                  <a:srgbClr val="FF0000"/>
                </a:solidFill>
              </a:rPr>
              <a:t>Administrative contacts/PIs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9B7E1A-D89B-004B-A19F-CFB44F1EB02E}"/>
              </a:ext>
            </a:extLst>
          </p:cNvPr>
          <p:cNvSpPr txBox="1"/>
          <p:nvPr/>
        </p:nvSpPr>
        <p:spPr>
          <a:xfrm>
            <a:off x="97178" y="5877678"/>
            <a:ext cx="363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DEADLINE: 15/09/2023</a:t>
            </a:r>
          </a:p>
        </p:txBody>
      </p:sp>
    </p:spTree>
    <p:extLst>
      <p:ext uri="{BB962C8B-B14F-4D97-AF65-F5344CB8AC3E}">
        <p14:creationId xmlns:p14="http://schemas.microsoft.com/office/powerpoint/2010/main" val="137430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5D7653F-923F-EB46-9422-75FEFC0D2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98231"/>
              </p:ext>
            </p:extLst>
          </p:nvPr>
        </p:nvGraphicFramePr>
        <p:xfrm>
          <a:off x="220493" y="641530"/>
          <a:ext cx="11256161" cy="3793584"/>
        </p:xfrm>
        <a:graphic>
          <a:graphicData uri="http://schemas.openxmlformats.org/drawingml/2006/table">
            <a:tbl>
              <a:tblPr/>
              <a:tblGrid>
                <a:gridCol w="414978">
                  <a:extLst>
                    <a:ext uri="{9D8B030D-6E8A-4147-A177-3AD203B41FA5}">
                      <a16:colId xmlns:a16="http://schemas.microsoft.com/office/drawing/2014/main" val="436858606"/>
                    </a:ext>
                  </a:extLst>
                </a:gridCol>
                <a:gridCol w="605143">
                  <a:extLst>
                    <a:ext uri="{9D8B030D-6E8A-4147-A177-3AD203B41FA5}">
                      <a16:colId xmlns:a16="http://schemas.microsoft.com/office/drawing/2014/main" val="3298013882"/>
                    </a:ext>
                  </a:extLst>
                </a:gridCol>
                <a:gridCol w="3075093">
                  <a:extLst>
                    <a:ext uri="{9D8B030D-6E8A-4147-A177-3AD203B41FA5}">
                      <a16:colId xmlns:a16="http://schemas.microsoft.com/office/drawing/2014/main" val="1281196665"/>
                    </a:ext>
                  </a:extLst>
                </a:gridCol>
                <a:gridCol w="930978">
                  <a:extLst>
                    <a:ext uri="{9D8B030D-6E8A-4147-A177-3AD203B41FA5}">
                      <a16:colId xmlns:a16="http://schemas.microsoft.com/office/drawing/2014/main" val="3188688759"/>
                    </a:ext>
                  </a:extLst>
                </a:gridCol>
                <a:gridCol w="768863">
                  <a:extLst>
                    <a:ext uri="{9D8B030D-6E8A-4147-A177-3AD203B41FA5}">
                      <a16:colId xmlns:a16="http://schemas.microsoft.com/office/drawing/2014/main" val="4236733677"/>
                    </a:ext>
                  </a:extLst>
                </a:gridCol>
                <a:gridCol w="627173">
                  <a:extLst>
                    <a:ext uri="{9D8B030D-6E8A-4147-A177-3AD203B41FA5}">
                      <a16:colId xmlns:a16="http://schemas.microsoft.com/office/drawing/2014/main" val="3833943721"/>
                    </a:ext>
                  </a:extLst>
                </a:gridCol>
                <a:gridCol w="1108007">
                  <a:extLst>
                    <a:ext uri="{9D8B030D-6E8A-4147-A177-3AD203B41FA5}">
                      <a16:colId xmlns:a16="http://schemas.microsoft.com/office/drawing/2014/main" val="1765969421"/>
                    </a:ext>
                  </a:extLst>
                </a:gridCol>
                <a:gridCol w="1862963">
                  <a:extLst>
                    <a:ext uri="{9D8B030D-6E8A-4147-A177-3AD203B41FA5}">
                      <a16:colId xmlns:a16="http://schemas.microsoft.com/office/drawing/2014/main" val="3628630721"/>
                    </a:ext>
                  </a:extLst>
                </a:gridCol>
                <a:gridCol w="1862963">
                  <a:extLst>
                    <a:ext uri="{9D8B030D-6E8A-4147-A177-3AD203B41FA5}">
                      <a16:colId xmlns:a16="http://schemas.microsoft.com/office/drawing/2014/main" val="2133958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N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N in WP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Name</a:t>
                      </a:r>
                      <a:endParaRPr lang="es-ES" sz="1600" dirty="0">
                        <a:effectLst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LB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Type</a:t>
                      </a:r>
                      <a:endParaRPr lang="es-ES" sz="1600" dirty="0">
                        <a:effectLst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Dissemination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level</a:t>
                      </a:r>
                      <a:endParaRPr lang="es-ES" sz="1600" dirty="0">
                        <a:effectLst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Due</a:t>
                      </a:r>
                      <a:r>
                        <a:rPr lang="es-ES" sz="1600" dirty="0">
                          <a:effectLst/>
                        </a:rPr>
                        <a:t> date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Date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Actual </a:t>
                      </a:r>
                      <a:r>
                        <a:rPr lang="es-ES" sz="1600" b="0" u="none" strike="noStrike" dirty="0" err="1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submission</a:t>
                      </a:r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 date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676391"/>
                  </a:ext>
                </a:extLst>
              </a:tr>
              <a:tr h="16078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D1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D1.1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Dissemination</a:t>
                      </a:r>
                      <a:r>
                        <a:rPr lang="es-ES" sz="1600" dirty="0">
                          <a:effectLst/>
                        </a:rPr>
                        <a:t> and </a:t>
                      </a:r>
                      <a:r>
                        <a:rPr lang="es-ES" sz="1600" dirty="0" err="1">
                          <a:effectLst/>
                        </a:rPr>
                        <a:t>Exploitation</a:t>
                      </a:r>
                      <a:r>
                        <a:rPr lang="es-ES" sz="1600" dirty="0">
                          <a:effectLst/>
                        </a:rPr>
                        <a:t> (D&amp;E) Plan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IFAE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6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28/02/2023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31/03/2023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254523"/>
                  </a:ext>
                </a:extLst>
              </a:tr>
              <a:tr h="9187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D2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D1.2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Data Management Plan (DMP)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IFAE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6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28/02/2023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20/03/2023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938625"/>
                  </a:ext>
                </a:extLst>
              </a:tr>
              <a:tr h="16078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D10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D4.1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Scan of legal procedures, permitting and land acquisitions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NIKHEF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10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30/06/2023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ES" sz="1600" b="0" u="none" strike="noStrike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885823"/>
                  </a:ext>
                </a:extLst>
              </a:tr>
              <a:tr h="16078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D2.1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Report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providing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options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for</a:t>
                      </a:r>
                      <a:r>
                        <a:rPr lang="es-ES" sz="1600" dirty="0">
                          <a:effectLst/>
                        </a:rPr>
                        <a:t> legal </a:t>
                      </a:r>
                      <a:r>
                        <a:rPr lang="es-ES" sz="1600" dirty="0" err="1">
                          <a:effectLst/>
                        </a:rPr>
                        <a:t>entity</a:t>
                      </a:r>
                      <a:endParaRPr lang="es-ES" sz="1600" dirty="0">
                        <a:effectLst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NIKHEF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11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s-ES" sz="1600" b="0" u="none" strike="noStrike" dirty="0">
                          <a:solidFill>
                            <a:schemeClr val="tx1"/>
                          </a:solidFill>
                          <a:effectLst/>
                          <a:latin typeface="inherit"/>
                        </a:rPr>
                        <a:t>31/07/2023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s-ES" sz="1600" b="0" u="none" strike="noStrike" dirty="0">
                        <a:solidFill>
                          <a:schemeClr val="tx1"/>
                        </a:solidFill>
                        <a:effectLst/>
                        <a:latin typeface="inherit"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22772"/>
                  </a:ext>
                </a:extLst>
              </a:tr>
              <a:tr h="16078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D4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D2.2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>
                          <a:effectLst/>
                        </a:rPr>
                        <a:t>Minutes of meetings </a:t>
                      </a:r>
                      <a:r>
                        <a:rPr lang="es-ES" sz="1600" dirty="0" err="1">
                          <a:effectLst/>
                        </a:rPr>
                        <a:t>with</a:t>
                      </a:r>
                      <a:r>
                        <a:rPr lang="es-ES" sz="1600" dirty="0">
                          <a:effectLst/>
                        </a:rPr>
                        <a:t> EC and </a:t>
                      </a:r>
                      <a:r>
                        <a:rPr lang="es-ES" sz="1600" dirty="0" err="1">
                          <a:effectLst/>
                        </a:rPr>
                        <a:t>involved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ministries</a:t>
                      </a:r>
                      <a:endParaRPr lang="es-ES" sz="1600" dirty="0">
                        <a:effectLst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NIKHEF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11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nherit"/>
                          <a:ea typeface="+mn-ea"/>
                          <a:cs typeface="+mn-cs"/>
                        </a:rPr>
                        <a:t>31/07/2023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inherit"/>
                        <a:ea typeface="+mn-ea"/>
                        <a:cs typeface="+mn-cs"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303044"/>
                  </a:ext>
                </a:extLst>
              </a:tr>
              <a:tr h="91879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D26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D7.1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Innovation</a:t>
                      </a:r>
                      <a:r>
                        <a:rPr lang="es-ES" sz="1600" dirty="0">
                          <a:effectLst/>
                        </a:rPr>
                        <a:t> plan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IFAE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11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nherit"/>
                          <a:ea typeface="+mn-ea"/>
                          <a:cs typeface="+mn-cs"/>
                        </a:rPr>
                        <a:t>31/07/2023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inherit"/>
                        <a:ea typeface="+mn-ea"/>
                        <a:cs typeface="+mn-cs"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868104"/>
                  </a:ext>
                </a:extLst>
              </a:tr>
              <a:tr h="160787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D36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D10.1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dirty="0" err="1">
                          <a:effectLst/>
                        </a:rPr>
                        <a:t>Initiate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  <a:r>
                        <a:rPr lang="es-ES" sz="1600" dirty="0" err="1">
                          <a:effectLst/>
                        </a:rPr>
                        <a:t>strategic</a:t>
                      </a:r>
                      <a:r>
                        <a:rPr lang="es-ES" sz="1600" dirty="0">
                          <a:effectLst/>
                        </a:rPr>
                        <a:t> media and </a:t>
                      </a:r>
                      <a:r>
                        <a:rPr lang="es-ES" sz="1600" dirty="0" err="1">
                          <a:effectLst/>
                        </a:rPr>
                        <a:t>communications</a:t>
                      </a:r>
                      <a:r>
                        <a:rPr lang="es-ES" sz="1600" dirty="0">
                          <a:effectLst/>
                        </a:rPr>
                        <a:t> plan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UW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R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PU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>
                          <a:effectLst/>
                        </a:rPr>
                        <a:t>11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inherit"/>
                          <a:ea typeface="+mn-ea"/>
                          <a:cs typeface="+mn-cs"/>
                        </a:rPr>
                        <a:t>31/07/2023</a:t>
                      </a: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inherit"/>
                        <a:ea typeface="+mn-ea"/>
                        <a:cs typeface="+mn-cs"/>
                      </a:endParaRPr>
                    </a:p>
                  </a:txBody>
                  <a:tcPr marL="10623" marR="10623" marT="8499" marB="84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22943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03C5CBF-2B60-074C-82DA-6F5B8E866A56}"/>
              </a:ext>
            </a:extLst>
          </p:cNvPr>
          <p:cNvSpPr txBox="1"/>
          <p:nvPr/>
        </p:nvSpPr>
        <p:spPr>
          <a:xfrm>
            <a:off x="92716" y="51245"/>
            <a:ext cx="2334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Deliverables up to RP1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3E73BC77-45B5-EC42-949F-20C2C3FA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11</a:t>
            </a:fld>
            <a:endParaRPr lang="en-US" sz="140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15FE378A-BCF3-EB43-9F75-B37EDDC3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33038DBC-6BF9-1A48-B578-DB030326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8624846-59F7-CF41-AD4B-56CB1069EF85}"/>
              </a:ext>
            </a:extLst>
          </p:cNvPr>
          <p:cNvSpPr txBox="1"/>
          <p:nvPr/>
        </p:nvSpPr>
        <p:spPr>
          <a:xfrm>
            <a:off x="2031137" y="4662856"/>
            <a:ext cx="8129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think that you are not able to meet the delivery date, </a:t>
            </a:r>
            <a:r>
              <a:rPr lang="en-US" b="1" dirty="0">
                <a:solidFill>
                  <a:srgbClr val="FF0000"/>
                </a:solidFill>
              </a:rPr>
              <a:t>please let us know ASAP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81E990-2207-3848-B684-087AFD523D6F}"/>
              </a:ext>
            </a:extLst>
          </p:cNvPr>
          <p:cNvSpPr txBox="1"/>
          <p:nvPr/>
        </p:nvSpPr>
        <p:spPr>
          <a:xfrm>
            <a:off x="3066850" y="5342739"/>
            <a:ext cx="63096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Procedure for the Review of Deliverables and Milestones</a:t>
            </a:r>
          </a:p>
          <a:p>
            <a:endParaRPr lang="en-US" b="1" dirty="0"/>
          </a:p>
          <a:p>
            <a:r>
              <a:rPr lang="en-US" b="1" dirty="0"/>
              <a:t> 1) Consortium; 2) Coordinator; 3) ET management; 4) F&amp;T Portal</a:t>
            </a:r>
          </a:p>
        </p:txBody>
      </p:sp>
    </p:spTree>
    <p:extLst>
      <p:ext uri="{BB962C8B-B14F-4D97-AF65-F5344CB8AC3E}">
        <p14:creationId xmlns:p14="http://schemas.microsoft.com/office/powerpoint/2010/main" val="362286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FDB3784-C4FE-3A42-8B55-6A710BC86F97}"/>
              </a:ext>
            </a:extLst>
          </p:cNvPr>
          <p:cNvSpPr txBox="1"/>
          <p:nvPr/>
        </p:nvSpPr>
        <p:spPr>
          <a:xfrm>
            <a:off x="0" y="34560"/>
            <a:ext cx="221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Milestones up to RP1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A43174-6F78-804F-8EFB-9A4B5D83B4D3}"/>
              </a:ext>
            </a:extLst>
          </p:cNvPr>
          <p:cNvSpPr txBox="1"/>
          <p:nvPr/>
        </p:nvSpPr>
        <p:spPr>
          <a:xfrm>
            <a:off x="157557" y="5236127"/>
            <a:ext cx="7995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Actual delivery date</a:t>
            </a:r>
          </a:p>
          <a:p>
            <a:pPr marL="285750" indent="-285750">
              <a:buFontTx/>
              <a:buChar char="-"/>
            </a:pPr>
            <a:r>
              <a:rPr lang="en-US" dirty="0"/>
              <a:t>Achieved or not in the period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Comments (the information about the report/workshop can be found here: link)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EBAF71E-FFE9-0749-BEB1-5A556513891E}"/>
              </a:ext>
            </a:extLst>
          </p:cNvPr>
          <p:cNvSpPr txBox="1"/>
          <p:nvPr/>
        </p:nvSpPr>
        <p:spPr>
          <a:xfrm>
            <a:off x="152266" y="4613512"/>
            <a:ext cx="738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Information to be included in the portal (</a:t>
            </a:r>
            <a:r>
              <a:rPr lang="en-US" b="1" dirty="0">
                <a:highlight>
                  <a:srgbClr val="FFFF00"/>
                </a:highlight>
              </a:rPr>
              <a:t>must be ready for the first report</a:t>
            </a:r>
            <a:r>
              <a:rPr lang="en-US" b="1" dirty="0"/>
              <a:t>):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F79B5446-DF1C-7B48-BFD5-DF8BA1D7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12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B8AC9572-63B1-054D-BC11-D9B7910E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BBC69928-2654-754B-A880-F4780FDF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E2CE0EB-9726-9C4A-9890-3B0348884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40499"/>
              </p:ext>
            </p:extLst>
          </p:nvPr>
        </p:nvGraphicFramePr>
        <p:xfrm>
          <a:off x="152266" y="559994"/>
          <a:ext cx="11887467" cy="387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867">
                  <a:extLst>
                    <a:ext uri="{9D8B030D-6E8A-4147-A177-3AD203B41FA5}">
                      <a16:colId xmlns:a16="http://schemas.microsoft.com/office/drawing/2014/main" val="1840093742"/>
                    </a:ext>
                  </a:extLst>
                </a:gridCol>
                <a:gridCol w="4196595">
                  <a:extLst>
                    <a:ext uri="{9D8B030D-6E8A-4147-A177-3AD203B41FA5}">
                      <a16:colId xmlns:a16="http://schemas.microsoft.com/office/drawing/2014/main" val="2699090603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398099835"/>
                    </a:ext>
                  </a:extLst>
                </a:gridCol>
                <a:gridCol w="997600">
                  <a:extLst>
                    <a:ext uri="{9D8B030D-6E8A-4147-A177-3AD203B41FA5}">
                      <a16:colId xmlns:a16="http://schemas.microsoft.com/office/drawing/2014/main" val="2469075640"/>
                    </a:ext>
                  </a:extLst>
                </a:gridCol>
                <a:gridCol w="1867989">
                  <a:extLst>
                    <a:ext uri="{9D8B030D-6E8A-4147-A177-3AD203B41FA5}">
                      <a16:colId xmlns:a16="http://schemas.microsoft.com/office/drawing/2014/main" val="1613266064"/>
                    </a:ext>
                  </a:extLst>
                </a:gridCol>
                <a:gridCol w="2503847">
                  <a:extLst>
                    <a:ext uri="{9D8B030D-6E8A-4147-A177-3AD203B41FA5}">
                      <a16:colId xmlns:a16="http://schemas.microsoft.com/office/drawing/2014/main" val="1239444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Milestone number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 beneficiary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Means of verification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Due 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877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Document detailing the site-specific characteristics that impact ET sensitivity and its duty cycle.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5-NIKHEF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30/11/22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066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 of  promotion  strategies accomplished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1-IFAE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30/4/23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886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 of  Communications  and Outreach Coordinator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3-UW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Appointment contract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30/4/23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70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Common methodology to estimate impact of site characteristics on ET sensitivity and operation and, if required, a scheme to compensate it.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5-NIKHEF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30/6/23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177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Engagement plan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5-NIKHEF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30/6/23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30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 Collaboration in place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2-INFN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 Symposium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31/7/23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65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Workflows Requirements collection and constraints: computing and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1-IFAE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Workshop (+D8.1)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31/7/23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356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sustainability plan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8-EGO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31/7/23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587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25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B8120ED-3888-AE4B-A5E9-5F0D8DDF70B9}"/>
              </a:ext>
            </a:extLst>
          </p:cNvPr>
          <p:cNvSpPr txBox="1"/>
          <p:nvPr/>
        </p:nvSpPr>
        <p:spPr>
          <a:xfrm>
            <a:off x="605842" y="2220744"/>
            <a:ext cx="11121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9480F765-C26E-964A-A557-872CFCBE5FA4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699687"/>
          <a:ext cx="860037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96">
                  <a:extLst>
                    <a:ext uri="{9D8B030D-6E8A-4147-A177-3AD203B41FA5}">
                      <a16:colId xmlns:a16="http://schemas.microsoft.com/office/drawing/2014/main" val="338244394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395711878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573470109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813729567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15682349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13554073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Reporting periods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from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Deadline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Project reviews (timing month)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928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Periodic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highlight>
                            <a:srgbClr val="80D0C7"/>
                          </a:highlight>
                        </a:rPr>
                        <a:t>31/10/2023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943596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ABDDC8EB-AB16-6046-AF39-D932B4A26949}"/>
              </a:ext>
            </a:extLst>
          </p:cNvPr>
          <p:cNvSpPr txBox="1"/>
          <p:nvPr/>
        </p:nvSpPr>
        <p:spPr>
          <a:xfrm>
            <a:off x="390312" y="3295491"/>
            <a:ext cx="1155252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sz="2000" b="1" dirty="0"/>
              <a:t>Financial part </a:t>
            </a:r>
            <a:r>
              <a:rPr lang="en-US" b="1" u="sng" dirty="0">
                <a:highlight>
                  <a:srgbClr val="FFFF00"/>
                </a:highlight>
              </a:rPr>
              <a:t>(done in the Funding and Tenders Portal): </a:t>
            </a:r>
            <a:endParaRPr lang="en-US" b="1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pPr lvl="1" algn="just"/>
            <a:r>
              <a:rPr lang="en-US" dirty="0">
                <a:latin typeface="Arial" panose="020B0604020202020204" pitchFamily="34" charset="0"/>
              </a:rPr>
              <a:t>–  </a:t>
            </a:r>
            <a:r>
              <a:rPr lang="en-US" dirty="0">
                <a:latin typeface="Calibri" panose="020F0502020204030204" pitchFamily="34" charset="0"/>
              </a:rPr>
              <a:t>individual financial statement from each</a:t>
            </a: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beneficiary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for the RP concerned </a:t>
            </a:r>
            <a:endParaRPr lang="en-US" dirty="0">
              <a:latin typeface="Arial" panose="020B0604020202020204" pitchFamily="34" charset="0"/>
            </a:endParaRPr>
          </a:p>
          <a:p>
            <a:pPr lvl="1" algn="just"/>
            <a:r>
              <a:rPr lang="en-US" dirty="0">
                <a:latin typeface="Arial" panose="020B0604020202020204" pitchFamily="34" charset="0"/>
              </a:rPr>
              <a:t>–  </a:t>
            </a:r>
            <a:r>
              <a:rPr lang="en-US" dirty="0">
                <a:latin typeface="Calibri" panose="020F0502020204030204" pitchFamily="34" charset="0"/>
              </a:rPr>
              <a:t>explanation of use of resources, </a:t>
            </a:r>
            <a:endParaRPr lang="en-US" dirty="0">
              <a:latin typeface="Arial" panose="020B0604020202020204" pitchFamily="34" charset="0"/>
            </a:endParaRPr>
          </a:p>
          <a:p>
            <a:pPr lvl="1" algn="just"/>
            <a:r>
              <a:rPr lang="en-US" dirty="0">
                <a:latin typeface="Arial" panose="020B0604020202020204" pitchFamily="34" charset="0"/>
              </a:rPr>
              <a:t>–  </a:t>
            </a:r>
            <a:r>
              <a:rPr lang="en-US" dirty="0">
                <a:latin typeface="Calibri" panose="020F0502020204030204" pitchFamily="34" charset="0"/>
              </a:rPr>
              <a:t>in the final report, if the total costs are higher than </a:t>
            </a:r>
            <a:r>
              <a:rPr lang="en-US" b="1" dirty="0">
                <a:latin typeface="Calibri" panose="020F0502020204030204" pitchFamily="34" charset="0"/>
              </a:rPr>
              <a:t>430.000,00 €</a:t>
            </a:r>
            <a:r>
              <a:rPr lang="en-US" dirty="0">
                <a:latin typeface="Calibri" panose="020F0502020204030204" pitchFamily="34" charset="0"/>
              </a:rPr>
              <a:t>, include certificate of financial statements (CFS). 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E9FE4D3-5216-7042-AC17-0183AD1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13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872DE26-A06C-8541-87AD-A91E56EA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F66D871-68D1-C54B-8D14-491A501B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A5EBD9B-E3F6-794F-9031-FAA50B178F6F}"/>
              </a:ext>
            </a:extLst>
          </p:cNvPr>
          <p:cNvSpPr txBox="1"/>
          <p:nvPr/>
        </p:nvSpPr>
        <p:spPr>
          <a:xfrm>
            <a:off x="143345" y="67349"/>
            <a:ext cx="4436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3) NEXT COMING STEPS (SOON…)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B20E3C3-1970-3145-AE5D-51F058122F52}"/>
              </a:ext>
            </a:extLst>
          </p:cNvPr>
          <p:cNvSpPr txBox="1"/>
          <p:nvPr/>
        </p:nvSpPr>
        <p:spPr>
          <a:xfrm>
            <a:off x="402220" y="5616733"/>
            <a:ext cx="363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DEADLINE: 15/09/2023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DCE9F64-21C0-764F-876C-D42E9883AE55}"/>
              </a:ext>
            </a:extLst>
          </p:cNvPr>
          <p:cNvSpPr txBox="1"/>
          <p:nvPr/>
        </p:nvSpPr>
        <p:spPr>
          <a:xfrm>
            <a:off x="402220" y="4909775"/>
            <a:ext cx="6196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REMINDER TO ADMINISTRATIVE CONTACTS/PIs</a:t>
            </a:r>
          </a:p>
        </p:txBody>
      </p:sp>
    </p:spTree>
    <p:extLst>
      <p:ext uri="{BB962C8B-B14F-4D97-AF65-F5344CB8AC3E}">
        <p14:creationId xmlns:p14="http://schemas.microsoft.com/office/powerpoint/2010/main" val="117663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>
            <a:extLst>
              <a:ext uri="{FF2B5EF4-FFF2-40B4-BE49-F238E27FC236}">
                <a16:creationId xmlns:a16="http://schemas.microsoft.com/office/drawing/2014/main" id="{95616FA4-2F57-E542-801A-687C05FA061F}"/>
              </a:ext>
            </a:extLst>
          </p:cNvPr>
          <p:cNvSpPr/>
          <p:nvPr/>
        </p:nvSpPr>
        <p:spPr>
          <a:xfrm>
            <a:off x="845750" y="1146301"/>
            <a:ext cx="1570956" cy="83537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eurón 4">
            <a:extLst>
              <a:ext uri="{FF2B5EF4-FFF2-40B4-BE49-F238E27FC236}">
                <a16:creationId xmlns:a16="http://schemas.microsoft.com/office/drawing/2014/main" id="{1A6EE027-0CF1-BD42-8F64-1038BEAF6E4A}"/>
              </a:ext>
            </a:extLst>
          </p:cNvPr>
          <p:cNvSpPr/>
          <p:nvPr/>
        </p:nvSpPr>
        <p:spPr>
          <a:xfrm>
            <a:off x="2768157" y="1153679"/>
            <a:ext cx="2259031" cy="828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13850FA-BAA3-C24D-B491-5969E409871B}"/>
              </a:ext>
            </a:extLst>
          </p:cNvPr>
          <p:cNvSpPr txBox="1"/>
          <p:nvPr/>
        </p:nvSpPr>
        <p:spPr>
          <a:xfrm>
            <a:off x="1054025" y="1202729"/>
            <a:ext cx="9084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End of </a:t>
            </a:r>
          </a:p>
          <a:p>
            <a:r>
              <a:rPr lang="en-US" sz="1400" dirty="0"/>
              <a:t>reporting </a:t>
            </a:r>
          </a:p>
          <a:p>
            <a:r>
              <a:rPr lang="en-US" sz="1400" dirty="0"/>
              <a:t>period</a:t>
            </a:r>
          </a:p>
        </p:txBody>
      </p:sp>
      <p:sp>
        <p:nvSpPr>
          <p:cNvPr id="7" name="Cheurón 6">
            <a:extLst>
              <a:ext uri="{FF2B5EF4-FFF2-40B4-BE49-F238E27FC236}">
                <a16:creationId xmlns:a16="http://schemas.microsoft.com/office/drawing/2014/main" id="{89919B8F-1202-3449-B70F-DAC86296770C}"/>
              </a:ext>
            </a:extLst>
          </p:cNvPr>
          <p:cNvSpPr/>
          <p:nvPr/>
        </p:nvSpPr>
        <p:spPr>
          <a:xfrm>
            <a:off x="5387449" y="1158061"/>
            <a:ext cx="3554746" cy="828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urón 7">
            <a:extLst>
              <a:ext uri="{FF2B5EF4-FFF2-40B4-BE49-F238E27FC236}">
                <a16:creationId xmlns:a16="http://schemas.microsoft.com/office/drawing/2014/main" id="{282B6728-44F0-EF47-A63E-9ABAFAC82A8B}"/>
              </a:ext>
            </a:extLst>
          </p:cNvPr>
          <p:cNvSpPr/>
          <p:nvPr/>
        </p:nvSpPr>
        <p:spPr>
          <a:xfrm>
            <a:off x="8942195" y="1153679"/>
            <a:ext cx="2089698" cy="82800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344F4CB-EB56-BD41-97E6-6046786CE247}"/>
              </a:ext>
            </a:extLst>
          </p:cNvPr>
          <p:cNvSpPr txBox="1"/>
          <p:nvPr/>
        </p:nvSpPr>
        <p:spPr>
          <a:xfrm>
            <a:off x="3260770" y="1403617"/>
            <a:ext cx="126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Within 60 days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BDBE736-9CC6-9A4B-B934-89725C3E7F59}"/>
              </a:ext>
            </a:extLst>
          </p:cNvPr>
          <p:cNvSpPr txBox="1"/>
          <p:nvPr/>
        </p:nvSpPr>
        <p:spPr>
          <a:xfrm>
            <a:off x="6211538" y="1403518"/>
            <a:ext cx="2149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Revisions and explanations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069D29-EFB4-8D42-847D-ABF164AB6B9F}"/>
              </a:ext>
            </a:extLst>
          </p:cNvPr>
          <p:cNvSpPr txBox="1"/>
          <p:nvPr/>
        </p:nvSpPr>
        <p:spPr>
          <a:xfrm>
            <a:off x="9509147" y="1202729"/>
            <a:ext cx="11639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End of </a:t>
            </a:r>
          </a:p>
          <a:p>
            <a:r>
              <a:rPr lang="en-US" sz="1400"/>
              <a:t>reporting </a:t>
            </a:r>
          </a:p>
          <a:p>
            <a:r>
              <a:rPr lang="en-US" sz="1400"/>
              <a:t>and payment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9C294456-889F-0440-9D56-54EC8F57B0F1}"/>
              </a:ext>
            </a:extLst>
          </p:cNvPr>
          <p:cNvSpPr/>
          <p:nvPr/>
        </p:nvSpPr>
        <p:spPr>
          <a:xfrm>
            <a:off x="838200" y="2182607"/>
            <a:ext cx="1362681" cy="7563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0F58F821-55F6-074A-8C56-13ECDE2296B5}"/>
              </a:ext>
            </a:extLst>
          </p:cNvPr>
          <p:cNvSpPr/>
          <p:nvPr/>
        </p:nvSpPr>
        <p:spPr>
          <a:xfrm>
            <a:off x="2933032" y="2182607"/>
            <a:ext cx="1362681" cy="7563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2AA639A7-4379-6847-967A-2E73C84FE038}"/>
              </a:ext>
            </a:extLst>
          </p:cNvPr>
          <p:cNvSpPr/>
          <p:nvPr/>
        </p:nvSpPr>
        <p:spPr>
          <a:xfrm>
            <a:off x="2933032" y="3160081"/>
            <a:ext cx="1362681" cy="7563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3BB2D9CB-07CA-BA43-BC55-134454BF4F0C}"/>
              </a:ext>
            </a:extLst>
          </p:cNvPr>
          <p:cNvSpPr/>
          <p:nvPr/>
        </p:nvSpPr>
        <p:spPr>
          <a:xfrm>
            <a:off x="4706108" y="3978647"/>
            <a:ext cx="1362681" cy="7563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27E6C9E8-6ECD-2445-90D2-ECF2B00BB168}"/>
              </a:ext>
            </a:extLst>
          </p:cNvPr>
          <p:cNvSpPr/>
          <p:nvPr/>
        </p:nvSpPr>
        <p:spPr>
          <a:xfrm>
            <a:off x="6945878" y="2190993"/>
            <a:ext cx="1362681" cy="756356"/>
          </a:xfrm>
          <a:prstGeom prst="roundRect">
            <a:avLst/>
          </a:prstGeom>
          <a:solidFill>
            <a:schemeClr val="accent4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2A7967F0-5B0D-374D-876C-645DE2F7F6BE}"/>
              </a:ext>
            </a:extLst>
          </p:cNvPr>
          <p:cNvSpPr/>
          <p:nvPr/>
        </p:nvSpPr>
        <p:spPr>
          <a:xfrm>
            <a:off x="9421049" y="2178323"/>
            <a:ext cx="1362681" cy="7563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1A82BE18-62FA-3F47-B7F2-9561137C5FA7}"/>
              </a:ext>
            </a:extLst>
          </p:cNvPr>
          <p:cNvSpPr/>
          <p:nvPr/>
        </p:nvSpPr>
        <p:spPr>
          <a:xfrm>
            <a:off x="9421048" y="3500682"/>
            <a:ext cx="1362681" cy="7563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B0B5A38-CAD6-DE4B-BD92-6E405ED89A6E}"/>
              </a:ext>
            </a:extLst>
          </p:cNvPr>
          <p:cNvSpPr txBox="1"/>
          <p:nvPr/>
        </p:nvSpPr>
        <p:spPr>
          <a:xfrm>
            <a:off x="950847" y="2178323"/>
            <a:ext cx="10801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Technical</a:t>
            </a:r>
          </a:p>
          <a:p>
            <a:pPr algn="ctr"/>
            <a:r>
              <a:rPr lang="en-US" sz="1400"/>
              <a:t>Deliverables</a:t>
            </a:r>
          </a:p>
          <a:p>
            <a:pPr algn="ctr"/>
            <a:r>
              <a:rPr lang="en-US" sz="1400"/>
              <a:t>submitted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44A20E0-BE46-DB49-AE3D-7B01FFDCDAF1}"/>
              </a:ext>
            </a:extLst>
          </p:cNvPr>
          <p:cNvSpPr txBox="1"/>
          <p:nvPr/>
        </p:nvSpPr>
        <p:spPr>
          <a:xfrm>
            <a:off x="3141446" y="2181890"/>
            <a:ext cx="930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Periodic</a:t>
            </a:r>
          </a:p>
          <a:p>
            <a:pPr algn="ctr"/>
            <a:r>
              <a:rPr lang="en-US" sz="1400"/>
              <a:t>report</a:t>
            </a:r>
          </a:p>
          <a:p>
            <a:pPr algn="ctr"/>
            <a:r>
              <a:rPr lang="en-US" sz="1400"/>
              <a:t>submitted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59EEA75-27D8-A741-9CBE-0C4414DC4050}"/>
              </a:ext>
            </a:extLst>
          </p:cNvPr>
          <p:cNvSpPr txBox="1"/>
          <p:nvPr/>
        </p:nvSpPr>
        <p:spPr>
          <a:xfrm>
            <a:off x="3102382" y="3168927"/>
            <a:ext cx="930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Financial</a:t>
            </a:r>
          </a:p>
          <a:p>
            <a:pPr algn="ctr"/>
            <a:r>
              <a:rPr lang="en-US" sz="1400"/>
              <a:t>statement</a:t>
            </a:r>
          </a:p>
          <a:p>
            <a:pPr algn="ctr"/>
            <a:r>
              <a:rPr lang="en-US" sz="1400"/>
              <a:t>submitted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A8F9245-80E7-7A40-9725-DA03085F32C8}"/>
              </a:ext>
            </a:extLst>
          </p:cNvPr>
          <p:cNvSpPr txBox="1"/>
          <p:nvPr/>
        </p:nvSpPr>
        <p:spPr>
          <a:xfrm>
            <a:off x="4942643" y="4081960"/>
            <a:ext cx="86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/>
              <a:t>Technical</a:t>
            </a:r>
          </a:p>
          <a:p>
            <a:pPr algn="ctr"/>
            <a:r>
              <a:rPr lang="en-US" sz="1400" b="1"/>
              <a:t>review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45F0A48-FC6C-3547-91E7-456E7793BBD9}"/>
              </a:ext>
            </a:extLst>
          </p:cNvPr>
          <p:cNvSpPr txBox="1"/>
          <p:nvPr/>
        </p:nvSpPr>
        <p:spPr>
          <a:xfrm>
            <a:off x="4648787" y="4856383"/>
            <a:ext cx="14773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And</a:t>
            </a:r>
          </a:p>
          <a:p>
            <a:pPr algn="ctr"/>
            <a:r>
              <a:rPr lang="en-US" sz="1400" dirty="0" err="1"/>
              <a:t>Assesment</a:t>
            </a:r>
            <a:r>
              <a:rPr lang="en-US" sz="1400" dirty="0"/>
              <a:t> by the</a:t>
            </a:r>
          </a:p>
          <a:p>
            <a:pPr algn="ctr"/>
            <a:r>
              <a:rPr lang="en-US" sz="1400" dirty="0"/>
              <a:t>Financial officer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B765A5-37C7-4B4D-BFE4-0372BC4C6959}"/>
              </a:ext>
            </a:extLst>
          </p:cNvPr>
          <p:cNvSpPr txBox="1"/>
          <p:nvPr/>
        </p:nvSpPr>
        <p:spPr>
          <a:xfrm>
            <a:off x="4474022" y="2227196"/>
            <a:ext cx="1963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Comments from </a:t>
            </a:r>
          </a:p>
          <a:p>
            <a:pPr algn="ctr"/>
            <a:r>
              <a:rPr lang="en-US" sz="1400" dirty="0"/>
              <a:t>PO and FO- corrective</a:t>
            </a:r>
          </a:p>
          <a:p>
            <a:pPr algn="ctr"/>
            <a:r>
              <a:rPr lang="en-US" sz="1400" dirty="0"/>
              <a:t>Actions may be required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C55C754-E4CC-B944-8D6E-1BA499992B43}"/>
              </a:ext>
            </a:extLst>
          </p:cNvPr>
          <p:cNvSpPr txBox="1"/>
          <p:nvPr/>
        </p:nvSpPr>
        <p:spPr>
          <a:xfrm>
            <a:off x="9334952" y="2199839"/>
            <a:ext cx="144231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All documents</a:t>
            </a:r>
          </a:p>
          <a:p>
            <a:pPr algn="ctr"/>
            <a:r>
              <a:rPr lang="en-US" sz="1400"/>
              <a:t>Received, correct</a:t>
            </a:r>
          </a:p>
          <a:p>
            <a:pPr algn="ctr"/>
            <a:r>
              <a:rPr lang="en-US" sz="1400"/>
              <a:t>And accepted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19B6728-6294-8D47-854D-5238EC3174CE}"/>
              </a:ext>
            </a:extLst>
          </p:cNvPr>
          <p:cNvSpPr txBox="1"/>
          <p:nvPr/>
        </p:nvSpPr>
        <p:spPr>
          <a:xfrm>
            <a:off x="9682495" y="3617250"/>
            <a:ext cx="830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Initation</a:t>
            </a:r>
            <a:endParaRPr lang="en-US" sz="1400" dirty="0"/>
          </a:p>
          <a:p>
            <a:pPr algn="ctr"/>
            <a:r>
              <a:rPr lang="en-US" sz="1400" dirty="0"/>
              <a:t>payment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B5547C60-988D-814F-8B26-722EB4B410E8}"/>
              </a:ext>
            </a:extLst>
          </p:cNvPr>
          <p:cNvSpPr txBox="1"/>
          <p:nvPr/>
        </p:nvSpPr>
        <p:spPr>
          <a:xfrm>
            <a:off x="6970792" y="2307561"/>
            <a:ext cx="1387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Submission of </a:t>
            </a:r>
          </a:p>
          <a:p>
            <a:pPr algn="ctr"/>
            <a:r>
              <a:rPr lang="en-US" sz="1400"/>
              <a:t>Revised versions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5EAEB746-32B0-1548-8800-831A8DB56629}"/>
              </a:ext>
            </a:extLst>
          </p:cNvPr>
          <p:cNvCxnSpPr/>
          <p:nvPr/>
        </p:nvCxnSpPr>
        <p:spPr>
          <a:xfrm>
            <a:off x="3568180" y="3978647"/>
            <a:ext cx="7735" cy="391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6D29630F-2FCE-1243-B588-98D9A139299A}"/>
              </a:ext>
            </a:extLst>
          </p:cNvPr>
          <p:cNvCxnSpPr/>
          <p:nvPr/>
        </p:nvCxnSpPr>
        <p:spPr>
          <a:xfrm>
            <a:off x="3575915" y="4370080"/>
            <a:ext cx="9684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B5341AC9-8DE5-F948-B60E-65D971AAE069}"/>
              </a:ext>
            </a:extLst>
          </p:cNvPr>
          <p:cNvCxnSpPr/>
          <p:nvPr/>
        </p:nvCxnSpPr>
        <p:spPr>
          <a:xfrm>
            <a:off x="4378038" y="2756942"/>
            <a:ext cx="490984" cy="108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5BD9D81-5525-5F44-A3D6-4E2ED659F13D}"/>
              </a:ext>
            </a:extLst>
          </p:cNvPr>
          <p:cNvCxnSpPr/>
          <p:nvPr/>
        </p:nvCxnSpPr>
        <p:spPr>
          <a:xfrm flipV="1">
            <a:off x="6126115" y="3168927"/>
            <a:ext cx="662449" cy="80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581BACF5-4316-F14B-85D8-73DA69C3A3BF}"/>
              </a:ext>
            </a:extLst>
          </p:cNvPr>
          <p:cNvCxnSpPr/>
          <p:nvPr/>
        </p:nvCxnSpPr>
        <p:spPr>
          <a:xfrm flipV="1">
            <a:off x="6278515" y="3321327"/>
            <a:ext cx="662449" cy="80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6CC7F81-1AEF-0448-83D7-4EFA175CF4C7}"/>
              </a:ext>
            </a:extLst>
          </p:cNvPr>
          <p:cNvSpPr txBox="1"/>
          <p:nvPr/>
        </p:nvSpPr>
        <p:spPr>
          <a:xfrm>
            <a:off x="6457372" y="3837749"/>
            <a:ext cx="9416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Review</a:t>
            </a:r>
          </a:p>
          <a:p>
            <a:pPr algn="ctr"/>
            <a:r>
              <a:rPr lang="en-US" sz="1400" dirty="0"/>
              <a:t>Report</a:t>
            </a:r>
          </a:p>
          <a:p>
            <a:pPr algn="ctr"/>
            <a:r>
              <a:rPr lang="en-US" sz="1400" dirty="0"/>
              <a:t>Submitted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72888A2-E70B-0841-A003-5FDEF2C0A5B3}"/>
              </a:ext>
            </a:extLst>
          </p:cNvPr>
          <p:cNvSpPr txBox="1"/>
          <p:nvPr/>
        </p:nvSpPr>
        <p:spPr>
          <a:xfrm>
            <a:off x="7025505" y="2971614"/>
            <a:ext cx="13859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More than 1 </a:t>
            </a:r>
          </a:p>
          <a:p>
            <a:pPr algn="ctr"/>
            <a:r>
              <a:rPr lang="en-US" sz="1400" dirty="0"/>
              <a:t>Iteration may be</a:t>
            </a:r>
          </a:p>
          <a:p>
            <a:pPr algn="ctr"/>
            <a:r>
              <a:rPr lang="en-US" sz="1400" dirty="0"/>
              <a:t>necessary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C0F7E445-B50E-6E4F-92ED-5B8A065508B8}"/>
              </a:ext>
            </a:extLst>
          </p:cNvPr>
          <p:cNvCxnSpPr>
            <a:cxnSpLocks/>
          </p:cNvCxnSpPr>
          <p:nvPr/>
        </p:nvCxnSpPr>
        <p:spPr>
          <a:xfrm>
            <a:off x="10097737" y="2976493"/>
            <a:ext cx="4652" cy="46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E86D8C34-2E7C-FA46-B872-5C7604CDCFF6}"/>
              </a:ext>
            </a:extLst>
          </p:cNvPr>
          <p:cNvSpPr txBox="1"/>
          <p:nvPr/>
        </p:nvSpPr>
        <p:spPr>
          <a:xfrm>
            <a:off x="385645" y="260921"/>
            <a:ext cx="178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ROADMAP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39778DF-A4D7-284B-8B93-9755D8153590}"/>
              </a:ext>
            </a:extLst>
          </p:cNvPr>
          <p:cNvSpPr txBox="1"/>
          <p:nvPr/>
        </p:nvSpPr>
        <p:spPr>
          <a:xfrm>
            <a:off x="31711" y="5683821"/>
            <a:ext cx="6427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more actions are needed, the PO will inform us in due time.</a:t>
            </a:r>
          </a:p>
          <a:p>
            <a:r>
              <a:rPr lang="en-US" b="1" dirty="0">
                <a:solidFill>
                  <a:srgbClr val="FF0000"/>
                </a:solidFill>
              </a:rPr>
              <a:t>Other actions may be required for the review meeting (if there is)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C2352A0C-A89C-9049-8862-4F2996C2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14</a:t>
            </a:fld>
            <a:endParaRPr lang="en-US" sz="1400"/>
          </a:p>
        </p:txBody>
      </p:sp>
      <p:sp>
        <p:nvSpPr>
          <p:cNvPr id="37" name="Footer Placeholder 3">
            <a:extLst>
              <a:ext uri="{FF2B5EF4-FFF2-40B4-BE49-F238E27FC236}">
                <a16:creationId xmlns:a16="http://schemas.microsoft.com/office/drawing/2014/main" id="{95D1AC7C-2372-BB4F-88CA-84190D41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38" name="Date Placeholder 1">
            <a:extLst>
              <a:ext uri="{FF2B5EF4-FFF2-40B4-BE49-F238E27FC236}">
                <a16:creationId xmlns:a16="http://schemas.microsoft.com/office/drawing/2014/main" id="{92D0B8C0-2D5C-C348-BF33-4DC781AB8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222063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B675356-D800-EA46-84AD-9FB0A6B00EB7}"/>
              </a:ext>
            </a:extLst>
          </p:cNvPr>
          <p:cNvSpPr txBox="1"/>
          <p:nvPr/>
        </p:nvSpPr>
        <p:spPr>
          <a:xfrm>
            <a:off x="112513" y="131941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TIMELINE</a:t>
            </a: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16AAEAF8-BF66-ED45-8479-A8CF0CD8387A}"/>
              </a:ext>
            </a:extLst>
          </p:cNvPr>
          <p:cNvSpPr/>
          <p:nvPr/>
        </p:nvSpPr>
        <p:spPr>
          <a:xfrm>
            <a:off x="321472" y="2849553"/>
            <a:ext cx="11549056" cy="1713016"/>
          </a:xfrm>
          <a:prstGeom prst="rightArrow">
            <a:avLst/>
          </a:prstGeom>
          <a:solidFill>
            <a:srgbClr val="80D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FCC7F763-A8A0-A441-91AD-D0811729D115}"/>
              </a:ext>
            </a:extLst>
          </p:cNvPr>
          <p:cNvCxnSpPr>
            <a:cxnSpLocks/>
          </p:cNvCxnSpPr>
          <p:nvPr/>
        </p:nvCxnSpPr>
        <p:spPr>
          <a:xfrm>
            <a:off x="345223" y="2068751"/>
            <a:ext cx="0" cy="1208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8782E91-5137-7448-B4F3-5C4357190514}"/>
              </a:ext>
            </a:extLst>
          </p:cNvPr>
          <p:cNvCxnSpPr>
            <a:cxnSpLocks/>
          </p:cNvCxnSpPr>
          <p:nvPr/>
        </p:nvCxnSpPr>
        <p:spPr>
          <a:xfrm>
            <a:off x="1637509" y="4161581"/>
            <a:ext cx="0" cy="1208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457BC07-721E-8F41-88D3-5E2804D12AE1}"/>
              </a:ext>
            </a:extLst>
          </p:cNvPr>
          <p:cNvCxnSpPr>
            <a:cxnSpLocks/>
          </p:cNvCxnSpPr>
          <p:nvPr/>
        </p:nvCxnSpPr>
        <p:spPr>
          <a:xfrm>
            <a:off x="7342074" y="2070096"/>
            <a:ext cx="0" cy="1208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C58DD5A-0BAA-B541-A954-5DB6DE0A4227}"/>
              </a:ext>
            </a:extLst>
          </p:cNvPr>
          <p:cNvCxnSpPr>
            <a:cxnSpLocks/>
          </p:cNvCxnSpPr>
          <p:nvPr/>
        </p:nvCxnSpPr>
        <p:spPr>
          <a:xfrm>
            <a:off x="3708223" y="2063803"/>
            <a:ext cx="0" cy="1208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5104483-84D7-5641-A0D7-5C1F554B9A10}"/>
              </a:ext>
            </a:extLst>
          </p:cNvPr>
          <p:cNvCxnSpPr>
            <a:cxnSpLocks/>
          </p:cNvCxnSpPr>
          <p:nvPr/>
        </p:nvCxnSpPr>
        <p:spPr>
          <a:xfrm>
            <a:off x="6287991" y="4161581"/>
            <a:ext cx="0" cy="1208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8D4450B-E7EB-DD44-9460-2AA32666AC7F}"/>
              </a:ext>
            </a:extLst>
          </p:cNvPr>
          <p:cNvSpPr txBox="1"/>
          <p:nvPr/>
        </p:nvSpPr>
        <p:spPr>
          <a:xfrm>
            <a:off x="5244326" y="5425331"/>
            <a:ext cx="2650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End of the periodic report</a:t>
            </a:r>
          </a:p>
          <a:p>
            <a:pPr algn="ctr"/>
            <a:r>
              <a:rPr lang="en-US" b="1" dirty="0"/>
              <a:t>31/10/2023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261C44E-1BDB-6C4E-B7F5-8FE71E823985}"/>
              </a:ext>
            </a:extLst>
          </p:cNvPr>
          <p:cNvSpPr txBox="1"/>
          <p:nvPr/>
        </p:nvSpPr>
        <p:spPr>
          <a:xfrm>
            <a:off x="0" y="1155976"/>
            <a:ext cx="12097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Templates </a:t>
            </a:r>
          </a:p>
          <a:p>
            <a:r>
              <a:rPr lang="en-US" b="1" dirty="0"/>
              <a:t>ready now</a:t>
            </a:r>
          </a:p>
          <a:p>
            <a:endParaRPr lang="en-US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59FE518-E243-8747-987A-1E6C01020149}"/>
              </a:ext>
            </a:extLst>
          </p:cNvPr>
          <p:cNvSpPr txBox="1"/>
          <p:nvPr/>
        </p:nvSpPr>
        <p:spPr>
          <a:xfrm>
            <a:off x="6148172" y="1294476"/>
            <a:ext cx="2612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Possible review meeting, </a:t>
            </a:r>
          </a:p>
          <a:p>
            <a:pPr algn="ctr"/>
            <a:r>
              <a:rPr lang="en-US" b="1" dirty="0"/>
              <a:t>November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AA3FAFF-7E4E-D945-BF3D-46FC31D17C5A}"/>
              </a:ext>
            </a:extLst>
          </p:cNvPr>
          <p:cNvSpPr txBox="1"/>
          <p:nvPr/>
        </p:nvSpPr>
        <p:spPr>
          <a:xfrm>
            <a:off x="439039" y="5425331"/>
            <a:ext cx="2396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Periodic report starting</a:t>
            </a:r>
          </a:p>
          <a:p>
            <a:pPr algn="ctr"/>
            <a:r>
              <a:rPr lang="en-US" b="1" dirty="0"/>
              <a:t>01/09/2023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C80A702-E157-BD42-8469-B38B9E883A75}"/>
              </a:ext>
            </a:extLst>
          </p:cNvPr>
          <p:cNvSpPr txBox="1"/>
          <p:nvPr/>
        </p:nvSpPr>
        <p:spPr>
          <a:xfrm>
            <a:off x="2545476" y="1294476"/>
            <a:ext cx="3064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Information ready by partners</a:t>
            </a:r>
          </a:p>
          <a:p>
            <a:pPr algn="ctr"/>
            <a:r>
              <a:rPr lang="en-US" b="1" dirty="0"/>
              <a:t>15/09/2023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8DF55E8-A5D3-D04E-9CBD-7D3FBCC6E0CE}"/>
              </a:ext>
            </a:extLst>
          </p:cNvPr>
          <p:cNvCxnSpPr>
            <a:cxnSpLocks/>
          </p:cNvCxnSpPr>
          <p:nvPr/>
        </p:nvCxnSpPr>
        <p:spPr>
          <a:xfrm>
            <a:off x="10237672" y="4116680"/>
            <a:ext cx="0" cy="1208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8C7A39F-CDE9-CD42-A2C5-544AAD9C2F4C}"/>
              </a:ext>
            </a:extLst>
          </p:cNvPr>
          <p:cNvSpPr txBox="1"/>
          <p:nvPr/>
        </p:nvSpPr>
        <p:spPr>
          <a:xfrm>
            <a:off x="9316653" y="5425331"/>
            <a:ext cx="2459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Revision and approval,</a:t>
            </a:r>
          </a:p>
          <a:p>
            <a:r>
              <a:rPr lang="en-US" b="1" dirty="0"/>
              <a:t>Payment initiated, 2024</a:t>
            </a:r>
          </a:p>
        </p:txBody>
      </p:sp>
      <p:sp>
        <p:nvSpPr>
          <p:cNvPr id="23" name="Slide Number Placeholder 4">
            <a:extLst>
              <a:ext uri="{FF2B5EF4-FFF2-40B4-BE49-F238E27FC236}">
                <a16:creationId xmlns:a16="http://schemas.microsoft.com/office/drawing/2014/main" id="{EE12AD80-7D87-4B45-9223-6FC998BE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15</a:t>
            </a:fld>
            <a:endParaRPr lang="en-US" sz="1400"/>
          </a:p>
        </p:txBody>
      </p:sp>
      <p:sp>
        <p:nvSpPr>
          <p:cNvPr id="24" name="Footer Placeholder 3">
            <a:extLst>
              <a:ext uri="{FF2B5EF4-FFF2-40B4-BE49-F238E27FC236}">
                <a16:creationId xmlns:a16="http://schemas.microsoft.com/office/drawing/2014/main" id="{8E39F901-0495-FA4D-BB84-C0C7B19A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8797ACCF-64D4-1A46-BB7B-E6499520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2388499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ET-PP 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annual </a:t>
            </a: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meeting: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administrative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details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14047D9-FEC4-5741-8E7C-1BAB4BE06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7702" y="5537118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13/06/2023</a:t>
            </a:r>
          </a:p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Grant agreement: Nº 101079696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C3331CF-832A-BD49-B245-ECFE647CA5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6114" b="-1"/>
          <a:stretch/>
        </p:blipFill>
        <p:spPr>
          <a:xfrm>
            <a:off x="419382" y="770070"/>
            <a:ext cx="4047843" cy="394968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32DE42F0-6EAA-2842-B57E-BCEA189D54B8}"/>
              </a:ext>
            </a:extLst>
          </p:cNvPr>
          <p:cNvSpPr txBox="1"/>
          <p:nvPr/>
        </p:nvSpPr>
        <p:spPr>
          <a:xfrm>
            <a:off x="0" y="15703"/>
            <a:ext cx="604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Project: 101079696 — ET-PP — HORIZON-INFRA-2021-DEV-02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6B3FFA-9B66-264A-B3FF-9191F1E0B8FC}"/>
              </a:ext>
            </a:extLst>
          </p:cNvPr>
          <p:cNvSpPr txBox="1"/>
          <p:nvPr/>
        </p:nvSpPr>
        <p:spPr>
          <a:xfrm>
            <a:off x="217515" y="5537118"/>
            <a:ext cx="30711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Horizon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Coordination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Support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17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68" y="136525"/>
            <a:ext cx="3050894" cy="1325563"/>
          </a:xfrm>
        </p:spPr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2</a:t>
            </a:fld>
            <a:endParaRPr lang="en-US" sz="14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D58B5C6-B57F-6D45-B1A7-6F08C356DB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868" y="1767703"/>
            <a:ext cx="10515600" cy="43281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Introduction and status of the project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Amendment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Next steps (first periodic report)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F9B066DB-1445-924E-9778-3C4BF06D25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224198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68" y="17018"/>
            <a:ext cx="6512901" cy="1325563"/>
          </a:xfrm>
        </p:spPr>
        <p:txBody>
          <a:bodyPr/>
          <a:lstStyle/>
          <a:p>
            <a:r>
              <a:rPr lang="en-US" dirty="0"/>
              <a:t>Status of the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3</a:t>
            </a:fld>
            <a:endParaRPr lang="en-US" sz="14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D58B5C6-B57F-6D45-B1A7-6F08C356DB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8191"/>
            <a:ext cx="10515600" cy="432815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Starting date: 01/09/2022 </a:t>
            </a:r>
          </a:p>
          <a:p>
            <a:pPr>
              <a:buFontTx/>
              <a:buChar char="-"/>
            </a:pPr>
            <a:r>
              <a:rPr lang="en-US" dirty="0"/>
              <a:t>Ending date: 31/08/2026 </a:t>
            </a:r>
          </a:p>
          <a:p>
            <a:pPr>
              <a:buFontTx/>
              <a:buChar char="-"/>
            </a:pPr>
            <a:r>
              <a:rPr lang="en-US" dirty="0"/>
              <a:t>Project duration: 48 months (now, M10). </a:t>
            </a:r>
          </a:p>
          <a:p>
            <a:pPr>
              <a:buFontTx/>
              <a:buChar char="-"/>
            </a:pPr>
            <a:r>
              <a:rPr lang="en-US" dirty="0"/>
              <a:t>Grant Agreement (GA) signed </a:t>
            </a:r>
          </a:p>
          <a:p>
            <a:pPr>
              <a:buFontTx/>
              <a:buChar char="-"/>
            </a:pPr>
            <a:r>
              <a:rPr lang="en-US" dirty="0"/>
              <a:t>Consortium Agreement (CA) final version (signature process)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4A9AC4B-33D4-264C-BA7D-D96D478B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554A35CC-13A5-E343-A6A8-9344C939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391664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63"/>
            <a:ext cx="2298357" cy="366184"/>
          </a:xfrm>
        </p:spPr>
        <p:txBody>
          <a:bodyPr>
            <a:normAutofit/>
          </a:bodyPr>
          <a:lstStyle/>
          <a:p>
            <a:r>
              <a:rPr lang="en-US" sz="1800" b="1" dirty="0"/>
              <a:t>LIST OF PARTICIPANTS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063D254-4A87-E348-8E1C-89FD51CA3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51331"/>
              </p:ext>
            </p:extLst>
          </p:nvPr>
        </p:nvGraphicFramePr>
        <p:xfrm>
          <a:off x="2942492" y="69747"/>
          <a:ext cx="8129162" cy="6351044"/>
        </p:xfrm>
        <a:graphic>
          <a:graphicData uri="http://schemas.openxmlformats.org/drawingml/2006/table">
            <a:tbl>
              <a:tblPr/>
              <a:tblGrid>
                <a:gridCol w="255416">
                  <a:extLst>
                    <a:ext uri="{9D8B030D-6E8A-4147-A177-3AD203B41FA5}">
                      <a16:colId xmlns:a16="http://schemas.microsoft.com/office/drawing/2014/main" val="352774455"/>
                    </a:ext>
                  </a:extLst>
                </a:gridCol>
                <a:gridCol w="1321490">
                  <a:extLst>
                    <a:ext uri="{9D8B030D-6E8A-4147-A177-3AD203B41FA5}">
                      <a16:colId xmlns:a16="http://schemas.microsoft.com/office/drawing/2014/main" val="185472249"/>
                    </a:ext>
                  </a:extLst>
                </a:gridCol>
                <a:gridCol w="5279516">
                  <a:extLst>
                    <a:ext uri="{9D8B030D-6E8A-4147-A177-3AD203B41FA5}">
                      <a16:colId xmlns:a16="http://schemas.microsoft.com/office/drawing/2014/main" val="967894633"/>
                    </a:ext>
                  </a:extLst>
                </a:gridCol>
                <a:gridCol w="541340">
                  <a:extLst>
                    <a:ext uri="{9D8B030D-6E8A-4147-A177-3AD203B41FA5}">
                      <a16:colId xmlns:a16="http://schemas.microsoft.com/office/drawing/2014/main" val="62755863"/>
                    </a:ext>
                  </a:extLst>
                </a:gridCol>
                <a:gridCol w="731400">
                  <a:extLst>
                    <a:ext uri="{9D8B030D-6E8A-4147-A177-3AD203B41FA5}">
                      <a16:colId xmlns:a16="http://schemas.microsoft.com/office/drawing/2014/main" val="87611750"/>
                    </a:ext>
                  </a:extLst>
                </a:gridCol>
              </a:tblGrid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dirty="0">
                          <a:effectLst/>
                        </a:rPr>
                        <a:t>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dirty="0">
                          <a:effectLst/>
                        </a:rPr>
                        <a:t>Short </a:t>
                      </a:r>
                      <a:r>
                        <a:rPr lang="es-ES" sz="1200" b="1" dirty="0" err="1">
                          <a:effectLst/>
                        </a:rPr>
                        <a:t>Name</a:t>
                      </a:r>
                      <a:endParaRPr lang="es-ES" sz="1200" b="1" dirty="0">
                        <a:effectLst/>
                      </a:endParaRP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dirty="0">
                          <a:effectLst/>
                        </a:rPr>
                        <a:t>Legal </a:t>
                      </a:r>
                      <a:r>
                        <a:rPr lang="es-ES" sz="1200" b="1" dirty="0" err="1">
                          <a:effectLst/>
                        </a:rPr>
                        <a:t>name</a:t>
                      </a:r>
                      <a:endParaRPr lang="es-ES" sz="1200" b="1" dirty="0">
                        <a:effectLst/>
                      </a:endParaRP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dirty="0">
                          <a:effectLst/>
                        </a:rPr>
                        <a:t>Role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dirty="0">
                          <a:effectLst/>
                        </a:rPr>
                        <a:t>Country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02041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1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IFAE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INSTITUTO DE FISICA DE ALTAS ENERGIAS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COO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ES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31880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1.1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BSC CNS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BARCELONA SUPERCOMPUTING CENTER-CENTRO NACIONAL DE SUPERCOMPUTACION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AE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ES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76091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2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INFN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ISTITUTO NAZIONALE DI FISICA NUCLEARE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IT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483704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3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UW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UNIWERSYTET WARSZAWSKI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PL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239160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4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CNRS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CENTRE NATIONAL DE LA RECHERCHE SCIENTIFIQUE CNRS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FR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94776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5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NIKHEF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STICHTING NEDERLANDSE WETENSCHAPPELIJK ONDERZOEK INSTITUTEN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NL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233112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6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UCL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UNIVERSITE CATHOLIQUE DE LOUVAIN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311528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7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UAntwerpen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UNIVERSITEIT ANTWERPEN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1612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8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EGO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EUROPEAN GRAVITATIONAL OBSERVATORY(EGO) (OSSERVATORIO GRAVITAZIO NALEEUROPEO)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IT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740420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9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DESY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DEUTSCHES ELEKTRONEN-SYNCHROTRON DESY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DE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83019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10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 err="1">
                          <a:effectLst/>
                        </a:rPr>
                        <a:t>Wigner</a:t>
                      </a:r>
                      <a:r>
                        <a:rPr lang="es-ES" sz="1200" dirty="0">
                          <a:effectLst/>
                        </a:rPr>
                        <a:t> RCP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WIGNER FIZIKAI KUTATOKOZPONT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HU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95376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11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MUL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>
                          <a:effectLst/>
                        </a:rPr>
                        <a:t>MONTANUNIVERSITAET LEOBEN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>
                          <a:effectLst/>
                        </a:rPr>
                        <a:t>BEN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AT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0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41945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12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UNIGE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UNIVERSITE DE GENEVE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AP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CH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93724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13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UKRI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UNITED KINGDOM RESEARCH AND INNOVATION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AP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UK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29884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14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UCAR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CARDIFF UNIVERSITY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AP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UK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7789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15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UGLA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dirty="0">
                          <a:effectLst/>
                        </a:rPr>
                        <a:t>UNIVERSITY OF GLASGOW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AP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dirty="0">
                          <a:effectLst/>
                        </a:rPr>
                        <a:t>UK</a:t>
                      </a:r>
                    </a:p>
                  </a:txBody>
                  <a:tcPr marL="22663" marR="22663" marT="18131" marB="181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008414"/>
                  </a:ext>
                </a:extLst>
              </a:tr>
            </a:tbl>
          </a:graphicData>
        </a:graphic>
      </p:graphicFrame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286C0058-A7F7-914A-B542-8FF5CE74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4</a:t>
            </a:fld>
            <a:endParaRPr lang="en-US" sz="140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C78C44F-A289-3348-924F-484345B34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6D57AF44-11B9-C942-8399-14E79A51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132629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0" y="8363"/>
            <a:ext cx="2298357" cy="366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ES" sz="1800" b="1" dirty="0"/>
              <a:t>LIST OF THIRD PARTIES</a:t>
            </a:r>
            <a:endParaRPr dirty="0"/>
          </a:p>
        </p:txBody>
      </p:sp>
      <p:graphicFrame>
        <p:nvGraphicFramePr>
          <p:cNvPr id="130" name="Google Shape;130;p3"/>
          <p:cNvGraphicFramePr/>
          <p:nvPr>
            <p:extLst>
              <p:ext uri="{D42A27DB-BD31-4B8C-83A1-F6EECF244321}">
                <p14:modId xmlns:p14="http://schemas.microsoft.com/office/powerpoint/2010/main" val="2220389752"/>
              </p:ext>
            </p:extLst>
          </p:nvPr>
        </p:nvGraphicFramePr>
        <p:xfrm>
          <a:off x="2892387" y="204714"/>
          <a:ext cx="8129200" cy="56114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9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713">
                  <a:extLst>
                    <a:ext uri="{9D8B030D-6E8A-4147-A177-3AD203B41FA5}">
                      <a16:colId xmlns:a16="http://schemas.microsoft.com/office/drawing/2014/main" val="819351015"/>
                    </a:ext>
                  </a:extLst>
                </a:gridCol>
                <a:gridCol w="454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1" u="none" strike="noStrike" cap="none">
                          <a:latin typeface="+mn-lt"/>
                        </a:rPr>
                        <a:t>N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1" u="none" strike="noStrike" cap="none" dirty="0">
                          <a:latin typeface="+mn-lt"/>
                        </a:rPr>
                        <a:t>Short </a:t>
                      </a:r>
                      <a:r>
                        <a:rPr lang="es-ES" sz="1200" b="1" u="none" strike="noStrike" cap="none" dirty="0" err="1">
                          <a:latin typeface="+mn-lt"/>
                        </a:rPr>
                        <a:t>Name</a:t>
                      </a:r>
                      <a:endParaRPr sz="1200" b="1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Beneficiary related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1" u="none" strike="noStrike" cap="none" dirty="0">
                          <a:latin typeface="+mn-lt"/>
                        </a:rPr>
                        <a:t>Legal </a:t>
                      </a:r>
                      <a:r>
                        <a:rPr lang="es-ES" sz="1200" b="1" u="none" strike="noStrike" cap="none" dirty="0" err="1">
                          <a:latin typeface="+mn-lt"/>
                        </a:rPr>
                        <a:t>name</a:t>
                      </a:r>
                      <a:endParaRPr sz="1200" b="1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1" u="none" strike="noStrike" cap="none">
                          <a:latin typeface="+mn-lt"/>
                        </a:rPr>
                        <a:t>Role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b="1" u="none" strike="noStrike" cap="none">
                          <a:latin typeface="+mn-lt"/>
                        </a:rPr>
                        <a:t>Country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1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RWTH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DESY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AACHEN UNIVERSITY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TP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GE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2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CDTI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IFAE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CENTRO PARA EL DESARROLLO TECNOLOGICO INDUSTRIAL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ES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3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AEI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DESY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MAX PLANCK INSTITUTE FOR GRAVITATIONAL PHYSICS (ALBERT EINSTEIN INSTITUTE)</a:t>
                      </a:r>
                      <a:endParaRPr lang="es-ES"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GE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4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LUH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DESY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LEIBNIZ UNIVERSITÄT HANNOVER </a:t>
                      </a:r>
                      <a:endParaRPr lang="es-ES"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GE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5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UV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IFAE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UNIVERSITAT DE VALÈNCIA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ES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6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UIB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IFAE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UNIVERSITAT DE LES ILLES BALEARES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ES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7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ICCUB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IFAE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INSTITUTE OF COSMOS SCIENCES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ES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8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VU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NIKHEF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VRIJE UNIVERSITEIT AMSTERDAM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NL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9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MU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NIKHEF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MAASTRICHT UNIVERSITY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NL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10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CYFRONET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AKADEMICKIE CENTRUM KOMPUTEROWE CYFRONET AGH</a:t>
                      </a:r>
                      <a:endParaRPr lang="es-ES"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PL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11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CAMK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NICOLAUS COPERNICUS ASTRONOMICAL CENTER</a:t>
                      </a:r>
                      <a:endParaRPr lang="es-ES"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PL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>
                          <a:latin typeface="+mn-lt"/>
                        </a:rPr>
                        <a:t>12</a:t>
                      </a:r>
                      <a:endParaRPr sz="1400" u="none" strike="noStrike" cap="none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IMPAN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MATHEMATICAL INSTITUTE OF THE POLISH ACADEMY OF SCIENCES</a:t>
                      </a:r>
                      <a:endParaRPr lang="es-ES"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PL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13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NCBJ</a:t>
                      </a:r>
                      <a:endParaRPr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NATIONAL CENTRE FOR NUCLEAR RESEARCH</a:t>
                      </a:r>
                      <a:endParaRPr lang="es-ES" sz="14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PL</a:t>
                      </a:r>
                      <a:endParaRPr kumimoji="0" lang="es-E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14</a:t>
                      </a:r>
                      <a:endParaRPr sz="12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KULEUVEN</a:t>
                      </a:r>
                      <a:endParaRPr sz="1200" u="none" strike="noStrike" cap="none" dirty="0">
                        <a:latin typeface="+mn-lt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lang="en-US" sz="1200" b="1" u="none" strike="noStrike" cap="none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s-ES" sz="1200" u="none" strike="noStrike" cap="none" dirty="0">
                          <a:latin typeface="+mn-lt"/>
                        </a:rPr>
                        <a:t>KATHOLIEKE UNIVERSITEIT LEUVEN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TP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</a:rPr>
                        <a:t>BE</a:t>
                      </a:r>
                    </a:p>
                  </a:txBody>
                  <a:tcPr marL="22675" marR="22675" marT="18125" marB="181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806374"/>
                  </a:ext>
                </a:extLst>
              </a:tr>
            </a:tbl>
          </a:graphicData>
        </a:graphic>
      </p:graphicFrame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610600" y="64020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 sz="1400"/>
              <a:t>5</a:t>
            </a:fld>
            <a:endParaRPr sz="140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B47C46B-D629-CB44-8E39-F163CD7AF6D2}"/>
              </a:ext>
            </a:extLst>
          </p:cNvPr>
          <p:cNvSpPr txBox="1"/>
          <p:nvPr/>
        </p:nvSpPr>
        <p:spPr>
          <a:xfrm>
            <a:off x="450907" y="6059472"/>
            <a:ext cx="770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In-kind contributions in terms of personnel, travel and other costs free of charge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03B05-0FEA-8149-A898-1FD7E78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3CF8D27-77C7-BC48-BB07-6582014B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360869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3AABE22-CEEB-2A4C-97B7-1F74D013A4E4}"/>
              </a:ext>
            </a:extLst>
          </p:cNvPr>
          <p:cNvSpPr txBox="1"/>
          <p:nvPr/>
        </p:nvSpPr>
        <p:spPr>
          <a:xfrm>
            <a:off x="49209" y="45212"/>
            <a:ext cx="2160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/>
              <a:t>Reporting</a:t>
            </a:r>
            <a:r>
              <a:rPr lang="es-ES" sz="2000" b="1" dirty="0"/>
              <a:t> </a:t>
            </a:r>
            <a:r>
              <a:rPr lang="es-ES" sz="2000" b="1" dirty="0" err="1"/>
              <a:t>periods</a:t>
            </a:r>
            <a:r>
              <a:rPr lang="es-ES" sz="2000" b="1" dirty="0"/>
              <a:t>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8120ED-3888-AE4B-A5E9-5F0D8DDF70B9}"/>
              </a:ext>
            </a:extLst>
          </p:cNvPr>
          <p:cNvSpPr txBox="1"/>
          <p:nvPr/>
        </p:nvSpPr>
        <p:spPr>
          <a:xfrm>
            <a:off x="605842" y="2220744"/>
            <a:ext cx="11121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9480F765-C26E-964A-A557-872CFCBE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792230"/>
              </p:ext>
            </p:extLst>
          </p:nvPr>
        </p:nvGraphicFramePr>
        <p:xfrm>
          <a:off x="2209800" y="752644"/>
          <a:ext cx="86003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96">
                  <a:extLst>
                    <a:ext uri="{9D8B030D-6E8A-4147-A177-3AD203B41FA5}">
                      <a16:colId xmlns:a16="http://schemas.microsoft.com/office/drawing/2014/main" val="338244394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395711878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573470109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813729567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15682349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13554073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Reporting periods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from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Deadline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Project reviews (timing month)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928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Periodic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31/10/2023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9435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Periodic report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30/04/2025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09625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Final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31/10/2026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00328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51DB576D-9E59-8F4B-940B-FBCE44FDF1CA}"/>
              </a:ext>
            </a:extLst>
          </p:cNvPr>
          <p:cNvSpPr txBox="1"/>
          <p:nvPr/>
        </p:nvSpPr>
        <p:spPr>
          <a:xfrm>
            <a:off x="237507" y="4366633"/>
            <a:ext cx="768107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-Technical report </a:t>
            </a:r>
            <a:r>
              <a:rPr lang="en-US" b="1" u="sng" dirty="0">
                <a:highlight>
                  <a:srgbClr val="FFFF00"/>
                </a:highlight>
              </a:rPr>
              <a:t>(template provided by the EC + continuous reporting portal)</a:t>
            </a:r>
            <a:endParaRPr lang="en-US" b="1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DDC8EB-AB16-6046-AF39-D932B4A26949}"/>
              </a:ext>
            </a:extLst>
          </p:cNvPr>
          <p:cNvSpPr txBox="1"/>
          <p:nvPr/>
        </p:nvSpPr>
        <p:spPr>
          <a:xfrm>
            <a:off x="237507" y="5084188"/>
            <a:ext cx="59879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sz="2000" b="1" dirty="0"/>
              <a:t>Financial report </a:t>
            </a:r>
            <a:r>
              <a:rPr lang="en-US" b="1" u="sng" dirty="0">
                <a:highlight>
                  <a:srgbClr val="FFFF00"/>
                </a:highlight>
              </a:rPr>
              <a:t>(done in the Funding and Tenders Portal)</a:t>
            </a:r>
            <a:endParaRPr lang="en-US" b="1" u="sng" dirty="0">
              <a:highlight>
                <a:srgbClr val="FFFF00"/>
              </a:highlight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E9FE4D3-5216-7042-AC17-0183AD1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6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872DE26-A06C-8541-87AD-A91E56EA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F66D871-68D1-C54B-8D14-491A501B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050A0B8-152F-6942-BEF2-E8752CBE20B3}"/>
              </a:ext>
            </a:extLst>
          </p:cNvPr>
          <p:cNvSpPr txBox="1">
            <a:spLocks/>
          </p:cNvSpPr>
          <p:nvPr/>
        </p:nvSpPr>
        <p:spPr>
          <a:xfrm>
            <a:off x="2608244" y="5757778"/>
            <a:ext cx="6975512" cy="525886"/>
          </a:xfrm>
          <a:prstGeom prst="rect">
            <a:avLst/>
          </a:prstGeom>
          <a:ln w="28575">
            <a:solidFill>
              <a:schemeClr val="accent4"/>
            </a:solidFill>
            <a:prstDash val="sysDot"/>
          </a:ln>
        </p:spPr>
        <p:txBody>
          <a:bodyPr vert="horz" lIns="91440" tIns="108000" rIns="91440" bIns="10800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Bef>
                <a:spcPts val="1200"/>
              </a:spcBef>
              <a:buClr>
                <a:schemeClr val="accent2"/>
              </a:buClr>
            </a:pPr>
            <a:r>
              <a:rPr lang="en-US" sz="2000" dirty="0"/>
              <a:t>Electronic submission via the Funding &amp; Tenders Portal</a:t>
            </a:r>
          </a:p>
        </p:txBody>
      </p:sp>
    </p:spTree>
    <p:extLst>
      <p:ext uri="{BB962C8B-B14F-4D97-AF65-F5344CB8AC3E}">
        <p14:creationId xmlns:p14="http://schemas.microsoft.com/office/powerpoint/2010/main" val="248670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AD0787-9BE4-B447-82B9-B7976EC107CE}"/>
              </a:ext>
            </a:extLst>
          </p:cNvPr>
          <p:cNvSpPr txBox="1">
            <a:spLocks/>
          </p:cNvSpPr>
          <p:nvPr/>
        </p:nvSpPr>
        <p:spPr>
          <a:xfrm>
            <a:off x="0" y="130574"/>
            <a:ext cx="1651107" cy="417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highlight>
                  <a:srgbClr val="80D0C7"/>
                </a:highlight>
              </a:rPr>
              <a:t>PAYMENTS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E5F452B-C8B3-484B-A744-67EE633204EC}"/>
              </a:ext>
            </a:extLst>
          </p:cNvPr>
          <p:cNvSpPr txBox="1"/>
          <p:nvPr/>
        </p:nvSpPr>
        <p:spPr>
          <a:xfrm>
            <a:off x="197782" y="850176"/>
            <a:ext cx="117964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/>
              <a:t>Total Budget: maximum grant amount </a:t>
            </a:r>
            <a:r>
              <a:rPr lang="en-US" b="1" dirty="0"/>
              <a:t>3.450.000,00 € </a:t>
            </a:r>
            <a:r>
              <a:rPr lang="en-US" dirty="0"/>
              <a:t>(made to the coordinator, distribute the amounts to the beneficiaries)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-</a:t>
            </a:r>
            <a:r>
              <a:rPr lang="en-US" b="1" u="sng" dirty="0">
                <a:highlight>
                  <a:srgbClr val="FFFF00"/>
                </a:highlight>
              </a:rPr>
              <a:t>Prefinancing payment: </a:t>
            </a:r>
            <a:r>
              <a:rPr lang="en-US" b="1" dirty="0"/>
              <a:t>1.839.885,00 €</a:t>
            </a:r>
            <a:r>
              <a:rPr lang="en-US" dirty="0"/>
              <a:t> (53,3 %) distributed between partners, received on </a:t>
            </a:r>
            <a:r>
              <a:rPr lang="en-US" b="1" dirty="0"/>
              <a:t>September 2022</a:t>
            </a:r>
          </a:p>
          <a:p>
            <a:pPr algn="just"/>
            <a:endParaRPr lang="en-US" b="1" dirty="0"/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Based on CA:</a:t>
            </a:r>
          </a:p>
          <a:p>
            <a:pPr algn="just"/>
            <a:endParaRPr lang="en-US" dirty="0"/>
          </a:p>
          <a:p>
            <a:pPr marL="342900" indent="-342900" algn="just">
              <a:buAutoNum type="arabicParenR"/>
            </a:pPr>
            <a:r>
              <a:rPr lang="en-US" dirty="0"/>
              <a:t>60% (paid on September 2022)</a:t>
            </a:r>
          </a:p>
          <a:p>
            <a:pPr algn="just"/>
            <a:r>
              <a:rPr lang="en-US" dirty="0"/>
              <a:t> * except beneficiaries with less than 20.000 € (they received the 100% of prefinancing)</a:t>
            </a:r>
          </a:p>
          <a:p>
            <a:pPr algn="just"/>
            <a:endParaRPr lang="en-US" dirty="0"/>
          </a:p>
          <a:p>
            <a:pPr marL="342900" indent="-342900" algn="just">
              <a:buAutoNum type="arabicParenR" startAt="2"/>
            </a:pPr>
            <a:r>
              <a:rPr lang="en-US" dirty="0"/>
              <a:t>40% will be paid at the end of the first year subject to the receipt by the coordinator of all deliverables and reports for </a:t>
            </a:r>
          </a:p>
          <a:p>
            <a:pPr algn="just"/>
            <a:r>
              <a:rPr lang="en-US" dirty="0"/>
              <a:t>the period concerned.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3) Next payments based on your needs and the interim payments received</a:t>
            </a:r>
            <a:endParaRPr lang="en-US" b="1" u="sng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DE59CE8-0F54-ED48-BE8F-A0A4E9E9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7</a:t>
            </a:fld>
            <a:endParaRPr lang="en-US" sz="140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054DE63-4F6A-C64D-B478-12336EF1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D773CE31-F421-1541-AB7A-37E6FE5A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414013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AD0787-9BE4-B447-82B9-B7976EC107CE}"/>
              </a:ext>
            </a:extLst>
          </p:cNvPr>
          <p:cNvSpPr txBox="1">
            <a:spLocks/>
          </p:cNvSpPr>
          <p:nvPr/>
        </p:nvSpPr>
        <p:spPr>
          <a:xfrm>
            <a:off x="-235132" y="112529"/>
            <a:ext cx="3417277" cy="417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highlight>
                  <a:srgbClr val="80D0C7"/>
                </a:highlight>
              </a:rPr>
              <a:t>Annex II: budget: payments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E5F452B-C8B3-484B-A744-67EE633204EC}"/>
              </a:ext>
            </a:extLst>
          </p:cNvPr>
          <p:cNvSpPr txBox="1"/>
          <p:nvPr/>
        </p:nvSpPr>
        <p:spPr>
          <a:xfrm>
            <a:off x="197783" y="1183958"/>
            <a:ext cx="11796434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/>
              <a:t>Total Budget: maximum grant amount </a:t>
            </a:r>
            <a:r>
              <a:rPr lang="en-US" b="1" dirty="0"/>
              <a:t>3.450.000,00 € </a:t>
            </a:r>
            <a:r>
              <a:rPr lang="en-US" dirty="0"/>
              <a:t>(made to the coordinator, distribute the amounts to the beneficiaries)</a:t>
            </a:r>
          </a:p>
          <a:p>
            <a:pPr algn="just"/>
            <a:endParaRPr lang="en-US" b="1" u="sng" dirty="0"/>
          </a:p>
          <a:p>
            <a:pPr algn="just"/>
            <a:endParaRPr lang="en-US" b="1" u="sng" dirty="0"/>
          </a:p>
          <a:p>
            <a:pPr marL="285750" indent="-285750">
              <a:buFontTx/>
              <a:buChar char="-"/>
            </a:pPr>
            <a:r>
              <a:rPr lang="en-US" b="1" u="sng" dirty="0">
                <a:highlight>
                  <a:srgbClr val="FFFF00"/>
                </a:highlight>
              </a:rPr>
              <a:t>2 Interim payments</a:t>
            </a:r>
            <a:r>
              <a:rPr lang="en-US" dirty="0"/>
              <a:t>: to cover eligible costs incurred in the reporting periods</a:t>
            </a:r>
          </a:p>
          <a:p>
            <a:r>
              <a:rPr lang="en-US" b="1" dirty="0">
                <a:solidFill>
                  <a:srgbClr val="FF0000"/>
                </a:solidFill>
              </a:rPr>
              <a:t>(90 days after approval of reporting periods) </a:t>
            </a:r>
            <a:r>
              <a:rPr lang="en-US" dirty="0"/>
              <a:t>up to </a:t>
            </a:r>
            <a:r>
              <a:rPr lang="en-US" b="1" dirty="0"/>
              <a:t>85% </a:t>
            </a:r>
            <a:r>
              <a:rPr lang="en-US" dirty="0"/>
              <a:t>(interim ceiling), </a:t>
            </a:r>
            <a:r>
              <a:rPr lang="en-US" b="1" dirty="0"/>
              <a:t>1.265.115,00 € </a:t>
            </a:r>
          </a:p>
          <a:p>
            <a:endParaRPr lang="en-US" b="1" dirty="0"/>
          </a:p>
          <a:p>
            <a:pPr algn="just"/>
            <a:r>
              <a:rPr lang="en-US" sz="1800" i="1" dirty="0">
                <a:latin typeface="Arial" panose="020B0604020202020204" pitchFamily="34" charset="0"/>
              </a:rPr>
              <a:t>Step 1 — Calculation of the total accepted EU contribution</a:t>
            </a:r>
          </a:p>
          <a:p>
            <a:pPr algn="just"/>
            <a:br>
              <a:rPr lang="en-US" sz="1800" i="1" dirty="0">
                <a:latin typeface="Arial" panose="020B0604020202020204" pitchFamily="34" charset="0"/>
              </a:rPr>
            </a:br>
            <a:r>
              <a:rPr lang="en-US" sz="1800" i="1" dirty="0">
                <a:latin typeface="Arial" panose="020B0604020202020204" pitchFamily="34" charset="0"/>
              </a:rPr>
              <a:t>Step 2 — Limit to the interim payment ceiling </a:t>
            </a:r>
          </a:p>
          <a:p>
            <a:pPr algn="just"/>
            <a:r>
              <a:rPr lang="en-US" sz="1400" i="1" dirty="0">
                <a:solidFill>
                  <a:srgbClr val="00B050"/>
                </a:solidFill>
                <a:latin typeface="Arial" panose="020B0604020202020204" pitchFamily="34" charset="0"/>
              </a:rPr>
              <a:t>(HE general rule: 85% of the max grant amount)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Tx/>
              <a:buChar char="-"/>
            </a:pPr>
            <a:r>
              <a:rPr lang="en-US" u="sng" dirty="0">
                <a:highlight>
                  <a:srgbClr val="FFFF00"/>
                </a:highlight>
              </a:rPr>
              <a:t>the </a:t>
            </a:r>
            <a:r>
              <a:rPr lang="en-US" b="1" u="sng" dirty="0">
                <a:highlight>
                  <a:srgbClr val="FFFF00"/>
                </a:highlight>
              </a:rPr>
              <a:t>payment of the balance </a:t>
            </a:r>
            <a:r>
              <a:rPr lang="en-US" dirty="0"/>
              <a:t>after the end of the action (90 days after approval of reporting periods)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Distribution of the interim payments: to be decided in the future.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DE59CE8-0F54-ED48-BE8F-A0A4E9E9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8</a:t>
            </a:fld>
            <a:endParaRPr lang="en-US" sz="140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054DE63-4F6A-C64D-B478-12336EF1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D773CE31-F421-1541-AB7A-37E6FE5A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</p:spTree>
    <p:extLst>
      <p:ext uri="{BB962C8B-B14F-4D97-AF65-F5344CB8AC3E}">
        <p14:creationId xmlns:p14="http://schemas.microsoft.com/office/powerpoint/2010/main" val="163854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504440" y="905426"/>
            <a:ext cx="9144001" cy="366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dirty="0">
                <a:latin typeface="+mn-lt"/>
              </a:rPr>
              <a:t>LIST OF THIRD PARTIES TO BE INCLUDED IN THE GA (existing ones (AGAIN) + new ones)</a:t>
            </a:r>
            <a:endParaRPr lang="en-US" dirty="0">
              <a:latin typeface="+mn-lt"/>
            </a:endParaRPr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610600" y="64020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 sz="1400"/>
              <a:t>9</a:t>
            </a:fld>
            <a:endParaRPr sz="140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03B05-0FEA-8149-A898-1FD7E78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3CF8D27-77C7-BC48-BB07-6582014B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AC80309-E20E-3841-9752-812BDA323BCC}"/>
              </a:ext>
            </a:extLst>
          </p:cNvPr>
          <p:cNvSpPr txBox="1"/>
          <p:nvPr/>
        </p:nvSpPr>
        <p:spPr>
          <a:xfrm>
            <a:off x="93445" y="1493744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Table 3.1j:	‘In-kind contributions’ provided by third parties (not included in GA following back-up PO instructions</a:t>
            </a:r>
            <a:r>
              <a:rPr 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BUT… </a:t>
            </a:r>
            <a:r>
              <a:rPr lang="en-US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it will be INCLUDED </a:t>
            </a:r>
            <a:r>
              <a:rPr lang="en-US" sz="1600" dirty="0"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NOW </a:t>
            </a:r>
            <a:r>
              <a:rPr 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to facilitate the monitoring of the contribution of TPs to the project.</a:t>
            </a:r>
          </a:p>
          <a:p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b="1" dirty="0">
                <a:ea typeface="Times New Roman" panose="02020603050405020304" pitchFamily="18" charset="0"/>
                <a:cs typeface="Arial" panose="020B0604020202020204" pitchFamily="34" charset="0"/>
              </a:rPr>
              <a:t>Two actions: </a:t>
            </a:r>
          </a:p>
          <a:p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Revise numbers by the TPs in collaboration with the linked beneficiary </a:t>
            </a:r>
          </a:p>
          <a:p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Exact numbers by new TPs (budget, costs category, PMs, justification…)</a:t>
            </a:r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600" dirty="0">
                <a:effectLst/>
                <a:cs typeface="Arial" panose="020B0604020202020204" pitchFamily="34" charset="0"/>
              </a:rPr>
              <a:t> 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738537-D682-0F40-B94A-71CE575D4F0E}"/>
              </a:ext>
            </a:extLst>
          </p:cNvPr>
          <p:cNvSpPr txBox="1"/>
          <p:nvPr/>
        </p:nvSpPr>
        <p:spPr>
          <a:xfrm>
            <a:off x="93445" y="90339"/>
            <a:ext cx="5718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2) AMENDMENT (after first periodic report)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FCC4D-C95C-8242-A662-8A4EAA02418A}"/>
              </a:ext>
            </a:extLst>
          </p:cNvPr>
          <p:cNvSpPr txBox="1"/>
          <p:nvPr/>
        </p:nvSpPr>
        <p:spPr>
          <a:xfrm>
            <a:off x="175364" y="889348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1)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AD0001-0594-4543-9461-A3B377BA5871}"/>
              </a:ext>
            </a:extLst>
          </p:cNvPr>
          <p:cNvSpPr txBox="1"/>
          <p:nvPr/>
        </p:nvSpPr>
        <p:spPr>
          <a:xfrm>
            <a:off x="175364" y="4572665"/>
            <a:ext cx="1021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2) Change in the budget (own resources planification) and PMs (modification of Budget in Annex II of GA)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F643D83-77D9-1048-B385-0B7E105574CD}"/>
              </a:ext>
            </a:extLst>
          </p:cNvPr>
          <p:cNvSpPr txBox="1"/>
          <p:nvPr/>
        </p:nvSpPr>
        <p:spPr>
          <a:xfrm>
            <a:off x="175364" y="5482472"/>
            <a:ext cx="628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3) Revision of due dates of deliverables/milestones in long-term</a:t>
            </a:r>
          </a:p>
        </p:txBody>
      </p:sp>
    </p:spTree>
    <p:extLst>
      <p:ext uri="{BB962C8B-B14F-4D97-AF65-F5344CB8AC3E}">
        <p14:creationId xmlns:p14="http://schemas.microsoft.com/office/powerpoint/2010/main" val="4012745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9752</TotalTime>
  <Words>1605</Words>
  <Application>Microsoft Macintosh PowerPoint</Application>
  <PresentationFormat>Panorámica</PresentationFormat>
  <Paragraphs>568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inherit</vt:lpstr>
      <vt:lpstr>Tema de Office</vt:lpstr>
      <vt:lpstr>ET-PP  annual meeting: administrative details </vt:lpstr>
      <vt:lpstr>Outline</vt:lpstr>
      <vt:lpstr>Status of the project</vt:lpstr>
      <vt:lpstr>LIST OF PARTICIPANTS</vt:lpstr>
      <vt:lpstr>LIST OF THIRD PARTIES</vt:lpstr>
      <vt:lpstr>Presentación de PowerPoint</vt:lpstr>
      <vt:lpstr>Presentación de PowerPoint</vt:lpstr>
      <vt:lpstr>Presentación de PowerPoint</vt:lpstr>
      <vt:lpstr>LIST OF THIRD PARTIES TO BE INCLUDED IN THE GA (existing ones (AGAIN) + new ones)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ET-PP  annual meeting: administrative details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ET-PP  kick-off meeting </dc:title>
  <dc:creator>Andrés Pacheco Pagés</dc:creator>
  <cp:lastModifiedBy>Andrés Pacheco Pagés</cp:lastModifiedBy>
  <cp:revision>221</cp:revision>
  <dcterms:created xsi:type="dcterms:W3CDTF">2022-06-30T07:13:02Z</dcterms:created>
  <dcterms:modified xsi:type="dcterms:W3CDTF">2023-06-09T09:26:54Z</dcterms:modified>
</cp:coreProperties>
</file>