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4"/>
  </p:notesMasterIdLst>
  <p:sldIdLst>
    <p:sldId id="256" r:id="rId2"/>
    <p:sldId id="322" r:id="rId3"/>
    <p:sldId id="326" r:id="rId4"/>
    <p:sldId id="316" r:id="rId5"/>
    <p:sldId id="329" r:id="rId6"/>
    <p:sldId id="323" r:id="rId7"/>
    <p:sldId id="325" r:id="rId8"/>
    <p:sldId id="330" r:id="rId9"/>
    <p:sldId id="295" r:id="rId10"/>
    <p:sldId id="301" r:id="rId11"/>
    <p:sldId id="314" r:id="rId12"/>
    <p:sldId id="30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2" autoAdjust="0"/>
    <p:restoredTop sz="94621" autoAdjust="0"/>
  </p:normalViewPr>
  <p:slideViewPr>
    <p:cSldViewPr>
      <p:cViewPr varScale="1">
        <p:scale>
          <a:sx n="32" d="100"/>
          <a:sy n="32" d="100"/>
        </p:scale>
        <p:origin x="732" y="5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1" name="Shape 6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1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" name="NIKHEF_PATROON1.png" descr="NIKHEF_PATRO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468" y="263400"/>
            <a:ext cx="18997150" cy="131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22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23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4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6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6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167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9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80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182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9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4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9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9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197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pic>
        <p:nvPicPr>
          <p:cNvPr id="20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1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1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2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pic>
        <p:nvPicPr>
          <p:cNvPr id="22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25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2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27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pic>
        <p:nvPicPr>
          <p:cNvPr id="23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4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4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42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5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5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5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57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6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6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71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72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8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8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8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87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9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9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01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NIKHEF_PATROON2.png" descr="NIKHEF_PATRO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6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00B3C4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37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00B3C4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38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0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1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31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15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2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32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29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7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39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40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1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44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42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43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5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5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57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8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6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6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6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74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75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7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7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80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9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92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93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9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9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9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1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1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12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13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1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2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2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2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29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3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31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4999"/>
            <a:ext cx="19879668" cy="200291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4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43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44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4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4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49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7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6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6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6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63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6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66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47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9" name="subtitel"/>
          <p:cNvSpPr txBox="1">
            <a:spLocks noGrp="1"/>
          </p:cNvSpPr>
          <p:nvPr>
            <p:ph type="body" sz="quarter" idx="13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50" name="NIKHEF_LOGO_groot.png" descr="NIKHEF_LOGO_gro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Afbeelding"/>
          <p:cNvSpPr>
            <a:spLocks noGrp="1"/>
          </p:cNvSpPr>
          <p:nvPr>
            <p:ph type="pic" idx="14"/>
          </p:nvPr>
        </p:nvSpPr>
        <p:spPr>
          <a:xfrm>
            <a:off x="11479311" y="-33119"/>
            <a:ext cx="12970903" cy="13746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7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7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7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7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79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80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81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83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9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grpSp>
        <p:nvGrpSpPr>
          <p:cNvPr id="500" name="Groepeer"/>
          <p:cNvGrpSpPr/>
          <p:nvPr/>
        </p:nvGrpSpPr>
        <p:grpSpPr>
          <a:xfrm>
            <a:off x="20555686" y="-1"/>
            <a:ext cx="3828315" cy="13716001"/>
            <a:chOff x="0" y="0"/>
            <a:chExt cx="3828314" cy="13716000"/>
          </a:xfrm>
        </p:grpSpPr>
        <p:grpSp>
          <p:nvGrpSpPr>
            <p:cNvPr id="498" name="Groepeer"/>
            <p:cNvGrpSpPr/>
            <p:nvPr/>
          </p:nvGrpSpPr>
          <p:grpSpPr>
            <a:xfrm>
              <a:off x="-1" y="0"/>
              <a:ext cx="3828315" cy="13716000"/>
              <a:chOff x="0" y="0"/>
              <a:chExt cx="3828314" cy="13715999"/>
            </a:xfrm>
          </p:grpSpPr>
          <p:sp>
            <p:nvSpPr>
              <p:cNvPr id="496" name="Driehoek"/>
              <p:cNvSpPr/>
              <p:nvPr/>
            </p:nvSpPr>
            <p:spPr>
              <a:xfrm rot="10800000">
                <a:off x="0" y="2972716"/>
                <a:ext cx="3828314" cy="1074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2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97" name="Driehoek"/>
              <p:cNvSpPr/>
              <p:nvPr/>
            </p:nvSpPr>
            <p:spPr>
              <a:xfrm flipH="1">
                <a:off x="0" y="0"/>
                <a:ext cx="3828314" cy="1074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26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pic>
          <p:nvPicPr>
            <p:cNvPr id="499" name="NIKHEF_LOGO.png" descr="NIKHEF_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279" y="12538392"/>
              <a:ext cx="2123754" cy="831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1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12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10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11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14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15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516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517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51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2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2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2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3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3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32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533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534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535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4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grpSp>
        <p:nvGrpSpPr>
          <p:cNvPr id="54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4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51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62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60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1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6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6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66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67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7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7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7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8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82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83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Afbeelding"/>
          <p:cNvSpPr>
            <a:spLocks noGrp="1"/>
          </p:cNvSpPr>
          <p:nvPr>
            <p:ph type="pic" idx="13"/>
          </p:nvPr>
        </p:nvSpPr>
        <p:spPr>
          <a:xfrm>
            <a:off x="1795130" y="0"/>
            <a:ext cx="22588870" cy="13716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9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647282"/>
            <a:ext cx="4886061" cy="1242143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0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Afbeelding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481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08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0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0" name="NIKHEF_PATROON3.png" descr="NIKHEF_PATROON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63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64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65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Afbeelding"/>
          <p:cNvSpPr>
            <a:spLocks noGrp="1"/>
          </p:cNvSpPr>
          <p:nvPr>
            <p:ph type="pic" idx="13"/>
          </p:nvPr>
        </p:nvSpPr>
        <p:spPr>
          <a:xfrm>
            <a:off x="-8930" y="-728"/>
            <a:ext cx="22501585" cy="1371745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1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1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Afbeelding"/>
          <p:cNvSpPr>
            <a:spLocks noGrp="1"/>
          </p:cNvSpPr>
          <p:nvPr>
            <p:ph type="pic" idx="13"/>
          </p:nvPr>
        </p:nvSpPr>
        <p:spPr>
          <a:xfrm>
            <a:off x="-8930" y="-29140"/>
            <a:ext cx="24401860" cy="1374586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2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2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-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635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3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-thema"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4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645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46" name="Driehoek"/>
          <p:cNvSpPr/>
          <p:nvPr/>
        </p:nvSpPr>
        <p:spPr>
          <a:xfrm>
            <a:off x="2010672" y="-70221"/>
            <a:ext cx="658186" cy="171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47" name="Titeltekst"/>
          <p:cNvSpPr txBox="1">
            <a:spLocks noGrp="1"/>
          </p:cNvSpPr>
          <p:nvPr>
            <p:ph type="title"/>
          </p:nvPr>
        </p:nvSpPr>
        <p:spPr>
          <a:xfrm>
            <a:off x="2963144" y="-33734"/>
            <a:ext cx="18457712" cy="164433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Titeltekst</a:t>
            </a:r>
          </a:p>
        </p:txBody>
      </p:sp>
      <p:sp>
        <p:nvSpPr>
          <p:cNvPr id="648" name="Rechthoek"/>
          <p:cNvSpPr/>
          <p:nvPr/>
        </p:nvSpPr>
        <p:spPr>
          <a:xfrm>
            <a:off x="-965640" y="-273776"/>
            <a:ext cx="2975875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649" name="Afbeelding" descr="Afbeeldi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36" y="394693"/>
            <a:ext cx="2074211" cy="939878"/>
          </a:xfrm>
          <a:prstGeom prst="rect">
            <a:avLst/>
          </a:prstGeom>
          <a:ln w="12700"/>
        </p:spPr>
      </p:pic>
      <p:sp>
        <p:nvSpPr>
          <p:cNvPr id="650" name="Driehoek"/>
          <p:cNvSpPr/>
          <p:nvPr/>
        </p:nvSpPr>
        <p:spPr>
          <a:xfrm rot="6660000">
            <a:off x="2019240" y="735869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-thema"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659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60" name="Driehoek"/>
          <p:cNvSpPr/>
          <p:nvPr/>
        </p:nvSpPr>
        <p:spPr>
          <a:xfrm>
            <a:off x="2010672" y="-70221"/>
            <a:ext cx="658186" cy="171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61" name="Titeltekst"/>
          <p:cNvSpPr txBox="1">
            <a:spLocks noGrp="1"/>
          </p:cNvSpPr>
          <p:nvPr>
            <p:ph type="title"/>
          </p:nvPr>
        </p:nvSpPr>
        <p:spPr>
          <a:xfrm>
            <a:off x="2963144" y="-33734"/>
            <a:ext cx="18457712" cy="164433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Titeltekst</a:t>
            </a:r>
          </a:p>
        </p:txBody>
      </p:sp>
      <p:sp>
        <p:nvSpPr>
          <p:cNvPr id="662" name="Rechthoek"/>
          <p:cNvSpPr/>
          <p:nvPr/>
        </p:nvSpPr>
        <p:spPr>
          <a:xfrm>
            <a:off x="-965640" y="-273776"/>
            <a:ext cx="2975875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663" name="Afbeelding" descr="Afbeeldi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36" y="394693"/>
            <a:ext cx="2074211" cy="939878"/>
          </a:xfrm>
          <a:prstGeom prst="rect">
            <a:avLst/>
          </a:prstGeom>
          <a:ln w="12700"/>
        </p:spPr>
      </p:pic>
      <p:sp>
        <p:nvSpPr>
          <p:cNvPr id="664" name="Driehoek"/>
          <p:cNvSpPr/>
          <p:nvPr/>
        </p:nvSpPr>
        <p:spPr>
          <a:xfrm rot="6660000">
            <a:off x="2019240" y="735869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4" name="NIKHEF_PATROON5.png" descr="NIKHEF_PATRO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E3D88B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77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78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E3D88B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79" name="NIKHEF_LOGO_groot2.png" descr="NIKHEF_LOGO_groo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8" name="NIKHEF_PATROON6.png" descr="NIKHEF_PATROON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0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91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92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93" name="NIKHEF_LOGO_groot3.png" descr="NIKHEF_LOGO_groot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2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03" name="subtitel"/>
          <p:cNvSpPr txBox="1">
            <a:spLocks noGrp="1"/>
          </p:cNvSpPr>
          <p:nvPr>
            <p:ph type="body" sz="quarter" idx="13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104" name="NIKHEF_LOGO_groot.png" descr="NIKHEF_LOGO_gro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NIKHEF_PATROON4.png" descr="NIKHEF_PATROON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kst"/>
          <p:cNvSpPr txBox="1">
            <a:spLocks noGrp="1"/>
          </p:cNvSpPr>
          <p:nvPr>
            <p:ph type="body" sz="quarter" idx="14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10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134" name="Afbeelding"/>
          <p:cNvSpPr>
            <a:spLocks noGrp="1"/>
          </p:cNvSpPr>
          <p:nvPr>
            <p:ph type="pic" sz="half" idx="14"/>
          </p:nvPr>
        </p:nvSpPr>
        <p:spPr>
          <a:xfrm>
            <a:off x="12573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5" name="Hoofdtekst"/>
          <p:cNvSpPr txBox="1">
            <a:spLocks noGrp="1"/>
          </p:cNvSpPr>
          <p:nvPr>
            <p:ph type="body" sz="half" idx="15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3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HOOFDTITEL VAN DEZE SLIDE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986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</a:t>
            </a:r>
          </a:p>
        </p:txBody>
      </p:sp>
      <p:sp>
        <p:nvSpPr>
          <p:cNvPr id="149" name="Afbeelding"/>
          <p:cNvSpPr>
            <a:spLocks noGrp="1"/>
          </p:cNvSpPr>
          <p:nvPr>
            <p:ph type="pic" sz="half" idx="14"/>
          </p:nvPr>
        </p:nvSpPr>
        <p:spPr>
          <a:xfrm>
            <a:off x="12675750" y="1982216"/>
            <a:ext cx="10887569" cy="97515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0" name="Hoofdtekst"/>
          <p:cNvSpPr txBox="1">
            <a:spLocks noGrp="1"/>
          </p:cNvSpPr>
          <p:nvPr>
            <p:ph type="body" sz="half" idx="15"/>
          </p:nvPr>
        </p:nvSpPr>
        <p:spPr>
          <a:xfrm>
            <a:off x="635000" y="2022602"/>
            <a:ext cx="11181358" cy="955294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53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5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 err="1"/>
              <a:t>Titeltekst</a:t>
            </a:r>
            <a:endParaRPr dirty="0"/>
          </a:p>
        </p:txBody>
      </p:sp>
      <p:sp>
        <p:nvSpPr>
          <p:cNvPr id="1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811422" y="13102037"/>
            <a:ext cx="954721" cy="12350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>
                <a:uFill>
                  <a:solidFill>
                    <a:srgbClr val="000000"/>
                  </a:solidFill>
                </a:u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195661" y="2186862"/>
            <a:ext cx="20795891" cy="10442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2pPr marL="976891" indent="-479051">
              <a:spcBef>
                <a:spcPts val="0"/>
              </a:spcBef>
              <a:buChar char="–"/>
              <a:defRPr sz="57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defRPr>
            </a:lvl2pPr>
            <a:lvl3pPr marL="1338761" indent="-383721">
              <a:spcBef>
                <a:spcPts val="0"/>
              </a:spcBef>
              <a:defRPr sz="4700"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3pPr>
            <a:lvl4pPr marL="1840864" indent="-428625">
              <a:spcBef>
                <a:spcPts val="100"/>
              </a:spcBef>
              <a:buChar char="–"/>
              <a:defRPr sz="4500">
                <a:solidFill>
                  <a:srgbClr val="4F5503"/>
                </a:solidFill>
                <a:uFill>
                  <a:solidFill>
                    <a:srgbClr val="4F5503"/>
                  </a:solidFill>
                </a:uFill>
              </a:defRPr>
            </a:lvl4pPr>
            <a:lvl5pPr marL="2298064" indent="-428625">
              <a:spcBef>
                <a:spcPts val="600"/>
              </a:spcBef>
              <a:buChar char="»"/>
              <a:defRPr sz="45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riehoek"/>
          <p:cNvSpPr/>
          <p:nvPr/>
        </p:nvSpPr>
        <p:spPr>
          <a:xfrm>
            <a:off x="1812929" y="-27381"/>
            <a:ext cx="1171580" cy="163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" name="Titeltekst"/>
          <p:cNvSpPr txBox="1">
            <a:spLocks noGrp="1"/>
          </p:cNvSpPr>
          <p:nvPr>
            <p:ph type="title"/>
          </p:nvPr>
        </p:nvSpPr>
        <p:spPr>
          <a:xfrm>
            <a:off x="4399167" y="-33734"/>
            <a:ext cx="18457712" cy="1644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t>Titeltekst</a:t>
            </a:r>
          </a:p>
        </p:txBody>
      </p:sp>
      <p:sp>
        <p:nvSpPr>
          <p:cNvPr id="7" name="Rechthoek"/>
          <p:cNvSpPr/>
          <p:nvPr/>
        </p:nvSpPr>
        <p:spPr>
          <a:xfrm>
            <a:off x="-965640" y="-273776"/>
            <a:ext cx="2819064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8" name="Afbeelding" descr="Afbeeldi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2713" y="200122"/>
            <a:ext cx="2149640" cy="974056"/>
          </a:xfrm>
          <a:prstGeom prst="rect">
            <a:avLst/>
          </a:prstGeom>
          <a:ln w="12700"/>
        </p:spPr>
      </p:pic>
      <p:sp>
        <p:nvSpPr>
          <p:cNvPr id="9" name="Driehoek"/>
          <p:cNvSpPr/>
          <p:nvPr/>
        </p:nvSpPr>
        <p:spPr>
          <a:xfrm>
            <a:off x="2622140" y="776968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spd="med"/>
  <p:txStyles>
    <p:titleStyle>
      <a:lvl1pPr marL="57799" marR="57799" indent="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1pPr>
      <a:lvl2pPr marL="57799" marR="57799" indent="228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57799" marR="57799" indent="457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57799" marR="57799" indent="685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57799" marR="57799" indent="9144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57799" marR="57799" indent="11430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57799" marR="57799" indent="1371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57799" marR="57799" indent="1600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57799" marR="57799" indent="1828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627179" marR="57799" indent="-586539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1044126" marR="57799" indent="-546286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1485718" marR="57799" indent="-53067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20313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renovatie nikhef gebouw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 sz="5400" kern="1200" cap="none" dirty="0" err="1" smtClean="0">
                <a:solidFill>
                  <a:prstClr val="white"/>
                </a:solidFill>
                <a:latin typeface="Calibri"/>
              </a:rPr>
              <a:t>Workpackage</a:t>
            </a:r>
            <a:r>
              <a:rPr lang="nl-NL" sz="5400" kern="1200" cap="none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2:  </a:t>
            </a:r>
            <a:r>
              <a:rPr lang="nl-NL" sz="5400" kern="1200" cap="none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nl-NL" sz="5400" kern="1200" cap="none" dirty="0" smtClean="0">
                <a:solidFill>
                  <a:prstClr val="white"/>
                </a:solidFill>
                <a:latin typeface="Calibri"/>
              </a:rPr>
            </a:br>
            <a:r>
              <a:rPr lang="nl-NL" sz="5400" kern="1200" cap="none" dirty="0" err="1" smtClean="0">
                <a:solidFill>
                  <a:prstClr val="white"/>
                </a:solidFill>
                <a:latin typeface="Calibri"/>
              </a:rPr>
              <a:t>Organisation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, </a:t>
            </a:r>
            <a:r>
              <a:rPr lang="nl-NL" sz="5400" kern="1200" cap="none" dirty="0" err="1">
                <a:solidFill>
                  <a:prstClr val="white"/>
                </a:solidFill>
                <a:latin typeface="Calibri"/>
              </a:rPr>
              <a:t>Governance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 and </a:t>
            </a:r>
            <a:r>
              <a:rPr lang="nl-NL" sz="5400" kern="1200" cap="none" dirty="0" err="1">
                <a:solidFill>
                  <a:prstClr val="white"/>
                </a:solidFill>
                <a:latin typeface="Calibri"/>
              </a:rPr>
              <a:t>legal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5400" kern="1200" cap="none" dirty="0" err="1">
                <a:solidFill>
                  <a:prstClr val="white"/>
                </a:solidFill>
                <a:latin typeface="Calibri"/>
              </a:rPr>
              <a:t>aspects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/>
            </a:r>
            <a:br>
              <a:rPr lang="nl-NL" sz="5400" kern="1200" cap="none" dirty="0">
                <a:solidFill>
                  <a:prstClr val="white"/>
                </a:solidFill>
                <a:latin typeface="Calibri"/>
              </a:rPr>
            </a:br>
            <a:r>
              <a:rPr lang="nl-NL" sz="3600" dirty="0">
                <a:solidFill>
                  <a:srgbClr val="702677"/>
                </a:solidFill>
              </a:rPr>
              <a:t/>
            </a:r>
            <a:br>
              <a:rPr lang="nl-NL" sz="3600" dirty="0">
                <a:solidFill>
                  <a:srgbClr val="702677"/>
                </a:solidFill>
              </a:rPr>
            </a:br>
            <a:endParaRPr lang="en-US" dirty="0"/>
          </a:p>
        </p:txBody>
      </p:sp>
      <p:sp>
        <p:nvSpPr>
          <p:cNvPr id="674" name="Woensdag 18 april…"/>
          <p:cNvSpPr txBox="1">
            <a:spLocks noGrp="1"/>
          </p:cNvSpPr>
          <p:nvPr>
            <p:ph type="body" sz="quarter" idx="13"/>
          </p:nvPr>
        </p:nvSpPr>
        <p:spPr>
          <a:xfrm>
            <a:off x="14598650" y="7328899"/>
            <a:ext cx="8106518" cy="5820525"/>
          </a:xfrm>
        </p:spPr>
        <p:txBody>
          <a:bodyPr/>
          <a:lstStyle/>
          <a:p>
            <a:r>
              <a:rPr lang="en-US" dirty="0" smtClean="0"/>
              <a:t>ET PP Coordination meeting</a:t>
            </a:r>
            <a:endParaRPr lang="en-US" dirty="0"/>
          </a:p>
          <a:p>
            <a:r>
              <a:rPr lang="en-US" dirty="0" smtClean="0"/>
              <a:t>13 June 2023</a:t>
            </a:r>
            <a:endParaRPr lang="en-US" dirty="0"/>
          </a:p>
          <a:p>
            <a:r>
              <a:rPr lang="en-US" dirty="0"/>
              <a:t>Miriam </a:t>
            </a:r>
            <a:r>
              <a:rPr lang="en-US" dirty="0" smtClean="0"/>
              <a:t>Roelofs, work package leader</a:t>
            </a:r>
          </a:p>
          <a:p>
            <a:r>
              <a:rPr lang="en-US" sz="2800" dirty="0" smtClean="0"/>
              <a:t>M.Roelofs@nwo.nl</a:t>
            </a:r>
            <a:endParaRPr lang="en-US" sz="28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635001" y="6394215"/>
            <a:ext cx="13963649" cy="934684"/>
          </a:xfrm>
        </p:spPr>
        <p:txBody>
          <a:bodyPr/>
          <a:lstStyle/>
          <a:p>
            <a:r>
              <a:rPr lang="nl-NL" sz="4000" b="1" kern="1200" cap="none" dirty="0" smtClean="0">
                <a:solidFill>
                  <a:prstClr val="white"/>
                </a:solidFill>
                <a:latin typeface="Calibri"/>
                <a:ea typeface="+mj-ea"/>
              </a:rPr>
              <a:t>Einstein </a:t>
            </a:r>
            <a:r>
              <a:rPr lang="nl-NL" sz="4000" b="1" kern="1200" cap="none" dirty="0" err="1">
                <a:solidFill>
                  <a:prstClr val="white"/>
                </a:solidFill>
                <a:latin typeface="Calibri"/>
                <a:ea typeface="+mj-ea"/>
              </a:rPr>
              <a:t>Telescope</a:t>
            </a:r>
            <a: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  <a:t> </a:t>
            </a:r>
            <a:b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</a:br>
            <a:r>
              <a:rPr lang="nl-NL" sz="4000" b="1" kern="1200" cap="none" dirty="0" err="1">
                <a:solidFill>
                  <a:prstClr val="white"/>
                </a:solidFill>
                <a:latin typeface="Calibri"/>
                <a:ea typeface="+mj-ea"/>
              </a:rPr>
              <a:t>Preparatory</a:t>
            </a:r>
            <a: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  <a:t> </a:t>
            </a:r>
            <a:r>
              <a:rPr lang="nl-NL" sz="4000" b="1" kern="1200" cap="none" dirty="0" err="1">
                <a:solidFill>
                  <a:prstClr val="white"/>
                </a:solidFill>
                <a:latin typeface="Calibri"/>
                <a:ea typeface="+mj-ea"/>
              </a:rPr>
              <a:t>phase</a:t>
            </a:r>
            <a: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  <a:t> INFRA DEV</a:t>
            </a:r>
            <a:endParaRPr lang="nl-NL" sz="4000" b="1" kern="1200" cap="none" dirty="0" smtClean="0">
              <a:solidFill>
                <a:prstClr val="white"/>
              </a:solidFill>
              <a:latin typeface="Calibri"/>
              <a:ea typeface="+mj-ea"/>
              <a:cs typeface="+mj-cs"/>
            </a:endParaRPr>
          </a:p>
          <a:p>
            <a:endParaRPr lang="nl-NL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ESFRI </a:t>
            </a:r>
            <a:r>
              <a:rPr lang="nl-NL" sz="4800" b="1" dirty="0" err="1" smtClean="0"/>
              <a:t>guidelines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796876" y="1889448"/>
            <a:ext cx="22790248" cy="9711519"/>
          </a:xfrm>
        </p:spPr>
        <p:txBody>
          <a:bodyPr/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</a:rPr>
              <a:t>Sustainable </a:t>
            </a:r>
            <a:r>
              <a:rPr lang="en-US" sz="3200" b="1" dirty="0">
                <a:solidFill>
                  <a:srgbClr val="002060"/>
                </a:solidFill>
              </a:rPr>
              <a:t>governance (ESFRI report 2017)</a:t>
            </a:r>
            <a:endParaRPr lang="nl-NL" sz="32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Effective governance: clear line of authority  in managerial, financial and scientific matters</a:t>
            </a:r>
            <a:endParaRPr lang="nl-NL" sz="32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</a:rPr>
              <a:t>Long term </a:t>
            </a:r>
            <a:r>
              <a:rPr lang="nl-NL" sz="3200" dirty="0" err="1">
                <a:solidFill>
                  <a:srgbClr val="002060"/>
                </a:solidFill>
              </a:rPr>
              <a:t>sustainable</a:t>
            </a:r>
            <a:r>
              <a:rPr lang="nl-NL" sz="3200" dirty="0">
                <a:solidFill>
                  <a:srgbClr val="002060"/>
                </a:solidFill>
              </a:rPr>
              <a:t> </a:t>
            </a:r>
            <a:r>
              <a:rPr lang="nl-NL" sz="3200" dirty="0" err="1">
                <a:solidFill>
                  <a:srgbClr val="002060"/>
                </a:solidFill>
              </a:rPr>
              <a:t>funding</a:t>
            </a:r>
            <a:endParaRPr lang="nl-NL" sz="32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Legal personality in all countries where it is operational</a:t>
            </a:r>
            <a:endParaRPr lang="nl-NL" sz="32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Flexible to enlarge membership </a:t>
            </a:r>
            <a:endParaRPr lang="nl-NL" sz="32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</a:rPr>
              <a:t>Fair return on investment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</a:rPr>
              <a:t>VAT </a:t>
            </a:r>
            <a:r>
              <a:rPr lang="nl-NL" sz="3200" dirty="0" err="1">
                <a:solidFill>
                  <a:srgbClr val="002060"/>
                </a:solidFill>
              </a:rPr>
              <a:t>exemptions</a:t>
            </a:r>
            <a:endParaRPr lang="nl-NL" sz="32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dirty="0" err="1">
                <a:solidFill>
                  <a:srgbClr val="002060"/>
                </a:solidFill>
              </a:rPr>
              <a:t>Societal</a:t>
            </a:r>
            <a:r>
              <a:rPr lang="nl-NL" sz="3200" dirty="0">
                <a:solidFill>
                  <a:srgbClr val="002060"/>
                </a:solidFill>
              </a:rPr>
              <a:t> </a:t>
            </a:r>
            <a:r>
              <a:rPr lang="nl-NL" sz="3200" dirty="0" err="1">
                <a:solidFill>
                  <a:srgbClr val="002060"/>
                </a:solidFill>
              </a:rPr>
              <a:t>and</a:t>
            </a:r>
            <a:r>
              <a:rPr lang="nl-NL" sz="3200" dirty="0">
                <a:solidFill>
                  <a:srgbClr val="002060"/>
                </a:solidFill>
              </a:rPr>
              <a:t> </a:t>
            </a:r>
            <a:r>
              <a:rPr lang="nl-NL" sz="3200" dirty="0" err="1">
                <a:solidFill>
                  <a:srgbClr val="002060"/>
                </a:solidFill>
              </a:rPr>
              <a:t>economic</a:t>
            </a:r>
            <a:r>
              <a:rPr lang="nl-NL" sz="3200" dirty="0">
                <a:solidFill>
                  <a:srgbClr val="002060"/>
                </a:solidFill>
              </a:rPr>
              <a:t> </a:t>
            </a:r>
            <a:r>
              <a:rPr lang="nl-NL" sz="3200" dirty="0" smtClean="0">
                <a:solidFill>
                  <a:srgbClr val="002060"/>
                </a:solidFill>
              </a:rPr>
              <a:t>impact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002060"/>
              </a:solidFill>
            </a:endParaRPr>
          </a:p>
          <a:p>
            <a:pPr lvl="0"/>
            <a: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ifecycle approach</a:t>
            </a:r>
            <a:endParaRPr lang="nl-NL" sz="32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lvl="0"/>
            <a:r>
              <a:rPr lang="en-US" sz="3200" b="1" i="1" dirty="0">
                <a:solidFill>
                  <a:srgbClr val="002060"/>
                </a:solidFill>
                <a:cs typeface="Calibri" panose="020F0502020204030204" pitchFamily="34" charset="0"/>
              </a:rPr>
              <a:t>Short term governance: 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Suitable legal entity to govern the design and pre-construction activities</a:t>
            </a:r>
            <a:b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en-US" sz="3200" i="1" dirty="0">
                <a:solidFill>
                  <a:srgbClr val="002060"/>
                </a:solidFill>
                <a:cs typeface="Calibri" panose="020F0502020204030204" pitchFamily="34" charset="0"/>
              </a:rPr>
              <a:t>specific aim: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b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to prepare for construction readiness</a:t>
            </a:r>
            <a:b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to prepare for long term governance</a:t>
            </a:r>
          </a:p>
          <a:p>
            <a:pPr lvl="0"/>
            <a:endParaRPr lang="nl-NL" sz="3200" b="1" i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lvl="0"/>
            <a:r>
              <a:rPr lang="en-US" sz="3200" b="1" i="1" dirty="0">
                <a:solidFill>
                  <a:srgbClr val="002060"/>
                </a:solidFill>
                <a:cs typeface="Calibri" panose="020F0502020204030204" pitchFamily="34" charset="0"/>
              </a:rPr>
              <a:t>Long term governance: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Legal entity for construction, operation, maintenance and decommissioning</a:t>
            </a:r>
            <a:b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endParaRPr lang="en-US" sz="3200" dirty="0">
              <a:solidFill>
                <a:srgbClr val="002060"/>
              </a:solidFill>
            </a:endParaRPr>
          </a:p>
          <a:p>
            <a:pPr lvl="0"/>
            <a:r>
              <a:rPr lang="nl-NL" sz="2800" dirty="0"/>
              <a:t> 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6489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Deliverables WP2, </a:t>
            </a:r>
            <a:r>
              <a:rPr lang="nl-NL" sz="4800" b="1" dirty="0" smtClean="0">
                <a:latin typeface="+mj-lt"/>
              </a:rPr>
              <a:t>First focus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594139" y="1961456"/>
            <a:ext cx="22718240" cy="9552941"/>
          </a:xfrm>
        </p:spPr>
        <p:txBody>
          <a:bodyPr/>
          <a:lstStyle/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4400" b="1" kern="1200" dirty="0">
                <a:solidFill>
                  <a:srgbClr val="002060"/>
                </a:solidFill>
              </a:rPr>
              <a:t>2.1</a:t>
            </a:r>
            <a:r>
              <a:rPr lang="nl-NL" sz="4000" b="1" kern="1200" dirty="0">
                <a:solidFill>
                  <a:srgbClr val="002060"/>
                </a:solidFill>
              </a:rPr>
              <a:t>. </a:t>
            </a:r>
            <a:r>
              <a:rPr lang="nl-NL" sz="3200" b="1" kern="1200" dirty="0">
                <a:solidFill>
                  <a:srgbClr val="002060"/>
                </a:solidFill>
              </a:rPr>
              <a:t>Report </a:t>
            </a:r>
            <a:r>
              <a:rPr lang="nl-NL" sz="3200" b="1" kern="1200" dirty="0" err="1">
                <a:solidFill>
                  <a:srgbClr val="002060"/>
                </a:solidFill>
              </a:rPr>
              <a:t>providing</a:t>
            </a:r>
            <a:r>
              <a:rPr lang="nl-NL" sz="3200" b="1" kern="1200" dirty="0">
                <a:solidFill>
                  <a:srgbClr val="002060"/>
                </a:solidFill>
              </a:rPr>
              <a:t> options </a:t>
            </a:r>
            <a:r>
              <a:rPr lang="nl-NL" sz="3200" b="1" kern="1200" dirty="0" err="1">
                <a:solidFill>
                  <a:srgbClr val="002060"/>
                </a:solidFill>
              </a:rPr>
              <a:t>for</a:t>
            </a:r>
            <a:r>
              <a:rPr lang="nl-NL" sz="3200" b="1" kern="1200" dirty="0">
                <a:solidFill>
                  <a:srgbClr val="002060"/>
                </a:solidFill>
              </a:rPr>
              <a:t> a </a:t>
            </a:r>
            <a:r>
              <a:rPr lang="nl-NL" sz="3200" b="1" kern="1200" dirty="0" err="1">
                <a:solidFill>
                  <a:srgbClr val="002060"/>
                </a:solidFill>
              </a:rPr>
              <a:t>legal</a:t>
            </a:r>
            <a:r>
              <a:rPr lang="nl-NL" sz="3200" b="1" kern="1200" dirty="0">
                <a:solidFill>
                  <a:srgbClr val="002060"/>
                </a:solidFill>
              </a:rPr>
              <a:t> </a:t>
            </a:r>
            <a:r>
              <a:rPr lang="nl-NL" sz="3200" b="1" kern="1200" dirty="0" err="1" smtClean="0">
                <a:solidFill>
                  <a:srgbClr val="002060"/>
                </a:solidFill>
              </a:rPr>
              <a:t>entity</a:t>
            </a:r>
            <a:r>
              <a:rPr lang="nl-NL" sz="3200" b="1" kern="1200" dirty="0" smtClean="0">
                <a:solidFill>
                  <a:srgbClr val="002060"/>
                </a:solidFill>
              </a:rPr>
              <a:t> (Q3 2023)</a:t>
            </a:r>
            <a:endParaRPr lang="nl-NL" sz="3200" b="1" kern="1200" dirty="0">
              <a:solidFill>
                <a:srgbClr val="002060"/>
              </a:solidFill>
            </a:endParaRPr>
          </a:p>
          <a:p>
            <a:pPr marL="1308553" marR="0" lvl="3" indent="-265113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Analysis of </a:t>
            </a:r>
            <a:r>
              <a:rPr lang="nl-NL" sz="3200" kern="1200" dirty="0" err="1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the</a:t>
            </a: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ET </a:t>
            </a:r>
            <a:r>
              <a:rPr lang="nl-NL" sz="3200" kern="1200" dirty="0" err="1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Observatory</a:t>
            </a: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characteristics</a:t>
            </a: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with</a:t>
            </a: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impact on </a:t>
            </a:r>
            <a:r>
              <a:rPr lang="nl-NL" sz="3200" kern="1200" dirty="0" err="1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governance</a:t>
            </a:r>
            <a:endParaRPr lang="nl-NL" sz="3200" kern="1200" dirty="0" smtClean="0">
              <a:solidFill>
                <a:srgbClr val="002060"/>
              </a:solidFill>
              <a:uFillTx/>
              <a:latin typeface="+mn-lt"/>
              <a:ea typeface="+mn-ea"/>
              <a:cs typeface="+mn-cs"/>
            </a:endParaRPr>
          </a:p>
          <a:p>
            <a:pPr marL="1308553" marR="0" lvl="3" indent="-265113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Inventory 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of best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practices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for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future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ET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governance</a:t>
            </a:r>
            <a:endParaRPr lang="nl-NL" sz="3200" kern="1200" dirty="0">
              <a:solidFill>
                <a:srgbClr val="002060"/>
              </a:solidFill>
              <a:uFillTx/>
              <a:latin typeface="+mn-lt"/>
              <a:ea typeface="+mn-ea"/>
              <a:cs typeface="+mn-cs"/>
            </a:endParaRPr>
          </a:p>
          <a:p>
            <a:pPr marL="1308553" marR="0" lvl="3" indent="-265113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Preferred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options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for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pre-</a:t>
            </a:r>
            <a:r>
              <a:rPr lang="nl-NL" sz="3200" kern="1200" dirty="0" err="1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construction</a:t>
            </a: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governance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and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long term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governance</a:t>
            </a:r>
            <a:endParaRPr lang="nl-NL" sz="3200" kern="1200" dirty="0">
              <a:solidFill>
                <a:srgbClr val="002060"/>
              </a:solidFill>
              <a:uFillTx/>
              <a:latin typeface="+mn-lt"/>
              <a:ea typeface="+mn-ea"/>
              <a:cs typeface="+mn-cs"/>
            </a:endParaRPr>
          </a:p>
          <a:p>
            <a:pPr marL="1043440" marR="0" lvl="3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None/>
            </a:pP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/>
            </a:r>
            <a:b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</a:br>
            <a:endParaRPr lang="nl-NL" sz="3200" kern="1200" dirty="0">
              <a:solidFill>
                <a:srgbClr val="002060"/>
              </a:solidFill>
              <a:uFillTx/>
              <a:latin typeface="+mn-lt"/>
              <a:ea typeface="+mn-ea"/>
              <a:cs typeface="+mn-cs"/>
            </a:endParaRPr>
          </a:p>
          <a:p>
            <a:r>
              <a:rPr lang="en-US" sz="3200" b="1" dirty="0"/>
              <a:t>2.2.  Minutes of meetings with </a:t>
            </a:r>
            <a:r>
              <a:rPr lang="en-US" sz="3200" b="1" dirty="0" smtClean="0"/>
              <a:t>involved Ministries (BGR) and EC (</a:t>
            </a:r>
            <a:r>
              <a:rPr lang="en-US" sz="3200" b="1" dirty="0" smtClean="0">
                <a:sym typeface="Wingdings" panose="05000000000000000000" pitchFamily="2" charset="2"/>
              </a:rPr>
              <a:t> 2022-2026)</a:t>
            </a:r>
            <a:endParaRPr lang="en-US" sz="3200" b="1" dirty="0"/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Interactions </a:t>
            </a:r>
            <a:r>
              <a:rPr lang="en-US" sz="3200" dirty="0">
                <a:solidFill>
                  <a:srgbClr val="002060"/>
                </a:solidFill>
              </a:rPr>
              <a:t>with </a:t>
            </a:r>
            <a:r>
              <a:rPr lang="en-US" sz="3200" dirty="0" smtClean="0">
                <a:solidFill>
                  <a:srgbClr val="002060"/>
                </a:solidFill>
              </a:rPr>
              <a:t>BGR, governance requirements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Input for discussions in BGR, presentation of </a:t>
            </a:r>
            <a:r>
              <a:rPr lang="en-US" sz="3200" dirty="0">
                <a:solidFill>
                  <a:srgbClr val="002060"/>
                </a:solidFill>
              </a:rPr>
              <a:t>D.2.1</a:t>
            </a:r>
            <a:r>
              <a:rPr lang="en-US" sz="3200" dirty="0" smtClean="0">
                <a:solidFill>
                  <a:srgbClr val="002060"/>
                </a:solidFill>
              </a:rPr>
              <a:t>., D 2.3, D 2.4, D 2.5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Proposal to BGR on </a:t>
            </a:r>
            <a:r>
              <a:rPr lang="en-US" sz="3200" dirty="0">
                <a:solidFill>
                  <a:srgbClr val="002060"/>
                </a:solidFill>
              </a:rPr>
              <a:t>preferred </a:t>
            </a:r>
            <a:r>
              <a:rPr lang="en-US" sz="3200" dirty="0" smtClean="0">
                <a:solidFill>
                  <a:srgbClr val="002060"/>
                </a:solidFill>
              </a:rPr>
              <a:t>governance model for all stages ET project</a:t>
            </a:r>
            <a:endParaRPr lang="en-US" sz="3200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924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Deliverables WP2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796876" y="2058888"/>
            <a:ext cx="22790248" cy="9542079"/>
          </a:xfrm>
        </p:spPr>
        <p:txBody>
          <a:bodyPr/>
          <a:lstStyle/>
          <a:p>
            <a:r>
              <a:rPr lang="en-US" b="1" dirty="0" smtClean="0"/>
              <a:t>2.3</a:t>
            </a:r>
            <a:r>
              <a:rPr lang="en-US" sz="3200" b="1" dirty="0"/>
              <a:t>.  Legal documents and </a:t>
            </a:r>
            <a:r>
              <a:rPr lang="en-US" sz="3200" b="1" dirty="0" smtClean="0"/>
              <a:t>statutes (Q3 2025)</a:t>
            </a:r>
            <a:endParaRPr lang="en-US" sz="3200" b="1" dirty="0"/>
          </a:p>
          <a:p>
            <a:pPr lvl="1"/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Input of BGR on preferred governance model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e.g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. discussions on: Membership, decision making, financial model, liability, accession of the data, fair return 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  <a:latin typeface="+mn-lt"/>
              </a:rPr>
              <a:t>Involve legal experts nominated by the BGR and BSR (or outsourcing)</a:t>
            </a:r>
          </a:p>
          <a:p>
            <a:endParaRPr lang="en-US" sz="3200" dirty="0"/>
          </a:p>
          <a:p>
            <a:r>
              <a:rPr lang="en-US" sz="3200" b="1" dirty="0"/>
              <a:t>2.4.  Legal entity </a:t>
            </a:r>
            <a:r>
              <a:rPr lang="en-US" sz="3200" b="1" dirty="0" smtClean="0"/>
              <a:t>statutes (Q3 2026)</a:t>
            </a:r>
            <a:endParaRPr lang="en-US" sz="3200" b="1" dirty="0"/>
          </a:p>
          <a:p>
            <a:pPr lvl="0"/>
            <a:r>
              <a:rPr lang="en-US" sz="3200" dirty="0">
                <a:solidFill>
                  <a:srgbClr val="002060"/>
                </a:solidFill>
              </a:rPr>
              <a:t>Comprising the conclusions of the discussions in a preferred governance </a:t>
            </a:r>
            <a:r>
              <a:rPr lang="en-US" sz="3200" dirty="0" smtClean="0">
                <a:solidFill>
                  <a:srgbClr val="002060"/>
                </a:solidFill>
              </a:rPr>
              <a:t>structure</a:t>
            </a:r>
          </a:p>
          <a:p>
            <a:pPr lvl="0"/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b="1" dirty="0" smtClean="0"/>
              <a:t>2.5</a:t>
            </a:r>
            <a:r>
              <a:rPr lang="en-US" sz="3200" b="1" dirty="0"/>
              <a:t>.  Roadmap to establish the legal </a:t>
            </a:r>
            <a:r>
              <a:rPr lang="en-US" sz="3200" b="1" dirty="0" smtClean="0"/>
              <a:t>entity (Q3 2026)</a:t>
            </a:r>
            <a:endParaRPr lang="en-US" sz="3200" b="1" dirty="0"/>
          </a:p>
          <a:p>
            <a:pPr lvl="1"/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Proposal to BGR to conclude on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steps towards the establishment of the legal entity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  <a:latin typeface="+mn-lt"/>
              </a:rPr>
              <a:t>Interaction and alignment with the BGR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6717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423179" y="109736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 SWOT analysis ERIC and IGO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57063" y="1836025"/>
            <a:ext cx="22646232" cy="10450166"/>
          </a:xfrm>
        </p:spPr>
        <p:txBody>
          <a:bodyPr/>
          <a:lstStyle/>
          <a:p>
            <a:pPr marL="457200" lvl="0" indent="-4572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Wingdings" panose="05000000000000000000" pitchFamily="2" charset="2"/>
              <a:buChar char="Ø"/>
            </a:pPr>
            <a:endParaRPr lang="nl-NL" sz="3200" b="1" kern="1200" dirty="0" smtClean="0">
              <a:solidFill>
                <a:srgbClr val="002060"/>
              </a:solidFill>
            </a:endParaRPr>
          </a:p>
          <a:p>
            <a:pPr marL="457200" lvl="0" indent="-4572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Wingdings" panose="05000000000000000000" pitchFamily="2" charset="2"/>
              <a:buChar char="Ø"/>
            </a:pPr>
            <a:r>
              <a:rPr lang="nl-NL" sz="3200" b="1" kern="1200" dirty="0" err="1" smtClean="0">
                <a:solidFill>
                  <a:srgbClr val="002060"/>
                </a:solidFill>
              </a:rPr>
              <a:t>Aim</a:t>
            </a:r>
            <a:r>
              <a:rPr lang="nl-NL" sz="3200" b="1" kern="1200" dirty="0" smtClean="0">
                <a:solidFill>
                  <a:srgbClr val="002060"/>
                </a:solidFill>
              </a:rPr>
              <a:t>: design </a:t>
            </a:r>
            <a:r>
              <a:rPr lang="nl-NL" sz="3200" b="1" kern="1200" dirty="0" err="1" smtClean="0">
                <a:solidFill>
                  <a:srgbClr val="002060"/>
                </a:solidFill>
              </a:rPr>
              <a:t>governance</a:t>
            </a:r>
            <a:r>
              <a:rPr lang="nl-NL" sz="3200" b="1" kern="1200" dirty="0" smtClean="0">
                <a:solidFill>
                  <a:srgbClr val="002060"/>
                </a:solidFill>
              </a:rPr>
              <a:t> and </a:t>
            </a:r>
            <a:r>
              <a:rPr lang="nl-NL" sz="3200" b="1" kern="1200" dirty="0" err="1" smtClean="0">
                <a:solidFill>
                  <a:srgbClr val="002060"/>
                </a:solidFill>
              </a:rPr>
              <a:t>legal</a:t>
            </a:r>
            <a:r>
              <a:rPr lang="nl-NL" sz="3200" b="1" kern="1200" dirty="0" smtClean="0">
                <a:solidFill>
                  <a:srgbClr val="002060"/>
                </a:solidFill>
              </a:rPr>
              <a:t> </a:t>
            </a:r>
            <a:r>
              <a:rPr lang="nl-NL" sz="3200" b="1" kern="1200" dirty="0" err="1" smtClean="0">
                <a:solidFill>
                  <a:srgbClr val="002060"/>
                </a:solidFill>
              </a:rPr>
              <a:t>framework</a:t>
            </a:r>
            <a:r>
              <a:rPr lang="nl-NL" sz="3200" b="1" kern="1200" dirty="0" smtClean="0">
                <a:solidFill>
                  <a:srgbClr val="002060"/>
                </a:solidFill>
              </a:rPr>
              <a:t> </a:t>
            </a:r>
            <a:r>
              <a:rPr lang="nl-NL" sz="3200" b="1" kern="1200" dirty="0" err="1" smtClean="0">
                <a:solidFill>
                  <a:srgbClr val="002060"/>
                </a:solidFill>
              </a:rPr>
              <a:t>to</a:t>
            </a:r>
            <a:r>
              <a:rPr lang="nl-NL" sz="3200" b="1" kern="1200" dirty="0" smtClean="0">
                <a:solidFill>
                  <a:srgbClr val="002060"/>
                </a:solidFill>
              </a:rPr>
              <a:t> </a:t>
            </a:r>
            <a:r>
              <a:rPr lang="nl-NL" sz="3200" b="1" kern="1200" dirty="0" err="1" smtClean="0">
                <a:solidFill>
                  <a:srgbClr val="002060"/>
                </a:solidFill>
              </a:rPr>
              <a:t>the</a:t>
            </a:r>
            <a:r>
              <a:rPr lang="nl-NL" sz="3200" b="1" kern="1200" dirty="0" smtClean="0">
                <a:solidFill>
                  <a:srgbClr val="002060"/>
                </a:solidFill>
              </a:rPr>
              <a:t> </a:t>
            </a:r>
            <a:r>
              <a:rPr lang="nl-NL" sz="3200" b="1" kern="1200" dirty="0" err="1" smtClean="0">
                <a:solidFill>
                  <a:srgbClr val="002060"/>
                </a:solidFill>
              </a:rPr>
              <a:t>needs</a:t>
            </a:r>
            <a:r>
              <a:rPr lang="nl-NL" sz="3200" b="1" kern="1200" dirty="0" smtClean="0">
                <a:solidFill>
                  <a:srgbClr val="002060"/>
                </a:solidFill>
              </a:rPr>
              <a:t> of ETO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SWOT Analysis  International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legal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frameworks</a:t>
            </a: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  <a:p>
            <a:pPr marL="1012190" lvl="1" indent="-51435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+mj-lt"/>
              <a:buAutoNum type="arabicPeriod"/>
            </a:pP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European Research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Infrastructure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Consortium (ERIC)</a:t>
            </a:r>
          </a:p>
          <a:p>
            <a:pPr marL="1012190" lvl="1" indent="-51435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+mj-lt"/>
              <a:buAutoNum type="arabicPeriod"/>
            </a:pP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Intergovernmental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Organisation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(IGO)  </a:t>
            </a:r>
          </a:p>
          <a:p>
            <a:pPr marL="1012190" lvl="1" indent="-51435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+mj-lt"/>
              <a:buAutoNum type="arabicPeriod"/>
            </a:pPr>
            <a:endParaRPr lang="nl-NL" sz="3200" kern="1200" dirty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i="1" kern="1200" dirty="0" err="1" smtClean="0">
                <a:solidFill>
                  <a:srgbClr val="002060"/>
                </a:solidFill>
                <a:latin typeface="+mn-lt"/>
              </a:rPr>
              <a:t>Similarities</a:t>
            </a:r>
            <a:r>
              <a:rPr lang="nl-NL" sz="3200" i="1" kern="12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High level commitment 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nl-NL" sz="3200" kern="1200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    	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Legal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frameworks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in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international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law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,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Robustness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lifetime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 	</a:t>
            </a:r>
            <a:r>
              <a:rPr lang="nl-NL" sz="3200" kern="1200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 	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Governmental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participation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Tax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exemptions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/privileges 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		 ERIC (VAT,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flexible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procurement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), IGO (privileges and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immunities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)</a:t>
            </a: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i="1" kern="1200" dirty="0" err="1" smtClean="0">
                <a:solidFill>
                  <a:srgbClr val="002060"/>
                </a:solidFill>
                <a:latin typeface="+mn-lt"/>
              </a:rPr>
              <a:t>Differences</a:t>
            </a:r>
            <a:r>
              <a:rPr lang="nl-NL" sz="3200" i="1" kern="12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ERIC,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embedded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in EU-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law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guidelines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on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governance</a:t>
            </a:r>
            <a:r>
              <a:rPr lang="nl-NL" sz="3200" kern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+ VAT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exemptions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and free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procurement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policy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IGO,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statutes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deposit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at UN-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secretary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, no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guidelines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on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governance</a:t>
            </a:r>
            <a:r>
              <a:rPr lang="nl-NL" sz="3200" kern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+ privileges and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immunities</a:t>
            </a: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4000" kern="1200" dirty="0" smtClean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4000" kern="1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990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ET </a:t>
            </a:r>
            <a:r>
              <a:rPr lang="nl-NL" sz="4800" b="1" dirty="0" err="1" smtClean="0"/>
              <a:t>needs</a:t>
            </a:r>
            <a:r>
              <a:rPr lang="nl-NL" sz="4800" b="1" dirty="0" smtClean="0"/>
              <a:t>: </a:t>
            </a:r>
            <a:r>
              <a:rPr lang="nl-NL" sz="4800" b="1" dirty="0" err="1" smtClean="0"/>
              <a:t>Working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assumptions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958752" y="1745432"/>
            <a:ext cx="22790248" cy="9542079"/>
          </a:xfrm>
        </p:spPr>
        <p:txBody>
          <a:bodyPr/>
          <a:lstStyle/>
          <a:p>
            <a:pPr marL="494030" marR="54610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ea typeface="Minion Pro"/>
              </a:rPr>
              <a:t>Which legal framework would be suitable for the needs of ET?</a:t>
            </a:r>
            <a:endParaRPr lang="en-US" sz="3200" b="1" dirty="0" smtClean="0">
              <a:solidFill>
                <a:srgbClr val="002060"/>
              </a:solidFill>
              <a:ea typeface="Minion Pro"/>
            </a:endParaRPr>
          </a:p>
          <a:p>
            <a:pPr marL="36830" marR="54610">
              <a:spcBef>
                <a:spcPts val="1000"/>
              </a:spcBef>
            </a:pPr>
            <a:endParaRPr lang="en-US" sz="3200" b="1" dirty="0" smtClean="0">
              <a:solidFill>
                <a:srgbClr val="002060"/>
              </a:solidFill>
              <a:ea typeface="Minion Pro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European 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participants (83 institutions/10 countries BGR)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002060"/>
                </a:solidFill>
                <a:ea typeface="Minion Pro"/>
              </a:rPr>
              <a:t>Board of Governmental Representatives (BGR, </a:t>
            </a:r>
            <a:r>
              <a:rPr lang="en-US" sz="3200" dirty="0" err="1">
                <a:solidFill>
                  <a:srgbClr val="002060"/>
                </a:solidFill>
                <a:ea typeface="Minion Pro"/>
              </a:rPr>
              <a:t>ToR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 2022</a:t>
            </a: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)</a:t>
            </a:r>
            <a:r>
              <a:rPr lang="en-US" sz="3200" b="1" dirty="0">
                <a:solidFill>
                  <a:srgbClr val="002060"/>
                </a:solidFill>
                <a:ea typeface="Minion Pro"/>
              </a:rPr>
              <a:t> </a:t>
            </a:r>
            <a:endParaRPr lang="en-US" sz="3200" b="1" dirty="0" smtClean="0">
              <a:solidFill>
                <a:srgbClr val="002060"/>
              </a:solidFill>
              <a:ea typeface="Minion Pro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2060"/>
                </a:solidFill>
                <a:ea typeface="Minion Pro"/>
              </a:rPr>
              <a:t>ESFRI 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Roadmap (5 EU countries application</a:t>
            </a: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)</a:t>
            </a:r>
            <a:endParaRPr lang="en-US" sz="3200" dirty="0">
              <a:solidFill>
                <a:srgbClr val="002060"/>
              </a:solidFill>
              <a:ea typeface="Minion Pro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002060"/>
                </a:solidFill>
                <a:ea typeface="Minion Pro"/>
              </a:rPr>
              <a:t>Site within EU </a:t>
            </a: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territory</a:t>
            </a:r>
            <a:endParaRPr lang="en-US" sz="3200" dirty="0">
              <a:solidFill>
                <a:srgbClr val="002060"/>
              </a:solidFill>
              <a:ea typeface="Minion Pro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002060"/>
                </a:solidFill>
                <a:ea typeface="Minion Pro"/>
              </a:rPr>
              <a:t>Public funding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002060"/>
                </a:solidFill>
                <a:ea typeface="Minion Pro"/>
              </a:rPr>
              <a:t>50 years </a:t>
            </a: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lifetime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The 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site selection procedure will be executed on a political </a:t>
            </a: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level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en-US" sz="3200" dirty="0" smtClean="0">
              <a:solidFill>
                <a:srgbClr val="002060"/>
              </a:solidFill>
              <a:ea typeface="Minion Pro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ET 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will be a single-site observatory with a Headquarter and </a:t>
            </a:r>
            <a:r>
              <a:rPr lang="en-US" sz="3200" dirty="0" err="1">
                <a:solidFill>
                  <a:srgbClr val="002060"/>
                </a:solidFill>
                <a:ea typeface="Minion Pro"/>
              </a:rPr>
              <a:t>datacentres</a:t>
            </a:r>
            <a:endParaRPr lang="nl-NL" sz="32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002060"/>
                </a:solidFill>
                <a:ea typeface="Minion Pro"/>
              </a:rPr>
              <a:t>ET design is an underground construction </a:t>
            </a:r>
            <a:endParaRPr lang="en-US" sz="3200" dirty="0" smtClean="0">
              <a:solidFill>
                <a:srgbClr val="002060"/>
              </a:solidFill>
              <a:ea typeface="Minion Pro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Two 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options for European </a:t>
            </a: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sites, one is a cross-border site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ET 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science case embedded in multi messenger network of observatories/</a:t>
            </a:r>
            <a:r>
              <a:rPr lang="en-US" sz="3200" dirty="0" err="1">
                <a:solidFill>
                  <a:srgbClr val="002060"/>
                </a:solidFill>
                <a:ea typeface="Minion Pro"/>
              </a:rPr>
              <a:t>detectorsET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characteristics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en-US" sz="3200" dirty="0" smtClean="0">
              <a:solidFill>
                <a:srgbClr val="002060"/>
              </a:solidFill>
              <a:ea typeface="Minion Pro"/>
            </a:endParaRPr>
          </a:p>
          <a:p>
            <a:pPr lvl="0">
              <a:tabLst>
                <a:tab pos="457200" algn="l"/>
              </a:tabLst>
            </a:pPr>
            <a:r>
              <a:rPr lang="en-US" sz="3200" b="1" dirty="0" smtClean="0">
                <a:solidFill>
                  <a:srgbClr val="002060"/>
                </a:solidFill>
                <a:ea typeface="Minion Pro"/>
              </a:rPr>
              <a:t>Timelines </a:t>
            </a:r>
            <a:endParaRPr lang="en-US" sz="3200" b="1" dirty="0">
              <a:solidFill>
                <a:srgbClr val="002060"/>
              </a:solidFill>
              <a:ea typeface="Minion Pro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Current estimate of the 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timeline: </a:t>
            </a: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site selection 2026, construction 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readiness </a:t>
            </a: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2028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, start operations 2036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Timeline for site preparation is not known </a:t>
            </a:r>
            <a:r>
              <a:rPr lang="en-US" sz="32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yet</a:t>
            </a:r>
            <a:endParaRPr lang="en-US" sz="3200" dirty="0">
              <a:solidFill>
                <a:srgbClr val="002060"/>
              </a:solidFill>
              <a:ea typeface="Minion Pro"/>
            </a:endParaRPr>
          </a:p>
          <a:p>
            <a:pPr lvl="0">
              <a:tabLst>
                <a:tab pos="457200" algn="l"/>
              </a:tabLst>
            </a:pPr>
            <a:endParaRPr lang="nl-NL" sz="32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 smtClean="0"/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475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423179" y="109736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ERIC, </a:t>
            </a:r>
            <a:r>
              <a:rPr lang="nl-NL" sz="4800" b="1" dirty="0" err="1" smtClean="0"/>
              <a:t>strenghts</a:t>
            </a:r>
            <a:r>
              <a:rPr lang="nl-NL" sz="4800" b="1" dirty="0" smtClean="0"/>
              <a:t> and </a:t>
            </a:r>
            <a:r>
              <a:rPr lang="nl-NL" sz="4800" b="1" dirty="0" err="1" smtClean="0"/>
              <a:t>Opportunities</a:t>
            </a:r>
            <a:r>
              <a:rPr lang="nl-NL" sz="4800" b="1" dirty="0" smtClean="0"/>
              <a:t> 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57063" y="2249488"/>
            <a:ext cx="22646232" cy="9221740"/>
          </a:xfrm>
        </p:spPr>
        <p:txBody>
          <a:bodyPr/>
          <a:lstStyle/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en-US" sz="3200" i="1" kern="1200" dirty="0" err="1" smtClean="0">
                <a:solidFill>
                  <a:srgbClr val="002060"/>
                </a:solidFill>
                <a:latin typeface="+mn-lt"/>
              </a:rPr>
              <a:t>Strenghts</a:t>
            </a:r>
            <a:r>
              <a:rPr lang="en-US" sz="3200" i="1" kern="1200" dirty="0" smtClean="0">
                <a:solidFill>
                  <a:srgbClr val="002060"/>
                </a:solidFill>
                <a:latin typeface="+mn-lt"/>
              </a:rPr>
              <a:t>: </a:t>
            </a:r>
            <a:endParaRPr lang="en-US" sz="3200" i="1" kern="1200" dirty="0">
              <a:solidFill>
                <a:srgbClr val="002060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2060"/>
                </a:solidFill>
                <a:latin typeface="+mn-lt"/>
              </a:rPr>
              <a:t>ERIC framework designed for research </a:t>
            </a:r>
            <a:r>
              <a:rPr lang="en-US" sz="3200" kern="1200" dirty="0" smtClean="0">
                <a:solidFill>
                  <a:srgbClr val="002060"/>
                </a:solidFill>
                <a:latin typeface="+mn-lt"/>
              </a:rPr>
              <a:t>infrastructures, robust base in EU region (examples)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+mn-lt"/>
              </a:rPr>
              <a:t>Acceptable framework for all current BGR members</a:t>
            </a:r>
            <a:endParaRPr lang="en-US" sz="3200" kern="1200" dirty="0">
              <a:solidFill>
                <a:srgbClr val="002060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+mn-lt"/>
              </a:rPr>
              <a:t>VAT </a:t>
            </a:r>
            <a:r>
              <a:rPr lang="en-US" sz="3200" kern="1200" dirty="0">
                <a:solidFill>
                  <a:srgbClr val="002060"/>
                </a:solidFill>
                <a:latin typeface="+mn-lt"/>
              </a:rPr>
              <a:t>exemptions, excise </a:t>
            </a:r>
            <a:r>
              <a:rPr lang="en-US" sz="3200" kern="1200" dirty="0" smtClean="0">
                <a:solidFill>
                  <a:srgbClr val="002060"/>
                </a:solidFill>
                <a:latin typeface="+mn-lt"/>
              </a:rPr>
              <a:t>duties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+mn-lt"/>
              </a:rPr>
              <a:t>Limited liability</a:t>
            </a:r>
            <a:endParaRPr lang="en-US" sz="3200" kern="1200" dirty="0">
              <a:solidFill>
                <a:srgbClr val="002060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+mn-lt"/>
              </a:rPr>
              <a:t>Autonomy in Procurement regulation</a:t>
            </a:r>
            <a:endParaRPr lang="en-US" sz="3200" kern="1200" dirty="0">
              <a:solidFill>
                <a:srgbClr val="002060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2060"/>
                </a:solidFill>
                <a:latin typeface="+mn-lt"/>
              </a:rPr>
              <a:t>Strong commitment governmental </a:t>
            </a:r>
            <a:r>
              <a:rPr lang="en-US" sz="3200" kern="1200" dirty="0" smtClean="0">
                <a:solidFill>
                  <a:srgbClr val="002060"/>
                </a:solidFill>
                <a:latin typeface="+mn-lt"/>
              </a:rPr>
              <a:t>participation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EC Guidelines </a:t>
            </a:r>
            <a:r>
              <a:rPr lang="en-US" sz="3200" kern="1200" dirty="0">
                <a:solidFill>
                  <a:srgbClr val="002060"/>
                </a:solidFill>
                <a:latin typeface="Arial"/>
              </a:rPr>
              <a:t>on internal governance </a:t>
            </a: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requirements (speeding up the negotiation process)</a:t>
            </a:r>
            <a:endParaRPr lang="en-US" sz="3200" kern="1200" dirty="0">
              <a:solidFill>
                <a:srgbClr val="002060"/>
              </a:solidFill>
              <a:latin typeface="Arial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en-US" sz="3200" kern="1200" dirty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en-US" sz="3200" i="1" kern="1200" dirty="0" smtClean="0">
                <a:solidFill>
                  <a:srgbClr val="002060"/>
                </a:solidFill>
                <a:latin typeface="+mn-lt"/>
              </a:rPr>
              <a:t>Opportunities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2060"/>
                </a:solidFill>
                <a:latin typeface="Arial"/>
              </a:rPr>
              <a:t>Open for non-EU states and </a:t>
            </a:r>
            <a:r>
              <a:rPr lang="en-US" sz="3200" kern="1200" dirty="0" err="1">
                <a:solidFill>
                  <a:srgbClr val="002060"/>
                </a:solidFill>
                <a:latin typeface="Arial"/>
              </a:rPr>
              <a:t>organisations</a:t>
            </a:r>
            <a:r>
              <a:rPr lang="en-US" sz="3200" kern="1200" dirty="0">
                <a:solidFill>
                  <a:srgbClr val="002060"/>
                </a:solidFill>
                <a:latin typeface="Arial"/>
              </a:rPr>
              <a:t> 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Involvement </a:t>
            </a:r>
            <a:r>
              <a:rPr lang="en-US" sz="3200" kern="1200" dirty="0">
                <a:solidFill>
                  <a:srgbClr val="002060"/>
                </a:solidFill>
                <a:latin typeface="Arial"/>
              </a:rPr>
              <a:t>of </a:t>
            </a: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institutes </a:t>
            </a:r>
            <a:r>
              <a:rPr lang="en-US" sz="3200" kern="1200" dirty="0">
                <a:solidFill>
                  <a:srgbClr val="002060"/>
                </a:solidFill>
                <a:latin typeface="Arial"/>
              </a:rPr>
              <a:t>via </a:t>
            </a: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the appointment of representing </a:t>
            </a:r>
            <a:r>
              <a:rPr lang="en-US" sz="3200" kern="1200" dirty="0">
                <a:solidFill>
                  <a:srgbClr val="002060"/>
                </a:solidFill>
                <a:latin typeface="Arial"/>
              </a:rPr>
              <a:t>entities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2060"/>
                </a:solidFill>
                <a:latin typeface="Arial"/>
              </a:rPr>
              <a:t>Limited economic </a:t>
            </a: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activities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Examples of many other ERICs (shortens the process)</a:t>
            </a:r>
            <a:endParaRPr lang="en-US" sz="3200" kern="1200" dirty="0">
              <a:solidFill>
                <a:srgbClr val="002060"/>
              </a:solidFill>
              <a:latin typeface="Arial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en-US" sz="3200" i="1" kern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1112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423179" y="109736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IGO STRENGTHS and </a:t>
            </a:r>
            <a:r>
              <a:rPr lang="nl-NL" sz="4800" b="1" dirty="0" err="1" smtClean="0"/>
              <a:t>Opportunities</a:t>
            </a:r>
            <a:r>
              <a:rPr lang="nl-NL" sz="4800" b="1" dirty="0" smtClean="0"/>
              <a:t> 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57063" y="1836024"/>
            <a:ext cx="22646232" cy="9635204"/>
          </a:xfrm>
        </p:spPr>
        <p:txBody>
          <a:bodyPr/>
          <a:lstStyle/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kern="1200" dirty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i="1" kern="1200" dirty="0" err="1" smtClean="0">
                <a:solidFill>
                  <a:srgbClr val="002060"/>
                </a:solidFill>
                <a:latin typeface="+mn-lt"/>
              </a:rPr>
              <a:t>Strenghts</a:t>
            </a:r>
            <a:endParaRPr lang="nl-NL" sz="3200" i="1" kern="1200" dirty="0" smtClean="0">
              <a:solidFill>
                <a:srgbClr val="002060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High level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political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commitment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Autonomy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on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internal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governance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structure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and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policies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priviliges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tax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exemptions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and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immunities</a:t>
            </a: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Protection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of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site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Agreement on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liability</a:t>
            </a: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International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recognition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by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all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UN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states</a:t>
            </a: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Autonomy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of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dispute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resolution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policy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kern="1200" dirty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i="1" kern="1200" dirty="0" err="1" smtClean="0">
                <a:solidFill>
                  <a:srgbClr val="002060"/>
                </a:solidFill>
                <a:latin typeface="+mn-lt"/>
              </a:rPr>
              <a:t>Opportunities</a:t>
            </a:r>
            <a:endParaRPr lang="nl-NL" sz="3200" i="1" kern="1200" dirty="0" smtClean="0">
              <a:solidFill>
                <a:srgbClr val="002060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Strong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position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in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negotiation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processes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with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host country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Political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pressure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on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national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science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)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policies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with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host country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i="1" kern="1200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8751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423179" y="109736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ERIC, </a:t>
            </a:r>
            <a:r>
              <a:rPr lang="nl-NL" sz="4800" b="1" dirty="0" err="1" smtClean="0"/>
              <a:t>Weaknesses</a:t>
            </a:r>
            <a:r>
              <a:rPr lang="nl-NL" sz="4800" b="1" dirty="0" smtClean="0"/>
              <a:t> and </a:t>
            </a:r>
            <a:r>
              <a:rPr lang="nl-NL" sz="4800" b="1" dirty="0" err="1" smtClean="0"/>
              <a:t>threats</a:t>
            </a:r>
            <a:r>
              <a:rPr lang="nl-NL" sz="4800" b="1" dirty="0" smtClean="0"/>
              <a:t> 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57063" y="2321496"/>
            <a:ext cx="22646232" cy="9149732"/>
          </a:xfrm>
        </p:spPr>
        <p:txBody>
          <a:bodyPr/>
          <a:lstStyle/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b="1" kern="1200" dirty="0" smtClean="0">
              <a:solidFill>
                <a:srgbClr val="002060"/>
              </a:solidFill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en-US" sz="3200" i="1" kern="1200" dirty="0" smtClean="0">
                <a:solidFill>
                  <a:srgbClr val="002060"/>
                </a:solidFill>
                <a:latin typeface="Arial"/>
              </a:rPr>
              <a:t>Weakness:</a:t>
            </a:r>
            <a:endParaRPr lang="en-US" sz="3200" i="1" kern="1200" dirty="0">
              <a:solidFill>
                <a:srgbClr val="002060"/>
              </a:solidFill>
              <a:latin typeface="Arial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Membership is for States and International </a:t>
            </a:r>
            <a:r>
              <a:rPr lang="en-US" sz="3200" kern="1200" dirty="0" err="1" smtClean="0">
                <a:solidFill>
                  <a:srgbClr val="002060"/>
                </a:solidFill>
                <a:latin typeface="Arial"/>
              </a:rPr>
              <a:t>Organisation</a:t>
            </a:r>
            <a:r>
              <a:rPr lang="en-US" sz="3200" kern="12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only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Dependence on financial arrangements with host state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Initial </a:t>
            </a:r>
            <a:r>
              <a:rPr lang="en-US" sz="3200" kern="1200" dirty="0">
                <a:solidFill>
                  <a:srgbClr val="002060"/>
                </a:solidFill>
                <a:latin typeface="Arial"/>
              </a:rPr>
              <a:t>commitment of 10 </a:t>
            </a: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years, construction phase</a:t>
            </a:r>
            <a:endParaRPr lang="en-US" sz="3200" kern="1200" dirty="0">
              <a:solidFill>
                <a:srgbClr val="002060"/>
              </a:solidFill>
              <a:latin typeface="Arial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Different </a:t>
            </a:r>
            <a:r>
              <a:rPr lang="en-US" sz="3200" kern="1200" dirty="0">
                <a:solidFill>
                  <a:srgbClr val="002060"/>
                </a:solidFill>
                <a:latin typeface="Arial"/>
              </a:rPr>
              <a:t>types of applicable law  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Application </a:t>
            </a:r>
            <a:r>
              <a:rPr lang="en-US" sz="3200" kern="1200" dirty="0">
                <a:solidFill>
                  <a:srgbClr val="002060"/>
                </a:solidFill>
                <a:latin typeface="Arial"/>
              </a:rPr>
              <a:t>procedure and approval by </a:t>
            </a: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EC, two step application 3-9 months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Amendments need approval by EC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en-US" sz="3200" kern="1200" dirty="0">
              <a:solidFill>
                <a:srgbClr val="002060"/>
              </a:solidFill>
              <a:latin typeface="Arial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en-US" sz="3200" i="1" kern="1200" dirty="0" smtClean="0">
                <a:solidFill>
                  <a:srgbClr val="002060"/>
                </a:solidFill>
                <a:latin typeface="Arial"/>
              </a:rPr>
              <a:t>Threats: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European bias in a global collaboration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rgbClr val="002060"/>
                </a:solidFill>
                <a:latin typeface="Arial"/>
              </a:rPr>
              <a:t>Re-negotiating the financial commitments for operations phase after 10 years 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en-US" sz="3200" kern="1200" dirty="0">
              <a:solidFill>
                <a:schemeClr val="accent6">
                  <a:lumMod val="40000"/>
                  <a:lumOff val="60000"/>
                </a:schemeClr>
              </a:solidFill>
              <a:latin typeface="Arial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kern="12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1500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423179" y="109736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IGO, </a:t>
            </a:r>
            <a:r>
              <a:rPr lang="nl-NL" sz="4800" b="1" dirty="0" err="1" smtClean="0"/>
              <a:t>WeAKneSSes</a:t>
            </a:r>
            <a:r>
              <a:rPr lang="nl-NL" sz="4800" b="1" dirty="0" smtClean="0"/>
              <a:t> and </a:t>
            </a:r>
            <a:r>
              <a:rPr lang="nl-NL" sz="4800" b="1" dirty="0" err="1" smtClean="0"/>
              <a:t>threats</a:t>
            </a:r>
            <a:r>
              <a:rPr lang="nl-NL" sz="4800" b="1" dirty="0" smtClean="0"/>
              <a:t> 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57063" y="2249488"/>
            <a:ext cx="22646232" cy="9221740"/>
          </a:xfrm>
        </p:spPr>
        <p:txBody>
          <a:bodyPr/>
          <a:lstStyle/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b="1" kern="1200" dirty="0" smtClean="0">
              <a:solidFill>
                <a:srgbClr val="002060"/>
              </a:solidFill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i="1" kern="1200" dirty="0" err="1" smtClean="0">
                <a:solidFill>
                  <a:srgbClr val="002060"/>
                </a:solidFill>
                <a:latin typeface="+mn-lt"/>
              </a:rPr>
              <a:t>Weaknesses</a:t>
            </a:r>
            <a:endParaRPr lang="nl-NL" sz="3200" i="1" kern="1200" dirty="0" smtClean="0">
              <a:solidFill>
                <a:srgbClr val="002060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Rigid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statutes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amendments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need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ratification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procedure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Lengthy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process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negotiations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on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internal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governance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, privileges,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tax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exemptions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immunities</a:t>
            </a: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Ratification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procedure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Lengthy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process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for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late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joiners</a:t>
            </a: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i="1" kern="1200" dirty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i="1" kern="1200" dirty="0" err="1" smtClean="0">
                <a:solidFill>
                  <a:srgbClr val="002060"/>
                </a:solidFill>
                <a:latin typeface="+mn-lt"/>
              </a:rPr>
              <a:t>Threats</a:t>
            </a:r>
            <a:endParaRPr lang="nl-NL" sz="3200" i="1" kern="1200" dirty="0" smtClean="0">
              <a:solidFill>
                <a:srgbClr val="002060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Amendments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in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statutes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are subject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to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ratification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procedures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Funding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gap in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preparatory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phase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of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project (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due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to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lenghty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procedures)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High level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negotiations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for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acces of late </a:t>
            </a:r>
            <a:r>
              <a:rPr lang="nl-NL" sz="3200" kern="1200" dirty="0" err="1" smtClean="0">
                <a:solidFill>
                  <a:srgbClr val="002060"/>
                </a:solidFill>
                <a:latin typeface="+mn-lt"/>
              </a:rPr>
              <a:t>joiners</a:t>
            </a:r>
            <a:r>
              <a:rPr lang="nl-NL" sz="3200" kern="12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i="1" kern="1200" dirty="0" smtClean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707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423179" y="109736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Preliminary </a:t>
            </a:r>
            <a:r>
              <a:rPr lang="nl-NL" sz="4800" b="1" dirty="0" err="1" smtClean="0"/>
              <a:t>findings</a:t>
            </a:r>
            <a:r>
              <a:rPr lang="nl-NL" sz="4800" b="1" dirty="0" smtClean="0"/>
              <a:t> 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57063" y="2249488"/>
            <a:ext cx="22646232" cy="9221740"/>
          </a:xfrm>
        </p:spPr>
        <p:txBody>
          <a:bodyPr/>
          <a:lstStyle/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b="1" kern="1200" dirty="0" smtClean="0">
              <a:solidFill>
                <a:srgbClr val="002060"/>
              </a:solidFill>
            </a:endParaRPr>
          </a:p>
          <a:p>
            <a:pPr lvl="0">
              <a:tabLst>
                <a:tab pos="457200" algn="l"/>
              </a:tabLst>
            </a:pPr>
            <a:r>
              <a:rPr lang="nl-NL" sz="3200" b="1" kern="1200" dirty="0" smtClean="0">
                <a:solidFill>
                  <a:srgbClr val="FF0000"/>
                </a:solidFill>
              </a:rPr>
              <a:t>ERIC </a:t>
            </a:r>
            <a:r>
              <a:rPr lang="nl-NL" sz="3200" b="1" kern="1200" dirty="0" err="1" smtClean="0">
                <a:solidFill>
                  <a:srgbClr val="FF0000"/>
                </a:solidFill>
              </a:rPr>
              <a:t>governance</a:t>
            </a:r>
            <a:r>
              <a:rPr lang="nl-NL" sz="3200" b="1" kern="1200" dirty="0" smtClean="0">
                <a:solidFill>
                  <a:srgbClr val="FF0000"/>
                </a:solidFill>
              </a:rPr>
              <a:t> and </a:t>
            </a:r>
            <a:r>
              <a:rPr lang="nl-NL" sz="3200" b="1" kern="1200" dirty="0" err="1" smtClean="0">
                <a:solidFill>
                  <a:srgbClr val="FF0000"/>
                </a:solidFill>
              </a:rPr>
              <a:t>framework</a:t>
            </a:r>
            <a:r>
              <a:rPr lang="nl-NL" sz="3200" b="1" kern="1200" dirty="0" smtClean="0">
                <a:solidFill>
                  <a:srgbClr val="FF0000"/>
                </a:solidFill>
              </a:rPr>
              <a:t> serves </a:t>
            </a:r>
            <a:r>
              <a:rPr lang="nl-NL" sz="3200" b="1" kern="1200" dirty="0" err="1" smtClean="0">
                <a:solidFill>
                  <a:srgbClr val="FF0000"/>
                </a:solidFill>
              </a:rPr>
              <a:t>the</a:t>
            </a:r>
            <a:r>
              <a:rPr lang="nl-NL" sz="3200" b="1" kern="1200" dirty="0" smtClean="0">
                <a:solidFill>
                  <a:srgbClr val="FF0000"/>
                </a:solidFill>
              </a:rPr>
              <a:t> </a:t>
            </a:r>
            <a:r>
              <a:rPr lang="nl-NL" sz="3200" b="1" kern="1200" dirty="0" err="1" smtClean="0">
                <a:solidFill>
                  <a:srgbClr val="FF0000"/>
                </a:solidFill>
              </a:rPr>
              <a:t>needs</a:t>
            </a:r>
            <a:r>
              <a:rPr lang="nl-NL" sz="3200" b="1" kern="1200" dirty="0" smtClean="0">
                <a:solidFill>
                  <a:srgbClr val="FF0000"/>
                </a:solidFill>
              </a:rPr>
              <a:t> of ETO</a:t>
            </a:r>
          </a:p>
          <a:p>
            <a:pPr lvl="0">
              <a:tabLst>
                <a:tab pos="457200" algn="l"/>
              </a:tabLst>
            </a:pPr>
            <a:endParaRPr lang="nl-NL" sz="3200" b="1" i="1" kern="12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European 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participants (83 institutions/10 countries BGR)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002060"/>
                </a:solidFill>
                <a:ea typeface="Minion Pro"/>
              </a:rPr>
              <a:t>Board of Governmental Representatives (BGR, </a:t>
            </a:r>
            <a:r>
              <a:rPr lang="en-US" sz="3200" dirty="0" err="1">
                <a:solidFill>
                  <a:srgbClr val="002060"/>
                </a:solidFill>
                <a:ea typeface="Minion Pro"/>
              </a:rPr>
              <a:t>ToR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 2022)</a:t>
            </a:r>
            <a:r>
              <a:rPr lang="en-US" sz="3200" b="1" dirty="0">
                <a:solidFill>
                  <a:srgbClr val="002060"/>
                </a:solidFill>
                <a:ea typeface="Minion Pro"/>
              </a:rPr>
              <a:t> 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rgbClr val="002060"/>
                </a:solidFill>
                <a:ea typeface="Minion Pro"/>
              </a:rPr>
              <a:t>ESFRI </a:t>
            </a:r>
            <a:r>
              <a:rPr lang="en-US" sz="3200" dirty="0">
                <a:solidFill>
                  <a:srgbClr val="002060"/>
                </a:solidFill>
                <a:ea typeface="Minion Pro"/>
              </a:rPr>
              <a:t>Roadmap (5 EU countries application)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002060"/>
                </a:solidFill>
                <a:ea typeface="Minion Pro"/>
              </a:rPr>
              <a:t>Site within EU </a:t>
            </a: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territory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VAT exemption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Own procurement regulation (exemption from EU tender regulation)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en-US" sz="3200" dirty="0">
              <a:solidFill>
                <a:srgbClr val="002060"/>
              </a:solidFill>
              <a:ea typeface="Minion Pro"/>
            </a:endParaRPr>
          </a:p>
          <a:p>
            <a:pPr lvl="0">
              <a:tabLst>
                <a:tab pos="457200" algn="l"/>
              </a:tabLst>
            </a:pP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ERIC process to establish is well understood by </a:t>
            </a:r>
            <a:r>
              <a:rPr lang="en-US" sz="3200" smtClean="0">
                <a:solidFill>
                  <a:srgbClr val="002060"/>
                </a:solidFill>
                <a:ea typeface="Minion Pro"/>
              </a:rPr>
              <a:t>Ministries and EC</a:t>
            </a: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Guidelines on governance requirements: general accepted principles within EU jurisdiction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srgbClr val="002060"/>
                </a:solidFill>
                <a:ea typeface="Minion Pro"/>
              </a:rPr>
              <a:t>Two step approval procedure by EC: 3-9 months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Wingdings" panose="05000000000000000000" pitchFamily="2" charset="2"/>
              <a:buChar char="Ø"/>
            </a:pPr>
            <a:r>
              <a:rPr lang="en-US" sz="3200" b="1" kern="1200" dirty="0" smtClean="0">
                <a:solidFill>
                  <a:srgbClr val="002060"/>
                </a:solidFill>
                <a:latin typeface="+mn-lt"/>
              </a:rPr>
              <a:t>Experience learns: 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en-US" sz="3200" kern="1200" dirty="0" smtClean="0">
                <a:solidFill>
                  <a:srgbClr val="002060"/>
                </a:solidFill>
                <a:latin typeface="+mn-lt"/>
              </a:rPr>
              <a:t> The negotiations on a solid contribution model, mandatory for EC statutes, may be lengthy.</a:t>
            </a: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i="1" kern="1200" dirty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i="1" kern="1200" dirty="0" smtClean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i="1" kern="1200" dirty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i="1" kern="1200" dirty="0" smtClean="0">
              <a:solidFill>
                <a:srgbClr val="002060"/>
              </a:solidFill>
              <a:latin typeface="+mn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9925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sz="9000" dirty="0"/>
              <a:t>THANK YOU!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9608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C4E6E1"/>
      </a:dk1>
      <a:lt1>
        <a:srgbClr val="E6223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18842</TotalTime>
  <Words>974</Words>
  <Application>Microsoft Office PowerPoint</Application>
  <PresentationFormat>Aangepast</PresentationFormat>
  <Paragraphs>159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3" baseType="lpstr">
      <vt:lpstr>Akkurat Std Mono</vt:lpstr>
      <vt:lpstr>Arial</vt:lpstr>
      <vt:lpstr>Calibri</vt:lpstr>
      <vt:lpstr>Calibri Light</vt:lpstr>
      <vt:lpstr>Candara</vt:lpstr>
      <vt:lpstr>Helvetica Neue</vt:lpstr>
      <vt:lpstr>Helvetica Neue Medium</vt:lpstr>
      <vt:lpstr>Minion Pro</vt:lpstr>
      <vt:lpstr>Times New Roman</vt:lpstr>
      <vt:lpstr>Wingdings</vt:lpstr>
      <vt:lpstr>White</vt:lpstr>
      <vt:lpstr>Workpackage 2:   Organisation, Governance and legal aspects  </vt:lpstr>
      <vt:lpstr>PowerPoint-presentatie</vt:lpstr>
      <vt:lpstr>PowerPoint-presentatie</vt:lpstr>
      <vt:lpstr> </vt:lpstr>
      <vt:lpstr>PowerPoint-presentatie</vt:lpstr>
      <vt:lpstr>PowerPoint-presentatie</vt:lpstr>
      <vt:lpstr>We</vt:lpstr>
      <vt:lpstr>We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renovatie nikhef gebouw</dc:title>
  <dc:creator>Arjen van Rijn</dc:creator>
  <cp:lastModifiedBy>Roelofs, M.E.H. [Miriam]</cp:lastModifiedBy>
  <cp:revision>297</cp:revision>
  <dcterms:modified xsi:type="dcterms:W3CDTF">2023-06-13T08:14:44Z</dcterms:modified>
</cp:coreProperties>
</file>