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8" r:id="rId2"/>
    <p:sldId id="273" r:id="rId3"/>
    <p:sldId id="257" r:id="rId4"/>
    <p:sldId id="258" r:id="rId5"/>
    <p:sldId id="275" r:id="rId6"/>
    <p:sldId id="278" r:id="rId7"/>
    <p:sldId id="274" r:id="rId8"/>
    <p:sldId id="259" r:id="rId9"/>
    <p:sldId id="276" r:id="rId10"/>
    <p:sldId id="277" r:id="rId11"/>
    <p:sldId id="272" r:id="rId12"/>
    <p:sldId id="264" r:id="rId13"/>
    <p:sldId id="280" r:id="rId14"/>
    <p:sldId id="279" r:id="rId15"/>
    <p:sldId id="26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4B2A2-26F8-47C7-BDF9-79A0A89E739F}" v="4" dt="2023-05-21T08:55:47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0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36" d="100"/>
          <a:sy n="36" d="100"/>
        </p:scale>
        <p:origin x="264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variola" userId="17df1f41d7fed14e" providerId="LiveId" clId="{6404B2A2-26F8-47C7-BDF9-79A0A89E739F}"/>
    <pc:docChg chg="undo custSel addSld delSld modSld">
      <pc:chgData name="alessandro variola" userId="17df1f41d7fed14e" providerId="LiveId" clId="{6404B2A2-26F8-47C7-BDF9-79A0A89E739F}" dt="2023-05-21T10:49:16.926" v="6180" actId="20577"/>
      <pc:docMkLst>
        <pc:docMk/>
      </pc:docMkLst>
      <pc:sldChg chg="modSp mod">
        <pc:chgData name="alessandro variola" userId="17df1f41d7fed14e" providerId="LiveId" clId="{6404B2A2-26F8-47C7-BDF9-79A0A89E739F}" dt="2023-05-21T10:47:14.176" v="5900" actId="20577"/>
        <pc:sldMkLst>
          <pc:docMk/>
          <pc:sldMk cId="884424536" sldId="257"/>
        </pc:sldMkLst>
        <pc:spChg chg="mod">
          <ac:chgData name="alessandro variola" userId="17df1f41d7fed14e" providerId="LiveId" clId="{6404B2A2-26F8-47C7-BDF9-79A0A89E739F}" dt="2023-05-21T10:46:32.203" v="5835" actId="20577"/>
          <ac:spMkLst>
            <pc:docMk/>
            <pc:sldMk cId="884424536" sldId="257"/>
            <ac:spMk id="2" creationId="{4DADA706-6053-EFE1-2CB2-73F698D4AD2D}"/>
          </ac:spMkLst>
        </pc:spChg>
        <pc:spChg chg="mod">
          <ac:chgData name="alessandro variola" userId="17df1f41d7fed14e" providerId="LiveId" clId="{6404B2A2-26F8-47C7-BDF9-79A0A89E739F}" dt="2023-05-21T10:47:14.176" v="5900" actId="20577"/>
          <ac:spMkLst>
            <pc:docMk/>
            <pc:sldMk cId="884424536" sldId="257"/>
            <ac:spMk id="9" creationId="{1D65EC70-1221-4A1A-AFB0-530ABE487C60}"/>
          </ac:spMkLst>
        </pc:spChg>
      </pc:sldChg>
      <pc:sldChg chg="modSp mod">
        <pc:chgData name="alessandro variola" userId="17df1f41d7fed14e" providerId="LiveId" clId="{6404B2A2-26F8-47C7-BDF9-79A0A89E739F}" dt="2023-05-21T10:48:39.911" v="6121" actId="20577"/>
        <pc:sldMkLst>
          <pc:docMk/>
          <pc:sldMk cId="3996159290" sldId="258"/>
        </pc:sldMkLst>
        <pc:spChg chg="mod">
          <ac:chgData name="alessandro variola" userId="17df1f41d7fed14e" providerId="LiveId" clId="{6404B2A2-26F8-47C7-BDF9-79A0A89E739F}" dt="2023-05-21T10:47:26.241" v="5901" actId="20577"/>
          <ac:spMkLst>
            <pc:docMk/>
            <pc:sldMk cId="3996159290" sldId="258"/>
            <ac:spMk id="2" creationId="{375D2DC8-B536-FC7B-9DF1-19DE6038AD7A}"/>
          </ac:spMkLst>
        </pc:spChg>
        <pc:spChg chg="mod">
          <ac:chgData name="alessandro variola" userId="17df1f41d7fed14e" providerId="LiveId" clId="{6404B2A2-26F8-47C7-BDF9-79A0A89E739F}" dt="2023-05-21T10:48:39.911" v="6121" actId="20577"/>
          <ac:spMkLst>
            <pc:docMk/>
            <pc:sldMk cId="3996159290" sldId="258"/>
            <ac:spMk id="3" creationId="{1A96C31A-E770-681C-935A-BB690C8B474B}"/>
          </ac:spMkLst>
        </pc:spChg>
      </pc:sldChg>
      <pc:sldChg chg="addSp delSp modSp mod">
        <pc:chgData name="alessandro variola" userId="17df1f41d7fed14e" providerId="LiveId" clId="{6404B2A2-26F8-47C7-BDF9-79A0A89E739F}" dt="2023-05-21T10:49:16.926" v="6180" actId="20577"/>
        <pc:sldMkLst>
          <pc:docMk/>
          <pc:sldMk cId="3363604866" sldId="259"/>
        </pc:sldMkLst>
        <pc:spChg chg="mod">
          <ac:chgData name="alessandro variola" userId="17df1f41d7fed14e" providerId="LiveId" clId="{6404B2A2-26F8-47C7-BDF9-79A0A89E739F}" dt="2023-05-21T10:48:57.436" v="6129" actId="20577"/>
          <ac:spMkLst>
            <pc:docMk/>
            <pc:sldMk cId="3363604866" sldId="259"/>
            <ac:spMk id="2" creationId="{3CA19D26-3908-D8A7-D428-9B90DA9E74E8}"/>
          </ac:spMkLst>
        </pc:spChg>
        <pc:spChg chg="mod">
          <ac:chgData name="alessandro variola" userId="17df1f41d7fed14e" providerId="LiveId" clId="{6404B2A2-26F8-47C7-BDF9-79A0A89E739F}" dt="2023-05-20T12:50:40.719" v="469" actId="20577"/>
          <ac:spMkLst>
            <pc:docMk/>
            <pc:sldMk cId="3363604866" sldId="259"/>
            <ac:spMk id="3" creationId="{B597934B-AAFB-F7F6-D59F-031B1A660063}"/>
          </ac:spMkLst>
        </pc:spChg>
        <pc:spChg chg="add mod">
          <ac:chgData name="alessandro variola" userId="17df1f41d7fed14e" providerId="LiveId" clId="{6404B2A2-26F8-47C7-BDF9-79A0A89E739F}" dt="2023-05-21T10:49:16.926" v="6180" actId="20577"/>
          <ac:spMkLst>
            <pc:docMk/>
            <pc:sldMk cId="3363604866" sldId="259"/>
            <ac:spMk id="7" creationId="{00783694-A1A2-B0B4-E427-F1AAF5D63FA7}"/>
          </ac:spMkLst>
        </pc:spChg>
        <pc:spChg chg="add del mod">
          <ac:chgData name="alessandro variola" userId="17df1f41d7fed14e" providerId="LiveId" clId="{6404B2A2-26F8-47C7-BDF9-79A0A89E739F}" dt="2023-05-21T08:55:42.102" v="1345"/>
          <ac:spMkLst>
            <pc:docMk/>
            <pc:sldMk cId="3363604866" sldId="259"/>
            <ac:spMk id="8" creationId="{D31893C9-D62C-92B4-586E-90AFFA5A5DF0}"/>
          </ac:spMkLst>
        </pc:spChg>
      </pc:sldChg>
      <pc:sldChg chg="modSp mod">
        <pc:chgData name="alessandro variola" userId="17df1f41d7fed14e" providerId="LiveId" clId="{6404B2A2-26F8-47C7-BDF9-79A0A89E739F}" dt="2023-05-21T10:30:10.240" v="5800" actId="20577"/>
        <pc:sldMkLst>
          <pc:docMk/>
          <pc:sldMk cId="1257221816" sldId="261"/>
        </pc:sldMkLst>
        <pc:spChg chg="mod">
          <ac:chgData name="alessandro variola" userId="17df1f41d7fed14e" providerId="LiveId" clId="{6404B2A2-26F8-47C7-BDF9-79A0A89E739F}" dt="2023-05-21T10:25:28.331" v="5252" actId="20577"/>
          <ac:spMkLst>
            <pc:docMk/>
            <pc:sldMk cId="1257221816" sldId="261"/>
            <ac:spMk id="2" creationId="{41D10B68-0C71-0CB2-E137-314C31A7E021}"/>
          </ac:spMkLst>
        </pc:spChg>
        <pc:spChg chg="mod">
          <ac:chgData name="alessandro variola" userId="17df1f41d7fed14e" providerId="LiveId" clId="{6404B2A2-26F8-47C7-BDF9-79A0A89E739F}" dt="2023-05-21T10:30:10.240" v="5800" actId="20577"/>
          <ac:spMkLst>
            <pc:docMk/>
            <pc:sldMk cId="1257221816" sldId="261"/>
            <ac:spMk id="3" creationId="{9134C5BD-11DB-C431-E2AF-DBA5D46F15A5}"/>
          </ac:spMkLst>
        </pc:spChg>
      </pc:sldChg>
      <pc:sldChg chg="del">
        <pc:chgData name="alessandro variola" userId="17df1f41d7fed14e" providerId="LiveId" clId="{6404B2A2-26F8-47C7-BDF9-79A0A89E739F}" dt="2023-05-21T10:03:03.912" v="4065" actId="2696"/>
        <pc:sldMkLst>
          <pc:docMk/>
          <pc:sldMk cId="2972276673" sldId="262"/>
        </pc:sldMkLst>
      </pc:sldChg>
      <pc:sldChg chg="del">
        <pc:chgData name="alessandro variola" userId="17df1f41d7fed14e" providerId="LiveId" clId="{6404B2A2-26F8-47C7-BDF9-79A0A89E739F}" dt="2023-05-21T10:02:53.812" v="4064" actId="2696"/>
        <pc:sldMkLst>
          <pc:docMk/>
          <pc:sldMk cId="3232114112" sldId="263"/>
        </pc:sldMkLst>
      </pc:sldChg>
      <pc:sldChg chg="modSp mod">
        <pc:chgData name="alessandro variola" userId="17df1f41d7fed14e" providerId="LiveId" clId="{6404B2A2-26F8-47C7-BDF9-79A0A89E739F}" dt="2023-05-21T09:45:35.749" v="3609" actId="20577"/>
        <pc:sldMkLst>
          <pc:docMk/>
          <pc:sldMk cId="3016711820" sldId="264"/>
        </pc:sldMkLst>
        <pc:spChg chg="mod">
          <ac:chgData name="alessandro variola" userId="17df1f41d7fed14e" providerId="LiveId" clId="{6404B2A2-26F8-47C7-BDF9-79A0A89E739F}" dt="2023-05-21T09:41:27.960" v="3199" actId="20577"/>
          <ac:spMkLst>
            <pc:docMk/>
            <pc:sldMk cId="3016711820" sldId="264"/>
            <ac:spMk id="2" creationId="{5C173A3D-8858-AEC0-15D5-5C96820B3182}"/>
          </ac:spMkLst>
        </pc:spChg>
        <pc:spChg chg="mod">
          <ac:chgData name="alessandro variola" userId="17df1f41d7fed14e" providerId="LiveId" clId="{6404B2A2-26F8-47C7-BDF9-79A0A89E739F}" dt="2023-05-21T09:45:35.749" v="3609" actId="20577"/>
          <ac:spMkLst>
            <pc:docMk/>
            <pc:sldMk cId="3016711820" sldId="264"/>
            <ac:spMk id="3" creationId="{6153EEA7-8705-FB5B-C94E-4AFDCCAA9418}"/>
          </ac:spMkLst>
        </pc:spChg>
      </pc:sldChg>
      <pc:sldChg chg="del">
        <pc:chgData name="alessandro variola" userId="17df1f41d7fed14e" providerId="LiveId" clId="{6404B2A2-26F8-47C7-BDF9-79A0A89E739F}" dt="2023-05-21T10:02:51.792" v="4063" actId="2696"/>
        <pc:sldMkLst>
          <pc:docMk/>
          <pc:sldMk cId="1360732825" sldId="265"/>
        </pc:sldMkLst>
      </pc:sldChg>
      <pc:sldChg chg="del">
        <pc:chgData name="alessandro variola" userId="17df1f41d7fed14e" providerId="LiveId" clId="{6404B2A2-26F8-47C7-BDF9-79A0A89E739F}" dt="2023-05-21T10:03:06.356" v="4066" actId="2696"/>
        <pc:sldMkLst>
          <pc:docMk/>
          <pc:sldMk cId="1419540432" sldId="266"/>
        </pc:sldMkLst>
      </pc:sldChg>
      <pc:sldChg chg="modSp mod">
        <pc:chgData name="alessandro variola" userId="17df1f41d7fed14e" providerId="LiveId" clId="{6404B2A2-26F8-47C7-BDF9-79A0A89E739F}" dt="2023-05-21T10:46:21.448" v="5825" actId="20577"/>
        <pc:sldMkLst>
          <pc:docMk/>
          <pc:sldMk cId="3080583618" sldId="268"/>
        </pc:sldMkLst>
        <pc:spChg chg="mod">
          <ac:chgData name="alessandro variola" userId="17df1f41d7fed14e" providerId="LiveId" clId="{6404B2A2-26F8-47C7-BDF9-79A0A89E739F}" dt="2023-05-21T10:46:21.448" v="5825" actId="20577"/>
          <ac:spMkLst>
            <pc:docMk/>
            <pc:sldMk cId="3080583618" sldId="268"/>
            <ac:spMk id="2" creationId="{207834DD-470E-4504-8BBD-4DAF0EFFE41A}"/>
          </ac:spMkLst>
        </pc:spChg>
      </pc:sldChg>
      <pc:sldChg chg="modSp mod">
        <pc:chgData name="alessandro variola" userId="17df1f41d7fed14e" providerId="LiveId" clId="{6404B2A2-26F8-47C7-BDF9-79A0A89E739F}" dt="2023-05-21T10:30:34.552" v="5814" actId="20577"/>
        <pc:sldMkLst>
          <pc:docMk/>
          <pc:sldMk cId="626027494" sldId="269"/>
        </pc:sldMkLst>
        <pc:spChg chg="mod">
          <ac:chgData name="alessandro variola" userId="17df1f41d7fed14e" providerId="LiveId" clId="{6404B2A2-26F8-47C7-BDF9-79A0A89E739F}" dt="2023-05-21T10:30:34.552" v="5814" actId="20577"/>
          <ac:spMkLst>
            <pc:docMk/>
            <pc:sldMk cId="626027494" sldId="269"/>
            <ac:spMk id="2" creationId="{41D10B68-0C71-0CB2-E137-314C31A7E021}"/>
          </ac:spMkLst>
        </pc:spChg>
        <pc:spChg chg="mod">
          <ac:chgData name="alessandro variola" userId="17df1f41d7fed14e" providerId="LiveId" clId="{6404B2A2-26F8-47C7-BDF9-79A0A89E739F}" dt="2023-05-21T10:00:18.320" v="3978" actId="20577"/>
          <ac:spMkLst>
            <pc:docMk/>
            <pc:sldMk cId="626027494" sldId="269"/>
            <ac:spMk id="3" creationId="{9134C5BD-11DB-C431-E2AF-DBA5D46F15A5}"/>
          </ac:spMkLst>
        </pc:spChg>
      </pc:sldChg>
      <pc:sldChg chg="del">
        <pc:chgData name="alessandro variola" userId="17df1f41d7fed14e" providerId="LiveId" clId="{6404B2A2-26F8-47C7-BDF9-79A0A89E739F}" dt="2023-05-21T10:03:08.343" v="4067" actId="2696"/>
        <pc:sldMkLst>
          <pc:docMk/>
          <pc:sldMk cId="2596538176" sldId="271"/>
        </pc:sldMkLst>
      </pc:sldChg>
      <pc:sldChg chg="addSp delSp modSp add mod">
        <pc:chgData name="alessandro variola" userId="17df1f41d7fed14e" providerId="LiveId" clId="{6404B2A2-26F8-47C7-BDF9-79A0A89E739F}" dt="2023-05-21T10:25:01.420" v="5228" actId="5793"/>
        <pc:sldMkLst>
          <pc:docMk/>
          <pc:sldMk cId="3303468837" sldId="272"/>
        </pc:sldMkLst>
        <pc:spChg chg="mod">
          <ac:chgData name="alessandro variola" userId="17df1f41d7fed14e" providerId="LiveId" clId="{6404B2A2-26F8-47C7-BDF9-79A0A89E739F}" dt="2023-05-21T10:16:52.622" v="4723" actId="20577"/>
          <ac:spMkLst>
            <pc:docMk/>
            <pc:sldMk cId="3303468837" sldId="272"/>
            <ac:spMk id="2" creationId="{3CA19D26-3908-D8A7-D428-9B90DA9E74E8}"/>
          </ac:spMkLst>
        </pc:spChg>
        <pc:spChg chg="add del mod">
          <ac:chgData name="alessandro variola" userId="17df1f41d7fed14e" providerId="LiveId" clId="{6404B2A2-26F8-47C7-BDF9-79A0A89E739F}" dt="2023-05-21T10:25:01.420" v="5228" actId="5793"/>
          <ac:spMkLst>
            <pc:docMk/>
            <pc:sldMk cId="3303468837" sldId="272"/>
            <ac:spMk id="7" creationId="{00783694-A1A2-B0B4-E427-F1AAF5D63FA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659278-BEEF-4F6E-9CC4-0C22807E8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B5B69-0798-4959-B332-9A233F783E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E05EE-7A45-47F2-BDD6-56E449A94977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596BB-1F3B-4056-A9F9-8B88EDCBA7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0A4A8-59FF-4474-8043-0E3E07BF38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0E089-DCDA-4A0F-BB5D-EEC8CDE73E6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766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43CD-66C4-49BB-ABDD-C142140B1342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4C85-7843-4D8D-9DC3-4894194BAA4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6349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24C85-7843-4D8D-9DC3-4894194BAA4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1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55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60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67BC8D6B-354C-481A-B395-3D56BD70FF5A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48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291-698B-4044-AB42-13FAF84CD5CD}" type="datetime1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4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B9FF-E1BF-4C42-A276-13580880EFF1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97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22F8-5F14-4CAD-85FB-F7435C269EE1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3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0" y="1522654"/>
            <a:ext cx="7124700" cy="720000"/>
          </a:xfrm>
          <a:solidFill>
            <a:srgbClr val="00CC99"/>
          </a:solidFill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anchor="ctr" anchorCtr="1">
            <a:normAutofit/>
          </a:bodyPr>
          <a:lstStyle>
            <a:lvl1pPr>
              <a:defRPr sz="2400" b="1" i="1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4301"/>
            <a:ext cx="10515600" cy="3522662"/>
          </a:xfrm>
          <a:noFill/>
          <a:ln w="79375" cmpd="thinThick">
            <a:solidFill>
              <a:srgbClr val="00CC99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7B91EE88-9BBC-4D14-811E-9F6547AA07BF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6827" y="6356350"/>
            <a:ext cx="4286573" cy="365125"/>
          </a:xfrm>
        </p:spPr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1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9B3DBF30-AC86-451C-9442-15D315BFEBFD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27344" y="6356350"/>
            <a:ext cx="4579748" cy="365125"/>
          </a:xfrm>
        </p:spPr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BA83-AB47-4F05-9E7C-1F2830A4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8FEE3-9C66-41D2-A4BC-994DEB5D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1E4A-2B44-4BE7-A199-EA9B4441C209}" type="datetime1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96AD6-ECAF-49D9-AD75-FD89EB5C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9502" y="6356350"/>
            <a:ext cx="4237495" cy="365125"/>
          </a:xfrm>
        </p:spPr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26C75-36C7-47BF-9C0B-B71B5058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FA72-8FBE-4876-821D-4665EEBFB541}" type="datetime1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9817" y="6356350"/>
            <a:ext cx="4231037" cy="365125"/>
          </a:xfrm>
        </p:spPr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1970-CF19-41AE-9D77-6684A3541F91}" type="datetime1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620-7B93-4726-81E2-AE425167E638}" type="datetime1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C61B-C4A4-490C-8962-05EEAEE71C38}" type="datetime1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1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94AD-5CCB-4B4B-B695-DE19FDE7193C}" type="datetime1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5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52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17236"/>
            <a:ext cx="10515600" cy="1445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34126E80-9699-4189-9A44-AB3C2A16F9C8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9817" y="6356350"/>
            <a:ext cx="4254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image1.jpeg">
            <a:extLst>
              <a:ext uri="{FF2B5EF4-FFF2-40B4-BE49-F238E27FC236}">
                <a16:creationId xmlns:a16="http://schemas.microsoft.com/office/drawing/2014/main" id="{36AB96BB-AFD8-451E-A5FE-DA82343B73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192528" y="232016"/>
            <a:ext cx="1793063" cy="61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34DD-470E-4504-8BBD-4DAF0EFFE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8166" y="2961338"/>
            <a:ext cx="9144000" cy="879316"/>
          </a:xfrm>
          <a:solidFill>
            <a:srgbClr val="00CC99"/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4000" b="1" i="1">
                <a:solidFill>
                  <a:schemeClr val="bg1"/>
                </a:solidFill>
              </a:rPr>
              <a:t>Towards the TDR</a:t>
            </a:r>
            <a:endParaRPr lang="fr-FR" sz="40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2933C-4001-46EB-ACD3-3FB9D8572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9611" y="4172430"/>
            <a:ext cx="5706026" cy="1969180"/>
          </a:xfrm>
          <a:ln w="38100">
            <a:solidFill>
              <a:srgbClr val="00FF99"/>
            </a:solidFill>
          </a:ln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F733A8-BFCF-4CB8-B1AC-E0044F6B3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61660"/>
              </p:ext>
            </p:extLst>
          </p:nvPr>
        </p:nvGraphicFramePr>
        <p:xfrm>
          <a:off x="1010955" y="1313491"/>
          <a:ext cx="10218421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3199895">
                  <a:extLst>
                    <a:ext uri="{9D8B030D-6E8A-4147-A177-3AD203B41FA5}">
                      <a16:colId xmlns:a16="http://schemas.microsoft.com/office/drawing/2014/main" val="3298907937"/>
                    </a:ext>
                  </a:extLst>
                </a:gridCol>
                <a:gridCol w="3132928">
                  <a:extLst>
                    <a:ext uri="{9D8B030D-6E8A-4147-A177-3AD203B41FA5}">
                      <a16:colId xmlns:a16="http://schemas.microsoft.com/office/drawing/2014/main" val="2916490797"/>
                    </a:ext>
                  </a:extLst>
                </a:gridCol>
                <a:gridCol w="3885598">
                  <a:extLst>
                    <a:ext uri="{9D8B030D-6E8A-4147-A177-3AD203B41FA5}">
                      <a16:colId xmlns:a16="http://schemas.microsoft.com/office/drawing/2014/main" val="3478045475"/>
                    </a:ext>
                  </a:extLst>
                </a:gridCol>
              </a:tblGrid>
              <a:tr h="1601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Document ID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ET.IDV.05.00.SMT.00007 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Comic Sans MS" panose="030F0702030302020204" pitchFamily="66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517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Author: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A.Rocchi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A.Variola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L.Latronico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Verified: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A.Rocchi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A.Variola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L.Latronico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Verified: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A.Rocchi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A.Variola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L.Latronico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32156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Document type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Meeting Slides 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20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Status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Approved </a:t>
                      </a: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815468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A7EB77-A88D-BFB6-35F8-8CDDA705EACA}"/>
              </a:ext>
            </a:extLst>
          </p:cNvPr>
          <p:cNvSpPr txBox="1"/>
          <p:nvPr/>
        </p:nvSpPr>
        <p:spPr>
          <a:xfrm>
            <a:off x="3219611" y="4431235"/>
            <a:ext cx="57060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Comic Sans MS" panose="030F0702030302020204" pitchFamily="66" charset="0"/>
              </a:rPr>
              <a:t>Alessio </a:t>
            </a:r>
            <a:r>
              <a:rPr lang="fr-FR" sz="1600" dirty="0" err="1">
                <a:latin typeface="Comic Sans MS" panose="030F0702030302020204" pitchFamily="66" charset="0"/>
              </a:rPr>
              <a:t>Rocchi</a:t>
            </a:r>
            <a:r>
              <a:rPr lang="fr-FR" sz="1600" dirty="0">
                <a:latin typeface="Comic Sans MS" panose="030F0702030302020204" pitchFamily="66" charset="0"/>
              </a:rPr>
              <a:t>, INFN </a:t>
            </a:r>
            <a:r>
              <a:rPr lang="fr-FR" sz="1600" dirty="0" err="1">
                <a:latin typeface="Comic Sans MS" panose="030F0702030302020204" pitchFamily="66" charset="0"/>
              </a:rPr>
              <a:t>sezione</a:t>
            </a:r>
            <a:r>
              <a:rPr lang="fr-FR" sz="1600" dirty="0">
                <a:latin typeface="Comic Sans MS" panose="030F0702030302020204" pitchFamily="66" charset="0"/>
              </a:rPr>
              <a:t> Roma2</a:t>
            </a:r>
          </a:p>
          <a:p>
            <a:pPr algn="ctr"/>
            <a:r>
              <a:rPr lang="fr-FR" sz="1600" dirty="0">
                <a:latin typeface="Comic Sans MS" panose="030F0702030302020204" pitchFamily="66" charset="0"/>
              </a:rPr>
              <a:t>Alessandro Variola, INFN </a:t>
            </a:r>
            <a:r>
              <a:rPr lang="fr-FR" sz="1600" dirty="0" err="1">
                <a:latin typeface="Comic Sans MS" panose="030F0702030302020204" pitchFamily="66" charset="0"/>
              </a:rPr>
              <a:t>sezione</a:t>
            </a:r>
            <a:r>
              <a:rPr lang="fr-FR" sz="1600" dirty="0">
                <a:latin typeface="Comic Sans MS" panose="030F0702030302020204" pitchFamily="66" charset="0"/>
              </a:rPr>
              <a:t> Roma1</a:t>
            </a:r>
          </a:p>
          <a:p>
            <a:pPr algn="ctr"/>
            <a:r>
              <a:rPr lang="fr-FR" sz="1600" dirty="0">
                <a:latin typeface="Comic Sans MS" panose="030F0702030302020204" pitchFamily="66" charset="0"/>
              </a:rPr>
              <a:t>Luca </a:t>
            </a:r>
            <a:r>
              <a:rPr lang="fr-FR" sz="1600" dirty="0" err="1">
                <a:latin typeface="Comic Sans MS" panose="030F0702030302020204" pitchFamily="66" charset="0"/>
              </a:rPr>
              <a:t>Latronico</a:t>
            </a:r>
            <a:r>
              <a:rPr lang="fr-FR" sz="1600" dirty="0">
                <a:latin typeface="Comic Sans MS" panose="030F0702030302020204" pitchFamily="66" charset="0"/>
              </a:rPr>
              <a:t>, INFN </a:t>
            </a:r>
            <a:r>
              <a:rPr lang="fr-FR" sz="1600" dirty="0" err="1">
                <a:latin typeface="Comic Sans MS" panose="030F0702030302020204" pitchFamily="66" charset="0"/>
              </a:rPr>
              <a:t>sezione</a:t>
            </a:r>
            <a:r>
              <a:rPr lang="fr-FR" sz="1600" dirty="0">
                <a:latin typeface="Comic Sans MS" panose="030F0702030302020204" pitchFamily="66" charset="0"/>
              </a:rPr>
              <a:t> Torino</a:t>
            </a:r>
          </a:p>
          <a:p>
            <a:pPr algn="ctr"/>
            <a:r>
              <a:rPr lang="fr-FR" sz="1600" dirty="0">
                <a:latin typeface="Comic Sans MS" panose="030F0702030302020204" pitchFamily="66" charset="0"/>
              </a:rPr>
              <a:t>ET-PP INFRADEV </a:t>
            </a:r>
            <a:r>
              <a:rPr lang="fr-FR" sz="1600" dirty="0" err="1">
                <a:latin typeface="Comic Sans MS" panose="030F0702030302020204" pitchFamily="66" charset="0"/>
              </a:rPr>
              <a:t>Annual</a:t>
            </a:r>
            <a:r>
              <a:rPr lang="fr-FR" sz="1600" dirty="0">
                <a:latin typeface="Comic Sans MS" panose="030F0702030302020204" pitchFamily="66" charset="0"/>
              </a:rPr>
              <a:t> Meeting</a:t>
            </a:r>
          </a:p>
          <a:p>
            <a:pPr algn="ctr"/>
            <a:r>
              <a:rPr lang="fr-FR" sz="1600" dirty="0" err="1">
                <a:latin typeface="Comic Sans MS" panose="030F0702030302020204" pitchFamily="66" charset="0"/>
              </a:rPr>
              <a:t>Barcellona</a:t>
            </a:r>
            <a:r>
              <a:rPr lang="fr-FR" sz="1600" dirty="0">
                <a:latin typeface="Comic Sans MS" panose="030F0702030302020204" pitchFamily="66" charset="0"/>
              </a:rPr>
              <a:t>, 12-13/06/2023</a:t>
            </a:r>
          </a:p>
          <a:p>
            <a:pPr algn="ctr"/>
            <a:r>
              <a:rPr lang="fr-FR" sz="1600" dirty="0">
                <a:latin typeface="Comic Sans MS" panose="030F0702030302020204" pitchFamily="66" charset="0"/>
              </a:rPr>
              <a:t>ET-0YYYA-23</a:t>
            </a:r>
          </a:p>
        </p:txBody>
      </p:sp>
    </p:spTree>
    <p:extLst>
      <p:ext uri="{BB962C8B-B14F-4D97-AF65-F5344CB8AC3E}">
        <p14:creationId xmlns:p14="http://schemas.microsoft.com/office/powerpoint/2010/main" val="3080583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Engineering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B79-CEB6-474D-9764-6CCA11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0559-577E-4063-ACB6-A6E950A8F1D6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8B-D175-4AF0-9854-41DD1B9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10</a:t>
            </a:fld>
            <a:endParaRPr lang="en-GB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754358" y="2074495"/>
            <a:ext cx="10515600" cy="419661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1900" dirty="0"/>
              <a:t>1) Define the ‘as design’ configuration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Tx/>
              <a:buChar char="-"/>
            </a:pPr>
            <a:r>
              <a:rPr lang="en-US" sz="1900" dirty="0"/>
              <a:t>Requirements, CDR, configuration and layouts as reference</a:t>
            </a:r>
          </a:p>
          <a:p>
            <a:pPr algn="just" fontAlgn="base">
              <a:buFontTx/>
              <a:buChar char="-"/>
            </a:pPr>
            <a:r>
              <a:rPr lang="en-US" sz="1900" dirty="0"/>
              <a:t>PBS elements as backbone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PBS elements specifications 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PBS units technical description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utilities matrix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R&amp;D results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technical risk analysis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Goal : provide the correct input for the procurement/production phase</a:t>
            </a:r>
          </a:p>
          <a:p>
            <a:pPr marL="0" indent="0" algn="just" fontAlgn="base">
              <a:buNone/>
            </a:pPr>
            <a:r>
              <a:rPr lang="en-US" sz="1900" dirty="0"/>
              <a:t>Deliverables : requirements database (</a:t>
            </a:r>
            <a:r>
              <a:rPr lang="en-US" sz="1900" dirty="0" err="1"/>
              <a:t>datas</a:t>
            </a:r>
            <a:r>
              <a:rPr lang="en-US" sz="1900" dirty="0"/>
              <a:t>), layouts (design), safety constraints (</a:t>
            </a:r>
            <a:r>
              <a:rPr lang="en-US" sz="1900" dirty="0" err="1"/>
              <a:t>datas</a:t>
            </a:r>
            <a:r>
              <a:rPr lang="en-US" sz="1900" dirty="0"/>
              <a:t>) </a:t>
            </a:r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75462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TDR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B79-CEB6-474D-9764-6CCA11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520-C3A4-436C-80BE-EE8822A6EC1C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8B-D175-4AF0-9854-41DD1B9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11</a:t>
            </a:fld>
            <a:endParaRPr lang="en-GB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478971" y="2266810"/>
            <a:ext cx="10868479" cy="368617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1900" dirty="0"/>
              <a:t>1) Edit the TDR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Tx/>
              <a:buChar char="-"/>
            </a:pPr>
            <a:r>
              <a:rPr lang="en-US" sz="1900" dirty="0"/>
              <a:t>All the previous as reference</a:t>
            </a:r>
          </a:p>
          <a:p>
            <a:pPr algn="just" fontAlgn="base">
              <a:buFontTx/>
              <a:buChar char="-"/>
            </a:pPr>
            <a:r>
              <a:rPr lang="en-US" sz="1900" dirty="0"/>
              <a:t>PBS structure as technical backbone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Define the roles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TDR editing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TDR verification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TDR validation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TDR approval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Goal : provide the 3 TDR’s</a:t>
            </a:r>
          </a:p>
          <a:p>
            <a:pPr marL="0" indent="0" algn="just" fontAlgn="base">
              <a:buNone/>
            </a:pPr>
            <a:r>
              <a:rPr lang="en-US" sz="1900" dirty="0"/>
              <a:t>Deliverables : civil infrastructure TDR, detector TDR, E infrastructure TDR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0346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73A3D-8858-AEC0-15D5-5C96820B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400" y="12813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E-infrastructures discussion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53EEA7-8705-FB5B-C94E-4AFDCCAA9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313" y="2652018"/>
            <a:ext cx="10515600" cy="2705099"/>
          </a:xfrm>
          <a:ln>
            <a:noFill/>
          </a:ln>
        </p:spPr>
        <p:txBody>
          <a:bodyPr>
            <a:normAutofit/>
          </a:bodyPr>
          <a:lstStyle/>
          <a:p>
            <a:pPr algn="ctr" fontAlgn="base">
              <a:lnSpc>
                <a:spcPct val="70000"/>
              </a:lnSpc>
            </a:pPr>
            <a:r>
              <a:rPr lang="en-US" sz="2400" dirty="0"/>
              <a:t>More uncertain scenario, at least for the solutions</a:t>
            </a:r>
          </a:p>
          <a:p>
            <a:pPr algn="ctr" fontAlgn="base">
              <a:lnSpc>
                <a:spcPct val="70000"/>
              </a:lnSpc>
            </a:pPr>
            <a:r>
              <a:rPr lang="en-US" sz="2400" dirty="0"/>
              <a:t>Objectives should anyway be defined</a:t>
            </a:r>
          </a:p>
          <a:p>
            <a:pPr algn="ctr" fontAlgn="base">
              <a:lnSpc>
                <a:spcPct val="70000"/>
              </a:lnSpc>
            </a:pPr>
            <a:r>
              <a:rPr lang="en-US" sz="2400" dirty="0"/>
              <a:t>Definition of a present baseline is possible? It should be at least be provided the interfaces with the civil infrastructures.</a:t>
            </a:r>
          </a:p>
          <a:p>
            <a:pPr algn="ctr" fontAlgn="base">
              <a:lnSpc>
                <a:spcPct val="70000"/>
              </a:lnSpc>
            </a:pPr>
            <a:r>
              <a:rPr lang="en-US" sz="2400" dirty="0"/>
              <a:t>Undefined systems and solutions – do we need an Agile environment?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DD746-76F1-4D55-9532-D2E3E14F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F007-74E0-485F-B05E-7E7C2C0CF264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46E0-5A06-4FE3-9C6D-081A804A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39257-5645-47AE-8084-14C3E1AA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71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F69CF-A44C-D4F1-7767-E883787F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discussion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8DD9EE-245F-58F7-A8A4-B27316C4D5C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t-IT" dirty="0"/>
              <a:t>Do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agree</a:t>
            </a:r>
            <a:r>
              <a:rPr lang="it-IT" dirty="0"/>
              <a:t> on the first slide? Can </a:t>
            </a:r>
            <a:r>
              <a:rPr lang="it-IT" dirty="0" err="1"/>
              <a:t>we</a:t>
            </a:r>
            <a:r>
              <a:rPr lang="it-IT" dirty="0"/>
              <a:t> produce a TDR </a:t>
            </a:r>
            <a:r>
              <a:rPr lang="it-IT" dirty="0" err="1"/>
              <a:t>topics</a:t>
            </a:r>
            <a:r>
              <a:rPr lang="it-IT" dirty="0"/>
              <a:t> template?</a:t>
            </a:r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tentative</a:t>
            </a:r>
            <a:r>
              <a:rPr lang="it-IT" dirty="0"/>
              <a:t> roadmap?</a:t>
            </a:r>
          </a:p>
          <a:p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resources</a:t>
            </a:r>
            <a:r>
              <a:rPr lang="it-IT" dirty="0"/>
              <a:t> and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?</a:t>
            </a:r>
          </a:p>
          <a:p>
            <a:pPr algn="just" fontAlgn="base"/>
            <a:r>
              <a:rPr lang="en-US" sz="2000" dirty="0"/>
              <a:t>What Verification and Approval process?</a:t>
            </a:r>
          </a:p>
          <a:p>
            <a:pPr algn="just" fontAlgn="base"/>
            <a:r>
              <a:rPr lang="en-US" sz="2000" dirty="0"/>
              <a:t>What organization ?</a:t>
            </a:r>
          </a:p>
          <a:p>
            <a:pPr algn="just" fontAlgn="base"/>
            <a:r>
              <a:rPr lang="en-US" sz="2000" dirty="0"/>
              <a:t>What approximation for costing and schedule ?</a:t>
            </a:r>
          </a:p>
          <a:p>
            <a:pPr algn="just" fontAlgn="base"/>
            <a:r>
              <a:rPr lang="en-US" dirty="0"/>
              <a:t>How to merge local initiatives?</a:t>
            </a:r>
            <a:endParaRPr lang="en-US" sz="2000" dirty="0"/>
          </a:p>
          <a:p>
            <a:pPr algn="just" fontAlgn="base"/>
            <a:r>
              <a:rPr lang="en-US" sz="2000" dirty="0"/>
              <a:t>What framework and processes for E-infrastructures ?</a:t>
            </a:r>
          </a:p>
          <a:p>
            <a:endParaRPr lang="en-US" dirty="0"/>
          </a:p>
          <a:p>
            <a:pPr algn="just" fontAlgn="base"/>
            <a:endParaRPr lang="en-US" sz="2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853A04-562D-2358-0BB0-F3A4D241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7984-8FF0-487A-A3E3-BCBBBFF39BCF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DF9E82-CC42-34FF-DF19-2F51BC65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FE7DE2-6CE1-73B3-723B-0B87DECB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26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C2E9B6-6E2B-8EEA-0D09-25EE1906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Spares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372E3-9DB2-078C-4EB4-61AA142C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1D37-8AFC-4E90-A7AD-8B13ED2B3FFA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BC2DF5-3BC7-9F75-9A50-C3966C5B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AFD66F-288A-A022-82BE-20A74A96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50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E3A71-80E7-C3FC-AACA-6B68D239D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650" y="1142338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PBS and requirements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EC7421-226F-608C-476B-475C13D19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328"/>
            <a:ext cx="10515600" cy="3786032"/>
          </a:xfrm>
        </p:spPr>
        <p:txBody>
          <a:bodyPr numCol="2">
            <a:normAutofit fontScale="25000" lnSpcReduction="20000"/>
          </a:bodyPr>
          <a:lstStyle/>
          <a:p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dirty="0">
                <a:latin typeface="Comic Sans MS" panose="030F0702030302020204" pitchFamily="66" charset="0"/>
              </a:rPr>
              <a:t>Mission (KPP)</a:t>
            </a:r>
          </a:p>
          <a:p>
            <a:r>
              <a:rPr lang="en-GB" sz="8000" dirty="0">
                <a:latin typeface="Comic Sans MS" panose="030F0702030302020204" pitchFamily="66" charset="0"/>
              </a:rPr>
              <a:t>Global  (KPP)</a:t>
            </a:r>
          </a:p>
          <a:p>
            <a:r>
              <a:rPr lang="en-GB" sz="8000" dirty="0">
                <a:latin typeface="Comic Sans MS" panose="030F0702030302020204" pitchFamily="66" charset="0"/>
              </a:rPr>
              <a:t>Physics</a:t>
            </a:r>
          </a:p>
          <a:p>
            <a:pPr marL="0" indent="0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b="1" u="sng" dirty="0">
                <a:latin typeface="Comic Sans MS" panose="030F0702030302020204" pitchFamily="66" charset="0"/>
              </a:rPr>
              <a:t>PBS </a:t>
            </a:r>
          </a:p>
          <a:p>
            <a:pPr marL="0" indent="0">
              <a:buNone/>
            </a:pPr>
            <a:r>
              <a:rPr lang="en-GB" sz="8000" b="1" u="sng" dirty="0">
                <a:latin typeface="Comic Sans MS" panose="030F0702030302020204" pitchFamily="66" charset="0"/>
              </a:rPr>
              <a:t>Functional</a:t>
            </a:r>
          </a:p>
          <a:p>
            <a:pPr marL="0" indent="0">
              <a:buNone/>
            </a:pPr>
            <a:r>
              <a:rPr lang="en-GB" sz="8000" b="1" u="sng" dirty="0">
                <a:latin typeface="Comic Sans MS" panose="030F0702030302020204" pitchFamily="66" charset="0"/>
              </a:rPr>
              <a:t>Performance</a:t>
            </a:r>
          </a:p>
          <a:p>
            <a:pPr marL="0" indent="0">
              <a:buNone/>
            </a:pPr>
            <a:r>
              <a:rPr lang="en-GB" sz="8000" b="1" u="sng" dirty="0">
                <a:latin typeface="Comic Sans MS" panose="030F0702030302020204" pitchFamily="66" charset="0"/>
              </a:rPr>
              <a:t>Interface</a:t>
            </a:r>
          </a:p>
          <a:p>
            <a:pPr marL="0" indent="0">
              <a:buNone/>
            </a:pPr>
            <a:r>
              <a:rPr lang="en-GB" sz="8000" b="1" u="sng" dirty="0">
                <a:latin typeface="Comic Sans MS" panose="030F0702030302020204" pitchFamily="66" charset="0"/>
              </a:rPr>
              <a:t>Constraints</a:t>
            </a:r>
          </a:p>
          <a:p>
            <a:pPr marL="0" indent="0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r>
              <a:rPr lang="en-GB" sz="8000" dirty="0">
                <a:latin typeface="Comic Sans MS" panose="030F0702030302020204" pitchFamily="66" charset="0"/>
              </a:rPr>
              <a:t>Crosscutting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Environment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Safety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Human factor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Risk (reliability)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Standards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Constraints (not technical)</a:t>
            </a:r>
          </a:p>
          <a:p>
            <a:pPr marL="0" indent="0">
              <a:buNone/>
            </a:pPr>
            <a:r>
              <a:rPr lang="en-GB" sz="8000" dirty="0">
                <a:latin typeface="Comic Sans MS" panose="030F0702030302020204" pitchFamily="66" charset="0"/>
              </a:rPr>
              <a:t>Others</a:t>
            </a:r>
          </a:p>
          <a:p>
            <a:pPr marL="0" indent="0">
              <a:buNone/>
            </a:pPr>
            <a:endParaRPr lang="en-GB" sz="11200" dirty="0"/>
          </a:p>
          <a:p>
            <a:pPr marL="0" indent="0">
              <a:buNone/>
            </a:pPr>
            <a:endParaRPr lang="en-GB" sz="112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195D51-85A8-43C6-BFB9-B78FF5ED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98C-4203-4F6D-8484-472272071ECD}" type="datetime1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595728-75E1-4C46-8368-FEF23FBE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E8F6E-AA30-48E9-8C98-DF9977CE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15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4AA807-35D1-4C45-A01E-38CC2A28AE03}"/>
              </a:ext>
            </a:extLst>
          </p:cNvPr>
          <p:cNvSpPr txBox="1"/>
          <p:nvPr/>
        </p:nvSpPr>
        <p:spPr>
          <a:xfrm>
            <a:off x="9982200" y="5209859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latin typeface="Comic Sans MS" panose="030F0702030302020204" pitchFamily="66" charset="0"/>
              </a:rPr>
              <a:t>Is </a:t>
            </a:r>
            <a:r>
              <a:rPr lang="fr-FR" sz="1200" dirty="0" err="1">
                <a:latin typeface="Comic Sans MS" panose="030F0702030302020204" pitchFamily="66" charset="0"/>
              </a:rPr>
              <a:t>ConOps</a:t>
            </a:r>
            <a:r>
              <a:rPr lang="fr-FR" sz="1200" dirty="0">
                <a:latin typeface="Comic Sans MS" panose="030F0702030302020204" pitchFamily="66" charset="0"/>
              </a:rPr>
              <a:t> or </a:t>
            </a:r>
          </a:p>
          <a:p>
            <a:pPr algn="just"/>
            <a:r>
              <a:rPr lang="fr-FR" sz="1200" dirty="0">
                <a:latin typeface="Comic Sans MS" panose="030F0702030302020204" pitchFamily="66" charset="0"/>
              </a:rPr>
              <a:t>Project Roadmap </a:t>
            </a:r>
          </a:p>
          <a:p>
            <a:pPr algn="just"/>
            <a:r>
              <a:rPr lang="fr-FR" sz="1200" dirty="0" err="1">
                <a:latin typeface="Comic Sans MS" panose="030F0702030302020204" pitchFamily="66" charset="0"/>
              </a:rPr>
              <a:t>needed</a:t>
            </a:r>
            <a:r>
              <a:rPr lang="fr-FR" sz="12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902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10B68-0C71-0CB2-E137-314C31A7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dirty="0"/>
              <a:t>PO and ED activities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34C5BD-11DB-C431-E2AF-DBA5D46F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6071"/>
            <a:ext cx="10515600" cy="3285113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GB" dirty="0"/>
              <a:t>- Safety analysis</a:t>
            </a:r>
          </a:p>
          <a:p>
            <a:r>
              <a:rPr lang="en-GB" dirty="0"/>
              <a:t>- PBS with # elements</a:t>
            </a:r>
          </a:p>
          <a:p>
            <a:r>
              <a:rPr lang="en-GB" dirty="0"/>
              <a:t>- </a:t>
            </a:r>
            <a:r>
              <a:rPr lang="en-GB" dirty="0" err="1"/>
              <a:t>WBS&amp;Schedule</a:t>
            </a:r>
            <a:endParaRPr lang="en-GB" dirty="0"/>
          </a:p>
          <a:p>
            <a:r>
              <a:rPr lang="en-GB" dirty="0"/>
              <a:t>- Cost estimate</a:t>
            </a:r>
          </a:p>
          <a:p>
            <a:r>
              <a:rPr lang="en-GB" dirty="0"/>
              <a:t>- Engineering specifications</a:t>
            </a:r>
          </a:p>
          <a:p>
            <a:r>
              <a:rPr lang="en-GB" dirty="0"/>
              <a:t>- Civil infrastructure design</a:t>
            </a:r>
          </a:p>
          <a:p>
            <a:r>
              <a:rPr lang="en-GB" dirty="0"/>
              <a:t>- Integration plan</a:t>
            </a:r>
          </a:p>
          <a:p>
            <a:r>
              <a:rPr lang="en-GB" dirty="0"/>
              <a:t>- Risk analysis</a:t>
            </a:r>
          </a:p>
          <a:p>
            <a:r>
              <a:rPr lang="en-GB" dirty="0"/>
              <a:t>- PMP summary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C5249-73FC-495A-A19F-9ED85C72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B5AC-717A-4B21-A412-7D98350B5AC3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97219-24F8-40E7-9579-73C0C780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0B6D2-FCD3-40E2-A279-860698B6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2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37809-A4EE-49D6-ADD6-7D1DB602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TDR should….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625F7B-B883-5430-9D95-E997E4C6BEA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dirty="0"/>
              <a:t>Provide the project scientific motivation.</a:t>
            </a:r>
          </a:p>
          <a:p>
            <a:r>
              <a:rPr lang="en-GB" dirty="0"/>
              <a:t>Provide the results of the R&amp;D proposed in the CDR and the validation process.</a:t>
            </a:r>
          </a:p>
          <a:p>
            <a:r>
              <a:rPr lang="en-GB" dirty="0"/>
              <a:t>Summarize the main systems and elements requirements.</a:t>
            </a:r>
          </a:p>
          <a:p>
            <a:r>
              <a:rPr lang="en-GB" dirty="0"/>
              <a:t>Technical and functional description of the systems and of the adopted solutions – Hardware, IT, Infrastructure, Safety. ( and layouts…).</a:t>
            </a:r>
          </a:p>
          <a:p>
            <a:r>
              <a:rPr lang="en-GB" dirty="0"/>
              <a:t>Provide, for systems and elements, parameters and specifications. Elements engineering specifications shall be privileged in respect the systems functional description. (Tables)</a:t>
            </a:r>
          </a:p>
          <a:p>
            <a:r>
              <a:rPr lang="en-GB" dirty="0"/>
              <a:t>Provide an installation and integration plan to support the studies and the costing.</a:t>
            </a:r>
          </a:p>
          <a:p>
            <a:r>
              <a:rPr lang="en-GB" dirty="0"/>
              <a:t>Provide a description of the safety management.</a:t>
            </a:r>
          </a:p>
          <a:p>
            <a:r>
              <a:rPr lang="en-GB" dirty="0"/>
              <a:t>Provide the basic elements for project management : schedule (master), cost estimate for procurement, installation, integration, operation </a:t>
            </a:r>
            <a:r>
              <a:rPr lang="en-GB" i="1" dirty="0"/>
              <a:t>(and dismantling if possible).</a:t>
            </a:r>
          </a:p>
          <a:p>
            <a:r>
              <a:rPr lang="en-GB" dirty="0"/>
              <a:t>The master schedule shall be based on a WBS (</a:t>
            </a:r>
            <a:r>
              <a:rPr lang="en-GB" dirty="0" err="1"/>
              <a:t>Wp</a:t>
            </a:r>
            <a:r>
              <a:rPr lang="en-GB" dirty="0"/>
              <a:t> description) – High tiers.</a:t>
            </a:r>
          </a:p>
          <a:p>
            <a:r>
              <a:rPr lang="en-GB" dirty="0"/>
              <a:t>Provide the description of the risk analysis elements and first version of the risk matrix, (at least the technical ones, TRL evaluation)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B94262-5AB6-5054-5B5D-1F0FB847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3D53-16E6-4FEE-A50A-35881BF33DAA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876CC3-EC98-8336-009E-9A2E85B6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940E61-FCB3-EFB4-064D-68569923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0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DA706-6053-EFE1-2CB2-73F698D4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61" y="1110526"/>
            <a:ext cx="8382075" cy="936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have three TDR…priorities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B203F-F6D2-4BF0-9C38-13943A9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D990-17A3-4A33-AEA5-497E6D312B4C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F4784-3070-4752-847E-C6A89D9E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</p:spPr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D955D-126C-4716-9247-12CB90B6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3</a:t>
            </a:fld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65EC70-1221-4A1A-AFB0-530ABE487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54" y="2995400"/>
            <a:ext cx="10515600" cy="226729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1) Civil infrastructures</a:t>
            </a:r>
          </a:p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2) Interferometers</a:t>
            </a:r>
          </a:p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3) E- infra</a:t>
            </a: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lvl="0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D2DC8-B536-FC7B-9DF1-19DE6038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147761"/>
            <a:ext cx="71755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6C31A-E770-681C-935A-BB690C8B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50" y="2910765"/>
            <a:ext cx="10515600" cy="1883421"/>
          </a:xfrm>
          <a:ln>
            <a:noFill/>
          </a:ln>
        </p:spPr>
        <p:txBody>
          <a:bodyPr>
            <a:normAutofit/>
          </a:bodyPr>
          <a:lstStyle/>
          <a:p>
            <a:pPr algn="just" fontAlgn="base"/>
            <a:r>
              <a:rPr lang="en-US" sz="1900" dirty="0"/>
              <a:t>These are correlated, careful definition of the interfaces – Requirements policy</a:t>
            </a:r>
          </a:p>
          <a:p>
            <a:pPr algn="just" fontAlgn="base"/>
            <a:r>
              <a:rPr lang="en-US" sz="1900" dirty="0"/>
              <a:t>Definition of what process for verification and validation – Common procedure</a:t>
            </a:r>
          </a:p>
          <a:p>
            <a:pPr algn="just" fontAlgn="base"/>
            <a:r>
              <a:rPr lang="en-US" sz="1900" dirty="0"/>
              <a:t>Definition of the roles</a:t>
            </a:r>
          </a:p>
          <a:p>
            <a:pPr algn="just" fontAlgn="base"/>
            <a:r>
              <a:rPr lang="en-US" sz="1900" dirty="0"/>
              <a:t>Definition on how to ‘synchronize’ with other ‘local’ activity</a:t>
            </a:r>
          </a:p>
          <a:p>
            <a:pPr algn="just" fontAlgn="base"/>
            <a:endParaRPr lang="en-US" sz="1900" dirty="0">
              <a:latin typeface="Comic Sans MS" panose="030F0702030302020204" pitchFamily="66" charset="0"/>
            </a:endParaRPr>
          </a:p>
          <a:p>
            <a:pPr algn="just" fontAlgn="base"/>
            <a:endParaRPr lang="en-US" sz="1900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B1908-7E33-408F-B713-384A32A3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E6FF-0B2D-43DD-90E4-D87566CD362F}" type="datetime1">
              <a:rPr lang="en-GB" smtClean="0">
                <a:latin typeface="Comic Sans MS" panose="030F0702030302020204" pitchFamily="66" charset="0"/>
              </a:rPr>
              <a:t>06/06/2023</a:t>
            </a:fld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8BBB-63CB-4177-9EB4-1729AEE4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Comic Sans MS" panose="030F0702030302020204" pitchFamily="66" charset="0"/>
              </a:rPr>
              <a:t>Alessandro Variola, INFN Roma1, ET-PP INFRADEV Annual Meeting, Barcelona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031D-D42E-4555-BE83-23C2CDC1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>
                <a:latin typeface="Comic Sans MS" panose="030F0702030302020204" pitchFamily="66" charset="0"/>
              </a:rPr>
              <a:t>4</a:t>
            </a:fld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5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45921-83F7-FE73-66EF-69C5DC1AB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538" y="927148"/>
            <a:ext cx="6796019" cy="720000"/>
          </a:xfrm>
        </p:spPr>
        <p:txBody>
          <a:bodyPr/>
          <a:lstStyle/>
          <a:p>
            <a:r>
              <a:rPr lang="en-GB" dirty="0"/>
              <a:t>TDR Tentative lifecycle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8E89E2-1623-22BA-A394-4377330FA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61A-E287-4793-AF85-8A3DC43D30E7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F5C0A4-877C-9BD8-5F1A-20D5AFA5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Alessandro Variola, INFN Roma1, ET-PP INFRADEV </a:t>
            </a:r>
            <a:r>
              <a:rPr lang="it-IT" dirty="0" err="1"/>
              <a:t>Annual</a:t>
            </a:r>
            <a:r>
              <a:rPr lang="it-IT" dirty="0"/>
              <a:t> Meeting, </a:t>
            </a:r>
            <a:r>
              <a:rPr lang="it-IT" dirty="0" err="1"/>
              <a:t>Barcelona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7BCBDE-3AAF-29D2-65C2-3C5809C9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0" name="Tabella 23">
            <a:extLst>
              <a:ext uri="{FF2B5EF4-FFF2-40B4-BE49-F238E27FC236}">
                <a16:creationId xmlns:a16="http://schemas.microsoft.com/office/drawing/2014/main" id="{8B517BAF-CB3F-7169-1033-C180C068F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618759"/>
              </p:ext>
            </p:extLst>
          </p:nvPr>
        </p:nvGraphicFramePr>
        <p:xfrm>
          <a:off x="1411694" y="2912088"/>
          <a:ext cx="13215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501">
                  <a:extLst>
                    <a:ext uri="{9D8B030D-6E8A-4147-A177-3AD203B41FA5}">
                      <a16:colId xmlns:a16="http://schemas.microsoft.com/office/drawing/2014/main" val="189747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100" dirty="0"/>
                        <a:t>Baseline Configuration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67489"/>
                  </a:ext>
                </a:extLst>
              </a:tr>
              <a:tr h="187157">
                <a:tc>
                  <a:txBody>
                    <a:bodyPr/>
                    <a:lstStyle/>
                    <a:p>
                      <a:r>
                        <a:rPr lang="en-GB" sz="900" dirty="0"/>
                        <a:t>PBS units functional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54863"/>
                  </a:ext>
                </a:extLst>
              </a:tr>
              <a:tr h="187157">
                <a:tc>
                  <a:txBody>
                    <a:bodyPr/>
                    <a:lstStyle/>
                    <a:p>
                      <a:r>
                        <a:rPr lang="en-GB" sz="900" dirty="0"/>
                        <a:t>PBS Units integration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18824"/>
                  </a:ext>
                </a:extLst>
              </a:tr>
              <a:tr h="187157">
                <a:tc>
                  <a:txBody>
                    <a:bodyPr/>
                    <a:lstStyle/>
                    <a:p>
                      <a:r>
                        <a:rPr lang="en-GB" sz="900" dirty="0"/>
                        <a:t>PBS cross analysis for interfaces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88356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Roles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0297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Change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236287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90347B86-3C6A-D418-3DBA-ECFB7A220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12799"/>
              </p:ext>
            </p:extLst>
          </p:nvPr>
        </p:nvGraphicFramePr>
        <p:xfrm>
          <a:off x="7205344" y="2957808"/>
          <a:ext cx="1295495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95">
                  <a:extLst>
                    <a:ext uri="{9D8B030D-6E8A-4147-A177-3AD203B41FA5}">
                      <a16:colId xmlns:a16="http://schemas.microsoft.com/office/drawing/2014/main" val="1897474855"/>
                    </a:ext>
                  </a:extLst>
                </a:gridCol>
              </a:tblGrid>
              <a:tr h="133637">
                <a:tc>
                  <a:txBody>
                    <a:bodyPr/>
                    <a:lstStyle/>
                    <a:p>
                      <a:r>
                        <a:rPr lang="en-GB" sz="1100" dirty="0"/>
                        <a:t>Specifications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67489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Engineering units specifications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0297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As design Configuration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547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Safety 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98984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Installation and integration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15191"/>
                  </a:ext>
                </a:extLst>
              </a:tr>
            </a:tbl>
          </a:graphicData>
        </a:graphic>
      </p:graphicFrame>
      <p:graphicFrame>
        <p:nvGraphicFramePr>
          <p:cNvPr id="12" name="Tabella 23">
            <a:extLst>
              <a:ext uri="{FF2B5EF4-FFF2-40B4-BE49-F238E27FC236}">
                <a16:creationId xmlns:a16="http://schemas.microsoft.com/office/drawing/2014/main" id="{9D6A0E08-AB29-7C8A-048E-5D9046CA1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33436"/>
              </p:ext>
            </p:extLst>
          </p:nvPr>
        </p:nvGraphicFramePr>
        <p:xfrm>
          <a:off x="5415263" y="2957808"/>
          <a:ext cx="125186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66">
                  <a:extLst>
                    <a:ext uri="{9D8B030D-6E8A-4147-A177-3AD203B41FA5}">
                      <a16:colId xmlns:a16="http://schemas.microsoft.com/office/drawing/2014/main" val="1897474855"/>
                    </a:ext>
                  </a:extLst>
                </a:gridCol>
              </a:tblGrid>
              <a:tr h="132570">
                <a:tc>
                  <a:txBody>
                    <a:bodyPr/>
                    <a:lstStyle/>
                    <a:p>
                      <a:r>
                        <a:rPr lang="en-GB" sz="1100" dirty="0"/>
                        <a:t>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67489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WBS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5486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Master schedule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18824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88356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Safety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0297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Risk register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547"/>
                  </a:ext>
                </a:extLst>
              </a:tr>
            </a:tbl>
          </a:graphicData>
        </a:graphic>
      </p:graphicFrame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E9A76AE4-A70C-E4C0-690E-A1A9016D5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78379"/>
              </p:ext>
            </p:extLst>
          </p:nvPr>
        </p:nvGraphicFramePr>
        <p:xfrm>
          <a:off x="3458871" y="2934948"/>
          <a:ext cx="1303231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231">
                  <a:extLst>
                    <a:ext uri="{9D8B030D-6E8A-4147-A177-3AD203B41FA5}">
                      <a16:colId xmlns:a16="http://schemas.microsoft.com/office/drawing/2014/main" val="1897474855"/>
                    </a:ext>
                  </a:extLst>
                </a:gridCol>
              </a:tblGrid>
              <a:tr h="201321">
                <a:tc>
                  <a:txBody>
                    <a:bodyPr/>
                    <a:lstStyle/>
                    <a:p>
                      <a:r>
                        <a:rPr lang="en-GB" sz="1100" dirty="0"/>
                        <a:t>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67489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KPP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5486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Requirements hierarchy and constraints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18824"/>
                  </a:ext>
                </a:extLst>
              </a:tr>
              <a:tr h="187157">
                <a:tc>
                  <a:txBody>
                    <a:bodyPr/>
                    <a:lstStyle/>
                    <a:p>
                      <a:r>
                        <a:rPr lang="en-GB" sz="900" dirty="0"/>
                        <a:t>Traceability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88356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Functional PBS units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0297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Interfaces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34831"/>
                  </a:ext>
                </a:extLst>
              </a:tr>
              <a:tr h="188042">
                <a:tc>
                  <a:txBody>
                    <a:bodyPr/>
                    <a:lstStyle/>
                    <a:p>
                      <a:r>
                        <a:rPr lang="en-GB" sz="900" dirty="0"/>
                        <a:t>Safety 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997214"/>
                  </a:ext>
                </a:extLst>
              </a:tr>
              <a:tr h="188042">
                <a:tc>
                  <a:txBody>
                    <a:bodyPr/>
                    <a:lstStyle/>
                    <a:p>
                      <a:r>
                        <a:rPr lang="en-GB" sz="900" dirty="0"/>
                        <a:t>Installation and integration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76482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Roles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83923"/>
                  </a:ext>
                </a:extLst>
              </a:tr>
            </a:tbl>
          </a:graphicData>
        </a:graphic>
      </p:graphicFrame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70E90F9C-2EF7-F458-B5EE-5C5FE7B6C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83065"/>
              </p:ext>
            </p:extLst>
          </p:nvPr>
        </p:nvGraphicFramePr>
        <p:xfrm>
          <a:off x="9039054" y="2957808"/>
          <a:ext cx="1295495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95">
                  <a:extLst>
                    <a:ext uri="{9D8B030D-6E8A-4147-A177-3AD203B41FA5}">
                      <a16:colId xmlns:a16="http://schemas.microsoft.com/office/drawing/2014/main" val="1897474855"/>
                    </a:ext>
                  </a:extLst>
                </a:gridCol>
              </a:tblGrid>
              <a:tr h="133637">
                <a:tc>
                  <a:txBody>
                    <a:bodyPr/>
                    <a:lstStyle/>
                    <a:p>
                      <a:r>
                        <a:rPr lang="en-GB" sz="1100" dirty="0"/>
                        <a:t>TDR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67489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Roles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02973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Editing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547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Verification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98984"/>
                  </a:ext>
                </a:extLst>
              </a:tr>
              <a:tr h="130031">
                <a:tc>
                  <a:txBody>
                    <a:bodyPr/>
                    <a:lstStyle/>
                    <a:p>
                      <a:r>
                        <a:rPr lang="en-GB" sz="900" dirty="0"/>
                        <a:t>Validation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15191"/>
                  </a:ext>
                </a:extLst>
              </a:tr>
            </a:tbl>
          </a:graphicData>
        </a:graphic>
      </p:graphicFrame>
      <p:pic>
        <p:nvPicPr>
          <p:cNvPr id="19" name="Immagine 18">
            <a:extLst>
              <a:ext uri="{FF2B5EF4-FFF2-40B4-BE49-F238E27FC236}">
                <a16:creationId xmlns:a16="http://schemas.microsoft.com/office/drawing/2014/main" id="{01AD8069-68AC-2ABF-76F2-D63BDAA20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93" y="1941461"/>
            <a:ext cx="1387902" cy="668282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AE048E-B030-9AC2-C0E9-8CC41371F32D}"/>
              </a:ext>
            </a:extLst>
          </p:cNvPr>
          <p:cNvSpPr txBox="1">
            <a:spLocks/>
          </p:cNvSpPr>
          <p:nvPr/>
        </p:nvSpPr>
        <p:spPr>
          <a:xfrm flipH="1">
            <a:off x="1612997" y="2166164"/>
            <a:ext cx="1018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Configuration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FC438E54-42B8-B886-89C4-D1D3FBD35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195" y="1923630"/>
            <a:ext cx="1387902" cy="668282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8BD18F4C-A916-CA7C-7A13-89AECD354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227" y="1942805"/>
            <a:ext cx="1387902" cy="668282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75B53D39-88F2-D5B3-74C4-B2F6D8D7E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140" y="1942805"/>
            <a:ext cx="1387902" cy="66828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99D1AA-3219-085C-F8A5-725C973CA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9053" y="1956907"/>
            <a:ext cx="1387902" cy="668282"/>
          </a:xfrm>
          <a:prstGeom prst="rect">
            <a:avLst/>
          </a:prstGeom>
        </p:spPr>
      </p:pic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7224ABD-AD3F-D090-9A15-B93B013A90F9}"/>
              </a:ext>
            </a:extLst>
          </p:cNvPr>
          <p:cNvSpPr txBox="1">
            <a:spLocks/>
          </p:cNvSpPr>
          <p:nvPr/>
        </p:nvSpPr>
        <p:spPr>
          <a:xfrm flipH="1">
            <a:off x="3637987" y="2152490"/>
            <a:ext cx="944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Requirements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9CCAAE0-8CD9-39FC-4FE4-F50456A95E2D}"/>
              </a:ext>
            </a:extLst>
          </p:cNvPr>
          <p:cNvSpPr txBox="1">
            <a:spLocks/>
          </p:cNvSpPr>
          <p:nvPr/>
        </p:nvSpPr>
        <p:spPr>
          <a:xfrm flipH="1">
            <a:off x="5602869" y="2075546"/>
            <a:ext cx="715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Project Definition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3CEB09B-883B-1AE2-8A9A-6A678AA7B022}"/>
              </a:ext>
            </a:extLst>
          </p:cNvPr>
          <p:cNvSpPr txBox="1">
            <a:spLocks/>
          </p:cNvSpPr>
          <p:nvPr/>
        </p:nvSpPr>
        <p:spPr>
          <a:xfrm flipH="1">
            <a:off x="7445459" y="2167937"/>
            <a:ext cx="869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Specification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471F9D1-7766-100E-2D36-837A33961428}"/>
              </a:ext>
            </a:extLst>
          </p:cNvPr>
          <p:cNvSpPr txBox="1">
            <a:spLocks/>
          </p:cNvSpPr>
          <p:nvPr/>
        </p:nvSpPr>
        <p:spPr>
          <a:xfrm flipH="1">
            <a:off x="9398629" y="2152491"/>
            <a:ext cx="668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TDR </a:t>
            </a:r>
          </a:p>
        </p:txBody>
      </p:sp>
    </p:spTree>
    <p:extLst>
      <p:ext uri="{BB962C8B-B14F-4D97-AF65-F5344CB8AC3E}">
        <p14:creationId xmlns:p14="http://schemas.microsoft.com/office/powerpoint/2010/main" val="111921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1034D0-BDF8-BB3F-84BC-9E7A762B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2B49-1126-4151-9D9F-FADC3FC121E2}" type="datetime1">
              <a:rPr lang="en-GB" smtClean="0"/>
              <a:t>06/06/2023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6853BF-A757-5F90-B777-A8676C5E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74300-5603-3E67-7A20-53C48A7C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2390FBF8-872C-DC77-38D1-EF8F7E14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782" y="197301"/>
            <a:ext cx="4148386" cy="720000"/>
          </a:xfrm>
        </p:spPr>
        <p:txBody>
          <a:bodyPr/>
          <a:lstStyle/>
          <a:p>
            <a:r>
              <a:rPr lang="en-GB" dirty="0"/>
              <a:t>Tentative Roadmap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6666EB8-B716-B0D8-A5F5-6AAA2FE5ACD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3" t="46494" r="32551" b="27200"/>
          <a:stretch>
            <a:fillRect/>
          </a:stretch>
        </p:blipFill>
        <p:spPr>
          <a:xfrm>
            <a:off x="349782" y="1321653"/>
            <a:ext cx="10699858" cy="484862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25B2CAA-0545-A0CD-F54F-2151838ED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935" y="197301"/>
            <a:ext cx="666750" cy="40957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FFD5B21-0FF0-12E3-3231-AF7DDE632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2935" y="734748"/>
            <a:ext cx="666751" cy="41338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E8CF24-7A6B-DE15-347D-0537B5BDC723}"/>
              </a:ext>
            </a:extLst>
          </p:cNvPr>
          <p:cNvSpPr txBox="1"/>
          <p:nvPr/>
        </p:nvSpPr>
        <p:spPr>
          <a:xfrm>
            <a:off x="9536526" y="20676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TDR Process. The box length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 is proportional to the duration.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54843D3-9A89-CFC2-D615-6A7C330A7441}"/>
              </a:ext>
            </a:extLst>
          </p:cNvPr>
          <p:cNvSpPr txBox="1"/>
          <p:nvPr/>
        </p:nvSpPr>
        <p:spPr>
          <a:xfrm>
            <a:off x="9536526" y="693138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TDR Deliverables. Each deliverable is 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represented by a document</a:t>
            </a:r>
          </a:p>
        </p:txBody>
      </p:sp>
    </p:spTree>
    <p:extLst>
      <p:ext uri="{BB962C8B-B14F-4D97-AF65-F5344CB8AC3E}">
        <p14:creationId xmlns:p14="http://schemas.microsoft.com/office/powerpoint/2010/main" val="46333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650" y="10273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Baseline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B79-CEB6-474D-9764-6CCA11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C180-57F9-4742-AE6A-F3AAB4EC1A7F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8B-D175-4AF0-9854-41DD1B9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7</a:t>
            </a:fld>
            <a:endParaRPr lang="en-GB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576128" y="2051246"/>
            <a:ext cx="10515600" cy="4194571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1900" dirty="0"/>
              <a:t>1) Define a baseline configuration: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Tx/>
              <a:buChar char="-"/>
            </a:pPr>
            <a:r>
              <a:rPr lang="en-US" sz="1900" dirty="0"/>
              <a:t>CDR as reference</a:t>
            </a:r>
          </a:p>
          <a:p>
            <a:pPr algn="just" fontAlgn="base">
              <a:buFontTx/>
              <a:buChar char="-"/>
            </a:pPr>
            <a:r>
              <a:rPr lang="en-US" sz="1900" dirty="0"/>
              <a:t>PBS as hierarchy backbone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functional parameters tables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integration parameters tables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functional layouts 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change process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Goal : provide a baseline design and alternative solutions</a:t>
            </a:r>
          </a:p>
          <a:p>
            <a:pPr marL="0" indent="0" algn="just" fontAlgn="base">
              <a:buNone/>
            </a:pPr>
            <a:r>
              <a:rPr lang="en-US" sz="1900" dirty="0"/>
              <a:t>Deliverables : baseline and alternative configuration (</a:t>
            </a:r>
            <a:r>
              <a:rPr lang="en-US" sz="1900" dirty="0" err="1"/>
              <a:t>datas</a:t>
            </a:r>
            <a:r>
              <a:rPr lang="en-US" sz="1900" dirty="0"/>
              <a:t>), CDR n.0 – approved (document)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67634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Requirements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B79-CEB6-474D-9764-6CCA11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290-B2C5-4ECE-9576-5CF5C7D8CB11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8B-D175-4AF0-9854-41DD1B9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8</a:t>
            </a:fld>
            <a:endParaRPr lang="en-GB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754358" y="2074495"/>
            <a:ext cx="10515600" cy="419661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1900" dirty="0"/>
              <a:t>1) Define the requirements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Tx/>
              <a:buChar char="-"/>
            </a:pPr>
            <a:r>
              <a:rPr lang="en-US" sz="1900" dirty="0"/>
              <a:t>CDR, </a:t>
            </a:r>
            <a:r>
              <a:rPr lang="en-US" sz="1900" dirty="0" err="1"/>
              <a:t>Coba</a:t>
            </a:r>
            <a:r>
              <a:rPr lang="en-US" sz="1900" dirty="0"/>
              <a:t> document, parameters and layouts as reference</a:t>
            </a:r>
          </a:p>
          <a:p>
            <a:pPr algn="just" fontAlgn="base">
              <a:buFontTx/>
              <a:buChar char="-"/>
            </a:pPr>
            <a:r>
              <a:rPr lang="en-US" sz="1900" dirty="0"/>
              <a:t>PBS as hierarchy backbone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functional requirements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interfaces requirements and management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installation and integration requirements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safety requirements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constraints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KPP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Goal : provide the correct input for the engineering phase. Provide all the inputs for the civil infrastructures' studies.</a:t>
            </a:r>
          </a:p>
          <a:p>
            <a:pPr marL="0" indent="0" algn="just" fontAlgn="base">
              <a:buNone/>
            </a:pPr>
            <a:r>
              <a:rPr lang="en-US" sz="1900" dirty="0"/>
              <a:t>Deliverables : requirements database (</a:t>
            </a:r>
            <a:r>
              <a:rPr lang="en-US" sz="1900" dirty="0" err="1"/>
              <a:t>datas</a:t>
            </a:r>
            <a:r>
              <a:rPr lang="en-US" sz="1900" dirty="0"/>
              <a:t>), layouts (design), safety constraints (</a:t>
            </a:r>
            <a:r>
              <a:rPr lang="en-US" sz="1900" dirty="0" err="1"/>
              <a:t>datas</a:t>
            </a:r>
            <a:r>
              <a:rPr lang="en-US" sz="1900" dirty="0"/>
              <a:t>) </a:t>
            </a:r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6360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Project Definition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B79-CEB6-474D-9764-6CCA11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4B0-E1CE-4771-85F0-5E6E230F69D9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Variola, INFN Roma1, ET-PP INFRADEV Annual Meeting, Barcelona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8B-D175-4AF0-9854-41DD1B9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9</a:t>
            </a:fld>
            <a:endParaRPr lang="en-GB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754358" y="2074495"/>
            <a:ext cx="10515600" cy="419661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1900" dirty="0"/>
              <a:t>1) Define the project management contribution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Tx/>
              <a:buChar char="-"/>
            </a:pPr>
            <a:r>
              <a:rPr lang="en-US" sz="1900" dirty="0"/>
              <a:t>PBS, layouts, requirements and integration plan as reference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WBS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schedule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(at least technical) risk analysis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costing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900" dirty="0"/>
              <a:t>safety agreement</a:t>
            </a: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r>
              <a:rPr lang="en-US" sz="1900" dirty="0"/>
              <a:t>Goal : provide the correct input for the cost and schedule assessment and management </a:t>
            </a:r>
          </a:p>
          <a:p>
            <a:pPr marL="0" indent="0" algn="just" fontAlgn="base">
              <a:buNone/>
            </a:pPr>
            <a:r>
              <a:rPr lang="en-US" sz="1900" dirty="0"/>
              <a:t>Deliverables : WBS (data), schedule (Gantt), risk matrix (table), cost book (document).</a:t>
            </a:r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/>
          </a:p>
          <a:p>
            <a:pPr algn="just" fontAlgn="base"/>
            <a:endParaRPr lang="en-US" sz="1900" dirty="0">
              <a:solidFill>
                <a:srgbClr val="FF0000"/>
              </a:solidFill>
            </a:endParaRPr>
          </a:p>
          <a:p>
            <a:pPr marL="0" indent="0" algn="just" fontAlgn="base">
              <a:buNone/>
            </a:pPr>
            <a:endParaRPr lang="en-US" sz="1900" dirty="0"/>
          </a:p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532072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9788</TotalTime>
  <Words>1128</Words>
  <Application>Microsoft Office PowerPoint</Application>
  <PresentationFormat>Widescreen</PresentationFormat>
  <Paragraphs>282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Wingdings</vt:lpstr>
      <vt:lpstr>Office Theme</vt:lpstr>
      <vt:lpstr>Towards the TDR</vt:lpstr>
      <vt:lpstr>A TDR should….</vt:lpstr>
      <vt:lpstr>We have three TDR…priorities</vt:lpstr>
      <vt:lpstr>So….</vt:lpstr>
      <vt:lpstr>TDR Tentative lifecycle</vt:lpstr>
      <vt:lpstr>Tentative Roadmap</vt:lpstr>
      <vt:lpstr>Baseline</vt:lpstr>
      <vt:lpstr>Requirements</vt:lpstr>
      <vt:lpstr>Project Definition</vt:lpstr>
      <vt:lpstr>Engineering</vt:lpstr>
      <vt:lpstr>TDR </vt:lpstr>
      <vt:lpstr>E-infrastructures discussion</vt:lpstr>
      <vt:lpstr>Open discussion</vt:lpstr>
      <vt:lpstr>Spares</vt:lpstr>
      <vt:lpstr>PBS and requirements</vt:lpstr>
      <vt:lpstr>PO and ED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working day</dc:title>
  <dc:creator>alessandro variola</dc:creator>
  <cp:lastModifiedBy>Alessandro Variola</cp:lastModifiedBy>
  <cp:revision>21</cp:revision>
  <dcterms:created xsi:type="dcterms:W3CDTF">2022-12-23T10:02:05Z</dcterms:created>
  <dcterms:modified xsi:type="dcterms:W3CDTF">2023-06-06T09:16:26Z</dcterms:modified>
</cp:coreProperties>
</file>