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9" r:id="rId2"/>
    <p:sldId id="280" r:id="rId3"/>
    <p:sldId id="257" r:id="rId4"/>
    <p:sldId id="277" r:id="rId5"/>
    <p:sldId id="258" r:id="rId6"/>
    <p:sldId id="282" r:id="rId7"/>
    <p:sldId id="272" r:id="rId8"/>
    <p:sldId id="281" r:id="rId9"/>
    <p:sldId id="274" r:id="rId10"/>
    <p:sldId id="261" r:id="rId11"/>
    <p:sldId id="269" r:id="rId12"/>
    <p:sldId id="275" r:id="rId13"/>
    <p:sldId id="273" r:id="rId14"/>
    <p:sldId id="264" r:id="rId15"/>
    <p:sldId id="278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36" d="100"/>
          <a:sy n="36" d="100"/>
        </p:scale>
        <p:origin x="2640" y="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F6C2C-ECB8-423B-8AB9-E70783D9528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09F2AAA-C3A8-40CD-A9DE-2B2C83FE12A1}">
      <dgm:prSet phldrT="[Testo]"/>
      <dgm:spPr/>
      <dgm:t>
        <a:bodyPr/>
        <a:lstStyle/>
        <a:p>
          <a:r>
            <a:rPr lang="en-GB" dirty="0"/>
            <a:t>Document lifecycle</a:t>
          </a:r>
        </a:p>
      </dgm:t>
    </dgm:pt>
    <dgm:pt modelId="{680CEA3F-CA62-4CBD-B966-E8F7C25230CC}" type="parTrans" cxnId="{7F7B7D48-90E5-4CF4-B0A0-E34C74BFCECA}">
      <dgm:prSet/>
      <dgm:spPr/>
      <dgm:t>
        <a:bodyPr/>
        <a:lstStyle/>
        <a:p>
          <a:endParaRPr lang="en-GB"/>
        </a:p>
      </dgm:t>
    </dgm:pt>
    <dgm:pt modelId="{FBF8AD08-E169-4D86-B41B-5D3F0A3E367A}" type="sibTrans" cxnId="{7F7B7D48-90E5-4CF4-B0A0-E34C74BFCECA}">
      <dgm:prSet/>
      <dgm:spPr/>
      <dgm:t>
        <a:bodyPr/>
        <a:lstStyle/>
        <a:p>
          <a:endParaRPr lang="en-GB"/>
        </a:p>
      </dgm:t>
    </dgm:pt>
    <dgm:pt modelId="{FE4C4E0F-ED85-4092-9257-C493FC343A36}">
      <dgm:prSet phldrT="[Testo]"/>
      <dgm:spPr/>
      <dgm:t>
        <a:bodyPr/>
        <a:lstStyle/>
        <a:p>
          <a:r>
            <a:rPr lang="en-GB" dirty="0"/>
            <a:t>Configuration</a:t>
          </a:r>
        </a:p>
      </dgm:t>
    </dgm:pt>
    <dgm:pt modelId="{6FA4A8BB-A5BA-401B-AE9E-CBBB0114AEF5}" type="parTrans" cxnId="{A74F012D-A4B8-4E30-A899-28159872BD93}">
      <dgm:prSet/>
      <dgm:spPr/>
      <dgm:t>
        <a:bodyPr/>
        <a:lstStyle/>
        <a:p>
          <a:endParaRPr lang="en-GB"/>
        </a:p>
      </dgm:t>
    </dgm:pt>
    <dgm:pt modelId="{D803C855-4942-4B97-8321-4DC168712E51}" type="sibTrans" cxnId="{A74F012D-A4B8-4E30-A899-28159872BD93}">
      <dgm:prSet/>
      <dgm:spPr/>
      <dgm:t>
        <a:bodyPr/>
        <a:lstStyle/>
        <a:p>
          <a:endParaRPr lang="en-GB"/>
        </a:p>
      </dgm:t>
    </dgm:pt>
    <dgm:pt modelId="{4D571509-BDDB-413E-B7A2-DD8C6A6C8F8F}">
      <dgm:prSet phldrT="[Testo]"/>
      <dgm:spPr/>
      <dgm:t>
        <a:bodyPr/>
        <a:lstStyle/>
        <a:p>
          <a:r>
            <a:rPr lang="en-GB" dirty="0"/>
            <a:t>PM Support</a:t>
          </a:r>
        </a:p>
      </dgm:t>
    </dgm:pt>
    <dgm:pt modelId="{144C5447-140B-4585-ABF1-2D5585BBF259}" type="parTrans" cxnId="{5F9FE44F-BB80-4722-AAF7-DD5FC7BB2EA5}">
      <dgm:prSet/>
      <dgm:spPr/>
      <dgm:t>
        <a:bodyPr/>
        <a:lstStyle/>
        <a:p>
          <a:endParaRPr lang="en-GB"/>
        </a:p>
      </dgm:t>
    </dgm:pt>
    <dgm:pt modelId="{5E44BE69-0009-4359-97ED-DF8712FA76CA}" type="sibTrans" cxnId="{5F9FE44F-BB80-4722-AAF7-DD5FC7BB2EA5}">
      <dgm:prSet/>
      <dgm:spPr/>
      <dgm:t>
        <a:bodyPr/>
        <a:lstStyle/>
        <a:p>
          <a:endParaRPr lang="en-GB"/>
        </a:p>
      </dgm:t>
    </dgm:pt>
    <dgm:pt modelId="{B1A6E823-FF47-4C96-8F59-157903FD413D}">
      <dgm:prSet phldrT="[Testo]"/>
      <dgm:spPr/>
      <dgm:t>
        <a:bodyPr/>
        <a:lstStyle/>
        <a:p>
          <a:r>
            <a:rPr lang="en-GB" dirty="0"/>
            <a:t>Financial</a:t>
          </a:r>
        </a:p>
      </dgm:t>
    </dgm:pt>
    <dgm:pt modelId="{0450D034-AEF7-4C40-85BF-95B31C77C9ED}" type="parTrans" cxnId="{3B2690F5-36FC-4F27-B80B-C5E41031789A}">
      <dgm:prSet/>
      <dgm:spPr/>
      <dgm:t>
        <a:bodyPr/>
        <a:lstStyle/>
        <a:p>
          <a:endParaRPr lang="en-GB"/>
        </a:p>
      </dgm:t>
    </dgm:pt>
    <dgm:pt modelId="{CBB0E31D-C4E5-4CAF-B2B6-DE0E8977678E}" type="sibTrans" cxnId="{3B2690F5-36FC-4F27-B80B-C5E41031789A}">
      <dgm:prSet/>
      <dgm:spPr/>
      <dgm:t>
        <a:bodyPr/>
        <a:lstStyle/>
        <a:p>
          <a:endParaRPr lang="en-GB"/>
        </a:p>
      </dgm:t>
    </dgm:pt>
    <dgm:pt modelId="{0F23C06E-9452-4A7F-AE1A-C213F69C0813}">
      <dgm:prSet phldrT="[Testo]"/>
      <dgm:spPr/>
      <dgm:t>
        <a:bodyPr/>
        <a:lstStyle/>
        <a:p>
          <a:r>
            <a:rPr lang="en-GB" dirty="0"/>
            <a:t>PLM</a:t>
          </a:r>
        </a:p>
        <a:p>
          <a:r>
            <a:rPr lang="en-GB" dirty="0"/>
            <a:t>Asset</a:t>
          </a:r>
        </a:p>
        <a:p>
          <a:r>
            <a:rPr lang="en-GB" dirty="0"/>
            <a:t>CAD</a:t>
          </a:r>
        </a:p>
      </dgm:t>
    </dgm:pt>
    <dgm:pt modelId="{444DD188-A1BD-4220-A0EF-7E7462A14E5E}" type="parTrans" cxnId="{5C72867F-AF57-4161-9F0F-C3B09BABD3C0}">
      <dgm:prSet/>
      <dgm:spPr/>
      <dgm:t>
        <a:bodyPr/>
        <a:lstStyle/>
        <a:p>
          <a:endParaRPr lang="en-GB"/>
        </a:p>
      </dgm:t>
    </dgm:pt>
    <dgm:pt modelId="{E20A9D0F-9EC8-4EC9-BEC6-9FA2C8FA2523}" type="sibTrans" cxnId="{5C72867F-AF57-4161-9F0F-C3B09BABD3C0}">
      <dgm:prSet/>
      <dgm:spPr/>
      <dgm:t>
        <a:bodyPr/>
        <a:lstStyle/>
        <a:p>
          <a:endParaRPr lang="en-GB"/>
        </a:p>
      </dgm:t>
    </dgm:pt>
    <dgm:pt modelId="{ADB5002E-9434-4072-A173-BFB007D6EED5}">
      <dgm:prSet phldrT="[Testo]"/>
      <dgm:spPr/>
      <dgm:t>
        <a:bodyPr/>
        <a:lstStyle/>
        <a:p>
          <a:r>
            <a:rPr lang="en-GB" dirty="0"/>
            <a:t>Scheduling</a:t>
          </a:r>
        </a:p>
      </dgm:t>
    </dgm:pt>
    <dgm:pt modelId="{1162D28F-FC81-48C3-85F7-C9A164685E43}" type="parTrans" cxnId="{B2E0D649-D927-43F8-A5A0-BC5A93CA56C6}">
      <dgm:prSet/>
      <dgm:spPr/>
      <dgm:t>
        <a:bodyPr/>
        <a:lstStyle/>
        <a:p>
          <a:endParaRPr lang="en-GB"/>
        </a:p>
      </dgm:t>
    </dgm:pt>
    <dgm:pt modelId="{684A759E-31E8-429C-8B06-4EAD47FA815D}" type="sibTrans" cxnId="{B2E0D649-D927-43F8-A5A0-BC5A93CA56C6}">
      <dgm:prSet/>
      <dgm:spPr/>
      <dgm:t>
        <a:bodyPr/>
        <a:lstStyle/>
        <a:p>
          <a:endParaRPr lang="en-GB"/>
        </a:p>
      </dgm:t>
    </dgm:pt>
    <dgm:pt modelId="{5459325F-FC06-41CA-B4E2-814E4D0205FB}" type="pres">
      <dgm:prSet presAssocID="{3B8F6C2C-ECB8-423B-8AB9-E70783D9528D}" presName="compositeShape" presStyleCnt="0">
        <dgm:presLayoutVars>
          <dgm:chMax val="7"/>
          <dgm:dir/>
          <dgm:resizeHandles val="exact"/>
        </dgm:presLayoutVars>
      </dgm:prSet>
      <dgm:spPr/>
    </dgm:pt>
    <dgm:pt modelId="{260B99B9-223C-4348-AE2E-F9BC897F24EA}" type="pres">
      <dgm:prSet presAssocID="{209F2AAA-C3A8-40CD-A9DE-2B2C83FE12A1}" presName="circ1" presStyleLbl="vennNode1" presStyleIdx="0" presStyleCnt="6" custScaleX="168714" custScaleY="165681" custLinFactX="-81464" custLinFactNeighborX="-100000" custLinFactNeighborY="-56268"/>
      <dgm:spPr/>
    </dgm:pt>
    <dgm:pt modelId="{80A0A7A0-2E88-499B-A2BD-28D5951EF78B}" type="pres">
      <dgm:prSet presAssocID="{209F2AAA-C3A8-40CD-A9DE-2B2C83FE12A1}" presName="circ1Tx" presStyleLbl="revTx" presStyleIdx="0" presStyleCnt="0" custScaleX="153695" custScaleY="149241" custLinFactX="-51504" custLinFactNeighborX="-100000" custLinFactNeighborY="42271">
        <dgm:presLayoutVars>
          <dgm:chMax val="0"/>
          <dgm:chPref val="0"/>
          <dgm:bulletEnabled val="1"/>
        </dgm:presLayoutVars>
      </dgm:prSet>
      <dgm:spPr/>
    </dgm:pt>
    <dgm:pt modelId="{EB2871D0-5BF3-4F51-B1F4-89DAFFCAB7BA}" type="pres">
      <dgm:prSet presAssocID="{FE4C4E0F-ED85-4092-9257-C493FC343A36}" presName="circ2" presStyleLbl="vennNode1" presStyleIdx="1" presStyleCnt="6" custScaleX="173238" custScaleY="154115" custLinFactNeighborX="-93242" custLinFactNeighborY="-76058"/>
      <dgm:spPr/>
    </dgm:pt>
    <dgm:pt modelId="{FA3FBD3C-2FE3-4CB5-8218-16D8D0924B64}" type="pres">
      <dgm:prSet presAssocID="{FE4C4E0F-ED85-4092-9257-C493FC343A36}" presName="circ2Tx" presStyleLbl="revTx" presStyleIdx="0" presStyleCnt="0" custLinFactX="-66594" custLinFactNeighborX="-100000" custLinFactNeighborY="-56405">
        <dgm:presLayoutVars>
          <dgm:chMax val="0"/>
          <dgm:chPref val="0"/>
          <dgm:bulletEnabled val="1"/>
        </dgm:presLayoutVars>
      </dgm:prSet>
      <dgm:spPr/>
    </dgm:pt>
    <dgm:pt modelId="{8374F41B-80C8-4BDC-9173-B91FD4301942}" type="pres">
      <dgm:prSet presAssocID="{B1A6E823-FF47-4C96-8F59-157903FD413D}" presName="circ3" presStyleLbl="vennNode1" presStyleIdx="2" presStyleCnt="6" custScaleX="194968" custScaleY="174673" custLinFactX="-36912" custLinFactNeighborX="-100000" custLinFactNeighborY="9537"/>
      <dgm:spPr/>
    </dgm:pt>
    <dgm:pt modelId="{6D9E96BF-5CD8-49D3-A464-B367D6E5D1F4}" type="pres">
      <dgm:prSet presAssocID="{B1A6E823-FF47-4C96-8F59-157903FD413D}" presName="circ3Tx" presStyleLbl="revTx" presStyleIdx="0" presStyleCnt="0" custLinFactX="-69236" custLinFactNeighborX="-100000" custLinFactNeighborY="-32797">
        <dgm:presLayoutVars>
          <dgm:chMax val="0"/>
          <dgm:chPref val="0"/>
          <dgm:bulletEnabled val="1"/>
        </dgm:presLayoutVars>
      </dgm:prSet>
      <dgm:spPr/>
    </dgm:pt>
    <dgm:pt modelId="{159FA2BF-A889-42E0-9F57-7A1277D3261C}" type="pres">
      <dgm:prSet presAssocID="{0F23C06E-9452-4A7F-AE1A-C213F69C0813}" presName="circ4" presStyleLbl="vennNode1" presStyleIdx="3" presStyleCnt="6" custScaleX="182217" custScaleY="165344" custLinFactY="-32316" custLinFactNeighborX="66150" custLinFactNeighborY="-100000"/>
      <dgm:spPr/>
    </dgm:pt>
    <dgm:pt modelId="{5F9682E4-3A96-41A4-86E1-1695695A5C21}" type="pres">
      <dgm:prSet presAssocID="{0F23C06E-9452-4A7F-AE1A-C213F69C0813}" presName="circ4Tx" presStyleLbl="revTx" presStyleIdx="0" presStyleCnt="0" custLinFactY="-128865" custLinFactNeighborX="55853" custLinFactNeighborY="-200000">
        <dgm:presLayoutVars>
          <dgm:chMax val="0"/>
          <dgm:chPref val="0"/>
          <dgm:bulletEnabled val="1"/>
        </dgm:presLayoutVars>
      </dgm:prSet>
      <dgm:spPr/>
    </dgm:pt>
    <dgm:pt modelId="{9BFE37DA-5E0F-4DCF-86D2-4D1153C93C5A}" type="pres">
      <dgm:prSet presAssocID="{4D571509-BDDB-413E-B7A2-DD8C6A6C8F8F}" presName="circ5" presStyleLbl="vennNode1" presStyleIdx="4" presStyleCnt="6" custScaleX="180844" custScaleY="173819" custLinFactX="-100000" custLinFactNeighborX="-172047" custLinFactNeighborY="20193"/>
      <dgm:spPr/>
    </dgm:pt>
    <dgm:pt modelId="{4A9B9332-2234-4083-8E19-44E2E738A5F7}" type="pres">
      <dgm:prSet presAssocID="{4D571509-BDDB-413E-B7A2-DD8C6A6C8F8F}" presName="circ5Tx" presStyleLbl="revTx" presStyleIdx="0" presStyleCnt="0" custLinFactNeighborX="-31691" custLinFactNeighborY="-58581">
        <dgm:presLayoutVars>
          <dgm:chMax val="0"/>
          <dgm:chPref val="0"/>
          <dgm:bulletEnabled val="1"/>
        </dgm:presLayoutVars>
      </dgm:prSet>
      <dgm:spPr/>
    </dgm:pt>
    <dgm:pt modelId="{B8F5DBB2-402A-4CC1-B1B2-F1395BE0652F}" type="pres">
      <dgm:prSet presAssocID="{ADB5002E-9434-4072-A173-BFB007D6EED5}" presName="circ6" presStyleLbl="vennNode1" presStyleIdx="5" presStyleCnt="6" custScaleX="172380" custScaleY="164193" custLinFactX="179441" custLinFactNeighborX="200000" custLinFactNeighborY="35448"/>
      <dgm:spPr/>
    </dgm:pt>
    <dgm:pt modelId="{36E25B66-2F38-4159-BE95-36A44B644A45}" type="pres">
      <dgm:prSet presAssocID="{ADB5002E-9434-4072-A173-BFB007D6EED5}" presName="circ6Tx" presStyleLbl="revTx" presStyleIdx="0" presStyleCnt="0" custScaleX="74215" custScaleY="54144" custLinFactX="-29992" custLinFactY="11890" custLinFactNeighborX="-100000" custLinFactNeighborY="100000">
        <dgm:presLayoutVars>
          <dgm:chMax val="0"/>
          <dgm:chPref val="0"/>
          <dgm:bulletEnabled val="1"/>
        </dgm:presLayoutVars>
      </dgm:prSet>
      <dgm:spPr/>
    </dgm:pt>
  </dgm:ptLst>
  <dgm:cxnLst>
    <dgm:cxn modelId="{CC5D2719-10EE-4056-8EF7-BA370A788568}" type="presOf" srcId="{B1A6E823-FF47-4C96-8F59-157903FD413D}" destId="{6D9E96BF-5CD8-49D3-A464-B367D6E5D1F4}" srcOrd="0" destOrd="0" presId="urn:microsoft.com/office/officeart/2005/8/layout/venn1"/>
    <dgm:cxn modelId="{D7DD6A28-7D14-4A2B-B8E8-B584B3DC0A66}" type="presOf" srcId="{3B8F6C2C-ECB8-423B-8AB9-E70783D9528D}" destId="{5459325F-FC06-41CA-B4E2-814E4D0205FB}" srcOrd="0" destOrd="0" presId="urn:microsoft.com/office/officeart/2005/8/layout/venn1"/>
    <dgm:cxn modelId="{A74F012D-A4B8-4E30-A899-28159872BD93}" srcId="{3B8F6C2C-ECB8-423B-8AB9-E70783D9528D}" destId="{FE4C4E0F-ED85-4092-9257-C493FC343A36}" srcOrd="1" destOrd="0" parTransId="{6FA4A8BB-A5BA-401B-AE9E-CBBB0114AEF5}" sibTransId="{D803C855-4942-4B97-8321-4DC168712E51}"/>
    <dgm:cxn modelId="{A551345D-67DE-4C7B-B325-BE38344FD6FA}" type="presOf" srcId="{ADB5002E-9434-4072-A173-BFB007D6EED5}" destId="{36E25B66-2F38-4159-BE95-36A44B644A45}" srcOrd="0" destOrd="0" presId="urn:microsoft.com/office/officeart/2005/8/layout/venn1"/>
    <dgm:cxn modelId="{7F7B7D48-90E5-4CF4-B0A0-E34C74BFCECA}" srcId="{3B8F6C2C-ECB8-423B-8AB9-E70783D9528D}" destId="{209F2AAA-C3A8-40CD-A9DE-2B2C83FE12A1}" srcOrd="0" destOrd="0" parTransId="{680CEA3F-CA62-4CBD-B966-E8F7C25230CC}" sibTransId="{FBF8AD08-E169-4D86-B41B-5D3F0A3E367A}"/>
    <dgm:cxn modelId="{88A2A548-B4AF-4C79-ABC8-72728F8A98E2}" type="presOf" srcId="{FE4C4E0F-ED85-4092-9257-C493FC343A36}" destId="{FA3FBD3C-2FE3-4CB5-8218-16D8D0924B64}" srcOrd="0" destOrd="0" presId="urn:microsoft.com/office/officeart/2005/8/layout/venn1"/>
    <dgm:cxn modelId="{B2E0D649-D927-43F8-A5A0-BC5A93CA56C6}" srcId="{3B8F6C2C-ECB8-423B-8AB9-E70783D9528D}" destId="{ADB5002E-9434-4072-A173-BFB007D6EED5}" srcOrd="5" destOrd="0" parTransId="{1162D28F-FC81-48C3-85F7-C9A164685E43}" sibTransId="{684A759E-31E8-429C-8B06-4EAD47FA815D}"/>
    <dgm:cxn modelId="{5F9FE44F-BB80-4722-AAF7-DD5FC7BB2EA5}" srcId="{3B8F6C2C-ECB8-423B-8AB9-E70783D9528D}" destId="{4D571509-BDDB-413E-B7A2-DD8C6A6C8F8F}" srcOrd="4" destOrd="0" parTransId="{144C5447-140B-4585-ABF1-2D5585BBF259}" sibTransId="{5E44BE69-0009-4359-97ED-DF8712FA76CA}"/>
    <dgm:cxn modelId="{4AA48057-07AD-4DED-916F-CFCB1D962B39}" type="presOf" srcId="{4D571509-BDDB-413E-B7A2-DD8C6A6C8F8F}" destId="{4A9B9332-2234-4083-8E19-44E2E738A5F7}" srcOrd="0" destOrd="0" presId="urn:microsoft.com/office/officeart/2005/8/layout/venn1"/>
    <dgm:cxn modelId="{5C72867F-AF57-4161-9F0F-C3B09BABD3C0}" srcId="{3B8F6C2C-ECB8-423B-8AB9-E70783D9528D}" destId="{0F23C06E-9452-4A7F-AE1A-C213F69C0813}" srcOrd="3" destOrd="0" parTransId="{444DD188-A1BD-4220-A0EF-7E7462A14E5E}" sibTransId="{E20A9D0F-9EC8-4EC9-BEC6-9FA2C8FA2523}"/>
    <dgm:cxn modelId="{E7591C8B-5EE5-40E0-BCD2-39D5696BC203}" type="presOf" srcId="{209F2AAA-C3A8-40CD-A9DE-2B2C83FE12A1}" destId="{80A0A7A0-2E88-499B-A2BD-28D5951EF78B}" srcOrd="0" destOrd="0" presId="urn:microsoft.com/office/officeart/2005/8/layout/venn1"/>
    <dgm:cxn modelId="{41C6338F-CE83-4705-ABD5-431057C94B84}" type="presOf" srcId="{0F23C06E-9452-4A7F-AE1A-C213F69C0813}" destId="{5F9682E4-3A96-41A4-86E1-1695695A5C21}" srcOrd="0" destOrd="0" presId="urn:microsoft.com/office/officeart/2005/8/layout/venn1"/>
    <dgm:cxn modelId="{3B2690F5-36FC-4F27-B80B-C5E41031789A}" srcId="{3B8F6C2C-ECB8-423B-8AB9-E70783D9528D}" destId="{B1A6E823-FF47-4C96-8F59-157903FD413D}" srcOrd="2" destOrd="0" parTransId="{0450D034-AEF7-4C40-85BF-95B31C77C9ED}" sibTransId="{CBB0E31D-C4E5-4CAF-B2B6-DE0E8977678E}"/>
    <dgm:cxn modelId="{EBF056C5-B96E-46D8-9E71-882096965DFE}" type="presParOf" srcId="{5459325F-FC06-41CA-B4E2-814E4D0205FB}" destId="{260B99B9-223C-4348-AE2E-F9BC897F24EA}" srcOrd="0" destOrd="0" presId="urn:microsoft.com/office/officeart/2005/8/layout/venn1"/>
    <dgm:cxn modelId="{4A5B6C77-1CB3-4A63-BE30-2045DBC8BFC3}" type="presParOf" srcId="{5459325F-FC06-41CA-B4E2-814E4D0205FB}" destId="{80A0A7A0-2E88-499B-A2BD-28D5951EF78B}" srcOrd="1" destOrd="0" presId="urn:microsoft.com/office/officeart/2005/8/layout/venn1"/>
    <dgm:cxn modelId="{D0FD7506-0006-40AB-96A4-EC3B3D8B8601}" type="presParOf" srcId="{5459325F-FC06-41CA-B4E2-814E4D0205FB}" destId="{EB2871D0-5BF3-4F51-B1F4-89DAFFCAB7BA}" srcOrd="2" destOrd="0" presId="urn:microsoft.com/office/officeart/2005/8/layout/venn1"/>
    <dgm:cxn modelId="{AEE45413-FAB8-4EF6-8F53-BA13CA622650}" type="presParOf" srcId="{5459325F-FC06-41CA-B4E2-814E4D0205FB}" destId="{FA3FBD3C-2FE3-4CB5-8218-16D8D0924B64}" srcOrd="3" destOrd="0" presId="urn:microsoft.com/office/officeart/2005/8/layout/venn1"/>
    <dgm:cxn modelId="{E85FEA04-03C3-437F-AD81-CAA6ED3B1CDB}" type="presParOf" srcId="{5459325F-FC06-41CA-B4E2-814E4D0205FB}" destId="{8374F41B-80C8-4BDC-9173-B91FD4301942}" srcOrd="4" destOrd="0" presId="urn:microsoft.com/office/officeart/2005/8/layout/venn1"/>
    <dgm:cxn modelId="{EF7BB1FD-8F3C-440A-862C-B1D0EFB0FB45}" type="presParOf" srcId="{5459325F-FC06-41CA-B4E2-814E4D0205FB}" destId="{6D9E96BF-5CD8-49D3-A464-B367D6E5D1F4}" srcOrd="5" destOrd="0" presId="urn:microsoft.com/office/officeart/2005/8/layout/venn1"/>
    <dgm:cxn modelId="{703DF194-D184-4FD5-A0D3-00E72A691192}" type="presParOf" srcId="{5459325F-FC06-41CA-B4E2-814E4D0205FB}" destId="{159FA2BF-A889-42E0-9F57-7A1277D3261C}" srcOrd="6" destOrd="0" presId="urn:microsoft.com/office/officeart/2005/8/layout/venn1"/>
    <dgm:cxn modelId="{3386BF70-7D22-4A6C-BC3A-9DFBB6252776}" type="presParOf" srcId="{5459325F-FC06-41CA-B4E2-814E4D0205FB}" destId="{5F9682E4-3A96-41A4-86E1-1695695A5C21}" srcOrd="7" destOrd="0" presId="urn:microsoft.com/office/officeart/2005/8/layout/venn1"/>
    <dgm:cxn modelId="{9E30A322-1862-4A01-A321-322A2651219A}" type="presParOf" srcId="{5459325F-FC06-41CA-B4E2-814E4D0205FB}" destId="{9BFE37DA-5E0F-4DCF-86D2-4D1153C93C5A}" srcOrd="8" destOrd="0" presId="urn:microsoft.com/office/officeart/2005/8/layout/venn1"/>
    <dgm:cxn modelId="{F7B4E5C5-4FC9-475C-BB83-13D21B8F60C2}" type="presParOf" srcId="{5459325F-FC06-41CA-B4E2-814E4D0205FB}" destId="{4A9B9332-2234-4083-8E19-44E2E738A5F7}" srcOrd="9" destOrd="0" presId="urn:microsoft.com/office/officeart/2005/8/layout/venn1"/>
    <dgm:cxn modelId="{6FEBAFC7-1B28-4B82-930B-C734CF4CA67A}" type="presParOf" srcId="{5459325F-FC06-41CA-B4E2-814E4D0205FB}" destId="{B8F5DBB2-402A-4CC1-B1B2-F1395BE0652F}" srcOrd="10" destOrd="0" presId="urn:microsoft.com/office/officeart/2005/8/layout/venn1"/>
    <dgm:cxn modelId="{5E020BFF-814A-44C8-BE88-214E1B068D6B}" type="presParOf" srcId="{5459325F-FC06-41CA-B4E2-814E4D0205FB}" destId="{36E25B66-2F38-4159-BE95-36A44B644A45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B99B9-223C-4348-AE2E-F9BC897F24EA}">
      <dsp:nvSpPr>
        <dsp:cNvPr id="0" name=""/>
        <dsp:cNvSpPr/>
      </dsp:nvSpPr>
      <dsp:spPr>
        <a:xfrm>
          <a:off x="2201426" y="0"/>
          <a:ext cx="1939850" cy="19049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A0A7A0-2E88-499B-A2BD-28D5951EF78B}">
      <dsp:nvSpPr>
        <dsp:cNvPr id="0" name=""/>
        <dsp:cNvSpPr/>
      </dsp:nvSpPr>
      <dsp:spPr>
        <a:xfrm>
          <a:off x="1975856" y="234571"/>
          <a:ext cx="2208955" cy="11684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Document lifecycle</a:t>
          </a:r>
        </a:p>
      </dsp:txBody>
      <dsp:txXfrm>
        <a:off x="1975856" y="234571"/>
        <a:ext cx="2208955" cy="1168450"/>
      </dsp:txXfrm>
    </dsp:sp>
    <dsp:sp modelId="{EB2871D0-5BF3-4F51-B1F4-89DAFFCAB7BA}">
      <dsp:nvSpPr>
        <dsp:cNvPr id="0" name=""/>
        <dsp:cNvSpPr/>
      </dsp:nvSpPr>
      <dsp:spPr>
        <a:xfrm>
          <a:off x="3562984" y="0"/>
          <a:ext cx="1991867" cy="17719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A3FBD3C-2FE3-4CB5-8218-16D8D0924B64}">
      <dsp:nvSpPr>
        <dsp:cNvPr id="0" name=""/>
        <dsp:cNvSpPr/>
      </dsp:nvSpPr>
      <dsp:spPr>
        <a:xfrm>
          <a:off x="4022130" y="358357"/>
          <a:ext cx="1362017" cy="8574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Configuration</a:t>
          </a:r>
        </a:p>
      </dsp:txBody>
      <dsp:txXfrm>
        <a:off x="4022130" y="358357"/>
        <a:ext cx="1362017" cy="857493"/>
      </dsp:txXfrm>
    </dsp:sp>
    <dsp:sp modelId="{8374F41B-80C8-4BDC-9173-B91FD4301942}">
      <dsp:nvSpPr>
        <dsp:cNvPr id="0" name=""/>
        <dsp:cNvSpPr/>
      </dsp:nvSpPr>
      <dsp:spPr>
        <a:xfrm>
          <a:off x="2935948" y="1281459"/>
          <a:ext cx="2241715" cy="20083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D9E96BF-5CD8-49D3-A464-B367D6E5D1F4}">
      <dsp:nvSpPr>
        <dsp:cNvPr id="0" name=""/>
        <dsp:cNvSpPr/>
      </dsp:nvSpPr>
      <dsp:spPr>
        <a:xfrm>
          <a:off x="3986146" y="1806563"/>
          <a:ext cx="1362017" cy="9581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Financial</a:t>
          </a:r>
        </a:p>
      </dsp:txBody>
      <dsp:txXfrm>
        <a:off x="3986146" y="1806563"/>
        <a:ext cx="1362017" cy="958155"/>
      </dsp:txXfrm>
    </dsp:sp>
    <dsp:sp modelId="{159FA2BF-A889-42E0-9F57-7A1277D3261C}">
      <dsp:nvSpPr>
        <dsp:cNvPr id="0" name=""/>
        <dsp:cNvSpPr/>
      </dsp:nvSpPr>
      <dsp:spPr>
        <a:xfrm>
          <a:off x="4970830" y="0"/>
          <a:ext cx="2095106" cy="19011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9682E4-3A96-41A4-86E1-1695695A5C21}">
      <dsp:nvSpPr>
        <dsp:cNvPr id="0" name=""/>
        <dsp:cNvSpPr/>
      </dsp:nvSpPr>
      <dsp:spPr>
        <a:xfrm>
          <a:off x="5341921" y="466905"/>
          <a:ext cx="1437233" cy="78292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PLM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Asset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CAD</a:t>
          </a:r>
        </a:p>
      </dsp:txBody>
      <dsp:txXfrm>
        <a:off x="5341921" y="466905"/>
        <a:ext cx="1437233" cy="782928"/>
      </dsp:txXfrm>
    </dsp:sp>
    <dsp:sp modelId="{9BFE37DA-5E0F-4DCF-86D2-4D1153C93C5A}">
      <dsp:nvSpPr>
        <dsp:cNvPr id="0" name=""/>
        <dsp:cNvSpPr/>
      </dsp:nvSpPr>
      <dsp:spPr>
        <a:xfrm>
          <a:off x="716979" y="1408890"/>
          <a:ext cx="2079319" cy="1998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A9B9332-2234-4083-8E19-44E2E738A5F7}">
      <dsp:nvSpPr>
        <dsp:cNvPr id="0" name=""/>
        <dsp:cNvSpPr/>
      </dsp:nvSpPr>
      <dsp:spPr>
        <a:xfrm>
          <a:off x="2430774" y="1559512"/>
          <a:ext cx="1362017" cy="9581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PM Support</a:t>
          </a:r>
        </a:p>
      </dsp:txBody>
      <dsp:txXfrm>
        <a:off x="2430774" y="1559512"/>
        <a:ext cx="1362017" cy="958155"/>
      </dsp:txXfrm>
    </dsp:sp>
    <dsp:sp modelId="{B8F5DBB2-402A-4CC1-B1B2-F1395BE0652F}">
      <dsp:nvSpPr>
        <dsp:cNvPr id="0" name=""/>
        <dsp:cNvSpPr/>
      </dsp:nvSpPr>
      <dsp:spPr>
        <a:xfrm>
          <a:off x="8256358" y="1208646"/>
          <a:ext cx="1982001" cy="18878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6E25B66-2F38-4159-BE95-36A44B644A45}">
      <dsp:nvSpPr>
        <dsp:cNvPr id="0" name=""/>
        <dsp:cNvSpPr/>
      </dsp:nvSpPr>
      <dsp:spPr>
        <a:xfrm>
          <a:off x="1267495" y="2133792"/>
          <a:ext cx="1010821" cy="5187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Scheduling</a:t>
          </a:r>
        </a:p>
      </dsp:txBody>
      <dsp:txXfrm>
        <a:off x="1267495" y="2133792"/>
        <a:ext cx="1010821" cy="518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659278-BEEF-4F6E-9CC4-0C22807E89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1B5B69-0798-4959-B332-9A233F783E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E05EE-7A45-47F2-BDD6-56E449A94977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596BB-1F3B-4056-A9F9-8B88EDCBA7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0A4A8-59FF-4474-8043-0E3E07BF38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0E089-DCDA-4A0F-BB5D-EEC8CDE73E6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3766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043CD-66C4-49BB-ABDD-C142140B1342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24C85-7843-4D8D-9DC3-4894194BAA4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6349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24C85-7843-4D8D-9DC3-4894194BAA4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18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55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60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fld id="{7E7160CA-BF51-45E3-9337-155C83A05792}" type="datetime1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r>
              <a:rPr lang="en-GB"/>
              <a:t>Alessio Rocchi, INFN Roma Tor Vergata, ET-PP INFRADEV Annual Meeting, Barcelona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48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CEE-B479-4D06-8CE3-54515A2E788D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64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ADAE-EEB1-41F5-927B-8538396C5DF3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975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C231-A941-4853-A215-272DAC16FF6F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3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0" y="1522654"/>
            <a:ext cx="7124700" cy="720000"/>
          </a:xfrm>
          <a:solidFill>
            <a:srgbClr val="00CC99"/>
          </a:solidFill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anchor="ctr" anchorCtr="1">
            <a:normAutofit/>
          </a:bodyPr>
          <a:lstStyle>
            <a:lvl1pPr>
              <a:defRPr sz="2400" b="1" i="1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4301"/>
            <a:ext cx="10515600" cy="3522662"/>
          </a:xfrm>
          <a:noFill/>
          <a:ln w="79375" cmpd="thinThick">
            <a:solidFill>
              <a:srgbClr val="00CC99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fld id="{66724B19-4CB0-4026-8E8E-A72DA2B5E590}" type="datetime1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r>
              <a:rPr lang="en-GB"/>
              <a:t>Alessio Rocchi, INFN Roma Tor Vergata, ET-PP INFRADEV Annual Meeting, Barcelona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19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fld id="{2596DEE0-F99D-447D-8C33-0E31B2C93D43}" type="datetime1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r>
              <a:rPr lang="en-GB"/>
              <a:t>Alessio Rocchi, INFN Roma Tor Vergata, ET-PP INFRADEV Annual Meeting, Barcelona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2BA83-AB47-4F05-9E7C-1F2830A4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8FEE3-9C66-41D2-A4BC-994DEB5D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F37E-29E3-4F9F-B3A2-01900891DE5E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96AD6-ECAF-49D9-AD75-FD89EB5C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26C75-36C7-47BF-9C0B-B71B50586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30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598B-64EF-4099-8A8A-4A7CC2A4BFEA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9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F598-224A-4168-A128-1FF9C7CD9764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3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5B5-5716-4D46-811E-31C491AF37FD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9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ACEE-9789-4E26-932D-B3E8E1E98C1F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1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4871-A2DB-4C12-86A6-A8A9EE92E5A3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5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52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17236"/>
            <a:ext cx="10515600" cy="1445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DBDF0A18-FA4B-482B-9944-6BD79FB80026}" type="datetime1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/>
              <a:t>Alessio Rocchi, INFN Roma Tor Vergata, ET-PP INFRADEV Annual Meeting, Barcelona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7" name="image1.jpeg">
            <a:extLst>
              <a:ext uri="{FF2B5EF4-FFF2-40B4-BE49-F238E27FC236}">
                <a16:creationId xmlns:a16="http://schemas.microsoft.com/office/drawing/2014/main" id="{36AB96BB-AFD8-451E-A5FE-DA82343B73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192528" y="232016"/>
            <a:ext cx="1793063" cy="61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seno.com/en/requirements-management-tool/" TargetMode="External"/><Relationship Id="rId2" Type="http://schemas.openxmlformats.org/officeDocument/2006/relationships/hyperlink" Target="https://www.ibm.com/products/requirements-management-doors-nex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ual-paradigm.com/editions/" TargetMode="External"/><Relationship Id="rId2" Type="http://schemas.openxmlformats.org/officeDocument/2006/relationships/hyperlink" Target="https://lucid.app/pricing/lucidchart?anonId=0.bd146fa218851bd467d&amp;sessionDate=2023-05-25T07%3A15%3A39.733Z&amp;sessionId=0.25852b1e18851bd467e&amp;referer=https%3A%2F%2Fwww.lucidchart.com%2Fpages%2Fexamples%2F&amp;level=enterprise#/pricing/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day.com/en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it-it/microsoft-365/project/compare-microsoft-project-management-software?&amp;market=it&amp;ef_id=_k_EAIaIQobChMI05-Pq6mQ_wIV1OztCh0lwAtUEAAYAiAAEgJj6PD_BwE_k_&amp;OCID=AIDcmmeod8uode_SEM__k_EAIaIQobChMI05-Pq6mQ_wIV1OztCh0lwAtUEAAYAiAAEgJj6PD_BwE_k_&amp;gclid=EAIaIQobChMI05-Pq6mQ_wIV1OztCh0lwAtUEAAYAiAAEgJj6PD_BwE&amp;activetab=tabs:primaryr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m.sw.siemens.com/it-IT/teamcenter/" TargetMode="External"/><Relationship Id="rId2" Type="http://schemas.openxmlformats.org/officeDocument/2006/relationships/hyperlink" Target="http://edms-service.web.cern.ch/faq/EDMS/pag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3ds.com/it/3dexperienc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assian.com/software/jira/service-management/features/asset-and-configuration-management" TargetMode="External"/><Relationship Id="rId2" Type="http://schemas.openxmlformats.org/officeDocument/2006/relationships/hyperlink" Target="https://docs.hexagonppm.com/r/en-US/EAM-System-Overview/11.7.1/12727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34DD-470E-4504-8BBD-4DAF0EFFE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89342"/>
            <a:ext cx="9144000" cy="879316"/>
          </a:xfrm>
          <a:solidFill>
            <a:srgbClr val="00CC99"/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GB" sz="40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PM Tools</a:t>
            </a:r>
            <a:endParaRPr lang="fr-FR" sz="4000" b="1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F733A8-BFCF-4CB8-B1AC-E0044F6B3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935160"/>
              </p:ext>
            </p:extLst>
          </p:nvPr>
        </p:nvGraphicFramePr>
        <p:xfrm>
          <a:off x="1010955" y="1313491"/>
          <a:ext cx="9298905" cy="1539240"/>
        </p:xfrm>
        <a:graphic>
          <a:graphicData uri="http://schemas.openxmlformats.org/drawingml/2006/table">
            <a:tbl>
              <a:tblPr firstRow="1" firstCol="1" bandRow="1"/>
              <a:tblGrid>
                <a:gridCol w="2942425">
                  <a:extLst>
                    <a:ext uri="{9D8B030D-6E8A-4147-A177-3AD203B41FA5}">
                      <a16:colId xmlns:a16="http://schemas.microsoft.com/office/drawing/2014/main" val="3298907937"/>
                    </a:ext>
                  </a:extLst>
                </a:gridCol>
                <a:gridCol w="2954014">
                  <a:extLst>
                    <a:ext uri="{9D8B030D-6E8A-4147-A177-3AD203B41FA5}">
                      <a16:colId xmlns:a16="http://schemas.microsoft.com/office/drawing/2014/main" val="2916490797"/>
                    </a:ext>
                  </a:extLst>
                </a:gridCol>
                <a:gridCol w="3402466">
                  <a:extLst>
                    <a:ext uri="{9D8B030D-6E8A-4147-A177-3AD203B41FA5}">
                      <a16:colId xmlns:a16="http://schemas.microsoft.com/office/drawing/2014/main" val="3478045475"/>
                    </a:ext>
                  </a:extLst>
                </a:gridCol>
              </a:tblGrid>
              <a:tr h="1601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Document ID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ET.IDV.05.00.SMT.00006 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Comic Sans MS" panose="030F0702030302020204" pitchFamily="66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6517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Author: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A.Rocchi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/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A.Variola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it-IT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L.Latronico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Verified: A.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Rocchi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/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A.Variola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it-IT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L. Latronico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Validated</a:t>
                      </a:r>
                      <a:r>
                        <a:rPr lang="it-IT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it-IT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A.Rocchi</a:t>
                      </a:r>
                      <a:r>
                        <a:rPr lang="it-IT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/</a:t>
                      </a:r>
                      <a:r>
                        <a:rPr lang="it-IT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A.Variola</a:t>
                      </a:r>
                      <a:r>
                        <a:rPr lang="it-IT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it-IT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L.Latronico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321565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Document type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Meeting Slides 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20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Status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Approved 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815468"/>
                  </a:ext>
                </a:extLst>
              </a:tr>
            </a:tbl>
          </a:graphicData>
        </a:graphic>
      </p:graphicFrame>
      <p:sp>
        <p:nvSpPr>
          <p:cNvPr id="7" name="Subtitle 2">
            <a:extLst>
              <a:ext uri="{FF2B5EF4-FFF2-40B4-BE49-F238E27FC236}">
                <a16:creationId xmlns:a16="http://schemas.microsoft.com/office/drawing/2014/main" id="{2CBAF455-E9FF-D55F-DB51-697CE3BB8DDB}"/>
              </a:ext>
            </a:extLst>
          </p:cNvPr>
          <p:cNvSpPr txBox="1">
            <a:spLocks/>
          </p:cNvSpPr>
          <p:nvPr/>
        </p:nvSpPr>
        <p:spPr>
          <a:xfrm>
            <a:off x="3261815" y="4564211"/>
            <a:ext cx="5663821" cy="1906513"/>
          </a:xfrm>
          <a:prstGeom prst="rect">
            <a:avLst/>
          </a:prstGeom>
          <a:ln w="38100">
            <a:solidFill>
              <a:srgbClr val="00FF99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r>
              <a:rPr lang="fr-FR" sz="2600" dirty="0"/>
              <a:t>Alessio Rocchi, INFN </a:t>
            </a:r>
            <a:r>
              <a:rPr lang="fr-FR" sz="2600" dirty="0" err="1"/>
              <a:t>sezione</a:t>
            </a:r>
            <a:r>
              <a:rPr lang="fr-FR" sz="2600" dirty="0"/>
              <a:t> Roma2</a:t>
            </a:r>
          </a:p>
          <a:p>
            <a:r>
              <a:rPr lang="fr-FR" sz="2600" dirty="0"/>
              <a:t>Alessandro Variola, INFN </a:t>
            </a:r>
            <a:r>
              <a:rPr lang="fr-FR" sz="2600" dirty="0" err="1"/>
              <a:t>sezione</a:t>
            </a:r>
            <a:r>
              <a:rPr lang="fr-FR" sz="2600" dirty="0"/>
              <a:t> Roma1</a:t>
            </a:r>
          </a:p>
          <a:p>
            <a:r>
              <a:rPr lang="fr-FR" sz="2600" dirty="0"/>
              <a:t>Luca </a:t>
            </a:r>
            <a:r>
              <a:rPr lang="fr-FR" sz="2600" dirty="0" err="1"/>
              <a:t>Latronico</a:t>
            </a:r>
            <a:r>
              <a:rPr lang="fr-FR" sz="2600" dirty="0"/>
              <a:t>, INFN </a:t>
            </a:r>
            <a:r>
              <a:rPr lang="fr-FR" sz="2600" dirty="0" err="1"/>
              <a:t>sezione</a:t>
            </a:r>
            <a:r>
              <a:rPr lang="fr-FR" sz="2600" dirty="0"/>
              <a:t> Torino</a:t>
            </a:r>
          </a:p>
          <a:p>
            <a:r>
              <a:rPr lang="fr-FR" sz="2600" dirty="0"/>
              <a:t>ET-PP INFRADEV </a:t>
            </a:r>
            <a:r>
              <a:rPr lang="fr-FR" sz="2600" dirty="0" err="1"/>
              <a:t>Annual</a:t>
            </a:r>
            <a:r>
              <a:rPr lang="fr-FR" sz="2600" dirty="0"/>
              <a:t> Meeting</a:t>
            </a:r>
          </a:p>
          <a:p>
            <a:r>
              <a:rPr lang="fr-FR" sz="2600" dirty="0" err="1"/>
              <a:t>Barcellona</a:t>
            </a:r>
            <a:r>
              <a:rPr lang="fr-FR" sz="2600" dirty="0"/>
              <a:t>, 12-13/06/2023</a:t>
            </a:r>
          </a:p>
          <a:p>
            <a:r>
              <a:rPr lang="fr-FR" dirty="0"/>
              <a:t>ET-0YYYA-23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18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D10B68-0C71-0CB2-E137-314C31A7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710" y="99941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Configuration management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34C5BD-11DB-C431-E2AF-DBA5D46F1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024750"/>
            <a:ext cx="11856720" cy="4155803"/>
          </a:xfrm>
          <a:ln>
            <a:noFill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2600" dirty="0" err="1">
                <a:latin typeface="Comic Sans MS" panose="030F0702030302020204" pitchFamily="66" charset="0"/>
              </a:rPr>
              <a:t>If</a:t>
            </a:r>
            <a:r>
              <a:rPr lang="it-IT" sz="2600" dirty="0">
                <a:latin typeface="Comic Sans MS" panose="030F0702030302020204" pitchFamily="66" charset="0"/>
              </a:rPr>
              <a:t> </a:t>
            </a:r>
            <a:r>
              <a:rPr lang="it-IT" sz="2600" dirty="0" err="1">
                <a:latin typeface="Comic Sans MS" panose="030F0702030302020204" pitchFamily="66" charset="0"/>
              </a:rPr>
              <a:t>we</a:t>
            </a:r>
            <a:r>
              <a:rPr lang="it-IT" sz="2600" dirty="0">
                <a:latin typeface="Comic Sans MS" panose="030F0702030302020204" pitchFamily="66" charset="0"/>
              </a:rPr>
              <a:t> are  </a:t>
            </a:r>
            <a:r>
              <a:rPr lang="it-IT" sz="2600" dirty="0" err="1">
                <a:latin typeface="Comic Sans MS" panose="030F0702030302020204" pitchFamily="66" charset="0"/>
              </a:rPr>
              <a:t>looking</a:t>
            </a:r>
            <a:r>
              <a:rPr lang="it-IT" sz="2600" dirty="0">
                <a:latin typeface="Comic Sans MS" panose="030F0702030302020204" pitchFamily="66" charset="0"/>
              </a:rPr>
              <a:t> for an </a:t>
            </a:r>
            <a:r>
              <a:rPr lang="it-IT" sz="2600" dirty="0" err="1">
                <a:latin typeface="Comic Sans MS" panose="030F0702030302020204" pitchFamily="66" charset="0"/>
              </a:rPr>
              <a:t>integrated</a:t>
            </a:r>
            <a:r>
              <a:rPr lang="it-IT" sz="2600" dirty="0">
                <a:latin typeface="Comic Sans MS" panose="030F0702030302020204" pitchFamily="66" charset="0"/>
              </a:rPr>
              <a:t> </a:t>
            </a:r>
            <a:r>
              <a:rPr lang="it-IT" sz="2600" dirty="0" err="1">
                <a:latin typeface="Comic Sans MS" panose="030F0702030302020204" pitchFamily="66" charset="0"/>
              </a:rPr>
              <a:t>solution</a:t>
            </a:r>
            <a:r>
              <a:rPr lang="it-IT" sz="2600" dirty="0">
                <a:latin typeface="Comic Sans MS" panose="030F0702030302020204" pitchFamily="66" charset="0"/>
              </a:rPr>
              <a:t>:  DOORS-IBM </a:t>
            </a:r>
            <a:r>
              <a:rPr lang="it-IT" sz="2600" dirty="0" err="1">
                <a:latin typeface="Comic Sans MS" panose="030F0702030302020204" pitchFamily="66" charset="0"/>
              </a:rPr>
              <a:t>is</a:t>
            </a:r>
            <a:r>
              <a:rPr lang="it-IT" sz="2600" dirty="0">
                <a:latin typeface="Comic Sans MS" panose="030F0702030302020204" pitchFamily="66" charset="0"/>
              </a:rPr>
              <a:t> a standard in entreprise framework.  (</a:t>
            </a:r>
            <a:r>
              <a:rPr lang="it-IT" sz="2600" dirty="0" err="1">
                <a:latin typeface="Comic Sans MS" panose="030F0702030302020204" pitchFamily="66" charset="0"/>
              </a:rPr>
              <a:t>Also</a:t>
            </a:r>
            <a:r>
              <a:rPr lang="it-IT" sz="2600" dirty="0">
                <a:latin typeface="Comic Sans MS" panose="030F0702030302020204" pitchFamily="66" charset="0"/>
              </a:rPr>
              <a:t> in ESA for LISA)  </a:t>
            </a:r>
            <a:r>
              <a:rPr lang="it-IT" sz="2600" dirty="0">
                <a:latin typeface="Comic Sans MS" panose="030F0702030302020204" pitchFamily="66" charset="0"/>
                <a:hlinkClick r:id="rId2"/>
              </a:rPr>
              <a:t>https://www.ibm.com/products/requirements-management-doors-next</a:t>
            </a:r>
            <a:endParaRPr lang="it-IT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sz="2600" dirty="0"/>
              <a:t>Asset can </a:t>
            </a:r>
            <a:r>
              <a:rPr lang="it-IT" sz="2600" dirty="0" err="1"/>
              <a:t>also</a:t>
            </a:r>
            <a:r>
              <a:rPr lang="it-IT" sz="2600" dirty="0"/>
              <a:t> be a </a:t>
            </a:r>
            <a:r>
              <a:rPr lang="it-IT" sz="2600" dirty="0" err="1"/>
              <a:t>possibility</a:t>
            </a:r>
            <a:r>
              <a:rPr lang="it-IT" sz="2600" dirty="0"/>
              <a:t> from </a:t>
            </a:r>
            <a:r>
              <a:rPr lang="it-IT" sz="2600" dirty="0" err="1"/>
              <a:t>Atlassian</a:t>
            </a:r>
            <a:r>
              <a:rPr lang="it-IT" sz="2600" dirty="0"/>
              <a:t> (</a:t>
            </a:r>
            <a:r>
              <a:rPr lang="it-IT" sz="2600" dirty="0" err="1"/>
              <a:t>Jira</a:t>
            </a:r>
            <a:r>
              <a:rPr lang="it-IT" sz="2600" dirty="0"/>
              <a:t> and </a:t>
            </a:r>
            <a:r>
              <a:rPr lang="it-IT" sz="2600" dirty="0" err="1"/>
              <a:t>Confluence</a:t>
            </a:r>
            <a:r>
              <a:rPr lang="it-IT" sz="2600" dirty="0"/>
              <a:t> </a:t>
            </a:r>
            <a:r>
              <a:rPr lang="it-IT" sz="2600" dirty="0" err="1"/>
              <a:t>compatible</a:t>
            </a:r>
            <a:r>
              <a:rPr lang="it-IT" sz="2600" dirty="0"/>
              <a:t>), </a:t>
            </a:r>
            <a:r>
              <a:rPr lang="it-IT" sz="2600" dirty="0" err="1"/>
              <a:t>see</a:t>
            </a:r>
            <a:r>
              <a:rPr lang="it-IT" sz="2600" dirty="0"/>
              <a:t> </a:t>
            </a:r>
            <a:r>
              <a:rPr lang="it-IT" sz="2600" dirty="0" err="1"/>
              <a:t>previous</a:t>
            </a:r>
            <a:r>
              <a:rPr lang="it-IT" sz="2600" dirty="0"/>
              <a:t> slide</a:t>
            </a:r>
          </a:p>
          <a:p>
            <a:pPr marL="0" indent="0">
              <a:buNone/>
            </a:pPr>
            <a:endParaRPr lang="it-IT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sz="2600" dirty="0" err="1">
                <a:latin typeface="Comic Sans MS" panose="030F0702030302020204" pitchFamily="66" charset="0"/>
              </a:rPr>
              <a:t>relational</a:t>
            </a:r>
            <a:r>
              <a:rPr lang="it-IT" sz="2600" dirty="0">
                <a:latin typeface="Comic Sans MS" panose="030F0702030302020204" pitchFamily="66" charset="0"/>
              </a:rPr>
              <a:t> DATABASE (custom </a:t>
            </a:r>
            <a:r>
              <a:rPr lang="it-IT" sz="2600" dirty="0" err="1">
                <a:latin typeface="Comic Sans MS" panose="030F0702030302020204" pitchFamily="66" charset="0"/>
              </a:rPr>
              <a:t>configuration</a:t>
            </a:r>
            <a:r>
              <a:rPr lang="it-IT" sz="2600" dirty="0">
                <a:latin typeface="Comic Sans MS" panose="030F0702030302020204" pitchFamily="66" charset="0"/>
              </a:rPr>
              <a:t>)…. </a:t>
            </a:r>
            <a:r>
              <a:rPr lang="it-IT" sz="2600" dirty="0"/>
              <a:t>link CAD to </a:t>
            </a:r>
            <a:r>
              <a:rPr lang="it-IT" sz="2600" dirty="0" err="1"/>
              <a:t>Dbase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important</a:t>
            </a:r>
            <a:r>
              <a:rPr lang="it-IT" sz="2600" dirty="0"/>
              <a:t>, </a:t>
            </a:r>
            <a:r>
              <a:rPr lang="it-IT" sz="2600" dirty="0" err="1"/>
              <a:t>what</a:t>
            </a:r>
            <a:r>
              <a:rPr lang="it-IT" sz="2600" dirty="0"/>
              <a:t> </a:t>
            </a:r>
            <a:r>
              <a:rPr lang="it-IT" sz="2600" dirty="0" err="1"/>
              <a:t>solution</a:t>
            </a:r>
            <a:r>
              <a:rPr lang="it-IT" sz="2600" dirty="0"/>
              <a:t> for PLM?</a:t>
            </a:r>
            <a:endParaRPr lang="it-IT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sz="2600" dirty="0"/>
              <a:t> - Three </a:t>
            </a:r>
            <a:r>
              <a:rPr lang="it-IT" sz="2600" dirty="0" err="1"/>
              <a:t>main</a:t>
            </a:r>
            <a:r>
              <a:rPr lang="it-IT" sz="2600" dirty="0"/>
              <a:t> </a:t>
            </a:r>
            <a:r>
              <a:rPr lang="it-IT" sz="2600" dirty="0" err="1"/>
              <a:t>objects</a:t>
            </a:r>
            <a:r>
              <a:rPr lang="it-IT" sz="2600" dirty="0"/>
              <a:t> :</a:t>
            </a:r>
          </a:p>
          <a:p>
            <a:pPr marL="514350" indent="-514350">
              <a:buAutoNum type="arabicParenR"/>
            </a:pPr>
            <a:r>
              <a:rPr lang="it-IT" sz="2600" dirty="0" err="1"/>
              <a:t>Requirements</a:t>
            </a:r>
            <a:r>
              <a:rPr lang="it-IT" sz="2600" dirty="0"/>
              <a:t> (can be </a:t>
            </a:r>
            <a:r>
              <a:rPr lang="it-IT" sz="2600" dirty="0" err="1"/>
              <a:t>managed</a:t>
            </a:r>
            <a:r>
              <a:rPr lang="it-IT" sz="2600" dirty="0"/>
              <a:t> in PLM?) - </a:t>
            </a:r>
            <a:r>
              <a:rPr lang="it-IT" sz="2400" dirty="0" err="1"/>
              <a:t>Reqsuite</a:t>
            </a:r>
            <a:r>
              <a:rPr lang="it-IT" sz="2400" dirty="0"/>
              <a:t> by </a:t>
            </a:r>
            <a:r>
              <a:rPr lang="it-IT" sz="2400" dirty="0" err="1"/>
              <a:t>Osseno</a:t>
            </a:r>
            <a:r>
              <a:rPr lang="it-IT" sz="2400" dirty="0"/>
              <a:t> </a:t>
            </a:r>
            <a:r>
              <a:rPr lang="it-IT" sz="2400" dirty="0">
                <a:hlinkClick r:id="rId3"/>
              </a:rPr>
              <a:t>https://www.osseno.com/en/requirements-management-tool/</a:t>
            </a:r>
            <a:endParaRPr lang="it-IT" sz="2600" dirty="0"/>
          </a:p>
          <a:p>
            <a:pPr marL="457200" indent="-457200">
              <a:buAutoNum type="arabicParenR"/>
            </a:pPr>
            <a:r>
              <a:rPr lang="it-IT" sz="2600" dirty="0"/>
              <a:t> </a:t>
            </a:r>
            <a:r>
              <a:rPr lang="it-IT" sz="2600" dirty="0" err="1"/>
              <a:t>Documents</a:t>
            </a:r>
            <a:r>
              <a:rPr lang="it-IT" sz="2600" dirty="0"/>
              <a:t> and data (DBASE)</a:t>
            </a:r>
          </a:p>
          <a:p>
            <a:pPr marL="457200" indent="-457200">
              <a:buAutoNum type="arabicParenR"/>
            </a:pPr>
            <a:r>
              <a:rPr lang="it-IT" sz="2600" dirty="0"/>
              <a:t> Layouts and design (CAD)</a:t>
            </a:r>
          </a:p>
          <a:p>
            <a:pPr marL="457200" indent="-457200">
              <a:buAutoNum type="arabicParenR"/>
            </a:pPr>
            <a:endParaRPr lang="it-IT" sz="2600" dirty="0"/>
          </a:p>
          <a:p>
            <a:pPr marL="0" indent="0">
              <a:buNone/>
            </a:pPr>
            <a:r>
              <a:rPr lang="it-IT" sz="2600" dirty="0" err="1"/>
              <a:t>Also</a:t>
            </a:r>
            <a:r>
              <a:rPr lang="it-IT" sz="2600" dirty="0"/>
              <a:t> </a:t>
            </a:r>
            <a:r>
              <a:rPr lang="it-IT" sz="2600" dirty="0" err="1"/>
              <a:t>here</a:t>
            </a:r>
            <a:r>
              <a:rPr lang="it-IT" sz="2600" dirty="0"/>
              <a:t> </a:t>
            </a:r>
            <a:r>
              <a:rPr lang="it-IT" sz="2600" dirty="0" err="1"/>
              <a:t>different</a:t>
            </a:r>
            <a:r>
              <a:rPr lang="it-IT" sz="2600" dirty="0"/>
              <a:t> </a:t>
            </a:r>
            <a:r>
              <a:rPr lang="it-IT" sz="2600" i="1" dirty="0"/>
              <a:t>bottom-up</a:t>
            </a:r>
            <a:r>
              <a:rPr lang="it-IT" sz="2600" dirty="0"/>
              <a:t> </a:t>
            </a:r>
            <a:r>
              <a:rPr lang="it-IT" sz="2600" dirty="0" err="1"/>
              <a:t>solutions</a:t>
            </a:r>
            <a:r>
              <a:rPr lang="it-IT" sz="2600" dirty="0"/>
              <a:t> to support </a:t>
            </a:r>
            <a:r>
              <a:rPr lang="it-IT" sz="2600" dirty="0" err="1"/>
              <a:t>initial</a:t>
            </a:r>
            <a:r>
              <a:rPr lang="it-IT" sz="2600" dirty="0"/>
              <a:t> </a:t>
            </a:r>
            <a:r>
              <a:rPr lang="it-IT" sz="2600" dirty="0" err="1"/>
              <a:t>operations</a:t>
            </a:r>
            <a:r>
              <a:rPr lang="it-IT" sz="2600" dirty="0"/>
              <a:t> </a:t>
            </a:r>
            <a:r>
              <a:rPr lang="it-IT" sz="2600" dirty="0" err="1"/>
              <a:t>through</a:t>
            </a:r>
            <a:r>
              <a:rPr lang="it-IT" sz="2600" dirty="0"/>
              <a:t> INFRADEV </a:t>
            </a:r>
            <a:r>
              <a:rPr lang="it-IT" sz="2600" dirty="0" err="1"/>
              <a:t>which</a:t>
            </a:r>
            <a:r>
              <a:rPr lang="it-IT" sz="2600" dirty="0"/>
              <a:t> can be </a:t>
            </a:r>
            <a:r>
              <a:rPr lang="it-IT" sz="2600" dirty="0" err="1"/>
              <a:t>easily</a:t>
            </a:r>
            <a:r>
              <a:rPr lang="it-IT" sz="2600" dirty="0"/>
              <a:t> </a:t>
            </a:r>
            <a:r>
              <a:rPr lang="it-IT" sz="2600" dirty="0" err="1"/>
              <a:t>scaled</a:t>
            </a:r>
            <a:r>
              <a:rPr lang="it-IT" sz="2600" dirty="0"/>
              <a:t> up after TDR </a:t>
            </a:r>
            <a:r>
              <a:rPr lang="it-IT" sz="2600" dirty="0" err="1"/>
              <a:t>exist</a:t>
            </a:r>
            <a:r>
              <a:rPr lang="it-IT" sz="2600" dirty="0"/>
              <a:t>. </a:t>
            </a:r>
          </a:p>
          <a:p>
            <a:r>
              <a:rPr lang="it-IT" sz="2600" dirty="0"/>
              <a:t>Microsoft Access </a:t>
            </a:r>
            <a:r>
              <a:rPr lang="it-IT" sz="2600" dirty="0" err="1"/>
              <a:t>is</a:t>
            </a:r>
            <a:r>
              <a:rPr lang="it-IT" sz="2600" dirty="0"/>
              <a:t> a no-cost, ready-to-use, SQL-</a:t>
            </a:r>
            <a:r>
              <a:rPr lang="it-IT" sz="2600" dirty="0" err="1"/>
              <a:t>compliant</a:t>
            </a:r>
            <a:r>
              <a:rPr lang="it-IT" sz="2600" dirty="0"/>
              <a:t> tool </a:t>
            </a:r>
            <a:r>
              <a:rPr lang="it-IT" sz="2600" dirty="0" err="1"/>
              <a:t>already</a:t>
            </a:r>
            <a:r>
              <a:rPr lang="it-IT" sz="2600" dirty="0"/>
              <a:t> </a:t>
            </a:r>
            <a:r>
              <a:rPr lang="it-IT" sz="2600" dirty="0" err="1"/>
              <a:t>demonstrated</a:t>
            </a:r>
            <a:r>
              <a:rPr lang="it-IT" sz="2600" dirty="0"/>
              <a:t> for medium size </a:t>
            </a:r>
            <a:r>
              <a:rPr lang="it-IT" sz="2600" dirty="0" err="1"/>
              <a:t>research</a:t>
            </a:r>
            <a:r>
              <a:rPr lang="it-IT" sz="2600" dirty="0"/>
              <a:t> projects.</a:t>
            </a:r>
          </a:p>
          <a:p>
            <a:r>
              <a:rPr lang="it-IT" sz="2600" dirty="0"/>
              <a:t>Home made, SQL-Oracle </a:t>
            </a:r>
            <a:r>
              <a:rPr lang="it-IT" sz="2600" dirty="0" err="1"/>
              <a:t>based</a:t>
            </a:r>
            <a:r>
              <a:rPr lang="it-IT" sz="2600" dirty="0"/>
              <a:t> like in CERN? </a:t>
            </a:r>
            <a:r>
              <a:rPr lang="it-IT" sz="2600" dirty="0" err="1"/>
              <a:t>Have</a:t>
            </a:r>
            <a:r>
              <a:rPr lang="it-IT" sz="2600" dirty="0"/>
              <a:t> </a:t>
            </a:r>
            <a:r>
              <a:rPr lang="it-IT" sz="2600" dirty="0" err="1"/>
              <a:t>we</a:t>
            </a:r>
            <a:r>
              <a:rPr lang="it-IT" sz="2600" dirty="0"/>
              <a:t> the </a:t>
            </a:r>
            <a:r>
              <a:rPr lang="it-IT" sz="2600" dirty="0" err="1"/>
              <a:t>resources</a:t>
            </a:r>
            <a:r>
              <a:rPr lang="it-IT" sz="2600" dirty="0"/>
              <a:t> in the medium </a:t>
            </a:r>
            <a:r>
              <a:rPr lang="it-IT" sz="2600" dirty="0" err="1"/>
              <a:t>period</a:t>
            </a:r>
            <a:r>
              <a:rPr lang="it-IT" sz="2600" dirty="0"/>
              <a:t>? </a:t>
            </a:r>
          </a:p>
          <a:p>
            <a:r>
              <a:rPr lang="it-IT" sz="2600" dirty="0" err="1"/>
              <a:t>We</a:t>
            </a:r>
            <a:r>
              <a:rPr lang="it-IT" sz="2600" dirty="0"/>
              <a:t> </a:t>
            </a:r>
            <a:r>
              <a:rPr lang="it-IT" sz="2600" dirty="0" err="1"/>
              <a:t>have</a:t>
            </a:r>
            <a:r>
              <a:rPr lang="it-IT" sz="2600" dirty="0"/>
              <a:t> a </a:t>
            </a:r>
            <a:r>
              <a:rPr lang="it-IT" sz="2600" dirty="0" err="1"/>
              <a:t>lot</a:t>
            </a:r>
            <a:r>
              <a:rPr lang="it-IT" sz="2600" dirty="0"/>
              <a:t> of work with Excel, and in </a:t>
            </a:r>
            <a:r>
              <a:rPr lang="it-IT" sz="2600" dirty="0" err="1"/>
              <a:t>any</a:t>
            </a:r>
            <a:r>
              <a:rPr lang="it-IT" sz="2600" dirty="0"/>
              <a:t> case datasheets </a:t>
            </a:r>
            <a:r>
              <a:rPr lang="it-IT" sz="2600" dirty="0" err="1"/>
              <a:t>should</a:t>
            </a:r>
            <a:r>
              <a:rPr lang="it-IT" sz="2600" dirty="0"/>
              <a:t> be </a:t>
            </a:r>
            <a:r>
              <a:rPr lang="it-IT" sz="2600" dirty="0" err="1"/>
              <a:t>provided</a:t>
            </a:r>
            <a:r>
              <a:rPr lang="it-IT" sz="2600" dirty="0"/>
              <a:t> (so </a:t>
            </a:r>
            <a:r>
              <a:rPr lang="it-IT" sz="2600" dirty="0" err="1"/>
              <a:t>other</a:t>
            </a:r>
            <a:r>
              <a:rPr lang="it-IT" sz="2600" dirty="0"/>
              <a:t> Excel…)…</a:t>
            </a:r>
            <a:r>
              <a:rPr lang="it-IT" sz="2600" dirty="0" err="1"/>
              <a:t>compatibility</a:t>
            </a:r>
            <a:r>
              <a:rPr lang="it-IT" sz="2600" dirty="0"/>
              <a:t>…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 err="1"/>
              <a:t>If</a:t>
            </a:r>
            <a:r>
              <a:rPr lang="it-IT" sz="2600" dirty="0"/>
              <a:t> </a:t>
            </a:r>
            <a:r>
              <a:rPr lang="it-IT" sz="2600" dirty="0" err="1"/>
              <a:t>not</a:t>
            </a:r>
            <a:r>
              <a:rPr lang="it-IT" sz="2600" dirty="0"/>
              <a:t>, </a:t>
            </a:r>
            <a:r>
              <a:rPr lang="it-IT" sz="2600" dirty="0" err="1"/>
              <a:t>we</a:t>
            </a:r>
            <a:r>
              <a:rPr lang="it-IT" sz="2600" dirty="0"/>
              <a:t> </a:t>
            </a:r>
            <a:r>
              <a:rPr lang="it-IT" sz="2600" dirty="0" err="1"/>
              <a:t>need</a:t>
            </a:r>
            <a:r>
              <a:rPr lang="it-IT" sz="2600" dirty="0"/>
              <a:t> </a:t>
            </a:r>
            <a:r>
              <a:rPr lang="it-IT" sz="2600" dirty="0" err="1"/>
              <a:t>another</a:t>
            </a:r>
            <a:r>
              <a:rPr lang="it-IT" sz="2600" dirty="0"/>
              <a:t> survey……</a:t>
            </a:r>
            <a:r>
              <a:rPr lang="it-IT" sz="2600" dirty="0" err="1"/>
              <a:t>but</a:t>
            </a:r>
            <a:r>
              <a:rPr lang="it-IT" sz="2600" dirty="0"/>
              <a:t> first of </a:t>
            </a:r>
            <a:r>
              <a:rPr lang="it-IT" sz="2600" dirty="0" err="1"/>
              <a:t>all</a:t>
            </a:r>
            <a:r>
              <a:rPr lang="it-IT" sz="2600" dirty="0"/>
              <a:t> to </a:t>
            </a:r>
            <a:r>
              <a:rPr lang="it-IT" sz="2600" dirty="0" err="1"/>
              <a:t>well</a:t>
            </a:r>
            <a:r>
              <a:rPr lang="it-IT" sz="2600" dirty="0"/>
              <a:t> </a:t>
            </a:r>
            <a:r>
              <a:rPr lang="it-IT" sz="2600" dirty="0" err="1"/>
              <a:t>define</a:t>
            </a:r>
            <a:r>
              <a:rPr lang="it-IT" sz="2600" dirty="0"/>
              <a:t> the </a:t>
            </a:r>
            <a:r>
              <a:rPr lang="it-IT" sz="2600" dirty="0" err="1"/>
              <a:t>requirements</a:t>
            </a:r>
            <a:r>
              <a:rPr lang="it-IT" sz="2600" dirty="0"/>
              <a:t> for the CM </a:t>
            </a:r>
            <a:r>
              <a:rPr lang="it-IT" sz="2600" dirty="0" err="1"/>
              <a:t>that</a:t>
            </a:r>
            <a:r>
              <a:rPr lang="it-IT" sz="2600" dirty="0"/>
              <a:t> </a:t>
            </a:r>
            <a:r>
              <a:rPr lang="it-IT" sz="2600" dirty="0" err="1"/>
              <a:t>will</a:t>
            </a:r>
            <a:r>
              <a:rPr lang="it-IT" sz="2600" dirty="0"/>
              <a:t> fix a strategy on the Tools </a:t>
            </a:r>
            <a:r>
              <a:rPr lang="it-IT" sz="2600" dirty="0" err="1"/>
              <a:t>merging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97219-24F8-40E7-9579-73C0C780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</p:spTree>
    <p:extLst>
      <p:ext uri="{BB962C8B-B14F-4D97-AF65-F5344CB8AC3E}">
        <p14:creationId xmlns:p14="http://schemas.microsoft.com/office/powerpoint/2010/main" val="1257221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D10B68-0C71-0CB2-E137-314C31A7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0" y="1141654"/>
            <a:ext cx="7124700" cy="720000"/>
          </a:xfrm>
        </p:spPr>
        <p:txBody>
          <a:bodyPr>
            <a:normAutofit/>
          </a:bodyPr>
          <a:lstStyle/>
          <a:p>
            <a:r>
              <a:rPr lang="en-GB" dirty="0"/>
              <a:t>PM support. Processes management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34C5BD-11DB-C431-E2AF-DBA5D46F1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722" y="2409718"/>
            <a:ext cx="10515600" cy="3426309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en-GB" dirty="0"/>
              <a:t>Visualization and support of PM tools (PBS, WBS, EVM…)</a:t>
            </a:r>
          </a:p>
          <a:p>
            <a:r>
              <a:rPr lang="en-GB" dirty="0"/>
              <a:t>Templates</a:t>
            </a:r>
          </a:p>
          <a:p>
            <a:r>
              <a:rPr lang="en-GB" dirty="0"/>
              <a:t>Activities tracking</a:t>
            </a:r>
          </a:p>
          <a:p>
            <a:r>
              <a:rPr lang="en-GB" dirty="0"/>
              <a:t>Reporting</a:t>
            </a:r>
          </a:p>
          <a:p>
            <a:r>
              <a:rPr lang="en-GB" dirty="0"/>
              <a:t>Wiki</a:t>
            </a:r>
          </a:p>
          <a:p>
            <a:r>
              <a:rPr lang="en-GB" dirty="0"/>
              <a:t>Team management</a:t>
            </a:r>
          </a:p>
          <a:p>
            <a:r>
              <a:rPr lang="en-GB" dirty="0"/>
              <a:t>Videoconference</a:t>
            </a:r>
          </a:p>
          <a:p>
            <a:r>
              <a:rPr lang="en-GB" dirty="0"/>
              <a:t>……….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MS Office, Zoom, Teams/Google/Webex/Confluence –Jira/ Other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At present, I think, this is more an OPM problem…..</a:t>
            </a:r>
          </a:p>
          <a:p>
            <a:endParaRPr lang="en-GB" dirty="0"/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97219-24F8-40E7-9579-73C0C780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</p:spTree>
    <p:extLst>
      <p:ext uri="{BB962C8B-B14F-4D97-AF65-F5344CB8AC3E}">
        <p14:creationId xmlns:p14="http://schemas.microsoft.com/office/powerpoint/2010/main" val="626027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45F2E8-EAD1-F6B7-FDC3-B14E7193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4802" y="1235935"/>
            <a:ext cx="7124700" cy="720000"/>
          </a:xfrm>
        </p:spPr>
        <p:txBody>
          <a:bodyPr/>
          <a:lstStyle/>
          <a:p>
            <a:r>
              <a:rPr lang="en-GB" dirty="0"/>
              <a:t>PM, processes visualization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6F9306-DB3A-300D-8EAF-3A4139CDB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956" y="2394811"/>
            <a:ext cx="10515600" cy="3522662"/>
          </a:xfrm>
          <a:ln>
            <a:solidFill>
              <a:schemeClr val="bg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As far as PM specific tools, at my knowledge, very popular are:</a:t>
            </a:r>
          </a:p>
          <a:p>
            <a:pPr marL="0" indent="0">
              <a:buNone/>
            </a:pPr>
            <a:r>
              <a:rPr lang="en-GB" dirty="0"/>
              <a:t>Lucid Chart (</a:t>
            </a:r>
            <a:r>
              <a:rPr lang="en-GB" dirty="0" err="1"/>
              <a:t>Lucidscale</a:t>
            </a:r>
            <a:r>
              <a:rPr lang="en-GB" dirty="0"/>
              <a:t> for cloud visualization)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hlinkClick r:id="rId2"/>
              </a:rPr>
              <a:t>https://lucid.app/pricing/lucidchart?anonId=0.bd146fa218851bd467d&amp;sessionDate=2023-05-25T07%3A15%3A39.733Z&amp;sessionId=0.25852b1e18851bd467e&amp;referer=https%3A%2F%2Fwww.lucidchart.com%2Fpages%2Fexamples%2F&amp;level=enterprise#/pricing/chart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/>
              <a:t>Visual paradigm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hlinkClick r:id="rId3"/>
              </a:rPr>
              <a:t>https://www.visual-paradigm.com/editions/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new user-friendly product is:</a:t>
            </a:r>
          </a:p>
          <a:p>
            <a:pPr marL="0" indent="0">
              <a:buNone/>
            </a:pPr>
            <a:r>
              <a:rPr lang="en-GB" dirty="0"/>
              <a:t>Monday (new)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hlinkClick r:id="rId4"/>
              </a:rPr>
              <a:t>https://monday.com/eng</a:t>
            </a:r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D95637-B7D1-33CC-F0A3-21F410EA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4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1ECEA2-D60E-2C95-018E-B55BA1F8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Scheduling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37ABFA-20D8-93BE-6987-FADEFE286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5297"/>
            <a:ext cx="10515600" cy="2785604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WBS &amp; planning</a:t>
            </a:r>
          </a:p>
          <a:p>
            <a:endParaRPr lang="it-IT" dirty="0"/>
          </a:p>
          <a:p>
            <a:r>
              <a:rPr lang="it-IT" dirty="0"/>
              <a:t>MS Project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s://www.microsoft.com/it-it/microsoft-365/project/compare-microsoft-project-management-software?&amp;market=it&amp;ef_id=_k_EAIaIQobChMI05-Pq6mQ_wIV1OztCh0lwAtUEAAYAiAAEgJj6PD_BwE_k_&amp;OCID=AIDcmmeod8uode_SEM__k_EAIaIQobChMI05-Pq6mQ_wIV1OztCh0lwAtUEAAYAiAAEgJj6PD_BwE_k_&amp;gclid=EAIaIQobChMI05-Pq6mQ_wIV1OztCh0lwAtUEAAYAiAAEgJj6PD_BwE&amp;activetab=tabs:primaryr1</a:t>
            </a:r>
            <a:endParaRPr lang="it-IT" dirty="0"/>
          </a:p>
          <a:p>
            <a:r>
              <a:rPr lang="it-IT" dirty="0"/>
              <a:t>PM tools (</a:t>
            </a:r>
            <a:r>
              <a:rPr lang="it-IT" dirty="0" err="1"/>
              <a:t>Lucid</a:t>
            </a:r>
            <a:r>
              <a:rPr lang="it-IT" dirty="0"/>
              <a:t> Chart, Visual </a:t>
            </a:r>
            <a:r>
              <a:rPr lang="it-IT" dirty="0" err="1"/>
              <a:t>Paradigm</a:t>
            </a:r>
            <a:r>
              <a:rPr lang="it-IT" dirty="0"/>
              <a:t>…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illustrated</a:t>
            </a:r>
            <a:r>
              <a:rPr lang="it-IT" dirty="0"/>
              <a:t>)</a:t>
            </a:r>
          </a:p>
          <a:p>
            <a:r>
              <a:rPr lang="it-IT" dirty="0" err="1"/>
              <a:t>Other</a:t>
            </a:r>
            <a:r>
              <a:rPr lang="it-IT" dirty="0"/>
              <a:t>?</a:t>
            </a:r>
          </a:p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F9112C-5586-B086-35E8-F193484E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605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73A3D-8858-AEC0-15D5-5C96820B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400" y="1281354"/>
            <a:ext cx="7124700" cy="72000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Financial - EVM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53EEA7-8705-FB5B-C94E-4AFDCCAA9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457" y="3210217"/>
            <a:ext cx="10515600" cy="1346285"/>
          </a:xfrm>
          <a:ln>
            <a:noFill/>
          </a:ln>
        </p:spPr>
        <p:txBody>
          <a:bodyPr>
            <a:normAutofit/>
          </a:bodyPr>
          <a:lstStyle/>
          <a:p>
            <a:pPr algn="ctr" fontAlgn="base">
              <a:lnSpc>
                <a:spcPct val="70000"/>
              </a:lnSpc>
            </a:pPr>
            <a:r>
              <a:rPr lang="en-US" sz="2400" dirty="0"/>
              <a:t>To be defined with the definition of financial </a:t>
            </a:r>
            <a:r>
              <a:rPr lang="en-US" sz="2400" dirty="0" err="1"/>
              <a:t>dpt</a:t>
            </a:r>
            <a:r>
              <a:rPr lang="en-US" sz="2400" dirty="0"/>
              <a:t> tools and procedures (see </a:t>
            </a:r>
            <a:r>
              <a:rPr lang="en-US" sz="2400" dirty="0" err="1"/>
              <a:t>Cern</a:t>
            </a:r>
            <a:r>
              <a:rPr lang="en-US" sz="2400" dirty="0"/>
              <a:t> experience).</a:t>
            </a:r>
          </a:p>
          <a:p>
            <a:pPr algn="ctr" fontAlgn="base">
              <a:lnSpc>
                <a:spcPct val="70000"/>
              </a:lnSpc>
            </a:pPr>
            <a:r>
              <a:rPr lang="en-US" sz="2400" dirty="0"/>
              <a:t>How can we start the process to progress?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046E0-5A06-4FE3-9C6D-081A804A5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Alessio </a:t>
            </a:r>
            <a:r>
              <a:rPr lang="en-GB" dirty="0" err="1"/>
              <a:t>Rocchi</a:t>
            </a:r>
            <a:r>
              <a:rPr lang="en-GB" dirty="0"/>
              <a:t>, INFN Roma Tor </a:t>
            </a:r>
            <a:r>
              <a:rPr lang="en-GB" dirty="0" err="1"/>
              <a:t>Vergata</a:t>
            </a:r>
            <a:r>
              <a:rPr lang="en-GB" dirty="0"/>
              <a:t>, ET-PP INFRADEV Annual Meeting, Barcelona</a:t>
            </a:r>
          </a:p>
        </p:txBody>
      </p:sp>
    </p:spTree>
    <p:extLst>
      <p:ext uri="{BB962C8B-B14F-4D97-AF65-F5344CB8AC3E}">
        <p14:creationId xmlns:p14="http://schemas.microsoft.com/office/powerpoint/2010/main" val="3016711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F69CF-A44C-D4F1-7767-E883787FD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Open discussion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8DD9EE-245F-58F7-A8A4-B27316C4D5C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To set a to do list we need to answer (or try to) the questions:</a:t>
            </a:r>
          </a:p>
          <a:p>
            <a:pPr algn="just" fontAlgn="base"/>
            <a:r>
              <a:rPr lang="en-US" sz="2000" dirty="0">
                <a:latin typeface="Comic Sans MS" panose="030F0702030302020204" pitchFamily="66" charset="0"/>
              </a:rPr>
              <a:t>How to proceed for Doc lifecycle? Who will be the ET responsible?</a:t>
            </a:r>
          </a:p>
          <a:p>
            <a:pPr algn="just" fontAlgn="base"/>
            <a:r>
              <a:rPr lang="en-US" dirty="0"/>
              <a:t>PLM -&gt; Analysis to be done. Waiting for CAD survey. How to do it? Do we need also an analysis of compatibility with civil engineering tools?</a:t>
            </a:r>
          </a:p>
          <a:p>
            <a:pPr algn="just" fontAlgn="base"/>
            <a:r>
              <a:rPr lang="en-US" dirty="0"/>
              <a:t>Configuration management database, what parameters to be considered for the choice? What overlap with PLM, requirements and PM Tools?</a:t>
            </a:r>
          </a:p>
          <a:p>
            <a:pPr algn="just" fontAlgn="base"/>
            <a:r>
              <a:rPr lang="en-US" dirty="0"/>
              <a:t>PM generic tools, can we have a tentative standard list?</a:t>
            </a:r>
          </a:p>
          <a:p>
            <a:pPr algn="just" fontAlgn="base"/>
            <a:r>
              <a:rPr lang="en-US" dirty="0"/>
              <a:t>PM specific tools, have we some specific indications? Analysis (taking into account mainly integration with the rest of the world)?</a:t>
            </a:r>
          </a:p>
          <a:p>
            <a:pPr algn="just" fontAlgn="base"/>
            <a:r>
              <a:rPr lang="en-US" dirty="0"/>
              <a:t>Scheduling. Better to wait for the schedule manager? But if a different tool we have more compatibility to address</a:t>
            </a:r>
          </a:p>
          <a:p>
            <a:pPr algn="just" fontAlgn="base"/>
            <a:r>
              <a:rPr lang="en-US" dirty="0"/>
              <a:t>Financial- EVM. How can we start the discussion for the financial aspects?</a:t>
            </a:r>
          </a:p>
          <a:p>
            <a:pPr algn="just" fontAlgn="base"/>
            <a:r>
              <a:rPr lang="en-US" dirty="0"/>
              <a:t>Other general services needed?</a:t>
            </a:r>
          </a:p>
          <a:p>
            <a:pPr algn="just" fontAlgn="base"/>
            <a:endParaRPr lang="en-US" sz="20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DF9E82-CC42-34FF-DF19-2F51BC65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26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8753B0-6B01-66B6-4093-DC5164F3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650" y="2794270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Discussion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3BC78-0A13-49B1-9E47-F4CB3B5BC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</p:spTree>
    <p:extLst>
      <p:ext uri="{BB962C8B-B14F-4D97-AF65-F5344CB8AC3E}">
        <p14:creationId xmlns:p14="http://schemas.microsoft.com/office/powerpoint/2010/main" val="56451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A7E6F3-63DA-87E3-9663-AB1F1E809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Foreword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1700C7-71F6-3E09-325C-A08DFC42DB5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dirty="0"/>
              <a:t>PM tools should SUPPORT the activity of the whole ET world (Coordination, Organization, Collaboration…)</a:t>
            </a:r>
          </a:p>
          <a:p>
            <a:r>
              <a:rPr lang="en-GB" dirty="0"/>
              <a:t>Some of them are specific, other are of general use. So different ‘user environment’ shall be established</a:t>
            </a:r>
          </a:p>
          <a:p>
            <a:r>
              <a:rPr lang="en-GB" dirty="0"/>
              <a:t>PM Tools will necessarily overlap in some feature. Decisions has to be taken to have a coherent use of the resources.</a:t>
            </a:r>
          </a:p>
          <a:p>
            <a:r>
              <a:rPr lang="en-GB" dirty="0"/>
              <a:t>PM Tools DO NOT avoid to develop specific tasks in other environments. If necessary bridges has to be introduced. But this should not be the trigger for ‘one user-one tool’.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DD1418-C8C1-9F06-7A70-C8137151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Alessio </a:t>
            </a:r>
            <a:r>
              <a:rPr lang="en-GB" dirty="0" err="1"/>
              <a:t>Rocchi</a:t>
            </a:r>
            <a:r>
              <a:rPr lang="en-GB" dirty="0"/>
              <a:t>, INFN Roma Tor </a:t>
            </a:r>
            <a:r>
              <a:rPr lang="en-GB" dirty="0" err="1"/>
              <a:t>Vergata</a:t>
            </a:r>
            <a:r>
              <a:rPr lang="en-GB" dirty="0"/>
              <a:t>, ET-PP INFRADEV Annual Meeting, Barcelona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F76536-C737-1721-1407-574641A2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82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DA706-6053-EFE1-2CB2-73F698D4A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961" y="1110526"/>
            <a:ext cx="8382075" cy="936000"/>
          </a:xfrm>
        </p:spPr>
        <p:txBody>
          <a:bodyPr>
            <a:normAutofit/>
          </a:bodyPr>
          <a:lstStyle/>
          <a:p>
            <a:r>
              <a:rPr lang="en-GB" dirty="0"/>
              <a:t>C</a:t>
            </a:r>
            <a:r>
              <a:rPr lang="en-GB" sz="2400" dirty="0">
                <a:latin typeface="Comic Sans MS" panose="030F0702030302020204" pitchFamily="66" charset="0"/>
              </a:rPr>
              <a:t>ategories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F4784-3070-4752-847E-C6A89D9E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72000" cy="365125"/>
          </a:xfrm>
        </p:spPr>
        <p:txBody>
          <a:bodyPr/>
          <a:lstStyle/>
          <a:p>
            <a:r>
              <a:rPr lang="en-GB" dirty="0"/>
              <a:t>Alessio </a:t>
            </a:r>
            <a:r>
              <a:rPr lang="en-GB" dirty="0" err="1"/>
              <a:t>Rocchi</a:t>
            </a:r>
            <a:r>
              <a:rPr lang="en-GB" dirty="0"/>
              <a:t>, INFN Roma Tor </a:t>
            </a:r>
            <a:r>
              <a:rPr lang="en-GB" dirty="0" err="1"/>
              <a:t>Vergata</a:t>
            </a:r>
            <a:r>
              <a:rPr lang="en-GB" dirty="0"/>
              <a:t>, ET-PP INFRADEV </a:t>
            </a:r>
          </a:p>
          <a:p>
            <a:r>
              <a:rPr lang="en-GB" dirty="0"/>
              <a:t>Annual Meeting, Barcelona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D65EC70-1221-4A1A-AFB0-530ABE487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690"/>
            <a:ext cx="10515600" cy="3686475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1) Document management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2a) PLM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2b) CAD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2c) Asset management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3) DMS - Configuration management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4) PM support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5) WBS – Planning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6) Financial (EVM analysis)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2400" dirty="0"/>
          </a:p>
          <a:p>
            <a:pPr algn="ctr">
              <a:lnSpc>
                <a:spcPct val="10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0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0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lvl="0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D1E56-4F3B-F553-D4D8-912ADF8B4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96" y="1057705"/>
            <a:ext cx="7124700" cy="720000"/>
          </a:xfrm>
        </p:spPr>
        <p:txBody>
          <a:bodyPr/>
          <a:lstStyle/>
          <a:p>
            <a:r>
              <a:rPr lang="en-GB" dirty="0"/>
              <a:t>Intersections…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5D53A0-7BDA-6545-1F05-CDB03E6F3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  <a:endParaRPr lang="en-GB" dirty="0"/>
          </a:p>
        </p:txBody>
      </p:sp>
      <p:graphicFrame>
        <p:nvGraphicFramePr>
          <p:cNvPr id="13" name="Segnaposto contenuto 12">
            <a:extLst>
              <a:ext uri="{FF2B5EF4-FFF2-40B4-BE49-F238E27FC236}">
                <a16:creationId xmlns:a16="http://schemas.microsoft.com/office/drawing/2014/main" id="{8499D97C-A3F8-ACE9-D8A4-40BF0D9E82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592749"/>
              </p:ext>
            </p:extLst>
          </p:nvPr>
        </p:nvGraphicFramePr>
        <p:xfrm>
          <a:off x="838200" y="2258103"/>
          <a:ext cx="10515600" cy="3728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Ovale 13">
            <a:extLst>
              <a:ext uri="{FF2B5EF4-FFF2-40B4-BE49-F238E27FC236}">
                <a16:creationId xmlns:a16="http://schemas.microsoft.com/office/drawing/2014/main" id="{7F5DCA8A-05A7-F7FA-1B07-C55B0F166DA1}"/>
              </a:ext>
            </a:extLst>
          </p:cNvPr>
          <p:cNvSpPr/>
          <p:nvPr/>
        </p:nvSpPr>
        <p:spPr>
          <a:xfrm>
            <a:off x="3099661" y="2949272"/>
            <a:ext cx="2084522" cy="20334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327A66D-4FF9-E077-0F59-2E981B67AA27}"/>
              </a:ext>
            </a:extLst>
          </p:cNvPr>
          <p:cNvSpPr txBox="1"/>
          <p:nvPr/>
        </p:nvSpPr>
        <p:spPr>
          <a:xfrm>
            <a:off x="9375983" y="3847898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186191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5D2DC8-B536-FC7B-9DF1-19DE6038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1147761"/>
            <a:ext cx="71755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Document lifecycle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96C31A-E770-681C-935A-BB690C8B4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6740"/>
            <a:ext cx="10515600" cy="2851687"/>
          </a:xfrm>
          <a:ln>
            <a:noFill/>
          </a:ln>
        </p:spPr>
        <p:txBody>
          <a:bodyPr>
            <a:normAutofit/>
          </a:bodyPr>
          <a:lstStyle/>
          <a:p>
            <a:pPr algn="just" fontAlgn="base"/>
            <a:r>
              <a:rPr lang="en-US" sz="1900" dirty="0"/>
              <a:t>Analysis provided after reviewing 4 tools (Alfresco, Atrium, EDMS, TDS)</a:t>
            </a:r>
            <a:endParaRPr lang="en-US" sz="19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just" fontAlgn="base"/>
            <a:r>
              <a:rPr lang="en-US" sz="1900" dirty="0"/>
              <a:t>EDMS is, at present, recommended. A pilot project is in preparation.</a:t>
            </a:r>
          </a:p>
          <a:p>
            <a:pPr algn="just" fontAlgn="base"/>
            <a:r>
              <a:rPr lang="en-US" sz="1900" dirty="0">
                <a:latin typeface="Comic Sans MS" panose="030F0702030302020204" pitchFamily="66" charset="0"/>
              </a:rPr>
              <a:t>How to proceed? CTA model? Other?</a:t>
            </a:r>
            <a:endParaRPr lang="en-US" sz="1900" dirty="0"/>
          </a:p>
          <a:p>
            <a:pPr algn="just" fontAlgn="base"/>
            <a:r>
              <a:rPr lang="en-US" sz="1900" dirty="0">
                <a:latin typeface="Comic Sans MS" panose="030F0702030302020204" pitchFamily="66" charset="0"/>
              </a:rPr>
              <a:t>Who will be the ET responsible?</a:t>
            </a:r>
          </a:p>
          <a:p>
            <a:pPr algn="just" fontAlgn="base"/>
            <a:r>
              <a:rPr lang="en-US" sz="1900" dirty="0"/>
              <a:t>What legal framework (ET recognized experiment helps)?</a:t>
            </a:r>
          </a:p>
          <a:p>
            <a:pPr marL="0" indent="0" algn="just" fontAlgn="base">
              <a:buNone/>
            </a:pPr>
            <a:endParaRPr lang="en-US" sz="1900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C8BBB-63CB-4177-9EB4-1729AEE4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latin typeface="Comic Sans MS" panose="030F0702030302020204" pitchFamily="66" charset="0"/>
              </a:rPr>
              <a:t>Alessio Rocchi, INFN Roma Tor Vergata, ET-PP INFRADEV Annual Meeting, Barcelona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5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5D2DC8-B536-FC7B-9DF1-19DE6038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0" y="1034460"/>
            <a:ext cx="71755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Document lifecycle Analysis result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C8BBB-63CB-4177-9EB4-1729AEE4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latin typeface="Comic Sans MS" panose="030F0702030302020204" pitchFamily="66" charset="0"/>
              </a:rPr>
              <a:t>Alessio Rocchi, INFN Roma Tor Vergata, ET-PP INFRADEV Annual Meeting, Barcelona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C5F97C1-E955-257F-3E02-447AD82CEE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826456"/>
              </p:ext>
            </p:extLst>
          </p:nvPr>
        </p:nvGraphicFramePr>
        <p:xfrm>
          <a:off x="800100" y="2102279"/>
          <a:ext cx="10591800" cy="31804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2852">
                  <a:extLst>
                    <a:ext uri="{9D8B030D-6E8A-4147-A177-3AD203B41FA5}">
                      <a16:colId xmlns:a16="http://schemas.microsoft.com/office/drawing/2014/main" val="861190764"/>
                    </a:ext>
                  </a:extLst>
                </a:gridCol>
                <a:gridCol w="2141228">
                  <a:extLst>
                    <a:ext uri="{9D8B030D-6E8A-4147-A177-3AD203B41FA5}">
                      <a16:colId xmlns:a16="http://schemas.microsoft.com/office/drawing/2014/main" val="2521591161"/>
                    </a:ext>
                  </a:extLst>
                </a:gridCol>
                <a:gridCol w="3054547">
                  <a:extLst>
                    <a:ext uri="{9D8B030D-6E8A-4147-A177-3AD203B41FA5}">
                      <a16:colId xmlns:a16="http://schemas.microsoft.com/office/drawing/2014/main" val="214183235"/>
                    </a:ext>
                  </a:extLst>
                </a:gridCol>
                <a:gridCol w="1004652">
                  <a:extLst>
                    <a:ext uri="{9D8B030D-6E8A-4147-A177-3AD203B41FA5}">
                      <a16:colId xmlns:a16="http://schemas.microsoft.com/office/drawing/2014/main" val="2880922673"/>
                    </a:ext>
                  </a:extLst>
                </a:gridCol>
                <a:gridCol w="1654123">
                  <a:extLst>
                    <a:ext uri="{9D8B030D-6E8A-4147-A177-3AD203B41FA5}">
                      <a16:colId xmlns:a16="http://schemas.microsoft.com/office/drawing/2014/main" val="1464725269"/>
                    </a:ext>
                  </a:extLst>
                </a:gridCol>
                <a:gridCol w="1444398">
                  <a:extLst>
                    <a:ext uri="{9D8B030D-6E8A-4147-A177-3AD203B41FA5}">
                      <a16:colId xmlns:a16="http://schemas.microsoft.com/office/drawing/2014/main" val="4138942549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Tool​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General​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DMS​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Porting to other system​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Cost​</a:t>
                      </a:r>
                      <a:endParaRPr lang="en-US" sz="1400" b="1" i="0">
                        <a:solidFill>
                          <a:srgbClr val="FFFFFF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Support​</a:t>
                      </a:r>
                      <a:endParaRPr lang="en-US" sz="1400" b="1" i="0">
                        <a:solidFill>
                          <a:srgbClr val="FFFFFF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014115"/>
                  </a:ext>
                </a:extLst>
              </a:tr>
              <a:tr h="7763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Atrium​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Ok​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No concurrent editing, no direct CAD files​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Ok​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Free or minimal​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Strong, with minimal cost​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021328"/>
                  </a:ext>
                </a:extLst>
              </a:tr>
              <a:tr h="7763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EDMS​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Ok​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No concurrent editing, no direct CAD files​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Ok​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Free or minimal​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Strong, with minimal cost​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684591"/>
                  </a:ext>
                </a:extLst>
              </a:tr>
              <a:tr h="54632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ESS/Alfresco​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Ok with limits on data segregation​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Lifecycle management limited​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Possible​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Free​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Not granted​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860619"/>
                  </a:ext>
                </a:extLst>
              </a:tr>
              <a:tr h="34984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TDS​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OK​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No concurrent editing​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Possible​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Free​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</a:rPr>
                        <a:t>Best effort​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6386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CA48750-8163-B83C-71F5-5402C51581B6}"/>
              </a:ext>
            </a:extLst>
          </p:cNvPr>
          <p:cNvSpPr txBox="1"/>
          <p:nvPr/>
        </p:nvSpPr>
        <p:spPr>
          <a:xfrm>
            <a:off x="2276622" y="5630507"/>
            <a:ext cx="765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All tools generally compliant with requirements (see ET.IDV.05.00.SPC.00001)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  <a:sym typeface="Wingdings" pitchFamily="2" charset="2"/>
              </a:rPr>
              <a:t> EDMS </a:t>
            </a:r>
            <a:r>
              <a:rPr lang="en-GB" sz="1600" dirty="0">
                <a:latin typeface="Comic Sans MS" panose="030F0702030302020204" pitchFamily="66" charset="0"/>
              </a:rPr>
              <a:t>and Atrium most complete</a:t>
            </a:r>
            <a:endParaRPr lang="en-IT" sz="1600" dirty="0"/>
          </a:p>
        </p:txBody>
      </p:sp>
    </p:spTree>
    <p:extLst>
      <p:ext uri="{BB962C8B-B14F-4D97-AF65-F5344CB8AC3E}">
        <p14:creationId xmlns:p14="http://schemas.microsoft.com/office/powerpoint/2010/main" val="282902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A19D26-3908-D8A7-D428-9B90DA9E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0" y="114165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PLM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7934B-AAFB-F7F6-D59F-031B1A660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810"/>
            <a:ext cx="10515600" cy="3563836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pPr marL="0" indent="0" algn="just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80CEB-B290-41D9-81F2-649AFFA5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0783694-A1A2-B0B4-E427-F1AAF5D63FA7}"/>
              </a:ext>
            </a:extLst>
          </p:cNvPr>
          <p:cNvSpPr txBox="1">
            <a:spLocks/>
          </p:cNvSpPr>
          <p:nvPr/>
        </p:nvSpPr>
        <p:spPr>
          <a:xfrm>
            <a:off x="478971" y="2266810"/>
            <a:ext cx="10868479" cy="3686175"/>
          </a:xfrm>
          <a:prstGeom prst="rect">
            <a:avLst/>
          </a:prstGeom>
          <a:noFill/>
          <a:ln w="79375" cmpd="thinThick">
            <a:noFill/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r>
              <a:rPr lang="en-US" sz="1900" dirty="0"/>
              <a:t>Wide availability of tools from industrial use</a:t>
            </a:r>
          </a:p>
          <a:p>
            <a:pPr marL="0" indent="0" algn="just" fontAlgn="base">
              <a:buNone/>
            </a:pPr>
            <a:r>
              <a:rPr lang="en-US" sz="1900" dirty="0"/>
              <a:t>In research field I think that we can converge (due to the CAD compatibility constraint) towards:</a:t>
            </a:r>
          </a:p>
          <a:p>
            <a:pPr marL="0" indent="0" algn="just" fontAlgn="base">
              <a:buNone/>
            </a:pPr>
            <a:r>
              <a:rPr lang="en-US" sz="1900" dirty="0"/>
              <a:t>1) EDMS – Catia (SmarTeam integrated). </a:t>
            </a:r>
          </a:p>
          <a:p>
            <a:pPr marL="0" indent="0" algn="just" fontAlgn="base">
              <a:buNone/>
            </a:pPr>
            <a:r>
              <a:rPr lang="en-US" sz="1900" dirty="0">
                <a:hlinkClick r:id="rId2"/>
              </a:rPr>
              <a:t>http://edms-service.web.cern.ch/faq/EDMS/pages/</a:t>
            </a:r>
            <a:endParaRPr lang="en-US" sz="1900" dirty="0"/>
          </a:p>
          <a:p>
            <a:pPr marL="0" indent="0" algn="just" fontAlgn="base">
              <a:buNone/>
            </a:pPr>
            <a:r>
              <a:rPr lang="en-US" sz="1900" dirty="0"/>
              <a:t>2) Teamcenter – NX (Siemens)</a:t>
            </a:r>
          </a:p>
          <a:p>
            <a:pPr marL="0" indent="0" algn="just" fontAlgn="base">
              <a:buNone/>
            </a:pPr>
            <a:r>
              <a:rPr lang="en-US" sz="1900" dirty="0">
                <a:hlinkClick r:id="rId3"/>
              </a:rPr>
              <a:t>https://plm.sw.siemens.com/it-IT/teamcenter/</a:t>
            </a:r>
            <a:endParaRPr lang="en-US" sz="1900" dirty="0"/>
          </a:p>
          <a:p>
            <a:pPr marL="0" indent="0" algn="just" fontAlgn="base">
              <a:buNone/>
            </a:pPr>
            <a:r>
              <a:rPr lang="en-US" sz="1900" dirty="0"/>
              <a:t>3) SmarTeam - 3D Experience – Catia (Dassault)</a:t>
            </a:r>
          </a:p>
          <a:p>
            <a:pPr marL="0" indent="0" algn="just" fontAlgn="base">
              <a:buNone/>
            </a:pPr>
            <a:r>
              <a:rPr lang="en-US" sz="1900" dirty="0">
                <a:hlinkClick r:id="rId4"/>
              </a:rPr>
              <a:t>https://www.3ds.com/it/3dexperience</a:t>
            </a: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r>
              <a:rPr lang="en-US" sz="1900" dirty="0"/>
              <a:t>Analysis like in the document case but important input from CAD survey and database analysis (compatibility and function distribution – bridges, between PLM and database)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0346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A19D26-3908-D8A7-D428-9B90DA9E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650" y="102735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7934B-AAFB-F7F6-D59F-031B1A660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810"/>
            <a:ext cx="10515600" cy="3563836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pPr marL="0" indent="0" algn="just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80CEB-B290-41D9-81F2-649AFFA5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Rocchi - ET-PP INFRADEV Annual Meeting, Barcelona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0783694-A1A2-B0B4-E427-F1AAF5D63FA7}"/>
              </a:ext>
            </a:extLst>
          </p:cNvPr>
          <p:cNvSpPr txBox="1">
            <a:spLocks/>
          </p:cNvSpPr>
          <p:nvPr/>
        </p:nvSpPr>
        <p:spPr>
          <a:xfrm>
            <a:off x="838200" y="1950420"/>
            <a:ext cx="10515600" cy="4196615"/>
          </a:xfrm>
          <a:prstGeom prst="rect">
            <a:avLst/>
          </a:prstGeom>
          <a:noFill/>
          <a:ln w="79375" cmpd="thinThick">
            <a:noFill/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1900" dirty="0"/>
              <a:t>It is part of the PLM but….</a:t>
            </a:r>
          </a:p>
          <a:p>
            <a:pPr algn="just" fontAlgn="base"/>
            <a:r>
              <a:rPr lang="en-US" sz="1900" dirty="0"/>
              <a:t>Widely used, many different solutions and users</a:t>
            </a:r>
          </a:p>
          <a:p>
            <a:pPr algn="just" fontAlgn="base"/>
            <a:r>
              <a:rPr lang="en-US" sz="1900" dirty="0"/>
              <a:t>Strategical in the procurement policy</a:t>
            </a:r>
          </a:p>
          <a:p>
            <a:pPr algn="just" fontAlgn="base"/>
            <a:r>
              <a:rPr lang="en-US" sz="1900" dirty="0"/>
              <a:t>Shall be integrated in the PLM context</a:t>
            </a:r>
          </a:p>
          <a:p>
            <a:pPr algn="just" fontAlgn="base"/>
            <a:r>
              <a:rPr lang="en-US" sz="1900" dirty="0"/>
              <a:t>Many different possibilities in the research framework: Catia and NX, AutoCAD, Inventor, SolidWorks…</a:t>
            </a:r>
          </a:p>
          <a:p>
            <a:pPr algn="just" fontAlgn="base"/>
            <a:r>
              <a:rPr lang="en-US" sz="1900" dirty="0"/>
              <a:t>How to integrate with the civil engineering SW (Mandatory for integration studies)? What are the civil infrastructures standards?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/>
            <a:r>
              <a:rPr lang="en-US" sz="1900" dirty="0"/>
              <a:t>Need of a </a:t>
            </a:r>
            <a:r>
              <a:rPr lang="en-US" sz="1900" i="1" u="sng" dirty="0"/>
              <a:t>fast</a:t>
            </a:r>
            <a:r>
              <a:rPr lang="en-US" sz="1900" dirty="0"/>
              <a:t> and </a:t>
            </a:r>
            <a:r>
              <a:rPr lang="en-US" sz="1900" i="1" u="sng" dirty="0"/>
              <a:t>smart</a:t>
            </a:r>
            <a:r>
              <a:rPr lang="en-US" sz="1900" dirty="0"/>
              <a:t> survey.</a:t>
            </a:r>
          </a:p>
          <a:p>
            <a:pPr algn="just" fontAlgn="base"/>
            <a:r>
              <a:rPr lang="en-US" sz="1900" dirty="0"/>
              <a:t>Then a quality process as for Document Lifecycle Management.</a:t>
            </a:r>
          </a:p>
          <a:p>
            <a:pPr algn="just" fontAlgn="base"/>
            <a:endParaRPr lang="en-US" sz="1900" dirty="0">
              <a:solidFill>
                <a:srgbClr val="FF0000"/>
              </a:solidFill>
            </a:endParaRP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/>
            <a:endParaRPr lang="en-US" sz="19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905B89-248C-C71E-45DD-09352F70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08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1ECEA2-D60E-2C95-018E-B55BA1F8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Asset management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37ABFA-20D8-93BE-6987-FADEFE286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2800760"/>
            <a:ext cx="10515600" cy="227416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r>
              <a:rPr lang="it-IT" dirty="0" err="1"/>
              <a:t>Another</a:t>
            </a:r>
            <a:r>
              <a:rPr lang="it-IT" dirty="0"/>
              <a:t> ‘son’ of the PLM</a:t>
            </a:r>
          </a:p>
          <a:p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urgent</a:t>
            </a:r>
            <a:r>
              <a:rPr lang="it-IT" dirty="0"/>
              <a:t>,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space</a:t>
            </a:r>
            <a:r>
              <a:rPr lang="it-IT" dirty="0"/>
              <a:t> for an accurate </a:t>
            </a:r>
            <a:r>
              <a:rPr lang="it-IT" dirty="0" err="1"/>
              <a:t>investigation</a:t>
            </a:r>
            <a:r>
              <a:rPr lang="it-IT" dirty="0"/>
              <a:t>. </a:t>
            </a:r>
          </a:p>
          <a:p>
            <a:r>
              <a:rPr lang="it-IT" dirty="0"/>
              <a:t>Full of </a:t>
            </a:r>
            <a:r>
              <a:rPr lang="it-IT" dirty="0" err="1"/>
              <a:t>professional</a:t>
            </a:r>
            <a:r>
              <a:rPr lang="it-IT" dirty="0"/>
              <a:t> </a:t>
            </a:r>
            <a:r>
              <a:rPr lang="it-IT" dirty="0" err="1"/>
              <a:t>solutions</a:t>
            </a:r>
            <a:endParaRPr lang="it-IT" dirty="0"/>
          </a:p>
          <a:p>
            <a:r>
              <a:rPr lang="it-IT" dirty="0"/>
              <a:t>Full </a:t>
            </a:r>
            <a:r>
              <a:rPr lang="it-IT" dirty="0" err="1"/>
              <a:t>perfomances</a:t>
            </a:r>
            <a:r>
              <a:rPr lang="it-IT" dirty="0"/>
              <a:t> by, for </a:t>
            </a:r>
            <a:r>
              <a:rPr lang="it-IT" dirty="0" err="1"/>
              <a:t>example</a:t>
            </a:r>
            <a:r>
              <a:rPr lang="it-IT" dirty="0"/>
              <a:t>, </a:t>
            </a:r>
            <a:r>
              <a:rPr lang="it-IT" dirty="0" err="1"/>
              <a:t>Hexagon</a:t>
            </a: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  <a:hlinkClick r:id="rId2"/>
              </a:rPr>
              <a:t>https://docs.hexagonppm.com/r/en-US/EAM-System-Overview/11.7.1/1272783</a:t>
            </a:r>
            <a:endParaRPr lang="it-IT" dirty="0">
              <a:solidFill>
                <a:srgbClr val="0070C0"/>
              </a:solidFill>
            </a:endParaRPr>
          </a:p>
          <a:p>
            <a:r>
              <a:rPr lang="it-IT" dirty="0"/>
              <a:t>Or </a:t>
            </a:r>
            <a:r>
              <a:rPr lang="it-IT" dirty="0" err="1"/>
              <a:t>Atlassian</a:t>
            </a:r>
            <a:r>
              <a:rPr lang="it-IT" dirty="0"/>
              <a:t> </a:t>
            </a:r>
            <a:r>
              <a:rPr lang="it-IT" dirty="0" err="1"/>
              <a:t>Jira</a:t>
            </a:r>
            <a:r>
              <a:rPr lang="it-IT" dirty="0"/>
              <a:t> Service Management : Asset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https://www.atlassian.com/software/jira/service-management/features/asset-and-configuration-management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F9112C-5586-B086-35E8-F193484E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Alessio Rocchi, INFN Roma Tor Vergata, ET-PP INFRADEV Annual Meeting, Barcelona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52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4587</TotalTime>
  <Words>1575</Words>
  <Application>Microsoft Office PowerPoint</Application>
  <PresentationFormat>Widescreen</PresentationFormat>
  <Paragraphs>200</Paragraphs>
  <Slides>16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PM Tools</vt:lpstr>
      <vt:lpstr>Foreword</vt:lpstr>
      <vt:lpstr>Categories</vt:lpstr>
      <vt:lpstr>Intersections…</vt:lpstr>
      <vt:lpstr>Document lifecycle</vt:lpstr>
      <vt:lpstr>Document lifecycle Analysis result</vt:lpstr>
      <vt:lpstr>PLM</vt:lpstr>
      <vt:lpstr>CAD</vt:lpstr>
      <vt:lpstr>Asset management</vt:lpstr>
      <vt:lpstr>Configuration management</vt:lpstr>
      <vt:lpstr>PM support. Processes management</vt:lpstr>
      <vt:lpstr>PM, processes visualization</vt:lpstr>
      <vt:lpstr>Scheduling</vt:lpstr>
      <vt:lpstr>Financial - EVM</vt:lpstr>
      <vt:lpstr>Open discussion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 working day</dc:title>
  <dc:creator>alessandro variola</dc:creator>
  <cp:lastModifiedBy>Alessandro Variola</cp:lastModifiedBy>
  <cp:revision>31</cp:revision>
  <dcterms:created xsi:type="dcterms:W3CDTF">2022-12-23T10:02:05Z</dcterms:created>
  <dcterms:modified xsi:type="dcterms:W3CDTF">2023-06-09T08:52:24Z</dcterms:modified>
</cp:coreProperties>
</file>