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776" r:id="rId2"/>
    <p:sldId id="1059" r:id="rId3"/>
    <p:sldId id="1035" r:id="rId4"/>
    <p:sldId id="1034" r:id="rId5"/>
    <p:sldId id="1063" r:id="rId6"/>
    <p:sldId id="1012" r:id="rId7"/>
    <p:sldId id="1051" r:id="rId8"/>
    <p:sldId id="1010" r:id="rId9"/>
    <p:sldId id="1008" r:id="rId10"/>
    <p:sldId id="1053" r:id="rId11"/>
    <p:sldId id="1054" r:id="rId12"/>
    <p:sldId id="1061" r:id="rId13"/>
    <p:sldId id="768" r:id="rId14"/>
    <p:sldId id="1052" r:id="rId15"/>
    <p:sldId id="1023" r:id="rId16"/>
    <p:sldId id="1024" r:id="rId17"/>
    <p:sldId id="1060" r:id="rId18"/>
    <p:sldId id="1050" r:id="rId19"/>
    <p:sldId id="763" r:id="rId20"/>
    <p:sldId id="1055" r:id="rId21"/>
    <p:sldId id="1020" r:id="rId22"/>
    <p:sldId id="738" r:id="rId2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B505326-7C61-0542-8DE3-9A75929AB411}">
          <p14:sldIdLst>
            <p14:sldId id="776"/>
            <p14:sldId id="1059"/>
            <p14:sldId id="1035"/>
            <p14:sldId id="1034"/>
            <p14:sldId id="1063"/>
            <p14:sldId id="1012"/>
            <p14:sldId id="1051"/>
            <p14:sldId id="1010"/>
            <p14:sldId id="1008"/>
            <p14:sldId id="1053"/>
            <p14:sldId id="1054"/>
            <p14:sldId id="1061"/>
            <p14:sldId id="768"/>
            <p14:sldId id="1052"/>
            <p14:sldId id="1023"/>
            <p14:sldId id="1024"/>
            <p14:sldId id="1060"/>
            <p14:sldId id="1050"/>
            <p14:sldId id="763"/>
            <p14:sldId id="1055"/>
            <p14:sldId id="1020"/>
            <p14:sldId id="738"/>
          </p14:sldIdLst>
        </p14:section>
        <p14:section name="Light Version" id="{0A5478B7-7074-D84B-9857-D96C8E96EAB1}">
          <p14:sldIdLst/>
        </p14:section>
        <p14:section name="Light Version" id="{0FC2E018-D1A7-4F47-BA72-A3A971C46F7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24"/>
    <p:restoredTop sz="95897"/>
  </p:normalViewPr>
  <p:slideViewPr>
    <p:cSldViewPr snapToGrid="0">
      <p:cViewPr varScale="1">
        <p:scale>
          <a:sx n="97" d="100"/>
          <a:sy n="97" d="100"/>
        </p:scale>
        <p:origin x="232" y="5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2690D-57CA-2647-89BF-0B4977ABE2BC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058E6-1472-8F40-9CA6-EE64C1CDC094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86150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07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58E6-1472-8F40-9CA6-EE64C1CDC094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0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25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3e532e65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3e532e65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55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8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078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76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943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luchtfoto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3D met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massief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bovenzijde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het Boven-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Famenniaan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 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met ~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ongeveer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basis van ERT,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doorgaans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dan 10 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hoger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deze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verwachting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de rest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zijn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hard,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boringen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zichtbaar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maaiveld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geldt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nuance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ouderdom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topzijde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hoe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westelijker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ouder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erosie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opgetreden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/of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afgezet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-- 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Groetjes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pPr algn="l" rtl="0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 rtl="0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even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zeker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weten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-1000 meter (1 km)?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wist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richting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Oosten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harde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goede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lagen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zouden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zitten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Maar is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verloop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snel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d.w.z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van +100-200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-1000 meter?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Frank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JA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FrankDat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BVD-Blok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RWTH 1, loop je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honderd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meter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zie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Devoonrotsen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je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uit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grond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Thermen.Diverse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uplifts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samen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is zone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alle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kreukels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korte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afstand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elkaar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zal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plaatje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basisdocument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toevoegen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boorgat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de Plank zit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Devoon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minstens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op -115 NAP of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aangetroffen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bij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Gulpen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dieper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dan -400 NAP. </a:t>
            </a:r>
          </a:p>
          <a:p>
            <a:pPr algn="l"/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Yves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heeft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waardevolle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data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voor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ten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zuiden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van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Sippenaeken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zit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nog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niet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 het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geomodel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denk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ik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Bjorn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NL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D46A6-7321-B448-9223-DDB8EA8E69BE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21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058E6-1472-8F40-9CA6-EE64C1CDC094}" type="slidenum">
              <a:rPr kumimoji="0" lang="en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7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2977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058E6-1472-8F40-9CA6-EE64C1CDC094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974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2230-B06B-EDC3-7056-E81CDC3DE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1689B-BE97-3D52-4017-BB3B70C1F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3E3F4-8D7E-7896-6158-2EE41EAC7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88CE1-D731-9B13-78DC-9216D8300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DADAA-0D77-231C-0229-7E2D683A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4096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CE896-98DA-CFF1-E0E0-2F0E882C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B30E7-CE82-2580-436D-42DCB8BCB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24594-D711-2D06-72E6-AF8FC7683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7F6AD-63A0-9F33-891E-9D24B76A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424C4-6D91-D4E2-F5D7-05C1E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4267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BCB378-D7C1-9290-CD61-8245249E1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29CDA-1FB9-8F8F-5B97-592E431D62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9CF64-5B31-D40D-4B8B-A7D821FC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B23B9-072A-47CA-0868-3AB04814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49922-CACA-BB88-C025-D5D91369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03326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" smtClean="0"/>
              <a:pPr/>
              <a:t>‹#›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29418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7D6A-5782-B5CC-D50C-B7EFC5A3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205F8-981D-390C-D9EC-EE13FA523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7FB70-4A5A-81C8-5015-048D82D9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BEF59-B91C-ABC9-2354-E14C755B3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F6FBD-F54F-ADB3-C06C-CF5671C0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216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1779-71CD-2E6A-AF52-87478A1C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06796-9835-5063-F0E9-ADC234AA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414E5-B7C6-B65B-B6C4-8890CBCD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3368BB-E871-F2ED-8271-16797F4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5FEB-2B67-20A8-93FF-A46CD122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0586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8FFCC-0D3E-4EC4-2C02-8F5E36EA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F074-855F-C37E-F292-E539594E8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FA259-2D7C-34AC-E486-98F6E99B4E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B1B0C-39F1-94D3-AACD-50CF9E91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D0DEE-EBD8-5571-C4DF-A9BB18D0D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9CD8D-4B3B-085A-204E-79C8C94D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11460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ABD7-F7E1-9ACF-0914-5B28501A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3D7B3-B883-9D63-3663-E8BBAA9C1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9240B2-5732-52E3-97DD-0CDACD48A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B7CFC-37EE-4230-AE71-EAC11C070E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68FBC-B9EC-1834-BE7B-C93F74469F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C609A-521A-3D68-57A2-22DDAD29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85603-939E-01F4-D4AB-FF12F5201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E53460-1645-4F97-DFCB-925AC6AC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49066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2249-226A-46CB-BC57-F088EFE03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D2AF5B-45DF-6A0D-61FF-2AFB93D5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6D339-5F24-990B-F570-4DD374C2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93C2D-A4F6-8125-8E82-6F2BEC5AD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562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576CC-7D57-901F-0EB3-AA8884CE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954C4-1083-9064-4D5F-342D76A2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C0F76-DD7B-5409-F0C6-4C682DA4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790EA-4C93-ED55-BD96-F9F305DF00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11" r="31656" b="16971"/>
          <a:stretch/>
        </p:blipFill>
        <p:spPr>
          <a:xfrm>
            <a:off x="9589550" y="6474261"/>
            <a:ext cx="1949971" cy="206015"/>
          </a:xfrm>
          <a:prstGeom prst="rect">
            <a:avLst/>
          </a:prstGeom>
        </p:spPr>
      </p:pic>
      <p:pic>
        <p:nvPicPr>
          <p:cNvPr id="6" name="Afbeelding 5" descr="Afbeelding met tekst, Lettertype, symbool, logo&#10;&#10;Automatisch gegenereerde beschrijving">
            <a:extLst>
              <a:ext uri="{FF2B5EF4-FFF2-40B4-BE49-F238E27FC236}">
                <a16:creationId xmlns:a16="http://schemas.microsoft.com/office/drawing/2014/main" id="{F1BE9B33-D064-D96B-B06D-3CA1D79DE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750" y="6167680"/>
            <a:ext cx="432444" cy="5712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1571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525BA-1F0F-4281-32E9-1D7C636C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27D8D-0964-64EC-7084-1CE0E7EB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1C576-1F61-4BAD-1D16-5FCAB758C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56EEE-0BE0-297F-E231-3403CAC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7967A-A97D-8981-8B37-13CBE2E3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F69F7-585B-8E80-0EEB-29F362C3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3285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11CD-1638-597C-D5CA-79A9CDEEC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A3300-7957-FE6D-7B48-C8AF999395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EF57AB-1ED3-E0AC-0036-FA4B36520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A00451-2B3C-4F79-A4D4-3CDD6F4A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6B0C63-9BBA-68FE-DE26-E6F03D8C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C028E-9F7A-FAD9-7DE4-C237C344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48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CA2B6-DFC7-4EC6-3F8F-CEF330B8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1AF3C-0599-9C43-A37F-5A44FAFB4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F9985-E7E5-BA72-0F0D-E5340184C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C5D4-0CCF-B846-A5D0-ED0B397C242A}" type="datetimeFigureOut">
              <a:rPr lang="en-NL" smtClean="0"/>
              <a:t>12/06/2023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1AAE5-626C-C9F6-F5E2-EF655753B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4213-22C6-ACD9-7843-40BADCA67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4CCAB-845B-5048-B978-FA6522CF81B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2982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image" Target="../media/image27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3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1.jpe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nikhef.nl/pub/departments/mt/projects/EinsteinTelescoop/Artistic/2020/slides/ET2020_landscape.jpg">
            <a:extLst>
              <a:ext uri="{FF2B5EF4-FFF2-40B4-BE49-F238E27FC236}">
                <a16:creationId xmlns:a16="http://schemas.microsoft.com/office/drawing/2014/main" id="{EF841914-B730-D0E9-6A51-8B94FE2AC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B721B-900F-9862-41D0-93E4B2E6C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27" y="6018646"/>
            <a:ext cx="2489200" cy="584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55CFE4-7C2E-CFC5-9563-3F92E4357BBD}"/>
              </a:ext>
            </a:extLst>
          </p:cNvPr>
          <p:cNvSpPr txBox="1"/>
          <p:nvPr/>
        </p:nvSpPr>
        <p:spPr>
          <a:xfrm>
            <a:off x="126997" y="6024419"/>
            <a:ext cx="359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Wim Walk, EMR subsurface update</a:t>
            </a:r>
            <a:br>
              <a:rPr lang="en-NL" dirty="0">
                <a:solidFill>
                  <a:schemeClr val="bg1"/>
                </a:solidFill>
              </a:rPr>
            </a:br>
            <a:r>
              <a:rPr lang="en-NL" dirty="0">
                <a:solidFill>
                  <a:schemeClr val="bg1"/>
                </a:solidFill>
              </a:rPr>
              <a:t>Barcelona, 12-13 June 2023</a:t>
            </a:r>
          </a:p>
        </p:txBody>
      </p:sp>
    </p:spTree>
    <p:extLst>
      <p:ext uri="{BB962C8B-B14F-4D97-AF65-F5344CB8AC3E}">
        <p14:creationId xmlns:p14="http://schemas.microsoft.com/office/powerpoint/2010/main" val="2623157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2AB0FA5-F05C-15C3-309A-5AD3368A5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7" b="40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1A072-3F94-6C59-34B2-EE90A1FAEB52}"/>
              </a:ext>
            </a:extLst>
          </p:cNvPr>
          <p:cNvSpPr txBox="1"/>
          <p:nvPr/>
        </p:nvSpPr>
        <p:spPr>
          <a:xfrm>
            <a:off x="471487" y="471488"/>
            <a:ext cx="1097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solidFill>
                  <a:srgbClr val="002060"/>
                </a:solidFill>
              </a:rPr>
              <a:t>Using ERT to determine the shape and size of the Booze – Val-Dieu Block</a:t>
            </a:r>
          </a:p>
        </p:txBody>
      </p:sp>
    </p:spTree>
    <p:extLst>
      <p:ext uri="{BB962C8B-B14F-4D97-AF65-F5344CB8AC3E}">
        <p14:creationId xmlns:p14="http://schemas.microsoft.com/office/powerpoint/2010/main" val="331416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atellite image&#10;&#10;Description automatically generated with low confidence">
            <a:extLst>
              <a:ext uri="{FF2B5EF4-FFF2-40B4-BE49-F238E27FC236}">
                <a16:creationId xmlns:a16="http://schemas.microsoft.com/office/drawing/2014/main" id="{D324EE15-2AE7-D0EA-9FF2-4E8ECD6C4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1" b="114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C498C-6FF0-1AED-8CED-D449170389C4}"/>
              </a:ext>
            </a:extLst>
          </p:cNvPr>
          <p:cNvSpPr txBox="1"/>
          <p:nvPr/>
        </p:nvSpPr>
        <p:spPr>
          <a:xfrm>
            <a:off x="471487" y="471488"/>
            <a:ext cx="1097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800" dirty="0">
                <a:solidFill>
                  <a:srgbClr val="002060"/>
                </a:solidFill>
              </a:rPr>
              <a:t>Using ERT to determine the shape and size of the Booze – Val-Dieu Block</a:t>
            </a:r>
          </a:p>
        </p:txBody>
      </p:sp>
    </p:spTree>
    <p:extLst>
      <p:ext uri="{BB962C8B-B14F-4D97-AF65-F5344CB8AC3E}">
        <p14:creationId xmlns:p14="http://schemas.microsoft.com/office/powerpoint/2010/main" val="202401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arte, Text, Atlas, Screenshot enthält.&#10;&#10;Automatisch generierte Beschreibung">
            <a:extLst>
              <a:ext uri="{FF2B5EF4-FFF2-40B4-BE49-F238E27FC236}">
                <a16:creationId xmlns:a16="http://schemas.microsoft.com/office/drawing/2014/main" id="{334E5D7B-D67A-3AC5-5430-63E162B4D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32" y="261889"/>
            <a:ext cx="8953078" cy="6334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8B820D-156A-2199-C0E7-1BC126850DC6}"/>
              </a:ext>
            </a:extLst>
          </p:cNvPr>
          <p:cNvSpPr txBox="1"/>
          <p:nvPr/>
        </p:nvSpPr>
        <p:spPr>
          <a:xfrm>
            <a:off x="4453390" y="72322"/>
            <a:ext cx="472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000099"/>
                </a:solidFill>
              </a:rPr>
              <a:t>Deep ERT 2D lines planning</a:t>
            </a:r>
          </a:p>
        </p:txBody>
      </p:sp>
    </p:spTree>
    <p:extLst>
      <p:ext uri="{BB962C8B-B14F-4D97-AF65-F5344CB8AC3E}">
        <p14:creationId xmlns:p14="http://schemas.microsoft.com/office/powerpoint/2010/main" val="52670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7243-F5D4-6442-F424-B1DAF8A0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79" y="65707"/>
            <a:ext cx="10515600" cy="51751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Shallow subsurface imaging using Passive Seismic</a:t>
            </a:r>
          </a:p>
        </p:txBody>
      </p:sp>
      <p:pic>
        <p:nvPicPr>
          <p:cNvPr id="5" name="Picture 4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275A6A88-17AD-49D7-827A-9D04BFD9A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5" y="971984"/>
            <a:ext cx="2006138" cy="1967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ACDDC5-42BD-CBCF-DD02-7BD6013B9907}"/>
                  </a:ext>
                </a:extLst>
              </p:cNvPr>
              <p:cNvSpPr txBox="1"/>
              <p:nvPr/>
            </p:nvSpPr>
            <p:spPr>
              <a:xfrm>
                <a:off x="2347744" y="1087440"/>
                <a:ext cx="2155423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183, vertical component 5 Hz stations deployed for 3 weeks (Nov 12-Dec 06, 2020)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Covering an area of about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6×6</m:t>
                    </m:r>
                  </m:oMath>
                </a14:m>
                <a:r>
                  <a:rPr lang="en-US" sz="1400" dirty="0"/>
                  <a:t> sq. km.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ACDDC5-42BD-CBCF-DD02-7BD6013B99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744" y="1087440"/>
                <a:ext cx="2155423" cy="1600438"/>
              </a:xfrm>
              <a:prstGeom prst="rect">
                <a:avLst/>
              </a:prstGeom>
              <a:blipFill>
                <a:blip r:embed="rId3"/>
                <a:stretch>
                  <a:fillRect l="-282" t="-380" r="-1130" b="-3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D4FF690-410F-CD03-30D6-1C7E83401E8A}"/>
              </a:ext>
            </a:extLst>
          </p:cNvPr>
          <p:cNvSpPr txBox="1"/>
          <p:nvPr/>
        </p:nvSpPr>
        <p:spPr>
          <a:xfrm>
            <a:off x="258334" y="534999"/>
            <a:ext cx="241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1) Passive array layout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B79BA-1263-3CB2-9410-BBC57B79DA41}"/>
              </a:ext>
            </a:extLst>
          </p:cNvPr>
          <p:cNvSpPr txBox="1"/>
          <p:nvPr/>
        </p:nvSpPr>
        <p:spPr>
          <a:xfrm>
            <a:off x="258334" y="3218085"/>
            <a:ext cx="206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2) Data quality</a:t>
            </a:r>
          </a:p>
        </p:txBody>
      </p:sp>
      <p:pic>
        <p:nvPicPr>
          <p:cNvPr id="10" name="Picture 9" descr="A picture containing plot, diagram, line, text&#10;&#10;Description automatically generated">
            <a:extLst>
              <a:ext uri="{FF2B5EF4-FFF2-40B4-BE49-F238E27FC236}">
                <a16:creationId xmlns:a16="http://schemas.microsoft.com/office/drawing/2014/main" id="{30A41F08-E079-872E-C667-16426D789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9" y="3625856"/>
            <a:ext cx="2413595" cy="1818941"/>
          </a:xfrm>
          <a:prstGeom prst="rect">
            <a:avLst/>
          </a:prstGeom>
        </p:spPr>
      </p:pic>
      <p:pic>
        <p:nvPicPr>
          <p:cNvPr id="14" name="Picture 13" descr="A picture containing plot, line, diagram, text&#10;&#10;Description automatically generated">
            <a:extLst>
              <a:ext uri="{FF2B5EF4-FFF2-40B4-BE49-F238E27FC236}">
                <a16:creationId xmlns:a16="http://schemas.microsoft.com/office/drawing/2014/main" id="{E3C3803F-B095-A033-FB52-817A3B31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037" y="3664730"/>
            <a:ext cx="2191327" cy="16982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BEEAA2-159A-9BB5-AAC7-9F8A2A846815}"/>
              </a:ext>
            </a:extLst>
          </p:cNvPr>
          <p:cNvSpPr txBox="1"/>
          <p:nvPr/>
        </p:nvSpPr>
        <p:spPr>
          <a:xfrm>
            <a:off x="109250" y="5444797"/>
            <a:ext cx="4638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Good quality seismic noise data acquired by about 90 % of the stations down to 0.5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Wide spatial variability in noise levels above 2.5 Hz: originating from roads and other anthropogenic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Sharp spectral peaks from windmills, machines etc.</a:t>
            </a:r>
          </a:p>
        </p:txBody>
      </p:sp>
      <p:pic>
        <p:nvPicPr>
          <p:cNvPr id="19" name="Picture 1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9BCC4AA9-F57E-BE6C-7A17-05C668D1F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3"/>
          <a:stretch/>
        </p:blipFill>
        <p:spPr>
          <a:xfrm>
            <a:off x="9372519" y="1086483"/>
            <a:ext cx="2639397" cy="2076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9572A0-AC29-76E2-C264-6351E9624509}"/>
              </a:ext>
            </a:extLst>
          </p:cNvPr>
          <p:cNvSpPr txBox="1"/>
          <p:nvPr/>
        </p:nvSpPr>
        <p:spPr>
          <a:xfrm>
            <a:off x="5200143" y="662936"/>
            <a:ext cx="360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3) Ambient noise cross-correlations</a:t>
            </a:r>
          </a:p>
        </p:txBody>
      </p:sp>
      <p:pic>
        <p:nvPicPr>
          <p:cNvPr id="22" name="Picture 21" descr="A close-up of a graph&#10;&#10;Description automatically generated with medium confidence">
            <a:extLst>
              <a:ext uri="{FF2B5EF4-FFF2-40B4-BE49-F238E27FC236}">
                <a16:creationId xmlns:a16="http://schemas.microsoft.com/office/drawing/2014/main" id="{4E84A965-4F62-AE9F-8018-F45A34E652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2"/>
          <a:stretch/>
        </p:blipFill>
        <p:spPr>
          <a:xfrm>
            <a:off x="5228384" y="1001839"/>
            <a:ext cx="3945754" cy="22457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3C12FB6-9911-B33C-F890-325B46EE42D0}"/>
              </a:ext>
            </a:extLst>
          </p:cNvPr>
          <p:cNvSpPr txBox="1"/>
          <p:nvPr/>
        </p:nvSpPr>
        <p:spPr>
          <a:xfrm>
            <a:off x="9174138" y="659902"/>
            <a:ext cx="334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4) Group velocity distribution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195951-704B-B910-BB1B-F60A67BB7E19}"/>
              </a:ext>
            </a:extLst>
          </p:cNvPr>
          <p:cNvSpPr txBox="1"/>
          <p:nvPr/>
        </p:nvSpPr>
        <p:spPr>
          <a:xfrm>
            <a:off x="5458515" y="3217114"/>
            <a:ext cx="636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Group velocities range between 1-3 km/s in the band 0.6-2.5 Hz.</a:t>
            </a:r>
          </a:p>
        </p:txBody>
      </p:sp>
      <p:pic>
        <p:nvPicPr>
          <p:cNvPr id="28" name="Picture 27" descr="A picture containing screenshot, colorfulness, text&#10;&#10;Description automatically generated">
            <a:extLst>
              <a:ext uri="{FF2B5EF4-FFF2-40B4-BE49-F238E27FC236}">
                <a16:creationId xmlns:a16="http://schemas.microsoft.com/office/drawing/2014/main" id="{9A3109BF-5211-3179-8C5D-A537379AE2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/>
          <a:stretch/>
        </p:blipFill>
        <p:spPr>
          <a:xfrm>
            <a:off x="4905881" y="3879428"/>
            <a:ext cx="2200995" cy="26103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E989FEE-BC01-4FEA-063B-80F446FA9F28}"/>
              </a:ext>
            </a:extLst>
          </p:cNvPr>
          <p:cNvSpPr txBox="1"/>
          <p:nvPr/>
        </p:nvSpPr>
        <p:spPr>
          <a:xfrm>
            <a:off x="5242749" y="3549859"/>
            <a:ext cx="222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5) Tomography</a:t>
            </a:r>
          </a:p>
        </p:txBody>
      </p:sp>
      <p:pic>
        <p:nvPicPr>
          <p:cNvPr id="35" name="Picture 34" descr="A picture containing text, screenshot, colorfulness, software&#10;&#10;Description automatically generated">
            <a:extLst>
              <a:ext uri="{FF2B5EF4-FFF2-40B4-BE49-F238E27FC236}">
                <a16:creationId xmlns:a16="http://schemas.microsoft.com/office/drawing/2014/main" id="{07C210DC-D2B5-DE91-A839-ADB68D7E60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/>
          <a:stretch/>
        </p:blipFill>
        <p:spPr>
          <a:xfrm>
            <a:off x="7158702" y="5201244"/>
            <a:ext cx="2538446" cy="1208483"/>
          </a:xfrm>
          <a:prstGeom prst="rect">
            <a:avLst/>
          </a:prstGeom>
        </p:spPr>
      </p:pic>
      <p:pic>
        <p:nvPicPr>
          <p:cNvPr id="41" name="Picture 40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20857428-8567-637C-D06E-AC893F55A9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/>
        </p:blipFill>
        <p:spPr>
          <a:xfrm>
            <a:off x="7306845" y="3879428"/>
            <a:ext cx="2227260" cy="1259166"/>
          </a:xfrm>
          <a:prstGeom prst="rect">
            <a:avLst/>
          </a:prstGeom>
        </p:spPr>
      </p:pic>
      <p:pic>
        <p:nvPicPr>
          <p:cNvPr id="43" name="Picture 42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9445DCFA-9184-B896-FE6E-F2BBB817B81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/>
          <a:stretch/>
        </p:blipFill>
        <p:spPr>
          <a:xfrm>
            <a:off x="9555888" y="3930111"/>
            <a:ext cx="2511155" cy="120848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22793CA-3E82-D1C6-891A-1D5898C99A3A}"/>
              </a:ext>
            </a:extLst>
          </p:cNvPr>
          <p:cNvSpPr txBox="1"/>
          <p:nvPr/>
        </p:nvSpPr>
        <p:spPr>
          <a:xfrm>
            <a:off x="9608234" y="5290908"/>
            <a:ext cx="25111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Min. depth resolution 50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Max. depth 800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Thickness of soft-soil over hard rock decreases going from S-N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0F8F0B-EFE9-AEB5-B0A7-891FB0B82444}"/>
              </a:ext>
            </a:extLst>
          </p:cNvPr>
          <p:cNvSpPr txBox="1"/>
          <p:nvPr/>
        </p:nvSpPr>
        <p:spPr>
          <a:xfrm>
            <a:off x="8601003" y="3575899"/>
            <a:ext cx="197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6) Depth inversion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9F5DC8-CFF6-9E2A-057B-C91CFBBAEE29}"/>
              </a:ext>
            </a:extLst>
          </p:cNvPr>
          <p:cNvSpPr/>
          <p:nvPr/>
        </p:nvSpPr>
        <p:spPr>
          <a:xfrm>
            <a:off x="95129" y="549135"/>
            <a:ext cx="4470448" cy="257056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95D05C-5EA9-D689-6ABB-942C089DE5A8}"/>
              </a:ext>
            </a:extLst>
          </p:cNvPr>
          <p:cNvSpPr/>
          <p:nvPr/>
        </p:nvSpPr>
        <p:spPr>
          <a:xfrm>
            <a:off x="4850623" y="532044"/>
            <a:ext cx="7246247" cy="2990871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E60E1AF-A5BB-8232-4F39-7FCF322D4713}"/>
              </a:ext>
            </a:extLst>
          </p:cNvPr>
          <p:cNvSpPr/>
          <p:nvPr/>
        </p:nvSpPr>
        <p:spPr>
          <a:xfrm>
            <a:off x="109249" y="3247543"/>
            <a:ext cx="4456328" cy="3501127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C4C3BF4-6773-E037-7034-86F62D637644}"/>
              </a:ext>
            </a:extLst>
          </p:cNvPr>
          <p:cNvSpPr/>
          <p:nvPr/>
        </p:nvSpPr>
        <p:spPr>
          <a:xfrm>
            <a:off x="4850623" y="3604056"/>
            <a:ext cx="2308079" cy="3144614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D1DD908-E352-E05E-BBB5-84A293D5910A}"/>
              </a:ext>
            </a:extLst>
          </p:cNvPr>
          <p:cNvSpPr/>
          <p:nvPr/>
        </p:nvSpPr>
        <p:spPr>
          <a:xfrm>
            <a:off x="7164073" y="3613537"/>
            <a:ext cx="4932797" cy="3135133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2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C98D6717-C090-2ECB-C0AC-181EC62E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40ED74-D53B-B382-E528-BB8B321F7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79" y="280020"/>
            <a:ext cx="6521109" cy="51751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Depth Inversion of Passive Seismic</a:t>
            </a:r>
          </a:p>
        </p:txBody>
      </p:sp>
    </p:spTree>
    <p:extLst>
      <p:ext uri="{BB962C8B-B14F-4D97-AF65-F5344CB8AC3E}">
        <p14:creationId xmlns:p14="http://schemas.microsoft.com/office/powerpoint/2010/main" val="635398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0C9C04-0CED-7A24-09F7-59AF5D0CE8E2}"/>
              </a:ext>
            </a:extLst>
          </p:cNvPr>
          <p:cNvCxnSpPr/>
          <p:nvPr/>
        </p:nvCxnSpPr>
        <p:spPr>
          <a:xfrm>
            <a:off x="4987639" y="344384"/>
            <a:ext cx="0" cy="61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CA270B-1B9D-8964-36BF-69ECF6F6607F}"/>
              </a:ext>
            </a:extLst>
          </p:cNvPr>
          <p:cNvSpPr txBox="1"/>
          <p:nvPr/>
        </p:nvSpPr>
        <p:spPr>
          <a:xfrm>
            <a:off x="450601" y="547586"/>
            <a:ext cx="434307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Planning de-risking Activities</a:t>
            </a:r>
            <a:endParaRPr lang="en-NL" sz="2800" dirty="0">
              <a:solidFill>
                <a:srgbClr val="000099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Approach and Priorities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Geomechanical Evaluation Cores vs Shafts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Boreholes: two sets of ~10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Active seismic campaign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Passive seismic campaigns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ERT, Magnetic, Gravimetric surveys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rgbClr val="C00000"/>
                </a:solidFill>
              </a:rPr>
              <a:t>Anthropogenic Noise Studies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NL" dirty="0">
                <a:solidFill>
                  <a:schemeClr val="accent4">
                    <a:lumMod val="75000"/>
                  </a:schemeClr>
                </a:solidFill>
              </a:rPr>
            </a:br>
            <a:endParaRPr lang="en-NL" dirty="0">
              <a:solidFill>
                <a:srgbClr val="00B050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id="{6A1E8D3D-46C9-166B-FBC0-81342B26F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t="29754" r="16048" b="13471"/>
          <a:stretch/>
        </p:blipFill>
        <p:spPr>
          <a:xfrm>
            <a:off x="5619315" y="4728118"/>
            <a:ext cx="3086909" cy="2018371"/>
          </a:xfrm>
          <a:prstGeom prst="rect">
            <a:avLst/>
          </a:prstGeom>
        </p:spPr>
      </p:pic>
      <p:pic>
        <p:nvPicPr>
          <p:cNvPr id="19458" name="Picture 2" descr="Copernicus: data to optimise Europe's wind energy output | Copernicus">
            <a:extLst>
              <a:ext uri="{FF2B5EF4-FFF2-40B4-BE49-F238E27FC236}">
                <a16:creationId xmlns:a16="http://schemas.microsoft.com/office/drawing/2014/main" id="{A1EFDD7D-54D7-A217-2E14-1D014D015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605" y="188267"/>
            <a:ext cx="3081615" cy="194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map with a red dot&#10;&#10;Description automatically generated with low confidence">
            <a:extLst>
              <a:ext uri="{FF2B5EF4-FFF2-40B4-BE49-F238E27FC236}">
                <a16:creationId xmlns:a16="http://schemas.microsoft.com/office/drawing/2014/main" id="{AE04D271-3238-A943-B703-3C77D81A0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10" y="2284001"/>
            <a:ext cx="3037009" cy="22899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40653-9058-DD88-3A2C-70403FBCE394}"/>
              </a:ext>
            </a:extLst>
          </p:cNvPr>
          <p:cNvSpPr txBox="1"/>
          <p:nvPr/>
        </p:nvSpPr>
        <p:spPr>
          <a:xfrm>
            <a:off x="8943271" y="512958"/>
            <a:ext cx="30370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</a:t>
            </a:r>
            <a:r>
              <a:rPr lang="en-NL" dirty="0"/>
              <a:t>ans in NL and B, 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Can we do better?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Team of B/D/NL experts set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Systematic surface noise studies, e.g. seismic line from Terziet to Montzen rail track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Next year, 6+ boreholes equipped with seismometer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</a:t>
            </a:r>
            <a:r>
              <a:rPr lang="en-NL" dirty="0"/>
              <a:t>recise subsurface measurements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4B200C6-35E2-F0D8-743A-FA4FC3BE7072}"/>
              </a:ext>
            </a:extLst>
          </p:cNvPr>
          <p:cNvCxnSpPr/>
          <p:nvPr/>
        </p:nvCxnSpPr>
        <p:spPr>
          <a:xfrm flipH="1">
            <a:off x="6512312" y="2787805"/>
            <a:ext cx="713678" cy="1293541"/>
          </a:xfrm>
          <a:prstGeom prst="line">
            <a:avLst/>
          </a:prstGeom>
          <a:ln w="38100"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835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1DE5A22A-20EA-38A4-07FA-80D8B569AE3A}"/>
              </a:ext>
            </a:extLst>
          </p:cNvPr>
          <p:cNvSpPr/>
          <p:nvPr/>
        </p:nvSpPr>
        <p:spPr>
          <a:xfrm>
            <a:off x="235512" y="5982661"/>
            <a:ext cx="10705834" cy="6088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51E4DC5-6054-D3AF-509A-5AB18D6AA1C9}"/>
              </a:ext>
            </a:extLst>
          </p:cNvPr>
          <p:cNvCxnSpPr>
            <a:cxnSpLocks/>
          </p:cNvCxnSpPr>
          <p:nvPr/>
        </p:nvCxnSpPr>
        <p:spPr>
          <a:xfrm>
            <a:off x="3837083" y="1969796"/>
            <a:ext cx="19721" cy="4090592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9E621F3-454C-9DA6-3A33-7D46BA69E71D}"/>
              </a:ext>
            </a:extLst>
          </p:cNvPr>
          <p:cNvCxnSpPr>
            <a:cxnSpLocks/>
          </p:cNvCxnSpPr>
          <p:nvPr/>
        </p:nvCxnSpPr>
        <p:spPr>
          <a:xfrm>
            <a:off x="4982981" y="3881539"/>
            <a:ext cx="0" cy="2093744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85ABD9A-D614-8288-67EF-91750245631D}"/>
              </a:ext>
            </a:extLst>
          </p:cNvPr>
          <p:cNvCxnSpPr>
            <a:cxnSpLocks/>
          </p:cNvCxnSpPr>
          <p:nvPr/>
        </p:nvCxnSpPr>
        <p:spPr>
          <a:xfrm>
            <a:off x="5883663" y="4521537"/>
            <a:ext cx="0" cy="1461124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CB7D858-C935-28A2-1917-1949133BCB8E}"/>
              </a:ext>
            </a:extLst>
          </p:cNvPr>
          <p:cNvCxnSpPr>
            <a:cxnSpLocks/>
          </p:cNvCxnSpPr>
          <p:nvPr/>
        </p:nvCxnSpPr>
        <p:spPr>
          <a:xfrm>
            <a:off x="6257262" y="3881539"/>
            <a:ext cx="0" cy="2093744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2373DEF-2776-8F2D-6321-8A4DFECBF74A}"/>
              </a:ext>
            </a:extLst>
          </p:cNvPr>
          <p:cNvCxnSpPr>
            <a:cxnSpLocks/>
          </p:cNvCxnSpPr>
          <p:nvPr/>
        </p:nvCxnSpPr>
        <p:spPr>
          <a:xfrm>
            <a:off x="8272306" y="3879564"/>
            <a:ext cx="0" cy="2194674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7D80D65-8B48-08DD-B21D-7AC953815936}"/>
              </a:ext>
            </a:extLst>
          </p:cNvPr>
          <p:cNvCxnSpPr>
            <a:cxnSpLocks/>
          </p:cNvCxnSpPr>
          <p:nvPr/>
        </p:nvCxnSpPr>
        <p:spPr>
          <a:xfrm flipH="1">
            <a:off x="8906261" y="5149172"/>
            <a:ext cx="1576" cy="91319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AA94C06-978A-F200-876D-BE06C440272D}"/>
              </a:ext>
            </a:extLst>
          </p:cNvPr>
          <p:cNvCxnSpPr>
            <a:cxnSpLocks/>
          </p:cNvCxnSpPr>
          <p:nvPr/>
        </p:nvCxnSpPr>
        <p:spPr>
          <a:xfrm flipH="1">
            <a:off x="10626206" y="5159068"/>
            <a:ext cx="1576" cy="913191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51387765-1021-520A-EA25-CB3FC09E21F8}"/>
              </a:ext>
            </a:extLst>
          </p:cNvPr>
          <p:cNvCxnSpPr>
            <a:cxnSpLocks/>
          </p:cNvCxnSpPr>
          <p:nvPr/>
        </p:nvCxnSpPr>
        <p:spPr>
          <a:xfrm>
            <a:off x="2758408" y="1983646"/>
            <a:ext cx="19721" cy="4090592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A23DD3E-3D12-DE1B-ED56-22C89100F98D}"/>
              </a:ext>
            </a:extLst>
          </p:cNvPr>
          <p:cNvCxnSpPr>
            <a:cxnSpLocks/>
          </p:cNvCxnSpPr>
          <p:nvPr/>
        </p:nvCxnSpPr>
        <p:spPr>
          <a:xfrm flipH="1">
            <a:off x="2162592" y="1353834"/>
            <a:ext cx="11805" cy="482925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6819E9C-E526-DA8F-9990-12135552BA0B}"/>
              </a:ext>
            </a:extLst>
          </p:cNvPr>
          <p:cNvSpPr/>
          <p:nvPr/>
        </p:nvSpPr>
        <p:spPr>
          <a:xfrm>
            <a:off x="236747" y="871920"/>
            <a:ext cx="1363648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1BF2A0-D800-FF1E-9917-00C983A1449C}"/>
              </a:ext>
            </a:extLst>
          </p:cNvPr>
          <p:cNvSpPr/>
          <p:nvPr/>
        </p:nvSpPr>
        <p:spPr>
          <a:xfrm>
            <a:off x="2580905" y="2370152"/>
            <a:ext cx="4827972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BCC8E6-FE7A-9928-41F6-F5326DE6B404}"/>
              </a:ext>
            </a:extLst>
          </p:cNvPr>
          <p:cNvSpPr txBox="1"/>
          <p:nvPr/>
        </p:nvSpPr>
        <p:spPr>
          <a:xfrm>
            <a:off x="3105377" y="821721"/>
            <a:ext cx="84065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Construction Baseline Geological Model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 testing active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 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EM, conclusions on effectiveness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Analyze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cores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geomechanically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965B3-9015-3622-06EB-8878CFEE5604}"/>
              </a:ext>
            </a:extLst>
          </p:cNvPr>
          <p:cNvSpPr txBox="1"/>
          <p:nvPr/>
        </p:nvSpPr>
        <p:spPr>
          <a:xfrm>
            <a:off x="8349238" y="1734556"/>
            <a:ext cx="3498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Ranking, procurement and implementation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boreholes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F11869-A1E8-858E-22B6-D9E7C019A2E3}"/>
              </a:ext>
            </a:extLst>
          </p:cNvPr>
          <p:cNvSpPr/>
          <p:nvPr/>
        </p:nvSpPr>
        <p:spPr>
          <a:xfrm>
            <a:off x="2174397" y="1618318"/>
            <a:ext cx="3001924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EC21B6-DB29-DFA6-A697-64B67C4A7ADE}"/>
              </a:ext>
            </a:extLst>
          </p:cNvPr>
          <p:cNvSpPr/>
          <p:nvPr/>
        </p:nvSpPr>
        <p:spPr>
          <a:xfrm>
            <a:off x="810079" y="3306849"/>
            <a:ext cx="6472717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9F2E20-CA71-AB30-7392-DBCE230F8E4D}"/>
              </a:ext>
            </a:extLst>
          </p:cNvPr>
          <p:cNvSpPr txBox="1"/>
          <p:nvPr/>
        </p:nvSpPr>
        <p:spPr>
          <a:xfrm>
            <a:off x="7303566" y="3269345"/>
            <a:ext cx="4368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 turbine noise measurements and conclusion/recommendation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Passive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ERT measurements.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Gravitational and Magnetic measurements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7AC5FD-DEC2-13DF-8DCF-FD803642AF42}"/>
              </a:ext>
            </a:extLst>
          </p:cNvPr>
          <p:cNvSpPr txBox="1"/>
          <p:nvPr/>
        </p:nvSpPr>
        <p:spPr>
          <a:xfrm>
            <a:off x="8779469" y="4195945"/>
            <a:ext cx="279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dirty="0" err="1">
                <a:solidFill>
                  <a:prstClr val="black"/>
                </a:solidFill>
                <a:latin typeface="Calibri" panose="020F0502020204030204"/>
              </a:rPr>
              <a:t>Geomechanical</a:t>
            </a: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 analysis of </a:t>
            </a:r>
            <a:r>
              <a:rPr lang="nl-NL" sz="1100" dirty="0" err="1">
                <a:solidFill>
                  <a:prstClr val="black"/>
                </a:solidFill>
                <a:latin typeface="Calibri" panose="020F0502020204030204"/>
              </a:rPr>
              <a:t>Cores</a:t>
            </a:r>
            <a:endParaRPr lang="nl-NL" sz="1100" dirty="0">
              <a:solidFill>
                <a:prstClr val="black"/>
              </a:solidFill>
              <a:latin typeface="Calibri" panose="020F050202020403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mechanically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converging trajectories and</a:t>
            </a:r>
            <a:b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C473B8-1969-0C0B-9733-DEF0552A8392}"/>
              </a:ext>
            </a:extLst>
          </p:cNvPr>
          <p:cNvSpPr/>
          <p:nvPr/>
        </p:nvSpPr>
        <p:spPr>
          <a:xfrm>
            <a:off x="1960644" y="4241455"/>
            <a:ext cx="6758837" cy="4819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7BA23D-5C4D-EDD4-D4B7-3B620C298C2F}"/>
              </a:ext>
            </a:extLst>
          </p:cNvPr>
          <p:cNvSpPr/>
          <p:nvPr/>
        </p:nvSpPr>
        <p:spPr>
          <a:xfrm>
            <a:off x="8337881" y="5071017"/>
            <a:ext cx="2571002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F73953-756F-0EB5-3289-E956AA967D81}"/>
              </a:ext>
            </a:extLst>
          </p:cNvPr>
          <p:cNvSpPr txBox="1"/>
          <p:nvPr/>
        </p:nvSpPr>
        <p:spPr>
          <a:xfrm>
            <a:off x="1845523" y="5467311"/>
            <a:ext cx="6102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175495-503A-2435-7ABE-E9E99DDB9771}"/>
              </a:ext>
            </a:extLst>
          </p:cNvPr>
          <p:cNvGrpSpPr/>
          <p:nvPr/>
        </p:nvGrpSpPr>
        <p:grpSpPr>
          <a:xfrm>
            <a:off x="209944" y="315216"/>
            <a:ext cx="10648491" cy="443761"/>
            <a:chOff x="429941" y="6433431"/>
            <a:chExt cx="10648491" cy="443761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E0284CC-7C4D-3453-25D8-838392C0C256}"/>
                </a:ext>
              </a:extLst>
            </p:cNvPr>
            <p:cNvSpPr/>
            <p:nvPr/>
          </p:nvSpPr>
          <p:spPr>
            <a:xfrm>
              <a:off x="461307" y="6462783"/>
              <a:ext cx="10604934" cy="3748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DB944E-3701-E161-8419-C0668AA94B10}"/>
                </a:ext>
              </a:extLst>
            </p:cNvPr>
            <p:cNvCxnSpPr/>
            <p:nvPr/>
          </p:nvCxnSpPr>
          <p:spPr>
            <a:xfrm>
              <a:off x="1820391" y="6462783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06295F6-8F90-F65A-DBE4-6BACD9B4E84B}"/>
                </a:ext>
              </a:extLst>
            </p:cNvPr>
            <p:cNvSpPr txBox="1"/>
            <p:nvPr/>
          </p:nvSpPr>
          <p:spPr>
            <a:xfrm>
              <a:off x="429941" y="6436286"/>
              <a:ext cx="14555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1 Construction </a:t>
              </a:r>
              <a:b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Initial Model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ADB4E51-E4F9-11B0-7061-71A5B72E937A}"/>
                </a:ext>
              </a:extLst>
            </p:cNvPr>
            <p:cNvCxnSpPr/>
            <p:nvPr/>
          </p:nvCxnSpPr>
          <p:spPr>
            <a:xfrm>
              <a:off x="6374103" y="6456687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1396A1-D79E-F9CB-BC0D-5B476066E7C8}"/>
                </a:ext>
              </a:extLst>
            </p:cNvPr>
            <p:cNvCxnSpPr/>
            <p:nvPr/>
          </p:nvCxnSpPr>
          <p:spPr>
            <a:xfrm>
              <a:off x="8759559" y="6462783"/>
              <a:ext cx="0" cy="37480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5E6C8E-6BF1-F9EF-2525-2BAF73618F9F}"/>
                </a:ext>
              </a:extLst>
            </p:cNvPr>
            <p:cNvSpPr txBox="1"/>
            <p:nvPr/>
          </p:nvSpPr>
          <p:spPr>
            <a:xfrm>
              <a:off x="1985831" y="6441891"/>
              <a:ext cx="467009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2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Thorough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geophysical and geological investigations to refine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subsurface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model and focus on a set of risk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prioritized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trajectories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2F1684D-8CFD-4D69-2833-FD39B363B4CA}"/>
                </a:ext>
              </a:extLst>
            </p:cNvPr>
            <p:cNvSpPr txBox="1"/>
            <p:nvPr/>
          </p:nvSpPr>
          <p:spPr>
            <a:xfrm>
              <a:off x="6311686" y="6446305"/>
              <a:ext cx="2727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3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Selection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most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promising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traject,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determination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of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remaining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mitigation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1D3DF4-0EE4-C088-0F7A-481C16F428BA}"/>
                </a:ext>
              </a:extLst>
            </p:cNvPr>
            <p:cNvSpPr txBox="1"/>
            <p:nvPr/>
          </p:nvSpPr>
          <p:spPr>
            <a:xfrm>
              <a:off x="8939481" y="6433431"/>
              <a:ext cx="21389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Phase 4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Mitigation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selected</a:t>
              </a:r>
              <a:r>
                <a:rPr kumimoji="0" lang="nl-NL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nl-NL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trajectory</a:t>
              </a: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F88E2D3-10D0-B7EA-383F-DCCCA4A5477B}"/>
              </a:ext>
            </a:extLst>
          </p:cNvPr>
          <p:cNvSpPr/>
          <p:nvPr/>
        </p:nvSpPr>
        <p:spPr>
          <a:xfrm>
            <a:off x="5363755" y="1626879"/>
            <a:ext cx="2843960" cy="4597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66F959-72C8-C304-6955-B46DAAA0DA42}"/>
              </a:ext>
            </a:extLst>
          </p:cNvPr>
          <p:cNvSpPr txBox="1"/>
          <p:nvPr/>
        </p:nvSpPr>
        <p:spPr>
          <a:xfrm>
            <a:off x="2187968" y="1698204"/>
            <a:ext cx="286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set of ~10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boreholes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8086A-1CC9-5D67-8CB8-F6CA323018B7}"/>
              </a:ext>
            </a:extLst>
          </p:cNvPr>
          <p:cNvSpPr txBox="1"/>
          <p:nvPr/>
        </p:nvSpPr>
        <p:spPr>
          <a:xfrm>
            <a:off x="5350904" y="1677083"/>
            <a:ext cx="3037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 set of ~10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boreholes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7C4B8-FE2A-A61B-B8D0-41953A774D2E}"/>
              </a:ext>
            </a:extLst>
          </p:cNvPr>
          <p:cNvSpPr txBox="1"/>
          <p:nvPr/>
        </p:nvSpPr>
        <p:spPr>
          <a:xfrm>
            <a:off x="278992" y="907042"/>
            <a:ext cx="2724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Initial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Model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3850DB-AF9B-5C96-6159-FE9B60C97D24}"/>
              </a:ext>
            </a:extLst>
          </p:cNvPr>
          <p:cNvSpPr txBox="1"/>
          <p:nvPr/>
        </p:nvSpPr>
        <p:spPr>
          <a:xfrm>
            <a:off x="3581938" y="2421247"/>
            <a:ext cx="474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Passive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A17F58-3C6E-6BE6-6FBC-AD4E47DC6F47}"/>
              </a:ext>
            </a:extLst>
          </p:cNvPr>
          <p:cNvSpPr txBox="1"/>
          <p:nvPr/>
        </p:nvSpPr>
        <p:spPr>
          <a:xfrm>
            <a:off x="1549337" y="3358988"/>
            <a:ext cx="753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ERT, 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Magnetic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Gravimetric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dirty="0" err="1">
                <a:solidFill>
                  <a:prstClr val="black"/>
                </a:solidFill>
                <a:latin typeface="Calibri" panose="020F0502020204030204"/>
              </a:rPr>
              <a:t>surveys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oise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050012-AA26-7EB3-0B3B-311A5BF12529}"/>
              </a:ext>
            </a:extLst>
          </p:cNvPr>
          <p:cNvSpPr txBox="1"/>
          <p:nvPr/>
        </p:nvSpPr>
        <p:spPr>
          <a:xfrm>
            <a:off x="2172513" y="4302072"/>
            <a:ext cx="3178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Geomechanical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Interpretation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F11ABB-D0D5-66D2-3250-465500FD1175}"/>
              </a:ext>
            </a:extLst>
          </p:cNvPr>
          <p:cNvSpPr txBox="1"/>
          <p:nvPr/>
        </p:nvSpPr>
        <p:spPr>
          <a:xfrm>
            <a:off x="8316861" y="5126184"/>
            <a:ext cx="35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Recommendation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Bidbook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678B20-7650-CE3E-8E3F-98431D2A0CF8}"/>
              </a:ext>
            </a:extLst>
          </p:cNvPr>
          <p:cNvSpPr txBox="1"/>
          <p:nvPr/>
        </p:nvSpPr>
        <p:spPr>
          <a:xfrm>
            <a:off x="217392" y="5957676"/>
            <a:ext cx="1245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Critical </a:t>
            </a:r>
            <a:b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milestones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8F8E56D-1F34-8527-60FB-AAC61A258183}"/>
              </a:ext>
            </a:extLst>
          </p:cNvPr>
          <p:cNvSpPr txBox="1"/>
          <p:nvPr/>
        </p:nvSpPr>
        <p:spPr>
          <a:xfrm>
            <a:off x="1400329" y="6078012"/>
            <a:ext cx="17307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73C7A67-A5AB-EE62-BACC-AC0AF99D3434}"/>
              </a:ext>
            </a:extLst>
          </p:cNvPr>
          <p:cNvSpPr txBox="1"/>
          <p:nvPr/>
        </p:nvSpPr>
        <p:spPr>
          <a:xfrm>
            <a:off x="7428168" y="2362904"/>
            <a:ext cx="62126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seismic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procurement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100" dirty="0" err="1">
                <a:solidFill>
                  <a:prstClr val="black"/>
                </a:solidFill>
                <a:latin typeface="Calibri" panose="020F0502020204030204"/>
              </a:rPr>
              <a:t>Passive</a:t>
            </a: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100" dirty="0" err="1">
                <a:solidFill>
                  <a:prstClr val="black"/>
                </a:solidFill>
                <a:latin typeface="Calibri" panose="020F0502020204030204"/>
              </a:rPr>
              <a:t>seismic</a:t>
            </a:r>
            <a:r>
              <a:rPr lang="nl-NL" sz="1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1100" dirty="0" err="1">
                <a:solidFill>
                  <a:prstClr val="black"/>
                </a:solidFill>
                <a:latin typeface="Calibri" panose="020F0502020204030204"/>
              </a:rPr>
              <a:t>campaigns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7E0B7AE-A21C-221D-C1AC-E51E82C79016}"/>
              </a:ext>
            </a:extLst>
          </p:cNvPr>
          <p:cNvSpPr txBox="1"/>
          <p:nvPr/>
        </p:nvSpPr>
        <p:spPr>
          <a:xfrm>
            <a:off x="2359932" y="5994711"/>
            <a:ext cx="113001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 availability </a:t>
            </a:r>
            <a:b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drilling firms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8E6641C-32FC-3113-B732-39552367520C}"/>
              </a:ext>
            </a:extLst>
          </p:cNvPr>
          <p:cNvSpPr txBox="1"/>
          <p:nvPr/>
        </p:nvSpPr>
        <p:spPr>
          <a:xfrm>
            <a:off x="3372819" y="5931996"/>
            <a:ext cx="1245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Drilling procedures (permits, implementation, costs) effective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D4DF206-9B46-E3E9-2C96-6C75FD3CD192}"/>
              </a:ext>
            </a:extLst>
          </p:cNvPr>
          <p:cNvSpPr txBox="1"/>
          <p:nvPr/>
        </p:nvSpPr>
        <p:spPr>
          <a:xfrm>
            <a:off x="4600003" y="5907630"/>
            <a:ext cx="11300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Geomechanical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translation to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feasibility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corner points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E6827E5-877D-78BC-5CFF-BA241793A258}"/>
              </a:ext>
            </a:extLst>
          </p:cNvPr>
          <p:cNvSpPr txBox="1"/>
          <p:nvPr/>
        </p:nvSpPr>
        <p:spPr>
          <a:xfrm>
            <a:off x="5655336" y="5929400"/>
            <a:ext cx="1266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Refinement of baseline model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indicates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feasible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trajectories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558D6E9-07C8-582F-6224-2E201F26BD83}"/>
              </a:ext>
            </a:extLst>
          </p:cNvPr>
          <p:cNvSpPr txBox="1"/>
          <p:nvPr/>
        </p:nvSpPr>
        <p:spPr>
          <a:xfrm>
            <a:off x="7587132" y="5927840"/>
            <a:ext cx="11831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Promising trajectory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corner points identified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7BBA5D4-FE44-446C-685B-B21F4F212DB2}"/>
              </a:ext>
            </a:extLst>
          </p:cNvPr>
          <p:cNvSpPr txBox="1"/>
          <p:nvPr/>
        </p:nvSpPr>
        <p:spPr>
          <a:xfrm>
            <a:off x="8786473" y="6020455"/>
            <a:ext cx="126665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 budget for further mitigation Phase 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F4AE409-D87C-2C0E-5FD6-0AFEDF69F2CD}"/>
              </a:ext>
            </a:extLst>
          </p:cNvPr>
          <p:cNvSpPr txBox="1"/>
          <p:nvPr/>
        </p:nvSpPr>
        <p:spPr>
          <a:xfrm>
            <a:off x="9881148" y="6020450"/>
            <a:ext cx="11505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Substantiated recommendation </a:t>
            </a:r>
            <a:r>
              <a:rPr kumimoji="0" lang="nl-NL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Bidbook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9B07BD9-AD99-1874-AC92-17673A1629EF}"/>
              </a:ext>
            </a:extLst>
          </p:cNvPr>
          <p:cNvCxnSpPr>
            <a:cxnSpLocks/>
          </p:cNvCxnSpPr>
          <p:nvPr/>
        </p:nvCxnSpPr>
        <p:spPr>
          <a:xfrm>
            <a:off x="2275451" y="724107"/>
            <a:ext cx="0" cy="581590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0CE9EF0-48B1-F598-96DC-DFC77889EB51}"/>
              </a:ext>
            </a:extLst>
          </p:cNvPr>
          <p:cNvSpPr txBox="1"/>
          <p:nvPr/>
        </p:nvSpPr>
        <p:spPr>
          <a:xfrm>
            <a:off x="11031740" y="-29886"/>
            <a:ext cx="115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DRAFT</a:t>
            </a:r>
            <a:b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3apr2023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4D03F9-C8F2-BD96-EB81-028F2682A2AE}"/>
              </a:ext>
            </a:extLst>
          </p:cNvPr>
          <p:cNvSpPr txBox="1"/>
          <p:nvPr/>
        </p:nvSpPr>
        <p:spPr>
          <a:xfrm>
            <a:off x="5150502" y="4282050"/>
            <a:ext cx="2961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de-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risking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activity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Intimate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involvement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tunneling</a:t>
            </a: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companies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3D9B18-87CF-47DF-D812-A20F222183CC}"/>
              </a:ext>
            </a:extLst>
          </p:cNvPr>
          <p:cNvSpPr/>
          <p:nvPr/>
        </p:nvSpPr>
        <p:spPr>
          <a:xfrm>
            <a:off x="1681912" y="878565"/>
            <a:ext cx="1363648" cy="481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FF824-70B7-E973-6D9D-6F5746EAE522}"/>
              </a:ext>
            </a:extLst>
          </p:cNvPr>
          <p:cNvSpPr txBox="1"/>
          <p:nvPr/>
        </p:nvSpPr>
        <p:spPr>
          <a:xfrm>
            <a:off x="1955797" y="913659"/>
            <a:ext cx="144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  <a:r>
              <a:rPr lang="nl-NL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50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1504" y="14585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F3FECF-7E0C-F451-F228-A48E7A69A73C}"/>
              </a:ext>
            </a:extLst>
          </p:cNvPr>
          <p:cNvGrpSpPr/>
          <p:nvPr/>
        </p:nvGrpSpPr>
        <p:grpSpPr>
          <a:xfrm rot="8760000">
            <a:off x="5879110" y="2739893"/>
            <a:ext cx="2475217" cy="2175309"/>
            <a:chOff x="4474223" y="2579571"/>
            <a:chExt cx="2475217" cy="2175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DA86F6-E105-9A8D-1452-DC3C3A304C64}"/>
                </a:ext>
              </a:extLst>
            </p:cNvPr>
            <p:cNvCxnSpPr/>
            <p:nvPr/>
          </p:nvCxnSpPr>
          <p:spPr>
            <a:xfrm flipH="1">
              <a:off x="4475747" y="2579571"/>
              <a:ext cx="1299411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13B8C8-1D86-7F86-5FD2-3460DCF5C64B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58" y="2579571"/>
              <a:ext cx="1174282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72F252-4FBB-4F84-0A9A-E6BD364DF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223" y="4754880"/>
              <a:ext cx="247521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2150F2-60CF-F51E-5379-1DA1491D4B80}"/>
              </a:ext>
            </a:extLst>
          </p:cNvPr>
          <p:cNvSpPr txBox="1"/>
          <p:nvPr/>
        </p:nvSpPr>
        <p:spPr>
          <a:xfrm>
            <a:off x="682173" y="522519"/>
            <a:ext cx="10842171" cy="6247864"/>
          </a:xfrm>
          <a:prstGeom prst="rect">
            <a:avLst/>
          </a:prstGeom>
          <a:solidFill>
            <a:schemeClr val="accent6">
              <a:lumMod val="75000"/>
              <a:alpha val="4306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3600" dirty="0">
                <a:solidFill>
                  <a:schemeClr val="bg1"/>
                </a:solidFill>
              </a:rPr>
              <a:t>Conclusions and Next Steps EMR Subsurface</a:t>
            </a:r>
          </a:p>
          <a:p>
            <a:r>
              <a:rPr lang="en-NL" sz="28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Subsurface is challenging but we have a clear mitigation path forward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Borehole program, active/passive seismic and ERT campaigns defined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Focus on most promising trajectory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Confirm and refine geology (BVD block and 3</a:t>
            </a:r>
            <a:r>
              <a:rPr lang="en-NL" sz="2800" baseline="30000" dirty="0">
                <a:solidFill>
                  <a:schemeClr val="bg1"/>
                </a:solidFill>
              </a:rPr>
              <a:t>rd</a:t>
            </a:r>
            <a:r>
              <a:rPr lang="en-NL" sz="2800" dirty="0">
                <a:solidFill>
                  <a:schemeClr val="bg1"/>
                </a:solidFill>
              </a:rPr>
              <a:t> corner in SE area)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Carefully measure anthropogenic noise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8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F1ECB0-D38F-89B8-676D-CCABB5D6F11D}"/>
              </a:ext>
            </a:extLst>
          </p:cNvPr>
          <p:cNvSpPr txBox="1"/>
          <p:nvPr/>
        </p:nvSpPr>
        <p:spPr>
          <a:xfrm>
            <a:off x="4499429" y="1886857"/>
            <a:ext cx="3164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end</a:t>
            </a:r>
          </a:p>
        </p:txBody>
      </p:sp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87F06AE6-7926-EDA5-E6D7-0D4484EA3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-1504" y="14585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19B374-BFE3-8340-A3BF-F2BF4C228891}"/>
              </a:ext>
            </a:extLst>
          </p:cNvPr>
          <p:cNvGrpSpPr/>
          <p:nvPr/>
        </p:nvGrpSpPr>
        <p:grpSpPr>
          <a:xfrm rot="8943928">
            <a:off x="4461130" y="2739893"/>
            <a:ext cx="2475217" cy="2175309"/>
            <a:chOff x="4474223" y="2579571"/>
            <a:chExt cx="2475217" cy="217530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69D396C-EC5A-BD68-01F1-FC4ECE314DF6}"/>
                </a:ext>
              </a:extLst>
            </p:cNvPr>
            <p:cNvCxnSpPr/>
            <p:nvPr/>
          </p:nvCxnSpPr>
          <p:spPr>
            <a:xfrm flipH="1">
              <a:off x="4475747" y="2579571"/>
              <a:ext cx="1299411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390A740-5CA3-D7CF-672F-53D6A6767767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58" y="2579571"/>
              <a:ext cx="1174282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7809D7-9DC8-3239-55D8-48813E9A5A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223" y="4754880"/>
              <a:ext cx="247521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34ACBD3-FB9F-273C-DD4B-C8C7CF8F5EDD}"/>
              </a:ext>
            </a:extLst>
          </p:cNvPr>
          <p:cNvSpPr txBox="1"/>
          <p:nvPr/>
        </p:nvSpPr>
        <p:spPr>
          <a:xfrm>
            <a:off x="3999966" y="2137514"/>
            <a:ext cx="2326070" cy="2862322"/>
          </a:xfrm>
          <a:prstGeom prst="rect">
            <a:avLst/>
          </a:prstGeom>
          <a:solidFill>
            <a:schemeClr val="accent6">
              <a:lumMod val="75000"/>
              <a:alpha val="43442"/>
            </a:schemeClr>
          </a:solidFill>
        </p:spPr>
        <p:txBody>
          <a:bodyPr wrap="square" rtlCol="0">
            <a:spAutoFit/>
          </a:bodyPr>
          <a:lstStyle/>
          <a:p>
            <a:endParaRPr lang="en-NL" sz="3600" dirty="0">
              <a:solidFill>
                <a:schemeClr val="bg1"/>
              </a:solidFill>
            </a:endParaRPr>
          </a:p>
          <a:p>
            <a:endParaRPr lang="en-NL" sz="3600" dirty="0">
              <a:solidFill>
                <a:schemeClr val="bg1"/>
              </a:solidFill>
            </a:endParaRPr>
          </a:p>
          <a:p>
            <a:r>
              <a:rPr lang="en-NL" sz="3600" dirty="0">
                <a:solidFill>
                  <a:schemeClr val="bg1"/>
                </a:solidFill>
              </a:rPr>
              <a:t>   Thanks</a:t>
            </a:r>
          </a:p>
          <a:p>
            <a:endParaRPr lang="en-NL" sz="3600" dirty="0">
              <a:solidFill>
                <a:schemeClr val="bg1"/>
              </a:solidFill>
            </a:endParaRPr>
          </a:p>
          <a:p>
            <a:endParaRPr lang="en-NL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8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849D3053-9F6D-A48D-8B5A-02FBD8054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98239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5FD61F0-390F-7E58-3D71-6457A20170E4}"/>
              </a:ext>
            </a:extLst>
          </p:cNvPr>
          <p:cNvGrpSpPr/>
          <p:nvPr/>
        </p:nvGrpSpPr>
        <p:grpSpPr>
          <a:xfrm>
            <a:off x="3295125" y="1944834"/>
            <a:ext cx="3368587" cy="3355656"/>
            <a:chOff x="3307482" y="1932477"/>
            <a:chExt cx="3368587" cy="3355656"/>
          </a:xfrm>
        </p:grpSpPr>
        <p:sp>
          <p:nvSpPr>
            <p:cNvPr id="7" name="Half-frame 6">
              <a:extLst>
                <a:ext uri="{FF2B5EF4-FFF2-40B4-BE49-F238E27FC236}">
                  <a16:creationId xmlns:a16="http://schemas.microsoft.com/office/drawing/2014/main" id="{F2B52371-F60C-E39C-AE88-6F86A037D7A0}"/>
                </a:ext>
              </a:extLst>
            </p:cNvPr>
            <p:cNvSpPr/>
            <p:nvPr/>
          </p:nvSpPr>
          <p:spPr>
            <a:xfrm rot="3190268">
              <a:off x="3313948" y="1926011"/>
              <a:ext cx="3355656" cy="3368587"/>
            </a:xfrm>
            <a:prstGeom prst="halfFrame">
              <a:avLst>
                <a:gd name="adj1" fmla="val 739"/>
                <a:gd name="adj2" fmla="val 528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D7F11B0-4430-B228-68D0-DA30454DD57D}"/>
                </a:ext>
              </a:extLst>
            </p:cNvPr>
            <p:cNvSpPr txBox="1"/>
            <p:nvPr/>
          </p:nvSpPr>
          <p:spPr>
            <a:xfrm rot="3121069">
              <a:off x="5707119" y="2564524"/>
              <a:ext cx="1019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solidFill>
                    <a:srgbClr val="FFFF00"/>
                  </a:solidFill>
                </a:rPr>
                <a:t>20 km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0D3B6E-3D88-FAAC-434D-ED92EE28AA09}"/>
              </a:ext>
            </a:extLst>
          </p:cNvPr>
          <p:cNvGrpSpPr/>
          <p:nvPr/>
        </p:nvGrpSpPr>
        <p:grpSpPr>
          <a:xfrm>
            <a:off x="3457232" y="2177660"/>
            <a:ext cx="2481077" cy="2543536"/>
            <a:chOff x="3457232" y="2177660"/>
            <a:chExt cx="2481077" cy="2543536"/>
          </a:xfrm>
        </p:grpSpPr>
        <p:sp>
          <p:nvSpPr>
            <p:cNvPr id="2" name="Half-frame 1">
              <a:extLst>
                <a:ext uri="{FF2B5EF4-FFF2-40B4-BE49-F238E27FC236}">
                  <a16:creationId xmlns:a16="http://schemas.microsoft.com/office/drawing/2014/main" id="{F4D087CC-43BB-B41C-F8D6-E20428A03B8F}"/>
                </a:ext>
              </a:extLst>
            </p:cNvPr>
            <p:cNvSpPr/>
            <p:nvPr/>
          </p:nvSpPr>
          <p:spPr>
            <a:xfrm rot="19304436">
              <a:off x="3457232" y="2177660"/>
              <a:ext cx="2481077" cy="2543536"/>
            </a:xfrm>
            <a:prstGeom prst="halfFrame">
              <a:avLst>
                <a:gd name="adj1" fmla="val 1229"/>
                <a:gd name="adj2" fmla="val 833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5A4600-83D3-A0FF-C768-FB4785962596}"/>
                </a:ext>
              </a:extLst>
            </p:cNvPr>
            <p:cNvSpPr txBox="1"/>
            <p:nvPr/>
          </p:nvSpPr>
          <p:spPr>
            <a:xfrm rot="19162661">
              <a:off x="3666134" y="2264980"/>
              <a:ext cx="1019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dirty="0">
                  <a:solidFill>
                    <a:srgbClr val="92D050"/>
                  </a:solidFill>
                </a:rPr>
                <a:t>15 km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0D785-BB20-609A-5AF0-DD1770BA46BA}"/>
              </a:ext>
            </a:extLst>
          </p:cNvPr>
          <p:cNvSpPr txBox="1"/>
          <p:nvPr/>
        </p:nvSpPr>
        <p:spPr>
          <a:xfrm>
            <a:off x="683172" y="588579"/>
            <a:ext cx="2890345" cy="523220"/>
          </a:xfrm>
          <a:prstGeom prst="rect">
            <a:avLst/>
          </a:prstGeom>
          <a:gradFill>
            <a:gsLst>
              <a:gs pos="100000">
                <a:schemeClr val="bg2">
                  <a:lumMod val="10000"/>
                  <a:alpha val="37557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L-variants</a:t>
            </a:r>
          </a:p>
        </p:txBody>
      </p:sp>
    </p:spTree>
    <p:extLst>
      <p:ext uri="{BB962C8B-B14F-4D97-AF65-F5344CB8AC3E}">
        <p14:creationId xmlns:p14="http://schemas.microsoft.com/office/powerpoint/2010/main" val="34571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1504" y="14585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F3FECF-7E0C-F451-F228-A48E7A69A73C}"/>
              </a:ext>
            </a:extLst>
          </p:cNvPr>
          <p:cNvGrpSpPr/>
          <p:nvPr/>
        </p:nvGrpSpPr>
        <p:grpSpPr>
          <a:xfrm rot="8760000">
            <a:off x="5879110" y="2739893"/>
            <a:ext cx="2475217" cy="2175309"/>
            <a:chOff x="4474223" y="2579571"/>
            <a:chExt cx="2475217" cy="2175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DA86F6-E105-9A8D-1452-DC3C3A304C64}"/>
                </a:ext>
              </a:extLst>
            </p:cNvPr>
            <p:cNvCxnSpPr/>
            <p:nvPr/>
          </p:nvCxnSpPr>
          <p:spPr>
            <a:xfrm flipH="1">
              <a:off x="4475747" y="2579571"/>
              <a:ext cx="1299411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13B8C8-1D86-7F86-5FD2-3460DCF5C64B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58" y="2579571"/>
              <a:ext cx="1174282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72F252-4FBB-4F84-0A9A-E6BD364DF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223" y="4754880"/>
              <a:ext cx="247521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2150F2-60CF-F51E-5379-1DA1491D4B80}"/>
              </a:ext>
            </a:extLst>
          </p:cNvPr>
          <p:cNvSpPr txBox="1"/>
          <p:nvPr/>
        </p:nvSpPr>
        <p:spPr>
          <a:xfrm>
            <a:off x="1818694" y="812800"/>
            <a:ext cx="9274629" cy="4832092"/>
          </a:xfrm>
          <a:prstGeom prst="rect">
            <a:avLst/>
          </a:prstGeom>
          <a:solidFill>
            <a:schemeClr val="accent6">
              <a:lumMod val="75000"/>
              <a:alpha val="4306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800" dirty="0">
                <a:solidFill>
                  <a:schemeClr val="bg1"/>
                </a:solidFill>
              </a:rPr>
              <a:t>Challenges for EMR Subsurface</a:t>
            </a:r>
          </a:p>
          <a:p>
            <a:r>
              <a:rPr lang="en-NL" sz="2800" dirty="0">
                <a:solidFill>
                  <a:schemeClr val="bg1"/>
                </a:solidFill>
              </a:rPr>
              <a:t>:</a:t>
            </a:r>
          </a:p>
          <a:p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Subsurface suitability for Shafts, Caverns and Tunnels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Noise 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Natura2000 and other “no-go”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800" dirty="0">
                <a:solidFill>
                  <a:schemeClr val="bg1"/>
                </a:solidFill>
              </a:rPr>
              <a:t>Homing in on feasible trajectory and three cornerpoints</a:t>
            </a:r>
          </a:p>
          <a:p>
            <a:endParaRPr lang="en-N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61DCBF72-09F0-16A5-5E40-EE585B6F18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39" b="68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7CC4-93EF-2433-4539-568B248AED28}"/>
              </a:ext>
            </a:extLst>
          </p:cNvPr>
          <p:cNvSpPr txBox="1"/>
          <p:nvPr/>
        </p:nvSpPr>
        <p:spPr>
          <a:xfrm>
            <a:off x="308518" y="401444"/>
            <a:ext cx="3271023" cy="46166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2400" dirty="0"/>
              <a:t>Four Sources of Noise</a:t>
            </a:r>
          </a:p>
        </p:txBody>
      </p:sp>
    </p:spTree>
    <p:extLst>
      <p:ext uri="{BB962C8B-B14F-4D97-AF65-F5344CB8AC3E}">
        <p14:creationId xmlns:p14="http://schemas.microsoft.com/office/powerpoint/2010/main" val="392985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52121CA0-F46B-AE32-FE42-92207A52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927" y="4601028"/>
            <a:ext cx="3551088" cy="1997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84449E-4FA0-298A-5C99-C26A7E4C0304}"/>
              </a:ext>
            </a:extLst>
          </p:cNvPr>
          <p:cNvSpPr txBox="1"/>
          <p:nvPr/>
        </p:nvSpPr>
        <p:spPr>
          <a:xfrm>
            <a:off x="5400066" y="525437"/>
            <a:ext cx="35044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Four Phases:</a:t>
            </a:r>
          </a:p>
          <a:p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Create Initial Model and prioritize areas for potential corner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Rigorous measurement program to </a:t>
            </a:r>
            <a:r>
              <a:rPr lang="en-NL" dirty="0">
                <a:solidFill>
                  <a:srgbClr val="C00000"/>
                </a:solidFill>
              </a:rPr>
              <a:t>confirm geology</a:t>
            </a:r>
            <a:r>
              <a:rPr lang="en-NL" dirty="0"/>
              <a:t> and </a:t>
            </a:r>
            <a:r>
              <a:rPr lang="en-NL" dirty="0">
                <a:solidFill>
                  <a:srgbClr val="C00000"/>
                </a:solidFill>
              </a:rPr>
              <a:t>quantify noise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Mitigate, converge on corner points and select single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/>
              <a:t>Final mitigation on the selected trajectory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0C6901-047D-0943-1CF0-095C43CE1A66}"/>
              </a:ext>
            </a:extLst>
          </p:cNvPr>
          <p:cNvGrpSpPr/>
          <p:nvPr/>
        </p:nvGrpSpPr>
        <p:grpSpPr>
          <a:xfrm>
            <a:off x="520699" y="185738"/>
            <a:ext cx="4466940" cy="6547571"/>
            <a:chOff x="520699" y="185738"/>
            <a:chExt cx="4466940" cy="65475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EE9B0A-F722-9B7E-B4AC-1AE28D574BE3}"/>
                </a:ext>
              </a:extLst>
            </p:cNvPr>
            <p:cNvSpPr txBox="1"/>
            <p:nvPr/>
          </p:nvSpPr>
          <p:spPr>
            <a:xfrm>
              <a:off x="520699" y="2035702"/>
              <a:ext cx="4014493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>
                <a:solidFill>
                  <a:schemeClr val="accent1"/>
                </a:solidFill>
              </a:endParaRPr>
            </a:p>
            <a:p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Introduction</a:t>
              </a:r>
              <a:endParaRPr lang="en-NL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endParaRPr lang="en-NL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NL" dirty="0">
                  <a:solidFill>
                    <a:schemeClr val="accent4">
                      <a:lumMod val="75000"/>
                    </a:schemeClr>
                  </a:solidFill>
                </a:rPr>
                <a:t>R&amp;D: </a:t>
              </a:r>
              <a:r>
                <a:rPr lang="en-GB" dirty="0" err="1">
                  <a:solidFill>
                    <a:schemeClr val="accent4">
                      <a:lumMod val="75000"/>
                    </a:schemeClr>
                  </a:solidFill>
                </a:rPr>
                <a:t>ETp</a:t>
              </a:r>
              <a:r>
                <a:rPr lang="en-NL" dirty="0">
                  <a:solidFill>
                    <a:schemeClr val="accent4">
                      <a:lumMod val="75000"/>
                    </a:schemeClr>
                  </a:solidFill>
                </a:rPr>
                <a:t>athfinder &amp; E-TEST</a:t>
              </a:r>
            </a:p>
            <a:p>
              <a:endParaRPr lang="en-NL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NL" dirty="0">
                  <a:solidFill>
                    <a:schemeClr val="accent4">
                      <a:lumMod val="75000"/>
                    </a:schemeClr>
                  </a:solidFill>
                </a:rPr>
                <a:t>Three Geological Clues</a:t>
              </a:r>
            </a:p>
            <a:p>
              <a:endParaRPr lang="en-NL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NL" dirty="0">
                  <a:solidFill>
                    <a:schemeClr val="accent4">
                      <a:lumMod val="75000"/>
                    </a:schemeClr>
                  </a:solidFill>
                </a:rPr>
                <a:t>Towards Three Corner Points</a:t>
              </a:r>
            </a:p>
            <a:p>
              <a:endParaRPr lang="en-NL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NL" dirty="0">
                  <a:solidFill>
                    <a:srgbClr val="C00000"/>
                  </a:solidFill>
                </a:rPr>
                <a:t>De-risking Subsurface Model</a:t>
              </a:r>
            </a:p>
            <a:p>
              <a:endParaRPr lang="en-NL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NL" dirty="0">
                  <a:solidFill>
                    <a:schemeClr val="accent4">
                      <a:lumMod val="75000"/>
                    </a:schemeClr>
                  </a:solidFill>
                </a:rPr>
                <a:t>Timeline</a:t>
              </a:r>
            </a:p>
            <a:p>
              <a:endParaRPr lang="en-NL" dirty="0"/>
            </a:p>
            <a:p>
              <a:r>
                <a:rPr lang="en-NL" dirty="0">
                  <a:solidFill>
                    <a:schemeClr val="accent4">
                      <a:lumMod val="75000"/>
                    </a:schemeClr>
                  </a:solidFill>
                </a:rPr>
                <a:t>Wrap up / Conclusion</a:t>
              </a:r>
              <a:endParaRPr lang="en-NL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53916BB-A038-B656-5686-EBE50186A160}"/>
                </a:ext>
              </a:extLst>
            </p:cNvPr>
            <p:cNvCxnSpPr>
              <a:cxnSpLocks/>
            </p:cNvCxnSpPr>
            <p:nvPr/>
          </p:nvCxnSpPr>
          <p:spPr>
            <a:xfrm>
              <a:off x="4987639" y="185738"/>
              <a:ext cx="0" cy="65475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https://www.nikhef.nl/pub/departments/mt/projects/EinsteinTelescoop/Artistic/2020/slides/ET2020_landscape.jpg">
              <a:extLst>
                <a:ext uri="{FF2B5EF4-FFF2-40B4-BE49-F238E27FC236}">
                  <a16:creationId xmlns:a16="http://schemas.microsoft.com/office/drawing/2014/main" id="{6DD5F6A6-C387-A8D6-4B87-361B1C550F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2" y="185738"/>
              <a:ext cx="2113774" cy="11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Afbeelding 5" descr="Afbeelding met tekst, Lettertype, symbool, logo&#10;&#10;Automatisch gegenereerde beschrijving">
              <a:extLst>
                <a:ext uri="{FF2B5EF4-FFF2-40B4-BE49-F238E27FC236}">
                  <a16:creationId xmlns:a16="http://schemas.microsoft.com/office/drawing/2014/main" id="{3C0A7856-A934-B264-F62D-09CB9A460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956" y="234054"/>
              <a:ext cx="855155" cy="11296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55458-CE18-7ACC-6707-DC7522F8C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11" r="31656" b="16971"/>
            <a:stretch/>
          </p:blipFill>
          <p:spPr>
            <a:xfrm>
              <a:off x="609599" y="1375291"/>
              <a:ext cx="2007097" cy="21205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1314F0-595F-DF71-9D31-9881A10266F5}"/>
                </a:ext>
              </a:extLst>
            </p:cNvPr>
            <p:cNvCxnSpPr>
              <a:cxnSpLocks/>
            </p:cNvCxnSpPr>
            <p:nvPr/>
          </p:nvCxnSpPr>
          <p:spPr>
            <a:xfrm>
              <a:off x="603829" y="1634831"/>
              <a:ext cx="43838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81A336F5-7FCB-B5EE-F8CB-E912F26A1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071" y="586089"/>
            <a:ext cx="2748345" cy="1545944"/>
          </a:xfrm>
          <a:prstGeom prst="rect">
            <a:avLst/>
          </a:prstGeom>
        </p:spPr>
      </p:pic>
      <p:pic>
        <p:nvPicPr>
          <p:cNvPr id="13" name="Picture 2" descr="Copernicus: data to optimise Europe's wind energy output | Copernicus">
            <a:extLst>
              <a:ext uri="{FF2B5EF4-FFF2-40B4-BE49-F238E27FC236}">
                <a16:creationId xmlns:a16="http://schemas.microsoft.com/office/drawing/2014/main" id="{FA44BC64-0F78-820B-E830-9E8E9E47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43" y="4528457"/>
            <a:ext cx="2527545" cy="15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4BFF5E6-4F69-30AC-9197-84AACFC2B6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354" y="2514305"/>
            <a:ext cx="3015778" cy="15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33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1"/>
            <a:ext cx="1204216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 rot="3768622">
            <a:off x="5381804" y="3285827"/>
            <a:ext cx="503243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Aubel</a:t>
            </a:r>
            <a:endParaRPr sz="2400" dirty="0"/>
          </a:p>
        </p:txBody>
      </p:sp>
      <p:sp>
        <p:nvSpPr>
          <p:cNvPr id="74" name="Google Shape;74;p14"/>
          <p:cNvSpPr txBox="1"/>
          <p:nvPr/>
        </p:nvSpPr>
        <p:spPr>
          <a:xfrm rot="3615335">
            <a:off x="9318438" y="923911"/>
            <a:ext cx="225812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Henri-Chapelle</a:t>
            </a:r>
            <a:endParaRPr sz="2400" dirty="0"/>
          </a:p>
        </p:txBody>
      </p:sp>
      <p:sp>
        <p:nvSpPr>
          <p:cNvPr id="75" name="Google Shape;75;p14"/>
          <p:cNvSpPr txBox="1"/>
          <p:nvPr/>
        </p:nvSpPr>
        <p:spPr>
          <a:xfrm rot="3691379">
            <a:off x="3239421" y="2197081"/>
            <a:ext cx="225890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Voeren</a:t>
            </a:r>
            <a:endParaRPr sz="2400" dirty="0"/>
          </a:p>
        </p:txBody>
      </p:sp>
      <p:sp>
        <p:nvSpPr>
          <p:cNvPr id="76" name="Google Shape;76;p14"/>
          <p:cNvSpPr txBox="1"/>
          <p:nvPr/>
        </p:nvSpPr>
        <p:spPr>
          <a:xfrm>
            <a:off x="438484" y="2110500"/>
            <a:ext cx="11165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/>
              <a:t>Netherlands       | Belgium</a:t>
            </a:r>
            <a:endParaRPr sz="2400"/>
          </a:p>
        </p:txBody>
      </p:sp>
      <p:sp>
        <p:nvSpPr>
          <p:cNvPr id="77" name="Google Shape;77;p14"/>
          <p:cNvSpPr/>
          <p:nvPr/>
        </p:nvSpPr>
        <p:spPr>
          <a:xfrm>
            <a:off x="5299967" y="3470000"/>
            <a:ext cx="544000" cy="533600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8" name="Google Shape;78;p14"/>
          <p:cNvSpPr txBox="1"/>
          <p:nvPr/>
        </p:nvSpPr>
        <p:spPr>
          <a:xfrm>
            <a:off x="419839" y="1214785"/>
            <a:ext cx="1192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b="1" dirty="0"/>
              <a:t>NW                                                                                                                                                       SE</a:t>
            </a:r>
            <a:endParaRPr sz="2400" b="1" dirty="0"/>
          </a:p>
        </p:txBody>
      </p:sp>
      <p:sp>
        <p:nvSpPr>
          <p:cNvPr id="80" name="Google Shape;80;p14"/>
          <p:cNvSpPr txBox="1"/>
          <p:nvPr/>
        </p:nvSpPr>
        <p:spPr>
          <a:xfrm>
            <a:off x="5299967" y="3568034"/>
            <a:ext cx="6784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1600"/>
              <a:t>ET</a:t>
            </a:r>
            <a:endParaRPr sz="1600"/>
          </a:p>
        </p:txBody>
      </p:sp>
      <p:sp>
        <p:nvSpPr>
          <p:cNvPr id="81" name="Google Shape;81;p14"/>
          <p:cNvSpPr txBox="1"/>
          <p:nvPr/>
        </p:nvSpPr>
        <p:spPr>
          <a:xfrm rot="823925">
            <a:off x="7325724" y="3014349"/>
            <a:ext cx="4367643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Lower Carboniferous</a:t>
            </a:r>
            <a:endParaRPr sz="2400" dirty="0"/>
          </a:p>
          <a:p>
            <a:r>
              <a:rPr lang="nl" sz="2400" dirty="0"/>
              <a:t>shales, limestone, dolomite</a:t>
            </a:r>
            <a:endParaRPr sz="2400" dirty="0"/>
          </a:p>
        </p:txBody>
      </p:sp>
      <p:sp>
        <p:nvSpPr>
          <p:cNvPr id="83" name="Google Shape;83;p14"/>
          <p:cNvSpPr txBox="1"/>
          <p:nvPr/>
        </p:nvSpPr>
        <p:spPr>
          <a:xfrm rot="871139">
            <a:off x="6785219" y="4312166"/>
            <a:ext cx="5999187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Upper Devonian</a:t>
            </a:r>
            <a:endParaRPr sz="2400" dirty="0"/>
          </a:p>
          <a:p>
            <a:r>
              <a:rPr lang="nl" sz="2400" dirty="0"/>
              <a:t>Sandstone  </a:t>
            </a:r>
            <a:endParaRPr sz="2400" dirty="0"/>
          </a:p>
          <a:p>
            <a:endParaRPr sz="2400" dirty="0"/>
          </a:p>
          <a:p>
            <a:r>
              <a:rPr lang="nl" sz="2400" dirty="0"/>
              <a:t>Lower Devonian </a:t>
            </a:r>
            <a:br>
              <a:rPr lang="nl" sz="2400" dirty="0"/>
            </a:br>
            <a:r>
              <a:rPr lang="nl" sz="2400" dirty="0"/>
              <a:t>Sandstone,  quartzite, schists</a:t>
            </a:r>
            <a:endParaRPr sz="2400" dirty="0"/>
          </a:p>
        </p:txBody>
      </p:sp>
      <p:sp>
        <p:nvSpPr>
          <p:cNvPr id="84" name="Google Shape;84;p14"/>
          <p:cNvSpPr txBox="1"/>
          <p:nvPr/>
        </p:nvSpPr>
        <p:spPr>
          <a:xfrm rot="904917">
            <a:off x="7484418" y="2663610"/>
            <a:ext cx="439808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Upper Carboniferous, shales </a:t>
            </a:r>
            <a:endParaRPr sz="2400" dirty="0"/>
          </a:p>
        </p:txBody>
      </p:sp>
      <p:sp>
        <p:nvSpPr>
          <p:cNvPr id="85" name="Google Shape;85;p14"/>
          <p:cNvSpPr txBox="1"/>
          <p:nvPr/>
        </p:nvSpPr>
        <p:spPr>
          <a:xfrm>
            <a:off x="15500" y="4548433"/>
            <a:ext cx="12011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/>
              <a:t>Middle Devonian shales</a:t>
            </a:r>
            <a:endParaRPr sz="2400"/>
          </a:p>
        </p:txBody>
      </p:sp>
      <p:sp>
        <p:nvSpPr>
          <p:cNvPr id="86" name="Google Shape;86;p14"/>
          <p:cNvSpPr txBox="1"/>
          <p:nvPr/>
        </p:nvSpPr>
        <p:spPr>
          <a:xfrm>
            <a:off x="60917" y="3329467"/>
            <a:ext cx="11920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endParaRPr sz="2400"/>
          </a:p>
        </p:txBody>
      </p:sp>
      <p:sp>
        <p:nvSpPr>
          <p:cNvPr id="87" name="Google Shape;87;p14"/>
          <p:cNvSpPr txBox="1"/>
          <p:nvPr/>
        </p:nvSpPr>
        <p:spPr>
          <a:xfrm rot="-188929">
            <a:off x="-44855" y="2431086"/>
            <a:ext cx="1213191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/>
              <a:t>Overburden</a:t>
            </a:r>
            <a:endParaRPr sz="2400"/>
          </a:p>
        </p:txBody>
      </p:sp>
      <p:sp>
        <p:nvSpPr>
          <p:cNvPr id="88" name="Google Shape;88;p14"/>
          <p:cNvSpPr txBox="1"/>
          <p:nvPr/>
        </p:nvSpPr>
        <p:spPr>
          <a:xfrm>
            <a:off x="194200" y="3741900"/>
            <a:ext cx="12041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/>
              <a:t>Karst</a:t>
            </a:r>
            <a:endParaRPr sz="2400"/>
          </a:p>
        </p:txBody>
      </p:sp>
      <p:sp>
        <p:nvSpPr>
          <p:cNvPr id="89" name="Google Shape;89;p14"/>
          <p:cNvSpPr txBox="1"/>
          <p:nvPr/>
        </p:nvSpPr>
        <p:spPr>
          <a:xfrm>
            <a:off x="4321114" y="2107763"/>
            <a:ext cx="7238000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nl" sz="2400" dirty="0"/>
              <a:t>0 m</a:t>
            </a:r>
            <a:endParaRPr sz="2400" dirty="0"/>
          </a:p>
          <a:p>
            <a:endParaRPr sz="2400" dirty="0"/>
          </a:p>
          <a:p>
            <a:endParaRPr sz="2400" dirty="0"/>
          </a:p>
          <a:p>
            <a:endParaRPr sz="2400" dirty="0"/>
          </a:p>
          <a:p>
            <a:r>
              <a:rPr lang="nl" sz="2400" dirty="0"/>
              <a:t>250 m</a:t>
            </a:r>
            <a:endParaRPr sz="2400" dirty="0"/>
          </a:p>
          <a:p>
            <a:endParaRPr sz="2400" dirty="0"/>
          </a:p>
          <a:p>
            <a:endParaRPr sz="2400" dirty="0"/>
          </a:p>
          <a:p>
            <a:endParaRPr sz="2400" dirty="0"/>
          </a:p>
          <a:p>
            <a:r>
              <a:rPr lang="nl" sz="2400" dirty="0"/>
              <a:t>500 m</a:t>
            </a:r>
            <a:endParaRPr sz="2400" dirty="0"/>
          </a:p>
        </p:txBody>
      </p:sp>
      <p:cxnSp>
        <p:nvCxnSpPr>
          <p:cNvPr id="90" name="Google Shape;90;p14"/>
          <p:cNvCxnSpPr/>
          <p:nvPr/>
        </p:nvCxnSpPr>
        <p:spPr>
          <a:xfrm flipH="1">
            <a:off x="2429667" y="2744933"/>
            <a:ext cx="30400" cy="1238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4"/>
          <p:cNvCxnSpPr/>
          <p:nvPr/>
        </p:nvCxnSpPr>
        <p:spPr>
          <a:xfrm>
            <a:off x="3668533" y="2744933"/>
            <a:ext cx="0" cy="30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7819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1504" y="14585"/>
            <a:ext cx="12191980" cy="6856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8158607-D902-7439-6206-73BE27DB146A}"/>
              </a:ext>
            </a:extLst>
          </p:cNvPr>
          <p:cNvGrpSpPr/>
          <p:nvPr/>
        </p:nvGrpSpPr>
        <p:grpSpPr>
          <a:xfrm>
            <a:off x="318984" y="255119"/>
            <a:ext cx="8187554" cy="5440505"/>
            <a:chOff x="318984" y="255119"/>
            <a:chExt cx="8187554" cy="5440505"/>
          </a:xfrm>
        </p:grpSpPr>
        <p:sp>
          <p:nvSpPr>
            <p:cNvPr id="4" name="Google Shape;55;p13">
              <a:extLst>
                <a:ext uri="{FF2B5EF4-FFF2-40B4-BE49-F238E27FC236}">
                  <a16:creationId xmlns:a16="http://schemas.microsoft.com/office/drawing/2014/main" id="{F1E3A58C-A78A-A630-D65A-DAA1C3387ECB}"/>
                </a:ext>
              </a:extLst>
            </p:cNvPr>
            <p:cNvSpPr/>
            <p:nvPr/>
          </p:nvSpPr>
          <p:spPr>
            <a:xfrm>
              <a:off x="2452577" y="1559635"/>
              <a:ext cx="6053961" cy="4135989"/>
            </a:xfrm>
            <a:custGeom>
              <a:avLst/>
              <a:gdLst/>
              <a:ahLst/>
              <a:cxnLst/>
              <a:rect l="l" t="t" r="r" b="b"/>
              <a:pathLst>
                <a:path w="165735" h="112776" extrusionOk="0">
                  <a:moveTo>
                    <a:pt x="165735" y="8763"/>
                  </a:moveTo>
                  <a:lnTo>
                    <a:pt x="140589" y="29718"/>
                  </a:lnTo>
                  <a:lnTo>
                    <a:pt x="102870" y="55626"/>
                  </a:lnTo>
                  <a:lnTo>
                    <a:pt x="85725" y="68961"/>
                  </a:lnTo>
                  <a:lnTo>
                    <a:pt x="73533" y="77724"/>
                  </a:lnTo>
                  <a:lnTo>
                    <a:pt x="11430" y="112776"/>
                  </a:lnTo>
                  <a:lnTo>
                    <a:pt x="0" y="94869"/>
                  </a:lnTo>
                  <a:lnTo>
                    <a:pt x="35433" y="76962"/>
                  </a:lnTo>
                  <a:lnTo>
                    <a:pt x="58674" y="65151"/>
                  </a:lnTo>
                  <a:lnTo>
                    <a:pt x="73914" y="54102"/>
                  </a:lnTo>
                  <a:lnTo>
                    <a:pt x="93726" y="38481"/>
                  </a:lnTo>
                  <a:lnTo>
                    <a:pt x="125730" y="15240"/>
                  </a:lnTo>
                  <a:lnTo>
                    <a:pt x="132588" y="10668"/>
                  </a:lnTo>
                  <a:lnTo>
                    <a:pt x="136017" y="13335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C000">
                <a:alpha val="24000"/>
              </a:srgbClr>
            </a:solidFill>
            <a:ln w="76200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73D05F-EF13-2AD6-5D07-BA4CDFF1EFDB}"/>
                </a:ext>
              </a:extLst>
            </p:cNvPr>
            <p:cNvSpPr txBox="1"/>
            <p:nvPr/>
          </p:nvSpPr>
          <p:spPr>
            <a:xfrm rot="19587339">
              <a:off x="4575546" y="3040566"/>
              <a:ext cx="34733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Booze – Val-Dieu Block</a:t>
              </a:r>
            </a:p>
          </p:txBody>
        </p:sp>
        <p:pic>
          <p:nvPicPr>
            <p:cNvPr id="7" name="Picture 6" descr="A picture containing screenshot, design&#10;&#10;Description automatically generated">
              <a:extLst>
                <a:ext uri="{FF2B5EF4-FFF2-40B4-BE49-F238E27FC236}">
                  <a16:creationId xmlns:a16="http://schemas.microsoft.com/office/drawing/2014/main" id="{EF843A29-6E49-DFC7-8194-5AD8A1180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984" y="255119"/>
              <a:ext cx="3225801" cy="181451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F3FECF-7E0C-F451-F228-A48E7A69A73C}"/>
              </a:ext>
            </a:extLst>
          </p:cNvPr>
          <p:cNvGrpSpPr/>
          <p:nvPr/>
        </p:nvGrpSpPr>
        <p:grpSpPr>
          <a:xfrm rot="8760000">
            <a:off x="5879110" y="2739893"/>
            <a:ext cx="2475217" cy="2175309"/>
            <a:chOff x="4474223" y="2579571"/>
            <a:chExt cx="2475217" cy="2175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DA86F6-E105-9A8D-1452-DC3C3A304C64}"/>
                </a:ext>
              </a:extLst>
            </p:cNvPr>
            <p:cNvCxnSpPr/>
            <p:nvPr/>
          </p:nvCxnSpPr>
          <p:spPr>
            <a:xfrm flipH="1">
              <a:off x="4475747" y="2579571"/>
              <a:ext cx="1299411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13B8C8-1D86-7F86-5FD2-3460DCF5C64B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58" y="2579571"/>
              <a:ext cx="1174282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72F252-4FBB-4F84-0A9A-E6BD364DF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223" y="4754880"/>
              <a:ext cx="247521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350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, atlas, text&#10;&#10;Description automatically generated">
            <a:extLst>
              <a:ext uri="{FF2B5EF4-FFF2-40B4-BE49-F238E27FC236}">
                <a16:creationId xmlns:a16="http://schemas.microsoft.com/office/drawing/2014/main" id="{31A5D122-DFE5-2188-891A-DDDD805CA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8351ED26-8BBA-B6C2-20B3-A16DFFB2F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3"/>
          <a:stretch/>
        </p:blipFill>
        <p:spPr>
          <a:xfrm>
            <a:off x="77260" y="1517294"/>
            <a:ext cx="1354721" cy="1234744"/>
          </a:xfrm>
          <a:prstGeom prst="rect">
            <a:avLst/>
          </a:prstGeom>
        </p:spPr>
      </p:pic>
      <p:pic>
        <p:nvPicPr>
          <p:cNvPr id="5" name="Picture 4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32CD6B52-4685-B168-2455-86EB5D68E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23"/>
          <a:stretch/>
        </p:blipFill>
        <p:spPr>
          <a:xfrm>
            <a:off x="72329" y="201626"/>
            <a:ext cx="1712930" cy="1234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0E4CCF-8137-1216-AF02-80D1E2DF487B}"/>
              </a:ext>
            </a:extLst>
          </p:cNvPr>
          <p:cNvSpPr txBox="1"/>
          <p:nvPr/>
        </p:nvSpPr>
        <p:spPr>
          <a:xfrm>
            <a:off x="3072110" y="5869858"/>
            <a:ext cx="6902247" cy="646331"/>
          </a:xfrm>
          <a:prstGeom prst="rect">
            <a:avLst/>
          </a:prstGeom>
          <a:solidFill>
            <a:schemeClr val="bg2">
              <a:alpha val="70859"/>
            </a:schemeClr>
          </a:solidFill>
        </p:spPr>
        <p:txBody>
          <a:bodyPr wrap="square" rtlCol="0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Contraints are conservative and must be confirmed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They suggest a prioritized Action Plan, possibly saving time</a:t>
            </a:r>
          </a:p>
        </p:txBody>
      </p:sp>
    </p:spTree>
    <p:extLst>
      <p:ext uri="{BB962C8B-B14F-4D97-AF65-F5344CB8AC3E}">
        <p14:creationId xmlns:p14="http://schemas.microsoft.com/office/powerpoint/2010/main" val="1517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-1504" y="14585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F3FECF-7E0C-F451-F228-A48E7A69A73C}"/>
              </a:ext>
            </a:extLst>
          </p:cNvPr>
          <p:cNvGrpSpPr/>
          <p:nvPr/>
        </p:nvGrpSpPr>
        <p:grpSpPr>
          <a:xfrm rot="8760000">
            <a:off x="5879110" y="2739893"/>
            <a:ext cx="2475217" cy="2175309"/>
            <a:chOff x="4474223" y="2579571"/>
            <a:chExt cx="2475217" cy="217530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7DA86F6-E105-9A8D-1452-DC3C3A304C64}"/>
                </a:ext>
              </a:extLst>
            </p:cNvPr>
            <p:cNvCxnSpPr/>
            <p:nvPr/>
          </p:nvCxnSpPr>
          <p:spPr>
            <a:xfrm flipH="1">
              <a:off x="4475747" y="2579571"/>
              <a:ext cx="1299411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13B8C8-1D86-7F86-5FD2-3460DCF5C64B}"/>
                </a:ext>
              </a:extLst>
            </p:cNvPr>
            <p:cNvCxnSpPr>
              <a:cxnSpLocks/>
            </p:cNvCxnSpPr>
            <p:nvPr/>
          </p:nvCxnSpPr>
          <p:spPr>
            <a:xfrm>
              <a:off x="5775158" y="2579571"/>
              <a:ext cx="1174282" cy="2175309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372F252-4FBB-4F84-0A9A-E6BD364DF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4223" y="4754880"/>
              <a:ext cx="2475217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2150F2-60CF-F51E-5379-1DA1491D4B80}"/>
              </a:ext>
            </a:extLst>
          </p:cNvPr>
          <p:cNvSpPr txBox="1"/>
          <p:nvPr/>
        </p:nvSpPr>
        <p:spPr>
          <a:xfrm>
            <a:off x="535256" y="551289"/>
            <a:ext cx="9590052" cy="5755422"/>
          </a:xfrm>
          <a:prstGeom prst="rect">
            <a:avLst/>
          </a:prstGeom>
          <a:solidFill>
            <a:schemeClr val="accent6">
              <a:lumMod val="75000"/>
              <a:alpha val="43060"/>
            </a:schemeClr>
          </a:solidFill>
        </p:spPr>
        <p:txBody>
          <a:bodyPr wrap="square" rtlCol="0">
            <a:spAutoFit/>
          </a:bodyPr>
          <a:lstStyle/>
          <a:p>
            <a:r>
              <a:rPr lang="en-NL" sz="3200" dirty="0">
                <a:solidFill>
                  <a:schemeClr val="bg1"/>
                </a:solidFill>
              </a:rPr>
              <a:t>Current status EMR Subsurface de-risking:</a:t>
            </a:r>
          </a:p>
          <a:p>
            <a:r>
              <a:rPr lang="en-NL" sz="2400" dirty="0">
                <a:solidFill>
                  <a:schemeClr val="bg1"/>
                </a:solidFill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Initial Geological Model established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Booze – Val-Dieu block and South-West part of search area suggesting preferred locations for the corner points.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Measurement program defined to confirm </a:t>
            </a:r>
            <a:r>
              <a:rPr lang="en-GB" sz="2400" dirty="0" err="1">
                <a:solidFill>
                  <a:schemeClr val="bg1"/>
                </a:solidFill>
              </a:rPr>
              <a:t>geomechanical</a:t>
            </a:r>
            <a:r>
              <a:rPr lang="en-GB" sz="2400" dirty="0">
                <a:solidFill>
                  <a:schemeClr val="bg1"/>
                </a:solidFill>
              </a:rPr>
              <a:t> aspects: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     </a:t>
            </a:r>
            <a:r>
              <a:rPr lang="en-GB" sz="2000" dirty="0">
                <a:solidFill>
                  <a:schemeClr val="bg1"/>
                </a:solidFill>
              </a:rPr>
              <a:t>20 Boreholes, currently drilling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     Active and Passive Seismic, and ERT / Magnetic campaigns planned</a:t>
            </a:r>
            <a:endParaRPr lang="en-GB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NL" sz="24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L" sz="2400" dirty="0">
                <a:solidFill>
                  <a:schemeClr val="bg1"/>
                </a:solidFill>
              </a:rPr>
              <a:t>Anthropogenic noise measurements (train, highways, wind turbines) ongoing</a:t>
            </a:r>
          </a:p>
          <a:p>
            <a:endParaRPr lang="en-NL" sz="2400" dirty="0">
              <a:solidFill>
                <a:schemeClr val="bg1"/>
              </a:solidFill>
            </a:endParaRPr>
          </a:p>
          <a:p>
            <a:r>
              <a:rPr lang="en-NL" sz="2800" dirty="0">
                <a:solidFill>
                  <a:schemeClr val="bg1"/>
                </a:solidFill>
              </a:rPr>
              <a:t>Subsurface is challenging but clear mitigation path forward exists</a:t>
            </a:r>
          </a:p>
        </p:txBody>
      </p:sp>
    </p:spTree>
    <p:extLst>
      <p:ext uri="{BB962C8B-B14F-4D97-AF65-F5344CB8AC3E}">
        <p14:creationId xmlns:p14="http://schemas.microsoft.com/office/powerpoint/2010/main" val="292970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0C9C04-0CED-7A24-09F7-59AF5D0CE8E2}"/>
              </a:ext>
            </a:extLst>
          </p:cNvPr>
          <p:cNvCxnSpPr/>
          <p:nvPr/>
        </p:nvCxnSpPr>
        <p:spPr>
          <a:xfrm>
            <a:off x="4987639" y="344384"/>
            <a:ext cx="0" cy="619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CA270B-1B9D-8964-36BF-69ECF6F6607F}"/>
              </a:ext>
            </a:extLst>
          </p:cNvPr>
          <p:cNvSpPr txBox="1"/>
          <p:nvPr/>
        </p:nvSpPr>
        <p:spPr>
          <a:xfrm>
            <a:off x="461752" y="547586"/>
            <a:ext cx="4343071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0099"/>
                </a:solidFill>
              </a:rPr>
              <a:t>Planning de-risking Activities</a:t>
            </a:r>
            <a:endParaRPr lang="en-NL" sz="2800" dirty="0">
              <a:solidFill>
                <a:srgbClr val="000099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Boreholes: two sets of ~10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Geomechanical Evaluation Cores vs Shafts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Active seismic campaign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Passive seismic campaigns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ERT, Magnetic, Gravimetric surveys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NL" dirty="0">
                <a:solidFill>
                  <a:schemeClr val="accent4">
                    <a:lumMod val="75000"/>
                  </a:schemeClr>
                </a:solidFill>
              </a:rPr>
              <a:t>Anthropogenic Noise Studies</a:t>
            </a:r>
          </a:p>
          <a:p>
            <a:endParaRPr lang="en-NL" dirty="0">
              <a:solidFill>
                <a:schemeClr val="accent4">
                  <a:lumMod val="75000"/>
                </a:schemeClr>
              </a:solidFill>
            </a:endParaRPr>
          </a:p>
          <a:p>
            <a:br>
              <a:rPr lang="en-NL" dirty="0">
                <a:solidFill>
                  <a:schemeClr val="accent4">
                    <a:lumMod val="75000"/>
                  </a:schemeClr>
                </a:solidFill>
              </a:rPr>
            </a:br>
            <a:endParaRPr lang="en-NL" dirty="0">
              <a:solidFill>
                <a:srgbClr val="00B050"/>
              </a:solidFill>
            </a:endParaRP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2" name="image4.png" descr="A picture containing map, screenshot&#10;&#10;Description automatically generated">
            <a:extLst>
              <a:ext uri="{FF2B5EF4-FFF2-40B4-BE49-F238E27FC236}">
                <a16:creationId xmlns:a16="http://schemas.microsoft.com/office/drawing/2014/main" id="{B4EED002-2D35-08C2-E8D8-78980AAB158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b="11434"/>
          <a:stretch/>
        </p:blipFill>
        <p:spPr>
          <a:xfrm>
            <a:off x="5805053" y="3214585"/>
            <a:ext cx="6096000" cy="3429000"/>
          </a:xfrm>
          <a:prstGeom prst="rect">
            <a:avLst/>
          </a:prstGeom>
        </p:spPr>
      </p:pic>
      <p:pic>
        <p:nvPicPr>
          <p:cNvPr id="10" name="Afbeelding 8">
            <a:extLst>
              <a:ext uri="{FF2B5EF4-FFF2-40B4-BE49-F238E27FC236}">
                <a16:creationId xmlns:a16="http://schemas.microsoft.com/office/drawing/2014/main" id="{26A0FDCF-F3C4-E951-5EAE-02B19F349FE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805053" y="443345"/>
            <a:ext cx="3785046" cy="2607240"/>
          </a:xfrm>
          <a:prstGeom prst="rect">
            <a:avLst/>
          </a:prstGeom>
          <a:ln w="0">
            <a:noFill/>
          </a:ln>
        </p:spPr>
      </p:pic>
      <p:grpSp>
        <p:nvGrpSpPr>
          <p:cNvPr id="13" name="Gruppieren 17">
            <a:extLst>
              <a:ext uri="{FF2B5EF4-FFF2-40B4-BE49-F238E27FC236}">
                <a16:creationId xmlns:a16="http://schemas.microsoft.com/office/drawing/2014/main" id="{3C0FCE57-A438-3370-712E-EA9D09C94CAE}"/>
              </a:ext>
            </a:extLst>
          </p:cNvPr>
          <p:cNvGrpSpPr/>
          <p:nvPr/>
        </p:nvGrpSpPr>
        <p:grpSpPr>
          <a:xfrm>
            <a:off x="9687079" y="278184"/>
            <a:ext cx="2203648" cy="2772401"/>
            <a:chOff x="7570382" y="309469"/>
            <a:chExt cx="4245414" cy="5115090"/>
          </a:xfrm>
        </p:grpSpPr>
        <p:pic>
          <p:nvPicPr>
            <p:cNvPr id="14" name="Grafik 15">
              <a:extLst>
                <a:ext uri="{FF2B5EF4-FFF2-40B4-BE49-F238E27FC236}">
                  <a16:creationId xmlns:a16="http://schemas.microsoft.com/office/drawing/2014/main" id="{0E822CE7-5357-799D-4A0C-A2DB0921D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t="380" r="578"/>
            <a:stretch/>
          </p:blipFill>
          <p:spPr>
            <a:xfrm>
              <a:off x="7570382" y="309469"/>
              <a:ext cx="4245414" cy="511509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5" name="Grafik 16">
              <a:extLst>
                <a:ext uri="{FF2B5EF4-FFF2-40B4-BE49-F238E27FC236}">
                  <a16:creationId xmlns:a16="http://schemas.microsoft.com/office/drawing/2014/main" id="{31070EB1-79EC-5889-3ED4-6C9CF29B7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80" r="7800"/>
            <a:stretch/>
          </p:blipFill>
          <p:spPr>
            <a:xfrm>
              <a:off x="10538990" y="4136065"/>
              <a:ext cx="1276805" cy="128849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807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F58204D4-10BD-71FD-9763-06010CEE1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9"/>
          <a:stretch/>
        </p:blipFill>
        <p:spPr>
          <a:xfrm>
            <a:off x="-1504" y="51654"/>
            <a:ext cx="12191980" cy="68567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4" name="Picture 3" descr="A picture containing window, indoor, art, abandoned&#10;&#10;Description automatically generated">
            <a:extLst>
              <a:ext uri="{FF2B5EF4-FFF2-40B4-BE49-F238E27FC236}">
                <a16:creationId xmlns:a16="http://schemas.microsoft.com/office/drawing/2014/main" id="{DDBC7DF6-CC65-62BA-7388-3799A379CA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0" t="-1" b="18444"/>
          <a:stretch/>
        </p:blipFill>
        <p:spPr>
          <a:xfrm rot="5400000">
            <a:off x="2706101" y="-1414009"/>
            <a:ext cx="6431936" cy="9756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43CBA-FB0B-48CE-81E8-074733038860}"/>
              </a:ext>
            </a:extLst>
          </p:cNvPr>
          <p:cNvSpPr txBox="1"/>
          <p:nvPr/>
        </p:nvSpPr>
        <p:spPr>
          <a:xfrm>
            <a:off x="170162" y="2572907"/>
            <a:ext cx="5640340" cy="92333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2060"/>
                </a:solidFill>
              </a:rPr>
              <a:t>Breccia</a:t>
            </a:r>
            <a:r>
              <a:rPr lang="nl-NL" dirty="0">
                <a:solidFill>
                  <a:srgbClr val="002060"/>
                </a:solidFill>
              </a:rPr>
              <a:t>, </a:t>
            </a:r>
            <a:r>
              <a:rPr lang="nl-NL" dirty="0" err="1">
                <a:solidFill>
                  <a:srgbClr val="002060"/>
                </a:solidFill>
              </a:rPr>
              <a:t>weathered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sharp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parts</a:t>
            </a:r>
            <a:r>
              <a:rPr lang="nl-NL" dirty="0">
                <a:solidFill>
                  <a:srgbClr val="002060"/>
                </a:solidFill>
              </a:rPr>
              <a:t> of </a:t>
            </a:r>
            <a:r>
              <a:rPr lang="nl-NL" dirty="0" err="1">
                <a:solidFill>
                  <a:srgbClr val="002060"/>
                </a:solidFill>
              </a:rPr>
              <a:t>Visean</a:t>
            </a:r>
            <a:r>
              <a:rPr lang="nl-NL" dirty="0">
                <a:solidFill>
                  <a:srgbClr val="002060"/>
                </a:solidFill>
              </a:rPr>
              <a:t> rock </a:t>
            </a:r>
            <a:r>
              <a:rPr lang="nl-NL" dirty="0" err="1">
                <a:solidFill>
                  <a:srgbClr val="002060"/>
                </a:solidFill>
              </a:rPr>
              <a:t>and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some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older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rocks</a:t>
            </a:r>
            <a:r>
              <a:rPr lang="nl-NL" dirty="0">
                <a:solidFill>
                  <a:srgbClr val="002060"/>
                </a:solidFill>
              </a:rPr>
              <a:t> mixed </a:t>
            </a:r>
            <a:r>
              <a:rPr lang="nl-NL" dirty="0" err="1">
                <a:solidFill>
                  <a:srgbClr val="002060"/>
                </a:solidFill>
              </a:rPr>
              <a:t>with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Namurian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shales</a:t>
            </a:r>
            <a:r>
              <a:rPr lang="nl-NL" dirty="0">
                <a:solidFill>
                  <a:srgbClr val="002060"/>
                </a:solidFill>
              </a:rPr>
              <a:t>/</a:t>
            </a:r>
            <a:r>
              <a:rPr lang="nl-NL" dirty="0" err="1">
                <a:solidFill>
                  <a:srgbClr val="002060"/>
                </a:solidFill>
              </a:rPr>
              <a:t>clay</a:t>
            </a:r>
            <a:r>
              <a:rPr lang="nl-NL" dirty="0">
                <a:solidFill>
                  <a:srgbClr val="002060"/>
                </a:solidFill>
              </a:rPr>
              <a:t>. 1st </a:t>
            </a:r>
            <a:r>
              <a:rPr lang="nl-NL" dirty="0" err="1">
                <a:solidFill>
                  <a:srgbClr val="002060"/>
                </a:solidFill>
              </a:rPr>
              <a:t>impression</a:t>
            </a:r>
            <a:r>
              <a:rPr lang="nl-NL" dirty="0">
                <a:solidFill>
                  <a:srgbClr val="002060"/>
                </a:solidFill>
              </a:rPr>
              <a:t>: </a:t>
            </a:r>
            <a:r>
              <a:rPr lang="nl-NL" dirty="0" err="1">
                <a:solidFill>
                  <a:srgbClr val="002060"/>
                </a:solidFill>
              </a:rPr>
              <a:t>Probably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Alportian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age</a:t>
            </a:r>
            <a:r>
              <a:rPr lang="nl-NL" dirty="0">
                <a:solidFill>
                  <a:srgbClr val="002060"/>
                </a:solidFill>
              </a:rPr>
              <a:t> ~330 </a:t>
            </a:r>
            <a:r>
              <a:rPr lang="nl-NL" dirty="0" err="1">
                <a:solidFill>
                  <a:srgbClr val="002060"/>
                </a:solidFill>
              </a:rPr>
              <a:t>MYr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EEF7F-78CF-44C0-B70F-D0692E1A357C}"/>
              </a:ext>
            </a:extLst>
          </p:cNvPr>
          <p:cNvSpPr txBox="1"/>
          <p:nvPr/>
        </p:nvSpPr>
        <p:spPr>
          <a:xfrm>
            <a:off x="4855169" y="22948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FB30B-34B6-47A9-8BDA-6BE3F4890854}"/>
              </a:ext>
            </a:extLst>
          </p:cNvPr>
          <p:cNvSpPr txBox="1"/>
          <p:nvPr/>
        </p:nvSpPr>
        <p:spPr>
          <a:xfrm>
            <a:off x="170162" y="585628"/>
            <a:ext cx="2986404" cy="646331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2060"/>
                </a:solidFill>
              </a:rPr>
              <a:t>Quarzite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layer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between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Namurian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shales</a:t>
            </a:r>
            <a:endParaRPr lang="nl-NL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F3BCC-030A-44BE-8ED3-0AA6E7AC94A3}"/>
              </a:ext>
            </a:extLst>
          </p:cNvPr>
          <p:cNvSpPr txBox="1"/>
          <p:nvPr/>
        </p:nvSpPr>
        <p:spPr>
          <a:xfrm>
            <a:off x="170162" y="4369973"/>
            <a:ext cx="3993641" cy="646331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rgbClr val="002060"/>
                </a:solidFill>
              </a:rPr>
              <a:t>Viséan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limestone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with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chert</a:t>
            </a:r>
            <a:r>
              <a:rPr lang="nl-NL" dirty="0">
                <a:solidFill>
                  <a:srgbClr val="002060"/>
                </a:solidFill>
              </a:rPr>
              <a:t> below 35 m </a:t>
            </a:r>
            <a:r>
              <a:rPr lang="nl-NL" dirty="0" err="1">
                <a:solidFill>
                  <a:srgbClr val="002060"/>
                </a:solidFill>
              </a:rPr>
              <a:t>depth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 dirty="0" err="1">
                <a:solidFill>
                  <a:srgbClr val="002060"/>
                </a:solidFill>
              </a:rPr>
              <a:t>ending</a:t>
            </a:r>
            <a:r>
              <a:rPr lang="nl-NL" dirty="0">
                <a:solidFill>
                  <a:srgbClr val="002060"/>
                </a:solidFill>
              </a:rPr>
              <a:t> at 50m</a:t>
            </a:r>
          </a:p>
        </p:txBody>
      </p:sp>
    </p:spTree>
    <p:extLst>
      <p:ext uri="{BB962C8B-B14F-4D97-AF65-F5344CB8AC3E}">
        <p14:creationId xmlns:p14="http://schemas.microsoft.com/office/powerpoint/2010/main" val="255460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57D0F6-ABFA-BC55-078D-C6FCC17EE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116" y="3417570"/>
            <a:ext cx="6087002" cy="3329590"/>
          </a:xfrm>
          <a:prstGeom prst="rect">
            <a:avLst/>
          </a:prstGeom>
        </p:spPr>
      </p:pic>
      <p:pic>
        <p:nvPicPr>
          <p:cNvPr id="9" name="Picture 8" descr="A picture containing pattern&#10;&#10;Description automatically generated">
            <a:extLst>
              <a:ext uri="{FF2B5EF4-FFF2-40B4-BE49-F238E27FC236}">
                <a16:creationId xmlns:a16="http://schemas.microsoft.com/office/drawing/2014/main" id="{DBBB8650-15E4-9FD3-D72B-EA4439D7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364" y="192166"/>
            <a:ext cx="6488363" cy="3266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FA2191-1B89-02C7-71CD-F0512E06D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7" y="169187"/>
            <a:ext cx="5695092" cy="3358503"/>
          </a:xfrm>
          <a:prstGeom prst="rect">
            <a:avLst/>
          </a:prstGeom>
        </p:spPr>
      </p:pic>
      <p:pic>
        <p:nvPicPr>
          <p:cNvPr id="3" name="Picture 2" descr="A picture containing tire, wheel, sky, land vehicle&#10;&#10;Description automatically generated">
            <a:extLst>
              <a:ext uri="{FF2B5EF4-FFF2-40B4-BE49-F238E27FC236}">
                <a16:creationId xmlns:a16="http://schemas.microsoft.com/office/drawing/2014/main" id="{B6B486CE-7B5D-3FAB-3192-17DB67929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" y="3606089"/>
            <a:ext cx="5695092" cy="3203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69898E-F4A5-8813-F182-DAF4BB18E7FB}"/>
              </a:ext>
            </a:extLst>
          </p:cNvPr>
          <p:cNvSpPr txBox="1"/>
          <p:nvPr/>
        </p:nvSpPr>
        <p:spPr>
          <a:xfrm>
            <a:off x="7529512" y="4357684"/>
            <a:ext cx="3629025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Preliminary Conclusions: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FFC000"/>
                </a:solidFill>
              </a:rPr>
              <a:t>Electrical Vibe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FFC000"/>
                </a:solidFill>
              </a:rPr>
              <a:t>Top notch data processing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B050"/>
                </a:solidFill>
              </a:rPr>
              <a:t>Strong reflection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00B050"/>
                </a:solidFill>
              </a:rPr>
              <a:t>Clear hints of fractures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C00000"/>
                </a:solidFill>
              </a:rPr>
              <a:t>Requires small receiver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dirty="0">
                <a:solidFill>
                  <a:srgbClr val="C00000"/>
                </a:solidFill>
              </a:rPr>
              <a:t>Forces smaller application areas</a:t>
            </a:r>
          </a:p>
        </p:txBody>
      </p:sp>
    </p:spTree>
    <p:extLst>
      <p:ext uri="{BB962C8B-B14F-4D97-AF65-F5344CB8AC3E}">
        <p14:creationId xmlns:p14="http://schemas.microsoft.com/office/powerpoint/2010/main" val="2782950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650C927-F9BE-2C3F-6F84-EC320FB525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946" y="13855"/>
            <a:ext cx="9620053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2455ED8-75E6-8D60-2165-21B241FD8F5B}"/>
              </a:ext>
            </a:extLst>
          </p:cNvPr>
          <p:cNvSpPr txBox="1"/>
          <p:nvPr/>
        </p:nvSpPr>
        <p:spPr>
          <a:xfrm>
            <a:off x="78619" y="0"/>
            <a:ext cx="249332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De-risking the Booze – Val- Dieu block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Using 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BVD block position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Corrected position of BVD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Deep ERT profiles planned for more complete understanding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D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(yellow)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E6616824-770C-283B-961F-9CCB9C1D88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4656" y="4724402"/>
            <a:ext cx="3683171" cy="188806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9B7942-710A-4ABA-6A8C-B26B6FC2460B}"/>
              </a:ext>
            </a:extLst>
          </p:cNvPr>
          <p:cNvCxnSpPr>
            <a:cxnSpLocks/>
          </p:cNvCxnSpPr>
          <p:nvPr/>
        </p:nvCxnSpPr>
        <p:spPr>
          <a:xfrm>
            <a:off x="1827655" y="4230898"/>
            <a:ext cx="2702781" cy="194822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F72383-5AE5-B8CF-1A0C-56B033E14C47}"/>
              </a:ext>
            </a:extLst>
          </p:cNvPr>
          <p:cNvCxnSpPr>
            <a:cxnSpLocks/>
          </p:cNvCxnSpPr>
          <p:nvPr/>
        </p:nvCxnSpPr>
        <p:spPr>
          <a:xfrm>
            <a:off x="2036618" y="3297382"/>
            <a:ext cx="3527909" cy="2881745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90C67E-86BD-C5F3-4613-49B996AE2EC1}"/>
              </a:ext>
            </a:extLst>
          </p:cNvPr>
          <p:cNvSpPr txBox="1"/>
          <p:nvPr/>
        </p:nvSpPr>
        <p:spPr>
          <a:xfrm>
            <a:off x="5901544" y="2796524"/>
            <a:ext cx="162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Recent ERT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9807C3-6E7D-21F8-8D90-D715C7869B1A}"/>
              </a:ext>
            </a:extLst>
          </p:cNvPr>
          <p:cNvSpPr txBox="1"/>
          <p:nvPr/>
        </p:nvSpPr>
        <p:spPr>
          <a:xfrm rot="19399079">
            <a:off x="10113819" y="2092029"/>
            <a:ext cx="20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Initial BVD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4C46D-ECE2-5CEE-27AA-AB656BB6B65B}"/>
              </a:ext>
            </a:extLst>
          </p:cNvPr>
          <p:cNvSpPr txBox="1"/>
          <p:nvPr/>
        </p:nvSpPr>
        <p:spPr>
          <a:xfrm rot="19477051">
            <a:off x="9620054" y="1607124"/>
            <a:ext cx="200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Updated BVD block</a:t>
            </a:r>
          </a:p>
        </p:txBody>
      </p:sp>
    </p:spTree>
    <p:extLst>
      <p:ext uri="{BB962C8B-B14F-4D97-AF65-F5344CB8AC3E}">
        <p14:creationId xmlns:p14="http://schemas.microsoft.com/office/powerpoint/2010/main" val="799716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32832</TotalTime>
  <Words>2197</Words>
  <Application>Microsoft Macintosh PowerPoint</Application>
  <PresentationFormat>Widescreen</PresentationFormat>
  <Paragraphs>329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Shallow subsurface imaging using Passive Seismic</vt:lpstr>
      <vt:lpstr>Depth Inversion of Passive Seismic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Wim Walk</dc:creator>
  <cp:keywords>, docId:C3331F6354C6144CFD498DF849C9F03F</cp:keywords>
  <cp:lastModifiedBy>Wim Walk</cp:lastModifiedBy>
  <cp:revision>77</cp:revision>
  <dcterms:created xsi:type="dcterms:W3CDTF">2023-03-09T13:27:08Z</dcterms:created>
  <dcterms:modified xsi:type="dcterms:W3CDTF">2023-06-12T14:50:58Z</dcterms:modified>
</cp:coreProperties>
</file>