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325" r:id="rId3"/>
    <p:sldId id="347" r:id="rId4"/>
    <p:sldId id="348" r:id="rId5"/>
    <p:sldId id="349" r:id="rId6"/>
    <p:sldId id="350" r:id="rId7"/>
    <p:sldId id="346" r:id="rId8"/>
    <p:sldId id="342" r:id="rId9"/>
    <p:sldId id="355" r:id="rId10"/>
    <p:sldId id="352" r:id="rId11"/>
    <p:sldId id="354" r:id="rId12"/>
    <p:sldId id="358" r:id="rId13"/>
    <p:sldId id="351" r:id="rId14"/>
    <p:sldId id="359" r:id="rId15"/>
    <p:sldId id="356" r:id="rId16"/>
    <p:sldId id="360" r:id="rId17"/>
    <p:sldId id="343" r:id="rId18"/>
    <p:sldId id="340" r:id="rId19"/>
    <p:sldId id="341" r:id="rId20"/>
    <p:sldId id="336" r:id="rId21"/>
    <p:sldId id="344" r:id="rId22"/>
    <p:sldId id="361" r:id="rId23"/>
    <p:sldId id="333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40FF"/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0" autoAdjust="0"/>
    <p:restoredTop sz="94686"/>
  </p:normalViewPr>
  <p:slideViewPr>
    <p:cSldViewPr snapToObjects="1">
      <p:cViewPr>
        <p:scale>
          <a:sx n="117" d="100"/>
          <a:sy n="117" d="100"/>
        </p:scale>
        <p:origin x="496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9A7540-B99A-A84D-B59A-8BC06D625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DC9A354-22F0-B845-8559-88C9A82D2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1F5B6E-5452-544E-9211-7790A88D3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EB6098B-21B2-5A4C-AC57-558408FA7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3BD65F-6538-924A-8C03-B90E599FC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7FEABE4-9E82-F24B-848A-91A546B3D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761A9F-B35D-7C42-848D-B24D01351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Luigi SCIBILE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CAF9764-FA4F-7C48-B551-1A8FAAD50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5600" y="6378349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ET-PP INFRA-DEV Annual Meeting, Barcelona, 12-13 June 2023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Luigi SCIBILE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E371364-2BDE-D140-A984-132169EF71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3284985"/>
            <a:ext cx="11376025" cy="504056"/>
          </a:xfrm>
        </p:spPr>
        <p:txBody>
          <a:bodyPr/>
          <a:lstStyle/>
          <a:p>
            <a:pPr algn="ctr"/>
            <a:r>
              <a:rPr lang="en-US" sz="4000" dirty="0"/>
              <a:t>Material for discussion on</a:t>
            </a:r>
            <a:br>
              <a:rPr lang="en-US" sz="4000" dirty="0"/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805264"/>
            <a:ext cx="11376026" cy="698775"/>
          </a:xfrm>
        </p:spPr>
        <p:txBody>
          <a:bodyPr/>
          <a:lstStyle/>
          <a:p>
            <a:pPr algn="l"/>
            <a:r>
              <a:rPr lang="en-US" sz="1800" dirty="0"/>
              <a:t>Luigi SCIBILE </a:t>
            </a:r>
            <a:r>
              <a:rPr lang="en-US" sz="1400" dirty="0"/>
              <a:t>for the ET-CERN collaboration</a:t>
            </a:r>
            <a:endParaRPr lang="en-US" sz="1800" dirty="0"/>
          </a:p>
          <a:p>
            <a:pPr algn="l"/>
            <a:r>
              <a:rPr lang="en-GB" sz="1400" dirty="0"/>
              <a:t>ET-PP INFRA-DEV Annual Meeting, Barcelona, 12-13 June 2023</a:t>
            </a: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D94FF5-9268-B676-B6E9-692E8A2F6C8C}"/>
              </a:ext>
            </a:extLst>
          </p:cNvPr>
          <p:cNvSpPr txBox="1">
            <a:spLocks/>
          </p:cNvSpPr>
          <p:nvPr/>
        </p:nvSpPr>
        <p:spPr>
          <a:xfrm>
            <a:off x="402140" y="4005064"/>
            <a:ext cx="11376025" cy="1163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/>
              <a:t>Interfaces/Interferences </a:t>
            </a:r>
            <a:r>
              <a:rPr lang="en-US" sz="2400" dirty="0"/>
              <a:t>between the beampipe and civil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/>
              <a:t>Initial</a:t>
            </a:r>
            <a:r>
              <a:rPr lang="en-US" sz="2400" dirty="0"/>
              <a:t> plans for installation, length of beampipes, welding location, logistics, etc.</a:t>
            </a:r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F5C72C5-D3D3-0726-803F-638BEE93F985}"/>
              </a:ext>
            </a:extLst>
          </p:cNvPr>
          <p:cNvGrpSpPr/>
          <p:nvPr/>
        </p:nvGrpSpPr>
        <p:grpSpPr>
          <a:xfrm>
            <a:off x="1055440" y="2614972"/>
            <a:ext cx="2628000" cy="2628000"/>
            <a:chOff x="1055440" y="2614972"/>
            <a:chExt cx="2628000" cy="262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108A90-064F-C65E-49AF-CB891F4826A0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02" y="4711369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4D2D349-F657-F1CC-B815-2A1819FFD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123" y="4711369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794CE1-A3EB-6943-A7E5-B8FAA91CFC7E}"/>
                </a:ext>
              </a:extLst>
            </p:cNvPr>
            <p:cNvSpPr txBox="1"/>
            <p:nvPr/>
          </p:nvSpPr>
          <p:spPr>
            <a:xfrm rot="16200000">
              <a:off x="2318845" y="4868649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ED1B0F9-4FE4-EFBE-2F9C-DE98087AD3C8}"/>
                </a:ext>
              </a:extLst>
            </p:cNvPr>
            <p:cNvGrpSpPr/>
            <p:nvPr/>
          </p:nvGrpSpPr>
          <p:grpSpPr>
            <a:xfrm>
              <a:off x="1428946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E8F759A-9D8C-A38C-170B-814C1652320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DE0C96E-6C4A-4CD5-B4DF-110A1402F907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B8D5924D-B1C0-857E-42DF-1C9FD1A5748E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ECF7AE7A-82A9-10AB-8143-6763F5DD19FD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443FBD12-4AAB-74F6-7613-1E52741156DE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E456522-1C21-9BFD-1528-4D654D2E6DC1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B214E557-21FA-A2D5-3C25-D5F281EC0F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4D010D-3FAF-D8F2-CB5A-43C936631065}"/>
                </a:ext>
              </a:extLst>
            </p:cNvPr>
            <p:cNvSpPr txBox="1"/>
            <p:nvPr/>
          </p:nvSpPr>
          <p:spPr>
            <a:xfrm rot="16200000">
              <a:off x="1664108" y="390818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B76E1DA-1820-C065-EBC4-6E736E041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329" y="2913905"/>
              <a:ext cx="2052000" cy="2052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28881A5-1538-8337-B412-58A85C1339A5}"/>
                </a:ext>
              </a:extLst>
            </p:cNvPr>
            <p:cNvGrpSpPr/>
            <p:nvPr/>
          </p:nvGrpSpPr>
          <p:grpSpPr>
            <a:xfrm>
              <a:off x="2839362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88D1C3B-BF6B-0FED-61AA-7FB6400AE873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574A4744-5835-DEB5-0882-22680BD8707A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02414543-DAD8-BC03-7BAA-C8396A30E93F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8B7E086-411C-63CE-95DA-C5B8630FFA6C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0C0B6D7-854F-820A-8BDF-133D2298B42F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02389D01-D643-79FD-EE2E-DAF7346D9A28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C67BA94-DB67-2396-43D2-24A9C116BB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BFB7CE8-3435-83A3-F4C0-17573F80542B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1527014" y="3112590"/>
              <a:ext cx="101823" cy="101823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AF16214-D455-9006-489B-7309C6B79AB9}"/>
                </a:ext>
              </a:extLst>
            </p:cNvPr>
            <p:cNvSpPr txBox="1"/>
            <p:nvPr/>
          </p:nvSpPr>
          <p:spPr>
            <a:xfrm rot="18975672">
              <a:off x="1604505" y="307724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400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4ED63A-3AB6-F765-C1E4-62D736CF73E1}"/>
                </a:ext>
              </a:extLst>
            </p:cNvPr>
            <p:cNvSpPr txBox="1"/>
            <p:nvPr/>
          </p:nvSpPr>
          <p:spPr>
            <a:xfrm>
              <a:off x="2246583" y="4371985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2720</a:t>
              </a:r>
            </a:p>
          </p:txBody>
        </p:sp>
        <p:sp>
          <p:nvSpPr>
            <p:cNvPr id="57" name="Doughnut 56">
              <a:extLst>
                <a:ext uri="{FF2B5EF4-FFF2-40B4-BE49-F238E27FC236}">
                  <a16:creationId xmlns:a16="http://schemas.microsoft.com/office/drawing/2014/main" id="{D0AAA596-2A09-8903-07AB-C18D09794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5440" y="2614972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/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17AE1B0-F4EC-C9EE-1AF9-3FDBBE4B08D9}"/>
                </a:ext>
              </a:extLst>
            </p:cNvPr>
            <p:cNvCxnSpPr>
              <a:cxnSpLocks/>
              <a:stCxn id="94" idx="6"/>
              <a:endCxn id="87" idx="2"/>
            </p:cNvCxnSpPr>
            <p:nvPr/>
          </p:nvCxnSpPr>
          <p:spPr>
            <a:xfrm>
              <a:off x="1860946" y="4329025"/>
              <a:ext cx="978416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lvl="2"/>
            <a:r>
              <a:rPr lang="en-GB" sz="2400" dirty="0"/>
              <a:t>Space required for supporting structure (assuming that the support infrastructure will be installed along with the tubes).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18D29F24-5A89-6A07-DEDE-1EB363D785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40" y="2802671"/>
            <a:ext cx="972000" cy="1972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0CA0C-CC74-B807-11E7-18402483E05F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87" y="2852149"/>
            <a:ext cx="216000" cy="18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AF87E-08E0-0913-E54F-FC12B2E0F65B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38148" y="2852149"/>
            <a:ext cx="216000" cy="1872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C3EC52-672C-F46E-B2EB-3B6BA6516F56}"/>
              </a:ext>
            </a:extLst>
          </p:cNvPr>
          <p:cNvCxnSpPr>
            <a:cxnSpLocks/>
          </p:cNvCxnSpPr>
          <p:nvPr/>
        </p:nvCxnSpPr>
        <p:spPr>
          <a:xfrm>
            <a:off x="1961189" y="4315504"/>
            <a:ext cx="784959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44243B-8806-60FD-D4EE-E2A373D6BDF7}"/>
              </a:ext>
            </a:extLst>
          </p:cNvPr>
          <p:cNvSpPr txBox="1"/>
          <p:nvPr/>
        </p:nvSpPr>
        <p:spPr>
          <a:xfrm>
            <a:off x="2251844" y="4379890"/>
            <a:ext cx="141064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2180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0353183-3444-DC00-E2F0-351E596482B9}"/>
              </a:ext>
            </a:extLst>
          </p:cNvPr>
          <p:cNvGrpSpPr/>
          <p:nvPr/>
        </p:nvGrpSpPr>
        <p:grpSpPr>
          <a:xfrm>
            <a:off x="1182849" y="3777988"/>
            <a:ext cx="756000" cy="331573"/>
            <a:chOff x="1182849" y="3777988"/>
            <a:chExt cx="756000" cy="331573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7205AB3-415E-6AE9-5F4D-656A29FF8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849" y="3861048"/>
              <a:ext cx="756000" cy="13178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A29C829-D499-2BDC-3D8E-921F6F2D6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3851" y="3958835"/>
              <a:ext cx="180000" cy="150726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28A08B6-0946-3C94-7575-88D9B8B25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7026" y="3777988"/>
              <a:ext cx="180000" cy="11884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4545F19-ED8C-4B10-CB00-1F409596F583}"/>
              </a:ext>
            </a:extLst>
          </p:cNvPr>
          <p:cNvGrpSpPr/>
          <p:nvPr/>
        </p:nvGrpSpPr>
        <p:grpSpPr>
          <a:xfrm flipH="1">
            <a:off x="2783632" y="3789040"/>
            <a:ext cx="756000" cy="331573"/>
            <a:chOff x="1182849" y="3777988"/>
            <a:chExt cx="756000" cy="331573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E4AFE5F-6550-4C90-5107-4B4EF46E5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849" y="3861048"/>
              <a:ext cx="756000" cy="131786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D92F1C2-1DB5-DC95-EE5F-DBEABC17D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3851" y="3958835"/>
              <a:ext cx="180000" cy="15072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79DEC7A-1C84-3CBC-D7E1-EFFF74137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7026" y="3777988"/>
              <a:ext cx="180000" cy="118848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F314C5-BD97-D021-A79F-C35D690860B7}"/>
              </a:ext>
            </a:extLst>
          </p:cNvPr>
          <p:cNvGrpSpPr/>
          <p:nvPr/>
        </p:nvGrpSpPr>
        <p:grpSpPr>
          <a:xfrm>
            <a:off x="5649376" y="2614972"/>
            <a:ext cx="2628000" cy="2628000"/>
            <a:chOff x="1055440" y="2614972"/>
            <a:chExt cx="2628000" cy="26280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8D816D7-F07F-74EE-4645-F4EF1A4F401C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02" y="4711369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1E2F45E-0F63-A32A-8BC7-A6BFBE7593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123" y="4711369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90AAEEA-682C-B286-5654-65C329DF2B83}"/>
                </a:ext>
              </a:extLst>
            </p:cNvPr>
            <p:cNvSpPr txBox="1"/>
            <p:nvPr/>
          </p:nvSpPr>
          <p:spPr>
            <a:xfrm rot="16200000">
              <a:off x="2318845" y="4868649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0A0A09B-5B44-7991-B2A4-3087DDDA9AC9}"/>
                </a:ext>
              </a:extLst>
            </p:cNvPr>
            <p:cNvGrpSpPr/>
            <p:nvPr/>
          </p:nvGrpSpPr>
          <p:grpSpPr>
            <a:xfrm>
              <a:off x="1428946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E4ABCA52-6819-2CF8-DEE1-8F72DB3DD1E1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55C42A59-CDC1-411C-9FDB-79D165475445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664EA0AB-DB1B-8222-1769-C6D647F80F66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C03DA00B-5AB3-0196-2D14-D2DA2AB0DAEF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5924A91-E215-78AE-A2C8-1E982DA900FF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DFC5533E-AB7B-C313-46AD-41CB75DDE753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15BD324C-6FC8-B4C3-5B9F-941DA1130F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F864C6E-FAA4-71BB-8C36-B08130C19B5E}"/>
                </a:ext>
              </a:extLst>
            </p:cNvPr>
            <p:cNvSpPr txBox="1"/>
            <p:nvPr/>
          </p:nvSpPr>
          <p:spPr>
            <a:xfrm rot="16200000">
              <a:off x="1664108" y="390818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18D06FA-E633-EC55-BDE8-8DFB64EA5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329" y="2913905"/>
              <a:ext cx="2052000" cy="2052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7A9A9B1-B1E0-D705-2617-C70FDA2D3D21}"/>
                </a:ext>
              </a:extLst>
            </p:cNvPr>
            <p:cNvGrpSpPr/>
            <p:nvPr/>
          </p:nvGrpSpPr>
          <p:grpSpPr>
            <a:xfrm>
              <a:off x="2839362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76DECD5-40E2-F4DF-F8B9-9DD4CF98606D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E082C9A-C498-B9AF-A32C-8286C0910CE8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F1609FE5-161F-BC1C-78E4-4E1B242B8989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8E4123B-77FB-AF30-0E8D-F6B4C123B0C5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2EC8D3DF-8B95-F2A2-0A8B-0B0740D8775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538A1266-CEF7-30E6-9982-71623655970D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559E618C-3C27-83C3-8331-4268AC8F70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EF878D8-6A9D-258E-9539-511DB22A05C7}"/>
                </a:ext>
              </a:extLst>
            </p:cNvPr>
            <p:cNvCxnSpPr>
              <a:cxnSpLocks/>
              <a:endCxn id="111" idx="1"/>
            </p:cNvCxnSpPr>
            <p:nvPr/>
          </p:nvCxnSpPr>
          <p:spPr>
            <a:xfrm>
              <a:off x="1527014" y="3112590"/>
              <a:ext cx="101823" cy="101823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1B72C03-3AC9-6F21-01AA-88489D2DE062}"/>
                </a:ext>
              </a:extLst>
            </p:cNvPr>
            <p:cNvSpPr txBox="1"/>
            <p:nvPr/>
          </p:nvSpPr>
          <p:spPr>
            <a:xfrm rot="18975672">
              <a:off x="1604505" y="307724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400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DC5A47A-08C9-21D7-4BA5-4F2DE6DA7D12}"/>
                </a:ext>
              </a:extLst>
            </p:cNvPr>
            <p:cNvSpPr txBox="1"/>
            <p:nvPr/>
          </p:nvSpPr>
          <p:spPr>
            <a:xfrm>
              <a:off x="2246583" y="4371985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2720</a:t>
              </a:r>
            </a:p>
          </p:txBody>
        </p:sp>
        <p:sp>
          <p:nvSpPr>
            <p:cNvPr id="123" name="Doughnut 122">
              <a:extLst>
                <a:ext uri="{FF2B5EF4-FFF2-40B4-BE49-F238E27FC236}">
                  <a16:creationId xmlns:a16="http://schemas.microsoft.com/office/drawing/2014/main" id="{D9AEE3F3-AF4D-8D91-C348-5682F82AB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5440" y="2614972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/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01666C1-D688-F00C-CDD0-DF6371A25800}"/>
                </a:ext>
              </a:extLst>
            </p:cNvPr>
            <p:cNvCxnSpPr>
              <a:cxnSpLocks/>
              <a:stCxn id="136" idx="6"/>
              <a:endCxn id="129" idx="2"/>
            </p:cNvCxnSpPr>
            <p:nvPr/>
          </p:nvCxnSpPr>
          <p:spPr>
            <a:xfrm>
              <a:off x="1860946" y="4329025"/>
              <a:ext cx="978416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8AB349A2-9721-0529-2BDF-9DA968D61106}"/>
              </a:ext>
            </a:extLst>
          </p:cNvPr>
          <p:cNvSpPr txBox="1"/>
          <p:nvPr/>
        </p:nvSpPr>
        <p:spPr>
          <a:xfrm>
            <a:off x="5964881" y="5068716"/>
            <a:ext cx="141064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2180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44C943C-1EFC-F2B8-9A20-C3CE72B7D2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513" y="2962325"/>
            <a:ext cx="972000" cy="180140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53C87388-0B5D-3C07-BC04-E2F860CCB615}"/>
              </a:ext>
            </a:extLst>
          </p:cNvPr>
          <p:cNvSpPr/>
          <p:nvPr/>
        </p:nvSpPr>
        <p:spPr>
          <a:xfrm>
            <a:off x="5968840" y="3356799"/>
            <a:ext cx="36000" cy="1188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63B0CA3-5A25-2E8F-C652-B4D7B3C2A80E}"/>
              </a:ext>
            </a:extLst>
          </p:cNvPr>
          <p:cNvSpPr/>
          <p:nvPr/>
        </p:nvSpPr>
        <p:spPr>
          <a:xfrm rot="5400000">
            <a:off x="6221428" y="3078816"/>
            <a:ext cx="3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030FD8-ECB2-65E0-A499-A1BD4598F991}"/>
              </a:ext>
            </a:extLst>
          </p:cNvPr>
          <p:cNvSpPr/>
          <p:nvPr/>
        </p:nvSpPr>
        <p:spPr>
          <a:xfrm rot="5400000">
            <a:off x="6182927" y="3752585"/>
            <a:ext cx="36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18B3F89-CFBE-82DC-5978-804DD52065F2}"/>
              </a:ext>
            </a:extLst>
          </p:cNvPr>
          <p:cNvSpPr/>
          <p:nvPr/>
        </p:nvSpPr>
        <p:spPr>
          <a:xfrm rot="2497620">
            <a:off x="6010372" y="3265063"/>
            <a:ext cx="36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007D7F3-5AF3-7485-2960-5B6DEB78F585}"/>
              </a:ext>
            </a:extLst>
          </p:cNvPr>
          <p:cNvSpPr/>
          <p:nvPr/>
        </p:nvSpPr>
        <p:spPr>
          <a:xfrm rot="5400000">
            <a:off x="6240054" y="3632894"/>
            <a:ext cx="18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9602BC5-F3AD-7D0A-8766-0EAB76F60796}"/>
              </a:ext>
            </a:extLst>
          </p:cNvPr>
          <p:cNvSpPr/>
          <p:nvPr/>
        </p:nvSpPr>
        <p:spPr>
          <a:xfrm rot="5400000">
            <a:off x="6244866" y="4374039"/>
            <a:ext cx="18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102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lvl="2"/>
            <a:r>
              <a:rPr lang="en-GB" sz="2400" dirty="0"/>
              <a:t>Space required for pumping modules (up to 550mm)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A9F20-2F71-5FC7-2F29-4BD7C348D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15" y="2542972"/>
            <a:ext cx="2989824" cy="2772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9EE5EF-F652-A5FD-8AB4-3C493785EC53}"/>
              </a:ext>
            </a:extLst>
          </p:cNvPr>
          <p:cNvCxnSpPr>
            <a:cxnSpLocks/>
          </p:cNvCxnSpPr>
          <p:nvPr/>
        </p:nvCxnSpPr>
        <p:spPr>
          <a:xfrm>
            <a:off x="7083374" y="4321917"/>
            <a:ext cx="18000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38A85-A633-465B-469D-740707F71EC6}"/>
              </a:ext>
            </a:extLst>
          </p:cNvPr>
          <p:cNvCxnSpPr>
            <a:cxnSpLocks/>
          </p:cNvCxnSpPr>
          <p:nvPr/>
        </p:nvCxnSpPr>
        <p:spPr>
          <a:xfrm flipV="1">
            <a:off x="8898446" y="3745853"/>
            <a:ext cx="0" cy="288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39CA64-97E2-D214-A287-09B5064C137F}"/>
              </a:ext>
            </a:extLst>
          </p:cNvPr>
          <p:cNvSpPr txBox="1"/>
          <p:nvPr/>
        </p:nvSpPr>
        <p:spPr>
          <a:xfrm rot="16200000">
            <a:off x="8912584" y="3851381"/>
            <a:ext cx="105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800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B6E-37C7-F6B5-9FB7-BB65435D6794}"/>
              </a:ext>
            </a:extLst>
          </p:cNvPr>
          <p:cNvCxnSpPr>
            <a:cxnSpLocks/>
          </p:cNvCxnSpPr>
          <p:nvPr/>
        </p:nvCxnSpPr>
        <p:spPr>
          <a:xfrm flipV="1">
            <a:off x="7407390" y="4465933"/>
            <a:ext cx="0" cy="324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0E35-64C5-6CFE-4CD8-0DF09F84D6DD}"/>
              </a:ext>
            </a:extLst>
          </p:cNvPr>
          <p:cNvCxnSpPr>
            <a:cxnSpLocks/>
          </p:cNvCxnSpPr>
          <p:nvPr/>
        </p:nvCxnSpPr>
        <p:spPr>
          <a:xfrm flipV="1">
            <a:off x="8169390" y="4795314"/>
            <a:ext cx="0" cy="396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C4E-9429-C3D6-F37F-A238B720E9F1}"/>
              </a:ext>
            </a:extLst>
          </p:cNvPr>
          <p:cNvSpPr txBox="1"/>
          <p:nvPr/>
        </p:nvSpPr>
        <p:spPr>
          <a:xfrm rot="16200000">
            <a:off x="8182112" y="4952594"/>
            <a:ext cx="14106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1100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49E370-1AF1-DB2A-B0DD-A5F01C6E3482}"/>
              </a:ext>
            </a:extLst>
          </p:cNvPr>
          <p:cNvGrpSpPr/>
          <p:nvPr/>
        </p:nvGrpSpPr>
        <p:grpSpPr>
          <a:xfrm>
            <a:off x="3935760" y="2614972"/>
            <a:ext cx="2628000" cy="2628000"/>
            <a:chOff x="4263366" y="2715994"/>
            <a:chExt cx="2628000" cy="2628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A5E582-B77D-2235-8025-DD90C8A75E71}"/>
                </a:ext>
              </a:extLst>
            </p:cNvPr>
            <p:cNvCxnSpPr>
              <a:cxnSpLocks/>
            </p:cNvCxnSpPr>
            <p:nvPr/>
          </p:nvCxnSpPr>
          <p:spPr>
            <a:xfrm>
              <a:off x="4676027" y="4824811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7125C9C-95DB-B316-ED78-23AC567770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848" y="4824811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2543D7-5469-EB76-A102-AABED35CB4C7}"/>
                </a:ext>
              </a:extLst>
            </p:cNvPr>
            <p:cNvSpPr txBox="1"/>
            <p:nvPr/>
          </p:nvSpPr>
          <p:spPr>
            <a:xfrm rot="16200000">
              <a:off x="5517570" y="4982091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969A6D-9D90-EFB1-7D5D-4747CCC3F7C1}"/>
                </a:ext>
              </a:extLst>
            </p:cNvPr>
            <p:cNvGrpSpPr/>
            <p:nvPr/>
          </p:nvGrpSpPr>
          <p:grpSpPr>
            <a:xfrm>
              <a:off x="4676027" y="3457821"/>
              <a:ext cx="432000" cy="1174401"/>
              <a:chOff x="2932589" y="3478735"/>
              <a:chExt cx="432000" cy="1174401"/>
            </a:xfrm>
            <a:no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99EBF66-D76F-51F3-0A90-C265DA5640B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D5A6E4A-B74E-60AA-A8D9-1DFAE6B5105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C40992F-358C-F30C-EA3B-976C57B35714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B75579D-0537-DB77-E0A1-84603340DF55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E2DE97F-2FBC-B594-018F-9B9DA89B3627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ABCC640-DB85-0361-D031-800998B67419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245523C-D06F-BD36-3197-038F017751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grpFill/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E600C2-C575-7EEE-57E2-10FAA1BF3463}"/>
                </a:ext>
              </a:extLst>
            </p:cNvPr>
            <p:cNvSpPr txBox="1"/>
            <p:nvPr/>
          </p:nvSpPr>
          <p:spPr>
            <a:xfrm rot="16200000">
              <a:off x="4939755" y="3984440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A82406-FE00-6282-7595-453E8E294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3054" y="3063347"/>
              <a:ext cx="1980000" cy="1980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315D3D4-CC63-0A79-D104-885ECEF0F0B0}"/>
                </a:ext>
              </a:extLst>
            </p:cNvPr>
            <p:cNvGrpSpPr/>
            <p:nvPr/>
          </p:nvGrpSpPr>
          <p:grpSpPr>
            <a:xfrm>
              <a:off x="5998466" y="3457821"/>
              <a:ext cx="432000" cy="1174401"/>
              <a:chOff x="2932589" y="3478735"/>
              <a:chExt cx="432000" cy="1174401"/>
            </a:xfrm>
            <a:noFill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615E6A0-FC91-4C16-A35B-B0E5A33E1DC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B37BC54-9234-7E75-86CD-9BE6299DE566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D4AB2B4-BD6F-4754-7752-019B6CCD22BE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E91D4B-E2C4-3602-1666-8CE535B095CF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0EBFC6A-A333-726F-BA79-3A05174B5A86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41FD489-8B4D-E3FF-6B12-FD8070D9EE94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D886CA4-5328-72D3-4B50-BBD0154312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grpFill/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33CEA9E-D661-BC29-5361-6B0A451B4F90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725739" y="3226032"/>
              <a:ext cx="127279" cy="127279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128128-9F12-DD7E-84DF-E97DA59607BE}"/>
                </a:ext>
              </a:extLst>
            </p:cNvPr>
            <p:cNvSpPr txBox="1"/>
            <p:nvPr/>
          </p:nvSpPr>
          <p:spPr>
            <a:xfrm rot="18975672">
              <a:off x="4803230" y="3190690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500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D87C12-FA51-39F4-A553-30BBBAEB3EFE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5108027" y="4416222"/>
              <a:ext cx="890439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C899574-DA90-3286-8726-16EE4ACC34EF}"/>
                </a:ext>
              </a:extLst>
            </p:cNvPr>
            <p:cNvSpPr txBox="1"/>
            <p:nvPr/>
          </p:nvSpPr>
          <p:spPr>
            <a:xfrm>
              <a:off x="5434443" y="4493302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2460</a:t>
              </a:r>
            </a:p>
          </p:txBody>
        </p:sp>
        <p:sp>
          <p:nvSpPr>
            <p:cNvPr id="117" name="Doughnut 116">
              <a:extLst>
                <a:ext uri="{FF2B5EF4-FFF2-40B4-BE49-F238E27FC236}">
                  <a16:creationId xmlns:a16="http://schemas.microsoft.com/office/drawing/2014/main" id="{6EBBFE2C-8CD2-1E04-9ECD-45902A33B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3366" y="2715994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BFD229-917D-179C-D724-6533D2638EA4}"/>
              </a:ext>
            </a:extLst>
          </p:cNvPr>
          <p:cNvGrpSpPr/>
          <p:nvPr/>
        </p:nvGrpSpPr>
        <p:grpSpPr>
          <a:xfrm>
            <a:off x="1055440" y="2614972"/>
            <a:ext cx="2628000" cy="2628000"/>
            <a:chOff x="1055440" y="2614972"/>
            <a:chExt cx="2628000" cy="262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06D130-331A-160C-4AEE-6D02CC9E7EEE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02" y="4711369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1549B2E-D740-32BE-1F5F-01CB2FF28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123" y="4711369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485A107-A4DA-7B77-5D0C-11D6C7836BE5}"/>
                </a:ext>
              </a:extLst>
            </p:cNvPr>
            <p:cNvSpPr txBox="1"/>
            <p:nvPr/>
          </p:nvSpPr>
          <p:spPr>
            <a:xfrm rot="16200000">
              <a:off x="2318845" y="4868649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35D40A1-E087-E7CC-2D60-10B2E258EDE6}"/>
                </a:ext>
              </a:extLst>
            </p:cNvPr>
            <p:cNvGrpSpPr/>
            <p:nvPr/>
          </p:nvGrpSpPr>
          <p:grpSpPr>
            <a:xfrm>
              <a:off x="1428946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7E81C39-FAD7-CD00-63EA-B0F63102731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114B1D4D-CAA8-4944-9CB1-A8999C78F1F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04C3A36B-5BA2-0DA1-1BC0-C9C8D360B240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3744CBB-4679-F39A-37FB-56A55CEED1B0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A3D3BC8-8D6C-8C00-C1F2-85F673D37123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702397F7-B5A7-9D03-4BDC-720BEBF5D352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</p:grp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B25D3E3-7C9C-6370-950E-2F90185CF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329" y="2913905"/>
              <a:ext cx="2052000" cy="2052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3B2B1FF-411B-C448-A07B-F8369A74BBF3}"/>
                </a:ext>
              </a:extLst>
            </p:cNvPr>
            <p:cNvGrpSpPr/>
            <p:nvPr/>
          </p:nvGrpSpPr>
          <p:grpSpPr>
            <a:xfrm>
              <a:off x="2839362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2D3EF4D8-3041-8112-F621-ABB2F30F9DE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C73A312F-5136-396B-02B1-5DD2040C48F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124751F2-829A-D75F-38FB-66E9DEB9B4A5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6BCB1D1-AF75-EBB2-825D-FBB1BDEAE5FA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AF5511C-96F7-8119-58CD-99E6842500B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84E3D28F-6BC4-EE66-59D7-E47BD3A8BAEA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C2928D2-3011-6B36-81D1-0148798FFF59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1527014" y="3112590"/>
              <a:ext cx="101823" cy="101823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D335717-6B03-04EF-FC0B-57F2F67DDB29}"/>
                </a:ext>
              </a:extLst>
            </p:cNvPr>
            <p:cNvSpPr txBox="1"/>
            <p:nvPr/>
          </p:nvSpPr>
          <p:spPr>
            <a:xfrm rot="18975672">
              <a:off x="1604505" y="307724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400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CA5C406-2533-D370-075C-E3D20943837F}"/>
                </a:ext>
              </a:extLst>
            </p:cNvPr>
            <p:cNvSpPr txBox="1"/>
            <p:nvPr/>
          </p:nvSpPr>
          <p:spPr>
            <a:xfrm>
              <a:off x="2246583" y="4371985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2720</a:t>
              </a:r>
            </a:p>
          </p:txBody>
        </p:sp>
        <p:sp>
          <p:nvSpPr>
            <p:cNvPr id="133" name="Doughnut 132">
              <a:extLst>
                <a:ext uri="{FF2B5EF4-FFF2-40B4-BE49-F238E27FC236}">
                  <a16:creationId xmlns:a16="http://schemas.microsoft.com/office/drawing/2014/main" id="{0B5F2A23-6A1D-453C-1194-3C7042E85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5440" y="2614972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/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A332EE1A-BD8C-1C72-EF35-4BF48AB54526}"/>
                </a:ext>
              </a:extLst>
            </p:cNvPr>
            <p:cNvCxnSpPr>
              <a:cxnSpLocks/>
              <a:stCxn id="146" idx="6"/>
              <a:endCxn id="139" idx="2"/>
            </p:cNvCxnSpPr>
            <p:nvPr/>
          </p:nvCxnSpPr>
          <p:spPr>
            <a:xfrm>
              <a:off x="1860946" y="4329025"/>
              <a:ext cx="978416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" name="Picture 148">
            <a:extLst>
              <a:ext uri="{FF2B5EF4-FFF2-40B4-BE49-F238E27FC236}">
                <a16:creationId xmlns:a16="http://schemas.microsoft.com/office/drawing/2014/main" id="{49CF3A32-6FDB-DE20-4699-DE392C875A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765" y="4789933"/>
            <a:ext cx="1801049" cy="141015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23B4519-5E44-04B5-C04D-E9206CC8F5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054" y="3027559"/>
            <a:ext cx="934209" cy="144168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FECAED9-5069-83E4-90AE-B16C149EE8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71656">
            <a:off x="1746414" y="3633613"/>
            <a:ext cx="198000" cy="305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9EC532-5BB5-7879-724A-84456B3D8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13221" y="3749897"/>
            <a:ext cx="198000" cy="30555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B1F9FCB-9C58-E9C9-8FCF-3E65E58C060D}"/>
              </a:ext>
            </a:extLst>
          </p:cNvPr>
          <p:cNvSpPr/>
          <p:nvPr/>
        </p:nvSpPr>
        <p:spPr>
          <a:xfrm>
            <a:off x="2566403" y="3087710"/>
            <a:ext cx="968055" cy="1074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783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algn="l"/>
            <a:r>
              <a:rPr lang="en-GB" sz="2400" b="0" dirty="0"/>
              <a:t>Space required for sectional gate valves (</a:t>
            </a:r>
            <a:r>
              <a:rPr lang="en-CH" sz="2400" b="0" dirty="0"/>
              <a:t>DN1000)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A9F20-2F71-5FC7-2F29-4BD7C348D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15" y="2542972"/>
            <a:ext cx="2989824" cy="2772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9EE5EF-F652-A5FD-8AB4-3C493785EC53}"/>
              </a:ext>
            </a:extLst>
          </p:cNvPr>
          <p:cNvCxnSpPr>
            <a:cxnSpLocks/>
          </p:cNvCxnSpPr>
          <p:nvPr/>
        </p:nvCxnSpPr>
        <p:spPr>
          <a:xfrm>
            <a:off x="7083374" y="4321917"/>
            <a:ext cx="18000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38A85-A633-465B-469D-740707F71EC6}"/>
              </a:ext>
            </a:extLst>
          </p:cNvPr>
          <p:cNvCxnSpPr>
            <a:cxnSpLocks/>
          </p:cNvCxnSpPr>
          <p:nvPr/>
        </p:nvCxnSpPr>
        <p:spPr>
          <a:xfrm flipV="1">
            <a:off x="8898446" y="3745853"/>
            <a:ext cx="0" cy="288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39CA64-97E2-D214-A287-09B5064C137F}"/>
              </a:ext>
            </a:extLst>
          </p:cNvPr>
          <p:cNvSpPr txBox="1"/>
          <p:nvPr/>
        </p:nvSpPr>
        <p:spPr>
          <a:xfrm rot="16200000">
            <a:off x="8912584" y="3851381"/>
            <a:ext cx="105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800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B6E-37C7-F6B5-9FB7-BB65435D6794}"/>
              </a:ext>
            </a:extLst>
          </p:cNvPr>
          <p:cNvCxnSpPr>
            <a:cxnSpLocks/>
          </p:cNvCxnSpPr>
          <p:nvPr/>
        </p:nvCxnSpPr>
        <p:spPr>
          <a:xfrm flipV="1">
            <a:off x="7407390" y="4465933"/>
            <a:ext cx="0" cy="324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0E35-64C5-6CFE-4CD8-0DF09F84D6DD}"/>
              </a:ext>
            </a:extLst>
          </p:cNvPr>
          <p:cNvCxnSpPr>
            <a:cxnSpLocks/>
          </p:cNvCxnSpPr>
          <p:nvPr/>
        </p:nvCxnSpPr>
        <p:spPr>
          <a:xfrm flipV="1">
            <a:off x="8169390" y="4795314"/>
            <a:ext cx="0" cy="396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C4E-9429-C3D6-F37F-A238B720E9F1}"/>
              </a:ext>
            </a:extLst>
          </p:cNvPr>
          <p:cNvSpPr txBox="1"/>
          <p:nvPr/>
        </p:nvSpPr>
        <p:spPr>
          <a:xfrm rot="16200000">
            <a:off x="8182112" y="4952594"/>
            <a:ext cx="14106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1100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244117-6323-2A7D-EDF8-4E691856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639" y="2294559"/>
            <a:ext cx="1184914" cy="25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E4199-1269-0A43-A8BF-867C0FC90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155" y="4835541"/>
            <a:ext cx="3742651" cy="13519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2925F7-79DD-2211-C389-228B562F4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5" y="2176522"/>
            <a:ext cx="2854933" cy="35629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2488A5A-3FE7-0147-E09C-8F32B033B446}"/>
              </a:ext>
            </a:extLst>
          </p:cNvPr>
          <p:cNvSpPr txBox="1"/>
          <p:nvPr/>
        </p:nvSpPr>
        <p:spPr>
          <a:xfrm>
            <a:off x="3231904" y="2215823"/>
            <a:ext cx="3797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1565 (W+V) x 2751 (L +M) x 356 (P) mm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+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140 mm (Q)</a:t>
            </a:r>
            <a:endParaRPr lang="en-CH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2EF8BC-CCFB-E316-8FFD-F0AFD1109700}"/>
              </a:ext>
            </a:extLst>
          </p:cNvPr>
          <p:cNvCxnSpPr/>
          <p:nvPr/>
        </p:nvCxnSpPr>
        <p:spPr>
          <a:xfrm>
            <a:off x="6312024" y="2708920"/>
            <a:ext cx="87798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8BB424-D1AC-B318-50F7-6A4B94F71B0C}"/>
              </a:ext>
            </a:extLst>
          </p:cNvPr>
          <p:cNvGrpSpPr/>
          <p:nvPr/>
        </p:nvGrpSpPr>
        <p:grpSpPr>
          <a:xfrm>
            <a:off x="7161792" y="2605796"/>
            <a:ext cx="662400" cy="1090800"/>
            <a:chOff x="4937964" y="3524678"/>
            <a:chExt cx="662400" cy="10908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DD3D49-CC05-B811-3540-D404B67BECA7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0F3CB8-8A81-8709-9343-30EFBEF15F3B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61B2C6-A2C3-98EE-AB7F-7EC459095A9E}"/>
              </a:ext>
            </a:extLst>
          </p:cNvPr>
          <p:cNvGrpSpPr/>
          <p:nvPr/>
        </p:nvGrpSpPr>
        <p:grpSpPr>
          <a:xfrm rot="5400000">
            <a:off x="8830480" y="2840738"/>
            <a:ext cx="662400" cy="1090800"/>
            <a:chOff x="4937964" y="3524678"/>
            <a:chExt cx="662400" cy="10908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DF1F1E-61BF-D186-3E28-615B8E9E72D4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A6F1FE-A510-6E74-A7DF-A2D9958223CC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E4A8BC-3BEB-94B5-ABA5-73CFD4BDDF04}"/>
              </a:ext>
            </a:extLst>
          </p:cNvPr>
          <p:cNvGrpSpPr/>
          <p:nvPr/>
        </p:nvGrpSpPr>
        <p:grpSpPr>
          <a:xfrm rot="5400000">
            <a:off x="8830480" y="3581883"/>
            <a:ext cx="662400" cy="1090800"/>
            <a:chOff x="4937964" y="3524678"/>
            <a:chExt cx="662400" cy="10908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BD73B5C-C5DD-A3E3-FF2F-97C65F110851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B68F022-29DC-67E9-AAF0-3376EC84B645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57307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lvl="2"/>
            <a:r>
              <a:rPr lang="en-GB" sz="1800" dirty="0"/>
              <a:t>During the installation of the tubes, transport will take place in the tunnel within the allocated space during the nights (Reduce co-activity, enhance safety and prepare the work for the day shift)</a:t>
            </a:r>
          </a:p>
          <a:p>
            <a:pPr lvl="2"/>
            <a:r>
              <a:rPr lang="en-GB" sz="1800" dirty="0"/>
              <a:t>Assuming two circular welds per working day per team, 10 circular welds per week per team</a:t>
            </a:r>
          </a:p>
          <a:p>
            <a:pPr lvl="2"/>
            <a:r>
              <a:rPr lang="en-GB" sz="1800" dirty="0"/>
              <a:t>The current welding strategy is to be carried out at the final location. A clean tent will be moved to the welding location to allow the removal of the tubes clean seals before the welding.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Transport/</a:t>
            </a:r>
            <a:r>
              <a:rPr lang="en-US" dirty="0" err="1"/>
              <a:t>Weldings</a:t>
            </a:r>
            <a:r>
              <a:rPr lang="en-US" dirty="0"/>
              <a:t>/Logistics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4C6A6-EFD2-224F-142E-8E393117C3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314" y="3435956"/>
            <a:ext cx="2961939" cy="274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359C0-36A5-2173-DC1F-473592CBBB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41" y="3478378"/>
            <a:ext cx="3382144" cy="247273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2729027-6912-46EA-7707-72062F0FFE28}"/>
              </a:ext>
            </a:extLst>
          </p:cNvPr>
          <p:cNvGrpSpPr/>
          <p:nvPr/>
        </p:nvGrpSpPr>
        <p:grpSpPr>
          <a:xfrm>
            <a:off x="4511824" y="3435956"/>
            <a:ext cx="2628000" cy="2628000"/>
            <a:chOff x="1055440" y="2614972"/>
            <a:chExt cx="2628000" cy="26280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5DFCC2-EFC3-25DD-E1D3-4701688A89FC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02" y="4711369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CBA3DBE-B43C-B4A1-D1F8-5F248DD1D6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123" y="4711369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F758A8-50DC-DAC4-D6AD-D95A9201F61B}"/>
                </a:ext>
              </a:extLst>
            </p:cNvPr>
            <p:cNvSpPr txBox="1"/>
            <p:nvPr/>
          </p:nvSpPr>
          <p:spPr>
            <a:xfrm rot="16200000">
              <a:off x="2318845" y="4868649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16CFA0-B1D7-9289-6EBE-B2DF4FB60AC0}"/>
                </a:ext>
              </a:extLst>
            </p:cNvPr>
            <p:cNvGrpSpPr/>
            <p:nvPr/>
          </p:nvGrpSpPr>
          <p:grpSpPr>
            <a:xfrm>
              <a:off x="1428946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3CA98A0-A708-F3EA-CA15-73B4052889F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35B3388-CAD9-8D85-3BFB-BB0B4718964E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0F781F04-4FBB-ED7F-193E-905D467FF561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F64C223-F743-EB31-AC5C-A26F8A8CDAE9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505118E2-173F-0EC3-C8C5-602931D19FAC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020BA25-F04D-A2EF-5A69-30DB4A039669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F273A943-DE30-E9E1-E315-596F78CE4B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ECB8E6-BCD1-A535-9679-BC615A5074CC}"/>
                </a:ext>
              </a:extLst>
            </p:cNvPr>
            <p:cNvSpPr txBox="1"/>
            <p:nvPr/>
          </p:nvSpPr>
          <p:spPr>
            <a:xfrm rot="16200000">
              <a:off x="1664108" y="390818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A66B19-4517-6CE8-2294-144F66EC5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329" y="2913905"/>
              <a:ext cx="2052000" cy="2052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476B36D-4B24-60E8-B4E1-7FA54F003F65}"/>
                </a:ext>
              </a:extLst>
            </p:cNvPr>
            <p:cNvGrpSpPr/>
            <p:nvPr/>
          </p:nvGrpSpPr>
          <p:grpSpPr>
            <a:xfrm>
              <a:off x="2839362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FA20D3F-1329-7AE0-9EAD-1B0E9351E776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FAFA2347-F657-C412-3F03-609600A5B933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82A7B42-CB11-DBE5-E15B-3B5EDC2D23AB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7C89DFF-0D6F-5B91-0FA3-8589FF1E3925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0CA83849-BA22-6B4C-78CB-5FA989A88B4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A0E7004-45F1-DF00-72CC-D06043401A2F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C184B01-E399-E08D-DE71-C2519522F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624639F-D8B6-63BF-DC71-83360A1B464C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1527014" y="3112590"/>
              <a:ext cx="101823" cy="101823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165A3A-DDC6-8A21-2C7F-76B762D20812}"/>
                </a:ext>
              </a:extLst>
            </p:cNvPr>
            <p:cNvSpPr txBox="1"/>
            <p:nvPr/>
          </p:nvSpPr>
          <p:spPr>
            <a:xfrm rot="18975672">
              <a:off x="1604505" y="307724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400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C65188A-5CC2-EAE9-2BB5-DE4A47D2B998}"/>
                </a:ext>
              </a:extLst>
            </p:cNvPr>
            <p:cNvSpPr txBox="1"/>
            <p:nvPr/>
          </p:nvSpPr>
          <p:spPr>
            <a:xfrm>
              <a:off x="2246583" y="4371985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2720</a:t>
              </a:r>
            </a:p>
          </p:txBody>
        </p:sp>
        <p:sp>
          <p:nvSpPr>
            <p:cNvPr id="49" name="Doughnut 48">
              <a:extLst>
                <a:ext uri="{FF2B5EF4-FFF2-40B4-BE49-F238E27FC236}">
                  <a16:creationId xmlns:a16="http://schemas.microsoft.com/office/drawing/2014/main" id="{2A99B099-4578-39BC-E4C9-9B3F14F58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5440" y="2614972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/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5050D75-7684-0974-EEEC-EAA9F31B7261}"/>
                </a:ext>
              </a:extLst>
            </p:cNvPr>
            <p:cNvCxnSpPr>
              <a:cxnSpLocks/>
              <a:stCxn id="62" idx="6"/>
              <a:endCxn id="55" idx="2"/>
            </p:cNvCxnSpPr>
            <p:nvPr/>
          </p:nvCxnSpPr>
          <p:spPr>
            <a:xfrm>
              <a:off x="1860946" y="4329025"/>
              <a:ext cx="978416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CD496E1D-5509-6944-F994-F4BA111FA884}"/>
              </a:ext>
            </a:extLst>
          </p:cNvPr>
          <p:cNvSpPr/>
          <p:nvPr/>
        </p:nvSpPr>
        <p:spPr>
          <a:xfrm>
            <a:off x="4744803" y="4035397"/>
            <a:ext cx="720000" cy="7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FE3A60-EFF3-D3F7-E0A1-9382BB040FA5}"/>
              </a:ext>
            </a:extLst>
          </p:cNvPr>
          <p:cNvSpPr/>
          <p:nvPr/>
        </p:nvSpPr>
        <p:spPr>
          <a:xfrm>
            <a:off x="4757681" y="4788811"/>
            <a:ext cx="720000" cy="7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FE728BC-15E5-9A21-BB61-79B8AFA8FDF0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3906695" y="3896519"/>
            <a:ext cx="955338" cy="36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9E53322-F244-DAB3-D8F7-5CA0EAF10EF1}"/>
              </a:ext>
            </a:extLst>
          </p:cNvPr>
          <p:cNvSpPr/>
          <p:nvPr/>
        </p:nvSpPr>
        <p:spPr>
          <a:xfrm rot="1635355">
            <a:off x="4857225" y="4176885"/>
            <a:ext cx="86609" cy="2056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604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lvl="2"/>
            <a:r>
              <a:rPr lang="en-GB" sz="2000" dirty="0"/>
              <a:t>Fire fighting equipment (water - DN200 pipe?)</a:t>
            </a:r>
          </a:p>
          <a:p>
            <a:pPr lvl="2"/>
            <a:r>
              <a:rPr lang="en-GB" sz="2000" dirty="0"/>
              <a:t>Cable trays for communication equipment?</a:t>
            </a:r>
          </a:p>
          <a:p>
            <a:pPr lvl="2"/>
            <a:r>
              <a:rPr lang="en-GB" sz="2000" dirty="0"/>
              <a:t>Ventilation and smoke extraction? </a:t>
            </a:r>
          </a:p>
          <a:p>
            <a:pPr lvl="2"/>
            <a:r>
              <a:rPr lang="en-GB" sz="2000" dirty="0"/>
              <a:t>Presence of alcoves/enlargements?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4C6A6-EFD2-224F-142E-8E393117C3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548" y="3212976"/>
            <a:ext cx="298982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7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lvl="2"/>
            <a:r>
              <a:rPr lang="en-GB" sz="2000" dirty="0"/>
              <a:t>Space required to dismount a part of the beampipe in case of serious issues once the towers are mounted?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4C6A6-EFD2-224F-142E-8E393117C3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3429000"/>
            <a:ext cx="2989824" cy="27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DAFD8-0599-81FF-42A1-71470B90C0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932" y="2181578"/>
            <a:ext cx="4109220" cy="222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D908F-AB8B-CDE2-4C3D-9C5A25E341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1" y="2714419"/>
            <a:ext cx="4541084" cy="34952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ABBD3E-3256-9086-07E0-D10F89170DAE}"/>
              </a:ext>
            </a:extLst>
          </p:cNvPr>
          <p:cNvSpPr/>
          <p:nvPr/>
        </p:nvSpPr>
        <p:spPr>
          <a:xfrm>
            <a:off x="6023992" y="2924944"/>
            <a:ext cx="1224136" cy="1134280"/>
          </a:xfrm>
          <a:prstGeom prst="ellipse">
            <a:avLst/>
          </a:prstGeom>
          <a:noFill/>
          <a:ln w="38100"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639AD9-590A-6A87-703F-F88F57E53CBB}"/>
              </a:ext>
            </a:extLst>
          </p:cNvPr>
          <p:cNvSpPr/>
          <p:nvPr/>
        </p:nvSpPr>
        <p:spPr>
          <a:xfrm>
            <a:off x="2839003" y="4527713"/>
            <a:ext cx="1224136" cy="1134280"/>
          </a:xfrm>
          <a:prstGeom prst="ellipse">
            <a:avLst/>
          </a:prstGeom>
          <a:noFill/>
          <a:ln w="38100"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F95DC1-A468-5FD3-086A-F55150E6BE5E}"/>
              </a:ext>
            </a:extLst>
          </p:cNvPr>
          <p:cNvSpPr/>
          <p:nvPr/>
        </p:nvSpPr>
        <p:spPr>
          <a:xfrm>
            <a:off x="1493088" y="3757151"/>
            <a:ext cx="1224136" cy="1134280"/>
          </a:xfrm>
          <a:prstGeom prst="ellipse">
            <a:avLst/>
          </a:prstGeom>
          <a:noFill/>
          <a:ln w="38100"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607AC1-2C5B-F61E-53BD-C8A83531B1AC}"/>
              </a:ext>
            </a:extLst>
          </p:cNvPr>
          <p:cNvSpPr/>
          <p:nvPr/>
        </p:nvSpPr>
        <p:spPr>
          <a:xfrm>
            <a:off x="249915" y="3233169"/>
            <a:ext cx="1224136" cy="1134280"/>
          </a:xfrm>
          <a:prstGeom prst="ellipse">
            <a:avLst/>
          </a:prstGeom>
          <a:noFill/>
          <a:ln w="38100"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717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903E7-00BE-C57E-393D-4DFF271C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24C98-7725-28E5-644E-72EA7D18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FC375-F5CE-4536-93DC-20C4A9DD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A5CBFC-AFEE-BF69-F496-5A830DA45D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24943"/>
            <a:ext cx="12192000" cy="576065"/>
          </a:xfrm>
        </p:spPr>
        <p:txBody>
          <a:bodyPr/>
          <a:lstStyle/>
          <a:p>
            <a:pPr algn="ctr"/>
            <a:r>
              <a:rPr lang="en-US" dirty="0"/>
              <a:t>Installation and logistics </a:t>
            </a:r>
            <a:r>
              <a:rPr lang="en-US" dirty="0" err="1"/>
              <a:t>scenarii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02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712CE571-9CCD-9047-8ED4-9C925FA0504C}"/>
              </a:ext>
            </a:extLst>
          </p:cNvPr>
          <p:cNvSpPr/>
          <p:nvPr/>
        </p:nvSpPr>
        <p:spPr>
          <a:xfrm>
            <a:off x="61297" y="3545454"/>
            <a:ext cx="12096000" cy="2750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624C-7ADA-004A-944C-208A0B8D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6701-A527-5242-B2C8-079FB41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D4EB-C40A-794F-8797-AD46A98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7FA64-3AD5-FD41-9A89-CD87DFC2B64D}"/>
              </a:ext>
            </a:extLst>
          </p:cNvPr>
          <p:cNvSpPr/>
          <p:nvPr/>
        </p:nvSpPr>
        <p:spPr>
          <a:xfrm>
            <a:off x="7896200" y="1327930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Warehouse storage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FE842A-182B-0A42-BDC3-F4F066C3F6A6}"/>
              </a:ext>
            </a:extLst>
          </p:cNvPr>
          <p:cNvSpPr/>
          <p:nvPr/>
        </p:nvSpPr>
        <p:spPr>
          <a:xfrm>
            <a:off x="10560496" y="1327930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Site buffer storage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19D891-8E51-1043-9CC5-1F7BF7FB293F}"/>
              </a:ext>
            </a:extLst>
          </p:cNvPr>
          <p:cNvGrpSpPr/>
          <p:nvPr/>
        </p:nvGrpSpPr>
        <p:grpSpPr>
          <a:xfrm>
            <a:off x="9336480" y="1268760"/>
            <a:ext cx="1080000" cy="543904"/>
            <a:chOff x="6835687" y="505520"/>
            <a:chExt cx="1149709" cy="54390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01AD176-F929-D549-80EF-AFE8FE3AD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21544"/>
              <a:ext cx="1149709" cy="32788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035CDA-A564-6840-BA23-7BCCFD49B97F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CB318A-25D0-3747-8338-490AA7C18687}"/>
              </a:ext>
            </a:extLst>
          </p:cNvPr>
          <p:cNvGrpSpPr>
            <a:grpSpLocks noChangeAspect="1"/>
          </p:cNvGrpSpPr>
          <p:nvPr/>
        </p:nvGrpSpPr>
        <p:grpSpPr>
          <a:xfrm>
            <a:off x="5825497" y="2520061"/>
            <a:ext cx="1224000" cy="894386"/>
            <a:chOff x="2376166" y="2060848"/>
            <a:chExt cx="1224136" cy="894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4942DEF-B857-6742-BF07-06C2BC2A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2200" y="2343266"/>
              <a:ext cx="612068" cy="61206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B5A97-84C5-014B-A494-46B15D9F0D2E}"/>
                </a:ext>
              </a:extLst>
            </p:cNvPr>
            <p:cNvSpPr txBox="1"/>
            <p:nvPr/>
          </p:nvSpPr>
          <p:spPr>
            <a:xfrm>
              <a:off x="2376166" y="2060848"/>
              <a:ext cx="1224136" cy="215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84BE4AB-C2BB-9846-B6B1-B6D3674B51D9}"/>
              </a:ext>
            </a:extLst>
          </p:cNvPr>
          <p:cNvGrpSpPr/>
          <p:nvPr/>
        </p:nvGrpSpPr>
        <p:grpSpPr>
          <a:xfrm>
            <a:off x="6600176" y="1268760"/>
            <a:ext cx="1080000" cy="541402"/>
            <a:chOff x="6835687" y="505520"/>
            <a:chExt cx="1149709" cy="541402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43BA31E-E8A3-B04C-9BB4-DFC3B6BB6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29F026D-1A39-0046-A9E8-CD71E725F97C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47306ADA-65E9-E44C-A4AF-9688E6893D7B}"/>
              </a:ext>
            </a:extLst>
          </p:cNvPr>
          <p:cNvCxnSpPr>
            <a:cxnSpLocks/>
            <a:stCxn id="39" idx="2"/>
            <a:endCxn id="104" idx="0"/>
          </p:cNvCxnSpPr>
          <p:nvPr/>
        </p:nvCxnSpPr>
        <p:spPr>
          <a:xfrm rot="16200000" flipH="1">
            <a:off x="6574574" y="3277370"/>
            <a:ext cx="590617" cy="864770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CD11076-74F1-5B40-B082-C49FBED55196}"/>
              </a:ext>
            </a:extLst>
          </p:cNvPr>
          <p:cNvSpPr>
            <a:spLocks/>
          </p:cNvSpPr>
          <p:nvPr/>
        </p:nvSpPr>
        <p:spPr>
          <a:xfrm>
            <a:off x="263352" y="1327930"/>
            <a:ext cx="126000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Material Bakeout @450°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D583DFA-75B3-C248-A5B8-31E75ABD4A2E}"/>
              </a:ext>
            </a:extLst>
          </p:cNvPr>
          <p:cNvSpPr txBox="1">
            <a:spLocks/>
          </p:cNvSpPr>
          <p:nvPr/>
        </p:nvSpPr>
        <p:spPr>
          <a:xfrm>
            <a:off x="407988" y="373063"/>
            <a:ext cx="1137602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Installation and logistics: off-site manufacturing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9572E9-A760-A349-ADCB-C008C358F0FA}"/>
              </a:ext>
            </a:extLst>
          </p:cNvPr>
          <p:cNvGrpSpPr/>
          <p:nvPr/>
        </p:nvGrpSpPr>
        <p:grpSpPr>
          <a:xfrm>
            <a:off x="2622087" y="1053122"/>
            <a:ext cx="3689937" cy="1197688"/>
            <a:chOff x="3141463" y="287096"/>
            <a:chExt cx="3689937" cy="119768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5B71EF5-B468-244F-A15F-2876EC0E3E46}"/>
                </a:ext>
              </a:extLst>
            </p:cNvPr>
            <p:cNvSpPr>
              <a:spLocks/>
            </p:cNvSpPr>
            <p:nvPr/>
          </p:nvSpPr>
          <p:spPr>
            <a:xfrm>
              <a:off x="3141463" y="287096"/>
              <a:ext cx="3689937" cy="1197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7AC393A-D4BF-4148-8D5D-05FE7B186E0E}"/>
                </a:ext>
              </a:extLst>
            </p:cNvPr>
            <p:cNvGrpSpPr/>
            <p:nvPr/>
          </p:nvGrpSpPr>
          <p:grpSpPr>
            <a:xfrm>
              <a:off x="3249624" y="532656"/>
              <a:ext cx="3500844" cy="659972"/>
              <a:chOff x="3308073" y="529699"/>
              <a:chExt cx="3500844" cy="65997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0C5F1A5-3F9F-9042-8EC5-D88455F8C95E}"/>
                  </a:ext>
                </a:extLst>
              </p:cNvPr>
              <p:cNvSpPr/>
              <p:nvPr/>
            </p:nvSpPr>
            <p:spPr>
              <a:xfrm>
                <a:off x="5800917" y="541599"/>
                <a:ext cx="1008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Cleaning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9B80570-1D8B-C840-B9DA-E6A3677C6DD7}"/>
                  </a:ext>
                </a:extLst>
              </p:cNvPr>
              <p:cNvSpPr/>
              <p:nvPr/>
            </p:nvSpPr>
            <p:spPr>
              <a:xfrm>
                <a:off x="4712081" y="529699"/>
                <a:ext cx="1008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Leak testing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A89D140-AA59-CD46-A8D1-60C85A02D5BA}"/>
                  </a:ext>
                </a:extLst>
              </p:cNvPr>
              <p:cNvSpPr/>
              <p:nvPr/>
            </p:nvSpPr>
            <p:spPr>
              <a:xfrm>
                <a:off x="3308073" y="529699"/>
                <a:ext cx="1332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X [m] section pipe preparation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3FA90D-8D86-5549-A79F-C9C5C6DCEDF2}"/>
                </a:ext>
              </a:extLst>
            </p:cNvPr>
            <p:cNvSpPr txBox="1"/>
            <p:nvPr/>
          </p:nvSpPr>
          <p:spPr>
            <a:xfrm>
              <a:off x="3570156" y="1269340"/>
              <a:ext cx="281166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12 10</a:t>
              </a:r>
              <a:r>
                <a:rPr lang="en-CH" sz="1400" baseline="30000" dirty="0">
                  <a:solidFill>
                    <a:schemeClr val="tx2"/>
                  </a:solidFill>
                </a:rPr>
                <a:t>-6</a:t>
              </a:r>
              <a:r>
                <a:rPr lang="en-CH" sz="1400" dirty="0">
                  <a:solidFill>
                    <a:schemeClr val="tx2"/>
                  </a:solidFill>
                </a:rPr>
                <a:t> [m] / X (= 8000 for X = 15)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A829BC-4EA9-5F40-AA30-58C8835D78CA}"/>
              </a:ext>
            </a:extLst>
          </p:cNvPr>
          <p:cNvCxnSpPr>
            <a:cxnSpLocks/>
            <a:stCxn id="80" idx="3"/>
            <a:endCxn id="67" idx="1"/>
          </p:cNvCxnSpPr>
          <p:nvPr/>
        </p:nvCxnSpPr>
        <p:spPr>
          <a:xfrm>
            <a:off x="2417804" y="1646225"/>
            <a:ext cx="204283" cy="574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5FC21F-CFCC-B242-AE8D-051DF0CF7ACE}"/>
              </a:ext>
            </a:extLst>
          </p:cNvPr>
          <p:cNvCxnSpPr>
            <a:cxnSpLocks/>
            <a:stCxn id="67" idx="3"/>
            <a:endCxn id="77" idx="1"/>
          </p:cNvCxnSpPr>
          <p:nvPr/>
        </p:nvCxnSpPr>
        <p:spPr>
          <a:xfrm flipV="1">
            <a:off x="6312024" y="1646222"/>
            <a:ext cx="288152" cy="574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92506147-9C61-E447-9DBA-4CCD923C85D8}"/>
              </a:ext>
            </a:extLst>
          </p:cNvPr>
          <p:cNvCxnSpPr>
            <a:cxnSpLocks/>
            <a:stCxn id="16" idx="3"/>
            <a:endCxn id="46" idx="0"/>
          </p:cNvCxnSpPr>
          <p:nvPr/>
        </p:nvCxnSpPr>
        <p:spPr>
          <a:xfrm flipH="1">
            <a:off x="6437497" y="1651966"/>
            <a:ext cx="5347135" cy="868095"/>
          </a:xfrm>
          <a:prstGeom prst="bentConnector4">
            <a:avLst>
              <a:gd name="adj1" fmla="val -4275"/>
              <a:gd name="adj2" fmla="val 68664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6855D93-13F9-9142-AD14-5E36228CA1DD}"/>
              </a:ext>
            </a:extLst>
          </p:cNvPr>
          <p:cNvGrpSpPr/>
          <p:nvPr/>
        </p:nvGrpSpPr>
        <p:grpSpPr>
          <a:xfrm>
            <a:off x="3960782" y="4005064"/>
            <a:ext cx="6682970" cy="1656184"/>
            <a:chOff x="5824737" y="2797138"/>
            <a:chExt cx="6682970" cy="165618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1046B4-DB60-D341-B310-3FA7AFF6BAA6}"/>
                </a:ext>
              </a:extLst>
            </p:cNvPr>
            <p:cNvSpPr>
              <a:spLocks/>
            </p:cNvSpPr>
            <p:nvPr/>
          </p:nvSpPr>
          <p:spPr>
            <a:xfrm>
              <a:off x="5824737" y="2797138"/>
              <a:ext cx="6682970" cy="165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2DF805F-01ED-A04D-8B00-28644ABD447E}"/>
                </a:ext>
              </a:extLst>
            </p:cNvPr>
            <p:cNvSpPr/>
            <p:nvPr/>
          </p:nvSpPr>
          <p:spPr>
            <a:xfrm>
              <a:off x="5980343" y="2869147"/>
              <a:ext cx="5068276" cy="115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6F3862-D3D4-FD45-9C70-E33526091B91}"/>
                </a:ext>
              </a:extLst>
            </p:cNvPr>
            <p:cNvSpPr/>
            <p:nvPr/>
          </p:nvSpPr>
          <p:spPr>
            <a:xfrm>
              <a:off x="6093227" y="3073009"/>
              <a:ext cx="2016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Welding, assembly and transport of 312.5 m sections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6764104-5E0D-5E42-9F77-8B26C3131172}"/>
                </a:ext>
              </a:extLst>
            </p:cNvPr>
            <p:cNvSpPr/>
            <p:nvPr/>
          </p:nvSpPr>
          <p:spPr>
            <a:xfrm>
              <a:off x="11100374" y="3073009"/>
              <a:ext cx="1260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5km (10km)</a:t>
              </a:r>
            </a:p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Bakeout @150°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785AA30-C2A4-2A4A-96CB-F8DF2062D388}"/>
                </a:ext>
              </a:extLst>
            </p:cNvPr>
            <p:cNvSpPr/>
            <p:nvPr/>
          </p:nvSpPr>
          <p:spPr>
            <a:xfrm>
              <a:off x="9971577" y="3073009"/>
              <a:ext cx="1010728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Leak testing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2E9DBDE-F207-D84A-90BB-F475F73655D2}"/>
                </a:ext>
              </a:extLst>
            </p:cNvPr>
            <p:cNvSpPr txBox="1"/>
            <p:nvPr/>
          </p:nvSpPr>
          <p:spPr>
            <a:xfrm>
              <a:off x="10190217" y="3793130"/>
              <a:ext cx="79508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16 (x32)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EBC6980-C1E8-3C47-A086-3663CCDFA321}"/>
                </a:ext>
              </a:extLst>
            </p:cNvPr>
            <p:cNvSpPr txBox="1"/>
            <p:nvPr/>
          </p:nvSpPr>
          <p:spPr>
            <a:xfrm>
              <a:off x="12097466" y="423787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339463-2108-5649-9880-0BFCA4C70A2C}"/>
                </a:ext>
              </a:extLst>
            </p:cNvPr>
            <p:cNvSpPr txBox="1"/>
            <p:nvPr/>
          </p:nvSpPr>
          <p:spPr>
            <a:xfrm>
              <a:off x="6020995" y="4187937"/>
              <a:ext cx="162995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1400" dirty="0">
                  <a:solidFill>
                    <a:schemeClr val="tx2"/>
                  </a:solidFill>
                </a:rPr>
                <a:t>Option 1 (Option 2)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6524AC0-6746-444B-BCA1-58A7534A1D6A}"/>
                </a:ext>
              </a:extLst>
            </p:cNvPr>
            <p:cNvSpPr/>
            <p:nvPr/>
          </p:nvSpPr>
          <p:spPr>
            <a:xfrm>
              <a:off x="8158402" y="3073009"/>
              <a:ext cx="1764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systems installation and testing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BED0FFC-1B2D-A748-886B-0085F5B9844C}"/>
                </a:ext>
              </a:extLst>
            </p:cNvPr>
            <p:cNvSpPr/>
            <p:nvPr/>
          </p:nvSpPr>
          <p:spPr>
            <a:xfrm>
              <a:off x="5893985" y="2834290"/>
              <a:ext cx="6541715" cy="125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8F4A5F6-5FC8-3440-BE41-3441F1733366}"/>
                </a:ext>
              </a:extLst>
            </p:cNvPr>
            <p:cNvSpPr txBox="1"/>
            <p:nvPr/>
          </p:nvSpPr>
          <p:spPr>
            <a:xfrm>
              <a:off x="11787628" y="3832846"/>
              <a:ext cx="5963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2 (x1)</a:t>
              </a:r>
            </a:p>
          </p:txBody>
        </p:sp>
      </p:grpSp>
      <p:pic>
        <p:nvPicPr>
          <p:cNvPr id="115" name="Picture 2" descr="Star Symbol icon PNG and SVG Vector Free Download">
            <a:extLst>
              <a:ext uri="{FF2B5EF4-FFF2-40B4-BE49-F238E27FC236}">
                <a16:creationId xmlns:a16="http://schemas.microsoft.com/office/drawing/2014/main" id="{CE708B4C-7C3C-3241-941B-7126715B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8079" y="5443765"/>
            <a:ext cx="462176" cy="4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EB0DF02-C647-4241-A4BC-8648BFFE9898}"/>
              </a:ext>
            </a:extLst>
          </p:cNvPr>
          <p:cNvCxnSpPr>
            <a:cxnSpLocks/>
            <a:stCxn id="119" idx="2"/>
            <a:endCxn id="115" idx="0"/>
          </p:cNvCxnSpPr>
          <p:nvPr/>
        </p:nvCxnSpPr>
        <p:spPr>
          <a:xfrm>
            <a:off x="11406656" y="5216400"/>
            <a:ext cx="12511" cy="22736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B820E72-C650-644A-A530-26A4F399494F}"/>
              </a:ext>
            </a:extLst>
          </p:cNvPr>
          <p:cNvSpPr txBox="1"/>
          <p:nvPr/>
        </p:nvSpPr>
        <p:spPr>
          <a:xfrm>
            <a:off x="10807167" y="5930023"/>
            <a:ext cx="122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Beam pipe ready for operation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0951903-F2A9-3742-94C5-1EB292AD0422}"/>
              </a:ext>
            </a:extLst>
          </p:cNvPr>
          <p:cNvGrpSpPr/>
          <p:nvPr/>
        </p:nvGrpSpPr>
        <p:grpSpPr>
          <a:xfrm>
            <a:off x="10812656" y="4280400"/>
            <a:ext cx="1188000" cy="942963"/>
            <a:chOff x="6457575" y="5232879"/>
            <a:chExt cx="1188000" cy="942963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BA4A4B4-377E-F84F-B987-36DADC7FE840}"/>
                </a:ext>
              </a:extLst>
            </p:cNvPr>
            <p:cNvSpPr/>
            <p:nvPr/>
          </p:nvSpPr>
          <p:spPr>
            <a:xfrm>
              <a:off x="6457575" y="5232879"/>
              <a:ext cx="1188000" cy="93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1B164B1-6740-DD45-8ED3-57C30C040310}"/>
                </a:ext>
              </a:extLst>
            </p:cNvPr>
            <p:cNvSpPr/>
            <p:nvPr/>
          </p:nvSpPr>
          <p:spPr>
            <a:xfrm>
              <a:off x="6571220" y="5298464"/>
              <a:ext cx="1008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pumping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0EE380B-EBC9-C348-AC99-FC4790BD71CA}"/>
                </a:ext>
              </a:extLst>
            </p:cNvPr>
            <p:cNvSpPr txBox="1"/>
            <p:nvPr/>
          </p:nvSpPr>
          <p:spPr>
            <a:xfrm>
              <a:off x="7197926" y="596039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748D645-913E-B349-BEAC-D498AAA66930}"/>
              </a:ext>
            </a:extLst>
          </p:cNvPr>
          <p:cNvSpPr txBox="1"/>
          <p:nvPr/>
        </p:nvSpPr>
        <p:spPr>
          <a:xfrm>
            <a:off x="5225009" y="5943357"/>
            <a:ext cx="122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b="1" dirty="0">
                <a:solidFill>
                  <a:schemeClr val="tx2"/>
                </a:solidFill>
              </a:rPr>
              <a:t>TUNNEL</a:t>
            </a:r>
          </a:p>
        </p:txBody>
      </p: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02119E18-F06F-8943-B146-D3B330DAD605}"/>
              </a:ext>
            </a:extLst>
          </p:cNvPr>
          <p:cNvCxnSpPr>
            <a:cxnSpLocks/>
            <a:stCxn id="113" idx="3"/>
            <a:endCxn id="120" idx="1"/>
          </p:cNvCxnSpPr>
          <p:nvPr/>
        </p:nvCxnSpPr>
        <p:spPr>
          <a:xfrm flipV="1">
            <a:off x="10571745" y="4670021"/>
            <a:ext cx="354556" cy="1289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38D0A8-65AB-E54C-9A69-ECA93F424718}"/>
              </a:ext>
            </a:extLst>
          </p:cNvPr>
          <p:cNvGrpSpPr/>
          <p:nvPr/>
        </p:nvGrpSpPr>
        <p:grpSpPr>
          <a:xfrm>
            <a:off x="455923" y="1087299"/>
            <a:ext cx="11435318" cy="3447873"/>
            <a:chOff x="455923" y="1087299"/>
            <a:chExt cx="11435318" cy="344787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AE2661-3D47-1747-AC1B-707B18764BAC}"/>
                </a:ext>
              </a:extLst>
            </p:cNvPr>
            <p:cNvGrpSpPr/>
            <p:nvPr/>
          </p:nvGrpSpPr>
          <p:grpSpPr>
            <a:xfrm>
              <a:off x="455923" y="1087299"/>
              <a:ext cx="11435318" cy="3447873"/>
              <a:chOff x="455923" y="1087299"/>
              <a:chExt cx="11435318" cy="3447873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9BD88D3-42A8-7443-9F3A-97F4858E7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4079" y="1327930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50C5888-28C8-CE47-8596-43329BBF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16" y="1087299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1027AAC-EB66-1B4B-A57A-7FD64971AE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40984" y="1337555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5C37891-5FDE-FE4B-B4BE-D53DEC1A1D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9762" y="1337555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F3985342-8D58-9E46-95DB-35F2131EEC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04328" y="1356806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2C12586-10B3-0543-ADCF-E9F6C5612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47241" y="4391172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5E7FF4F-F0F3-8649-9235-72C225FEF9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3452" y="4333421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C942282-42A5-F04F-B857-2EF71E90ED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8894" y="4109631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97AB479-3208-5343-8AB8-0174F0D06B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46290" y="4323796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DFE0F02-4541-6F43-A20B-D8503AE3A1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923" y="2740883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FCE2968-18C4-C44D-9E4C-4E34E37BD6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923" y="2982333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32AE850-11FF-E742-BDA7-559B82D5B7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2439" y="4331012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DC5DDA1-F24A-A840-8724-4BDE775B6B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61988" y="4321387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A28CF3F-D182-EB41-BF00-21763F3EA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923" y="3225068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988C4A0-FAA8-C44E-B0F9-A85A5A7E4B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43488" y="1354227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092D196-9802-E445-A544-618B99A7F714}"/>
                </a:ext>
              </a:extLst>
            </p:cNvPr>
            <p:cNvSpPr txBox="1"/>
            <p:nvPr/>
          </p:nvSpPr>
          <p:spPr>
            <a:xfrm>
              <a:off x="748458" y="2946611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operation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733304D-3571-9341-917A-75486350C7CA}"/>
                </a:ext>
              </a:extLst>
            </p:cNvPr>
            <p:cNvSpPr txBox="1"/>
            <p:nvPr/>
          </p:nvSpPr>
          <p:spPr>
            <a:xfrm>
              <a:off x="748458" y="2705161"/>
              <a:ext cx="21942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activtiy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D8807DC-EB5D-104C-96FF-768021441401}"/>
                </a:ext>
              </a:extLst>
            </p:cNvPr>
            <p:cNvSpPr txBox="1"/>
            <p:nvPr/>
          </p:nvSpPr>
          <p:spPr>
            <a:xfrm>
              <a:off x="748458" y="3189346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Design dependence</a:t>
              </a:r>
            </a:p>
          </p:txBody>
        </p:sp>
      </p:grp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EC310E4B-D467-C046-90A6-477AA123AA20}"/>
              </a:ext>
            </a:extLst>
          </p:cNvPr>
          <p:cNvCxnSpPr>
            <a:cxnSpLocks/>
            <a:stCxn id="77" idx="3"/>
            <a:endCxn id="9" idx="1"/>
          </p:cNvCxnSpPr>
          <p:nvPr/>
        </p:nvCxnSpPr>
        <p:spPr>
          <a:xfrm>
            <a:off x="7680176" y="1646222"/>
            <a:ext cx="216024" cy="574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6BBA47DC-AE03-6B4E-9E80-DF6D3FE7BE9D}"/>
              </a:ext>
            </a:extLst>
          </p:cNvPr>
          <p:cNvCxnSpPr>
            <a:cxnSpLocks/>
            <a:stCxn id="9" idx="3"/>
            <a:endCxn id="44" idx="1"/>
          </p:cNvCxnSpPr>
          <p:nvPr/>
        </p:nvCxnSpPr>
        <p:spPr>
          <a:xfrm flipV="1">
            <a:off x="9120336" y="1648724"/>
            <a:ext cx="216144" cy="324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9382D3D-C0E6-2E4A-97E2-6471F3D81985}"/>
              </a:ext>
            </a:extLst>
          </p:cNvPr>
          <p:cNvCxnSpPr>
            <a:cxnSpLocks/>
            <a:stCxn id="44" idx="3"/>
            <a:endCxn id="16" idx="1"/>
          </p:cNvCxnSpPr>
          <p:nvPr/>
        </p:nvCxnSpPr>
        <p:spPr>
          <a:xfrm>
            <a:off x="10416480" y="1648724"/>
            <a:ext cx="144016" cy="324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36F718F-61D2-2C4F-B904-18550A492051}"/>
              </a:ext>
            </a:extLst>
          </p:cNvPr>
          <p:cNvGrpSpPr/>
          <p:nvPr/>
        </p:nvGrpSpPr>
        <p:grpSpPr>
          <a:xfrm>
            <a:off x="1683511" y="1268760"/>
            <a:ext cx="856587" cy="541406"/>
            <a:chOff x="6895146" y="505520"/>
            <a:chExt cx="911874" cy="541406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0D6E790-F18F-BE44-8002-5D32A3B31995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5332" y="719044"/>
              <a:ext cx="651501" cy="32788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7D61869-4DB0-9C4A-B286-3D27D0896772}"/>
                </a:ext>
              </a:extLst>
            </p:cNvPr>
            <p:cNvSpPr txBox="1"/>
            <p:nvPr/>
          </p:nvSpPr>
          <p:spPr>
            <a:xfrm>
              <a:off x="6895146" y="505520"/>
              <a:ext cx="9118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549123-382F-114C-ABDE-ECC0977B6226}"/>
              </a:ext>
            </a:extLst>
          </p:cNvPr>
          <p:cNvCxnSpPr>
            <a:cxnSpLocks/>
            <a:stCxn id="65" idx="3"/>
            <a:endCxn id="80" idx="1"/>
          </p:cNvCxnSpPr>
          <p:nvPr/>
        </p:nvCxnSpPr>
        <p:spPr>
          <a:xfrm flipV="1">
            <a:off x="1523352" y="1646225"/>
            <a:ext cx="282452" cy="574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7C8CD0-0759-DFA9-D614-D27F2F0E9FFC}"/>
              </a:ext>
            </a:extLst>
          </p:cNvPr>
          <p:cNvSpPr txBox="1"/>
          <p:nvPr/>
        </p:nvSpPr>
        <p:spPr>
          <a:xfrm>
            <a:off x="102773" y="5786100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dirty="0">
                <a:solidFill>
                  <a:schemeClr val="tx2"/>
                </a:solidFill>
              </a:rPr>
              <a:t>Option 1: 10km sector</a:t>
            </a:r>
          </a:p>
          <a:p>
            <a:r>
              <a:rPr lang="en-CH" sz="1400" dirty="0">
                <a:solidFill>
                  <a:schemeClr val="tx2"/>
                </a:solidFill>
              </a:rPr>
              <a:t>Option 2: 5km sector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16395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712CE571-9CCD-9047-8ED4-9C925FA0504C}"/>
              </a:ext>
            </a:extLst>
          </p:cNvPr>
          <p:cNvSpPr/>
          <p:nvPr/>
        </p:nvSpPr>
        <p:spPr>
          <a:xfrm>
            <a:off x="61297" y="3545454"/>
            <a:ext cx="12096000" cy="2750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624C-7ADA-004A-944C-208A0B8D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6701-A527-5242-B2C8-079FB41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D4EB-C40A-794F-8797-AD46A98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FE842A-182B-0A42-BDC3-F4F066C3F6A6}"/>
              </a:ext>
            </a:extLst>
          </p:cNvPr>
          <p:cNvSpPr/>
          <p:nvPr/>
        </p:nvSpPr>
        <p:spPr>
          <a:xfrm>
            <a:off x="10560496" y="1327930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Site buffer storage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CB318A-25D0-3747-8338-490AA7C18687}"/>
              </a:ext>
            </a:extLst>
          </p:cNvPr>
          <p:cNvGrpSpPr>
            <a:grpSpLocks noChangeAspect="1"/>
          </p:cNvGrpSpPr>
          <p:nvPr/>
        </p:nvGrpSpPr>
        <p:grpSpPr>
          <a:xfrm>
            <a:off x="5825497" y="2520061"/>
            <a:ext cx="1224000" cy="894386"/>
            <a:chOff x="2376166" y="2060848"/>
            <a:chExt cx="1224136" cy="894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4942DEF-B857-6742-BF07-06C2BC2A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2200" y="2343266"/>
              <a:ext cx="612068" cy="61206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B5A97-84C5-014B-A494-46B15D9F0D2E}"/>
                </a:ext>
              </a:extLst>
            </p:cNvPr>
            <p:cNvSpPr txBox="1"/>
            <p:nvPr/>
          </p:nvSpPr>
          <p:spPr>
            <a:xfrm>
              <a:off x="2376166" y="2060848"/>
              <a:ext cx="1224136" cy="215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47306ADA-65E9-E44C-A4AF-9688E6893D7B}"/>
              </a:ext>
            </a:extLst>
          </p:cNvPr>
          <p:cNvCxnSpPr>
            <a:cxnSpLocks/>
            <a:stCxn id="39" idx="2"/>
            <a:endCxn id="104" idx="0"/>
          </p:cNvCxnSpPr>
          <p:nvPr/>
        </p:nvCxnSpPr>
        <p:spPr>
          <a:xfrm rot="16200000" flipH="1">
            <a:off x="6574574" y="3277370"/>
            <a:ext cx="590617" cy="864770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CD11076-74F1-5B40-B082-C49FBED55196}"/>
              </a:ext>
            </a:extLst>
          </p:cNvPr>
          <p:cNvSpPr>
            <a:spLocks/>
          </p:cNvSpPr>
          <p:nvPr/>
        </p:nvSpPr>
        <p:spPr>
          <a:xfrm>
            <a:off x="263352" y="1327930"/>
            <a:ext cx="126000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Material Bakeout @450°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D583DFA-75B3-C248-A5B8-31E75ABD4A2E}"/>
              </a:ext>
            </a:extLst>
          </p:cNvPr>
          <p:cNvSpPr txBox="1">
            <a:spLocks/>
          </p:cNvSpPr>
          <p:nvPr/>
        </p:nvSpPr>
        <p:spPr>
          <a:xfrm>
            <a:off x="407988" y="373063"/>
            <a:ext cx="1137602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Installation and logistics: on-site manufacturing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9572E9-A760-A349-ADCB-C008C358F0FA}"/>
              </a:ext>
            </a:extLst>
          </p:cNvPr>
          <p:cNvGrpSpPr/>
          <p:nvPr/>
        </p:nvGrpSpPr>
        <p:grpSpPr>
          <a:xfrm>
            <a:off x="2622087" y="1053122"/>
            <a:ext cx="3689937" cy="1197688"/>
            <a:chOff x="3141463" y="287096"/>
            <a:chExt cx="3689937" cy="119768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5B71EF5-B468-244F-A15F-2876EC0E3E46}"/>
                </a:ext>
              </a:extLst>
            </p:cNvPr>
            <p:cNvSpPr>
              <a:spLocks/>
            </p:cNvSpPr>
            <p:nvPr/>
          </p:nvSpPr>
          <p:spPr>
            <a:xfrm>
              <a:off x="3141463" y="287096"/>
              <a:ext cx="3689937" cy="1197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7AC393A-D4BF-4148-8D5D-05FE7B186E0E}"/>
                </a:ext>
              </a:extLst>
            </p:cNvPr>
            <p:cNvGrpSpPr/>
            <p:nvPr/>
          </p:nvGrpSpPr>
          <p:grpSpPr>
            <a:xfrm>
              <a:off x="3249624" y="532656"/>
              <a:ext cx="3500844" cy="659972"/>
              <a:chOff x="3308073" y="529699"/>
              <a:chExt cx="3500844" cy="65997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0C5F1A5-3F9F-9042-8EC5-D88455F8C95E}"/>
                  </a:ext>
                </a:extLst>
              </p:cNvPr>
              <p:cNvSpPr/>
              <p:nvPr/>
            </p:nvSpPr>
            <p:spPr>
              <a:xfrm>
                <a:off x="5800917" y="541599"/>
                <a:ext cx="1008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Cleaning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9B80570-1D8B-C840-B9DA-E6A3677C6DD7}"/>
                  </a:ext>
                </a:extLst>
              </p:cNvPr>
              <p:cNvSpPr/>
              <p:nvPr/>
            </p:nvSpPr>
            <p:spPr>
              <a:xfrm>
                <a:off x="4712081" y="529699"/>
                <a:ext cx="1008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Leak testing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A89D140-AA59-CD46-A8D1-60C85A02D5BA}"/>
                  </a:ext>
                </a:extLst>
              </p:cNvPr>
              <p:cNvSpPr/>
              <p:nvPr/>
            </p:nvSpPr>
            <p:spPr>
              <a:xfrm>
                <a:off x="3308073" y="529699"/>
                <a:ext cx="1332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X [m] section pipe preparation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3FA90D-8D86-5549-A79F-C9C5C6DCEDF2}"/>
                </a:ext>
              </a:extLst>
            </p:cNvPr>
            <p:cNvSpPr txBox="1"/>
            <p:nvPr/>
          </p:nvSpPr>
          <p:spPr>
            <a:xfrm>
              <a:off x="3570156" y="1269340"/>
              <a:ext cx="281166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12 10</a:t>
              </a:r>
              <a:r>
                <a:rPr lang="en-CH" sz="1400" baseline="30000" dirty="0">
                  <a:solidFill>
                    <a:schemeClr val="tx2"/>
                  </a:solidFill>
                </a:rPr>
                <a:t>-6</a:t>
              </a:r>
              <a:r>
                <a:rPr lang="en-CH" sz="1400" dirty="0">
                  <a:solidFill>
                    <a:schemeClr val="tx2"/>
                  </a:solidFill>
                </a:rPr>
                <a:t> [m] / X (= 8000 for X = 15)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A829BC-4EA9-5F40-AA30-58C8835D78CA}"/>
              </a:ext>
            </a:extLst>
          </p:cNvPr>
          <p:cNvCxnSpPr>
            <a:cxnSpLocks/>
            <a:stCxn id="80" idx="3"/>
            <a:endCxn id="67" idx="1"/>
          </p:cNvCxnSpPr>
          <p:nvPr/>
        </p:nvCxnSpPr>
        <p:spPr>
          <a:xfrm>
            <a:off x="2417804" y="1646225"/>
            <a:ext cx="204283" cy="574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5FC21F-CFCC-B242-AE8D-051DF0CF7ACE}"/>
              </a:ext>
            </a:extLst>
          </p:cNvPr>
          <p:cNvCxnSpPr>
            <a:cxnSpLocks/>
            <a:stCxn id="67" idx="3"/>
            <a:endCxn id="16" idx="1"/>
          </p:cNvCxnSpPr>
          <p:nvPr/>
        </p:nvCxnSpPr>
        <p:spPr>
          <a:xfrm>
            <a:off x="6312024" y="1651966"/>
            <a:ext cx="4248472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92506147-9C61-E447-9DBA-4CCD923C85D8}"/>
              </a:ext>
            </a:extLst>
          </p:cNvPr>
          <p:cNvCxnSpPr>
            <a:cxnSpLocks/>
            <a:stCxn id="16" idx="3"/>
            <a:endCxn id="46" idx="0"/>
          </p:cNvCxnSpPr>
          <p:nvPr/>
        </p:nvCxnSpPr>
        <p:spPr>
          <a:xfrm flipH="1">
            <a:off x="6437497" y="1651966"/>
            <a:ext cx="5347135" cy="868095"/>
          </a:xfrm>
          <a:prstGeom prst="bentConnector4">
            <a:avLst>
              <a:gd name="adj1" fmla="val -4275"/>
              <a:gd name="adj2" fmla="val 68664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6855D93-13F9-9142-AD14-5E36228CA1DD}"/>
              </a:ext>
            </a:extLst>
          </p:cNvPr>
          <p:cNvGrpSpPr/>
          <p:nvPr/>
        </p:nvGrpSpPr>
        <p:grpSpPr>
          <a:xfrm>
            <a:off x="3960782" y="4005064"/>
            <a:ext cx="6682970" cy="1656184"/>
            <a:chOff x="5824737" y="2797138"/>
            <a:chExt cx="6682970" cy="165618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1046B4-DB60-D341-B310-3FA7AFF6BAA6}"/>
                </a:ext>
              </a:extLst>
            </p:cNvPr>
            <p:cNvSpPr>
              <a:spLocks/>
            </p:cNvSpPr>
            <p:nvPr/>
          </p:nvSpPr>
          <p:spPr>
            <a:xfrm>
              <a:off x="5824737" y="2797138"/>
              <a:ext cx="6682970" cy="165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2DF805F-01ED-A04D-8B00-28644ABD447E}"/>
                </a:ext>
              </a:extLst>
            </p:cNvPr>
            <p:cNvSpPr/>
            <p:nvPr/>
          </p:nvSpPr>
          <p:spPr>
            <a:xfrm>
              <a:off x="5980343" y="2869147"/>
              <a:ext cx="5068276" cy="115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6F3862-D3D4-FD45-9C70-E33526091B91}"/>
                </a:ext>
              </a:extLst>
            </p:cNvPr>
            <p:cNvSpPr/>
            <p:nvPr/>
          </p:nvSpPr>
          <p:spPr>
            <a:xfrm>
              <a:off x="6093227" y="3073009"/>
              <a:ext cx="2016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Welding, assembly and transport of 312.5 m sections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6764104-5E0D-5E42-9F77-8B26C3131172}"/>
                </a:ext>
              </a:extLst>
            </p:cNvPr>
            <p:cNvSpPr/>
            <p:nvPr/>
          </p:nvSpPr>
          <p:spPr>
            <a:xfrm>
              <a:off x="11100374" y="3073009"/>
              <a:ext cx="1260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5km (10km)</a:t>
              </a:r>
            </a:p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Bakeout @150°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785AA30-C2A4-2A4A-96CB-F8DF2062D388}"/>
                </a:ext>
              </a:extLst>
            </p:cNvPr>
            <p:cNvSpPr/>
            <p:nvPr/>
          </p:nvSpPr>
          <p:spPr>
            <a:xfrm>
              <a:off x="9971577" y="3073009"/>
              <a:ext cx="1010728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Leak testing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2E9DBDE-F207-D84A-90BB-F475F73655D2}"/>
                </a:ext>
              </a:extLst>
            </p:cNvPr>
            <p:cNvSpPr txBox="1"/>
            <p:nvPr/>
          </p:nvSpPr>
          <p:spPr>
            <a:xfrm>
              <a:off x="10190217" y="3793130"/>
              <a:ext cx="79508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16 (x32)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EBC6980-C1E8-3C47-A086-3663CCDFA321}"/>
                </a:ext>
              </a:extLst>
            </p:cNvPr>
            <p:cNvSpPr txBox="1"/>
            <p:nvPr/>
          </p:nvSpPr>
          <p:spPr>
            <a:xfrm>
              <a:off x="12097466" y="423787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339463-2108-5649-9880-0BFCA4C70A2C}"/>
                </a:ext>
              </a:extLst>
            </p:cNvPr>
            <p:cNvSpPr txBox="1"/>
            <p:nvPr/>
          </p:nvSpPr>
          <p:spPr>
            <a:xfrm>
              <a:off x="6020995" y="4187937"/>
              <a:ext cx="162995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1400" dirty="0">
                  <a:solidFill>
                    <a:schemeClr val="tx2"/>
                  </a:solidFill>
                </a:rPr>
                <a:t>Option 1 (Option 2)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6524AC0-6746-444B-BCA1-58A7534A1D6A}"/>
                </a:ext>
              </a:extLst>
            </p:cNvPr>
            <p:cNvSpPr/>
            <p:nvPr/>
          </p:nvSpPr>
          <p:spPr>
            <a:xfrm>
              <a:off x="8158402" y="3073009"/>
              <a:ext cx="1764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systems installation and testing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BED0FFC-1B2D-A748-886B-0085F5B9844C}"/>
                </a:ext>
              </a:extLst>
            </p:cNvPr>
            <p:cNvSpPr/>
            <p:nvPr/>
          </p:nvSpPr>
          <p:spPr>
            <a:xfrm>
              <a:off x="5893985" y="2834290"/>
              <a:ext cx="6541715" cy="125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8F4A5F6-5FC8-3440-BE41-3441F1733366}"/>
                </a:ext>
              </a:extLst>
            </p:cNvPr>
            <p:cNvSpPr txBox="1"/>
            <p:nvPr/>
          </p:nvSpPr>
          <p:spPr>
            <a:xfrm>
              <a:off x="11787628" y="3832846"/>
              <a:ext cx="5963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2 (x1)</a:t>
              </a:r>
            </a:p>
          </p:txBody>
        </p:sp>
      </p:grpSp>
      <p:pic>
        <p:nvPicPr>
          <p:cNvPr id="115" name="Picture 2" descr="Star Symbol icon PNG and SVG Vector Free Download">
            <a:extLst>
              <a:ext uri="{FF2B5EF4-FFF2-40B4-BE49-F238E27FC236}">
                <a16:creationId xmlns:a16="http://schemas.microsoft.com/office/drawing/2014/main" id="{CE708B4C-7C3C-3241-941B-7126715B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8079" y="5443765"/>
            <a:ext cx="462176" cy="4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EB0DF02-C647-4241-A4BC-8648BFFE9898}"/>
              </a:ext>
            </a:extLst>
          </p:cNvPr>
          <p:cNvCxnSpPr>
            <a:cxnSpLocks/>
            <a:stCxn id="119" idx="2"/>
            <a:endCxn id="115" idx="0"/>
          </p:cNvCxnSpPr>
          <p:nvPr/>
        </p:nvCxnSpPr>
        <p:spPr>
          <a:xfrm>
            <a:off x="11406656" y="5216400"/>
            <a:ext cx="12511" cy="22736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B820E72-C650-644A-A530-26A4F399494F}"/>
              </a:ext>
            </a:extLst>
          </p:cNvPr>
          <p:cNvSpPr txBox="1"/>
          <p:nvPr/>
        </p:nvSpPr>
        <p:spPr>
          <a:xfrm>
            <a:off x="10807167" y="5930023"/>
            <a:ext cx="122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Beam pipe ready for operation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0951903-F2A9-3742-94C5-1EB292AD0422}"/>
              </a:ext>
            </a:extLst>
          </p:cNvPr>
          <p:cNvGrpSpPr/>
          <p:nvPr/>
        </p:nvGrpSpPr>
        <p:grpSpPr>
          <a:xfrm>
            <a:off x="10812656" y="4280400"/>
            <a:ext cx="1188000" cy="942963"/>
            <a:chOff x="6457575" y="5232879"/>
            <a:chExt cx="1188000" cy="942963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BA4A4B4-377E-F84F-B987-36DADC7FE840}"/>
                </a:ext>
              </a:extLst>
            </p:cNvPr>
            <p:cNvSpPr/>
            <p:nvPr/>
          </p:nvSpPr>
          <p:spPr>
            <a:xfrm>
              <a:off x="6457575" y="5232879"/>
              <a:ext cx="1188000" cy="93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1B164B1-6740-DD45-8ED3-57C30C040310}"/>
                </a:ext>
              </a:extLst>
            </p:cNvPr>
            <p:cNvSpPr/>
            <p:nvPr/>
          </p:nvSpPr>
          <p:spPr>
            <a:xfrm>
              <a:off x="6571220" y="5298464"/>
              <a:ext cx="1008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pumping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0EE380B-EBC9-C348-AC99-FC4790BD71CA}"/>
                </a:ext>
              </a:extLst>
            </p:cNvPr>
            <p:cNvSpPr txBox="1"/>
            <p:nvPr/>
          </p:nvSpPr>
          <p:spPr>
            <a:xfrm>
              <a:off x="7197926" y="596039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748D645-913E-B349-BEAC-D498AAA66930}"/>
              </a:ext>
            </a:extLst>
          </p:cNvPr>
          <p:cNvSpPr txBox="1"/>
          <p:nvPr/>
        </p:nvSpPr>
        <p:spPr>
          <a:xfrm>
            <a:off x="5225009" y="5943357"/>
            <a:ext cx="122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b="1" dirty="0">
                <a:solidFill>
                  <a:schemeClr val="tx2"/>
                </a:solidFill>
              </a:rPr>
              <a:t>TUNNEL</a:t>
            </a:r>
          </a:p>
        </p:txBody>
      </p: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02119E18-F06F-8943-B146-D3B330DAD605}"/>
              </a:ext>
            </a:extLst>
          </p:cNvPr>
          <p:cNvCxnSpPr>
            <a:cxnSpLocks/>
            <a:stCxn id="113" idx="3"/>
            <a:endCxn id="120" idx="1"/>
          </p:cNvCxnSpPr>
          <p:nvPr/>
        </p:nvCxnSpPr>
        <p:spPr>
          <a:xfrm flipV="1">
            <a:off x="10571745" y="4670021"/>
            <a:ext cx="354556" cy="1289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38D0A8-65AB-E54C-9A69-ECA93F424718}"/>
              </a:ext>
            </a:extLst>
          </p:cNvPr>
          <p:cNvGrpSpPr/>
          <p:nvPr/>
        </p:nvGrpSpPr>
        <p:grpSpPr>
          <a:xfrm>
            <a:off x="455923" y="1087299"/>
            <a:ext cx="11435318" cy="3447873"/>
            <a:chOff x="455923" y="1087299"/>
            <a:chExt cx="11435318" cy="344787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AE2661-3D47-1747-AC1B-707B18764BAC}"/>
                </a:ext>
              </a:extLst>
            </p:cNvPr>
            <p:cNvGrpSpPr/>
            <p:nvPr/>
          </p:nvGrpSpPr>
          <p:grpSpPr>
            <a:xfrm>
              <a:off x="455923" y="1087299"/>
              <a:ext cx="11435318" cy="3447873"/>
              <a:chOff x="455923" y="1087299"/>
              <a:chExt cx="11435318" cy="3447873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9BD88D3-42A8-7443-9F3A-97F4858E7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4079" y="1327930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50C5888-28C8-CE47-8596-43329BBF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16" y="1087299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1027AAC-EB66-1B4B-A57A-7FD64971AE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40984" y="1337555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5C37891-5FDE-FE4B-B4BE-D53DEC1A1D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9762" y="1337555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2C12586-10B3-0543-ADCF-E9F6C5612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47241" y="4391172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5E7FF4F-F0F3-8649-9235-72C225FEF9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03452" y="4333421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C942282-42A5-F04F-B857-2EF71E90ED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8894" y="4109631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97AB479-3208-5343-8AB8-0174F0D06B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46290" y="4323796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DFE0F02-4541-6F43-A20B-D8503AE3A1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923" y="2740883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FCE2968-18C4-C44D-9E4C-4E34E37BD6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923" y="2982333"/>
                <a:ext cx="144000" cy="144000"/>
              </a:xfrm>
              <a:prstGeom prst="ellipse">
                <a:avLst/>
              </a:prstGeom>
              <a:solidFill>
                <a:srgbClr val="FF40FF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F32AE850-11FF-E742-BDA7-559B82D5B7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2439" y="4331012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DC5DDA1-F24A-A840-8724-4BDE775B6B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61988" y="4321387"/>
                <a:ext cx="144000" cy="144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A28CF3F-D182-EB41-BF00-21763F3EA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923" y="3225068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988C4A0-FAA8-C44E-B0F9-A85A5A7E4B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43488" y="1354227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b="1" dirty="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092D196-9802-E445-A544-618B99A7F714}"/>
                </a:ext>
              </a:extLst>
            </p:cNvPr>
            <p:cNvSpPr txBox="1"/>
            <p:nvPr/>
          </p:nvSpPr>
          <p:spPr>
            <a:xfrm>
              <a:off x="748458" y="2946611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operation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733304D-3571-9341-917A-75486350C7CA}"/>
                </a:ext>
              </a:extLst>
            </p:cNvPr>
            <p:cNvSpPr txBox="1"/>
            <p:nvPr/>
          </p:nvSpPr>
          <p:spPr>
            <a:xfrm>
              <a:off x="748458" y="2705161"/>
              <a:ext cx="21942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activtiy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D8807DC-EB5D-104C-96FF-768021441401}"/>
                </a:ext>
              </a:extLst>
            </p:cNvPr>
            <p:cNvSpPr txBox="1"/>
            <p:nvPr/>
          </p:nvSpPr>
          <p:spPr>
            <a:xfrm>
              <a:off x="748458" y="3189346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Design dependence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36F718F-61D2-2C4F-B904-18550A492051}"/>
              </a:ext>
            </a:extLst>
          </p:cNvPr>
          <p:cNvGrpSpPr/>
          <p:nvPr/>
        </p:nvGrpSpPr>
        <p:grpSpPr>
          <a:xfrm>
            <a:off x="1683511" y="1268760"/>
            <a:ext cx="856587" cy="541406"/>
            <a:chOff x="6895146" y="505520"/>
            <a:chExt cx="911874" cy="541406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0D6E790-F18F-BE44-8002-5D32A3B31995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5332" y="719044"/>
              <a:ext cx="651501" cy="32788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7D61869-4DB0-9C4A-B286-3D27D0896772}"/>
                </a:ext>
              </a:extLst>
            </p:cNvPr>
            <p:cNvSpPr txBox="1"/>
            <p:nvPr/>
          </p:nvSpPr>
          <p:spPr>
            <a:xfrm>
              <a:off x="6895146" y="505520"/>
              <a:ext cx="9118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549123-382F-114C-ABDE-ECC0977B6226}"/>
              </a:ext>
            </a:extLst>
          </p:cNvPr>
          <p:cNvCxnSpPr>
            <a:cxnSpLocks/>
            <a:stCxn id="65" idx="3"/>
            <a:endCxn id="80" idx="1"/>
          </p:cNvCxnSpPr>
          <p:nvPr/>
        </p:nvCxnSpPr>
        <p:spPr>
          <a:xfrm flipV="1">
            <a:off x="1523352" y="1646225"/>
            <a:ext cx="282452" cy="574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A9899FD-3A0C-ECED-5300-3088B60E5629}"/>
              </a:ext>
            </a:extLst>
          </p:cNvPr>
          <p:cNvSpPr txBox="1"/>
          <p:nvPr/>
        </p:nvSpPr>
        <p:spPr>
          <a:xfrm>
            <a:off x="102773" y="5786100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dirty="0">
                <a:solidFill>
                  <a:schemeClr val="tx2"/>
                </a:solidFill>
              </a:rPr>
              <a:t>Option 1: 10km sector</a:t>
            </a:r>
          </a:p>
          <a:p>
            <a:r>
              <a:rPr lang="en-CH" sz="1400" dirty="0">
                <a:solidFill>
                  <a:schemeClr val="tx2"/>
                </a:solidFill>
              </a:rPr>
              <a:t>Option 2: 5km sector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01357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712CE571-9CCD-9047-8ED4-9C925FA0504C}"/>
              </a:ext>
            </a:extLst>
          </p:cNvPr>
          <p:cNvSpPr/>
          <p:nvPr/>
        </p:nvSpPr>
        <p:spPr>
          <a:xfrm>
            <a:off x="61297" y="3545454"/>
            <a:ext cx="12096000" cy="2750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624C-7ADA-004A-944C-208A0B8D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6701-A527-5242-B2C8-079FB41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D4EB-C40A-794F-8797-AD46A98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CB318A-25D0-3747-8338-490AA7C18687}"/>
              </a:ext>
            </a:extLst>
          </p:cNvPr>
          <p:cNvGrpSpPr>
            <a:grpSpLocks noChangeAspect="1"/>
          </p:cNvGrpSpPr>
          <p:nvPr/>
        </p:nvGrpSpPr>
        <p:grpSpPr>
          <a:xfrm>
            <a:off x="5825497" y="2520061"/>
            <a:ext cx="1224000" cy="894386"/>
            <a:chOff x="2376166" y="2060848"/>
            <a:chExt cx="1224136" cy="894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4942DEF-B857-6742-BF07-06C2BC2A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2200" y="2343266"/>
              <a:ext cx="612068" cy="61206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B5A97-84C5-014B-A494-46B15D9F0D2E}"/>
                </a:ext>
              </a:extLst>
            </p:cNvPr>
            <p:cNvSpPr txBox="1"/>
            <p:nvPr/>
          </p:nvSpPr>
          <p:spPr>
            <a:xfrm>
              <a:off x="2376166" y="2060848"/>
              <a:ext cx="1224136" cy="215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47306ADA-65E9-E44C-A4AF-9688E6893D7B}"/>
              </a:ext>
            </a:extLst>
          </p:cNvPr>
          <p:cNvCxnSpPr>
            <a:cxnSpLocks/>
            <a:stCxn id="39" idx="2"/>
            <a:endCxn id="81" idx="0"/>
          </p:cNvCxnSpPr>
          <p:nvPr/>
        </p:nvCxnSpPr>
        <p:spPr>
          <a:xfrm rot="5400000">
            <a:off x="3865109" y="1432675"/>
            <a:ext cx="590617" cy="4554161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BA8312-8A1F-2342-9A9F-319E2DABAA22}"/>
              </a:ext>
            </a:extLst>
          </p:cNvPr>
          <p:cNvGrpSpPr/>
          <p:nvPr/>
        </p:nvGrpSpPr>
        <p:grpSpPr>
          <a:xfrm>
            <a:off x="3960782" y="4005064"/>
            <a:ext cx="6682970" cy="1656184"/>
            <a:chOff x="5824737" y="2797138"/>
            <a:chExt cx="6682970" cy="165618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C4ACC53-CB9A-B44C-A1B5-41E489A1B18A}"/>
                </a:ext>
              </a:extLst>
            </p:cNvPr>
            <p:cNvSpPr>
              <a:spLocks/>
            </p:cNvSpPr>
            <p:nvPr/>
          </p:nvSpPr>
          <p:spPr>
            <a:xfrm>
              <a:off x="5824737" y="2797138"/>
              <a:ext cx="6682970" cy="165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6F9498-82C0-5942-B96A-5F4645B2092A}"/>
                </a:ext>
              </a:extLst>
            </p:cNvPr>
            <p:cNvSpPr/>
            <p:nvPr/>
          </p:nvSpPr>
          <p:spPr>
            <a:xfrm>
              <a:off x="5980343" y="2869147"/>
              <a:ext cx="5068276" cy="115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4AE8DB-3A1F-FB40-BD39-E71286E0CD00}"/>
                </a:ext>
              </a:extLst>
            </p:cNvPr>
            <p:cNvSpPr/>
            <p:nvPr/>
          </p:nvSpPr>
          <p:spPr>
            <a:xfrm>
              <a:off x="6093227" y="3073009"/>
              <a:ext cx="2016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Welding, assembly and transport of 312.5 m sections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EA7D89-4EAA-6340-AD9C-543FAB9E7791}"/>
                </a:ext>
              </a:extLst>
            </p:cNvPr>
            <p:cNvSpPr/>
            <p:nvPr/>
          </p:nvSpPr>
          <p:spPr>
            <a:xfrm>
              <a:off x="11100374" y="3073009"/>
              <a:ext cx="1260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5km (10km)</a:t>
              </a:r>
            </a:p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Bakeout @150°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7190C9A-E353-8644-A027-7CBACFF3A120}"/>
                </a:ext>
              </a:extLst>
            </p:cNvPr>
            <p:cNvSpPr/>
            <p:nvPr/>
          </p:nvSpPr>
          <p:spPr>
            <a:xfrm>
              <a:off x="9971577" y="3073009"/>
              <a:ext cx="1010728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Leak testing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0A0A23-5B85-A149-A07C-7F85DEC5E5C2}"/>
                </a:ext>
              </a:extLst>
            </p:cNvPr>
            <p:cNvSpPr txBox="1"/>
            <p:nvPr/>
          </p:nvSpPr>
          <p:spPr>
            <a:xfrm>
              <a:off x="10190217" y="3793130"/>
              <a:ext cx="79508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16 (x32)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6D9C60-EEB9-8E42-9998-D4671ECCDA1D}"/>
                </a:ext>
              </a:extLst>
            </p:cNvPr>
            <p:cNvSpPr txBox="1"/>
            <p:nvPr/>
          </p:nvSpPr>
          <p:spPr>
            <a:xfrm>
              <a:off x="12097466" y="423787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BD69143-65EE-DF48-AE89-9B2C386CB866}"/>
                </a:ext>
              </a:extLst>
            </p:cNvPr>
            <p:cNvSpPr txBox="1"/>
            <p:nvPr/>
          </p:nvSpPr>
          <p:spPr>
            <a:xfrm>
              <a:off x="6020995" y="4187937"/>
              <a:ext cx="162995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1400" dirty="0">
                  <a:solidFill>
                    <a:schemeClr val="tx2"/>
                  </a:solidFill>
                </a:rPr>
                <a:t>Option 1 (Option 2)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845BEEE-AD77-BB48-AABE-BB614E75459E}"/>
                </a:ext>
              </a:extLst>
            </p:cNvPr>
            <p:cNvSpPr/>
            <p:nvPr/>
          </p:nvSpPr>
          <p:spPr>
            <a:xfrm>
              <a:off x="8158402" y="3073009"/>
              <a:ext cx="1764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systems installation and testing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3865D9D-6437-EB4D-B16F-89EBEE8C5E96}"/>
                </a:ext>
              </a:extLst>
            </p:cNvPr>
            <p:cNvSpPr/>
            <p:nvPr/>
          </p:nvSpPr>
          <p:spPr>
            <a:xfrm>
              <a:off x="5893985" y="2834290"/>
              <a:ext cx="6541715" cy="125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0C035C-E472-4346-8754-32D9342CCA00}"/>
                </a:ext>
              </a:extLst>
            </p:cNvPr>
            <p:cNvSpPr txBox="1"/>
            <p:nvPr/>
          </p:nvSpPr>
          <p:spPr>
            <a:xfrm>
              <a:off x="11787628" y="3832846"/>
              <a:ext cx="5963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2 (x1)</a:t>
              </a:r>
            </a:p>
          </p:txBody>
        </p:sp>
      </p:grpSp>
      <p:pic>
        <p:nvPicPr>
          <p:cNvPr id="2050" name="Picture 2" descr="Star Symbol icon PNG and SVG Vector Free Download">
            <a:extLst>
              <a:ext uri="{FF2B5EF4-FFF2-40B4-BE49-F238E27FC236}">
                <a16:creationId xmlns:a16="http://schemas.microsoft.com/office/drawing/2014/main" id="{2A220C58-1A14-D549-ABE7-2B80D1C8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8079" y="5443765"/>
            <a:ext cx="462176" cy="4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101C86A-F430-5949-A385-4C9926040A2D}"/>
              </a:ext>
            </a:extLst>
          </p:cNvPr>
          <p:cNvCxnSpPr>
            <a:cxnSpLocks/>
            <a:stCxn id="88" idx="2"/>
            <a:endCxn id="2050" idx="0"/>
          </p:cNvCxnSpPr>
          <p:nvPr/>
        </p:nvCxnSpPr>
        <p:spPr>
          <a:xfrm>
            <a:off x="11406656" y="5216400"/>
            <a:ext cx="12511" cy="22736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ACE467B-49E1-6D47-881D-9BFA2BBD2822}"/>
              </a:ext>
            </a:extLst>
          </p:cNvPr>
          <p:cNvSpPr txBox="1"/>
          <p:nvPr/>
        </p:nvSpPr>
        <p:spPr>
          <a:xfrm>
            <a:off x="10807167" y="5930023"/>
            <a:ext cx="122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Beam pipe ready for operation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617370-B391-044E-88FD-A2131532A545}"/>
              </a:ext>
            </a:extLst>
          </p:cNvPr>
          <p:cNvGrpSpPr/>
          <p:nvPr/>
        </p:nvGrpSpPr>
        <p:grpSpPr>
          <a:xfrm>
            <a:off x="10812656" y="4280400"/>
            <a:ext cx="1188000" cy="942963"/>
            <a:chOff x="6457575" y="5232879"/>
            <a:chExt cx="1188000" cy="94296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98D27B4-FD58-5948-BFF9-FDF799E9471F}"/>
                </a:ext>
              </a:extLst>
            </p:cNvPr>
            <p:cNvSpPr/>
            <p:nvPr/>
          </p:nvSpPr>
          <p:spPr>
            <a:xfrm>
              <a:off x="6457575" y="5232879"/>
              <a:ext cx="1188000" cy="93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5D4CCE-1F52-A147-A7DF-88D6F9DA7F5D}"/>
                </a:ext>
              </a:extLst>
            </p:cNvPr>
            <p:cNvSpPr/>
            <p:nvPr/>
          </p:nvSpPr>
          <p:spPr>
            <a:xfrm>
              <a:off x="6571220" y="5298464"/>
              <a:ext cx="1008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pumping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C1432BF-ADFC-1249-8095-9CA2991299CF}"/>
                </a:ext>
              </a:extLst>
            </p:cNvPr>
            <p:cNvSpPr txBox="1"/>
            <p:nvPr/>
          </p:nvSpPr>
          <p:spPr>
            <a:xfrm>
              <a:off x="7197926" y="596039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</p:grpSp>
      <p:sp>
        <p:nvSpPr>
          <p:cNvPr id="90" name="Title 2">
            <a:extLst>
              <a:ext uri="{FF2B5EF4-FFF2-40B4-BE49-F238E27FC236}">
                <a16:creationId xmlns:a16="http://schemas.microsoft.com/office/drawing/2014/main" id="{AD583DFA-75B3-C248-A5B8-31E75ABD4A2E}"/>
              </a:ext>
            </a:extLst>
          </p:cNvPr>
          <p:cNvSpPr txBox="1">
            <a:spLocks/>
          </p:cNvSpPr>
          <p:nvPr/>
        </p:nvSpPr>
        <p:spPr>
          <a:xfrm>
            <a:off x="407988" y="373063"/>
            <a:ext cx="1137602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Installation and logistics: in-tunnel manufacturing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1B732AA-DB53-C046-9F77-9F696EF9BD3F}"/>
              </a:ext>
            </a:extLst>
          </p:cNvPr>
          <p:cNvSpPr txBox="1"/>
          <p:nvPr/>
        </p:nvSpPr>
        <p:spPr>
          <a:xfrm>
            <a:off x="5225009" y="5943357"/>
            <a:ext cx="122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b="1" dirty="0">
                <a:solidFill>
                  <a:schemeClr val="tx2"/>
                </a:solidFill>
              </a:rPr>
              <a:t>TUNNEL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A829BC-4EA9-5F40-AA30-58C8835D78CA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 flipV="1">
            <a:off x="1523352" y="1646225"/>
            <a:ext cx="282452" cy="574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2579E3D-FB93-8F4A-BBC8-7EF3E0950F99}"/>
              </a:ext>
            </a:extLst>
          </p:cNvPr>
          <p:cNvGrpSpPr/>
          <p:nvPr/>
        </p:nvGrpSpPr>
        <p:grpSpPr>
          <a:xfrm>
            <a:off x="119336" y="4005064"/>
            <a:ext cx="3528000" cy="1197687"/>
            <a:chOff x="3312078" y="292653"/>
            <a:chExt cx="3528000" cy="119768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6A86AF-7088-B344-AAA8-A9CCBE7A818F}"/>
                </a:ext>
              </a:extLst>
            </p:cNvPr>
            <p:cNvSpPr>
              <a:spLocks/>
            </p:cNvSpPr>
            <p:nvPr/>
          </p:nvSpPr>
          <p:spPr>
            <a:xfrm>
              <a:off x="3312078" y="292653"/>
              <a:ext cx="3528000" cy="1197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2EEE7F5-47E0-D34E-8F30-F9EC2596C0B2}"/>
                </a:ext>
              </a:extLst>
            </p:cNvPr>
            <p:cNvGrpSpPr/>
            <p:nvPr/>
          </p:nvGrpSpPr>
          <p:grpSpPr>
            <a:xfrm>
              <a:off x="3377281" y="562286"/>
              <a:ext cx="3389420" cy="648072"/>
              <a:chOff x="3435730" y="559329"/>
              <a:chExt cx="3389420" cy="64807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112FA9A-563E-A842-B072-DAFAC6A63D1F}"/>
                  </a:ext>
                </a:extLst>
              </p:cNvPr>
              <p:cNvSpPr/>
              <p:nvPr/>
            </p:nvSpPr>
            <p:spPr>
              <a:xfrm>
                <a:off x="5853150" y="559329"/>
                <a:ext cx="972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Cleaning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431406-5CE1-5546-989F-F6C6EDFE0A36}"/>
                  </a:ext>
                </a:extLst>
              </p:cNvPr>
              <p:cNvSpPr/>
              <p:nvPr/>
            </p:nvSpPr>
            <p:spPr>
              <a:xfrm>
                <a:off x="4788495" y="559329"/>
                <a:ext cx="1008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Leak testing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2C1FC-D3B7-334D-8A0C-1EFC9EF5DC23}"/>
                  </a:ext>
                </a:extLst>
              </p:cNvPr>
              <p:cNvSpPr/>
              <p:nvPr/>
            </p:nvSpPr>
            <p:spPr>
              <a:xfrm>
                <a:off x="3435730" y="559329"/>
                <a:ext cx="1296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X [m] section pipe preparation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10780D-BC92-0641-81DB-D3A6A21C988D}"/>
                </a:ext>
              </a:extLst>
            </p:cNvPr>
            <p:cNvSpPr txBox="1"/>
            <p:nvPr/>
          </p:nvSpPr>
          <p:spPr>
            <a:xfrm>
              <a:off x="3816134" y="1269340"/>
              <a:ext cx="281166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12 10</a:t>
              </a:r>
              <a:r>
                <a:rPr lang="en-CH" sz="1400" baseline="30000" dirty="0">
                  <a:solidFill>
                    <a:schemeClr val="tx2"/>
                  </a:solidFill>
                </a:rPr>
                <a:t>-6</a:t>
              </a:r>
              <a:r>
                <a:rPr lang="en-CH" sz="1400" dirty="0">
                  <a:solidFill>
                    <a:schemeClr val="tx2"/>
                  </a:solidFill>
                </a:rPr>
                <a:t> [m] / X (= 8000 for X = 15)</a:t>
              </a:r>
            </a:p>
          </p:txBody>
        </p:sp>
      </p:grp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92506147-9C61-E447-9DBA-4CCD923C85D8}"/>
              </a:ext>
            </a:extLst>
          </p:cNvPr>
          <p:cNvCxnSpPr>
            <a:cxnSpLocks/>
            <a:stCxn id="68" idx="3"/>
            <a:endCxn id="46" idx="0"/>
          </p:cNvCxnSpPr>
          <p:nvPr/>
        </p:nvCxnSpPr>
        <p:spPr>
          <a:xfrm>
            <a:off x="2417804" y="1646225"/>
            <a:ext cx="4019693" cy="873836"/>
          </a:xfrm>
          <a:prstGeom prst="bentConnector2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0C6F919-9813-F746-8789-7AA23CC5B6CF}"/>
              </a:ext>
            </a:extLst>
          </p:cNvPr>
          <p:cNvCxnSpPr>
            <a:cxnSpLocks/>
            <a:stCxn id="93" idx="3"/>
            <a:endCxn id="56" idx="1"/>
          </p:cNvCxnSpPr>
          <p:nvPr/>
        </p:nvCxnSpPr>
        <p:spPr>
          <a:xfrm>
            <a:off x="3573959" y="4598733"/>
            <a:ext cx="655313" cy="623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6B21CB89-7DCB-7341-AA69-1F0C7C34E9F9}"/>
              </a:ext>
            </a:extLst>
          </p:cNvPr>
          <p:cNvCxnSpPr>
            <a:cxnSpLocks/>
            <a:stCxn id="63" idx="3"/>
            <a:endCxn id="83" idx="1"/>
          </p:cNvCxnSpPr>
          <p:nvPr/>
        </p:nvCxnSpPr>
        <p:spPr>
          <a:xfrm flipV="1">
            <a:off x="10571745" y="4670021"/>
            <a:ext cx="354556" cy="1289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B19B7FD-A5FC-9444-80BF-CAE47AA92A5B}"/>
              </a:ext>
            </a:extLst>
          </p:cNvPr>
          <p:cNvSpPr>
            <a:spLocks/>
          </p:cNvSpPr>
          <p:nvPr/>
        </p:nvSpPr>
        <p:spPr>
          <a:xfrm>
            <a:off x="263352" y="1327930"/>
            <a:ext cx="126000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Material Bakeout @450°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8B7662E-DAF7-7B4E-90FB-D3D97709571D}"/>
              </a:ext>
            </a:extLst>
          </p:cNvPr>
          <p:cNvGrpSpPr/>
          <p:nvPr/>
        </p:nvGrpSpPr>
        <p:grpSpPr>
          <a:xfrm>
            <a:off x="1683511" y="1268760"/>
            <a:ext cx="856587" cy="541406"/>
            <a:chOff x="6895146" y="505520"/>
            <a:chExt cx="911874" cy="541406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B35D969-45CA-724A-B11C-D25191C710B8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5332" y="719044"/>
              <a:ext cx="651501" cy="32788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4F5258-306A-7941-97E2-163ACFA55CA6}"/>
                </a:ext>
              </a:extLst>
            </p:cNvPr>
            <p:cNvSpPr txBox="1"/>
            <p:nvPr/>
          </p:nvSpPr>
          <p:spPr>
            <a:xfrm>
              <a:off x="6895146" y="505520"/>
              <a:ext cx="9118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81CD3A3-F323-5149-8433-5F067806C9C1}"/>
              </a:ext>
            </a:extLst>
          </p:cNvPr>
          <p:cNvGrpSpPr/>
          <p:nvPr/>
        </p:nvGrpSpPr>
        <p:grpSpPr>
          <a:xfrm>
            <a:off x="455923" y="1354227"/>
            <a:ext cx="11435318" cy="3180945"/>
            <a:chOff x="455923" y="1354227"/>
            <a:chExt cx="11435318" cy="3180945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E6146B6-57C6-5F4A-B39E-C34FBE135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6455" y="4037174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02C3E5-6058-FC4D-8FC9-6EB8C0A7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47241" y="4391172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AEED5F9-66C6-8F48-B8A6-F86CA435E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03452" y="4333421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BC908E1-A29D-F841-9FA3-F6109A4B8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8894" y="4109631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311721F-3C90-7E4C-8B0A-23F23BB12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6290" y="4323796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0AF576C-D999-CD40-8D4F-4075A0CEA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2439" y="4331012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0C93CD5-1812-604D-9FB6-EDBB30EF04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1988" y="4321387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CEF4FAE-371D-224B-A7D5-3A1ED35C6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3472" y="1354227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A464164-3D3A-9649-BC59-E23407919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923" y="2740883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10F3B2-CDA3-6C43-9F25-E930EC116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923" y="2982333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58E669D-D466-3D45-8E9E-37A3A1CB0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923" y="3225068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D33C69C-BF1E-F341-980A-84553A5B36D5}"/>
                </a:ext>
              </a:extLst>
            </p:cNvPr>
            <p:cNvSpPr txBox="1"/>
            <p:nvPr/>
          </p:nvSpPr>
          <p:spPr>
            <a:xfrm>
              <a:off x="748458" y="2946611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operation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A4A1591-B9E1-9747-8419-1DAD7DD7ABFA}"/>
                </a:ext>
              </a:extLst>
            </p:cNvPr>
            <p:cNvSpPr txBox="1"/>
            <p:nvPr/>
          </p:nvSpPr>
          <p:spPr>
            <a:xfrm>
              <a:off x="748458" y="2705161"/>
              <a:ext cx="21942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activtiy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B07DED7-0FC2-7D40-8B74-847F5687706D}"/>
                </a:ext>
              </a:extLst>
            </p:cNvPr>
            <p:cNvSpPr txBox="1"/>
            <p:nvPr/>
          </p:nvSpPr>
          <p:spPr>
            <a:xfrm>
              <a:off x="748458" y="3189346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Design dependence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9F9224A-4A27-3845-B88F-853932E12815}"/>
              </a:ext>
            </a:extLst>
          </p:cNvPr>
          <p:cNvSpPr txBox="1"/>
          <p:nvPr/>
        </p:nvSpPr>
        <p:spPr>
          <a:xfrm>
            <a:off x="7759309" y="2336519"/>
            <a:ext cx="434586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Manufacturing </a:t>
            </a:r>
            <a:r>
              <a:rPr lang="en-CH" b="1" dirty="0"/>
              <a:t>can only start </a:t>
            </a:r>
            <a:r>
              <a:rPr lang="en-CH" dirty="0"/>
              <a:t>after the completion (or partial completion) of the underground infrastructure.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8A5FE-2756-326A-FF46-2141F5DCBF3B}"/>
              </a:ext>
            </a:extLst>
          </p:cNvPr>
          <p:cNvSpPr txBox="1"/>
          <p:nvPr/>
        </p:nvSpPr>
        <p:spPr>
          <a:xfrm>
            <a:off x="102773" y="5786100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dirty="0">
                <a:solidFill>
                  <a:schemeClr val="tx2"/>
                </a:solidFill>
              </a:rPr>
              <a:t>Option 1: 10km sector</a:t>
            </a:r>
          </a:p>
          <a:p>
            <a:r>
              <a:rPr lang="en-CH" sz="1400" dirty="0">
                <a:solidFill>
                  <a:schemeClr val="tx2"/>
                </a:solidFill>
              </a:rPr>
              <a:t>Option 2: 5km sector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74905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lvl="2"/>
            <a:r>
              <a:rPr lang="en-GB" sz="2500" dirty="0"/>
              <a:t>The interreferences/interfaces between the beampipe and the civil infrastructure have to be identified </a:t>
            </a:r>
            <a:r>
              <a:rPr lang="en-GB" sz="2500" u="sng" dirty="0"/>
              <a:t>throughout the beampipe lifecycle</a:t>
            </a:r>
            <a:r>
              <a:rPr lang="en-GB" sz="25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183150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712CE571-9CCD-9047-8ED4-9C925FA0504C}"/>
              </a:ext>
            </a:extLst>
          </p:cNvPr>
          <p:cNvSpPr/>
          <p:nvPr/>
        </p:nvSpPr>
        <p:spPr>
          <a:xfrm>
            <a:off x="61297" y="3545454"/>
            <a:ext cx="12096000" cy="2750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624C-7ADA-004A-944C-208A0B8D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ET-PP INFRA-DEV Annual Meeting, Barcelona, 12-13 June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6701-A527-5242-B2C8-079FB41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D4EB-C40A-794F-8797-AD46A98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CB318A-25D0-3747-8338-490AA7C18687}"/>
              </a:ext>
            </a:extLst>
          </p:cNvPr>
          <p:cNvGrpSpPr>
            <a:grpSpLocks noChangeAspect="1"/>
          </p:cNvGrpSpPr>
          <p:nvPr/>
        </p:nvGrpSpPr>
        <p:grpSpPr>
          <a:xfrm>
            <a:off x="5825497" y="2520061"/>
            <a:ext cx="1224000" cy="894386"/>
            <a:chOff x="2376166" y="2060848"/>
            <a:chExt cx="1224136" cy="894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4942DEF-B857-6742-BF07-06C2BC2A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2200" y="2343266"/>
              <a:ext cx="612068" cy="61206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B5A97-84C5-014B-A494-46B15D9F0D2E}"/>
                </a:ext>
              </a:extLst>
            </p:cNvPr>
            <p:cNvSpPr txBox="1"/>
            <p:nvPr/>
          </p:nvSpPr>
          <p:spPr>
            <a:xfrm>
              <a:off x="2376166" y="2060848"/>
              <a:ext cx="1224136" cy="215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47306ADA-65E9-E44C-A4AF-9688E6893D7B}"/>
              </a:ext>
            </a:extLst>
          </p:cNvPr>
          <p:cNvCxnSpPr>
            <a:cxnSpLocks/>
            <a:stCxn id="39" idx="2"/>
            <a:endCxn id="81" idx="0"/>
          </p:cNvCxnSpPr>
          <p:nvPr/>
        </p:nvCxnSpPr>
        <p:spPr>
          <a:xfrm rot="5400000">
            <a:off x="3865109" y="1432675"/>
            <a:ext cx="590617" cy="4554161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BA8312-8A1F-2342-9A9F-319E2DABAA22}"/>
              </a:ext>
            </a:extLst>
          </p:cNvPr>
          <p:cNvGrpSpPr/>
          <p:nvPr/>
        </p:nvGrpSpPr>
        <p:grpSpPr>
          <a:xfrm>
            <a:off x="3960782" y="4005064"/>
            <a:ext cx="6682970" cy="1656184"/>
            <a:chOff x="5824737" y="2797138"/>
            <a:chExt cx="6682970" cy="165618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C4ACC53-CB9A-B44C-A1B5-41E489A1B18A}"/>
                </a:ext>
              </a:extLst>
            </p:cNvPr>
            <p:cNvSpPr>
              <a:spLocks/>
            </p:cNvSpPr>
            <p:nvPr/>
          </p:nvSpPr>
          <p:spPr>
            <a:xfrm>
              <a:off x="5824737" y="2797138"/>
              <a:ext cx="6682970" cy="165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6F9498-82C0-5942-B96A-5F4645B2092A}"/>
                </a:ext>
              </a:extLst>
            </p:cNvPr>
            <p:cNvSpPr/>
            <p:nvPr/>
          </p:nvSpPr>
          <p:spPr>
            <a:xfrm>
              <a:off x="5980343" y="2869147"/>
              <a:ext cx="5068276" cy="115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4AE8DB-3A1F-FB40-BD39-E71286E0CD00}"/>
                </a:ext>
              </a:extLst>
            </p:cNvPr>
            <p:cNvSpPr/>
            <p:nvPr/>
          </p:nvSpPr>
          <p:spPr>
            <a:xfrm>
              <a:off x="6093227" y="3073009"/>
              <a:ext cx="2016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Welding, assembly and transport of 312.5 m sections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EA7D89-4EAA-6340-AD9C-543FAB9E7791}"/>
                </a:ext>
              </a:extLst>
            </p:cNvPr>
            <p:cNvSpPr/>
            <p:nvPr/>
          </p:nvSpPr>
          <p:spPr>
            <a:xfrm>
              <a:off x="11100374" y="3073009"/>
              <a:ext cx="1260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5km (10km)</a:t>
              </a:r>
            </a:p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Bakeout @150°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7190C9A-E353-8644-A027-7CBACFF3A120}"/>
                </a:ext>
              </a:extLst>
            </p:cNvPr>
            <p:cNvSpPr/>
            <p:nvPr/>
          </p:nvSpPr>
          <p:spPr>
            <a:xfrm>
              <a:off x="9971577" y="3073009"/>
              <a:ext cx="1010728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Leak testing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0A0A23-5B85-A149-A07C-7F85DEC5E5C2}"/>
                </a:ext>
              </a:extLst>
            </p:cNvPr>
            <p:cNvSpPr txBox="1"/>
            <p:nvPr/>
          </p:nvSpPr>
          <p:spPr>
            <a:xfrm>
              <a:off x="10190217" y="3793130"/>
              <a:ext cx="79508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16 (x32)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6D9C60-EEB9-8E42-9998-D4671ECCDA1D}"/>
                </a:ext>
              </a:extLst>
            </p:cNvPr>
            <p:cNvSpPr txBox="1"/>
            <p:nvPr/>
          </p:nvSpPr>
          <p:spPr>
            <a:xfrm>
              <a:off x="12097466" y="423787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BD69143-65EE-DF48-AE89-9B2C386CB866}"/>
                </a:ext>
              </a:extLst>
            </p:cNvPr>
            <p:cNvSpPr txBox="1"/>
            <p:nvPr/>
          </p:nvSpPr>
          <p:spPr>
            <a:xfrm>
              <a:off x="6020995" y="4187937"/>
              <a:ext cx="162995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CH" sz="1400" dirty="0">
                  <a:solidFill>
                    <a:schemeClr val="tx2"/>
                  </a:solidFill>
                </a:rPr>
                <a:t>Option 1 (Option 2)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845BEEE-AD77-BB48-AABE-BB614E75459E}"/>
                </a:ext>
              </a:extLst>
            </p:cNvPr>
            <p:cNvSpPr/>
            <p:nvPr/>
          </p:nvSpPr>
          <p:spPr>
            <a:xfrm>
              <a:off x="8158402" y="3073009"/>
              <a:ext cx="1764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systems installation and testing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3865D9D-6437-EB4D-B16F-89EBEE8C5E96}"/>
                </a:ext>
              </a:extLst>
            </p:cNvPr>
            <p:cNvSpPr/>
            <p:nvPr/>
          </p:nvSpPr>
          <p:spPr>
            <a:xfrm>
              <a:off x="5893985" y="2834290"/>
              <a:ext cx="6541715" cy="125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0C035C-E472-4346-8754-32D9342CCA00}"/>
                </a:ext>
              </a:extLst>
            </p:cNvPr>
            <p:cNvSpPr txBox="1"/>
            <p:nvPr/>
          </p:nvSpPr>
          <p:spPr>
            <a:xfrm>
              <a:off x="11787628" y="3832846"/>
              <a:ext cx="5963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2 (x1)</a:t>
              </a:r>
            </a:p>
          </p:txBody>
        </p:sp>
      </p:grpSp>
      <p:pic>
        <p:nvPicPr>
          <p:cNvPr id="2050" name="Picture 2" descr="Star Symbol icon PNG and SVG Vector Free Download">
            <a:extLst>
              <a:ext uri="{FF2B5EF4-FFF2-40B4-BE49-F238E27FC236}">
                <a16:creationId xmlns:a16="http://schemas.microsoft.com/office/drawing/2014/main" id="{2A220C58-1A14-D549-ABE7-2B80D1C8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8079" y="5443765"/>
            <a:ext cx="462176" cy="4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101C86A-F430-5949-A385-4C9926040A2D}"/>
              </a:ext>
            </a:extLst>
          </p:cNvPr>
          <p:cNvCxnSpPr>
            <a:cxnSpLocks/>
            <a:stCxn id="88" idx="2"/>
            <a:endCxn id="2050" idx="0"/>
          </p:cNvCxnSpPr>
          <p:nvPr/>
        </p:nvCxnSpPr>
        <p:spPr>
          <a:xfrm>
            <a:off x="11406656" y="5216400"/>
            <a:ext cx="12511" cy="22736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ACE467B-49E1-6D47-881D-9BFA2BBD2822}"/>
              </a:ext>
            </a:extLst>
          </p:cNvPr>
          <p:cNvSpPr txBox="1"/>
          <p:nvPr/>
        </p:nvSpPr>
        <p:spPr>
          <a:xfrm>
            <a:off x="10807167" y="5930023"/>
            <a:ext cx="1224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Beam pipe ready for operation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617370-B391-044E-88FD-A2131532A545}"/>
              </a:ext>
            </a:extLst>
          </p:cNvPr>
          <p:cNvGrpSpPr/>
          <p:nvPr/>
        </p:nvGrpSpPr>
        <p:grpSpPr>
          <a:xfrm>
            <a:off x="10812656" y="4280400"/>
            <a:ext cx="1188000" cy="942963"/>
            <a:chOff x="6457575" y="5232879"/>
            <a:chExt cx="1188000" cy="94296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98D27B4-FD58-5948-BFF9-FDF799E9471F}"/>
                </a:ext>
              </a:extLst>
            </p:cNvPr>
            <p:cNvSpPr/>
            <p:nvPr/>
          </p:nvSpPr>
          <p:spPr>
            <a:xfrm>
              <a:off x="6457575" y="5232879"/>
              <a:ext cx="1188000" cy="93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5D4CCE-1F52-A147-A7DF-88D6F9DA7F5D}"/>
                </a:ext>
              </a:extLst>
            </p:cNvPr>
            <p:cNvSpPr/>
            <p:nvPr/>
          </p:nvSpPr>
          <p:spPr>
            <a:xfrm>
              <a:off x="6571220" y="5298464"/>
              <a:ext cx="1008000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200" dirty="0">
                  <a:solidFill>
                    <a:schemeClr val="tx2"/>
                  </a:solidFill>
                </a:rPr>
                <a:t>Vacuum pumping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C1432BF-ADFC-1249-8095-9CA2991299CF}"/>
                </a:ext>
              </a:extLst>
            </p:cNvPr>
            <p:cNvSpPr txBox="1"/>
            <p:nvPr/>
          </p:nvSpPr>
          <p:spPr>
            <a:xfrm>
              <a:off x="7197926" y="5960398"/>
              <a:ext cx="33823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</a:t>
              </a:r>
            </a:p>
          </p:txBody>
        </p:sp>
      </p:grpSp>
      <p:sp>
        <p:nvSpPr>
          <p:cNvPr id="90" name="Title 2">
            <a:extLst>
              <a:ext uri="{FF2B5EF4-FFF2-40B4-BE49-F238E27FC236}">
                <a16:creationId xmlns:a16="http://schemas.microsoft.com/office/drawing/2014/main" id="{AD583DFA-75B3-C248-A5B8-31E75ABD4A2E}"/>
              </a:ext>
            </a:extLst>
          </p:cNvPr>
          <p:cNvSpPr txBox="1">
            <a:spLocks/>
          </p:cNvSpPr>
          <p:nvPr/>
        </p:nvSpPr>
        <p:spPr>
          <a:xfrm>
            <a:off x="407988" y="373063"/>
            <a:ext cx="11483253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Installation and logistics: </a:t>
            </a:r>
            <a:r>
              <a:rPr lang="en-US" sz="3200" dirty="0"/>
              <a:t>in-tunnel quasi-continuous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1B732AA-DB53-C046-9F77-9F696EF9BD3F}"/>
              </a:ext>
            </a:extLst>
          </p:cNvPr>
          <p:cNvSpPr txBox="1"/>
          <p:nvPr/>
        </p:nvSpPr>
        <p:spPr>
          <a:xfrm>
            <a:off x="5225009" y="5943357"/>
            <a:ext cx="1224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200" b="1" dirty="0">
                <a:solidFill>
                  <a:schemeClr val="tx2"/>
                </a:solidFill>
              </a:rPr>
              <a:t>TUNNEL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A829BC-4EA9-5F40-AA30-58C8835D78CA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 flipV="1">
            <a:off x="1523352" y="1646225"/>
            <a:ext cx="282452" cy="574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2579E3D-FB93-8F4A-BBC8-7EF3E0950F99}"/>
              </a:ext>
            </a:extLst>
          </p:cNvPr>
          <p:cNvGrpSpPr/>
          <p:nvPr/>
        </p:nvGrpSpPr>
        <p:grpSpPr>
          <a:xfrm>
            <a:off x="119336" y="4005064"/>
            <a:ext cx="3528000" cy="1197687"/>
            <a:chOff x="3312078" y="292653"/>
            <a:chExt cx="3528000" cy="119768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6A86AF-7088-B344-AAA8-A9CCBE7A818F}"/>
                </a:ext>
              </a:extLst>
            </p:cNvPr>
            <p:cNvSpPr>
              <a:spLocks/>
            </p:cNvSpPr>
            <p:nvPr/>
          </p:nvSpPr>
          <p:spPr>
            <a:xfrm>
              <a:off x="3312078" y="292653"/>
              <a:ext cx="3528000" cy="1197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2EEE7F5-47E0-D34E-8F30-F9EC2596C0B2}"/>
                </a:ext>
              </a:extLst>
            </p:cNvPr>
            <p:cNvGrpSpPr/>
            <p:nvPr/>
          </p:nvGrpSpPr>
          <p:grpSpPr>
            <a:xfrm>
              <a:off x="3377281" y="562286"/>
              <a:ext cx="3389420" cy="648072"/>
              <a:chOff x="3435730" y="559329"/>
              <a:chExt cx="3389420" cy="64807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112FA9A-563E-A842-B072-DAFAC6A63D1F}"/>
                  </a:ext>
                </a:extLst>
              </p:cNvPr>
              <p:cNvSpPr/>
              <p:nvPr/>
            </p:nvSpPr>
            <p:spPr>
              <a:xfrm>
                <a:off x="5853150" y="559329"/>
                <a:ext cx="972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Cleaning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431406-5CE1-5546-989F-F6C6EDFE0A36}"/>
                  </a:ext>
                </a:extLst>
              </p:cNvPr>
              <p:cNvSpPr/>
              <p:nvPr/>
            </p:nvSpPr>
            <p:spPr>
              <a:xfrm>
                <a:off x="4788495" y="559329"/>
                <a:ext cx="1008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Leak testing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2C1FC-D3B7-334D-8A0C-1EFC9EF5DC23}"/>
                  </a:ext>
                </a:extLst>
              </p:cNvPr>
              <p:cNvSpPr/>
              <p:nvPr/>
            </p:nvSpPr>
            <p:spPr>
              <a:xfrm>
                <a:off x="3435730" y="559329"/>
                <a:ext cx="1296000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H" sz="1200" dirty="0">
                    <a:solidFill>
                      <a:schemeClr val="tx2"/>
                    </a:solidFill>
                  </a:rPr>
                  <a:t>X [m] section pipe preparation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10780D-BC92-0641-81DB-D3A6A21C988D}"/>
                </a:ext>
              </a:extLst>
            </p:cNvPr>
            <p:cNvSpPr txBox="1"/>
            <p:nvPr/>
          </p:nvSpPr>
          <p:spPr>
            <a:xfrm>
              <a:off x="3816134" y="1269340"/>
              <a:ext cx="296074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x</a:t>
              </a:r>
              <a:r>
                <a:rPr lang="en-CH" sz="1400" dirty="0">
                  <a:solidFill>
                    <a:schemeClr val="tx2"/>
                  </a:solidFill>
                </a:rPr>
                <a:t> 12 10</a:t>
              </a:r>
              <a:r>
                <a:rPr lang="en-CH" sz="1400" baseline="30000" dirty="0">
                  <a:solidFill>
                    <a:schemeClr val="tx2"/>
                  </a:solidFill>
                </a:rPr>
                <a:t>-6</a:t>
              </a:r>
              <a:r>
                <a:rPr lang="en-CH" sz="1400" dirty="0">
                  <a:solidFill>
                    <a:schemeClr val="tx2"/>
                  </a:solidFill>
                </a:rPr>
                <a:t> [m] / X (= 384 for X = 312.5)</a:t>
              </a:r>
            </a:p>
          </p:txBody>
        </p:sp>
      </p:grp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92506147-9C61-E447-9DBA-4CCD923C85D8}"/>
              </a:ext>
            </a:extLst>
          </p:cNvPr>
          <p:cNvCxnSpPr>
            <a:cxnSpLocks/>
            <a:stCxn id="68" idx="3"/>
            <a:endCxn id="46" idx="0"/>
          </p:cNvCxnSpPr>
          <p:nvPr/>
        </p:nvCxnSpPr>
        <p:spPr>
          <a:xfrm>
            <a:off x="2417804" y="1646225"/>
            <a:ext cx="4019693" cy="873836"/>
          </a:xfrm>
          <a:prstGeom prst="bentConnector2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0C6F919-9813-F746-8789-7AA23CC5B6CF}"/>
              </a:ext>
            </a:extLst>
          </p:cNvPr>
          <p:cNvCxnSpPr>
            <a:cxnSpLocks/>
            <a:stCxn id="93" idx="3"/>
            <a:endCxn id="56" idx="1"/>
          </p:cNvCxnSpPr>
          <p:nvPr/>
        </p:nvCxnSpPr>
        <p:spPr>
          <a:xfrm>
            <a:off x="3573959" y="4598733"/>
            <a:ext cx="655313" cy="623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6B21CB89-7DCB-7341-AA69-1F0C7C34E9F9}"/>
              </a:ext>
            </a:extLst>
          </p:cNvPr>
          <p:cNvCxnSpPr>
            <a:cxnSpLocks/>
            <a:stCxn id="63" idx="3"/>
            <a:endCxn id="83" idx="1"/>
          </p:cNvCxnSpPr>
          <p:nvPr/>
        </p:nvCxnSpPr>
        <p:spPr>
          <a:xfrm flipV="1">
            <a:off x="10571745" y="4670021"/>
            <a:ext cx="354556" cy="1289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B19B7FD-A5FC-9444-80BF-CAE47AA92A5B}"/>
              </a:ext>
            </a:extLst>
          </p:cNvPr>
          <p:cNvSpPr>
            <a:spLocks/>
          </p:cNvSpPr>
          <p:nvPr/>
        </p:nvSpPr>
        <p:spPr>
          <a:xfrm>
            <a:off x="263352" y="1327930"/>
            <a:ext cx="126000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200" dirty="0">
                <a:solidFill>
                  <a:schemeClr val="tx2"/>
                </a:solidFill>
              </a:rPr>
              <a:t>Material Bakeout @450°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8B7662E-DAF7-7B4E-90FB-D3D97709571D}"/>
              </a:ext>
            </a:extLst>
          </p:cNvPr>
          <p:cNvGrpSpPr/>
          <p:nvPr/>
        </p:nvGrpSpPr>
        <p:grpSpPr>
          <a:xfrm>
            <a:off x="1683511" y="1268760"/>
            <a:ext cx="856587" cy="541406"/>
            <a:chOff x="6895146" y="505520"/>
            <a:chExt cx="911874" cy="541406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B35D969-45CA-724A-B11C-D25191C710B8}"/>
                </a:ext>
              </a:extLst>
            </p:cNvPr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5332" y="719044"/>
              <a:ext cx="651501" cy="32788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4F5258-306A-7941-97E2-163ACFA55CA6}"/>
                </a:ext>
              </a:extLst>
            </p:cNvPr>
            <p:cNvSpPr txBox="1"/>
            <p:nvPr/>
          </p:nvSpPr>
          <p:spPr>
            <a:xfrm>
              <a:off x="6895146" y="505520"/>
              <a:ext cx="9118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40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81CD3A3-F323-5149-8433-5F067806C9C1}"/>
              </a:ext>
            </a:extLst>
          </p:cNvPr>
          <p:cNvGrpSpPr/>
          <p:nvPr/>
        </p:nvGrpSpPr>
        <p:grpSpPr>
          <a:xfrm>
            <a:off x="455923" y="1354227"/>
            <a:ext cx="11435318" cy="3180945"/>
            <a:chOff x="455923" y="1354227"/>
            <a:chExt cx="11435318" cy="3180945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E6146B6-57C6-5F4A-B39E-C34FBE135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6455" y="4037174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02C3E5-6058-FC4D-8FC9-6EB8C0A7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47241" y="4391172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AEED5F9-66C6-8F48-B8A6-F86CA435EA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03452" y="4333421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BC908E1-A29D-F841-9FA3-F6109A4B8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8894" y="4109631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311721F-3C90-7E4C-8B0A-23F23BB12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6290" y="4323796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30AF576C-D999-CD40-8D4F-4075A0CEA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2439" y="4331012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0C93CD5-1812-604D-9FB6-EDBB30EF04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1988" y="4321387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CEF4FAE-371D-224B-A7D5-3A1ED35C6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3472" y="1354227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A464164-3D3A-9649-BC59-E23407919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923" y="2740883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10F3B2-CDA3-6C43-9F25-E930EC116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923" y="2982333"/>
              <a:ext cx="144000" cy="144000"/>
            </a:xfrm>
            <a:prstGeom prst="ellipse">
              <a:avLst/>
            </a:prstGeom>
            <a:solidFill>
              <a:srgbClr val="FF40FF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58E669D-D466-3D45-8E9E-37A3A1CB0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923" y="3225068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D33C69C-BF1E-F341-980A-84553A5B36D5}"/>
                </a:ext>
              </a:extLst>
            </p:cNvPr>
            <p:cNvSpPr txBox="1"/>
            <p:nvPr/>
          </p:nvSpPr>
          <p:spPr>
            <a:xfrm>
              <a:off x="748458" y="2946611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operation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A4A1591-B9E1-9747-8419-1DAD7DD7ABFA}"/>
                </a:ext>
              </a:extLst>
            </p:cNvPr>
            <p:cNvSpPr txBox="1"/>
            <p:nvPr/>
          </p:nvSpPr>
          <p:spPr>
            <a:xfrm>
              <a:off x="748458" y="2705161"/>
              <a:ext cx="21942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Potential parallel activtiy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B07DED7-0FC2-7D40-8B74-847F5687706D}"/>
                </a:ext>
              </a:extLst>
            </p:cNvPr>
            <p:cNvSpPr txBox="1"/>
            <p:nvPr/>
          </p:nvSpPr>
          <p:spPr>
            <a:xfrm>
              <a:off x="748458" y="3189346"/>
              <a:ext cx="22741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dirty="0">
                  <a:solidFill>
                    <a:schemeClr val="tx2"/>
                  </a:solidFill>
                </a:rPr>
                <a:t>Design dependence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6CAFFF-9014-5C47-8231-377F06C264C0}"/>
              </a:ext>
            </a:extLst>
          </p:cNvPr>
          <p:cNvSpPr txBox="1"/>
          <p:nvPr/>
        </p:nvSpPr>
        <p:spPr>
          <a:xfrm>
            <a:off x="947922" y="5391570"/>
            <a:ext cx="17953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dirty="0"/>
              <a:t>Quasi-continuous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A1F6EB-9D7F-EA45-A931-4F003880B3E7}"/>
              </a:ext>
            </a:extLst>
          </p:cNvPr>
          <p:cNvSpPr txBox="1"/>
          <p:nvPr/>
        </p:nvSpPr>
        <p:spPr>
          <a:xfrm>
            <a:off x="7759309" y="2336519"/>
            <a:ext cx="434586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Manufacturing </a:t>
            </a:r>
            <a:r>
              <a:rPr lang="en-CH" b="1" dirty="0"/>
              <a:t>can only start </a:t>
            </a:r>
            <a:r>
              <a:rPr lang="en-CH" dirty="0"/>
              <a:t>after the completion (or partial completion) of the underground infrastructure.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F64BE-2BBF-CD5D-8AA8-3073167EDFA6}"/>
              </a:ext>
            </a:extLst>
          </p:cNvPr>
          <p:cNvSpPr txBox="1"/>
          <p:nvPr/>
        </p:nvSpPr>
        <p:spPr>
          <a:xfrm>
            <a:off x="102773" y="5786100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dirty="0">
                <a:solidFill>
                  <a:schemeClr val="tx2"/>
                </a:solidFill>
              </a:rPr>
              <a:t>Option 1: 10km sector</a:t>
            </a:r>
          </a:p>
          <a:p>
            <a:r>
              <a:rPr lang="en-CH" sz="1400" dirty="0">
                <a:solidFill>
                  <a:schemeClr val="tx2"/>
                </a:solidFill>
              </a:rPr>
              <a:t>Option 2: 5km sector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173017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5" y="1592263"/>
            <a:ext cx="7488832" cy="4608512"/>
          </a:xfrm>
        </p:spPr>
        <p:txBody>
          <a:bodyPr/>
          <a:lstStyle/>
          <a:p>
            <a:pPr lvl="2"/>
            <a:r>
              <a:rPr lang="en-GB" sz="2000" dirty="0"/>
              <a:t>One option (on-site manufacturing) analysed for the installation sequence with a feasible logistics using a </a:t>
            </a:r>
            <a:r>
              <a:rPr lang="en-GB" sz="2000" u="sng" dirty="0"/>
              <a:t>time-location diagram.</a:t>
            </a:r>
            <a:endParaRPr lang="en-GB" sz="2000" dirty="0"/>
          </a:p>
          <a:p>
            <a:pPr lvl="2"/>
            <a:endParaRPr lang="en-GB" sz="2000" dirty="0"/>
          </a:p>
          <a:p>
            <a:pPr lvl="2"/>
            <a:r>
              <a:rPr lang="en-GB" sz="2000" dirty="0"/>
              <a:t>It only represents a </a:t>
            </a:r>
            <a:r>
              <a:rPr lang="en-GB" sz="2000" u="sng" dirty="0"/>
              <a:t>preliminary overview</a:t>
            </a:r>
            <a:r>
              <a:rPr lang="en-GB" sz="2000" dirty="0"/>
              <a:t>. It will be updated once a more complete Work Breakdown Structure (WBS), activity list and production rates will be available</a:t>
            </a:r>
          </a:p>
          <a:p>
            <a:pPr lvl="2"/>
            <a:endParaRPr lang="en-GB" sz="2000" dirty="0"/>
          </a:p>
          <a:p>
            <a:pPr lvl="2"/>
            <a:r>
              <a:rPr lang="en-GB" sz="2000" dirty="0"/>
              <a:t>It provides a method (1) to study the technical and safety feasibility of </a:t>
            </a:r>
            <a:r>
              <a:rPr lang="en-GB" sz="2000" u="sng" dirty="0"/>
              <a:t>potential parallelisms</a:t>
            </a:r>
            <a:r>
              <a:rPr lang="en-GB" sz="2000" dirty="0"/>
              <a:t> and (2) to highlight </a:t>
            </a:r>
            <a:r>
              <a:rPr lang="en-GB" sz="2000" u="sng" dirty="0"/>
              <a:t>scheduling constraints </a:t>
            </a:r>
            <a:r>
              <a:rPr lang="en-GB" sz="2000" dirty="0"/>
              <a:t>for the eventual options.</a:t>
            </a:r>
            <a:endParaRPr lang="en-GB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Installation sequence, logistics and timelines/schedules - Options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DBDBF-5D36-3749-916A-2FA352202B5B}"/>
              </a:ext>
            </a:extLst>
          </p:cNvPr>
          <p:cNvSpPr txBox="1"/>
          <p:nvPr/>
        </p:nvSpPr>
        <p:spPr>
          <a:xfrm>
            <a:off x="9795437" y="3429000"/>
            <a:ext cx="1965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CH" sz="1400" dirty="0"/>
              <a:t>Time-location example: </a:t>
            </a:r>
          </a:p>
          <a:p>
            <a:pPr algn="ctr"/>
            <a:r>
              <a:rPr lang="en-CH" sz="1400" dirty="0"/>
              <a:t>ET four tubes in one arm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9C22C-7A48-7E95-206A-474CEC70EB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1131076"/>
            <a:ext cx="3733954" cy="21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Timelines/schedules –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546CA-7465-2A20-0F3D-0BA1B842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227" y="836712"/>
            <a:ext cx="6501785" cy="5369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3B075-D054-900E-DCD2-9B4D03BE2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8" y="987203"/>
            <a:ext cx="4940765" cy="50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4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80F1E3-A9FF-7300-06A7-A040D253E4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47" y="1568633"/>
            <a:ext cx="12055153" cy="44327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Timelines/schedules –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5A1AAB-F0BC-FB49-B80D-7057EE50DC9F}"/>
              </a:ext>
            </a:extLst>
          </p:cNvPr>
          <p:cNvSpPr txBox="1"/>
          <p:nvPr/>
        </p:nvSpPr>
        <p:spPr>
          <a:xfrm>
            <a:off x="8663608" y="1203821"/>
            <a:ext cx="3528392" cy="153888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/>
              <a:t>32 sectors x ARM</a:t>
            </a:r>
          </a:p>
          <a:p>
            <a:pPr algn="ctr"/>
            <a:r>
              <a:rPr lang="en-CH" sz="2000" b="1" dirty="0"/>
              <a:t>Up to 8 Parallel Teams</a:t>
            </a:r>
          </a:p>
          <a:p>
            <a:pPr algn="ctr"/>
            <a:endParaRPr lang="en-CH" sz="2000" b="1" dirty="0"/>
          </a:p>
          <a:p>
            <a:pPr algn="ctr"/>
            <a:r>
              <a:rPr lang="en-CH" sz="2000" b="1" dirty="0"/>
              <a:t>45 months from start installation to @ vacuum.</a:t>
            </a:r>
          </a:p>
        </p:txBody>
      </p:sp>
    </p:spTree>
    <p:extLst>
      <p:ext uri="{BB962C8B-B14F-4D97-AF65-F5344CB8AC3E}">
        <p14:creationId xmlns:p14="http://schemas.microsoft.com/office/powerpoint/2010/main" val="200959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/>
            </a:pPr>
            <a:r>
              <a:rPr lang="en-GB" sz="2500" u="sng" dirty="0"/>
              <a:t>Road network(s):</a:t>
            </a:r>
            <a:r>
              <a:rPr lang="en-GB" sz="2500" dirty="0"/>
              <a:t> depending on manufacturing strategy (on-site/off-site).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D1C4BE-4F9A-E31C-E27E-20335D73F3DF}"/>
              </a:ext>
            </a:extLst>
          </p:cNvPr>
          <p:cNvCxnSpPr>
            <a:cxnSpLocks/>
          </p:cNvCxnSpPr>
          <p:nvPr/>
        </p:nvCxnSpPr>
        <p:spPr>
          <a:xfrm flipH="1">
            <a:off x="1271464" y="2132856"/>
            <a:ext cx="144016" cy="12961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1DD27D-AF38-14CE-BFF3-D702BD234EB4}"/>
              </a:ext>
            </a:extLst>
          </p:cNvPr>
          <p:cNvCxnSpPr>
            <a:cxnSpLocks/>
          </p:cNvCxnSpPr>
          <p:nvPr/>
        </p:nvCxnSpPr>
        <p:spPr>
          <a:xfrm>
            <a:off x="3114445" y="2132856"/>
            <a:ext cx="1325371" cy="12961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7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2"/>
            </a:pPr>
            <a:r>
              <a:rPr lang="en-GB" sz="2500" u="sng" dirty="0"/>
              <a:t>Building(s)</a:t>
            </a:r>
            <a:r>
              <a:rPr lang="en-GB" sz="2500" dirty="0"/>
              <a:t>: depending on manufacturing strategy (on-site/off-site)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D1C4BE-4F9A-E31C-E27E-20335D73F3DF}"/>
              </a:ext>
            </a:extLst>
          </p:cNvPr>
          <p:cNvCxnSpPr>
            <a:cxnSpLocks/>
          </p:cNvCxnSpPr>
          <p:nvPr/>
        </p:nvCxnSpPr>
        <p:spPr>
          <a:xfrm>
            <a:off x="2186812" y="2077026"/>
            <a:ext cx="0" cy="128847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1DD27D-AF38-14CE-BFF3-D702BD234EB4}"/>
              </a:ext>
            </a:extLst>
          </p:cNvPr>
          <p:cNvCxnSpPr>
            <a:cxnSpLocks/>
          </p:cNvCxnSpPr>
          <p:nvPr/>
        </p:nvCxnSpPr>
        <p:spPr>
          <a:xfrm>
            <a:off x="2465147" y="2073900"/>
            <a:ext cx="896942" cy="9315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3"/>
            </a:pPr>
            <a:r>
              <a:rPr lang="en-GB" sz="2500" u="sng" dirty="0"/>
              <a:t>Shaft(s)</a:t>
            </a:r>
            <a:r>
              <a:rPr lang="en-GB" sz="2500" u="sng" baseline="30000" dirty="0"/>
              <a:t>*</a:t>
            </a:r>
            <a:r>
              <a:rPr lang="en-GB" sz="2500" dirty="0"/>
              <a:t>: specifications depends on </a:t>
            </a:r>
            <a:r>
              <a:rPr lang="en-GB" sz="2500" b="1" dirty="0"/>
              <a:t>beampipe length (using</a:t>
            </a:r>
            <a:r>
              <a:rPr lang="en-GB" sz="2500" b="1" baseline="30000" dirty="0"/>
              <a:t>+</a:t>
            </a:r>
            <a:r>
              <a:rPr lang="en-GB" sz="2500" b="1" dirty="0"/>
              <a:t> 15 meters 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1DD27D-AF38-14CE-BFF3-D702BD234EB4}"/>
              </a:ext>
            </a:extLst>
          </p:cNvPr>
          <p:cNvCxnSpPr>
            <a:cxnSpLocks/>
          </p:cNvCxnSpPr>
          <p:nvPr/>
        </p:nvCxnSpPr>
        <p:spPr>
          <a:xfrm>
            <a:off x="5615029" y="2411976"/>
            <a:ext cx="0" cy="126431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E09B007-B338-4ED4-8061-595B94C0F5E4}"/>
              </a:ext>
            </a:extLst>
          </p:cNvPr>
          <p:cNvSpPr txBox="1"/>
          <p:nvPr/>
        </p:nvSpPr>
        <p:spPr>
          <a:xfrm>
            <a:off x="5615029" y="5730014"/>
            <a:ext cx="73167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600" dirty="0">
                <a:solidFill>
                  <a:schemeClr val="tx2"/>
                </a:solidFill>
              </a:rPr>
              <a:t>(*) Assuming no inclined tunnel access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C7BA7D-4017-378A-EFFD-C972BC7AFF74}"/>
              </a:ext>
            </a:extLst>
          </p:cNvPr>
          <p:cNvSpPr txBox="1"/>
          <p:nvPr/>
        </p:nvSpPr>
        <p:spPr>
          <a:xfrm>
            <a:off x="5605531" y="5975175"/>
            <a:ext cx="73167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600" dirty="0">
                <a:solidFill>
                  <a:schemeClr val="tx2"/>
                </a:solidFill>
              </a:rPr>
              <a:t>(</a:t>
            </a:r>
            <a:r>
              <a:rPr lang="en-CH" sz="1600" baseline="30000" dirty="0">
                <a:solidFill>
                  <a:schemeClr val="tx2"/>
                </a:solidFill>
              </a:rPr>
              <a:t>+</a:t>
            </a:r>
            <a:r>
              <a:rPr lang="en-CH" sz="1600" dirty="0">
                <a:solidFill>
                  <a:schemeClr val="tx2"/>
                </a:solidFill>
              </a:rPr>
              <a:t>) Note that in ET design report update 2020 pipe lenght is 20 meters</a:t>
            </a:r>
          </a:p>
        </p:txBody>
      </p:sp>
    </p:spTree>
    <p:extLst>
      <p:ext uri="{BB962C8B-B14F-4D97-AF65-F5344CB8AC3E}">
        <p14:creationId xmlns:p14="http://schemas.microsoft.com/office/powerpoint/2010/main" val="12144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3"/>
            </a:pPr>
            <a:r>
              <a:rPr lang="en-GB" sz="2500" u="sng" dirty="0"/>
              <a:t>Caverns</a:t>
            </a:r>
            <a:r>
              <a:rPr lang="en-GB" sz="2500" dirty="0"/>
              <a:t>: Interfaces/Interferences depend on beampipe length and width for the transport during the installation and for the eventual replacement of a tube section in case of failure. </a:t>
            </a:r>
            <a:endParaRPr lang="en-GB" sz="26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049A72-2102-7633-1592-A31F6E890C6F}"/>
              </a:ext>
            </a:extLst>
          </p:cNvPr>
          <p:cNvGrpSpPr/>
          <p:nvPr/>
        </p:nvGrpSpPr>
        <p:grpSpPr>
          <a:xfrm>
            <a:off x="7248128" y="2924943"/>
            <a:ext cx="4121624" cy="611655"/>
            <a:chOff x="7248128" y="2272283"/>
            <a:chExt cx="4121624" cy="126431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B1DD27D-AF38-14CE-BFF3-D702BD234EB4}"/>
                </a:ext>
              </a:extLst>
            </p:cNvPr>
            <p:cNvCxnSpPr>
              <a:cxnSpLocks/>
            </p:cNvCxnSpPr>
            <p:nvPr/>
          </p:nvCxnSpPr>
          <p:spPr>
            <a:xfrm>
              <a:off x="724812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75D792B-DD20-692E-831D-0CA6A587E825}"/>
                </a:ext>
              </a:extLst>
            </p:cNvPr>
            <p:cNvCxnSpPr>
              <a:cxnSpLocks/>
            </p:cNvCxnSpPr>
            <p:nvPr/>
          </p:nvCxnSpPr>
          <p:spPr>
            <a:xfrm>
              <a:off x="944541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0C7BE3B-A697-75F2-8B2E-54B2425B8655}"/>
                </a:ext>
              </a:extLst>
            </p:cNvPr>
            <p:cNvCxnSpPr>
              <a:cxnSpLocks/>
            </p:cNvCxnSpPr>
            <p:nvPr/>
          </p:nvCxnSpPr>
          <p:spPr>
            <a:xfrm>
              <a:off x="11369752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73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3"/>
            </a:pPr>
            <a:r>
              <a:rPr lang="en-GB" sz="2500" u="sng" dirty="0"/>
              <a:t>Tunnel</a:t>
            </a:r>
            <a:r>
              <a:rPr lang="en-GB" sz="2500" dirty="0"/>
              <a:t>: Interfaces/Interferences depend on many factors (see separate slides).</a:t>
            </a:r>
            <a:endParaRPr lang="en-GB" sz="26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615EEC-618F-3AF6-06FA-89B1E6CFDA73}"/>
              </a:ext>
            </a:extLst>
          </p:cNvPr>
          <p:cNvGrpSpPr/>
          <p:nvPr/>
        </p:nvGrpSpPr>
        <p:grpSpPr>
          <a:xfrm>
            <a:off x="7248128" y="2924943"/>
            <a:ext cx="4121624" cy="611655"/>
            <a:chOff x="7248128" y="2272283"/>
            <a:chExt cx="4121624" cy="126431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6DFADE5-338C-EF5E-6E89-940CE3809D40}"/>
                </a:ext>
              </a:extLst>
            </p:cNvPr>
            <p:cNvCxnSpPr>
              <a:cxnSpLocks/>
            </p:cNvCxnSpPr>
            <p:nvPr/>
          </p:nvCxnSpPr>
          <p:spPr>
            <a:xfrm>
              <a:off x="724812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9A73FD9-9256-F351-F517-0AAB2476D586}"/>
                </a:ext>
              </a:extLst>
            </p:cNvPr>
            <p:cNvCxnSpPr>
              <a:cxnSpLocks/>
            </p:cNvCxnSpPr>
            <p:nvPr/>
          </p:nvCxnSpPr>
          <p:spPr>
            <a:xfrm>
              <a:off x="944541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0A0D9C5-4FEB-0EC4-D09C-9D05B595FCE9}"/>
                </a:ext>
              </a:extLst>
            </p:cNvPr>
            <p:cNvCxnSpPr>
              <a:cxnSpLocks/>
            </p:cNvCxnSpPr>
            <p:nvPr/>
          </p:nvCxnSpPr>
          <p:spPr>
            <a:xfrm>
              <a:off x="11369752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915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lvl="2"/>
            <a:r>
              <a:rPr lang="en-GB" sz="2000" dirty="0"/>
              <a:t>Space required for the supporting structure, for welding and future inspections (min 400mm), for gate valves,  for pumping modules and related control units (depending on design installation).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A9F20-2F71-5FC7-2F29-4BD7C348D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15" y="2542972"/>
            <a:ext cx="2989824" cy="2772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9EE5EF-F652-A5FD-8AB4-3C493785EC53}"/>
              </a:ext>
            </a:extLst>
          </p:cNvPr>
          <p:cNvCxnSpPr>
            <a:cxnSpLocks/>
          </p:cNvCxnSpPr>
          <p:nvPr/>
        </p:nvCxnSpPr>
        <p:spPr>
          <a:xfrm>
            <a:off x="7083374" y="4321917"/>
            <a:ext cx="18000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38A85-A633-465B-469D-740707F71EC6}"/>
              </a:ext>
            </a:extLst>
          </p:cNvPr>
          <p:cNvCxnSpPr>
            <a:cxnSpLocks/>
          </p:cNvCxnSpPr>
          <p:nvPr/>
        </p:nvCxnSpPr>
        <p:spPr>
          <a:xfrm flipV="1">
            <a:off x="8898446" y="3745853"/>
            <a:ext cx="0" cy="288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39CA64-97E2-D214-A287-09B5064C137F}"/>
              </a:ext>
            </a:extLst>
          </p:cNvPr>
          <p:cNvSpPr txBox="1"/>
          <p:nvPr/>
        </p:nvSpPr>
        <p:spPr>
          <a:xfrm rot="16200000">
            <a:off x="8912584" y="3851381"/>
            <a:ext cx="105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800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B6E-37C7-F6B5-9FB7-BB65435D6794}"/>
              </a:ext>
            </a:extLst>
          </p:cNvPr>
          <p:cNvCxnSpPr>
            <a:cxnSpLocks/>
          </p:cNvCxnSpPr>
          <p:nvPr/>
        </p:nvCxnSpPr>
        <p:spPr>
          <a:xfrm flipV="1">
            <a:off x="7407390" y="4465933"/>
            <a:ext cx="0" cy="324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0E35-64C5-6CFE-4CD8-0DF09F84D6DD}"/>
              </a:ext>
            </a:extLst>
          </p:cNvPr>
          <p:cNvCxnSpPr>
            <a:cxnSpLocks/>
          </p:cNvCxnSpPr>
          <p:nvPr/>
        </p:nvCxnSpPr>
        <p:spPr>
          <a:xfrm flipV="1">
            <a:off x="8206522" y="4689184"/>
            <a:ext cx="0" cy="396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C4E-9429-C3D6-F37F-A238B720E9F1}"/>
              </a:ext>
            </a:extLst>
          </p:cNvPr>
          <p:cNvSpPr txBox="1"/>
          <p:nvPr/>
        </p:nvSpPr>
        <p:spPr>
          <a:xfrm rot="16200000">
            <a:off x="8219244" y="4846464"/>
            <a:ext cx="14106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1100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49E370-1AF1-DB2A-B0DD-A5F01C6E3482}"/>
              </a:ext>
            </a:extLst>
          </p:cNvPr>
          <p:cNvGrpSpPr/>
          <p:nvPr/>
        </p:nvGrpSpPr>
        <p:grpSpPr>
          <a:xfrm>
            <a:off x="3935760" y="2614972"/>
            <a:ext cx="2628000" cy="2628000"/>
            <a:chOff x="4263366" y="2715994"/>
            <a:chExt cx="2628000" cy="2628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A5E582-B77D-2235-8025-DD90C8A75E71}"/>
                </a:ext>
              </a:extLst>
            </p:cNvPr>
            <p:cNvCxnSpPr>
              <a:cxnSpLocks/>
            </p:cNvCxnSpPr>
            <p:nvPr/>
          </p:nvCxnSpPr>
          <p:spPr>
            <a:xfrm>
              <a:off x="4676027" y="4824811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7125C9C-95DB-B316-ED78-23AC567770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848" y="4824811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2543D7-5469-EB76-A102-AABED35CB4C7}"/>
                </a:ext>
              </a:extLst>
            </p:cNvPr>
            <p:cNvSpPr txBox="1"/>
            <p:nvPr/>
          </p:nvSpPr>
          <p:spPr>
            <a:xfrm rot="16200000">
              <a:off x="5517570" y="4982091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969A6D-9D90-EFB1-7D5D-4747CCC3F7C1}"/>
                </a:ext>
              </a:extLst>
            </p:cNvPr>
            <p:cNvGrpSpPr/>
            <p:nvPr/>
          </p:nvGrpSpPr>
          <p:grpSpPr>
            <a:xfrm>
              <a:off x="4676027" y="3457821"/>
              <a:ext cx="432000" cy="1174401"/>
              <a:chOff x="2932589" y="3478735"/>
              <a:chExt cx="432000" cy="1174401"/>
            </a:xfrm>
            <a:no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99EBF66-D76F-51F3-0A90-C265DA5640B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D5A6E4A-B74E-60AA-A8D9-1DFAE6B5105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C40992F-358C-F30C-EA3B-976C57B35714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B75579D-0537-DB77-E0A1-84603340DF55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E2DE97F-2FBC-B594-018F-9B9DA89B3627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ABCC640-DB85-0361-D031-800998B67419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245523C-D06F-BD36-3197-038F017751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grpFill/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E600C2-C575-7EEE-57E2-10FAA1BF3463}"/>
                </a:ext>
              </a:extLst>
            </p:cNvPr>
            <p:cNvSpPr txBox="1"/>
            <p:nvPr/>
          </p:nvSpPr>
          <p:spPr>
            <a:xfrm rot="16200000">
              <a:off x="4939755" y="3984440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A82406-FE00-6282-7595-453E8E294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3054" y="3063347"/>
              <a:ext cx="1980000" cy="1980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315D3D4-CC63-0A79-D104-885ECEF0F0B0}"/>
                </a:ext>
              </a:extLst>
            </p:cNvPr>
            <p:cNvGrpSpPr/>
            <p:nvPr/>
          </p:nvGrpSpPr>
          <p:grpSpPr>
            <a:xfrm>
              <a:off x="5998466" y="3457821"/>
              <a:ext cx="432000" cy="1174401"/>
              <a:chOff x="2932589" y="3478735"/>
              <a:chExt cx="432000" cy="1174401"/>
            </a:xfrm>
            <a:noFill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615E6A0-FC91-4C16-A35B-B0E5A33E1DC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B37BC54-9234-7E75-86CD-9BE6299DE566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D4AB2B4-BD6F-4754-7752-019B6CCD22BE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E91D4B-E2C4-3602-1666-8CE535B095CF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0EBFC6A-A333-726F-BA79-3A05174B5A86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41FD489-8B4D-E3FF-6B12-FD8070D9EE94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D886CA4-5328-72D3-4B50-BBD0154312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grpFill/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33CEA9E-D661-BC29-5361-6B0A451B4F90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725739" y="3226032"/>
              <a:ext cx="127279" cy="127279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128128-9F12-DD7E-84DF-E97DA59607BE}"/>
                </a:ext>
              </a:extLst>
            </p:cNvPr>
            <p:cNvSpPr txBox="1"/>
            <p:nvPr/>
          </p:nvSpPr>
          <p:spPr>
            <a:xfrm rot="18975672">
              <a:off x="4803230" y="3190690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500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D87C12-FA51-39F4-A553-30BBBAEB3EFE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5108027" y="4416222"/>
              <a:ext cx="890439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C899574-DA90-3286-8726-16EE4ACC34EF}"/>
                </a:ext>
              </a:extLst>
            </p:cNvPr>
            <p:cNvSpPr txBox="1"/>
            <p:nvPr/>
          </p:nvSpPr>
          <p:spPr>
            <a:xfrm>
              <a:off x="5434443" y="4493302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2460</a:t>
              </a:r>
            </a:p>
          </p:txBody>
        </p:sp>
        <p:sp>
          <p:nvSpPr>
            <p:cNvPr id="117" name="Doughnut 116">
              <a:extLst>
                <a:ext uri="{FF2B5EF4-FFF2-40B4-BE49-F238E27FC236}">
                  <a16:creationId xmlns:a16="http://schemas.microsoft.com/office/drawing/2014/main" id="{6EBBFE2C-8CD2-1E04-9ECD-45902A33B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3366" y="2715994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BFD229-917D-179C-D724-6533D2638EA4}"/>
              </a:ext>
            </a:extLst>
          </p:cNvPr>
          <p:cNvGrpSpPr/>
          <p:nvPr/>
        </p:nvGrpSpPr>
        <p:grpSpPr>
          <a:xfrm>
            <a:off x="1055440" y="2614972"/>
            <a:ext cx="2628000" cy="2628000"/>
            <a:chOff x="1055440" y="2614972"/>
            <a:chExt cx="2628000" cy="262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06D130-331A-160C-4AEE-6D02CC9E7EEE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02" y="4711369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1549B2E-D740-32BE-1F5F-01CB2FF28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123" y="4711369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485A107-A4DA-7B77-5D0C-11D6C7836BE5}"/>
                </a:ext>
              </a:extLst>
            </p:cNvPr>
            <p:cNvSpPr txBox="1"/>
            <p:nvPr/>
          </p:nvSpPr>
          <p:spPr>
            <a:xfrm rot="16200000">
              <a:off x="2318845" y="4868649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35D40A1-E087-E7CC-2D60-10B2E258EDE6}"/>
                </a:ext>
              </a:extLst>
            </p:cNvPr>
            <p:cNvGrpSpPr/>
            <p:nvPr/>
          </p:nvGrpSpPr>
          <p:grpSpPr>
            <a:xfrm>
              <a:off x="1428946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7E81C39-FAD7-CD00-63EA-B0F63102731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114B1D4D-CAA8-4944-9CB1-A8999C78F1F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04C3A36B-5BA2-0DA1-1BC0-C9C8D360B240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3744CBB-4679-F39A-37FB-56A55CEED1B0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A3D3BC8-8D6C-8C00-C1F2-85F673D37123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702397F7-B5A7-9D03-4BDC-720BEBF5D352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916D71D0-11E4-2CA3-998D-CE9C261D15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96490E2-10D2-E225-2FFD-9E5358AEF658}"/>
                </a:ext>
              </a:extLst>
            </p:cNvPr>
            <p:cNvSpPr txBox="1"/>
            <p:nvPr/>
          </p:nvSpPr>
          <p:spPr>
            <a:xfrm rot="16200000">
              <a:off x="1664108" y="390818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B25D3E3-7C9C-6370-950E-2F90185CF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329" y="2913905"/>
              <a:ext cx="2052000" cy="2052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3B2B1FF-411B-C448-A07B-F8369A74BBF3}"/>
                </a:ext>
              </a:extLst>
            </p:cNvPr>
            <p:cNvGrpSpPr/>
            <p:nvPr/>
          </p:nvGrpSpPr>
          <p:grpSpPr>
            <a:xfrm>
              <a:off x="2839362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2D3EF4D8-3041-8112-F621-ABB2F30F9DE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C73A312F-5136-396B-02B1-5DD2040C48F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124751F2-829A-D75F-38FB-66E9DEB9B4A5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6BCB1D1-AF75-EBB2-825D-FBB1BDEAE5FA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AF5511C-96F7-8119-58CD-99E6842500B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84E3D28F-6BC4-EE66-59D7-E47BD3A8BAEA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8F6C2847-DAFB-1AED-A167-93DA209982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C2928D2-3011-6B36-81D1-0148798FFF59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1527014" y="3112590"/>
              <a:ext cx="101823" cy="101823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D335717-6B03-04EF-FC0B-57F2F67DDB29}"/>
                </a:ext>
              </a:extLst>
            </p:cNvPr>
            <p:cNvSpPr txBox="1"/>
            <p:nvPr/>
          </p:nvSpPr>
          <p:spPr>
            <a:xfrm rot="18975672">
              <a:off x="1604505" y="307724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400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CA5C406-2533-D370-075C-E3D20943837F}"/>
                </a:ext>
              </a:extLst>
            </p:cNvPr>
            <p:cNvSpPr txBox="1"/>
            <p:nvPr/>
          </p:nvSpPr>
          <p:spPr>
            <a:xfrm>
              <a:off x="2246583" y="4371985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2720</a:t>
              </a:r>
            </a:p>
          </p:txBody>
        </p:sp>
        <p:sp>
          <p:nvSpPr>
            <p:cNvPr id="133" name="Doughnut 132">
              <a:extLst>
                <a:ext uri="{FF2B5EF4-FFF2-40B4-BE49-F238E27FC236}">
                  <a16:creationId xmlns:a16="http://schemas.microsoft.com/office/drawing/2014/main" id="{0B5F2A23-6A1D-453C-1194-3C7042E85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5440" y="2614972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/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A332EE1A-BD8C-1C72-EF35-4BF48AB54526}"/>
                </a:ext>
              </a:extLst>
            </p:cNvPr>
            <p:cNvCxnSpPr>
              <a:cxnSpLocks/>
              <a:stCxn id="146" idx="6"/>
              <a:endCxn id="139" idx="2"/>
            </p:cNvCxnSpPr>
            <p:nvPr/>
          </p:nvCxnSpPr>
          <p:spPr>
            <a:xfrm>
              <a:off x="1860946" y="4329025"/>
              <a:ext cx="978416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967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lvl="2"/>
            <a:r>
              <a:rPr lang="en-GB" sz="2400" dirty="0"/>
              <a:t>Space required for welding and future inspections (min 400mm)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ET-PP INFRA-DEV Annual Meeting, Barcelona, 12-13 June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A9F20-2F71-5FC7-2F29-4BD7C348D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15" y="2542972"/>
            <a:ext cx="2989824" cy="2772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9EE5EF-F652-A5FD-8AB4-3C493785EC53}"/>
              </a:ext>
            </a:extLst>
          </p:cNvPr>
          <p:cNvCxnSpPr>
            <a:cxnSpLocks/>
          </p:cNvCxnSpPr>
          <p:nvPr/>
        </p:nvCxnSpPr>
        <p:spPr>
          <a:xfrm>
            <a:off x="7083374" y="4321917"/>
            <a:ext cx="18000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38A85-A633-465B-469D-740707F71EC6}"/>
              </a:ext>
            </a:extLst>
          </p:cNvPr>
          <p:cNvCxnSpPr>
            <a:cxnSpLocks/>
          </p:cNvCxnSpPr>
          <p:nvPr/>
        </p:nvCxnSpPr>
        <p:spPr>
          <a:xfrm flipV="1">
            <a:off x="8898446" y="3745853"/>
            <a:ext cx="0" cy="288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39CA64-97E2-D214-A287-09B5064C137F}"/>
              </a:ext>
            </a:extLst>
          </p:cNvPr>
          <p:cNvSpPr txBox="1"/>
          <p:nvPr/>
        </p:nvSpPr>
        <p:spPr>
          <a:xfrm rot="16200000">
            <a:off x="8912584" y="3851381"/>
            <a:ext cx="105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800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B6E-37C7-F6B5-9FB7-BB65435D6794}"/>
              </a:ext>
            </a:extLst>
          </p:cNvPr>
          <p:cNvCxnSpPr>
            <a:cxnSpLocks/>
          </p:cNvCxnSpPr>
          <p:nvPr/>
        </p:nvCxnSpPr>
        <p:spPr>
          <a:xfrm flipV="1">
            <a:off x="7407390" y="4465933"/>
            <a:ext cx="0" cy="324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0E35-64C5-6CFE-4CD8-0DF09F84D6DD}"/>
              </a:ext>
            </a:extLst>
          </p:cNvPr>
          <p:cNvCxnSpPr>
            <a:cxnSpLocks/>
          </p:cNvCxnSpPr>
          <p:nvPr/>
        </p:nvCxnSpPr>
        <p:spPr>
          <a:xfrm flipV="1">
            <a:off x="8169390" y="4795314"/>
            <a:ext cx="0" cy="396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C4E-9429-C3D6-F37F-A238B720E9F1}"/>
              </a:ext>
            </a:extLst>
          </p:cNvPr>
          <p:cNvSpPr txBox="1"/>
          <p:nvPr/>
        </p:nvSpPr>
        <p:spPr>
          <a:xfrm rot="16200000">
            <a:off x="8182112" y="4952594"/>
            <a:ext cx="14106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1100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49E370-1AF1-DB2A-B0DD-A5F01C6E3482}"/>
              </a:ext>
            </a:extLst>
          </p:cNvPr>
          <p:cNvGrpSpPr/>
          <p:nvPr/>
        </p:nvGrpSpPr>
        <p:grpSpPr>
          <a:xfrm>
            <a:off x="3935760" y="2614972"/>
            <a:ext cx="2628000" cy="2628000"/>
            <a:chOff x="4263366" y="2715994"/>
            <a:chExt cx="2628000" cy="2628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A5E582-B77D-2235-8025-DD90C8A75E71}"/>
                </a:ext>
              </a:extLst>
            </p:cNvPr>
            <p:cNvCxnSpPr>
              <a:cxnSpLocks/>
            </p:cNvCxnSpPr>
            <p:nvPr/>
          </p:nvCxnSpPr>
          <p:spPr>
            <a:xfrm>
              <a:off x="4676027" y="4824811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7125C9C-95DB-B316-ED78-23AC567770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4848" y="4824811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2543D7-5469-EB76-A102-AABED35CB4C7}"/>
                </a:ext>
              </a:extLst>
            </p:cNvPr>
            <p:cNvSpPr txBox="1"/>
            <p:nvPr/>
          </p:nvSpPr>
          <p:spPr>
            <a:xfrm rot="16200000">
              <a:off x="5517570" y="4982091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969A6D-9D90-EFB1-7D5D-4747CCC3F7C1}"/>
                </a:ext>
              </a:extLst>
            </p:cNvPr>
            <p:cNvGrpSpPr/>
            <p:nvPr/>
          </p:nvGrpSpPr>
          <p:grpSpPr>
            <a:xfrm>
              <a:off x="4676027" y="3457821"/>
              <a:ext cx="432000" cy="1174401"/>
              <a:chOff x="2932589" y="3478735"/>
              <a:chExt cx="432000" cy="1174401"/>
            </a:xfrm>
            <a:no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99EBF66-D76F-51F3-0A90-C265DA5640B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D5A6E4A-B74E-60AA-A8D9-1DFAE6B5105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C40992F-358C-F30C-EA3B-976C57B35714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B75579D-0537-DB77-E0A1-84603340DF55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E2DE97F-2FBC-B594-018F-9B9DA89B3627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ABCC640-DB85-0361-D031-800998B67419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245523C-D06F-BD36-3197-038F017751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grpFill/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E600C2-C575-7EEE-57E2-10FAA1BF3463}"/>
                </a:ext>
              </a:extLst>
            </p:cNvPr>
            <p:cNvSpPr txBox="1"/>
            <p:nvPr/>
          </p:nvSpPr>
          <p:spPr>
            <a:xfrm rot="16200000">
              <a:off x="4939755" y="3984440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A82406-FE00-6282-7595-453E8E294A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3054" y="3063347"/>
              <a:ext cx="1980000" cy="1980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315D3D4-CC63-0A79-D104-885ECEF0F0B0}"/>
                </a:ext>
              </a:extLst>
            </p:cNvPr>
            <p:cNvGrpSpPr/>
            <p:nvPr/>
          </p:nvGrpSpPr>
          <p:grpSpPr>
            <a:xfrm>
              <a:off x="5998466" y="3457821"/>
              <a:ext cx="432000" cy="1174401"/>
              <a:chOff x="2932589" y="3478735"/>
              <a:chExt cx="432000" cy="1174401"/>
            </a:xfrm>
            <a:noFill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615E6A0-FC91-4C16-A35B-B0E5A33E1DC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B37BC54-9234-7E75-86CD-9BE6299DE566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D4AB2B4-BD6F-4754-7752-019B6CCD22BE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E91D4B-E2C4-3602-1666-8CE535B095CF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  <a:grpFill/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0EBFC6A-A333-726F-BA79-3A05174B5A86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41FD489-8B4D-E3FF-6B12-FD8070D9EE94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D886CA4-5328-72D3-4B50-BBD0154312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grpFill/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33CEA9E-D661-BC29-5361-6B0A451B4F90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725739" y="3226032"/>
              <a:ext cx="127279" cy="127279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128128-9F12-DD7E-84DF-E97DA59607BE}"/>
                </a:ext>
              </a:extLst>
            </p:cNvPr>
            <p:cNvSpPr txBox="1"/>
            <p:nvPr/>
          </p:nvSpPr>
          <p:spPr>
            <a:xfrm rot="18975672">
              <a:off x="4803230" y="3190690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500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AD87C12-FA51-39F4-A553-30BBBAEB3EFE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5108027" y="4416222"/>
              <a:ext cx="890439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C899574-DA90-3286-8726-16EE4ACC34EF}"/>
                </a:ext>
              </a:extLst>
            </p:cNvPr>
            <p:cNvSpPr txBox="1"/>
            <p:nvPr/>
          </p:nvSpPr>
          <p:spPr>
            <a:xfrm>
              <a:off x="5434443" y="4493302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2460</a:t>
              </a:r>
            </a:p>
          </p:txBody>
        </p:sp>
        <p:sp>
          <p:nvSpPr>
            <p:cNvPr id="117" name="Doughnut 116">
              <a:extLst>
                <a:ext uri="{FF2B5EF4-FFF2-40B4-BE49-F238E27FC236}">
                  <a16:creationId xmlns:a16="http://schemas.microsoft.com/office/drawing/2014/main" id="{6EBBFE2C-8CD2-1E04-9ECD-45902A33B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3366" y="2715994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BFD229-917D-179C-D724-6533D2638EA4}"/>
              </a:ext>
            </a:extLst>
          </p:cNvPr>
          <p:cNvGrpSpPr/>
          <p:nvPr/>
        </p:nvGrpSpPr>
        <p:grpSpPr>
          <a:xfrm>
            <a:off x="1055440" y="2614972"/>
            <a:ext cx="2628000" cy="2628000"/>
            <a:chOff x="1055440" y="2614972"/>
            <a:chExt cx="2628000" cy="262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06D130-331A-160C-4AEE-6D02CC9E7EEE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02" y="4711369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1549B2E-D740-32BE-1F5F-01CB2FF28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123" y="4711369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485A107-A4DA-7B77-5D0C-11D6C7836BE5}"/>
                </a:ext>
              </a:extLst>
            </p:cNvPr>
            <p:cNvSpPr txBox="1"/>
            <p:nvPr/>
          </p:nvSpPr>
          <p:spPr>
            <a:xfrm rot="16200000">
              <a:off x="2318845" y="4868649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35D40A1-E087-E7CC-2D60-10B2E258EDE6}"/>
                </a:ext>
              </a:extLst>
            </p:cNvPr>
            <p:cNvGrpSpPr/>
            <p:nvPr/>
          </p:nvGrpSpPr>
          <p:grpSpPr>
            <a:xfrm>
              <a:off x="1428946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7E81C39-FAD7-CD00-63EA-B0F63102731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114B1D4D-CAA8-4944-9CB1-A8999C78F1F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04C3A36B-5BA2-0DA1-1BC0-C9C8D360B240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3744CBB-4679-F39A-37FB-56A55CEED1B0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A3D3BC8-8D6C-8C00-C1F2-85F673D37123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702397F7-B5A7-9D03-4BDC-720BEBF5D352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916D71D0-11E4-2CA3-998D-CE9C261D15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96490E2-10D2-E225-2FFD-9E5358AEF658}"/>
                </a:ext>
              </a:extLst>
            </p:cNvPr>
            <p:cNvSpPr txBox="1"/>
            <p:nvPr/>
          </p:nvSpPr>
          <p:spPr>
            <a:xfrm rot="16200000">
              <a:off x="1664108" y="390818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B25D3E3-7C9C-6370-950E-2F90185CF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329" y="2913905"/>
              <a:ext cx="2052000" cy="2052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3B2B1FF-411B-C448-A07B-F8369A74BBF3}"/>
                </a:ext>
              </a:extLst>
            </p:cNvPr>
            <p:cNvGrpSpPr/>
            <p:nvPr/>
          </p:nvGrpSpPr>
          <p:grpSpPr>
            <a:xfrm>
              <a:off x="2839362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2D3EF4D8-3041-8112-F621-ABB2F30F9DE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C73A312F-5136-396B-02B1-5DD2040C48F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124751F2-829A-D75F-38FB-66E9DEB9B4A5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6BCB1D1-AF75-EBB2-825D-FBB1BDEAE5FA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AF5511C-96F7-8119-58CD-99E6842500B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84E3D28F-6BC4-EE66-59D7-E47BD3A8BAEA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8F6C2847-DAFB-1AED-A167-93DA209982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C2928D2-3011-6B36-81D1-0148798FFF59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1527014" y="3112590"/>
              <a:ext cx="101823" cy="101823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D335717-6B03-04EF-FC0B-57F2F67DDB29}"/>
                </a:ext>
              </a:extLst>
            </p:cNvPr>
            <p:cNvSpPr txBox="1"/>
            <p:nvPr/>
          </p:nvSpPr>
          <p:spPr>
            <a:xfrm rot="18975672">
              <a:off x="1604505" y="307724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400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CA5C406-2533-D370-075C-E3D20943837F}"/>
                </a:ext>
              </a:extLst>
            </p:cNvPr>
            <p:cNvSpPr txBox="1"/>
            <p:nvPr/>
          </p:nvSpPr>
          <p:spPr>
            <a:xfrm>
              <a:off x="2246583" y="4371985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2720</a:t>
              </a:r>
            </a:p>
          </p:txBody>
        </p:sp>
        <p:sp>
          <p:nvSpPr>
            <p:cNvPr id="133" name="Doughnut 132">
              <a:extLst>
                <a:ext uri="{FF2B5EF4-FFF2-40B4-BE49-F238E27FC236}">
                  <a16:creationId xmlns:a16="http://schemas.microsoft.com/office/drawing/2014/main" id="{0B5F2A23-6A1D-453C-1194-3C7042E85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5440" y="2614972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/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A332EE1A-BD8C-1C72-EF35-4BF48AB54526}"/>
                </a:ext>
              </a:extLst>
            </p:cNvPr>
            <p:cNvCxnSpPr>
              <a:cxnSpLocks/>
              <a:stCxn id="146" idx="6"/>
              <a:endCxn id="139" idx="2"/>
            </p:cNvCxnSpPr>
            <p:nvPr/>
          </p:nvCxnSpPr>
          <p:spPr>
            <a:xfrm>
              <a:off x="1860946" y="4329025"/>
              <a:ext cx="978416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8549DE40-7803-9A3D-EBC7-F4EFA06D5054}"/>
              </a:ext>
            </a:extLst>
          </p:cNvPr>
          <p:cNvSpPr/>
          <p:nvPr/>
        </p:nvSpPr>
        <p:spPr>
          <a:xfrm>
            <a:off x="1288419" y="3214413"/>
            <a:ext cx="720000" cy="7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A8FA00E-B179-08DF-4206-0492E4E04E58}"/>
              </a:ext>
            </a:extLst>
          </p:cNvPr>
          <p:cNvSpPr/>
          <p:nvPr/>
        </p:nvSpPr>
        <p:spPr>
          <a:xfrm>
            <a:off x="1301297" y="3967827"/>
            <a:ext cx="720000" cy="7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556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13C28D64-1B24-AE44-ADF1-2F22862D8410}" vid="{33E554F9-2EDB-C045-92B1-727117278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Cobranding 16x9_PPT_Arial</Template>
  <TotalTime>18204</TotalTime>
  <Words>1626</Words>
  <Application>Microsoft Macintosh PowerPoint</Application>
  <PresentationFormat>Widescreen</PresentationFormat>
  <Paragraphs>353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Material for discussion on 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the tunnel: cross section</vt:lpstr>
      <vt:lpstr>Interfaces/Interferences between the beampipe and the tunnel: cross section</vt:lpstr>
      <vt:lpstr>Interfaces/Interferences between the beampipe and the tunnel: cross section</vt:lpstr>
      <vt:lpstr>Interfaces/Interferences between the beampipe and the tunnel: cross section</vt:lpstr>
      <vt:lpstr>Interfaces/Interferences between the beampipe and the tunnel: cross section</vt:lpstr>
      <vt:lpstr>Interfaces/Interferences between the beampipe and the tunnel: Transport/Weldings/Logistics</vt:lpstr>
      <vt:lpstr>Interfaces/Interferences between the beampipe and the tunnel: Questions?</vt:lpstr>
      <vt:lpstr>Interfaces/Interferences between the beampipe and the tunnel: Questions?</vt:lpstr>
      <vt:lpstr>Installation and logistics scenarii</vt:lpstr>
      <vt:lpstr>PowerPoint Presentation</vt:lpstr>
      <vt:lpstr>PowerPoint Presentation</vt:lpstr>
      <vt:lpstr>PowerPoint Presentation</vt:lpstr>
      <vt:lpstr>PowerPoint Presentation</vt:lpstr>
      <vt:lpstr>Installation sequence, logistics and timelines/schedules - Options</vt:lpstr>
      <vt:lpstr>Timelines/schedules – example</vt:lpstr>
      <vt:lpstr>Timelines/schedules –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vacuum team at CERN 2nd meeting</dc:title>
  <dc:creator>Paolo Chiggiato</dc:creator>
  <cp:lastModifiedBy>Luigi Scibile</cp:lastModifiedBy>
  <cp:revision>95</cp:revision>
  <cp:lastPrinted>2023-03-28T06:45:15Z</cp:lastPrinted>
  <dcterms:created xsi:type="dcterms:W3CDTF">2022-10-20T16:00:26Z</dcterms:created>
  <dcterms:modified xsi:type="dcterms:W3CDTF">2023-06-08T11:48:25Z</dcterms:modified>
</cp:coreProperties>
</file>