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63"/>
  </p:notesMasterIdLst>
  <p:sldIdLst>
    <p:sldId id="256" r:id="rId3"/>
    <p:sldId id="339" r:id="rId4"/>
    <p:sldId id="340" r:id="rId5"/>
    <p:sldId id="266" r:id="rId6"/>
    <p:sldId id="267" r:id="rId7"/>
    <p:sldId id="268" r:id="rId8"/>
    <p:sldId id="309" r:id="rId9"/>
    <p:sldId id="270" r:id="rId10"/>
    <p:sldId id="334" r:id="rId11"/>
    <p:sldId id="271" r:id="rId12"/>
    <p:sldId id="280" r:id="rId13"/>
    <p:sldId id="290" r:id="rId14"/>
    <p:sldId id="283" r:id="rId15"/>
    <p:sldId id="335" r:id="rId16"/>
    <p:sldId id="284" r:id="rId17"/>
    <p:sldId id="285" r:id="rId18"/>
    <p:sldId id="286" r:id="rId19"/>
    <p:sldId id="288" r:id="rId20"/>
    <p:sldId id="294" r:id="rId21"/>
    <p:sldId id="295" r:id="rId22"/>
    <p:sldId id="301" r:id="rId23"/>
    <p:sldId id="297" r:id="rId24"/>
    <p:sldId id="326" r:id="rId25"/>
    <p:sldId id="298" r:id="rId26"/>
    <p:sldId id="327" r:id="rId27"/>
    <p:sldId id="328" r:id="rId28"/>
    <p:sldId id="337" r:id="rId29"/>
    <p:sldId id="329" r:id="rId30"/>
    <p:sldId id="330" r:id="rId31"/>
    <p:sldId id="299" r:id="rId32"/>
    <p:sldId id="336" r:id="rId33"/>
    <p:sldId id="338" r:id="rId34"/>
    <p:sldId id="296" r:id="rId35"/>
    <p:sldId id="302" r:id="rId36"/>
    <p:sldId id="308" r:id="rId37"/>
    <p:sldId id="322" r:id="rId38"/>
    <p:sldId id="323" r:id="rId39"/>
    <p:sldId id="324" r:id="rId40"/>
    <p:sldId id="321" r:id="rId41"/>
    <p:sldId id="304" r:id="rId42"/>
    <p:sldId id="306" r:id="rId43"/>
    <p:sldId id="307" r:id="rId44"/>
    <p:sldId id="269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20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16E9B-D3E5-45E0-B18B-23A6CACBD1E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1B43B-F22F-4AD0-855B-2E5F7FC580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40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1B43B-F22F-4AD0-855B-2E5F7FC580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90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6" b="4950"/>
          <a:stretch/>
        </p:blipFill>
        <p:spPr>
          <a:xfrm>
            <a:off x="9796006" y="9526"/>
            <a:ext cx="231132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47746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idx="13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868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9560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idx="15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9336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3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 Juan López</a:t>
            </a:r>
          </a:p>
        </p:txBody>
      </p:sp>
      <p:sp>
        <p:nvSpPr>
          <p:cNvPr id="94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2979431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“Escribe una cita aquí”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8836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2058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69865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44785" y="6618067"/>
            <a:ext cx="219612" cy="21634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7">
              <a:defRPr sz="1406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18" name="Rectángulo"/>
          <p:cNvSpPr/>
          <p:nvPr/>
        </p:nvSpPr>
        <p:spPr>
          <a:xfrm>
            <a:off x="-10234" y="754112"/>
            <a:ext cx="12212468" cy="57258"/>
          </a:xfrm>
          <a:prstGeom prst="rect">
            <a:avLst/>
          </a:prstGeom>
          <a:solidFill>
            <a:srgbClr val="D6D5D5">
              <a:alpha val="1346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19" name="C. Jesús-Valls  | Future neutrino physics using the upgraded ND280 detector of the           experiment"/>
          <p:cNvSpPr txBox="1"/>
          <p:nvPr/>
        </p:nvSpPr>
        <p:spPr>
          <a:xfrm>
            <a:off x="106798" y="6533538"/>
            <a:ext cx="6674328" cy="33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914367" hangingPunct="0">
              <a:lnSpc>
                <a:spcPct val="150000"/>
              </a:lnSpc>
              <a:tabLst>
                <a:tab pos="1607287" algn="l"/>
              </a:tabLst>
              <a:defRPr sz="1600" b="0" spc="15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1125" kern="0" spc="11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C. Jesús-Valls </a:t>
            </a:r>
            <a:r>
              <a:rPr sz="1125" kern="0" spc="11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|</a:t>
            </a:r>
            <a:r>
              <a:rPr sz="1125" kern="0" spc="11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Future neutrino physics using the upgraded ND280 detector of the           experiment</a:t>
            </a:r>
          </a:p>
        </p:txBody>
      </p:sp>
      <p:pic>
        <p:nvPicPr>
          <p:cNvPr id="120" name="t2k_logo_small.png" descr="t2k_logo_small.png"/>
          <p:cNvPicPr>
            <a:picLocks noChangeAspect="1"/>
          </p:cNvPicPr>
          <p:nvPr/>
        </p:nvPicPr>
        <p:blipFill>
          <a:blip r:embed="rId2">
            <a:alphaModFix amt="6452"/>
            <a:extLst/>
          </a:blip>
          <a:stretch>
            <a:fillRect/>
          </a:stretch>
        </p:blipFill>
        <p:spPr>
          <a:xfrm>
            <a:off x="9317099" y="-228103"/>
            <a:ext cx="3027666" cy="113537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ctángulo"/>
          <p:cNvSpPr/>
          <p:nvPr/>
        </p:nvSpPr>
        <p:spPr>
          <a:xfrm>
            <a:off x="-10234" y="6541047"/>
            <a:ext cx="12212468" cy="57258"/>
          </a:xfrm>
          <a:prstGeom prst="rect">
            <a:avLst/>
          </a:prstGeom>
          <a:solidFill>
            <a:srgbClr val="D6D5D5">
              <a:alpha val="1346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122" name="t2k_logo_small.png" descr="t2k_logo_small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761471" y="6596618"/>
            <a:ext cx="643427" cy="2412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091726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0" descr="Shap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2192001" cy="955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hape 15" descr="Shap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05735" y="107926"/>
            <a:ext cx="988861" cy="739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51" descr="Picture 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5277" y="101103"/>
            <a:ext cx="1010644" cy="74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o del título"/>
          <p:cNvSpPr txBox="1">
            <a:spLocks noGrp="1"/>
          </p:cNvSpPr>
          <p:nvPr>
            <p:ph type="title"/>
          </p:nvPr>
        </p:nvSpPr>
        <p:spPr>
          <a:xfrm>
            <a:off x="2015067" y="52388"/>
            <a:ext cx="9649885" cy="909638"/>
          </a:xfrm>
          <a:prstGeom prst="rect">
            <a:avLst/>
          </a:prstGeom>
        </p:spPr>
        <p:txBody>
          <a:bodyPr lIns="130026" tIns="130026" rIns="130026" bIns="130026"/>
          <a:lstStyle>
            <a:lvl1pPr algn="l" defTabSz="914367">
              <a:defRPr sz="210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3" name="Nivel de texto 1…"/>
          <p:cNvSpPr txBox="1">
            <a:spLocks noGrp="1"/>
          </p:cNvSpPr>
          <p:nvPr>
            <p:ph type="body" idx="1"/>
          </p:nvPr>
        </p:nvSpPr>
        <p:spPr>
          <a:xfrm>
            <a:off x="768349" y="1268412"/>
            <a:ext cx="10896600" cy="4968876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9524" indent="633390" defTabSz="914367">
              <a:spcBef>
                <a:spcPts val="352"/>
              </a:spcBef>
              <a:buSzTx/>
              <a:buNone/>
              <a:defRPr sz="2109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8816" indent="-354524" defTabSz="914367">
              <a:spcBef>
                <a:spcPts val="352"/>
              </a:spcBef>
              <a:buSzPct val="90000"/>
              <a:defRPr sz="2109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524" indent="240497" defTabSz="914367">
              <a:spcBef>
                <a:spcPts val="352"/>
              </a:spcBef>
              <a:buSzTx/>
              <a:buNone/>
              <a:defRPr sz="2109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39739" indent="-278260" defTabSz="914367">
              <a:spcBef>
                <a:spcPts val="352"/>
              </a:spcBef>
              <a:buSzPct val="36000"/>
              <a:defRPr sz="2109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06712" indent="-20928" defTabSz="914367">
              <a:spcBef>
                <a:spcPts val="352"/>
              </a:spcBef>
              <a:buSzPct val="100000"/>
              <a:buChar char="-"/>
              <a:defRPr sz="2109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74400" y="6389128"/>
            <a:ext cx="198772" cy="194797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7">
              <a:defRPr sz="1266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98305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44785" y="6618067"/>
            <a:ext cx="219612" cy="21634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7">
              <a:defRPr sz="1406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2" name="Rectángulo"/>
          <p:cNvSpPr/>
          <p:nvPr/>
        </p:nvSpPr>
        <p:spPr>
          <a:xfrm>
            <a:off x="-10234" y="754112"/>
            <a:ext cx="12212468" cy="57258"/>
          </a:xfrm>
          <a:prstGeom prst="rect">
            <a:avLst/>
          </a:prstGeom>
          <a:solidFill>
            <a:srgbClr val="D6D5D5">
              <a:alpha val="1346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43" name="C. Jesús-Valls  | SuperFGD A new 3D plastic scintillator technology for the near detector ND280 upgrade of the T2K experiment"/>
          <p:cNvSpPr txBox="1"/>
          <p:nvPr/>
        </p:nvSpPr>
        <p:spPr>
          <a:xfrm>
            <a:off x="106798" y="6533538"/>
            <a:ext cx="6823151" cy="33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914367" hangingPunct="0">
              <a:lnSpc>
                <a:spcPct val="150000"/>
              </a:lnSpc>
              <a:tabLst>
                <a:tab pos="1607287" algn="l"/>
              </a:tabLst>
              <a:defRPr sz="1600" b="0" spc="15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1125" kern="0" spc="11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C. Jesús-Valls </a:t>
            </a:r>
            <a:r>
              <a:rPr sz="1125" kern="0" spc="11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|</a:t>
            </a:r>
            <a:r>
              <a:rPr sz="1125" kern="0" spc="11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1125" kern="0" spc="11">
                <a:solidFill>
                  <a:srgbClr val="FF644E">
                    <a:lumOff val="-29866"/>
                  </a:srgbClr>
                </a:solidFill>
                <a:latin typeface="Futura Bold"/>
                <a:ea typeface="Futura Bold"/>
                <a:cs typeface="Futura Bold"/>
                <a:sym typeface="Futura Bold"/>
              </a:rPr>
              <a:t>SuperFGD</a:t>
            </a:r>
            <a:r>
              <a:rPr sz="1125" kern="0" spc="11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844" kern="0" spc="8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A new 3D plastic scintillator technology for the near detector ND280 upgrade of the T2K experiment</a:t>
            </a:r>
          </a:p>
        </p:txBody>
      </p:sp>
      <p:pic>
        <p:nvPicPr>
          <p:cNvPr id="144" name="t2k_logo_small.png" descr="t2k_logo_small.png"/>
          <p:cNvPicPr>
            <a:picLocks noChangeAspect="1"/>
          </p:cNvPicPr>
          <p:nvPr/>
        </p:nvPicPr>
        <p:blipFill>
          <a:blip r:embed="rId2">
            <a:alphaModFix amt="6452"/>
            <a:extLst/>
          </a:blip>
          <a:stretch>
            <a:fillRect/>
          </a:stretch>
        </p:blipFill>
        <p:spPr>
          <a:xfrm>
            <a:off x="9317099" y="-228103"/>
            <a:ext cx="3027666" cy="113537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ángulo"/>
          <p:cNvSpPr/>
          <p:nvPr/>
        </p:nvSpPr>
        <p:spPr>
          <a:xfrm>
            <a:off x="-10234" y="6541047"/>
            <a:ext cx="12212468" cy="57258"/>
          </a:xfrm>
          <a:prstGeom prst="rect">
            <a:avLst/>
          </a:prstGeom>
          <a:solidFill>
            <a:srgbClr val="D6D5D5">
              <a:alpha val="1346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366632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" y="9525"/>
            <a:ext cx="10287000" cy="842122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10515600" cy="4939241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7" b="-4633"/>
          <a:stretch/>
        </p:blipFill>
        <p:spPr>
          <a:xfrm>
            <a:off x="10371666" y="9525"/>
            <a:ext cx="1701801" cy="863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851647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-1" y="621951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725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508000" y="1046691"/>
            <a:ext cx="5511800" cy="5130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" y="9525"/>
            <a:ext cx="10261600" cy="842122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-4103" r="36305" b="1522"/>
          <a:stretch/>
        </p:blipFill>
        <p:spPr>
          <a:xfrm>
            <a:off x="10346266" y="9525"/>
            <a:ext cx="1684867" cy="8466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851647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-1" y="6219514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842000" y="1046691"/>
            <a:ext cx="5511800" cy="5130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68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39053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22981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13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5947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9862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idx="13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40763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01665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AC26A-783D-42EE-AF9F-78CE8643BBA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1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53364" y="6536531"/>
            <a:ext cx="278924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fld id="{86CB4B4D-7CA3-9044-876B-883B54F8677D}" type="slidenum">
              <a:rPr lang="en-GB" kern="0" smtClean="0">
                <a:solidFill>
                  <a:srgbClr val="000000"/>
                </a:solidFill>
              </a:rPr>
              <a:pPr algn="ctr" defTabSz="410751" hangingPunct="0"/>
              <a:t>‹#›</a:t>
            </a:fld>
            <a:endParaRPr lang="en-GB" kern="0">
              <a:solidFill>
                <a:srgbClr val="000000"/>
              </a:solidFill>
            </a:endParaRP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37567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ransition spd="med"/>
  <p:hf hdr="0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0.png"/><Relationship Id="rId7" Type="http://schemas.openxmlformats.org/officeDocument/2006/relationships/image" Target="../media/image1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9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0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1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320.png"/><Relationship Id="rId4" Type="http://schemas.openxmlformats.org/officeDocument/2006/relationships/image" Target="../media/image10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4.png"/><Relationship Id="rId5" Type="http://schemas.openxmlformats.org/officeDocument/2006/relationships/image" Target="../media/image139.png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40334"/>
          </a:xfrm>
        </p:spPr>
        <p:txBody>
          <a:bodyPr>
            <a:noAutofit/>
          </a:bodyPr>
          <a:lstStyle/>
          <a:p>
            <a:r>
              <a:rPr lang="en-GB" sz="4400" dirty="0" smtClean="0"/>
              <a:t>Long-Baseline Neutrino Oscillation Experiments </a:t>
            </a:r>
            <a:br>
              <a:rPr lang="en-GB" sz="4400" dirty="0" smtClean="0"/>
            </a:br>
            <a:r>
              <a:rPr lang="en-GB" sz="4400" dirty="0" smtClean="0"/>
              <a:t>and </a:t>
            </a:r>
            <a:br>
              <a:rPr lang="en-GB" sz="4400" dirty="0" smtClean="0"/>
            </a:br>
            <a:r>
              <a:rPr lang="en-GB" sz="4400" dirty="0" smtClean="0"/>
              <a:t>the Role of the Near Detector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94518"/>
            <a:ext cx="9144000" cy="1655762"/>
          </a:xfrm>
        </p:spPr>
        <p:txBody>
          <a:bodyPr/>
          <a:lstStyle/>
          <a:p>
            <a:r>
              <a:rPr lang="es-ES" dirty="0" smtClean="0"/>
              <a:t>Thorsten Lux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Beam Generation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1"/>
            <a:ext cx="11509830" cy="3699480"/>
          </a:xfrm>
        </p:spPr>
        <p:txBody>
          <a:bodyPr/>
          <a:lstStyle/>
          <a:p>
            <a:r>
              <a:rPr lang="en-GB" dirty="0" smtClean="0"/>
              <a:t>Neutrino beam is tertiary beam</a:t>
            </a:r>
          </a:p>
          <a:p>
            <a:r>
              <a:rPr lang="en-GB" dirty="0" smtClean="0"/>
              <a:t>Proton beam, hadron production, magnetic horn system, … contribute to neutrino flux uncertainties</a:t>
            </a:r>
          </a:p>
          <a:p>
            <a:r>
              <a:rPr lang="en-GB" dirty="0" smtClean="0"/>
              <a:t>Some of these uncertainties controlled by beam monitors and external experiments</a:t>
            </a:r>
            <a:endParaRPr lang="en-GB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FF0000"/>
                </a:solidFill>
              </a:rPr>
              <a:t>Hard work to reduce uncertainties in knowledge of neutrino flux!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20" y="3940629"/>
            <a:ext cx="10666093" cy="290866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T2K Neutrino Flux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16" y="1010129"/>
            <a:ext cx="11170195" cy="2412340"/>
          </a:xfrm>
        </p:spPr>
        <p:txBody>
          <a:bodyPr>
            <a:normAutofit/>
          </a:bodyPr>
          <a:lstStyle/>
          <a:p>
            <a:r>
              <a:rPr lang="en-GB" sz="2600" dirty="0" smtClean="0"/>
              <a:t>Neutrino flux not mono-energetic but shows broad spectrum</a:t>
            </a:r>
          </a:p>
          <a:p>
            <a:r>
              <a:rPr lang="en-GB" sz="2600" dirty="0" smtClean="0"/>
              <a:t>No pure </a:t>
            </a:r>
            <a:r>
              <a:rPr lang="en-GB" sz="2600" dirty="0" smtClean="0">
                <a:sym typeface="Symbol" panose="05050102010706020507" pitchFamily="18" charset="2"/>
              </a:rPr>
              <a:t></a:t>
            </a:r>
            <a:r>
              <a:rPr lang="en-GB" sz="2600" baseline="-25000" dirty="0" smtClean="0">
                <a:sym typeface="Symbol" panose="05050102010706020507" pitchFamily="18" charset="2"/>
              </a:rPr>
              <a:t></a:t>
            </a:r>
            <a:r>
              <a:rPr lang="en-GB" sz="2600" dirty="0" smtClean="0">
                <a:sym typeface="Symbol" panose="05050102010706020507" pitchFamily="18" charset="2"/>
              </a:rPr>
              <a:t> beam but contaminations to be accounted for in analysis</a:t>
            </a:r>
          </a:p>
          <a:p>
            <a:r>
              <a:rPr lang="en-GB" sz="2600" dirty="0" smtClean="0">
                <a:sym typeface="Symbol" panose="05050102010706020507" pitchFamily="18" charset="2"/>
              </a:rPr>
              <a:t>But: </a:t>
            </a:r>
            <a:r>
              <a:rPr lang="en-GB" sz="2600" baseline="-25000" dirty="0" smtClean="0">
                <a:sym typeface="Symbol" panose="05050102010706020507" pitchFamily="18" charset="2"/>
              </a:rPr>
              <a:t>e</a:t>
            </a:r>
            <a:r>
              <a:rPr lang="en-GB" sz="2600" dirty="0" smtClean="0">
                <a:sym typeface="Symbol" panose="05050102010706020507" pitchFamily="18" charset="2"/>
              </a:rPr>
              <a:t> contamination useful to measure cross-section for appearance in FD</a:t>
            </a:r>
          </a:p>
          <a:p>
            <a:r>
              <a:rPr lang="en-GB" sz="2600" dirty="0" smtClean="0">
                <a:sym typeface="Symbol" panose="05050102010706020507" pitchFamily="18" charset="2"/>
              </a:rPr>
              <a:t>Also wrong-sign contamination</a:t>
            </a:r>
          </a:p>
          <a:p>
            <a:r>
              <a:rPr lang="en-GB" sz="2600" dirty="0" smtClean="0"/>
              <a:t>T2K/HK neutrino flux peaks at about 650 MeV</a:t>
            </a:r>
            <a:endParaRPr lang="en-GB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20" y="3535717"/>
            <a:ext cx="7429393" cy="33222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55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Cross-Sections: 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5814423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Uncertainties in neutrino and anti-neutrino cross-sections affect CP Violation measurement</a:t>
            </a:r>
          </a:p>
          <a:p>
            <a:r>
              <a:rPr lang="en-GB" sz="2400" dirty="0" smtClean="0"/>
              <a:t>Muon (anti-)neutrino cross-section well measured at ND and used to extrapolate to electron (anti-)neutrino cross-section at FD =&gt; enough for current experiments but not for future high statistics experiments</a:t>
            </a:r>
          </a:p>
          <a:p>
            <a:r>
              <a:rPr lang="en-GB" sz="2400" dirty="0"/>
              <a:t>Need &lt;3% relative error on these </a:t>
            </a:r>
            <a:r>
              <a:rPr lang="en-GB" sz="2400" dirty="0" smtClean="0"/>
              <a:t>cross-sections</a:t>
            </a:r>
          </a:p>
          <a:p>
            <a:r>
              <a:rPr lang="en-GB" sz="2400" b="1" dirty="0" smtClean="0"/>
              <a:t>Cross-sections depend on target material. ND280 measures mainly on CH =&gt; need to measure on water for future</a:t>
            </a:r>
            <a:endParaRPr lang="en-GB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84" r="10226" b="13093"/>
          <a:stretch/>
        </p:blipFill>
        <p:spPr>
          <a:xfrm>
            <a:off x="6944596" y="2292017"/>
            <a:ext cx="4611678" cy="33424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02286" y="2499360"/>
            <a:ext cx="226423" cy="2769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776" y="971904"/>
            <a:ext cx="4169427" cy="107461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6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Cross-Sections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1" y="1183360"/>
            <a:ext cx="9305460" cy="525227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23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T2K Analysis: NC1</a:t>
            </a:r>
            <a:r>
              <a:rPr lang="el-GR" dirty="0"/>
              <a:t>π+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09" y="919825"/>
            <a:ext cx="8324490" cy="51671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5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641"/>
          <a:stretch/>
        </p:blipFill>
        <p:spPr>
          <a:xfrm>
            <a:off x="8360229" y="1524616"/>
            <a:ext cx="3770811" cy="2684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Measurement: Could be so simple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8102600" cy="5309659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Remember: We need the oscillation probability as function of the true neutrino energy!</a:t>
            </a:r>
          </a:p>
          <a:p>
            <a:r>
              <a:rPr lang="en-GB" dirty="0" smtClean="0">
                <a:sym typeface="Symbol" panose="05050102010706020507" pitchFamily="18" charset="2"/>
              </a:rPr>
              <a:t></a:t>
            </a:r>
            <a:r>
              <a:rPr lang="en-GB" baseline="-25000" dirty="0" smtClean="0">
                <a:sym typeface="Symbol" panose="05050102010706020507" pitchFamily="18" charset="2"/>
              </a:rPr>
              <a:t></a:t>
            </a:r>
            <a:r>
              <a:rPr lang="en-GB" dirty="0" smtClean="0">
                <a:sym typeface="Symbol" panose="05050102010706020507" pitchFamily="18" charset="2"/>
              </a:rPr>
              <a:t>/</a:t>
            </a:r>
            <a:r>
              <a:rPr lang="en-GB" cap="small" dirty="0" smtClean="0">
                <a:sym typeface="Symbol" panose="05050102010706020507" pitchFamily="18" charset="2"/>
              </a:rPr>
              <a:t></a:t>
            </a:r>
            <a:r>
              <a:rPr lang="en-GB" baseline="-25000" dirty="0" smtClean="0">
                <a:sym typeface="Symbol" panose="05050102010706020507" pitchFamily="18" charset="2"/>
              </a:rPr>
              <a:t></a:t>
            </a:r>
            <a:r>
              <a:rPr lang="en-GB" dirty="0" smtClean="0">
                <a:sym typeface="Symbol" panose="05050102010706020507" pitchFamily="18" charset="2"/>
              </a:rPr>
              <a:t> enters the detector, exchanges a W-boson with a neutron/proton and in the final state we have a negative/positive muon and proton/neutron </a:t>
            </a:r>
          </a:p>
          <a:p>
            <a:r>
              <a:rPr lang="en-GB" dirty="0" smtClean="0">
                <a:sym typeface="Symbol" panose="05050102010706020507" pitchFamily="18" charset="2"/>
              </a:rPr>
              <a:t>Energy reconstruction trivial for QE case:</a:t>
            </a:r>
          </a:p>
          <a:p>
            <a:endParaRPr lang="en-GB" dirty="0">
              <a:sym typeface="Symbol" panose="05050102010706020507" pitchFamily="18" charset="2"/>
            </a:endParaRPr>
          </a:p>
          <a:p>
            <a:endParaRPr lang="en-GB" dirty="0" smtClean="0">
              <a:sym typeface="Symbol" panose="05050102010706020507" pitchFamily="18" charset="2"/>
            </a:endParaRPr>
          </a:p>
          <a:p>
            <a:r>
              <a:rPr lang="en-GB" dirty="0" smtClean="0">
                <a:sym typeface="Symbol" panose="05050102010706020507" pitchFamily="18" charset="2"/>
              </a:rPr>
              <a:t>Small but relevant problem: We have normally no H target and for sure no free neutrons!</a:t>
            </a:r>
          </a:p>
          <a:p>
            <a:r>
              <a:rPr lang="en-GB" dirty="0" smtClean="0">
                <a:sym typeface="Symbol" panose="05050102010706020507" pitchFamily="18" charset="2"/>
              </a:rPr>
              <a:t>Interactions need to take into account many nuclear effects</a:t>
            </a:r>
          </a:p>
          <a:p>
            <a:endParaRPr lang="en-GB" dirty="0">
              <a:sym typeface="Symbol" panose="05050102010706020507" pitchFamily="18" charset="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80160" y="1158240"/>
            <a:ext cx="2264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038" y="3370346"/>
            <a:ext cx="3500012" cy="99943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4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Interaction Modes and Interaction Topologies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6" y="1132266"/>
            <a:ext cx="8863593" cy="49972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21731" t="73573" r="59735" b="3227"/>
          <a:stretch/>
        </p:blipFill>
        <p:spPr>
          <a:xfrm>
            <a:off x="2068286" y="4702628"/>
            <a:ext cx="1854925" cy="131156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50126" y="5190308"/>
            <a:ext cx="1036320" cy="452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DIS</a:t>
            </a:r>
            <a:endParaRPr lang="en-GB" sz="2400" b="1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0297" y="1262743"/>
            <a:ext cx="1793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Relevant for neutrino oscillations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10409" y="1539742"/>
            <a:ext cx="179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Seen by detector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82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State Interactions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" y="1351491"/>
            <a:ext cx="5550601" cy="4772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69" y="1351491"/>
            <a:ext cx="4456734" cy="4643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878" y="935992"/>
            <a:ext cx="722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Probability depends on target! =&gt; Ideally measure with same target in ND and FD!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646" y="2926080"/>
            <a:ext cx="1759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Might affect reconstructed neutrino energy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30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Fermi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875" y="945565"/>
            <a:ext cx="7294400" cy="5449902"/>
          </a:xfrm>
        </p:spPr>
        <p:txBody>
          <a:bodyPr>
            <a:noAutofit/>
          </a:bodyPr>
          <a:lstStyle/>
          <a:p>
            <a:r>
              <a:rPr lang="en-GB" sz="2600" dirty="0" smtClean="0"/>
              <a:t>Previous equations for energy reconstruction only valid for stationary nucleons</a:t>
            </a:r>
          </a:p>
          <a:p>
            <a:r>
              <a:rPr lang="en-GB" sz="2600" dirty="0" smtClean="0"/>
              <a:t>Nucleons move inside nucleus =&gt; Fermi motion</a:t>
            </a:r>
          </a:p>
          <a:p>
            <a:r>
              <a:rPr lang="en-GB" sz="2600" dirty="0" smtClean="0"/>
              <a:t>Energy at interaction vertex is not well defined</a:t>
            </a:r>
          </a:p>
          <a:p>
            <a:r>
              <a:rPr lang="en-GB" sz="2600" dirty="0" smtClean="0"/>
              <a:t>Reconstructed energy is smeared around true value</a:t>
            </a:r>
          </a:p>
          <a:p>
            <a:r>
              <a:rPr lang="en-GB" sz="2600" dirty="0" smtClean="0"/>
              <a:t>Large effect for small neutrino energies</a:t>
            </a:r>
          </a:p>
          <a:p>
            <a:r>
              <a:rPr lang="en-GB" sz="2600" dirty="0" smtClean="0"/>
              <a:t>Several models for energy of nucleons in nucleus considered:</a:t>
            </a:r>
          </a:p>
          <a:p>
            <a:pPr lvl="1"/>
            <a:r>
              <a:rPr lang="en-GB" sz="2000" dirty="0" smtClean="0"/>
              <a:t>Relativistic Fermi Gas (RFG) =&gt; bad</a:t>
            </a:r>
          </a:p>
          <a:p>
            <a:pPr lvl="1"/>
            <a:r>
              <a:rPr lang="en-GB" sz="2000" dirty="0" smtClean="0"/>
              <a:t>Local Fermi Gas (LFG) =&gt; good</a:t>
            </a:r>
          </a:p>
          <a:p>
            <a:pPr lvl="1"/>
            <a:r>
              <a:rPr lang="en-GB" sz="2000" dirty="0" smtClean="0"/>
              <a:t>Spectral functions =&gt; very good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698" y="4023151"/>
            <a:ext cx="3946185" cy="2834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083" y="945565"/>
            <a:ext cx="2885656" cy="32103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40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Reconstruction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354" y="936235"/>
            <a:ext cx="3030584" cy="3152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65" y="1409257"/>
            <a:ext cx="5114193" cy="1209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914" y="4148917"/>
            <a:ext cx="3515486" cy="2573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554" y="1223618"/>
            <a:ext cx="7463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Kinematic </a:t>
            </a:r>
            <a:r>
              <a:rPr lang="en-GB" sz="2800" dirty="0" smtClean="0"/>
              <a:t>approach:</a:t>
            </a:r>
          </a:p>
          <a:p>
            <a:endParaRPr lang="en-GB" sz="2800" dirty="0"/>
          </a:p>
          <a:p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Simple and nice but only useful for CCQE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Does not take into account FSI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Some particles might be “invisible” </a:t>
            </a:r>
            <a:r>
              <a:rPr lang="en-GB" sz="2800" dirty="0" err="1" smtClean="0"/>
              <a:t>eg</a:t>
            </a:r>
            <a:r>
              <a:rPr lang="en-GB" sz="2800" dirty="0"/>
              <a:t> </a:t>
            </a:r>
            <a:r>
              <a:rPr lang="en-GB" sz="2800" dirty="0" smtClean="0"/>
              <a:t>below Cherenkov threshold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Ideal method for WCD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9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Reminder: 2 </a:t>
            </a:r>
            <a:r>
              <a:rPr lang="en-GB" dirty="0"/>
              <a:t>Neutrino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351644"/>
                <a:ext cx="7094035" cy="9835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1.27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E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51644"/>
                <a:ext cx="7094035" cy="98353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44" y="4184229"/>
            <a:ext cx="4392366" cy="1920572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226083" y="2835180"/>
            <a:ext cx="6779174" cy="3412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altLang="zh-CN" dirty="0" err="1" smtClean="0">
                <a:ea typeface="HGｺﾞｼｯｸE"/>
              </a:rPr>
              <a:t>What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would</a:t>
            </a:r>
            <a:r>
              <a:rPr lang="es-ES_tradnl" altLang="zh-CN" dirty="0" smtClean="0">
                <a:ea typeface="HGｺﾞｼｯｸE"/>
              </a:rPr>
              <a:t> CP </a:t>
            </a:r>
            <a:r>
              <a:rPr lang="es-ES_tradnl" altLang="zh-CN" dirty="0" err="1" smtClean="0">
                <a:ea typeface="HGｺﾞｼｯｸE"/>
              </a:rPr>
              <a:t>Violation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imply</a:t>
            </a:r>
            <a:r>
              <a:rPr lang="es-ES_tradnl" altLang="zh-CN" dirty="0" smtClean="0">
                <a:ea typeface="HGｺﾞｼｯｸE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_tradnl" altLang="zh-CN" dirty="0" smtClean="0">
              <a:ea typeface="HGｺﾞｼｯｸ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_tradnl" altLang="zh-CN" dirty="0" smtClean="0">
              <a:ea typeface="HGｺﾞｼｯｸE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Measure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oscillations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with</a:t>
            </a:r>
            <a:r>
              <a:rPr lang="es-ES_tradnl" altLang="zh-CN" dirty="0" smtClean="0">
                <a:ea typeface="HGｺﾞｼｯｸE"/>
              </a:rPr>
              <a:t> neutrinos and anti-neutrinos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Might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help</a:t>
            </a:r>
            <a:r>
              <a:rPr lang="es-ES_tradnl" altLang="zh-CN" dirty="0" smtClean="0">
                <a:ea typeface="HGｺﾞｼｯｸE"/>
              </a:rPr>
              <a:t> to </a:t>
            </a:r>
            <a:r>
              <a:rPr lang="es-ES_tradnl" altLang="zh-CN" dirty="0" err="1" smtClean="0">
                <a:ea typeface="HGｺﾞｼｯｸE"/>
              </a:rPr>
              <a:t>understand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why</a:t>
            </a:r>
            <a:r>
              <a:rPr lang="es-ES_tradnl" altLang="zh-CN" dirty="0" smtClean="0">
                <a:ea typeface="HGｺﾞｼｯｸE"/>
              </a:rPr>
              <a:t> more </a:t>
            </a:r>
            <a:r>
              <a:rPr lang="es-ES_tradnl" altLang="zh-CN" dirty="0" err="1" smtClean="0">
                <a:ea typeface="HGｺﾞｼｯｸE"/>
              </a:rPr>
              <a:t>matter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than</a:t>
            </a:r>
            <a:r>
              <a:rPr lang="es-ES_tradnl" altLang="zh-CN" dirty="0" smtClean="0">
                <a:ea typeface="HGｺﾞｼｯｸE"/>
              </a:rPr>
              <a:t> anti-</a:t>
            </a:r>
            <a:r>
              <a:rPr lang="es-ES_tradnl" altLang="zh-CN" dirty="0" err="1" smtClean="0">
                <a:ea typeface="HGｺﾞｼｯｸE"/>
              </a:rPr>
              <a:t>matter</a:t>
            </a:r>
            <a:r>
              <a:rPr lang="es-ES_tradnl" altLang="zh-CN" dirty="0" smtClean="0">
                <a:ea typeface="HGｺﾞｼｯｸE"/>
              </a:rPr>
              <a:t> in </a:t>
            </a:r>
            <a:r>
              <a:rPr lang="es-ES_tradnl" altLang="zh-CN" dirty="0" err="1" smtClean="0">
                <a:ea typeface="HGｺﾞｼｯｸE"/>
              </a:rPr>
              <a:t>the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Universe</a:t>
            </a:r>
            <a:endParaRPr lang="es-ES_tradnl" altLang="zh-CN" dirty="0" smtClean="0">
              <a:ea typeface="HGｺﾞｼｯｸ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88778" y="3524077"/>
                <a:ext cx="7094035" cy="534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s-E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s-E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s-E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778" y="3524077"/>
                <a:ext cx="7094035" cy="5344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896" y="1147698"/>
            <a:ext cx="4070018" cy="274047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7855132" y="1227908"/>
            <a:ext cx="461554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351521" y="1598022"/>
            <a:ext cx="0" cy="192605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779" y="798134"/>
            <a:ext cx="774259" cy="37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038" y="2335183"/>
            <a:ext cx="1274174" cy="353599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623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6685280" cy="493924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Calorimetric approach: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Measure the energy of all outgoing particles and sum them to reconstruct neutrino energy</a:t>
            </a:r>
          </a:p>
          <a:p>
            <a:r>
              <a:rPr lang="en-GB" dirty="0" smtClean="0"/>
              <a:t>Better estimation but far from perfect</a:t>
            </a:r>
          </a:p>
          <a:p>
            <a:r>
              <a:rPr lang="en-GB" dirty="0" smtClean="0"/>
              <a:t>Problem are neutral particles, especially neutrons, carrying away energy undetected</a:t>
            </a:r>
          </a:p>
          <a:p>
            <a:r>
              <a:rPr lang="en-GB" dirty="0" err="1" smtClean="0"/>
              <a:t>LAr</a:t>
            </a:r>
            <a:r>
              <a:rPr lang="en-GB" dirty="0" smtClean="0"/>
              <a:t> TPC approach (DUNE) and ND280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955" y="977024"/>
            <a:ext cx="2882537" cy="3163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47" y="1625305"/>
            <a:ext cx="5943775" cy="699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5" y="4266227"/>
            <a:ext cx="3401948" cy="2558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9897" y="4415246"/>
            <a:ext cx="138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detector effects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119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8124" y="5609160"/>
            <a:ext cx="2935412" cy="1102398"/>
          </a:xfrm>
          <a:prstGeom prst="rect">
            <a:avLst/>
          </a:prstGeom>
        </p:spPr>
      </p:pic>
      <p:sp>
        <p:nvSpPr>
          <p:cNvPr id="171" name="The Tokai-to-Kamioka (            ) experiment"/>
          <p:cNvSpPr txBox="1"/>
          <p:nvPr/>
        </p:nvSpPr>
        <p:spPr>
          <a:xfrm>
            <a:off x="1514138" y="-99790"/>
            <a:ext cx="9163725" cy="98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7100"/>
              </a:lnSpc>
              <a:defRPr sz="48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lang="en-GB" sz="3375" b="1" kern="0" dirty="0" smtClean="0">
                <a:solidFill>
                  <a:srgbClr val="FF644E">
                    <a:lumOff val="-29866"/>
                  </a:srgbClr>
                </a:solidFill>
              </a:rPr>
              <a:t>Several T2K Near Detectors</a:t>
            </a:r>
            <a:endParaRPr sz="3375" b="1" kern="0" dirty="0">
              <a:solidFill>
                <a:srgbClr val="FF644E">
                  <a:lumOff val="-29866"/>
                </a:srgbClr>
              </a:solidFill>
            </a:endParaRPr>
          </a:p>
        </p:txBody>
      </p:sp>
      <p:grpSp>
        <p:nvGrpSpPr>
          <p:cNvPr id="33" name="Grupo"/>
          <p:cNvGrpSpPr/>
          <p:nvPr/>
        </p:nvGrpSpPr>
        <p:grpSpPr>
          <a:xfrm>
            <a:off x="6005356" y="1009458"/>
            <a:ext cx="3039620" cy="2323705"/>
            <a:chOff x="-14062" y="126300"/>
            <a:chExt cx="4942839" cy="3755381"/>
          </a:xfrm>
        </p:grpSpPr>
        <p:sp>
          <p:nvSpPr>
            <p:cNvPr id="34" name="ECal"/>
            <p:cNvSpPr txBox="1"/>
            <p:nvPr/>
          </p:nvSpPr>
          <p:spPr>
            <a:xfrm>
              <a:off x="627209" y="617236"/>
              <a:ext cx="620672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ECal</a:t>
              </a:r>
            </a:p>
          </p:txBody>
        </p:sp>
        <p:grpSp>
          <p:nvGrpSpPr>
            <p:cNvPr id="35" name="Grupo"/>
            <p:cNvGrpSpPr/>
            <p:nvPr/>
          </p:nvGrpSpPr>
          <p:grpSpPr>
            <a:xfrm>
              <a:off x="-14062" y="126300"/>
              <a:ext cx="4942839" cy="3755381"/>
              <a:chOff x="248031" y="188704"/>
              <a:chExt cx="4942838" cy="3755379"/>
            </a:xfrm>
          </p:grpSpPr>
          <p:pic>
            <p:nvPicPr>
              <p:cNvPr id="38" name="The-ND280-detectors-in-the-magnet-with-magnet-outer-dimensions-of-56-m-61-m-76-m.jpg" descr="The-ND280-detectors-in-the-magnet-with-magnet-outer-dimensions-of-56-m-61-m-76-m.jp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rcRect r="35444" b="43963"/>
              <a:stretch>
                <a:fillRect/>
              </a:stretch>
            </p:blipFill>
            <p:spPr>
              <a:xfrm>
                <a:off x="248031" y="188704"/>
                <a:ext cx="4705069" cy="35796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" name="Rectángulo"/>
              <p:cNvSpPr/>
              <p:nvPr/>
            </p:nvSpPr>
            <p:spPr>
              <a:xfrm>
                <a:off x="2230873" y="3695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40" name="Rectángulo"/>
              <p:cNvSpPr/>
              <p:nvPr/>
            </p:nvSpPr>
            <p:spPr>
              <a:xfrm>
                <a:off x="2357873" y="3822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41" name="Rectángulo"/>
              <p:cNvSpPr/>
              <p:nvPr/>
            </p:nvSpPr>
            <p:spPr>
              <a:xfrm>
                <a:off x="2903759" y="3695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42" name="Rectángulo"/>
              <p:cNvSpPr/>
              <p:nvPr/>
            </p:nvSpPr>
            <p:spPr>
              <a:xfrm>
                <a:off x="2956526" y="3634202"/>
                <a:ext cx="1163178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43" name="Rectángulo"/>
              <p:cNvSpPr/>
              <p:nvPr/>
            </p:nvSpPr>
            <p:spPr>
              <a:xfrm>
                <a:off x="3677993" y="3556604"/>
                <a:ext cx="1163177" cy="2604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44" name="Rectángulo"/>
              <p:cNvSpPr/>
              <p:nvPr/>
            </p:nvSpPr>
            <p:spPr>
              <a:xfrm>
                <a:off x="4335065" y="3503962"/>
                <a:ext cx="855804" cy="3823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</p:grpSp>
        <p:sp>
          <p:nvSpPr>
            <p:cNvPr id="36" name="0.2T"/>
            <p:cNvSpPr txBox="1"/>
            <p:nvPr/>
          </p:nvSpPr>
          <p:spPr>
            <a:xfrm>
              <a:off x="681737" y="517390"/>
              <a:ext cx="511619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 dirty="0"/>
                <a:t>0.2T</a:t>
              </a:r>
            </a:p>
          </p:txBody>
        </p:sp>
        <p:sp>
          <p:nvSpPr>
            <p:cNvPr id="37" name="ECal"/>
            <p:cNvSpPr txBox="1"/>
            <p:nvPr/>
          </p:nvSpPr>
          <p:spPr>
            <a:xfrm>
              <a:off x="2077531" y="784636"/>
              <a:ext cx="544746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ECal</a:t>
              </a: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717" y="1052591"/>
            <a:ext cx="3157839" cy="26920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47685" b="51124"/>
          <a:stretch/>
        </p:blipFill>
        <p:spPr>
          <a:xfrm>
            <a:off x="6135116" y="3925375"/>
            <a:ext cx="2614589" cy="18257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6250" y="4118470"/>
            <a:ext cx="306036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INGRID: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On-axis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Monitoring</a:t>
            </a:r>
            <a:r>
              <a:rPr kumimoji="0" lang="en-GB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beam direction and flux</a:t>
            </a:r>
            <a:endParaRPr kumimoji="0" lang="en-GB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273596" y="580729"/>
            <a:ext cx="2587551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ND280: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Off-axis 2.5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Magnetized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Cross-sections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2+2 tonne</a:t>
            </a:r>
            <a:r>
              <a:rPr kumimoji="0" lang="en-GB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target mass (mainly CH)</a:t>
            </a:r>
            <a:endParaRPr kumimoji="0" lang="en-GB" sz="24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9113332" y="4178855"/>
            <a:ext cx="258755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Others</a:t>
            </a: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WAGASCI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NINJA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Off-axis 1.5</a:t>
            </a:r>
            <a:endParaRPr kumimoji="0" lang="en-GB" sz="24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6616" y="2221117"/>
            <a:ext cx="2519214" cy="29323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31750"/>
          </a:effectLst>
        </p:spPr>
      </p:pic>
      <p:sp>
        <p:nvSpPr>
          <p:cNvPr id="9" name="Elipse 8"/>
          <p:cNvSpPr/>
          <p:nvPr/>
        </p:nvSpPr>
        <p:spPr>
          <a:xfrm>
            <a:off x="3391527" y="1744138"/>
            <a:ext cx="2769392" cy="388632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8204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upo"/>
          <p:cNvGrpSpPr/>
          <p:nvPr/>
        </p:nvGrpSpPr>
        <p:grpSpPr>
          <a:xfrm>
            <a:off x="1098625" y="943992"/>
            <a:ext cx="3649831" cy="2773185"/>
            <a:chOff x="-262093" y="-62404"/>
            <a:chExt cx="5190869" cy="3944084"/>
          </a:xfrm>
        </p:grpSpPr>
        <p:sp>
          <p:nvSpPr>
            <p:cNvPr id="259" name="ECal"/>
            <p:cNvSpPr txBox="1"/>
            <p:nvPr/>
          </p:nvSpPr>
          <p:spPr>
            <a:xfrm>
              <a:off x="627209" y="617236"/>
              <a:ext cx="620672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ECal</a:t>
              </a:r>
            </a:p>
          </p:txBody>
        </p:sp>
        <p:grpSp>
          <p:nvGrpSpPr>
            <p:cNvPr id="267" name="Grupo"/>
            <p:cNvGrpSpPr/>
            <p:nvPr/>
          </p:nvGrpSpPr>
          <p:grpSpPr>
            <a:xfrm>
              <a:off x="-262093" y="-62404"/>
              <a:ext cx="5190869" cy="3944084"/>
              <a:chOff x="0" y="0"/>
              <a:chExt cx="5190868" cy="3944082"/>
            </a:xfrm>
          </p:grpSpPr>
          <p:pic>
            <p:nvPicPr>
              <p:cNvPr id="260" name="The-ND280-detectors-in-the-magnet-with-magnet-outer-dimensions-of-56-m-61-m-76-m.jpg" descr="The-ND280-detectors-in-the-magnet-with-magnet-outer-dimensions-of-56-m-61-m-76-m.jpg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 r="35444" b="43963"/>
              <a:stretch>
                <a:fillRect/>
              </a:stretch>
            </p:blipFill>
            <p:spPr>
              <a:xfrm>
                <a:off x="0" y="0"/>
                <a:ext cx="4953102" cy="37683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1" name="Rectángulo"/>
              <p:cNvSpPr/>
              <p:nvPr/>
            </p:nvSpPr>
            <p:spPr>
              <a:xfrm>
                <a:off x="2230873" y="3695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62" name="Rectángulo"/>
              <p:cNvSpPr/>
              <p:nvPr/>
            </p:nvSpPr>
            <p:spPr>
              <a:xfrm>
                <a:off x="2357873" y="3822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63" name="Rectángulo"/>
              <p:cNvSpPr/>
              <p:nvPr/>
            </p:nvSpPr>
            <p:spPr>
              <a:xfrm>
                <a:off x="2903759" y="3695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64" name="Rectángulo"/>
              <p:cNvSpPr/>
              <p:nvPr/>
            </p:nvSpPr>
            <p:spPr>
              <a:xfrm>
                <a:off x="2956526" y="3634202"/>
                <a:ext cx="1163178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65" name="Rectángulo"/>
              <p:cNvSpPr/>
              <p:nvPr/>
            </p:nvSpPr>
            <p:spPr>
              <a:xfrm>
                <a:off x="3677993" y="3556604"/>
                <a:ext cx="1163177" cy="2604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66" name="Rectángulo"/>
              <p:cNvSpPr/>
              <p:nvPr/>
            </p:nvSpPr>
            <p:spPr>
              <a:xfrm>
                <a:off x="4335065" y="3503962"/>
                <a:ext cx="855804" cy="3823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</p:grpSp>
        <p:sp>
          <p:nvSpPr>
            <p:cNvPr id="268" name="0.2T"/>
            <p:cNvSpPr txBox="1"/>
            <p:nvPr/>
          </p:nvSpPr>
          <p:spPr>
            <a:xfrm>
              <a:off x="681737" y="517390"/>
              <a:ext cx="511619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0.2T</a:t>
              </a:r>
            </a:p>
          </p:txBody>
        </p:sp>
        <p:sp>
          <p:nvSpPr>
            <p:cNvPr id="269" name="ECal"/>
            <p:cNvSpPr txBox="1"/>
            <p:nvPr/>
          </p:nvSpPr>
          <p:spPr>
            <a:xfrm>
              <a:off x="2077531" y="784636"/>
              <a:ext cx="544746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ECal</a:t>
              </a:r>
            </a:p>
          </p:txBody>
        </p:sp>
      </p:grpSp>
      <p:sp>
        <p:nvSpPr>
          <p:cNvPr id="271" name="The current ND280 detector"/>
          <p:cNvSpPr txBox="1"/>
          <p:nvPr/>
        </p:nvSpPr>
        <p:spPr>
          <a:xfrm>
            <a:off x="1514138" y="-17084"/>
            <a:ext cx="9163725" cy="713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321457" hangingPunct="0">
              <a:lnSpc>
                <a:spcPts val="4992"/>
              </a:lnSpc>
              <a:defRPr sz="480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375" b="1" kern="0" dirty="0" smtClean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sz="3375" b="1" kern="0" dirty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ND280 </a:t>
            </a:r>
            <a:r>
              <a:rPr sz="3375" b="1" kern="0" dirty="0" smtClean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detector</a:t>
            </a:r>
            <a:r>
              <a:rPr lang="en-GB" sz="3375" b="1" kern="0" dirty="0" smtClean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 (2009-2022)</a:t>
            </a:r>
            <a:endParaRPr sz="3375" b="1" kern="0" dirty="0">
              <a:solidFill>
                <a:srgbClr val="FF644E">
                  <a:lumOff val="-29866"/>
                </a:srgbClr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2" name="Bad purity for topologies different CC0π"/>
          <p:cNvSpPr txBox="1"/>
          <p:nvPr/>
        </p:nvSpPr>
        <p:spPr>
          <a:xfrm>
            <a:off x="5598972" y="10659887"/>
            <a:ext cx="1865734" cy="18033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4500"/>
              </a:lnSpc>
              <a:defRPr sz="2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828" kern="0">
                <a:solidFill>
                  <a:srgbClr val="000000"/>
                </a:solidFill>
              </a:rPr>
              <a:t>Bad purity for topologies different CC0π</a:t>
            </a:r>
          </a:p>
        </p:txBody>
      </p:sp>
      <p:pic>
        <p:nvPicPr>
          <p:cNvPr id="273" name="Captura de pantalla 2021-02-09 a las 11.31.40.png" descr="Captura de pantalla 2021-02-09 a las 11.31.40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124" y="4257351"/>
            <a:ext cx="5185635" cy="212605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PC1"/>
          <p:cNvSpPr txBox="1"/>
          <p:nvPr/>
        </p:nvSpPr>
        <p:spPr>
          <a:xfrm>
            <a:off x="3182070" y="4303606"/>
            <a:ext cx="43641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TPC1</a:t>
            </a:r>
          </a:p>
        </p:txBody>
      </p:sp>
      <p:sp>
        <p:nvSpPr>
          <p:cNvPr id="275" name="TPC2"/>
          <p:cNvSpPr txBox="1"/>
          <p:nvPr/>
        </p:nvSpPr>
        <p:spPr>
          <a:xfrm>
            <a:off x="4174987" y="4303606"/>
            <a:ext cx="436410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TPC2</a:t>
            </a:r>
          </a:p>
        </p:txBody>
      </p:sp>
      <p:sp>
        <p:nvSpPr>
          <p:cNvPr id="276" name="FGD1"/>
          <p:cNvSpPr txBox="1"/>
          <p:nvPr/>
        </p:nvSpPr>
        <p:spPr>
          <a:xfrm>
            <a:off x="3675880" y="4582033"/>
            <a:ext cx="43641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FGD1</a:t>
            </a:r>
          </a:p>
        </p:txBody>
      </p:sp>
      <p:sp>
        <p:nvSpPr>
          <p:cNvPr id="277" name="FGD2"/>
          <p:cNvSpPr txBox="1"/>
          <p:nvPr/>
        </p:nvSpPr>
        <p:spPr>
          <a:xfrm>
            <a:off x="4649521" y="4582033"/>
            <a:ext cx="43641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FGD2</a:t>
            </a:r>
          </a:p>
        </p:txBody>
      </p:sp>
      <p:sp>
        <p:nvSpPr>
          <p:cNvPr id="278" name="TPC3"/>
          <p:cNvSpPr txBox="1"/>
          <p:nvPr/>
        </p:nvSpPr>
        <p:spPr>
          <a:xfrm>
            <a:off x="5167905" y="4293968"/>
            <a:ext cx="43641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TPC3</a:t>
            </a:r>
          </a:p>
        </p:txBody>
      </p:sp>
      <p:sp>
        <p:nvSpPr>
          <p:cNvPr id="279" name="P0D"/>
          <p:cNvSpPr txBox="1"/>
          <p:nvPr/>
        </p:nvSpPr>
        <p:spPr>
          <a:xfrm>
            <a:off x="1978949" y="4303606"/>
            <a:ext cx="43641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P0D</a:t>
            </a:r>
          </a:p>
        </p:txBody>
      </p:sp>
      <p:sp>
        <p:nvSpPr>
          <p:cNvPr id="280" name="NC"/>
          <p:cNvSpPr/>
          <p:nvPr/>
        </p:nvSpPr>
        <p:spPr>
          <a:xfrm>
            <a:off x="1249581" y="6186257"/>
            <a:ext cx="1666252" cy="290394"/>
          </a:xfrm>
          <a:prstGeom prst="rect">
            <a:avLst/>
          </a:prstGeom>
          <a:solidFill>
            <a:srgbClr val="7A81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sz="1547" kern="0">
                <a:solidFill>
                  <a:srgbClr val="000000"/>
                </a:solidFill>
              </a:rPr>
              <a:t>NC</a:t>
            </a:r>
          </a:p>
        </p:txBody>
      </p:sp>
      <p:sp>
        <p:nvSpPr>
          <p:cNvPr id="281" name="CC"/>
          <p:cNvSpPr/>
          <p:nvPr/>
        </p:nvSpPr>
        <p:spPr>
          <a:xfrm>
            <a:off x="2978004" y="6186257"/>
            <a:ext cx="3233938" cy="290394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sz="1547" kern="0">
                <a:solidFill>
                  <a:srgbClr val="000000"/>
                </a:solidFill>
              </a:rPr>
              <a:t>CC</a:t>
            </a:r>
          </a:p>
        </p:txBody>
      </p:sp>
      <p:pic>
        <p:nvPicPr>
          <p:cNvPr id="282" name="Captura de pantalla 2021-02-09 a las 17.37.20.png" descr="Captura de pantalla 2021-02-09 a las 17.37.20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42503" y="961852"/>
            <a:ext cx="947481" cy="623807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ángulo"/>
          <p:cNvSpPr/>
          <p:nvPr/>
        </p:nvSpPr>
        <p:spPr>
          <a:xfrm>
            <a:off x="4686622" y="954057"/>
            <a:ext cx="1059243" cy="652078"/>
          </a:xfrm>
          <a:prstGeom prst="rect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000000"/>
              </a:solidFill>
              <a:sym typeface="Helvetica Neue Medium"/>
            </a:endParaRPr>
          </a:p>
        </p:txBody>
      </p:sp>
      <p:sp>
        <p:nvSpPr>
          <p:cNvPr id="284" name="Rectángulo"/>
          <p:cNvSpPr/>
          <p:nvPr/>
        </p:nvSpPr>
        <p:spPr>
          <a:xfrm>
            <a:off x="4952377" y="1917095"/>
            <a:ext cx="803269" cy="1506571"/>
          </a:xfrm>
          <a:prstGeom prst="rect">
            <a:avLst/>
          </a:prstGeom>
          <a:ln w="25400">
            <a:solidFill>
              <a:schemeClr val="accent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000000"/>
              </a:solidFill>
              <a:sym typeface="Helvetica Neue Medium"/>
            </a:endParaRPr>
          </a:p>
        </p:txBody>
      </p:sp>
      <p:sp>
        <p:nvSpPr>
          <p:cNvPr id="285" name="Línea"/>
          <p:cNvSpPr/>
          <p:nvPr/>
        </p:nvSpPr>
        <p:spPr>
          <a:xfrm>
            <a:off x="3983240" y="1371776"/>
            <a:ext cx="567887" cy="1"/>
          </a:xfrm>
          <a:prstGeom prst="line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86" name="Current ND280 sketch"/>
          <p:cNvSpPr txBox="1"/>
          <p:nvPr/>
        </p:nvSpPr>
        <p:spPr>
          <a:xfrm>
            <a:off x="1044904" y="780379"/>
            <a:ext cx="2177210" cy="3829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1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 algn="ctr" defTabSz="410751" hangingPunct="0"/>
            <a:r>
              <a:rPr sz="1125" b="1" kern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Current ND280 sketch</a:t>
            </a:r>
          </a:p>
        </p:txBody>
      </p:sp>
      <p:sp>
        <p:nvSpPr>
          <p:cNvPr id="287" name="Event display of basket elements"/>
          <p:cNvSpPr txBox="1"/>
          <p:nvPr/>
        </p:nvSpPr>
        <p:spPr>
          <a:xfrm>
            <a:off x="1112328" y="3829273"/>
            <a:ext cx="2577868" cy="3829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1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 algn="ctr" defTabSz="410751" hangingPunct="0"/>
            <a:r>
              <a:rPr sz="1125" b="1" kern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Event display of basket elements</a:t>
            </a:r>
          </a:p>
        </p:txBody>
      </p:sp>
      <p:sp>
        <p:nvSpPr>
          <p:cNvPr id="28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289" name="Current limitations"/>
          <p:cNvSpPr txBox="1"/>
          <p:nvPr/>
        </p:nvSpPr>
        <p:spPr>
          <a:xfrm>
            <a:off x="6893193" y="754812"/>
            <a:ext cx="1742619" cy="35273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1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 algn="ctr" defTabSz="410751" hangingPunct="0"/>
            <a:r>
              <a:rPr sz="1125" b="1" kern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Current limitations</a:t>
            </a:r>
          </a:p>
        </p:txBody>
      </p:sp>
      <p:sp>
        <p:nvSpPr>
          <p:cNvPr id="290" name="Tracks w/o TPCs (high angle).…"/>
          <p:cNvSpPr txBox="1"/>
          <p:nvPr/>
        </p:nvSpPr>
        <p:spPr>
          <a:xfrm>
            <a:off x="7082037" y="1258090"/>
            <a:ext cx="4006806" cy="2149627"/>
          </a:xfrm>
          <a:prstGeom prst="rect">
            <a:avLst/>
          </a:prstGeom>
          <a:ln w="5715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/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Tracks w/o TPCs (high angle).</a:t>
            </a:r>
          </a:p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Tracks w/o TPCs (low momentum).</a:t>
            </a:r>
          </a:p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Limited timing </a:t>
            </a:r>
            <a:r>
              <a:rPr sz="1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information</a:t>
            </a:r>
            <a:r>
              <a:rPr lang="en-GB" sz="1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GB" sz="1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=&gt; no direction information</a:t>
            </a:r>
            <a:endParaRPr sz="1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No neutron info</a:t>
            </a:r>
            <a:endParaRPr lang="en-GB" sz="1200" kern="0" dirty="0" smtClea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200" dirty="0">
                <a:sym typeface="Helvetica"/>
              </a:rPr>
              <a:t>P</a:t>
            </a:r>
            <a:r>
              <a:rPr lang="en-GB" sz="1200" dirty="0" smtClean="0">
                <a:sym typeface="Helvetica"/>
              </a:rPr>
              <a:t>oor </a:t>
            </a:r>
            <a:r>
              <a:rPr lang="en-GB" sz="1200" dirty="0">
                <a:sym typeface="Helvetica"/>
              </a:rPr>
              <a:t>electron/photon separation</a:t>
            </a:r>
            <a:endParaRPr lang="en-GB" sz="1200" kern="0" dirty="0" smtClea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High detection threshold for protons</a:t>
            </a:r>
            <a:endParaRPr sz="1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91" name="Captura de pantalla 2020-09-24 a las 13.21.44.png" descr="Captura de pantalla 2020-09-24 a las 13.21.44.png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982673" y="2337622"/>
            <a:ext cx="735161" cy="87729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Línea"/>
          <p:cNvSpPr/>
          <p:nvPr/>
        </p:nvSpPr>
        <p:spPr>
          <a:xfrm>
            <a:off x="3876162" y="2878325"/>
            <a:ext cx="1139610" cy="1"/>
          </a:xfrm>
          <a:prstGeom prst="line">
            <a:avLst/>
          </a:prstGeom>
          <a:ln w="25400">
            <a:solidFill>
              <a:schemeClr val="accent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93" name="FGD"/>
          <p:cNvSpPr txBox="1"/>
          <p:nvPr/>
        </p:nvSpPr>
        <p:spPr>
          <a:xfrm>
            <a:off x="5131980" y="1854943"/>
            <a:ext cx="436410" cy="5209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500"/>
              </a:lnSpc>
              <a:defRPr sz="1800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266" b="1" kern="0">
                <a:solidFill>
                  <a:srgbClr val="16E7CF">
                    <a:hueOff val="167855"/>
                    <a:satOff val="17755"/>
                    <a:lumOff val="-16671"/>
                  </a:srgbClr>
                </a:solidFill>
              </a:rPr>
              <a:t>FGD</a:t>
            </a:r>
          </a:p>
        </p:txBody>
      </p:sp>
      <p:grpSp>
        <p:nvGrpSpPr>
          <p:cNvPr id="298" name="Grupo"/>
          <p:cNvGrpSpPr/>
          <p:nvPr/>
        </p:nvGrpSpPr>
        <p:grpSpPr>
          <a:xfrm>
            <a:off x="7082037" y="3570295"/>
            <a:ext cx="4113383" cy="2966236"/>
            <a:chOff x="0" y="0"/>
            <a:chExt cx="3691700" cy="2612979"/>
          </a:xfrm>
        </p:grpSpPr>
        <p:pic>
          <p:nvPicPr>
            <p:cNvPr id="294" name="Captura de pantalla 2020-09-14 a las 16.19.18.png" descr="Captura de pantalla 2020-09-14 a las 16.19.18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rcRect r="50186"/>
            <a:stretch>
              <a:fillRect/>
            </a:stretch>
          </p:blipFill>
          <p:spPr>
            <a:xfrm>
              <a:off x="0" y="0"/>
              <a:ext cx="3691700" cy="26129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CC-inclusive"/>
            <p:cNvSpPr txBox="1"/>
            <p:nvPr/>
          </p:nvSpPr>
          <p:spPr>
            <a:xfrm>
              <a:off x="1540662" y="209104"/>
              <a:ext cx="1332540" cy="7426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 defTabSz="457200">
                <a:lnSpc>
                  <a:spcPts val="4000"/>
                </a:lnSpc>
                <a:defRPr sz="2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547" b="1" kern="0" dirty="0">
                  <a:solidFill>
                    <a:srgbClr val="000000"/>
                  </a:solidFill>
                </a:rPr>
                <a:t>CC-inclusive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34398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T2K Results</a:t>
            </a:r>
            <a:endParaRPr lang="en-GB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8" y="982616"/>
            <a:ext cx="5844664" cy="1984980"/>
          </a:xfr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0938" y="3098027"/>
            <a:ext cx="6040500" cy="31278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ángulo 9"/>
          <p:cNvSpPr/>
          <p:nvPr/>
        </p:nvSpPr>
        <p:spPr>
          <a:xfrm>
            <a:off x="330680" y="1323461"/>
            <a:ext cx="50602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T2K experiments reported first measurement of </a:t>
            </a:r>
            <a:r>
              <a:rPr lang="el-GR" sz="2400" dirty="0"/>
              <a:t>δ</a:t>
            </a:r>
            <a:r>
              <a:rPr lang="en-GB" sz="2400" dirty="0"/>
              <a:t>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Large region of </a:t>
            </a:r>
            <a:r>
              <a:rPr lang="el-GR" sz="2400" dirty="0"/>
              <a:t>δ</a:t>
            </a:r>
            <a:r>
              <a:rPr lang="en-GB" sz="2400" dirty="0"/>
              <a:t>CP&gt;0 rejected at 99.7%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Best fit result close to maximal CP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δ</a:t>
            </a:r>
            <a:r>
              <a:rPr lang="en-GB" sz="2400" dirty="0"/>
              <a:t>CP=0 excluded at 3</a:t>
            </a:r>
            <a:r>
              <a:rPr lang="el-GR" sz="2400" dirty="0"/>
              <a:t>σ, δ</a:t>
            </a:r>
            <a:r>
              <a:rPr lang="en-GB" sz="2400" dirty="0"/>
              <a:t>CP=180 excluded at &gt;2</a:t>
            </a:r>
            <a:r>
              <a:rPr lang="el-GR" sz="2400" dirty="0"/>
              <a:t>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More key results in the past: First </a:t>
            </a:r>
            <a:r>
              <a:rPr lang="en-GB" sz="2400" dirty="0">
                <a:sym typeface="Symbol" panose="05050102010706020507" pitchFamily="18" charset="2"/>
              </a:rPr>
              <a:t>e appearance measurement (</a:t>
            </a:r>
            <a:r>
              <a:rPr lang="en-GB" sz="2400" dirty="0"/>
              <a:t>Phys. Rev. Lett. </a:t>
            </a:r>
            <a:r>
              <a:rPr lang="en-GB" sz="2400" b="1" dirty="0"/>
              <a:t>112</a:t>
            </a:r>
            <a:r>
              <a:rPr lang="en-GB" sz="2400" dirty="0"/>
              <a:t>, 061802)</a:t>
            </a:r>
          </a:p>
        </p:txBody>
      </p:sp>
    </p:spTree>
    <p:extLst>
      <p:ext uri="{BB962C8B-B14F-4D97-AF65-F5344CB8AC3E}">
        <p14:creationId xmlns:p14="http://schemas.microsoft.com/office/powerpoint/2010/main" val="226401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he upgraded ND280 detector"/>
          <p:cNvSpPr txBox="1"/>
          <p:nvPr/>
        </p:nvSpPr>
        <p:spPr>
          <a:xfrm>
            <a:off x="1514138" y="-17084"/>
            <a:ext cx="9163725" cy="713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321457" hangingPunct="0">
              <a:lnSpc>
                <a:spcPts val="4992"/>
              </a:lnSpc>
              <a:defRPr sz="480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375" b="1" kern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sz="3375" b="1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upgraded</a:t>
            </a:r>
            <a:r>
              <a:rPr sz="3375" b="1" kern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 ND280 detector</a:t>
            </a:r>
          </a:p>
        </p:txBody>
      </p:sp>
      <p:sp>
        <p:nvSpPr>
          <p:cNvPr id="305" name="Bad purity for topologies different CC0π"/>
          <p:cNvSpPr txBox="1"/>
          <p:nvPr/>
        </p:nvSpPr>
        <p:spPr>
          <a:xfrm>
            <a:off x="5859990" y="13998775"/>
            <a:ext cx="1865734" cy="18033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4500"/>
              </a:lnSpc>
              <a:defRPr sz="2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828" kern="0">
                <a:solidFill>
                  <a:srgbClr val="000000"/>
                </a:solidFill>
              </a:rPr>
              <a:t>Bad purity for topologies different CC0π</a:t>
            </a:r>
          </a:p>
        </p:txBody>
      </p:sp>
      <p:grpSp>
        <p:nvGrpSpPr>
          <p:cNvPr id="318" name="Grupo"/>
          <p:cNvGrpSpPr/>
          <p:nvPr/>
        </p:nvGrpSpPr>
        <p:grpSpPr>
          <a:xfrm>
            <a:off x="1810667" y="3819360"/>
            <a:ext cx="2974584" cy="2188062"/>
            <a:chOff x="0" y="0"/>
            <a:chExt cx="4230517" cy="3111910"/>
          </a:xfrm>
        </p:grpSpPr>
        <p:sp>
          <p:nvSpPr>
            <p:cNvPr id="306" name="Rectángulo"/>
            <p:cNvSpPr/>
            <p:nvPr/>
          </p:nvSpPr>
          <p:spPr>
            <a:xfrm>
              <a:off x="126576" y="316014"/>
              <a:ext cx="4103942" cy="2540241"/>
            </a:xfrm>
            <a:prstGeom prst="rect">
              <a:avLst/>
            </a:prstGeom>
            <a:noFill/>
            <a:ln w="508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sym typeface="Helvetica Neue Medium"/>
              </a:endParaRPr>
            </a:p>
          </p:txBody>
        </p:sp>
        <p:pic>
          <p:nvPicPr>
            <p:cNvPr id="307" name="Captura de pantalla 2019-04-01 a las 12.24.59.png" descr="Captura de pantalla 2019-04-01 a las 12.24.59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212111" y="515577"/>
              <a:ext cx="3738231" cy="233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4" name="Grupo"/>
            <p:cNvGrpSpPr/>
            <p:nvPr/>
          </p:nvGrpSpPr>
          <p:grpSpPr>
            <a:xfrm>
              <a:off x="1837382" y="507899"/>
              <a:ext cx="2357446" cy="1359790"/>
              <a:chOff x="0" y="0"/>
              <a:chExt cx="2357444" cy="1359788"/>
            </a:xfrm>
          </p:grpSpPr>
          <p:sp>
            <p:nvSpPr>
              <p:cNvPr id="308" name="Línea"/>
              <p:cNvSpPr/>
              <p:nvPr/>
            </p:nvSpPr>
            <p:spPr>
              <a:xfrm flipH="1" flipV="1">
                <a:off x="145718" y="487093"/>
                <a:ext cx="1103974" cy="65151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2145" tIns="32145" rIns="32145" bIns="32145" numCol="1" anchor="t">
                <a:noAutofit/>
              </a:bodyPr>
              <a:lstStyle/>
              <a:p>
                <a:pPr algn="ctr" defTabSz="410751" hangingPunct="0"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87" kern="0">
                  <a:solidFill>
                    <a:srgbClr val="000000"/>
                  </a:solidFill>
                  <a:sym typeface="Helvetica Neue Medium"/>
                </a:endParaRPr>
              </a:p>
            </p:txBody>
          </p:sp>
          <p:sp>
            <p:nvSpPr>
              <p:cNvPr id="309" name="180cm"/>
              <p:cNvSpPr txBox="1"/>
              <p:nvPr/>
            </p:nvSpPr>
            <p:spPr>
              <a:xfrm>
                <a:off x="586088" y="395538"/>
                <a:ext cx="742643" cy="2917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defTabSz="410751" hangingPunct="0"/>
                <a:r>
                  <a:rPr sz="1125" b="1" kern="0">
                    <a:solidFill>
                      <a:srgbClr val="000000"/>
                    </a:solidFill>
                  </a:rPr>
                  <a:t>180cm</a:t>
                </a:r>
              </a:p>
            </p:txBody>
          </p:sp>
          <p:sp>
            <p:nvSpPr>
              <p:cNvPr id="310" name="Línea"/>
              <p:cNvSpPr/>
              <p:nvPr/>
            </p:nvSpPr>
            <p:spPr>
              <a:xfrm flipH="1">
                <a:off x="93590" y="110288"/>
                <a:ext cx="648947" cy="3898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2145" tIns="32145" rIns="32145" bIns="32145" numCol="1" anchor="t">
                <a:noAutofit/>
              </a:bodyPr>
              <a:lstStyle/>
              <a:p>
                <a:pPr algn="ctr" defTabSz="410751" hangingPunct="0"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87" kern="0">
                  <a:solidFill>
                    <a:srgbClr val="000000"/>
                  </a:solidFill>
                  <a:sym typeface="Helvetica Neue Medium"/>
                </a:endParaRPr>
              </a:p>
            </p:txBody>
          </p:sp>
          <p:sp>
            <p:nvSpPr>
              <p:cNvPr id="311" name="Línea"/>
              <p:cNvSpPr/>
              <p:nvPr/>
            </p:nvSpPr>
            <p:spPr>
              <a:xfrm flipV="1">
                <a:off x="1898076" y="782457"/>
                <a:ext cx="1" cy="57733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2145" tIns="32145" rIns="32145" bIns="32145" numCol="1" anchor="t">
                <a:noAutofit/>
              </a:bodyPr>
              <a:lstStyle/>
              <a:p>
                <a:pPr algn="ctr" defTabSz="410751" hangingPunct="0"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87" kern="0">
                  <a:solidFill>
                    <a:srgbClr val="000000"/>
                  </a:solidFill>
                  <a:sym typeface="Helvetica Neue Medium"/>
                </a:endParaRPr>
              </a:p>
            </p:txBody>
          </p:sp>
          <p:sp>
            <p:nvSpPr>
              <p:cNvPr id="312" name="~100cm"/>
              <p:cNvSpPr txBox="1"/>
              <p:nvPr/>
            </p:nvSpPr>
            <p:spPr>
              <a:xfrm>
                <a:off x="0" y="0"/>
                <a:ext cx="666418" cy="33789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defTabSz="410751" hangingPunct="0"/>
                <a:r>
                  <a:rPr sz="1125" b="1" kern="0">
                    <a:solidFill>
                      <a:srgbClr val="000000"/>
                    </a:solidFill>
                  </a:rPr>
                  <a:t>90cm</a:t>
                </a:r>
              </a:p>
            </p:txBody>
          </p:sp>
          <p:sp>
            <p:nvSpPr>
              <p:cNvPr id="313" name="80cm"/>
              <p:cNvSpPr txBox="1"/>
              <p:nvPr/>
            </p:nvSpPr>
            <p:spPr>
              <a:xfrm>
                <a:off x="1559273" y="514207"/>
                <a:ext cx="798172" cy="29779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defTabSz="410751" hangingPunct="0"/>
                <a:r>
                  <a:rPr sz="1125" b="1" kern="0">
                    <a:solidFill>
                      <a:srgbClr val="000000"/>
                    </a:solidFill>
                  </a:rPr>
                  <a:t>80cm</a:t>
                </a:r>
              </a:p>
            </p:txBody>
          </p:sp>
        </p:grpSp>
        <p:sp>
          <p:nvSpPr>
            <p:cNvPr id="315" name="2 High Angle TPCs"/>
            <p:cNvSpPr txBox="1"/>
            <p:nvPr/>
          </p:nvSpPr>
          <p:spPr>
            <a:xfrm>
              <a:off x="345199" y="0"/>
              <a:ext cx="2224918" cy="4856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/>
              </a:lvl1pPr>
            </a:lstStyle>
            <a:p>
              <a:pPr algn="ctr" defTabSz="410751" hangingPunct="0"/>
              <a:r>
                <a:rPr sz="1266" b="1" kern="0">
                  <a:solidFill>
                    <a:srgbClr val="000000"/>
                  </a:solidFill>
                  <a:latin typeface="Helvetica Neue"/>
                  <a:sym typeface="Helvetica Neue"/>
                </a:rPr>
                <a:t>2 High Angle TPCs</a:t>
              </a:r>
            </a:p>
          </p:txBody>
        </p:sp>
        <p:sp>
          <p:nvSpPr>
            <p:cNvPr id="316" name="180cm"/>
            <p:cNvSpPr txBox="1"/>
            <p:nvPr/>
          </p:nvSpPr>
          <p:spPr>
            <a:xfrm>
              <a:off x="0" y="1810431"/>
              <a:ext cx="962827" cy="3480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125" b="1" kern="0">
                  <a:solidFill>
                    <a:srgbClr val="000000"/>
                  </a:solidFill>
                </a:rPr>
                <a:t>8 ERAM</a:t>
              </a:r>
            </a:p>
          </p:txBody>
        </p:sp>
        <p:sp>
          <p:nvSpPr>
            <p:cNvPr id="317" name="180cm"/>
            <p:cNvSpPr txBox="1"/>
            <p:nvPr/>
          </p:nvSpPr>
          <p:spPr>
            <a:xfrm>
              <a:off x="1640572" y="2618614"/>
              <a:ext cx="2551358" cy="4932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800">
                  <a:solidFill>
                    <a:schemeClr val="accent5">
                      <a:lumOff val="-29866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266" b="1" kern="0">
                  <a:solidFill>
                    <a:srgbClr val="FF644E">
                      <a:lumOff val="-29866"/>
                    </a:srgbClr>
                  </a:solidFill>
                </a:rPr>
                <a:t>New read-out concept</a:t>
              </a:r>
            </a:p>
          </p:txBody>
        </p:sp>
      </p:grpSp>
      <p:grpSp>
        <p:nvGrpSpPr>
          <p:cNvPr id="330" name="Grupo"/>
          <p:cNvGrpSpPr/>
          <p:nvPr/>
        </p:nvGrpSpPr>
        <p:grpSpPr>
          <a:xfrm>
            <a:off x="5225287" y="3877437"/>
            <a:ext cx="2885584" cy="2138915"/>
            <a:chOff x="0" y="0"/>
            <a:chExt cx="4103940" cy="3042011"/>
          </a:xfrm>
        </p:grpSpPr>
        <p:pic>
          <p:nvPicPr>
            <p:cNvPr id="319" name="Captura de pantalla 2020-09-14 a las 16.38.50.png" descr="Captura de pantalla 2020-09-14 a las 16.38.50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32187" y="701583"/>
              <a:ext cx="4039568" cy="1948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0" name="Rectángulo"/>
            <p:cNvSpPr/>
            <p:nvPr/>
          </p:nvSpPr>
          <p:spPr>
            <a:xfrm>
              <a:off x="0" y="211243"/>
              <a:ext cx="4103941" cy="2540241"/>
            </a:xfrm>
            <a:prstGeom prst="rect">
              <a:avLst/>
            </a:prstGeom>
            <a:noFill/>
            <a:ln w="508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21" name="1 SuperFGD"/>
            <p:cNvSpPr txBox="1"/>
            <p:nvPr/>
          </p:nvSpPr>
          <p:spPr>
            <a:xfrm>
              <a:off x="174244" y="0"/>
              <a:ext cx="1965195" cy="4856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/>
              </a:lvl1pPr>
            </a:lstStyle>
            <a:p>
              <a:pPr algn="ctr" defTabSz="410751" hangingPunct="0"/>
              <a:r>
                <a:rPr sz="1266" b="1" kern="0">
                  <a:solidFill>
                    <a:srgbClr val="000000"/>
                  </a:solidFill>
                  <a:latin typeface="Helvetica Neue"/>
                  <a:sym typeface="Helvetica Neue"/>
                </a:rPr>
                <a:t>1 SuperFGD</a:t>
              </a:r>
            </a:p>
          </p:txBody>
        </p:sp>
        <p:sp>
          <p:nvSpPr>
            <p:cNvPr id="322" name="Línea"/>
            <p:cNvSpPr/>
            <p:nvPr/>
          </p:nvSpPr>
          <p:spPr>
            <a:xfrm flipH="1" flipV="1">
              <a:off x="357010" y="1173183"/>
              <a:ext cx="1228328" cy="4813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87" kern="0">
                <a:solidFill>
                  <a:srgbClr val="000000"/>
                </a:solidFill>
                <a:sym typeface="Helvetica Neue Medium"/>
              </a:endParaRPr>
            </a:p>
          </p:txBody>
        </p:sp>
        <p:sp>
          <p:nvSpPr>
            <p:cNvPr id="323" name="Línea"/>
            <p:cNvSpPr/>
            <p:nvPr/>
          </p:nvSpPr>
          <p:spPr>
            <a:xfrm flipV="1">
              <a:off x="1598578" y="1658682"/>
              <a:ext cx="1" cy="768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87" kern="0">
                <a:solidFill>
                  <a:srgbClr val="000000"/>
                </a:solidFill>
                <a:sym typeface="Helvetica Neue Medium"/>
              </a:endParaRPr>
            </a:p>
          </p:txBody>
        </p:sp>
        <p:sp>
          <p:nvSpPr>
            <p:cNvPr id="324" name="180cm"/>
            <p:cNvSpPr txBox="1"/>
            <p:nvPr/>
          </p:nvSpPr>
          <p:spPr>
            <a:xfrm>
              <a:off x="502740" y="1499353"/>
              <a:ext cx="755313" cy="2970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125" b="1" kern="0">
                  <a:solidFill>
                    <a:srgbClr val="000000"/>
                  </a:solidFill>
                </a:rPr>
                <a:t>192cm</a:t>
              </a:r>
            </a:p>
          </p:txBody>
        </p:sp>
        <p:sp>
          <p:nvSpPr>
            <p:cNvPr id="325" name="180cm"/>
            <p:cNvSpPr txBox="1"/>
            <p:nvPr/>
          </p:nvSpPr>
          <p:spPr>
            <a:xfrm>
              <a:off x="1797690" y="1683937"/>
              <a:ext cx="694221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125" b="1" kern="0">
                  <a:solidFill>
                    <a:srgbClr val="000000"/>
                  </a:solidFill>
                </a:rPr>
                <a:t>56cm</a:t>
              </a:r>
            </a:p>
          </p:txBody>
        </p:sp>
        <p:sp>
          <p:nvSpPr>
            <p:cNvPr id="326" name="Línea"/>
            <p:cNvSpPr/>
            <p:nvPr/>
          </p:nvSpPr>
          <p:spPr>
            <a:xfrm flipV="1">
              <a:off x="1628596" y="1320175"/>
              <a:ext cx="1032408" cy="3223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87" kern="0">
                <a:solidFill>
                  <a:srgbClr val="000000"/>
                </a:solidFill>
                <a:sym typeface="Helvetica Neue Medium"/>
              </a:endParaRPr>
            </a:p>
          </p:txBody>
        </p:sp>
        <p:sp>
          <p:nvSpPr>
            <p:cNvPr id="327" name="180cm"/>
            <p:cNvSpPr txBox="1"/>
            <p:nvPr/>
          </p:nvSpPr>
          <p:spPr>
            <a:xfrm>
              <a:off x="1415310" y="1171001"/>
              <a:ext cx="839208" cy="2970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125" b="1" kern="0" dirty="0" smtClean="0">
                  <a:solidFill>
                    <a:srgbClr val="000000"/>
                  </a:solidFill>
                </a:rPr>
                <a:t>18</a:t>
              </a:r>
              <a:r>
                <a:rPr lang="en-GB" sz="1125" b="1" kern="0" dirty="0" smtClean="0">
                  <a:solidFill>
                    <a:srgbClr val="000000"/>
                  </a:solidFill>
                </a:rPr>
                <a:t>2</a:t>
              </a:r>
              <a:r>
                <a:rPr sz="1125" b="1" kern="0" dirty="0" smtClean="0">
                  <a:solidFill>
                    <a:srgbClr val="000000"/>
                  </a:solidFill>
                </a:rPr>
                <a:t> </a:t>
              </a:r>
              <a:r>
                <a:rPr sz="1125" b="1" kern="0" dirty="0">
                  <a:solidFill>
                    <a:srgbClr val="000000"/>
                  </a:solidFill>
                </a:rPr>
                <a:t>cm</a:t>
              </a:r>
            </a:p>
          </p:txBody>
        </p:sp>
        <p:sp>
          <p:nvSpPr>
            <p:cNvPr id="328" name="180cm"/>
            <p:cNvSpPr txBox="1"/>
            <p:nvPr/>
          </p:nvSpPr>
          <p:spPr>
            <a:xfrm>
              <a:off x="3245348" y="325738"/>
              <a:ext cx="694221" cy="2970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51" hangingPunct="0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125" b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1cm</a:t>
              </a:r>
              <a:r>
                <a:rPr sz="1125" b="1" kern="0" baseline="319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329" name="180cm"/>
            <p:cNvSpPr txBox="1"/>
            <p:nvPr/>
          </p:nvSpPr>
          <p:spPr>
            <a:xfrm>
              <a:off x="1332501" y="2571380"/>
              <a:ext cx="2702850" cy="4706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800">
                  <a:solidFill>
                    <a:schemeClr val="accent5">
                      <a:lumOff val="-29866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266" b="1" kern="0">
                  <a:solidFill>
                    <a:srgbClr val="FF644E">
                      <a:lumOff val="-29866"/>
                    </a:srgbClr>
                  </a:solidFill>
                </a:rPr>
                <a:t>Novel detector concept</a:t>
              </a:r>
            </a:p>
          </p:txBody>
        </p:sp>
      </p:grpSp>
      <p:grpSp>
        <p:nvGrpSpPr>
          <p:cNvPr id="335" name="Grupo"/>
          <p:cNvGrpSpPr/>
          <p:nvPr/>
        </p:nvGrpSpPr>
        <p:grpSpPr>
          <a:xfrm>
            <a:off x="8420066" y="3827883"/>
            <a:ext cx="2052402" cy="2303674"/>
            <a:chOff x="0" y="0"/>
            <a:chExt cx="2787240" cy="3187163"/>
          </a:xfrm>
        </p:grpSpPr>
        <p:sp>
          <p:nvSpPr>
            <p:cNvPr id="331" name="Rectángulo"/>
            <p:cNvSpPr/>
            <p:nvPr/>
          </p:nvSpPr>
          <p:spPr>
            <a:xfrm>
              <a:off x="0" y="287283"/>
              <a:ext cx="2652049" cy="2540241"/>
            </a:xfrm>
            <a:prstGeom prst="rect">
              <a:avLst/>
            </a:prstGeom>
            <a:noFill/>
            <a:ln w="508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32" name="180cm"/>
            <p:cNvSpPr txBox="1"/>
            <p:nvPr/>
          </p:nvSpPr>
          <p:spPr>
            <a:xfrm>
              <a:off x="133752" y="2755858"/>
              <a:ext cx="2653488" cy="4313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>
                <a:defRPr sz="1800">
                  <a:solidFill>
                    <a:schemeClr val="accent5">
                      <a:lumOff val="-29866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10751" hangingPunct="0"/>
              <a:r>
                <a:rPr sz="1266" b="1" kern="0" dirty="0">
                  <a:solidFill>
                    <a:srgbClr val="FF644E">
                      <a:lumOff val="-29866"/>
                    </a:srgbClr>
                  </a:solidFill>
                </a:rPr>
                <a:t>150 </a:t>
              </a:r>
              <a:r>
                <a:rPr sz="1266" b="1" kern="0" dirty="0" err="1">
                  <a:solidFill>
                    <a:srgbClr val="FF644E">
                      <a:lumOff val="-29866"/>
                    </a:srgbClr>
                  </a:solidFill>
                </a:rPr>
                <a:t>ps</a:t>
              </a:r>
              <a:r>
                <a:rPr sz="1266" b="1" kern="0" dirty="0">
                  <a:solidFill>
                    <a:srgbClr val="FF644E">
                      <a:lumOff val="-29866"/>
                    </a:srgbClr>
                  </a:solidFill>
                </a:rPr>
                <a:t> time resolution </a:t>
              </a:r>
              <a:r>
                <a:rPr sz="1266" b="1" kern="0" dirty="0" err="1">
                  <a:solidFill>
                    <a:srgbClr val="FF644E">
                      <a:lumOff val="-29866"/>
                    </a:srgbClr>
                  </a:solidFill>
                </a:rPr>
                <a:t>resolution</a:t>
              </a:r>
              <a:endParaRPr sz="1266" b="1" kern="0" dirty="0">
                <a:solidFill>
                  <a:srgbClr val="FF644E">
                    <a:lumOff val="-29866"/>
                  </a:srgbClr>
                </a:solidFill>
              </a:endParaRPr>
            </a:p>
          </p:txBody>
        </p:sp>
        <p:pic>
          <p:nvPicPr>
            <p:cNvPr id="333" name="Captura de pantalla 2020-09-15 a las 11.34.21.png" descr="Captura de pantalla 2020-09-15 a las 11.34.21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l="22481"/>
            <a:stretch>
              <a:fillRect/>
            </a:stretch>
          </p:blipFill>
          <p:spPr>
            <a:xfrm>
              <a:off x="357847" y="431270"/>
              <a:ext cx="1936203" cy="2252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6 ToF panels"/>
            <p:cNvSpPr txBox="1"/>
            <p:nvPr/>
          </p:nvSpPr>
          <p:spPr>
            <a:xfrm>
              <a:off x="193254" y="0"/>
              <a:ext cx="1847574" cy="42774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800" b="0"/>
              </a:lvl1pPr>
            </a:lstStyle>
            <a:p>
              <a:pPr algn="ctr" defTabSz="410751" hangingPunct="0"/>
              <a:r>
                <a:rPr sz="1266" kern="0">
                  <a:solidFill>
                    <a:srgbClr val="000000"/>
                  </a:solidFill>
                  <a:latin typeface="Helvetica Neue"/>
                  <a:sym typeface="Helvetica Neue"/>
                </a:rPr>
                <a:t>6 ToF panels</a:t>
              </a:r>
            </a:p>
          </p:txBody>
        </p:sp>
      </p:grpSp>
      <p:grpSp>
        <p:nvGrpSpPr>
          <p:cNvPr id="346" name="Grupo"/>
          <p:cNvGrpSpPr/>
          <p:nvPr/>
        </p:nvGrpSpPr>
        <p:grpSpPr>
          <a:xfrm>
            <a:off x="2765806" y="1064070"/>
            <a:ext cx="5299212" cy="2735078"/>
            <a:chOff x="0" y="0"/>
            <a:chExt cx="7536656" cy="3889887"/>
          </a:xfrm>
        </p:grpSpPr>
        <p:pic>
          <p:nvPicPr>
            <p:cNvPr id="336" name="Captura de pantalla 2020-09-14 a las 16.36.28.png" descr="Captura de pantalla 2020-09-14 a las 16.36.28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>
            <a:xfrm>
              <a:off x="0" y="0"/>
              <a:ext cx="7536656" cy="3889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" name="ToF"/>
            <p:cNvSpPr txBox="1"/>
            <p:nvPr/>
          </p:nvSpPr>
          <p:spPr>
            <a:xfrm>
              <a:off x="2564818" y="381262"/>
              <a:ext cx="686198" cy="584092"/>
            </a:xfrm>
            <a:prstGeom prst="rect">
              <a:avLst/>
            </a:prstGeom>
            <a:noFill/>
            <a:ln>
              <a:noFill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5719" tIns="35719" rIns="35719" bIns="35719" numCol="1" anchor="ctr">
              <a:spAutoFit/>
            </a:bodyPr>
            <a:lstStyle>
              <a:lvl1pPr defTabSz="457200">
                <a:lnSpc>
                  <a:spcPts val="3200"/>
                </a:lnSpc>
                <a:defRPr sz="1500">
                  <a:solidFill>
                    <a:schemeClr val="accent5">
                      <a:hueOff val="-152896"/>
                      <a:lumOff val="1236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055" b="1" kern="0" dirty="0" err="1">
                  <a:solidFill>
                    <a:schemeClr val="bg1"/>
                  </a:solidFill>
                </a:rPr>
                <a:t>ToF</a:t>
              </a:r>
              <a:endParaRPr sz="1055" b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48" name="The P0D is now limited by systematics"/>
          <p:cNvSpPr txBox="1"/>
          <p:nvPr/>
        </p:nvSpPr>
        <p:spPr>
          <a:xfrm>
            <a:off x="1878894" y="1306129"/>
            <a:ext cx="1489340" cy="9185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3300"/>
              </a:lnSpc>
              <a:defRPr sz="1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lang="en-GB" sz="1200" b="1" kern="0" dirty="0" smtClean="0">
                <a:solidFill>
                  <a:srgbClr val="000000"/>
                </a:solidFill>
              </a:rPr>
              <a:t>Replace P0D by new subdetectors</a:t>
            </a:r>
            <a:endParaRPr sz="1200" b="1" kern="0" dirty="0">
              <a:solidFill>
                <a:srgbClr val="000000"/>
              </a:solidFill>
            </a:endParaRPr>
          </a:p>
        </p:txBody>
      </p:sp>
      <p:sp>
        <p:nvSpPr>
          <p:cNvPr id="351" name="Milestones"/>
          <p:cNvSpPr txBox="1"/>
          <p:nvPr/>
        </p:nvSpPr>
        <p:spPr>
          <a:xfrm>
            <a:off x="9303572" y="1204059"/>
            <a:ext cx="926600" cy="3829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16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 algn="ctr" defTabSz="410751" hangingPunct="0"/>
            <a:r>
              <a:rPr sz="1125" b="1" kern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Milestones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2018   TDR…"/>
              <p:cNvSpPr txBox="1"/>
              <p:nvPr/>
            </p:nvSpPr>
            <p:spPr>
              <a:xfrm>
                <a:off x="8503711" y="2068630"/>
                <a:ext cx="3064312" cy="764633"/>
              </a:xfrm>
              <a:prstGeom prst="rect">
                <a:avLst/>
              </a:prstGeom>
              <a:ln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35719" tIns="35719" rIns="35719" bIns="35719" anchor="ctr">
                <a:spAutoFit/>
              </a:bodyPr>
              <a:lstStyle/>
              <a:p>
                <a:pPr marL="253929" indent="-253929" defTabSz="321457" hangingPunct="0">
                  <a:lnSpc>
                    <a:spcPts val="2672"/>
                  </a:lnSpc>
                  <a:buSzPct val="80000"/>
                  <a:buFontTx/>
                  <a:buChar char="✦"/>
                  <a:defRPr sz="20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406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2018 </a:t>
                </a:r>
                <a14:m>
                  <m:oMath xmlns:m="http://schemas.openxmlformats.org/officeDocument/2006/math">
                    <m:r>
                      <a:rPr sz="2004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Helvetica"/>
                        <a:cs typeface="Helvetica"/>
                        <a:sym typeface="Helvetica"/>
                      </a:rPr>
                      <m:t>→</m:t>
                    </m:r>
                  </m:oMath>
                </a14:m>
                <a:r>
                  <a:rPr sz="1406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406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TDR</a:t>
                </a:r>
                <a:endParaRPr sz="1406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marL="253929" indent="-253929" defTabSz="321457" hangingPunct="0">
                  <a:lnSpc>
                    <a:spcPts val="2672"/>
                  </a:lnSpc>
                  <a:buSzPct val="80000"/>
                  <a:buFontTx/>
                  <a:buChar char="✦"/>
                  <a:defRPr sz="20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406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202</a:t>
                </a:r>
                <a:r>
                  <a:rPr lang="en-GB" sz="1406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3</a:t>
                </a:r>
                <a:r>
                  <a:rPr sz="1406" kern="0" dirty="0" smtClea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sz="1406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installation</a:t>
                </a:r>
              </a:p>
            </p:txBody>
          </p:sp>
        </mc:Choice>
        <mc:Fallback xmlns="">
          <p:sp>
            <p:nvSpPr>
              <p:cNvPr id="352" name="2018   TD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711" y="2068630"/>
                <a:ext cx="3064312" cy="764633"/>
              </a:xfrm>
              <a:prstGeom prst="rect">
                <a:avLst/>
              </a:prstGeom>
              <a:blipFill rotWithShape="0">
                <a:blip r:embed="rId6"/>
                <a:stretch>
                  <a:fillRect l="-1782" b="-2344"/>
                </a:stretch>
              </a:blipFill>
              <a:ln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sp>
        <p:nvSpPr>
          <p:cNvPr id="354" name="NIM A 957 163286 (2020)"/>
          <p:cNvSpPr txBox="1"/>
          <p:nvPr/>
        </p:nvSpPr>
        <p:spPr>
          <a:xfrm>
            <a:off x="1956326" y="6027549"/>
            <a:ext cx="1737576" cy="27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 defTabSz="457200">
              <a:lnSpc>
                <a:spcPts val="3400"/>
              </a:lnSpc>
              <a:defRPr sz="1700">
                <a:solidFill>
                  <a:schemeClr val="accent1">
                    <a:lumOff val="-13575"/>
                  </a:schemeClr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hangingPunct="0"/>
            <a:r>
              <a:rPr sz="1195" b="1" kern="0">
                <a:solidFill>
                  <a:srgbClr val="00A2FF">
                    <a:lumOff val="-13575"/>
                  </a:srgbClr>
                </a:solidFill>
              </a:rPr>
              <a:t>NIM A 957 163286 (2020) </a:t>
            </a:r>
          </a:p>
        </p:txBody>
      </p:sp>
      <p:sp>
        <p:nvSpPr>
          <p:cNvPr id="355" name="JINST 13, P02006 (2018)"/>
          <p:cNvSpPr txBox="1"/>
          <p:nvPr/>
        </p:nvSpPr>
        <p:spPr>
          <a:xfrm>
            <a:off x="5033093" y="5905472"/>
            <a:ext cx="1800173" cy="52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3500"/>
              </a:lnSpc>
              <a:defRPr sz="1800">
                <a:solidFill>
                  <a:schemeClr val="accent1">
                    <a:lumOff val="-13575"/>
                  </a:schemeClr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hangingPunct="0"/>
            <a:r>
              <a:rPr sz="1266" b="1" kern="0">
                <a:solidFill>
                  <a:srgbClr val="00A2FF">
                    <a:lumOff val="-13575"/>
                  </a:srgbClr>
                </a:solidFill>
              </a:rPr>
              <a:t>JINST 13, P02006 (2018)</a:t>
            </a:r>
          </a:p>
        </p:txBody>
      </p:sp>
      <p:sp>
        <p:nvSpPr>
          <p:cNvPr id="356" name="JINST 15 P12003 (2020)"/>
          <p:cNvSpPr txBox="1"/>
          <p:nvPr/>
        </p:nvSpPr>
        <p:spPr>
          <a:xfrm>
            <a:off x="5024526" y="6241008"/>
            <a:ext cx="176009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chemeClr val="accent1">
                    <a:lumOff val="-13575"/>
                  </a:schemeClr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 defTabSz="410751" hangingPunct="0"/>
            <a:r>
              <a:rPr sz="1266" b="1" kern="0">
                <a:solidFill>
                  <a:srgbClr val="00A2FF">
                    <a:lumOff val="-13575"/>
                  </a:srgbClr>
                </a:solidFill>
              </a:rPr>
              <a:t>JINST 15 P12003 (2020)</a:t>
            </a:r>
          </a:p>
        </p:txBody>
      </p:sp>
      <p:sp>
        <p:nvSpPr>
          <p:cNvPr id="357" name="JPS Conf. Proc. 27, 011005 (2019)"/>
          <p:cNvSpPr txBox="1"/>
          <p:nvPr/>
        </p:nvSpPr>
        <p:spPr>
          <a:xfrm>
            <a:off x="8272706" y="6131557"/>
            <a:ext cx="2289089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lvl="3" defTabSz="410751" hangingPunct="0">
              <a:spcBef>
                <a:spcPts val="1336"/>
              </a:spcBef>
              <a:defRPr sz="1700">
                <a:solidFill>
                  <a:srgbClr val="00A2FF">
                    <a:lumOff val="-13575"/>
                  </a:srgb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195" b="1" kern="0" dirty="0">
                <a:solidFill>
                  <a:srgbClr val="00A2FF">
                    <a:lumOff val="-13575"/>
                  </a:srgbClr>
                </a:solidFill>
                <a:latin typeface="Times"/>
                <a:ea typeface="Times"/>
                <a:cs typeface="Times"/>
                <a:sym typeface="Times"/>
              </a:rPr>
              <a:t>JPS Conf. Proc. 27, 011005 (2019)</a:t>
            </a:r>
          </a:p>
        </p:txBody>
      </p:sp>
      <p:sp>
        <p:nvSpPr>
          <p:cNvPr id="358" name="arXiv:1901.03750"/>
          <p:cNvSpPr txBox="1"/>
          <p:nvPr/>
        </p:nvSpPr>
        <p:spPr>
          <a:xfrm>
            <a:off x="10063111" y="2201764"/>
            <a:ext cx="1229504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lvl="3" defTabSz="410751" hangingPunct="0">
              <a:spcBef>
                <a:spcPts val="1336"/>
              </a:spcBef>
              <a:defRPr sz="1700">
                <a:solidFill>
                  <a:srgbClr val="00A2FF">
                    <a:lumOff val="-13575"/>
                  </a:srgb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195" b="1" kern="0" dirty="0">
                <a:solidFill>
                  <a:srgbClr val="00A2FF">
                    <a:lumOff val="-13575"/>
                  </a:srgbClr>
                </a:solidFill>
                <a:latin typeface="Times"/>
                <a:ea typeface="Times"/>
                <a:cs typeface="Times"/>
                <a:sym typeface="Times"/>
              </a:rPr>
              <a:t>arXiv:1901.03750</a:t>
            </a:r>
          </a:p>
        </p:txBody>
      </p:sp>
      <p:sp>
        <p:nvSpPr>
          <p:cNvPr id="58" name="ToF"/>
          <p:cNvSpPr txBox="1"/>
          <p:nvPr/>
        </p:nvSpPr>
        <p:spPr>
          <a:xfrm>
            <a:off x="4620878" y="1879244"/>
            <a:ext cx="1095748" cy="482504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5719" tIns="35719" rIns="35719" bIns="35719" numCol="1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5">
                    <a:hueOff val="-152896"/>
                    <a:lumOff val="1236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lang="en-GB" sz="1055" b="1" kern="0" dirty="0" smtClean="0">
                <a:solidFill>
                  <a:schemeClr val="bg1"/>
                </a:solidFill>
              </a:rPr>
              <a:t>top HA-TPC</a:t>
            </a:r>
            <a:endParaRPr sz="1055" b="1" kern="0" dirty="0">
              <a:solidFill>
                <a:schemeClr val="bg1"/>
              </a:solidFill>
            </a:endParaRPr>
          </a:p>
        </p:txBody>
      </p:sp>
      <p:sp>
        <p:nvSpPr>
          <p:cNvPr id="59" name="ToF"/>
          <p:cNvSpPr txBox="1"/>
          <p:nvPr/>
        </p:nvSpPr>
        <p:spPr>
          <a:xfrm>
            <a:off x="4588253" y="2771675"/>
            <a:ext cx="1095748" cy="482504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5719" tIns="35719" rIns="35719" bIns="35719" numCol="1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5">
                    <a:hueOff val="-152896"/>
                    <a:lumOff val="1236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lang="en-GB" sz="1055" b="1" kern="0" dirty="0" smtClean="0">
                <a:solidFill>
                  <a:schemeClr val="bg1"/>
                </a:solidFill>
              </a:rPr>
              <a:t>bottom HA-TPC</a:t>
            </a:r>
            <a:endParaRPr sz="1055" b="1" kern="0" dirty="0">
              <a:solidFill>
                <a:schemeClr val="bg1"/>
              </a:solidFill>
            </a:endParaRPr>
          </a:p>
        </p:txBody>
      </p:sp>
      <p:sp>
        <p:nvSpPr>
          <p:cNvPr id="60" name="ToF"/>
          <p:cNvSpPr txBox="1"/>
          <p:nvPr/>
        </p:nvSpPr>
        <p:spPr>
          <a:xfrm>
            <a:off x="4630579" y="2315737"/>
            <a:ext cx="1095748" cy="482504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5719" tIns="35719" rIns="35719" bIns="35719" numCol="1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5">
                    <a:hueOff val="-152896"/>
                    <a:lumOff val="1236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lang="en-GB" sz="1055" b="1" kern="0" dirty="0" err="1" smtClean="0">
                <a:solidFill>
                  <a:schemeClr val="bg1"/>
                </a:solidFill>
              </a:rPr>
              <a:t>SuperFGD</a:t>
            </a:r>
            <a:endParaRPr sz="1055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3229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SuperFGD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84" y="520641"/>
            <a:ext cx="6612298" cy="275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6" y="3687414"/>
            <a:ext cx="5868739" cy="307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014" y="3687414"/>
            <a:ext cx="5745898" cy="2992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778" y="969713"/>
            <a:ext cx="4850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Novel scintillator tracker based on 2 million cubes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Allows 3D reconstruction of the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60k fibers/MPPC (as much as the current ND280)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Assembly was a challenge including key material from Russia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2 tonne neutrino target (double as now)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569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SuperFGD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2041496"/>
            <a:ext cx="8705471" cy="4327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4960" y="1123406"/>
            <a:ext cx="788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It works! First cosmics seen in April 2023!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473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76" y="4005714"/>
            <a:ext cx="3381567" cy="2678423"/>
          </a:xfrm>
          <a:prstGeom prst="rect">
            <a:avLst/>
          </a:prstGeom>
        </p:spPr>
      </p:pic>
      <p:grpSp>
        <p:nvGrpSpPr>
          <p:cNvPr id="369" name="Grupo"/>
          <p:cNvGrpSpPr/>
          <p:nvPr/>
        </p:nvGrpSpPr>
        <p:grpSpPr>
          <a:xfrm>
            <a:off x="1245518" y="2404609"/>
            <a:ext cx="3923714" cy="2584863"/>
            <a:chOff x="1" y="0"/>
            <a:chExt cx="5580392" cy="3676247"/>
          </a:xfrm>
        </p:grpSpPr>
        <p:pic>
          <p:nvPicPr>
            <p:cNvPr id="361" name="Captura de pantalla 2020-09-14 a las 16.38.50.png" descr="Captura de pantalla 2020-09-14 a las 16.38.50.png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r="26788"/>
            <a:stretch/>
          </p:blipFill>
          <p:spPr>
            <a:xfrm>
              <a:off x="1" y="0"/>
              <a:ext cx="5580392" cy="367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Línea"/>
            <p:cNvSpPr/>
            <p:nvPr/>
          </p:nvSpPr>
          <p:spPr>
            <a:xfrm flipH="1" flipV="1">
              <a:off x="612914" y="889868"/>
              <a:ext cx="2317747" cy="9083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87" kern="0">
                <a:solidFill>
                  <a:srgbClr val="000000"/>
                </a:solidFill>
                <a:sym typeface="Helvetica Neue Medium"/>
              </a:endParaRPr>
            </a:p>
          </p:txBody>
        </p:sp>
        <p:sp>
          <p:nvSpPr>
            <p:cNvPr id="363" name="Línea"/>
            <p:cNvSpPr/>
            <p:nvPr/>
          </p:nvSpPr>
          <p:spPr>
            <a:xfrm flipV="1">
              <a:off x="2955644" y="1805962"/>
              <a:ext cx="1" cy="14497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87" kern="0">
                <a:solidFill>
                  <a:srgbClr val="000000"/>
                </a:solidFill>
                <a:sym typeface="Helvetica Neue Medium"/>
              </a:endParaRPr>
            </a:p>
          </p:txBody>
        </p:sp>
        <p:sp>
          <p:nvSpPr>
            <p:cNvPr id="366" name="Línea"/>
            <p:cNvSpPr/>
            <p:nvPr/>
          </p:nvSpPr>
          <p:spPr>
            <a:xfrm flipV="1">
              <a:off x="3012286" y="1167228"/>
              <a:ext cx="1948062" cy="6082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87" kern="0">
                <a:solidFill>
                  <a:srgbClr val="000000"/>
                </a:solidFill>
                <a:sym typeface="Helvetica Neue Medium"/>
              </a:endParaRPr>
            </a:p>
          </p:txBody>
        </p:sp>
      </p:grpSp>
      <p:pic>
        <p:nvPicPr>
          <p:cNvPr id="375" name="Google Shape;204;p21" descr="Google Shape;204;p2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483344" y="299535"/>
            <a:ext cx="4009353" cy="2806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Google Shape;211;p21" descr="Google Shape;211;p2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8462" y="4161612"/>
            <a:ext cx="2165240" cy="216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Google Shape;212;p21" descr="Google Shape;212;p2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160990" y="4340682"/>
            <a:ext cx="2165298" cy="216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Google Shape;213;p21" descr="Google Shape;213;p2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74730" y="372366"/>
            <a:ext cx="2165297" cy="21652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adroTexto 2"/>
          <p:cNvSpPr txBox="1"/>
          <p:nvPr/>
        </p:nvSpPr>
        <p:spPr>
          <a:xfrm>
            <a:off x="8544132" y="3718941"/>
            <a:ext cx="27604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Testbeam</a:t>
            </a: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event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ight Arrow 3"/>
          <p:cNvSpPr/>
          <p:nvPr/>
        </p:nvSpPr>
        <p:spPr>
          <a:xfrm rot="20426239">
            <a:off x="5104938" y="2566520"/>
            <a:ext cx="1991684" cy="643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160989" y="478971"/>
            <a:ext cx="3084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3 2D views combined to full 3D event</a:t>
            </a:r>
          </a:p>
          <a:p>
            <a:endParaRPr lang="en-GB" sz="2400" b="1" dirty="0"/>
          </a:p>
          <a:p>
            <a:r>
              <a:rPr lang="en-GB" sz="2400" b="1" dirty="0" smtClean="0"/>
              <a:t>ML partly used </a:t>
            </a:r>
            <a:endParaRPr lang="en-GB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229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HA-TPC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46691"/>
            <a:ext cx="6232434" cy="319438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2 HA-TPCs assembled out of field cage halves with central cathode</a:t>
            </a:r>
          </a:p>
          <a:p>
            <a:r>
              <a:rPr lang="en-GB" sz="2400" b="1" dirty="0" smtClean="0"/>
              <a:t>Resistive Anode MM (ERAM) readout</a:t>
            </a:r>
          </a:p>
          <a:p>
            <a:r>
              <a:rPr lang="en-GB" sz="2400" b="1" dirty="0" smtClean="0"/>
              <a:t>Composite material walls</a:t>
            </a:r>
          </a:p>
          <a:p>
            <a:r>
              <a:rPr lang="en-GB" sz="2400" dirty="0" smtClean="0"/>
              <a:t>Both a novelties for full-size TPCs</a:t>
            </a:r>
          </a:p>
          <a:p>
            <a:r>
              <a:rPr lang="en-GB" sz="2400" dirty="0" smtClean="0"/>
              <a:t>Particle identification + momentum measurement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47" y="3442568"/>
            <a:ext cx="9887741" cy="3537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252"/>
          <a:stretch/>
        </p:blipFill>
        <p:spPr>
          <a:xfrm>
            <a:off x="7056235" y="1046692"/>
            <a:ext cx="4086030" cy="25382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74732" y="1046692"/>
            <a:ext cx="213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CERN contribution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2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Scintillator cube…"/>
          <p:cNvSpPr txBox="1"/>
          <p:nvPr/>
        </p:nvSpPr>
        <p:spPr>
          <a:xfrm>
            <a:off x="482268" y="2340205"/>
            <a:ext cx="646164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endParaRPr sz="2400" dirty="0"/>
          </a:p>
        </p:txBody>
      </p:sp>
      <p:sp>
        <p:nvSpPr>
          <p:cNvPr id="21" name="A new tracker concept (SuperFGD)"/>
          <p:cNvSpPr txBox="1"/>
          <p:nvPr/>
        </p:nvSpPr>
        <p:spPr>
          <a:xfrm>
            <a:off x="0" y="-99887"/>
            <a:ext cx="11289323" cy="86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57200">
              <a:lnSpc>
                <a:spcPts val="7100"/>
              </a:lnSpc>
              <a:defRPr sz="48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lang="en-GB" sz="3600" b="1" dirty="0" smtClean="0"/>
              <a:t>TOF</a:t>
            </a:r>
            <a:endParaRPr sz="3375" b="1" kern="0" dirty="0">
              <a:solidFill>
                <a:srgbClr val="FF644E">
                  <a:lumOff val="-29866"/>
                </a:srgbClr>
              </a:solidFill>
            </a:endParaRPr>
          </a:p>
        </p:txBody>
      </p:sp>
      <p:sp>
        <p:nvSpPr>
          <p:cNvPr id="11" name="Scintillator cube…"/>
          <p:cNvSpPr txBox="1"/>
          <p:nvPr/>
        </p:nvSpPr>
        <p:spPr>
          <a:xfrm>
            <a:off x="300420" y="1901801"/>
            <a:ext cx="646164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endParaRPr sz="2000" dirty="0"/>
          </a:p>
        </p:txBody>
      </p:sp>
      <p:sp>
        <p:nvSpPr>
          <p:cNvPr id="15" name="Scintillator cube…"/>
          <p:cNvSpPr txBox="1"/>
          <p:nvPr/>
        </p:nvSpPr>
        <p:spPr>
          <a:xfrm>
            <a:off x="3928717" y="742509"/>
            <a:ext cx="8300186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6 modules (2.3x2.5 m2) mounted each with 20 bars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Double sided readout with 12 </a:t>
            </a:r>
            <a:r>
              <a:rPr lang="en-GB" sz="2400" dirty="0" err="1" smtClean="0"/>
              <a:t>SiPMs</a:t>
            </a:r>
            <a:r>
              <a:rPr lang="en-GB" sz="2400" dirty="0" smtClean="0"/>
              <a:t> per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Tested in several </a:t>
            </a:r>
            <a:r>
              <a:rPr lang="en-GB" sz="2400" dirty="0" err="1" smtClean="0"/>
              <a:t>testbeams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Excellent time resolution of </a:t>
            </a:r>
            <a:r>
              <a:rPr lang="en-GB" sz="2400" dirty="0"/>
              <a:t>150 </a:t>
            </a:r>
            <a:r>
              <a:rPr lang="en-GB" sz="2400" dirty="0" err="1" smtClean="0"/>
              <a:t>ps</a:t>
            </a:r>
            <a:r>
              <a:rPr lang="en-GB" sz="2400" dirty="0" smtClean="0"/>
              <a:t> achieved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Currently quality control of all modules using </a:t>
            </a:r>
            <a:r>
              <a:rPr lang="en-GB" sz="2400" dirty="0" err="1" smtClean="0"/>
              <a:t>cosmics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Important to determine direction of particles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26291" y="6443932"/>
            <a:ext cx="1449490" cy="3217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03" y="3832390"/>
            <a:ext cx="3605522" cy="27041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7348" y="3680044"/>
            <a:ext cx="3875087" cy="28564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092" y="249613"/>
            <a:ext cx="3481742" cy="3347601"/>
          </a:xfrm>
          <a:prstGeom prst="rect">
            <a:avLst/>
          </a:prstGeom>
        </p:spPr>
      </p:pic>
      <p:grpSp>
        <p:nvGrpSpPr>
          <p:cNvPr id="12" name="Grupo"/>
          <p:cNvGrpSpPr/>
          <p:nvPr/>
        </p:nvGrpSpPr>
        <p:grpSpPr>
          <a:xfrm>
            <a:off x="208939" y="3843711"/>
            <a:ext cx="3649831" cy="2773185"/>
            <a:chOff x="-262093" y="-62404"/>
            <a:chExt cx="5190869" cy="3944084"/>
          </a:xfrm>
        </p:grpSpPr>
        <p:sp>
          <p:nvSpPr>
            <p:cNvPr id="13" name="ECal"/>
            <p:cNvSpPr txBox="1"/>
            <p:nvPr/>
          </p:nvSpPr>
          <p:spPr>
            <a:xfrm>
              <a:off x="627209" y="617236"/>
              <a:ext cx="620672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ECal</a:t>
              </a:r>
            </a:p>
          </p:txBody>
        </p:sp>
        <p:grpSp>
          <p:nvGrpSpPr>
            <p:cNvPr id="14" name="Grupo"/>
            <p:cNvGrpSpPr/>
            <p:nvPr/>
          </p:nvGrpSpPr>
          <p:grpSpPr>
            <a:xfrm>
              <a:off x="-262093" y="-62404"/>
              <a:ext cx="5190869" cy="3944084"/>
              <a:chOff x="0" y="0"/>
              <a:chExt cx="5190868" cy="3944082"/>
            </a:xfrm>
          </p:grpSpPr>
          <p:pic>
            <p:nvPicPr>
              <p:cNvPr id="18" name="The-ND280-detectors-in-the-magnet-with-magnet-outer-dimensions-of-56-m-61-m-76-m.jpg" descr="The-ND280-detectors-in-the-magnet-with-magnet-outer-dimensions-of-56-m-61-m-76-m.jpg"/>
              <p:cNvPicPr>
                <a:picLocks noChangeAspect="1"/>
              </p:cNvPicPr>
              <p:nvPr/>
            </p:nvPicPr>
            <p:blipFill>
              <a:blip r:embed="rId5" cstate="print">
                <a:extLst/>
              </a:blip>
              <a:srcRect r="35444" b="43963"/>
              <a:stretch>
                <a:fillRect/>
              </a:stretch>
            </p:blipFill>
            <p:spPr>
              <a:xfrm>
                <a:off x="0" y="0"/>
                <a:ext cx="4953102" cy="37683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" name="Rectángulo"/>
              <p:cNvSpPr/>
              <p:nvPr/>
            </p:nvSpPr>
            <p:spPr>
              <a:xfrm>
                <a:off x="2230873" y="3695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2" name="Rectángulo"/>
              <p:cNvSpPr/>
              <p:nvPr/>
            </p:nvSpPr>
            <p:spPr>
              <a:xfrm>
                <a:off x="2357873" y="3822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3" name="Rectángulo"/>
              <p:cNvSpPr/>
              <p:nvPr/>
            </p:nvSpPr>
            <p:spPr>
              <a:xfrm>
                <a:off x="2903759" y="3695162"/>
                <a:ext cx="1163177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4" name="Rectángulo"/>
              <p:cNvSpPr/>
              <p:nvPr/>
            </p:nvSpPr>
            <p:spPr>
              <a:xfrm>
                <a:off x="2956526" y="3634202"/>
                <a:ext cx="1163178" cy="121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5" name="Rectángulo"/>
              <p:cNvSpPr/>
              <p:nvPr/>
            </p:nvSpPr>
            <p:spPr>
              <a:xfrm>
                <a:off x="3677993" y="3556604"/>
                <a:ext cx="1163177" cy="2604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6" name="Rectángulo"/>
              <p:cNvSpPr/>
              <p:nvPr/>
            </p:nvSpPr>
            <p:spPr>
              <a:xfrm>
                <a:off x="4335065" y="3503962"/>
                <a:ext cx="855804" cy="3823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</p:grpSp>
        <p:sp>
          <p:nvSpPr>
            <p:cNvPr id="16" name="0.2T"/>
            <p:cNvSpPr txBox="1"/>
            <p:nvPr/>
          </p:nvSpPr>
          <p:spPr>
            <a:xfrm>
              <a:off x="681737" y="517390"/>
              <a:ext cx="511619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0.2T</a:t>
              </a:r>
            </a:p>
          </p:txBody>
        </p:sp>
        <p:sp>
          <p:nvSpPr>
            <p:cNvPr id="17" name="ECal"/>
            <p:cNvSpPr txBox="1"/>
            <p:nvPr/>
          </p:nvSpPr>
          <p:spPr>
            <a:xfrm>
              <a:off x="2077531" y="784636"/>
              <a:ext cx="544746" cy="686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55" b="1" kern="0"/>
                <a:t>ECal</a:t>
              </a:r>
            </a:p>
          </p:txBody>
        </p:sp>
      </p:grpSp>
      <p:sp>
        <p:nvSpPr>
          <p:cNvPr id="27" name="Arc 26"/>
          <p:cNvSpPr/>
          <p:nvPr/>
        </p:nvSpPr>
        <p:spPr>
          <a:xfrm>
            <a:off x="799070" y="4497859"/>
            <a:ext cx="716692" cy="1927655"/>
          </a:xfrm>
          <a:prstGeom prst="arc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1" y="3905608"/>
            <a:ext cx="12192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1548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Quick </a:t>
            </a:r>
            <a:r>
              <a:rPr lang="es-ES" dirty="0" err="1" smtClean="0"/>
              <a:t>Reminder</a:t>
            </a:r>
            <a:r>
              <a:rPr lang="es-ES" dirty="0" smtClean="0"/>
              <a:t>: </a:t>
            </a:r>
            <a:r>
              <a:rPr lang="es-ES" dirty="0" err="1" smtClean="0"/>
              <a:t>Oscillation</a:t>
            </a:r>
            <a:r>
              <a:rPr lang="es-ES" dirty="0" smtClean="0"/>
              <a:t> </a:t>
            </a:r>
            <a:r>
              <a:rPr lang="es-ES" dirty="0" err="1" smtClean="0"/>
              <a:t>Probabilities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3</a:t>
            </a:r>
            <a:r>
              <a:rPr lang="el-GR" dirty="0" smtClean="0"/>
              <a:t>ν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30819" y="1240102"/>
            <a:ext cx="8620218" cy="2364295"/>
            <a:chOff x="372862" y="1533064"/>
            <a:chExt cx="8620218" cy="23642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72862" y="1533064"/>
                  <a:ext cx="5480758" cy="847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s-ES" sz="2000" b="0" i="0" baseline="300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fName>
                          <m:e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s-ES" sz="2000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s-ES" sz="20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  <m:r>
                                          <a:rPr lang="es-ES" sz="2000" b="0" i="0" baseline="3000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s-E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s-E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s-E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∆)</m:t>
                                        </m:r>
                                      </m:e>
                                    </m:func>
                                  </m:num>
                                  <m:den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s-ES" sz="2000" b="0" i="1" baseline="3000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s-ES" sz="2000" b="0" dirty="0" smtClean="0"/>
                </a:p>
                <a:p>
                  <a:endParaRPr lang="es-ES" sz="2000" baseline="-250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862" y="1533064"/>
                  <a:ext cx="5480758" cy="8472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740024" y="2291570"/>
                  <a:ext cx="7253056" cy="847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ES" sz="20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α</m:t>
                            </m:r>
                            <m:func>
                              <m:func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e>
                            </m:func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s-ES" sz="2000" b="0" i="0" baseline="300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fName>
                          <m:e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func>
                                  <m:func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s-E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s-E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s-ES" sz="200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s-E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</m:e>
                                </m:func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s-ES" sz="20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ES" sz="20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x</m:t>
                                            </m:r>
                                            <m: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</m:t>
                                            </m:r>
                                          </m:e>
                                        </m:d>
                                      </m:fName>
                                      <m:e>
                                        <m:func>
                                          <m:funcPr>
                                            <m:ctrlP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ES" sz="20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s-E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s-E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s-E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∆)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num>
                                  <m:den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s-ES" sz="2000" b="0" dirty="0" smtClean="0"/>
                </a:p>
                <a:p>
                  <a:endParaRPr lang="es-ES" sz="2000" baseline="-250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024" y="2291570"/>
                  <a:ext cx="7253056" cy="84728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842117" y="3050076"/>
                  <a:ext cx="7048870" cy="8472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α</m:t>
                            </m:r>
                            <m:func>
                              <m:func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e>
                            </m:func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func>
                                  <m:func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s-E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s-E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s-ES" sz="200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s-E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</m:e>
                                </m:func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s-E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s-ES" sz="20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ES" sz="20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x</m:t>
                                            </m:r>
                                            <m: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</m:t>
                                            </m:r>
                                          </m:e>
                                        </m:d>
                                      </m:fName>
                                      <m:e>
                                        <m:func>
                                          <m:funcPr>
                                            <m:ctrlP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ES" sz="20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s-E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s-E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s-ES" sz="2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s-E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∆)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num>
                                  <m:den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s-E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s-ES" sz="2000" b="0" smtClean="0"/>
                </a:p>
                <a:p>
                  <a:endParaRPr lang="es-ES" sz="2000" baseline="-250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2117" y="3050076"/>
                  <a:ext cx="7048870" cy="8472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9390767" y="2124028"/>
            <a:ext cx="195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0000"/>
                </a:solidFill>
              </a:rPr>
              <a:t>CP violating term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0767" y="1479077"/>
            <a:ext cx="17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0000"/>
                </a:solidFill>
              </a:rPr>
              <a:t>Leading term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0767" y="2845891"/>
            <a:ext cx="206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0000"/>
                </a:solidFill>
              </a:rPr>
              <a:t>CP conserving term</a:t>
            </a:r>
            <a:endParaRPr lang="en-GB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80373" y="3685695"/>
                <a:ext cx="4030462" cy="507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sub>
                          </m:sSub>
                        </m:num>
                        <m:den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s-ES" sz="1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s-E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s-E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s-E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∆=</m:t>
                      </m:r>
                      <m:f>
                        <m:fPr>
                          <m:ctrlPr>
                            <a:rPr lang="es-E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s-E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373" y="3685695"/>
                <a:ext cx="4030462" cy="5076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6"/>
          <p:cNvSpPr>
            <a:spLocks noGrp="1"/>
          </p:cNvSpPr>
          <p:nvPr>
            <p:ph idx="1"/>
          </p:nvPr>
        </p:nvSpPr>
        <p:spPr>
          <a:xfrm>
            <a:off x="264705" y="3539393"/>
            <a:ext cx="4172506" cy="1523854"/>
          </a:xfrm>
          <a:ln w="76200"/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ES_tradnl" altLang="zh-CN" sz="2400" smtClean="0">
                <a:ea typeface="HGｺﾞｼｯｸE"/>
              </a:rPr>
              <a:t>For                     :</a:t>
            </a:r>
          </a:p>
          <a:p>
            <a:r>
              <a:rPr lang="es-ES_tradnl" altLang="zh-CN" sz="2400" smtClean="0">
                <a:ea typeface="HGｺﾞｼｯｸE"/>
              </a:rPr>
              <a:t>“</a:t>
            </a:r>
            <a:r>
              <a:rPr lang="es-ES_tradnl" altLang="zh-CN" sz="2400" b="1" smtClean="0">
                <a:solidFill>
                  <a:srgbClr val="FF0000"/>
                </a:solidFill>
                <a:ea typeface="HGｺﾞｼｯｸE"/>
              </a:rPr>
              <a:t>-</a:t>
            </a:r>
            <a:r>
              <a:rPr lang="es-ES_tradnl" altLang="zh-CN" sz="2400" smtClean="0">
                <a:ea typeface="HGｺﾞｼｯｸE"/>
              </a:rPr>
              <a:t>” =&gt; “+”</a:t>
            </a:r>
            <a:endParaRPr lang="en-GB" sz="2400"/>
          </a:p>
          <a:p>
            <a:r>
              <a:rPr lang="en-GB" sz="2400"/>
              <a:t>replace </a:t>
            </a:r>
            <a:r>
              <a:rPr lang="en-GB" sz="2400" i="1"/>
              <a:t>δ </a:t>
            </a:r>
            <a:r>
              <a:rPr lang="en-GB" sz="2400"/>
              <a:t>and </a:t>
            </a:r>
            <a:r>
              <a:rPr lang="en-GB" sz="2400" i="1"/>
              <a:t>x </a:t>
            </a:r>
            <a:r>
              <a:rPr lang="en-GB" sz="2400"/>
              <a:t>with -</a:t>
            </a:r>
            <a:r>
              <a:rPr lang="en-GB" sz="2400" i="1"/>
              <a:t>δ </a:t>
            </a:r>
            <a:r>
              <a:rPr lang="en-GB" sz="2400"/>
              <a:t>and -</a:t>
            </a:r>
            <a:r>
              <a:rPr lang="en-GB" sz="2400" i="1"/>
              <a:t>x </a:t>
            </a:r>
            <a:endParaRPr lang="es-ES_tradnl" altLang="zh-CN" sz="2400" smtClean="0">
              <a:ea typeface="HGｺﾞｼｯｸ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3719" y="3557807"/>
                <a:ext cx="1862091" cy="3817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19" y="3557807"/>
                <a:ext cx="1862091" cy="381708"/>
              </a:xfrm>
              <a:prstGeom prst="rect">
                <a:avLst/>
              </a:prstGeom>
              <a:blipFill rotWithShape="0">
                <a:blip r:embed="rId6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932075" y="4547586"/>
                <a:ext cx="5129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s-E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r>
                  <a:rPr lang="en-GB" sz="2400" b="1" dirty="0" smtClean="0">
                    <a:solidFill>
                      <a:srgbClr val="00B050"/>
                    </a:solidFill>
                  </a:rPr>
                  <a:t> = 0 implies violating tem vanishes!</a:t>
                </a:r>
                <a:endParaRPr lang="en-GB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075" y="4547586"/>
                <a:ext cx="5129930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356" t="-10526" r="-831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639" y="5192197"/>
            <a:ext cx="2894684" cy="14444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13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Scintillator cube…"/>
          <p:cNvSpPr txBox="1"/>
          <p:nvPr/>
        </p:nvSpPr>
        <p:spPr>
          <a:xfrm>
            <a:off x="482268" y="2340205"/>
            <a:ext cx="646164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endParaRPr sz="2400" dirty="0"/>
          </a:p>
        </p:txBody>
      </p:sp>
      <p:sp>
        <p:nvSpPr>
          <p:cNvPr id="21" name="A new tracker concept (SuperFGD)"/>
          <p:cNvSpPr txBox="1"/>
          <p:nvPr/>
        </p:nvSpPr>
        <p:spPr>
          <a:xfrm>
            <a:off x="1216325" y="-99887"/>
            <a:ext cx="10072998" cy="86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57200">
              <a:lnSpc>
                <a:spcPts val="7100"/>
              </a:lnSpc>
              <a:defRPr sz="48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lang="en-GB" sz="3600" b="1" dirty="0" smtClean="0"/>
              <a:t>Physics Impact</a:t>
            </a:r>
            <a:endParaRPr sz="3375" b="1" kern="0" dirty="0">
              <a:solidFill>
                <a:srgbClr val="FF644E">
                  <a:lumOff val="-29866"/>
                </a:srgbClr>
              </a:solidFill>
            </a:endParaRPr>
          </a:p>
        </p:txBody>
      </p:sp>
      <p:sp>
        <p:nvSpPr>
          <p:cNvPr id="11" name="Scintillator cube…"/>
          <p:cNvSpPr txBox="1"/>
          <p:nvPr/>
        </p:nvSpPr>
        <p:spPr>
          <a:xfrm>
            <a:off x="300420" y="1901801"/>
            <a:ext cx="646164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endParaRPr sz="2000" dirty="0"/>
          </a:p>
        </p:txBody>
      </p:sp>
      <p:sp>
        <p:nvSpPr>
          <p:cNvPr id="15" name="Scintillator cube…"/>
          <p:cNvSpPr txBox="1"/>
          <p:nvPr/>
        </p:nvSpPr>
        <p:spPr>
          <a:xfrm>
            <a:off x="642053" y="2155387"/>
            <a:ext cx="830018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1026291" y="6443932"/>
            <a:ext cx="1449490" cy="3217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9" name="Captura de pantalla 2020-09-14 a las 17.02.23.png" descr="Captura de pantalla 2020-09-14 a las 17.02.2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72658" y="168651"/>
            <a:ext cx="4598235" cy="30798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upo"/>
          <p:cNvGrpSpPr/>
          <p:nvPr/>
        </p:nvGrpSpPr>
        <p:grpSpPr>
          <a:xfrm>
            <a:off x="7720147" y="3248520"/>
            <a:ext cx="3796117" cy="3693927"/>
            <a:chOff x="0" y="0"/>
            <a:chExt cx="5758840" cy="4041800"/>
          </a:xfrm>
        </p:grpSpPr>
        <p:pic>
          <p:nvPicPr>
            <p:cNvPr id="31" name="Captura de pantalla 2021-02-10 a las 16.15.59.png" descr="Captura de pantalla 2021-02-10 a las 16.15.59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l="50483" r="621"/>
            <a:stretch>
              <a:fillRect/>
            </a:stretch>
          </p:blipFill>
          <p:spPr>
            <a:xfrm rot="16200000">
              <a:off x="2310786" y="593746"/>
              <a:ext cx="4041801" cy="2854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SK"/>
            <p:cNvSpPr txBox="1"/>
            <p:nvPr/>
          </p:nvSpPr>
          <p:spPr>
            <a:xfrm>
              <a:off x="3865623" y="717140"/>
              <a:ext cx="931954" cy="35516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457200">
                <a:lnSpc>
                  <a:spcPts val="3200"/>
                </a:lnSpc>
                <a:defRPr sz="1500">
                  <a:solidFill>
                    <a:schemeClr val="accent4">
                      <a:hueOff val="366961"/>
                      <a:satOff val="4172"/>
                      <a:lumOff val="11129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055" b="1" kern="0">
                  <a:solidFill>
                    <a:srgbClr val="FAE232">
                      <a:hueOff val="366961"/>
                      <a:satOff val="4172"/>
                      <a:lumOff val="11129"/>
                    </a:srgbClr>
                  </a:solidFill>
                </a:rPr>
                <a:t>SK</a:t>
              </a:r>
            </a:p>
          </p:txBody>
        </p:sp>
        <p:pic>
          <p:nvPicPr>
            <p:cNvPr id="33" name="Captura de pantalla 2020-09-14 a las 17.16.11.png" descr="Captura de pantalla 2020-09-14 a las 17.16.11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r="49395"/>
            <a:stretch>
              <a:fillRect/>
            </a:stretch>
          </p:blipFill>
          <p:spPr>
            <a:xfrm>
              <a:off x="41156" y="54544"/>
              <a:ext cx="2853918" cy="1807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Captura de pantalla 2020-09-14 a las 17.16.11.png" descr="Captura de pantalla 2020-09-14 a las 17.16.11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l="48089" r="576"/>
            <a:stretch>
              <a:fillRect/>
            </a:stretch>
          </p:blipFill>
          <p:spPr>
            <a:xfrm>
              <a:off x="0" y="1992191"/>
              <a:ext cx="2895074" cy="1807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Rectángulo redondeado"/>
            <p:cNvSpPr/>
            <p:nvPr/>
          </p:nvSpPr>
          <p:spPr>
            <a:xfrm>
              <a:off x="134300" y="713385"/>
              <a:ext cx="1557325" cy="1266679"/>
            </a:xfrm>
            <a:prstGeom prst="roundRect">
              <a:avLst>
                <a:gd name="adj" fmla="val 15747"/>
              </a:avLst>
            </a:prstGeom>
            <a:noFill/>
            <a:ln w="50800" cap="flat">
              <a:solidFill>
                <a:schemeClr val="accent6">
                  <a:hueOff val="-146070"/>
                  <a:satOff val="-10048"/>
                  <a:lumOff val="-30626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6" name="Rectángulo redondeado"/>
            <p:cNvSpPr/>
            <p:nvPr/>
          </p:nvSpPr>
          <p:spPr>
            <a:xfrm>
              <a:off x="134300" y="2610752"/>
              <a:ext cx="1557325" cy="1266679"/>
            </a:xfrm>
            <a:prstGeom prst="roundRect">
              <a:avLst>
                <a:gd name="adj" fmla="val 15747"/>
              </a:avLst>
            </a:prstGeom>
            <a:noFill/>
            <a:ln w="50800" cap="flat">
              <a:solidFill>
                <a:schemeClr val="accent6">
                  <a:hueOff val="-146070"/>
                  <a:satOff val="-10048"/>
                  <a:lumOff val="-30626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7" name="Rectángulo redondeado"/>
            <p:cNvSpPr/>
            <p:nvPr/>
          </p:nvSpPr>
          <p:spPr>
            <a:xfrm>
              <a:off x="2992083" y="2395201"/>
              <a:ext cx="1557324" cy="1266680"/>
            </a:xfrm>
            <a:prstGeom prst="roundRect">
              <a:avLst>
                <a:gd name="adj" fmla="val 15747"/>
              </a:avLst>
            </a:prstGeom>
            <a:noFill/>
            <a:ln w="50800" cap="flat">
              <a:solidFill>
                <a:schemeClr val="accent6">
                  <a:hueOff val="-146070"/>
                  <a:satOff val="-10048"/>
                  <a:lumOff val="-30626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8" name="ND280"/>
            <p:cNvSpPr txBox="1"/>
            <p:nvPr/>
          </p:nvSpPr>
          <p:spPr>
            <a:xfrm>
              <a:off x="446986" y="229471"/>
              <a:ext cx="931953" cy="35516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457200">
                <a:lnSpc>
                  <a:spcPts val="3200"/>
                </a:lnSpc>
                <a:defRPr sz="1500">
                  <a:solidFill>
                    <a:schemeClr val="accent4">
                      <a:hueOff val="366961"/>
                      <a:satOff val="4172"/>
                      <a:lumOff val="11129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055" b="1" kern="0">
                  <a:solidFill>
                    <a:srgbClr val="FAE232">
                      <a:hueOff val="366961"/>
                      <a:satOff val="4172"/>
                      <a:lumOff val="11129"/>
                    </a:srgbClr>
                  </a:solidFill>
                </a:rPr>
                <a:t>ND280</a:t>
              </a:r>
            </a:p>
          </p:txBody>
        </p:sp>
        <p:sp>
          <p:nvSpPr>
            <p:cNvPr id="39" name="ND280 UP"/>
            <p:cNvSpPr txBox="1"/>
            <p:nvPr/>
          </p:nvSpPr>
          <p:spPr>
            <a:xfrm>
              <a:off x="446986" y="2117824"/>
              <a:ext cx="1339482" cy="35516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321457" hangingPunct="0">
                <a:lnSpc>
                  <a:spcPts val="2250"/>
                </a:lnSpc>
                <a:defRPr sz="1500">
                  <a:solidFill>
                    <a:srgbClr val="FAE232">
                      <a:hueOff val="366961"/>
                      <a:satOff val="4172"/>
                      <a:lumOff val="11129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055" b="1" kern="0">
                  <a:solidFill>
                    <a:srgbClr val="FAE232">
                      <a:hueOff val="366961"/>
                      <a:satOff val="4172"/>
                      <a:lumOff val="11129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rPr>
                <a:t>ND280 </a:t>
              </a:r>
              <a:r>
                <a:rPr sz="1055" b="1" kern="0">
                  <a:solidFill>
                    <a:srgbClr val="FF40FF"/>
                  </a:solidFill>
                  <a:latin typeface="Helvetica"/>
                  <a:ea typeface="Helvetica"/>
                  <a:cs typeface="Helvetica"/>
                  <a:sym typeface="Helvetica"/>
                </a:rPr>
                <a:t>UP</a:t>
              </a:r>
            </a:p>
          </p:txBody>
        </p:sp>
      </p:grpSp>
      <p:sp>
        <p:nvSpPr>
          <p:cNvPr id="40" name="Número de diapositiva"/>
          <p:cNvSpPr txBox="1">
            <a:spLocks/>
          </p:cNvSpPr>
          <p:nvPr/>
        </p:nvSpPr>
        <p:spPr>
          <a:xfrm>
            <a:off x="4861358" y="6323900"/>
            <a:ext cx="355867" cy="27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25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710" y="3703235"/>
            <a:ext cx="3399266" cy="24135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9936" y="644125"/>
            <a:ext cx="6625087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Upgraded ND280 covering similar phase space</a:t>
            </a:r>
            <a:r>
              <a:rPr kumimoji="0" lang="en-GB" sz="2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coverage as </a:t>
            </a:r>
            <a:r>
              <a:rPr kumimoji="0" lang="en-GB" sz="24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SuperKamiokande</a:t>
            </a:r>
            <a:endParaRPr kumimoji="0" lang="en-GB" sz="240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Significant lower energy threshold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Neutron detection capability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Systematic uncertainty reduced from 6 to 4%</a:t>
            </a:r>
          </a:p>
          <a:p>
            <a:pPr marL="342900" marR="0" indent="-34290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Much better</a:t>
            </a: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cross section measurements and FSI</a:t>
            </a: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understanding</a:t>
            </a: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985" y="3755252"/>
            <a:ext cx="4271453" cy="25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6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Delta CP in </a:t>
            </a:r>
            <a:r>
              <a:rPr lang="en-GB" dirty="0" err="1" smtClean="0"/>
              <a:t>HyperK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416" y="1776549"/>
            <a:ext cx="5933665" cy="3560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45" y="1776549"/>
            <a:ext cx="5559374" cy="367501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082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HK and ND280: What is needed?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6" y="1202338"/>
            <a:ext cx="3849189" cy="717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634" y="1358537"/>
            <a:ext cx="11129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                                                         must be measured at theoretical uncertainty of 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Cross section on water instead of carbon as in current ND280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Work on HK ND280++ Upgrade slowly starting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821" y="1958701"/>
            <a:ext cx="3183456" cy="2831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3464838"/>
            <a:ext cx="8163310" cy="307529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164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" y="0"/>
            <a:ext cx="10287000" cy="842122"/>
          </a:xfrm>
        </p:spPr>
        <p:txBody>
          <a:bodyPr/>
          <a:lstStyle/>
          <a:p>
            <a:r>
              <a:rPr lang="en-GB" dirty="0" smtClean="0"/>
              <a:t>ND280 vs IWCD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269" b="4332"/>
          <a:stretch/>
        </p:blipFill>
        <p:spPr>
          <a:xfrm>
            <a:off x="9129074" y="995921"/>
            <a:ext cx="2418491" cy="2573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17" y="3931729"/>
            <a:ext cx="3475697" cy="205784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41976"/>
              </p:ext>
            </p:extLst>
          </p:nvPr>
        </p:nvGraphicFramePr>
        <p:xfrm>
          <a:off x="84667" y="923394"/>
          <a:ext cx="8353941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773"/>
                <a:gridCol w="1796487"/>
                <a:gridCol w="1530025"/>
                <a:gridCol w="324365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ND280++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IWCD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Advantages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Target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CH + H2O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H2O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H2O</a:t>
                      </a:r>
                      <a:r>
                        <a:rPr lang="en-GB" baseline="0" dirty="0" smtClean="0"/>
                        <a:t> gives less systematics but not fully sensitive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4t</a:t>
                      </a:r>
                      <a:r>
                        <a:rPr lang="en-GB" baseline="0" dirty="0" smtClean="0"/>
                        <a:t> (now) / 10t (++)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300t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Larger mass more statistics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Magnet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Yes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Better</a:t>
                      </a:r>
                      <a:r>
                        <a:rPr lang="en-GB" baseline="0" dirty="0" smtClean="0"/>
                        <a:t> Particle Identification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</a:t>
                      </a:r>
                      <a:r>
                        <a:rPr lang="en-GB" baseline="0" dirty="0" smtClean="0"/>
                        <a:t> threshold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Low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Low helps to study FSI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Distance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280</a:t>
                      </a:r>
                      <a:r>
                        <a:rPr lang="en-GB" baseline="0" dirty="0" smtClean="0"/>
                        <a:t>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800</a:t>
                      </a:r>
                      <a:r>
                        <a:rPr lang="en-GB" b="1" baseline="0" dirty="0" smtClean="0"/>
                        <a:t> 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Larger distance less extrapolation</a:t>
                      </a:r>
                      <a:r>
                        <a:rPr lang="en-GB" baseline="0" dirty="0" smtClean="0"/>
                        <a:t> uncertainty to FD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Fixed (2.5</a:t>
                      </a:r>
                      <a:r>
                        <a:rPr lang="en-GB" baseline="30000" dirty="0" smtClean="0"/>
                        <a:t>o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Moveable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Measure cross</a:t>
                      </a:r>
                      <a:r>
                        <a:rPr lang="en-GB" baseline="0" dirty="0" smtClean="0"/>
                        <a:t>-sections and flux at different angles reduces uncertainties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Technology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Multi-detectors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WCD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WCD</a:t>
                      </a:r>
                      <a:r>
                        <a:rPr lang="en-GB" baseline="0" dirty="0" smtClean="0"/>
                        <a:t> might introduce less detector uncertainties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96160" y="5611346"/>
            <a:ext cx="753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ND280 and IWCD are complementary!</a:t>
            </a:r>
            <a:endParaRPr lang="en-GB" sz="2800" b="1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3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1"/>
            <a:ext cx="11083109" cy="536281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Extracting oscillation parameters and CP violating phase from data, is highly complex process</a:t>
            </a:r>
          </a:p>
          <a:p>
            <a:r>
              <a:rPr lang="en-GB" sz="2400" dirty="0" smtClean="0"/>
              <a:t>Near </a:t>
            </a:r>
            <a:r>
              <a:rPr lang="en-GB" sz="2400" dirty="0" smtClean="0"/>
              <a:t>detector is the crucial detector for CP Violation measurement (cross-sections, energy reconstruction, FSI effects, background (</a:t>
            </a:r>
            <a:r>
              <a:rPr lang="en-GB" sz="2400" dirty="0" err="1" smtClean="0"/>
              <a:t>eg</a:t>
            </a:r>
            <a:r>
              <a:rPr lang="en-GB" sz="2400" dirty="0" smtClean="0"/>
              <a:t> NC1pi+), …)</a:t>
            </a:r>
          </a:p>
          <a:p>
            <a:r>
              <a:rPr lang="en-GB" sz="2400" dirty="0" smtClean="0"/>
              <a:t>Upgraded ND280 will provide important information e.g. with more information about FSI crucial for energy reconstruction</a:t>
            </a:r>
          </a:p>
          <a:p>
            <a:r>
              <a:rPr lang="en-GB" sz="2400" dirty="0" smtClean="0"/>
              <a:t>IWCD will be very useful to reduce uncertainties </a:t>
            </a:r>
            <a:r>
              <a:rPr lang="en-GB" sz="2400" dirty="0" smtClean="0"/>
              <a:t>further and comple</a:t>
            </a:r>
            <a:r>
              <a:rPr lang="en-GB" sz="2400" dirty="0" smtClean="0"/>
              <a:t>mentary to ND280</a:t>
            </a:r>
            <a:endParaRPr lang="en-GB" sz="2400" dirty="0" smtClean="0"/>
          </a:p>
          <a:p>
            <a:r>
              <a:rPr lang="en-GB" sz="2400" dirty="0" smtClean="0"/>
              <a:t>HK will be a high statistics experiment and in contrast to now being limited by systematic uncertainties</a:t>
            </a:r>
          </a:p>
          <a:p>
            <a:r>
              <a:rPr lang="en-GB" sz="2400" dirty="0" smtClean="0"/>
              <a:t>ND280 Upgrade++ for HK is under </a:t>
            </a:r>
            <a:r>
              <a:rPr lang="en-GB" sz="2400" dirty="0" smtClean="0"/>
              <a:t>consideration</a:t>
            </a:r>
          </a:p>
          <a:p>
            <a:r>
              <a:rPr lang="en-GB" sz="2400" dirty="0" smtClean="0"/>
              <a:t>There are possibilities to join the efforts e.g. on event reconstruction level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151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332" y="2509731"/>
            <a:ext cx="3341189" cy="1365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 smtClean="0"/>
              <a:t>Backup</a:t>
            </a:r>
          </a:p>
          <a:p>
            <a:endParaRPr lang="en-GB" sz="7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168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Oscillation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0"/>
            <a:ext cx="10515600" cy="498834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Based on some basic assumptions:</a:t>
            </a:r>
          </a:p>
          <a:p>
            <a:r>
              <a:rPr lang="en-GB" dirty="0" smtClean="0"/>
              <a:t>3 mass eigenstates (“true neutrinos”): </a:t>
            </a:r>
            <a:r>
              <a:rPr lang="en-GB" dirty="0" smtClean="0">
                <a:latin typeface="Cambria Math" panose="02040503050406030204" pitchFamily="18" charset="0"/>
              </a:rPr>
              <a:t>ν</a:t>
            </a:r>
            <a:r>
              <a:rPr lang="en-GB" baseline="-25000" dirty="0" smtClean="0">
                <a:latin typeface="Cambria Math" panose="02040503050406030204" pitchFamily="18" charset="0"/>
              </a:rPr>
              <a:t>1,2,3</a:t>
            </a:r>
            <a:r>
              <a:rPr lang="en-GB" dirty="0" smtClean="0">
                <a:latin typeface="Cambria Math" panose="02040503050406030204" pitchFamily="18" charset="0"/>
              </a:rPr>
              <a:t> relevant for transport</a:t>
            </a:r>
          </a:p>
          <a:p>
            <a:r>
              <a:rPr lang="en-GB" dirty="0" smtClean="0">
                <a:latin typeface="Cambria Math" panose="02040503050406030204" pitchFamily="18" charset="0"/>
              </a:rPr>
              <a:t>3 flavour eigenstates: </a:t>
            </a:r>
            <a:r>
              <a:rPr lang="en-GB" dirty="0" err="1" smtClean="0">
                <a:latin typeface="Cambria Math" panose="02040503050406030204" pitchFamily="18" charset="0"/>
              </a:rPr>
              <a:t>ν</a:t>
            </a:r>
            <a:r>
              <a:rPr lang="en-GB" baseline="-25000" dirty="0" err="1" smtClean="0">
                <a:latin typeface="Cambria Math" panose="02040503050406030204" pitchFamily="18" charset="0"/>
              </a:rPr>
              <a:t>e,μ</a:t>
            </a:r>
            <a:r>
              <a:rPr lang="en-GB" baseline="-25000" dirty="0" smtClean="0">
                <a:latin typeface="Cambria Math" panose="02040503050406030204" pitchFamily="18" charset="0"/>
              </a:rPr>
              <a:t>,</a:t>
            </a:r>
            <a:r>
              <a:rPr lang="en-GB" baseline="-25000" dirty="0" smtClean="0">
                <a:latin typeface="Cambria Math" panose="02040503050406030204" pitchFamily="18" charset="0"/>
                <a:sym typeface="Symbol" panose="05050102010706020507" pitchFamily="18" charset="2"/>
              </a:rPr>
              <a:t> </a:t>
            </a:r>
            <a:r>
              <a:rPr lang="en-GB" dirty="0" smtClean="0">
                <a:latin typeface="Cambria Math" panose="02040503050406030204" pitchFamily="18" charset="0"/>
                <a:sym typeface="Symbol" panose="05050102010706020507" pitchFamily="18" charset="2"/>
              </a:rPr>
              <a:t>relevant for production/detection via weak force</a:t>
            </a:r>
          </a:p>
          <a:p>
            <a:r>
              <a:rPr lang="en-GB" dirty="0" smtClean="0">
                <a:latin typeface="Cambria Math" panose="02040503050406030204" pitchFamily="18" charset="0"/>
                <a:sym typeface="Symbol" panose="05050102010706020507" pitchFamily="18" charset="2"/>
              </a:rPr>
              <a:t>Relation between both eigenstates defined by PMNS matrix </a:t>
            </a:r>
            <a:r>
              <a:rPr lang="en-GB" b="1" i="1" dirty="0" smtClean="0">
                <a:latin typeface="Cambria Math" panose="02040503050406030204" pitchFamily="18" charset="0"/>
                <a:sym typeface="Symbol" panose="05050102010706020507" pitchFamily="18" charset="2"/>
              </a:rPr>
              <a:t>U</a:t>
            </a:r>
          </a:p>
          <a:p>
            <a:endParaRPr lang="en-GB" dirty="0" smtClean="0">
              <a:latin typeface="Cambria Math" panose="02040503050406030204" pitchFamily="18" charset="0"/>
              <a:sym typeface="Symbol" panose="05050102010706020507" pitchFamily="18" charset="2"/>
            </a:endParaRPr>
          </a:p>
          <a:p>
            <a:endParaRPr lang="en-GB" dirty="0" smtClean="0">
              <a:latin typeface="Cambria Math" panose="02040503050406030204" pitchFamily="18" charset="0"/>
              <a:sym typeface="Symbol" panose="05050102010706020507" pitchFamily="18" charset="2"/>
            </a:endParaRPr>
          </a:p>
          <a:p>
            <a:endParaRPr lang="en-GB" dirty="0" smtClean="0">
              <a:latin typeface="Cambria Math" panose="02040503050406030204" pitchFamily="18" charset="0"/>
              <a:sym typeface="Symbol" panose="05050102010706020507" pitchFamily="18" charset="2"/>
            </a:endParaRPr>
          </a:p>
          <a:p>
            <a:r>
              <a:rPr lang="en-GB" dirty="0" smtClean="0"/>
              <a:t>PMNS matrix: </a:t>
            </a:r>
            <a:r>
              <a:rPr lang="en-GB" dirty="0" smtClean="0">
                <a:sym typeface="Symbol" pitchFamily="18" charset="2"/>
              </a:rPr>
              <a:t>3 mixing angles, 1 CP violating phase</a:t>
            </a:r>
          </a:p>
          <a:p>
            <a:r>
              <a:rPr lang="en-GB" dirty="0" smtClean="0">
                <a:sym typeface="Symbol" pitchFamily="18" charset="2"/>
              </a:rPr>
              <a:t>Flavour oscillations possible if m</a:t>
            </a:r>
            <a:r>
              <a:rPr lang="en-GB" baseline="-25000" dirty="0" smtClean="0">
                <a:sym typeface="Symbol" pitchFamily="18" charset="2"/>
              </a:rPr>
              <a:t>1,2,3</a:t>
            </a:r>
            <a:r>
              <a:rPr lang="en-GB" dirty="0" smtClean="0">
                <a:sym typeface="Symbol" pitchFamily="18" charset="2"/>
              </a:rPr>
              <a:t>0 and not identical</a:t>
            </a:r>
          </a:p>
          <a:p>
            <a:endParaRPr lang="en-GB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4443402" y="3458677"/>
          <a:ext cx="1859867" cy="1446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3" imgW="914400" imgH="711200" progId="">
                  <p:embed/>
                </p:oleObj>
              </mc:Choice>
              <mc:Fallback>
                <p:oleObj name="Equation" r:id="rId3" imgW="914400" imgH="71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402" y="3458677"/>
                        <a:ext cx="1859867" cy="14469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69" y="3458677"/>
            <a:ext cx="3005588" cy="149974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947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PMNS Matrix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1"/>
            <a:ext cx="11309531" cy="5179937"/>
          </a:xfrm>
        </p:spPr>
        <p:txBody>
          <a:bodyPr/>
          <a:lstStyle/>
          <a:p>
            <a:r>
              <a:rPr lang="en-GB" dirty="0" smtClean="0"/>
              <a:t>Useful representation of the PMNS matrix: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Probability of oscillation from flavour </a:t>
            </a:r>
            <a:r>
              <a:rPr lang="en-GB" dirty="0" smtClean="0">
                <a:sym typeface="Symbol" panose="05050102010706020507" pitchFamily="18" charset="2"/>
              </a:rPr>
              <a:t> to flavour  after distance L: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27" y="1677529"/>
            <a:ext cx="9697381" cy="1885579"/>
          </a:xfrm>
          <a:prstGeom prst="rect">
            <a:avLst/>
          </a:prstGeom>
        </p:spPr>
      </p:pic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664755" y="1779276"/>
            <a:ext cx="1859544" cy="57159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sz="1400" dirty="0" err="1">
                <a:latin typeface="Times" pitchFamily="18" charset="0"/>
              </a:rPr>
              <a:t>Pontecorvo</a:t>
            </a:r>
            <a:r>
              <a:rPr lang="en-GB" sz="1400" dirty="0">
                <a:latin typeface="Times" pitchFamily="18" charset="0"/>
              </a:rPr>
              <a:t>-Maki-</a:t>
            </a:r>
            <a:br>
              <a:rPr lang="en-GB" sz="1400" dirty="0">
                <a:latin typeface="Times" pitchFamily="18" charset="0"/>
              </a:rPr>
            </a:br>
            <a:r>
              <a:rPr lang="en-GB" sz="1400" dirty="0">
                <a:latin typeface="Times" pitchFamily="18" charset="0"/>
              </a:rPr>
              <a:t>Nakagawa-Sakata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8166" y="3563108"/>
            <a:ext cx="147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Atmospheric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1048" y="3563108"/>
            <a:ext cx="213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Reactor/</a:t>
            </a:r>
            <a:r>
              <a:rPr lang="es-ES" b="1" dirty="0" err="1" smtClean="0">
                <a:solidFill>
                  <a:srgbClr val="FF0000"/>
                </a:solidFill>
              </a:rPr>
              <a:t>accelerator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6558" y="3563108"/>
            <a:ext cx="85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Solar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31" y="4571175"/>
            <a:ext cx="4250406" cy="1545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26" y="4598941"/>
            <a:ext cx="5390604" cy="14211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25691" y="5835422"/>
            <a:ext cx="824876" cy="281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700814" y="4571175"/>
            <a:ext cx="2566591" cy="314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96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Neutrino Oscillations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Reasonable simplification in many cases: 2 neutrino oscillations</a:t>
                </a:r>
              </a:p>
              <a:p>
                <a:r>
                  <a:rPr lang="en-GB" dirty="0" smtClean="0"/>
                  <a:t>Instead of 3 mixing angles only one: </a:t>
                </a:r>
                <a:br>
                  <a:rPr lang="en-GB" dirty="0" smtClean="0"/>
                </a:br>
                <a:endParaRPr lang="en-GB" sz="9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dirty="0" smtClean="0"/>
                  <a:t>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s-ES" i="1" baseline="-250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m:rPr>
                                  <m:sty m:val="p"/>
                                </m:rPr>
                                <a:rPr lang="el-GR" i="1" baseline="-2500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</m:mr>
                        </m:m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s-ES" i="1" baseline="-25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s-ES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 smtClean="0"/>
              </a:p>
              <a:p>
                <a:pPr marL="0" indent="0">
                  <a:buNone/>
                </a:pPr>
                <a:endParaRPr lang="en-GB" sz="1100" dirty="0" smtClean="0"/>
              </a:p>
              <a:p>
                <a:r>
                  <a:rPr lang="es-ES" dirty="0" err="1"/>
                  <a:t>Starting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</a:t>
                </a:r>
                <a:r>
                  <a:rPr lang="es-ES" dirty="0" err="1"/>
                  <a:t>pure</a:t>
                </a:r>
                <a:r>
                  <a:rPr lang="es-ES" dirty="0"/>
                  <a:t> </a:t>
                </a:r>
                <a:r>
                  <a:rPr lang="el-GR" dirty="0">
                    <a:latin typeface="Cambria Math" panose="02040503050406030204" pitchFamily="18" charset="0"/>
                  </a:rPr>
                  <a:t>ν</a:t>
                </a:r>
                <a:r>
                  <a:rPr lang="el-GR" baseline="-25000" dirty="0">
                    <a:latin typeface="Cambria Math" panose="02040503050406030204" pitchFamily="18" charset="0"/>
                  </a:rPr>
                  <a:t>μ</a:t>
                </a:r>
                <a:r>
                  <a:rPr lang="es-ES" baseline="-25000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beam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we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might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detect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after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distance</a:t>
                </a:r>
                <a:r>
                  <a:rPr lang="es-ES" dirty="0">
                    <a:latin typeface="Cambria Math" panose="02040503050406030204" pitchFamily="18" charset="0"/>
                  </a:rPr>
                  <a:t>, L, </a:t>
                </a:r>
                <a:r>
                  <a:rPr lang="el-GR" dirty="0">
                    <a:latin typeface="Cambria Math" panose="02040503050406030204" pitchFamily="18" charset="0"/>
                  </a:rPr>
                  <a:t>ν</a:t>
                </a:r>
                <a:r>
                  <a:rPr lang="es-ES" baseline="-25000" dirty="0">
                    <a:latin typeface="Cambria Math" panose="02040503050406030204" pitchFamily="18" charset="0"/>
                  </a:rPr>
                  <a:t>e</a:t>
                </a:r>
                <a:r>
                  <a:rPr lang="es-ES" dirty="0">
                    <a:latin typeface="Cambria Math" panose="02040503050406030204" pitchFamily="18" charset="0"/>
                  </a:rPr>
                  <a:t> in </a:t>
                </a:r>
                <a:r>
                  <a:rPr lang="es-ES" dirty="0" err="1">
                    <a:latin typeface="Cambria Math" panose="02040503050406030204" pitchFamily="18" charset="0"/>
                  </a:rPr>
                  <a:t>the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  <a:r>
                  <a:rPr lang="es-ES" dirty="0" err="1">
                    <a:latin typeface="Cambria Math" panose="02040503050406030204" pitchFamily="18" charset="0"/>
                  </a:rPr>
                  <a:t>beam</a:t>
                </a:r>
                <a:r>
                  <a:rPr lang="es-ES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s-ES" dirty="0">
                  <a:latin typeface="Cambria Math" panose="02040503050406030204" pitchFamily="18" charset="0"/>
                </a:endParaRPr>
              </a:p>
              <a:p>
                <a:r>
                  <a:rPr lang="es-ES" dirty="0" err="1"/>
                  <a:t>Probability</a:t>
                </a:r>
                <a:r>
                  <a:rPr lang="es-ES" dirty="0"/>
                  <a:t>:</a:t>
                </a: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53245" y="4397085"/>
                <a:ext cx="7868851" cy="9835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1.27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s-E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245" y="4397085"/>
                <a:ext cx="7868851" cy="98353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ular Callout 4"/>
          <p:cNvSpPr/>
          <p:nvPr/>
        </p:nvSpPr>
        <p:spPr>
          <a:xfrm>
            <a:off x="8854255" y="4466694"/>
            <a:ext cx="248030" cy="365760"/>
          </a:xfrm>
          <a:prstGeom prst="wedgeRectCallout">
            <a:avLst>
              <a:gd name="adj1" fmla="val 196210"/>
              <a:gd name="adj2" fmla="val -237606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ular Callout 5"/>
          <p:cNvSpPr/>
          <p:nvPr/>
        </p:nvSpPr>
        <p:spPr>
          <a:xfrm>
            <a:off x="8504136" y="4934547"/>
            <a:ext cx="334953" cy="446077"/>
          </a:xfrm>
          <a:prstGeom prst="wedgeRectCallout">
            <a:avLst>
              <a:gd name="adj1" fmla="val 369822"/>
              <a:gd name="adj2" fmla="val -62079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ular Callout 6"/>
          <p:cNvSpPr/>
          <p:nvPr/>
        </p:nvSpPr>
        <p:spPr>
          <a:xfrm>
            <a:off x="8075224" y="4441463"/>
            <a:ext cx="763865" cy="493083"/>
          </a:xfrm>
          <a:prstGeom prst="wedgeRectCallout">
            <a:avLst>
              <a:gd name="adj1" fmla="val -88421"/>
              <a:gd name="adj2" fmla="val -133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40795" y="3671690"/>
                <a:ext cx="1123834" cy="373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ES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795" y="3671690"/>
                <a:ext cx="1123834" cy="3730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022096" y="4484058"/>
            <a:ext cx="125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/>
              <a:t>Neutrino energy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125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he Tokai-to-Kamioka (            ) experiment"/>
          <p:cNvSpPr txBox="1"/>
          <p:nvPr/>
        </p:nvSpPr>
        <p:spPr>
          <a:xfrm>
            <a:off x="1514138" y="-99790"/>
            <a:ext cx="9163725" cy="98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7100"/>
              </a:lnSpc>
              <a:defRPr sz="48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lang="en-GB" sz="3375" b="1" kern="0" dirty="0" smtClean="0">
                <a:solidFill>
                  <a:srgbClr val="FF644E">
                    <a:lumOff val="-29866"/>
                  </a:srgbClr>
                </a:solidFill>
              </a:rPr>
              <a:t>T2K-II (2023-2026)</a:t>
            </a:r>
            <a:endParaRPr sz="3375" b="1" kern="0" dirty="0">
              <a:solidFill>
                <a:srgbClr val="FF644E">
                  <a:lumOff val="-29866"/>
                </a:srgbClr>
              </a:solidFill>
            </a:endParaRPr>
          </a:p>
        </p:txBody>
      </p:sp>
      <p:sp>
        <p:nvSpPr>
          <p:cNvPr id="2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pic>
        <p:nvPicPr>
          <p:cNvPr id="45" name="Google Shape;104;p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8488393" y="250166"/>
            <a:ext cx="3459192" cy="2900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upo"/>
          <p:cNvGrpSpPr/>
          <p:nvPr/>
        </p:nvGrpSpPr>
        <p:grpSpPr>
          <a:xfrm>
            <a:off x="6092825" y="4221784"/>
            <a:ext cx="4815818" cy="2162075"/>
            <a:chOff x="0" y="0"/>
            <a:chExt cx="7536656" cy="3889887"/>
          </a:xfrm>
        </p:grpSpPr>
        <p:pic>
          <p:nvPicPr>
            <p:cNvPr id="47" name="Captura de pantalla 2020-09-14 a las 16.36.28.png" descr="Captura de pantalla 2020-09-14 a las 16.36.28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0" y="0"/>
              <a:ext cx="7536656" cy="3889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ToF"/>
            <p:cNvSpPr txBox="1"/>
            <p:nvPr/>
          </p:nvSpPr>
          <p:spPr>
            <a:xfrm>
              <a:off x="2564818" y="381262"/>
              <a:ext cx="686198" cy="584092"/>
            </a:xfrm>
            <a:prstGeom prst="rect">
              <a:avLst/>
            </a:prstGeom>
            <a:noFill/>
            <a:ln>
              <a:noFill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35719" tIns="35719" rIns="35719" bIns="35719" numCol="1" anchor="ctr">
              <a:spAutoFit/>
            </a:bodyPr>
            <a:lstStyle>
              <a:lvl1pPr defTabSz="457200">
                <a:lnSpc>
                  <a:spcPts val="3200"/>
                </a:lnSpc>
                <a:defRPr sz="1500">
                  <a:solidFill>
                    <a:schemeClr val="accent5">
                      <a:hueOff val="-152896"/>
                      <a:lumOff val="12368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hangingPunct="0"/>
              <a:r>
                <a:rPr sz="1055" b="1" kern="0" dirty="0" err="1">
                  <a:solidFill>
                    <a:schemeClr val="bg1"/>
                  </a:solidFill>
                </a:rPr>
                <a:t>ToF</a:t>
              </a:r>
              <a:endParaRPr sz="1055" b="1" kern="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Conector recto de flecha 4"/>
          <p:cNvCxnSpPr>
            <a:endCxn id="47" idx="0"/>
          </p:cNvCxnSpPr>
          <p:nvPr/>
        </p:nvCxnSpPr>
        <p:spPr>
          <a:xfrm flipH="1">
            <a:off x="8500734" y="2984740"/>
            <a:ext cx="703651" cy="1237044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ángulo 5"/>
          <p:cNvSpPr/>
          <p:nvPr/>
        </p:nvSpPr>
        <p:spPr>
          <a:xfrm>
            <a:off x="702109" y="842270"/>
            <a:ext cx="7898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5240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New subdetectors for ND280</a:t>
            </a:r>
          </a:p>
          <a:p>
            <a:pPr lvl="0" indent="-15240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beam </a:t>
            </a: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 upgrade: </a:t>
            </a: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0.5 MW </a:t>
            </a: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750 kW (</a:t>
            </a:r>
            <a:r>
              <a:rPr lang="en-GB" sz="2400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 1.3 MW </a:t>
            </a:r>
            <a:r>
              <a:rPr lang="en-GB" sz="2400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HyperK</a:t>
            </a:r>
            <a:r>
              <a:rPr lang="en-GB" sz="2400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 </a:t>
            </a:r>
            <a:endParaRPr lang="en-GB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indent="-15240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statistics: </a:t>
            </a: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3E21 </a:t>
            </a: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 (2018) → </a:t>
            </a: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1E22 </a:t>
            </a: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 (2026</a:t>
            </a: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lvl="0" indent="-15240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aim</a:t>
            </a:r>
            <a:r>
              <a:rPr lang="en-GB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systematics from 5-6% to 4</a:t>
            </a:r>
            <a:r>
              <a:rPr lang="en-GB" sz="24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%</a:t>
            </a:r>
          </a:p>
          <a:p>
            <a:pPr lvl="0" indent="-15240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 for CPV observation in optimal scenario at 3</a:t>
            </a:r>
            <a:r>
              <a:rPr lang="el-GR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09" y="3240311"/>
            <a:ext cx="4714619" cy="36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965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LBNO Experiment Concept</a:t>
            </a:r>
            <a:endParaRPr lang="en-GB" dirty="0"/>
          </a:p>
        </p:txBody>
      </p:sp>
      <p:grpSp>
        <p:nvGrpSpPr>
          <p:cNvPr id="4" name="Grupo"/>
          <p:cNvGrpSpPr/>
          <p:nvPr/>
        </p:nvGrpSpPr>
        <p:grpSpPr>
          <a:xfrm>
            <a:off x="1605795" y="720547"/>
            <a:ext cx="8980410" cy="3441701"/>
            <a:chOff x="0" y="0"/>
            <a:chExt cx="12772136" cy="4894862"/>
          </a:xfrm>
        </p:grpSpPr>
        <p:grpSp>
          <p:nvGrpSpPr>
            <p:cNvPr id="5" name="Grupo"/>
            <p:cNvGrpSpPr/>
            <p:nvPr/>
          </p:nvGrpSpPr>
          <p:grpSpPr>
            <a:xfrm>
              <a:off x="0" y="991075"/>
              <a:ext cx="10329327" cy="3903788"/>
              <a:chOff x="0" y="0"/>
              <a:chExt cx="10329326" cy="3903787"/>
            </a:xfrm>
          </p:grpSpPr>
          <p:pic>
            <p:nvPicPr>
              <p:cNvPr id="10" name="Grupo" descr="Grupo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rcRect t="40938" b="12370"/>
              <a:stretch>
                <a:fillRect/>
              </a:stretch>
            </p:blipFill>
            <p:spPr>
              <a:xfrm>
                <a:off x="0" y="2247571"/>
                <a:ext cx="10329327" cy="1656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Picture 15" descr="Picture 15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rcRect l="14799" t="5357" r="38506" b="4315"/>
              <a:stretch>
                <a:fillRect/>
              </a:stretch>
            </p:blipFill>
            <p:spPr>
              <a:xfrm>
                <a:off x="664113" y="48683"/>
                <a:ext cx="2047999" cy="21665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Integr_NM_det.png" descr="Integr_NM_det.png"/>
              <p:cNvPicPr>
                <a:picLocks noChangeAspect="1"/>
              </p:cNvPicPr>
              <p:nvPr/>
            </p:nvPicPr>
            <p:blipFill>
              <a:blip r:embed="rId4" cstate="print">
                <a:extLst/>
              </a:blip>
              <a:stretch>
                <a:fillRect/>
              </a:stretch>
            </p:blipFill>
            <p:spPr>
              <a:xfrm>
                <a:off x="6180177" y="0"/>
                <a:ext cx="1603854" cy="2263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" name="Far detector…"/>
            <p:cNvSpPr txBox="1"/>
            <p:nvPr/>
          </p:nvSpPr>
          <p:spPr>
            <a:xfrm>
              <a:off x="458707" y="0"/>
              <a:ext cx="3330302" cy="1257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 hangingPunct="0">
                <a:lnSpc>
                  <a:spcPts val="2953"/>
                </a:lnSpc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Far </a:t>
              </a:r>
              <a:r>
                <a:rPr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detector</a:t>
              </a:r>
            </a:p>
            <a:p>
              <a:pPr defTabSz="321457" hangingPunct="0">
                <a:lnSpc>
                  <a:spcPts val="2953"/>
                </a:lnSpc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Super </a:t>
              </a:r>
              <a:r>
                <a:rPr sz="1687" b="1" kern="0" dirty="0" err="1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Kamiokande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" name="Near detector…"/>
            <p:cNvSpPr txBox="1"/>
            <p:nvPr/>
          </p:nvSpPr>
          <p:spPr>
            <a:xfrm>
              <a:off x="4911585" y="157613"/>
              <a:ext cx="3173632" cy="942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 hangingPunct="0">
                <a:lnSpc>
                  <a:spcPts val="2953"/>
                </a:lnSpc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Near detector</a:t>
              </a:r>
            </a:p>
            <a:p>
              <a:pPr defTabSz="321457" hangingPunct="0">
                <a:lnSpc>
                  <a:spcPts val="2953"/>
                </a:lnSpc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complex</a:t>
              </a:r>
            </a:p>
          </p:txBody>
        </p:sp>
        <p:pic>
          <p:nvPicPr>
            <p:cNvPr id="8" name="Captura de pantalla 2020-09-08 a las 17.04.35.png" descr="Captura de pantalla 2020-09-08 a las 17.04.35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8469220" y="1155679"/>
              <a:ext cx="4302917" cy="2085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J-Parc…"/>
            <p:cNvSpPr txBox="1"/>
            <p:nvPr/>
          </p:nvSpPr>
          <p:spPr>
            <a:xfrm>
              <a:off x="8491085" y="157613"/>
              <a:ext cx="3173632" cy="942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 hangingPunct="0">
                <a:lnSpc>
                  <a:spcPts val="2953"/>
                </a:lnSpc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J-PARC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321457" hangingPunct="0">
                <a:lnSpc>
                  <a:spcPts val="2953"/>
                </a:lnSpc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Neutrino Beam</a:t>
              </a:r>
            </a:p>
          </p:txBody>
        </p:sp>
      </p:grpSp>
      <p:sp>
        <p:nvSpPr>
          <p:cNvPr id="13" name="Create Neutrino’s off-axis beam"/>
          <p:cNvSpPr txBox="1"/>
          <p:nvPr/>
        </p:nvSpPr>
        <p:spPr>
          <a:xfrm>
            <a:off x="8233640" y="4482204"/>
            <a:ext cx="1858676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 defTabSz="410751" hangingPunct="0"/>
            <a:r>
              <a:rPr sz="1687" b="1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Create Neutrino’s off-axis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haracterize beam and   interactions"/>
              <p:cNvSpPr txBox="1"/>
              <p:nvPr/>
            </p:nvSpPr>
            <p:spPr>
              <a:xfrm>
                <a:off x="5020826" y="4448124"/>
                <a:ext cx="2546820" cy="6595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defTabSz="410751" hangingPunct="0">
                  <a:defRPr>
                    <a:solidFill>
                      <a:srgbClr val="FAE232">
                        <a:hueOff val="-1081314"/>
                        <a:satOff val="4338"/>
                        <a:lumOff val="-8931"/>
                      </a:srgbClr>
                    </a:solidFill>
                  </a:defRPr>
                </a:pPr>
                <a:r>
                  <a:rPr sz="1687" b="1" kern="0">
                    <a:solidFill>
                      <a:srgbClr val="FAE232">
                        <a:hueOff val="-1081314"/>
                        <a:satOff val="4338"/>
                        <a:lumOff val="-8931"/>
                      </a:srgbClr>
                    </a:solidFill>
                    <a:latin typeface="Helvetica Neue"/>
                    <a:sym typeface="Helvetica Neue"/>
                  </a:rPr>
                  <a:t>Characterize beam and </a:t>
                </a:r>
                <a14:m>
                  <m:oMath xmlns:m="http://schemas.openxmlformats.org/officeDocument/2006/math">
                    <m:r>
                      <a:rPr sz="2180" b="1" i="1" kern="0">
                        <a:solidFill>
                          <a:srgbClr val="FF9300"/>
                        </a:solidFill>
                        <a:latin typeface="Cambria Math" panose="02040503050406030204" pitchFamily="18" charset="0"/>
                        <a:sym typeface="Helvetica Neue"/>
                      </a:rPr>
                      <m:t>𝜈</m:t>
                    </m:r>
                  </m:oMath>
                </a14:m>
                <a:r>
                  <a:rPr sz="1687" b="1" kern="0">
                    <a:solidFill>
                      <a:srgbClr val="FAE232">
                        <a:hueOff val="-1081314"/>
                        <a:satOff val="4338"/>
                        <a:lumOff val="-8931"/>
                      </a:srgbClr>
                    </a:solidFill>
                    <a:latin typeface="Helvetica Neue"/>
                    <a:sym typeface="Helvetica Neue"/>
                  </a:rPr>
                  <a:t> interactions</a:t>
                </a:r>
                <a:endParaRPr sz="1687" b="1" kern="0">
                  <a:solidFill>
                    <a:srgbClr val="FF9300"/>
                  </a:solidFill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Characterize beam and   interaction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826" y="4448124"/>
                <a:ext cx="2546820" cy="659541"/>
              </a:xfrm>
              <a:prstGeom prst="rect">
                <a:avLst/>
              </a:prstGeom>
              <a:blipFill rotWithShape="0">
                <a:blip r:embed="rId6"/>
                <a:stretch>
                  <a:fillRect l="-3837" t="-4630" r="-719" b="-1203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Measure oscillated beam"/>
          <p:cNvSpPr txBox="1"/>
          <p:nvPr/>
        </p:nvSpPr>
        <p:spPr>
          <a:xfrm>
            <a:off x="1791713" y="4482204"/>
            <a:ext cx="2365613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defTabSz="410751" hangingPunct="0"/>
            <a:r>
              <a:rPr sz="1687" b="1" kern="0">
                <a:solidFill>
                  <a:srgbClr val="00A2FF"/>
                </a:solidFill>
                <a:latin typeface="Helvetica Neue"/>
                <a:sym typeface="Helvetica Neue"/>
              </a:rPr>
              <a:t>Measure oscillated beam</a:t>
            </a:r>
          </a:p>
        </p:txBody>
      </p:sp>
      <p:sp>
        <p:nvSpPr>
          <p:cNvPr id="16" name="Línea"/>
          <p:cNvSpPr/>
          <p:nvPr/>
        </p:nvSpPr>
        <p:spPr>
          <a:xfrm flipH="1">
            <a:off x="7587502" y="4777894"/>
            <a:ext cx="4229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7" name="Línea"/>
          <p:cNvSpPr/>
          <p:nvPr/>
        </p:nvSpPr>
        <p:spPr>
          <a:xfrm flipH="1">
            <a:off x="4441569" y="4777894"/>
            <a:ext cx="4229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8" name="@ND280"/>
          <p:cNvSpPr txBox="1"/>
          <p:nvPr/>
        </p:nvSpPr>
        <p:spPr>
          <a:xfrm>
            <a:off x="5581482" y="3938117"/>
            <a:ext cx="1530293" cy="68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 defTabSz="457200">
              <a:lnSpc>
                <a:spcPts val="42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687" b="1" kern="0" dirty="0">
                <a:solidFill>
                  <a:srgbClr val="000000"/>
                </a:solidFill>
              </a:rPr>
              <a:t>@ND280</a:t>
            </a:r>
          </a:p>
        </p:txBody>
      </p:sp>
      <p:sp>
        <p:nvSpPr>
          <p:cNvPr id="19" name="@SK"/>
          <p:cNvSpPr txBox="1"/>
          <p:nvPr/>
        </p:nvSpPr>
        <p:spPr>
          <a:xfrm>
            <a:off x="2099685" y="3987830"/>
            <a:ext cx="1530293" cy="68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 defTabSz="457200">
              <a:lnSpc>
                <a:spcPts val="42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687" b="1" kern="0">
                <a:solidFill>
                  <a:srgbClr val="000000"/>
                </a:solidFill>
              </a:rPr>
              <a:t>@SK</a:t>
            </a:r>
          </a:p>
        </p:txBody>
      </p:sp>
      <p:sp>
        <p:nvSpPr>
          <p:cNvPr id="20" name="@J-PARC"/>
          <p:cNvSpPr txBox="1"/>
          <p:nvPr/>
        </p:nvSpPr>
        <p:spPr>
          <a:xfrm>
            <a:off x="8099211" y="3987830"/>
            <a:ext cx="1530293" cy="685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 defTabSz="457200">
              <a:lnSpc>
                <a:spcPts val="42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687" b="1" kern="0">
                <a:solidFill>
                  <a:srgbClr val="000000"/>
                </a:solidFill>
              </a:rPr>
              <a:t>@J-PARC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r"/>
              <p:cNvSpPr txBox="1"/>
              <p:nvPr/>
            </p:nvSpPr>
            <p:spPr>
              <a:xfrm>
                <a:off x="9699715" y="4677487"/>
                <a:ext cx="1858676" cy="4287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defTabSz="410751" hangingPunct="0"/>
                <a14:m>
                  <m:oMath xmlns:m="http://schemas.openxmlformats.org/officeDocument/2006/math">
                    <m:sSub>
                      <m:sSubPr>
                        <m:ctrlPr>
                          <a:rPr sz="2144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sz="2144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𝜈</m:t>
                        </m:r>
                      </m:e>
                      <m:sub>
                        <m:r>
                          <a:rPr sz="2144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</m:sub>
                    </m:sSub>
                  </m:oMath>
                </a14:m>
                <a:r>
                  <a:rPr sz="1687" b="1" kern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109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sz="2109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barPr>
                          <m:e>
                            <m:r>
                              <a:rPr sz="2109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sz="2109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𝜇</m:t>
                        </m:r>
                      </m:sub>
                    </m:sSub>
                  </m:oMath>
                </a14:m>
                <a:endParaRPr sz="1687" b="1" kern="0">
                  <a:solidFill>
                    <a:srgbClr val="000000"/>
                  </a:solidFill>
                  <a:latin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o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9715" y="4677487"/>
                <a:ext cx="1858676" cy="428772"/>
              </a:xfrm>
              <a:prstGeom prst="rect">
                <a:avLst/>
              </a:prstGeom>
              <a:blipFill rotWithShape="0">
                <a:blip r:embed="rId7"/>
                <a:stretch>
                  <a:fillRect l="-1639" b="-1126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aptura de pantalla 2021-02-09 a las 18.10.02.png" descr="Captura de pantalla 2021-02-09 a las 18.10.02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542843" y="5092620"/>
            <a:ext cx="1730033" cy="1426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upo"/>
          <p:cNvGrpSpPr/>
          <p:nvPr/>
        </p:nvGrpSpPr>
        <p:grpSpPr>
          <a:xfrm>
            <a:off x="3283120" y="5093698"/>
            <a:ext cx="1837862" cy="1295153"/>
            <a:chOff x="0" y="0"/>
            <a:chExt cx="2613846" cy="1841993"/>
          </a:xfrm>
        </p:grpSpPr>
        <p:pic>
          <p:nvPicPr>
            <p:cNvPr id="24" name="Captura de pantalla 2021-02-09 a las 11.38.10.png" descr="Captura de pantalla 2021-02-09 a las 11.38.10.png"/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rcRect r="34665"/>
            <a:stretch>
              <a:fillRect/>
            </a:stretch>
          </p:blipFill>
          <p:spPr>
            <a:xfrm>
              <a:off x="0" y="0"/>
              <a:ext cx="2443123" cy="1841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Captura de pantalla 2021-02-09 a las 11.38.10.png" descr="Captura de pantalla 2021-02-09 a las 11.38.10.png"/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rcRect l="92210" t="83156"/>
            <a:stretch>
              <a:fillRect/>
            </a:stretch>
          </p:blipFill>
          <p:spPr>
            <a:xfrm>
              <a:off x="2322566" y="1531757"/>
              <a:ext cx="291281" cy="310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" name="Grupo"/>
          <p:cNvGrpSpPr/>
          <p:nvPr/>
        </p:nvGrpSpPr>
        <p:grpSpPr>
          <a:xfrm>
            <a:off x="7849431" y="5100746"/>
            <a:ext cx="3796902" cy="1458989"/>
            <a:chOff x="0" y="0"/>
            <a:chExt cx="5400038" cy="2075004"/>
          </a:xfrm>
        </p:grpSpPr>
        <p:pic>
          <p:nvPicPr>
            <p:cNvPr id="27" name="Captura de pantalla 2021-02-09 a las 18.05.24.png" descr="Captura de pantalla 2021-02-09 a las 18.05.24.png"/>
            <p:cNvPicPr>
              <a:picLocks noChangeAspect="1"/>
            </p:cNvPicPr>
            <p:nvPr/>
          </p:nvPicPr>
          <p:blipFill>
            <a:blip r:embed="rId10" cstate="print">
              <a:extLst/>
            </a:blip>
            <a:srcRect/>
            <a:stretch>
              <a:fillRect/>
            </a:stretch>
          </p:blipFill>
          <p:spPr>
            <a:xfrm>
              <a:off x="0" y="0"/>
              <a:ext cx="4041995" cy="2075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o"/>
                <p:cNvSpPr txBox="1"/>
                <p:nvPr/>
              </p:nvSpPr>
              <p:spPr>
                <a:xfrm>
                  <a:off x="2756586" y="7067"/>
                  <a:ext cx="2643452" cy="6136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/>
                  <a14:m>
                    <m:oMath xmlns:m="http://schemas.openxmlformats.org/officeDocument/2006/math">
                      <m:sSub>
                        <m:sSubPr>
                          <m:ctrlP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</m:e>
                        <m:sub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sym typeface="Helvetica Neue"/>
                    </a:rPr>
                    <a:t> </a:t>
                  </a:r>
                  <a14:m>
                    <m:oMath xmlns:m="http://schemas.openxmlformats.org/officeDocument/2006/math">
                      <m:r>
                        <a:rPr sz="2391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→</m:t>
                      </m:r>
                    </m:oMath>
                  </a14:m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sym typeface="Helvetica Neue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</m:e>
                        <m:sub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𝜇</m:t>
                          </m:r>
                        </m:sub>
                      </m:sSub>
                    </m:oMath>
                  </a14:m>
                  <a:endParaRPr sz="1687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97" name="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86" y="7067"/>
                  <a:ext cx="2643452" cy="613638"/>
                </a:xfrm>
                <a:prstGeom prst="rect">
                  <a:avLst/>
                </a:prstGeom>
                <a:blipFill rotWithShape="0">
                  <a:blip r:embed="rId12" cstate="print"/>
                  <a:stretch>
                    <a:fillRect l="-1974" b="-857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o"/>
                <p:cNvSpPr txBox="1"/>
                <p:nvPr/>
              </p:nvSpPr>
              <p:spPr>
                <a:xfrm>
                  <a:off x="2756586" y="1255478"/>
                  <a:ext cx="2643452" cy="6136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/>
                  <a14:m>
                    <m:oMath xmlns:m="http://schemas.openxmlformats.org/officeDocument/2006/math">
                      <m:sSub>
                        <m:sSubPr>
                          <m:ctrlP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</m:e>
                        <m:sub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sym typeface="Helvetica Neue"/>
                    </a:rPr>
                    <a:t> </a:t>
                  </a:r>
                  <a14:m>
                    <m:oMath xmlns:m="http://schemas.openxmlformats.org/officeDocument/2006/math">
                      <m:r>
                        <a:rPr sz="2391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→</m:t>
                      </m:r>
                    </m:oMath>
                  </a14:m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sym typeface="Helvetica Neue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𝜈</m:t>
                          </m:r>
                        </m:e>
                        <m:sub>
                          <m:r>
                            <a:rPr sz="2144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𝑒</m:t>
                          </m:r>
                        </m:sub>
                      </m:sSub>
                    </m:oMath>
                  </a14:m>
                  <a:endParaRPr sz="1687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98" name="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86" y="1255478"/>
                  <a:ext cx="2643452" cy="613638"/>
                </a:xfrm>
                <a:prstGeom prst="rect">
                  <a:avLst/>
                </a:prstGeom>
                <a:blipFill rotWithShape="0">
                  <a:blip r:embed="rId13" cstate="print"/>
                  <a:stretch>
                    <a:fillRect l="-1974" b="-857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Imagen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18" y="5092620"/>
            <a:ext cx="2245118" cy="152255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58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More complications: Matter Effects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00878" y="1591980"/>
                <a:ext cx="7094035" cy="534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  <m:sup>
                                  <m:r>
                                    <a:rPr lang="es-E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s-E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s-E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878" y="1591980"/>
                <a:ext cx="7094035" cy="5344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412515" y="1148869"/>
            <a:ext cx="6779174" cy="4985601"/>
          </a:xfrm>
        </p:spPr>
        <p:txBody>
          <a:bodyPr>
            <a:normAutofit fontScale="92500" lnSpcReduction="20000"/>
          </a:bodyPr>
          <a:lstStyle/>
          <a:p>
            <a:r>
              <a:rPr lang="es-ES_tradnl" altLang="zh-CN" dirty="0" err="1" smtClean="0">
                <a:ea typeface="HGｺﾞｼｯｸE"/>
              </a:rPr>
              <a:t>Even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without</a:t>
            </a:r>
            <a:r>
              <a:rPr lang="es-ES_tradnl" altLang="zh-CN" dirty="0" smtClean="0">
                <a:ea typeface="HGｺﾞｼｯｸE"/>
              </a:rPr>
              <a:t> CP </a:t>
            </a:r>
            <a:r>
              <a:rPr lang="es-ES_tradnl" altLang="zh-CN" dirty="0" err="1" smtClean="0">
                <a:ea typeface="HGｺﾞｼｯｸE"/>
              </a:rPr>
              <a:t>violation</a:t>
            </a:r>
            <a:r>
              <a:rPr lang="es-ES_tradnl" altLang="zh-CN" dirty="0" smtClean="0">
                <a:ea typeface="HGｺﾞｼｯｸE"/>
              </a:rPr>
              <a:t>, </a:t>
            </a:r>
            <a:r>
              <a:rPr lang="es-ES_tradnl" altLang="zh-CN" dirty="0" err="1" smtClean="0">
                <a:ea typeface="HGｺﾞｼｯｸE"/>
              </a:rPr>
              <a:t>there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is</a:t>
            </a:r>
            <a:r>
              <a:rPr lang="es-ES_tradnl" altLang="zh-CN" dirty="0" smtClean="0">
                <a:ea typeface="HGｺﾞｼｯｸE"/>
              </a:rPr>
              <a:t>:</a:t>
            </a:r>
          </a:p>
          <a:p>
            <a:pPr marL="0" indent="0">
              <a:buNone/>
            </a:pPr>
            <a:endParaRPr lang="es-ES_tradnl" altLang="zh-CN" sz="1700" dirty="0" smtClean="0">
              <a:ea typeface="HGｺﾞｼｯｸE"/>
            </a:endParaRPr>
          </a:p>
          <a:p>
            <a:endParaRPr lang="es-ES_tradnl" altLang="zh-CN" dirty="0">
              <a:ea typeface="HGｺﾞｼｯｸE"/>
            </a:endParaRPr>
          </a:p>
          <a:p>
            <a:r>
              <a:rPr lang="es-ES_tradnl" altLang="zh-CN" dirty="0" smtClean="0">
                <a:ea typeface="HGｺﾞｼｯｸE"/>
              </a:rPr>
              <a:t>Neutrinos </a:t>
            </a:r>
            <a:r>
              <a:rPr lang="es-ES_tradnl" altLang="zh-CN" dirty="0" err="1" smtClean="0">
                <a:ea typeface="HGｺﾞｼｯｸE"/>
              </a:rPr>
              <a:t>cross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the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Earth</a:t>
            </a:r>
            <a:r>
              <a:rPr lang="es-ES_tradnl" altLang="zh-CN" dirty="0" smtClean="0">
                <a:ea typeface="HGｺﾞｼｯｸE"/>
              </a:rPr>
              <a:t> and </a:t>
            </a:r>
            <a:r>
              <a:rPr lang="es-ES_tradnl" altLang="zh-CN" dirty="0" err="1" smtClean="0">
                <a:ea typeface="HGｺﾞｼｯｸE"/>
              </a:rPr>
              <a:t>there</a:t>
            </a:r>
            <a:r>
              <a:rPr lang="es-ES_tradnl" altLang="zh-CN" dirty="0" smtClean="0">
                <a:ea typeface="HGｺﾞｼｯｸE"/>
              </a:rPr>
              <a:t> are </a:t>
            </a:r>
            <a:r>
              <a:rPr lang="es-ES_tradnl" altLang="zh-CN" dirty="0" err="1" smtClean="0">
                <a:ea typeface="HGｺﾞｼｯｸE"/>
              </a:rPr>
              <a:t>only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electrons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but</a:t>
            </a:r>
            <a:r>
              <a:rPr lang="es-ES_tradnl" altLang="zh-CN" dirty="0" smtClean="0">
                <a:ea typeface="HGｺﾞｼｯｸE"/>
              </a:rPr>
              <a:t> no </a:t>
            </a:r>
            <a:r>
              <a:rPr lang="es-ES_tradnl" altLang="zh-CN" dirty="0" err="1" smtClean="0">
                <a:ea typeface="HGｺﾞｼｯｸE"/>
              </a:rPr>
              <a:t>positrons</a:t>
            </a:r>
            <a:r>
              <a:rPr lang="es-ES_tradnl" altLang="zh-CN" dirty="0" smtClean="0">
                <a:ea typeface="HGｺﾞｼｯｸE"/>
              </a:rPr>
              <a:t>!</a:t>
            </a:r>
          </a:p>
          <a:p>
            <a:r>
              <a:rPr lang="es-ES_tradnl" altLang="zh-CN" dirty="0" err="1" smtClean="0">
                <a:ea typeface="HGｺﾞｼｯｸE"/>
              </a:rPr>
              <a:t>Corresponds</a:t>
            </a:r>
            <a:r>
              <a:rPr lang="es-ES_tradnl" altLang="zh-CN" dirty="0" smtClean="0">
                <a:ea typeface="HGｺﾞｼｯｸE"/>
              </a:rPr>
              <a:t> to </a:t>
            </a:r>
            <a:r>
              <a:rPr lang="es-ES_tradnl" altLang="zh-CN" dirty="0" err="1" smtClean="0">
                <a:ea typeface="HGｺﾞｼｯｸE"/>
              </a:rPr>
              <a:t>additional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potential</a:t>
            </a:r>
            <a:r>
              <a:rPr lang="es-ES_tradnl" altLang="zh-CN" dirty="0" smtClean="0">
                <a:ea typeface="HGｺﾞｼｯｸE"/>
              </a:rPr>
              <a:t> V:</a:t>
            </a:r>
          </a:p>
          <a:p>
            <a:endParaRPr lang="es-ES_tradnl" altLang="zh-CN" dirty="0" smtClean="0">
              <a:ea typeface="HGｺﾞｼｯｸE"/>
            </a:endParaRPr>
          </a:p>
          <a:p>
            <a:endParaRPr lang="es-ES_tradnl" altLang="zh-CN" dirty="0">
              <a:ea typeface="HGｺﾞｼｯｸE"/>
            </a:endParaRPr>
          </a:p>
          <a:p>
            <a:pPr marL="0" indent="0">
              <a:buNone/>
            </a:pPr>
            <a:r>
              <a:rPr lang="es-ES_tradnl" altLang="zh-CN" dirty="0" smtClean="0">
                <a:ea typeface="HGｺﾞｼｯｸE"/>
              </a:rPr>
              <a:t>GF: Fermi </a:t>
            </a:r>
            <a:r>
              <a:rPr lang="es-ES_tradnl" altLang="zh-CN" dirty="0" err="1" smtClean="0">
                <a:ea typeface="HGｺﾞｼｯｸE"/>
              </a:rPr>
              <a:t>const.</a:t>
            </a:r>
            <a:r>
              <a:rPr lang="es-ES_tradnl" altLang="zh-CN" dirty="0" smtClean="0">
                <a:ea typeface="HGｺﾞｼｯｸE"/>
              </a:rPr>
              <a:t>, </a:t>
            </a:r>
            <a:r>
              <a:rPr lang="es-ES_tradnl" altLang="zh-CN" dirty="0" err="1" smtClean="0">
                <a:ea typeface="HGｺﾞｼｯｸE"/>
              </a:rPr>
              <a:t>ne</a:t>
            </a:r>
            <a:r>
              <a:rPr lang="es-ES_tradnl" altLang="zh-CN" dirty="0" smtClean="0">
                <a:ea typeface="HGｺﾞｼｯｸE"/>
              </a:rPr>
              <a:t>: </a:t>
            </a:r>
            <a:r>
              <a:rPr lang="es-ES_tradnl" altLang="zh-CN" dirty="0" err="1" smtClean="0">
                <a:ea typeface="HGｺﾞｼｯｸE"/>
              </a:rPr>
              <a:t>electron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number</a:t>
            </a:r>
            <a:r>
              <a:rPr lang="es-ES_tradnl" altLang="zh-CN" dirty="0" smtClean="0">
                <a:ea typeface="HGｺﾞｼｯｸE"/>
              </a:rPr>
              <a:t>, </a:t>
            </a:r>
            <a:r>
              <a:rPr lang="es-ES_tradnl" altLang="zh-CN" dirty="0" err="1" smtClean="0">
                <a:ea typeface="HGｺﾞｼｯｸE"/>
              </a:rPr>
              <a:t>sign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depends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on</a:t>
            </a:r>
            <a:r>
              <a:rPr lang="es-ES_tradnl" altLang="zh-CN" dirty="0" smtClean="0">
                <a:ea typeface="HGｺﾞｼｯｸE"/>
              </a:rPr>
              <a:t> neutrinos </a:t>
            </a:r>
            <a:r>
              <a:rPr lang="es-ES_tradnl" altLang="zh-CN" dirty="0" err="1" smtClean="0">
                <a:ea typeface="HGｺﾞｼｯｸE"/>
              </a:rPr>
              <a:t>or</a:t>
            </a:r>
            <a:r>
              <a:rPr lang="es-ES_tradnl" altLang="zh-CN" dirty="0" smtClean="0">
                <a:ea typeface="HGｺﾞｼｯｸE"/>
              </a:rPr>
              <a:t> anti-neutrinos</a:t>
            </a:r>
          </a:p>
          <a:p>
            <a:r>
              <a:rPr lang="es-ES_tradnl" altLang="zh-CN" dirty="0" err="1" smtClean="0">
                <a:ea typeface="HGｺﾞｼｯｸE"/>
              </a:rPr>
              <a:t>Depends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on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mass</a:t>
            </a:r>
            <a:r>
              <a:rPr lang="es-ES_tradnl" altLang="zh-CN" dirty="0" smtClean="0">
                <a:ea typeface="HGｺﾞｼｯｸE"/>
              </a:rPr>
              <a:t> </a:t>
            </a:r>
            <a:r>
              <a:rPr lang="es-ES_tradnl" altLang="zh-CN" dirty="0" err="1" smtClean="0">
                <a:ea typeface="HGｺﾞｼｯｸE"/>
              </a:rPr>
              <a:t>hierarchy</a:t>
            </a:r>
            <a:r>
              <a:rPr lang="es-ES_tradnl" altLang="zh-CN" dirty="0" smtClean="0">
                <a:ea typeface="HGｺﾞｼｯｸE"/>
              </a:rPr>
              <a:t> in </a:t>
            </a:r>
            <a:r>
              <a:rPr lang="es-ES_tradnl" altLang="zh-CN" dirty="0" err="1" smtClean="0">
                <a:ea typeface="HGｺﾞｼｯｸE"/>
              </a:rPr>
              <a:t>addition</a:t>
            </a:r>
            <a:r>
              <a:rPr lang="es-ES_tradnl" altLang="zh-CN" dirty="0" smtClean="0">
                <a:ea typeface="HGｺﾞｼｯｸE"/>
              </a:rPr>
              <a:t>: normal </a:t>
            </a:r>
            <a:r>
              <a:rPr lang="es-ES_tradnl" altLang="zh-CN" dirty="0" err="1" smtClean="0">
                <a:ea typeface="HGｺﾞｼｯｸE"/>
              </a:rPr>
              <a:t>preferred</a:t>
            </a:r>
            <a:r>
              <a:rPr lang="es-ES_tradnl" altLang="zh-CN" dirty="0" smtClean="0">
                <a:ea typeface="HGｺﾞｼｯｸE"/>
              </a:rPr>
              <a:t> at 3</a:t>
            </a:r>
            <a:r>
              <a:rPr lang="el-GR" altLang="zh-CN" dirty="0" smtClean="0">
                <a:ea typeface="HGｺﾞｼｯｸE"/>
              </a:rPr>
              <a:t>σ</a:t>
            </a:r>
            <a:r>
              <a:rPr lang="es-ES" altLang="zh-CN" dirty="0" smtClean="0">
                <a:ea typeface="HGｺﾞｼｯｸE"/>
              </a:rPr>
              <a:t> </a:t>
            </a:r>
            <a:r>
              <a:rPr lang="es-ES" altLang="zh-CN" dirty="0" err="1" smtClean="0">
                <a:ea typeface="HGｺﾞｼｯｸE"/>
              </a:rPr>
              <a:t>level</a:t>
            </a:r>
            <a:r>
              <a:rPr lang="es-ES" altLang="zh-CN" dirty="0" smtClean="0">
                <a:ea typeface="HGｺﾞｼｯｸE"/>
              </a:rPr>
              <a:t> </a:t>
            </a:r>
            <a:r>
              <a:rPr lang="es-ES" altLang="zh-CN" dirty="0" err="1" smtClean="0">
                <a:ea typeface="HGｺﾞｼｯｸE"/>
              </a:rPr>
              <a:t>by</a:t>
            </a:r>
            <a:r>
              <a:rPr lang="es-ES" altLang="zh-CN" dirty="0" smtClean="0">
                <a:ea typeface="HGｺﾞｼｯｸE"/>
              </a:rPr>
              <a:t> SK </a:t>
            </a:r>
            <a:r>
              <a:rPr lang="es-ES" altLang="zh-CN" dirty="0" err="1" smtClean="0">
                <a:ea typeface="HGｺﾞｼｯｸE"/>
              </a:rPr>
              <a:t>atmospheric</a:t>
            </a:r>
            <a:r>
              <a:rPr lang="es-ES" altLang="zh-CN" dirty="0" smtClean="0">
                <a:ea typeface="HGｺﾞｼｯｸE"/>
              </a:rPr>
              <a:t> neutrinos</a:t>
            </a:r>
            <a:endParaRPr lang="es-ES_tradnl" altLang="zh-CN" dirty="0" smtClean="0">
              <a:ea typeface="HGｺﾞｼｯｸ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550" y="1420438"/>
            <a:ext cx="2256499" cy="1716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345" y="1516129"/>
            <a:ext cx="1847194" cy="1525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34799" y="1051106"/>
            <a:ext cx="280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/>
              <a:t>Weak forward scattering</a:t>
            </a:r>
            <a:endParaRPr lang="en-GB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81450" y="3482961"/>
                <a:ext cx="3129380" cy="5505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3200"/>
                  <a:t>V</a:t>
                </a:r>
                <a:r>
                  <a:rPr lang="es-ES" sz="3200" b="0" smtClean="0"/>
                  <a:t> </a:t>
                </a:r>
                <a14:m>
                  <m:oMath xmlns:m="http://schemas.openxmlformats.org/officeDocument/2006/math">
                    <m:r>
                      <a:rPr lang="es-ES" sz="32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s-E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  <m:rad>
                      <m:radPr>
                        <m:degHide m:val="on"/>
                        <m:ctrlP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sSub>
                      <m:sSubPr>
                        <m:ctrlP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s-E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320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450" y="3482961"/>
                <a:ext cx="3129380" cy="550535"/>
              </a:xfrm>
              <a:prstGeom prst="rect">
                <a:avLst/>
              </a:prstGeom>
              <a:blipFill rotWithShape="0">
                <a:blip r:embed="rId5"/>
                <a:stretch>
                  <a:fillRect l="-7782" t="-12088" b="-4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973" y="3401197"/>
            <a:ext cx="3748320" cy="32659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95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2 Approaches: Large Baseline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11181"/>
            <a:ext cx="9052891" cy="4939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smtClean="0"/>
              <a:t>L &gt; 1000 km</a:t>
            </a:r>
          </a:p>
          <a:p>
            <a:r>
              <a:rPr lang="es-ES" smtClean="0"/>
              <a:t>Use wideband neutrino energy beam =&gt; on-axis</a:t>
            </a:r>
          </a:p>
          <a:p>
            <a:r>
              <a:rPr lang="es-ES" smtClean="0"/>
              <a:t>Use high energy (E</a:t>
            </a:r>
            <a:r>
              <a:rPr lang="el-GR" baseline="-25000" smtClean="0"/>
              <a:t>ν</a:t>
            </a:r>
            <a:r>
              <a:rPr lang="es-ES" smtClean="0"/>
              <a:t>&gt;2 GeV) 1st maximum for mass hierarchy</a:t>
            </a:r>
          </a:p>
          <a:p>
            <a:r>
              <a:rPr lang="es-ES" smtClean="0"/>
              <a:t>Use low energy 2nd maximum for CP violation</a:t>
            </a:r>
          </a:p>
        </p:txBody>
      </p:sp>
      <p:pic>
        <p:nvPicPr>
          <p:cNvPr id="5" name="Picture 1028" descr="Spec_Prob_1300_w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929" y="3564595"/>
            <a:ext cx="4323178" cy="2928741"/>
          </a:xfrm>
          <a:prstGeom prst="rect">
            <a:avLst/>
          </a:prstGeom>
          <a:noFill/>
        </p:spPr>
      </p:pic>
      <p:sp>
        <p:nvSpPr>
          <p:cNvPr id="6" name="Line 1029"/>
          <p:cNvSpPr>
            <a:spLocks noChangeShapeType="1"/>
          </p:cNvSpPr>
          <p:nvPr/>
        </p:nvSpPr>
        <p:spPr bwMode="auto">
          <a:xfrm>
            <a:off x="2752900" y="5289923"/>
            <a:ext cx="5918" cy="52853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3798170" y="4406994"/>
            <a:ext cx="1605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Helvetica" pitchFamily="1" charset="0"/>
              </a:rPr>
              <a:t>CP Conserved</a:t>
            </a:r>
          </a:p>
        </p:txBody>
      </p:sp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609820" y="4960832"/>
            <a:ext cx="1522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</a:t>
            </a:r>
            <a:r>
              <a:rPr lang="en-US" baseline="30000">
                <a:solidFill>
                  <a:srgbClr val="FF0000"/>
                </a:solidFill>
              </a:rPr>
              <a:t>st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 Box 1034"/>
          <p:cNvSpPr txBox="1">
            <a:spLocks noChangeArrowheads="1"/>
          </p:cNvSpPr>
          <p:nvPr/>
        </p:nvSpPr>
        <p:spPr bwMode="auto">
          <a:xfrm>
            <a:off x="2004957" y="5105257"/>
            <a:ext cx="563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2</a:t>
            </a:r>
            <a:r>
              <a:rPr lang="en-US" baseline="30000">
                <a:solidFill>
                  <a:srgbClr val="FF0000"/>
                </a:solidFill>
              </a:rPr>
              <a:t>nd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Picture 1030" descr="Spec_Prob_1300_wb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8659" y="3564595"/>
            <a:ext cx="4317425" cy="2928741"/>
          </a:xfrm>
          <a:prstGeom prst="rect">
            <a:avLst/>
          </a:prstGeom>
          <a:noFill/>
        </p:spPr>
      </p:pic>
      <p:sp>
        <p:nvSpPr>
          <p:cNvPr id="12" name="Text Box 1034"/>
          <p:cNvSpPr txBox="1">
            <a:spLocks noChangeArrowheads="1"/>
          </p:cNvSpPr>
          <p:nvPr/>
        </p:nvSpPr>
        <p:spPr bwMode="auto">
          <a:xfrm>
            <a:off x="7475081" y="4844299"/>
            <a:ext cx="563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2</a:t>
            </a:r>
            <a:r>
              <a:rPr lang="en-US" baseline="30000">
                <a:solidFill>
                  <a:srgbClr val="FF0000"/>
                </a:solidFill>
              </a:rPr>
              <a:t>nd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 Box 1033"/>
          <p:cNvSpPr txBox="1">
            <a:spLocks noChangeArrowheads="1"/>
          </p:cNvSpPr>
          <p:nvPr/>
        </p:nvSpPr>
        <p:spPr bwMode="auto">
          <a:xfrm>
            <a:off x="8038813" y="5105257"/>
            <a:ext cx="1522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</a:t>
            </a:r>
            <a:r>
              <a:rPr lang="en-US" baseline="30000">
                <a:solidFill>
                  <a:srgbClr val="FF0000"/>
                </a:solidFill>
              </a:rPr>
              <a:t>st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Line 1029"/>
          <p:cNvSpPr>
            <a:spLocks noChangeShapeType="1"/>
          </p:cNvSpPr>
          <p:nvPr/>
        </p:nvSpPr>
        <p:spPr bwMode="auto">
          <a:xfrm>
            <a:off x="7654852" y="5213630"/>
            <a:ext cx="24331" cy="87645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1030"/>
          <p:cNvSpPr txBox="1">
            <a:spLocks noChangeArrowheads="1"/>
          </p:cNvSpPr>
          <p:nvPr/>
        </p:nvSpPr>
        <p:spPr bwMode="auto">
          <a:xfrm>
            <a:off x="9118292" y="4406993"/>
            <a:ext cx="1605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Helvetica" pitchFamily="1" charset="0"/>
              </a:rPr>
              <a:t>CP </a:t>
            </a:r>
            <a:r>
              <a:rPr lang="en-US" sz="1400" smtClean="0">
                <a:solidFill>
                  <a:srgbClr val="FF0000"/>
                </a:solidFill>
                <a:latin typeface="Helvetica" pitchFamily="1" charset="0"/>
              </a:rPr>
              <a:t>Violated</a:t>
            </a:r>
            <a:endParaRPr lang="en-US" sz="1400">
              <a:solidFill>
                <a:srgbClr val="FF0000"/>
              </a:solidFill>
              <a:latin typeface="Helvetica" pitchFamily="1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041" y="1533879"/>
            <a:ext cx="3507124" cy="15193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59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2 Approaches: Shorter Baseline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1"/>
            <a:ext cx="10873174" cy="4939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 smtClean="0"/>
              <a:t>L ≈ </a:t>
            </a:r>
            <a:r>
              <a:rPr lang="es-ES" b="1" dirty="0" err="1" smtClean="0"/>
              <a:t>few</a:t>
            </a:r>
            <a:r>
              <a:rPr lang="es-ES" b="1" dirty="0" smtClean="0"/>
              <a:t> </a:t>
            </a:r>
            <a:r>
              <a:rPr lang="es-ES" b="1" dirty="0" err="1" smtClean="0"/>
              <a:t>hundred</a:t>
            </a:r>
            <a:r>
              <a:rPr lang="es-ES" b="1" dirty="0" smtClean="0"/>
              <a:t> km</a:t>
            </a:r>
          </a:p>
          <a:p>
            <a:r>
              <a:rPr lang="es-ES" dirty="0" err="1" smtClean="0"/>
              <a:t>Baseline</a:t>
            </a:r>
            <a:r>
              <a:rPr lang="es-ES" dirty="0" smtClean="0"/>
              <a:t> so short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matter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almost</a:t>
            </a:r>
            <a:r>
              <a:rPr lang="es-ES" dirty="0" smtClean="0"/>
              <a:t> no </a:t>
            </a:r>
            <a:r>
              <a:rPr lang="es-ES" dirty="0" err="1" smtClean="0"/>
              <a:t>impact</a:t>
            </a:r>
            <a:endParaRPr lang="es-ES" dirty="0" smtClean="0"/>
          </a:p>
          <a:p>
            <a:r>
              <a:rPr lang="es-ES" dirty="0" err="1" smtClean="0"/>
              <a:t>Focus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1st </a:t>
            </a:r>
            <a:r>
              <a:rPr lang="es-ES" dirty="0" err="1" smtClean="0"/>
              <a:t>maximum</a:t>
            </a:r>
            <a:r>
              <a:rPr lang="es-ES" dirty="0" smtClean="0"/>
              <a:t> =&gt; E</a:t>
            </a:r>
            <a:r>
              <a:rPr lang="el-GR" baseline="-25000" dirty="0" smtClean="0"/>
              <a:t>ν</a:t>
            </a:r>
            <a:r>
              <a:rPr lang="es-ES" dirty="0" smtClean="0"/>
              <a:t>&lt;1 </a:t>
            </a:r>
            <a:r>
              <a:rPr lang="es-ES" dirty="0" err="1" smtClean="0"/>
              <a:t>GeV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Aim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maximal</a:t>
            </a:r>
            <a:r>
              <a:rPr lang="es-ES" dirty="0" smtClean="0"/>
              <a:t> flux at </a:t>
            </a:r>
            <a:r>
              <a:rPr lang="es-ES" dirty="0"/>
              <a:t>E</a:t>
            </a:r>
            <a:r>
              <a:rPr lang="el-GR" baseline="-25000" dirty="0" smtClean="0"/>
              <a:t>ν</a:t>
            </a:r>
            <a:r>
              <a:rPr lang="es-ES" baseline="30000" dirty="0" err="1" smtClean="0"/>
              <a:t>max</a:t>
            </a:r>
            <a:r>
              <a:rPr lang="es-ES" baseline="30000" dirty="0" smtClean="0"/>
              <a:t> </a:t>
            </a:r>
            <a:r>
              <a:rPr lang="es-ES" dirty="0" smtClean="0"/>
              <a:t>=&gt; off-axis </a:t>
            </a:r>
            <a:r>
              <a:rPr lang="es-ES" dirty="0" err="1" smtClean="0"/>
              <a:t>configuration</a:t>
            </a:r>
            <a:endParaRPr lang="es-ES" dirty="0" smtClean="0"/>
          </a:p>
          <a:p>
            <a:r>
              <a:rPr lang="es-ES" dirty="0" smtClean="0"/>
              <a:t>To </a:t>
            </a:r>
            <a:r>
              <a:rPr lang="es-ES" dirty="0" err="1" smtClean="0"/>
              <a:t>improve</a:t>
            </a:r>
            <a:r>
              <a:rPr lang="es-ES" dirty="0" smtClean="0"/>
              <a:t> </a:t>
            </a:r>
            <a:r>
              <a:rPr lang="es-ES" dirty="0" err="1" smtClean="0"/>
              <a:t>sensitivity</a:t>
            </a:r>
            <a:r>
              <a:rPr lang="es-ES" dirty="0" smtClean="0"/>
              <a:t> use </a:t>
            </a:r>
            <a:r>
              <a:rPr lang="es-ES" dirty="0" err="1" smtClean="0"/>
              <a:t>mass</a:t>
            </a:r>
            <a:r>
              <a:rPr lang="es-ES" dirty="0" smtClean="0"/>
              <a:t> </a:t>
            </a:r>
            <a:r>
              <a:rPr lang="es-ES" dirty="0" err="1" smtClean="0"/>
              <a:t>hierarchy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measurements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add</a:t>
            </a:r>
            <a:r>
              <a:rPr lang="es-ES" dirty="0" smtClean="0"/>
              <a:t> </a:t>
            </a:r>
            <a:r>
              <a:rPr lang="es-ES" dirty="0" err="1" smtClean="0"/>
              <a:t>another</a:t>
            </a:r>
            <a:r>
              <a:rPr lang="es-ES" dirty="0" smtClean="0"/>
              <a:t> detector</a:t>
            </a:r>
            <a:br>
              <a:rPr lang="es-ES" dirty="0" smtClean="0"/>
            </a:br>
            <a:r>
              <a:rPr lang="es-ES" dirty="0" smtClean="0"/>
              <a:t>at </a:t>
            </a:r>
            <a:r>
              <a:rPr lang="es-ES" dirty="0" err="1" smtClean="0"/>
              <a:t>larger</a:t>
            </a:r>
            <a:r>
              <a:rPr lang="es-ES" dirty="0" smtClean="0"/>
              <a:t> L</a:t>
            </a:r>
          </a:p>
        </p:txBody>
      </p:sp>
      <p:pic>
        <p:nvPicPr>
          <p:cNvPr id="4098" name="Picture 2" descr="The T2K Experiment - Thesis - Daniel I. Scul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59" y="3127248"/>
            <a:ext cx="4278714" cy="265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89" y="4456006"/>
            <a:ext cx="3028950" cy="1514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80" y="4165494"/>
            <a:ext cx="1878827" cy="18049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17336" y="5596128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</a:t>
            </a:r>
            <a:r>
              <a:rPr lang="es-ES" dirty="0" err="1" smtClean="0"/>
              <a:t>Hyper</a:t>
            </a:r>
            <a:r>
              <a:rPr lang="es-ES" dirty="0" smtClean="0"/>
              <a:t>-KK)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457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 and Uncertainties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More complicated to extract but ND provides:</a:t>
            </a:r>
          </a:p>
          <a:p>
            <a:r>
              <a:rPr lang="en-GB" dirty="0" smtClean="0"/>
              <a:t>To measure cross-sections, we need to now the neutrino flux</a:t>
            </a:r>
          </a:p>
          <a:p>
            <a:r>
              <a:rPr lang="en-GB" dirty="0" smtClean="0"/>
              <a:t>One single ND, cannot provide both independently</a:t>
            </a:r>
          </a:p>
          <a:p>
            <a:r>
              <a:rPr lang="en-GB" dirty="0" smtClean="0"/>
              <a:t>Best approach constraint flux initial uncertainty by external data</a:t>
            </a:r>
          </a:p>
          <a:p>
            <a:r>
              <a:rPr lang="en-GB" dirty="0" smtClean="0"/>
              <a:t>ND also provides information about Final State Interactions (see later)</a:t>
            </a:r>
          </a:p>
          <a:p>
            <a:r>
              <a:rPr lang="en-GB" dirty="0" smtClean="0"/>
              <a:t>Significant uncertainties which can be grouped in 3 types:</a:t>
            </a:r>
          </a:p>
          <a:p>
            <a:pPr lvl="1"/>
            <a:r>
              <a:rPr lang="en-GB" dirty="0" smtClean="0"/>
              <a:t>Flux uncertainties</a:t>
            </a:r>
          </a:p>
          <a:p>
            <a:pPr lvl="1"/>
            <a:r>
              <a:rPr lang="en-GB" dirty="0" smtClean="0"/>
              <a:t>Cross-section uncertainties</a:t>
            </a:r>
          </a:p>
          <a:p>
            <a:pPr lvl="1"/>
            <a:r>
              <a:rPr lang="en-GB" dirty="0" smtClean="0"/>
              <a:t>Detector uncertainties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743" t="28567" r="35282" b="14579"/>
          <a:stretch/>
        </p:blipFill>
        <p:spPr>
          <a:xfrm>
            <a:off x="7480663" y="1046691"/>
            <a:ext cx="548640" cy="5486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72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357" y="3006356"/>
            <a:ext cx="2481643" cy="1849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Beam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9863666" cy="4939241"/>
          </a:xfrm>
        </p:spPr>
        <p:txBody>
          <a:bodyPr/>
          <a:lstStyle/>
          <a:p>
            <a:r>
              <a:rPr lang="en-GB" dirty="0" smtClean="0"/>
              <a:t>The quality of the proton beam affects the neutrino flux</a:t>
            </a:r>
          </a:p>
          <a:p>
            <a:r>
              <a:rPr lang="en-GB" dirty="0" smtClean="0"/>
              <a:t>3 most relevant parameters are:</a:t>
            </a:r>
          </a:p>
          <a:p>
            <a:pPr lvl="1"/>
            <a:r>
              <a:rPr lang="en-GB" dirty="0" smtClean="0"/>
              <a:t>Beam intensity</a:t>
            </a:r>
          </a:p>
          <a:p>
            <a:pPr lvl="1"/>
            <a:r>
              <a:rPr lang="en-GB" dirty="0" smtClean="0"/>
              <a:t>Beam position</a:t>
            </a:r>
          </a:p>
          <a:p>
            <a:pPr lvl="1"/>
            <a:r>
              <a:rPr lang="en-GB" dirty="0" smtClean="0"/>
              <a:t>Beam profile</a:t>
            </a:r>
          </a:p>
          <a:p>
            <a:r>
              <a:rPr lang="en-GB" dirty="0" smtClean="0"/>
              <a:t>Intensity: e.g. by current transformers with precision &lt; 0.5% (NUMI), &lt; 2.7% (T2K, aiming on 2%)</a:t>
            </a:r>
          </a:p>
          <a:p>
            <a:r>
              <a:rPr lang="en-GB" dirty="0" smtClean="0"/>
              <a:t>Positon and profile:  by segmented secondary emission monitors with precision on 100-200 </a:t>
            </a:r>
            <a:r>
              <a:rPr lang="en-GB" dirty="0" smtClean="0">
                <a:sym typeface="Symbol" panose="05050102010706020507" pitchFamily="18" charset="2"/>
              </a:rPr>
              <a:t>m level or by optical transition radiation monitors &lt; 500 </a:t>
            </a:r>
            <a:r>
              <a:rPr lang="en-GB" dirty="0">
                <a:sym typeface="Symbol" panose="05050102010706020507" pitchFamily="18" charset="2"/>
              </a:rPr>
              <a:t></a:t>
            </a:r>
            <a:r>
              <a:rPr lang="en-GB" dirty="0" smtClean="0">
                <a:sym typeface="Symbol" panose="05050102010706020507" pitchFamily="18" charset="2"/>
              </a:rPr>
              <a:t>m</a:t>
            </a:r>
          </a:p>
          <a:p>
            <a:r>
              <a:rPr lang="en-GB" dirty="0" smtClean="0">
                <a:sym typeface="Symbol" panose="05050102010706020507" pitchFamily="18" charset="2"/>
              </a:rPr>
              <a:t>Measurement close to target crucial 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09" t="11804" r="4276"/>
          <a:stretch/>
        </p:blipFill>
        <p:spPr>
          <a:xfrm>
            <a:off x="8525691" y="1463040"/>
            <a:ext cx="3230880" cy="1543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765"/>
          <a:stretch/>
        </p:blipFill>
        <p:spPr>
          <a:xfrm>
            <a:off x="7829766" y="4937761"/>
            <a:ext cx="2705598" cy="192024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969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Hadron Production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46691"/>
            <a:ext cx="7059748" cy="4939241"/>
          </a:xfrm>
        </p:spPr>
        <p:txBody>
          <a:bodyPr/>
          <a:lstStyle/>
          <a:p>
            <a:r>
              <a:rPr lang="en-GB" dirty="0" smtClean="0"/>
              <a:t>Hadron production is a major uncertainty for the neutrino flux</a:t>
            </a:r>
          </a:p>
          <a:p>
            <a:r>
              <a:rPr lang="en-GB" dirty="0" smtClean="0"/>
              <a:t>Knowledge of meson production double differential cross-section in function of angle and momentum needed</a:t>
            </a:r>
          </a:p>
          <a:p>
            <a:r>
              <a:rPr lang="en-GB" dirty="0" smtClean="0"/>
              <a:t>Cannot be obtained in-situ but dedicated experiments are needed</a:t>
            </a:r>
          </a:p>
          <a:p>
            <a:r>
              <a:rPr lang="en-GB" dirty="0" smtClean="0"/>
              <a:t>Several experiments doing this measurement over the last decades with different targets and proton energies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43" y="2534646"/>
            <a:ext cx="4757570" cy="23944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171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NA61/SHINE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9" y="990612"/>
            <a:ext cx="7968343" cy="5142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13075" y="5723973"/>
            <a:ext cx="661851" cy="409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053840" y="947965"/>
            <a:ext cx="4323805" cy="85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20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45"/>
          <a:stretch/>
        </p:blipFill>
        <p:spPr>
          <a:xfrm>
            <a:off x="0" y="1231296"/>
            <a:ext cx="7874189" cy="3708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Interactions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1548" y="1630165"/>
            <a:ext cx="4179600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Most data in the past was taken with thin data</a:t>
            </a:r>
          </a:p>
          <a:p>
            <a:r>
              <a:rPr lang="en-GB" sz="2400" dirty="0" smtClean="0"/>
              <a:t>Real target is long</a:t>
            </a:r>
          </a:p>
          <a:p>
            <a:r>
              <a:rPr lang="en-GB" sz="2400" dirty="0" smtClean="0"/>
              <a:t>High probability of secondary integrations in target</a:t>
            </a:r>
          </a:p>
          <a:p>
            <a:r>
              <a:rPr lang="en-GB" sz="2400" dirty="0" smtClean="0"/>
              <a:t>Or in surrounding material</a:t>
            </a:r>
          </a:p>
          <a:p>
            <a:r>
              <a:rPr lang="en-GB" sz="2400" dirty="0" smtClean="0"/>
              <a:t>Large effect for wrong-sign neutrinos</a:t>
            </a:r>
          </a:p>
          <a:p>
            <a:r>
              <a:rPr lang="en-GB" sz="2400" dirty="0" smtClean="0"/>
              <a:t>Solution: take data with exact replica of neutrino target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35" y="5063694"/>
            <a:ext cx="4753953" cy="166104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626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154" y="1333748"/>
            <a:ext cx="5856601" cy="2907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Horn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46691"/>
            <a:ext cx="5805714" cy="539765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Mesons leaving the target are mixture of matter and anti-matter</a:t>
            </a:r>
          </a:p>
          <a:p>
            <a:r>
              <a:rPr lang="en-GB" sz="2400" dirty="0" smtClean="0"/>
              <a:t>Need a system to be able to select one charge polarity</a:t>
            </a:r>
          </a:p>
          <a:p>
            <a:r>
              <a:rPr lang="en-GB" sz="2400" dirty="0" smtClean="0"/>
              <a:t>Magnetic horn developed by </a:t>
            </a:r>
            <a:r>
              <a:rPr lang="en-GB" sz="2400" i="1" dirty="0" smtClean="0"/>
              <a:t>S. van der Meer</a:t>
            </a:r>
          </a:p>
          <a:p>
            <a:r>
              <a:rPr lang="en-GB" sz="2400" dirty="0" smtClean="0"/>
              <a:t>Creates a magnetic field focussing one polarity and defocussing the other polarity depending on current orientation</a:t>
            </a:r>
          </a:p>
          <a:p>
            <a:r>
              <a:rPr lang="en-GB" sz="2400" dirty="0" smtClean="0"/>
              <a:t>Suppresses wrong-sign flux contribution to below 1%</a:t>
            </a:r>
          </a:p>
          <a:p>
            <a:r>
              <a:rPr lang="en-GB" sz="2400" dirty="0" smtClean="0"/>
              <a:t>Normally several horns in series for</a:t>
            </a:r>
            <a:br>
              <a:rPr lang="en-GB" sz="2400" dirty="0" smtClean="0"/>
            </a:br>
            <a:r>
              <a:rPr lang="en-GB" sz="2400" dirty="0" smtClean="0"/>
              <a:t>better flux quality 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856" y="5095739"/>
            <a:ext cx="6320337" cy="14879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181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Horn System: Uncertainties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6467566" cy="4939241"/>
          </a:xfrm>
        </p:spPr>
        <p:txBody>
          <a:bodyPr/>
          <a:lstStyle/>
          <a:p>
            <a:r>
              <a:rPr lang="en-GB" dirty="0" smtClean="0"/>
              <a:t>Usual flux uncertainties are coming from </a:t>
            </a:r>
            <a:r>
              <a:rPr lang="en-GB" dirty="0" err="1" smtClean="0"/>
              <a:t>mis</a:t>
            </a:r>
            <a:r>
              <a:rPr lang="en-GB" dirty="0" smtClean="0"/>
              <a:t>-alignment of horns, current variations 320 kA +/- 1 kA</a:t>
            </a:r>
          </a:p>
          <a:p>
            <a:r>
              <a:rPr lang="en-GB" dirty="0" smtClean="0"/>
              <a:t>Minor contribution to flux uncertainty </a:t>
            </a:r>
          </a:p>
          <a:p>
            <a:r>
              <a:rPr lang="en-GB" dirty="0" smtClean="0"/>
              <a:t>But started to look in two possible new sources:</a:t>
            </a:r>
          </a:p>
          <a:p>
            <a:pPr lvl="1"/>
            <a:r>
              <a:rPr lang="en-GB" dirty="0" smtClean="0"/>
              <a:t>Horn needs to be cooled and water can accumulate in horn and not easy to measure in-situ =&gt; water absorbs/scatters </a:t>
            </a:r>
            <a:r>
              <a:rPr lang="en-GB" dirty="0" err="1" smtClean="0"/>
              <a:t>pions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Huge amount of charge particles produced =&gt; might change magnetic field locally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97" y="924771"/>
            <a:ext cx="4119832" cy="2818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257" y="3815944"/>
            <a:ext cx="4155399" cy="295714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7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need?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1"/>
            <a:ext cx="11178903" cy="4939241"/>
          </a:xfrm>
        </p:spPr>
        <p:txBody>
          <a:bodyPr/>
          <a:lstStyle/>
          <a:p>
            <a:r>
              <a:rPr lang="en-GB" dirty="0" smtClean="0"/>
              <a:t>To extract the oscillation parameters, we need the oscillation probability</a:t>
            </a:r>
          </a:p>
          <a:p>
            <a:r>
              <a:rPr lang="en-GB" dirty="0" smtClean="0"/>
              <a:t>We should measure:</a:t>
            </a:r>
          </a:p>
          <a:p>
            <a:pPr lvl="1"/>
            <a:r>
              <a:rPr lang="en-GB" dirty="0" smtClean="0"/>
              <a:t>Disappearance probability:</a:t>
            </a:r>
          </a:p>
          <a:p>
            <a:pPr lvl="1"/>
            <a:r>
              <a:rPr lang="en-GB" dirty="0" smtClean="0"/>
              <a:t>Appearance probability:                                    </a:t>
            </a:r>
            <a:r>
              <a:rPr lang="en-GB" sz="1800" dirty="0" smtClean="0"/>
              <a:t>(</a:t>
            </a:r>
            <a:r>
              <a:rPr lang="en-GB" sz="1800" dirty="0" smtClean="0">
                <a:sym typeface="Symbol" panose="05050102010706020507" pitchFamily="18" charset="2"/>
              </a:rPr>
              <a:t> normally not accessible)</a:t>
            </a:r>
            <a:endParaRPr lang="en-GB" dirty="0">
              <a:sym typeface="Symbol" panose="05050102010706020507" pitchFamily="18" charset="2"/>
            </a:endParaRPr>
          </a:p>
          <a:p>
            <a:r>
              <a:rPr lang="en-GB" dirty="0" smtClean="0">
                <a:sym typeface="Symbol" panose="05050102010706020507" pitchFamily="18" charset="2"/>
              </a:rPr>
              <a:t>Wide range of E</a:t>
            </a:r>
            <a:r>
              <a:rPr lang="en-GB" baseline="-25000" dirty="0" smtClean="0">
                <a:sym typeface="Symbol" panose="05050102010706020507" pitchFamily="18" charset="2"/>
              </a:rPr>
              <a:t></a:t>
            </a:r>
            <a:r>
              <a:rPr lang="en-GB" dirty="0" smtClean="0">
                <a:sym typeface="Symbol" panose="05050102010706020507" pitchFamily="18" charset="2"/>
              </a:rPr>
              <a:t> to measure the shape of </a:t>
            </a:r>
            <a:r>
              <a:rPr lang="en-GB" b="1" i="1" dirty="0" smtClean="0">
                <a:sym typeface="Symbol" panose="05050102010706020507" pitchFamily="18" charset="2"/>
              </a:rPr>
              <a:t>P</a:t>
            </a:r>
            <a:r>
              <a:rPr lang="en-GB" dirty="0" smtClean="0">
                <a:sym typeface="Symbol" panose="05050102010706020507" pitchFamily="18" charset="2"/>
              </a:rPr>
              <a:t> well</a:t>
            </a:r>
          </a:p>
          <a:p>
            <a:r>
              <a:rPr lang="en-GB" dirty="0" smtClean="0"/>
              <a:t>Ideal would be pure </a:t>
            </a:r>
            <a:r>
              <a:rPr lang="en-GB" dirty="0" smtClean="0">
                <a:sym typeface="Symbol" panose="05050102010706020507" pitchFamily="18" charset="2"/>
              </a:rPr>
              <a:t></a:t>
            </a:r>
            <a:r>
              <a:rPr lang="en-GB" baseline="-25000" dirty="0" smtClean="0">
                <a:sym typeface="Symbol" panose="05050102010706020507" pitchFamily="18" charset="2"/>
              </a:rPr>
              <a:t></a:t>
            </a:r>
            <a:r>
              <a:rPr lang="en-GB" dirty="0" smtClean="0">
                <a:sym typeface="Symbol" panose="05050102010706020507" pitchFamily="18" charset="2"/>
              </a:rPr>
              <a:t> flux initially </a:t>
            </a:r>
          </a:p>
          <a:p>
            <a:r>
              <a:rPr lang="en-GB" b="1" i="1" dirty="0" smtClean="0">
                <a:sym typeface="Symbol" panose="05050102010706020507" pitchFamily="18" charset="2"/>
              </a:rPr>
              <a:t>P</a:t>
            </a:r>
            <a:r>
              <a:rPr lang="en-GB" dirty="0" smtClean="0">
                <a:sym typeface="Symbol" panose="05050102010706020507" pitchFamily="18" charset="2"/>
              </a:rPr>
              <a:t> is in fact not directly measurable but is given by:</a:t>
            </a:r>
          </a:p>
          <a:p>
            <a:r>
              <a:rPr lang="en-GB" dirty="0" smtClean="0">
                <a:sym typeface="Symbol" panose="05050102010706020507" pitchFamily="18" charset="2"/>
              </a:rPr>
              <a:t>Some problems: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Flux also not direct observable, no pure </a:t>
            </a:r>
            <a:r>
              <a:rPr lang="en-GB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en-GB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flux, we also do not know so well E</a:t>
            </a:r>
            <a:r>
              <a:rPr lang="en-GB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r>
              <a:rPr lang="en-GB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and more … </a:t>
            </a:r>
            <a:endParaRPr lang="en-GB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93959" y="1915289"/>
                <a:ext cx="14355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959" y="1915289"/>
                <a:ext cx="1435585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39969" y="2284621"/>
                <a:ext cx="1489575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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969" y="2284621"/>
                <a:ext cx="1489575" cy="506870"/>
              </a:xfrm>
              <a:prstGeom prst="rect">
                <a:avLst/>
              </a:prstGeom>
              <a:blipFill rotWithShape="0">
                <a:blip r:embed="rId3"/>
                <a:stretch>
                  <a:fillRect b="-10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873" y="3679117"/>
            <a:ext cx="2629541" cy="1023511"/>
          </a:xfrm>
          <a:prstGeom prst="rect">
            <a:avLst/>
          </a:prstGeom>
        </p:spPr>
      </p:pic>
      <p:pic>
        <p:nvPicPr>
          <p:cNvPr id="2050" name="Picture 2" descr="11,699 Worried Emoji Illustrations &amp; Clip Art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28" y="5424823"/>
            <a:ext cx="1233028" cy="112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50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Tunnel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Behind horns, a decay tunnel is situated</a:t>
            </a:r>
          </a:p>
          <a:p>
            <a:r>
              <a:rPr lang="en-GB" dirty="0" smtClean="0"/>
              <a:t>Length depends on beam energy: 675 m for NUMI beam peaking 2 GeV, 100 m for T2K beam peaking at 0.6 GeV</a:t>
            </a:r>
          </a:p>
          <a:p>
            <a:r>
              <a:rPr lang="en-GB" dirty="0" smtClean="0"/>
              <a:t>Either vacuum or filled with He to minimize interactions in tunnel</a:t>
            </a:r>
          </a:p>
          <a:p>
            <a:r>
              <a:rPr lang="en-GB" dirty="0" smtClean="0"/>
              <a:t>Might introduce uncertainties depending on E</a:t>
            </a:r>
            <a:r>
              <a:rPr lang="en-GB" baseline="-25000" dirty="0" smtClean="0">
                <a:sym typeface="Symbol" panose="05050102010706020507" pitchFamily="18" charset="2"/>
              </a:rPr>
              <a:t></a:t>
            </a:r>
            <a:r>
              <a:rPr lang="en-GB" dirty="0" smtClean="0"/>
              <a:t> for F</a:t>
            </a:r>
            <a:r>
              <a:rPr lang="en-GB" baseline="-25000" dirty="0" smtClean="0"/>
              <a:t>FD/ND</a:t>
            </a:r>
            <a:r>
              <a:rPr lang="en-GB" dirty="0" smtClean="0"/>
              <a:t> </a:t>
            </a:r>
          </a:p>
          <a:p>
            <a:r>
              <a:rPr lang="en-GB" dirty="0" smtClean="0"/>
              <a:t>ND sees extended tunnel, while FD sees point source </a:t>
            </a:r>
          </a:p>
          <a:p>
            <a:r>
              <a:rPr lang="en-GB" dirty="0" smtClean="0"/>
              <a:t>Depends ultimately on position of ND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389"/>
          <a:stretch/>
        </p:blipFill>
        <p:spPr>
          <a:xfrm>
            <a:off x="2843800" y="4493622"/>
            <a:ext cx="6824629" cy="219904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293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Secondary Beam Monitors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40" y="1620764"/>
            <a:ext cx="8388360" cy="421801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8001" y="1046691"/>
            <a:ext cx="3619862" cy="51799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Beam dump stops all particles except muons and neutrinos</a:t>
            </a:r>
          </a:p>
          <a:p>
            <a:r>
              <a:rPr lang="en-GB" sz="2400" dirty="0" smtClean="0"/>
              <a:t>Si and IC detectors to monitor muon flux and profile</a:t>
            </a:r>
          </a:p>
          <a:p>
            <a:r>
              <a:rPr lang="en-GB" sz="2400" dirty="0" smtClean="0"/>
              <a:t>Hadron monitors normally not possible due to radiation</a:t>
            </a:r>
          </a:p>
          <a:p>
            <a:r>
              <a:rPr lang="en-GB" sz="2400" dirty="0" smtClean="0"/>
              <a:t>R&amp;D on new muon beam monitors ongoing e.g. CT to estimate wrong-sign component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38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Parent Particles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7852229" cy="4939241"/>
          </a:xfrm>
        </p:spPr>
        <p:txBody>
          <a:bodyPr>
            <a:normAutofit/>
          </a:bodyPr>
          <a:lstStyle/>
          <a:p>
            <a:r>
              <a:rPr lang="en-GB" sz="2600" dirty="0" smtClean="0"/>
              <a:t>Most of the beam neutrinos are produced from </a:t>
            </a:r>
            <a:r>
              <a:rPr lang="en-GB" sz="2600" dirty="0" err="1" smtClean="0"/>
              <a:t>pions</a:t>
            </a:r>
            <a:r>
              <a:rPr lang="en-GB" sz="2600" dirty="0" smtClean="0"/>
              <a:t>/kaons directly from primary proton interaction</a:t>
            </a:r>
          </a:p>
          <a:p>
            <a:r>
              <a:rPr lang="en-GB" sz="2600" dirty="0" smtClean="0"/>
              <a:t>But significant fraction also from secondary interactions</a:t>
            </a:r>
          </a:p>
          <a:p>
            <a:r>
              <a:rPr lang="en-GB" sz="2600" dirty="0" smtClean="0"/>
              <a:t>Kaons contribute mainly to high energy tail of </a:t>
            </a:r>
            <a:r>
              <a:rPr lang="en-GB" sz="2600" dirty="0"/>
              <a:t>E</a:t>
            </a:r>
            <a:r>
              <a:rPr lang="en-GB" sz="2600" baseline="-25000" dirty="0">
                <a:sym typeface="Symbol" panose="05050102010706020507" pitchFamily="18" charset="2"/>
              </a:rPr>
              <a:t></a:t>
            </a:r>
            <a:r>
              <a:rPr lang="en-GB" sz="2600" dirty="0" smtClean="0"/>
              <a:t>    </a:t>
            </a:r>
          </a:p>
          <a:p>
            <a:r>
              <a:rPr lang="en-GB" sz="2600" dirty="0" smtClean="0"/>
              <a:t>Several, well known decay channels contribute to neutrino flux production</a:t>
            </a:r>
            <a:endParaRPr lang="en-GB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322" y="1046691"/>
            <a:ext cx="4243678" cy="2924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65" y="4417306"/>
            <a:ext cx="9026449" cy="2357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76114" y="5205607"/>
            <a:ext cx="43542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FF0000"/>
                </a:solidFill>
              </a:rPr>
              <a:t>!</a:t>
            </a:r>
            <a:endParaRPr lang="en-GB" sz="9600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034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Uncertainties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00" y="954046"/>
            <a:ext cx="8560223" cy="584299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895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Binding Energy and Pauli Blocking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6502400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Nucleons the neutrino interacts with are inside nucleus</a:t>
            </a:r>
          </a:p>
          <a:p>
            <a:r>
              <a:rPr lang="en-GB" sz="2400" dirty="0" smtClean="0"/>
              <a:t>To kick them out a binding Energy is needed</a:t>
            </a:r>
          </a:p>
          <a:p>
            <a:r>
              <a:rPr lang="en-GB" sz="2400" dirty="0" err="1" smtClean="0"/>
              <a:t>E</a:t>
            </a:r>
            <a:r>
              <a:rPr lang="en-GB" sz="2400" baseline="-25000" dirty="0" err="1" smtClean="0"/>
              <a:t>b</a:t>
            </a:r>
            <a:r>
              <a:rPr lang="en-GB" sz="2400" dirty="0" smtClean="0"/>
              <a:t>/</a:t>
            </a:r>
            <a:r>
              <a:rPr lang="en-GB" sz="2400" dirty="0" smtClean="0">
                <a:sym typeface="Symbol" panose="05050102010706020507" pitchFamily="18" charset="2"/>
              </a:rPr>
              <a:t></a:t>
            </a:r>
            <a:r>
              <a:rPr lang="en-GB" sz="2400" baseline="-25000" dirty="0" smtClean="0">
                <a:sym typeface="Symbol" panose="05050102010706020507" pitchFamily="18" charset="2"/>
              </a:rPr>
              <a:t>n</a:t>
            </a:r>
            <a:r>
              <a:rPr lang="en-GB" sz="2400" dirty="0" smtClean="0">
                <a:sym typeface="Symbol" panose="05050102010706020507" pitchFamily="18" charset="2"/>
              </a:rPr>
              <a:t> </a:t>
            </a:r>
            <a:r>
              <a:rPr lang="en-GB" sz="2400" dirty="0" smtClean="0"/>
              <a:t>≈ 25 MeV =&gt; shift in reconstructed energy if not taken into account</a:t>
            </a:r>
          </a:p>
          <a:p>
            <a:r>
              <a:rPr lang="en-GB" sz="2400" dirty="0" smtClean="0"/>
              <a:t>Cross-section altered by Pauli blocking</a:t>
            </a:r>
          </a:p>
          <a:p>
            <a:r>
              <a:rPr lang="en-GB" sz="2400" dirty="0" smtClean="0"/>
              <a:t>Nucleons are fermions =&gt; forbidden to excite nucleons to fully occupied energy level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937" y="4052519"/>
            <a:ext cx="4933133" cy="1933413"/>
          </a:xfrm>
          <a:prstGeom prst="rect">
            <a:avLst/>
          </a:prstGeom>
        </p:spPr>
      </p:pic>
      <p:pic>
        <p:nvPicPr>
          <p:cNvPr id="3074" name="Picture 2" descr="https://i0.wp.com/eduphysicscbseandneet.in/wp-content/uploads/2022/01/B.E-image-222-comp-1280.jpg?resize=604%2C344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73" y="1227908"/>
            <a:ext cx="4194127" cy="238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rved Left Arrow 4"/>
          <p:cNvSpPr/>
          <p:nvPr/>
        </p:nvSpPr>
        <p:spPr>
          <a:xfrm rot="10423566">
            <a:off x="10128069" y="4955176"/>
            <a:ext cx="313508" cy="609600"/>
          </a:xfrm>
          <a:prstGeom prst="curvedLeft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48207" y="4950691"/>
            <a:ext cx="123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forbidden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7" y="4710561"/>
            <a:ext cx="5971177" cy="121892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09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9075" y="1632137"/>
            <a:ext cx="1402591" cy="1728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2p2h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8000" y="1046691"/>
                <a:ext cx="7869646" cy="3638520"/>
              </a:xfrm>
            </p:spPr>
            <p:txBody>
              <a:bodyPr/>
              <a:lstStyle/>
              <a:p>
                <a:r>
                  <a:rPr lang="en-GB" dirty="0" smtClean="0"/>
                  <a:t>Previous measurements indicated too large CC0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</m:oMath>
                </a14:m>
                <a:r>
                  <a:rPr lang="en-GB" dirty="0" smtClean="0"/>
                  <a:t> cross-section</a:t>
                </a:r>
              </a:p>
              <a:p>
                <a:r>
                  <a:rPr lang="en-GB" dirty="0" smtClean="0"/>
                  <a:t>Solution: neutrino not interacting with 1 nucleon but coherently with 2 (2 particle 2 holes)</a:t>
                </a:r>
              </a:p>
              <a:p>
                <a:r>
                  <a:rPr lang="en-GB" dirty="0" smtClean="0"/>
                  <a:t>Significant cross-section contribution in the range of several hundred MeV to few GeV</a:t>
                </a:r>
              </a:p>
              <a:p>
                <a:r>
                  <a:rPr lang="en-GB" dirty="0" smtClean="0"/>
                  <a:t>Affects energy reconstruction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00" y="1046691"/>
                <a:ext cx="7869646" cy="3638520"/>
              </a:xfrm>
              <a:blipFill rotWithShape="0">
                <a:blip r:embed="rId3"/>
                <a:stretch>
                  <a:fillRect l="-1394" t="-28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38"/>
          <p:cNvSpPr txBox="1"/>
          <p:nvPr/>
        </p:nvSpPr>
        <p:spPr>
          <a:xfrm>
            <a:off x="9136242" y="1262805"/>
            <a:ext cx="106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>
                <a:latin typeface="Century Gothic" panose="020B0502020202020204" pitchFamily="34" charset="0"/>
              </a:rPr>
              <a:t>2p2h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51900" y="2048451"/>
            <a:ext cx="1680754" cy="15327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013" y="3805646"/>
            <a:ext cx="3660364" cy="26479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74331" y="5590903"/>
            <a:ext cx="1001486" cy="4267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097" y="4228431"/>
            <a:ext cx="4322470" cy="244493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33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On-axis vs Off-axis flux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2"/>
            <a:ext cx="7546082" cy="376914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On-axis means along the axis of the original proton beam</a:t>
            </a:r>
          </a:p>
          <a:p>
            <a:r>
              <a:rPr lang="en-GB" sz="2400" dirty="0" smtClean="0"/>
              <a:t>E</a:t>
            </a:r>
            <a:r>
              <a:rPr lang="en-GB" sz="2400" baseline="-25000" dirty="0" smtClean="0">
                <a:sym typeface="Symbol" panose="05050102010706020507" pitchFamily="18" charset="2"/>
              </a:rPr>
              <a:t></a:t>
            </a:r>
            <a:r>
              <a:rPr lang="en-GB" sz="2400" dirty="0" smtClean="0"/>
              <a:t> spectrum depends on off-axis angle: </a:t>
            </a:r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Overall flux reduced but can be chosen to peak at expected oscillation maximum</a:t>
            </a:r>
          </a:p>
          <a:p>
            <a:r>
              <a:rPr lang="en-GB" sz="2400" dirty="0" smtClean="0"/>
              <a:t>Contamination from Kaons at high energies suppressed</a:t>
            </a:r>
          </a:p>
          <a:p>
            <a:r>
              <a:rPr lang="en-GB" sz="2400" dirty="0" smtClean="0"/>
              <a:t>Uncertainties: small error in beam direction, translates to relevant uncertainty in neutrino flux!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839" y="1077361"/>
            <a:ext cx="3820611" cy="4974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3753" r="26397"/>
          <a:stretch/>
        </p:blipFill>
        <p:spPr>
          <a:xfrm>
            <a:off x="-168346" y="4614834"/>
            <a:ext cx="8287185" cy="2098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61" y="1829294"/>
            <a:ext cx="3124166" cy="729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7523" y="2009515"/>
            <a:ext cx="185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(for </a:t>
            </a:r>
            <a:r>
              <a:rPr lang="en-GB" dirty="0" err="1" smtClean="0"/>
              <a:t>pions</a:t>
            </a:r>
            <a:r>
              <a:rPr lang="en-GB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0183" y="4502331"/>
            <a:ext cx="327442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526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Studying FSI Effects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88"/>
          <a:stretch/>
        </p:blipFill>
        <p:spPr>
          <a:xfrm>
            <a:off x="4878890" y="1071154"/>
            <a:ext cx="6801764" cy="5051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474" y="1236618"/>
            <a:ext cx="457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Momentum conservation needs to be fulfilled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Especially it must be valid:</a:t>
            </a:r>
            <a:br>
              <a:rPr lang="en-GB" sz="2800" dirty="0" smtClean="0"/>
            </a:br>
            <a:r>
              <a:rPr lang="en-GB" sz="2800" dirty="0" err="1" smtClean="0"/>
              <a:t>p</a:t>
            </a:r>
            <a:r>
              <a:rPr lang="en-GB" sz="2800" baseline="30000" dirty="0" err="1" smtClean="0"/>
              <a:t>l</a:t>
            </a:r>
            <a:r>
              <a:rPr lang="en-GB" sz="2800" baseline="-25000" dirty="0" err="1" smtClean="0"/>
              <a:t>T</a:t>
            </a:r>
            <a:r>
              <a:rPr lang="en-GB" sz="2800" dirty="0" smtClean="0"/>
              <a:t> = - </a:t>
            </a:r>
            <a:r>
              <a:rPr lang="en-GB" sz="2800" dirty="0" err="1" smtClean="0"/>
              <a:t>p</a:t>
            </a:r>
            <a:r>
              <a:rPr lang="en-GB" sz="2800" baseline="30000" dirty="0" err="1" smtClean="0"/>
              <a:t>N</a:t>
            </a:r>
            <a:r>
              <a:rPr lang="en-GB" sz="2800" baseline="-25000" dirty="0" err="1" smtClean="0"/>
              <a:t>T</a:t>
            </a:r>
            <a:endParaRPr lang="en-GB" sz="2800" baseline="-25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FF0000"/>
                </a:solidFill>
              </a:rPr>
              <a:t>IF</a:t>
            </a:r>
            <a:r>
              <a:rPr lang="en-GB" sz="2800" dirty="0" smtClean="0"/>
              <a:t> there are no nuclear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Transverse kinematics variables allow to study FSI effects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607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Studying FSI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69" y="921380"/>
            <a:ext cx="8661284" cy="53052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8805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Studying FSI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646" y="1108296"/>
            <a:ext cx="6775268" cy="7292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Theoretically could allow to separate interactions on H and C =&gt; but no detector effects in plot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4" y="1944653"/>
            <a:ext cx="5284912" cy="384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593" y="1861312"/>
            <a:ext cx="5521201" cy="400796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5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have (ideally)?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Detectors provide event rates: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 smtClean="0"/>
          </a:p>
          <a:p>
            <a:r>
              <a:rPr lang="en-GB" dirty="0" smtClean="0"/>
              <a:t>ND provides the no oscillated flux on the FD via:</a:t>
            </a:r>
          </a:p>
          <a:p>
            <a:r>
              <a:rPr lang="en-GB" dirty="0" smtClean="0"/>
              <a:t>Then </a:t>
            </a:r>
            <a:r>
              <a:rPr lang="en-GB" b="1" i="1" dirty="0" smtClean="0"/>
              <a:t>P</a:t>
            </a:r>
            <a:r>
              <a:rPr lang="en-GB" dirty="0" smtClean="0"/>
              <a:t> is given by: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567" b="16384"/>
          <a:stretch/>
        </p:blipFill>
        <p:spPr>
          <a:xfrm>
            <a:off x="3333109" y="1611086"/>
            <a:ext cx="3663600" cy="531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727" y="2409935"/>
            <a:ext cx="211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Neutrino flux, depends on E</a:t>
            </a:r>
            <a:r>
              <a:rPr lang="en-GB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2457" y="2335689"/>
            <a:ext cx="3169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Cross-section (interaction probability), depends on </a:t>
            </a:r>
            <a:r>
              <a:rPr lang="en-GB" b="1" dirty="0">
                <a:solidFill>
                  <a:srgbClr val="00B050"/>
                </a:solidFill>
              </a:rPr>
              <a:t>E</a:t>
            </a:r>
            <a:r>
              <a:rPr lang="en-GB" b="1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</a:t>
            </a:r>
            <a:r>
              <a:rPr lang="en-GB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, target isotope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1246" y="1051742"/>
            <a:ext cx="316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Number of target isotopes given by detector 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05303" y="1374907"/>
            <a:ext cx="1280160" cy="3929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590903" y="2018637"/>
            <a:ext cx="596537" cy="36188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76618" y="2018637"/>
            <a:ext cx="751548" cy="4481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246" y="3262825"/>
            <a:ext cx="2760600" cy="694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9876953" y="3056266"/>
            <a:ext cx="66772" cy="3897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66216" y="2466822"/>
            <a:ext cx="254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Takes into account geometrical differences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232" y="4476105"/>
            <a:ext cx="4308600" cy="120303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52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Bad purity for topologies different CC0π"/>
          <p:cNvSpPr txBox="1"/>
          <p:nvPr/>
        </p:nvSpPr>
        <p:spPr>
          <a:xfrm>
            <a:off x="5859990" y="13998775"/>
            <a:ext cx="1865734" cy="18033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4500"/>
              </a:lnSpc>
              <a:defRPr sz="2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828" kern="0">
                <a:solidFill>
                  <a:srgbClr val="000000"/>
                </a:solidFill>
              </a:rPr>
              <a:t>Bad purity for topologies different CC0π</a:t>
            </a:r>
          </a:p>
        </p:txBody>
      </p:sp>
      <p:sp>
        <p:nvSpPr>
          <p:cNvPr id="547" name="Physics benefits"/>
          <p:cNvSpPr txBox="1"/>
          <p:nvPr/>
        </p:nvSpPr>
        <p:spPr>
          <a:xfrm>
            <a:off x="1514138" y="-17084"/>
            <a:ext cx="9163725" cy="713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321457" hangingPunct="0">
              <a:lnSpc>
                <a:spcPts val="4992"/>
              </a:lnSpc>
              <a:defRPr sz="480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375" b="1" kern="0">
                <a:solidFill>
                  <a:srgbClr val="FF644E">
                    <a:lumOff val="-29866"/>
                  </a:srgbClr>
                </a:solidFill>
                <a:latin typeface="Helvetica"/>
                <a:ea typeface="Helvetica"/>
                <a:cs typeface="Helvetica"/>
                <a:sym typeface="Helvetica"/>
              </a:rPr>
              <a:t>Physics </a:t>
            </a:r>
            <a:r>
              <a:rPr sz="3375" b="1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benefits</a:t>
            </a:r>
          </a:p>
        </p:txBody>
      </p:sp>
      <p:sp>
        <p:nvSpPr>
          <p:cNvPr id="54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60</a:t>
            </a:fld>
            <a:endParaRPr/>
          </a:p>
        </p:txBody>
      </p:sp>
      <p:sp>
        <p:nvSpPr>
          <p:cNvPr id="549" name="1ton"/>
          <p:cNvSpPr txBox="1"/>
          <p:nvPr/>
        </p:nvSpPr>
        <p:spPr>
          <a:xfrm>
            <a:off x="8415105" y="1334176"/>
            <a:ext cx="609217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1ton</a:t>
            </a:r>
          </a:p>
        </p:txBody>
      </p:sp>
      <p:sp>
        <p:nvSpPr>
          <p:cNvPr id="550" name="Línea"/>
          <p:cNvSpPr/>
          <p:nvPr/>
        </p:nvSpPr>
        <p:spPr>
          <a:xfrm>
            <a:off x="9072796" y="1576998"/>
            <a:ext cx="38105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51" name="2ton"/>
          <p:cNvSpPr txBox="1"/>
          <p:nvPr/>
        </p:nvSpPr>
        <p:spPr>
          <a:xfrm>
            <a:off x="9536139" y="1334176"/>
            <a:ext cx="488689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2ton</a:t>
            </a:r>
          </a:p>
        </p:txBody>
      </p:sp>
      <p:sp>
        <p:nvSpPr>
          <p:cNvPr id="552" name="target mass"/>
          <p:cNvSpPr txBox="1"/>
          <p:nvPr/>
        </p:nvSpPr>
        <p:spPr>
          <a:xfrm>
            <a:off x="7385004" y="1445962"/>
            <a:ext cx="98103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 defTabSz="410751" hangingPunct="0"/>
            <a:r>
              <a:rPr sz="1266" b="1" kern="0">
                <a:solidFill>
                  <a:srgbClr val="000000"/>
                </a:solidFill>
                <a:latin typeface="Helvetica Neue"/>
                <a:sym typeface="Helvetica Neue"/>
              </a:rPr>
              <a:t>target mass</a:t>
            </a:r>
          </a:p>
        </p:txBody>
      </p:sp>
      <p:pic>
        <p:nvPicPr>
          <p:cNvPr id="553" name="Captura de pantalla 2020-09-24 a las 13.23.01.png" descr="Captura de pantalla 2020-09-24 a las 13.23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974" y="1460559"/>
            <a:ext cx="2091847" cy="2041825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FGD1+FGD2: 2ton"/>
          <p:cNvSpPr txBox="1"/>
          <p:nvPr/>
        </p:nvSpPr>
        <p:spPr>
          <a:xfrm>
            <a:off x="7368888" y="1727791"/>
            <a:ext cx="143629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/>
            </a:lvl1pPr>
          </a:lstStyle>
          <a:p>
            <a:pPr algn="ctr" defTabSz="410751" hangingPunct="0"/>
            <a:r>
              <a:rPr sz="1266" kern="0">
                <a:solidFill>
                  <a:srgbClr val="000000"/>
                </a:solidFill>
                <a:latin typeface="Helvetica Neue"/>
                <a:sym typeface="Helvetica Neue"/>
              </a:rPr>
              <a:t>FGD1+FGD2: 2ton</a:t>
            </a:r>
          </a:p>
        </p:txBody>
      </p:sp>
      <p:sp>
        <p:nvSpPr>
          <p:cNvPr id="555" name="SuperFGD: 2ton"/>
          <p:cNvSpPr txBox="1"/>
          <p:nvPr/>
        </p:nvSpPr>
        <p:spPr>
          <a:xfrm>
            <a:off x="8869933" y="1727791"/>
            <a:ext cx="125194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/>
            </a:lvl1pPr>
          </a:lstStyle>
          <a:p>
            <a:pPr algn="ctr" defTabSz="410751" hangingPunct="0"/>
            <a:r>
              <a:rPr sz="1266" kern="0">
                <a:solidFill>
                  <a:srgbClr val="000000"/>
                </a:solidFill>
                <a:latin typeface="Helvetica Neue"/>
                <a:sym typeface="Helvetica Neue"/>
              </a:rPr>
              <a:t>SuperFGD: 2ton</a:t>
            </a:r>
          </a:p>
        </p:txBody>
      </p:sp>
      <p:sp>
        <p:nvSpPr>
          <p:cNvPr id="556" name="2010-20: ~3·1021 POT…"/>
          <p:cNvSpPr txBox="1"/>
          <p:nvPr/>
        </p:nvSpPr>
        <p:spPr>
          <a:xfrm>
            <a:off x="4847576" y="1328274"/>
            <a:ext cx="2176227" cy="7646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2010-20: ~3·10</a:t>
            </a:r>
            <a:r>
              <a:rPr sz="1406" kern="0" baseline="31999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21</a:t>
            </a:r>
            <a:r>
              <a:rPr sz="1406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POT</a:t>
            </a:r>
          </a:p>
          <a:p>
            <a:pPr marL="253929" indent="-253929" defTabSz="321457" hangingPunct="0">
              <a:lnSpc>
                <a:spcPts val="2672"/>
              </a:lnSpc>
              <a:buSzPct val="80000"/>
              <a:buFontTx/>
              <a:buChar char="✦"/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2022-26: ~</a:t>
            </a:r>
            <a:r>
              <a:rPr sz="1406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1·1</a:t>
            </a:r>
            <a:r>
              <a:rPr lang="en-GB" sz="1406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 sz="1406" kern="0" baseline="31999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 lang="en-GB" sz="1406" kern="0" baseline="31999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 sz="1406" kern="0" baseline="31999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6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POT</a:t>
            </a:r>
          </a:p>
        </p:txBody>
      </p:sp>
      <p:sp>
        <p:nvSpPr>
          <p:cNvPr id="557" name="Integrated POT"/>
          <p:cNvSpPr txBox="1"/>
          <p:nvPr/>
        </p:nvSpPr>
        <p:spPr>
          <a:xfrm>
            <a:off x="5064015" y="1160640"/>
            <a:ext cx="123591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 defTabSz="410751" hangingPunct="0"/>
            <a:r>
              <a:rPr sz="1266" b="1" kern="0">
                <a:solidFill>
                  <a:srgbClr val="000000"/>
                </a:solidFill>
                <a:latin typeface="Helvetica Neue"/>
                <a:sym typeface="Helvetica Neue"/>
              </a:rPr>
              <a:t>Integrated POT</a:t>
            </a:r>
          </a:p>
        </p:txBody>
      </p:sp>
      <p:sp>
        <p:nvSpPr>
          <p:cNvPr id="558" name="0.5MW"/>
          <p:cNvSpPr txBox="1"/>
          <p:nvPr/>
        </p:nvSpPr>
        <p:spPr>
          <a:xfrm>
            <a:off x="2763631" y="2653795"/>
            <a:ext cx="609217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 dirty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0.5MW</a:t>
            </a:r>
          </a:p>
        </p:txBody>
      </p:sp>
      <p:sp>
        <p:nvSpPr>
          <p:cNvPr id="559" name="Línea"/>
          <p:cNvSpPr/>
          <p:nvPr/>
        </p:nvSpPr>
        <p:spPr>
          <a:xfrm>
            <a:off x="3421322" y="2896618"/>
            <a:ext cx="38105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60" name="1.3MW"/>
          <p:cNvSpPr txBox="1"/>
          <p:nvPr/>
        </p:nvSpPr>
        <p:spPr>
          <a:xfrm>
            <a:off x="3884665" y="2653795"/>
            <a:ext cx="64342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1.3MW</a:t>
            </a:r>
          </a:p>
        </p:txBody>
      </p:sp>
      <p:sp>
        <p:nvSpPr>
          <p:cNvPr id="561" name="x2.6 more power"/>
          <p:cNvSpPr txBox="1"/>
          <p:nvPr/>
        </p:nvSpPr>
        <p:spPr>
          <a:xfrm>
            <a:off x="2936984" y="2977250"/>
            <a:ext cx="134972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algn="ctr" defTabSz="410751" hangingPunct="0"/>
            <a:r>
              <a:rPr sz="1266" b="1" kern="0">
                <a:solidFill>
                  <a:srgbClr val="000000"/>
                </a:solidFill>
                <a:latin typeface="Helvetica Neue"/>
                <a:sym typeface="Helvetica Neue"/>
              </a:rPr>
              <a:t>x2.6 more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2" name="~8x more data than so far in ND280.…"/>
              <p:cNvSpPr txBox="1"/>
              <p:nvPr/>
            </p:nvSpPr>
            <p:spPr>
              <a:xfrm>
                <a:off x="5163398" y="2337023"/>
                <a:ext cx="4168436" cy="1110882"/>
              </a:xfrm>
              <a:prstGeom prst="rect">
                <a:avLst/>
              </a:prstGeom>
              <a:solidFill>
                <a:schemeClr val="accent3">
                  <a:hueOff val="-274225"/>
                  <a:satOff val="26768"/>
                  <a:lumOff val="11368"/>
                </a:schemeClr>
              </a:solidFill>
              <a:ln w="12700"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marL="253929" indent="-253929" defTabSz="321457" hangingPunct="0">
                  <a:lnSpc>
                    <a:spcPts val="2672"/>
                  </a:lnSpc>
                  <a:buSzPct val="80000"/>
                  <a:buFontTx/>
                  <a:buChar char="✦"/>
                  <a:defRPr sz="20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406" ker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~8x more data than so far in ND280.</a:t>
                </a:r>
              </a:p>
              <a:p>
                <a:pPr marL="253929" indent="-253929" defTabSz="321457" hangingPunct="0">
                  <a:lnSpc>
                    <a:spcPts val="2672"/>
                  </a:lnSpc>
                  <a:buSzPct val="80000"/>
                  <a:buFontTx/>
                  <a:buChar char="✦"/>
                  <a:defRPr sz="20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406" ker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good for OA but also a lot of data with upgraded modules to study </a:t>
                </a:r>
                <a14:m>
                  <m:oMath xmlns:m="http://schemas.openxmlformats.org/officeDocument/2006/math">
                    <m:r>
                      <a:rPr sz="1828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Helvetica"/>
                        <a:cs typeface="Helvetica"/>
                        <a:sym typeface="Helvetica"/>
                      </a:rPr>
                      <m:t>𝜈</m:t>
                    </m:r>
                  </m:oMath>
                </a14:m>
                <a:r>
                  <a:rPr sz="1406" ker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interactions </a:t>
                </a:r>
              </a:p>
            </p:txBody>
          </p:sp>
        </mc:Choice>
        <mc:Fallback xmlns="">
          <p:sp>
            <p:nvSpPr>
              <p:cNvPr id="562" name="~8x more data than so far in ND280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398" y="2337023"/>
                <a:ext cx="4168436" cy="11108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" name="ND280 upgrade"/>
          <p:cNvSpPr txBox="1"/>
          <p:nvPr/>
        </p:nvSpPr>
        <p:spPr>
          <a:xfrm>
            <a:off x="7421640" y="1039319"/>
            <a:ext cx="1114903" cy="4825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3200"/>
              </a:lnSpc>
              <a:defRPr sz="15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055" b="1" kern="0">
                <a:solidFill>
                  <a:srgbClr val="FF644E">
                    <a:lumOff val="-29866"/>
                  </a:srgbClr>
                </a:solidFill>
              </a:rPr>
              <a:t>ND280 upgrade</a:t>
            </a:r>
          </a:p>
        </p:txBody>
      </p:sp>
      <p:sp>
        <p:nvSpPr>
          <p:cNvPr id="564" name="Rectángulo"/>
          <p:cNvSpPr/>
          <p:nvPr/>
        </p:nvSpPr>
        <p:spPr>
          <a:xfrm>
            <a:off x="1726146" y="944839"/>
            <a:ext cx="8752193" cy="261412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66" name="JPARC upgrades to increase beam power"/>
          <p:cNvSpPr txBox="1"/>
          <p:nvPr/>
        </p:nvSpPr>
        <p:spPr>
          <a:xfrm>
            <a:off x="1823796" y="1046443"/>
            <a:ext cx="2782896" cy="495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3300"/>
              </a:lnSpc>
              <a:defRPr sz="1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125" kern="0" dirty="0">
                <a:solidFill>
                  <a:srgbClr val="000000"/>
                </a:solidFill>
              </a:rPr>
              <a:t>JPARC upgrades to increase beam power</a:t>
            </a:r>
          </a:p>
        </p:txBody>
      </p:sp>
      <p:sp>
        <p:nvSpPr>
          <p:cNvPr id="567" name="Flecha"/>
          <p:cNvSpPr/>
          <p:nvPr/>
        </p:nvSpPr>
        <p:spPr>
          <a:xfrm rot="5400000">
            <a:off x="7064856" y="1995581"/>
            <a:ext cx="365518" cy="595804"/>
          </a:xfrm>
          <a:prstGeom prst="rightArrow">
            <a:avLst>
              <a:gd name="adj1" fmla="val 32000"/>
              <a:gd name="adj2" fmla="val 61126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68" name="Rectángulo"/>
          <p:cNvSpPr/>
          <p:nvPr/>
        </p:nvSpPr>
        <p:spPr>
          <a:xfrm>
            <a:off x="1732388" y="3837699"/>
            <a:ext cx="8752193" cy="270175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69" name="Improvement in systematics"/>
          <p:cNvSpPr txBox="1"/>
          <p:nvPr/>
        </p:nvSpPr>
        <p:spPr>
          <a:xfrm>
            <a:off x="1694024" y="3479277"/>
            <a:ext cx="2521262" cy="559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3800"/>
              </a:lnSpc>
              <a:defRPr sz="20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406" b="1" kern="0">
                <a:solidFill>
                  <a:srgbClr val="FF644E">
                    <a:lumOff val="-29866"/>
                  </a:srgbClr>
                </a:solidFill>
              </a:rPr>
              <a:t>Improvement in systematics</a:t>
            </a:r>
          </a:p>
        </p:txBody>
      </p:sp>
      <p:sp>
        <p:nvSpPr>
          <p:cNvPr id="570" name="~6%"/>
          <p:cNvSpPr txBox="1"/>
          <p:nvPr/>
        </p:nvSpPr>
        <p:spPr>
          <a:xfrm>
            <a:off x="3338497" y="6188442"/>
            <a:ext cx="436411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~6%</a:t>
            </a:r>
          </a:p>
        </p:txBody>
      </p:sp>
      <p:sp>
        <p:nvSpPr>
          <p:cNvPr id="571" name="Línea"/>
          <p:cNvSpPr/>
          <p:nvPr/>
        </p:nvSpPr>
        <p:spPr>
          <a:xfrm>
            <a:off x="3777653" y="6412390"/>
            <a:ext cx="38105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72" name="~4%"/>
          <p:cNvSpPr txBox="1"/>
          <p:nvPr/>
        </p:nvSpPr>
        <p:spPr>
          <a:xfrm>
            <a:off x="4215286" y="6188442"/>
            <a:ext cx="740728" cy="482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lnSpc>
                <a:spcPts val="3200"/>
              </a:lnSpc>
              <a:defRPr sz="15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hangingPunct="0"/>
            <a:r>
              <a:rPr sz="1055" b="1" kern="0">
                <a:solidFill>
                  <a:srgbClr val="FAE232">
                    <a:hueOff val="366961"/>
                    <a:satOff val="4172"/>
                    <a:lumOff val="11129"/>
                  </a:srgbClr>
                </a:solidFill>
              </a:rPr>
              <a:t>~4%</a:t>
            </a:r>
          </a:p>
        </p:txBody>
      </p:sp>
      <p:grpSp>
        <p:nvGrpSpPr>
          <p:cNvPr id="581" name="Grupo"/>
          <p:cNvGrpSpPr/>
          <p:nvPr/>
        </p:nvGrpSpPr>
        <p:grpSpPr>
          <a:xfrm>
            <a:off x="1914974" y="4000653"/>
            <a:ext cx="2735184" cy="2506034"/>
            <a:chOff x="0" y="-355530"/>
            <a:chExt cx="3890038" cy="3564134"/>
          </a:xfrm>
        </p:grpSpPr>
        <p:pic>
          <p:nvPicPr>
            <p:cNvPr id="573" name="Captura de pantalla 2020-09-14 a las 17.12.12.png" descr="Captura de pantalla 2020-09-14 a las 17.12.1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3837" t="17887" r="34917" b="7066"/>
            <a:stretch>
              <a:fillRect/>
            </a:stretch>
          </p:blipFill>
          <p:spPr>
            <a:xfrm>
              <a:off x="1964684" y="716373"/>
              <a:ext cx="802733" cy="165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4" name="SK flux norm.…"/>
                <p:cNvSpPr txBox="1"/>
                <p:nvPr/>
              </p:nvSpPr>
              <p:spPr>
                <a:xfrm>
                  <a:off x="123755" y="169598"/>
                  <a:ext cx="1998763" cy="3039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SK flux norm.</a:t>
                  </a:r>
                </a:p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(0.6&lt;E</a:t>
                  </a:r>
                  <a14:m>
                    <m:oMath xmlns:m="http://schemas.openxmlformats.org/officeDocument/2006/math">
                      <m:r>
                        <a:rPr sz="70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Helvetica"/>
                          <a:cs typeface="Helvetica"/>
                          <a:sym typeface="Helvetica"/>
                        </a:rPr>
                        <m:t>𝜈</m:t>
                      </m:r>
                    </m:oMath>
                  </a14:m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&lt;0.7 GeV)</a:t>
                  </a:r>
                </a:p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MA</a:t>
                  </a:r>
                  <a:r>
                    <a:rPr sz="703" kern="0" baseline="-5999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QE</a:t>
                  </a:r>
                </a:p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sz="70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Helvetica"/>
                              <a:cs typeface="Helvetica"/>
                              <a:sym typeface="Helvetica"/>
                            </a:rPr>
                          </m:ctrlPr>
                        </m:sSubPr>
                        <m:e>
                          <m:r>
                            <a:rPr sz="70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Helvetica"/>
                              <a:cs typeface="Helvetica"/>
                              <a:sym typeface="Helvetica"/>
                            </a:rPr>
                            <m:t>𝜈</m:t>
                          </m:r>
                        </m:e>
                        <m:sub>
                          <m:r>
                            <a:rPr sz="70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Helvetica"/>
                              <a:cs typeface="Helvetica"/>
                              <a:sym typeface="Helvetica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sz="703" kern="0" baseline="-5999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 </a:t>
                  </a: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2p2h norm.</a:t>
                  </a:r>
                  <a:endParaRPr lang="en-GB" sz="703" kern="0" dirty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endParaRPr>
                </a:p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2p2h shape on C</a:t>
                  </a:r>
                </a:p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MA</a:t>
                  </a:r>
                  <a:r>
                    <a:rPr sz="703" kern="0" baseline="-5999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RES</a:t>
                  </a:r>
                </a:p>
                <a:p>
                  <a:pPr defTabSz="321457" hangingPunct="0">
                    <a:lnSpc>
                      <a:spcPts val="2250"/>
                    </a:lnSpc>
                    <a:defRPr sz="1500" b="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703" kern="0" dirty="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rPr>
                    <a:t>FSI (π absorption)</a:t>
                  </a:r>
                </a:p>
              </p:txBody>
            </p:sp>
          </mc:Choice>
          <mc:Fallback xmlns="">
            <p:sp>
              <p:nvSpPr>
                <p:cNvPr id="574" name="SK flux norm.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55" y="169598"/>
                  <a:ext cx="1998763" cy="303900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9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75" name="Captura de pantalla 2020-09-14 a las 17.12.12.png" descr="Captura de pantalla 2020-09-14 a las 17.12.1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9645" t="17225" r="9110" b="7728"/>
            <a:stretch>
              <a:fillRect/>
            </a:stretch>
          </p:blipFill>
          <p:spPr>
            <a:xfrm>
              <a:off x="2953105" y="716489"/>
              <a:ext cx="802733" cy="165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PARAMETER"/>
            <p:cNvSpPr txBox="1"/>
            <p:nvPr/>
          </p:nvSpPr>
          <p:spPr>
            <a:xfrm>
              <a:off x="0" y="-7236"/>
              <a:ext cx="1078358" cy="686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844" b="1" kern="0" dirty="0">
                  <a:solidFill>
                    <a:srgbClr val="000000"/>
                  </a:solidFill>
                </a:rPr>
                <a:t>PARAMETER</a:t>
              </a:r>
            </a:p>
          </p:txBody>
        </p:sp>
        <p:sp>
          <p:nvSpPr>
            <p:cNvPr id="577" name="current ND280(%)"/>
            <p:cNvSpPr txBox="1"/>
            <p:nvPr/>
          </p:nvSpPr>
          <p:spPr>
            <a:xfrm>
              <a:off x="1771753" y="-350969"/>
              <a:ext cx="1029585" cy="1269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844" b="1" kern="0">
                  <a:solidFill>
                    <a:srgbClr val="000000"/>
                  </a:solidFill>
                </a:rPr>
                <a:t>current ND280(%)</a:t>
              </a:r>
            </a:p>
          </p:txBody>
        </p:sp>
        <p:sp>
          <p:nvSpPr>
            <p:cNvPr id="578" name="upgraded ND280(%)"/>
            <p:cNvSpPr txBox="1"/>
            <p:nvPr/>
          </p:nvSpPr>
          <p:spPr>
            <a:xfrm>
              <a:off x="2860453" y="-355530"/>
              <a:ext cx="1029585" cy="1269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ts val="3200"/>
                </a:lnSpc>
                <a:defRPr sz="1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844" b="1" kern="0">
                  <a:solidFill>
                    <a:srgbClr val="000000"/>
                  </a:solidFill>
                </a:rPr>
                <a:t>upgraded ND280(%)</a:t>
              </a:r>
            </a:p>
          </p:txBody>
        </p:sp>
        <p:sp>
          <p:nvSpPr>
            <p:cNvPr id="579" name="Línea"/>
            <p:cNvSpPr/>
            <p:nvPr/>
          </p:nvSpPr>
          <p:spPr>
            <a:xfrm flipV="1">
              <a:off x="2965806" y="750064"/>
              <a:ext cx="1" cy="1591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44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580" name="Línea"/>
            <p:cNvSpPr/>
            <p:nvPr/>
          </p:nvSpPr>
          <p:spPr>
            <a:xfrm flipV="1">
              <a:off x="1983659" y="750064"/>
              <a:ext cx="1" cy="1591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44" kern="0">
                <a:solidFill>
                  <a:srgbClr val="FFFFFF"/>
                </a:solidFill>
                <a:sym typeface="Helvetica Neue Medium"/>
              </a:endParaRPr>
            </a:p>
          </p:txBody>
        </p:sp>
      </p:grpSp>
      <p:pic>
        <p:nvPicPr>
          <p:cNvPr id="582" name="Captura de pantalla 2021-02-13 a las 9.43.12.png" descr="Captura de pantalla 2021-02-13 a las 9.43.12.png"/>
          <p:cNvPicPr>
            <a:picLocks noChangeAspect="1"/>
          </p:cNvPicPr>
          <p:nvPr/>
        </p:nvPicPr>
        <p:blipFill>
          <a:blip r:embed="rId6">
            <a:extLst/>
          </a:blip>
          <a:srcRect r="52460"/>
          <a:stretch>
            <a:fillRect/>
          </a:stretch>
        </p:blipFill>
        <p:spPr>
          <a:xfrm>
            <a:off x="4968859" y="3957167"/>
            <a:ext cx="2715595" cy="198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Captura de pantalla 2021-02-13 a las 9.43.12.png" descr="Captura de pantalla 2021-02-13 a las 9.43.12.png"/>
          <p:cNvPicPr>
            <a:picLocks noChangeAspect="1"/>
          </p:cNvPicPr>
          <p:nvPr/>
        </p:nvPicPr>
        <p:blipFill>
          <a:blip r:embed="rId6">
            <a:extLst/>
          </a:blip>
          <a:srcRect l="51122" r="1338"/>
          <a:stretch>
            <a:fillRect/>
          </a:stretch>
        </p:blipFill>
        <p:spPr>
          <a:xfrm>
            <a:off x="7606923" y="3957167"/>
            <a:ext cx="2715595" cy="198073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4" name="Key to rule out CP conservation 3  and beyond!"/>
              <p:cNvSpPr txBox="1"/>
              <p:nvPr/>
            </p:nvSpPr>
            <p:spPr>
              <a:xfrm>
                <a:off x="5791306" y="5953017"/>
                <a:ext cx="4168436" cy="418384"/>
              </a:xfrm>
              <a:prstGeom prst="rect">
                <a:avLst/>
              </a:prstGeom>
              <a:solidFill>
                <a:schemeClr val="accent3">
                  <a:hueOff val="-274225"/>
                  <a:satOff val="26768"/>
                  <a:lumOff val="11368"/>
                </a:schemeClr>
              </a:solidFill>
              <a:ln w="12700"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marL="253929" indent="-253929" defTabSz="321457" hangingPunct="0">
                  <a:lnSpc>
                    <a:spcPts val="2672"/>
                  </a:lnSpc>
                  <a:buSzPct val="80000"/>
                  <a:buFontTx/>
                  <a:buChar char="✦"/>
                  <a:defRPr sz="2000" b="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406" ker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Key to rule out CP conservation 3</a:t>
                </a:r>
                <a14:m>
                  <m:oMath xmlns:m="http://schemas.openxmlformats.org/officeDocument/2006/math">
                    <m:r>
                      <a:rPr sz="1687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Helvetica"/>
                        <a:cs typeface="Helvetica"/>
                        <a:sym typeface="Helvetica"/>
                      </a:rPr>
                      <m:t>𝜎</m:t>
                    </m:r>
                  </m:oMath>
                </a14:m>
                <a:r>
                  <a:rPr sz="1406" kern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and beyond!</a:t>
                </a:r>
              </a:p>
            </p:txBody>
          </p:sp>
        </mc:Choice>
        <mc:Fallback xmlns="">
          <p:sp>
            <p:nvSpPr>
              <p:cNvPr id="584" name="Key to rule out CP conservation 3  and beyond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306" y="5953017"/>
                <a:ext cx="4168436" cy="41838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5" name="arXiv:1901.03750"/>
          <p:cNvSpPr txBox="1"/>
          <p:nvPr/>
        </p:nvSpPr>
        <p:spPr>
          <a:xfrm>
            <a:off x="2013201" y="4037477"/>
            <a:ext cx="1229504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lvl="3" defTabSz="410751" hangingPunct="0">
              <a:spcBef>
                <a:spcPts val="1336"/>
              </a:spcBef>
              <a:defRPr sz="1700">
                <a:solidFill>
                  <a:srgbClr val="00A2FF">
                    <a:lumOff val="-13575"/>
                  </a:srgb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195" b="1" kern="0">
                <a:solidFill>
                  <a:srgbClr val="00A2FF">
                    <a:lumOff val="-13575"/>
                  </a:srgbClr>
                </a:solidFill>
                <a:latin typeface="Times"/>
                <a:ea typeface="Times"/>
                <a:cs typeface="Times"/>
                <a:sym typeface="Times"/>
              </a:rPr>
              <a:t>arXiv:1901.03750</a:t>
            </a:r>
          </a:p>
        </p:txBody>
      </p:sp>
      <p:sp>
        <p:nvSpPr>
          <p:cNvPr id="565" name="Improvement in statistics"/>
          <p:cNvSpPr txBox="1"/>
          <p:nvPr/>
        </p:nvSpPr>
        <p:spPr>
          <a:xfrm>
            <a:off x="1700267" y="705053"/>
            <a:ext cx="3029955" cy="559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3800"/>
              </a:lnSpc>
              <a:defRPr sz="20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r>
              <a:rPr sz="1406" b="1" kern="0" dirty="0">
                <a:solidFill>
                  <a:srgbClr val="FF644E">
                    <a:lumOff val="-29866"/>
                  </a:srgbClr>
                </a:solidFill>
              </a:rPr>
              <a:t>Improvement in statistics</a:t>
            </a:r>
          </a:p>
        </p:txBody>
      </p:sp>
    </p:spTree>
    <p:extLst>
      <p:ext uri="{BB962C8B-B14F-4D97-AF65-F5344CB8AC3E}">
        <p14:creationId xmlns:p14="http://schemas.microsoft.com/office/powerpoint/2010/main" val="36461372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have (ideally)?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Detectors provide event rates: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 smtClean="0"/>
          </a:p>
          <a:p>
            <a:r>
              <a:rPr lang="en-GB" dirty="0" smtClean="0"/>
              <a:t>ND provides the no oscillated flux on the FD via:</a:t>
            </a:r>
          </a:p>
          <a:p>
            <a:r>
              <a:rPr lang="en-GB" dirty="0" smtClean="0"/>
              <a:t>Then </a:t>
            </a:r>
            <a:r>
              <a:rPr lang="en-GB" b="1" i="1" dirty="0" smtClean="0"/>
              <a:t>P</a:t>
            </a:r>
            <a:r>
              <a:rPr lang="en-GB" dirty="0" smtClean="0"/>
              <a:t> is given by: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567" b="16384"/>
          <a:stretch/>
        </p:blipFill>
        <p:spPr>
          <a:xfrm>
            <a:off x="3333109" y="1611086"/>
            <a:ext cx="3663600" cy="531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727" y="2409935"/>
            <a:ext cx="211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Neutrino flux, depends on E</a:t>
            </a:r>
            <a:r>
              <a:rPr lang="en-GB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2457" y="2335689"/>
            <a:ext cx="3169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Cross-section (interaction probability), depends on </a:t>
            </a:r>
            <a:r>
              <a:rPr lang="en-GB" b="1" dirty="0">
                <a:solidFill>
                  <a:srgbClr val="00B050"/>
                </a:solidFill>
              </a:rPr>
              <a:t>E</a:t>
            </a:r>
            <a:r>
              <a:rPr lang="en-GB" b="1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</a:t>
            </a:r>
            <a:r>
              <a:rPr lang="en-GB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, target isotope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1246" y="1051742"/>
            <a:ext cx="316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Number of target isotopes given by detector 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05303" y="1374907"/>
            <a:ext cx="1280160" cy="3929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590903" y="2018637"/>
            <a:ext cx="596537" cy="36188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76618" y="2018637"/>
            <a:ext cx="751548" cy="4481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246" y="3262825"/>
            <a:ext cx="2760600" cy="694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9876953" y="3056266"/>
            <a:ext cx="66772" cy="3897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66216" y="2466822"/>
            <a:ext cx="254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Takes into account geometrical differences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232" y="4476105"/>
            <a:ext cx="4308600" cy="1203033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996709" y="4888469"/>
            <a:ext cx="640708" cy="334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7887064" y="4556675"/>
            <a:ext cx="3971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No, not at all! We have detector effects!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60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Real World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10515600" cy="5284440"/>
          </a:xfrm>
        </p:spPr>
        <p:txBody>
          <a:bodyPr>
            <a:normAutofit/>
          </a:bodyPr>
          <a:lstStyle/>
          <a:p>
            <a:r>
              <a:rPr lang="en-GB" sz="2400" b="1" i="1" dirty="0" smtClean="0"/>
              <a:t>P</a:t>
            </a:r>
            <a:r>
              <a:rPr lang="en-GB" sz="2400" dirty="0" smtClean="0"/>
              <a:t> depends on true E</a:t>
            </a:r>
            <a:r>
              <a:rPr lang="en-GB" sz="2400" baseline="-25000" dirty="0" smtClean="0">
                <a:sym typeface="Symbol" panose="05050102010706020507" pitchFamily="18" charset="2"/>
              </a:rPr>
              <a:t></a:t>
            </a:r>
            <a:r>
              <a:rPr lang="en-GB" sz="2400" dirty="0" smtClean="0"/>
              <a:t> but a detector provides </a:t>
            </a:r>
            <a:r>
              <a:rPr lang="en-GB" sz="2400" dirty="0" err="1" smtClean="0"/>
              <a:t>E</a:t>
            </a:r>
            <a:r>
              <a:rPr lang="en-GB" sz="2400" baseline="-25000" dirty="0" err="1" smtClean="0">
                <a:sym typeface="Symbol" panose="05050102010706020507" pitchFamily="18" charset="2"/>
              </a:rPr>
              <a:t></a:t>
            </a:r>
            <a:r>
              <a:rPr lang="en-GB" sz="2400" baseline="30000" dirty="0" err="1" smtClean="0"/>
              <a:t>reco</a:t>
            </a:r>
            <a:endParaRPr lang="en-GB" sz="2400" baseline="30000" dirty="0" smtClean="0"/>
          </a:p>
          <a:p>
            <a:r>
              <a:rPr lang="en-GB" sz="2400" dirty="0" smtClean="0"/>
              <a:t>Energy migration described by matrix: </a:t>
            </a:r>
          </a:p>
          <a:p>
            <a:r>
              <a:rPr lang="en-GB" sz="2400" dirty="0" smtClean="0"/>
              <a:t>Additional detector effects/efficiencies which depend on </a:t>
            </a:r>
            <a:r>
              <a:rPr lang="en-GB" sz="2400" dirty="0"/>
              <a:t>E</a:t>
            </a:r>
            <a:r>
              <a:rPr lang="en-GB" sz="2400" baseline="-25000" dirty="0" smtClean="0">
                <a:sym typeface="Symbol" panose="05050102010706020507" pitchFamily="18" charset="2"/>
              </a:rPr>
              <a:t></a:t>
            </a:r>
            <a:r>
              <a:rPr lang="en-GB" sz="2400" dirty="0" smtClean="0">
                <a:sym typeface="Symbol" panose="05050102010706020507" pitchFamily="18" charset="2"/>
              </a:rPr>
              <a:t>/</a:t>
            </a:r>
            <a:r>
              <a:rPr lang="en-GB" sz="2400" dirty="0" err="1"/>
              <a:t>E</a:t>
            </a:r>
            <a:r>
              <a:rPr lang="en-GB" sz="2400" baseline="-25000" dirty="0" err="1">
                <a:sym typeface="Symbol" panose="05050102010706020507" pitchFamily="18" charset="2"/>
              </a:rPr>
              <a:t></a:t>
            </a:r>
            <a:r>
              <a:rPr lang="en-GB" sz="2400" baseline="30000" dirty="0" err="1" smtClean="0"/>
              <a:t>reco</a:t>
            </a:r>
            <a:r>
              <a:rPr lang="en-GB" sz="2400" dirty="0"/>
              <a:t>: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Both require an excellent understanding of the detector response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Different for every interaction process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Event rate at FD is then:</a:t>
            </a:r>
            <a:endParaRPr lang="en-GB" sz="2400" dirty="0">
              <a:sym typeface="Symbol" panose="05050102010706020507" pitchFamily="18" charset="2"/>
            </a:endParaRPr>
          </a:p>
          <a:p>
            <a:r>
              <a:rPr lang="en-GB" sz="2400" dirty="0" smtClean="0">
                <a:sym typeface="Symbol" panose="05050102010706020507" pitchFamily="18" charset="2"/>
              </a:rPr>
              <a:t>Event rate at ND is then: </a:t>
            </a:r>
          </a:p>
          <a:p>
            <a:pPr marL="0" indent="0">
              <a:buNone/>
            </a:pPr>
            <a:endParaRPr lang="en-GB" sz="14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GB" sz="1400" dirty="0" smtClean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GB" sz="2400" b="1" dirty="0" smtClean="0">
                <a:sym typeface="Symbol" panose="05050102010706020507" pitchFamily="18" charset="2"/>
              </a:rPr>
              <a:t>More complicated but you still extract the oscillation parameters from comparing the near detector and the far detector neutrino spectrum!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87"/>
          <a:stretch/>
        </p:blipFill>
        <p:spPr>
          <a:xfrm>
            <a:off x="5765800" y="1471749"/>
            <a:ext cx="2024408" cy="463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06" y="1935724"/>
            <a:ext cx="1780744" cy="452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240" y="3190084"/>
            <a:ext cx="8067769" cy="652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378" y="3950898"/>
            <a:ext cx="6885872" cy="6932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5195" y="5506995"/>
            <a:ext cx="118896" cy="136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783708" y="4256301"/>
            <a:ext cx="168498" cy="124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357309" y="3950898"/>
            <a:ext cx="418205" cy="24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 smtClean="0">
                <a:solidFill>
                  <a:schemeClr val="tx1"/>
                </a:solidFill>
              </a:rPr>
              <a:t>ND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503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</a:t>
            </a:r>
            <a:r>
              <a:rPr lang="en-GB" dirty="0" smtClean="0"/>
              <a:t>Concept: </a:t>
            </a:r>
            <a:r>
              <a:rPr lang="en-GB" dirty="0" smtClean="0">
                <a:sym typeface="Symbol" panose="05050102010706020507" pitchFamily="18" charset="2"/>
              </a:rPr>
              <a:t>e Appearance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783708" y="4256301"/>
            <a:ext cx="168498" cy="124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5021"/>
          <a:stretch/>
        </p:blipFill>
        <p:spPr>
          <a:xfrm>
            <a:off x="2368407" y="936364"/>
            <a:ext cx="6708762" cy="4271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50721" y="5398928"/>
            <a:ext cx="949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 lot of uncertainties have to be taken into account!</a:t>
            </a:r>
            <a:endParaRPr lang="en-GB" sz="3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13.06.2023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1st Spanish HK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439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3081</Words>
  <Application>Microsoft Office PowerPoint</Application>
  <PresentationFormat>Widescreen</PresentationFormat>
  <Paragraphs>678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Century Gothic</vt:lpstr>
      <vt:lpstr>Futura</vt:lpstr>
      <vt:lpstr>Futura Bold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HGｺﾞｼｯｸE</vt:lpstr>
      <vt:lpstr>Symbol</vt:lpstr>
      <vt:lpstr>Times</vt:lpstr>
      <vt:lpstr>ヒラギノ角ゴ ProN W3</vt:lpstr>
      <vt:lpstr>Office Theme</vt:lpstr>
      <vt:lpstr>White</vt:lpstr>
      <vt:lpstr>Equation</vt:lpstr>
      <vt:lpstr>Long-Baseline Neutrino Oscillation Experiments  and  the Role of the Near Detector</vt:lpstr>
      <vt:lpstr>Quick Reminder: 2 Neutrino Oscillations</vt:lpstr>
      <vt:lpstr>Quick Reminder: Oscillation Probabilities for 3ν</vt:lpstr>
      <vt:lpstr>LBNO Experiment Concept</vt:lpstr>
      <vt:lpstr>What do we need?</vt:lpstr>
      <vt:lpstr>What do we have (ideally)?</vt:lpstr>
      <vt:lpstr>What do we have (ideally)?</vt:lpstr>
      <vt:lpstr>Real World Detector</vt:lpstr>
      <vt:lpstr>Analysis Concept: e Appearance</vt:lpstr>
      <vt:lpstr>Neutrino Beam Generation</vt:lpstr>
      <vt:lpstr>T2K Neutrino Flux</vt:lpstr>
      <vt:lpstr>Neutrino Cross-Sections: Motivation</vt:lpstr>
      <vt:lpstr>Neutrino Cross-Sections</vt:lpstr>
      <vt:lpstr>T2K Analysis: NC1π+</vt:lpstr>
      <vt:lpstr>Energy Measurement: Could be so simple …</vt:lpstr>
      <vt:lpstr>Interaction Modes and Interaction Topologies</vt:lpstr>
      <vt:lpstr>Final State Interactions</vt:lpstr>
      <vt:lpstr>Fermi Motion</vt:lpstr>
      <vt:lpstr>Energy Reconstruction</vt:lpstr>
      <vt:lpstr>Energy Reconstruction</vt:lpstr>
      <vt:lpstr>PowerPoint Presentation</vt:lpstr>
      <vt:lpstr>PowerPoint Presentation</vt:lpstr>
      <vt:lpstr>Some T2K Results</vt:lpstr>
      <vt:lpstr>PowerPoint Presentation</vt:lpstr>
      <vt:lpstr>SuperFGD</vt:lpstr>
      <vt:lpstr>SuperFGD</vt:lpstr>
      <vt:lpstr>PowerPoint Presentation</vt:lpstr>
      <vt:lpstr>HA-TPC</vt:lpstr>
      <vt:lpstr>PowerPoint Presentation</vt:lpstr>
      <vt:lpstr>PowerPoint Presentation</vt:lpstr>
      <vt:lpstr>Delta CP in HyperK</vt:lpstr>
      <vt:lpstr>HK and ND280: What is needed?</vt:lpstr>
      <vt:lpstr>ND280 vs IWCD</vt:lpstr>
      <vt:lpstr>Summary</vt:lpstr>
      <vt:lpstr>PowerPoint Presentation</vt:lpstr>
      <vt:lpstr>Neutrino Oscillation Theory</vt:lpstr>
      <vt:lpstr>PMNS Matrix</vt:lpstr>
      <vt:lpstr>2 Neutrino Oscillations</vt:lpstr>
      <vt:lpstr>PowerPoint Presentation</vt:lpstr>
      <vt:lpstr>More complications: Matter Effects</vt:lpstr>
      <vt:lpstr>2 Approaches: Large Baseline</vt:lpstr>
      <vt:lpstr>2 Approaches: Shorter Baseline</vt:lpstr>
      <vt:lpstr>Near Detector and Uncertainties</vt:lpstr>
      <vt:lpstr>Proton Beam</vt:lpstr>
      <vt:lpstr>Hadron Production</vt:lpstr>
      <vt:lpstr>NA61/SHINE</vt:lpstr>
      <vt:lpstr>Proton Interactions</vt:lpstr>
      <vt:lpstr>Magnetic Horn System</vt:lpstr>
      <vt:lpstr>Magnetic Horn System: Uncertainties</vt:lpstr>
      <vt:lpstr>Decay Tunnel</vt:lpstr>
      <vt:lpstr>Secondary Beam Monitors</vt:lpstr>
      <vt:lpstr>Neutrino Parent Particles</vt:lpstr>
      <vt:lpstr>Beam Uncertainties</vt:lpstr>
      <vt:lpstr>Binding Energy and Pauli Blocking</vt:lpstr>
      <vt:lpstr>2p2h</vt:lpstr>
      <vt:lpstr>On-axis vs Off-axis flux</vt:lpstr>
      <vt:lpstr>Studying FSI Effects</vt:lpstr>
      <vt:lpstr>Studying FSI Effects</vt:lpstr>
      <vt:lpstr>Studying FSI Effects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thorsten</dc:creator>
  <cp:lastModifiedBy>Microsoft account</cp:lastModifiedBy>
  <cp:revision>349</cp:revision>
  <dcterms:created xsi:type="dcterms:W3CDTF">2019-03-28T02:48:15Z</dcterms:created>
  <dcterms:modified xsi:type="dcterms:W3CDTF">2023-06-12T16:45:20Z</dcterms:modified>
</cp:coreProperties>
</file>