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928" r:id="rId3"/>
    <p:sldId id="946" r:id="rId4"/>
    <p:sldId id="930" r:id="rId5"/>
    <p:sldId id="920" r:id="rId6"/>
    <p:sldId id="931" r:id="rId7"/>
    <p:sldId id="922" r:id="rId8"/>
    <p:sldId id="944" r:id="rId9"/>
    <p:sldId id="935" r:id="rId10"/>
    <p:sldId id="937" r:id="rId11"/>
    <p:sldId id="945" r:id="rId12"/>
    <p:sldId id="938" r:id="rId13"/>
    <p:sldId id="939" r:id="rId14"/>
    <p:sldId id="941" r:id="rId15"/>
    <p:sldId id="942" r:id="rId16"/>
    <p:sldId id="919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1" autoAdjust="0"/>
    <p:restoredTop sz="92027"/>
  </p:normalViewPr>
  <p:slideViewPr>
    <p:cSldViewPr snapToGrid="0">
      <p:cViewPr varScale="1">
        <p:scale>
          <a:sx n="95" d="100"/>
          <a:sy n="95" d="100"/>
        </p:scale>
        <p:origin x="6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6E9B-D3E5-45E0-B18B-23A6CACBD1E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B43B-F22F-4AD0-855B-2E5F7FC580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0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6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9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right</a:t>
            </a:r>
            <a:r>
              <a:rPr lang="es-ES" dirty="0"/>
              <a:t> </a:t>
            </a:r>
            <a:r>
              <a:rPr lang="es-ES" dirty="0" err="1"/>
              <a:t>sensitivity</a:t>
            </a:r>
            <a:r>
              <a:rPr lang="es-ES" dirty="0"/>
              <a:t> to </a:t>
            </a:r>
            <a:r>
              <a:rPr lang="es-ES" dirty="0" err="1"/>
              <a:t>mass</a:t>
            </a:r>
            <a:r>
              <a:rPr lang="es-ES" dirty="0"/>
              <a:t> </a:t>
            </a:r>
            <a:r>
              <a:rPr lang="es-ES" dirty="0" err="1"/>
              <a:t>ordering</a:t>
            </a:r>
            <a:r>
              <a:rPr lang="es-ES" dirty="0"/>
              <a:t> (blue true normal, red true </a:t>
            </a:r>
            <a:r>
              <a:rPr lang="es-ES" dirty="0" err="1"/>
              <a:t>inverted</a:t>
            </a:r>
            <a:r>
              <a:rPr lang="es-ES" dirty="0"/>
              <a:t>).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markers</a:t>
            </a:r>
            <a:r>
              <a:rPr lang="es-ES" dirty="0"/>
              <a:t> </a:t>
            </a:r>
            <a:r>
              <a:rPr lang="es-ES" dirty="0" err="1"/>
              <a:t>indicate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sin2 theta_23 </a:t>
            </a:r>
            <a:r>
              <a:rPr lang="es-ES" dirty="0" err="1"/>
              <a:t>values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1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7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1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8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6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7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9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4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1B43B-F22F-4AD0-855B-2E5F7FC580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0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6" b="4950"/>
          <a:stretch/>
        </p:blipFill>
        <p:spPr>
          <a:xfrm>
            <a:off x="111679" y="55563"/>
            <a:ext cx="2311327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B99DD-6C3F-4547-BC48-3602075CE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0"/>
            <a:ext cx="2095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8545E7-4610-1C42-AEAC-7C404016B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-35300"/>
            <a:ext cx="2095500" cy="965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F5F71-F981-4741-82E8-00155B06F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7" b="-4633"/>
          <a:stretch/>
        </p:blipFill>
        <p:spPr>
          <a:xfrm>
            <a:off x="8534400" y="-1214"/>
            <a:ext cx="1701801" cy="86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" y="9525"/>
            <a:ext cx="10287000" cy="842122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45" y="926047"/>
            <a:ext cx="10515600" cy="4939241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EBC1-7C50-46AD-9A6A-D43949ADC24E}" type="datetimeFigureOut">
              <a:rPr lang="en-GB" smtClean="0"/>
              <a:pPr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26A-783D-42EE-AF9F-78CE8643BBA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5164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62195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491C97F-2E74-4A46-A901-FB71D0F2C9E7}"/>
              </a:ext>
            </a:extLst>
          </p:cNvPr>
          <p:cNvSpPr txBox="1">
            <a:spLocks/>
          </p:cNvSpPr>
          <p:nvPr userDrawn="1"/>
        </p:nvSpPr>
        <p:spPr>
          <a:xfrm>
            <a:off x="8638306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AC26A-783D-42EE-AF9F-78CE8643BB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2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508000" y="1046691"/>
            <a:ext cx="5511800" cy="5130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" y="9525"/>
            <a:ext cx="10261600" cy="842122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EBC1-7C50-46AD-9A6A-D43949ADC24E}" type="datetimeFigureOut">
              <a:rPr lang="en-GB" smtClean="0"/>
              <a:pPr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180" y="6356350"/>
            <a:ext cx="2743200" cy="365125"/>
          </a:xfrm>
        </p:spPr>
        <p:txBody>
          <a:bodyPr/>
          <a:lstStyle/>
          <a:p>
            <a:fld id="{47EAC26A-783D-42EE-AF9F-78CE8643BBA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5164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62195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842000" y="1046691"/>
            <a:ext cx="5511800" cy="5130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8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4659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EBC1-7C50-46AD-9A6A-D43949ADC24E}" type="datetimeFigureOut">
              <a:rPr lang="en-GB" smtClean="0"/>
              <a:pPr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C26A-783D-42EE-AF9F-78CE8643BB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154BA-44CB-7A45-85CF-C9A435A402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45" y="-35300"/>
            <a:ext cx="20955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59088-A55E-6346-A7F0-09D7D41AB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7" b="-4633"/>
          <a:stretch/>
        </p:blipFill>
        <p:spPr>
          <a:xfrm>
            <a:off x="8520545" y="-1214"/>
            <a:ext cx="1701801" cy="863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6749FF-3D8A-164F-BF29-7A4703FC5AE4}"/>
              </a:ext>
            </a:extLst>
          </p:cNvPr>
          <p:cNvCxnSpPr/>
          <p:nvPr userDrawn="1"/>
        </p:nvCxnSpPr>
        <p:spPr>
          <a:xfrm>
            <a:off x="-13855" y="85164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F0C64-2483-C849-9D1A-C5048B0666B8}"/>
              </a:ext>
            </a:extLst>
          </p:cNvPr>
          <p:cNvCxnSpPr/>
          <p:nvPr userDrawn="1"/>
        </p:nvCxnSpPr>
        <p:spPr>
          <a:xfrm>
            <a:off x="-13856" y="62195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6A3C6E6-DD10-D34E-B1CA-1847C9836CC9}"/>
              </a:ext>
            </a:extLst>
          </p:cNvPr>
          <p:cNvSpPr txBox="1">
            <a:spLocks/>
          </p:cNvSpPr>
          <p:nvPr userDrawn="1"/>
        </p:nvSpPr>
        <p:spPr>
          <a:xfrm>
            <a:off x="8624451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AC26A-783D-42EE-AF9F-78CE8643BB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1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ture.com/articles/s41586-020-2177-0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BF572-CC05-B847-BF25-57F4C3B70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13447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180"/>
            <a:ext cx="9182582" cy="1953282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es-ES" dirty="0" err="1"/>
              <a:t>Hyper</a:t>
            </a:r>
            <a:r>
              <a:rPr lang="es-ES" dirty="0"/>
              <a:t>-K High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Physics</a:t>
            </a:r>
            <a:r>
              <a:rPr lang="es-ES" dirty="0"/>
              <a:t> </a:t>
            </a:r>
            <a:r>
              <a:rPr lang="es-ES" dirty="0" err="1"/>
              <a:t>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788" y="3654762"/>
            <a:ext cx="2500425" cy="432772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ES" dirty="0"/>
              <a:t>M.P. Casado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9CC5595-C6F8-0F43-8E5B-FA88DDAA7F0B}"/>
              </a:ext>
            </a:extLst>
          </p:cNvPr>
          <p:cNvSpPr txBox="1">
            <a:spLocks/>
          </p:cNvSpPr>
          <p:nvPr/>
        </p:nvSpPr>
        <p:spPr>
          <a:xfrm>
            <a:off x="120122" y="6483675"/>
            <a:ext cx="5029947" cy="37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err="1">
                <a:solidFill>
                  <a:schemeClr val="bg1"/>
                </a:solidFill>
              </a:rPr>
              <a:t>Hyper</a:t>
            </a:r>
            <a:r>
              <a:rPr lang="es-ES" b="1" dirty="0">
                <a:solidFill>
                  <a:schemeClr val="bg1"/>
                </a:solidFill>
              </a:rPr>
              <a:t>-K </a:t>
            </a:r>
            <a:r>
              <a:rPr lang="es-ES" b="1" dirty="0" err="1">
                <a:solidFill>
                  <a:schemeClr val="bg1"/>
                </a:solidFill>
              </a:rPr>
              <a:t>physics</a:t>
            </a:r>
            <a:r>
              <a:rPr lang="es-ES" b="1" dirty="0">
                <a:solidFill>
                  <a:schemeClr val="bg1"/>
                </a:solidFill>
              </a:rPr>
              <a:t> Workshop at DIPC,</a:t>
            </a:r>
            <a:r>
              <a:rPr lang="en-GB" b="1" dirty="0">
                <a:solidFill>
                  <a:schemeClr val="bg1"/>
                </a:solidFill>
              </a:rPr>
              <a:t> 14 Jun.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760CD-E8FF-974E-B9F3-A739CAE2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6" b="4950"/>
          <a:stretch/>
        </p:blipFill>
        <p:spPr>
          <a:xfrm>
            <a:off x="111679" y="55563"/>
            <a:ext cx="2311327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CF8A4-72AD-EC44-A5F7-7C271CB5D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0"/>
            <a:ext cx="2095500" cy="965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F5789-42AD-7642-99CB-3DEAB03430C0}"/>
              </a:ext>
            </a:extLst>
          </p:cNvPr>
          <p:cNvGrpSpPr/>
          <p:nvPr/>
        </p:nvGrpSpPr>
        <p:grpSpPr>
          <a:xfrm>
            <a:off x="2856489" y="94365"/>
            <a:ext cx="6479023" cy="907650"/>
            <a:chOff x="3088230" y="94365"/>
            <a:chExt cx="6479023" cy="9076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DD29DC-FF15-DE46-9D47-6F772D3C490E}"/>
                </a:ext>
              </a:extLst>
            </p:cNvPr>
            <p:cNvGrpSpPr/>
            <p:nvPr/>
          </p:nvGrpSpPr>
          <p:grpSpPr>
            <a:xfrm>
              <a:off x="3088230" y="167190"/>
              <a:ext cx="4123677" cy="762000"/>
              <a:chOff x="3721100" y="167190"/>
              <a:chExt cx="4123677" cy="7620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72D0D4-0612-014D-9F59-F58A06474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100" y="167190"/>
                <a:ext cx="2654300" cy="7620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C853A6E-010F-0D47-B278-6328DE179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127" y="198699"/>
                <a:ext cx="1298650" cy="730491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00488-9C5A-014D-B7FB-880C9017D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34" y="94365"/>
              <a:ext cx="2184619" cy="90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2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501990-4AA0-5847-AD60-DAE7A588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2441945"/>
            <a:ext cx="3027989" cy="2067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1C383-6800-5C4C-9BEF-731760AA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41" y="2453304"/>
            <a:ext cx="2930435" cy="1996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10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Long Baseline Physics - </a:t>
            </a:r>
            <a:r>
              <a:rPr lang="en-GB" dirty="0" err="1">
                <a:latin typeface="Symbol" pitchFamily="2" charset="2"/>
              </a:rPr>
              <a:t>d</a:t>
            </a:r>
            <a:r>
              <a:rPr lang="en-GB" baseline="-25000" dirty="0" err="1"/>
              <a:t>CP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2525C10E-A81D-3B42-8C38-892DFAABA2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72" y="901286"/>
                <a:ext cx="6450359" cy="94617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175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●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●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160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9700" indent="0">
                  <a:lnSpc>
                    <a:spcPct val="80000"/>
                  </a:lnSpc>
                  <a:buNone/>
                </a:pPr>
                <a:r>
                  <a:rPr lang="es-ES" sz="2200" dirty="0"/>
                  <a:t>Probe CP-</a:t>
                </a:r>
                <a:r>
                  <a:rPr lang="es-ES" sz="2200" dirty="0" err="1"/>
                  <a:t>violation</a:t>
                </a:r>
                <a:r>
                  <a:rPr lang="es-ES" sz="2200" dirty="0"/>
                  <a:t> </a:t>
                </a:r>
                <a:r>
                  <a:rPr lang="es-ES" sz="2200" dirty="0" err="1"/>
                  <a:t>through</a:t>
                </a:r>
                <a:r>
                  <a:rPr lang="es-ES" sz="2200" dirty="0"/>
                  <a:t> </a:t>
                </a:r>
                <a:r>
                  <a:rPr lang="es-ES" sz="2200" dirty="0" err="1"/>
                  <a:t>comparison</a:t>
                </a:r>
                <a:r>
                  <a:rPr lang="es-ES" sz="2200" dirty="0"/>
                  <a:t> of</a:t>
                </a:r>
              </a:p>
              <a:p>
                <a:pPr marL="139700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s-ES" sz="22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s-E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sSub>
                          <m:sSubPr>
                            <m:ctrlP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200" dirty="0"/>
                  <a:t>and </a:t>
                </a:r>
                <a14:m>
                  <m:oMath xmlns:m="http://schemas.openxmlformats.org/officeDocument/2006/math">
                    <m:r>
                      <a:rPr lang="es-ES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ES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s-E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s-E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sSub>
                          <m:sSubPr>
                            <m:ctrlPr>
                              <a:rPr lang="es-E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ES" sz="2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s-E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s-ES" sz="2200" dirty="0"/>
              </a:p>
              <a:p>
                <a:pPr lvl="1">
                  <a:lnSpc>
                    <a:spcPct val="60000"/>
                  </a:lnSpc>
                </a:pPr>
                <a:r>
                  <a:rPr lang="es-ES" sz="2000" dirty="0" err="1"/>
                  <a:t>Select</a:t>
                </a:r>
                <a:r>
                  <a:rPr lang="es-ES" sz="2000" dirty="0"/>
                  <a:t> 1 ring e-</a:t>
                </a:r>
                <a:r>
                  <a:rPr lang="es-ES" sz="2000" dirty="0" err="1"/>
                  <a:t>like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events</a:t>
                </a:r>
                <a:r>
                  <a:rPr lang="es-ES" sz="2000" dirty="0"/>
                  <a:t> in </a:t>
                </a:r>
                <a:r>
                  <a:rPr lang="es-ES" sz="2000" dirty="0" err="1"/>
                  <a:t>far</a:t>
                </a:r>
                <a:r>
                  <a:rPr lang="es-ES" sz="2000" dirty="0"/>
                  <a:t> detector</a:t>
                </a:r>
              </a:p>
              <a:p>
                <a:pPr lvl="1">
                  <a:lnSpc>
                    <a:spcPct val="60000"/>
                  </a:lnSpc>
                </a:pPr>
                <a:r>
                  <a:rPr lang="es-ES" sz="2000" dirty="0"/>
                  <a:t>10 </a:t>
                </a:r>
                <a:r>
                  <a:rPr lang="es-ES" sz="2000" dirty="0" err="1"/>
                  <a:t>years</a:t>
                </a:r>
                <a:r>
                  <a:rPr lang="es-ES" sz="2000" dirty="0"/>
                  <a:t> running, 1:3 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acc>
                      <m:accPr>
                        <m:chr m:val="̅"/>
                        <m:ctrlP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s-ES" sz="2000" dirty="0"/>
                  <a:t> run plan</a:t>
                </a:r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 lvl="1">
                  <a:spcBef>
                    <a:spcPts val="600"/>
                  </a:spcBef>
                </a:pPr>
                <a:r>
                  <a:rPr lang="es-ES" sz="2000" dirty="0"/>
                  <a:t>&gt;1000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s-E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E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s-E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ES" sz="2000" dirty="0"/>
                  <a:t> signals</a:t>
                </a:r>
                <a:endParaRPr lang="es-ES" sz="2400" dirty="0"/>
              </a:p>
              <a:p>
                <a:pPr marL="139700" indent="0">
                  <a:spcBef>
                    <a:spcPts val="600"/>
                  </a:spcBef>
                  <a:buNone/>
                </a:pPr>
                <a:r>
                  <a:rPr lang="es-ES" sz="1800" dirty="0" err="1"/>
                  <a:t>Assume</a:t>
                </a:r>
                <a:r>
                  <a:rPr lang="es-ES" sz="1800" dirty="0"/>
                  <a:t> normal </a:t>
                </a:r>
                <a:r>
                  <a:rPr lang="es-ES" sz="1800" dirty="0" err="1"/>
                  <a:t>mass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ordering</a:t>
                </a:r>
                <a:r>
                  <a:rPr lang="es-ES" sz="1800" dirty="0"/>
                  <a:t> </a:t>
                </a:r>
                <a:r>
                  <a:rPr lang="es-ES" sz="1800" dirty="0" err="1"/>
                  <a:t>is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known</a:t>
                </a:r>
                <a:r>
                  <a:rPr lang="es-ES" sz="1800" dirty="0"/>
                  <a:t> -&gt; </a:t>
                </a:r>
                <a:r>
                  <a:rPr lang="es-ES" sz="1800" dirty="0" err="1"/>
                  <a:t>Projected</a:t>
                </a:r>
                <a:r>
                  <a:rPr lang="es-ES" sz="1800" dirty="0"/>
                  <a:t> </a:t>
                </a:r>
                <a:r>
                  <a:rPr lang="es-ES" sz="1800" dirty="0" err="1"/>
                  <a:t>sensitivity</a:t>
                </a:r>
                <a:r>
                  <a:rPr lang="es-ES" sz="1800" dirty="0"/>
                  <a:t> </a:t>
                </a:r>
                <a:r>
                  <a:rPr lang="es-ES" sz="1800" dirty="0" err="1"/>
                  <a:t>based</a:t>
                </a:r>
                <a:r>
                  <a:rPr lang="es-ES" sz="1800" dirty="0"/>
                  <a:t> </a:t>
                </a:r>
                <a:r>
                  <a:rPr lang="es-ES" sz="1800" dirty="0" err="1"/>
                  <a:t>on</a:t>
                </a:r>
                <a:r>
                  <a:rPr lang="es-ES" sz="1800" dirty="0"/>
                  <a:t> T2K </a:t>
                </a:r>
                <a:r>
                  <a:rPr lang="es-ES" sz="1800" dirty="0" err="1"/>
                  <a:t>systematics</a:t>
                </a:r>
                <a:r>
                  <a:rPr lang="es-ES" sz="1800" dirty="0"/>
                  <a:t> plus </a:t>
                </a:r>
                <a:r>
                  <a:rPr lang="es-ES" sz="1800" dirty="0" err="1"/>
                  <a:t>improvements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for</a:t>
                </a:r>
                <a:r>
                  <a:rPr lang="es-ES" sz="1800" dirty="0"/>
                  <a:t> </a:t>
                </a:r>
                <a:r>
                  <a:rPr lang="es-ES" sz="1800" dirty="0" err="1"/>
                  <a:t>Hyper</a:t>
                </a:r>
                <a:r>
                  <a:rPr lang="es-ES" sz="1800" dirty="0"/>
                  <a:t>-K</a:t>
                </a:r>
              </a:p>
              <a:p>
                <a:pPr marL="139700" indent="0">
                  <a:spcBef>
                    <a:spcPts val="600"/>
                  </a:spcBef>
                  <a:buNone/>
                </a:pPr>
                <a:endParaRPr lang="es-ES" sz="2200" dirty="0"/>
              </a:p>
              <a:p>
                <a:pPr marL="139700" indent="0">
                  <a:buNone/>
                </a:pPr>
                <a:r>
                  <a:rPr lang="es-ES" sz="1800" dirty="0" err="1">
                    <a:solidFill>
                      <a:srgbClr val="FF0000"/>
                    </a:solidFill>
                  </a:rPr>
                  <a:t>After</a:t>
                </a:r>
                <a:r>
                  <a:rPr lang="es-ES" sz="1800" dirty="0">
                    <a:solidFill>
                      <a:srgbClr val="FF0000"/>
                    </a:solidFill>
                  </a:rPr>
                  <a:t> 10 HK-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years</a:t>
                </a:r>
                <a:r>
                  <a:rPr lang="es-ES" sz="1800" dirty="0">
                    <a:solidFill>
                      <a:srgbClr val="FF0000"/>
                    </a:solidFill>
                  </a:rPr>
                  <a:t>, 61% of true </a:t>
                </a:r>
                <a:r>
                  <a:rPr lang="es-ES" sz="1800" dirty="0" err="1">
                    <a:solidFill>
                      <a:srgbClr val="FF0000"/>
                    </a:solidFill>
                    <a:latin typeface="Symbol" pitchFamily="2" charset="2"/>
                  </a:rPr>
                  <a:t>d</a:t>
                </a:r>
                <a:r>
                  <a:rPr lang="es-ES" sz="1800" baseline="-25000" dirty="0" err="1">
                    <a:solidFill>
                      <a:srgbClr val="FF0000"/>
                    </a:solidFill>
                  </a:rPr>
                  <a:t>CP</a:t>
                </a:r>
                <a:r>
                  <a:rPr lang="es-ES" sz="1800" dirty="0">
                    <a:solidFill>
                      <a:srgbClr val="FF0000"/>
                    </a:solidFill>
                  </a:rPr>
                  <a:t>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values</a:t>
                </a:r>
                <a:r>
                  <a:rPr lang="es-ES" sz="1800" dirty="0">
                    <a:solidFill>
                      <a:srgbClr val="FF0000"/>
                    </a:solidFill>
                  </a:rPr>
                  <a:t> can be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excluded</a:t>
                </a:r>
                <a:r>
                  <a:rPr lang="es-ES" sz="1800" dirty="0">
                    <a:solidFill>
                      <a:srgbClr val="FF0000"/>
                    </a:solidFill>
                  </a:rPr>
                  <a:t> at 5 </a:t>
                </a:r>
                <a:r>
                  <a:rPr lang="es-ES" sz="1800" dirty="0">
                    <a:solidFill>
                      <a:srgbClr val="FF0000"/>
                    </a:solidFill>
                    <a:latin typeface="Symbol" pitchFamily="2" charset="2"/>
                  </a:rPr>
                  <a:t>s</a:t>
                </a:r>
                <a:r>
                  <a:rPr lang="es-ES" sz="1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2525C10E-A81D-3B42-8C38-892DFAAB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2" y="901286"/>
                <a:ext cx="6450359" cy="946175"/>
              </a:xfrm>
              <a:prstGeom prst="rect">
                <a:avLst/>
              </a:prstGeom>
              <a:blipFill>
                <a:blip r:embed="rId5"/>
                <a:stretch>
                  <a:fillRect t="-5333" b="-442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F5FB6A9-CBA3-9C4B-B967-6A618D6F92D9}"/>
              </a:ext>
            </a:extLst>
          </p:cNvPr>
          <p:cNvSpPr txBox="1">
            <a:spLocks/>
          </p:cNvSpPr>
          <p:nvPr/>
        </p:nvSpPr>
        <p:spPr>
          <a:xfrm>
            <a:off x="559407" y="6291513"/>
            <a:ext cx="6944045" cy="4509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dirty="0">
                <a:solidFill>
                  <a:srgbClr val="002060"/>
                </a:solidFill>
              </a:rPr>
              <a:t>Neutrino 2022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D97AC9-42AE-C743-802A-008A4EC4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7" y="813510"/>
            <a:ext cx="4672125" cy="3006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880974-CDDF-644F-A441-1B2B1DC0B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50" y="3817038"/>
            <a:ext cx="4527892" cy="29252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187E82D-BE60-3D41-98E2-F853D93671A3}"/>
              </a:ext>
            </a:extLst>
          </p:cNvPr>
          <p:cNvSpPr/>
          <p:nvPr/>
        </p:nvSpPr>
        <p:spPr>
          <a:xfrm>
            <a:off x="11277950" y="6520873"/>
            <a:ext cx="433759" cy="33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85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11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Precise measurement of </a:t>
            </a:r>
            <a:r>
              <a:rPr lang="en-GB" dirty="0" err="1">
                <a:latin typeface="Symbol" pitchFamily="2" charset="2"/>
              </a:rPr>
              <a:t>d</a:t>
            </a:r>
            <a:r>
              <a:rPr lang="en-GB" baseline="-25000" dirty="0" err="1"/>
              <a:t>CP</a:t>
            </a:r>
            <a:endParaRPr lang="en-GB" baseline="-250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25C10E-A81D-3B42-8C38-892DFAABA291}"/>
              </a:ext>
            </a:extLst>
          </p:cNvPr>
          <p:cNvSpPr txBox="1">
            <a:spLocks/>
          </p:cNvSpPr>
          <p:nvPr/>
        </p:nvSpPr>
        <p:spPr>
          <a:xfrm>
            <a:off x="143871" y="901287"/>
            <a:ext cx="11567837" cy="561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200" dirty="0" err="1"/>
              <a:t>After</a:t>
            </a:r>
            <a:r>
              <a:rPr lang="es-ES" sz="2200" dirty="0"/>
              <a:t> CPV </a:t>
            </a:r>
            <a:r>
              <a:rPr lang="es-ES" sz="2200" dirty="0" err="1"/>
              <a:t>is</a:t>
            </a:r>
            <a:r>
              <a:rPr lang="es-ES" sz="2200" dirty="0"/>
              <a:t> </a:t>
            </a:r>
            <a:r>
              <a:rPr lang="es-ES" sz="2200" dirty="0" err="1"/>
              <a:t>determined</a:t>
            </a:r>
            <a:r>
              <a:rPr lang="es-ES" sz="2200" dirty="0"/>
              <a:t>, </a:t>
            </a:r>
            <a:r>
              <a:rPr lang="es-ES" sz="2200" dirty="0" err="1"/>
              <a:t>accurate</a:t>
            </a:r>
            <a:r>
              <a:rPr lang="es-ES" sz="2200" dirty="0"/>
              <a:t> </a:t>
            </a:r>
            <a:r>
              <a:rPr lang="es-ES" sz="2200" dirty="0" err="1"/>
              <a:t>measurement</a:t>
            </a:r>
            <a:r>
              <a:rPr lang="es-ES" sz="2200" dirty="0"/>
              <a:t> of </a:t>
            </a:r>
            <a:r>
              <a:rPr lang="es-ES" sz="2200" dirty="0" err="1">
                <a:latin typeface="Symbol" pitchFamily="2" charset="2"/>
              </a:rPr>
              <a:t>d</a:t>
            </a:r>
            <a:r>
              <a:rPr lang="es-ES" sz="2200" baseline="-25000" dirty="0" err="1"/>
              <a:t>CP</a:t>
            </a:r>
            <a:r>
              <a:rPr lang="es-ES" sz="2200" dirty="0"/>
              <a:t> </a:t>
            </a:r>
            <a:r>
              <a:rPr lang="es-ES" sz="2200" dirty="0" err="1"/>
              <a:t>will</a:t>
            </a:r>
            <a:r>
              <a:rPr lang="es-ES" sz="2200" dirty="0"/>
              <a:t> be crucial</a:t>
            </a:r>
          </a:p>
          <a:p>
            <a:pPr marL="139700" indent="0">
              <a:lnSpc>
                <a:spcPct val="80000"/>
              </a:lnSpc>
              <a:buNone/>
            </a:pPr>
            <a:r>
              <a:rPr lang="es-ES" sz="2200" dirty="0"/>
              <a:t>	</a:t>
            </a:r>
            <a:r>
              <a:rPr lang="es-ES" sz="2200" dirty="0">
                <a:latin typeface="Symbol" pitchFamily="2" charset="2"/>
              </a:rPr>
              <a:t>-&gt;</a:t>
            </a:r>
            <a:r>
              <a:rPr lang="es-ES" sz="2200" dirty="0"/>
              <a:t> </a:t>
            </a:r>
            <a:r>
              <a:rPr lang="es-ES" sz="2200" dirty="0" err="1"/>
              <a:t>Maximal</a:t>
            </a:r>
            <a:r>
              <a:rPr lang="es-ES" sz="2200" dirty="0"/>
              <a:t> CPV, </a:t>
            </a:r>
            <a:r>
              <a:rPr lang="es-ES" sz="2200" dirty="0" err="1"/>
              <a:t>leptogenesis</a:t>
            </a:r>
            <a:r>
              <a:rPr lang="es-ES" sz="2200" dirty="0"/>
              <a:t>, </a:t>
            </a:r>
            <a:r>
              <a:rPr lang="es-ES" sz="2200" dirty="0" err="1"/>
              <a:t>symmetries</a:t>
            </a:r>
            <a:r>
              <a:rPr lang="es-ES" sz="2200" dirty="0"/>
              <a:t> of </a:t>
            </a:r>
            <a:r>
              <a:rPr lang="es-ES" sz="2200" dirty="0" err="1"/>
              <a:t>leptón’s</a:t>
            </a:r>
            <a:r>
              <a:rPr lang="es-ES" sz="2200" dirty="0"/>
              <a:t> </a:t>
            </a:r>
            <a:r>
              <a:rPr lang="es-ES" sz="2200" dirty="0" err="1"/>
              <a:t>generations</a:t>
            </a:r>
            <a:r>
              <a:rPr lang="es-ES" sz="2200" dirty="0"/>
              <a:t> …</a:t>
            </a: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 marL="139700" indent="0">
              <a:spcBef>
                <a:spcPts val="600"/>
              </a:spcBef>
              <a:buNone/>
            </a:pPr>
            <a:endParaRPr lang="es-ES" sz="2400" dirty="0"/>
          </a:p>
          <a:p>
            <a:pPr>
              <a:spcBef>
                <a:spcPts val="600"/>
              </a:spcBef>
            </a:pPr>
            <a:r>
              <a:rPr lang="es-ES" sz="2400" dirty="0"/>
              <a:t>HK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key</a:t>
            </a:r>
            <a:r>
              <a:rPr lang="es-ES" sz="2400" dirty="0"/>
              <a:t> </a:t>
            </a:r>
            <a:r>
              <a:rPr lang="es-ES" sz="2400" dirty="0" err="1"/>
              <a:t>experiment</a:t>
            </a:r>
            <a:r>
              <a:rPr lang="es-ES" sz="2400" dirty="0"/>
              <a:t> to </a:t>
            </a:r>
            <a:r>
              <a:rPr lang="es-ES" sz="2400" dirty="0" err="1"/>
              <a:t>measure</a:t>
            </a:r>
            <a:r>
              <a:rPr lang="es-ES" sz="2400" dirty="0"/>
              <a:t> </a:t>
            </a:r>
            <a:r>
              <a:rPr lang="es-ES" sz="2400" dirty="0" err="1">
                <a:latin typeface="Symbol" pitchFamily="2" charset="2"/>
              </a:rPr>
              <a:t>d</a:t>
            </a:r>
            <a:r>
              <a:rPr lang="es-ES" sz="2400" baseline="-25000" dirty="0" err="1"/>
              <a:t>CP</a:t>
            </a:r>
            <a:r>
              <a:rPr lang="es-ES" sz="2400" dirty="0"/>
              <a:t> and </a:t>
            </a:r>
            <a:r>
              <a:rPr lang="es-ES" sz="2400" dirty="0" err="1"/>
              <a:t>constrains</a:t>
            </a:r>
            <a:r>
              <a:rPr lang="es-ES" sz="2400" dirty="0"/>
              <a:t> CP-</a:t>
            </a:r>
            <a:r>
              <a:rPr lang="es-ES" sz="2400" dirty="0" err="1"/>
              <a:t>violation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next</a:t>
            </a:r>
            <a:r>
              <a:rPr lang="es-ES" sz="2400" dirty="0"/>
              <a:t> 20 </a:t>
            </a:r>
            <a:r>
              <a:rPr lang="es-ES" sz="2400" dirty="0" err="1"/>
              <a:t>years</a:t>
            </a: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F5FB6A9-CBA3-9C4B-B967-6A618D6F92D9}"/>
              </a:ext>
            </a:extLst>
          </p:cNvPr>
          <p:cNvSpPr txBox="1">
            <a:spLocks/>
          </p:cNvSpPr>
          <p:nvPr/>
        </p:nvSpPr>
        <p:spPr>
          <a:xfrm>
            <a:off x="559407" y="6291513"/>
            <a:ext cx="6944045" cy="4509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dirty="0" err="1">
                <a:solidFill>
                  <a:srgbClr val="002060"/>
                </a:solidFill>
              </a:rPr>
              <a:t>Conference</a:t>
            </a:r>
            <a:r>
              <a:rPr lang="es-ES" sz="2400" dirty="0">
                <a:solidFill>
                  <a:srgbClr val="002060"/>
                </a:solidFill>
              </a:rPr>
              <a:t> of </a:t>
            </a:r>
            <a:r>
              <a:rPr lang="es-ES" sz="2400" dirty="0" err="1">
                <a:solidFill>
                  <a:srgbClr val="002060"/>
                </a:solidFill>
              </a:rPr>
              <a:t>the</a:t>
            </a:r>
            <a:r>
              <a:rPr lang="es-ES" sz="2400" dirty="0">
                <a:solidFill>
                  <a:srgbClr val="002060"/>
                </a:solidFill>
              </a:rPr>
              <a:t> 2 </a:t>
            </a:r>
            <a:r>
              <a:rPr lang="es-ES" sz="2400" dirty="0" err="1">
                <a:solidFill>
                  <a:srgbClr val="002060"/>
                </a:solidFill>
              </a:rPr>
              <a:t>infinities</a:t>
            </a:r>
            <a:r>
              <a:rPr lang="es-ES" sz="2400" dirty="0">
                <a:solidFill>
                  <a:srgbClr val="002060"/>
                </a:solidFill>
              </a:rPr>
              <a:t> (2023)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87E82D-BE60-3D41-98E2-F853D93671A3}"/>
              </a:ext>
            </a:extLst>
          </p:cNvPr>
          <p:cNvSpPr/>
          <p:nvPr/>
        </p:nvSpPr>
        <p:spPr>
          <a:xfrm>
            <a:off x="11277950" y="6520873"/>
            <a:ext cx="433759" cy="33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8A5C8-0B0B-C642-B0A8-8A31765D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3" y="1874520"/>
            <a:ext cx="5559185" cy="311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26CCEF-1924-C443-AC6B-CAFD24C5E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68" y="2695303"/>
            <a:ext cx="5298440" cy="14762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8DBAF2-DE42-1B49-A170-36F6AE2A0127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58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12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Mass Ordering</a:t>
            </a:r>
            <a:endParaRPr lang="en-GB" baseline="-250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25C10E-A81D-3B42-8C38-892DFAABA291}"/>
              </a:ext>
            </a:extLst>
          </p:cNvPr>
          <p:cNvSpPr txBox="1">
            <a:spLocks/>
          </p:cNvSpPr>
          <p:nvPr/>
        </p:nvSpPr>
        <p:spPr>
          <a:xfrm>
            <a:off x="395332" y="1244186"/>
            <a:ext cx="9491618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200" dirty="0" err="1"/>
              <a:t>Effect</a:t>
            </a:r>
            <a:r>
              <a:rPr lang="es-ES" sz="2200" dirty="0"/>
              <a:t> of MO in </a:t>
            </a:r>
            <a:r>
              <a:rPr lang="es-ES" sz="2200" dirty="0" err="1"/>
              <a:t>beam</a:t>
            </a:r>
            <a:r>
              <a:rPr lang="es-ES" sz="2200" dirty="0"/>
              <a:t> </a:t>
            </a:r>
            <a:r>
              <a:rPr lang="es-ES" sz="2200" dirty="0" err="1"/>
              <a:t>measurements</a:t>
            </a:r>
            <a:r>
              <a:rPr lang="es-ES" sz="2200" dirty="0"/>
              <a:t> and </a:t>
            </a:r>
            <a:r>
              <a:rPr lang="es-ES" sz="2200" dirty="0" err="1"/>
              <a:t>atmospheric</a:t>
            </a:r>
            <a:r>
              <a:rPr lang="es-ES" sz="2200" dirty="0"/>
              <a:t> </a:t>
            </a:r>
            <a:r>
              <a:rPr lang="es-ES" sz="2200" dirty="0" err="1"/>
              <a:t>observations</a:t>
            </a:r>
            <a:endParaRPr lang="es-ES" sz="20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F5FB6A9-CBA3-9C4B-B967-6A618D6F92D9}"/>
              </a:ext>
            </a:extLst>
          </p:cNvPr>
          <p:cNvSpPr txBox="1">
            <a:spLocks/>
          </p:cNvSpPr>
          <p:nvPr/>
        </p:nvSpPr>
        <p:spPr>
          <a:xfrm>
            <a:off x="559407" y="6291513"/>
            <a:ext cx="6944045" cy="4509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dirty="0">
                <a:solidFill>
                  <a:srgbClr val="002060"/>
                </a:solidFill>
              </a:rPr>
              <a:t>Neutrino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87E82D-BE60-3D41-98E2-F853D93671A3}"/>
              </a:ext>
            </a:extLst>
          </p:cNvPr>
          <p:cNvSpPr/>
          <p:nvPr/>
        </p:nvSpPr>
        <p:spPr>
          <a:xfrm>
            <a:off x="11277950" y="6520873"/>
            <a:ext cx="433759" cy="33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9635C-EB21-EB4A-BE1E-FE3C117C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2" y="2002103"/>
            <a:ext cx="5768318" cy="3709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74628-8E5E-D643-ACA8-094261FA8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49" y="1987524"/>
            <a:ext cx="5727991" cy="37094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67CDFC-982B-7446-B0F9-F3209CB7285A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54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2525C10E-A81D-3B42-8C38-892DFAABA2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72" y="901286"/>
                <a:ext cx="6450359" cy="94617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175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●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●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160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9700" indent="0">
                  <a:lnSpc>
                    <a:spcPct val="80000"/>
                  </a:lnSpc>
                  <a:buNone/>
                </a:pPr>
                <a:r>
                  <a:rPr lang="es-ES" sz="2200" dirty="0"/>
                  <a:t>Probe 2-3 </a:t>
                </a:r>
                <a:r>
                  <a:rPr lang="es-ES" sz="2200" dirty="0" err="1"/>
                  <a:t>mixing</a:t>
                </a:r>
                <a:r>
                  <a:rPr lang="es-ES" sz="2200" dirty="0"/>
                  <a:t> </a:t>
                </a:r>
                <a:r>
                  <a:rPr lang="es-ES" sz="2200" dirty="0" err="1"/>
                  <a:t>through</a:t>
                </a:r>
                <a:r>
                  <a:rPr lang="es-ES" sz="2200" dirty="0"/>
                  <a:t> </a:t>
                </a:r>
                <a:r>
                  <a:rPr lang="es-ES" sz="2200" dirty="0" err="1"/>
                  <a:t>dip</a:t>
                </a:r>
                <a:r>
                  <a:rPr lang="es-ES" sz="2200" dirty="0"/>
                  <a:t> in</a:t>
                </a:r>
              </a:p>
              <a:p>
                <a:pPr marL="139700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s-ES" sz="22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s-E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s-E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sSub>
                          <m:sSubPr>
                            <m:ctrlPr>
                              <a:rPr lang="es-E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s-E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200" dirty="0"/>
                  <a:t>and </a:t>
                </a:r>
                <a14:m>
                  <m:oMath xmlns:m="http://schemas.openxmlformats.org/officeDocument/2006/math">
                    <m:r>
                      <a:rPr lang="es-ES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ES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s-E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s-E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sSub>
                          <m:sSubPr>
                            <m:ctrlPr>
                              <a:rPr lang="es-E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E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s-E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s-ES" sz="2200" dirty="0"/>
              </a:p>
              <a:p>
                <a:pPr lvl="1">
                  <a:lnSpc>
                    <a:spcPct val="60000"/>
                  </a:lnSpc>
                </a:pPr>
                <a:r>
                  <a:rPr lang="es-ES" sz="2000" dirty="0" err="1"/>
                  <a:t>Select</a:t>
                </a:r>
                <a:r>
                  <a:rPr lang="es-ES" sz="2000" dirty="0"/>
                  <a:t> 1 ring </a:t>
                </a:r>
                <a:r>
                  <a:rPr lang="es-ES" sz="2000" dirty="0">
                    <a:latin typeface="Symbol" pitchFamily="2" charset="2"/>
                  </a:rPr>
                  <a:t>m</a:t>
                </a:r>
                <a:r>
                  <a:rPr lang="es-ES" sz="2000" dirty="0"/>
                  <a:t>-</a:t>
                </a:r>
                <a:r>
                  <a:rPr lang="es-ES" sz="2000" dirty="0" err="1"/>
                  <a:t>like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events</a:t>
                </a:r>
                <a:r>
                  <a:rPr lang="es-ES" sz="2000" dirty="0"/>
                  <a:t> in </a:t>
                </a:r>
                <a:r>
                  <a:rPr lang="es-ES" sz="2000" dirty="0" err="1"/>
                  <a:t>far</a:t>
                </a:r>
                <a:r>
                  <a:rPr lang="es-ES" sz="2000" dirty="0"/>
                  <a:t> detector</a:t>
                </a:r>
              </a:p>
              <a:p>
                <a:pPr lvl="1">
                  <a:lnSpc>
                    <a:spcPct val="60000"/>
                  </a:lnSpc>
                </a:pPr>
                <a:r>
                  <a:rPr lang="es-ES" sz="2000" dirty="0"/>
                  <a:t>10 </a:t>
                </a:r>
                <a:r>
                  <a:rPr lang="es-ES" sz="2000" dirty="0" err="1"/>
                  <a:t>years</a:t>
                </a:r>
                <a:r>
                  <a:rPr lang="es-ES" sz="2000" dirty="0"/>
                  <a:t> running, 1:3 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acc>
                      <m:accPr>
                        <m:chr m:val="̅"/>
                        <m:ctrlP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s-ES" sz="2000" dirty="0"/>
                  <a:t> run plan</a:t>
                </a:r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>
                  <a:spcBef>
                    <a:spcPts val="600"/>
                  </a:spcBef>
                </a:pPr>
                <a:endParaRPr lang="es-ES" sz="2400" dirty="0"/>
              </a:p>
              <a:p>
                <a:pPr marL="139700" indent="0">
                  <a:spcBef>
                    <a:spcPts val="600"/>
                  </a:spcBef>
                  <a:buNone/>
                </a:pPr>
                <a:endParaRPr lang="es-ES" sz="2200" dirty="0"/>
              </a:p>
              <a:p>
                <a:pPr marL="139700" indent="0">
                  <a:spcBef>
                    <a:spcPts val="600"/>
                  </a:spcBef>
                  <a:buNone/>
                </a:pPr>
                <a:endParaRPr lang="es-ES" sz="2200" dirty="0"/>
              </a:p>
              <a:p>
                <a:pPr marL="139700" indent="0">
                  <a:spcBef>
                    <a:spcPts val="600"/>
                  </a:spcBef>
                  <a:buNone/>
                </a:pPr>
                <a:endParaRPr lang="es-ES" sz="2200" dirty="0"/>
              </a:p>
              <a:p>
                <a:pPr marL="139700" indent="0">
                  <a:buNone/>
                </a:pPr>
                <a:endParaRPr lang="es-ES" sz="1800" dirty="0">
                  <a:solidFill>
                    <a:srgbClr val="FF0000"/>
                  </a:solidFill>
                </a:endParaRPr>
              </a:p>
              <a:p>
                <a:pPr marL="139700" indent="0">
                  <a:buNone/>
                </a:pPr>
                <a:r>
                  <a:rPr lang="es-ES" sz="1800" dirty="0" err="1">
                    <a:solidFill>
                      <a:srgbClr val="FF0000"/>
                    </a:solidFill>
                  </a:rPr>
                  <a:t>Wrong</a:t>
                </a:r>
                <a:r>
                  <a:rPr lang="es-ES" sz="1800" dirty="0">
                    <a:solidFill>
                      <a:srgbClr val="FF0000"/>
                    </a:solidFill>
                  </a:rPr>
                  <a:t>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octant</a:t>
                </a:r>
                <a:r>
                  <a:rPr lang="es-ES" sz="1800" dirty="0">
                    <a:solidFill>
                      <a:srgbClr val="FF0000"/>
                    </a:solidFill>
                  </a:rPr>
                  <a:t> can be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excluded</a:t>
                </a:r>
                <a:r>
                  <a:rPr lang="es-ES" sz="1800" dirty="0">
                    <a:solidFill>
                      <a:srgbClr val="FF0000"/>
                    </a:solidFill>
                  </a:rPr>
                  <a:t> at 3sigma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for</a:t>
                </a:r>
                <a:r>
                  <a:rPr lang="es-ES" sz="1800" dirty="0">
                    <a:solidFill>
                      <a:srgbClr val="FF0000"/>
                    </a:solidFill>
                  </a:rPr>
                  <a:t> true </a:t>
                </a:r>
              </a:p>
              <a:p>
                <a:pPr marL="1397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E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s-E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s-ES" sz="1800" dirty="0">
                    <a:solidFill>
                      <a:srgbClr val="FF0000"/>
                    </a:solidFill>
                  </a:rPr>
                  <a:t> 0.47 and 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s-E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s-ES" sz="1800" dirty="0">
                    <a:solidFill>
                      <a:srgbClr val="FF0000"/>
                    </a:solidFill>
                  </a:rPr>
                  <a:t> 0.55  </a:t>
                </a:r>
              </a:p>
            </p:txBody>
          </p:sp>
        </mc:Choice>
        <mc:Fallback xmlns=""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2525C10E-A81D-3B42-8C38-892DFAAB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2" y="901286"/>
                <a:ext cx="6450359" cy="946175"/>
              </a:xfrm>
              <a:prstGeom prst="rect">
                <a:avLst/>
              </a:prstGeom>
              <a:blipFill>
                <a:blip r:embed="rId3"/>
                <a:stretch>
                  <a:fillRect t="-5333" b="-477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13</a:t>
            </a:fld>
            <a:endParaRPr lang="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0218E51-D294-3F4C-9CBA-25F4FEAC89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66" y="9525"/>
                <a:ext cx="10287000" cy="84212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lvl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lvl="1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2pPr>
                <a:lvl3pPr lvl="2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3pPr>
                <a:lvl4pPr lvl="3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4pPr>
                <a:lvl5pPr lvl="4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5pPr>
                <a:lvl6pPr lvl="5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6pPr>
                <a:lvl7pPr lvl="6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7pPr>
                <a:lvl8pPr lvl="7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8pPr>
                <a:lvl9pPr lvl="8">
                  <a:spcBef>
                    <a:spcPts val="0"/>
                  </a:spcBef>
                  <a:spcAft>
                    <a:spcPts val="0"/>
                  </a:spcAft>
                  <a:buSzPts val="2800"/>
                  <a:buNone/>
                  <a:defRPr/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0218E51-D294-3F4C-9CBA-25F4FEAC8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" y="9525"/>
                <a:ext cx="10287000" cy="842122"/>
              </a:xfrm>
              <a:prstGeom prst="rect">
                <a:avLst/>
              </a:prstGeom>
              <a:blipFill>
                <a:blip r:embed="rId4"/>
                <a:stretch>
                  <a:fillRect l="-740" t="-13433" b="-238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F5FB6A9-CBA3-9C4B-B967-6A618D6F92D9}"/>
              </a:ext>
            </a:extLst>
          </p:cNvPr>
          <p:cNvSpPr txBox="1">
            <a:spLocks/>
          </p:cNvSpPr>
          <p:nvPr/>
        </p:nvSpPr>
        <p:spPr>
          <a:xfrm>
            <a:off x="559407" y="6291513"/>
            <a:ext cx="6944045" cy="4509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dirty="0">
                <a:solidFill>
                  <a:srgbClr val="002060"/>
                </a:solidFill>
              </a:rPr>
              <a:t>Neutrino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87E82D-BE60-3D41-98E2-F853D93671A3}"/>
              </a:ext>
            </a:extLst>
          </p:cNvPr>
          <p:cNvSpPr/>
          <p:nvPr/>
        </p:nvSpPr>
        <p:spPr>
          <a:xfrm>
            <a:off x="11277950" y="6520873"/>
            <a:ext cx="433759" cy="33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C7AB4-72D4-2844-A52C-AFB132E9C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814055"/>
            <a:ext cx="2715260" cy="1835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0C4F4-1E2F-834B-BBC4-DAB472E1D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91" y="814055"/>
            <a:ext cx="2718859" cy="1845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524257-F38E-D142-869D-581283DC5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7" y="2765188"/>
            <a:ext cx="4583585" cy="2936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D784A4-C169-314B-9620-3DCDEE4FA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03" y="2775215"/>
            <a:ext cx="4247057" cy="274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3">
                <a:extLst>
                  <a:ext uri="{FF2B5EF4-FFF2-40B4-BE49-F238E27FC236}">
                    <a16:creationId xmlns:a16="http://schemas.microsoft.com/office/drawing/2014/main" id="{8008ABFE-E29C-8D47-8C90-0605075691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5703" y="5653163"/>
                <a:ext cx="6450359" cy="94617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175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●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●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0"/>
                  </a:spcAft>
                  <a:buSzPts val="1200"/>
                  <a:buFont typeface="Arial" panose="020B0604020202020204" pitchFamily="34" charset="0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048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spcAft>
                    <a:spcPts val="1600"/>
                  </a:spcAft>
                  <a:buSzPts val="1200"/>
                  <a:buFont typeface="Arial" panose="020B0604020202020204" pitchFamily="34" charset="0"/>
                  <a:buChar char="■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9700" indent="0">
                  <a:lnSpc>
                    <a:spcPct val="80000"/>
                  </a:lnSpc>
                  <a:buNone/>
                </a:pPr>
                <a:r>
                  <a:rPr lang="es-ES" sz="1800" dirty="0">
                    <a:solidFill>
                      <a:srgbClr val="FF0000"/>
                    </a:solidFill>
                  </a:rPr>
                  <a:t>1</a:t>
                </a:r>
                <a:r>
                  <a:rPr lang="es-ES" sz="1800" dirty="0">
                    <a:solidFill>
                      <a:srgbClr val="FF0000"/>
                    </a:solidFill>
                    <a:latin typeface="Symbol" pitchFamily="2" charset="2"/>
                  </a:rPr>
                  <a:t>s</a:t>
                </a:r>
                <a:r>
                  <a:rPr lang="es-ES" sz="1800" dirty="0">
                    <a:solidFill>
                      <a:srgbClr val="FF0000"/>
                    </a:solidFill>
                  </a:rPr>
                  <a:t>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resolution</a:t>
                </a:r>
                <a:r>
                  <a:rPr lang="es-ES" sz="18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b>
                      <m:sup>
                        <m:r>
                          <a:rPr lang="es-E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1800" dirty="0">
                    <a:solidFill>
                      <a:srgbClr val="FF0000"/>
                    </a:solidFill>
                  </a:rPr>
                  <a:t> as a </a:t>
                </a:r>
                <a:r>
                  <a:rPr lang="es-ES" sz="1800" dirty="0" err="1">
                    <a:solidFill>
                      <a:srgbClr val="FF0000"/>
                    </a:solidFill>
                  </a:rPr>
                  <a:t>function</a:t>
                </a:r>
                <a:r>
                  <a:rPr lang="es-ES" sz="1800" dirty="0">
                    <a:solidFill>
                      <a:srgbClr val="FF0000"/>
                    </a:solidFill>
                  </a:rPr>
                  <a:t> of 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E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s-ES" sz="1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 Placeholder 3">
                <a:extLst>
                  <a:ext uri="{FF2B5EF4-FFF2-40B4-BE49-F238E27FC236}">
                    <a16:creationId xmlns:a16="http://schemas.microsoft.com/office/drawing/2014/main" id="{8008ABFE-E29C-8D47-8C90-06050756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703" y="5653163"/>
                <a:ext cx="6450359" cy="946175"/>
              </a:xfrm>
              <a:prstGeom prst="rect">
                <a:avLst/>
              </a:prstGeom>
              <a:blipFill>
                <a:blip r:embed="rId9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9D75AAA-11DB-B744-8E6B-860A1A713002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26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FCF10A-42D3-7E43-80BD-ED1760DC0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30" y="1461479"/>
            <a:ext cx="9361170" cy="33554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14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Atmospheric neutrinos</a:t>
            </a:r>
            <a:endParaRPr lang="en-GB" baseline="-250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25C10E-A81D-3B42-8C38-892DFAABA291}"/>
              </a:ext>
            </a:extLst>
          </p:cNvPr>
          <p:cNvSpPr txBox="1">
            <a:spLocks/>
          </p:cNvSpPr>
          <p:nvPr/>
        </p:nvSpPr>
        <p:spPr>
          <a:xfrm>
            <a:off x="303892" y="958436"/>
            <a:ext cx="9491618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200" dirty="0" err="1"/>
              <a:t>Mass-ordering</a:t>
            </a:r>
            <a:r>
              <a:rPr lang="es-ES" sz="2200" dirty="0"/>
              <a:t> can be </a:t>
            </a:r>
            <a:r>
              <a:rPr lang="es-ES" sz="2200" dirty="0" err="1"/>
              <a:t>measured</a:t>
            </a:r>
            <a:r>
              <a:rPr lang="es-ES" sz="2200" dirty="0"/>
              <a:t> </a:t>
            </a:r>
            <a:r>
              <a:rPr lang="es-ES" sz="2200" dirty="0" err="1"/>
              <a:t>through</a:t>
            </a:r>
            <a:r>
              <a:rPr lang="es-ES" sz="2200" dirty="0"/>
              <a:t> </a:t>
            </a:r>
            <a:r>
              <a:rPr lang="es-ES" sz="2200" dirty="0" err="1"/>
              <a:t>matter</a:t>
            </a:r>
            <a:r>
              <a:rPr lang="es-ES" sz="2200" dirty="0"/>
              <a:t> </a:t>
            </a:r>
            <a:r>
              <a:rPr lang="es-ES" sz="2200" dirty="0" err="1"/>
              <a:t>effects</a:t>
            </a: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r>
              <a:rPr lang="es-ES" sz="2200" dirty="0">
                <a:latin typeface="Symbol" pitchFamily="2" charset="2"/>
              </a:rPr>
              <a:t>-&gt;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longer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baseline</a:t>
            </a:r>
            <a:r>
              <a:rPr lang="es-ES" sz="2200" dirty="0"/>
              <a:t>,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higher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effects</a:t>
            </a: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 marL="139700" indent="0">
              <a:lnSpc>
                <a:spcPct val="80000"/>
              </a:lnSpc>
              <a:buNone/>
            </a:pPr>
            <a:endParaRPr lang="es-ES" sz="2200" dirty="0"/>
          </a:p>
          <a:p>
            <a:pPr>
              <a:lnSpc>
                <a:spcPct val="80000"/>
              </a:lnSpc>
            </a:pPr>
            <a:r>
              <a:rPr lang="es-ES" sz="2200" dirty="0" err="1"/>
              <a:t>Mass</a:t>
            </a:r>
            <a:r>
              <a:rPr lang="es-ES" sz="2200" dirty="0"/>
              <a:t> </a:t>
            </a:r>
            <a:r>
              <a:rPr lang="es-ES" sz="2200" dirty="0" err="1"/>
              <a:t>ordering</a:t>
            </a:r>
            <a:r>
              <a:rPr lang="es-ES" sz="2200" dirty="0"/>
              <a:t> </a:t>
            </a:r>
            <a:r>
              <a:rPr lang="es-ES" sz="2200" dirty="0" err="1"/>
              <a:t>determined</a:t>
            </a:r>
            <a:r>
              <a:rPr lang="es-ES" sz="2200" dirty="0"/>
              <a:t> </a:t>
            </a:r>
            <a:r>
              <a:rPr lang="es-ES" sz="2200" dirty="0" err="1"/>
              <a:t>with</a:t>
            </a:r>
            <a:r>
              <a:rPr lang="es-ES" sz="2200" dirty="0"/>
              <a:t> </a:t>
            </a:r>
            <a:r>
              <a:rPr lang="es-ES" sz="2200" dirty="0" err="1"/>
              <a:t>upward-going</a:t>
            </a:r>
            <a:r>
              <a:rPr lang="es-ES" sz="2200" dirty="0"/>
              <a:t> </a:t>
            </a:r>
            <a:r>
              <a:rPr lang="es-ES" sz="2200" dirty="0" err="1"/>
              <a:t>multi-GeV</a:t>
            </a:r>
            <a:r>
              <a:rPr lang="es-ES" sz="2200" dirty="0"/>
              <a:t> </a:t>
            </a:r>
            <a:r>
              <a:rPr lang="es-ES" sz="2200" dirty="0" err="1">
                <a:latin typeface="Symbol" pitchFamily="2" charset="2"/>
              </a:rPr>
              <a:t>n</a:t>
            </a:r>
            <a:r>
              <a:rPr lang="es-ES" sz="2200" baseline="-25000" dirty="0" err="1"/>
              <a:t>e</a:t>
            </a:r>
            <a:r>
              <a:rPr lang="es-ES" sz="2200" dirty="0"/>
              <a:t> </a:t>
            </a:r>
            <a:r>
              <a:rPr lang="es-ES" sz="2200" dirty="0" err="1"/>
              <a:t>sample</a:t>
            </a:r>
            <a:r>
              <a:rPr lang="es-ES" sz="2200" dirty="0"/>
              <a:t>:           </a:t>
            </a:r>
            <a:r>
              <a:rPr lang="es-ES" sz="2200" dirty="0">
                <a:solidFill>
                  <a:srgbClr val="FF0000"/>
                </a:solidFill>
              </a:rPr>
              <a:t>atm. </a:t>
            </a:r>
            <a:r>
              <a:rPr lang="es-ES" sz="2200" dirty="0" err="1">
                <a:solidFill>
                  <a:srgbClr val="FF0000"/>
                </a:solidFill>
              </a:rPr>
              <a:t>baseline</a:t>
            </a:r>
            <a:r>
              <a:rPr lang="es-ES" sz="2200" dirty="0">
                <a:solidFill>
                  <a:srgbClr val="FF0000"/>
                </a:solidFill>
              </a:rPr>
              <a:t>  ≤ 13000 km &gt;&gt; 295 km </a:t>
            </a:r>
            <a:r>
              <a:rPr lang="es-ES" sz="2200" dirty="0" err="1">
                <a:solidFill>
                  <a:srgbClr val="FF0000"/>
                </a:solidFill>
              </a:rPr>
              <a:t>accelerator</a:t>
            </a:r>
            <a:r>
              <a:rPr lang="es-ES" sz="2200" dirty="0">
                <a:solidFill>
                  <a:srgbClr val="FF0000"/>
                </a:solidFill>
              </a:rPr>
              <a:t> </a:t>
            </a:r>
            <a:r>
              <a:rPr lang="es-ES" sz="2200" dirty="0" err="1">
                <a:solidFill>
                  <a:srgbClr val="FF0000"/>
                </a:solidFill>
              </a:rPr>
              <a:t>baseline</a:t>
            </a:r>
            <a:endParaRPr lang="es-ES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F5FB6A9-CBA3-9C4B-B967-6A618D6F92D9}"/>
              </a:ext>
            </a:extLst>
          </p:cNvPr>
          <p:cNvSpPr txBox="1">
            <a:spLocks/>
          </p:cNvSpPr>
          <p:nvPr/>
        </p:nvSpPr>
        <p:spPr>
          <a:xfrm>
            <a:off x="559407" y="6332219"/>
            <a:ext cx="7338723" cy="4468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dirty="0" err="1">
                <a:solidFill>
                  <a:srgbClr val="002060"/>
                </a:solidFill>
              </a:rPr>
              <a:t>Conference</a:t>
            </a:r>
            <a:r>
              <a:rPr lang="es-ES" sz="2400" dirty="0">
                <a:solidFill>
                  <a:srgbClr val="002060"/>
                </a:solidFill>
              </a:rPr>
              <a:t> of </a:t>
            </a:r>
            <a:r>
              <a:rPr lang="es-ES" sz="2400" dirty="0" err="1">
                <a:solidFill>
                  <a:srgbClr val="002060"/>
                </a:solidFill>
              </a:rPr>
              <a:t>the</a:t>
            </a:r>
            <a:r>
              <a:rPr lang="es-ES" sz="2400" dirty="0">
                <a:solidFill>
                  <a:srgbClr val="002060"/>
                </a:solidFill>
              </a:rPr>
              <a:t> 2 </a:t>
            </a:r>
            <a:r>
              <a:rPr lang="es-ES" sz="2400" dirty="0" err="1">
                <a:solidFill>
                  <a:srgbClr val="002060"/>
                </a:solidFill>
              </a:rPr>
              <a:t>infinities</a:t>
            </a:r>
            <a:r>
              <a:rPr lang="es-ES" sz="2400" dirty="0">
                <a:solidFill>
                  <a:srgbClr val="002060"/>
                </a:solidFill>
              </a:rPr>
              <a:t> (2023)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87E82D-BE60-3D41-98E2-F853D93671A3}"/>
              </a:ext>
            </a:extLst>
          </p:cNvPr>
          <p:cNvSpPr/>
          <p:nvPr/>
        </p:nvSpPr>
        <p:spPr>
          <a:xfrm>
            <a:off x="11277950" y="6520873"/>
            <a:ext cx="433759" cy="33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36234-BA82-E84A-9F98-21CA4C11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56" y="5418246"/>
            <a:ext cx="5309054" cy="780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9E844B-B12B-4847-92F4-D17D9F29A47C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29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2C36F-7F94-E44B-8618-87A0E8EFB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7" y="1037768"/>
            <a:ext cx="10371666" cy="3893728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1EAF89D-093C-EF41-9D80-E34C5EE80820}"/>
              </a:ext>
            </a:extLst>
          </p:cNvPr>
          <p:cNvSpPr txBox="1">
            <a:spLocks/>
          </p:cNvSpPr>
          <p:nvPr/>
        </p:nvSpPr>
        <p:spPr>
          <a:xfrm>
            <a:off x="559407" y="6332219"/>
            <a:ext cx="7338723" cy="4468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dirty="0" err="1">
                <a:solidFill>
                  <a:srgbClr val="002060"/>
                </a:solidFill>
              </a:rPr>
              <a:t>Conference</a:t>
            </a:r>
            <a:r>
              <a:rPr lang="es-ES" sz="2400" dirty="0">
                <a:solidFill>
                  <a:srgbClr val="002060"/>
                </a:solidFill>
              </a:rPr>
              <a:t> of </a:t>
            </a:r>
            <a:r>
              <a:rPr lang="es-ES" sz="2400" dirty="0" err="1">
                <a:solidFill>
                  <a:srgbClr val="002060"/>
                </a:solidFill>
              </a:rPr>
              <a:t>the</a:t>
            </a:r>
            <a:r>
              <a:rPr lang="es-ES" sz="2400" dirty="0">
                <a:solidFill>
                  <a:srgbClr val="002060"/>
                </a:solidFill>
              </a:rPr>
              <a:t> 2 </a:t>
            </a:r>
            <a:r>
              <a:rPr lang="es-ES" sz="2400" dirty="0" err="1">
                <a:solidFill>
                  <a:srgbClr val="002060"/>
                </a:solidFill>
              </a:rPr>
              <a:t>infinities</a:t>
            </a:r>
            <a:r>
              <a:rPr lang="es-ES" sz="2400" dirty="0">
                <a:solidFill>
                  <a:srgbClr val="002060"/>
                </a:solidFill>
              </a:rPr>
              <a:t> (2023)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15</a:t>
            </a:fld>
            <a:endParaRPr lang="e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sz="3800" dirty="0"/>
              <a:t>Combination of atmospheric + beam </a:t>
            </a:r>
            <a:r>
              <a:rPr lang="en-GB" sz="3800" dirty="0">
                <a:latin typeface="Symbol" pitchFamily="2" charset="2"/>
              </a:rPr>
              <a:t>n</a:t>
            </a:r>
            <a:endParaRPr lang="en-GB" sz="3800" baseline="-25000" dirty="0">
              <a:latin typeface="Symbol" pitchFamily="2" charset="2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25C10E-A81D-3B42-8C38-892DFAABA291}"/>
              </a:ext>
            </a:extLst>
          </p:cNvPr>
          <p:cNvSpPr txBox="1">
            <a:spLocks/>
          </p:cNvSpPr>
          <p:nvPr/>
        </p:nvSpPr>
        <p:spPr>
          <a:xfrm>
            <a:off x="303892" y="5084666"/>
            <a:ext cx="9491618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200" dirty="0" err="1"/>
              <a:t>Even</a:t>
            </a:r>
            <a:r>
              <a:rPr lang="es-ES" sz="2200" dirty="0"/>
              <a:t> </a:t>
            </a:r>
            <a:r>
              <a:rPr lang="es-ES" sz="2200" dirty="0" err="1"/>
              <a:t>if</a:t>
            </a:r>
            <a:r>
              <a:rPr lang="es-ES" sz="2200" dirty="0"/>
              <a:t> MO </a:t>
            </a:r>
            <a:r>
              <a:rPr lang="es-ES" sz="2200" dirty="0" err="1"/>
              <a:t>is</a:t>
            </a:r>
            <a:r>
              <a:rPr lang="es-ES" sz="2200" dirty="0"/>
              <a:t> </a:t>
            </a:r>
            <a:r>
              <a:rPr lang="es-ES" sz="2200" dirty="0" err="1"/>
              <a:t>not</a:t>
            </a:r>
            <a:r>
              <a:rPr lang="es-ES" sz="2200" dirty="0"/>
              <a:t> </a:t>
            </a:r>
            <a:r>
              <a:rPr lang="es-ES" sz="2200" dirty="0" err="1"/>
              <a:t>known</a:t>
            </a:r>
            <a:r>
              <a:rPr lang="es-ES" sz="2200" dirty="0"/>
              <a:t> </a:t>
            </a:r>
            <a:r>
              <a:rPr lang="es-ES" sz="2200" dirty="0" err="1"/>
              <a:t>when</a:t>
            </a:r>
            <a:r>
              <a:rPr lang="es-ES" sz="2200" dirty="0"/>
              <a:t> HK </a:t>
            </a:r>
            <a:r>
              <a:rPr lang="es-ES" sz="2200" dirty="0" err="1"/>
              <a:t>starts</a:t>
            </a:r>
            <a:r>
              <a:rPr lang="es-ES" sz="2200" dirty="0"/>
              <a:t> </a:t>
            </a:r>
          </a:p>
          <a:p>
            <a:pPr marL="139700" indent="0">
              <a:lnSpc>
                <a:spcPct val="80000"/>
              </a:lnSpc>
              <a:buNone/>
            </a:pPr>
            <a:r>
              <a:rPr lang="es-ES" sz="1800" dirty="0"/>
              <a:t>	</a:t>
            </a:r>
            <a:r>
              <a:rPr lang="es-ES" sz="1800" dirty="0">
                <a:latin typeface="Symbol" pitchFamily="2" charset="2"/>
              </a:rPr>
              <a:t>-&gt;</a:t>
            </a:r>
            <a:r>
              <a:rPr lang="es-ES" sz="1800" dirty="0"/>
              <a:t> </a:t>
            </a:r>
            <a:r>
              <a:rPr lang="es-ES" sz="1800" dirty="0" err="1"/>
              <a:t>Sensitivity</a:t>
            </a:r>
            <a:r>
              <a:rPr lang="es-ES" sz="1800" dirty="0"/>
              <a:t> to CPV </a:t>
            </a:r>
            <a:r>
              <a:rPr lang="es-ES" sz="1800" dirty="0" err="1"/>
              <a:t>is</a:t>
            </a:r>
            <a:r>
              <a:rPr lang="es-ES" sz="1800" dirty="0"/>
              <a:t> </a:t>
            </a:r>
            <a:r>
              <a:rPr lang="es-ES" sz="1800" dirty="0" err="1"/>
              <a:t>little</a:t>
            </a:r>
            <a:r>
              <a:rPr lang="es-ES" sz="1800" dirty="0"/>
              <a:t> </a:t>
            </a:r>
            <a:r>
              <a:rPr lang="es-ES" sz="1800" dirty="0" err="1"/>
              <a:t>affected</a:t>
            </a:r>
            <a:r>
              <a:rPr lang="es-ES" sz="1800" dirty="0"/>
              <a:t> </a:t>
            </a:r>
            <a:r>
              <a:rPr lang="es-ES" sz="1800" dirty="0" err="1"/>
              <a:t>if</a:t>
            </a:r>
            <a:r>
              <a:rPr lang="es-ES" sz="1800" dirty="0"/>
              <a:t> </a:t>
            </a:r>
            <a:r>
              <a:rPr lang="es-ES" sz="1800" dirty="0" err="1"/>
              <a:t>we</a:t>
            </a:r>
            <a:r>
              <a:rPr lang="es-ES" sz="1800" dirty="0"/>
              <a:t> </a:t>
            </a:r>
            <a:r>
              <a:rPr lang="es-ES" sz="1800" dirty="0" err="1"/>
              <a:t>add</a:t>
            </a:r>
            <a:r>
              <a:rPr lang="es-ES" sz="1800" dirty="0"/>
              <a:t> </a:t>
            </a:r>
            <a:r>
              <a:rPr lang="es-ES" sz="1800" dirty="0" err="1"/>
              <a:t>atmospheric</a:t>
            </a:r>
            <a:r>
              <a:rPr lang="es-ES" sz="1800" dirty="0"/>
              <a:t> </a:t>
            </a:r>
            <a:r>
              <a:rPr lang="es-ES" sz="1800" dirty="0">
                <a:latin typeface="Symbol" pitchFamily="2" charset="2"/>
              </a:rPr>
              <a:t>n</a:t>
            </a:r>
            <a:r>
              <a:rPr lang="es-ES" sz="1800" dirty="0"/>
              <a:t>.</a:t>
            </a:r>
          </a:p>
          <a:p>
            <a:pPr>
              <a:lnSpc>
                <a:spcPct val="80000"/>
              </a:lnSpc>
            </a:pPr>
            <a:r>
              <a:rPr lang="es-ES" sz="2200" dirty="0"/>
              <a:t>MO </a:t>
            </a:r>
            <a:r>
              <a:rPr lang="es-ES" sz="2200" dirty="0" err="1"/>
              <a:t>would</a:t>
            </a:r>
            <a:r>
              <a:rPr lang="es-ES" sz="2200" dirty="0"/>
              <a:t> be </a:t>
            </a:r>
            <a:r>
              <a:rPr lang="es-ES" sz="2200" dirty="0" err="1"/>
              <a:t>determined</a:t>
            </a:r>
            <a:r>
              <a:rPr lang="es-ES" sz="2200" dirty="0"/>
              <a:t> </a:t>
            </a:r>
            <a:r>
              <a:rPr lang="es-ES" sz="2200" dirty="0" err="1"/>
              <a:t>by</a:t>
            </a:r>
            <a:r>
              <a:rPr lang="es-ES" sz="2200" dirty="0"/>
              <a:t>:</a:t>
            </a:r>
          </a:p>
          <a:p>
            <a:pPr marL="139700" indent="0">
              <a:lnSpc>
                <a:spcPct val="80000"/>
              </a:lnSpc>
              <a:buNone/>
            </a:pPr>
            <a:r>
              <a:rPr lang="es-ES" sz="1800" dirty="0"/>
              <a:t>	</a:t>
            </a:r>
            <a:r>
              <a:rPr lang="es-ES" sz="1800" dirty="0">
                <a:latin typeface="Symbol" pitchFamily="2" charset="2"/>
              </a:rPr>
              <a:t>-&gt; </a:t>
            </a:r>
            <a:r>
              <a:rPr lang="es-ES" sz="1800" dirty="0"/>
              <a:t> HK </a:t>
            </a:r>
            <a:r>
              <a:rPr lang="es-ES" sz="1800" dirty="0" err="1"/>
              <a:t>after</a:t>
            </a:r>
            <a:r>
              <a:rPr lang="es-ES" sz="1800" dirty="0"/>
              <a:t> ≥ 6-10 </a:t>
            </a:r>
            <a:r>
              <a:rPr lang="es-ES" sz="1800" dirty="0" err="1"/>
              <a:t>years</a:t>
            </a:r>
            <a:r>
              <a:rPr lang="es-ES" sz="1800" dirty="0"/>
              <a:t> </a:t>
            </a:r>
            <a:r>
              <a:rPr lang="es-ES" sz="1800" dirty="0" err="1"/>
              <a:t>via</a:t>
            </a:r>
            <a:r>
              <a:rPr lang="es-ES" sz="1800" dirty="0"/>
              <a:t> </a:t>
            </a:r>
            <a:r>
              <a:rPr lang="es-ES" sz="1800" dirty="0" err="1"/>
              <a:t>atmospheric</a:t>
            </a:r>
            <a:r>
              <a:rPr lang="es-ES" sz="1800" dirty="0"/>
              <a:t>.</a:t>
            </a:r>
          </a:p>
          <a:p>
            <a:pPr>
              <a:spcBef>
                <a:spcPts val="600"/>
              </a:spcBef>
            </a:pP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87E82D-BE60-3D41-98E2-F853D93671A3}"/>
              </a:ext>
            </a:extLst>
          </p:cNvPr>
          <p:cNvSpPr/>
          <p:nvPr/>
        </p:nvSpPr>
        <p:spPr>
          <a:xfrm>
            <a:off x="11277950" y="6520873"/>
            <a:ext cx="433759" cy="33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36EC90-C741-444E-ABB3-FBB629FCB0E2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84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Conclusion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5057" y="1046691"/>
            <a:ext cx="11671539" cy="5112569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Hyper</a:t>
            </a:r>
            <a:r>
              <a:rPr lang="es-ES" dirty="0"/>
              <a:t>-K has a </a:t>
            </a:r>
            <a:r>
              <a:rPr lang="es-ES" dirty="0" err="1"/>
              <a:t>rich</a:t>
            </a:r>
            <a:r>
              <a:rPr lang="es-ES" dirty="0"/>
              <a:t> and </a:t>
            </a:r>
            <a:r>
              <a:rPr lang="es-ES" dirty="0" err="1"/>
              <a:t>diverse</a:t>
            </a:r>
            <a:r>
              <a:rPr lang="es-ES" dirty="0"/>
              <a:t> </a:t>
            </a:r>
            <a:r>
              <a:rPr lang="es-ES" dirty="0" err="1"/>
              <a:t>physics</a:t>
            </a:r>
            <a:r>
              <a:rPr lang="es-ES" dirty="0"/>
              <a:t> </a:t>
            </a:r>
            <a:r>
              <a:rPr lang="es-ES" dirty="0" err="1"/>
              <a:t>program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ambitious</a:t>
            </a:r>
            <a:r>
              <a:rPr lang="es-ES" dirty="0"/>
              <a:t> </a:t>
            </a:r>
            <a:r>
              <a:rPr lang="es-ES" dirty="0" err="1"/>
              <a:t>long-baseline</a:t>
            </a:r>
            <a:r>
              <a:rPr lang="es-ES" dirty="0"/>
              <a:t> neutrino </a:t>
            </a:r>
            <a:r>
              <a:rPr lang="es-ES" dirty="0" err="1"/>
              <a:t>oscillation</a:t>
            </a:r>
            <a:r>
              <a:rPr lang="es-ES" dirty="0"/>
              <a:t> </a:t>
            </a:r>
            <a:r>
              <a:rPr lang="es-ES" dirty="0" err="1"/>
              <a:t>physics</a:t>
            </a:r>
            <a:r>
              <a:rPr lang="es-ES" dirty="0"/>
              <a:t> agenda.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fiducial</a:t>
            </a:r>
            <a:r>
              <a:rPr lang="es-ES" dirty="0"/>
              <a:t> volumen of </a:t>
            </a:r>
            <a:r>
              <a:rPr lang="es-ES" dirty="0" err="1"/>
              <a:t>Hyper</a:t>
            </a:r>
            <a:r>
              <a:rPr lang="es-ES" dirty="0"/>
              <a:t>-K, </a:t>
            </a:r>
            <a:r>
              <a:rPr lang="es-ES" dirty="0" err="1"/>
              <a:t>combined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upgrade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J-PARC neutrino </a:t>
            </a:r>
            <a:r>
              <a:rPr lang="es-ES" dirty="0" err="1"/>
              <a:t>beam</a:t>
            </a:r>
            <a:r>
              <a:rPr lang="es-ES" dirty="0"/>
              <a:t>,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program</a:t>
            </a:r>
            <a:r>
              <a:rPr lang="es-ES" dirty="0"/>
              <a:t> to </a:t>
            </a:r>
            <a:r>
              <a:rPr lang="es-ES" dirty="0" err="1"/>
              <a:t>gather</a:t>
            </a:r>
            <a:r>
              <a:rPr lang="es-ES" dirty="0"/>
              <a:t> </a:t>
            </a:r>
            <a:r>
              <a:rPr lang="es-ES" dirty="0" err="1"/>
              <a:t>unprecedented</a:t>
            </a:r>
            <a:r>
              <a:rPr lang="es-ES" dirty="0"/>
              <a:t> </a:t>
            </a:r>
            <a:r>
              <a:rPr lang="es-ES" dirty="0" err="1"/>
              <a:t>statistics</a:t>
            </a:r>
            <a:r>
              <a:rPr lang="es-ES" dirty="0"/>
              <a:t>.</a:t>
            </a:r>
          </a:p>
          <a:p>
            <a:r>
              <a:rPr lang="es-ES" dirty="0" err="1"/>
              <a:t>Systematic</a:t>
            </a:r>
            <a:r>
              <a:rPr lang="es-ES" dirty="0"/>
              <a:t>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to be </a:t>
            </a:r>
            <a:r>
              <a:rPr lang="es-ES" dirty="0" err="1"/>
              <a:t>precisely</a:t>
            </a:r>
            <a:r>
              <a:rPr lang="es-ES" dirty="0"/>
              <a:t> </a:t>
            </a:r>
            <a:r>
              <a:rPr lang="es-ES" dirty="0" err="1"/>
              <a:t>controlled</a:t>
            </a:r>
            <a:r>
              <a:rPr lang="es-ES" dirty="0"/>
              <a:t> and </a:t>
            </a:r>
            <a:r>
              <a:rPr lang="es-ES" dirty="0" err="1"/>
              <a:t>understood</a:t>
            </a:r>
            <a:r>
              <a:rPr lang="es-ES" dirty="0"/>
              <a:t>.</a:t>
            </a:r>
          </a:p>
          <a:p>
            <a:r>
              <a:rPr lang="es-ES" dirty="0" err="1"/>
              <a:t>If</a:t>
            </a:r>
            <a:r>
              <a:rPr lang="es-ES" dirty="0"/>
              <a:t> CP </a:t>
            </a:r>
            <a:r>
              <a:rPr lang="es-ES" dirty="0" err="1"/>
              <a:t>violation</a:t>
            </a:r>
            <a:r>
              <a:rPr lang="es-ES" dirty="0"/>
              <a:t> </a:t>
            </a:r>
            <a:r>
              <a:rPr lang="es-ES" dirty="0" err="1"/>
              <a:t>occurs</a:t>
            </a:r>
            <a:r>
              <a:rPr lang="es-ES" dirty="0"/>
              <a:t> in neutrino </a:t>
            </a:r>
            <a:r>
              <a:rPr lang="es-ES" dirty="0" err="1"/>
              <a:t>oscillations</a:t>
            </a:r>
            <a:r>
              <a:rPr lang="es-ES" dirty="0"/>
              <a:t>, </a:t>
            </a:r>
            <a:r>
              <a:rPr lang="es-ES" dirty="0" err="1"/>
              <a:t>Hyper</a:t>
            </a:r>
            <a:r>
              <a:rPr lang="es-ES" dirty="0"/>
              <a:t>-K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able</a:t>
            </a:r>
            <a:r>
              <a:rPr lang="es-ES" dirty="0"/>
              <a:t> to </a:t>
            </a:r>
            <a:r>
              <a:rPr lang="es-ES" dirty="0" err="1"/>
              <a:t>detect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few</a:t>
            </a:r>
            <a:r>
              <a:rPr lang="es-ES" dirty="0"/>
              <a:t> </a:t>
            </a:r>
            <a:r>
              <a:rPr lang="es-ES" dirty="0" err="1"/>
              <a:t>years</a:t>
            </a:r>
            <a:r>
              <a:rPr lang="es-ES" dirty="0"/>
              <a:t> of </a:t>
            </a:r>
            <a:r>
              <a:rPr lang="es-ES" dirty="0" err="1"/>
              <a:t>operation</a:t>
            </a:r>
            <a:r>
              <a:rPr lang="es-ES" dirty="0"/>
              <a:t>.</a:t>
            </a:r>
          </a:p>
          <a:p>
            <a:r>
              <a:rPr lang="es-ES" dirty="0" err="1"/>
              <a:t>Combining</a:t>
            </a:r>
            <a:r>
              <a:rPr lang="es-ES" dirty="0"/>
              <a:t> </a:t>
            </a:r>
            <a:r>
              <a:rPr lang="es-ES" dirty="0" err="1"/>
              <a:t>beam</a:t>
            </a:r>
            <a:r>
              <a:rPr lang="es-ES" dirty="0"/>
              <a:t> and </a:t>
            </a:r>
            <a:r>
              <a:rPr lang="es-ES" dirty="0" err="1"/>
              <a:t>atmospheric</a:t>
            </a:r>
            <a:r>
              <a:rPr lang="es-ES" dirty="0"/>
              <a:t> neutrinos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further</a:t>
            </a:r>
            <a:r>
              <a:rPr lang="es-ES" dirty="0"/>
              <a:t> </a:t>
            </a:r>
            <a:r>
              <a:rPr lang="es-ES" dirty="0" err="1"/>
              <a:t>enhance</a:t>
            </a:r>
            <a:r>
              <a:rPr lang="es-ES" dirty="0"/>
              <a:t> </a:t>
            </a:r>
            <a:r>
              <a:rPr lang="es-ES" dirty="0" err="1"/>
              <a:t>Hyper</a:t>
            </a:r>
            <a:r>
              <a:rPr lang="es-ES" dirty="0"/>
              <a:t>-K </a:t>
            </a:r>
            <a:r>
              <a:rPr lang="es-ES" dirty="0" err="1"/>
              <a:t>sensitivity</a:t>
            </a:r>
            <a:r>
              <a:rPr lang="es-ES" dirty="0"/>
              <a:t> to CP </a:t>
            </a:r>
            <a:r>
              <a:rPr lang="es-ES" dirty="0" err="1"/>
              <a:t>violation</a:t>
            </a:r>
            <a:r>
              <a:rPr lang="es-ES" dirty="0"/>
              <a:t>, </a:t>
            </a:r>
            <a:r>
              <a:rPr lang="es-ES" dirty="0" err="1"/>
              <a:t>regardless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neutrino </a:t>
            </a:r>
            <a:r>
              <a:rPr lang="es-ES" dirty="0" err="1"/>
              <a:t>mass</a:t>
            </a:r>
            <a:r>
              <a:rPr lang="es-ES" dirty="0"/>
              <a:t> </a:t>
            </a:r>
            <a:r>
              <a:rPr lang="es-ES" dirty="0" err="1"/>
              <a:t>ordering</a:t>
            </a:r>
            <a:r>
              <a:rPr lang="es-ES" dirty="0"/>
              <a:t>.</a:t>
            </a:r>
          </a:p>
          <a:p>
            <a:r>
              <a:rPr lang="es-ES" dirty="0" err="1"/>
              <a:t>Hyper</a:t>
            </a:r>
            <a:r>
              <a:rPr lang="es-ES" dirty="0"/>
              <a:t>-K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perform</a:t>
            </a:r>
            <a:r>
              <a:rPr lang="es-ES" dirty="0"/>
              <a:t> </a:t>
            </a:r>
            <a:r>
              <a:rPr lang="es-ES" dirty="0" err="1"/>
              <a:t>precision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r>
              <a:rPr lang="es-ES" dirty="0"/>
              <a:t> of neutrino </a:t>
            </a:r>
            <a:r>
              <a:rPr lang="es-ES" dirty="0" err="1"/>
              <a:t>oscillation</a:t>
            </a:r>
            <a:r>
              <a:rPr lang="es-ES" dirty="0"/>
              <a:t> </a:t>
            </a:r>
            <a:r>
              <a:rPr lang="es-ES" dirty="0" err="1"/>
              <a:t>parameters</a:t>
            </a:r>
            <a:r>
              <a:rPr lang="es-ES" dirty="0"/>
              <a:t>.</a:t>
            </a:r>
          </a:p>
          <a:p>
            <a:r>
              <a:rPr lang="es-ES" dirty="0" err="1"/>
              <a:t>Developing</a:t>
            </a:r>
            <a:r>
              <a:rPr lang="es-ES" dirty="0"/>
              <a:t> </a:t>
            </a:r>
            <a:r>
              <a:rPr lang="es-ES" dirty="0" err="1"/>
              <a:t>robust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 and </a:t>
            </a:r>
            <a:r>
              <a:rPr lang="es-ES" dirty="0" err="1"/>
              <a:t>calibration</a:t>
            </a:r>
            <a:r>
              <a:rPr lang="es-ES" dirty="0"/>
              <a:t> </a:t>
            </a:r>
            <a:r>
              <a:rPr lang="es-ES" dirty="0" err="1"/>
              <a:t>strategies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pPr lvl="1"/>
            <a:endParaRPr lang="es-ES" dirty="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5CCF-F172-334D-861E-16BB1F65359D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8F81-E558-444D-9FCF-532CA07388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16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163034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65A0E0BD-57F4-7D40-ADFA-34E216062260}"/>
              </a:ext>
            </a:extLst>
          </p:cNvPr>
          <p:cNvSpPr txBox="1">
            <a:spLocks/>
          </p:cNvSpPr>
          <p:nvPr/>
        </p:nvSpPr>
        <p:spPr>
          <a:xfrm>
            <a:off x="1524000" y="200678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7500" dirty="0">
                <a:solidFill>
                  <a:srgbClr val="FF0000"/>
                </a:solidFill>
              </a:rPr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125618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Contents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5057" y="1046691"/>
            <a:ext cx="11671539" cy="5112569"/>
          </a:xfrm>
        </p:spPr>
        <p:txBody>
          <a:bodyPr>
            <a:normAutofit/>
          </a:bodyPr>
          <a:lstStyle/>
          <a:p>
            <a:r>
              <a:rPr lang="es-ES" dirty="0" err="1"/>
              <a:t>Introduction</a:t>
            </a:r>
            <a:endParaRPr lang="es-ES" dirty="0"/>
          </a:p>
          <a:p>
            <a:r>
              <a:rPr lang="es-ES" dirty="0"/>
              <a:t>Neutrino </a:t>
            </a:r>
            <a:r>
              <a:rPr lang="es-ES" dirty="0" err="1"/>
              <a:t>Oscillations</a:t>
            </a:r>
            <a:endParaRPr lang="es-ES" dirty="0"/>
          </a:p>
          <a:p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measurement</a:t>
            </a:r>
            <a:r>
              <a:rPr lang="es-ES" dirty="0"/>
              <a:t> of CPV </a:t>
            </a:r>
            <a:r>
              <a:rPr lang="es-ES" dirty="0" err="1"/>
              <a:t>phase</a:t>
            </a:r>
            <a:endParaRPr lang="es-ES" dirty="0">
              <a:latin typeface="Symbol" pitchFamily="2" charset="2"/>
            </a:endParaRPr>
          </a:p>
          <a:p>
            <a:r>
              <a:rPr lang="es-ES" dirty="0" err="1"/>
              <a:t>Physics</a:t>
            </a:r>
            <a:r>
              <a:rPr lang="es-ES" dirty="0"/>
              <a:t> </a:t>
            </a:r>
            <a:r>
              <a:rPr lang="es-ES" dirty="0" err="1"/>
              <a:t>Potential</a:t>
            </a:r>
            <a:r>
              <a:rPr lang="es-ES" dirty="0"/>
              <a:t> in HK</a:t>
            </a:r>
          </a:p>
          <a:p>
            <a:r>
              <a:rPr lang="es-ES" dirty="0"/>
              <a:t>Neutrino </a:t>
            </a:r>
            <a:r>
              <a:rPr lang="es-ES" dirty="0" err="1"/>
              <a:t>Classification</a:t>
            </a:r>
            <a:endParaRPr lang="es-ES" dirty="0"/>
          </a:p>
          <a:p>
            <a:r>
              <a:rPr lang="es-ES" dirty="0"/>
              <a:t>Long </a:t>
            </a:r>
            <a:r>
              <a:rPr lang="es-ES" dirty="0" err="1"/>
              <a:t>baseline</a:t>
            </a:r>
            <a:r>
              <a:rPr lang="es-ES" dirty="0"/>
              <a:t> </a:t>
            </a:r>
            <a:r>
              <a:rPr lang="es-ES" dirty="0" err="1"/>
              <a:t>Physics</a:t>
            </a:r>
            <a:endParaRPr lang="es-ES" dirty="0"/>
          </a:p>
          <a:p>
            <a:r>
              <a:rPr lang="es-ES" dirty="0" err="1"/>
              <a:t>Atmospheric</a:t>
            </a:r>
            <a:r>
              <a:rPr lang="es-ES" dirty="0">
                <a:latin typeface="Symbol" pitchFamily="2" charset="2"/>
              </a:rPr>
              <a:t> </a:t>
            </a:r>
            <a:r>
              <a:rPr lang="es-ES" dirty="0" err="1">
                <a:latin typeface="Symbol" pitchFamily="2" charset="2"/>
              </a:rPr>
              <a:t>n’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/>
              <a:t>Conclusion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lvl="1"/>
            <a:endParaRPr lang="es-ES" dirty="0"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D43FD-F6ED-F54B-AE18-B892CB084DC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2</a:t>
            </a:fld>
            <a:endParaRPr lang="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FDD3A-F5DF-1545-BE0B-6E9F9EE7747D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19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A9149F-4F50-024A-B65F-E84ED9B9B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56" y="-23133"/>
            <a:ext cx="333607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C4772-4336-BB45-A3A9-77C066A9F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4" y="4017826"/>
            <a:ext cx="5688330" cy="11358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3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Nature of neutrinos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F124AE-C623-2B4D-86AE-14D00C83E3F6}"/>
              </a:ext>
            </a:extLst>
          </p:cNvPr>
          <p:cNvSpPr txBox="1">
            <a:spLocks/>
          </p:cNvSpPr>
          <p:nvPr/>
        </p:nvSpPr>
        <p:spPr>
          <a:xfrm>
            <a:off x="238032" y="901286"/>
            <a:ext cx="6450359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ct val="80000"/>
              </a:lnSpc>
              <a:buNone/>
            </a:pPr>
            <a:r>
              <a:rPr lang="es-ES" sz="2200" dirty="0"/>
              <a:t>1. </a:t>
            </a:r>
            <a:r>
              <a:rPr lang="es-ES" sz="2400" dirty="0" err="1">
                <a:latin typeface="Symbol" pitchFamily="2" charset="2"/>
              </a:rPr>
              <a:t>n</a:t>
            </a:r>
            <a:r>
              <a:rPr lang="es-ES" sz="2400" dirty="0" err="1"/>
              <a:t>’s</a:t>
            </a:r>
            <a:r>
              <a:rPr lang="es-ES" sz="2400" dirty="0"/>
              <a:t> are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only</a:t>
            </a:r>
            <a:r>
              <a:rPr lang="es-ES" sz="2400" dirty="0"/>
              <a:t> </a:t>
            </a:r>
            <a:r>
              <a:rPr lang="es-ES" sz="2400" dirty="0" err="1"/>
              <a:t>known</a:t>
            </a:r>
            <a:r>
              <a:rPr lang="es-ES" sz="2400" dirty="0"/>
              <a:t> neutral </a:t>
            </a:r>
            <a:r>
              <a:rPr lang="es-ES" sz="2400" dirty="0" err="1"/>
              <a:t>leptons</a:t>
            </a:r>
            <a:endParaRPr lang="es-E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dirty="0" err="1"/>
              <a:t>interact</a:t>
            </a:r>
            <a:r>
              <a:rPr lang="es-ES" sz="2000" dirty="0"/>
              <a:t> </a:t>
            </a:r>
            <a:r>
              <a:rPr lang="es-ES" sz="2000" dirty="0" err="1"/>
              <a:t>through</a:t>
            </a:r>
            <a:r>
              <a:rPr lang="es-ES" sz="2000" dirty="0"/>
              <a:t> </a:t>
            </a:r>
            <a:r>
              <a:rPr lang="es-ES" sz="2000" dirty="0" err="1"/>
              <a:t>weak</a:t>
            </a:r>
            <a:r>
              <a:rPr lang="es-ES" sz="2000" dirty="0"/>
              <a:t> (and </a:t>
            </a:r>
            <a:r>
              <a:rPr lang="es-ES" sz="2000" dirty="0" err="1"/>
              <a:t>grav</a:t>
            </a:r>
            <a:r>
              <a:rPr lang="es-ES" sz="2000" dirty="0"/>
              <a:t>.) </a:t>
            </a:r>
            <a:r>
              <a:rPr lang="es-ES" sz="2000" dirty="0" err="1"/>
              <a:t>interactions</a:t>
            </a:r>
            <a:endParaRPr lang="es-ES" sz="2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dirty="0"/>
              <a:t>1 light </a:t>
            </a:r>
            <a:r>
              <a:rPr lang="es-ES" sz="2000" dirty="0" err="1"/>
              <a:t>year</a:t>
            </a:r>
            <a:r>
              <a:rPr lang="es-ES" sz="2000" dirty="0"/>
              <a:t> of lead to stop 50% </a:t>
            </a:r>
            <a:r>
              <a:rPr lang="es-ES" sz="2000" dirty="0">
                <a:latin typeface="Symbol" pitchFamily="2" charset="2"/>
              </a:rPr>
              <a:t>n</a:t>
            </a:r>
            <a:r>
              <a:rPr lang="es-ES" sz="2000" dirty="0"/>
              <a:t>!</a:t>
            </a:r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r>
              <a:rPr lang="es-ES" sz="2400" dirty="0"/>
              <a:t>2. </a:t>
            </a:r>
            <a:r>
              <a:rPr lang="es-ES" sz="2400" dirty="0" err="1">
                <a:latin typeface="Symbol" pitchFamily="2" charset="2"/>
              </a:rPr>
              <a:t>n</a:t>
            </a:r>
            <a:r>
              <a:rPr lang="es-ES" sz="2400" dirty="0" err="1"/>
              <a:t>’s</a:t>
            </a:r>
            <a:r>
              <a:rPr lang="es-ES" sz="2400" dirty="0"/>
              <a:t> are </a:t>
            </a:r>
            <a:r>
              <a:rPr lang="es-ES" sz="2400" dirty="0" err="1"/>
              <a:t>extremely</a:t>
            </a:r>
            <a:r>
              <a:rPr lang="es-ES" sz="2400" dirty="0"/>
              <a:t> (</a:t>
            </a:r>
            <a:r>
              <a:rPr lang="es-ES" sz="2400" dirty="0" err="1"/>
              <a:t>suspiciously</a:t>
            </a:r>
            <a:r>
              <a:rPr lang="es-ES" sz="2400" dirty="0"/>
              <a:t>?) light.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dirty="0" err="1"/>
              <a:t>Absolute</a:t>
            </a:r>
            <a:r>
              <a:rPr lang="es-ES" sz="2000" dirty="0"/>
              <a:t> </a:t>
            </a:r>
            <a:r>
              <a:rPr lang="es-ES" sz="2000" dirty="0" err="1"/>
              <a:t>mass</a:t>
            </a:r>
            <a:r>
              <a:rPr lang="es-ES" sz="2000" dirty="0"/>
              <a:t> </a:t>
            </a:r>
            <a:r>
              <a:rPr lang="es-ES" sz="2000" dirty="0" err="1"/>
              <a:t>uknown</a:t>
            </a:r>
            <a:r>
              <a:rPr lang="es-ES" sz="2000" dirty="0"/>
              <a:t>, </a:t>
            </a:r>
            <a:r>
              <a:rPr lang="es-ES" sz="2000" dirty="0" err="1"/>
              <a:t>only</a:t>
            </a:r>
            <a:r>
              <a:rPr lang="es-ES" sz="2000" dirty="0"/>
              <a:t> </a:t>
            </a:r>
            <a:r>
              <a:rPr lang="es-ES" sz="2000" dirty="0" err="1"/>
              <a:t>upper</a:t>
            </a:r>
            <a:r>
              <a:rPr lang="es-ES" sz="2000" dirty="0"/>
              <a:t> </a:t>
            </a:r>
            <a:r>
              <a:rPr lang="es-ES" sz="2000" dirty="0" err="1"/>
              <a:t>limits</a:t>
            </a:r>
            <a:r>
              <a:rPr lang="es-ES" sz="20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dirty="0"/>
              <a:t>6 </a:t>
            </a:r>
            <a:r>
              <a:rPr lang="es-ES" sz="2000" dirty="0" err="1"/>
              <a:t>order</a:t>
            </a:r>
            <a:r>
              <a:rPr lang="es-ES" sz="2000" dirty="0"/>
              <a:t> of </a:t>
            </a:r>
            <a:r>
              <a:rPr lang="es-ES" sz="2000" dirty="0" err="1"/>
              <a:t>magnitude</a:t>
            </a:r>
            <a:r>
              <a:rPr lang="es-ES" sz="2000" dirty="0"/>
              <a:t> &lt; </a:t>
            </a:r>
            <a:r>
              <a:rPr lang="es-ES" sz="2000" dirty="0" err="1"/>
              <a:t>other</a:t>
            </a:r>
            <a:r>
              <a:rPr lang="es-ES" sz="2000" dirty="0"/>
              <a:t> SM </a:t>
            </a:r>
            <a:r>
              <a:rPr lang="es-ES" sz="2000" dirty="0" err="1"/>
              <a:t>masses</a:t>
            </a:r>
            <a:r>
              <a:rPr lang="es-ES" sz="20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origin</a:t>
            </a:r>
            <a:r>
              <a:rPr lang="es-ES" sz="2000" dirty="0"/>
              <a:t> of </a:t>
            </a:r>
            <a:r>
              <a:rPr lang="es-ES" sz="2000" dirty="0">
                <a:latin typeface="Symbol" pitchFamily="2" charset="2"/>
              </a:rPr>
              <a:t>n</a:t>
            </a:r>
            <a:r>
              <a:rPr lang="es-ES" sz="2000" dirty="0"/>
              <a:t> </a:t>
            </a:r>
            <a:r>
              <a:rPr lang="es-ES" sz="2000" dirty="0" err="1"/>
              <a:t>mass</a:t>
            </a:r>
            <a:r>
              <a:rPr lang="es-ES" sz="2000" dirty="0"/>
              <a:t> ≠</a:t>
            </a:r>
            <a:r>
              <a:rPr lang="es-ES" sz="2000" dirty="0" err="1"/>
              <a:t>from</a:t>
            </a:r>
            <a:r>
              <a:rPr lang="es-ES" sz="2000" dirty="0"/>
              <a:t> 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particles</a:t>
            </a:r>
            <a:r>
              <a:rPr lang="es-ES" sz="2000" dirty="0"/>
              <a:t>?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endParaRPr lang="es-ES" sz="1800" dirty="0"/>
          </a:p>
          <a:p>
            <a:pPr marL="139700" indent="0">
              <a:lnSpc>
                <a:spcPct val="80000"/>
              </a:lnSpc>
              <a:buNone/>
            </a:pPr>
            <a:r>
              <a:rPr lang="es-ES" sz="2400" dirty="0"/>
              <a:t>3. </a:t>
            </a:r>
            <a:r>
              <a:rPr lang="es-ES" sz="2400" dirty="0" err="1">
                <a:latin typeface="Symbol" pitchFamily="2" charset="2"/>
              </a:rPr>
              <a:t>n</a:t>
            </a:r>
            <a:r>
              <a:rPr lang="es-ES" sz="2400" dirty="0" err="1"/>
              <a:t>’s</a:t>
            </a:r>
            <a:r>
              <a:rPr lang="es-ES" sz="2400" dirty="0"/>
              <a:t>  </a:t>
            </a:r>
            <a:r>
              <a:rPr lang="es-ES" sz="2400" dirty="0" err="1"/>
              <a:t>oscillate</a:t>
            </a:r>
            <a:endParaRPr lang="es-E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dirty="0" err="1"/>
              <a:t>The</a:t>
            </a:r>
            <a:r>
              <a:rPr lang="es-ES" sz="2000" dirty="0"/>
              <a:t> 3 neutrino </a:t>
            </a:r>
            <a:r>
              <a:rPr lang="es-ES" sz="2000" dirty="0" err="1"/>
              <a:t>flavours</a:t>
            </a:r>
            <a:r>
              <a:rPr lang="es-ES" sz="2000" dirty="0"/>
              <a:t> can </a:t>
            </a:r>
            <a:r>
              <a:rPr lang="es-ES" sz="2000" dirty="0" err="1"/>
              <a:t>change</a:t>
            </a:r>
            <a:r>
              <a:rPr lang="es-ES" sz="2000" dirty="0"/>
              <a:t> to 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ones</a:t>
            </a:r>
            <a:r>
              <a:rPr lang="es-ES" sz="20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F17A2-16E0-5E40-8D3F-EAC7B7203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1828800"/>
            <a:ext cx="4632758" cy="8953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A00AB3-30C9-A84D-A087-6E932CC3396F}"/>
              </a:ext>
            </a:extLst>
          </p:cNvPr>
          <p:cNvSpPr/>
          <p:nvPr/>
        </p:nvSpPr>
        <p:spPr>
          <a:xfrm>
            <a:off x="6721623" y="532573"/>
            <a:ext cx="463242" cy="130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442F1F-6984-8540-84C5-A06C750BC006}"/>
              </a:ext>
            </a:extLst>
          </p:cNvPr>
          <p:cNvSpPr/>
          <p:nvPr/>
        </p:nvSpPr>
        <p:spPr>
          <a:xfrm>
            <a:off x="6932956" y="4017826"/>
            <a:ext cx="185523" cy="127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238EE-2294-7640-97E6-8BEE1D375B63}"/>
              </a:ext>
            </a:extLst>
          </p:cNvPr>
          <p:cNvSpPr/>
          <p:nvPr/>
        </p:nvSpPr>
        <p:spPr>
          <a:xfrm>
            <a:off x="11154765" y="6479972"/>
            <a:ext cx="433473" cy="37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C874C-B342-3749-B3D8-B8984DB2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45" y="3127547"/>
            <a:ext cx="2719035" cy="2351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C8021-16DF-C640-BCD3-635C0EB03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20" y="5030985"/>
            <a:ext cx="1264127" cy="11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67F5CD-BFD8-4845-A32E-656ADB991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44" y="3308514"/>
            <a:ext cx="5700913" cy="3280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9AF4F-7D55-694F-8E13-C071E0CA3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1" y="1330989"/>
            <a:ext cx="2795286" cy="2795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4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Neutrino oscillations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D1DA6-8C40-D044-8D40-2986DB66C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31" y="1108662"/>
            <a:ext cx="8479582" cy="2337004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BFDD16D-E2E3-824D-96AD-AB313D1E6309}"/>
              </a:ext>
            </a:extLst>
          </p:cNvPr>
          <p:cNvSpPr txBox="1">
            <a:spLocks/>
          </p:cNvSpPr>
          <p:nvPr/>
        </p:nvSpPr>
        <p:spPr>
          <a:xfrm>
            <a:off x="1192754" y="4226956"/>
            <a:ext cx="6267456" cy="43922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ct val="70000"/>
              </a:lnSpc>
              <a:buNone/>
            </a:pPr>
            <a:r>
              <a:rPr lang="es-ES" sz="2400" dirty="0" err="1"/>
              <a:t>Measure</a:t>
            </a:r>
            <a:r>
              <a:rPr lang="es-ES" sz="2400" dirty="0"/>
              <a:t> </a:t>
            </a:r>
            <a:r>
              <a:rPr lang="es-ES" sz="2400" dirty="0" err="1"/>
              <a:t>probability</a:t>
            </a:r>
            <a:endParaRPr lang="es-ES" sz="2400" dirty="0"/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 err="1"/>
              <a:t>Survival</a:t>
            </a:r>
            <a:endParaRPr lang="es-ES" sz="2200" dirty="0"/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 err="1"/>
              <a:t>Appearance</a:t>
            </a:r>
            <a:endParaRPr lang="es-ES" sz="2200" dirty="0"/>
          </a:p>
          <a:p>
            <a:pPr marL="139700" indent="0">
              <a:lnSpc>
                <a:spcPct val="70000"/>
              </a:lnSpc>
              <a:spcBef>
                <a:spcPts val="400"/>
              </a:spcBef>
              <a:buNone/>
            </a:pPr>
            <a:r>
              <a:rPr lang="es-ES" sz="2400" dirty="0" err="1"/>
              <a:t>Result</a:t>
            </a:r>
            <a:endParaRPr lang="es-ES" sz="2400" dirty="0"/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 err="1"/>
              <a:t>Mixing</a:t>
            </a:r>
            <a:r>
              <a:rPr lang="es-ES" sz="2200" dirty="0"/>
              <a:t> </a:t>
            </a:r>
            <a:r>
              <a:rPr lang="es-ES" sz="2200" dirty="0" err="1"/>
              <a:t>angle</a:t>
            </a:r>
            <a:endParaRPr lang="es-ES" sz="2200" dirty="0"/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 err="1"/>
              <a:t>Mass</a:t>
            </a:r>
            <a:r>
              <a:rPr lang="es-ES" sz="2200" dirty="0"/>
              <a:t> </a:t>
            </a:r>
            <a:r>
              <a:rPr lang="es-ES" sz="2200" dirty="0" err="1"/>
              <a:t>differences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15518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5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Neutrino Oscillations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332412-BE5D-3D4E-BA71-FD7CB3A66AE3}"/>
              </a:ext>
            </a:extLst>
          </p:cNvPr>
          <p:cNvSpPr txBox="1">
            <a:spLocks/>
          </p:cNvSpPr>
          <p:nvPr/>
        </p:nvSpPr>
        <p:spPr>
          <a:xfrm>
            <a:off x="161457" y="901286"/>
            <a:ext cx="9483057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400" b="1" dirty="0" err="1"/>
              <a:t>Pontecorvo-Maki-Nakagawa-Sakata</a:t>
            </a:r>
            <a:r>
              <a:rPr lang="es-ES" sz="2400" b="1" dirty="0"/>
              <a:t> </a:t>
            </a:r>
            <a:r>
              <a:rPr lang="es-ES" sz="2400" b="1" dirty="0" err="1"/>
              <a:t>Matrix</a:t>
            </a:r>
            <a:r>
              <a:rPr lang="es-ES" sz="2400" b="1" dirty="0"/>
              <a:t> </a:t>
            </a:r>
            <a:r>
              <a:rPr lang="es-ES" sz="2400" dirty="0"/>
              <a:t>(</a:t>
            </a:r>
            <a:r>
              <a:rPr lang="es-ES" sz="2400" dirty="0" err="1"/>
              <a:t>analogous</a:t>
            </a:r>
            <a:r>
              <a:rPr lang="es-ES" sz="2400" dirty="0"/>
              <a:t> to CKM </a:t>
            </a:r>
            <a:r>
              <a:rPr lang="es-ES" sz="2400" dirty="0" err="1"/>
              <a:t>matrix</a:t>
            </a:r>
            <a:r>
              <a:rPr lang="es-ES" sz="24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D1DA6-8C40-D044-8D40-2986DB66C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765"/>
            <a:ext cx="6353710" cy="4577012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BFDD16D-E2E3-824D-96AD-AB313D1E6309}"/>
              </a:ext>
            </a:extLst>
          </p:cNvPr>
          <p:cNvSpPr txBox="1">
            <a:spLocks/>
          </p:cNvSpPr>
          <p:nvPr/>
        </p:nvSpPr>
        <p:spPr>
          <a:xfrm>
            <a:off x="6353710" y="1651549"/>
            <a:ext cx="6267456" cy="43922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ct val="70000"/>
              </a:lnSpc>
              <a:buNone/>
            </a:pPr>
            <a:r>
              <a:rPr lang="es-ES" sz="2400" dirty="0"/>
              <a:t>In total 6 </a:t>
            </a:r>
            <a:r>
              <a:rPr lang="es-ES" sz="2400" dirty="0" err="1"/>
              <a:t>parameters</a:t>
            </a:r>
            <a:r>
              <a:rPr lang="es-ES" sz="2400" dirty="0"/>
              <a:t> to determine</a:t>
            </a: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FF0000"/>
                </a:solidFill>
              </a:rPr>
              <a:t>3 </a:t>
            </a:r>
            <a:r>
              <a:rPr lang="es-ES" sz="2200" dirty="0" err="1">
                <a:solidFill>
                  <a:srgbClr val="FF0000"/>
                </a:solidFill>
              </a:rPr>
              <a:t>angles</a:t>
            </a: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FF0000"/>
                </a:solidFill>
              </a:rPr>
              <a:t>2 </a:t>
            </a:r>
            <a:r>
              <a:rPr lang="es-ES" sz="2200" dirty="0" err="1">
                <a:solidFill>
                  <a:srgbClr val="FF0000"/>
                </a:solidFill>
              </a:rPr>
              <a:t>mass</a:t>
            </a:r>
            <a:r>
              <a:rPr lang="es-ES" sz="2200" dirty="0">
                <a:solidFill>
                  <a:srgbClr val="FF0000"/>
                </a:solidFill>
              </a:rPr>
              <a:t> </a:t>
            </a:r>
            <a:r>
              <a:rPr lang="es-ES" sz="2200" dirty="0" err="1">
                <a:solidFill>
                  <a:srgbClr val="FF0000"/>
                </a:solidFill>
              </a:rPr>
              <a:t>differences</a:t>
            </a: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FF0000"/>
                </a:solidFill>
              </a:rPr>
              <a:t>1 CP </a:t>
            </a:r>
            <a:r>
              <a:rPr lang="es-ES" sz="2200" dirty="0" err="1">
                <a:solidFill>
                  <a:srgbClr val="FF0000"/>
                </a:solidFill>
              </a:rPr>
              <a:t>violation</a:t>
            </a:r>
            <a:r>
              <a:rPr lang="es-ES" sz="2200" dirty="0">
                <a:solidFill>
                  <a:srgbClr val="FF0000"/>
                </a:solidFill>
              </a:rPr>
              <a:t> </a:t>
            </a:r>
            <a:r>
              <a:rPr lang="es-ES" sz="2200" dirty="0" err="1">
                <a:solidFill>
                  <a:srgbClr val="FF0000"/>
                </a:solidFill>
              </a:rPr>
              <a:t>phase</a:t>
            </a: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FF0000"/>
              </a:solidFill>
            </a:endParaRPr>
          </a:p>
          <a:p>
            <a:pPr marL="1054100" lvl="1" indent="-457200">
              <a:lnSpc>
                <a:spcPct val="7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FF0000"/>
              </a:solidFill>
            </a:endParaRPr>
          </a:p>
          <a:p>
            <a:pPr marL="139700" indent="0">
              <a:lnSpc>
                <a:spcPct val="70000"/>
              </a:lnSpc>
              <a:spcBef>
                <a:spcPts val="400"/>
              </a:spcBef>
              <a:buNone/>
            </a:pPr>
            <a:endParaRPr lang="es-ES" sz="2400" dirty="0"/>
          </a:p>
          <a:p>
            <a:pPr marL="139700" indent="0">
              <a:lnSpc>
                <a:spcPct val="70000"/>
              </a:lnSpc>
              <a:spcBef>
                <a:spcPts val="400"/>
              </a:spcBef>
              <a:buNone/>
            </a:pPr>
            <a:endParaRPr lang="es-ES" sz="2400" dirty="0"/>
          </a:p>
          <a:p>
            <a:pPr marL="139700" indent="0">
              <a:lnSpc>
                <a:spcPct val="70000"/>
              </a:lnSpc>
              <a:spcBef>
                <a:spcPts val="400"/>
              </a:spcBef>
              <a:buNone/>
            </a:pPr>
            <a:endParaRPr lang="es-ES" sz="2400" dirty="0"/>
          </a:p>
          <a:p>
            <a:pPr marL="139700" indent="0">
              <a:lnSpc>
                <a:spcPct val="70000"/>
              </a:lnSpc>
              <a:spcBef>
                <a:spcPts val="400"/>
              </a:spcBef>
              <a:buNone/>
            </a:pPr>
            <a:r>
              <a:rPr lang="es-ES" sz="2400" dirty="0" err="1"/>
              <a:t>Oscillation</a:t>
            </a:r>
            <a:r>
              <a:rPr lang="es-ES" sz="2400" dirty="0"/>
              <a:t> </a:t>
            </a:r>
            <a:r>
              <a:rPr lang="es-ES" sz="2400" dirty="0" err="1"/>
              <a:t>probability</a:t>
            </a:r>
            <a:endParaRPr lang="es-E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6B956A-5BAD-9C41-912B-D6E7ACD75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34" y="3477153"/>
            <a:ext cx="5564616" cy="9797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2A34B7-DFB5-BA40-A989-62208A8BD96A}"/>
              </a:ext>
            </a:extLst>
          </p:cNvPr>
          <p:cNvSpPr txBox="1"/>
          <p:nvPr/>
        </p:nvSpPr>
        <p:spPr>
          <a:xfrm>
            <a:off x="11088303" y="6371924"/>
            <a:ext cx="423512" cy="37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1CD3D-4F74-8445-AEC9-7850A4D87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35" y="3477152"/>
            <a:ext cx="5601507" cy="1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9720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6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Neutrino Oscillations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51429-8537-2343-ABBD-8C89E7EFF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94" y="916088"/>
            <a:ext cx="9743508" cy="5826234"/>
          </a:xfrm>
          <a:prstGeom prst="rect">
            <a:avLst/>
          </a:prstGeom>
          <a:ln cmpd="sng">
            <a:noFill/>
            <a:prstDash val="solid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70291-75C6-3240-8B0F-E6E4E61DBC04}"/>
              </a:ext>
            </a:extLst>
          </p:cNvPr>
          <p:cNvSpPr txBox="1"/>
          <p:nvPr/>
        </p:nvSpPr>
        <p:spPr>
          <a:xfrm>
            <a:off x="11088303" y="6371924"/>
            <a:ext cx="423512" cy="37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AE3F75F-3F48-114F-9CAD-66E8B393A931}"/>
              </a:ext>
            </a:extLst>
          </p:cNvPr>
          <p:cNvSpPr/>
          <p:nvPr/>
        </p:nvSpPr>
        <p:spPr>
          <a:xfrm>
            <a:off x="1879600" y="916088"/>
            <a:ext cx="7051040" cy="1877912"/>
          </a:xfrm>
          <a:prstGeom prst="frame">
            <a:avLst/>
          </a:prstGeom>
          <a:noFill/>
          <a:ln w="4445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0114D-C574-4345-B2B9-01B87AB8B38F}"/>
              </a:ext>
            </a:extLst>
          </p:cNvPr>
          <p:cNvSpPr txBox="1"/>
          <p:nvPr/>
        </p:nvSpPr>
        <p:spPr>
          <a:xfrm>
            <a:off x="1351566" y="2743198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Covered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by</a:t>
            </a:r>
            <a:r>
              <a:rPr lang="es-ES" dirty="0">
                <a:solidFill>
                  <a:srgbClr val="FF0000"/>
                </a:solidFill>
              </a:rPr>
              <a:t> HK</a:t>
            </a:r>
          </a:p>
        </p:txBody>
      </p:sp>
    </p:spTree>
    <p:extLst>
      <p:ext uri="{BB962C8B-B14F-4D97-AF65-F5344CB8AC3E}">
        <p14:creationId xmlns:p14="http://schemas.microsoft.com/office/powerpoint/2010/main" val="273384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4F1E79-7E31-B949-8B65-7D5B1895B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51" y="3173718"/>
            <a:ext cx="6228199" cy="29487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7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Current measurement of CPV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BF6FD-7C55-D748-9ADF-D7DEB87644C1}"/>
              </a:ext>
            </a:extLst>
          </p:cNvPr>
          <p:cNvSpPr txBox="1"/>
          <p:nvPr/>
        </p:nvSpPr>
        <p:spPr>
          <a:xfrm>
            <a:off x="11084767" y="6292266"/>
            <a:ext cx="466531" cy="524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04C92F-7E3C-8840-B178-206B63C8F871}"/>
              </a:ext>
            </a:extLst>
          </p:cNvPr>
          <p:cNvSpPr txBox="1">
            <a:spLocks/>
          </p:cNvSpPr>
          <p:nvPr/>
        </p:nvSpPr>
        <p:spPr>
          <a:xfrm>
            <a:off x="143872" y="901286"/>
            <a:ext cx="6450359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s-ES" sz="2400" dirty="0"/>
          </a:p>
          <a:p>
            <a:pPr>
              <a:spcBef>
                <a:spcPts val="600"/>
              </a:spcBef>
            </a:pPr>
            <a:r>
              <a:rPr lang="es-ES" sz="2400" dirty="0" err="1"/>
              <a:t>Three-flavor</a:t>
            </a:r>
            <a:r>
              <a:rPr lang="es-ES" sz="2400" dirty="0"/>
              <a:t> neutrino </a:t>
            </a:r>
            <a:r>
              <a:rPr lang="es-ES" sz="2400" dirty="0" err="1"/>
              <a:t>mixing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confirmed</a:t>
            </a:r>
            <a:endParaRPr lang="es-ES" sz="2400" dirty="0"/>
          </a:p>
          <a:p>
            <a:pPr lvl="1"/>
            <a:r>
              <a:rPr lang="es-ES" sz="2200" dirty="0"/>
              <a:t>CP </a:t>
            </a:r>
            <a:r>
              <a:rPr lang="es-ES" sz="2200" dirty="0" err="1"/>
              <a:t>violation</a:t>
            </a:r>
            <a:r>
              <a:rPr lang="es-ES" sz="2200" dirty="0"/>
              <a:t> </a:t>
            </a:r>
            <a:r>
              <a:rPr lang="es-ES" sz="2200" dirty="0" err="1"/>
              <a:t>phase</a:t>
            </a:r>
            <a:r>
              <a:rPr lang="es-ES" sz="2200" dirty="0"/>
              <a:t> (</a:t>
            </a:r>
            <a:r>
              <a:rPr lang="es-ES" sz="2200" dirty="0" err="1">
                <a:latin typeface="Symbol" pitchFamily="2" charset="2"/>
              </a:rPr>
              <a:t>d</a:t>
            </a:r>
            <a:r>
              <a:rPr lang="es-ES" sz="2200" baseline="-25000" dirty="0" err="1"/>
              <a:t>CP</a:t>
            </a:r>
            <a:r>
              <a:rPr lang="es-ES" sz="2200" dirty="0"/>
              <a:t>) can be </a:t>
            </a:r>
            <a:r>
              <a:rPr lang="es-ES" sz="2200" dirty="0" err="1"/>
              <a:t>measured</a:t>
            </a:r>
            <a:endParaRPr lang="es-ES" sz="2200" dirty="0"/>
          </a:p>
          <a:p>
            <a:pPr lvl="1"/>
            <a:r>
              <a:rPr lang="es-ES" sz="2200" dirty="0" err="1"/>
              <a:t>Hyper-Kamiokande</a:t>
            </a:r>
            <a:r>
              <a:rPr lang="es-ES" sz="2200" dirty="0"/>
              <a:t> and </a:t>
            </a:r>
            <a:r>
              <a:rPr lang="es-ES" sz="2200" dirty="0" err="1"/>
              <a:t>Dune</a:t>
            </a:r>
            <a:r>
              <a:rPr lang="es-ES" sz="2200" dirty="0"/>
              <a:t> </a:t>
            </a:r>
            <a:r>
              <a:rPr lang="es-ES" sz="2200" dirty="0" err="1"/>
              <a:t>collaborations</a:t>
            </a:r>
            <a:r>
              <a:rPr lang="es-ES" sz="2200" dirty="0"/>
              <a:t> in </a:t>
            </a:r>
            <a:r>
              <a:rPr lang="es-ES" sz="2200" dirty="0" err="1"/>
              <a:t>coming</a:t>
            </a:r>
            <a:r>
              <a:rPr lang="es-ES" sz="2200" dirty="0"/>
              <a:t> </a:t>
            </a:r>
            <a:r>
              <a:rPr lang="es-ES" sz="2200" dirty="0" err="1"/>
              <a:t>years</a:t>
            </a:r>
            <a:endParaRPr lang="es-ES" sz="2200" dirty="0"/>
          </a:p>
          <a:p>
            <a:pPr>
              <a:spcBef>
                <a:spcPts val="600"/>
              </a:spcBef>
            </a:pPr>
            <a:r>
              <a:rPr lang="es-ES" sz="2400" dirty="0" err="1"/>
              <a:t>Importance</a:t>
            </a:r>
            <a:r>
              <a:rPr lang="es-ES" sz="2400" dirty="0"/>
              <a:t> of CP </a:t>
            </a:r>
            <a:r>
              <a:rPr lang="es-ES" sz="2400" dirty="0" err="1"/>
              <a:t>violation</a:t>
            </a:r>
            <a:r>
              <a:rPr lang="es-ES" sz="2400" dirty="0"/>
              <a:t> </a:t>
            </a:r>
            <a:r>
              <a:rPr lang="es-ES" sz="2400" dirty="0" err="1"/>
              <a:t>measurement</a:t>
            </a:r>
            <a:endParaRPr lang="es-ES" sz="2400" dirty="0"/>
          </a:p>
          <a:p>
            <a:pPr lvl="1"/>
            <a:r>
              <a:rPr lang="es-ES" sz="2200" dirty="0" err="1"/>
              <a:t>Understand</a:t>
            </a:r>
            <a:r>
              <a:rPr lang="es-ES" sz="2200" dirty="0"/>
              <a:t> </a:t>
            </a:r>
            <a:r>
              <a:rPr lang="es-ES" sz="2200" dirty="0" err="1"/>
              <a:t>matter</a:t>
            </a:r>
            <a:r>
              <a:rPr lang="es-ES" sz="2200" dirty="0"/>
              <a:t>/</a:t>
            </a:r>
            <a:r>
              <a:rPr lang="es-ES" sz="2200" dirty="0" err="1"/>
              <a:t>antimatter</a:t>
            </a:r>
            <a:r>
              <a:rPr lang="es-ES" sz="2200" dirty="0"/>
              <a:t> </a:t>
            </a:r>
            <a:r>
              <a:rPr lang="es-ES" sz="2200" dirty="0" err="1"/>
              <a:t>asymmetry</a:t>
            </a:r>
            <a:r>
              <a:rPr lang="es-ES" sz="2200" dirty="0"/>
              <a:t> in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universe</a:t>
            </a:r>
            <a:endParaRPr lang="es-ES" sz="2200" dirty="0"/>
          </a:p>
          <a:p>
            <a:pPr lvl="1"/>
            <a:r>
              <a:rPr lang="es-ES" sz="2200" dirty="0"/>
              <a:t>SM </a:t>
            </a:r>
            <a:r>
              <a:rPr lang="es-ES" sz="2200" dirty="0" err="1"/>
              <a:t>presents</a:t>
            </a:r>
            <a:r>
              <a:rPr lang="es-ES" sz="2200" dirty="0"/>
              <a:t> </a:t>
            </a:r>
            <a:r>
              <a:rPr lang="es-ES" sz="2200" dirty="0" err="1"/>
              <a:t>some</a:t>
            </a:r>
            <a:r>
              <a:rPr lang="es-ES" sz="2200" dirty="0"/>
              <a:t> CP </a:t>
            </a:r>
            <a:r>
              <a:rPr lang="es-ES" sz="2200" dirty="0" err="1"/>
              <a:t>violation</a:t>
            </a:r>
            <a:r>
              <a:rPr lang="es-ES" sz="2200" dirty="0"/>
              <a:t> in quark sector </a:t>
            </a:r>
            <a:r>
              <a:rPr lang="es-ES" sz="2200" dirty="0" err="1"/>
              <a:t>but</a:t>
            </a:r>
            <a:r>
              <a:rPr lang="es-ES" sz="2200" dirty="0"/>
              <a:t> </a:t>
            </a:r>
            <a:r>
              <a:rPr lang="es-ES" sz="2200" dirty="0" err="1"/>
              <a:t>it</a:t>
            </a:r>
            <a:r>
              <a:rPr lang="es-ES" sz="2200" dirty="0"/>
              <a:t> </a:t>
            </a:r>
            <a:r>
              <a:rPr lang="es-ES" sz="2200" dirty="0" err="1"/>
              <a:t>is</a:t>
            </a:r>
            <a:r>
              <a:rPr lang="es-ES" sz="2200" dirty="0"/>
              <a:t> </a:t>
            </a:r>
            <a:r>
              <a:rPr lang="es-ES" sz="2200" dirty="0" err="1"/>
              <a:t>not</a:t>
            </a:r>
            <a:r>
              <a:rPr lang="es-ES" sz="2200" dirty="0"/>
              <a:t> </a:t>
            </a:r>
            <a:r>
              <a:rPr lang="es-ES" sz="2200" dirty="0" err="1"/>
              <a:t>enough</a:t>
            </a:r>
            <a:r>
              <a:rPr lang="es-ES" sz="2200" dirty="0"/>
              <a:t> to </a:t>
            </a:r>
            <a:r>
              <a:rPr lang="es-ES" sz="2200" dirty="0" err="1"/>
              <a:t>explain</a:t>
            </a:r>
            <a:r>
              <a:rPr lang="es-ES" sz="2200" dirty="0"/>
              <a:t> </a:t>
            </a:r>
            <a:r>
              <a:rPr lang="es-ES" sz="2200" dirty="0" err="1"/>
              <a:t>observed</a:t>
            </a:r>
            <a:r>
              <a:rPr lang="es-ES" sz="2200" dirty="0"/>
              <a:t> </a:t>
            </a:r>
            <a:r>
              <a:rPr lang="es-ES" sz="2200" dirty="0" err="1"/>
              <a:t>proportion</a:t>
            </a:r>
            <a:r>
              <a:rPr lang="es-ES" sz="2200" dirty="0"/>
              <a:t> of </a:t>
            </a:r>
            <a:r>
              <a:rPr lang="es-ES" sz="2200" dirty="0" err="1"/>
              <a:t>matter</a:t>
            </a:r>
            <a:r>
              <a:rPr lang="es-ES" sz="2200" dirty="0"/>
              <a:t>/</a:t>
            </a:r>
            <a:r>
              <a:rPr lang="es-ES" sz="2200" dirty="0" err="1"/>
              <a:t>antimatter</a:t>
            </a:r>
            <a:r>
              <a:rPr lang="es-ES" sz="2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CA6B8-4233-4A48-B26C-EE81C376F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8" y="1110603"/>
            <a:ext cx="3392917" cy="1961891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6111DF-3291-1543-AB2B-5A720BFC7913}"/>
              </a:ext>
            </a:extLst>
          </p:cNvPr>
          <p:cNvSpPr txBox="1">
            <a:spLocks/>
          </p:cNvSpPr>
          <p:nvPr/>
        </p:nvSpPr>
        <p:spPr>
          <a:xfrm>
            <a:off x="2916141" y="5608441"/>
            <a:ext cx="5865041" cy="946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None/>
            </a:pPr>
            <a:r>
              <a:rPr lang="es-ES" sz="2200" dirty="0">
                <a:hlinkClick r:id="rId5"/>
              </a:rPr>
              <a:t>Nature 580, 339–344 (2020)</a:t>
            </a:r>
            <a:r>
              <a:rPr lang="es-ES" sz="2200" dirty="0"/>
              <a:t> (T2K </a:t>
            </a:r>
            <a:r>
              <a:rPr lang="es-ES" sz="2200" dirty="0" err="1"/>
              <a:t>collaboration</a:t>
            </a:r>
            <a:r>
              <a:rPr lang="es-E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468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CFBC8-B911-7D42-B368-D4778F55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21850"/>
            <a:ext cx="10668924" cy="6897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E198B-04BF-0148-B591-E7B15E3B4AB0}"/>
              </a:ext>
            </a:extLst>
          </p:cNvPr>
          <p:cNvSpPr/>
          <p:nvPr/>
        </p:nvSpPr>
        <p:spPr>
          <a:xfrm>
            <a:off x="11469024" y="165793"/>
            <a:ext cx="486756" cy="54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5463E14-76D1-7149-B006-9254740765C0}"/>
              </a:ext>
            </a:extLst>
          </p:cNvPr>
          <p:cNvSpPr txBox="1">
            <a:spLocks/>
          </p:cNvSpPr>
          <p:nvPr/>
        </p:nvSpPr>
        <p:spPr>
          <a:xfrm>
            <a:off x="3669108" y="-86677"/>
            <a:ext cx="5349162" cy="842122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b="1" dirty="0"/>
              <a:t>Physics potential in HK</a:t>
            </a:r>
          </a:p>
        </p:txBody>
      </p:sp>
    </p:spTree>
    <p:extLst>
      <p:ext uri="{BB962C8B-B14F-4D97-AF65-F5344CB8AC3E}">
        <p14:creationId xmlns:p14="http://schemas.microsoft.com/office/powerpoint/2010/main" val="261421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D9AF4F-7D55-694F-8E13-C071E0CA3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7" y="944619"/>
            <a:ext cx="2949154" cy="2795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B4B1-65C6-4544-A1CF-0BC3BF5C42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77950" y="6217622"/>
            <a:ext cx="731600" cy="5247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9</a:t>
            </a:fld>
            <a:endParaRPr lang="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218E51-D294-3F4C-9CBA-25F4FEAC89F2}"/>
              </a:ext>
            </a:extLst>
          </p:cNvPr>
          <p:cNvSpPr txBox="1">
            <a:spLocks/>
          </p:cNvSpPr>
          <p:nvPr/>
        </p:nvSpPr>
        <p:spPr>
          <a:xfrm>
            <a:off x="84666" y="9525"/>
            <a:ext cx="10287000" cy="842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Neutrino classification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1CB600B-9A8E-7F49-8CCA-A0DE2D9F563A}"/>
              </a:ext>
            </a:extLst>
          </p:cNvPr>
          <p:cNvSpPr txBox="1">
            <a:spLocks/>
          </p:cNvSpPr>
          <p:nvPr/>
        </p:nvSpPr>
        <p:spPr>
          <a:xfrm>
            <a:off x="5935758" y="775027"/>
            <a:ext cx="6944045" cy="4509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spcBef>
                <a:spcPts val="400"/>
              </a:spcBef>
              <a:buNone/>
            </a:pPr>
            <a:endParaRPr lang="es-ES" sz="2400" dirty="0"/>
          </a:p>
          <a:p>
            <a:pPr marL="139700" indent="0">
              <a:spcBef>
                <a:spcPts val="400"/>
              </a:spcBef>
              <a:buNone/>
            </a:pPr>
            <a:r>
              <a:rPr lang="es-ES" sz="2400" dirty="0"/>
              <a:t>Solar neutrinos</a:t>
            </a:r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Neutrino </a:t>
            </a:r>
            <a:r>
              <a:rPr lang="es-ES" sz="2200" dirty="0" err="1"/>
              <a:t>energy</a:t>
            </a:r>
            <a:r>
              <a:rPr lang="es-ES" sz="2200" dirty="0"/>
              <a:t>: up to 3.5-15 </a:t>
            </a:r>
            <a:r>
              <a:rPr lang="es-ES" sz="2200" dirty="0" err="1"/>
              <a:t>MeV</a:t>
            </a: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Flight </a:t>
            </a:r>
            <a:r>
              <a:rPr lang="es-ES" sz="2200" dirty="0" err="1"/>
              <a:t>length</a:t>
            </a:r>
            <a:r>
              <a:rPr lang="es-ES" sz="2200" dirty="0"/>
              <a:t>: ~10</a:t>
            </a:r>
            <a:r>
              <a:rPr lang="es-ES" sz="2200" baseline="30000" dirty="0"/>
              <a:t>8</a:t>
            </a:r>
            <a:r>
              <a:rPr lang="es-ES" sz="2200" dirty="0"/>
              <a:t>km</a:t>
            </a:r>
          </a:p>
          <a:p>
            <a:pPr marL="139700" indent="0">
              <a:spcBef>
                <a:spcPts val="400"/>
              </a:spcBef>
              <a:buNone/>
            </a:pPr>
            <a:r>
              <a:rPr lang="es-ES" sz="2400" dirty="0"/>
              <a:t>Supernova neutrinos</a:t>
            </a:r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Neutrino </a:t>
            </a:r>
            <a:r>
              <a:rPr lang="es-ES" sz="2200" dirty="0" err="1"/>
              <a:t>energy</a:t>
            </a:r>
            <a:r>
              <a:rPr lang="es-ES" sz="2200" dirty="0"/>
              <a:t>: 10-20 </a:t>
            </a:r>
            <a:r>
              <a:rPr lang="es-ES" sz="2200" dirty="0" err="1"/>
              <a:t>MeV</a:t>
            </a: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Flight </a:t>
            </a:r>
            <a:r>
              <a:rPr lang="es-ES" sz="2200" dirty="0" err="1"/>
              <a:t>length</a:t>
            </a:r>
            <a:r>
              <a:rPr lang="es-ES" sz="2200" dirty="0"/>
              <a:t>: ~10-100 </a:t>
            </a:r>
            <a:r>
              <a:rPr lang="es-ES" sz="2200" dirty="0" err="1"/>
              <a:t>kpc</a:t>
            </a:r>
            <a:endParaRPr lang="es-ES" sz="2200" dirty="0"/>
          </a:p>
          <a:p>
            <a:pPr marL="596900" lvl="1" indent="0">
              <a:spcBef>
                <a:spcPts val="400"/>
              </a:spcBef>
              <a:buNone/>
            </a:pP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139700" indent="0">
              <a:buNone/>
            </a:pPr>
            <a:r>
              <a:rPr lang="es-ES" sz="2400" dirty="0" err="1"/>
              <a:t>Atmospheric</a:t>
            </a:r>
            <a:r>
              <a:rPr lang="es-ES" sz="2400" dirty="0"/>
              <a:t> neutrinos</a:t>
            </a:r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Neutrino </a:t>
            </a:r>
            <a:r>
              <a:rPr lang="es-ES" sz="2200" dirty="0" err="1"/>
              <a:t>energy</a:t>
            </a:r>
            <a:r>
              <a:rPr lang="es-ES" sz="2200" dirty="0"/>
              <a:t>: 100 </a:t>
            </a:r>
            <a:r>
              <a:rPr lang="es-ES" sz="2200" dirty="0" err="1"/>
              <a:t>MeV</a:t>
            </a:r>
            <a:r>
              <a:rPr lang="es-ES" sz="2200" dirty="0"/>
              <a:t> – 1 </a:t>
            </a:r>
            <a:r>
              <a:rPr lang="es-ES" sz="2200" dirty="0" err="1"/>
              <a:t>TeV</a:t>
            </a: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Flight </a:t>
            </a:r>
            <a:r>
              <a:rPr lang="es-ES" sz="2200" dirty="0" err="1"/>
              <a:t>length</a:t>
            </a:r>
            <a:r>
              <a:rPr lang="es-ES" sz="2200" dirty="0"/>
              <a:t>: 10km – 10</a:t>
            </a:r>
            <a:r>
              <a:rPr lang="es-ES" sz="2200" baseline="30000" dirty="0"/>
              <a:t>4</a:t>
            </a:r>
            <a:r>
              <a:rPr lang="es-ES" sz="2200" dirty="0"/>
              <a:t>km</a:t>
            </a:r>
          </a:p>
          <a:p>
            <a:pPr marL="139700" indent="0">
              <a:buNone/>
            </a:pPr>
            <a:r>
              <a:rPr lang="es-ES" sz="2400" dirty="0"/>
              <a:t>Long-</a:t>
            </a:r>
            <a:r>
              <a:rPr lang="es-ES" sz="2400" dirty="0" err="1"/>
              <a:t>baseline</a:t>
            </a:r>
            <a:r>
              <a:rPr lang="es-ES" sz="2400" dirty="0"/>
              <a:t> (T2K as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example</a:t>
            </a:r>
            <a:r>
              <a:rPr lang="es-ES" sz="2400" dirty="0"/>
              <a:t>)</a:t>
            </a:r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Neutrino </a:t>
            </a:r>
            <a:r>
              <a:rPr lang="es-ES" sz="2200" dirty="0" err="1"/>
              <a:t>energy</a:t>
            </a:r>
            <a:r>
              <a:rPr lang="es-ES" sz="2200" dirty="0"/>
              <a:t>: </a:t>
            </a:r>
            <a:r>
              <a:rPr lang="es-ES" sz="2200" dirty="0" err="1"/>
              <a:t>peaked</a:t>
            </a:r>
            <a:r>
              <a:rPr lang="es-ES" sz="2200" dirty="0"/>
              <a:t> at 0.6 </a:t>
            </a:r>
            <a:r>
              <a:rPr lang="es-ES" sz="2200" dirty="0" err="1"/>
              <a:t>GeV</a:t>
            </a: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Flight </a:t>
            </a:r>
            <a:r>
              <a:rPr lang="es-ES" sz="2200" dirty="0" err="1"/>
              <a:t>length</a:t>
            </a:r>
            <a:r>
              <a:rPr lang="es-ES" sz="2200" dirty="0"/>
              <a:t>: 295 km </a:t>
            </a:r>
            <a:r>
              <a:rPr lang="es-ES" sz="2200" dirty="0" err="1"/>
              <a:t>fixed</a:t>
            </a: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10541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D65F5-8FA9-4A41-A529-FC5619FBB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4" y="3887001"/>
            <a:ext cx="5232731" cy="267087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6F2447F-F5B0-5845-823C-E00B0B8095CE}"/>
              </a:ext>
            </a:extLst>
          </p:cNvPr>
          <p:cNvSpPr/>
          <p:nvPr/>
        </p:nvSpPr>
        <p:spPr>
          <a:xfrm>
            <a:off x="5550081" y="944619"/>
            <a:ext cx="5924995" cy="2795286"/>
          </a:xfrm>
          <a:prstGeom prst="frame">
            <a:avLst/>
          </a:prstGeom>
          <a:noFill/>
          <a:ln w="4445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775CA-F1D6-964E-971F-AB7D9F3B1842}"/>
              </a:ext>
            </a:extLst>
          </p:cNvPr>
          <p:cNvSpPr txBox="1"/>
          <p:nvPr/>
        </p:nvSpPr>
        <p:spPr>
          <a:xfrm>
            <a:off x="5665991" y="925344"/>
            <a:ext cx="158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Low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energy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es-ES" b="1" dirty="0" err="1">
                <a:solidFill>
                  <a:srgbClr val="FF0000"/>
                </a:solidFill>
              </a:rPr>
              <a:t>’s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490E3-FD0D-4A4C-89CF-634F3FDB1B6A}"/>
              </a:ext>
            </a:extLst>
          </p:cNvPr>
          <p:cNvSpPr txBox="1"/>
          <p:nvPr/>
        </p:nvSpPr>
        <p:spPr>
          <a:xfrm>
            <a:off x="5665990" y="3739084"/>
            <a:ext cx="181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High </a:t>
            </a:r>
            <a:r>
              <a:rPr lang="es-ES" b="1" dirty="0" err="1">
                <a:solidFill>
                  <a:srgbClr val="FF0000"/>
                </a:solidFill>
              </a:rPr>
              <a:t>energy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es-ES" b="1" dirty="0" err="1">
                <a:solidFill>
                  <a:srgbClr val="FF0000"/>
                </a:solidFill>
              </a:rPr>
              <a:t>’s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49570-DDBB-B447-9797-CFB12F5B5794}"/>
              </a:ext>
            </a:extLst>
          </p:cNvPr>
          <p:cNvSpPr/>
          <p:nvPr/>
        </p:nvSpPr>
        <p:spPr>
          <a:xfrm>
            <a:off x="11099576" y="6370098"/>
            <a:ext cx="356747" cy="430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E58B3FC-0093-A441-B9FA-8E57F8D1575F}"/>
              </a:ext>
            </a:extLst>
          </p:cNvPr>
          <p:cNvSpPr/>
          <p:nvPr/>
        </p:nvSpPr>
        <p:spPr>
          <a:xfrm>
            <a:off x="5560812" y="3750068"/>
            <a:ext cx="5924995" cy="2795286"/>
          </a:xfrm>
          <a:prstGeom prst="frame">
            <a:avLst/>
          </a:prstGeom>
          <a:noFill/>
          <a:ln w="4445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9974</TotalTime>
  <Words>793</Words>
  <Application>Microsoft Macintosh PowerPoint</Application>
  <PresentationFormat>Widescreen</PresentationFormat>
  <Paragraphs>207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Hyper-K High Energy Physics Summary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thorsten</dc:creator>
  <cp:lastModifiedBy>Microsoft Office User</cp:lastModifiedBy>
  <cp:revision>652</cp:revision>
  <cp:lastPrinted>2023-06-11T18:07:57Z</cp:lastPrinted>
  <dcterms:created xsi:type="dcterms:W3CDTF">2019-03-28T02:48:15Z</dcterms:created>
  <dcterms:modified xsi:type="dcterms:W3CDTF">2023-06-13T18:49:02Z</dcterms:modified>
</cp:coreProperties>
</file>