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8" r:id="rId5"/>
    <p:sldId id="272" r:id="rId6"/>
    <p:sldId id="268" r:id="rId7"/>
    <p:sldId id="273" r:id="rId8"/>
    <p:sldId id="274" r:id="rId9"/>
    <p:sldId id="27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5524" autoAdjust="0"/>
  </p:normalViewPr>
  <p:slideViewPr>
    <p:cSldViewPr snapToGrid="0">
      <p:cViewPr varScale="1">
        <p:scale>
          <a:sx n="87" d="100"/>
          <a:sy n="87" d="100"/>
        </p:scale>
        <p:origin x="480" y="48"/>
      </p:cViewPr>
      <p:guideLst/>
    </p:cSldViewPr>
  </p:slideViewPr>
  <p:outlineViewPr>
    <p:cViewPr>
      <p:scale>
        <a:sx n="33" d="100"/>
        <a:sy n="33" d="100"/>
      </p:scale>
      <p:origin x="0" y="-1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3491B4C-F273-D2F3-F65C-3C697139A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30A16F9-1EE3-CE6B-2847-E0892B30E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9027C02-3CDC-38F2-B6C9-F73F97E1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751901A-F1DF-F4DC-C260-77C9499B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FDBEF22-AFF0-3614-51E3-7626FD4F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05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4120F98-7374-2CAB-260D-0839D6C4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E23E889-F06E-2A2C-9A89-39EF9F9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22AC541-3996-1990-3A0D-9532FFC3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5409937-014F-4C1A-B987-E4763355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61BA287-5E35-19B6-59C3-298C2F05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29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188A988B-EC3E-9C40-645A-C7DC6D1F2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6CDA7B20-1971-B1B9-559B-229056A6E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F62C1CA-A0FE-C324-604A-CAA96015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7EC7B4C-7E28-3F8A-BCBD-D40D0DB2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C789B80-0AB4-4F2A-C493-87E6720C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9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7DB3D3F-6DB8-469B-1FF9-96FB13A7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DA767D8-611A-9B58-8611-04619588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67FDFB9-1A7E-854B-F497-2F7A34B6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02A39F0-10F0-F3CA-FC56-FADA0FD7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F58FC1-E2B2-D853-DB26-07A70F62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23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8DF086B-81AC-74E0-9FAF-5825E131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E13AC23-7AC8-4960-4925-A313D47F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8D80FC5-19F1-32EC-1A66-7187300D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526E04D-31C5-6F97-E441-FA5F9FD5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EB36487-DB03-A3F0-6287-AB0249B3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8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06FE946-2B3A-52B6-3CDD-3B48D681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2CCB999-7C9C-26F9-ED4D-48331BB43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E5720715-BB0F-5B26-9099-7390542F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ED2DF457-3516-740F-A2A0-276A7C0A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1DA306B-1C52-4191-95F9-3B84C96C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E7BD3E4-F9A8-7765-587A-21224476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3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3D78735-0975-C1BF-7DDE-9FE440D6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F32E365-A975-5D4D-4008-1E5B1EB5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6E67D47-E50B-7ECB-3C8B-7776D32FF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96FC8909-8A45-962D-208F-A9A09BBA3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DCF8E7A3-A45E-F6BB-02BF-C8EE4CCF4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BDCBEA0-E2F1-E289-ED93-07EBC34A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669B6F09-D793-CC5F-DFF9-1C8880EB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829C57EE-4DBB-0A35-7A83-67E567A2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5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3F5501F-C9A5-83ED-93D2-6614C60C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6EE08571-156F-19A7-27B6-EE8750E9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065D00A-1206-50F1-2C6B-46B9C25E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7F86695E-3A80-330C-135C-77CB4CDA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45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DEF49EBC-F34F-B611-DB67-F16C133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5DE65BC-5023-8D55-BBB1-A6C084F6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F9B77094-EB31-89A0-C0D0-959825F7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BD79F8-A2A1-D467-54E4-FD5639A9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04D0BC5-9593-2B29-B5EF-6846AE3DE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3248686-3572-821C-C237-848F227D8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878E3D3B-781C-5DA7-1A4A-03DBD0CD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22A58D7-FE0F-3786-0780-543AAAA1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CDB36F7-9B1E-FB32-4382-683BF0F0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9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DDF3FCE-F214-8C25-734C-CEB1D73B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01468DF-93B8-5AC3-7854-B4EC2BB2D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836F809-B76F-5D81-6A6E-A4BBB2783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3C32582-ABF2-D187-8AB2-90C5B906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470CC20-B368-B5B8-194E-BD4CD868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C0F1E4B-0615-9829-D5F3-AEEA71C3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82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F804509A-8E25-51F6-8CED-F3728EC3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0B68D4A-471A-3FFD-48C3-72E906F5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52094B3-E4D6-17BA-1D87-FF6CCC858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4667-46CD-42A1-A3F7-72FECBC20992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2D30F5D-AFB8-8109-097E-8D85B4D2C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B28FB20-7973-E099-F74D-C62A016EC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77A5-58BD-44E1-B8AC-A2787228F8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05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55B3B94-40B4-44CF-3E07-9A3CD6DC3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43" y="267138"/>
            <a:ext cx="11306961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en-US" sz="4400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lectromagnetic cavities as GW detectors: theoretical background and optimal configuration for Earth's rotation</a:t>
            </a:r>
            <a:endParaRPr lang="es-ES" sz="4400" b="1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9109E66D-98D8-321C-1D29-882C8DC1B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96" y="2739931"/>
            <a:ext cx="4209209" cy="2387600"/>
          </a:xfrm>
          <a:prstGeom prst="rect">
            <a:avLst/>
          </a:prstGeom>
        </p:spPr>
      </p:pic>
      <p:sp>
        <p:nvSpPr>
          <p:cNvPr id="3" name="Subtítol 2">
            <a:extLst>
              <a:ext uri="{FF2B5EF4-FFF2-40B4-BE49-F238E27FC236}">
                <a16:creationId xmlns:a16="http://schemas.microsoft.com/office/drawing/2014/main" id="{EAD15134-75F2-B29E-47F7-B1F97A56E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596" y="5362549"/>
            <a:ext cx="9144000" cy="1655762"/>
          </a:xfrm>
        </p:spPr>
        <p:txBody>
          <a:bodyPr/>
          <a:lstStyle/>
          <a:p>
            <a:r>
              <a:rPr lang="es-ES" sz="2800" dirty="0">
                <a:latin typeface="+mj-lt"/>
              </a:rPr>
              <a:t>Àlex </a:t>
            </a:r>
            <a:r>
              <a:rPr lang="es-ES" sz="2800" dirty="0" err="1">
                <a:latin typeface="+mj-lt"/>
              </a:rPr>
              <a:t>Garcia</a:t>
            </a:r>
            <a:r>
              <a:rPr lang="es-ES" sz="2800" dirty="0">
                <a:latin typeface="+mj-lt"/>
              </a:rPr>
              <a:t> Herranz (UB) and Claudi Vall Müller (UB)</a:t>
            </a:r>
          </a:p>
          <a:p>
            <a:r>
              <a:rPr lang="es-ES" sz="2800" dirty="0" err="1">
                <a:latin typeface="+mj-lt"/>
              </a:rPr>
              <a:t>Advisor</a:t>
            </a:r>
            <a:r>
              <a:rPr lang="es-ES" sz="2800" dirty="0">
                <a:latin typeface="+mj-lt"/>
              </a:rPr>
              <a:t>: Dr. Diego Blas</a:t>
            </a:r>
          </a:p>
          <a:p>
            <a:r>
              <a:rPr lang="es-ES" dirty="0"/>
              <a:t>		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FFD517D-173A-6790-D096-BFFAC4E4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145624" y="5738091"/>
            <a:ext cx="1738080" cy="8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 err="1"/>
              <a:t>Historical</a:t>
            </a:r>
            <a:r>
              <a:rPr lang="es-ES" dirty="0"/>
              <a:t> </a:t>
            </a:r>
            <a:r>
              <a:rPr lang="es-ES" dirty="0" err="1"/>
              <a:t>Background</a:t>
            </a:r>
            <a:endParaRPr lang="es-ES" dirty="0"/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1/7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EA01673-1A20-6D18-5D4A-3588DCEA9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4" y="1579302"/>
            <a:ext cx="2636236" cy="175749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D46C5361-CFAE-3DBF-229E-66D2508EB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86" y="1490305"/>
            <a:ext cx="2902484" cy="2303519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6F07356E-D27E-3875-9780-9490F209F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17" y="1298270"/>
            <a:ext cx="3791839" cy="181962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9F2EC37B-8630-199C-253A-81D9B802CAF9}"/>
              </a:ext>
            </a:extLst>
          </p:cNvPr>
          <p:cNvSpPr txBox="1"/>
          <p:nvPr/>
        </p:nvSpPr>
        <p:spPr>
          <a:xfrm>
            <a:off x="653911" y="3507427"/>
            <a:ext cx="3120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LIGO (Hanford) </a:t>
            </a:r>
            <a:r>
              <a:rPr lang="en-US" sz="1000" i="1" dirty="0"/>
              <a:t>https://web.archive.org/web/20170614214509/http://www.ligo.org/multimedia/gallery/lho-images/Aerial5.jpg</a:t>
            </a:r>
            <a:endParaRPr lang="en-US" i="1" dirty="0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F7D4EAC3-E288-1A0F-BB5E-A17321F8670C}"/>
              </a:ext>
            </a:extLst>
          </p:cNvPr>
          <p:cNvSpPr txBox="1"/>
          <p:nvPr/>
        </p:nvSpPr>
        <p:spPr>
          <a:xfrm>
            <a:off x="4154665" y="3718579"/>
            <a:ext cx="312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AURIGA (INFN) </a:t>
            </a:r>
          </a:p>
          <a:p>
            <a:pPr algn="r"/>
            <a:r>
              <a:rPr lang="en-US" sz="1000" dirty="0"/>
              <a:t>https://home.infn.it/en/</a:t>
            </a:r>
            <a:endParaRPr lang="en-US" sz="1000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1A80B5FF-9B47-6F24-794E-DA967BF802F1}"/>
              </a:ext>
            </a:extLst>
          </p:cNvPr>
          <p:cNvSpPr txBox="1"/>
          <p:nvPr/>
        </p:nvSpPr>
        <p:spPr>
          <a:xfrm>
            <a:off x="7618133" y="3108010"/>
            <a:ext cx="401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MAGO (</a:t>
            </a:r>
            <a:r>
              <a:rPr lang="en-US" b="1" dirty="0"/>
              <a:t>M</a:t>
            </a:r>
            <a:r>
              <a:rPr lang="en-US" dirty="0"/>
              <a:t>icrowave </a:t>
            </a:r>
            <a:r>
              <a:rPr lang="en-US" b="1" dirty="0"/>
              <a:t>A</a:t>
            </a:r>
            <a:r>
              <a:rPr lang="en-US" dirty="0"/>
              <a:t>pparatus for </a:t>
            </a:r>
            <a:r>
              <a:rPr lang="en-US" b="1" dirty="0"/>
              <a:t>G</a:t>
            </a:r>
            <a:r>
              <a:rPr lang="en-US" dirty="0"/>
              <a:t>ravitational waves </a:t>
            </a:r>
            <a:r>
              <a:rPr lang="en-US" b="1" dirty="0"/>
              <a:t>O</a:t>
            </a:r>
            <a:r>
              <a:rPr lang="en-US" dirty="0"/>
              <a:t>bservation) </a:t>
            </a:r>
          </a:p>
          <a:p>
            <a:pPr algn="r"/>
            <a:endParaRPr lang="en-US" i="1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7E6E602D-07B5-5A5D-F74A-258E4ADBCAB1}"/>
              </a:ext>
            </a:extLst>
          </p:cNvPr>
          <p:cNvSpPr txBox="1"/>
          <p:nvPr/>
        </p:nvSpPr>
        <p:spPr>
          <a:xfrm>
            <a:off x="8395430" y="3666595"/>
            <a:ext cx="341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[Ballantini et al., arXiv:gr-qc/0502054 2005]</a:t>
            </a:r>
          </a:p>
          <a:p>
            <a:endParaRPr lang="en-US" dirty="0"/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7184EE56-2063-D0C8-656D-BD7A992A7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3" y="4302496"/>
            <a:ext cx="3641597" cy="2065631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A71455DD-A8E1-6B15-422F-2EECE7311A5B}"/>
              </a:ext>
            </a:extLst>
          </p:cNvPr>
          <p:cNvSpPr txBox="1"/>
          <p:nvPr/>
        </p:nvSpPr>
        <p:spPr>
          <a:xfrm>
            <a:off x="4263775" y="4806789"/>
            <a:ext cx="3120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MAGO 2.0: Superconducting Cavities as GW detector</a:t>
            </a:r>
          </a:p>
          <a:p>
            <a:pPr algn="r"/>
            <a:endParaRPr lang="en-US" i="1" dirty="0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2E40A6F3-7C17-0F66-54CD-41C059B19795}"/>
              </a:ext>
            </a:extLst>
          </p:cNvPr>
          <p:cNvSpPr txBox="1"/>
          <p:nvPr/>
        </p:nvSpPr>
        <p:spPr>
          <a:xfrm>
            <a:off x="4263775" y="5445421"/>
            <a:ext cx="341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[Berlin et al., arXiv:2303.01518 2023]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1FA05-C0B6-91B4-2D60-1BAF05EA6D6C}"/>
              </a:ext>
            </a:extLst>
          </p:cNvPr>
          <p:cNvSpPr txBox="1"/>
          <p:nvPr/>
        </p:nvSpPr>
        <p:spPr>
          <a:xfrm>
            <a:off x="7477592" y="4241856"/>
            <a:ext cx="4420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Cheaper and more compact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GW changes boundary conditions of a previously pumped electromagnetic mode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Measurable electric field perturbation!</a:t>
            </a:r>
          </a:p>
        </p:txBody>
      </p:sp>
      <p:cxnSp>
        <p:nvCxnSpPr>
          <p:cNvPr id="12" name="Connector de fletxa recta 26">
            <a:extLst>
              <a:ext uri="{FF2B5EF4-FFF2-40B4-BE49-F238E27FC236}">
                <a16:creationId xmlns:a16="http://schemas.microsoft.com/office/drawing/2014/main" id="{84FF3351-553D-DFB7-3D55-154D69DF6EA1}"/>
              </a:ext>
            </a:extLst>
          </p:cNvPr>
          <p:cNvCxnSpPr>
            <a:cxnSpLocks/>
          </p:cNvCxnSpPr>
          <p:nvPr/>
        </p:nvCxnSpPr>
        <p:spPr>
          <a:xfrm>
            <a:off x="9449513" y="5530949"/>
            <a:ext cx="0" cy="295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n-US" dirty="0"/>
              <a:t>Setup</a:t>
            </a:r>
            <a:r>
              <a:rPr lang="es-ES" dirty="0"/>
              <a:t> and </a:t>
            </a:r>
            <a:r>
              <a:rPr lang="en-US" dirty="0"/>
              <a:t>Physical</a:t>
            </a:r>
            <a:r>
              <a:rPr lang="es-ES" dirty="0"/>
              <a:t> </a:t>
            </a:r>
            <a:r>
              <a:rPr lang="en-US" dirty="0"/>
              <a:t>Background</a:t>
            </a:r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2/7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4257DBD1-8112-A793-3E3F-8AE523EC5B51}"/>
              </a:ext>
            </a:extLst>
          </p:cNvPr>
          <p:cNvSpPr txBox="1"/>
          <p:nvPr/>
        </p:nvSpPr>
        <p:spPr>
          <a:xfrm>
            <a:off x="266928" y="1206203"/>
            <a:ext cx="1168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+mj-lt"/>
              </a:rPr>
              <a:t>Sphere</a:t>
            </a:r>
            <a:r>
              <a:rPr lang="en-US" sz="2800" dirty="0">
                <a:latin typeface="+mj-lt"/>
              </a:rPr>
              <a:t> as easiest geometry.   Problem:  high energy gap between modes</a:t>
            </a:r>
            <a:endParaRPr lang="en-US" dirty="0">
              <a:latin typeface="+mj-lt"/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3DBC1574-C4F8-9DE2-0620-9BE03FC57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96" y="2368122"/>
            <a:ext cx="2964110" cy="1813531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0F20F671-DEF2-DFCD-24C6-14DB25F90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" y="1792480"/>
            <a:ext cx="4181976" cy="4099410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8A622A15-32DB-B510-F0D6-E9C3ECCC9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4" y="1732772"/>
            <a:ext cx="4269995" cy="41981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32A6DF-0B3E-1D31-E860-4012B34042FC}"/>
              </a:ext>
            </a:extLst>
          </p:cNvPr>
          <p:cNvGrpSpPr/>
          <p:nvPr/>
        </p:nvGrpSpPr>
        <p:grpSpPr>
          <a:xfrm>
            <a:off x="256942" y="5829535"/>
            <a:ext cx="10286194" cy="523220"/>
            <a:chOff x="854386" y="5652961"/>
            <a:chExt cx="10286194" cy="523220"/>
          </a:xfrm>
        </p:grpSpPr>
        <p:sp>
          <p:nvSpPr>
            <p:cNvPr id="13" name="QuadreDeText 12">
              <a:extLst>
                <a:ext uri="{FF2B5EF4-FFF2-40B4-BE49-F238E27FC236}">
                  <a16:creationId xmlns:a16="http://schemas.microsoft.com/office/drawing/2014/main" id="{3ACC2ACA-54EA-86E7-75A9-35B3FDE90E26}"/>
                </a:ext>
              </a:extLst>
            </p:cNvPr>
            <p:cNvSpPr txBox="1"/>
            <p:nvPr/>
          </p:nvSpPr>
          <p:spPr>
            <a:xfrm>
              <a:off x="854386" y="5652961"/>
              <a:ext cx="10286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u="sng" dirty="0">
                  <a:latin typeface="+mj-lt"/>
                </a:rPr>
                <a:t>Second spherical cavity</a:t>
              </a:r>
              <a:r>
                <a:rPr lang="en-US" sz="2800" dirty="0">
                  <a:latin typeface="+mj-lt"/>
                </a:rPr>
                <a:t> for closer modes        higher sensitivity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5" name="Connector de fletxa recta 14">
              <a:extLst>
                <a:ext uri="{FF2B5EF4-FFF2-40B4-BE49-F238E27FC236}">
                  <a16:creationId xmlns:a16="http://schemas.microsoft.com/office/drawing/2014/main" id="{A40028D3-D565-078C-123F-F6042C895E69}"/>
                </a:ext>
              </a:extLst>
            </p:cNvPr>
            <p:cNvCxnSpPr>
              <a:cxnSpLocks/>
            </p:cNvCxnSpPr>
            <p:nvPr/>
          </p:nvCxnSpPr>
          <p:spPr>
            <a:xfrm>
              <a:off x="7357145" y="5939681"/>
              <a:ext cx="2917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E752C038-ECAF-22D4-D8B6-66B28D9D6816}"/>
              </a:ext>
            </a:extLst>
          </p:cNvPr>
          <p:cNvSpPr txBox="1"/>
          <p:nvPr/>
        </p:nvSpPr>
        <p:spPr>
          <a:xfrm>
            <a:off x="9346223" y="4237471"/>
            <a:ext cx="2767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/>
              <a:t>[Ingo Wolff 2017]</a:t>
            </a:r>
          </a:p>
          <a:p>
            <a:r>
              <a:rPr lang="en-US" sz="1000" i="1" dirty="0"/>
              <a:t>https://www.researchgate.net/publication/318015366_Electromagnetic_fields_in_spherical_microwave_resonators_-_fundamental_mathematics</a:t>
            </a:r>
          </a:p>
        </p:txBody>
      </p:sp>
      <p:pic>
        <p:nvPicPr>
          <p:cNvPr id="4" name="Imatge 5">
            <a:extLst>
              <a:ext uri="{FF2B5EF4-FFF2-40B4-BE49-F238E27FC236}">
                <a16:creationId xmlns:a16="http://schemas.microsoft.com/office/drawing/2014/main" id="{F1032A4E-8BD8-E61D-26B8-1F5B36CE1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93" y="5299959"/>
            <a:ext cx="2120625" cy="10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 err="1"/>
              <a:t>Mechanical</a:t>
            </a:r>
            <a:r>
              <a:rPr lang="es-ES" dirty="0"/>
              <a:t> </a:t>
            </a:r>
            <a:r>
              <a:rPr lang="es-ES" dirty="0" err="1"/>
              <a:t>Perturbation</a:t>
            </a:r>
            <a:endParaRPr lang="es-ES" dirty="0"/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3/7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E769CAD-5428-B766-A38D-0C37B98D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6" y="1255914"/>
            <a:ext cx="5248597" cy="5089996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435D2E98-41A9-94CC-2FA7-07FD58D6C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9" y="3544930"/>
            <a:ext cx="6465250" cy="76061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DFD1EC4-AAA1-9EF2-A24F-25115BF20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99" y="1233105"/>
            <a:ext cx="2798042" cy="1292152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AABDE3B8-97AB-91E7-ABE6-BE2E940D1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5013683"/>
            <a:ext cx="3837962" cy="515449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D39D2687-6525-372D-E50F-F1325875DB0A}"/>
              </a:ext>
            </a:extLst>
          </p:cNvPr>
          <p:cNvSpPr txBox="1"/>
          <p:nvPr/>
        </p:nvSpPr>
        <p:spPr>
          <a:xfrm>
            <a:off x="197411" y="1452012"/>
            <a:ext cx="4351090" cy="98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Newtonian force for free particles</a:t>
            </a:r>
            <a:endParaRPr lang="en-US" dirty="0">
              <a:latin typeface="+mj-lt"/>
            </a:endParaRPr>
          </a:p>
        </p:txBody>
      </p:sp>
      <p:cxnSp>
        <p:nvCxnSpPr>
          <p:cNvPr id="10" name="Connector de fletxa recta 9">
            <a:extLst>
              <a:ext uri="{FF2B5EF4-FFF2-40B4-BE49-F238E27FC236}">
                <a16:creationId xmlns:a16="http://schemas.microsoft.com/office/drawing/2014/main" id="{442A6345-31B4-3863-5B20-22305DD5FF40}"/>
              </a:ext>
            </a:extLst>
          </p:cNvPr>
          <p:cNvCxnSpPr>
            <a:cxnSpLocks/>
          </p:cNvCxnSpPr>
          <p:nvPr/>
        </p:nvCxnSpPr>
        <p:spPr>
          <a:xfrm>
            <a:off x="6493079" y="2647854"/>
            <a:ext cx="0" cy="635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F34A833E-9EFD-71BC-9184-3A1BEBF58C19}"/>
              </a:ext>
            </a:extLst>
          </p:cNvPr>
          <p:cNvSpPr txBox="1"/>
          <p:nvPr/>
        </p:nvSpPr>
        <p:spPr>
          <a:xfrm>
            <a:off x="259360" y="3021710"/>
            <a:ext cx="435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Theory of elasticity</a:t>
            </a:r>
            <a:endParaRPr lang="en-US" dirty="0">
              <a:latin typeface="+mj-lt"/>
            </a:endParaRPr>
          </a:p>
        </p:txBody>
      </p:sp>
      <p:cxnSp>
        <p:nvCxnSpPr>
          <p:cNvPr id="23" name="Connector de fletxa recta 22">
            <a:extLst>
              <a:ext uri="{FF2B5EF4-FFF2-40B4-BE49-F238E27FC236}">
                <a16:creationId xmlns:a16="http://schemas.microsoft.com/office/drawing/2014/main" id="{1905149E-D7DE-0C19-6348-ADA49C68AD19}"/>
              </a:ext>
            </a:extLst>
          </p:cNvPr>
          <p:cNvCxnSpPr>
            <a:cxnSpLocks/>
          </p:cNvCxnSpPr>
          <p:nvPr/>
        </p:nvCxnSpPr>
        <p:spPr>
          <a:xfrm flipH="1">
            <a:off x="2434905" y="4496367"/>
            <a:ext cx="338355" cy="380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 de fletxa recta 26">
            <a:extLst>
              <a:ext uri="{FF2B5EF4-FFF2-40B4-BE49-F238E27FC236}">
                <a16:creationId xmlns:a16="http://schemas.microsoft.com/office/drawing/2014/main" id="{3BA887E8-5E90-2F3E-A9BD-AAFF4734BAA1}"/>
              </a:ext>
            </a:extLst>
          </p:cNvPr>
          <p:cNvCxnSpPr>
            <a:cxnSpLocks/>
          </p:cNvCxnSpPr>
          <p:nvPr/>
        </p:nvCxnSpPr>
        <p:spPr>
          <a:xfrm>
            <a:off x="4891483" y="4532767"/>
            <a:ext cx="0" cy="615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tge 28">
            <a:extLst>
              <a:ext uri="{FF2B5EF4-FFF2-40B4-BE49-F238E27FC236}">
                <a16:creationId xmlns:a16="http://schemas.microsoft.com/office/drawing/2014/main" id="{18971E4A-16DE-6938-E049-725033FB1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05" y="5446204"/>
            <a:ext cx="3905801" cy="601610"/>
          </a:xfrm>
          <a:prstGeom prst="rect">
            <a:avLst/>
          </a:prstGeom>
        </p:spPr>
      </p:pic>
      <p:sp>
        <p:nvSpPr>
          <p:cNvPr id="31" name="QuadreDeText 30">
            <a:extLst>
              <a:ext uri="{FF2B5EF4-FFF2-40B4-BE49-F238E27FC236}">
                <a16:creationId xmlns:a16="http://schemas.microsoft.com/office/drawing/2014/main" id="{DCEA0A05-F7B2-617C-489A-992DC92FAA04}"/>
              </a:ext>
            </a:extLst>
          </p:cNvPr>
          <p:cNvSpPr txBox="1"/>
          <p:nvPr/>
        </p:nvSpPr>
        <p:spPr>
          <a:xfrm>
            <a:off x="7840910" y="5716162"/>
            <a:ext cx="435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212 Mechanical Mode</a:t>
            </a:r>
            <a:endParaRPr lang="en-US" dirty="0">
              <a:latin typeface="+mj-lt"/>
            </a:endParaRPr>
          </a:p>
        </p:txBody>
      </p:sp>
      <p:sp>
        <p:nvSpPr>
          <p:cNvPr id="8" name="QuadreDeText 14">
            <a:extLst>
              <a:ext uri="{FF2B5EF4-FFF2-40B4-BE49-F238E27FC236}">
                <a16:creationId xmlns:a16="http://schemas.microsoft.com/office/drawing/2014/main" id="{DEAA15DA-69A3-5C25-E048-1EEF1934BC58}"/>
              </a:ext>
            </a:extLst>
          </p:cNvPr>
          <p:cNvSpPr txBox="1"/>
          <p:nvPr/>
        </p:nvSpPr>
        <p:spPr>
          <a:xfrm>
            <a:off x="58721" y="6046857"/>
            <a:ext cx="301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[Berlin et al., arXiv:2303.01518 2023]</a:t>
            </a:r>
          </a:p>
          <a:p>
            <a:endParaRPr lang="en-US" dirty="0"/>
          </a:p>
        </p:txBody>
      </p:sp>
      <p:sp>
        <p:nvSpPr>
          <p:cNvPr id="15" name="QuadreDeText 21">
            <a:extLst>
              <a:ext uri="{FF2B5EF4-FFF2-40B4-BE49-F238E27FC236}">
                <a16:creationId xmlns:a16="http://schemas.microsoft.com/office/drawing/2014/main" id="{16E86327-8FF2-DEC2-1573-23DD45F0B822}"/>
              </a:ext>
            </a:extLst>
          </p:cNvPr>
          <p:cNvSpPr txBox="1"/>
          <p:nvPr/>
        </p:nvSpPr>
        <p:spPr>
          <a:xfrm>
            <a:off x="4496499" y="2410757"/>
            <a:ext cx="187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/>
              <a:t>[Michele Maggiore 2007]</a:t>
            </a:r>
          </a:p>
          <a:p>
            <a:r>
              <a:rPr lang="en-US" sz="1000" i="1" dirty="0"/>
              <a:t>https://doi.org/10.1093/acprof:oso/9780198570745.001.0001</a:t>
            </a:r>
          </a:p>
        </p:txBody>
      </p:sp>
    </p:spTree>
    <p:extLst>
      <p:ext uri="{BB962C8B-B14F-4D97-AF65-F5344CB8AC3E}">
        <p14:creationId xmlns:p14="http://schemas.microsoft.com/office/powerpoint/2010/main" val="219266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 err="1"/>
              <a:t>Perturbation</a:t>
            </a:r>
            <a:r>
              <a:rPr lang="es-ES" dirty="0"/>
              <a:t> </a:t>
            </a:r>
            <a:r>
              <a:rPr lang="es-ES" dirty="0" err="1"/>
              <a:t>Theory</a:t>
            </a:r>
            <a:endParaRPr lang="es-ES" dirty="0"/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4/7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D3BD464-7EA4-BB2A-8F50-F680985D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85" y="4019027"/>
            <a:ext cx="6437616" cy="85538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D617905F-DEF1-1DB0-5FCF-5CC856EB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49" y="1481082"/>
            <a:ext cx="8378174" cy="896199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2C429859-5217-1D30-D52C-21500E452AC4}"/>
              </a:ext>
            </a:extLst>
          </p:cNvPr>
          <p:cNvSpPr txBox="1"/>
          <p:nvPr/>
        </p:nvSpPr>
        <p:spPr>
          <a:xfrm>
            <a:off x="596129" y="1589812"/>
            <a:ext cx="371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Propose solution</a:t>
            </a:r>
            <a:endParaRPr lang="en-US" dirty="0">
              <a:latin typeface="+mj-lt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0D4F112B-21F2-7761-5280-8D3E5BBF2B58}"/>
              </a:ext>
            </a:extLst>
          </p:cNvPr>
          <p:cNvSpPr txBox="1"/>
          <p:nvPr/>
        </p:nvSpPr>
        <p:spPr>
          <a:xfrm>
            <a:off x="7705558" y="2903240"/>
            <a:ext cx="371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5 pages of equations</a:t>
            </a:r>
            <a:endParaRPr lang="en-US" dirty="0">
              <a:latin typeface="+mj-lt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D22F417F-D360-7274-4DE9-32BC3BA595A2}"/>
              </a:ext>
            </a:extLst>
          </p:cNvPr>
          <p:cNvSpPr txBox="1"/>
          <p:nvPr/>
        </p:nvSpPr>
        <p:spPr>
          <a:xfrm>
            <a:off x="444051" y="2918070"/>
            <a:ext cx="643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Boundary conditions + Maxwell’s equations</a:t>
            </a:r>
            <a:endParaRPr lang="en-US" dirty="0">
              <a:latin typeface="+mj-lt"/>
            </a:endParaRPr>
          </a:p>
        </p:txBody>
      </p:sp>
      <p:cxnSp>
        <p:nvCxnSpPr>
          <p:cNvPr id="12" name="Connector de fletxa recta 11">
            <a:extLst>
              <a:ext uri="{FF2B5EF4-FFF2-40B4-BE49-F238E27FC236}">
                <a16:creationId xmlns:a16="http://schemas.microsoft.com/office/drawing/2014/main" id="{BA178BB6-365F-9BF6-8F51-8120BF3A5AE5}"/>
              </a:ext>
            </a:extLst>
          </p:cNvPr>
          <p:cNvCxnSpPr>
            <a:cxnSpLocks/>
          </p:cNvCxnSpPr>
          <p:nvPr/>
        </p:nvCxnSpPr>
        <p:spPr>
          <a:xfrm>
            <a:off x="7287009" y="2895567"/>
            <a:ext cx="0" cy="538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tge 23">
            <a:extLst>
              <a:ext uri="{FF2B5EF4-FFF2-40B4-BE49-F238E27FC236}">
                <a16:creationId xmlns:a16="http://schemas.microsoft.com/office/drawing/2014/main" id="{E8C40E75-DB09-DD93-FC43-D7577C57C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3" y="5055301"/>
            <a:ext cx="8190721" cy="823350"/>
          </a:xfrm>
          <a:prstGeom prst="rect">
            <a:avLst/>
          </a:prstGeom>
        </p:spPr>
      </p:pic>
      <p:cxnSp>
        <p:nvCxnSpPr>
          <p:cNvPr id="30" name="Connector recte 29">
            <a:extLst>
              <a:ext uri="{FF2B5EF4-FFF2-40B4-BE49-F238E27FC236}">
                <a16:creationId xmlns:a16="http://schemas.microsoft.com/office/drawing/2014/main" id="{ECB79EF1-6998-B4B4-5203-6E2C16BD5020}"/>
              </a:ext>
            </a:extLst>
          </p:cNvPr>
          <p:cNvCxnSpPr/>
          <p:nvPr/>
        </p:nvCxnSpPr>
        <p:spPr>
          <a:xfrm>
            <a:off x="7514431" y="4689446"/>
            <a:ext cx="562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QuadreDeText 14">
            <a:extLst>
              <a:ext uri="{FF2B5EF4-FFF2-40B4-BE49-F238E27FC236}">
                <a16:creationId xmlns:a16="http://schemas.microsoft.com/office/drawing/2014/main" id="{1712FB07-6644-1D16-EF66-8B3E3E0675C0}"/>
              </a:ext>
            </a:extLst>
          </p:cNvPr>
          <p:cNvSpPr txBox="1"/>
          <p:nvPr/>
        </p:nvSpPr>
        <p:spPr>
          <a:xfrm>
            <a:off x="8290490" y="5880558"/>
            <a:ext cx="341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[Berlin et al., arXiv:2303.01518 2023]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4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/>
              <a:t>EM-</a:t>
            </a:r>
            <a:r>
              <a:rPr lang="es-ES" dirty="0" err="1"/>
              <a:t>Mech</a:t>
            </a:r>
            <a:r>
              <a:rPr lang="es-ES" dirty="0"/>
              <a:t> </a:t>
            </a:r>
            <a:r>
              <a:rPr lang="es-ES" dirty="0" err="1"/>
              <a:t>Coupling</a:t>
            </a:r>
            <a:r>
              <a:rPr lang="es-ES" dirty="0"/>
              <a:t> Factor </a:t>
            </a:r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5/7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7C00B33C-66AA-B3BB-405D-4C0C6A4B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6" y="1171755"/>
            <a:ext cx="10003110" cy="100553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D9D5EABF-F423-24F7-4424-110BFE5A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8" y="2441299"/>
            <a:ext cx="4658687" cy="278855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1B4CBEAF-02C7-47A4-304F-A1EBF05F1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7" y="2371969"/>
            <a:ext cx="3816991" cy="3706860"/>
          </a:xfrm>
          <a:prstGeom prst="rect">
            <a:avLst/>
          </a:prstGeom>
        </p:spPr>
      </p:pic>
      <p:sp>
        <p:nvSpPr>
          <p:cNvPr id="4" name="QuadreDeText 14">
            <a:extLst>
              <a:ext uri="{FF2B5EF4-FFF2-40B4-BE49-F238E27FC236}">
                <a16:creationId xmlns:a16="http://schemas.microsoft.com/office/drawing/2014/main" id="{F6682544-088D-E5C1-669A-0D2A3D4B13DE}"/>
              </a:ext>
            </a:extLst>
          </p:cNvPr>
          <p:cNvSpPr txBox="1"/>
          <p:nvPr/>
        </p:nvSpPr>
        <p:spPr>
          <a:xfrm>
            <a:off x="8626051" y="5370352"/>
            <a:ext cx="341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[Berlin et al., arXiv:2303.01518 2023]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 err="1"/>
              <a:t>Effect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the </a:t>
            </a:r>
            <a:r>
              <a:rPr lang="es-ES" dirty="0" err="1"/>
              <a:t>Earth’s</a:t>
            </a:r>
            <a:r>
              <a:rPr lang="es-ES" dirty="0"/>
              <a:t> </a:t>
            </a:r>
            <a:r>
              <a:rPr lang="es-ES" dirty="0" err="1"/>
              <a:t>Rotation</a:t>
            </a:r>
            <a:endParaRPr lang="es-ES" dirty="0"/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6/7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6CA862-1865-76D7-4E3F-FC0D1AA18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8" y="1756980"/>
            <a:ext cx="2696568" cy="2282920"/>
          </a:xfrm>
          <a:prstGeom prst="rect">
            <a:avLst/>
          </a:prstGeom>
        </p:spPr>
      </p:pic>
      <p:pic>
        <p:nvPicPr>
          <p:cNvPr id="12" name="Imatge 13">
            <a:extLst>
              <a:ext uri="{FF2B5EF4-FFF2-40B4-BE49-F238E27FC236}">
                <a16:creationId xmlns:a16="http://schemas.microsoft.com/office/drawing/2014/main" id="{5E7EC443-A9A4-7D7D-9D22-A85BF18EA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9" y="4265564"/>
            <a:ext cx="8202616" cy="1877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53DAC9-5008-E71C-937B-4BF0FA598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58" y="2307705"/>
            <a:ext cx="2201491" cy="2282920"/>
          </a:xfrm>
          <a:prstGeom prst="rect">
            <a:avLst/>
          </a:prstGeom>
        </p:spPr>
      </p:pic>
      <p:sp>
        <p:nvSpPr>
          <p:cNvPr id="15" name="QuadreDeText 10">
            <a:extLst>
              <a:ext uri="{FF2B5EF4-FFF2-40B4-BE49-F238E27FC236}">
                <a16:creationId xmlns:a16="http://schemas.microsoft.com/office/drawing/2014/main" id="{8D376A8C-16BC-1B85-69E1-68BEB94989F7}"/>
              </a:ext>
            </a:extLst>
          </p:cNvPr>
          <p:cNvSpPr txBox="1"/>
          <p:nvPr/>
        </p:nvSpPr>
        <p:spPr>
          <a:xfrm>
            <a:off x="3137364" y="2916455"/>
            <a:ext cx="50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Non-constant sensitivity windows</a:t>
            </a:r>
            <a:endParaRPr lang="en-US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CCC4EA-E2E3-B018-D1E8-DC0D19CFA66F}"/>
              </a:ext>
            </a:extLst>
          </p:cNvPr>
          <p:cNvGrpSpPr/>
          <p:nvPr/>
        </p:nvGrpSpPr>
        <p:grpSpPr>
          <a:xfrm>
            <a:off x="2217785" y="1320694"/>
            <a:ext cx="8891581" cy="830997"/>
            <a:chOff x="3300419" y="1480983"/>
            <a:chExt cx="8891581" cy="830997"/>
          </a:xfrm>
        </p:grpSpPr>
        <p:sp>
          <p:nvSpPr>
            <p:cNvPr id="23" name="QuadreDeText 10">
              <a:extLst>
                <a:ext uri="{FF2B5EF4-FFF2-40B4-BE49-F238E27FC236}">
                  <a16:creationId xmlns:a16="http://schemas.microsoft.com/office/drawing/2014/main" id="{1BCCA6BF-894B-80F3-B3E9-1B724EA45877}"/>
                </a:ext>
              </a:extLst>
            </p:cNvPr>
            <p:cNvSpPr txBox="1"/>
            <p:nvPr/>
          </p:nvSpPr>
          <p:spPr>
            <a:xfrm>
              <a:off x="8440738" y="1480983"/>
              <a:ext cx="375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Antennas close to the equator without overlapping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4" name="QuadreDeText 10">
              <a:extLst>
                <a:ext uri="{FF2B5EF4-FFF2-40B4-BE49-F238E27FC236}">
                  <a16:creationId xmlns:a16="http://schemas.microsoft.com/office/drawing/2014/main" id="{48AF242E-2057-5AE3-4F10-39290BC2B0CF}"/>
                </a:ext>
              </a:extLst>
            </p:cNvPr>
            <p:cNvSpPr txBox="1"/>
            <p:nvPr/>
          </p:nvSpPr>
          <p:spPr>
            <a:xfrm>
              <a:off x="3300419" y="1673361"/>
              <a:ext cx="6437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Constant sensitivity windows  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5" name="Connector de fletxa recta 11">
              <a:extLst>
                <a:ext uri="{FF2B5EF4-FFF2-40B4-BE49-F238E27FC236}">
                  <a16:creationId xmlns:a16="http://schemas.microsoft.com/office/drawing/2014/main" id="{FCDCBEB9-280B-2423-73E0-DBE7CE3565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72810" y="1699813"/>
              <a:ext cx="0" cy="5385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nector de fletxa recta 11">
            <a:extLst>
              <a:ext uri="{FF2B5EF4-FFF2-40B4-BE49-F238E27FC236}">
                <a16:creationId xmlns:a16="http://schemas.microsoft.com/office/drawing/2014/main" id="{3A259874-0F58-5A80-C759-26978ED8C3EC}"/>
              </a:ext>
            </a:extLst>
          </p:cNvPr>
          <p:cNvCxnSpPr>
            <a:cxnSpLocks/>
          </p:cNvCxnSpPr>
          <p:nvPr/>
        </p:nvCxnSpPr>
        <p:spPr>
          <a:xfrm>
            <a:off x="5625263" y="3605252"/>
            <a:ext cx="0" cy="538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6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53E999CE-A7BA-736E-E3B6-FAFD621EA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097" y="2911820"/>
            <a:ext cx="3135606" cy="3082829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 err="1"/>
              <a:t>Gravitational</a:t>
            </a:r>
            <a:r>
              <a:rPr lang="es-ES" dirty="0"/>
              <a:t> Wave </a:t>
            </a:r>
            <a:r>
              <a:rPr lang="es-ES" dirty="0" err="1"/>
              <a:t>Polarization</a:t>
            </a:r>
            <a:endParaRPr lang="es-ES" dirty="0"/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02BB59BF-7041-90B4-8685-9672E35D5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71" y="2911820"/>
            <a:ext cx="3304179" cy="3204332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E95F169D-E7A0-54C3-5D68-FBCDA8DF73C4}"/>
              </a:ext>
            </a:extLst>
          </p:cNvPr>
          <p:cNvSpPr txBox="1"/>
          <p:nvPr/>
        </p:nvSpPr>
        <p:spPr>
          <a:xfrm>
            <a:off x="11427900" y="6506844"/>
            <a:ext cx="82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latin typeface="+mj-lt"/>
              </a:rPr>
              <a:t>7/</a:t>
            </a:r>
            <a:r>
              <a:rPr lang="es-ES" dirty="0">
                <a:latin typeface="+mj-lt"/>
              </a:rPr>
              <a:t>7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830AA8D6-2A3A-6FC0-A352-C9E067C08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1169918"/>
            <a:ext cx="5708010" cy="5278836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4108196-06B4-E077-ADCE-5E94C1E8A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25" y="1817002"/>
            <a:ext cx="6210544" cy="6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4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CBAFBD-44BA-0872-F927-77161E18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94" y="0"/>
            <a:ext cx="10515600" cy="1325563"/>
          </a:xfrm>
        </p:spPr>
        <p:txBody>
          <a:bodyPr/>
          <a:lstStyle/>
          <a:p>
            <a:r>
              <a:rPr lang="es-ES" dirty="0" err="1"/>
              <a:t>Conclusions</a:t>
            </a:r>
            <a:r>
              <a:rPr lang="es-ES" dirty="0"/>
              <a:t> and Future </a:t>
            </a:r>
            <a:r>
              <a:rPr lang="es-ES" dirty="0" err="1"/>
              <a:t>Work</a:t>
            </a:r>
            <a:endParaRPr lang="es-ES" dirty="0"/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E0F8C68-6FB1-E4D4-CB5E-7770D1E1D3B7}"/>
              </a:ext>
            </a:extLst>
          </p:cNvPr>
          <p:cNvCxnSpPr>
            <a:cxnSpLocks/>
          </p:cNvCxnSpPr>
          <p:nvPr/>
        </p:nvCxnSpPr>
        <p:spPr>
          <a:xfrm>
            <a:off x="0" y="1115736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tge 15">
            <a:extLst>
              <a:ext uri="{FF2B5EF4-FFF2-40B4-BE49-F238E27FC236}">
                <a16:creationId xmlns:a16="http://schemas.microsoft.com/office/drawing/2014/main" id="{2499A891-D477-AC30-DB91-715D59B6E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3"/>
          <a:stretch/>
        </p:blipFill>
        <p:spPr>
          <a:xfrm>
            <a:off x="10256778" y="264006"/>
            <a:ext cx="1625528" cy="797549"/>
          </a:xfrm>
          <a:prstGeom prst="rect">
            <a:avLst/>
          </a:prstGeom>
        </p:spPr>
      </p:pic>
      <p:cxnSp>
        <p:nvCxnSpPr>
          <p:cNvPr id="17" name="Connector recte 16">
            <a:extLst>
              <a:ext uri="{FF2B5EF4-FFF2-40B4-BE49-F238E27FC236}">
                <a16:creationId xmlns:a16="http://schemas.microsoft.com/office/drawing/2014/main" id="{FF06E65D-B863-7508-D7A6-FA6CC9D3BB92}"/>
              </a:ext>
            </a:extLst>
          </p:cNvPr>
          <p:cNvCxnSpPr>
            <a:cxnSpLocks/>
          </p:cNvCxnSpPr>
          <p:nvPr/>
        </p:nvCxnSpPr>
        <p:spPr>
          <a:xfrm>
            <a:off x="17477" y="6486088"/>
            <a:ext cx="121137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6BAD16E1-8A2B-878F-496D-C778AF35EC70}"/>
              </a:ext>
            </a:extLst>
          </p:cNvPr>
          <p:cNvSpPr txBox="1"/>
          <p:nvPr/>
        </p:nvSpPr>
        <p:spPr>
          <a:xfrm>
            <a:off x="142613" y="6501468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29th </a:t>
            </a:r>
            <a:r>
              <a:rPr lang="es-ES" dirty="0" err="1">
                <a:latin typeface="+mj-lt"/>
              </a:rPr>
              <a:t>of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November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D94FDF-5611-ED4E-046E-7E3914012F16}"/>
              </a:ext>
            </a:extLst>
          </p:cNvPr>
          <p:cNvSpPr txBox="1"/>
          <p:nvPr/>
        </p:nvSpPr>
        <p:spPr>
          <a:xfrm>
            <a:off x="2862043" y="6489584"/>
            <a:ext cx="426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IFAE Summer </a:t>
            </a:r>
            <a:r>
              <a:rPr lang="es-ES" dirty="0" err="1">
                <a:latin typeface="+mj-lt"/>
              </a:rPr>
              <a:t>Fellowship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Programme</a:t>
            </a:r>
            <a:r>
              <a:rPr lang="es-ES" dirty="0">
                <a:latin typeface="+mj-lt"/>
              </a:rPr>
              <a:t> 2023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A3FAFF1-4764-D63E-0DE9-CB651462085E}"/>
              </a:ext>
            </a:extLst>
          </p:cNvPr>
          <p:cNvSpPr txBox="1"/>
          <p:nvPr/>
        </p:nvSpPr>
        <p:spPr>
          <a:xfrm>
            <a:off x="7139032" y="6487161"/>
            <a:ext cx="427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Àlex </a:t>
            </a:r>
            <a:r>
              <a:rPr lang="es-ES" dirty="0" err="1">
                <a:latin typeface="+mj-lt"/>
              </a:rPr>
              <a:t>Garcia</a:t>
            </a:r>
            <a:r>
              <a:rPr lang="es-ES" dirty="0">
                <a:latin typeface="+mj-lt"/>
              </a:rPr>
              <a:t> Herranz and Claudi Vall Müller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8E8462-BCCC-D1FE-8110-B015E2C82E9C}"/>
              </a:ext>
            </a:extLst>
          </p:cNvPr>
          <p:cNvGrpSpPr/>
          <p:nvPr/>
        </p:nvGrpSpPr>
        <p:grpSpPr>
          <a:xfrm>
            <a:off x="812197" y="1716629"/>
            <a:ext cx="9597896" cy="3539430"/>
            <a:chOff x="812197" y="1716629"/>
            <a:chExt cx="9597896" cy="3539430"/>
          </a:xfrm>
        </p:grpSpPr>
        <p:sp>
          <p:nvSpPr>
            <p:cNvPr id="6" name="QuadreDeText 10">
              <a:extLst>
                <a:ext uri="{FF2B5EF4-FFF2-40B4-BE49-F238E27FC236}">
                  <a16:creationId xmlns:a16="http://schemas.microsoft.com/office/drawing/2014/main" id="{6C6B1E4A-B958-65B0-7DA6-8C0F4226E4FD}"/>
                </a:ext>
              </a:extLst>
            </p:cNvPr>
            <p:cNvSpPr txBox="1"/>
            <p:nvPr/>
          </p:nvSpPr>
          <p:spPr>
            <a:xfrm>
              <a:off x="812197" y="1716629"/>
              <a:ext cx="959789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+mj-l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+mj-lt"/>
                </a:rPr>
                <a:t>Source of error in coupling factor magnitude</a:t>
              </a:r>
            </a:p>
            <a:p>
              <a:endParaRPr lang="en-US" sz="2800" dirty="0">
                <a:latin typeface="+mj-lt"/>
              </a:endParaRPr>
            </a:p>
            <a:p>
              <a:endParaRPr lang="en-US" sz="2800" dirty="0">
                <a:latin typeface="+mj-l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+mj-lt"/>
                </a:rPr>
                <a:t>Location of the source’s position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+mj-l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+mj-l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+mj-lt"/>
                </a:rPr>
                <a:t>Optimal configuration for particular examples of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477B87-0CED-979C-4B94-4F27BAF6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2800" y="4766723"/>
              <a:ext cx="1097386" cy="46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738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456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l'Office</vt:lpstr>
      <vt:lpstr>Electromagnetic cavities as GW detectors: theoretical background and optimal configuration for Earth's rotation</vt:lpstr>
      <vt:lpstr>Historical Background</vt:lpstr>
      <vt:lpstr>Setup and Physical Background</vt:lpstr>
      <vt:lpstr>Mechanical Perturbation</vt:lpstr>
      <vt:lpstr>Perturbation Theory</vt:lpstr>
      <vt:lpstr>EM-Mech Coupling Factor </vt:lpstr>
      <vt:lpstr>Effect of the Earth’s Rotation</vt:lpstr>
      <vt:lpstr>Gravitational Wave Polarization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cavities as GW detectors: theoretical background and optimal configuration for Earth's rotation</dc:title>
  <dc:creator>CLAUDI VALL MÜLLER</dc:creator>
  <cp:lastModifiedBy>CLAUDI VALL MÜLLER</cp:lastModifiedBy>
  <cp:revision>13</cp:revision>
  <dcterms:created xsi:type="dcterms:W3CDTF">2023-11-19T10:26:29Z</dcterms:created>
  <dcterms:modified xsi:type="dcterms:W3CDTF">2023-11-28T17:32:45Z</dcterms:modified>
</cp:coreProperties>
</file>