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12192000" cy="6858000"/>
  <p:defaultTextStyle>
    <a:defPPr>
      <a:defRPr lang="es-E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64C1D00-2876-FFF9-176B-61D8FE7DB50E}">
  <a:tblStyle styleId="{664C1D00-2876-FFF9-176B-61D8FE7DB50E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56"/>
    <p:restoredTop sz="94701"/>
  </p:normalViewPr>
  <p:slideViewPr>
    <p:cSldViewPr>
      <p:cViewPr varScale="1">
        <p:scale>
          <a:sx n="75" d="100"/>
          <a:sy n="75" d="100"/>
        </p:scale>
        <p:origin x="192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a d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 bwMode="auto">
          <a:xfrm>
            <a:off x="1523999" y="1122363"/>
            <a:ext cx="91440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16557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ítulo y texto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ítulo vertical y tex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 bwMode="auto">
          <a:xfrm>
            <a:off x="8724899" y="365124"/>
            <a:ext cx="2628900" cy="5811837"/>
          </a:xfrm>
        </p:spPr>
        <p:txBody>
          <a:bodyPr vert="eaVert"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198" y="365124"/>
            <a:ext cx="7734299" cy="5811837"/>
          </a:xfrm>
        </p:spPr>
        <p:txBody>
          <a:bodyPr vert="eaVert"/>
          <a:lstStyle/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_Título y objeto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Your Date Here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Your Footer Here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C0DB9A4-7C00-41BB-B303-4E91C20728DD}" type="slidenum">
              <a:rPr lang="en-US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auto">
          <a:xfrm>
            <a:off x="838198" y="2044698"/>
            <a:ext cx="10515600" cy="4328158"/>
          </a:xfrm>
          <a:prstGeom prst="rect">
            <a:avLst/>
          </a:prstGeo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a de título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852575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ítulo y objeto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Encabezado de secció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831849" y="1709737"/>
            <a:ext cx="10515600" cy="2852736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1849" y="4589462"/>
            <a:ext cx="10515600" cy="150018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os objeto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 bwMode="auto">
          <a:xfrm>
            <a:off x="838198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 bwMode="auto">
          <a:xfrm>
            <a:off x="6172200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ció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839787" y="365124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9787" y="1681162"/>
            <a:ext cx="5157785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 bwMode="auto">
          <a:xfrm>
            <a:off x="839787" y="2505073"/>
            <a:ext cx="5157785" cy="3684587"/>
          </a:xfrm>
        </p:spPr>
        <p:txBody>
          <a:bodyPr/>
          <a:lstStyle/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 bwMode="auto">
          <a:xfrm>
            <a:off x="6172200" y="2505073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Solo el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En blanc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ido con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 bwMode="auto">
          <a:xfrm>
            <a:off x="5183187" y="987424"/>
            <a:ext cx="6172200" cy="48736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400"/>
            <a:ext cx="3932236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n con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 bwMode="auto">
          <a:xfrm>
            <a:off x="5183187" y="987424"/>
            <a:ext cx="6172200" cy="48736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400"/>
            <a:ext cx="3932236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198" y="365124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198" y="182562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s-ES"/>
              <a:t>Haga clic para modificar los estilos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 bwMode="auto">
          <a:xfrm>
            <a:off x="838198" y="6356349"/>
            <a:ext cx="27432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826F61-0AAD-0640-A3D5-1AF10F7A05D4}" type="datetimeFigureOut">
              <a:rPr lang="en-US"/>
              <a:t>12/7/23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 bwMode="auto">
          <a:xfrm>
            <a:off x="4038598" y="6356349"/>
            <a:ext cx="41148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 bwMode="auto">
          <a:xfrm>
            <a:off x="8610599" y="6356349"/>
            <a:ext cx="27432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48BBC9-DBF5-144A-8376-CD9B8698C384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indico.ego-gw.it/event/590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jlab.org/event/459/contributions/11503/" TargetMode="External"/><Relationship Id="rId2" Type="http://schemas.openxmlformats.org/officeDocument/2006/relationships/hyperlink" Target="http://et-origin.cism.ucl.ac.b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80B860"/>
              </a:gs>
              <a:gs pos="50000">
                <a:srgbClr val="6FB242"/>
              </a:gs>
              <a:gs pos="100000">
                <a:srgbClr val="61A236"/>
              </a:gs>
            </a:gsLst>
            <a:lin ang="5400000"/>
          </a:gradFill>
          <a:ln w="6350">
            <a:solidFill>
              <a:schemeClr val="accent1"/>
            </a:solidFill>
            <a:miter/>
          </a:ln>
          <a:effectLst>
            <a:outerShdw blurRad="63500" dist="19050" dir="5400000" rotWithShape="0">
              <a:srgbClr val="000000">
                <a:alpha val="63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3" name="Title 4"/>
          <p:cNvSpPr txBox="1">
            <a:spLocks noGrp="1"/>
          </p:cNvSpPr>
          <p:nvPr>
            <p:ph type="title"/>
          </p:nvPr>
        </p:nvSpPr>
        <p:spPr>
          <a:xfrm>
            <a:off x="6746627" y="1783958"/>
            <a:ext cx="4645251" cy="2889115"/>
          </a:xfrm>
          <a:prstGeom prst="rect">
            <a:avLst/>
          </a:prstGeom>
        </p:spPr>
        <p:txBody>
          <a:bodyPr/>
          <a:lstStyle/>
          <a:p>
            <a:pPr>
              <a:defRPr sz="5100">
                <a:solidFill>
                  <a:srgbClr val="FFFFFF"/>
                </a:solidFill>
              </a:defRPr>
            </a:pPr>
            <a:r>
              <a:t>ET-PP </a:t>
            </a:r>
            <a:br/>
            <a:r>
              <a:t>1</a:t>
            </a:r>
            <a:r>
              <a:rPr baseline="30000"/>
              <a:t>st</a:t>
            </a:r>
            <a:r>
              <a:t> review meeting</a:t>
            </a:r>
          </a:p>
        </p:txBody>
      </p:sp>
      <p:sp>
        <p:nvSpPr>
          <p:cNvPr id="114" name="Subtítulo 11"/>
          <p:cNvSpPr txBox="1">
            <a:spLocks noGrp="1"/>
          </p:cNvSpPr>
          <p:nvPr>
            <p:ph type="body" sz="quarter" idx="1"/>
          </p:nvPr>
        </p:nvSpPr>
        <p:spPr>
          <a:xfrm>
            <a:off x="7077702" y="5537117"/>
            <a:ext cx="4645251" cy="1147864"/>
          </a:xfrm>
          <a:prstGeom prst="rect">
            <a:avLst/>
          </a:prstGeom>
        </p:spPr>
        <p:txBody>
          <a:bodyPr/>
          <a:lstStyle/>
          <a:p>
            <a:pPr algn="l">
              <a:defRPr sz="2000">
                <a:solidFill>
                  <a:srgbClr val="FFFFFF"/>
                </a:solidFill>
              </a:defRPr>
            </a:pPr>
            <a:r>
              <a:t>14/12/2023</a:t>
            </a:r>
          </a:p>
          <a:p>
            <a:pPr algn="l">
              <a:defRPr sz="2000">
                <a:solidFill>
                  <a:srgbClr val="FFFFFF"/>
                </a:solidFill>
              </a:defRPr>
            </a:pPr>
            <a:r>
              <a:t>Grant agreement: Nº 101079696</a:t>
            </a:r>
          </a:p>
        </p:txBody>
      </p:sp>
      <p:sp>
        <p:nvSpPr>
          <p:cNvPr id="115" name="Freeform: Shape 26"/>
          <p:cNvSpPr/>
          <p:nvPr/>
        </p:nvSpPr>
        <p:spPr>
          <a:xfrm flipH="1">
            <a:off x="0" y="0"/>
            <a:ext cx="6172783" cy="685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42" y="0"/>
                </a:lnTo>
                <a:lnTo>
                  <a:pt x="123" y="841"/>
                </a:lnTo>
                <a:cubicBezTo>
                  <a:pt x="42" y="1562"/>
                  <a:pt x="0" y="2293"/>
                  <a:pt x="0" y="3033"/>
                </a:cubicBezTo>
                <a:cubicBezTo>
                  <a:pt x="0" y="10800"/>
                  <a:pt x="4591" y="17602"/>
                  <a:pt x="11464" y="21361"/>
                </a:cubicBezTo>
                <a:lnTo>
                  <a:pt x="11925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Freeform: Shape 28"/>
          <p:cNvSpPr/>
          <p:nvPr/>
        </p:nvSpPr>
        <p:spPr>
          <a:xfrm>
            <a:off x="0" y="0"/>
            <a:ext cx="6024155" cy="685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348" y="0"/>
                </a:lnTo>
                <a:lnTo>
                  <a:pt x="21477" y="895"/>
                </a:lnTo>
                <a:cubicBezTo>
                  <a:pt x="21558" y="1598"/>
                  <a:pt x="21600" y="2311"/>
                  <a:pt x="21600" y="3033"/>
                </a:cubicBezTo>
                <a:cubicBezTo>
                  <a:pt x="21600" y="10972"/>
                  <a:pt x="16563" y="17877"/>
                  <a:pt x="9143" y="21418"/>
                </a:cubicBezTo>
                <a:lnTo>
                  <a:pt x="8738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7" name="Imagen 13" descr="Imagen 13"/>
          <p:cNvPicPr>
            <a:picLocks noChangeAspect="1"/>
          </p:cNvPicPr>
          <p:nvPr/>
        </p:nvPicPr>
        <p:blipFill>
          <a:blip r:embed="rId2"/>
          <a:srcRect l="15989" r="16113"/>
          <a:stretch>
            <a:fillRect/>
          </a:stretch>
        </p:blipFill>
        <p:spPr>
          <a:xfrm>
            <a:off x="419381" y="770070"/>
            <a:ext cx="4047844" cy="3949650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CuadroTexto 14"/>
          <p:cNvSpPr txBox="1"/>
          <p:nvPr/>
        </p:nvSpPr>
        <p:spPr>
          <a:xfrm>
            <a:off x="68223" y="15702"/>
            <a:ext cx="5912902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spcBef>
                <a:spcPts val="600"/>
              </a:spcBef>
              <a:defRPr b="1">
                <a:solidFill>
                  <a:srgbClr val="808080"/>
                </a:solidFill>
              </a:defRPr>
            </a:lvl1pPr>
          </a:lstStyle>
          <a:p>
            <a:r>
              <a:t>Project: 101079696 — ET-PP — HORIZON-INFRA-2021-DEV-02</a:t>
            </a:r>
          </a:p>
        </p:txBody>
      </p:sp>
      <p:sp>
        <p:nvSpPr>
          <p:cNvPr id="119" name="CuadroTexto 8"/>
          <p:cNvSpPr txBox="1"/>
          <p:nvPr/>
        </p:nvSpPr>
        <p:spPr>
          <a:xfrm>
            <a:off x="267587" y="5537117"/>
            <a:ext cx="2971018" cy="701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spcBef>
                <a:spcPts val="600"/>
              </a:spcBef>
              <a:defRPr b="1">
                <a:solidFill>
                  <a:srgbClr val="808080"/>
                </a:solidFill>
              </a:defRPr>
            </a:pPr>
            <a:r>
              <a:t>Horizon Europe: Coordination </a:t>
            </a:r>
          </a:p>
          <a:p>
            <a:pPr algn="ctr">
              <a:spcBef>
                <a:spcPts val="600"/>
              </a:spcBef>
              <a:defRPr b="1">
                <a:solidFill>
                  <a:srgbClr val="808080"/>
                </a:solidFill>
              </a:defRPr>
            </a:pPr>
            <a:r>
              <a:t>and Support Actions</a:t>
            </a:r>
          </a:p>
        </p:txBody>
      </p:sp>
      <p:pic>
        <p:nvPicPr>
          <p:cNvPr id="120" name="et-logo2.png" descr="et-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9036" y="304129"/>
            <a:ext cx="4501953" cy="13927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10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</a:p>
        </p:txBody>
      </p:sp>
      <p:sp>
        <p:nvSpPr>
          <p:cNvPr id="1090493201" name="TextBox 8"/>
          <p:cNvSpPr txBox="1"/>
          <p:nvPr/>
        </p:nvSpPr>
        <p:spPr bwMode="auto">
          <a:xfrm>
            <a:off x="1662403" y="2149854"/>
            <a:ext cx="10385151" cy="4213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sz="2000" b="1" i="0" u="none">
                <a:solidFill>
                  <a:schemeClr val="accent1"/>
                </a:solidFill>
                <a:latin typeface="Calibri"/>
                <a:ea typeface="Calibri Light"/>
                <a:cs typeface="Calibri"/>
              </a:rPr>
              <a:t>YEAR 1 Objective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lang="en-GB" sz="2000" b="0" i="0" u="none" strike="noStrike" cap="none" spc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Collect the computing requirements for ET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1" i="0" u="none">
                <a:solidFill>
                  <a:schemeClr val="accent1"/>
                </a:solidFill>
                <a:latin typeface="Calibri"/>
                <a:ea typeface="Calibri Light"/>
                <a:cs typeface="Calibri"/>
              </a:rPr>
              <a:t>YEAR 1 Activities</a:t>
            </a:r>
            <a:endParaRPr sz="2000" b="1" i="0" u="none">
              <a:solidFill>
                <a:srgbClr val="000000"/>
              </a:solidFill>
              <a:latin typeface="Calibri"/>
              <a:cs typeface="Calibri"/>
            </a:endParaRPr>
          </a:p>
          <a:p>
            <a:pPr marL="283879" indent="-283879">
              <a:buFont typeface="Arial"/>
              <a:buChar char="•"/>
              <a:defRPr/>
            </a:pPr>
            <a:r>
              <a:rPr lang="en-GB" sz="20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Calibri"/>
              </a:rPr>
              <a:t>Analysis of the present solutions (IGWN, ESCAPE)</a:t>
            </a: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with the collaboration of ET and external experts, who have participated to meetings and workshops.</a:t>
            </a:r>
          </a:p>
          <a:p>
            <a:pPr marL="283878" indent="-283878">
              <a:buFont typeface="Arial"/>
              <a:buChar char="•"/>
              <a:defRPr/>
            </a:pPr>
            <a:r>
              <a:rPr lang="en-GB" sz="2000" b="0" i="0" u="none" strike="noStrike" cap="none" spc="0">
                <a:solidFill>
                  <a:schemeClr val="tx1"/>
                </a:solidFill>
                <a:latin typeface="Calibri"/>
                <a:ea typeface="Times New Roman"/>
                <a:cs typeface="Arial"/>
              </a:rPr>
              <a:t> ESCAPE solutions analysis (VRE, data lake, AAI, …)</a:t>
            </a:r>
            <a:endParaRPr sz="2000" b="0" i="0" u="none">
              <a:solidFill>
                <a:srgbClr val="000000"/>
              </a:solidFill>
              <a:latin typeface="Calibri"/>
              <a:cs typeface="Calibri"/>
            </a:endParaRPr>
          </a:p>
          <a:p>
            <a:pPr marL="283879" indent="-283879">
              <a:spcBef>
                <a:spcPts val="1199"/>
              </a:spcBef>
              <a:spcAft>
                <a:spcPts val="299"/>
              </a:spcAft>
              <a:buFont typeface="Arial"/>
              <a:buChar char="•"/>
              <a:defRPr/>
            </a:pPr>
            <a:r>
              <a:rPr lang="en-GB" sz="2000" b="0" i="0" u="none" strike="noStrike" cap="none" spc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Recruitment of an expert in Computing Models for ET-PP.</a:t>
            </a:r>
            <a:endParaRPr sz="2000" b="0">
              <a:latin typeface="Calibri"/>
              <a:cs typeface="Calibri"/>
            </a:endParaRPr>
          </a:p>
          <a:p>
            <a:pPr marL="283879" indent="-283879">
              <a:spcBef>
                <a:spcPts val="1199"/>
              </a:spcBef>
              <a:spcAft>
                <a:spcPts val="299"/>
              </a:spcAft>
              <a:buFont typeface="Arial"/>
              <a:buChar char="•"/>
              <a:defRPr/>
            </a:pPr>
            <a:r>
              <a:rPr lang="en-GB" sz="20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Calibri"/>
              </a:rPr>
              <a:t>Preparation for the organization of the first WP8 workshop in Geneva (</a:t>
            </a:r>
            <a:r>
              <a:rPr lang="en-GB" sz="2000" b="0" i="0" u="sng" strike="noStrike" cap="none" spc="0">
                <a:solidFill>
                  <a:schemeClr val="tx1"/>
                </a:solidFill>
                <a:latin typeface="Calibri"/>
                <a:ea typeface="+mn-ea"/>
                <a:cs typeface="Calibri"/>
                <a:hlinkClick r:id="rId2" tooltip="https://indico.ego-gw.it/event/590/"/>
              </a:rPr>
              <a:t>https://indico.ego-gw.it/event/590/</a:t>
            </a:r>
            <a:r>
              <a:rPr lang="es-ES" sz="2000" b="1" i="0" u="none" strike="noStrike" cap="none" spc="0">
                <a:solidFill>
                  <a:schemeClr val="tx1"/>
                </a:solidFill>
                <a:latin typeface="Calibri"/>
                <a:ea typeface="Times New Roman"/>
                <a:cs typeface="Calibri"/>
              </a:rPr>
              <a:t>) </a:t>
            </a:r>
            <a:r>
              <a:rPr lang="en-GB" sz="20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Calibri"/>
              </a:rPr>
              <a:t>to collect requirements for the ET computing model.</a:t>
            </a:r>
            <a:endParaRPr sz="2000">
              <a:latin typeface="Calibri"/>
              <a:cs typeface="Calibri"/>
            </a:endParaRPr>
          </a:p>
          <a:p>
            <a:pPr marL="283879" indent="-283879">
              <a:spcBef>
                <a:spcPts val="1199"/>
              </a:spcBef>
              <a:spcAft>
                <a:spcPts val="299"/>
              </a:spcAft>
              <a:buFont typeface="Arial"/>
              <a:buChar char="•"/>
              <a:defRPr/>
            </a:pPr>
            <a:r>
              <a:rPr sz="2000">
                <a:latin typeface="Calibri"/>
                <a:cs typeface="Calibri"/>
              </a:rPr>
              <a:t>Preparation  of the D8.1 first draft</a:t>
            </a:r>
            <a:endParaRPr sz="2000" b="1">
              <a:latin typeface="Calibri"/>
              <a:cs typeface="Calibri"/>
            </a:endParaRPr>
          </a:p>
          <a:p>
            <a:pPr>
              <a:defRPr/>
            </a:pPr>
            <a:endParaRPr sz="1800" b="1" i="0" u="none">
              <a:solidFill>
                <a:srgbClr val="000000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600263203" name="Title 1"/>
          <p:cNvSpPr>
            <a:spLocks noGrp="1"/>
          </p:cNvSpPr>
          <p:nvPr/>
        </p:nvSpPr>
        <p:spPr bwMode="auto">
          <a:xfrm>
            <a:off x="838198" y="298269"/>
            <a:ext cx="10755383" cy="1325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Task 8.2 Computing and Data Model</a:t>
            </a:r>
          </a:p>
        </p:txBody>
      </p:sp>
      <p:pic>
        <p:nvPicPr>
          <p:cNvPr id="271601340" name="Picture 27160133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11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838197" y="1738530"/>
            <a:ext cx="1075556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_tradnl" sz="2000" b="1" dirty="0">
                <a:latin typeface="Calibri"/>
                <a:cs typeface="Calibri"/>
              </a:rPr>
              <a:t>Lead</a:t>
            </a:r>
            <a:endParaRPr sz="2000" dirty="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INFN, Silvio </a:t>
            </a:r>
            <a:r>
              <a:rPr sz="2000" b="0" i="0" u="none" dirty="0" err="1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Pardi</a:t>
            </a:r>
            <a:endParaRPr sz="2000" dirty="0">
              <a:latin typeface="Calibri"/>
              <a:cs typeface="Calibri"/>
            </a:endParaRPr>
          </a:p>
          <a:p>
            <a:pPr>
              <a:defRPr/>
            </a:pPr>
            <a:endParaRPr sz="2000" dirty="0">
              <a:latin typeface="Calibri"/>
              <a:cs typeface="Calibri"/>
            </a:endParaRPr>
          </a:p>
          <a:p>
            <a:pPr>
              <a:defRPr/>
            </a:pPr>
            <a:r>
              <a:rPr lang="es-ES_tradnl" sz="2000" b="1" dirty="0" err="1">
                <a:latin typeface="Calibri"/>
                <a:cs typeface="Calibri"/>
              </a:rPr>
              <a:t>Objective</a:t>
            </a:r>
            <a:endParaRPr sz="2000" b="1" dirty="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Estimation of the computing resources (computing power and data storage)</a:t>
            </a:r>
            <a:endParaRPr sz="2000" b="0" dirty="0">
              <a:latin typeface="Calibri"/>
              <a:cs typeface="Calibri"/>
            </a:endParaRPr>
          </a:p>
          <a:p>
            <a:pPr>
              <a:defRPr/>
            </a:pPr>
            <a:endParaRPr sz="2000" b="1" dirty="0">
              <a:latin typeface="Calibri"/>
              <a:cs typeface="Calibri"/>
            </a:endParaRPr>
          </a:p>
          <a:p>
            <a:pPr>
              <a:defRPr/>
            </a:pPr>
            <a:r>
              <a:rPr lang="es-ES_tradnl" sz="2000" b="1" dirty="0" err="1">
                <a:latin typeface="Calibri"/>
                <a:cs typeface="Calibri"/>
              </a:rPr>
              <a:t>Activities</a:t>
            </a:r>
            <a:endParaRPr sz="2000" b="1" dirty="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 dirty="0">
                <a:solidFill>
                  <a:srgbClr val="000000"/>
                </a:solidFill>
                <a:latin typeface="Calibri"/>
                <a:ea typeface="Arial"/>
                <a:cs typeface="Calibri"/>
              </a:rPr>
              <a:t>•</a:t>
            </a: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Define operational cost requirements and potential mitigation to contribute to</a:t>
            </a:r>
            <a:r>
              <a:rPr lang="es-ES"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</a:t>
            </a: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D8.1</a:t>
            </a:r>
            <a:endParaRPr sz="2000" dirty="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 dirty="0">
                <a:solidFill>
                  <a:srgbClr val="000000"/>
                </a:solidFill>
                <a:latin typeface="Calibri"/>
                <a:ea typeface="Arial"/>
                <a:cs typeface="Calibri"/>
              </a:rPr>
              <a:t>•</a:t>
            </a: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Collaboration with other ET-PP WPs for workshops and sessions regarding ET  </a:t>
            </a:r>
            <a:endParaRPr lang="es-ES" sz="2000" b="0" i="0" u="none" dirty="0">
              <a:solidFill>
                <a:srgbClr val="000000"/>
              </a:solidFill>
              <a:latin typeface="Calibri"/>
              <a:ea typeface="Calibri Light"/>
              <a:cs typeface="Calibri"/>
            </a:endParaRPr>
          </a:p>
          <a:p>
            <a:pPr>
              <a:defRPr/>
            </a:pPr>
            <a:r>
              <a:rPr lang="en-ES" sz="2000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 </a:t>
            </a: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WP2   Governance</a:t>
            </a:r>
            <a:endParaRPr sz="2000" dirty="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 WP4   On-site data storage and data access</a:t>
            </a:r>
            <a:endParaRPr sz="2000" dirty="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 WP9   Data mid-long term curation and preservation sustainability</a:t>
            </a:r>
            <a:endParaRPr sz="2000" dirty="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 WP10 Dissemination, distribution of legacy data</a:t>
            </a:r>
            <a:endParaRPr sz="2000" dirty="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 dirty="0">
                <a:solidFill>
                  <a:srgbClr val="000000"/>
                </a:solidFill>
                <a:latin typeface="Calibri"/>
                <a:ea typeface="Arial"/>
                <a:cs typeface="Calibri"/>
              </a:rPr>
              <a:t>•</a:t>
            </a: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Participation of EiB (and other Boards) discus</a:t>
            </a:r>
            <a:r>
              <a:rPr lang="es-ES"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s</a:t>
            </a:r>
            <a:r>
              <a:rPr sz="2000" b="0" i="0" u="none" dirty="0" err="1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i</a:t>
            </a:r>
            <a:r>
              <a:rPr lang="es-ES"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o</a:t>
            </a: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n about computing resources and data needs.</a:t>
            </a:r>
            <a:endParaRPr lang="es-ES_tradnl" sz="2000" b="1" dirty="0"/>
          </a:p>
        </p:txBody>
      </p:sp>
      <p:sp>
        <p:nvSpPr>
          <p:cNvPr id="1331390839" name="Title 1"/>
          <p:cNvSpPr>
            <a:spLocks noGrp="1"/>
          </p:cNvSpPr>
          <p:nvPr/>
        </p:nvSpPr>
        <p:spPr bwMode="auto">
          <a:xfrm>
            <a:off x="838198" y="298269"/>
            <a:ext cx="10755383" cy="1325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Task 8.3 Resources estimation</a:t>
            </a:r>
          </a:p>
        </p:txBody>
      </p:sp>
      <p:pic>
        <p:nvPicPr>
          <p:cNvPr id="1287039084" name="Picture 128703908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12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</a:p>
        </p:txBody>
      </p:sp>
      <p:sp>
        <p:nvSpPr>
          <p:cNvPr id="274276729" name="TextBox 8"/>
          <p:cNvSpPr txBox="1"/>
          <p:nvPr/>
        </p:nvSpPr>
        <p:spPr bwMode="auto">
          <a:xfrm>
            <a:off x="1555537" y="2258649"/>
            <a:ext cx="1038504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s-ES_tradnl" sz="2000" dirty="0"/>
          </a:p>
          <a:p>
            <a:pPr>
              <a:defRPr/>
            </a:pPr>
            <a:r>
              <a:rPr lang="es-ES_tradnl" sz="2000" b="1" dirty="0">
                <a:solidFill>
                  <a:schemeClr val="accent1"/>
                </a:solidFill>
              </a:rPr>
              <a:t>YEAR 1 </a:t>
            </a:r>
            <a:r>
              <a:rPr lang="es-ES_tradnl" sz="2000" b="1" dirty="0" err="1">
                <a:solidFill>
                  <a:schemeClr val="accent1"/>
                </a:solidFill>
              </a:rPr>
              <a:t>Objective</a:t>
            </a:r>
            <a:endParaRPr sz="2000" b="1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sz="1800" b="0" i="0" u="none" dirty="0">
                <a:solidFill>
                  <a:srgbClr val="000000"/>
                </a:solidFill>
                <a:ea typeface="Calibri Light"/>
                <a:cs typeface="Calibri Light"/>
              </a:rPr>
              <a:t>(</a:t>
            </a:r>
            <a:r>
              <a:rPr lang="es-ES" sz="1800" b="0" i="0" u="none" dirty="0">
                <a:solidFill>
                  <a:srgbClr val="000000"/>
                </a:solidFill>
                <a:ea typeface="Calibri Light"/>
                <a:cs typeface="Calibri Light"/>
              </a:rPr>
              <a:t>N</a:t>
            </a:r>
            <a:r>
              <a:rPr sz="1800" b="0" i="0" u="none" dirty="0">
                <a:solidFill>
                  <a:srgbClr val="000000"/>
                </a:solidFill>
                <a:ea typeface="Calibri Light"/>
                <a:cs typeface="Calibri Light"/>
              </a:rPr>
              <a:t>o specific objectives) Estimation of the computing resources starts after requirements collection.</a:t>
            </a:r>
            <a:endParaRPr sz="2000" b="0" dirty="0"/>
          </a:p>
          <a:p>
            <a:pPr>
              <a:defRPr/>
            </a:pPr>
            <a:endParaRPr lang="es-ES_tradnl" sz="2000" b="1" dirty="0"/>
          </a:p>
          <a:p>
            <a:pPr>
              <a:defRPr/>
            </a:pPr>
            <a:r>
              <a:rPr lang="es-ES_tradnl" sz="2000" b="1" dirty="0">
                <a:solidFill>
                  <a:schemeClr val="accent1"/>
                </a:solidFill>
              </a:rPr>
              <a:t>YEAR 1 </a:t>
            </a:r>
            <a:r>
              <a:rPr lang="es-ES_tradnl" sz="2000" b="1" dirty="0" err="1">
                <a:solidFill>
                  <a:schemeClr val="accent1"/>
                </a:solidFill>
              </a:rPr>
              <a:t>Activities</a:t>
            </a:r>
            <a:endParaRPr sz="2000" b="1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sz="18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s-ES" sz="18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 </a:t>
            </a:r>
            <a:r>
              <a:rPr sz="1800" b="0" i="0" u="none" dirty="0">
                <a:solidFill>
                  <a:srgbClr val="000000"/>
                </a:solidFill>
                <a:latin typeface="Calibri Light"/>
                <a:ea typeface="Calibri Light"/>
                <a:cs typeface="Calibri Light"/>
              </a:rPr>
              <a:t>Define operational cost requirements and potential mitigation to contribute to D8.1</a:t>
            </a:r>
            <a:endParaRPr dirty="0"/>
          </a:p>
          <a:p>
            <a:pPr marL="283879" indent="-283879">
              <a:spcBef>
                <a:spcPts val="1199"/>
              </a:spcBef>
              <a:spcAft>
                <a:spcPts val="299"/>
              </a:spcAft>
              <a:buFont typeface="Arial"/>
              <a:buChar char="•"/>
              <a:defRPr/>
            </a:pPr>
            <a:r>
              <a:rPr lang="en-GB" sz="1800" b="0" i="0" u="none" strike="noStrike" cap="none" spc="0" dirty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Support to the distribution of the first ET Data Challenge (MDC1) input data, delivered by the OSB Div10. </a:t>
            </a:r>
            <a:endParaRPr lang="en-GB" sz="1800" b="0" i="0" u="none" strike="noStrike" cap="none" spc="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83879" indent="-283879">
              <a:spcBef>
                <a:spcPts val="1199"/>
              </a:spcBef>
              <a:spcAft>
                <a:spcPts val="299"/>
              </a:spcAft>
              <a:buFont typeface="Arial"/>
              <a:buChar char="•"/>
              <a:defRPr/>
            </a:pPr>
            <a:r>
              <a:rPr lang="en-GB" sz="1800" b="0" i="0" u="none" strike="noStrike" cap="none" spc="0" dirty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Talk at CHEP: “Computing Challenges for the Einstein Telescope project”.</a:t>
            </a:r>
            <a:r>
              <a:rPr dirty="0"/>
              <a:t> </a:t>
            </a:r>
            <a:r>
              <a:rPr lang="en-GB" sz="1800" b="0" i="0" u="sng" strike="noStrike" cap="none" spc="0" dirty="0">
                <a:solidFill>
                  <a:schemeClr val="tx1"/>
                </a:solidFill>
                <a:latin typeface="Calibri"/>
                <a:ea typeface="Arial"/>
                <a:cs typeface="Arial"/>
                <a:hlinkClick r:id="rId2" tooltip="http://et-origin.cism.ucl.ac.be/"/>
              </a:rPr>
              <a:t>http://et-origin.cism.ucl.ac.be</a:t>
            </a:r>
            <a:endParaRPr sz="1800" dirty="0"/>
          </a:p>
          <a:p>
            <a:pPr>
              <a:defRPr/>
            </a:pPr>
            <a:r>
              <a:rPr lang="en-GB" sz="1800" b="0" i="0" u="sng" strike="noStrike" cap="none" spc="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https://indico.jlab.org/event/459/contributions/11503/"/>
              </a:rPr>
              <a:t>https://indico.jlab.org/event/459/contributions/11503/</a:t>
            </a:r>
            <a:endParaRPr sz="1800" dirty="0">
              <a:latin typeface="Times New Roman"/>
              <a:ea typeface="Times New Roman"/>
            </a:endParaRPr>
          </a:p>
        </p:txBody>
      </p:sp>
      <p:sp>
        <p:nvSpPr>
          <p:cNvPr id="1750702148" name="Title 1"/>
          <p:cNvSpPr>
            <a:spLocks noGrp="1"/>
          </p:cNvSpPr>
          <p:nvPr/>
        </p:nvSpPr>
        <p:spPr bwMode="auto">
          <a:xfrm>
            <a:off x="838198" y="298269"/>
            <a:ext cx="10755383" cy="1325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Task 8.3 Resources estimation</a:t>
            </a:r>
          </a:p>
        </p:txBody>
      </p:sp>
      <p:pic>
        <p:nvPicPr>
          <p:cNvPr id="1553303634" name="Picture 155330363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13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838198" y="1717900"/>
            <a:ext cx="10496582" cy="448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_tradnl" sz="2000" b="1">
                <a:latin typeface="Calibri"/>
                <a:cs typeface="Calibri"/>
              </a:rPr>
              <a:t>Lead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BSC, Nadia Tonello</a:t>
            </a:r>
            <a:endParaRPr lang="es-ES_tradnl" sz="2000">
              <a:latin typeface="Calibri"/>
              <a:cs typeface="Calibri"/>
            </a:endParaRPr>
          </a:p>
          <a:p>
            <a:pPr>
              <a:defRPr/>
            </a:pPr>
            <a:endParaRPr sz="1400">
              <a:latin typeface="Calibri"/>
              <a:cs typeface="Calibri"/>
            </a:endParaRPr>
          </a:p>
          <a:p>
            <a:pPr>
              <a:defRPr/>
            </a:pPr>
            <a:r>
              <a:rPr lang="es-ES_tradnl" sz="2000" b="1">
                <a:latin typeface="Calibri"/>
                <a:cs typeface="Calibri"/>
              </a:rPr>
              <a:t>Objectives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Arial"/>
                <a:cs typeface="Calibri"/>
              </a:rPr>
              <a:t>•</a:t>
            </a: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Define data access</a:t>
            </a:r>
            <a:r>
              <a:rPr sz="2000">
                <a:latin typeface="Calibri"/>
                <a:cs typeface="Calibri"/>
              </a:rPr>
              <a:t> implementation strategy for ET</a:t>
            </a:r>
          </a:p>
          <a:p>
            <a:pPr>
              <a:defRPr/>
            </a:pPr>
            <a:endParaRPr sz="1400">
              <a:latin typeface="Calibri"/>
              <a:cs typeface="Calibri"/>
            </a:endParaRPr>
          </a:p>
          <a:p>
            <a:pPr>
              <a:defRPr/>
            </a:pPr>
            <a:r>
              <a:rPr sz="2000" b="1">
                <a:latin typeface="Calibri"/>
                <a:cs typeface="Calibri"/>
              </a:rPr>
              <a:t>Activities</a:t>
            </a: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Arial"/>
                <a:cs typeface="Calibri"/>
              </a:rPr>
              <a:t>•</a:t>
            </a: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Collaboration with other ET-PP WPs for workshops and sessions regarding ET data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 WP2   Governance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 WP4   On-site data storage and data access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 WP9   Data mid-long term curation and preservation sustainability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 WP10 Dissemination, distribution of legacy data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Arial"/>
                <a:cs typeface="Calibri"/>
              </a:rPr>
              <a:t>•</a:t>
            </a: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Participation of EiB (and other Boards) discusión about data availability and access needs.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Arial"/>
                <a:cs typeface="Calibri"/>
              </a:rPr>
              <a:t>•</a:t>
            </a: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Edition of D8.3</a:t>
            </a:r>
            <a:endParaRPr sz="2000" b="1">
              <a:latin typeface="Calibri"/>
              <a:cs typeface="Calibri"/>
            </a:endParaRPr>
          </a:p>
          <a:p>
            <a:pPr>
              <a:defRPr/>
            </a:pPr>
            <a:endParaRPr lang="es-ES_tradnl" sz="2000" b="1"/>
          </a:p>
        </p:txBody>
      </p:sp>
      <p:sp>
        <p:nvSpPr>
          <p:cNvPr id="1307405740" name="Title 1"/>
          <p:cNvSpPr>
            <a:spLocks noGrp="1"/>
          </p:cNvSpPr>
          <p:nvPr/>
        </p:nvSpPr>
        <p:spPr bwMode="auto">
          <a:xfrm>
            <a:off x="838198" y="298269"/>
            <a:ext cx="10755383" cy="1325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Task 8.4 Data Access</a:t>
            </a:r>
          </a:p>
        </p:txBody>
      </p:sp>
      <p:pic>
        <p:nvPicPr>
          <p:cNvPr id="1751917910" name="Picture 175191790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14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</a:p>
        </p:txBody>
      </p:sp>
      <p:sp>
        <p:nvSpPr>
          <p:cNvPr id="626706117" name="TextBox 626706116"/>
          <p:cNvSpPr txBox="1"/>
          <p:nvPr/>
        </p:nvSpPr>
        <p:spPr bwMode="auto">
          <a:xfrm>
            <a:off x="5497081" y="1045951"/>
            <a:ext cx="5978413" cy="365795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lang="en-GB"/>
              <a:t> </a:t>
            </a:r>
            <a:endParaRPr sz="1200">
              <a:latin typeface="Times New Roman"/>
              <a:ea typeface="Times New Roman"/>
            </a:endParaRPr>
          </a:p>
        </p:txBody>
      </p:sp>
      <p:sp>
        <p:nvSpPr>
          <p:cNvPr id="837533897" name="TextBox 8"/>
          <p:cNvSpPr txBox="1"/>
          <p:nvPr/>
        </p:nvSpPr>
        <p:spPr bwMode="auto">
          <a:xfrm>
            <a:off x="1335384" y="2330222"/>
            <a:ext cx="10653863" cy="374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_tradnl" sz="2000" b="1" dirty="0">
                <a:solidFill>
                  <a:schemeClr val="accent1"/>
                </a:solidFill>
                <a:latin typeface="Calibri"/>
                <a:cs typeface="Calibri"/>
              </a:rPr>
              <a:t>YEAR 1 </a:t>
            </a:r>
            <a:r>
              <a:rPr lang="es-ES_tradnl" sz="2000" b="1" dirty="0" err="1">
                <a:solidFill>
                  <a:schemeClr val="accent1"/>
                </a:solidFill>
                <a:latin typeface="Calibri"/>
                <a:cs typeface="Calibri"/>
              </a:rPr>
              <a:t>Objectives</a:t>
            </a:r>
            <a:endParaRPr sz="2000" b="1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283879" indent="-283879">
              <a:buFont typeface="Arial"/>
              <a:buChar char="•"/>
              <a:defRPr/>
            </a:pPr>
            <a:r>
              <a:rPr sz="2000" b="0" i="0" u="none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Define data access requirements </a:t>
            </a:r>
            <a:endParaRPr sz="2000" dirty="0">
              <a:latin typeface="Calibri"/>
              <a:cs typeface="Calibri"/>
            </a:endParaRPr>
          </a:p>
          <a:p>
            <a:pPr>
              <a:defRPr/>
            </a:pPr>
            <a:endParaRPr sz="2000" dirty="0">
              <a:latin typeface="Calibri"/>
              <a:cs typeface="Calibri"/>
            </a:endParaRPr>
          </a:p>
          <a:p>
            <a:pPr>
              <a:defRPr/>
            </a:pPr>
            <a:r>
              <a:rPr sz="2000" b="1" dirty="0">
                <a:solidFill>
                  <a:schemeClr val="accent1"/>
                </a:solidFill>
                <a:latin typeface="Calibri"/>
                <a:cs typeface="Calibri"/>
              </a:rPr>
              <a:t>YEAR 1 Activities</a:t>
            </a:r>
          </a:p>
          <a:p>
            <a:pPr marL="283879" indent="-283879" algn="l">
              <a:buFont typeface="Arial"/>
              <a:buChar char="•"/>
              <a:defRPr/>
            </a:pPr>
            <a:r>
              <a:rPr lang="en-GB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Recruitment of a junior engineer for support of WP8 activities.</a:t>
            </a:r>
            <a:endParaRPr sz="2000" dirty="0">
              <a:latin typeface="Calibri"/>
              <a:cs typeface="Calibri"/>
            </a:endParaRPr>
          </a:p>
          <a:p>
            <a:pPr marL="283879" indent="-283879" algn="l">
              <a:buFont typeface="Arial"/>
              <a:buChar char="•"/>
              <a:defRPr/>
            </a:pPr>
            <a:r>
              <a:rPr lang="en-GB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Contribution to ET-PP DMP</a:t>
            </a:r>
            <a:endParaRPr lang="en-GB" sz="2000" b="0" i="0" u="none" strike="noStrike" cap="none" spc="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83879" indent="-283879" algn="l">
              <a:buFont typeface="Arial"/>
              <a:buChar char="•"/>
              <a:defRPr/>
            </a:pPr>
            <a:r>
              <a:rPr lang="en-GB" sz="2000" b="0" i="0" u="none" strike="noStrike" cap="none" spc="0" dirty="0">
                <a:solidFill>
                  <a:schemeClr val="tx1"/>
                </a:solidFill>
                <a:latin typeface="Calibri"/>
                <a:ea typeface="Arial"/>
                <a:cs typeface="Calibri"/>
              </a:rPr>
              <a:t>Contribution to</a:t>
            </a:r>
            <a:r>
              <a:rPr lang="es-ES" sz="2000" b="0" i="0" u="none" strike="noStrike" cap="none" spc="0" dirty="0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D8.1</a:t>
            </a:r>
            <a:r>
              <a:rPr lang="en-GB" sz="2000" b="0" i="0" u="none" strike="noStrike" cap="none" spc="0" dirty="0">
                <a:solidFill>
                  <a:schemeClr val="tx1"/>
                </a:solidFill>
                <a:latin typeface="Calibri"/>
                <a:ea typeface="Arial"/>
                <a:cs typeface="Calibri"/>
              </a:rPr>
              <a:t> </a:t>
            </a:r>
            <a:endParaRPr sz="2000" dirty="0">
              <a:latin typeface="Calibri"/>
              <a:cs typeface="Calibri"/>
            </a:endParaRPr>
          </a:p>
          <a:p>
            <a:pPr marL="283879" indent="-283879" algn="l">
              <a:buFont typeface="Arial"/>
              <a:buChar char="•"/>
              <a:defRPr/>
            </a:pPr>
            <a:r>
              <a:rPr lang="en-GB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Organization of the parallel session on Computing of the ET Symposium in Cagliari.</a:t>
            </a:r>
            <a:endParaRPr sz="2000" dirty="0">
              <a:latin typeface="Calibri"/>
              <a:cs typeface="Calibri"/>
            </a:endParaRPr>
          </a:p>
          <a:p>
            <a:pPr marL="283879" indent="-283879" algn="l">
              <a:buFont typeface="Arial"/>
              <a:buChar char="•"/>
              <a:defRPr/>
            </a:pPr>
            <a:r>
              <a:rPr lang="en-GB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Analysis of the tools for files sharing and edition, and presentation. Set-up of a test working space in B2DROP.bsc.es for files sharing.</a:t>
            </a:r>
            <a:r>
              <a:rPr lang="es-ES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s-ES" sz="2000" b="0" i="0" u="none" strike="noStrike" cap="none" spc="0" dirty="0" err="1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Prototype</a:t>
            </a:r>
            <a:r>
              <a:rPr lang="es-ES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s-ES" sz="2000" b="0" i="0" u="none" strike="noStrike" cap="none" spc="0" dirty="0" err="1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space</a:t>
            </a:r>
            <a:r>
              <a:rPr lang="es-ES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</a:t>
            </a:r>
            <a:r>
              <a:rPr lang="es-ES" sz="2000" b="0" i="0" u="none" strike="noStrike" cap="none" spc="0" dirty="0" err="1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created</a:t>
            </a:r>
            <a:r>
              <a:rPr lang="es-ES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at BSC </a:t>
            </a:r>
            <a:r>
              <a:rPr lang="es-ES" sz="2000" b="0" i="0" u="none" strike="noStrike" cap="none" spc="0" dirty="0" err="1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for</a:t>
            </a:r>
            <a:r>
              <a:rPr lang="es-ES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WP8 and WP10 (test </a:t>
            </a:r>
            <a:r>
              <a:rPr lang="es-ES" sz="2000" b="0" i="0" u="none" strike="noStrike" cap="none" spc="0" dirty="0" err="1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volunteers</a:t>
            </a:r>
            <a:r>
              <a:rPr lang="es-ES" sz="2000" b="0" i="0" u="none" strike="noStrike" cap="none" spc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).</a:t>
            </a:r>
            <a:endParaRPr sz="2000" dirty="0">
              <a:latin typeface="Calibri"/>
              <a:cs typeface="Calibri"/>
            </a:endParaRPr>
          </a:p>
          <a:p>
            <a:pPr>
              <a:defRPr/>
            </a:pPr>
            <a:endParaRPr lang="es-ES_tradnl" sz="2000" b="1" dirty="0"/>
          </a:p>
        </p:txBody>
      </p:sp>
      <p:sp>
        <p:nvSpPr>
          <p:cNvPr id="7886554" name="Title 1"/>
          <p:cNvSpPr>
            <a:spLocks noGrp="1"/>
          </p:cNvSpPr>
          <p:nvPr/>
        </p:nvSpPr>
        <p:spPr bwMode="auto">
          <a:xfrm>
            <a:off x="838198" y="298269"/>
            <a:ext cx="10755383" cy="1325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Task 8.4 Data Access</a:t>
            </a:r>
          </a:p>
        </p:txBody>
      </p:sp>
      <p:pic>
        <p:nvPicPr>
          <p:cNvPr id="1422659817" name="Picture 142265981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66867" y="136524"/>
            <a:ext cx="9723310" cy="1325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WP 8: Critical risks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15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04797" y="2051229"/>
            <a:ext cx="111881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_tradnl" sz="2000" dirty="0"/>
              <a:t>No </a:t>
            </a:r>
            <a:r>
              <a:rPr lang="es-ES_tradnl" sz="2000" dirty="0" err="1"/>
              <a:t>critical</a:t>
            </a:r>
            <a:r>
              <a:rPr lang="es-ES_tradnl" sz="2000" dirty="0"/>
              <a:t> </a:t>
            </a:r>
            <a:r>
              <a:rPr lang="es-ES_tradnl" sz="2000" dirty="0" err="1"/>
              <a:t>risks</a:t>
            </a:r>
            <a:r>
              <a:rPr lang="es-ES_tradnl" sz="2000" dirty="0"/>
              <a:t> and </a:t>
            </a:r>
            <a:r>
              <a:rPr lang="es-ES_tradnl" sz="2000" dirty="0" err="1"/>
              <a:t>deviations</a:t>
            </a:r>
            <a:r>
              <a:rPr lang="es-ES_tradnl" sz="2000" dirty="0"/>
              <a:t> </a:t>
            </a:r>
            <a:r>
              <a:rPr lang="es-ES_tradnl" sz="2000" dirty="0" err="1"/>
              <a:t>during</a:t>
            </a:r>
            <a:r>
              <a:rPr lang="es-ES_tradnl" sz="2000" dirty="0"/>
              <a:t> </a:t>
            </a:r>
            <a:r>
              <a:rPr lang="es-ES_tradnl" sz="2000" dirty="0" err="1"/>
              <a:t>the</a:t>
            </a:r>
            <a:r>
              <a:rPr lang="es-ES_tradnl" sz="2000" dirty="0"/>
              <a:t> </a:t>
            </a:r>
            <a:r>
              <a:rPr lang="es-ES_tradnl" sz="2000" dirty="0" err="1"/>
              <a:t>first</a:t>
            </a:r>
            <a:r>
              <a:rPr lang="es-ES_tradnl" sz="2000" dirty="0"/>
              <a:t> </a:t>
            </a:r>
            <a:r>
              <a:rPr lang="es-ES_tradnl" sz="2000" dirty="0" err="1"/>
              <a:t>reporting</a:t>
            </a:r>
            <a:r>
              <a:rPr lang="es-ES_tradnl" sz="2000" dirty="0"/>
              <a:t> </a:t>
            </a:r>
            <a:r>
              <a:rPr lang="es-ES_tradnl" sz="2000" dirty="0" err="1"/>
              <a:t>period</a:t>
            </a:r>
            <a:r>
              <a:rPr lang="es-ES_tradnl" sz="2000" dirty="0"/>
              <a:t>.</a:t>
            </a:r>
          </a:p>
          <a:p>
            <a:pPr>
              <a:defRPr/>
            </a:pPr>
            <a:endParaRPr lang="es-ES_tradnl" sz="2000" dirty="0"/>
          </a:p>
          <a:p>
            <a:pPr>
              <a:defRPr/>
            </a:pPr>
            <a:r>
              <a:rPr lang="es-ES_tradnl" sz="2000" dirty="0" err="1"/>
              <a:t>Other</a:t>
            </a:r>
            <a:r>
              <a:rPr lang="es-ES_tradnl" sz="2000" dirty="0"/>
              <a:t> </a:t>
            </a:r>
            <a:r>
              <a:rPr lang="es-ES_tradnl" sz="2000" dirty="0" err="1"/>
              <a:t>risks</a:t>
            </a:r>
            <a:endParaRPr lang="es-ES_tradnl" sz="2000" dirty="0"/>
          </a:p>
          <a:p>
            <a:pPr>
              <a:defRPr/>
            </a:pPr>
            <a:endParaRPr lang="es-ES_tradnl" sz="2000" dirty="0"/>
          </a:p>
          <a:p>
            <a:pPr marL="283879" indent="-283879">
              <a:buFont typeface="Arial"/>
              <a:buChar char="•"/>
              <a:defRPr/>
            </a:pPr>
            <a:r>
              <a:rPr lang="es-ES_tradnl" sz="2000" dirty="0"/>
              <a:t>MDC </a:t>
            </a:r>
            <a:r>
              <a:rPr lang="es-ES_tradnl" sz="2000" dirty="0" err="1"/>
              <a:t>follow</a:t>
            </a:r>
            <a:r>
              <a:rPr lang="es-ES_tradnl" sz="2000" dirty="0"/>
              <a:t>-up </a:t>
            </a:r>
            <a:r>
              <a:rPr lang="es-ES_tradnl" sz="2000" dirty="0" err="1"/>
              <a:t>might</a:t>
            </a:r>
            <a:r>
              <a:rPr lang="es-ES_tradnl" sz="2000" dirty="0"/>
              <a:t> be </a:t>
            </a:r>
            <a:r>
              <a:rPr lang="es-ES_tradnl" sz="2000" dirty="0" err="1"/>
              <a:t>partial</a:t>
            </a:r>
            <a:r>
              <a:rPr lang="es-ES_tradnl" sz="2000" dirty="0"/>
              <a:t>: late AAI </a:t>
            </a:r>
            <a:r>
              <a:rPr lang="es-ES_tradnl" sz="2000" dirty="0" err="1"/>
              <a:t>deployment</a:t>
            </a:r>
            <a:r>
              <a:rPr lang="es-ES_tradnl" sz="2000" dirty="0"/>
              <a:t>, and </a:t>
            </a:r>
            <a:r>
              <a:rPr lang="es-ES_tradnl" sz="2000" dirty="0" err="1"/>
              <a:t>for</a:t>
            </a:r>
            <a:r>
              <a:rPr lang="es-ES_tradnl" sz="2000" dirty="0"/>
              <a:t> </a:t>
            </a:r>
            <a:r>
              <a:rPr lang="es-ES_tradnl" sz="2000" dirty="0" err="1"/>
              <a:t>missing</a:t>
            </a:r>
            <a:r>
              <a:rPr lang="es-ES_tradnl" sz="2000" dirty="0"/>
              <a:t> </a:t>
            </a:r>
            <a:r>
              <a:rPr lang="es-ES_tradnl" sz="2000" dirty="0" err="1"/>
              <a:t>an</a:t>
            </a:r>
            <a:r>
              <a:rPr lang="es-ES_tradnl" sz="2000" dirty="0"/>
              <a:t> </a:t>
            </a:r>
            <a:r>
              <a:rPr lang="es-ES_tradnl" sz="2000" dirty="0" err="1"/>
              <a:t>efficient</a:t>
            </a:r>
            <a:r>
              <a:rPr lang="es-ES_tradnl" sz="2000" dirty="0"/>
              <a:t> </a:t>
            </a:r>
            <a:r>
              <a:rPr lang="es-ES_tradnl" sz="2000" dirty="0" err="1"/>
              <a:t>Mock</a:t>
            </a:r>
            <a:r>
              <a:rPr lang="es-ES_tradnl" sz="2000" dirty="0"/>
              <a:t> Data </a:t>
            </a:r>
            <a:r>
              <a:rPr lang="es-ES_tradnl" sz="2000" dirty="0" err="1"/>
              <a:t>Challenge</a:t>
            </a:r>
            <a:r>
              <a:rPr lang="es-ES_tradnl" sz="2000" dirty="0"/>
              <a:t> (MDC)  </a:t>
            </a:r>
            <a:r>
              <a:rPr lang="es-ES_tradnl" sz="2000" dirty="0" err="1"/>
              <a:t>coordination</a:t>
            </a:r>
            <a:r>
              <a:rPr lang="es-ES_tradnl" sz="2000" dirty="0"/>
              <a:t> </a:t>
            </a:r>
            <a:r>
              <a:rPr lang="es-ES_tradnl" sz="2000" dirty="0" err="1"/>
              <a:t>tool</a:t>
            </a:r>
            <a:r>
              <a:rPr lang="es-ES_tradnl" sz="2000" dirty="0"/>
              <a:t>.</a:t>
            </a:r>
          </a:p>
          <a:p>
            <a:pPr>
              <a:defRPr/>
            </a:pPr>
            <a:r>
              <a:rPr lang="es-ES_tradnl" sz="2000" dirty="0" err="1"/>
              <a:t>Mitigation</a:t>
            </a:r>
            <a:r>
              <a:rPr lang="es-ES_tradnl" sz="2000" dirty="0"/>
              <a:t>: </a:t>
            </a:r>
            <a:r>
              <a:rPr lang="es-ES_tradnl" sz="2000" dirty="0" err="1"/>
              <a:t>closer</a:t>
            </a:r>
            <a:r>
              <a:rPr lang="es-ES_tradnl" sz="2000" dirty="0"/>
              <a:t> </a:t>
            </a:r>
            <a:r>
              <a:rPr lang="es-ES_tradnl" sz="2000" dirty="0" err="1"/>
              <a:t>coordination</a:t>
            </a:r>
            <a:r>
              <a:rPr lang="es-ES_tradnl" sz="2000" dirty="0"/>
              <a:t> </a:t>
            </a:r>
            <a:r>
              <a:rPr lang="es-ES_tradnl" sz="2000" dirty="0" err="1"/>
              <a:t>with</a:t>
            </a:r>
            <a:r>
              <a:rPr lang="es-ES_tradnl" sz="2000" dirty="0"/>
              <a:t> MDC leads at OSB Div10.</a:t>
            </a:r>
          </a:p>
          <a:p>
            <a:pPr>
              <a:defRPr/>
            </a:pPr>
            <a:endParaRPr lang="es-ES_tradnl" sz="2000" dirty="0"/>
          </a:p>
          <a:p>
            <a:pPr marL="283879" indent="-283879">
              <a:buFont typeface="Arial"/>
              <a:buChar char="•"/>
              <a:defRPr/>
            </a:pPr>
            <a:r>
              <a:rPr sz="2000" dirty="0">
                <a:cs typeface="Calibri"/>
              </a:rPr>
              <a:t>The feedback from MDCs might be not enough to converge on a numeric estimate of the computing model.</a:t>
            </a:r>
          </a:p>
          <a:p>
            <a:pPr>
              <a:defRPr/>
            </a:pPr>
            <a:r>
              <a:rPr sz="2000" b="0" i="0" u="none" dirty="0">
                <a:solidFill>
                  <a:srgbClr val="000000"/>
                </a:solidFill>
                <a:ea typeface="Arial"/>
                <a:cs typeface="Calibri"/>
              </a:rPr>
              <a:t>Mitigation:  produce a detailed strategy to obtain the number in due time.</a:t>
            </a:r>
            <a:endParaRPr sz="2000" dirty="0">
              <a:cs typeface="Calibri"/>
            </a:endParaRPr>
          </a:p>
        </p:txBody>
      </p:sp>
      <p:pic>
        <p:nvPicPr>
          <p:cNvPr id="619533219" name="Picture 61953321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66868" y="136525"/>
            <a:ext cx="8215132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Deliverables and milestones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16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  <a:endParaRPr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84704" y="1936503"/>
          <a:ext cx="9666918" cy="2153161"/>
        </p:xfrm>
        <a:graphic>
          <a:graphicData uri="http://schemas.openxmlformats.org/drawingml/2006/table">
            <a:tbl>
              <a:tblPr>
                <a:tableStyleId>{664C1D00-2876-FFF9-176B-61D8FE7DB50E}</a:tableStyleId>
              </a:tblPr>
              <a:tblGrid>
                <a:gridCol w="682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6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s-ES" sz="1600" b="1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noFill/>
                    </a:lnL>
                    <a:lnR w="3175" algn="ctr">
                      <a:noFill/>
                    </a:lnR>
                    <a:lnT w="3175" algn="ctr">
                      <a:noFill/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600" b="1">
                          <a:latin typeface="+mj-lt"/>
                          <a:ea typeface="Times New Roman"/>
                        </a:rPr>
                        <a:t>Milestones - Workshops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noFill/>
                    </a:lnL>
                    <a:lnR w="3175" algn="ctr">
                      <a:noFill/>
                    </a:lnR>
                    <a:lnT w="3175" algn="ctr">
                      <a:noFill/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 b="1">
                          <a:latin typeface="+mj-lt"/>
                          <a:ea typeface="Times New Roman"/>
                        </a:rPr>
                        <a:t>WPs collaboration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noFill/>
                    </a:lnL>
                    <a:lnR w="3175" algn="ctr">
                      <a:noFill/>
                    </a:lnR>
                    <a:lnT w="3175" algn="ctr">
                      <a:noFill/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Due date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noFill/>
                    </a:lnL>
                    <a:lnR w="3175" algn="ctr">
                      <a:noFill/>
                      <a:round/>
                    </a:lnR>
                    <a:lnT w="3175" algn="ctr">
                      <a:noFill/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600" b="1">
                          <a:latin typeface="+mj-lt"/>
                        </a:rPr>
                        <a:t>M8.1</a:t>
                      </a:r>
                      <a:endParaRPr lang="es-ES" sz="1600" b="1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 b="1">
                          <a:latin typeface="+mj-lt"/>
                        </a:rPr>
                        <a:t>Workflows Requirements collection and constraints: computing and data</a:t>
                      </a:r>
                      <a:endParaRPr lang="es-ES" sz="1600" b="1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n-US" sz="1600" b="1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+mj-lt"/>
                        </a:rPr>
                        <a:t>Sep 2023</a:t>
                      </a:r>
                      <a:endParaRPr lang="en-US" sz="1600" b="1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600">
                          <a:latin typeface="+mj-lt"/>
                        </a:rPr>
                        <a:t>M8.2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Computing Infrastructures availability for ET workflows, characteristics 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j-lt"/>
                        </a:rPr>
                        <a:t>WP9</a:t>
                      </a:r>
                      <a:endParaRPr lang="en-US" sz="160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Sept 2024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600">
                          <a:latin typeface="+mj-lt"/>
                        </a:rPr>
                        <a:t>M8.3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On site infrastructure, computing and data model 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j-lt"/>
                        </a:rPr>
                        <a:t>WP6</a:t>
                      </a:r>
                      <a:endParaRPr lang="en-US" sz="160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Sept 2025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600">
                          <a:latin typeface="+mj-lt"/>
                        </a:rPr>
                        <a:t>M8.4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Low latency and offline workflows and computing model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  <a:round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j-lt"/>
                        </a:rPr>
                        <a:t>WP6</a:t>
                      </a:r>
                      <a:endParaRPr lang="en-US" sz="160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  <a:round/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Feb 2026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M8.5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Data management, access, policy and implementation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j-lt"/>
                        </a:rPr>
                        <a:t>WP2, WP6</a:t>
                      </a:r>
                      <a:endParaRPr lang="en-US" sz="160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July 2026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84704" y="4418533"/>
          <a:ext cx="9666918" cy="1163388"/>
        </p:xfrm>
        <a:graphic>
          <a:graphicData uri="http://schemas.openxmlformats.org/drawingml/2006/table">
            <a:tbl>
              <a:tblPr>
                <a:tableStyleId>{664C1D00-2876-FFF9-176B-61D8FE7DB50E}</a:tableStyleId>
              </a:tblPr>
              <a:tblGrid>
                <a:gridCol w="682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9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8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s-ES" sz="1600" b="1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noFill/>
                    </a:lnL>
                    <a:lnR w="3175" algn="ctr">
                      <a:noFill/>
                    </a:lnR>
                    <a:lnT w="3175" algn="ctr">
                      <a:noFill/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600" b="1">
                          <a:latin typeface="+mj-lt"/>
                          <a:ea typeface="Times New Roman"/>
                        </a:rPr>
                        <a:t>Deliverables</a:t>
                      </a:r>
                    </a:p>
                  </a:txBody>
                  <a:tcPr marL="68580" marR="68580" marT="0" marB="0" anchor="ctr">
                    <a:lnL w="3175" algn="ctr">
                      <a:noFill/>
                    </a:lnL>
                    <a:lnR w="3175" algn="ctr">
                      <a:noFill/>
                    </a:lnR>
                    <a:lnT w="3175" algn="ctr">
                      <a:noFill/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 b="1">
                          <a:latin typeface="+mj-lt"/>
                          <a:ea typeface="Times New Roman"/>
                        </a:rPr>
                        <a:t>Lead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noFill/>
                    </a:lnL>
                    <a:lnR w="3175" algn="ctr">
                      <a:noFill/>
                    </a:lnR>
                    <a:lnT w="3175" algn="ctr">
                      <a:noFill/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Due date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noFill/>
                    </a:lnL>
                    <a:lnR w="3175" algn="ctr">
                      <a:noFill/>
                    </a:lnR>
                    <a:lnT w="3175" algn="ctr">
                      <a:noFill/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8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600">
                          <a:latin typeface="+mj-lt"/>
                        </a:rPr>
                        <a:t>D8.1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Workflows Requirements collection and constraints: computing and data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  <a:ea typeface="Times New Roman"/>
                        </a:rPr>
                        <a:t>UniGe</a:t>
                      </a: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+mj-lt"/>
                        </a:rPr>
                        <a:t>Mar 2024</a:t>
                      </a:r>
                      <a:endParaRPr lang="en-US" sz="160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8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600">
                          <a:latin typeface="+mj-lt"/>
                        </a:rPr>
                        <a:t>D8.2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Computing Infrastructures availability for ET workflows, characteristics 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UniGe</a:t>
                      </a:r>
                      <a:endParaRPr lang="en-US" sz="160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Apr 2026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8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600">
                          <a:latin typeface="+mj-lt"/>
                        </a:rPr>
                        <a:t>D8.3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On site infrastructure, computing and data model </a:t>
                      </a:r>
                      <a:endParaRPr lang="es-ES" sz="16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latin typeface="+mj-lt"/>
                        </a:rPr>
                        <a:t>BSC</a:t>
                      </a:r>
                      <a:endParaRPr lang="en-US" sz="160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Sept 2026</a:t>
                      </a:r>
                      <a:endParaRPr/>
                    </a:p>
                  </a:txBody>
                  <a:tcPr marL="68580" marR="68580" marT="0" marB="0" anchor="ctr">
                    <a:lnL w="3175" algn="ctr">
                      <a:solidFill>
                        <a:schemeClr val="bg1">
                          <a:lumMod val="85000"/>
                        </a:schemeClr>
                      </a:solidFill>
                    </a:lnL>
                    <a:lnR w="3175" algn="ctr">
                      <a:solidFill>
                        <a:schemeClr val="bg1">
                          <a:lumMod val="85000"/>
                        </a:schemeClr>
                      </a:solidFill>
                    </a:lnR>
                    <a:lnT w="317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3175" algn="ctr">
                      <a:solidFill>
                        <a:schemeClr val="bg1">
                          <a:lumMod val="8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61130931" name="TextBox 1261130930"/>
          <p:cNvSpPr txBox="1"/>
          <p:nvPr/>
        </p:nvSpPr>
        <p:spPr bwMode="auto">
          <a:xfrm>
            <a:off x="10754796" y="2483302"/>
            <a:ext cx="1565073" cy="335315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600" b="1"/>
              <a:t>26-27 Oct 2023</a:t>
            </a:r>
            <a:endParaRPr b="1"/>
          </a:p>
        </p:txBody>
      </p:sp>
      <p:sp>
        <p:nvSpPr>
          <p:cNvPr id="163416965" name="Right Arrow 163416964"/>
          <p:cNvSpPr/>
          <p:nvPr/>
        </p:nvSpPr>
        <p:spPr bwMode="auto">
          <a:xfrm>
            <a:off x="10499663" y="2565916"/>
            <a:ext cx="319755" cy="167657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_tradnl"/>
          </a:p>
        </p:txBody>
      </p:sp>
      <p:pic>
        <p:nvPicPr>
          <p:cNvPr id="997185865" name="Picture 99718586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66868" y="136525"/>
            <a:ext cx="10767832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/>
              <a:t>WP 8: Contribution from each partner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17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  <a:endParaRPr/>
          </a:p>
        </p:txBody>
      </p:sp>
      <p:graphicFrame>
        <p:nvGraphicFramePr>
          <p:cNvPr id="8" name="Tabla 7"/>
          <p:cNvGraphicFramePr>
            <a:graphicFrameLocks noGrp="1"/>
          </p:cNvGraphicFramePr>
          <p:nvPr/>
        </p:nvGraphicFramePr>
        <p:xfrm>
          <a:off x="1458721" y="1871987"/>
          <a:ext cx="9230820" cy="3915877"/>
        </p:xfrm>
        <a:graphic>
          <a:graphicData uri="http://schemas.openxmlformats.org/drawingml/2006/table">
            <a:tbl>
              <a:tblPr/>
              <a:tblGrid>
                <a:gridCol w="2455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7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7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14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INSTITUTION</a:t>
                      </a: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br>
                        <a:rPr lang="es-ES" sz="1600"/>
                      </a:b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PM as per Annex I</a:t>
                      </a: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PM in the period</a:t>
                      </a:r>
                      <a:endParaRPr lang="es-ES" sz="1600"/>
                    </a:p>
                  </a:txBody>
                  <a:tcPr marL="20603" marR="20603" marT="21192" marB="21192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359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BSC</a:t>
                      </a:r>
                      <a:endParaRPr lang="es-ES" sz="1600"/>
                    </a:p>
                  </a:txBody>
                  <a:tcPr marL="20603" marR="20603" marT="21192" marB="21192" anchor="ctr">
                    <a:lnL w="12699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CONTRIBUTIVES</a:t>
                      </a:r>
                      <a:endParaRPr sz="1600" b="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sz="1600" b="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2,55</a:t>
                      </a:r>
                      <a:endParaRPr sz="1600" b="0"/>
                    </a:p>
                  </a:txBody>
                  <a:tcPr marL="20603" marR="20603" marT="21192" marB="21192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31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en-US"/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REQUESTED EC</a:t>
                      </a:r>
                      <a:endParaRPr sz="1600" b="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sz="1600" b="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13,11</a:t>
                      </a:r>
                      <a:endParaRPr sz="1600" b="0"/>
                    </a:p>
                  </a:txBody>
                  <a:tcPr marL="20603" marR="20603" marT="21192" marB="21192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70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600" b="1"/>
                        <a:t>CNRS</a:t>
                      </a:r>
                      <a:endParaRPr sz="1600" b="1"/>
                    </a:p>
                  </a:txBody>
                  <a:tcPr anchor="ctr">
                    <a:lnL w="12699" algn="ctr">
                      <a:solidFill>
                        <a:srgbClr val="000000"/>
                      </a:solidFill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 cap="none" spc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CONTRIBUTIVES</a:t>
                      </a:r>
                      <a:endParaRPr sz="1600" b="0">
                        <a:solidFill>
                          <a:schemeClr val="tx1"/>
                        </a:solidFill>
                      </a:endParaRPr>
                    </a:p>
                  </a:txBody>
                  <a:tcPr marL="20602" marR="20602" marT="21191" marB="21191" anchor="ctr"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endParaRPr sz="16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20602" marR="20602" marT="21191" marB="21191" anchor="ctr">
                    <a:lnL w="1269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0,24</a:t>
                      </a:r>
                      <a:endParaRPr sz="16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20602" marR="20602" marT="21191" marB="21191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600" b="1"/>
                        <a:t>INFN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 cap="none" spc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CONTRIBUTIVES</a:t>
                      </a:r>
                      <a:endParaRPr sz="1600" b="0" i="0" u="none" strike="noStrike" cap="none" spc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0602" marR="20602" marT="21191" marB="21191" anchor="ctr"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0602" marR="20602" marT="21191" marB="21191" anchor="ctr">
                    <a:lnL w="1269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0602" marR="20602" marT="21191" marB="21191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600" b="1"/>
                        <a:t>UniGe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T w="12699" algn="ctr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 cap="none" spc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CONTRIBUTIVES</a:t>
                      </a:r>
                      <a:endParaRPr sz="1600" b="0" i="0" u="none" strike="noStrike" cap="none" spc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0602" marR="20602" marT="21191" marB="21191" anchor="ctr"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  <a:endParaRPr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0602" marR="20602" marT="21191" marB="21191" anchor="ctr">
                    <a:lnL w="1269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5,4</a:t>
                      </a:r>
                      <a:endParaRPr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0602" marR="20602" marT="21191" marB="21191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00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Person Months</a:t>
                      </a: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B w="12700" algn="ctr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CONTRIBUTIVES</a:t>
                      </a:r>
                      <a:endParaRPr sz="1600" b="1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69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sz="1600" b="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69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8,19</a:t>
                      </a:r>
                      <a:endParaRPr sz="1600" b="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1269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00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Person Months</a:t>
                      </a: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REQUESTED EC</a:t>
                      </a: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13,11</a:t>
                      </a: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700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br>
                        <a:rPr lang="es-ES" sz="1600"/>
                      </a:b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br>
                        <a:rPr lang="es-ES" sz="1600"/>
                      </a:b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noFill/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21,30</a:t>
                      </a:r>
                      <a:endParaRPr lang="es-ES" sz="1600"/>
                    </a:p>
                  </a:txBody>
                  <a:tcPr marL="20603" marR="20603" marT="21192" marB="21192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970324" y="2154156"/>
            <a:ext cx="182988" cy="365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" name="CuadroTexto 9"/>
          <p:cNvSpPr txBox="1"/>
          <p:nvPr/>
        </p:nvSpPr>
        <p:spPr bwMode="auto">
          <a:xfrm>
            <a:off x="2698313" y="5575842"/>
            <a:ext cx="1940968" cy="365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b="1"/>
              <a:t>% PMs used = 21,5</a:t>
            </a:r>
            <a:endParaRPr b="1"/>
          </a:p>
        </p:txBody>
      </p:sp>
      <p:pic>
        <p:nvPicPr>
          <p:cNvPr id="1019095591" name="Picture 1019095590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66868" y="136525"/>
            <a:ext cx="10767832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/>
              <a:t>WP 8: Outlook and perspectives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18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  <a:endParaRPr/>
          </a:p>
        </p:txBody>
      </p:sp>
      <p:sp>
        <p:nvSpPr>
          <p:cNvPr id="3" name="CuadroTexto 2"/>
          <p:cNvSpPr txBox="1"/>
          <p:nvPr/>
        </p:nvSpPr>
        <p:spPr bwMode="auto">
          <a:xfrm>
            <a:off x="166866" y="1462086"/>
            <a:ext cx="182988" cy="365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317389947" name="TextBox 7"/>
          <p:cNvSpPr txBox="1"/>
          <p:nvPr/>
        </p:nvSpPr>
        <p:spPr bwMode="auto">
          <a:xfrm>
            <a:off x="838198" y="1623831"/>
            <a:ext cx="1120885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en-GB" sz="2000" dirty="0">
                <a:latin typeface="Calibri Light"/>
                <a:ea typeface="Times New Roman"/>
              </a:rPr>
              <a:t>Successful coordination and organization of the activities with the ET e-Infrastructure Board (EIB).</a:t>
            </a:r>
            <a:endParaRPr sz="2000" dirty="0">
              <a:latin typeface="Calibri Light"/>
              <a:ea typeface="Times New Roma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GB" sz="2000" dirty="0">
                <a:latin typeface="Calibri Light"/>
                <a:ea typeface="Times New Roman"/>
              </a:rPr>
              <a:t>Chairs and all-hands online meetings. </a:t>
            </a:r>
            <a:r>
              <a:rPr lang="en-GB" sz="2000" b="0" i="0" u="none" strike="noStrike" cap="none" spc="0" dirty="0">
                <a:solidFill>
                  <a:schemeClr val="tx1"/>
                </a:solidFill>
                <a:latin typeface="Calibri Light"/>
                <a:ea typeface="Times New Roman"/>
                <a:cs typeface="Calibri Light"/>
              </a:rPr>
              <a:t>Participation to ET-PP meeting (online/F2F), ET symposium and annual meetings. </a:t>
            </a:r>
            <a:endParaRPr lang="en-GB" sz="2000" dirty="0">
              <a:latin typeface="Calibri Light"/>
              <a:ea typeface="Times New Roma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GB" sz="2000" b="0" i="0" u="none" strike="noStrike" cap="none" spc="0" dirty="0">
                <a:solidFill>
                  <a:schemeClr val="tx1"/>
                </a:solidFill>
                <a:latin typeface="Calibri Light"/>
                <a:ea typeface="Times New Roman"/>
                <a:cs typeface="Calibri Light"/>
              </a:rPr>
              <a:t>M8.1 WP8 workshop very successful. Preparation of the M8.2 Resources in collaboration with WP9 - sustainability</a:t>
            </a:r>
            <a:endParaRPr sz="2000" dirty="0"/>
          </a:p>
          <a:p>
            <a:pPr marL="283879" lvl="0" indent="-283879">
              <a:buFont typeface="Arial"/>
              <a:buChar char="•"/>
              <a:defRPr/>
            </a:pPr>
            <a:r>
              <a:rPr lang="en-GB" sz="2000" dirty="0">
                <a:latin typeface="Calibri Light"/>
                <a:ea typeface="Times New Roman"/>
              </a:rPr>
              <a:t>ET AAI follow up activities for reaching a first implementation in the next period.</a:t>
            </a:r>
            <a:endParaRPr sz="2000" dirty="0">
              <a:latin typeface="Calibri Light"/>
              <a:ea typeface="Times New Roman"/>
            </a:endParaRPr>
          </a:p>
          <a:p>
            <a:pPr marL="283879" lvl="0" indent="-283879">
              <a:buFont typeface="Arial"/>
              <a:buChar char="•"/>
              <a:defRPr/>
            </a:pPr>
            <a:r>
              <a:rPr lang="en-GB" sz="2000" dirty="0">
                <a:latin typeface="Calibri Light"/>
                <a:ea typeface="Times New Roman"/>
              </a:rPr>
              <a:t>Maintenance of collaboration tool for file sharing (EIB-WP8 and WP10)</a:t>
            </a:r>
            <a:r>
              <a:rPr sz="2000" dirty="0">
                <a:latin typeface="Calibri Light"/>
                <a:ea typeface="Times New Roman"/>
              </a:rPr>
              <a:t> and test of  new required features.</a:t>
            </a:r>
          </a:p>
          <a:p>
            <a:pPr marL="283879" lvl="0" indent="-283879">
              <a:buFont typeface="Arial"/>
              <a:buChar char="•"/>
              <a:defRPr/>
            </a:pPr>
            <a:r>
              <a:rPr lang="en-GB" sz="2000" dirty="0">
                <a:latin typeface="Calibri Light"/>
                <a:ea typeface="Times New Roman"/>
              </a:rPr>
              <a:t>D8.1 finalization</a:t>
            </a:r>
            <a:endParaRPr sz="2000" dirty="0"/>
          </a:p>
          <a:p>
            <a:pPr marL="283879" lvl="0" indent="-283879">
              <a:buFont typeface="Arial"/>
              <a:buChar char="•"/>
              <a:defRPr/>
            </a:pPr>
            <a:r>
              <a:rPr lang="en-GB" sz="2000" dirty="0">
                <a:latin typeface="Calibri Light"/>
                <a:ea typeface="Times New Roman"/>
              </a:rPr>
              <a:t>IGWN current models, solutions, limitations taken into account in the ET Computing Model</a:t>
            </a:r>
          </a:p>
          <a:p>
            <a:pPr marL="283879" lvl="0" indent="-283879">
              <a:buFont typeface="Arial"/>
              <a:buChar char="•"/>
              <a:defRPr/>
            </a:pPr>
            <a:r>
              <a:rPr lang="en-GB" sz="2000" dirty="0">
                <a:latin typeface="Calibri Light"/>
                <a:ea typeface="Times New Roman"/>
              </a:rPr>
              <a:t>Contribution and collaboration with ESCAPE</a:t>
            </a:r>
            <a:endParaRPr sz="2000" dirty="0">
              <a:latin typeface="Calibri Light"/>
              <a:ea typeface="Times New Roman"/>
            </a:endParaRPr>
          </a:p>
        </p:txBody>
      </p:sp>
      <p:pic>
        <p:nvPicPr>
          <p:cNvPr id="1638871473" name="Picture 163887147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A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 bwMode="auto"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/>
            </a:pPr>
            <a:r>
              <a:rPr lang="en-US" sz="51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ET-PP </a:t>
            </a:r>
            <a:br>
              <a:rPr lang="en-US" sz="51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51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</a:t>
            </a:r>
            <a:r>
              <a:rPr lang="en-US" sz="5100" baseline="300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US" sz="51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review meeting</a:t>
            </a:r>
            <a:endParaRPr/>
          </a:p>
        </p:txBody>
      </p:sp>
      <p:sp>
        <p:nvSpPr>
          <p:cNvPr id="12" name="Subtítulo 11"/>
          <p:cNvSpPr>
            <a:spLocks noGrp="1"/>
          </p:cNvSpPr>
          <p:nvPr>
            <p:ph type="subTitle" idx="1"/>
          </p:nvPr>
        </p:nvSpPr>
        <p:spPr bwMode="auto">
          <a:xfrm>
            <a:off x="7077702" y="5537118"/>
            <a:ext cx="4645250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defRPr/>
            </a:pPr>
            <a:r>
              <a:rPr lang="en-US" sz="20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14/12/2023</a:t>
            </a:r>
            <a:endParaRPr/>
          </a:p>
          <a:p>
            <a:pPr algn="l">
              <a:defRPr/>
            </a:pPr>
            <a:r>
              <a:rPr lang="en-US" sz="20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Grant agreement: Nº 101079696</a:t>
            </a:r>
            <a:endParaRPr/>
          </a:p>
        </p:txBody>
      </p:sp>
      <p:sp>
        <p:nvSpPr>
          <p:cNvPr id="27" name="Freeform: Shape 2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 extrusionOk="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9" name="Freeform: Shape 2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 extrusionOk="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rcRect l="15989" r="16114" b="-1"/>
          <a:stretch/>
        </p:blipFill>
        <p:spPr bwMode="auto">
          <a:xfrm>
            <a:off x="419382" y="770070"/>
            <a:ext cx="4047843" cy="3949689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 bwMode="auto">
          <a:xfrm>
            <a:off x="11858" y="15702"/>
            <a:ext cx="6025703" cy="365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es-ES" b="1">
                <a:solidFill>
                  <a:schemeClr val="bg1">
                    <a:lumMod val="50000"/>
                  </a:schemeClr>
                </a:solidFill>
              </a:rPr>
              <a:t>Project: 101079696 — ET-PP — HORIZON-INFRA-2021-DEV-02</a:t>
            </a:r>
            <a:endParaRPr/>
          </a:p>
        </p:txBody>
      </p:sp>
      <p:sp>
        <p:nvSpPr>
          <p:cNvPr id="9" name="CuadroTexto 8"/>
          <p:cNvSpPr txBox="1"/>
          <p:nvPr/>
        </p:nvSpPr>
        <p:spPr bwMode="auto">
          <a:xfrm>
            <a:off x="248267" y="5537117"/>
            <a:ext cx="3009726" cy="716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es-ES" b="1">
                <a:solidFill>
                  <a:schemeClr val="bg1">
                    <a:lumMod val="50000"/>
                  </a:schemeClr>
                </a:solidFill>
              </a:rPr>
              <a:t>Horizon Europe: Coordination </a:t>
            </a:r>
            <a:endParaRPr/>
          </a:p>
          <a:p>
            <a:pPr algn="ctr">
              <a:spcAft>
                <a:spcPts val="600"/>
              </a:spcAft>
              <a:defRPr/>
            </a:pPr>
            <a:r>
              <a:rPr lang="es-ES" b="1">
                <a:solidFill>
                  <a:schemeClr val="bg1">
                    <a:lumMod val="50000"/>
                  </a:schemeClr>
                </a:solidFill>
              </a:rPr>
              <a:t>and Support Actions</a:t>
            </a:r>
          </a:p>
        </p:txBody>
      </p:sp>
      <p:pic>
        <p:nvPicPr>
          <p:cNvPr id="428448520" name="Picture 42844851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852226" y="317498"/>
            <a:ext cx="4976913" cy="15421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66868" y="136525"/>
            <a:ext cx="8215132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/>
              <a:t>WP 8: Computing model Introduction - Objectives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2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  <a:endParaRPr/>
          </a:p>
        </p:txBody>
      </p:sp>
      <p:sp>
        <p:nvSpPr>
          <p:cNvPr id="3" name="TextBox 2"/>
          <p:cNvSpPr txBox="1"/>
          <p:nvPr/>
        </p:nvSpPr>
        <p:spPr bwMode="auto">
          <a:xfrm>
            <a:off x="209305" y="2301872"/>
            <a:ext cx="4624021" cy="2819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GB"/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GB"/>
              <a:t>Definition of the computing and data model of the Einstein Telescope.</a:t>
            </a:r>
            <a:endParaRPr/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GB"/>
              <a:t>Definition of ET workflows.</a:t>
            </a:r>
            <a:endParaRPr/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GB"/>
              <a:t>Estimation of the resources.</a:t>
            </a:r>
            <a:endParaRPr/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s-ES"/>
              <a:t>Definition of the technical guidelines and principles for implementing the data access policies. </a:t>
            </a:r>
            <a:endParaRPr lang="en-GB"/>
          </a:p>
        </p:txBody>
      </p:sp>
      <p:pic>
        <p:nvPicPr>
          <p:cNvPr id="1160161409" name="Picture 116016140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7"/>
            <a:ext cx="2256463" cy="699185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2B60E17-21AA-8287-D323-2062D8E7D81C}"/>
              </a:ext>
            </a:extLst>
          </p:cNvPr>
          <p:cNvGrpSpPr/>
          <p:nvPr/>
        </p:nvGrpSpPr>
        <p:grpSpPr>
          <a:xfrm>
            <a:off x="5447928" y="1848345"/>
            <a:ext cx="6520541" cy="3681351"/>
            <a:chOff x="5447928" y="1848345"/>
            <a:chExt cx="6520541" cy="3681351"/>
          </a:xfrm>
        </p:grpSpPr>
        <p:grpSp>
          <p:nvGrpSpPr>
            <p:cNvPr id="15" name="Group 14"/>
            <p:cNvGrpSpPr/>
            <p:nvPr/>
          </p:nvGrpSpPr>
          <p:grpSpPr bwMode="auto">
            <a:xfrm>
              <a:off x="5447928" y="1848345"/>
              <a:ext cx="6520541" cy="3681351"/>
              <a:chOff x="57764" y="0"/>
              <a:chExt cx="6520541" cy="3681351"/>
            </a:xfrm>
          </p:grpSpPr>
          <p:sp>
            <p:nvSpPr>
              <p:cNvPr id="17" name="TextBox 16"/>
              <p:cNvSpPr txBox="1"/>
              <p:nvPr/>
            </p:nvSpPr>
            <p:spPr bwMode="auto">
              <a:xfrm>
                <a:off x="593058" y="3233369"/>
                <a:ext cx="5597273" cy="30483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s-ES_tradnl" sz="1400">
                    <a:solidFill>
                      <a:srgbClr val="C00000"/>
                    </a:solidFill>
                    <a:latin typeface="+mj-lt"/>
                  </a:rPr>
                  <a:t>ET design</a:t>
                </a:r>
              </a:p>
            </p:txBody>
          </p:sp>
          <p:grpSp>
            <p:nvGrpSpPr>
              <p:cNvPr id="18" name="Group 17"/>
              <p:cNvGrpSpPr/>
              <p:nvPr/>
            </p:nvGrpSpPr>
            <p:grpSpPr bwMode="auto">
              <a:xfrm>
                <a:off x="57764" y="0"/>
                <a:ext cx="6520541" cy="3681351"/>
                <a:chOff x="0" y="0"/>
                <a:chExt cx="6520541" cy="3681351"/>
              </a:xfrm>
            </p:grpSpPr>
            <p:sp>
              <p:nvSpPr>
                <p:cNvPr id="22" name="Rounded Rectangle 21"/>
                <p:cNvSpPr/>
                <p:nvPr/>
              </p:nvSpPr>
              <p:spPr bwMode="auto">
                <a:xfrm>
                  <a:off x="0" y="0"/>
                  <a:ext cx="6520541" cy="3681351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rgbClr val="AECAC3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s-ES_tradnl" sz="110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 bwMode="auto">
                <a:xfrm>
                  <a:off x="535292" y="99065"/>
                  <a:ext cx="5627756" cy="3129178"/>
                  <a:chOff x="0" y="0"/>
                  <a:chExt cx="5627756" cy="3129178"/>
                </a:xfrm>
              </p:grpSpPr>
              <p:sp>
                <p:nvSpPr>
                  <p:cNvPr id="24" name="TextBox 23"/>
                  <p:cNvSpPr txBox="1"/>
                  <p:nvPr/>
                </p:nvSpPr>
                <p:spPr bwMode="auto">
                  <a:xfrm>
                    <a:off x="132472" y="0"/>
                    <a:ext cx="5495284" cy="30483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s-ES_tradnl" sz="1400">
                        <a:latin typeface="+mj-lt"/>
                      </a:rPr>
                      <a:t>WP1: ET-PP management and coordination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 bwMode="auto">
                  <a:xfrm>
                    <a:off x="132474" y="803093"/>
                    <a:ext cx="2823693" cy="304835"/>
                  </a:xfrm>
                  <a:prstGeom prst="rect">
                    <a:avLst/>
                  </a:prstGeom>
                  <a:solidFill>
                    <a:schemeClr val="accent4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s-ES_tradnl" sz="1400">
                        <a:latin typeface="+mj-lt"/>
                      </a:rPr>
                      <a:t>WP2: Governance and legal aspects </a:t>
                    </a:r>
                    <a:endParaRPr/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 bwMode="auto">
                  <a:xfrm>
                    <a:off x="2961175" y="803383"/>
                    <a:ext cx="2652447" cy="304835"/>
                  </a:xfrm>
                  <a:prstGeom prst="rect">
                    <a:avLst/>
                  </a:prstGeom>
                  <a:solidFill>
                    <a:schemeClr val="accent4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s-ES_tradnl" sz="1400">
                        <a:latin typeface="+mj-lt"/>
                      </a:rPr>
                      <a:t>WP3: Financial architecture</a:t>
                    </a:r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 bwMode="auto">
                  <a:xfrm>
                    <a:off x="4093478" y="1330767"/>
                    <a:ext cx="1510457" cy="1353895"/>
                  </a:xfrm>
                  <a:prstGeom prst="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txBody>
                  <a:bodyPr wrap="square" rtlCol="0">
                    <a:noAutofit/>
                  </a:bodyPr>
                  <a:lstStyle/>
                  <a:p>
                    <a:pPr>
                      <a:defRPr/>
                    </a:pPr>
                    <a:r>
                      <a:rPr lang="es-ES_tradnl" sz="1400" dirty="0">
                        <a:latin typeface="+mj-lt"/>
                      </a:rPr>
                      <a:t>WP4:Site </a:t>
                    </a:r>
                    <a:r>
                      <a:rPr lang="es-ES_tradnl" sz="1400" dirty="0" err="1">
                        <a:latin typeface="+mj-lt"/>
                      </a:rPr>
                      <a:t>preparation</a:t>
                    </a:r>
                    <a:endParaRPr lang="es-ES_tradnl" sz="1400" dirty="0">
                      <a:latin typeface="+mj-lt"/>
                    </a:endParaRPr>
                  </a:p>
                  <a:p>
                    <a:pPr>
                      <a:defRPr/>
                    </a:pPr>
                    <a:endParaRPr lang="es-ES_tradnl" sz="1400" dirty="0">
                      <a:latin typeface="+mj-lt"/>
                    </a:endParaRPr>
                  </a:p>
                  <a:p>
                    <a:pPr>
                      <a:defRPr/>
                    </a:pPr>
                    <a:r>
                      <a:rPr lang="es-ES_tradnl" sz="1400" dirty="0">
                        <a:latin typeface="+mj-lt"/>
                      </a:rPr>
                      <a:t>WP5: Project Office </a:t>
                    </a:r>
                    <a:r>
                      <a:rPr lang="es-ES_tradnl" sz="1400" dirty="0" err="1">
                        <a:latin typeface="+mj-lt"/>
                      </a:rPr>
                      <a:t>Engineering</a:t>
                    </a:r>
                    <a:r>
                      <a:rPr lang="es-ES_tradnl" sz="1400" dirty="0">
                        <a:latin typeface="+mj-lt"/>
                      </a:rPr>
                      <a:t> </a:t>
                    </a:r>
                    <a:r>
                      <a:rPr lang="es-ES_tradnl" sz="1400" dirty="0" err="1">
                        <a:latin typeface="+mj-lt"/>
                      </a:rPr>
                      <a:t>Department</a:t>
                    </a:r>
                    <a:endParaRPr dirty="0"/>
                  </a:p>
                </p:txBody>
              </p:sp>
              <p:sp>
                <p:nvSpPr>
                  <p:cNvPr id="28" name="TextBox 27"/>
                  <p:cNvSpPr txBox="1"/>
                  <p:nvPr/>
                </p:nvSpPr>
                <p:spPr bwMode="auto">
                  <a:xfrm>
                    <a:off x="3108088" y="2822430"/>
                    <a:ext cx="2489188" cy="30483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s-ES_tradnl" sz="1400">
                        <a:latin typeface="+mj-lt"/>
                      </a:rPr>
                      <a:t>WP6: Technical design</a:t>
                    </a:r>
                  </a:p>
                </p:txBody>
              </p:sp>
              <p:sp>
                <p:nvSpPr>
                  <p:cNvPr id="29" name="TextBox 28"/>
                  <p:cNvSpPr txBox="1"/>
                  <p:nvPr/>
                </p:nvSpPr>
                <p:spPr bwMode="auto">
                  <a:xfrm>
                    <a:off x="0" y="2824343"/>
                    <a:ext cx="3100907" cy="30483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s-ES_tradnl" sz="1400">
                        <a:latin typeface="+mj-lt"/>
                      </a:rPr>
                      <a:t>WP7: Innovation and Industry eng.</a:t>
                    </a:r>
                    <a:endParaRPr/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 bwMode="auto">
                  <a:xfrm>
                    <a:off x="2086251" y="1534937"/>
                    <a:ext cx="1674503" cy="822995"/>
                  </a:xfrm>
                  <a:prstGeom prst="rect">
                    <a:avLst/>
                  </a:prstGeom>
                  <a:solidFill>
                    <a:srgbClr val="00206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s-ES_tradnl" sz="1600">
                        <a:solidFill>
                          <a:schemeClr val="bg1"/>
                        </a:solidFill>
                        <a:latin typeface="+mj-lt"/>
                      </a:rPr>
                      <a:t>WP8: Computing </a:t>
                    </a:r>
                    <a:endParaRPr/>
                  </a:p>
                  <a:p>
                    <a:pPr algn="ctr">
                      <a:defRPr/>
                    </a:pPr>
                    <a:r>
                      <a:rPr lang="es-ES_tradnl" sz="1600">
                        <a:solidFill>
                          <a:schemeClr val="bg1"/>
                        </a:solidFill>
                        <a:latin typeface="+mj-lt"/>
                      </a:rPr>
                      <a:t>and </a:t>
                    </a:r>
                    <a:endParaRPr/>
                  </a:p>
                  <a:p>
                    <a:pPr algn="ctr">
                      <a:defRPr/>
                    </a:pPr>
                    <a:r>
                      <a:rPr lang="es-ES_tradnl" sz="1600">
                        <a:solidFill>
                          <a:schemeClr val="bg1"/>
                        </a:solidFill>
                        <a:latin typeface="+mj-lt"/>
                      </a:rPr>
                      <a:t>data Access</a:t>
                    </a:r>
                    <a:endParaRPr/>
                  </a:p>
                </p:txBody>
              </p:sp>
              <p:sp>
                <p:nvSpPr>
                  <p:cNvPr id="31" name="TextBox 30"/>
                  <p:cNvSpPr txBox="1"/>
                  <p:nvPr/>
                </p:nvSpPr>
                <p:spPr bwMode="auto">
                  <a:xfrm>
                    <a:off x="45912" y="1364527"/>
                    <a:ext cx="1656018" cy="721340"/>
                  </a:xfrm>
                  <a:prstGeom prst="rect">
                    <a:avLst/>
                  </a:prstGeom>
                  <a:solidFill>
                    <a:srgbClr val="D883FF">
                      <a:alpha val="32941"/>
                    </a:srgbClr>
                  </a:solidFill>
                  <a:ln>
                    <a:noFill/>
                  </a:ln>
                </p:spPr>
                <p:txBody>
                  <a:bodyPr wrap="square" rtlCol="0">
                    <a:noAutofit/>
                  </a:bodyPr>
                  <a:lstStyle/>
                  <a:p>
                    <a:pPr>
                      <a:defRPr/>
                    </a:pPr>
                    <a:r>
                      <a:rPr lang="es-ES_tradnl" sz="1400">
                        <a:latin typeface="+mj-lt"/>
                      </a:rPr>
                      <a:t>WP10: Communication and outreach</a:t>
                    </a:r>
                  </a:p>
                </p:txBody>
              </p:sp>
              <p:sp>
                <p:nvSpPr>
                  <p:cNvPr id="33" name="Up-down Arrow 32"/>
                  <p:cNvSpPr/>
                  <p:nvPr/>
                </p:nvSpPr>
                <p:spPr bwMode="auto">
                  <a:xfrm rot="10800000">
                    <a:off x="3348447" y="2406633"/>
                    <a:ext cx="116206" cy="406658"/>
                  </a:xfrm>
                  <a:prstGeom prst="upDownArrow">
                    <a:avLst>
                      <a:gd name="adj1" fmla="val 50000"/>
                      <a:gd name="adj2" fmla="val 50000"/>
                    </a:avLst>
                  </a:prstGeom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s-ES_tradnl" sz="1200">
                      <a:latin typeface="+mj-lt"/>
                    </a:endParaRPr>
                  </a:p>
                </p:txBody>
              </p:sp>
              <p:sp>
                <p:nvSpPr>
                  <p:cNvPr id="34" name="Up-down Arrow 33"/>
                  <p:cNvSpPr/>
                  <p:nvPr/>
                </p:nvSpPr>
                <p:spPr bwMode="auto">
                  <a:xfrm rot="10800000">
                    <a:off x="2274312" y="1137705"/>
                    <a:ext cx="119162" cy="386784"/>
                  </a:xfrm>
                  <a:prstGeom prst="upDownArrow">
                    <a:avLst>
                      <a:gd name="adj1" fmla="val 50000"/>
                      <a:gd name="adj2" fmla="val 50000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s-ES_tradnl" sz="1200">
                      <a:latin typeface="+mj-lt"/>
                    </a:endParaRPr>
                  </a:p>
                </p:txBody>
              </p:sp>
            </p:grpSp>
          </p:grpSp>
          <p:sp>
            <p:nvSpPr>
              <p:cNvPr id="19" name="TextBox 18"/>
              <p:cNvSpPr txBox="1"/>
              <p:nvPr/>
            </p:nvSpPr>
            <p:spPr bwMode="auto">
              <a:xfrm>
                <a:off x="725530" y="584467"/>
                <a:ext cx="5495282" cy="30483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s-ES_tradnl" sz="1400">
                    <a:solidFill>
                      <a:srgbClr val="C00000"/>
                    </a:solidFill>
                    <a:latin typeface="+mj-lt"/>
                  </a:rPr>
                  <a:t>ET organization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 bwMode="auto">
              <a:xfrm rot="5400000">
                <a:off x="5697533" y="1941205"/>
                <a:ext cx="1327580" cy="30483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s-ES_tradnl" sz="1400" dirty="0">
                    <a:solidFill>
                      <a:srgbClr val="C00000"/>
                    </a:solidFill>
                    <a:latin typeface="+mj-lt"/>
                  </a:rPr>
                  <a:t>ET site</a:t>
                </a:r>
                <a:endParaRPr dirty="0"/>
              </a:p>
            </p:txBody>
          </p:sp>
          <p:sp>
            <p:nvSpPr>
              <p:cNvPr id="21" name="TextBox 20"/>
              <p:cNvSpPr txBox="1"/>
              <p:nvPr/>
            </p:nvSpPr>
            <p:spPr bwMode="auto">
              <a:xfrm rot="16199998">
                <a:off x="-302705" y="1870463"/>
                <a:ext cx="1336963" cy="523220"/>
              </a:xfrm>
              <a:prstGeom prst="rect">
                <a:avLst/>
              </a:prstGeom>
              <a:solidFill>
                <a:srgbClr val="D883FF">
                  <a:alpha val="32941"/>
                </a:srgb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s-ES_tradnl" sz="1400" dirty="0" err="1">
                    <a:solidFill>
                      <a:srgbClr val="C00000"/>
                    </a:solidFill>
                    <a:latin typeface="+mj-lt"/>
                  </a:rPr>
                  <a:t>Sustainability</a:t>
                </a:r>
                <a:r>
                  <a:rPr lang="es-ES_tradnl" sz="1400" dirty="0">
                    <a:solidFill>
                      <a:srgbClr val="C00000"/>
                    </a:solidFill>
                    <a:latin typeface="+mj-lt"/>
                  </a:rPr>
                  <a:t> and </a:t>
                </a:r>
                <a:r>
                  <a:rPr lang="es-ES_tradnl" sz="1400" dirty="0" err="1">
                    <a:solidFill>
                      <a:srgbClr val="C00000"/>
                    </a:solidFill>
                    <a:latin typeface="+mj-lt"/>
                  </a:rPr>
                  <a:t>outreach</a:t>
                </a:r>
                <a:endParaRPr lang="es-ES_tradnl" sz="1400" dirty="0">
                  <a:solidFill>
                    <a:srgbClr val="C00000"/>
                  </a:solidFill>
                  <a:latin typeface="+mj-lt"/>
                </a:endParaRPr>
              </a:p>
            </p:txBody>
          </p:sp>
        </p:grpSp>
        <p:sp>
          <p:nvSpPr>
            <p:cNvPr id="55" name="Up-down Arrow 54"/>
            <p:cNvSpPr/>
            <p:nvPr/>
          </p:nvSpPr>
          <p:spPr bwMode="auto">
            <a:xfrm rot="5400000">
              <a:off x="7808091" y="3588801"/>
              <a:ext cx="169475" cy="369917"/>
            </a:xfrm>
            <a:prstGeom prst="upDownArrow">
              <a:avLst>
                <a:gd name="adj1" fmla="val 50000"/>
                <a:gd name="adj2" fmla="val 50000"/>
              </a:avLst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s-ES_tradnl" sz="1200">
                <a:latin typeface="+mj-lt"/>
              </a:endParaRPr>
            </a:p>
          </p:txBody>
        </p:sp>
        <p:sp>
          <p:nvSpPr>
            <p:cNvPr id="56" name="Up-down Arrow 55"/>
            <p:cNvSpPr/>
            <p:nvPr/>
          </p:nvSpPr>
          <p:spPr bwMode="auto">
            <a:xfrm rot="5400000">
              <a:off x="7808090" y="4011764"/>
              <a:ext cx="169475" cy="369917"/>
            </a:xfrm>
            <a:prstGeom prst="upDownArrow">
              <a:avLst>
                <a:gd name="adj1" fmla="val 50000"/>
                <a:gd name="adj2" fmla="val 50000"/>
              </a:avLst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s-ES_tradnl" sz="1200">
                <a:latin typeface="+mj-lt"/>
              </a:endParaRPr>
            </a:p>
          </p:txBody>
        </p:sp>
        <p:sp>
          <p:nvSpPr>
            <p:cNvPr id="57" name="TextBox 56"/>
            <p:cNvSpPr txBox="1"/>
            <p:nvPr/>
          </p:nvSpPr>
          <p:spPr bwMode="auto">
            <a:xfrm>
              <a:off x="6043615" y="4043680"/>
              <a:ext cx="1658343" cy="605220"/>
            </a:xfrm>
            <a:prstGeom prst="rect">
              <a:avLst/>
            </a:prstGeom>
            <a:solidFill>
              <a:srgbClr val="F3D6FF"/>
            </a:solidFill>
          </p:spPr>
          <p:txBody>
            <a:bodyPr wrap="square" rtlCol="0">
              <a:noAutofit/>
            </a:bodyPr>
            <a:lstStyle/>
            <a:p>
              <a:pPr>
                <a:defRPr/>
              </a:pPr>
              <a:r>
                <a:rPr lang="es-ES_tradnl" sz="1400">
                  <a:latin typeface="+mj-lt"/>
                </a:rPr>
                <a:t>WP9: Sustainable devel.</a:t>
              </a:r>
              <a:endParaRPr/>
            </a:p>
          </p:txBody>
        </p:sp>
        <p:sp>
          <p:nvSpPr>
            <p:cNvPr id="6" name="Up-down Arrow 5">
              <a:extLst>
                <a:ext uri="{FF2B5EF4-FFF2-40B4-BE49-F238E27FC236}">
                  <a16:creationId xmlns:a16="http://schemas.microsoft.com/office/drawing/2014/main" id="{6858D408-B2FE-27DA-8790-08D6E9F2ED13}"/>
                </a:ext>
              </a:extLst>
            </p:cNvPr>
            <p:cNvSpPr/>
            <p:nvPr/>
          </p:nvSpPr>
          <p:spPr bwMode="auto">
            <a:xfrm rot="10800000">
              <a:off x="9187107" y="3084785"/>
              <a:ext cx="119162" cy="386784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s-ES_tradnl" sz="1200">
                <a:latin typeface="+mj-lt"/>
              </a:endParaRPr>
            </a:p>
          </p:txBody>
        </p:sp>
        <p:sp>
          <p:nvSpPr>
            <p:cNvPr id="8" name="Up-down Arrow 7">
              <a:extLst>
                <a:ext uri="{FF2B5EF4-FFF2-40B4-BE49-F238E27FC236}">
                  <a16:creationId xmlns:a16="http://schemas.microsoft.com/office/drawing/2014/main" id="{66B1868A-C28F-9004-A39E-0A273A9825E5}"/>
                </a:ext>
              </a:extLst>
            </p:cNvPr>
            <p:cNvSpPr/>
            <p:nvPr/>
          </p:nvSpPr>
          <p:spPr bwMode="auto">
            <a:xfrm rot="5400000">
              <a:off x="9872381" y="3469043"/>
              <a:ext cx="116007" cy="323954"/>
            </a:xfrm>
            <a:prstGeom prst="upDownArrow">
              <a:avLst>
                <a:gd name="adj1" fmla="val 50000"/>
                <a:gd name="adj2" fmla="val 50000"/>
              </a:avLst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s-ES_tradnl" sz="1200">
                <a:latin typeface="+mj-lt"/>
              </a:endParaRPr>
            </a:p>
          </p:txBody>
        </p:sp>
        <p:sp>
          <p:nvSpPr>
            <p:cNvPr id="9" name="Up-down Arrow 8">
              <a:extLst>
                <a:ext uri="{FF2B5EF4-FFF2-40B4-BE49-F238E27FC236}">
                  <a16:creationId xmlns:a16="http://schemas.microsoft.com/office/drawing/2014/main" id="{47B07E25-3C1C-883F-E2BC-E888650A7DC1}"/>
                </a:ext>
              </a:extLst>
            </p:cNvPr>
            <p:cNvSpPr/>
            <p:nvPr/>
          </p:nvSpPr>
          <p:spPr bwMode="auto">
            <a:xfrm rot="5400000">
              <a:off x="9872382" y="3973099"/>
              <a:ext cx="116007" cy="323954"/>
            </a:xfrm>
            <a:prstGeom prst="upDownArrow">
              <a:avLst>
                <a:gd name="adj1" fmla="val 50000"/>
                <a:gd name="adj2" fmla="val 50000"/>
              </a:avLst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s-ES_tradnl" sz="1200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66868" y="136525"/>
            <a:ext cx="8215132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/>
              <a:t>WP 8: Computing model Introduction - Participation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3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  <a:endParaRPr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569426"/>
              </p:ext>
            </p:extLst>
          </p:nvPr>
        </p:nvGraphicFramePr>
        <p:xfrm>
          <a:off x="596096" y="1529758"/>
          <a:ext cx="10999808" cy="2122805"/>
        </p:xfrm>
        <a:graphic>
          <a:graphicData uri="http://schemas.openxmlformats.org/drawingml/2006/table">
            <a:tbl>
              <a:tblPr firstRow="1" bandRow="1">
                <a:tableStyleId>{664C1D00-2876-FFF9-176B-61D8FE7DB50E}</a:tableStyleId>
              </a:tblPr>
              <a:tblGrid>
                <a:gridCol w="6134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b="1">
                          <a:solidFill>
                            <a:schemeClr val="tx1"/>
                          </a:solidFill>
                        </a:rPr>
                        <a:t>ET-PP WP8</a:t>
                      </a:r>
                      <a:endParaRPr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sz="1800" b="1" i="0" u="none" strike="noStrike">
                          <a:solidFill>
                            <a:schemeClr val="tx1"/>
                          </a:solidFill>
                        </a:rPr>
                        <a:t>Achim Stahl - RWTH, Nadia Tonello - BSC</a:t>
                      </a:r>
                      <a:endParaRPr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8.1 T0 data center</a:t>
                      </a:r>
                      <a:endParaRPr lang="es-ES_tradnl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Patrice Verdier - CNRS</a:t>
                      </a:r>
                      <a:endParaRPr lang="es-ES_tradnl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8.2 Computing and Data Model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Tassos Fragkos, Paul Laycock  - UniGe</a:t>
                      </a:r>
                      <a:endParaRPr lang="es-ES_tradnl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8.3 Resources estimation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Silvio Pardi – INFN</a:t>
                      </a:r>
                      <a:endParaRPr lang="es-ES_tradnl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8.4 Data Access Implementation design</a:t>
                      </a:r>
                      <a:r>
                        <a:rPr>
                          <a:solidFill>
                            <a:schemeClr val="tx1"/>
                          </a:solidFill>
                        </a:rPr>
                        <a:t> 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sz="1800" b="0" i="0" u="none" strike="noStrike" dirty="0">
                          <a:solidFill>
                            <a:schemeClr val="tx1"/>
                          </a:solidFill>
                        </a:rPr>
                        <a:t>Nadia Tonello – BSC</a:t>
                      </a:r>
                      <a:endParaRPr sz="1800" b="0" i="0" u="none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53580449" name="Picture 35358044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66868" y="136525"/>
            <a:ext cx="8215132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/>
              <a:t>WP 8: Computing model Introduction - Participation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4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  <a:endParaRPr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96096" y="1529758"/>
          <a:ext cx="10999808" cy="4616450"/>
        </p:xfrm>
        <a:graphic>
          <a:graphicData uri="http://schemas.openxmlformats.org/drawingml/2006/table">
            <a:tbl>
              <a:tblPr firstRow="1" bandRow="1">
                <a:tableStyleId>{664C1D00-2876-FFF9-176B-61D8FE7DB50E}</a:tableStyleId>
              </a:tblPr>
              <a:tblGrid>
                <a:gridCol w="6134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b="1">
                          <a:solidFill>
                            <a:schemeClr val="tx1"/>
                          </a:solidFill>
                        </a:rPr>
                        <a:t>ET-PP WP8</a:t>
                      </a:r>
                      <a:endParaRPr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sz="1800" b="1" i="0" u="none" strike="noStrike">
                          <a:solidFill>
                            <a:schemeClr val="tx1"/>
                          </a:solidFill>
                        </a:rPr>
                        <a:t>Achim Stahl - RWTH, Nadia Tonello - BSC</a:t>
                      </a:r>
                      <a:endParaRPr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8.1 T0 data center</a:t>
                      </a:r>
                      <a:endParaRPr lang="es-ES_tradnl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Patrice Verdier - CNRS</a:t>
                      </a:r>
                      <a:endParaRPr lang="es-ES_tradnl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8.2 Computing and Data Model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Tassos Fragkos, Paul Laycock  - UniGe</a:t>
                      </a:r>
                      <a:endParaRPr lang="es-ES_tradnl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8.3 Resources estimation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Silvio Pardi – INFN</a:t>
                      </a:r>
                      <a:endParaRPr lang="es-ES_tradnl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8.4 Data Access Implementation design</a:t>
                      </a:r>
                      <a:r>
                        <a:rPr>
                          <a:solidFill>
                            <a:schemeClr val="tx1"/>
                          </a:solidFill>
                        </a:rPr>
                        <a:t> 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_tradnl" sz="1800" b="0" i="0" u="none" strike="noStrike">
                          <a:solidFill>
                            <a:schemeClr val="tx1"/>
                          </a:solidFill>
                        </a:rPr>
                        <a:t>Nadia Tonello – BSC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1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sz="1800" b="1" i="0" u="none" strike="noStrike" dirty="0">
                          <a:solidFill>
                            <a:schemeClr val="tx1"/>
                          </a:solidFill>
                        </a:rPr>
                        <a:t>EIB</a:t>
                      </a:r>
                      <a:endParaRPr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Stefano Bagnasco -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UniTo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, Patrice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Verdier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- CNRS</a:t>
                      </a:r>
                      <a:endParaRPr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Division 1: 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Software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frameworks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and data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challenge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support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 </a:t>
                      </a:r>
                      <a:endParaRPr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>
                          <a:solidFill>
                            <a:schemeClr val="tx1"/>
                          </a:solidFill>
                        </a:rPr>
                        <a:t>Andres Tanasijczuk – UCLouvain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Division 2: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Services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Collaboration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Support</a:t>
                      </a:r>
                      <a:endParaRPr sz="1800" b="0" i="0" u="none" strike="noStrike" cap="none" spc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>
                          <a:solidFill>
                            <a:schemeClr val="tx1"/>
                          </a:solidFill>
                        </a:rPr>
                        <a:t>Antonella Bozzi –EGO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Division 3: 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Computing and data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model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Resource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Estimation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>
                          <a:solidFill>
                            <a:schemeClr val="tx1"/>
                          </a:solidFill>
                        </a:rPr>
                        <a:t>Gonzalo Merino –PIC</a:t>
                      </a:r>
                      <a:endParaRPr sz="1800" b="0" i="0" u="none" strike="noStrik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Division 4: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Multimessenger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alerts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infrastructure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Steven Schramm,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UniGe</a:t>
                      </a:r>
                      <a:endParaRPr sz="1800" b="0" i="0" u="none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>
                          <a:solidFill>
                            <a:schemeClr val="tx1"/>
                          </a:solidFill>
                        </a:rPr>
                        <a:t>TTG: Technology tracking working group</a:t>
                      </a:r>
                      <a:endParaRPr lang="es-ES_tradnl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Sara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Vallero</a:t>
                      </a:r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, INFN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endParaRPr sz="1800" b="0" i="0" u="none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353580449" name="Picture 35358044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35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_tradnl"/>
              <a:t>EiB – WP8 synergy</a:t>
            </a:r>
          </a:p>
        </p:txBody>
      </p:sp>
      <p:sp>
        <p:nvSpPr>
          <p:cNvPr id="4" name="TextBox 3"/>
          <p:cNvSpPr txBox="1"/>
          <p:nvPr/>
        </p:nvSpPr>
        <p:spPr bwMode="auto">
          <a:xfrm rot="16199998">
            <a:off x="-708253" y="4269510"/>
            <a:ext cx="3477836" cy="335315"/>
          </a:xfrm>
          <a:prstGeom prst="rect">
            <a:avLst/>
          </a:prstGeom>
          <a:solidFill>
            <a:srgbClr val="328E79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_tradnl" sz="1600" b="1">
                <a:solidFill>
                  <a:schemeClr val="bg1"/>
                </a:solidFill>
              </a:rPr>
              <a:t>ET EiB Divisions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3250113" y="1633988"/>
            <a:ext cx="8032900" cy="33531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_tradnl" sz="1600" b="1">
                <a:solidFill>
                  <a:schemeClr val="bg1"/>
                </a:solidFill>
              </a:rPr>
              <a:t>WP8 Tasks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99905" y="1970425"/>
          <a:ext cx="10083039" cy="3853434"/>
        </p:xfrm>
        <a:graphic>
          <a:graphicData uri="http://schemas.openxmlformats.org/drawingml/2006/table">
            <a:tbl>
              <a:tblPr>
                <a:tableStyleId>{664C1D00-2876-FFF9-176B-61D8FE7DB50E}</a:tableStyleId>
              </a:tblPr>
              <a:tblGrid>
                <a:gridCol w="2065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9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6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31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s-ES" sz="14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algn="ctr">
                      <a:noFill/>
                    </a:lnL>
                    <a:lnR w="6350" algn="ctr">
                      <a:solidFill>
                        <a:schemeClr val="bg1">
                          <a:lumMod val="75000"/>
                        </a:schemeClr>
                      </a:solidFill>
                    </a:lnR>
                    <a:lnT w="3175" algn="ctr">
                      <a:noFill/>
                    </a:lnT>
                    <a:lnB w="6350" algn="ctr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T8.1 </a:t>
                      </a:r>
                      <a:endParaRPr/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T0 data center</a:t>
                      </a:r>
                      <a:endParaRPr/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6350" algn="ctr">
                      <a:solidFill>
                        <a:schemeClr val="bg1">
                          <a:lumMod val="75000"/>
                        </a:schemeClr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6350" algn="ctr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T8.2 Computing and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data model</a:t>
                      </a:r>
                      <a:endParaRPr/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6350" algn="ctr">
                      <a:solidFill>
                        <a:schemeClr val="bg1">
                          <a:lumMod val="75000"/>
                        </a:schemeClr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6350" algn="ctr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</a:rPr>
                        <a:t>T8.3 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</a:rPr>
                        <a:t>Resources</a:t>
                      </a:r>
                      <a:endParaRPr lang="en-US" sz="1400" b="1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6350" algn="ctr">
                      <a:solidFill>
                        <a:schemeClr val="bg1">
                          <a:lumMod val="75000"/>
                        </a:schemeClr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6350" algn="ctr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T8.4 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Data access implementation</a:t>
                      </a:r>
                      <a:endParaRPr/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6350" algn="ctr">
                      <a:solidFill>
                        <a:schemeClr val="bg1">
                          <a:lumMod val="75000"/>
                        </a:schemeClr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6350" algn="ctr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31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1">
                          <a:latin typeface="+mj-lt"/>
                          <a:ea typeface="Times New Roman"/>
                        </a:rPr>
                        <a:t>D1</a:t>
                      </a:r>
                      <a:endParaRPr/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0">
                          <a:latin typeface="+mj-lt"/>
                          <a:ea typeface="Times New Roman"/>
                        </a:rPr>
                        <a:t>SW frameworks and Data Challenges</a:t>
                      </a:r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6350" algn="ctr">
                      <a:solidFill>
                        <a:schemeClr val="bg1">
                          <a:lumMod val="75000"/>
                        </a:schemeClr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6350" algn="ctr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s-ES" sz="140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Computing frameworks domains and data formats</a:t>
                      </a:r>
                      <a:endParaRPr/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Resources for frameworks execution and data storage availability</a:t>
                      </a:r>
                      <a:endParaRPr/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Data availability Data releases format</a:t>
                      </a:r>
                      <a:endParaRPr/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31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1">
                          <a:latin typeface="+mj-lt"/>
                          <a:ea typeface="Times New Roman"/>
                        </a:rPr>
                        <a:t>D2</a:t>
                      </a:r>
                      <a:endParaRPr/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0">
                          <a:latin typeface="+mj-lt"/>
                          <a:ea typeface="Times New Roman"/>
                        </a:rPr>
                        <a:t>Services and collaboration support</a:t>
                      </a:r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6350" algn="ctr">
                      <a:solidFill>
                        <a:schemeClr val="bg1">
                          <a:lumMod val="75000"/>
                        </a:schemeClr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6350" algn="ctr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s-ES" sz="140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n-US" sz="140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n-US" sz="140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Tools for monitoring, AAI (IAM) data access</a:t>
                      </a:r>
                      <a:endParaRPr/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31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1">
                          <a:latin typeface="+mj-lt"/>
                          <a:ea typeface="Times New Roman"/>
                        </a:rPr>
                        <a:t>D3</a:t>
                      </a:r>
                      <a:endParaRPr/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0">
                          <a:latin typeface="+mj-lt"/>
                          <a:ea typeface="Times New Roman"/>
                        </a:rPr>
                        <a:t>Computing and data models, resources estimation</a:t>
                      </a:r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6350" algn="ctr">
                      <a:solidFill>
                        <a:schemeClr val="bg1">
                          <a:lumMod val="75000"/>
                        </a:schemeClr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6350" algn="ctr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T0 storage and computing resources estimation</a:t>
                      </a:r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Computing model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Data model</a:t>
                      </a:r>
                      <a:endParaRPr/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Resources estimation</a:t>
                      </a:r>
                      <a:endParaRPr/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n-US" sz="140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31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1">
                          <a:latin typeface="+mj-lt"/>
                          <a:ea typeface="Times New Roman"/>
                        </a:rPr>
                        <a:t>D4</a:t>
                      </a:r>
                      <a:endParaRPr/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s-ES" sz="1400" b="0">
                          <a:latin typeface="+mj-lt"/>
                          <a:ea typeface="Times New Roman"/>
                        </a:rPr>
                        <a:t>Multimessenger alerts infrastructure</a:t>
                      </a:r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6350" algn="ctr">
                      <a:solidFill>
                        <a:schemeClr val="bg1">
                          <a:lumMod val="75000"/>
                        </a:schemeClr>
                      </a:solidFill>
                    </a:lnR>
                    <a:lnT w="6350" algn="ctr">
                      <a:solidFill>
                        <a:schemeClr val="bg1">
                          <a:lumMod val="75000"/>
                        </a:schemeClr>
                      </a:solidFill>
                    </a:lnT>
                    <a:lnB w="6350" algn="ctr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s-ES" sz="140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chemeClr val="bg1">
                          <a:lumMod val="75000"/>
                        </a:schemeClr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n-US" sz="140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n-US" sz="140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Tools for multi-messenger alerts</a:t>
                      </a:r>
                      <a:endParaRPr/>
                    </a:p>
                  </a:txBody>
                  <a:tcPr marL="68580" marR="68580" marT="0" marB="0" anchor="ctr">
                    <a:lnL w="19050" algn="ctr">
                      <a:solidFill>
                        <a:schemeClr val="bg1"/>
                      </a:solidFill>
                    </a:lnL>
                    <a:lnR w="19050" algn="ctr">
                      <a:solidFill>
                        <a:schemeClr val="bg1"/>
                      </a:solidFill>
                    </a:lnR>
                    <a:lnT w="19050" algn="ctr">
                      <a:solidFill>
                        <a:schemeClr val="bg1"/>
                      </a:solidFill>
                    </a:lnT>
                    <a:lnB w="19050" algn="ctr">
                      <a:solidFill>
                        <a:schemeClr val="bg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 bwMode="auto">
          <a:xfrm>
            <a:off x="1199904" y="5837458"/>
            <a:ext cx="10083109" cy="335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_tradnl" sz="1600"/>
              <a:t>Technology tracking working group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  <a:endParaRPr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5</a:t>
            </a:fld>
            <a:endParaRPr lang="en-US" sz="140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  <a:endParaRPr/>
          </a:p>
        </p:txBody>
      </p:sp>
      <p:pic>
        <p:nvPicPr>
          <p:cNvPr id="127671268" name="Picture 12767126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6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838197" y="1623830"/>
            <a:ext cx="11192437" cy="4754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en-GB">
                <a:latin typeface="+mj-lt"/>
                <a:ea typeface="Times New Roman"/>
              </a:rPr>
              <a:t>C</a:t>
            </a:r>
            <a:r>
              <a:rPr lang="en-GB" sz="1800">
                <a:latin typeface="+mj-lt"/>
                <a:ea typeface="Times New Roman"/>
              </a:rPr>
              <a:t>oordination and organization of the activities with the ET e-Infrastructure Board (EIB).</a:t>
            </a:r>
            <a:endParaRPr sz="1800">
              <a:latin typeface="+mj-lt"/>
              <a:ea typeface="Times New Roma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GB" sz="1800">
                <a:latin typeface="+mj-lt"/>
                <a:ea typeface="Times New Roman"/>
              </a:rPr>
              <a:t>Weekly (chairs) – biweekly (all-hands) online meetings. </a:t>
            </a:r>
            <a:r>
              <a:rPr lang="en-GB" sz="1800" b="0" i="0" u="none" strike="noStrike" cap="none" spc="0">
                <a:solidFill>
                  <a:schemeClr val="tx1"/>
                </a:solidFill>
                <a:latin typeface="Calibri Light"/>
                <a:ea typeface="Times New Roman"/>
                <a:cs typeface="Calibri Light"/>
              </a:rPr>
              <a:t>Participation to ET-PP meeting (online/F2F), as well as the ET symposium. </a:t>
            </a:r>
            <a:endParaRPr lang="en-GB" sz="1800">
              <a:latin typeface="Calibri Light"/>
              <a:ea typeface="Times New Roma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GB" sz="1800" b="0" i="0" u="none" strike="noStrike" cap="none" spc="0">
                <a:solidFill>
                  <a:schemeClr val="tx1"/>
                </a:solidFill>
                <a:latin typeface="Calibri Light"/>
                <a:ea typeface="Times New Roman"/>
                <a:cs typeface="Calibri Light"/>
              </a:rPr>
              <a:t>WP8 workshop in Geneva for gathering requirements for the ET computing model.</a:t>
            </a:r>
            <a:endParaRPr sz="1800"/>
          </a:p>
          <a:p>
            <a:pPr marL="285750" indent="-285750">
              <a:buFont typeface="Arial"/>
              <a:buChar char="•"/>
              <a:defRPr/>
            </a:pPr>
            <a:r>
              <a:rPr lang="en-GB" sz="1800">
                <a:latin typeface="+mj-lt"/>
                <a:ea typeface="Times New Roman"/>
              </a:rPr>
              <a:t>Priorities have been identified:</a:t>
            </a:r>
            <a:endParaRPr sz="1800">
              <a:latin typeface="+mj-lt"/>
              <a:ea typeface="Times New Roman"/>
            </a:endParaRPr>
          </a:p>
          <a:p>
            <a:pPr marL="800100" lvl="1" indent="-342900">
              <a:buFont typeface="Wingdings"/>
              <a:buChar char="q"/>
              <a:defRPr/>
            </a:pPr>
            <a:r>
              <a:rPr lang="en-GB">
                <a:latin typeface="+mj-lt"/>
                <a:ea typeface="Times New Roman"/>
              </a:rPr>
              <a:t>Set-up and update of the ET EMDB (hosted and managed by EGO)</a:t>
            </a:r>
            <a:endParaRPr>
              <a:latin typeface="+mj-lt"/>
              <a:ea typeface="Times New Roman"/>
            </a:endParaRPr>
          </a:p>
          <a:p>
            <a:pPr marL="800100" lvl="1" indent="-342900">
              <a:buFont typeface="Wingdings"/>
              <a:buChar char="q"/>
              <a:defRPr/>
            </a:pPr>
            <a:r>
              <a:rPr lang="en-GB">
                <a:latin typeface="+mj-lt"/>
                <a:ea typeface="Times New Roman"/>
              </a:rPr>
              <a:t>Preparation of the ET AAI: in progress. Resources have to be assigned and prototype from CYFRONET based on KeyCloak.</a:t>
            </a:r>
            <a:endParaRPr>
              <a:latin typeface="+mj-lt"/>
              <a:ea typeface="Times New Roman"/>
            </a:endParaRPr>
          </a:p>
          <a:p>
            <a:pPr marL="800100" lvl="1" indent="-342900">
              <a:buFont typeface="Wingdings"/>
              <a:buChar char="q"/>
              <a:defRPr/>
            </a:pPr>
            <a:r>
              <a:rPr lang="en-GB">
                <a:latin typeface="+mj-lt"/>
                <a:ea typeface="Times New Roman"/>
              </a:rPr>
              <a:t>Set-up of a collaboration tool for file sharing, in testing phase for EIB-WP8 and WP10.</a:t>
            </a:r>
            <a:endParaRPr>
              <a:latin typeface="+mj-lt"/>
              <a:ea typeface="Times New Roman"/>
            </a:endParaRPr>
          </a:p>
          <a:p>
            <a:pPr marL="800100" lvl="1" indent="-342900">
              <a:buFont typeface="Wingdings"/>
              <a:buChar char="q"/>
              <a:defRPr/>
            </a:pPr>
            <a:r>
              <a:rPr lang="en-GB">
                <a:latin typeface="+mj-lt"/>
                <a:ea typeface="Times New Roman"/>
              </a:rPr>
              <a:t>Collection of requirements from other ET-PP WPs and ET Boards, in preparation of the D8.1 and contribution to the first Milestone due at M12. </a:t>
            </a:r>
            <a:endParaRPr/>
          </a:p>
          <a:p>
            <a:pPr marL="800100" lvl="1" indent="-342900">
              <a:buFont typeface="Wingdings"/>
              <a:buChar char="q"/>
              <a:defRPr/>
            </a:pPr>
            <a:r>
              <a:rPr lang="en-GB">
                <a:latin typeface="+mj-lt"/>
                <a:ea typeface="Times New Roman"/>
              </a:rPr>
              <a:t>Collection and discussion about the </a:t>
            </a:r>
            <a:r>
              <a:rPr lang="en-GB" sz="1800" b="0" i="0" u="none" strike="noStrike" cap="none" spc="0">
                <a:solidFill>
                  <a:schemeClr val="tx1"/>
                </a:solidFill>
                <a:latin typeface="Calibri Light"/>
                <a:cs typeface="Calibri Light"/>
              </a:rPr>
              <a:t>International Gravitational-Wave Observatory Network</a:t>
            </a:r>
            <a:r>
              <a:rPr lang="en-GB">
                <a:latin typeface="Calibri Light"/>
                <a:ea typeface="Times New Roman"/>
              </a:rPr>
              <a:t> (IGWN) current models, solutions, limitations.</a:t>
            </a:r>
            <a:endParaRPr>
              <a:latin typeface="+mj-lt"/>
              <a:ea typeface="Times New Roman"/>
            </a:endParaRPr>
          </a:p>
          <a:p>
            <a:pPr marL="800100" lvl="1" indent="-342900">
              <a:buFont typeface="Wingdings"/>
              <a:buChar char="q"/>
              <a:defRPr/>
            </a:pPr>
            <a:r>
              <a:rPr lang="en-GB">
                <a:latin typeface="+mj-lt"/>
                <a:ea typeface="Times New Roman"/>
              </a:rPr>
              <a:t>Analysis of the possible extension of the IGWN current computing and data model to ET: in progress.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en-GB" sz="1800">
                <a:latin typeface="+mj-lt"/>
                <a:ea typeface="Times New Roman"/>
              </a:rPr>
              <a:t>The ET Collaboration and the ET-O required the contribution of WP8 and EiB experts to the first version of the Product Backbone Structure Document.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en-GB" sz="1800">
                <a:latin typeface="+mj-lt"/>
                <a:ea typeface="Times New Roman"/>
              </a:rPr>
              <a:t>Evaluation of WP8-EiB contribution and collaboration with ESCAPE for ET is ongoing.</a:t>
            </a:r>
            <a:endParaRPr sz="1800">
              <a:latin typeface="+mj-lt"/>
              <a:ea typeface="Times New Roman"/>
            </a:endParaRPr>
          </a:p>
        </p:txBody>
      </p:sp>
      <p:sp>
        <p:nvSpPr>
          <p:cNvPr id="1774220819" name="Title 1"/>
          <p:cNvSpPr>
            <a:spLocks noGrp="1"/>
          </p:cNvSpPr>
          <p:nvPr/>
        </p:nvSpPr>
        <p:spPr bwMode="auto">
          <a:xfrm>
            <a:off x="838198" y="298269"/>
            <a:ext cx="10755383" cy="1325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Tasks</a:t>
            </a:r>
          </a:p>
        </p:txBody>
      </p:sp>
      <p:pic>
        <p:nvPicPr>
          <p:cNvPr id="1014691103" name="Picture 101469110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198" y="298270"/>
            <a:ext cx="10755384" cy="1325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Task 8.1 </a:t>
            </a:r>
            <a:r>
              <a:rPr lang="es-ES_tradnl" b="1">
                <a:latin typeface="Calibri"/>
                <a:cs typeface="Calibri"/>
              </a:rPr>
              <a:t>T0 data center</a:t>
            </a:r>
            <a:endParaRPr b="1">
              <a:latin typeface="Calibri"/>
              <a:cs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7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838198" y="1870331"/>
            <a:ext cx="10349856" cy="4053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_tradnl" sz="2000" b="1">
                <a:latin typeface="Calibri"/>
                <a:cs typeface="Calibri"/>
              </a:rPr>
              <a:t>Lead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lang="es-ES_tradnl" sz="2000">
                <a:latin typeface="Calibri"/>
                <a:cs typeface="Calibri"/>
              </a:rPr>
              <a:t>CNRS- Patrice Verdier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1">
                <a:latin typeface="Calibri"/>
                <a:cs typeface="Calibri"/>
              </a:rPr>
              <a:t>Objective</a:t>
            </a:r>
            <a:endParaRPr sz="2000" b="0" i="0" u="none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Design the T0 data center and define the services regarding distributed computing</a:t>
            </a:r>
            <a:endParaRPr sz="2000" b="1">
              <a:latin typeface="Calibri"/>
              <a:cs typeface="Calibri"/>
            </a:endParaRPr>
          </a:p>
          <a:p>
            <a:pPr>
              <a:defRPr/>
            </a:pPr>
            <a:endParaRPr sz="2000" b="1">
              <a:latin typeface="Calibri"/>
              <a:cs typeface="Calibri"/>
            </a:endParaRPr>
          </a:p>
          <a:p>
            <a:pPr>
              <a:defRPr/>
            </a:pPr>
            <a:r>
              <a:rPr sz="2000" b="1">
                <a:latin typeface="Calibri"/>
                <a:cs typeface="Calibri"/>
              </a:rPr>
              <a:t>Activities</a:t>
            </a:r>
          </a:p>
          <a:p>
            <a:pPr marL="283879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Define Tier-0 storage and computing requirements to contribute to D8.1</a:t>
            </a:r>
            <a:endParaRPr sz="2000">
              <a:latin typeface="Calibri"/>
              <a:cs typeface="Calibri"/>
            </a:endParaRPr>
          </a:p>
          <a:p>
            <a:pPr marL="283879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Collaboration with other ET-PP WPs and ET Boards: </a:t>
            </a:r>
            <a:endParaRPr sz="2000">
              <a:latin typeface="Calibri"/>
              <a:cs typeface="Calibri"/>
            </a:endParaRPr>
          </a:p>
          <a:p>
            <a:pPr marL="683929" lvl="1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WP2   Governance</a:t>
            </a:r>
            <a:endParaRPr sz="2000">
              <a:latin typeface="Calibri"/>
              <a:cs typeface="Calibri"/>
            </a:endParaRPr>
          </a:p>
          <a:p>
            <a:pPr marL="683929" lvl="1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WP4   On-site data storage and data access</a:t>
            </a:r>
            <a:endParaRPr sz="2000">
              <a:latin typeface="Calibri"/>
              <a:cs typeface="Calibri"/>
            </a:endParaRPr>
          </a:p>
          <a:p>
            <a:pPr marL="683929" lvl="1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WP6   Technical design</a:t>
            </a:r>
            <a:endParaRPr sz="2000" b="0" i="0" u="none">
              <a:solidFill>
                <a:srgbClr val="000000"/>
              </a:solidFill>
              <a:latin typeface="Calibri"/>
              <a:cs typeface="Calibri"/>
            </a:endParaRPr>
          </a:p>
          <a:p>
            <a:pPr marL="683929" lvl="1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Close collaboration with ISB (and other Boards) about the conceptual design of the Tier0.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97145255" name="Picture 49714525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8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1696422" y="2244528"/>
            <a:ext cx="9494345" cy="2834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b="1">
                <a:solidFill>
                  <a:schemeClr val="accent1"/>
                </a:solidFill>
              </a:rPr>
              <a:t>YEAR 1 Objectives</a:t>
            </a:r>
            <a:r>
              <a:rPr lang="en-GB" sz="2000">
                <a:solidFill>
                  <a:schemeClr val="accent1"/>
                </a:solidFill>
              </a:rPr>
              <a:t> </a:t>
            </a:r>
            <a:endParaRPr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GB" sz="2000"/>
              <a:t>Collection of requirements from the ET-O</a:t>
            </a:r>
            <a:endParaRPr/>
          </a:p>
          <a:p>
            <a:pPr>
              <a:defRPr/>
            </a:pPr>
            <a:endParaRPr lang="en-GB" sz="2000">
              <a:ea typeface="Times New Roman"/>
            </a:endParaRPr>
          </a:p>
          <a:p>
            <a:pPr>
              <a:defRPr/>
            </a:pPr>
            <a:r>
              <a:rPr lang="en-GB" sz="2000" b="1" i="0" u="none" strike="noStrike" cap="none" spc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YEAR 1 </a:t>
            </a:r>
            <a:r>
              <a:rPr lang="en-GB" sz="2000" b="1">
                <a:solidFill>
                  <a:schemeClr val="accent1"/>
                </a:solidFill>
                <a:ea typeface="Times New Roman"/>
              </a:rPr>
              <a:t>Activities</a:t>
            </a:r>
            <a:endParaRPr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GB" sz="2000">
                <a:ea typeface="Times New Roman"/>
              </a:rPr>
              <a:t>Contribution to the definition of the first version of the ET PBS for the computing part</a:t>
            </a:r>
            <a:endParaRPr/>
          </a:p>
          <a:p>
            <a:pPr>
              <a:defRPr/>
            </a:pPr>
            <a:r>
              <a:rPr lang="en-GB" sz="2000">
                <a:ea typeface="Times New Roman"/>
              </a:rPr>
              <a:t>Connection with the ESCAPE Collaboration.</a:t>
            </a:r>
            <a:endParaRPr/>
          </a:p>
          <a:p>
            <a:pPr>
              <a:defRPr/>
            </a:pPr>
            <a:endParaRPr lang="en-GB" sz="2000">
              <a:ea typeface="Times New Roman"/>
            </a:endParaRPr>
          </a:p>
          <a:p>
            <a:pPr>
              <a:defRPr/>
            </a:pPr>
            <a:r>
              <a:rPr lang="en-GB" sz="2000" b="1" i="0" u="none" strike="noStrike" cap="none" spc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YEAR 1 </a:t>
            </a:r>
            <a:r>
              <a:rPr lang="en-GB" sz="2000" b="1">
                <a:solidFill>
                  <a:schemeClr val="accent1"/>
                </a:solidFill>
                <a:ea typeface="Times New Roman"/>
              </a:rPr>
              <a:t>Results</a:t>
            </a:r>
            <a:endParaRPr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GB" sz="2000"/>
              <a:t>The draft of the PBS is available to the ET internal area.</a:t>
            </a:r>
            <a:endParaRPr sz="1600" b="1">
              <a:latin typeface="Times New Roman"/>
            </a:endParaRPr>
          </a:p>
        </p:txBody>
      </p:sp>
      <p:sp>
        <p:nvSpPr>
          <p:cNvPr id="547196418" name="Title 1"/>
          <p:cNvSpPr>
            <a:spLocks noGrp="1"/>
          </p:cNvSpPr>
          <p:nvPr/>
        </p:nvSpPr>
        <p:spPr bwMode="auto">
          <a:xfrm>
            <a:off x="838198" y="298269"/>
            <a:ext cx="10755383" cy="1325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Task 8.1 </a:t>
            </a:r>
            <a:r>
              <a:rPr lang="es-ES_tradnl" b="1">
                <a:latin typeface="Calibri"/>
                <a:cs typeface="Calibri"/>
              </a:rPr>
              <a:t>T0 data center</a:t>
            </a:r>
            <a:endParaRPr lang="en-US" b="1"/>
          </a:p>
        </p:txBody>
      </p:sp>
      <p:pic>
        <p:nvPicPr>
          <p:cNvPr id="1029694400" name="Picture 102969439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402007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sz="1400" i="1"/>
              <a:t>1</a:t>
            </a:r>
            <a:r>
              <a:rPr lang="en-US" sz="1400" i="1" baseline="30000"/>
              <a:t>st</a:t>
            </a:r>
            <a:r>
              <a:rPr lang="en-US" sz="1400" i="1"/>
              <a:t> review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02007"/>
            <a:ext cx="2743200" cy="365125"/>
          </a:xfrm>
        </p:spPr>
        <p:txBody>
          <a:bodyPr/>
          <a:lstStyle/>
          <a:p>
            <a:pPr>
              <a:defRPr/>
            </a:pPr>
            <a:fld id="{1C0DB9A4-7C00-41BB-B303-4E91C20728DD}" type="slidenum">
              <a:rPr lang="en-US" sz="1400"/>
              <a:t>9</a:t>
            </a:fld>
            <a:endParaRPr lang="en-US" sz="140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401478"/>
            <a:ext cx="2743200" cy="366183"/>
          </a:xfrm>
        </p:spPr>
        <p:txBody>
          <a:bodyPr/>
          <a:lstStyle/>
          <a:p>
            <a:pPr>
              <a:defRPr/>
            </a:pPr>
            <a:r>
              <a:rPr lang="en-US" sz="1400"/>
              <a:t>14/12/2023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838198" y="1708876"/>
            <a:ext cx="10905323" cy="4968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_tradnl" sz="2000" b="1">
                <a:latin typeface="Calibri"/>
                <a:cs typeface="Calibri"/>
              </a:rPr>
              <a:t>Lead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UniGe, Tassos Fragkos</a:t>
            </a:r>
            <a:r>
              <a:rPr lang="es-ES_tradnl" sz="2000">
                <a:latin typeface="Calibri"/>
                <a:cs typeface="Calibri"/>
              </a:rPr>
              <a:t>, Paul Laycock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1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Objective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Develop the computing and data model of ET</a:t>
            </a:r>
            <a:endParaRPr sz="2000">
              <a:latin typeface="Calibri"/>
              <a:cs typeface="Calibri"/>
            </a:endParaRPr>
          </a:p>
          <a:p>
            <a:pPr>
              <a:defRPr/>
            </a:pPr>
            <a:endParaRPr sz="2000">
              <a:latin typeface="Calibri"/>
              <a:cs typeface="Calibri"/>
            </a:endParaRPr>
          </a:p>
          <a:p>
            <a:pPr>
              <a:defRPr/>
            </a:pPr>
            <a:r>
              <a:rPr sz="2000" b="1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Activities</a:t>
            </a:r>
            <a:endParaRPr sz="2000" b="1" i="0" u="none">
              <a:solidFill>
                <a:srgbClr val="000000"/>
              </a:solidFill>
              <a:latin typeface="Calibri"/>
              <a:cs typeface="Calibri"/>
            </a:endParaRPr>
          </a:p>
          <a:p>
            <a:pPr marL="283879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Define the workflow requirements from instrument to publication to contribute to D8.1</a:t>
            </a:r>
            <a:endParaRPr sz="2000">
              <a:latin typeface="Calibri"/>
              <a:cs typeface="Calibri"/>
            </a:endParaRPr>
          </a:p>
          <a:p>
            <a:pPr marL="283879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Collaboration with other ET-PP WPs</a:t>
            </a:r>
            <a:endParaRPr sz="2000" b="0" i="0" u="none">
              <a:solidFill>
                <a:srgbClr val="000000"/>
              </a:solidFill>
              <a:latin typeface="Calibri"/>
              <a:cs typeface="Calibri"/>
            </a:endParaRPr>
          </a:p>
          <a:p>
            <a:pPr marL="683929" lvl="1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WP2   Governance</a:t>
            </a:r>
            <a:endParaRPr sz="2000">
              <a:latin typeface="Calibri"/>
              <a:cs typeface="Calibri"/>
            </a:endParaRPr>
          </a:p>
          <a:p>
            <a:pPr marL="683929" lvl="1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WP6   Technical design, cost evaluation</a:t>
            </a:r>
            <a:endParaRPr sz="2000">
              <a:latin typeface="Calibri"/>
              <a:cs typeface="Calibri"/>
            </a:endParaRPr>
          </a:p>
          <a:p>
            <a:pPr marL="683929" lvl="1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WP9   Data mid-long term curation and preservation sustainability</a:t>
            </a:r>
            <a:endParaRPr sz="2000">
              <a:latin typeface="Calibri"/>
              <a:cs typeface="Calibri"/>
            </a:endParaRPr>
          </a:p>
          <a:p>
            <a:pPr marL="683929" lvl="1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 WP10 Dissemination, distribution of legacy data</a:t>
            </a:r>
            <a:endParaRPr sz="2000">
              <a:latin typeface="Calibri"/>
              <a:cs typeface="Calibri"/>
            </a:endParaRPr>
          </a:p>
          <a:p>
            <a:pPr marL="683929" lvl="1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Close collaboration with ISB and OSB (and other Boards) to define data computing model.</a:t>
            </a:r>
            <a:endParaRPr sz="2000">
              <a:latin typeface="Calibri"/>
              <a:cs typeface="Calibri"/>
            </a:endParaRPr>
          </a:p>
          <a:p>
            <a:pPr marL="283879" indent="-283879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 Light"/>
                <a:cs typeface="Calibri"/>
              </a:rPr>
              <a:t>Edition of D8.1 &amp; D8.2</a:t>
            </a:r>
            <a:endParaRPr sz="2000" b="1">
              <a:latin typeface="Calibri"/>
              <a:cs typeface="Calibri"/>
            </a:endParaRPr>
          </a:p>
          <a:p>
            <a:pPr>
              <a:defRPr/>
            </a:pPr>
            <a:endParaRPr lang="es-ES_tradnl" sz="2000" b="1"/>
          </a:p>
        </p:txBody>
      </p:sp>
      <p:sp>
        <p:nvSpPr>
          <p:cNvPr id="123970995" name="Title 1"/>
          <p:cNvSpPr>
            <a:spLocks noGrp="1"/>
          </p:cNvSpPr>
          <p:nvPr/>
        </p:nvSpPr>
        <p:spPr bwMode="auto">
          <a:xfrm>
            <a:off x="838198" y="298269"/>
            <a:ext cx="10755383" cy="1325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/>
              <a:t>WP 8: Computing model</a:t>
            </a:r>
            <a:br>
              <a:rPr lang="en-US" b="1"/>
            </a:br>
            <a:r>
              <a:rPr lang="en-US" b="1"/>
              <a:t>Task 8.2 Computing and Data Model</a:t>
            </a:r>
          </a:p>
        </p:txBody>
      </p:sp>
      <p:pic>
        <p:nvPicPr>
          <p:cNvPr id="1649470849" name="Picture 164947084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82199" y="22676"/>
            <a:ext cx="2256462" cy="6991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7013</TotalTime>
  <Words>1859</Words>
  <Application>Microsoft Macintosh PowerPoint</Application>
  <DocSecurity>0</DocSecurity>
  <PresentationFormat>Widescreen</PresentationFormat>
  <Paragraphs>358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Tema de Office</vt:lpstr>
      <vt:lpstr>ET-PP  1st review meeting</vt:lpstr>
      <vt:lpstr>WP 8: Computing model Introduction - Objectives</vt:lpstr>
      <vt:lpstr>WP 8: Computing model Introduction - Participation</vt:lpstr>
      <vt:lpstr>WP 8: Computing model Introduction - Participation</vt:lpstr>
      <vt:lpstr>EiB – WP8 synergy</vt:lpstr>
      <vt:lpstr>PowerPoint Presentation</vt:lpstr>
      <vt:lpstr>WP 8: Computing model Task 8.1 T0 data center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WP 8: Critical risks</vt:lpstr>
      <vt:lpstr>WP 8: Computing model Deliverables and milestones</vt:lpstr>
      <vt:lpstr>WP 8: Contribution from each partner</vt:lpstr>
      <vt:lpstr>WP 8: Outlook and perspectives</vt:lpstr>
      <vt:lpstr>ET-PP  1st review meeting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ET-PP  kick-off meeting </dc:title>
  <dc:subject/>
  <dc:creator>Andrés Pacheco Pagés</dc:creator>
  <cp:keywords/>
  <dc:description/>
  <cp:lastModifiedBy>Nadia Tonello</cp:lastModifiedBy>
  <cp:revision>247</cp:revision>
  <dcterms:created xsi:type="dcterms:W3CDTF">2022-06-30T07:13:02Z</dcterms:created>
  <dcterms:modified xsi:type="dcterms:W3CDTF">2023-12-12T06:00:06Z</dcterms:modified>
  <cp:category/>
  <dc:identifier/>
  <cp:contentStatus/>
  <dc:language/>
  <cp:version/>
</cp:coreProperties>
</file>