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</p:sldMasterIdLst>
  <p:notesMasterIdLst>
    <p:notesMasterId r:id="rId138"/>
  </p:notesMasterIdLst>
  <p:sldIdLst>
    <p:sldId id="889" r:id="rId5"/>
    <p:sldId id="1293" r:id="rId6"/>
    <p:sldId id="1470" r:id="rId7"/>
    <p:sldId id="1486" r:id="rId8"/>
    <p:sldId id="1472" r:id="rId9"/>
    <p:sldId id="1321" r:id="rId10"/>
    <p:sldId id="1348" r:id="rId11"/>
    <p:sldId id="1347" r:id="rId12"/>
    <p:sldId id="1288" r:id="rId13"/>
    <p:sldId id="1477" r:id="rId14"/>
    <p:sldId id="1479" r:id="rId15"/>
    <p:sldId id="1355" r:id="rId16"/>
    <p:sldId id="1356" r:id="rId17"/>
    <p:sldId id="1314" r:id="rId18"/>
    <p:sldId id="1315" r:id="rId19"/>
    <p:sldId id="1353" r:id="rId20"/>
    <p:sldId id="1317" r:id="rId21"/>
    <p:sldId id="1320" r:id="rId22"/>
    <p:sldId id="1350" r:id="rId23"/>
    <p:sldId id="1351" r:id="rId24"/>
    <p:sldId id="1352" r:id="rId25"/>
    <p:sldId id="1354" r:id="rId26"/>
    <p:sldId id="1357" r:id="rId27"/>
    <p:sldId id="1358" r:id="rId28"/>
    <p:sldId id="1359" r:id="rId29"/>
    <p:sldId id="1362" r:id="rId30"/>
    <p:sldId id="1363" r:id="rId31"/>
    <p:sldId id="1361" r:id="rId32"/>
    <p:sldId id="1289" r:id="rId33"/>
    <p:sldId id="1360" r:id="rId34"/>
    <p:sldId id="1366" r:id="rId35"/>
    <p:sldId id="1290" r:id="rId36"/>
    <p:sldId id="1322" r:id="rId37"/>
    <p:sldId id="1482" r:id="rId38"/>
    <p:sldId id="1412" r:id="rId39"/>
    <p:sldId id="1323" r:id="rId40"/>
    <p:sldId id="1396" r:id="rId41"/>
    <p:sldId id="1405" r:id="rId42"/>
    <p:sldId id="1394" r:id="rId43"/>
    <p:sldId id="1391" r:id="rId44"/>
    <p:sldId id="1374" r:id="rId45"/>
    <p:sldId id="1372" r:id="rId46"/>
    <p:sldId id="1375" r:id="rId47"/>
    <p:sldId id="1376" r:id="rId48"/>
    <p:sldId id="1378" r:id="rId49"/>
    <p:sldId id="1390" r:id="rId50"/>
    <p:sldId id="1393" r:id="rId51"/>
    <p:sldId id="1487" r:id="rId52"/>
    <p:sldId id="1461" r:id="rId53"/>
    <p:sldId id="1462" r:id="rId54"/>
    <p:sldId id="1463" r:id="rId55"/>
    <p:sldId id="1411" r:id="rId56"/>
    <p:sldId id="1465" r:id="rId57"/>
    <p:sldId id="1467" r:id="rId58"/>
    <p:sldId id="1414" r:id="rId59"/>
    <p:sldId id="1481" r:id="rId60"/>
    <p:sldId id="1480" r:id="rId61"/>
    <p:sldId id="1415" r:id="rId62"/>
    <p:sldId id="1416" r:id="rId63"/>
    <p:sldId id="1418" r:id="rId64"/>
    <p:sldId id="1419" r:id="rId65"/>
    <p:sldId id="1420" r:id="rId66"/>
    <p:sldId id="1421" r:id="rId67"/>
    <p:sldId id="1422" r:id="rId68"/>
    <p:sldId id="1430" r:id="rId69"/>
    <p:sldId id="1431" r:id="rId70"/>
    <p:sldId id="1432" r:id="rId71"/>
    <p:sldId id="1433" r:id="rId72"/>
    <p:sldId id="1434" r:id="rId73"/>
    <p:sldId id="1435" r:id="rId74"/>
    <p:sldId id="1488" r:id="rId75"/>
    <p:sldId id="1468" r:id="rId76"/>
    <p:sldId id="1438" r:id="rId77"/>
    <p:sldId id="1439" r:id="rId78"/>
    <p:sldId id="1440" r:id="rId79"/>
    <p:sldId id="1442" r:id="rId80"/>
    <p:sldId id="1443" r:id="rId81"/>
    <p:sldId id="1445" r:id="rId82"/>
    <p:sldId id="1446" r:id="rId83"/>
    <p:sldId id="1448" r:id="rId84"/>
    <p:sldId id="1452" r:id="rId85"/>
    <p:sldId id="1450" r:id="rId86"/>
    <p:sldId id="1466" r:id="rId87"/>
    <p:sldId id="1454" r:id="rId88"/>
    <p:sldId id="1456" r:id="rId89"/>
    <p:sldId id="1457" r:id="rId90"/>
    <p:sldId id="1458" r:id="rId91"/>
    <p:sldId id="1459" r:id="rId92"/>
    <p:sldId id="1460" r:id="rId93"/>
    <p:sldId id="1291" r:id="rId94"/>
    <p:sldId id="1330" r:id="rId95"/>
    <p:sldId id="1331" r:id="rId96"/>
    <p:sldId id="1346" r:id="rId97"/>
    <p:sldId id="1332" r:id="rId98"/>
    <p:sldId id="1334" r:id="rId99"/>
    <p:sldId id="1344" r:id="rId100"/>
    <p:sldId id="1335" r:id="rId101"/>
    <p:sldId id="1413" r:id="rId102"/>
    <p:sldId id="1340" r:id="rId103"/>
    <p:sldId id="1339" r:id="rId104"/>
    <p:sldId id="1336" r:id="rId105"/>
    <p:sldId id="1337" r:id="rId106"/>
    <p:sldId id="1294" r:id="rId107"/>
    <p:sldId id="1475" r:id="rId108"/>
    <p:sldId id="1484" r:id="rId109"/>
    <p:sldId id="1485" r:id="rId110"/>
    <p:sldId id="1200" r:id="rId111"/>
    <p:sldId id="1404" r:id="rId112"/>
    <p:sldId id="1397" r:id="rId113"/>
    <p:sldId id="1338" r:id="rId114"/>
    <p:sldId id="1392" r:id="rId115"/>
    <p:sldId id="1436" r:id="rId116"/>
    <p:sldId id="1180" r:id="rId117"/>
    <p:sldId id="1185" r:id="rId118"/>
    <p:sldId id="1199" r:id="rId119"/>
    <p:sldId id="1279" r:id="rId120"/>
    <p:sldId id="1283" r:id="rId121"/>
    <p:sldId id="1030" r:id="rId122"/>
    <p:sldId id="1101" r:id="rId123"/>
    <p:sldId id="1155" r:id="rId124"/>
    <p:sldId id="1153" r:id="rId125"/>
    <p:sldId id="1423" r:id="rId126"/>
    <p:sldId id="1424" r:id="rId127"/>
    <p:sldId id="1428" r:id="rId128"/>
    <p:sldId id="1429" r:id="rId129"/>
    <p:sldId id="1453" r:id="rId130"/>
    <p:sldId id="1341" r:id="rId131"/>
    <p:sldId id="1287" r:id="rId132"/>
    <p:sldId id="1292" r:id="rId133"/>
    <p:sldId id="1471" r:id="rId134"/>
    <p:sldId id="1364" r:id="rId135"/>
    <p:sldId id="1483" r:id="rId136"/>
    <p:sldId id="1437" r:id="rId13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00"/>
    <a:srgbClr val="66FFFF"/>
    <a:srgbClr val="0000CC"/>
    <a:srgbClr val="CC6600"/>
    <a:srgbClr val="009900"/>
    <a:srgbClr val="111111"/>
    <a:srgbClr val="1C1C1C"/>
    <a:srgbClr val="292929"/>
    <a:srgbClr val="00A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4" autoAdjust="0"/>
    <p:restoredTop sz="97983" autoAdjust="0"/>
  </p:normalViewPr>
  <p:slideViewPr>
    <p:cSldViewPr>
      <p:cViewPr>
        <p:scale>
          <a:sx n="50" d="100"/>
          <a:sy n="50" d="100"/>
        </p:scale>
        <p:origin x="-882" y="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15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4B8DB8-531E-4A9C-90F5-BF0987D57C04}" type="datetimeFigureOut">
              <a:rPr lang="en-US"/>
              <a:pPr>
                <a:defRPr/>
              </a:pPr>
              <a:t>1/12/2016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7299451-E906-4984-AEBE-E0F244BDB87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66AE65-511B-4D57-B116-1498D878C823}" type="slidenum">
              <a:rPr lang="en-GB" smtClean="0"/>
              <a:pPr eaLnBrk="1" hangingPunct="1"/>
              <a:t>60</a:t>
            </a:fld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91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92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dirty="0" smtClean="0"/>
              <a:t>The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GW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forms</a:t>
            </a:r>
            <a:r>
              <a:rPr lang="de-DE" dirty="0" smtClean="0"/>
              <a:t> a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jointly</a:t>
            </a:r>
            <a:r>
              <a:rPr lang="de-DE" dirty="0" smtClean="0"/>
              <a:t> </a:t>
            </a:r>
            <a:r>
              <a:rPr lang="de-DE" dirty="0" err="1" smtClean="0"/>
              <a:t>takes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analyzes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in a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effort</a:t>
            </a:r>
            <a:r>
              <a:rPr lang="de-DE" dirty="0" smtClean="0"/>
              <a:t>.</a:t>
            </a:r>
          </a:p>
          <a:p>
            <a:pPr>
              <a:spcBef>
                <a:spcPct val="0"/>
              </a:spcBef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US: Washington 4km &amp; 2km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Louisiana 4km. </a:t>
            </a:r>
            <a:r>
              <a:rPr lang="de-DE" dirty="0" err="1" smtClean="0"/>
              <a:t>Negotiations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move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Washington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India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Decision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summer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kilometer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in </a:t>
            </a:r>
            <a:r>
              <a:rPr lang="de-DE" dirty="0" err="1" smtClean="0"/>
              <a:t>Italy</a:t>
            </a:r>
            <a:r>
              <a:rPr lang="de-DE" dirty="0" smtClean="0"/>
              <a:t>: </a:t>
            </a:r>
            <a:r>
              <a:rPr lang="de-DE" dirty="0" err="1" smtClean="0"/>
              <a:t>Virgo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smtClean="0"/>
              <a:t>German British GEO600 Germany.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LCGT a 3km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interferometer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constructed</a:t>
            </a:r>
            <a:r>
              <a:rPr lang="de-DE" dirty="0" smtClean="0"/>
              <a:t> in Japan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Kamioka</a:t>
            </a:r>
            <a:r>
              <a:rPr lang="de-DE" dirty="0" smtClean="0"/>
              <a:t> </a:t>
            </a:r>
            <a:r>
              <a:rPr lang="de-DE" dirty="0" err="1" smtClean="0"/>
              <a:t>mine</a:t>
            </a:r>
            <a:r>
              <a:rPr lang="de-DE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A448B-C13A-4C8D-BA8F-2381F4AA82AA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4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dirty="0" smtClean="0"/>
              <a:t>The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GW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forms</a:t>
            </a:r>
            <a:r>
              <a:rPr lang="de-DE" dirty="0" smtClean="0"/>
              <a:t> a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jointly</a:t>
            </a:r>
            <a:r>
              <a:rPr lang="de-DE" dirty="0" smtClean="0"/>
              <a:t> </a:t>
            </a:r>
            <a:r>
              <a:rPr lang="de-DE" dirty="0" err="1" smtClean="0"/>
              <a:t>takes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analyzes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in a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effort</a:t>
            </a:r>
            <a:r>
              <a:rPr lang="de-DE" dirty="0" smtClean="0"/>
              <a:t>.</a:t>
            </a:r>
          </a:p>
          <a:p>
            <a:pPr>
              <a:spcBef>
                <a:spcPct val="0"/>
              </a:spcBef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US: Washington 4km &amp; 2km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Louisiana 4km. </a:t>
            </a:r>
            <a:r>
              <a:rPr lang="de-DE" dirty="0" err="1" smtClean="0"/>
              <a:t>Negotiations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move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Washington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India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Decision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summer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kilometer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in </a:t>
            </a:r>
            <a:r>
              <a:rPr lang="de-DE" dirty="0" err="1" smtClean="0"/>
              <a:t>Italy</a:t>
            </a:r>
            <a:r>
              <a:rPr lang="de-DE" dirty="0" smtClean="0"/>
              <a:t>: </a:t>
            </a:r>
            <a:r>
              <a:rPr lang="de-DE" dirty="0" err="1" smtClean="0"/>
              <a:t>Virgo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smtClean="0"/>
              <a:t>German British GEO600 Germany.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LCGT a 3km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interferometer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constructed</a:t>
            </a:r>
            <a:r>
              <a:rPr lang="de-DE" dirty="0" smtClean="0"/>
              <a:t> in Japan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Kamioka</a:t>
            </a:r>
            <a:r>
              <a:rPr lang="de-DE" dirty="0" smtClean="0"/>
              <a:t> </a:t>
            </a:r>
            <a:r>
              <a:rPr lang="de-DE" dirty="0" err="1" smtClean="0"/>
              <a:t>mine</a:t>
            </a:r>
            <a:r>
              <a:rPr lang="de-DE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A448B-C13A-4C8D-BA8F-2381F4AA82AA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4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CDE45-F002-4707-ABEE-3C11D61F414A}" type="slidenum">
              <a:rPr lang="en-GB"/>
              <a:pPr/>
              <a:t>97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CDE45-F002-4707-ABEE-3C11D61F414A}" type="slidenum">
              <a:rPr lang="en-GB"/>
              <a:pPr/>
              <a:t>98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CDE45-F002-4707-ABEE-3C11D61F414A}" type="slidenum">
              <a:rPr lang="en-GB"/>
              <a:pPr/>
              <a:t>99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CDE45-F002-4707-ABEE-3C11D61F414A}" type="slidenum">
              <a:rPr lang="en-GB"/>
              <a:pPr/>
              <a:t>127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C0112-F6BF-4900-AB2D-72C7B4637F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11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136FB6D0-949D-6D4B-B0ED-F2D19C0418C4}" type="slidenum">
              <a:rPr lang="en-GB" sz="1200"/>
              <a:pPr eaLnBrk="1" hangingPunct="1"/>
              <a:t>39</a:t>
            </a:fld>
            <a:endParaRPr lang="en-GB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99451-E906-4984-AEBE-E0F244BDB87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86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56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1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1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75361" y="866987"/>
            <a:ext cx="11054080" cy="7802880"/>
          </a:xfrm>
          <a:prstGeom prst="rect">
            <a:avLst/>
          </a:prstGeom>
        </p:spPr>
        <p:txBody>
          <a:bodyPr lIns="130055" tIns="65028" rIns="130055" bIns="6502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8886613"/>
            <a:ext cx="2709334" cy="650240"/>
          </a:xfrm>
          <a:prstGeom prst="rect">
            <a:avLst/>
          </a:prstGeom>
          <a:ln/>
        </p:spPr>
        <p:txBody>
          <a:bodyPr lIns="130055" tIns="65028" rIns="130055" bIns="65028"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6613"/>
            <a:ext cx="4118187" cy="650240"/>
          </a:xfrm>
          <a:prstGeom prst="rect">
            <a:avLst/>
          </a:prstGeom>
          <a:ln/>
        </p:spPr>
        <p:txBody>
          <a:bodyPr lIns="130055" tIns="65028" rIns="130055" bIns="65028"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6613"/>
            <a:ext cx="2709334" cy="650240"/>
          </a:xfrm>
          <a:prstGeom prst="rect">
            <a:avLst/>
          </a:prstGeom>
          <a:ln/>
        </p:spPr>
        <p:txBody>
          <a:bodyPr lIns="130055" tIns="65028" rIns="130055" bIns="65028"/>
          <a:lstStyle>
            <a:lvl1pPr>
              <a:defRPr/>
            </a:lvl1pPr>
          </a:lstStyle>
          <a:p>
            <a:pPr>
              <a:defRPr/>
            </a:pPr>
            <a:fld id="{9049FAFE-C79D-4F5B-BE75-6F7D7B88A3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816119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C3C1B-84FB-42DB-9386-F73245F0323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B49BC-C430-455F-894F-97A4C20077B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057-D061-41AF-A3FF-ABB9B9C0E84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7F0ED-453E-4535-B650-E20179F12FB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AE1B-4EE8-474C-9C3B-96DD6C79B97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79B0-A1D5-4CA5-92AD-91CC05AF49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EEA5-ACA3-4B0E-8025-D9850C68A14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1219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800" y="228600"/>
            <a:ext cx="12827000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703050" cy="74676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 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17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7F0C1-F8AE-44AB-9641-BF2A6D0AFA3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10D5-0478-426E-8E67-DA6C010CE81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4703-143B-4859-992A-0F6AD819A8A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B9B63-FEC4-4763-8CD5-B8BA00967F9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4B5C-940E-4D33-BDC8-78F6A7CAA19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8FBF-845C-434D-91B6-6B38B171BC8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556D-A8F9-4C8B-B47B-312F3F94FCD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A6C8-EBC0-476A-B7C4-EBAEA4B0D2B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C6F9A-6FD6-4D3A-8140-4830276EDBA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D36E-EBA1-4C42-B30E-D1AC93F3F74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96240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3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71BF-907E-4D22-9203-0BC625F7736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E542-EFA7-4DC7-BB8D-C990C0D880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C371-120E-4811-9C6D-E8F98831381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35D27-2325-4FE4-A2D3-4F849CEB163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48825" y="390525"/>
            <a:ext cx="31337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390525"/>
            <a:ext cx="92487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ECB9-086D-4F6C-84AF-CD5FEAE31AD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AB998-58A8-497A-8398-D6773495E14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64D7C-08E2-4072-9FB8-5F04DB84C5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856C-BC2C-4D8F-8301-11CADA97E3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70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7526E-7CEE-4581-9648-D9F6DEAFF4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81D9C-2FCA-4BCF-99DE-E48E2D3BEA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FEAA9-0C08-4ADE-98C7-3078198459C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467E-920E-4BAE-87F6-2641690AE1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6AC9-3643-4F11-A112-9332D24B35A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79B0-08A6-4910-9CB8-BEE07205D11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5BB25-EE28-43C5-9402-2CFE54D7F25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61525" y="390525"/>
            <a:ext cx="31210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8450" y="390525"/>
            <a:ext cx="92106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C511F-B5D5-4D5F-B8A1-E61EEEC78A3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6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4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8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0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42900" indent="-342900" algn="l" rtl="0" eaLnBrk="0" fontAlgn="base" hangingPunct="0">
        <a:spcBef>
          <a:spcPts val="1700"/>
        </a:spcBef>
        <a:spcAft>
          <a:spcPct val="0"/>
        </a:spcAft>
        <a:defRPr sz="2800">
          <a:solidFill>
            <a:srgbClr val="F28E00"/>
          </a:solidFill>
          <a:latin typeface="+mn-lt"/>
          <a:ea typeface="+mn-ea"/>
          <a:cs typeface="+mn-cs"/>
          <a:sym typeface="Arial Bold" charset="0"/>
        </a:defRPr>
      </a:lvl1pPr>
      <a:lvl2pPr marL="628650" indent="-184150" algn="l" rtl="0" eaLnBrk="0" fontAlgn="base" hangingPunct="0">
        <a:spcBef>
          <a:spcPts val="140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buChar char="§"/>
        <a:defRPr sz="2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marL="1433513" indent="-519113" algn="l" rtl="0" eaLnBrk="0" fontAlgn="base" hangingPunct="0">
        <a:spcBef>
          <a:spcPct val="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defRPr sz="16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marL="2603500" indent="-7747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30607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35179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39751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44323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051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271027E5-25B8-458E-81DD-BA4D8C4A94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87513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075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6883400"/>
            <a:ext cx="125349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410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8A77764D-5311-4C8E-9076-91B5F9202F1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099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6527800"/>
            <a:ext cx="12484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5125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9F64A4AF-4903-4CF4-9943-07A26A93E03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graphicFrame>
        <p:nvGraphicFramePr>
          <p:cNvPr id="5126" name="Group 6"/>
          <p:cNvGraphicFramePr>
            <a:graphicFrameLocks noGrp="1"/>
          </p:cNvGraphicFramePr>
          <p:nvPr/>
        </p:nvGraphicFramePr>
        <p:xfrm>
          <a:off x="279400" y="1079500"/>
          <a:ext cx="11110913" cy="5181600"/>
        </p:xfrm>
        <a:graphic>
          <a:graphicData uri="http://schemas.openxmlformats.org/drawingml/2006/table">
            <a:tbl>
              <a:tblPr/>
              <a:tblGrid>
                <a:gridCol w="3703638"/>
                <a:gridCol w="3703637"/>
                <a:gridCol w="3703638"/>
              </a:tblGrid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42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gi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pn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ppt\Vorlagen\Geheimschr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42362" y="1771650"/>
            <a:ext cx="11465189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6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</a:t>
            </a:r>
            <a:r>
              <a:rPr lang="de-DE" sz="63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cosmic</a:t>
            </a:r>
            <a:r>
              <a:rPr lang="de-DE" sz="6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high-</a:t>
            </a:r>
            <a:r>
              <a:rPr lang="de-DE" sz="63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energy</a:t>
            </a:r>
            <a:r>
              <a:rPr lang="de-DE" sz="6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63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frontier</a:t>
            </a:r>
            <a:endParaRPr lang="de-DE" sz="63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view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to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the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next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decade</a:t>
            </a:r>
            <a:endParaRPr lang="de-DE" sz="4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endParaRPr lang="de-DE" sz="4000" b="1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                                                                             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January</a:t>
            </a:r>
            <a:r>
              <a:rPr lang="de-DE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12, 2015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Barcelona</a:t>
            </a:r>
            <a:endParaRPr lang="de-DE" sz="2800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091" y="8046512"/>
            <a:ext cx="1552922" cy="15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463800" y="7200543"/>
            <a:ext cx="736804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sz="9600" dirty="0" smtClean="0">
              <a:solidFill>
                <a:schemeClr val="bg1"/>
              </a:solidFill>
            </a:endParaRPr>
          </a:p>
          <a:p>
            <a:pPr algn="l"/>
            <a:r>
              <a:rPr lang="de-DE" sz="5400" dirty="0" smtClean="0">
                <a:solidFill>
                  <a:schemeClr val="bg1"/>
                </a:solidFill>
              </a:rPr>
              <a:t>   </a:t>
            </a:r>
            <a:r>
              <a:rPr lang="de-DE" sz="3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Christian </a:t>
            </a:r>
            <a:r>
              <a:rPr lang="de-DE" sz="39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Spiering</a:t>
            </a:r>
            <a:r>
              <a:rPr lang="de-DE" sz="3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DESY Zeuthen</a:t>
            </a:r>
            <a:endParaRPr lang="de-DE" sz="3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06" y="3797031"/>
            <a:ext cx="5696496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Viktor Hess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</a:t>
            </a:r>
            <a:r>
              <a:rPr lang="de-DE" sz="12500" dirty="0" smtClean="0">
                <a:solidFill>
                  <a:schemeClr val="bg1"/>
                </a:solidFill>
              </a:rPr>
              <a:t>1912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5" name="Picture 2" descr="hessball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82" y="973096"/>
            <a:ext cx="6580199" cy="8366500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0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after </a:t>
            </a:r>
            <a:r>
              <a:rPr lang="de-DE" dirty="0" err="1" smtClean="0"/>
              <a:t>discoveries</a:t>
            </a:r>
            <a:r>
              <a:rPr lang="de-DE" dirty="0" smtClean="0"/>
              <a:t> 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752600"/>
            <a:ext cx="11811000" cy="4572000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 smtClean="0"/>
              <a:t>First </a:t>
            </a:r>
            <a:r>
              <a:rPr lang="de-DE" sz="4400" dirty="0" err="1" smtClean="0"/>
              <a:t>discoveries</a:t>
            </a:r>
            <a:r>
              <a:rPr lang="de-DE" sz="4400" dirty="0" smtClean="0"/>
              <a:t> </a:t>
            </a:r>
            <a:r>
              <a:rPr lang="de-DE" sz="4400" dirty="0" err="1" smtClean="0"/>
              <a:t>with</a:t>
            </a:r>
            <a:r>
              <a:rPr lang="de-DE" sz="4400" dirty="0" smtClean="0"/>
              <a:t> LIGO (VIRGO) will </a:t>
            </a:r>
            <a:r>
              <a:rPr lang="de-DE" sz="4400" dirty="0" err="1" smtClean="0"/>
              <a:t>impact</a:t>
            </a:r>
            <a:endParaRPr lang="de-DE" sz="4400" dirty="0" smtClean="0"/>
          </a:p>
          <a:p>
            <a:r>
              <a:rPr lang="de-DE" dirty="0" smtClean="0"/>
              <a:t>R&amp;D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further</a:t>
            </a:r>
            <a:r>
              <a:rPr lang="de-DE" dirty="0" smtClean="0"/>
              <a:t> </a:t>
            </a:r>
            <a:r>
              <a:rPr lang="de-DE" dirty="0" err="1" smtClean="0"/>
              <a:t>upgrades</a:t>
            </a:r>
            <a:endParaRPr lang="de-DE" dirty="0" smtClean="0"/>
          </a:p>
          <a:p>
            <a:r>
              <a:rPr lang="de-DE" dirty="0" err="1" smtClean="0"/>
              <a:t>Detectors</a:t>
            </a:r>
            <a:r>
              <a:rPr lang="de-DE" dirty="0" smtClean="0"/>
              <a:t> in </a:t>
            </a:r>
            <a:r>
              <a:rPr lang="de-DE" dirty="0" err="1" smtClean="0"/>
              <a:t>India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Australia</a:t>
            </a:r>
            <a:endParaRPr lang="de-DE" dirty="0" smtClean="0"/>
          </a:p>
          <a:p>
            <a:r>
              <a:rPr lang="de-DE" dirty="0" smtClean="0"/>
              <a:t>Search </a:t>
            </a:r>
            <a:r>
              <a:rPr lang="de-DE" dirty="0" err="1" smtClean="0"/>
              <a:t>strategy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astrophysical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/>
              <a:t> </a:t>
            </a:r>
            <a:r>
              <a:rPr lang="de-DE" dirty="0" smtClean="0"/>
              <a:t>&amp; GW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strategy</a:t>
            </a:r>
            <a:endParaRPr lang="de-DE" dirty="0" smtClean="0"/>
          </a:p>
          <a:p>
            <a:r>
              <a:rPr lang="de-DE" dirty="0" smtClean="0"/>
              <a:t>Worldwide </a:t>
            </a:r>
            <a:r>
              <a:rPr lang="de-DE" dirty="0" err="1"/>
              <a:t>f</a:t>
            </a:r>
            <a:r>
              <a:rPr lang="de-DE" dirty="0" err="1" smtClean="0"/>
              <a:t>unding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GW </a:t>
            </a:r>
            <a:r>
              <a:rPr lang="de-DE" dirty="0" err="1" smtClean="0"/>
              <a:t>science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     … in </a:t>
            </a:r>
            <a:r>
              <a:rPr lang="de-DE" dirty="0" err="1" smtClean="0"/>
              <a:t>particular</a:t>
            </a:r>
            <a:endParaRPr lang="de-DE" dirty="0" smtClean="0"/>
          </a:p>
          <a:p>
            <a:endParaRPr lang="de-DE" sz="800" dirty="0"/>
          </a:p>
          <a:p>
            <a:pPr marL="0" indent="0">
              <a:buNone/>
            </a:pPr>
            <a:r>
              <a:rPr lang="de-DE" sz="8000" dirty="0" smtClean="0"/>
              <a:t>      Einstein </a:t>
            </a:r>
            <a:r>
              <a:rPr lang="de-DE" sz="8000" dirty="0" err="1" smtClean="0"/>
              <a:t>Telescope</a:t>
            </a:r>
            <a:r>
              <a:rPr lang="de-DE" sz="8000" dirty="0" smtClean="0"/>
              <a:t>, E.T.</a:t>
            </a:r>
          </a:p>
          <a:p>
            <a:pPr marL="0" indent="0">
              <a:buNone/>
            </a:pPr>
            <a:r>
              <a:rPr lang="de-DE" sz="8000" dirty="0" smtClean="0"/>
              <a:t>      </a:t>
            </a:r>
            <a:r>
              <a:rPr lang="de-DE" sz="8000" dirty="0" err="1" smtClean="0"/>
              <a:t>eLISA</a:t>
            </a:r>
            <a:endParaRPr lang="de-DE" sz="8000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702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-306089"/>
            <a:ext cx="13004800" cy="10293792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7587" name="Picture 5" descr="ET-fp7-asp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678"/>
            <a:ext cx="13040924" cy="927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5068713" y="7511627"/>
            <a:ext cx="7572203" cy="64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  <a:latin typeface="Arial" charset="0"/>
              </a:rPr>
              <a:t>1000 </a:t>
            </a:r>
            <a:r>
              <a:rPr lang="de-DE" sz="3600" b="1" dirty="0" smtClean="0">
                <a:solidFill>
                  <a:schemeClr val="bg1"/>
                </a:solidFill>
                <a:latin typeface="Arial" charset="0"/>
              </a:rPr>
              <a:t>to </a:t>
            </a:r>
            <a:r>
              <a:rPr lang="de-DE" sz="3600" b="1" dirty="0">
                <a:solidFill>
                  <a:schemeClr val="bg1"/>
                </a:solidFill>
                <a:latin typeface="Arial" charset="0"/>
              </a:rPr>
              <a:t>100 000 </a:t>
            </a:r>
            <a:r>
              <a:rPr lang="de-DE" sz="3600" b="1" dirty="0" smtClean="0">
                <a:solidFill>
                  <a:schemeClr val="bg1"/>
                </a:solidFill>
                <a:latin typeface="Arial" charset="0"/>
              </a:rPr>
              <a:t>sources per year</a:t>
            </a:r>
            <a:endParaRPr lang="en-GB" sz="3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121400" y="-192987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&gt; 2025</a:t>
            </a:r>
            <a:endParaRPr lang="de-DE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54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physik.hu-berlin.de/qom/research/freqref/lisa/li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4167"/>
            <a:ext cx="13004800" cy="994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1"/>
          <p:cNvSpPr txBox="1">
            <a:spLocks noChangeArrowheads="1"/>
          </p:cNvSpPr>
          <p:nvPr/>
        </p:nvSpPr>
        <p:spPr bwMode="auto">
          <a:xfrm>
            <a:off x="8654064" y="268677"/>
            <a:ext cx="3264746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0200">
                <a:solidFill>
                  <a:schemeClr val="bg1"/>
                </a:solidFill>
                <a:latin typeface="Bernard MT Condensed" pitchFamily="18" charset="0"/>
              </a:rPr>
              <a:t>L I S A</a:t>
            </a:r>
            <a:endParaRPr lang="en-US" sz="1020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4272564" y="2438400"/>
            <a:ext cx="8763000" cy="3733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1700"/>
              </a:spcBef>
              <a:spcAft>
                <a:spcPct val="0"/>
              </a:spcAft>
              <a:defRPr sz="2800">
                <a:solidFill>
                  <a:srgbClr val="F28E00"/>
                </a:solidFill>
                <a:latin typeface="+mn-lt"/>
                <a:ea typeface="+mn-ea"/>
                <a:cs typeface="+mn-cs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3200" b="1" kern="0" dirty="0" smtClean="0"/>
              <a:t>Lisa Pathfinder will </a:t>
            </a:r>
            <a:r>
              <a:rPr lang="de-DE" sz="3200" b="1" kern="0" dirty="0" err="1" smtClean="0"/>
              <a:t>reach</a:t>
            </a:r>
            <a:r>
              <a:rPr lang="de-DE" sz="3200" b="1" kern="0" dirty="0" smtClean="0"/>
              <a:t> LP at </a:t>
            </a:r>
            <a:r>
              <a:rPr lang="de-DE" sz="3200" b="1" kern="0" dirty="0" err="1" smtClean="0"/>
              <a:t>January</a:t>
            </a:r>
            <a:r>
              <a:rPr lang="de-DE" sz="3200" b="1" kern="0" dirty="0" smtClean="0"/>
              <a:t> 22</a:t>
            </a:r>
          </a:p>
          <a:p>
            <a:r>
              <a:rPr lang="de-DE" sz="3200" b="1" kern="0" dirty="0" err="1" smtClean="0"/>
              <a:t>Testrun</a:t>
            </a:r>
            <a:r>
              <a:rPr lang="de-DE" sz="3200" b="1" kern="0" dirty="0" smtClean="0"/>
              <a:t> </a:t>
            </a:r>
            <a:r>
              <a:rPr lang="de-DE" sz="3200" b="1" kern="0" dirty="0" err="1" smtClean="0"/>
              <a:t>starting</a:t>
            </a:r>
            <a:r>
              <a:rPr lang="de-DE" sz="3200" b="1" kern="0" dirty="0" smtClean="0"/>
              <a:t> at March 3</a:t>
            </a:r>
            <a:endParaRPr lang="de-DE" sz="800" b="1" kern="0" dirty="0" smtClean="0">
              <a:solidFill>
                <a:schemeClr val="bg1"/>
              </a:solidFill>
            </a:endParaRPr>
          </a:p>
          <a:p>
            <a:r>
              <a:rPr lang="de-DE" sz="5400" b="1" kern="0" dirty="0" err="1" smtClean="0">
                <a:solidFill>
                  <a:srgbClr val="FFFF00"/>
                </a:solidFill>
              </a:rPr>
              <a:t>eLISA</a:t>
            </a:r>
            <a:r>
              <a:rPr lang="de-DE" sz="5400" b="1" kern="0" dirty="0" smtClean="0">
                <a:solidFill>
                  <a:srgbClr val="FFFF00"/>
                </a:solidFill>
              </a:rPr>
              <a:t>  2034</a:t>
            </a:r>
          </a:p>
          <a:p>
            <a:r>
              <a:rPr lang="de-DE" sz="2400" b="1" kern="0" dirty="0" smtClean="0">
                <a:solidFill>
                  <a:srgbClr val="FFFF00"/>
                </a:solidFill>
              </a:rPr>
              <a:t>(just a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funding</a:t>
            </a:r>
            <a:r>
              <a:rPr lang="de-DE" sz="2400" b="1" kern="0" dirty="0" smtClean="0">
                <a:solidFill>
                  <a:srgbClr val="FFFF00"/>
                </a:solidFill>
              </a:rPr>
              <a:t>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question</a:t>
            </a:r>
            <a:r>
              <a:rPr lang="de-DE" sz="2400" b="1" kern="0" dirty="0" smtClean="0">
                <a:solidFill>
                  <a:srgbClr val="FFFF00"/>
                </a:solidFill>
              </a:rPr>
              <a:t>,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technically</a:t>
            </a:r>
            <a:r>
              <a:rPr lang="de-DE" sz="2400" b="1" kern="0" dirty="0" smtClean="0">
                <a:solidFill>
                  <a:srgbClr val="FFFF00"/>
                </a:solidFill>
              </a:rPr>
              <a:t>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it</a:t>
            </a:r>
            <a:r>
              <a:rPr lang="de-DE" sz="2400" b="1" kern="0" dirty="0" smtClean="0">
                <a:solidFill>
                  <a:srgbClr val="FFFF00"/>
                </a:solidFill>
              </a:rPr>
              <a:t>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could</a:t>
            </a:r>
            <a:r>
              <a:rPr lang="de-DE" sz="2400" b="1" kern="0" dirty="0" smtClean="0">
                <a:solidFill>
                  <a:srgbClr val="FFFF00"/>
                </a:solidFill>
              </a:rPr>
              <a:t>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start</a:t>
            </a:r>
            <a:r>
              <a:rPr lang="de-DE" sz="2400" b="1" kern="0" dirty="0" smtClean="0">
                <a:solidFill>
                  <a:srgbClr val="FFFF00"/>
                </a:solidFill>
              </a:rPr>
              <a:t> 2028)</a:t>
            </a:r>
          </a:p>
          <a:p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96045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220015" y="3886200"/>
            <a:ext cx="65012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Summary</a:t>
            </a:r>
            <a:endParaRPr lang="de-DE" sz="9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7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PERA_ROADM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16964" y="-29443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7400" y="457200"/>
            <a:ext cx="12217400" cy="7467600"/>
          </a:xfrm>
        </p:spPr>
        <p:txBody>
          <a:bodyPr/>
          <a:lstStyle/>
          <a:p>
            <a:pPr marL="0" indent="0">
              <a:buNone/>
            </a:pPr>
            <a:r>
              <a:rPr lang="de-DE" sz="7200" dirty="0" smtClean="0">
                <a:solidFill>
                  <a:schemeClr val="bg1"/>
                </a:solidFill>
              </a:rPr>
              <a:t>A </a:t>
            </a:r>
            <a:r>
              <a:rPr lang="de-DE" sz="7200" dirty="0" err="1" smtClean="0">
                <a:solidFill>
                  <a:schemeClr val="bg1"/>
                </a:solidFill>
              </a:rPr>
              <a:t>great</a:t>
            </a:r>
            <a:r>
              <a:rPr lang="de-DE" sz="7200" dirty="0" smtClean="0">
                <a:solidFill>
                  <a:schemeClr val="bg1"/>
                </a:solidFill>
              </a:rPr>
              <a:t> </a:t>
            </a:r>
            <a:r>
              <a:rPr lang="de-DE" sz="7200" dirty="0" err="1" smtClean="0">
                <a:solidFill>
                  <a:schemeClr val="bg1"/>
                </a:solidFill>
              </a:rPr>
              <a:t>decade</a:t>
            </a:r>
            <a:r>
              <a:rPr lang="de-DE" sz="7200" dirty="0" smtClean="0">
                <a:solidFill>
                  <a:schemeClr val="bg1"/>
                </a:solidFill>
              </a:rPr>
              <a:t> </a:t>
            </a:r>
            <a:r>
              <a:rPr lang="de-DE" sz="7200" dirty="0" err="1" smtClean="0">
                <a:solidFill>
                  <a:schemeClr val="bg1"/>
                </a:solidFill>
              </a:rPr>
              <a:t>behind</a:t>
            </a:r>
            <a:r>
              <a:rPr lang="de-DE" sz="7200" dirty="0" smtClean="0">
                <a:solidFill>
                  <a:schemeClr val="bg1"/>
                </a:solidFill>
              </a:rPr>
              <a:t>:</a:t>
            </a:r>
          </a:p>
          <a:p>
            <a:r>
              <a:rPr lang="de-DE" sz="4000" dirty="0" smtClean="0">
                <a:solidFill>
                  <a:srgbClr val="FFFF00"/>
                </a:solidFill>
              </a:rPr>
              <a:t>High-</a:t>
            </a:r>
            <a:r>
              <a:rPr lang="de-DE" sz="4000" dirty="0" err="1" smtClean="0">
                <a:solidFill>
                  <a:srgbClr val="FFFF00"/>
                </a:solidFill>
              </a:rPr>
              <a:t>energy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neutrinos</a:t>
            </a:r>
            <a:r>
              <a:rPr lang="de-DE" sz="4000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Extraterrestrial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neutrinos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discovered</a:t>
            </a:r>
            <a:endParaRPr lang="de-DE" dirty="0">
              <a:solidFill>
                <a:srgbClr val="FFFF00"/>
              </a:solidFill>
            </a:endParaRPr>
          </a:p>
          <a:p>
            <a:pPr lvl="1"/>
            <a:r>
              <a:rPr lang="de-DE" dirty="0" smtClean="0">
                <a:solidFill>
                  <a:srgbClr val="FFFF00"/>
                </a:solidFill>
              </a:rPr>
              <a:t> Proof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precision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oscillography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with</a:t>
            </a:r>
            <a:r>
              <a:rPr lang="de-DE" dirty="0" smtClean="0">
                <a:solidFill>
                  <a:srgbClr val="FFFF00"/>
                </a:solidFill>
              </a:rPr>
              <a:t> HE </a:t>
            </a:r>
            <a:r>
              <a:rPr lang="de-DE" dirty="0" err="1" smtClean="0">
                <a:solidFill>
                  <a:srgbClr val="FFFF00"/>
                </a:solidFill>
              </a:rPr>
              <a:t>neutrinos</a:t>
            </a:r>
            <a:endParaRPr lang="de-DE" dirty="0" smtClean="0">
              <a:solidFill>
                <a:srgbClr val="FFFF00"/>
              </a:solidFill>
            </a:endParaRPr>
          </a:p>
          <a:p>
            <a:r>
              <a:rPr lang="de-DE" sz="4000" dirty="0" smtClean="0">
                <a:solidFill>
                  <a:srgbClr val="FFFF00"/>
                </a:solidFill>
              </a:rPr>
              <a:t>High-</a:t>
            </a:r>
            <a:r>
              <a:rPr lang="de-DE" sz="4000" dirty="0" err="1" smtClean="0">
                <a:solidFill>
                  <a:srgbClr val="FFFF00"/>
                </a:solidFill>
              </a:rPr>
              <a:t>energy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gamma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rays</a:t>
            </a:r>
            <a:r>
              <a:rPr lang="de-DE" sz="4000" dirty="0" smtClean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smtClean="0">
                <a:solidFill>
                  <a:srgbClr val="FFFF00"/>
                </a:solidFill>
              </a:rPr>
              <a:t>~ 150 </a:t>
            </a:r>
            <a:r>
              <a:rPr lang="de-DE" dirty="0" err="1" smtClean="0">
                <a:solidFill>
                  <a:srgbClr val="FFFF00"/>
                </a:solidFill>
              </a:rPr>
              <a:t>sources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new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mechanisms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morphology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and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and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and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and</a:t>
            </a:r>
            <a:r>
              <a:rPr lang="de-DE" sz="4000" dirty="0" smtClean="0">
                <a:solidFill>
                  <a:srgbClr val="FFFF00"/>
                </a:solidFill>
              </a:rPr>
              <a:t> …</a:t>
            </a:r>
          </a:p>
          <a:p>
            <a:r>
              <a:rPr lang="de-DE" sz="4000" dirty="0" err="1" smtClean="0">
                <a:solidFill>
                  <a:srgbClr val="FFFF00"/>
                </a:solidFill>
              </a:rPr>
              <a:t>Cosmic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rays</a:t>
            </a:r>
            <a:r>
              <a:rPr lang="de-DE" sz="4000" dirty="0" smtClean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C</a:t>
            </a:r>
            <a:r>
              <a:rPr lang="de-DE" dirty="0" smtClean="0">
                <a:solidFill>
                  <a:srgbClr val="FFFF00"/>
                </a:solidFill>
              </a:rPr>
              <a:t>ut-off </a:t>
            </a:r>
            <a:r>
              <a:rPr lang="de-DE" dirty="0" err="1" smtClean="0">
                <a:solidFill>
                  <a:srgbClr val="FFFF00"/>
                </a:solidFill>
              </a:rPr>
              <a:t>confirmed</a:t>
            </a:r>
            <a:r>
              <a:rPr lang="de-DE" dirty="0" smtClean="0">
                <a:solidFill>
                  <a:srgbClr val="FFFF00"/>
                </a:solidFill>
              </a:rPr>
              <a:t>, TA </a:t>
            </a:r>
            <a:r>
              <a:rPr lang="de-DE" dirty="0" err="1" smtClean="0">
                <a:solidFill>
                  <a:srgbClr val="FFFF00"/>
                </a:solidFill>
              </a:rPr>
              <a:t>hot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spot</a:t>
            </a:r>
            <a:r>
              <a:rPr lang="de-DE" dirty="0" smtClean="0">
                <a:solidFill>
                  <a:srgbClr val="FFFF00"/>
                </a:solidFill>
              </a:rPr>
              <a:t> (?)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smtClean="0">
                <a:solidFill>
                  <a:srgbClr val="FFFF00"/>
                </a:solidFill>
              </a:rPr>
              <a:t>medium </a:t>
            </a:r>
            <a:r>
              <a:rPr lang="de-DE" dirty="0" err="1" smtClean="0">
                <a:solidFill>
                  <a:srgbClr val="FFFF00"/>
                </a:solidFill>
              </a:rPr>
              <a:t>energies</a:t>
            </a:r>
            <a:r>
              <a:rPr lang="de-DE" dirty="0" smtClean="0">
                <a:solidFill>
                  <a:srgbClr val="FFFF00"/>
                </a:solidFill>
              </a:rPr>
              <a:t>: 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fruitful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connections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to</a:t>
            </a:r>
            <a:r>
              <a:rPr lang="de-DE" dirty="0" smtClean="0">
                <a:solidFill>
                  <a:srgbClr val="FFFF00"/>
                </a:solidFill>
                <a:sym typeface="Symbol"/>
              </a:rPr>
              <a:t> LHC,  </a:t>
            </a:r>
            <a:r>
              <a:rPr lang="de-DE" dirty="0" err="1" smtClean="0">
                <a:solidFill>
                  <a:srgbClr val="FFFF00"/>
                </a:solidFill>
                <a:sym typeface="Symbol"/>
              </a:rPr>
              <a:t>small</a:t>
            </a:r>
            <a:r>
              <a:rPr lang="de-DE" dirty="0" err="1">
                <a:solidFill>
                  <a:srgbClr val="FFFF00"/>
                </a:solidFill>
                <a:sym typeface="Symbol"/>
              </a:rPr>
              <a:t>-</a:t>
            </a:r>
            <a:r>
              <a:rPr lang="de-DE" dirty="0" err="1" smtClean="0">
                <a:solidFill>
                  <a:srgbClr val="FFFF00"/>
                </a:solidFill>
                <a:sym typeface="Symbol"/>
              </a:rPr>
              <a:t>scale</a:t>
            </a:r>
            <a:r>
              <a:rPr lang="de-DE" dirty="0" smtClean="0">
                <a:solidFill>
                  <a:srgbClr val="FFFF0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sym typeface="Symbol"/>
              </a:rPr>
              <a:t>anisotropies</a:t>
            </a:r>
            <a:endParaRPr lang="de-DE" dirty="0" smtClean="0">
              <a:solidFill>
                <a:srgbClr val="FFFF00"/>
              </a:solidFill>
            </a:endParaRPr>
          </a:p>
          <a:p>
            <a:r>
              <a:rPr lang="de-DE" sz="4000" dirty="0" err="1" smtClean="0">
                <a:solidFill>
                  <a:srgbClr val="FFFF00"/>
                </a:solidFill>
              </a:rPr>
              <a:t>Record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limits</a:t>
            </a:r>
            <a:r>
              <a:rPr lang="de-DE" sz="4000" dirty="0" smtClean="0">
                <a:solidFill>
                  <a:srgbClr val="FFFF00"/>
                </a:solidFill>
              </a:rPr>
              <a:t> on </a:t>
            </a:r>
            <a:r>
              <a:rPr lang="de-DE" sz="4000" dirty="0" err="1" smtClean="0">
                <a:solidFill>
                  <a:srgbClr val="FFFF00"/>
                </a:solidFill>
              </a:rPr>
              <a:t>numerous</a:t>
            </a:r>
            <a:r>
              <a:rPr lang="de-DE" sz="4000" dirty="0" smtClean="0">
                <a:solidFill>
                  <a:srgbClr val="FFFF00"/>
                </a:solidFill>
              </a:rPr>
              <a:t>  BSM </a:t>
            </a:r>
            <a:r>
              <a:rPr lang="de-DE" sz="4000" dirty="0" err="1" smtClean="0">
                <a:solidFill>
                  <a:srgbClr val="FFFF00"/>
                </a:solidFill>
              </a:rPr>
              <a:t>phenomena</a:t>
            </a:r>
            <a:endParaRPr lang="de-DE" sz="4000" dirty="0" smtClean="0">
              <a:solidFill>
                <a:srgbClr val="FFFF00"/>
              </a:solidFill>
            </a:endParaRPr>
          </a:p>
          <a:p>
            <a:r>
              <a:rPr lang="de-DE" sz="4000" dirty="0" smtClean="0">
                <a:solidFill>
                  <a:srgbClr val="FFFF00"/>
                </a:solidFill>
              </a:rPr>
              <a:t>GW: </a:t>
            </a:r>
            <a:r>
              <a:rPr lang="de-DE" sz="4000" dirty="0" err="1" smtClean="0">
                <a:solidFill>
                  <a:srgbClr val="FFFF00"/>
                </a:solidFill>
              </a:rPr>
              <a:t>from</a:t>
            </a:r>
            <a:r>
              <a:rPr lang="de-DE" sz="4000" dirty="0" smtClean="0">
                <a:solidFill>
                  <a:srgbClr val="FFFF00"/>
                </a:solidFill>
              </a:rPr>
              <a:t> 1</a:t>
            </a:r>
            <a:r>
              <a:rPr lang="de-DE" sz="4000" baseline="30000" dirty="0" smtClean="0">
                <a:solidFill>
                  <a:srgbClr val="FFFF00"/>
                </a:solidFill>
              </a:rPr>
              <a:t>st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generation</a:t>
            </a:r>
            <a:r>
              <a:rPr lang="de-DE" sz="4000" dirty="0" smtClean="0">
                <a:solidFill>
                  <a:srgbClr val="FFFF00"/>
                </a:solidFill>
              </a:rPr>
              <a:t>  </a:t>
            </a:r>
            <a:r>
              <a:rPr lang="de-DE" sz="4000" dirty="0" err="1" smtClean="0">
                <a:solidFill>
                  <a:srgbClr val="FFFF00"/>
                </a:solidFill>
              </a:rPr>
              <a:t>to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advanced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interferometers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</a:p>
          <a:p>
            <a:endParaRPr lang="de-DE" sz="4000" dirty="0" smtClean="0"/>
          </a:p>
        </p:txBody>
      </p:sp>
    </p:spTree>
    <p:extLst>
      <p:ext uri="{BB962C8B-B14F-4D97-AF65-F5344CB8AC3E}">
        <p14:creationId xmlns:p14="http://schemas.microsoft.com/office/powerpoint/2010/main" val="244669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PERA_ROADM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16964" y="-29443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7400" y="457200"/>
            <a:ext cx="12217400" cy="7467600"/>
          </a:xfrm>
        </p:spPr>
        <p:txBody>
          <a:bodyPr/>
          <a:lstStyle/>
          <a:p>
            <a:pPr marL="0" indent="0">
              <a:buNone/>
            </a:pPr>
            <a:r>
              <a:rPr lang="de-DE" sz="7200" dirty="0" smtClean="0">
                <a:solidFill>
                  <a:schemeClr val="bg1"/>
                </a:solidFill>
              </a:rPr>
              <a:t>A </a:t>
            </a:r>
            <a:r>
              <a:rPr lang="de-DE" sz="7200" dirty="0" err="1" smtClean="0">
                <a:solidFill>
                  <a:schemeClr val="bg1"/>
                </a:solidFill>
              </a:rPr>
              <a:t>greater</a:t>
            </a:r>
            <a:r>
              <a:rPr lang="de-DE" sz="7200" dirty="0" smtClean="0">
                <a:solidFill>
                  <a:schemeClr val="bg1"/>
                </a:solidFill>
              </a:rPr>
              <a:t> </a:t>
            </a:r>
            <a:r>
              <a:rPr lang="de-DE" sz="7200" dirty="0" err="1" smtClean="0">
                <a:solidFill>
                  <a:schemeClr val="bg1"/>
                </a:solidFill>
              </a:rPr>
              <a:t>decade</a:t>
            </a:r>
            <a:r>
              <a:rPr lang="de-DE" sz="7200" dirty="0" smtClean="0">
                <a:solidFill>
                  <a:schemeClr val="bg1"/>
                </a:solidFill>
              </a:rPr>
              <a:t> </a:t>
            </a:r>
            <a:r>
              <a:rPr lang="de-DE" sz="7200" dirty="0" err="1" smtClean="0">
                <a:solidFill>
                  <a:schemeClr val="bg1"/>
                </a:solidFill>
              </a:rPr>
              <a:t>ahead</a:t>
            </a:r>
            <a:r>
              <a:rPr lang="de-DE" sz="7200" dirty="0" smtClean="0">
                <a:solidFill>
                  <a:schemeClr val="bg1"/>
                </a:solidFill>
              </a:rPr>
              <a:t>:</a:t>
            </a:r>
          </a:p>
          <a:p>
            <a:r>
              <a:rPr lang="de-DE" sz="4000" dirty="0" smtClean="0">
                <a:solidFill>
                  <a:srgbClr val="FFFF00"/>
                </a:solidFill>
              </a:rPr>
              <a:t>High-</a:t>
            </a:r>
            <a:r>
              <a:rPr lang="de-DE" sz="4000" dirty="0" err="1" smtClean="0">
                <a:solidFill>
                  <a:srgbClr val="FFFF00"/>
                </a:solidFill>
              </a:rPr>
              <a:t>energy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neutrinos</a:t>
            </a:r>
            <a:r>
              <a:rPr lang="de-DE" sz="4000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Charting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the</a:t>
            </a:r>
            <a:r>
              <a:rPr lang="de-DE" dirty="0" smtClean="0">
                <a:solidFill>
                  <a:srgbClr val="FFFF00"/>
                </a:solidFill>
              </a:rPr>
              <a:t> HE </a:t>
            </a:r>
            <a:r>
              <a:rPr lang="de-DE" dirty="0" err="1" smtClean="0">
                <a:solidFill>
                  <a:srgbClr val="FFFF00"/>
                </a:solidFill>
              </a:rPr>
              <a:t>neutrino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sky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i="1" u="sng" dirty="0" smtClean="0">
                <a:solidFill>
                  <a:srgbClr val="FFFF00"/>
                </a:solidFill>
              </a:rPr>
              <a:t>real </a:t>
            </a:r>
            <a:r>
              <a:rPr lang="de-DE" dirty="0" err="1" smtClean="0">
                <a:solidFill>
                  <a:srgbClr val="FFFF00"/>
                </a:solidFill>
              </a:rPr>
              <a:t>start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HE </a:t>
            </a:r>
            <a:r>
              <a:rPr lang="de-DE" dirty="0" err="1" smtClean="0">
                <a:solidFill>
                  <a:srgbClr val="FFFF00"/>
                </a:solidFill>
              </a:rPr>
              <a:t>neutrino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astronomy</a:t>
            </a:r>
            <a:endParaRPr lang="de-DE" dirty="0">
              <a:solidFill>
                <a:srgbClr val="FFFF00"/>
              </a:solidFill>
            </a:endParaRPr>
          </a:p>
          <a:p>
            <a:pPr lvl="1"/>
            <a:r>
              <a:rPr lang="de-DE" dirty="0" smtClean="0">
                <a:solidFill>
                  <a:srgbClr val="FFFF00"/>
                </a:solidFill>
              </a:rPr>
              <a:t> Precision </a:t>
            </a:r>
            <a:r>
              <a:rPr lang="de-DE" dirty="0" err="1" smtClean="0">
                <a:solidFill>
                  <a:srgbClr val="FFFF00"/>
                </a:solidFill>
              </a:rPr>
              <a:t>oscillography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mass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hierarchy</a:t>
            </a:r>
            <a:endParaRPr lang="de-DE" dirty="0" smtClean="0">
              <a:solidFill>
                <a:srgbClr val="FFFF00"/>
              </a:solidFill>
            </a:endParaRPr>
          </a:p>
          <a:p>
            <a:r>
              <a:rPr lang="de-DE" sz="4000" dirty="0" smtClean="0">
                <a:solidFill>
                  <a:srgbClr val="FFFF00"/>
                </a:solidFill>
              </a:rPr>
              <a:t>High-</a:t>
            </a:r>
            <a:r>
              <a:rPr lang="de-DE" sz="4000" dirty="0" err="1" smtClean="0">
                <a:solidFill>
                  <a:srgbClr val="FFFF00"/>
                </a:solidFill>
              </a:rPr>
              <a:t>energy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gamma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rays</a:t>
            </a:r>
            <a:r>
              <a:rPr lang="de-DE" sz="4000" dirty="0" smtClean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smtClean="0">
                <a:solidFill>
                  <a:srgbClr val="FFFF00"/>
                </a:solidFill>
              </a:rPr>
              <a:t>CTA: 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smtClean="0">
                <a:solidFill>
                  <a:srgbClr val="FFFF00"/>
                </a:solidFill>
              </a:rPr>
              <a:t>„</a:t>
            </a:r>
            <a:r>
              <a:rPr lang="de-DE" dirty="0" err="1" smtClean="0">
                <a:solidFill>
                  <a:srgbClr val="FFFF00"/>
                </a:solidFill>
              </a:rPr>
              <a:t>quantum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leap</a:t>
            </a:r>
            <a:r>
              <a:rPr lang="de-DE" dirty="0" smtClean="0">
                <a:solidFill>
                  <a:srgbClr val="FFFF00"/>
                </a:solidFill>
              </a:rPr>
              <a:t>“ in </a:t>
            </a:r>
            <a:r>
              <a:rPr lang="de-DE" dirty="0" err="1" smtClean="0">
                <a:solidFill>
                  <a:srgbClr val="FFFF00"/>
                </a:solidFill>
              </a:rPr>
              <a:t>gamma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astronomy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level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classical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astronomy</a:t>
            </a:r>
            <a:endParaRPr lang="de-DE" dirty="0" smtClean="0">
              <a:solidFill>
                <a:srgbClr val="FFFF00"/>
              </a:solidFill>
            </a:endParaRPr>
          </a:p>
          <a:p>
            <a:r>
              <a:rPr lang="de-DE" sz="4000" dirty="0" err="1" smtClean="0">
                <a:solidFill>
                  <a:srgbClr val="FFFF00"/>
                </a:solidFill>
              </a:rPr>
              <a:t>Cosmic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rays</a:t>
            </a:r>
            <a:r>
              <a:rPr lang="de-DE" sz="4000" dirty="0" smtClean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AugerPrime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TA-upgrade will </a:t>
            </a:r>
            <a:r>
              <a:rPr lang="de-DE" dirty="0" err="1" smtClean="0">
                <a:solidFill>
                  <a:srgbClr val="FFFF00"/>
                </a:solidFill>
              </a:rPr>
              <a:t>define</a:t>
            </a:r>
            <a:r>
              <a:rPr lang="de-DE" dirty="0" smtClean="0">
                <a:solidFill>
                  <a:srgbClr val="FFFF00"/>
                </a:solidFill>
              </a:rPr>
              <a:t> a </a:t>
            </a:r>
            <a:r>
              <a:rPr lang="de-DE" dirty="0" err="1" smtClean="0">
                <a:solidFill>
                  <a:srgbClr val="FFFF00"/>
                </a:solidFill>
              </a:rPr>
              <a:t>turning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point</a:t>
            </a:r>
            <a:r>
              <a:rPr lang="de-DE" dirty="0" smtClean="0">
                <a:solidFill>
                  <a:srgbClr val="FFFF00"/>
                </a:solidFill>
              </a:rPr>
              <a:t> in CR </a:t>
            </a:r>
            <a:r>
              <a:rPr lang="de-DE" dirty="0" err="1" smtClean="0">
                <a:solidFill>
                  <a:srgbClr val="FFFF00"/>
                </a:solidFill>
              </a:rPr>
              <a:t>physics</a:t>
            </a:r>
            <a:endParaRPr lang="de-DE" dirty="0" smtClean="0">
              <a:solidFill>
                <a:srgbClr val="FFFF00"/>
              </a:solidFill>
            </a:endParaRPr>
          </a:p>
          <a:p>
            <a:pPr lvl="1"/>
            <a:r>
              <a:rPr lang="de-DE" dirty="0">
                <a:solidFill>
                  <a:srgbClr val="FFFF00"/>
                </a:solidFill>
              </a:rPr>
              <a:t> S</a:t>
            </a:r>
            <a:r>
              <a:rPr lang="de-DE" dirty="0" smtClean="0">
                <a:solidFill>
                  <a:srgbClr val="FFFF00"/>
                </a:solidFill>
              </a:rPr>
              <a:t>tart </a:t>
            </a:r>
            <a:r>
              <a:rPr lang="de-DE" dirty="0" err="1" smtClean="0">
                <a:solidFill>
                  <a:srgbClr val="FFFF00"/>
                </a:solidFill>
              </a:rPr>
              <a:t>astronomy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with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cosmic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rays</a:t>
            </a:r>
            <a:r>
              <a:rPr lang="de-DE" dirty="0" smtClean="0">
                <a:solidFill>
                  <a:srgbClr val="FFFF00"/>
                </a:solidFill>
              </a:rPr>
              <a:t>?</a:t>
            </a:r>
          </a:p>
          <a:p>
            <a:r>
              <a:rPr lang="de-DE" sz="4000" dirty="0" smtClean="0">
                <a:solidFill>
                  <a:srgbClr val="FFFF00"/>
                </a:solidFill>
              </a:rPr>
              <a:t>All:  </a:t>
            </a:r>
            <a:r>
              <a:rPr lang="de-DE" sz="4000" dirty="0" err="1" smtClean="0">
                <a:solidFill>
                  <a:srgbClr val="FFFF00"/>
                </a:solidFill>
              </a:rPr>
              <a:t>Detect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first</a:t>
            </a:r>
            <a:r>
              <a:rPr lang="de-DE" sz="4000" dirty="0" smtClean="0">
                <a:solidFill>
                  <a:srgbClr val="FFFF00"/>
                </a:solidFill>
              </a:rPr>
              <a:t>  BSM </a:t>
            </a:r>
            <a:r>
              <a:rPr lang="de-DE" sz="4000" dirty="0" err="1" smtClean="0">
                <a:solidFill>
                  <a:srgbClr val="FFFF00"/>
                </a:solidFill>
              </a:rPr>
              <a:t>phenomena</a:t>
            </a:r>
            <a:r>
              <a:rPr lang="de-DE" sz="4000" dirty="0" smtClean="0">
                <a:solidFill>
                  <a:srgbClr val="FFFF00"/>
                </a:solidFill>
              </a:rPr>
              <a:t> (Dark Matter?)</a:t>
            </a:r>
          </a:p>
          <a:p>
            <a:r>
              <a:rPr lang="de-DE" sz="4000" dirty="0" smtClean="0">
                <a:solidFill>
                  <a:srgbClr val="FFFF00"/>
                </a:solidFill>
              </a:rPr>
              <a:t>Start </a:t>
            </a:r>
            <a:r>
              <a:rPr lang="de-DE" sz="4000" dirty="0" err="1" smtClean="0">
                <a:solidFill>
                  <a:srgbClr val="FFFF00"/>
                </a:solidFill>
              </a:rPr>
              <a:t>gravitational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wave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astronomy</a:t>
            </a:r>
            <a:r>
              <a:rPr lang="de-DE" sz="4000" dirty="0" smtClean="0">
                <a:solidFill>
                  <a:srgbClr val="FFFF00"/>
                </a:solidFill>
              </a:rPr>
              <a:t>. Final </a:t>
            </a:r>
            <a:r>
              <a:rPr lang="de-DE" sz="4000" dirty="0" err="1" smtClean="0">
                <a:solidFill>
                  <a:srgbClr val="FFFF00"/>
                </a:solidFill>
              </a:rPr>
              <a:t>proof</a:t>
            </a:r>
            <a:r>
              <a:rPr lang="de-DE" sz="4000" dirty="0" smtClean="0">
                <a:solidFill>
                  <a:srgbClr val="FFFF00"/>
                </a:solidFill>
              </a:rPr>
              <a:t> GTR!</a:t>
            </a:r>
          </a:p>
          <a:p>
            <a:endParaRPr lang="de-DE" sz="4000" dirty="0" smtClean="0"/>
          </a:p>
        </p:txBody>
      </p:sp>
    </p:spTree>
    <p:extLst>
      <p:ext uri="{BB962C8B-B14F-4D97-AF65-F5344CB8AC3E}">
        <p14:creationId xmlns:p14="http://schemas.microsoft.com/office/powerpoint/2010/main" val="121498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PERA_ROADM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16964" y="-29443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393083" y="5791200"/>
            <a:ext cx="12624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THANK YOU FOR YOUR ATTENTION</a:t>
            </a:r>
            <a:endParaRPr lang="de-DE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9" name="Picture 8" descr="medal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r="16803"/>
          <a:stretch>
            <a:fillRect/>
          </a:stretch>
        </p:blipFill>
        <p:spPr bwMode="auto">
          <a:xfrm>
            <a:off x="2913068" y="1600200"/>
            <a:ext cx="2447239" cy="27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edal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r="16803"/>
          <a:stretch>
            <a:fillRect/>
          </a:stretch>
        </p:blipFill>
        <p:spPr bwMode="auto">
          <a:xfrm>
            <a:off x="8026400" y="1600200"/>
            <a:ext cx="2447239" cy="27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60350" y="914400"/>
            <a:ext cx="11014554" cy="73866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endParaRPr lang="de-DE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endParaRPr lang="de-DE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r>
              <a:rPr lang="de-DE" sz="40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end</a:t>
            </a:r>
            <a:endParaRPr lang="de-DE" sz="40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01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Crab</a:t>
            </a:r>
            <a:r>
              <a:rPr lang="de-DE" dirty="0" smtClean="0"/>
              <a:t> </a:t>
            </a:r>
            <a:r>
              <a:rPr lang="de-DE" dirty="0" err="1" smtClean="0"/>
              <a:t>Nebula</a:t>
            </a:r>
            <a:r>
              <a:rPr lang="de-DE" dirty="0" smtClean="0"/>
              <a:t> </a:t>
            </a:r>
            <a:r>
              <a:rPr lang="de-DE" dirty="0" err="1" smtClean="0"/>
              <a:t>pulsed</a:t>
            </a:r>
            <a:r>
              <a:rPr lang="de-DE" dirty="0" smtClean="0"/>
              <a:t> </a:t>
            </a:r>
            <a:r>
              <a:rPr lang="de-DE" dirty="0" err="1" smtClean="0"/>
              <a:t>emission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0" y="1349108"/>
            <a:ext cx="13004801" cy="8099551"/>
            <a:chOff x="0" y="1349108"/>
            <a:chExt cx="13004801" cy="8099551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 rotWithShape="1">
            <a:blip r:embed="rId2"/>
            <a:srcRect t="4719" b="15186"/>
            <a:stretch/>
          </p:blipFill>
          <p:spPr>
            <a:xfrm>
              <a:off x="0" y="1829899"/>
              <a:ext cx="13004800" cy="3636352"/>
            </a:xfrm>
            <a:prstGeom prst="rect">
              <a:avLst/>
            </a:prstGeom>
          </p:spPr>
        </p:pic>
        <p:pic>
          <p:nvPicPr>
            <p:cNvPr id="6" name="Picture 3"/>
            <p:cNvPicPr>
              <a:picLocks noChangeAspect="1"/>
            </p:cNvPicPr>
            <p:nvPr/>
          </p:nvPicPr>
          <p:blipFill rotWithShape="1">
            <a:blip r:embed="rId3"/>
            <a:srcRect t="43291" r="2103"/>
            <a:stretch/>
          </p:blipFill>
          <p:spPr>
            <a:xfrm>
              <a:off x="333875" y="5083053"/>
              <a:ext cx="12474460" cy="766396"/>
            </a:xfrm>
            <a:prstGeom prst="rect">
              <a:avLst/>
            </a:prstGeom>
          </p:spPr>
        </p:pic>
        <p:sp>
          <p:nvSpPr>
            <p:cNvPr id="7" name="TextBox 4"/>
            <p:cNvSpPr txBox="1"/>
            <p:nvPr/>
          </p:nvSpPr>
          <p:spPr>
            <a:xfrm>
              <a:off x="3546628" y="3166633"/>
              <a:ext cx="2955772" cy="1916420"/>
            </a:xfrm>
            <a:prstGeom prst="rect">
              <a:avLst/>
            </a:prstGeom>
            <a:noFill/>
          </p:spPr>
          <p:txBody>
            <a:bodyPr wrap="square" lIns="130046" tIns="65023" rIns="130046" bIns="65023" rtlCol="0">
              <a:spAutoFit/>
            </a:bodyPr>
            <a:lstStyle/>
            <a:p>
              <a:r>
                <a:rPr lang="en-US" b="1" dirty="0" smtClean="0">
                  <a:latin typeface="Calibri" panose="020F0502020204030204" pitchFamily="34" charset="0"/>
                </a:rPr>
                <a:t>MAGIC</a:t>
              </a:r>
            </a:p>
            <a:p>
              <a:r>
                <a:rPr lang="en-US" sz="2000" dirty="0"/>
                <a:t>arXiv:1402.4219</a:t>
              </a:r>
              <a:r>
                <a:rPr lang="en-US" dirty="0"/>
                <a:t> </a:t>
              </a: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7030849" y="3016794"/>
              <a:ext cx="2038759" cy="1116201"/>
            </a:xfrm>
            <a:prstGeom prst="rect">
              <a:avLst/>
            </a:prstGeom>
            <a:noFill/>
          </p:spPr>
          <p:txBody>
            <a:bodyPr wrap="none" lIns="130046" tIns="65023" rIns="130046" bIns="65023" rtlCol="0">
              <a:spAutoFit/>
            </a:bodyPr>
            <a:lstStyle/>
            <a:p>
              <a:r>
                <a:rPr lang="en-US" sz="3200" b="1" dirty="0" smtClean="0">
                  <a:solidFill>
                    <a:srgbClr val="4F81BD"/>
                  </a:solidFill>
                </a:rPr>
                <a:t>Bridge</a:t>
              </a:r>
            </a:p>
            <a:p>
              <a:r>
                <a:rPr lang="en-US" sz="3200" b="1" dirty="0" smtClean="0">
                  <a:solidFill>
                    <a:srgbClr val="4F81BD"/>
                  </a:solidFill>
                </a:rPr>
                <a:t>emission</a:t>
              </a:r>
              <a:endParaRPr lang="en-US" sz="3200" b="1" dirty="0">
                <a:solidFill>
                  <a:srgbClr val="4F81BD"/>
                </a:solidFill>
              </a:endParaRPr>
            </a:p>
          </p:txBody>
        </p:sp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133" y="5644907"/>
              <a:ext cx="5523256" cy="3803752"/>
            </a:xfrm>
            <a:prstGeom prst="rect">
              <a:avLst/>
            </a:prstGeom>
            <a:ln>
              <a:solidFill>
                <a:srgbClr val="A6A6A6"/>
              </a:solidFill>
            </a:ln>
            <a:effectLst>
              <a:outerShdw blurRad="101600" dist="1016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7"/>
            <p:cNvSpPr txBox="1"/>
            <p:nvPr/>
          </p:nvSpPr>
          <p:spPr>
            <a:xfrm>
              <a:off x="939800" y="1349108"/>
              <a:ext cx="9372600" cy="562203"/>
            </a:xfrm>
            <a:prstGeom prst="rect">
              <a:avLst/>
            </a:prstGeom>
            <a:noFill/>
          </p:spPr>
          <p:txBody>
            <a:bodyPr wrap="square" lIns="130046" tIns="65023" rIns="130046" bIns="65023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4F81BD"/>
                  </a:solidFill>
                </a:rPr>
                <a:t>In P1 and P2 </a:t>
              </a:r>
              <a:r>
                <a:rPr lang="en-US" sz="2800" b="1" dirty="0" smtClean="0">
                  <a:solidFill>
                    <a:srgbClr val="4F81BD"/>
                  </a:solidFill>
                </a:rPr>
                <a:t>pulsed </a:t>
              </a:r>
              <a:r>
                <a:rPr lang="en-US" sz="2800" b="1" dirty="0" err="1" smtClean="0">
                  <a:solidFill>
                    <a:srgbClr val="4F81BD"/>
                  </a:solidFill>
                </a:rPr>
                <a:t>emissionup</a:t>
              </a:r>
              <a:r>
                <a:rPr lang="en-US" sz="2800" b="1" dirty="0" smtClean="0">
                  <a:solidFill>
                    <a:srgbClr val="4F81BD"/>
                  </a:solidFill>
                </a:rPr>
                <a:t> </a:t>
              </a:r>
              <a:r>
                <a:rPr lang="en-US" sz="2800" b="1" dirty="0">
                  <a:solidFill>
                    <a:srgbClr val="4F81BD"/>
                  </a:solidFill>
                </a:rPr>
                <a:t>to 1 </a:t>
              </a:r>
              <a:r>
                <a:rPr lang="en-US" sz="2800" b="1" dirty="0" err="1">
                  <a:solidFill>
                    <a:srgbClr val="4F81BD"/>
                  </a:solidFill>
                </a:rPr>
                <a:t>TeV</a:t>
              </a:r>
              <a:r>
                <a:rPr lang="en-US" sz="2800" b="1" dirty="0">
                  <a:solidFill>
                    <a:srgbClr val="4F81BD"/>
                  </a:solidFill>
                </a:rPr>
                <a:t> (ICRC 2015)</a:t>
              </a:r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767645" y="9010932"/>
              <a:ext cx="5934844" cy="4377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30046" tIns="65023" rIns="130046" bIns="65023" rtlCol="0">
              <a:spAutoFit/>
            </a:bodyPr>
            <a:lstStyle/>
            <a:p>
              <a:r>
                <a:rPr lang="en-US" sz="2000" dirty="0"/>
                <a:t>0.1            1              10            100         1000 </a:t>
              </a:r>
              <a:r>
                <a:rPr lang="en-US" sz="2000" dirty="0" err="1"/>
                <a:t>GeV</a:t>
              </a:r>
              <a:endParaRPr lang="en-US" sz="2000" dirty="0"/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3448398" y="2379088"/>
              <a:ext cx="5653495" cy="0"/>
            </a:xfrm>
            <a:prstGeom prst="straightConnector1">
              <a:avLst/>
            </a:prstGeom>
            <a:solidFill>
              <a:srgbClr val="BFBFB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4605323" y="2074114"/>
              <a:ext cx="1242066" cy="56220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130046" tIns="65023" rIns="130046" bIns="65023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33 </a:t>
              </a:r>
              <a:r>
                <a:rPr lang="en-US" sz="2800" dirty="0" err="1" smtClean="0">
                  <a:solidFill>
                    <a:srgbClr val="FF0000"/>
                  </a:solidFill>
                </a:rPr>
                <a:t>ms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12742104" y="7896706"/>
              <a:ext cx="262697" cy="562203"/>
            </a:xfrm>
            <a:prstGeom prst="rect">
              <a:avLst/>
            </a:prstGeom>
            <a:noFill/>
          </p:spPr>
          <p:txBody>
            <a:bodyPr wrap="none" lIns="130046" tIns="65023" rIns="130046" bIns="65023" rtlCol="0">
              <a:spAutoFit/>
            </a:bodyPr>
            <a:lstStyle/>
            <a:p>
              <a:pPr algn="r"/>
              <a:endParaRPr lang="en-US" sz="2800" dirty="0"/>
            </a:p>
          </p:txBody>
        </p:sp>
      </p:grpSp>
      <p:pic>
        <p:nvPicPr>
          <p:cNvPr id="15" name="Picture 9"/>
          <p:cNvPicPr>
            <a:picLocks noChangeAspect="1"/>
          </p:cNvPicPr>
          <p:nvPr/>
        </p:nvPicPr>
        <p:blipFill rotWithShape="1">
          <a:blip r:embed="rId5"/>
          <a:srcRect l="22909" r="21533"/>
          <a:stretch/>
        </p:blipFill>
        <p:spPr>
          <a:xfrm>
            <a:off x="10582126" y="355585"/>
            <a:ext cx="1969467" cy="1993995"/>
          </a:xfrm>
          <a:prstGeom prst="rect">
            <a:avLst/>
          </a:prstGeom>
        </p:spPr>
      </p:pic>
      <p:grpSp>
        <p:nvGrpSpPr>
          <p:cNvPr id="18" name="Gruppieren 17"/>
          <p:cNvGrpSpPr/>
          <p:nvPr/>
        </p:nvGrpSpPr>
        <p:grpSpPr>
          <a:xfrm>
            <a:off x="6298283" y="5849448"/>
            <a:ext cx="6498666" cy="3782793"/>
            <a:chOff x="6298283" y="5849448"/>
            <a:chExt cx="6498666" cy="3782793"/>
          </a:xfrm>
        </p:grpSpPr>
        <p:pic>
          <p:nvPicPr>
            <p:cNvPr id="16" name="Picture 8"/>
            <p:cNvPicPr>
              <a:picLocks noChangeAspect="1"/>
            </p:cNvPicPr>
            <p:nvPr/>
          </p:nvPicPr>
          <p:blipFill rotWithShape="1">
            <a:blip r:embed="rId6"/>
            <a:srcRect t="5172" b="14334"/>
            <a:stretch/>
          </p:blipFill>
          <p:spPr>
            <a:xfrm>
              <a:off x="9165574" y="5849448"/>
              <a:ext cx="3631375" cy="3782793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6298283" y="5857021"/>
              <a:ext cx="2890063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</a:rPr>
                <a:t>Light cylinder: </a:t>
              </a:r>
              <a:endParaRPr lang="en-US" sz="24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l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sym typeface="Symbol"/>
                </a:rPr>
                <a:t></a:t>
              </a:r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r 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</a:rPr>
                <a:t>= c; r ~ 1600 km</a:t>
              </a:r>
            </a:p>
            <a:p>
              <a:pPr algn="l"/>
              <a:endParaRPr lang="en-US" sz="18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l"/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Inside 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</a:rPr>
                <a:t>light cylinder: </a:t>
              </a:r>
              <a:endParaRPr lang="en-US" sz="24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l"/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field 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</a:rPr>
                <a:t>co-rotates, </a:t>
              </a:r>
            </a:p>
            <a:p>
              <a:pPr algn="l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</a:rPr>
                <a:t>pulsed emission</a:t>
              </a:r>
            </a:p>
            <a:p>
              <a:pPr algn="l"/>
              <a:endParaRPr lang="en-US" sz="10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l"/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Outside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</a:rPr>
                <a:t>: </a:t>
              </a:r>
              <a:endParaRPr lang="en-US" sz="24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l"/>
              <a:r>
                <a:rPr lang="en-US" sz="24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e.m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</a:rPr>
                <a:t>. wave emission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3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082" y="1413245"/>
            <a:ext cx="3058695" cy="3973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en-GB" sz="5400" dirty="0" smtClean="0"/>
              <a:t>Displaying Cosmic Particle Accelerators</a:t>
            </a:r>
            <a:endParaRPr lang="en-GB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1885" y="7892541"/>
            <a:ext cx="12117494" cy="1889722"/>
          </a:xfrm>
        </p:spPr>
        <p:txBody>
          <a:bodyPr lIns="130046" tIns="65023" rIns="130046" bIns="65023"/>
          <a:lstStyle/>
          <a:p>
            <a:pPr>
              <a:lnSpc>
                <a:spcPct val="70000"/>
              </a:lnSpc>
            </a:pPr>
            <a:r>
              <a:rPr lang="de-DE" sz="3600" dirty="0" err="1">
                <a:latin typeface="Arial" charset="0"/>
                <a:cs typeface="Times New Roman" charset="0"/>
                <a:sym typeface="Wingdings" charset="0"/>
              </a:rPr>
              <a:t>Production</a:t>
            </a:r>
            <a:endParaRPr lang="de-DE" sz="3600" dirty="0">
              <a:latin typeface="Arial" charset="0"/>
              <a:cs typeface="Times New Roman" charset="0"/>
              <a:sym typeface="Wingdings" charset="0"/>
            </a:endParaRPr>
          </a:p>
          <a:p>
            <a:pPr lvl="1">
              <a:lnSpc>
                <a:spcPct val="70000"/>
              </a:lnSpc>
            </a:pPr>
            <a:r>
              <a:rPr lang="de-DE" sz="3200" dirty="0" smtClean="0">
                <a:ea typeface="ＭＳ Ｐゴシック" charset="0"/>
                <a:cs typeface="Arial"/>
                <a:sym typeface="Wingdings" charset="0"/>
              </a:rPr>
              <a:t> </a:t>
            </a:r>
            <a:r>
              <a:rPr lang="de-DE" sz="3200" dirty="0" err="1" smtClean="0">
                <a:ea typeface="ＭＳ Ｐゴシック" charset="0"/>
                <a:cs typeface="Arial"/>
                <a:sym typeface="Wingdings" charset="0"/>
              </a:rPr>
              <a:t>protons</a:t>
            </a:r>
            <a:r>
              <a:rPr lang="de-DE" sz="3200" dirty="0">
                <a:ea typeface="ＭＳ Ｐゴシック" charset="0"/>
                <a:cs typeface="Arial"/>
                <a:sym typeface="Wingdings" charset="0"/>
              </a:rPr>
              <a:t>: </a:t>
            </a:r>
            <a:r>
              <a:rPr lang="de-DE" sz="3200" dirty="0" err="1">
                <a:ea typeface="ＭＳ Ｐゴシック" charset="0"/>
                <a:cs typeface="Arial"/>
                <a:sym typeface="Wingdings" charset="0"/>
              </a:rPr>
              <a:t>pion-decay</a:t>
            </a:r>
            <a:r>
              <a:rPr lang="de-DE" sz="3200" dirty="0">
                <a:ea typeface="ＭＳ Ｐゴシック" charset="0"/>
                <a:cs typeface="Arial"/>
                <a:sym typeface="Wingdings" charset="0"/>
              </a:rPr>
              <a:t>: </a:t>
            </a:r>
            <a:r>
              <a:rPr lang="el-GR" sz="32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π</a:t>
            </a:r>
            <a:r>
              <a:rPr lang="el-GR" sz="3200" baseline="300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0</a:t>
            </a:r>
            <a:r>
              <a:rPr lang="en-US" sz="3200" baseline="300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 </a:t>
            </a:r>
            <a:r>
              <a:rPr lang="de-DE" sz="32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→ </a:t>
            </a:r>
            <a:r>
              <a:rPr lang="el-GR" sz="32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γγ</a:t>
            </a:r>
            <a:endParaRPr lang="de-DE" sz="3200" dirty="0">
              <a:latin typeface="Times New Roman"/>
              <a:cs typeface="Times New Roman"/>
              <a:sym typeface="Wingdings" charset="0"/>
            </a:endParaRPr>
          </a:p>
          <a:p>
            <a:pPr lvl="1">
              <a:lnSpc>
                <a:spcPct val="70000"/>
              </a:lnSpc>
            </a:pPr>
            <a:r>
              <a:rPr lang="de-DE" sz="3200" dirty="0" smtClean="0">
                <a:ea typeface="ＭＳ Ｐゴシック" charset="0"/>
                <a:cs typeface="Arial"/>
                <a:sym typeface="Wingdings" charset="0"/>
              </a:rPr>
              <a:t> </a:t>
            </a:r>
            <a:r>
              <a:rPr lang="de-DE" sz="3200" dirty="0" err="1" smtClean="0">
                <a:ea typeface="ＭＳ Ｐゴシック" charset="0"/>
                <a:cs typeface="Arial"/>
                <a:sym typeface="Wingdings" charset="0"/>
              </a:rPr>
              <a:t>electrons</a:t>
            </a:r>
            <a:r>
              <a:rPr lang="de-DE" sz="3200" dirty="0">
                <a:ea typeface="ＭＳ Ｐゴシック" charset="0"/>
                <a:cs typeface="Arial"/>
                <a:sym typeface="Wingdings" charset="0"/>
              </a:rPr>
              <a:t>: Inverse Compton </a:t>
            </a:r>
            <a:r>
              <a:rPr lang="de-DE" sz="3200" dirty="0" err="1">
                <a:ea typeface="ＭＳ Ｐゴシック" charset="0"/>
                <a:cs typeface="Arial"/>
                <a:sym typeface="Wingdings" charset="0"/>
              </a:rPr>
              <a:t>Scattering</a:t>
            </a:r>
            <a:r>
              <a:rPr lang="de-DE" sz="3200" dirty="0">
                <a:ea typeface="ＭＳ Ｐゴシック" charset="0"/>
                <a:cs typeface="Arial"/>
                <a:sym typeface="Wingdings" charset="0"/>
              </a:rPr>
              <a:t>: </a:t>
            </a:r>
            <a:r>
              <a:rPr lang="de-DE" sz="32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e</a:t>
            </a:r>
            <a:r>
              <a:rPr lang="en-US" sz="3200" baseline="300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± </a:t>
            </a:r>
            <a:r>
              <a:rPr lang="el-GR" sz="32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γ</a:t>
            </a:r>
            <a:r>
              <a:rPr lang="en-US" sz="3200" baseline="300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 </a:t>
            </a:r>
            <a:r>
              <a:rPr lang="de-DE" sz="32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→ </a:t>
            </a:r>
            <a:r>
              <a:rPr lang="de-DE" sz="3200" dirty="0" err="1">
                <a:latin typeface="Times New Roman"/>
                <a:ea typeface="ＭＳ Ｐゴシック" charset="0"/>
                <a:cs typeface="Times New Roman"/>
                <a:sym typeface="Wingdings" charset="0"/>
              </a:rPr>
              <a:t>e</a:t>
            </a:r>
            <a:r>
              <a:rPr lang="en-US" sz="3200" baseline="300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± </a:t>
            </a:r>
            <a:r>
              <a:rPr lang="el-GR" sz="32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γ</a:t>
            </a:r>
            <a:r>
              <a:rPr lang="en-US" sz="3200" baseline="30000" dirty="0">
                <a:latin typeface="Times New Roman"/>
                <a:ea typeface="ＭＳ Ｐゴシック" charset="0"/>
                <a:cs typeface="Times New Roman"/>
                <a:sym typeface="Wingdings" charset="0"/>
              </a:rPr>
              <a:t> </a:t>
            </a:r>
            <a:r>
              <a:rPr lang="en-US" baseline="30000" dirty="0">
                <a:latin typeface="Times New Roman" charset="0"/>
                <a:ea typeface="ＭＳ Ｐゴシック" charset="0"/>
                <a:cs typeface="Times New Roman" charset="0"/>
                <a:sym typeface="Wingdings" charset="0"/>
              </a:rPr>
              <a:t/>
            </a:r>
            <a:br>
              <a:rPr lang="en-US" baseline="30000" dirty="0">
                <a:latin typeface="Times New Roman" charset="0"/>
                <a:ea typeface="ＭＳ Ｐゴシック" charset="0"/>
                <a:cs typeface="Times New Roman" charset="0"/>
                <a:sym typeface="Wingdings" charset="0"/>
              </a:rPr>
            </a:b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  <a:p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10" y="2822099"/>
            <a:ext cx="12098445" cy="429880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484161" y="7129011"/>
            <a:ext cx="1252064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744857" y="2100903"/>
            <a:ext cx="18621" cy="530744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9622723" y="1633094"/>
            <a:ext cx="3382077" cy="993090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2800" dirty="0" smtClean="0"/>
              <a:t>Ground based </a:t>
            </a:r>
          </a:p>
          <a:p>
            <a:r>
              <a:rPr lang="en-GB" sz="2800" dirty="0" smtClean="0"/>
              <a:t> gamma telescopes</a:t>
            </a:r>
            <a:endParaRPr lang="en-GB" sz="2800" dirty="0"/>
          </a:p>
        </p:txBody>
      </p:sp>
      <p:sp>
        <p:nvSpPr>
          <p:cNvPr id="16" name="Left Bracket 15"/>
          <p:cNvSpPr/>
          <p:nvPr/>
        </p:nvSpPr>
        <p:spPr bwMode="auto">
          <a:xfrm rot="5400000">
            <a:off x="11323839" y="1566999"/>
            <a:ext cx="214122" cy="2296079"/>
          </a:xfrm>
          <a:prstGeom prst="leftBracke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algn="l" defTabSz="1300460" eaLnBrk="0" hangingPunct="0"/>
            <a:endParaRPr lang="en-GB" sz="2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2148" y="7222909"/>
            <a:ext cx="12552652" cy="562203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r>
              <a:rPr lang="de-DE" sz="2800" dirty="0" smtClean="0"/>
              <a:t>   Radio		       Optical	                        X-</a:t>
            </a:r>
            <a:r>
              <a:rPr lang="de-DE" sz="2800" dirty="0" err="1" smtClean="0"/>
              <a:t>ray</a:t>
            </a:r>
            <a:r>
              <a:rPr lang="de-DE" sz="2800" dirty="0" smtClean="0"/>
              <a:t>                        Gamma-</a:t>
            </a:r>
            <a:r>
              <a:rPr lang="de-DE" sz="2800" dirty="0" err="1" smtClean="0"/>
              <a:t>ray</a:t>
            </a:r>
            <a:endParaRPr lang="de-DE" sz="28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464739" y="2984955"/>
            <a:ext cx="1732585" cy="56220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2800" dirty="0" smtClean="0"/>
              <a:t>E</a:t>
            </a:r>
            <a:r>
              <a:rPr lang="en-GB" sz="2800" baseline="30000" dirty="0" smtClean="0"/>
              <a:t>2</a:t>
            </a:r>
            <a:r>
              <a:rPr lang="en-GB" sz="2800" dirty="0" smtClean="0"/>
              <a:t> </a:t>
            </a:r>
            <a:r>
              <a:rPr lang="en-GB" sz="2800" dirty="0" err="1" smtClean="0"/>
              <a:t>dN</a:t>
            </a:r>
            <a:r>
              <a:rPr lang="en-GB" sz="2800" dirty="0" smtClean="0"/>
              <a:t>/</a:t>
            </a:r>
            <a:r>
              <a:rPr lang="en-GB" sz="2800" dirty="0" err="1" smtClean="0"/>
              <a:t>dE</a:t>
            </a:r>
            <a:endParaRPr lang="en-GB" sz="2800" dirty="0"/>
          </a:p>
        </p:txBody>
      </p:sp>
      <p:sp>
        <p:nvSpPr>
          <p:cNvPr id="12" name="Left Bracket 15"/>
          <p:cNvSpPr/>
          <p:nvPr/>
        </p:nvSpPr>
        <p:spPr bwMode="auto">
          <a:xfrm rot="5400000">
            <a:off x="7761044" y="299406"/>
            <a:ext cx="186696" cy="5373216"/>
          </a:xfrm>
          <a:prstGeom prst="leftBracke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algn="l" defTabSz="1300460" eaLnBrk="0" hangingPunct="0"/>
            <a:endParaRPr lang="en-GB" sz="2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6973672" y="2159207"/>
            <a:ext cx="1761440" cy="56220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2800" dirty="0" smtClean="0"/>
              <a:t>satellites </a:t>
            </a:r>
          </a:p>
        </p:txBody>
      </p:sp>
    </p:spTree>
    <p:extLst>
      <p:ext uri="{BB962C8B-B14F-4D97-AF65-F5344CB8AC3E}">
        <p14:creationId xmlns:p14="http://schemas.microsoft.com/office/powerpoint/2010/main" val="251184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06" y="1277571"/>
            <a:ext cx="6172972" cy="6940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Pierre Auger</a:t>
            </a:r>
          </a:p>
          <a:p>
            <a:endParaRPr lang="de-DE" sz="8000" dirty="0" smtClean="0">
              <a:solidFill>
                <a:schemeClr val="bg1"/>
              </a:solidFill>
            </a:endParaRPr>
          </a:p>
          <a:p>
            <a:endParaRPr lang="de-DE" sz="8000" dirty="0">
              <a:solidFill>
                <a:schemeClr val="bg1"/>
              </a:solidFill>
            </a:endParaRP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</a:t>
            </a:r>
            <a:r>
              <a:rPr lang="de-DE" sz="12500" dirty="0" smtClean="0">
                <a:solidFill>
                  <a:schemeClr val="bg1"/>
                </a:solidFill>
              </a:rPr>
              <a:t>1939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X:\PierreAu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44" y="3076691"/>
            <a:ext cx="6089525" cy="6198880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34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 </a:t>
            </a:r>
            <a:r>
              <a:rPr lang="de-DE" dirty="0" err="1" smtClean="0"/>
              <a:t>example</a:t>
            </a:r>
            <a:r>
              <a:rPr lang="de-DE" dirty="0" smtClean="0"/>
              <a:t>: LIGO Upgrade </a:t>
            </a:r>
            <a:r>
              <a:rPr lang="de-DE" dirty="0" err="1" smtClean="0"/>
              <a:t>timeline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13004800" cy="865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8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CTA </a:t>
            </a:r>
            <a:r>
              <a:rPr lang="de-DE" dirty="0" err="1" smtClean="0"/>
              <a:t>schedule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early</a:t>
            </a:r>
            <a:r>
              <a:rPr lang="de-DE" dirty="0" smtClean="0"/>
              <a:t> 2015</a:t>
            </a:r>
            <a:endParaRPr lang="de-DE" dirty="0"/>
          </a:p>
        </p:txBody>
      </p:sp>
      <p:cxnSp>
        <p:nvCxnSpPr>
          <p:cNvPr id="4" name="Straight Connector 16"/>
          <p:cNvCxnSpPr/>
          <p:nvPr/>
        </p:nvCxnSpPr>
        <p:spPr bwMode="auto">
          <a:xfrm>
            <a:off x="3365821" y="3090647"/>
            <a:ext cx="7947378" cy="26691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 bwMode="auto">
          <a:xfrm>
            <a:off x="405153" y="1888247"/>
            <a:ext cx="2993087" cy="1212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1300460"/>
            <a:r>
              <a:rPr lang="en-US" sz="2400" b="1" dirty="0">
                <a:latin typeface="Calibri" panose="020F0502020204030204" pitchFamily="34" charset="0"/>
                <a:sym typeface="Helvetica Neue Light" charset="0"/>
              </a:rPr>
              <a:t>Pre-Construction Phase</a:t>
            </a:r>
          </a:p>
          <a:p>
            <a:pPr defTabSz="1300460"/>
            <a:r>
              <a:rPr lang="en-US" sz="2400" b="1" dirty="0">
                <a:latin typeface="Calibri" panose="020F0502020204030204" pitchFamily="34" charset="0"/>
                <a:sym typeface="Helvetica Neue Light" charset="0"/>
              </a:rPr>
              <a:t>2014-2015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614986" y="1888247"/>
            <a:ext cx="2993087" cy="12121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1300460"/>
            <a:r>
              <a:rPr lang="en-US" sz="2400" b="1" dirty="0">
                <a:latin typeface="Calibri" panose="020F0502020204030204" pitchFamily="34" charset="0"/>
                <a:sym typeface="Helvetica Neue Light" charset="0"/>
              </a:rPr>
              <a:t>Pre-Production Phase</a:t>
            </a:r>
          </a:p>
          <a:p>
            <a:pPr defTabSz="1300460"/>
            <a:r>
              <a:rPr lang="en-US" sz="2400" b="1" dirty="0">
                <a:latin typeface="Calibri" panose="020F0502020204030204" pitchFamily="34" charset="0"/>
                <a:sym typeface="Helvetica Neue Light" charset="0"/>
              </a:rPr>
              <a:t>2016-2017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824819" y="1888247"/>
            <a:ext cx="4415511" cy="1212144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1300460"/>
            <a:r>
              <a:rPr lang="en-US" sz="2400" b="1" dirty="0">
                <a:latin typeface="Calibri" panose="020F0502020204030204" pitchFamily="34" charset="0"/>
                <a:sym typeface="Helvetica Neue Light" charset="0"/>
              </a:rPr>
              <a:t>Production Phase</a:t>
            </a:r>
          </a:p>
          <a:p>
            <a:pPr defTabSz="1300460"/>
            <a:r>
              <a:rPr lang="en-US" sz="2400" b="1" dirty="0">
                <a:latin typeface="Calibri" panose="020F0502020204030204" pitchFamily="34" charset="0"/>
                <a:sym typeface="Helvetica Neue Light" charset="0"/>
              </a:rPr>
              <a:t>2018-2020 (?)</a:t>
            </a:r>
          </a:p>
        </p:txBody>
      </p:sp>
      <p:cxnSp>
        <p:nvCxnSpPr>
          <p:cNvPr id="8" name="Straight Arrow Connector 8"/>
          <p:cNvCxnSpPr/>
          <p:nvPr/>
        </p:nvCxnSpPr>
        <p:spPr bwMode="auto">
          <a:xfrm>
            <a:off x="4420088" y="3100391"/>
            <a:ext cx="0" cy="570421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9"/>
          <p:cNvSpPr txBox="1"/>
          <p:nvPr/>
        </p:nvSpPr>
        <p:spPr>
          <a:xfrm>
            <a:off x="4129461" y="3694575"/>
            <a:ext cx="2277221" cy="123931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7/2016 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First telescopes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on site (earliest)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767731" y="1402183"/>
            <a:ext cx="2806405" cy="500648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Deploy ~10% of </a:t>
            </a:r>
            <a:r>
              <a:rPr lang="en-US" sz="2400" dirty="0" err="1" smtClean="0">
                <a:latin typeface="Calibri" panose="020F0502020204030204" pitchFamily="34" charset="0"/>
              </a:rPr>
              <a:t>tels</a:t>
            </a:r>
            <a:r>
              <a:rPr lang="en-US" sz="2400" dirty="0" smtClean="0">
                <a:latin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84388" y="1402183"/>
            <a:ext cx="2491063" cy="500648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Mass deployment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2" name="Rectangle 12"/>
          <p:cNvSpPr/>
          <p:nvPr/>
        </p:nvSpPr>
        <p:spPr bwMode="auto">
          <a:xfrm>
            <a:off x="405152" y="5765193"/>
            <a:ext cx="11001525" cy="6626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</a:bodyPr>
          <a:lstStyle/>
          <a:p>
            <a:pPr defTabSz="1300460"/>
            <a:r>
              <a:rPr lang="en-US" sz="2400" b="1" dirty="0">
                <a:latin typeface="Calibri" panose="020F0502020204030204" pitchFamily="34" charset="0"/>
                <a:sym typeface="Helvetica Neue Light" charset="0"/>
              </a:rPr>
              <a:t>Pre-Construction Phase 2014-2015</a:t>
            </a:r>
          </a:p>
        </p:txBody>
      </p:sp>
      <p:cxnSp>
        <p:nvCxnSpPr>
          <p:cNvPr id="13" name="Straight Connector 14"/>
          <p:cNvCxnSpPr/>
          <p:nvPr/>
        </p:nvCxnSpPr>
        <p:spPr bwMode="auto">
          <a:xfrm>
            <a:off x="405152" y="3314299"/>
            <a:ext cx="0" cy="2234148"/>
          </a:xfrm>
          <a:prstGeom prst="line">
            <a:avLst/>
          </a:prstGeom>
          <a:solidFill>
            <a:srgbClr val="BFBFBF"/>
          </a:solidFill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8"/>
          <p:cNvCxnSpPr/>
          <p:nvPr/>
        </p:nvCxnSpPr>
        <p:spPr bwMode="auto">
          <a:xfrm>
            <a:off x="2767002" y="6427845"/>
            <a:ext cx="0" cy="570421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9"/>
          <p:cNvSpPr txBox="1"/>
          <p:nvPr/>
        </p:nvSpPr>
        <p:spPr>
          <a:xfrm>
            <a:off x="2619367" y="7022030"/>
            <a:ext cx="1794718" cy="123931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7/2014 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CTAO GmbH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founded</a:t>
            </a:r>
            <a:endParaRPr lang="en-US" sz="2400" dirty="0">
              <a:latin typeface="Calibri" panose="020F0502020204030204" pitchFamily="34" charset="0"/>
            </a:endParaRPr>
          </a:p>
        </p:txBody>
      </p:sp>
      <p:cxnSp>
        <p:nvCxnSpPr>
          <p:cNvPr id="16" name="Straight Arrow Connector 20"/>
          <p:cNvCxnSpPr/>
          <p:nvPr/>
        </p:nvCxnSpPr>
        <p:spPr bwMode="auto">
          <a:xfrm>
            <a:off x="1652970" y="6427845"/>
            <a:ext cx="0" cy="570421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21"/>
          <p:cNvSpPr txBox="1"/>
          <p:nvPr/>
        </p:nvSpPr>
        <p:spPr>
          <a:xfrm>
            <a:off x="676916" y="7024862"/>
            <a:ext cx="1538879" cy="1608643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lIns="130046" tIns="65023" rIns="130046" bIns="65023" rtlCol="0">
            <a:spAutoFit/>
          </a:bodyPr>
          <a:lstStyle/>
          <a:p>
            <a:pPr algn="r"/>
            <a:r>
              <a:rPr lang="en-US" sz="2400" dirty="0" smtClean="0">
                <a:latin typeface="Calibri" panose="020F0502020204030204" pitchFamily="34" charset="0"/>
              </a:rPr>
              <a:t>4/2014 </a:t>
            </a:r>
          </a:p>
          <a:p>
            <a:pPr algn="r"/>
            <a:r>
              <a:rPr lang="en-US" sz="2400" dirty="0" smtClean="0">
                <a:latin typeface="Calibri" panose="020F0502020204030204" pitchFamily="34" charset="0"/>
              </a:rPr>
              <a:t>Site </a:t>
            </a:r>
          </a:p>
          <a:p>
            <a:pPr algn="r"/>
            <a:r>
              <a:rPr lang="en-US" sz="2400" dirty="0" smtClean="0">
                <a:latin typeface="Calibri" panose="020F0502020204030204" pitchFamily="34" charset="0"/>
              </a:rPr>
              <a:t>narrowing</a:t>
            </a:r>
          </a:p>
          <a:p>
            <a:pPr algn="r"/>
            <a:r>
              <a:rPr lang="en-US" sz="2400" dirty="0" smtClean="0">
                <a:latin typeface="Calibri" panose="020F0502020204030204" pitchFamily="34" charset="0"/>
              </a:rPr>
              <a:t>South</a:t>
            </a:r>
            <a:endParaRPr lang="en-US" sz="2400" dirty="0">
              <a:latin typeface="Calibri" panose="020F0502020204030204" pitchFamily="34" charset="0"/>
            </a:endParaRPr>
          </a:p>
        </p:txBody>
      </p:sp>
      <p:cxnSp>
        <p:nvCxnSpPr>
          <p:cNvPr id="18" name="Straight Arrow Connector 22"/>
          <p:cNvCxnSpPr/>
          <p:nvPr/>
        </p:nvCxnSpPr>
        <p:spPr bwMode="auto">
          <a:xfrm>
            <a:off x="8235573" y="6427845"/>
            <a:ext cx="0" cy="570421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23"/>
          <p:cNvSpPr txBox="1"/>
          <p:nvPr/>
        </p:nvSpPr>
        <p:spPr>
          <a:xfrm>
            <a:off x="8038046" y="7080903"/>
            <a:ext cx="1293362" cy="1608643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400" dirty="0" smtClean="0">
                <a:solidFill>
                  <a:srgbClr val="00A5EB"/>
                </a:solidFill>
                <a:latin typeface="Calibri" panose="020F0502020204030204" pitchFamily="34" charset="0"/>
              </a:rPr>
              <a:t>8/2015 </a:t>
            </a:r>
          </a:p>
          <a:p>
            <a:r>
              <a:rPr lang="en-US" sz="2400" dirty="0" smtClean="0">
                <a:solidFill>
                  <a:srgbClr val="00A5EB"/>
                </a:solidFill>
                <a:latin typeface="Calibri" panose="020F0502020204030204" pitchFamily="34" charset="0"/>
              </a:rPr>
              <a:t>Site </a:t>
            </a:r>
          </a:p>
          <a:p>
            <a:r>
              <a:rPr lang="en-US" sz="2400" dirty="0" smtClean="0">
                <a:solidFill>
                  <a:srgbClr val="00A5EB"/>
                </a:solidFill>
                <a:latin typeface="Calibri" panose="020F0502020204030204" pitchFamily="34" charset="0"/>
              </a:rPr>
              <a:t>decision</a:t>
            </a:r>
          </a:p>
          <a:p>
            <a:r>
              <a:rPr lang="en-US" sz="2400" dirty="0" smtClean="0">
                <a:solidFill>
                  <a:srgbClr val="00A5EB"/>
                </a:solidFill>
                <a:latin typeface="Calibri" panose="020F0502020204030204" pitchFamily="34" charset="0"/>
              </a:rPr>
              <a:t>South</a:t>
            </a:r>
            <a:endParaRPr lang="en-US" sz="2400" dirty="0">
              <a:solidFill>
                <a:srgbClr val="00A5EB"/>
              </a:solidFill>
              <a:latin typeface="Calibri" panose="020F0502020204030204" pitchFamily="34" charset="0"/>
            </a:endParaRPr>
          </a:p>
        </p:txBody>
      </p:sp>
      <p:cxnSp>
        <p:nvCxnSpPr>
          <p:cNvPr id="20" name="Straight Arrow Connector 24"/>
          <p:cNvCxnSpPr/>
          <p:nvPr/>
        </p:nvCxnSpPr>
        <p:spPr bwMode="auto">
          <a:xfrm>
            <a:off x="7416958" y="6427845"/>
            <a:ext cx="0" cy="570421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5"/>
          <p:cNvSpPr txBox="1"/>
          <p:nvPr/>
        </p:nvSpPr>
        <p:spPr>
          <a:xfrm>
            <a:off x="6771622" y="7080903"/>
            <a:ext cx="1242067" cy="1608643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6/2015 </a:t>
            </a:r>
          </a:p>
          <a:p>
            <a:r>
              <a:rPr lang="en-US" sz="24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Critical </a:t>
            </a:r>
          </a:p>
          <a:p>
            <a:r>
              <a:rPr lang="en-US" sz="24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Design </a:t>
            </a:r>
          </a:p>
          <a:p>
            <a:r>
              <a:rPr lang="en-US" sz="24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Review</a:t>
            </a: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cxnSp>
        <p:nvCxnSpPr>
          <p:cNvPr id="22" name="Straight Arrow Connector 26"/>
          <p:cNvCxnSpPr/>
          <p:nvPr/>
        </p:nvCxnSpPr>
        <p:spPr bwMode="auto">
          <a:xfrm>
            <a:off x="10519780" y="6427845"/>
            <a:ext cx="0" cy="570421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7"/>
          <p:cNvSpPr txBox="1"/>
          <p:nvPr/>
        </p:nvSpPr>
        <p:spPr>
          <a:xfrm>
            <a:off x="9824284" y="7080904"/>
            <a:ext cx="1293362" cy="123931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lIns="130046" tIns="65023" rIns="130046" bIns="65023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A5EB"/>
                </a:solidFill>
                <a:latin typeface="Calibri" panose="020F0502020204030204" pitchFamily="34" charset="0"/>
              </a:rPr>
              <a:t>Site </a:t>
            </a:r>
          </a:p>
          <a:p>
            <a:pPr algn="ctr"/>
            <a:r>
              <a:rPr lang="en-US" sz="2400" dirty="0" smtClean="0">
                <a:solidFill>
                  <a:srgbClr val="00A5EB"/>
                </a:solidFill>
                <a:latin typeface="Calibri" panose="020F0502020204030204" pitchFamily="34" charset="0"/>
              </a:rPr>
              <a:t>decision</a:t>
            </a:r>
          </a:p>
          <a:p>
            <a:pPr algn="ctr"/>
            <a:r>
              <a:rPr lang="en-US" sz="2400" dirty="0" smtClean="0">
                <a:solidFill>
                  <a:srgbClr val="00A5EB"/>
                </a:solidFill>
                <a:latin typeface="Calibri" panose="020F0502020204030204" pitchFamily="34" charset="0"/>
              </a:rPr>
              <a:t>North</a:t>
            </a:r>
            <a:endParaRPr lang="en-US" sz="2400" dirty="0">
              <a:solidFill>
                <a:srgbClr val="00A5EB"/>
              </a:solidFill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29"/>
          <p:cNvCxnSpPr/>
          <p:nvPr/>
        </p:nvCxnSpPr>
        <p:spPr bwMode="auto">
          <a:xfrm>
            <a:off x="6170984" y="6430678"/>
            <a:ext cx="0" cy="570421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TextBox 30"/>
          <p:cNvSpPr txBox="1"/>
          <p:nvPr/>
        </p:nvSpPr>
        <p:spPr>
          <a:xfrm>
            <a:off x="4991421" y="7027695"/>
            <a:ext cx="1742389" cy="1608643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sz="2400" dirty="0" smtClean="0"/>
              <a:t>3/2015 </a:t>
            </a:r>
          </a:p>
          <a:p>
            <a:pPr algn="r"/>
            <a:r>
              <a:rPr lang="en-US" sz="2400" dirty="0" smtClean="0"/>
              <a:t>Site </a:t>
            </a:r>
          </a:p>
          <a:p>
            <a:pPr algn="r"/>
            <a:r>
              <a:rPr lang="en-US" sz="2400" dirty="0" smtClean="0"/>
              <a:t>narrowing</a:t>
            </a:r>
          </a:p>
          <a:p>
            <a:pPr algn="r"/>
            <a:r>
              <a:rPr lang="en-US" sz="2400" dirty="0" smtClean="0"/>
              <a:t>North</a:t>
            </a:r>
            <a:endParaRPr lang="en-US" sz="2400" dirty="0"/>
          </a:p>
        </p:txBody>
      </p:sp>
      <p:sp>
        <p:nvSpPr>
          <p:cNvPr id="26" name="Explosion 2 25"/>
          <p:cNvSpPr/>
          <p:nvPr/>
        </p:nvSpPr>
        <p:spPr bwMode="auto">
          <a:xfrm>
            <a:off x="11069215" y="5377330"/>
            <a:ext cx="1350956" cy="1316261"/>
          </a:xfrm>
          <a:prstGeom prst="irregularSeal2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1300460"/>
            <a:endParaRPr lang="en-US" sz="2400">
              <a:latin typeface="Calibri" panose="020F0502020204030204" pitchFamily="34" charset="0"/>
              <a:sym typeface="Helvetica Neue Light" charset="0"/>
            </a:endParaRPr>
          </a:p>
        </p:txBody>
      </p:sp>
      <p:sp>
        <p:nvSpPr>
          <p:cNvPr id="27" name="TextBox 28"/>
          <p:cNvSpPr txBox="1"/>
          <p:nvPr/>
        </p:nvSpPr>
        <p:spPr>
          <a:xfrm>
            <a:off x="11117646" y="7080904"/>
            <a:ext cx="1887154" cy="86998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A5EB"/>
                </a:solidFill>
                <a:latin typeface="Calibri" panose="020F0502020204030204" pitchFamily="34" charset="0"/>
              </a:rPr>
              <a:t>Founding</a:t>
            </a:r>
          </a:p>
          <a:p>
            <a:pPr algn="ctr"/>
            <a:r>
              <a:rPr lang="en-US" sz="2400" b="1" dirty="0" smtClean="0">
                <a:solidFill>
                  <a:srgbClr val="00A5EB"/>
                </a:solidFill>
                <a:latin typeface="Calibri" panose="020F0502020204030204" pitchFamily="34" charset="0"/>
              </a:rPr>
              <a:t>Agreement</a:t>
            </a:r>
            <a:endParaRPr lang="en-US" sz="2400" b="1" dirty="0">
              <a:solidFill>
                <a:srgbClr val="00A5EB"/>
              </a:solidFill>
              <a:latin typeface="Calibri" panose="020F0502020204030204" pitchFamily="34" charset="0"/>
            </a:endParaRPr>
          </a:p>
        </p:txBody>
      </p:sp>
      <p:cxnSp>
        <p:nvCxnSpPr>
          <p:cNvPr id="28" name="Straight Connector 7"/>
          <p:cNvCxnSpPr/>
          <p:nvPr/>
        </p:nvCxnSpPr>
        <p:spPr bwMode="auto">
          <a:xfrm>
            <a:off x="415658" y="3050509"/>
            <a:ext cx="0" cy="27093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203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limits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5</a:t>
            </a:r>
            <a:r>
              <a:rPr lang="de-DE" dirty="0" smtClean="0">
                <a:sym typeface="Symbol"/>
              </a:rPr>
              <a:t> </a:t>
            </a:r>
            <a:r>
              <a:rPr lang="de-DE" dirty="0" err="1" smtClean="0"/>
              <a:t>discovery</a:t>
            </a:r>
            <a:r>
              <a:rPr lang="de-DE" dirty="0" smtClean="0"/>
              <a:t> potential </a:t>
            </a:r>
            <a:endParaRPr lang="de-DE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349040"/>
            <a:ext cx="11467316" cy="838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5535712" y="1673772"/>
            <a:ext cx="6161425" cy="6936828"/>
            <a:chOff x="5535712" y="1673772"/>
            <a:chExt cx="6161425" cy="6936828"/>
          </a:xfrm>
        </p:grpSpPr>
        <p:sp>
          <p:nvSpPr>
            <p:cNvPr id="4" name="Freihandform 3"/>
            <p:cNvSpPr/>
            <p:nvPr/>
          </p:nvSpPr>
          <p:spPr bwMode="auto">
            <a:xfrm>
              <a:off x="5535712" y="1673772"/>
              <a:ext cx="6161425" cy="6098628"/>
            </a:xfrm>
            <a:custGeom>
              <a:avLst/>
              <a:gdLst>
                <a:gd name="connsiteX0" fmla="*/ 0 w 5848350"/>
                <a:gd name="connsiteY0" fmla="*/ 0 h 5851255"/>
                <a:gd name="connsiteX1" fmla="*/ 285750 w 5848350"/>
                <a:gd name="connsiteY1" fmla="*/ 666750 h 5851255"/>
                <a:gd name="connsiteX2" fmla="*/ 571500 w 5848350"/>
                <a:gd name="connsiteY2" fmla="*/ 2019300 h 5851255"/>
                <a:gd name="connsiteX3" fmla="*/ 762000 w 5848350"/>
                <a:gd name="connsiteY3" fmla="*/ 3086100 h 5851255"/>
                <a:gd name="connsiteX4" fmla="*/ 990600 w 5848350"/>
                <a:gd name="connsiteY4" fmla="*/ 4133850 h 5851255"/>
                <a:gd name="connsiteX5" fmla="*/ 1143000 w 5848350"/>
                <a:gd name="connsiteY5" fmla="*/ 5067300 h 5851255"/>
                <a:gd name="connsiteX6" fmla="*/ 1409700 w 5848350"/>
                <a:gd name="connsiteY6" fmla="*/ 5562600 h 5851255"/>
                <a:gd name="connsiteX7" fmla="*/ 1657350 w 5848350"/>
                <a:gd name="connsiteY7" fmla="*/ 5772150 h 5851255"/>
                <a:gd name="connsiteX8" fmla="*/ 2209800 w 5848350"/>
                <a:gd name="connsiteY8" fmla="*/ 5848350 h 5851255"/>
                <a:gd name="connsiteX9" fmla="*/ 3067050 w 5848350"/>
                <a:gd name="connsiteY9" fmla="*/ 5829300 h 5851255"/>
                <a:gd name="connsiteX10" fmla="*/ 3676650 w 5848350"/>
                <a:gd name="connsiteY10" fmla="*/ 5772150 h 5851255"/>
                <a:gd name="connsiteX11" fmla="*/ 4324350 w 5848350"/>
                <a:gd name="connsiteY11" fmla="*/ 5715000 h 5851255"/>
                <a:gd name="connsiteX12" fmla="*/ 4838700 w 5848350"/>
                <a:gd name="connsiteY12" fmla="*/ 5695950 h 5851255"/>
                <a:gd name="connsiteX13" fmla="*/ 5429250 w 5848350"/>
                <a:gd name="connsiteY13" fmla="*/ 5524500 h 5851255"/>
                <a:gd name="connsiteX14" fmla="*/ 5848350 w 5848350"/>
                <a:gd name="connsiteY14" fmla="*/ 5124450 h 5851255"/>
                <a:gd name="connsiteX0" fmla="*/ 0 w 5848350"/>
                <a:gd name="connsiteY0" fmla="*/ 0 h 5943312"/>
                <a:gd name="connsiteX1" fmla="*/ 285750 w 5848350"/>
                <a:gd name="connsiteY1" fmla="*/ 666750 h 5943312"/>
                <a:gd name="connsiteX2" fmla="*/ 571500 w 5848350"/>
                <a:gd name="connsiteY2" fmla="*/ 2019300 h 5943312"/>
                <a:gd name="connsiteX3" fmla="*/ 762000 w 5848350"/>
                <a:gd name="connsiteY3" fmla="*/ 3086100 h 5943312"/>
                <a:gd name="connsiteX4" fmla="*/ 990600 w 5848350"/>
                <a:gd name="connsiteY4" fmla="*/ 4133850 h 5943312"/>
                <a:gd name="connsiteX5" fmla="*/ 1143000 w 5848350"/>
                <a:gd name="connsiteY5" fmla="*/ 5067300 h 5943312"/>
                <a:gd name="connsiteX6" fmla="*/ 1409700 w 5848350"/>
                <a:gd name="connsiteY6" fmla="*/ 5562600 h 5943312"/>
                <a:gd name="connsiteX7" fmla="*/ 1657350 w 5848350"/>
                <a:gd name="connsiteY7" fmla="*/ 5772150 h 5943312"/>
                <a:gd name="connsiteX8" fmla="*/ 2209801 w 5848350"/>
                <a:gd name="connsiteY8" fmla="*/ 5942641 h 5943312"/>
                <a:gd name="connsiteX9" fmla="*/ 3067050 w 5848350"/>
                <a:gd name="connsiteY9" fmla="*/ 5829300 h 5943312"/>
                <a:gd name="connsiteX10" fmla="*/ 3676650 w 5848350"/>
                <a:gd name="connsiteY10" fmla="*/ 5772150 h 5943312"/>
                <a:gd name="connsiteX11" fmla="*/ 4324350 w 5848350"/>
                <a:gd name="connsiteY11" fmla="*/ 5715000 h 5943312"/>
                <a:gd name="connsiteX12" fmla="*/ 4838700 w 5848350"/>
                <a:gd name="connsiteY12" fmla="*/ 5695950 h 5943312"/>
                <a:gd name="connsiteX13" fmla="*/ 5429250 w 5848350"/>
                <a:gd name="connsiteY13" fmla="*/ 5524500 h 5943312"/>
                <a:gd name="connsiteX14" fmla="*/ 5848350 w 5848350"/>
                <a:gd name="connsiteY14" fmla="*/ 5124450 h 5943312"/>
                <a:gd name="connsiteX0" fmla="*/ 0 w 5848350"/>
                <a:gd name="connsiteY0" fmla="*/ 0 h 5950229"/>
                <a:gd name="connsiteX1" fmla="*/ 285750 w 5848350"/>
                <a:gd name="connsiteY1" fmla="*/ 666750 h 5950229"/>
                <a:gd name="connsiteX2" fmla="*/ 571500 w 5848350"/>
                <a:gd name="connsiteY2" fmla="*/ 2019300 h 5950229"/>
                <a:gd name="connsiteX3" fmla="*/ 762000 w 5848350"/>
                <a:gd name="connsiteY3" fmla="*/ 3086100 h 5950229"/>
                <a:gd name="connsiteX4" fmla="*/ 990600 w 5848350"/>
                <a:gd name="connsiteY4" fmla="*/ 4133850 h 5950229"/>
                <a:gd name="connsiteX5" fmla="*/ 1143000 w 5848350"/>
                <a:gd name="connsiteY5" fmla="*/ 5067300 h 5950229"/>
                <a:gd name="connsiteX6" fmla="*/ 1409700 w 5848350"/>
                <a:gd name="connsiteY6" fmla="*/ 5562600 h 5950229"/>
                <a:gd name="connsiteX7" fmla="*/ 1627725 w 5848350"/>
                <a:gd name="connsiteY7" fmla="*/ 5897871 h 5950229"/>
                <a:gd name="connsiteX8" fmla="*/ 2209801 w 5848350"/>
                <a:gd name="connsiteY8" fmla="*/ 5942641 h 5950229"/>
                <a:gd name="connsiteX9" fmla="*/ 3067050 w 5848350"/>
                <a:gd name="connsiteY9" fmla="*/ 5829300 h 5950229"/>
                <a:gd name="connsiteX10" fmla="*/ 3676650 w 5848350"/>
                <a:gd name="connsiteY10" fmla="*/ 5772150 h 5950229"/>
                <a:gd name="connsiteX11" fmla="*/ 4324350 w 5848350"/>
                <a:gd name="connsiteY11" fmla="*/ 5715000 h 5950229"/>
                <a:gd name="connsiteX12" fmla="*/ 4838700 w 5848350"/>
                <a:gd name="connsiteY12" fmla="*/ 5695950 h 5950229"/>
                <a:gd name="connsiteX13" fmla="*/ 5429250 w 5848350"/>
                <a:gd name="connsiteY13" fmla="*/ 5524500 h 5950229"/>
                <a:gd name="connsiteX14" fmla="*/ 5848350 w 5848350"/>
                <a:gd name="connsiteY14" fmla="*/ 5124450 h 5950229"/>
                <a:gd name="connsiteX0" fmla="*/ 0 w 5848350"/>
                <a:gd name="connsiteY0" fmla="*/ 0 h 5949609"/>
                <a:gd name="connsiteX1" fmla="*/ 285750 w 5848350"/>
                <a:gd name="connsiteY1" fmla="*/ 666750 h 5949609"/>
                <a:gd name="connsiteX2" fmla="*/ 571500 w 5848350"/>
                <a:gd name="connsiteY2" fmla="*/ 2019300 h 5949609"/>
                <a:gd name="connsiteX3" fmla="*/ 762000 w 5848350"/>
                <a:gd name="connsiteY3" fmla="*/ 3086100 h 5949609"/>
                <a:gd name="connsiteX4" fmla="*/ 990600 w 5848350"/>
                <a:gd name="connsiteY4" fmla="*/ 4133850 h 5949609"/>
                <a:gd name="connsiteX5" fmla="*/ 1143000 w 5848350"/>
                <a:gd name="connsiteY5" fmla="*/ 5067300 h 5949609"/>
                <a:gd name="connsiteX6" fmla="*/ 1335636 w 5848350"/>
                <a:gd name="connsiteY6" fmla="*/ 5578315 h 5949609"/>
                <a:gd name="connsiteX7" fmla="*/ 1627725 w 5848350"/>
                <a:gd name="connsiteY7" fmla="*/ 5897871 h 5949609"/>
                <a:gd name="connsiteX8" fmla="*/ 2209801 w 5848350"/>
                <a:gd name="connsiteY8" fmla="*/ 5942641 h 5949609"/>
                <a:gd name="connsiteX9" fmla="*/ 3067050 w 5848350"/>
                <a:gd name="connsiteY9" fmla="*/ 5829300 h 5949609"/>
                <a:gd name="connsiteX10" fmla="*/ 3676650 w 5848350"/>
                <a:gd name="connsiteY10" fmla="*/ 5772150 h 5949609"/>
                <a:gd name="connsiteX11" fmla="*/ 4324350 w 5848350"/>
                <a:gd name="connsiteY11" fmla="*/ 5715000 h 5949609"/>
                <a:gd name="connsiteX12" fmla="*/ 4838700 w 5848350"/>
                <a:gd name="connsiteY12" fmla="*/ 5695950 h 5949609"/>
                <a:gd name="connsiteX13" fmla="*/ 5429250 w 5848350"/>
                <a:gd name="connsiteY13" fmla="*/ 5524500 h 5949609"/>
                <a:gd name="connsiteX14" fmla="*/ 5848350 w 5848350"/>
                <a:gd name="connsiteY14" fmla="*/ 5124450 h 5949609"/>
                <a:gd name="connsiteX0" fmla="*/ 0 w 5848350"/>
                <a:gd name="connsiteY0" fmla="*/ 0 h 5947282"/>
                <a:gd name="connsiteX1" fmla="*/ 285750 w 5848350"/>
                <a:gd name="connsiteY1" fmla="*/ 666750 h 5947282"/>
                <a:gd name="connsiteX2" fmla="*/ 571500 w 5848350"/>
                <a:gd name="connsiteY2" fmla="*/ 2019300 h 5947282"/>
                <a:gd name="connsiteX3" fmla="*/ 762000 w 5848350"/>
                <a:gd name="connsiteY3" fmla="*/ 3086100 h 5947282"/>
                <a:gd name="connsiteX4" fmla="*/ 990600 w 5848350"/>
                <a:gd name="connsiteY4" fmla="*/ 4133850 h 5947282"/>
                <a:gd name="connsiteX5" fmla="*/ 1143000 w 5848350"/>
                <a:gd name="connsiteY5" fmla="*/ 5067300 h 5947282"/>
                <a:gd name="connsiteX6" fmla="*/ 1335636 w 5848350"/>
                <a:gd name="connsiteY6" fmla="*/ 5578315 h 5947282"/>
                <a:gd name="connsiteX7" fmla="*/ 1627725 w 5848350"/>
                <a:gd name="connsiteY7" fmla="*/ 5897871 h 5947282"/>
                <a:gd name="connsiteX8" fmla="*/ 2209801 w 5848350"/>
                <a:gd name="connsiteY8" fmla="*/ 5942641 h 5947282"/>
                <a:gd name="connsiteX9" fmla="*/ 3096676 w 5848350"/>
                <a:gd name="connsiteY9" fmla="*/ 5860730 h 5947282"/>
                <a:gd name="connsiteX10" fmla="*/ 3676650 w 5848350"/>
                <a:gd name="connsiteY10" fmla="*/ 5772150 h 5947282"/>
                <a:gd name="connsiteX11" fmla="*/ 4324350 w 5848350"/>
                <a:gd name="connsiteY11" fmla="*/ 5715000 h 5947282"/>
                <a:gd name="connsiteX12" fmla="*/ 4838700 w 5848350"/>
                <a:gd name="connsiteY12" fmla="*/ 5695950 h 5947282"/>
                <a:gd name="connsiteX13" fmla="*/ 5429250 w 5848350"/>
                <a:gd name="connsiteY13" fmla="*/ 5524500 h 5947282"/>
                <a:gd name="connsiteX14" fmla="*/ 5848350 w 5848350"/>
                <a:gd name="connsiteY14" fmla="*/ 5124450 h 5947282"/>
                <a:gd name="connsiteX0" fmla="*/ 0 w 5848350"/>
                <a:gd name="connsiteY0" fmla="*/ 0 h 5947282"/>
                <a:gd name="connsiteX1" fmla="*/ 285750 w 5848350"/>
                <a:gd name="connsiteY1" fmla="*/ 666750 h 5947282"/>
                <a:gd name="connsiteX2" fmla="*/ 571500 w 5848350"/>
                <a:gd name="connsiteY2" fmla="*/ 2019300 h 5947282"/>
                <a:gd name="connsiteX3" fmla="*/ 762000 w 5848350"/>
                <a:gd name="connsiteY3" fmla="*/ 3086100 h 5947282"/>
                <a:gd name="connsiteX4" fmla="*/ 990600 w 5848350"/>
                <a:gd name="connsiteY4" fmla="*/ 4133850 h 5947282"/>
                <a:gd name="connsiteX5" fmla="*/ 1143000 w 5848350"/>
                <a:gd name="connsiteY5" fmla="*/ 5067300 h 5947282"/>
                <a:gd name="connsiteX6" fmla="*/ 1335636 w 5848350"/>
                <a:gd name="connsiteY6" fmla="*/ 5578315 h 5947282"/>
                <a:gd name="connsiteX7" fmla="*/ 1627725 w 5848350"/>
                <a:gd name="connsiteY7" fmla="*/ 5897871 h 5947282"/>
                <a:gd name="connsiteX8" fmla="*/ 2209801 w 5848350"/>
                <a:gd name="connsiteY8" fmla="*/ 5942641 h 5947282"/>
                <a:gd name="connsiteX9" fmla="*/ 3096676 w 5848350"/>
                <a:gd name="connsiteY9" fmla="*/ 5860730 h 5947282"/>
                <a:gd name="connsiteX10" fmla="*/ 3676650 w 5848350"/>
                <a:gd name="connsiteY10" fmla="*/ 5772150 h 5947282"/>
                <a:gd name="connsiteX11" fmla="*/ 4324350 w 5848350"/>
                <a:gd name="connsiteY11" fmla="*/ 5715000 h 5947282"/>
                <a:gd name="connsiteX12" fmla="*/ 4838700 w 5848350"/>
                <a:gd name="connsiteY12" fmla="*/ 5695950 h 5947282"/>
                <a:gd name="connsiteX13" fmla="*/ 5414438 w 5848350"/>
                <a:gd name="connsiteY13" fmla="*/ 5461640 h 5947282"/>
                <a:gd name="connsiteX14" fmla="*/ 5848350 w 5848350"/>
                <a:gd name="connsiteY14" fmla="*/ 5124450 h 5947282"/>
                <a:gd name="connsiteX0" fmla="*/ 0 w 5789099"/>
                <a:gd name="connsiteY0" fmla="*/ 0 h 5947282"/>
                <a:gd name="connsiteX1" fmla="*/ 285750 w 5789099"/>
                <a:gd name="connsiteY1" fmla="*/ 666750 h 5947282"/>
                <a:gd name="connsiteX2" fmla="*/ 571500 w 5789099"/>
                <a:gd name="connsiteY2" fmla="*/ 2019300 h 5947282"/>
                <a:gd name="connsiteX3" fmla="*/ 762000 w 5789099"/>
                <a:gd name="connsiteY3" fmla="*/ 3086100 h 5947282"/>
                <a:gd name="connsiteX4" fmla="*/ 990600 w 5789099"/>
                <a:gd name="connsiteY4" fmla="*/ 4133850 h 5947282"/>
                <a:gd name="connsiteX5" fmla="*/ 1143000 w 5789099"/>
                <a:gd name="connsiteY5" fmla="*/ 5067300 h 5947282"/>
                <a:gd name="connsiteX6" fmla="*/ 1335636 w 5789099"/>
                <a:gd name="connsiteY6" fmla="*/ 5578315 h 5947282"/>
                <a:gd name="connsiteX7" fmla="*/ 1627725 w 5789099"/>
                <a:gd name="connsiteY7" fmla="*/ 5897871 h 5947282"/>
                <a:gd name="connsiteX8" fmla="*/ 2209801 w 5789099"/>
                <a:gd name="connsiteY8" fmla="*/ 5942641 h 5947282"/>
                <a:gd name="connsiteX9" fmla="*/ 3096676 w 5789099"/>
                <a:gd name="connsiteY9" fmla="*/ 5860730 h 5947282"/>
                <a:gd name="connsiteX10" fmla="*/ 3676650 w 5789099"/>
                <a:gd name="connsiteY10" fmla="*/ 5772150 h 5947282"/>
                <a:gd name="connsiteX11" fmla="*/ 4324350 w 5789099"/>
                <a:gd name="connsiteY11" fmla="*/ 5715000 h 5947282"/>
                <a:gd name="connsiteX12" fmla="*/ 4838700 w 5789099"/>
                <a:gd name="connsiteY12" fmla="*/ 5695950 h 5947282"/>
                <a:gd name="connsiteX13" fmla="*/ 5414438 w 5789099"/>
                <a:gd name="connsiteY13" fmla="*/ 5461640 h 5947282"/>
                <a:gd name="connsiteX14" fmla="*/ 5789099 w 5789099"/>
                <a:gd name="connsiteY14" fmla="*/ 5061591 h 5947282"/>
                <a:gd name="connsiteX0" fmla="*/ 0 w 5789099"/>
                <a:gd name="connsiteY0" fmla="*/ 0 h 5947282"/>
                <a:gd name="connsiteX1" fmla="*/ 285750 w 5789099"/>
                <a:gd name="connsiteY1" fmla="*/ 666750 h 5947282"/>
                <a:gd name="connsiteX2" fmla="*/ 571500 w 5789099"/>
                <a:gd name="connsiteY2" fmla="*/ 2019300 h 5947282"/>
                <a:gd name="connsiteX3" fmla="*/ 762000 w 5789099"/>
                <a:gd name="connsiteY3" fmla="*/ 3086100 h 5947282"/>
                <a:gd name="connsiteX4" fmla="*/ 990600 w 5789099"/>
                <a:gd name="connsiteY4" fmla="*/ 4133850 h 5947282"/>
                <a:gd name="connsiteX5" fmla="*/ 1143000 w 5789099"/>
                <a:gd name="connsiteY5" fmla="*/ 5067300 h 5947282"/>
                <a:gd name="connsiteX6" fmla="*/ 1335636 w 5789099"/>
                <a:gd name="connsiteY6" fmla="*/ 5578315 h 5947282"/>
                <a:gd name="connsiteX7" fmla="*/ 1627725 w 5789099"/>
                <a:gd name="connsiteY7" fmla="*/ 5897871 h 5947282"/>
                <a:gd name="connsiteX8" fmla="*/ 2209801 w 5789099"/>
                <a:gd name="connsiteY8" fmla="*/ 5942641 h 5947282"/>
                <a:gd name="connsiteX9" fmla="*/ 3096676 w 5789099"/>
                <a:gd name="connsiteY9" fmla="*/ 5860730 h 5947282"/>
                <a:gd name="connsiteX10" fmla="*/ 3676650 w 5789099"/>
                <a:gd name="connsiteY10" fmla="*/ 5772150 h 5947282"/>
                <a:gd name="connsiteX11" fmla="*/ 4324350 w 5789099"/>
                <a:gd name="connsiteY11" fmla="*/ 5715000 h 5947282"/>
                <a:gd name="connsiteX12" fmla="*/ 4838700 w 5789099"/>
                <a:gd name="connsiteY12" fmla="*/ 5695950 h 5947282"/>
                <a:gd name="connsiteX13" fmla="*/ 5384813 w 5789099"/>
                <a:gd name="connsiteY13" fmla="*/ 5414494 h 5947282"/>
                <a:gd name="connsiteX14" fmla="*/ 5789099 w 5789099"/>
                <a:gd name="connsiteY14" fmla="*/ 5061591 h 594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89099" h="5947282">
                  <a:moveTo>
                    <a:pt x="0" y="0"/>
                  </a:moveTo>
                  <a:cubicBezTo>
                    <a:pt x="95250" y="165100"/>
                    <a:pt x="190500" y="330200"/>
                    <a:pt x="285750" y="666750"/>
                  </a:cubicBezTo>
                  <a:cubicBezTo>
                    <a:pt x="381000" y="1003300"/>
                    <a:pt x="492125" y="1616075"/>
                    <a:pt x="571500" y="2019300"/>
                  </a:cubicBezTo>
                  <a:cubicBezTo>
                    <a:pt x="650875" y="2422525"/>
                    <a:pt x="692150" y="2733675"/>
                    <a:pt x="762000" y="3086100"/>
                  </a:cubicBezTo>
                  <a:cubicBezTo>
                    <a:pt x="831850" y="3438525"/>
                    <a:pt x="927100" y="3803650"/>
                    <a:pt x="990600" y="4133850"/>
                  </a:cubicBezTo>
                  <a:cubicBezTo>
                    <a:pt x="1054100" y="4464050"/>
                    <a:pt x="1085494" y="4826556"/>
                    <a:pt x="1143000" y="5067300"/>
                  </a:cubicBezTo>
                  <a:cubicBezTo>
                    <a:pt x="1200506" y="5308044"/>
                    <a:pt x="1254849" y="5439887"/>
                    <a:pt x="1335636" y="5578315"/>
                  </a:cubicBezTo>
                  <a:cubicBezTo>
                    <a:pt x="1416423" y="5716743"/>
                    <a:pt x="1482031" y="5837150"/>
                    <a:pt x="1627725" y="5897871"/>
                  </a:cubicBezTo>
                  <a:cubicBezTo>
                    <a:pt x="1773419" y="5958592"/>
                    <a:pt x="1964976" y="5948831"/>
                    <a:pt x="2209801" y="5942641"/>
                  </a:cubicBezTo>
                  <a:cubicBezTo>
                    <a:pt x="2454626" y="5936451"/>
                    <a:pt x="2852201" y="5889145"/>
                    <a:pt x="3096676" y="5860730"/>
                  </a:cubicBezTo>
                  <a:cubicBezTo>
                    <a:pt x="3341151" y="5832315"/>
                    <a:pt x="3472038" y="5796438"/>
                    <a:pt x="3676650" y="5772150"/>
                  </a:cubicBezTo>
                  <a:cubicBezTo>
                    <a:pt x="3881262" y="5747862"/>
                    <a:pt x="4108450" y="5734050"/>
                    <a:pt x="4324350" y="5715000"/>
                  </a:cubicBezTo>
                  <a:cubicBezTo>
                    <a:pt x="4518025" y="5702300"/>
                    <a:pt x="4661956" y="5746034"/>
                    <a:pt x="4838700" y="5695950"/>
                  </a:cubicBezTo>
                  <a:cubicBezTo>
                    <a:pt x="5015444" y="5645866"/>
                    <a:pt x="5226413" y="5520220"/>
                    <a:pt x="5384813" y="5414494"/>
                  </a:cubicBezTo>
                  <a:cubicBezTo>
                    <a:pt x="5543213" y="5308768"/>
                    <a:pt x="5663686" y="5213991"/>
                    <a:pt x="5789099" y="5061591"/>
                  </a:cubicBezTo>
                </a:path>
              </a:pathLst>
            </a:custGeom>
            <a:noFill/>
            <a:ln w="76200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" name="Pfeil nach oben 7"/>
            <p:cNvSpPr/>
            <p:nvPr/>
          </p:nvSpPr>
          <p:spPr bwMode="auto">
            <a:xfrm>
              <a:off x="8374108" y="7670292"/>
              <a:ext cx="484632" cy="635508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" name="Pfeil nach oben 9"/>
            <p:cNvSpPr/>
            <p:nvPr/>
          </p:nvSpPr>
          <p:spPr bwMode="auto">
            <a:xfrm>
              <a:off x="5892800" y="4191000"/>
              <a:ext cx="484632" cy="2971800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" name="Pfeil nach oben 10"/>
            <p:cNvSpPr/>
            <p:nvPr/>
          </p:nvSpPr>
          <p:spPr bwMode="auto">
            <a:xfrm>
              <a:off x="7112000" y="7772400"/>
              <a:ext cx="484632" cy="838200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3" name="Pfeil nach oben 12"/>
            <p:cNvSpPr/>
            <p:nvPr/>
          </p:nvSpPr>
          <p:spPr bwMode="auto">
            <a:xfrm>
              <a:off x="9931400" y="7511796"/>
              <a:ext cx="484632" cy="419100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641182" y="5676900"/>
              <a:ext cx="30893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 smtClean="0">
                  <a:solidFill>
                    <a:srgbClr val="00B0F0"/>
                  </a:solidFill>
                </a:rPr>
                <a:t>100 </a:t>
              </a:r>
              <a:r>
                <a:rPr lang="de-DE" sz="3200" b="1" dirty="0" err="1" smtClean="0">
                  <a:solidFill>
                    <a:srgbClr val="00B0F0"/>
                  </a:solidFill>
                </a:rPr>
                <a:t>TeV</a:t>
              </a:r>
              <a:r>
                <a:rPr lang="de-DE" sz="3200" b="1" dirty="0" smtClean="0">
                  <a:solidFill>
                    <a:srgbClr val="00B0F0"/>
                  </a:solidFill>
                </a:rPr>
                <a:t> </a:t>
              </a:r>
              <a:r>
                <a:rPr lang="de-DE" sz="3200" b="1" dirty="0" err="1" smtClean="0">
                  <a:solidFill>
                    <a:srgbClr val="00B0F0"/>
                  </a:solidFill>
                </a:rPr>
                <a:t>cut</a:t>
              </a:r>
              <a:r>
                <a:rPr lang="de-DE" sz="3200" b="1" dirty="0" smtClean="0">
                  <a:solidFill>
                    <a:srgbClr val="00B0F0"/>
                  </a:solidFill>
                </a:rPr>
                <a:t>-off</a:t>
              </a:r>
              <a:endParaRPr lang="de-DE" sz="3200" b="1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9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0" y="1219200"/>
            <a:ext cx="13004800" cy="853440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40423" name="Rectangle 39"/>
          <p:cNvSpPr>
            <a:spLocks noChangeArrowheads="1"/>
          </p:cNvSpPr>
          <p:nvPr/>
        </p:nvSpPr>
        <p:spPr bwMode="auto">
          <a:xfrm>
            <a:off x="1280162" y="1496908"/>
            <a:ext cx="11724639" cy="8256693"/>
          </a:xfrm>
          <a:prstGeom prst="rect">
            <a:avLst/>
          </a:prstGeom>
          <a:solidFill>
            <a:srgbClr val="00000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pPr algn="ctr"/>
            <a:endParaRPr lang="en-GB">
              <a:effectLst>
                <a:outerShdw blurRad="38100" dist="38100" dir="2700000" algn="tl">
                  <a:srgbClr val="000099"/>
                </a:outerShdw>
              </a:effectLst>
            </a:endParaRPr>
          </a:p>
        </p:txBody>
      </p:sp>
      <p:pic>
        <p:nvPicPr>
          <p:cNvPr id="10403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91" y="1496908"/>
            <a:ext cx="9067236" cy="501678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40391" name="Group 7"/>
          <p:cNvGrpSpPr>
            <a:grpSpLocks/>
          </p:cNvGrpSpPr>
          <p:nvPr/>
        </p:nvGrpSpPr>
        <p:grpSpPr bwMode="auto">
          <a:xfrm>
            <a:off x="3440853" y="6454988"/>
            <a:ext cx="2944142" cy="2433884"/>
            <a:chOff x="13205" y="5569"/>
            <a:chExt cx="1547" cy="2637"/>
          </a:xfrm>
        </p:grpSpPr>
        <p:sp>
          <p:nvSpPr>
            <p:cNvPr id="1040392" name="Line 8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3" name="Line 9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4" name="Line 10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5" name="Line 11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40396" name="Group 12"/>
          <p:cNvGrpSpPr>
            <a:grpSpLocks/>
          </p:cNvGrpSpPr>
          <p:nvPr/>
        </p:nvGrpSpPr>
        <p:grpSpPr bwMode="auto">
          <a:xfrm>
            <a:off x="6400801" y="6454988"/>
            <a:ext cx="2799644" cy="2431626"/>
            <a:chOff x="13205" y="5569"/>
            <a:chExt cx="1547" cy="2637"/>
          </a:xfrm>
        </p:grpSpPr>
        <p:sp>
          <p:nvSpPr>
            <p:cNvPr id="1040397" name="Line 13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8" name="Line 14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9" name="Line 15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0" name="Line 16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40401" name="Group 17"/>
          <p:cNvGrpSpPr>
            <a:grpSpLocks/>
          </p:cNvGrpSpPr>
          <p:nvPr/>
        </p:nvGrpSpPr>
        <p:grpSpPr bwMode="auto">
          <a:xfrm>
            <a:off x="9207218" y="6479823"/>
            <a:ext cx="2923823" cy="2433884"/>
            <a:chOff x="13205" y="5569"/>
            <a:chExt cx="1547" cy="2637"/>
          </a:xfrm>
        </p:grpSpPr>
        <p:sp>
          <p:nvSpPr>
            <p:cNvPr id="1040402" name="Line 18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3" name="Line 19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4" name="Line 20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5" name="Line 21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0407" name="Line 23"/>
          <p:cNvSpPr>
            <a:spLocks noChangeShapeType="1"/>
          </p:cNvSpPr>
          <p:nvPr/>
        </p:nvSpPr>
        <p:spPr bwMode="auto">
          <a:xfrm flipV="1">
            <a:off x="6947184" y="7233921"/>
            <a:ext cx="634435" cy="79925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08" name="Line 24"/>
          <p:cNvSpPr>
            <a:spLocks noChangeShapeType="1"/>
          </p:cNvSpPr>
          <p:nvPr/>
        </p:nvSpPr>
        <p:spPr bwMode="auto">
          <a:xfrm>
            <a:off x="7581619" y="7233920"/>
            <a:ext cx="727004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09" name="Line 25"/>
          <p:cNvSpPr>
            <a:spLocks noChangeShapeType="1"/>
          </p:cNvSpPr>
          <p:nvPr/>
        </p:nvSpPr>
        <p:spPr bwMode="auto">
          <a:xfrm>
            <a:off x="8308623" y="7233920"/>
            <a:ext cx="817316" cy="106567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0" name="Line 26"/>
          <p:cNvSpPr>
            <a:spLocks noChangeShapeType="1"/>
          </p:cNvSpPr>
          <p:nvPr/>
        </p:nvSpPr>
        <p:spPr bwMode="auto">
          <a:xfrm flipV="1">
            <a:off x="10941191" y="7857067"/>
            <a:ext cx="453814" cy="71120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1" name="Line 27"/>
          <p:cNvSpPr>
            <a:spLocks noChangeShapeType="1"/>
          </p:cNvSpPr>
          <p:nvPr/>
        </p:nvSpPr>
        <p:spPr bwMode="auto">
          <a:xfrm flipV="1">
            <a:off x="11395006" y="7321975"/>
            <a:ext cx="456071" cy="53509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2" name="Line 28"/>
          <p:cNvSpPr>
            <a:spLocks noChangeShapeType="1"/>
          </p:cNvSpPr>
          <p:nvPr/>
        </p:nvSpPr>
        <p:spPr bwMode="auto">
          <a:xfrm>
            <a:off x="4675859" y="7766756"/>
            <a:ext cx="54638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3" name="Line 29"/>
          <p:cNvSpPr>
            <a:spLocks noChangeShapeType="1"/>
          </p:cNvSpPr>
          <p:nvPr/>
        </p:nvSpPr>
        <p:spPr bwMode="auto">
          <a:xfrm>
            <a:off x="5222241" y="7766756"/>
            <a:ext cx="634435" cy="80151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4" name="Line 30"/>
          <p:cNvSpPr>
            <a:spLocks noChangeShapeType="1"/>
          </p:cNvSpPr>
          <p:nvPr/>
        </p:nvSpPr>
        <p:spPr bwMode="auto">
          <a:xfrm>
            <a:off x="4131733" y="7057813"/>
            <a:ext cx="5441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5" name="Line 31"/>
          <p:cNvSpPr>
            <a:spLocks noChangeShapeType="1"/>
          </p:cNvSpPr>
          <p:nvPr/>
        </p:nvSpPr>
        <p:spPr bwMode="auto">
          <a:xfrm flipV="1">
            <a:off x="4675858" y="7057814"/>
            <a:ext cx="0" cy="70894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6" name="Text Box 32"/>
          <p:cNvSpPr txBox="1">
            <a:spLocks noChangeArrowheads="1"/>
          </p:cNvSpPr>
          <p:nvPr/>
        </p:nvSpPr>
        <p:spPr bwMode="auto">
          <a:xfrm>
            <a:off x="3627327" y="7949636"/>
            <a:ext cx="1715498" cy="800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 dirty="0">
                <a:solidFill>
                  <a:schemeClr val="bg1"/>
                </a:solidFill>
              </a:rPr>
              <a:t>t ~ </a:t>
            </a:r>
          </a:p>
          <a:p>
            <a:pPr eaLnBrk="1" hangingPunct="1"/>
            <a:r>
              <a:rPr lang="de-DE" sz="2300" dirty="0">
                <a:solidFill>
                  <a:schemeClr val="bg1"/>
                </a:solidFill>
              </a:rPr>
              <a:t>-</a:t>
            </a:r>
            <a:r>
              <a:rPr lang="de-DE" sz="2300" dirty="0" smtClean="0">
                <a:solidFill>
                  <a:schemeClr val="bg1"/>
                </a:solidFill>
              </a:rPr>
              <a:t>100 </a:t>
            </a:r>
            <a:r>
              <a:rPr lang="de-DE" sz="2300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de-DE" sz="2300" dirty="0">
                <a:solidFill>
                  <a:schemeClr val="bg1"/>
                </a:solidFill>
              </a:rPr>
              <a:t>-</a:t>
            </a:r>
            <a:r>
              <a:rPr lang="de-DE" sz="2300" dirty="0" smtClean="0">
                <a:solidFill>
                  <a:schemeClr val="bg1"/>
                </a:solidFill>
              </a:rPr>
              <a:t>10s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1040417" name="Text Box 33"/>
          <p:cNvSpPr txBox="1">
            <a:spLocks noChangeArrowheads="1"/>
          </p:cNvSpPr>
          <p:nvPr/>
        </p:nvSpPr>
        <p:spPr bwMode="auto">
          <a:xfrm>
            <a:off x="7119602" y="8155094"/>
            <a:ext cx="1707482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 dirty="0">
                <a:solidFill>
                  <a:schemeClr val="bg1"/>
                </a:solidFill>
              </a:rPr>
              <a:t>t ~ 0 </a:t>
            </a:r>
            <a:r>
              <a:rPr lang="de-DE" sz="23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de-DE" sz="2300" dirty="0">
                <a:solidFill>
                  <a:schemeClr val="bg1"/>
                </a:solidFill>
              </a:rPr>
              <a:t> t90</a:t>
            </a:r>
          </a:p>
        </p:txBody>
      </p:sp>
      <p:sp>
        <p:nvSpPr>
          <p:cNvPr id="1040418" name="Text Box 34"/>
          <p:cNvSpPr txBox="1">
            <a:spLocks noChangeArrowheads="1"/>
          </p:cNvSpPr>
          <p:nvPr/>
        </p:nvSpPr>
        <p:spPr bwMode="auto">
          <a:xfrm>
            <a:off x="9482603" y="7538721"/>
            <a:ext cx="1625730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>
                <a:solidFill>
                  <a:schemeClr val="bg1"/>
                </a:solidFill>
              </a:rPr>
              <a:t>t ~ t90 </a:t>
            </a:r>
            <a:r>
              <a:rPr lang="de-DE" sz="230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de-DE" sz="230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040422" name="Rectangle 3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130046" tIns="65023" rIns="130046" bIns="65023"/>
          <a:lstStyle/>
          <a:p>
            <a:r>
              <a:rPr lang="de-DE" dirty="0"/>
              <a:t>Neutrinos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/>
              <a:t>GRB</a:t>
            </a:r>
            <a:endParaRPr lang="en-GB" dirty="0"/>
          </a:p>
        </p:txBody>
      </p:sp>
      <p:sp>
        <p:nvSpPr>
          <p:cNvPr id="1040425" name="Text Box 41"/>
          <p:cNvSpPr txBox="1">
            <a:spLocks noChangeArrowheads="1"/>
          </p:cNvSpPr>
          <p:nvPr/>
        </p:nvSpPr>
        <p:spPr bwMode="auto">
          <a:xfrm>
            <a:off x="10803467" y="8972410"/>
            <a:ext cx="1406595" cy="5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2800"/>
              <a:t>Energy</a:t>
            </a:r>
            <a:endParaRPr lang="en-GB" sz="2800"/>
          </a:p>
        </p:txBody>
      </p:sp>
      <p:sp>
        <p:nvSpPr>
          <p:cNvPr id="3" name="Textfeld 2"/>
          <p:cNvSpPr txBox="1"/>
          <p:nvPr/>
        </p:nvSpPr>
        <p:spPr>
          <a:xfrm>
            <a:off x="7119602" y="6498189"/>
            <a:ext cx="55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i="1" dirty="0" smtClean="0">
                <a:solidFill>
                  <a:schemeClr val="bg1"/>
                </a:solidFill>
                <a:sym typeface="Symbol"/>
              </a:rPr>
              <a:t></a:t>
            </a:r>
            <a:r>
              <a:rPr lang="de-DE" sz="3600" i="1" baseline="-25000" dirty="0" smtClean="0">
                <a:solidFill>
                  <a:schemeClr val="bg1"/>
                </a:solidFill>
                <a:sym typeface="Symbol"/>
              </a:rPr>
              <a:t>b</a:t>
            </a:r>
            <a:endParaRPr lang="de-DE" sz="3600" i="1" baseline="-25000" dirty="0">
              <a:solidFill>
                <a:schemeClr val="bg1"/>
              </a:solidFill>
            </a:endParaRP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10618600" y="8972410"/>
            <a:ext cx="1487871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 dirty="0" err="1" smtClean="0">
                <a:solidFill>
                  <a:schemeClr val="bg1"/>
                </a:solidFill>
              </a:rPr>
              <a:t>Energy</a:t>
            </a:r>
            <a:r>
              <a:rPr lang="de-DE" sz="2300" dirty="0" smtClean="0">
                <a:solidFill>
                  <a:schemeClr val="bg1"/>
                </a:solidFill>
              </a:rPr>
              <a:t> </a:t>
            </a:r>
            <a:r>
              <a:rPr lang="de-DE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2406791" y="6443177"/>
            <a:ext cx="740872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 dirty="0" err="1" smtClean="0">
                <a:solidFill>
                  <a:schemeClr val="bg1"/>
                </a:solidFill>
              </a:rPr>
              <a:t>Flux</a:t>
            </a:r>
            <a:endParaRPr lang="de-DE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3782" y="1351349"/>
            <a:ext cx="4920471" cy="1524000"/>
          </a:xfrm>
        </p:spPr>
        <p:txBody>
          <a:bodyPr/>
          <a:lstStyle/>
          <a:p>
            <a:r>
              <a:rPr lang="de-DE" dirty="0" smtClean="0"/>
              <a:t>506 GRB</a:t>
            </a:r>
            <a:endParaRPr lang="de-DE" sz="2800" dirty="0" smtClean="0"/>
          </a:p>
          <a:p>
            <a:r>
              <a:rPr lang="de-DE" sz="2800" dirty="0" err="1" smtClean="0"/>
              <a:t>One</a:t>
            </a:r>
            <a:r>
              <a:rPr lang="de-DE" sz="2800" dirty="0" smtClean="0"/>
              <a:t> </a:t>
            </a:r>
            <a:r>
              <a:rPr lang="de-DE" sz="2800" dirty="0" err="1" smtClean="0"/>
              <a:t>single</a:t>
            </a:r>
            <a:r>
              <a:rPr lang="de-DE" sz="2800" dirty="0" smtClean="0"/>
              <a:t> </a:t>
            </a:r>
            <a:r>
              <a:rPr lang="de-DE" sz="2800" dirty="0" err="1" smtClean="0"/>
              <a:t>low-significance</a:t>
            </a:r>
            <a:r>
              <a:rPr lang="de-DE" sz="2800" dirty="0" smtClean="0"/>
              <a:t> </a:t>
            </a:r>
            <a:r>
              <a:rPr lang="de-DE" sz="2800" dirty="0" err="1" smtClean="0"/>
              <a:t>coincidence</a:t>
            </a:r>
            <a:r>
              <a:rPr lang="de-DE" sz="2800" dirty="0" smtClean="0"/>
              <a:t>, </a:t>
            </a:r>
            <a:r>
              <a:rPr lang="de-DE" sz="2800" dirty="0" err="1" smtClean="0"/>
              <a:t>consistent</a:t>
            </a:r>
            <a:r>
              <a:rPr lang="de-DE" sz="2800" dirty="0" smtClean="0"/>
              <a:t>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atmospheric</a:t>
            </a:r>
            <a:r>
              <a:rPr lang="de-DE" sz="2800" dirty="0" smtClean="0"/>
              <a:t> </a:t>
            </a:r>
            <a:r>
              <a:rPr lang="de-DE" sz="2800" dirty="0" err="1" smtClean="0"/>
              <a:t>background</a:t>
            </a:r>
            <a:endParaRPr lang="de-DE" dirty="0" smtClean="0"/>
          </a:p>
          <a:p>
            <a:r>
              <a:rPr lang="de-DE" dirty="0" err="1" smtClean="0"/>
              <a:t>IceCube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ruled</a:t>
            </a:r>
            <a:r>
              <a:rPr lang="de-DE" dirty="0" smtClean="0"/>
              <a:t> out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escape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endParaRPr lang="de-DE" dirty="0"/>
          </a:p>
        </p:txBody>
      </p:sp>
      <p:grpSp>
        <p:nvGrpSpPr>
          <p:cNvPr id="6" name="Gruppierung 2"/>
          <p:cNvGrpSpPr/>
          <p:nvPr/>
        </p:nvGrpSpPr>
        <p:grpSpPr>
          <a:xfrm>
            <a:off x="3958562" y="1301648"/>
            <a:ext cx="8723575" cy="5822086"/>
            <a:chOff x="589700" y="1733918"/>
            <a:chExt cx="6867751" cy="4133471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589700" y="5364659"/>
              <a:ext cx="1713933" cy="46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0" i="0" dirty="0" smtClean="0">
                  <a:solidFill>
                    <a:srgbClr val="FFFFFF"/>
                  </a:solidFill>
                  <a:latin typeface="Times New Roman" pitchFamily="18" charset="0"/>
                </a:rPr>
                <a:t>distant </a:t>
              </a:r>
              <a:r>
                <a:rPr lang="en-US" sz="2400" b="0" i="0" dirty="0">
                  <a:solidFill>
                    <a:srgbClr val="FFFFFF"/>
                  </a:solidFill>
                  <a:latin typeface="Times New Roman" pitchFamily="18" charset="0"/>
                </a:rPr>
                <a:t>GRB</a:t>
              </a: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942996" y="4217351"/>
              <a:ext cx="615950" cy="457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γ, ν</a:t>
              </a:r>
              <a:endParaRPr lang="en-US" sz="2400" i="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 flipV="1">
              <a:off x="3157990" y="3476917"/>
              <a:ext cx="3487951" cy="183742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25" descr="GRB_break_exclusion_CLs.png"/>
            <p:cNvPicPr>
              <a:picLocks noChangeAspect="1"/>
            </p:cNvPicPr>
            <p:nvPr/>
          </p:nvPicPr>
          <p:blipFill rotWithShape="1">
            <a:blip r:embed="rId2" cstate="print"/>
            <a:srcRect t="7023"/>
            <a:stretch/>
          </p:blipFill>
          <p:spPr>
            <a:xfrm>
              <a:off x="1536942" y="1733918"/>
              <a:ext cx="5920509" cy="4133471"/>
            </a:xfrm>
            <a:prstGeom prst="rect">
              <a:avLst/>
            </a:prstGeom>
          </p:spPr>
        </p:pic>
        <p:sp>
          <p:nvSpPr>
            <p:cNvPr id="12" name="Oval 26"/>
            <p:cNvSpPr>
              <a:spLocks noChangeAspect="1"/>
            </p:cNvSpPr>
            <p:nvPr/>
          </p:nvSpPr>
          <p:spPr bwMode="auto">
            <a:xfrm>
              <a:off x="4863590" y="3807355"/>
              <a:ext cx="196337" cy="19602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3" name="Oval 27"/>
            <p:cNvSpPr>
              <a:spLocks noChangeAspect="1"/>
            </p:cNvSpPr>
            <p:nvPr/>
          </p:nvSpPr>
          <p:spPr bwMode="auto">
            <a:xfrm>
              <a:off x="4853717" y="2212182"/>
              <a:ext cx="196337" cy="196029"/>
            </a:xfrm>
            <a:prstGeom prst="ellipse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pitchFamily="34" charset="0"/>
              </a:endParaRPr>
            </a:p>
          </p:txBody>
        </p: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027792"/>
            <a:ext cx="12344400" cy="264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-119463" y="304800"/>
            <a:ext cx="12827000" cy="762000"/>
          </a:xfrm>
        </p:spPr>
        <p:txBody>
          <a:bodyPr/>
          <a:lstStyle/>
          <a:p>
            <a:r>
              <a:rPr lang="de-DE" dirty="0"/>
              <a:t>  </a:t>
            </a:r>
            <a:r>
              <a:rPr lang="de-DE" dirty="0" smtClean="0"/>
              <a:t>Neutrinos </a:t>
            </a:r>
            <a:r>
              <a:rPr lang="de-DE" dirty="0" err="1"/>
              <a:t>from</a:t>
            </a:r>
            <a:r>
              <a:rPr lang="de-DE" dirty="0"/>
              <a:t> GRB</a:t>
            </a:r>
            <a:r>
              <a:rPr lang="de-DE" sz="5400" dirty="0"/>
              <a:t> </a:t>
            </a:r>
            <a:r>
              <a:rPr lang="de-DE" sz="5400" dirty="0" smtClean="0"/>
              <a:t>  </a:t>
            </a:r>
            <a:r>
              <a:rPr lang="de-DE" sz="2400" dirty="0" err="1" smtClean="0"/>
              <a:t>Astrophys</a:t>
            </a:r>
            <a:r>
              <a:rPr lang="de-DE" sz="2400" dirty="0" smtClean="0"/>
              <a:t>. J. 805, L5 (2015) &amp;  arXiv:1412:6510</a:t>
            </a:r>
            <a:endParaRPr lang="de-DE" sz="2400" dirty="0"/>
          </a:p>
        </p:txBody>
      </p:sp>
      <p:cxnSp>
        <p:nvCxnSpPr>
          <p:cNvPr id="5" name="Gerade Verbindung mit Pfeil 4"/>
          <p:cNvCxnSpPr/>
          <p:nvPr/>
        </p:nvCxnSpPr>
        <p:spPr bwMode="auto">
          <a:xfrm flipV="1">
            <a:off x="5047100" y="2438400"/>
            <a:ext cx="3562093" cy="1524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1496726" y="4741165"/>
            <a:ext cx="277611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1473200" y="7163570"/>
            <a:ext cx="277611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4260176" y="4738399"/>
            <a:ext cx="0" cy="2420561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1522063" y="4731944"/>
            <a:ext cx="0" cy="2420561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V="1">
            <a:off x="2019583" y="5510877"/>
            <a:ext cx="634435" cy="79925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2654018" y="5510876"/>
            <a:ext cx="72700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>
            <a:off x="3381022" y="5510876"/>
            <a:ext cx="817316" cy="106567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192001" y="4775145"/>
            <a:ext cx="55816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3600" i="1" dirty="0" smtClean="0">
                <a:solidFill>
                  <a:schemeClr val="tx1"/>
                </a:solidFill>
                <a:sym typeface="Symbol"/>
              </a:rPr>
              <a:t></a:t>
            </a:r>
            <a:r>
              <a:rPr lang="de-DE" sz="3600" i="1" baseline="-25000" dirty="0" smtClean="0">
                <a:solidFill>
                  <a:schemeClr val="tx1"/>
                </a:solidFill>
                <a:sym typeface="Symbol"/>
              </a:rPr>
              <a:t>b</a:t>
            </a:r>
            <a:endParaRPr lang="de-DE" sz="3600" i="1" baseline="-25000" dirty="0">
              <a:solidFill>
                <a:schemeClr val="tx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223214" y="6622070"/>
            <a:ext cx="161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latin typeface="Calibri" panose="020F0502020204030204" pitchFamily="34" charset="0"/>
              </a:rPr>
              <a:t>Energy</a:t>
            </a:r>
            <a:r>
              <a:rPr lang="de-DE" sz="2800" dirty="0" smtClean="0">
                <a:latin typeface="Calibri" panose="020F0502020204030204" pitchFamily="34" charset="0"/>
              </a:rPr>
              <a:t> </a:t>
            </a:r>
            <a:r>
              <a:rPr lang="de-DE" sz="2800" dirty="0" smtClean="0">
                <a:latin typeface="Calibri" panose="020F0502020204030204" pitchFamily="34" charset="0"/>
                <a:sym typeface="Symbol"/>
              </a:rPr>
              <a:t></a:t>
            </a:r>
            <a:endParaRPr lang="de-DE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" y="381000"/>
            <a:ext cx="12979400" cy="762000"/>
          </a:xfrm>
        </p:spPr>
        <p:txBody>
          <a:bodyPr/>
          <a:lstStyle/>
          <a:p>
            <a:r>
              <a:rPr lang="de-DE" sz="5400" dirty="0"/>
              <a:t>F</a:t>
            </a:r>
            <a:r>
              <a:rPr lang="de-DE" sz="5400" dirty="0" smtClean="0"/>
              <a:t>ollow-</a:t>
            </a:r>
            <a:r>
              <a:rPr lang="de-DE" sz="5400" dirty="0" err="1" smtClean="0"/>
              <a:t>up</a:t>
            </a:r>
            <a:r>
              <a:rPr lang="de-DE" sz="5400" dirty="0" smtClean="0"/>
              <a:t> </a:t>
            </a:r>
            <a:r>
              <a:rPr lang="de-DE" sz="5400" dirty="0" err="1" smtClean="0"/>
              <a:t>observations</a:t>
            </a:r>
            <a:r>
              <a:rPr lang="de-DE" sz="4800" dirty="0"/>
              <a:t> </a:t>
            </a:r>
            <a:r>
              <a:rPr lang="de-DE" sz="4800" dirty="0" smtClean="0"/>
              <a:t> </a:t>
            </a:r>
            <a:r>
              <a:rPr lang="de-DE" sz="3200" dirty="0" smtClean="0"/>
              <a:t>all-</a:t>
            </a:r>
            <a:r>
              <a:rPr lang="de-DE" sz="3200" dirty="0" err="1" smtClean="0"/>
              <a:t>sky</a:t>
            </a:r>
            <a:r>
              <a:rPr lang="de-DE" sz="3200" dirty="0" smtClean="0"/>
              <a:t> </a:t>
            </a:r>
            <a:r>
              <a:rPr lang="de-DE" sz="3200" dirty="0" err="1" smtClean="0"/>
              <a:t>devices</a:t>
            </a:r>
            <a:r>
              <a:rPr lang="de-DE" sz="3200" dirty="0" smtClean="0"/>
              <a:t> </a:t>
            </a:r>
            <a:r>
              <a:rPr lang="de-DE" sz="3200" dirty="0" smtClean="0">
                <a:sym typeface="Symbol"/>
              </a:rPr>
              <a:t> </a:t>
            </a:r>
            <a:r>
              <a:rPr lang="de-DE" sz="3200" dirty="0" err="1" smtClean="0"/>
              <a:t>pointing</a:t>
            </a:r>
            <a:r>
              <a:rPr lang="de-DE" sz="3200" dirty="0" smtClean="0"/>
              <a:t> </a:t>
            </a:r>
            <a:r>
              <a:rPr lang="de-DE" sz="3200" dirty="0" err="1" smtClean="0"/>
              <a:t>devices</a:t>
            </a:r>
            <a:endParaRPr lang="de-DE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1" y="1429928"/>
            <a:ext cx="12347191" cy="786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8788400" y="8915400"/>
            <a:ext cx="3961422" cy="381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11912600" y="8686800"/>
            <a:ext cx="762000" cy="609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402631" y="1429928"/>
            <a:ext cx="5185369" cy="786647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35507" r="19180" b="12185"/>
          <a:stretch/>
        </p:blipFill>
        <p:spPr bwMode="auto">
          <a:xfrm>
            <a:off x="25400" y="3432952"/>
            <a:ext cx="5329947" cy="61682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antares-pu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t="4447" r="25829" b="3569"/>
          <a:stretch/>
        </p:blipFill>
        <p:spPr bwMode="auto">
          <a:xfrm>
            <a:off x="2478309" y="1429928"/>
            <a:ext cx="3238843" cy="33706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02631" y="1801736"/>
            <a:ext cx="23028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dirty="0" smtClean="0">
                <a:latin typeface="Calibri" panose="020F0502020204030204" pitchFamily="34" charset="0"/>
              </a:rPr>
              <a:t>      </a:t>
            </a:r>
            <a:r>
              <a:rPr lang="de-DE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ANTARES</a:t>
            </a:r>
          </a:p>
          <a:p>
            <a:pPr algn="l"/>
            <a:endParaRPr lang="de-DE" sz="32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IceCube</a:t>
            </a:r>
            <a:endParaRPr lang="de-DE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2823076"/>
            <a:ext cx="10508478" cy="692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and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follow-</a:t>
            </a:r>
            <a:r>
              <a:rPr lang="de-DE" dirty="0" err="1" smtClean="0"/>
              <a:t>up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4000" y="1371600"/>
            <a:ext cx="12496800" cy="2743200"/>
          </a:xfrm>
        </p:spPr>
        <p:txBody>
          <a:bodyPr/>
          <a:lstStyle/>
          <a:p>
            <a:r>
              <a:rPr lang="de-DE" sz="3000" b="0" dirty="0" smtClean="0"/>
              <a:t>Look </a:t>
            </a:r>
            <a:r>
              <a:rPr lang="de-DE" sz="3000" b="0" dirty="0" err="1" smtClean="0"/>
              <a:t>for</a:t>
            </a:r>
            <a:r>
              <a:rPr lang="de-DE" sz="3000" b="0" dirty="0" smtClean="0"/>
              <a:t> </a:t>
            </a:r>
            <a:r>
              <a:rPr lang="de-DE" sz="3000" b="0" dirty="0" err="1" smtClean="0"/>
              <a:t>multiplets</a:t>
            </a:r>
            <a:r>
              <a:rPr lang="de-DE" sz="3000" b="0" dirty="0" smtClean="0"/>
              <a:t> (</a:t>
            </a:r>
            <a:r>
              <a:rPr lang="de-DE" sz="3000" b="0" dirty="0" smtClean="0">
                <a:sym typeface="Symbol"/>
              </a:rPr>
              <a:t> 2 </a:t>
            </a:r>
            <a:r>
              <a:rPr lang="de-DE" sz="3000" b="0" dirty="0" err="1" smtClean="0">
                <a:sym typeface="Symbol"/>
              </a:rPr>
              <a:t>within</a:t>
            </a:r>
            <a:r>
              <a:rPr lang="de-DE" sz="3000" b="0" dirty="0" smtClean="0">
                <a:sym typeface="Symbol"/>
              </a:rPr>
              <a:t> 100 sec) </a:t>
            </a:r>
            <a:r>
              <a:rPr lang="de-DE" sz="3000" b="0" dirty="0" err="1" smtClean="0"/>
              <a:t>from</a:t>
            </a:r>
            <a:r>
              <a:rPr lang="de-DE" sz="3000" b="0" dirty="0" smtClean="0"/>
              <a:t> </a:t>
            </a:r>
            <a:r>
              <a:rPr lang="de-DE" sz="3000" b="0" dirty="0" err="1" smtClean="0"/>
              <a:t>the</a:t>
            </a:r>
            <a:r>
              <a:rPr lang="de-DE" sz="3000" b="0" dirty="0" smtClean="0"/>
              <a:t> same </a:t>
            </a:r>
            <a:r>
              <a:rPr lang="de-DE" sz="3000" b="0" dirty="0" err="1" smtClean="0"/>
              <a:t>direction</a:t>
            </a:r>
            <a:r>
              <a:rPr lang="de-DE" sz="3000" b="0" dirty="0" smtClean="0"/>
              <a:t> (&lt; 3.5°)</a:t>
            </a:r>
          </a:p>
          <a:p>
            <a:r>
              <a:rPr lang="de-DE" sz="3000" b="0" dirty="0" smtClean="0"/>
              <a:t>Send on-line alert </a:t>
            </a:r>
            <a:r>
              <a:rPr lang="de-DE" sz="3000" b="0" dirty="0" err="1" smtClean="0"/>
              <a:t>to</a:t>
            </a:r>
            <a:r>
              <a:rPr lang="de-DE" sz="3000" b="0" dirty="0" smtClean="0"/>
              <a:t> </a:t>
            </a:r>
            <a:r>
              <a:rPr lang="de-DE" sz="3000" b="0" dirty="0" err="1" smtClean="0"/>
              <a:t>the</a:t>
            </a:r>
            <a:r>
              <a:rPr lang="de-DE" sz="3000" b="0" dirty="0" smtClean="0"/>
              <a:t> North</a:t>
            </a:r>
          </a:p>
          <a:p>
            <a:r>
              <a:rPr lang="de-DE" sz="3000" b="0" dirty="0" err="1" smtClean="0"/>
              <a:t>Robotic</a:t>
            </a:r>
            <a:r>
              <a:rPr lang="de-DE" sz="3000" b="0" dirty="0" smtClean="0"/>
              <a:t> </a:t>
            </a:r>
            <a:r>
              <a:rPr lang="de-DE" sz="3000" b="0" dirty="0" err="1" smtClean="0"/>
              <a:t>telescopes</a:t>
            </a:r>
            <a:r>
              <a:rPr lang="de-DE" sz="3000" b="0" dirty="0" smtClean="0"/>
              <a:t> </a:t>
            </a:r>
            <a:r>
              <a:rPr lang="de-DE" sz="3000" b="0" dirty="0" err="1" smtClean="0"/>
              <a:t>or</a:t>
            </a:r>
            <a:r>
              <a:rPr lang="de-DE" sz="3000" b="0" dirty="0" smtClean="0"/>
              <a:t> Swift </a:t>
            </a:r>
            <a:r>
              <a:rPr lang="de-DE" sz="3000" b="0" dirty="0" err="1" smtClean="0"/>
              <a:t>point</a:t>
            </a:r>
            <a:r>
              <a:rPr lang="de-DE" sz="3000" b="0" dirty="0" smtClean="0"/>
              <a:t> </a:t>
            </a:r>
            <a:r>
              <a:rPr lang="de-DE" sz="3000" b="0" dirty="0" err="1" smtClean="0"/>
              <a:t>to</a:t>
            </a:r>
            <a:r>
              <a:rPr lang="de-DE" sz="3000" b="0" dirty="0" smtClean="0"/>
              <a:t> </a:t>
            </a:r>
            <a:r>
              <a:rPr lang="de-DE" sz="3000" b="0" dirty="0" err="1" smtClean="0"/>
              <a:t>that</a:t>
            </a:r>
            <a:r>
              <a:rPr lang="de-DE" sz="3000" b="0" dirty="0" smtClean="0"/>
              <a:t> </a:t>
            </a:r>
            <a:r>
              <a:rPr lang="de-DE" sz="3000" b="0" dirty="0" err="1" smtClean="0"/>
              <a:t>direction</a:t>
            </a:r>
            <a:endParaRPr lang="de-DE" sz="3000" b="0" dirty="0" smtClean="0"/>
          </a:p>
          <a:p>
            <a:endParaRPr lang="de-DE" sz="3000" b="0" dirty="0"/>
          </a:p>
          <a:p>
            <a:endParaRPr lang="de-DE" sz="3000" b="0" dirty="0" smtClean="0"/>
          </a:p>
          <a:p>
            <a:endParaRPr lang="de-DE" sz="3000" b="0" dirty="0"/>
          </a:p>
          <a:p>
            <a:endParaRPr lang="de-DE" sz="3000" b="0" dirty="0" smtClean="0"/>
          </a:p>
          <a:p>
            <a:endParaRPr lang="de-DE" sz="3000" b="0" dirty="0"/>
          </a:p>
          <a:p>
            <a:endParaRPr lang="de-DE" sz="3000" b="0" dirty="0" smtClean="0"/>
          </a:p>
          <a:p>
            <a:endParaRPr lang="de-DE" sz="1000" b="0" dirty="0" smtClean="0"/>
          </a:p>
          <a:p>
            <a:r>
              <a:rPr lang="de-DE" sz="3000" b="0" dirty="0" smtClean="0"/>
              <a:t>3 </a:t>
            </a:r>
            <a:r>
              <a:rPr lang="de-DE" sz="3000" b="0" dirty="0" err="1" smtClean="0"/>
              <a:t>years</a:t>
            </a:r>
            <a:endParaRPr lang="de-DE" sz="3000" b="0" dirty="0" smtClean="0"/>
          </a:p>
          <a:p>
            <a:pPr lvl="1"/>
            <a:r>
              <a:rPr lang="de-DE" sz="3000" b="0" dirty="0"/>
              <a:t> </a:t>
            </a:r>
            <a:r>
              <a:rPr lang="de-DE" sz="3000" b="0" dirty="0" smtClean="0"/>
              <a:t>298 </a:t>
            </a:r>
            <a:r>
              <a:rPr lang="de-DE" sz="3000" b="0" dirty="0" err="1" smtClean="0"/>
              <a:t>doublets</a:t>
            </a:r>
            <a:r>
              <a:rPr lang="de-DE" sz="3000" b="0" dirty="0" smtClean="0"/>
              <a:t>, </a:t>
            </a:r>
            <a:r>
              <a:rPr lang="de-DE" sz="3000" b="0" dirty="0" err="1" smtClean="0"/>
              <a:t>no</a:t>
            </a:r>
            <a:r>
              <a:rPr lang="de-DE" sz="3000" b="0" dirty="0" smtClean="0"/>
              <a:t> </a:t>
            </a:r>
            <a:r>
              <a:rPr lang="de-DE" sz="3000" b="0" dirty="0" err="1" smtClean="0"/>
              <a:t>triplets</a:t>
            </a:r>
            <a:endParaRPr lang="de-DE" sz="3000" b="0" dirty="0" smtClean="0"/>
          </a:p>
          <a:p>
            <a:pPr lvl="1"/>
            <a:r>
              <a:rPr lang="de-DE" sz="3000" b="0" dirty="0"/>
              <a:t> </a:t>
            </a:r>
            <a:r>
              <a:rPr lang="de-DE" sz="3000" b="0" dirty="0" smtClean="0"/>
              <a:t>30 PTF </a:t>
            </a:r>
            <a:r>
              <a:rPr lang="de-DE" sz="3000" b="0" dirty="0" err="1" smtClean="0"/>
              <a:t>alerts</a:t>
            </a:r>
            <a:r>
              <a:rPr lang="de-DE" sz="3000" b="0" dirty="0" smtClean="0"/>
              <a:t>, 21 SWIFT </a:t>
            </a:r>
            <a:r>
              <a:rPr lang="de-DE" sz="3000" b="0" dirty="0" err="1" smtClean="0"/>
              <a:t>alerts</a:t>
            </a:r>
            <a:endParaRPr lang="de-DE" sz="3000" b="0" dirty="0"/>
          </a:p>
        </p:txBody>
      </p:sp>
    </p:spTree>
    <p:extLst>
      <p:ext uri="{BB962C8B-B14F-4D97-AF65-F5344CB8AC3E}">
        <p14:creationId xmlns:p14="http://schemas.microsoft.com/office/powerpoint/2010/main" val="428242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33350"/>
            <a:ext cx="1309705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1295400"/>
            <a:ext cx="7086600" cy="831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02" b="32515"/>
          <a:stretch/>
        </p:blipFill>
        <p:spPr bwMode="auto">
          <a:xfrm>
            <a:off x="6349" y="1504950"/>
            <a:ext cx="6332715" cy="588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4" b="-6403"/>
          <a:stretch/>
        </p:blipFill>
        <p:spPr bwMode="auto">
          <a:xfrm>
            <a:off x="787401" y="1600201"/>
            <a:ext cx="12039600" cy="838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2311400" y="1752600"/>
            <a:ext cx="9220200" cy="220980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4"/>
            <a:r>
              <a:rPr lang="de-DE" sz="6000" i="1" dirty="0" err="1">
                <a:cs typeface="Helvetica"/>
              </a:rPr>
              <a:t>Φ</a:t>
            </a:r>
            <a:r>
              <a:rPr lang="de-DE" sz="6000" baseline="-25000" dirty="0" err="1">
                <a:cs typeface="Helvetica"/>
              </a:rPr>
              <a:t>diffuse</a:t>
            </a:r>
            <a:r>
              <a:rPr lang="de-DE" sz="6000" dirty="0">
                <a:cs typeface="Helvetica"/>
              </a:rPr>
              <a:t>∝ </a:t>
            </a:r>
            <a:r>
              <a:rPr lang="de-DE" sz="6000" i="1" dirty="0" err="1">
                <a:cs typeface="Helvetica"/>
              </a:rPr>
              <a:t>L・ρ</a:t>
            </a:r>
            <a:endParaRPr lang="de-DE" sz="6000" i="1" dirty="0">
              <a:cs typeface="Helvetica"/>
            </a:endParaRPr>
          </a:p>
          <a:p>
            <a:pPr defTabSz="914354"/>
            <a:endParaRPr lang="de-DE" dirty="0"/>
          </a:p>
        </p:txBody>
      </p:sp>
      <p:sp>
        <p:nvSpPr>
          <p:cNvPr id="5" name="Rechtwinkliges Dreieck 4"/>
          <p:cNvSpPr/>
          <p:nvPr/>
        </p:nvSpPr>
        <p:spPr bwMode="auto">
          <a:xfrm rot="10800000">
            <a:off x="2311400" y="3962398"/>
            <a:ext cx="9220200" cy="4343401"/>
          </a:xfrm>
          <a:prstGeom prst="rtTriangl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4"/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2235200" y="2819401"/>
            <a:ext cx="9448801" cy="4495799"/>
            <a:chOff x="2235200" y="2819400"/>
            <a:chExt cx="9448800" cy="4495800"/>
          </a:xfrm>
        </p:grpSpPr>
        <p:cxnSp>
          <p:nvCxnSpPr>
            <p:cNvPr id="6" name="Gerade Verbindung 5"/>
            <p:cNvCxnSpPr/>
            <p:nvPr/>
          </p:nvCxnSpPr>
          <p:spPr bwMode="auto">
            <a:xfrm>
              <a:off x="2235200" y="2819400"/>
              <a:ext cx="9448800" cy="44958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feld 6"/>
            <p:cNvSpPr txBox="1"/>
            <p:nvPr/>
          </p:nvSpPr>
          <p:spPr>
            <a:xfrm>
              <a:off x="10660103" y="6258580"/>
              <a:ext cx="7040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/>
                <a:t>1%</a:t>
              </a:r>
            </a:p>
          </p:txBody>
        </p:sp>
      </p:grp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774" y="228037"/>
            <a:ext cx="13004800" cy="763129"/>
          </a:xfrm>
        </p:spPr>
        <p:txBody>
          <a:bodyPr lIns="130046" tIns="65023" rIns="130046" bIns="65023"/>
          <a:lstStyle/>
          <a:p>
            <a:r>
              <a:rPr lang="de-DE" sz="5400" dirty="0" err="1"/>
              <a:t>Resolving</a:t>
            </a:r>
            <a:r>
              <a:rPr lang="de-DE" sz="5400" dirty="0"/>
              <a:t> </a:t>
            </a:r>
            <a:r>
              <a:rPr lang="de-DE" sz="5400" dirty="0" err="1"/>
              <a:t>the</a:t>
            </a:r>
            <a:r>
              <a:rPr lang="de-DE" sz="5400" dirty="0"/>
              <a:t> </a:t>
            </a:r>
            <a:r>
              <a:rPr lang="de-DE" sz="5400" dirty="0" err="1"/>
              <a:t>sources</a:t>
            </a:r>
            <a:r>
              <a:rPr lang="de-DE" sz="5400" dirty="0"/>
              <a:t> </a:t>
            </a:r>
            <a:r>
              <a:rPr lang="de-DE" sz="5400" dirty="0" err="1"/>
              <a:t>of</a:t>
            </a:r>
            <a:r>
              <a:rPr lang="de-DE" sz="5400" dirty="0"/>
              <a:t> </a:t>
            </a:r>
            <a:r>
              <a:rPr lang="de-DE" sz="5400" dirty="0" err="1"/>
              <a:t>the</a:t>
            </a:r>
            <a:r>
              <a:rPr lang="de-DE" sz="5400" dirty="0"/>
              <a:t> diffuse </a:t>
            </a:r>
            <a:r>
              <a:rPr lang="de-DE" sz="5400" dirty="0" err="1"/>
              <a:t>flux</a:t>
            </a:r>
            <a:endParaRPr lang="de-DE" sz="5400" dirty="0"/>
          </a:p>
        </p:txBody>
      </p:sp>
      <p:sp>
        <p:nvSpPr>
          <p:cNvPr id="2" name="Textfeld 1"/>
          <p:cNvSpPr txBox="1"/>
          <p:nvPr/>
        </p:nvSpPr>
        <p:spPr>
          <a:xfrm>
            <a:off x="9795444" y="1371600"/>
            <a:ext cx="3137397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200" dirty="0" smtClean="0"/>
              <a:t>Marek Kowalski</a:t>
            </a:r>
          </a:p>
          <a:p>
            <a:r>
              <a:rPr lang="de-DE" sz="3200" dirty="0" smtClean="0"/>
              <a:t>arXiv:1411.4385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7314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4" b="-6403"/>
          <a:stretch/>
        </p:blipFill>
        <p:spPr bwMode="auto">
          <a:xfrm>
            <a:off x="787401" y="1619250"/>
            <a:ext cx="12039600" cy="838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6959600" y="3276598"/>
            <a:ext cx="3313039" cy="751820"/>
            <a:chOff x="6959600" y="3276600"/>
            <a:chExt cx="3313039" cy="751821"/>
          </a:xfrm>
        </p:grpSpPr>
        <p:sp>
          <p:nvSpPr>
            <p:cNvPr id="6" name="Textfeld 5"/>
            <p:cNvSpPr txBox="1"/>
            <p:nvPr/>
          </p:nvSpPr>
          <p:spPr>
            <a:xfrm>
              <a:off x="7550419" y="3505200"/>
              <a:ext cx="2722220" cy="523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800" dirty="0" err="1"/>
                <a:t>Galaxy</a:t>
              </a:r>
              <a:r>
                <a:rPr lang="de-DE" sz="2800" dirty="0"/>
                <a:t> Clusters</a:t>
              </a:r>
            </a:p>
          </p:txBody>
        </p:sp>
        <p:sp>
          <p:nvSpPr>
            <p:cNvPr id="8" name="Rechteck 7"/>
            <p:cNvSpPr/>
            <p:nvPr/>
          </p:nvSpPr>
          <p:spPr bwMode="auto">
            <a:xfrm>
              <a:off x="7035800" y="3276600"/>
              <a:ext cx="609600" cy="3048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de-DE"/>
            </a:p>
          </p:txBody>
        </p:sp>
        <p:cxnSp>
          <p:nvCxnSpPr>
            <p:cNvPr id="10" name="Gerade Verbindung 9"/>
            <p:cNvCxnSpPr/>
            <p:nvPr/>
          </p:nvCxnSpPr>
          <p:spPr bwMode="auto">
            <a:xfrm>
              <a:off x="6959600" y="3581400"/>
              <a:ext cx="6858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" name="Titel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de-DE" sz="5400" dirty="0" err="1"/>
              <a:t>Resolving</a:t>
            </a:r>
            <a:r>
              <a:rPr lang="de-DE" sz="5400" dirty="0"/>
              <a:t> </a:t>
            </a:r>
            <a:r>
              <a:rPr lang="de-DE" sz="5400" dirty="0" err="1"/>
              <a:t>the</a:t>
            </a:r>
            <a:r>
              <a:rPr lang="de-DE" sz="5400" dirty="0"/>
              <a:t> </a:t>
            </a:r>
            <a:r>
              <a:rPr lang="de-DE" sz="5400" dirty="0" err="1"/>
              <a:t>sources</a:t>
            </a:r>
            <a:r>
              <a:rPr lang="de-DE" sz="5400" dirty="0"/>
              <a:t> </a:t>
            </a:r>
            <a:r>
              <a:rPr lang="de-DE" sz="5400" dirty="0" err="1"/>
              <a:t>of</a:t>
            </a:r>
            <a:r>
              <a:rPr lang="de-DE" sz="5400" dirty="0"/>
              <a:t> </a:t>
            </a:r>
            <a:r>
              <a:rPr lang="de-DE" sz="5400" dirty="0" err="1"/>
              <a:t>the</a:t>
            </a:r>
            <a:r>
              <a:rPr lang="de-DE" sz="5400" dirty="0"/>
              <a:t> diffuse </a:t>
            </a:r>
            <a:r>
              <a:rPr lang="de-DE" sz="5400" dirty="0" err="1"/>
              <a:t>flux</a:t>
            </a:r>
            <a:endParaRPr lang="de-DE" sz="5400" dirty="0"/>
          </a:p>
        </p:txBody>
      </p:sp>
    </p:spTree>
    <p:extLst>
      <p:ext uri="{BB962C8B-B14F-4D97-AF65-F5344CB8AC3E}">
        <p14:creationId xmlns:p14="http://schemas.microsoft.com/office/powerpoint/2010/main" val="9466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81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6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47544" y="5957888"/>
              <a:ext cx="1048140" cy="290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 smtClean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43" name="Straight Arrow Connector 78"/>
            <p:cNvCxnSpPr/>
            <p:nvPr/>
          </p:nvCxnSpPr>
          <p:spPr bwMode="auto">
            <a:xfrm>
              <a:off x="7101984" y="2517301"/>
              <a:ext cx="57150" cy="7207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8261817" y="3179408"/>
            <a:ext cx="2497671" cy="1384995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Non-standard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due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VLI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84100" y="5220912"/>
            <a:ext cx="1931811" cy="954107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16600" y="2445082"/>
            <a:ext cx="1964640" cy="1583022"/>
            <a:chOff x="5816600" y="2445082"/>
            <a:chExt cx="1964640" cy="1583022"/>
          </a:xfrm>
        </p:grpSpPr>
        <p:sp>
          <p:nvSpPr>
            <p:cNvPr id="49" name="TextBox 48"/>
            <p:cNvSpPr txBox="1"/>
            <p:nvPr/>
          </p:nvSpPr>
          <p:spPr>
            <a:xfrm>
              <a:off x="5816600" y="2445082"/>
              <a:ext cx="1964640" cy="954107"/>
            </a:xfrm>
            <a:prstGeom prst="rect">
              <a:avLst/>
            </a:prstGeom>
            <a:solidFill>
              <a:srgbClr val="003366">
                <a:alpha val="45882"/>
              </a:srgbClr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Oscillations</a:t>
              </a:r>
            </a:p>
            <a:p>
              <a:pPr algn="l"/>
              <a:r>
                <a:rPr lang="de-DE" sz="2800" b="1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t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 sterile 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Symbol"/>
                </a:rPr>
                <a:t>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</p:txBody>
        </p:sp>
        <p:sp>
          <p:nvSpPr>
            <p:cNvPr id="8" name="Left-Right Arrow 7"/>
            <p:cNvSpPr/>
            <p:nvPr/>
          </p:nvSpPr>
          <p:spPr bwMode="auto">
            <a:xfrm>
              <a:off x="6121401" y="3418504"/>
              <a:ext cx="1295184" cy="609600"/>
            </a:xfrm>
            <a:prstGeom prst="leftRightArrow">
              <a:avLst/>
            </a:prstGeom>
            <a:solidFill>
              <a:srgbClr val="007DB0">
                <a:alpha val="43137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82757" y="5355723"/>
            <a:ext cx="4572000" cy="4349750"/>
            <a:chOff x="4535488" y="1641475"/>
            <a:chExt cx="4572000" cy="434975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488" y="1641475"/>
              <a:ext cx="4572000" cy="434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025006" y="1792288"/>
              <a:ext cx="58381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tx2">
                      <a:lumMod val="75000"/>
                    </a:schemeClr>
                  </a:solidFill>
                  <a:latin typeface="Arial" charset="0"/>
                </a:rPr>
                <a:t>VLI</a:t>
              </a:r>
              <a:endParaRPr lang="en-US" sz="2000" b="1" dirty="0">
                <a:solidFill>
                  <a:schemeClr val="tx2">
                    <a:lumMod val="75000"/>
                  </a:schemeClr>
                </a:solidFill>
                <a:latin typeface="Arial" charset="0"/>
              </a:endParaRPr>
            </a:p>
          </p:txBody>
        </p:sp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5548774" y="2935288"/>
              <a:ext cx="200567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dirty="0">
                  <a:solidFill>
                    <a:schemeClr val="bg1"/>
                  </a:solidFill>
                  <a:latin typeface="Arial" pitchFamily="34" charset="0"/>
                </a:rPr>
                <a:t>AMANDA</a:t>
              </a:r>
            </a:p>
            <a:p>
              <a:pPr eaLnBrk="1" hangingPunct="1"/>
              <a:r>
                <a:rPr lang="de-DE" sz="2000" dirty="0">
                  <a:solidFill>
                    <a:schemeClr val="bg1"/>
                  </a:solidFill>
                  <a:latin typeface="Arial" pitchFamily="34" charset="0"/>
                </a:rPr>
                <a:t>90%, 95%, 99%</a:t>
              </a:r>
              <a:endParaRPr lang="en-US" sz="20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7643491" y="2927350"/>
              <a:ext cx="134684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b="1">
                  <a:solidFill>
                    <a:srgbClr val="FF0000"/>
                  </a:solidFill>
                  <a:latin typeface="Arial" pitchFamily="34" charset="0"/>
                </a:rPr>
                <a:t>SK + K2K</a:t>
              </a:r>
            </a:p>
            <a:p>
              <a:pPr eaLnBrk="1" hangingPunct="1"/>
              <a:r>
                <a:rPr lang="de-DE" sz="2000" b="1">
                  <a:solidFill>
                    <a:srgbClr val="FF0000"/>
                  </a:solidFill>
                  <a:latin typeface="Arial" pitchFamily="34" charset="0"/>
                </a:rPr>
                <a:t>         90%</a:t>
              </a:r>
              <a:endParaRPr lang="en-US" sz="2000" b="1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3" name="TextBox 14"/>
            <p:cNvSpPr txBox="1">
              <a:spLocks noChangeArrowheads="1"/>
            </p:cNvSpPr>
            <p:nvPr/>
          </p:nvSpPr>
          <p:spPr bwMode="auto">
            <a:xfrm>
              <a:off x="5275155" y="4391025"/>
              <a:ext cx="195919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b="1" dirty="0">
                  <a:solidFill>
                    <a:srgbClr val="FFFF00"/>
                  </a:solidFill>
                  <a:latin typeface="Arial" pitchFamily="34" charset="0"/>
                </a:rPr>
                <a:t> IceCube          </a:t>
              </a:r>
            </a:p>
            <a:p>
              <a:pPr eaLnBrk="1" hangingPunct="1"/>
              <a:r>
                <a:rPr lang="de-DE" sz="2000" b="1" dirty="0">
                  <a:solidFill>
                    <a:srgbClr val="FFFF00"/>
                  </a:solidFill>
                  <a:latin typeface="Arial" pitchFamily="34" charset="0"/>
                </a:rPr>
                <a:t>        10y, 90%</a:t>
              </a:r>
              <a:endParaRPr lang="en-US" sz="2000" b="1" dirty="0">
                <a:solidFill>
                  <a:srgbClr val="FFFF00"/>
                </a:solidFill>
                <a:latin typeface="Arial" pitchFamily="34" charset="0"/>
              </a:endParaRPr>
            </a:p>
          </p:txBody>
        </p:sp>
      </p:grpSp>
      <p:sp>
        <p:nvSpPr>
          <p:cNvPr id="24" name="Rectangle 11"/>
          <p:cNvSpPr>
            <a:spLocks/>
          </p:cNvSpPr>
          <p:nvPr/>
        </p:nvSpPr>
        <p:spPr bwMode="auto">
          <a:xfrm>
            <a:off x="9351396" y="4028104"/>
            <a:ext cx="1408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ctr"/>
            <a:endParaRPr lang="en-US" sz="800" dirty="0" smtClean="0">
              <a:solidFill>
                <a:srgbClr val="FFFFFF"/>
              </a:solidFill>
              <a:latin typeface="Lucida Grande"/>
              <a:ea typeface="ヒラギノ角ゴ ProN W3" charset="-128"/>
              <a:cs typeface="Arial" pitchFamily="34" charset="0"/>
              <a:sym typeface="Lucida Grande"/>
            </a:endParaRPr>
          </a:p>
          <a:p>
            <a:pPr marL="57150" algn="ctr"/>
            <a:r>
              <a:rPr lang="en-US" sz="2000" dirty="0" err="1" smtClean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δc</a:t>
            </a:r>
            <a:r>
              <a:rPr lang="en-US" sz="2000" dirty="0" smtClean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/c </a:t>
            </a:r>
            <a:r>
              <a:rPr lang="en-US" sz="2000" dirty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= 10</a:t>
            </a:r>
            <a:r>
              <a:rPr lang="en-US" sz="2000" baseline="32000" dirty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-27</a:t>
            </a:r>
          </a:p>
        </p:txBody>
      </p:sp>
    </p:spTree>
    <p:extLst>
      <p:ext uri="{BB962C8B-B14F-4D97-AF65-F5344CB8AC3E}">
        <p14:creationId xmlns:p14="http://schemas.microsoft.com/office/powerpoint/2010/main" val="313758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04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HESE </a:t>
            </a:r>
            <a:r>
              <a:rPr lang="de-DE" dirty="0" err="1" smtClean="0"/>
              <a:t>skyplot</a:t>
            </a:r>
            <a:r>
              <a:rPr lang="de-DE" dirty="0" smtClean="0"/>
              <a:t>, 3 </a:t>
            </a:r>
            <a:r>
              <a:rPr lang="de-DE" dirty="0" err="1" smtClean="0"/>
              <a:t>years</a:t>
            </a:r>
            <a:r>
              <a:rPr lang="de-DE" dirty="0" smtClean="0"/>
              <a:t>   </a:t>
            </a:r>
            <a:endParaRPr lang="de-DE" sz="44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0" y="1981200"/>
            <a:ext cx="11768566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4445000" y="1828800"/>
            <a:ext cx="8089216" cy="381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HESE </a:t>
            </a:r>
            <a:r>
              <a:rPr lang="de-DE" dirty="0" err="1" smtClean="0"/>
              <a:t>skyplot</a:t>
            </a:r>
            <a:r>
              <a:rPr lang="de-DE" dirty="0" smtClean="0"/>
              <a:t>, </a:t>
            </a:r>
            <a:r>
              <a:rPr lang="de-DE" u="sng" dirty="0" smtClean="0">
                <a:solidFill>
                  <a:srgbClr val="FFFF00"/>
                </a:solidFill>
              </a:rPr>
              <a:t>4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years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026"/>
          <a:stretch/>
        </p:blipFill>
        <p:spPr>
          <a:xfrm>
            <a:off x="787400" y="1769182"/>
            <a:ext cx="11680207" cy="7298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665" y="1938392"/>
            <a:ext cx="3984805" cy="1239312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30046" tIns="65023" rIns="130046" bIns="65023" rtlCol="0">
            <a:spAutoFit/>
          </a:bodyPr>
          <a:lstStyle/>
          <a:p>
            <a:pPr algn="ctr"/>
            <a:r>
              <a:rPr lang="sv-SE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</a:t>
            </a:r>
          </a:p>
          <a:p>
            <a:pPr algn="ctr"/>
            <a:r>
              <a:rPr lang="sv-SE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18 %                        </a:t>
            </a:r>
          </a:p>
          <a:p>
            <a:pPr algn="ctr"/>
            <a:r>
              <a:rPr lang="sv-SE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endParaRPr lang="sv-SE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40200" y="3177704"/>
            <a:ext cx="1752600" cy="192769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Bildergebnis für smile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587" y="2074096"/>
            <a:ext cx="921613" cy="96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6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/>
          <a:stretch/>
        </p:blipFill>
        <p:spPr bwMode="auto">
          <a:xfrm>
            <a:off x="584200" y="2162493"/>
            <a:ext cx="11353800" cy="733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3839704" y="3053174"/>
            <a:ext cx="1433759" cy="307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8559800" y="3886200"/>
            <a:ext cx="2716830" cy="160864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de-DE" sz="9600" b="1" dirty="0" smtClean="0">
                <a:solidFill>
                  <a:schemeClr val="accent1">
                    <a:lumMod val="75000"/>
                  </a:schemeClr>
                </a:solidFill>
              </a:rPr>
              <a:t>3.9</a:t>
            </a:r>
            <a:r>
              <a:rPr lang="de-DE" sz="9600" b="1" dirty="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</a:t>
            </a:r>
            <a:endParaRPr lang="de-DE" sz="9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Through-</a:t>
            </a:r>
            <a:r>
              <a:rPr lang="de-DE" dirty="0" err="1" smtClean="0"/>
              <a:t>going</a:t>
            </a:r>
            <a:r>
              <a:rPr lang="de-DE" dirty="0" smtClean="0"/>
              <a:t> </a:t>
            </a:r>
            <a:r>
              <a:rPr lang="de-DE" dirty="0" err="1" smtClean="0"/>
              <a:t>muons</a:t>
            </a:r>
            <a:r>
              <a:rPr lang="de-DE" dirty="0" smtClean="0"/>
              <a:t>, IC-79/86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3839704" y="7315200"/>
            <a:ext cx="3767596" cy="533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2006600" y="8001000"/>
            <a:ext cx="4343400" cy="533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200" y="1296677"/>
            <a:ext cx="12139464" cy="84569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839704" y="3053174"/>
            <a:ext cx="1433759" cy="307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Putting</a:t>
            </a:r>
            <a:r>
              <a:rPr lang="de-DE" dirty="0" smtClean="0"/>
              <a:t> all </a:t>
            </a:r>
            <a:r>
              <a:rPr lang="de-DE" dirty="0" err="1" smtClean="0"/>
              <a:t>together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2997200" y="5715000"/>
            <a:ext cx="3581400" cy="838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49400" y="5105400"/>
            <a:ext cx="7010400" cy="3581400"/>
          </a:xfrm>
        </p:spPr>
        <p:txBody>
          <a:bodyPr/>
          <a:lstStyle/>
          <a:p>
            <a:pPr marL="0" indent="0">
              <a:buNone/>
            </a:pPr>
            <a:r>
              <a:rPr lang="de-DE" u="sng" dirty="0" smtClean="0"/>
              <a:t>Global fit</a:t>
            </a:r>
          </a:p>
          <a:p>
            <a:pPr marL="0" indent="0">
              <a:buNone/>
            </a:pPr>
            <a:r>
              <a:rPr lang="de-DE" dirty="0" err="1" smtClean="0"/>
              <a:t>Flux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at 100 </a:t>
            </a:r>
            <a:r>
              <a:rPr lang="de-DE" sz="2800" b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TeV</a:t>
            </a:r>
            <a:endParaRPr lang="de-DE" sz="2800" b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45" y="6382780"/>
            <a:ext cx="6176076" cy="89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7619999"/>
            <a:ext cx="2424369" cy="9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00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 smtClean="0"/>
              <a:t>KM3NeT Phase </a:t>
            </a:r>
            <a:r>
              <a:rPr lang="de-DE" sz="5400" dirty="0"/>
              <a:t>2</a:t>
            </a:r>
            <a:r>
              <a:rPr lang="de-DE" sz="5400" dirty="0" smtClean="0"/>
              <a:t>: </a:t>
            </a:r>
            <a:r>
              <a:rPr lang="de-DE" sz="5400" dirty="0" err="1" smtClean="0"/>
              <a:t>point</a:t>
            </a:r>
            <a:r>
              <a:rPr lang="de-DE" sz="5400" dirty="0" smtClean="0"/>
              <a:t> </a:t>
            </a:r>
            <a:r>
              <a:rPr lang="de-DE" sz="5400" dirty="0" err="1" smtClean="0"/>
              <a:t>source</a:t>
            </a:r>
            <a:r>
              <a:rPr lang="de-DE" sz="5400" dirty="0" smtClean="0"/>
              <a:t> </a:t>
            </a:r>
            <a:r>
              <a:rPr lang="de-DE" sz="5400" dirty="0" err="1" smtClean="0"/>
              <a:t>sensitivity</a:t>
            </a:r>
            <a:endParaRPr lang="de-DE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1676400"/>
            <a:ext cx="4038600" cy="7467600"/>
          </a:xfrm>
        </p:spPr>
        <p:txBody>
          <a:bodyPr/>
          <a:lstStyle/>
          <a:p>
            <a:pPr marL="171451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altLang="de-DE" dirty="0" err="1" smtClean="0">
                <a:cs typeface="Arial" panose="020B0604020202020204" pitchFamily="34" charset="0"/>
              </a:rPr>
              <a:t>For</a:t>
            </a:r>
            <a:r>
              <a:rPr lang="de-DE" altLang="de-DE" dirty="0" smtClean="0">
                <a:cs typeface="Arial" panose="020B0604020202020204" pitchFamily="34" charset="0"/>
              </a:rPr>
              <a:t> </a:t>
            </a:r>
            <a:r>
              <a:rPr lang="de-DE" altLang="de-DE" dirty="0" err="1">
                <a:cs typeface="Arial" panose="020B0604020202020204" pitchFamily="34" charset="0"/>
              </a:rPr>
              <a:t>s</a:t>
            </a:r>
            <a:r>
              <a:rPr lang="de-DE" altLang="de-DE" dirty="0" err="1" smtClean="0">
                <a:cs typeface="Arial" panose="020B0604020202020204" pitchFamily="34" charset="0"/>
              </a:rPr>
              <a:t>pecific</a:t>
            </a:r>
            <a:r>
              <a:rPr lang="de-DE" altLang="de-DE" dirty="0" smtClean="0">
                <a:cs typeface="Arial" panose="020B0604020202020204" pitchFamily="34" charset="0"/>
              </a:rPr>
              <a:t> </a:t>
            </a:r>
            <a:r>
              <a:rPr lang="de-DE" altLang="de-DE" dirty="0" err="1">
                <a:cs typeface="Arial" panose="020B0604020202020204" pitchFamily="34" charset="0"/>
              </a:rPr>
              <a:t>flux</a:t>
            </a:r>
            <a:r>
              <a:rPr lang="de-DE" altLang="de-DE" dirty="0">
                <a:cs typeface="Arial" panose="020B0604020202020204" pitchFamily="34" charset="0"/>
              </a:rPr>
              <a:t> </a:t>
            </a:r>
            <a:r>
              <a:rPr lang="de-DE" altLang="de-DE" dirty="0" err="1" smtClean="0">
                <a:cs typeface="Arial" panose="020B0604020202020204" pitchFamily="34" charset="0"/>
              </a:rPr>
              <a:t>assumptions</a:t>
            </a:r>
            <a:r>
              <a:rPr lang="de-DE" altLang="de-DE" dirty="0" smtClean="0">
                <a:cs typeface="Arial" panose="020B0604020202020204" pitchFamily="34" charset="0"/>
              </a:rPr>
              <a:t> </a:t>
            </a:r>
            <a:r>
              <a:rPr lang="de-DE" altLang="de-DE" dirty="0" err="1">
                <a:cs typeface="Arial" panose="020B0604020202020204" pitchFamily="34" charset="0"/>
              </a:rPr>
              <a:t>for</a:t>
            </a:r>
            <a:r>
              <a:rPr lang="de-DE" altLang="de-DE" dirty="0">
                <a:cs typeface="Arial" panose="020B0604020202020204" pitchFamily="34" charset="0"/>
              </a:rPr>
              <a:t/>
            </a:r>
            <a:br>
              <a:rPr lang="de-DE" altLang="de-DE" dirty="0">
                <a:cs typeface="Arial" panose="020B0604020202020204" pitchFamily="34" charset="0"/>
              </a:rPr>
            </a:br>
            <a:r>
              <a:rPr lang="de-DE" altLang="de-DE" dirty="0">
                <a:cs typeface="Arial" panose="020B0604020202020204" pitchFamily="34" charset="0"/>
              </a:rPr>
              <a:t>Supernova </a:t>
            </a:r>
            <a:r>
              <a:rPr lang="de-DE" altLang="de-DE" dirty="0" err="1" smtClean="0">
                <a:cs typeface="Arial" panose="020B0604020202020204" pitchFamily="34" charset="0"/>
              </a:rPr>
              <a:t>Remnants</a:t>
            </a:r>
            <a:r>
              <a:rPr lang="de-DE" altLang="de-DE" dirty="0">
                <a:cs typeface="Arial" panose="020B0604020202020204" pitchFamily="34" charset="0"/>
              </a:rPr>
              <a:t/>
            </a:r>
            <a:br>
              <a:rPr lang="de-DE" altLang="de-DE" dirty="0">
                <a:cs typeface="Arial" panose="020B0604020202020204" pitchFamily="34" charset="0"/>
              </a:rPr>
            </a:br>
            <a:r>
              <a:rPr lang="de-DE" altLang="de-DE" dirty="0" smtClean="0">
                <a:cs typeface="Arial" panose="020B0604020202020204" pitchFamily="34" charset="0"/>
              </a:rPr>
              <a:t>(</a:t>
            </a:r>
            <a:r>
              <a:rPr lang="de-DE" altLang="de-DE" dirty="0" err="1" smtClean="0">
                <a:cs typeface="Arial" panose="020B0604020202020204" pitchFamily="34" charset="0"/>
              </a:rPr>
              <a:t>modeled</a:t>
            </a:r>
            <a:r>
              <a:rPr lang="de-DE" altLang="de-DE" dirty="0" smtClean="0">
                <a:cs typeface="Arial" panose="020B0604020202020204" pitchFamily="34" charset="0"/>
              </a:rPr>
              <a:t> </a:t>
            </a:r>
            <a:r>
              <a:rPr lang="de-DE" altLang="de-DE" dirty="0" err="1">
                <a:cs typeface="Arial" panose="020B0604020202020204" pitchFamily="34" charset="0"/>
              </a:rPr>
              <a:t>using</a:t>
            </a:r>
            <a:r>
              <a:rPr lang="de-DE" altLang="de-DE" dirty="0">
                <a:cs typeface="Arial" panose="020B0604020202020204" pitchFamily="34" charset="0"/>
              </a:rPr>
              <a:t> </a:t>
            </a:r>
            <a:r>
              <a:rPr lang="el-GR" altLang="de-DE" dirty="0">
                <a:cs typeface="Arial" panose="020B0604020202020204" pitchFamily="34" charset="0"/>
              </a:rPr>
              <a:t>γ</a:t>
            </a:r>
            <a:r>
              <a:rPr lang="de-DE" altLang="de-DE" dirty="0">
                <a:cs typeface="Arial" panose="020B0604020202020204" pitchFamily="34" charset="0"/>
              </a:rPr>
              <a:t>-</a:t>
            </a:r>
            <a:r>
              <a:rPr lang="de-DE" altLang="de-DE" dirty="0" err="1">
                <a:cs typeface="Arial" panose="020B0604020202020204" pitchFamily="34" charset="0"/>
              </a:rPr>
              <a:t>ray</a:t>
            </a:r>
            <a:r>
              <a:rPr lang="de-DE" altLang="de-DE" dirty="0">
                <a:cs typeface="Arial" panose="020B0604020202020204" pitchFamily="34" charset="0"/>
              </a:rPr>
              <a:t> </a:t>
            </a:r>
            <a:r>
              <a:rPr lang="de-DE" altLang="de-DE" dirty="0" err="1" smtClean="0">
                <a:cs typeface="Arial" panose="020B0604020202020204" pitchFamily="34" charset="0"/>
              </a:rPr>
              <a:t>results</a:t>
            </a:r>
            <a:r>
              <a:rPr lang="de-DE" altLang="de-DE" dirty="0" smtClean="0">
                <a:cs typeface="Arial" panose="020B0604020202020204" pitchFamily="34" charset="0"/>
              </a:rPr>
              <a:t>)                                    </a:t>
            </a:r>
            <a:r>
              <a:rPr lang="de-DE" altLang="de-DE" sz="2000" dirty="0" err="1" smtClean="0">
                <a:cs typeface="Arial" panose="020B0604020202020204" pitchFamily="34" charset="0"/>
              </a:rPr>
              <a:t>Kelner</a:t>
            </a:r>
            <a:r>
              <a:rPr lang="de-DE" altLang="de-DE" sz="2000" dirty="0" smtClean="0">
                <a:cs typeface="Arial" panose="020B0604020202020204" pitchFamily="34" charset="0"/>
              </a:rPr>
              <a:t> </a:t>
            </a:r>
            <a:r>
              <a:rPr lang="de-DE" altLang="de-DE" sz="2000" dirty="0">
                <a:cs typeface="Arial" panose="020B0604020202020204" pitchFamily="34" charset="0"/>
              </a:rPr>
              <a:t>et al., </a:t>
            </a:r>
            <a:r>
              <a:rPr lang="en-US" altLang="en-US" sz="2000" dirty="0" err="1"/>
              <a:t>Phys.Rev</a:t>
            </a:r>
            <a:r>
              <a:rPr lang="en-US" altLang="en-US" sz="2000" dirty="0"/>
              <a:t>. D74 (2006) 034018 </a:t>
            </a:r>
            <a:endParaRPr lang="de-DE" altLang="de-DE" sz="4400" dirty="0" smtClean="0">
              <a:cs typeface="Arial" panose="020B0604020202020204" pitchFamily="34" charset="0"/>
            </a:endParaRPr>
          </a:p>
          <a:p>
            <a:pPr marL="171451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altLang="de-DE" sz="4400" dirty="0" smtClean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altLang="de-DE" sz="4400" dirty="0" smtClean="0">
                <a:cs typeface="Arial" panose="020B0604020202020204" pitchFamily="34" charset="0"/>
              </a:rPr>
              <a:t>3</a:t>
            </a:r>
            <a:r>
              <a:rPr lang="el-GR" altLang="de-DE" sz="4400" dirty="0">
                <a:cs typeface="Arial" panose="020B0604020202020204" pitchFamily="34" charset="0"/>
              </a:rPr>
              <a:t>σ</a:t>
            </a:r>
            <a:r>
              <a:rPr lang="de-DE" altLang="de-DE" sz="4400" dirty="0">
                <a:cs typeface="Arial" panose="020B0604020202020204" pitchFamily="34" charset="0"/>
              </a:rPr>
              <a:t> </a:t>
            </a:r>
            <a:r>
              <a:rPr lang="de-DE" altLang="de-DE" sz="4400" dirty="0" err="1">
                <a:cs typeface="Arial" panose="020B0604020202020204" pitchFamily="34" charset="0"/>
              </a:rPr>
              <a:t>detection</a:t>
            </a:r>
            <a:r>
              <a:rPr lang="de-DE" altLang="de-DE" sz="4400" dirty="0">
                <a:cs typeface="Arial" panose="020B0604020202020204" pitchFamily="34" charset="0"/>
              </a:rPr>
              <a:t> in ~</a:t>
            </a:r>
            <a:r>
              <a:rPr lang="de-DE" altLang="de-DE" sz="4400" dirty="0" smtClean="0">
                <a:cs typeface="Arial" panose="020B0604020202020204" pitchFamily="34" charset="0"/>
              </a:rPr>
              <a:t>5 </a:t>
            </a:r>
            <a:r>
              <a:rPr lang="de-DE" altLang="de-DE" sz="4400" dirty="0" err="1">
                <a:cs typeface="Arial" panose="020B0604020202020204" pitchFamily="34" charset="0"/>
              </a:rPr>
              <a:t>years</a:t>
            </a:r>
            <a:endParaRPr lang="de-DE" altLang="de-DE" sz="4400" dirty="0"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</a:pPr>
            <a:endParaRPr lang="en-US" altLang="de-DE" sz="2800" dirty="0"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r="1"/>
          <a:stretch/>
        </p:blipFill>
        <p:spPr>
          <a:xfrm>
            <a:off x="4374978" y="1371600"/>
            <a:ext cx="8452022" cy="8229600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4725640" y="6590001"/>
            <a:ext cx="7174260" cy="2845430"/>
            <a:chOff x="4725640" y="6590001"/>
            <a:chExt cx="7174260" cy="2845430"/>
          </a:xfrm>
        </p:grpSpPr>
        <p:sp>
          <p:nvSpPr>
            <p:cNvPr id="4" name="Textfeld 3"/>
            <p:cNvSpPr txBox="1"/>
            <p:nvPr/>
          </p:nvSpPr>
          <p:spPr>
            <a:xfrm>
              <a:off x="4725640" y="8235102"/>
              <a:ext cx="3298340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2400" b="1" dirty="0" err="1" smtClean="0">
                  <a:solidFill>
                    <a:srgbClr val="FF0000"/>
                  </a:solidFill>
                </a:rPr>
                <a:t>IceCube</a:t>
              </a:r>
              <a:r>
                <a:rPr lang="de-DE" sz="2400" b="1" dirty="0" smtClean="0">
                  <a:solidFill>
                    <a:srgbClr val="FF0000"/>
                  </a:solidFill>
                </a:rPr>
                <a:t> </a:t>
              </a:r>
              <a:r>
                <a:rPr lang="de-DE" sz="2400" b="1" dirty="0" err="1" smtClean="0">
                  <a:solidFill>
                    <a:srgbClr val="FF0000"/>
                  </a:solidFill>
                </a:rPr>
                <a:t>sensitivity</a:t>
              </a:r>
              <a:endParaRPr lang="de-DE" sz="2400" b="1" dirty="0" smtClean="0">
                <a:solidFill>
                  <a:srgbClr val="FF0000"/>
                </a:solidFill>
              </a:endParaRPr>
            </a:p>
            <a:p>
              <a:r>
                <a:rPr lang="de-DE" sz="2400" b="1" dirty="0">
                  <a:solidFill>
                    <a:srgbClr val="FF0000"/>
                  </a:solidFill>
                </a:rPr>
                <a:t>a</a:t>
              </a:r>
              <a:r>
                <a:rPr lang="de-DE" sz="2400" b="1" dirty="0" smtClean="0">
                  <a:solidFill>
                    <a:srgbClr val="FF0000"/>
                  </a:solidFill>
                </a:rPr>
                <a:t>t </a:t>
              </a:r>
              <a:r>
                <a:rPr lang="de-DE" sz="2400" b="1" dirty="0" err="1" smtClean="0">
                  <a:solidFill>
                    <a:srgbClr val="FF0000"/>
                  </a:solidFill>
                </a:rPr>
                <a:t>the</a:t>
              </a:r>
              <a:r>
                <a:rPr lang="de-DE" sz="2400" b="1" dirty="0" smtClean="0">
                  <a:solidFill>
                    <a:srgbClr val="FF0000"/>
                  </a:solidFill>
                </a:rPr>
                <a:t> time KM3NeT-2</a:t>
              </a:r>
            </a:p>
            <a:p>
              <a:r>
                <a:rPr lang="de-DE" sz="2400" b="1" dirty="0" err="1">
                  <a:solidFill>
                    <a:srgbClr val="FF0000"/>
                  </a:solidFill>
                </a:rPr>
                <a:t>h</a:t>
              </a:r>
              <a:r>
                <a:rPr lang="de-DE" sz="2400" b="1" dirty="0" err="1" smtClean="0">
                  <a:solidFill>
                    <a:srgbClr val="FF0000"/>
                  </a:solidFill>
                </a:rPr>
                <a:t>as</a:t>
              </a:r>
              <a:r>
                <a:rPr lang="de-DE" sz="2400" b="1" dirty="0" smtClean="0">
                  <a:solidFill>
                    <a:srgbClr val="FF0000"/>
                  </a:solidFill>
                </a:rPr>
                <a:t> </a:t>
              </a:r>
              <a:r>
                <a:rPr lang="de-DE" sz="2400" b="1" dirty="0" err="1" smtClean="0">
                  <a:solidFill>
                    <a:srgbClr val="FF0000"/>
                  </a:solidFill>
                </a:rPr>
                <a:t>operated</a:t>
              </a:r>
              <a:r>
                <a:rPr lang="de-DE" sz="2400" b="1" dirty="0" smtClean="0">
                  <a:solidFill>
                    <a:srgbClr val="FF0000"/>
                  </a:solidFill>
                </a:rPr>
                <a:t> 3 </a:t>
              </a:r>
              <a:r>
                <a:rPr lang="de-DE" sz="2400" b="1" dirty="0" err="1" smtClean="0">
                  <a:solidFill>
                    <a:srgbClr val="FF0000"/>
                  </a:solidFill>
                </a:rPr>
                <a:t>years</a:t>
              </a:r>
              <a:endParaRPr lang="de-DE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Freihandform 6"/>
            <p:cNvSpPr/>
            <p:nvPr/>
          </p:nvSpPr>
          <p:spPr bwMode="auto">
            <a:xfrm>
              <a:off x="5232400" y="6590001"/>
              <a:ext cx="6667500" cy="2683356"/>
            </a:xfrm>
            <a:custGeom>
              <a:avLst/>
              <a:gdLst>
                <a:gd name="connsiteX0" fmla="*/ 0 w 6419850"/>
                <a:gd name="connsiteY0" fmla="*/ 125749 h 2374063"/>
                <a:gd name="connsiteX1" fmla="*/ 476250 w 6419850"/>
                <a:gd name="connsiteY1" fmla="*/ 11449 h 2374063"/>
                <a:gd name="connsiteX2" fmla="*/ 1562100 w 6419850"/>
                <a:gd name="connsiteY2" fmla="*/ 373399 h 2374063"/>
                <a:gd name="connsiteX3" fmla="*/ 2324100 w 6419850"/>
                <a:gd name="connsiteY3" fmla="*/ 963949 h 2374063"/>
                <a:gd name="connsiteX4" fmla="*/ 2990850 w 6419850"/>
                <a:gd name="connsiteY4" fmla="*/ 1916449 h 2374063"/>
                <a:gd name="connsiteX5" fmla="*/ 3505200 w 6419850"/>
                <a:gd name="connsiteY5" fmla="*/ 2373649 h 2374063"/>
                <a:gd name="connsiteX6" fmla="*/ 4552950 w 6419850"/>
                <a:gd name="connsiteY6" fmla="*/ 1992649 h 2374063"/>
                <a:gd name="connsiteX7" fmla="*/ 5619750 w 6419850"/>
                <a:gd name="connsiteY7" fmla="*/ 1706899 h 2374063"/>
                <a:gd name="connsiteX8" fmla="*/ 6419850 w 6419850"/>
                <a:gd name="connsiteY8" fmla="*/ 1306849 h 2374063"/>
                <a:gd name="connsiteX0" fmla="*/ 0 w 6419850"/>
                <a:gd name="connsiteY0" fmla="*/ 125749 h 2421775"/>
                <a:gd name="connsiteX1" fmla="*/ 476250 w 6419850"/>
                <a:gd name="connsiteY1" fmla="*/ 11449 h 2421775"/>
                <a:gd name="connsiteX2" fmla="*/ 1562100 w 6419850"/>
                <a:gd name="connsiteY2" fmla="*/ 373399 h 2421775"/>
                <a:gd name="connsiteX3" fmla="*/ 2324100 w 6419850"/>
                <a:gd name="connsiteY3" fmla="*/ 963949 h 2421775"/>
                <a:gd name="connsiteX4" fmla="*/ 2954060 w 6419850"/>
                <a:gd name="connsiteY4" fmla="*/ 2259349 h 2421775"/>
                <a:gd name="connsiteX5" fmla="*/ 3505200 w 6419850"/>
                <a:gd name="connsiteY5" fmla="*/ 2373649 h 2421775"/>
                <a:gd name="connsiteX6" fmla="*/ 4552950 w 6419850"/>
                <a:gd name="connsiteY6" fmla="*/ 1992649 h 2421775"/>
                <a:gd name="connsiteX7" fmla="*/ 5619750 w 6419850"/>
                <a:gd name="connsiteY7" fmla="*/ 1706899 h 2421775"/>
                <a:gd name="connsiteX8" fmla="*/ 6419850 w 6419850"/>
                <a:gd name="connsiteY8" fmla="*/ 1306849 h 2421775"/>
                <a:gd name="connsiteX0" fmla="*/ 0 w 6419850"/>
                <a:gd name="connsiteY0" fmla="*/ 125749 h 2415358"/>
                <a:gd name="connsiteX1" fmla="*/ 476250 w 6419850"/>
                <a:gd name="connsiteY1" fmla="*/ 11449 h 2415358"/>
                <a:gd name="connsiteX2" fmla="*/ 1562100 w 6419850"/>
                <a:gd name="connsiteY2" fmla="*/ 373399 h 2415358"/>
                <a:gd name="connsiteX3" fmla="*/ 2324100 w 6419850"/>
                <a:gd name="connsiteY3" fmla="*/ 1078249 h 2415358"/>
                <a:gd name="connsiteX4" fmla="*/ 2954060 w 6419850"/>
                <a:gd name="connsiteY4" fmla="*/ 2259349 h 2415358"/>
                <a:gd name="connsiteX5" fmla="*/ 3505200 w 6419850"/>
                <a:gd name="connsiteY5" fmla="*/ 2373649 h 2415358"/>
                <a:gd name="connsiteX6" fmla="*/ 4552950 w 6419850"/>
                <a:gd name="connsiteY6" fmla="*/ 1992649 h 2415358"/>
                <a:gd name="connsiteX7" fmla="*/ 5619750 w 6419850"/>
                <a:gd name="connsiteY7" fmla="*/ 1706899 h 2415358"/>
                <a:gd name="connsiteX8" fmla="*/ 6419850 w 6419850"/>
                <a:gd name="connsiteY8" fmla="*/ 1306849 h 2415358"/>
                <a:gd name="connsiteX0" fmla="*/ 0 w 6438245"/>
                <a:gd name="connsiteY0" fmla="*/ 35312 h 2496371"/>
                <a:gd name="connsiteX1" fmla="*/ 494645 w 6438245"/>
                <a:gd name="connsiteY1" fmla="*/ 92462 h 2496371"/>
                <a:gd name="connsiteX2" fmla="*/ 1580495 w 6438245"/>
                <a:gd name="connsiteY2" fmla="*/ 454412 h 2496371"/>
                <a:gd name="connsiteX3" fmla="*/ 2342495 w 6438245"/>
                <a:gd name="connsiteY3" fmla="*/ 1159262 h 2496371"/>
                <a:gd name="connsiteX4" fmla="*/ 2972455 w 6438245"/>
                <a:gd name="connsiteY4" fmla="*/ 2340362 h 2496371"/>
                <a:gd name="connsiteX5" fmla="*/ 3523595 w 6438245"/>
                <a:gd name="connsiteY5" fmla="*/ 2454662 h 2496371"/>
                <a:gd name="connsiteX6" fmla="*/ 4571345 w 6438245"/>
                <a:gd name="connsiteY6" fmla="*/ 2073662 h 2496371"/>
                <a:gd name="connsiteX7" fmla="*/ 5638145 w 6438245"/>
                <a:gd name="connsiteY7" fmla="*/ 1787912 h 2496371"/>
                <a:gd name="connsiteX8" fmla="*/ 6438245 w 6438245"/>
                <a:gd name="connsiteY8" fmla="*/ 1387862 h 2496371"/>
                <a:gd name="connsiteX0" fmla="*/ 0 w 6438245"/>
                <a:gd name="connsiteY0" fmla="*/ 65465 h 2526524"/>
                <a:gd name="connsiteX1" fmla="*/ 825754 w 6438245"/>
                <a:gd name="connsiteY1" fmla="*/ 46415 h 2526524"/>
                <a:gd name="connsiteX2" fmla="*/ 1580495 w 6438245"/>
                <a:gd name="connsiteY2" fmla="*/ 484565 h 2526524"/>
                <a:gd name="connsiteX3" fmla="*/ 2342495 w 6438245"/>
                <a:gd name="connsiteY3" fmla="*/ 1189415 h 2526524"/>
                <a:gd name="connsiteX4" fmla="*/ 2972455 w 6438245"/>
                <a:gd name="connsiteY4" fmla="*/ 2370515 h 2526524"/>
                <a:gd name="connsiteX5" fmla="*/ 3523595 w 6438245"/>
                <a:gd name="connsiteY5" fmla="*/ 2484815 h 2526524"/>
                <a:gd name="connsiteX6" fmla="*/ 4571345 w 6438245"/>
                <a:gd name="connsiteY6" fmla="*/ 2103815 h 2526524"/>
                <a:gd name="connsiteX7" fmla="*/ 5638145 w 6438245"/>
                <a:gd name="connsiteY7" fmla="*/ 1818065 h 2526524"/>
                <a:gd name="connsiteX8" fmla="*/ 6438245 w 6438245"/>
                <a:gd name="connsiteY8" fmla="*/ 1418015 h 2526524"/>
                <a:gd name="connsiteX0" fmla="*/ 0 w 6438245"/>
                <a:gd name="connsiteY0" fmla="*/ 21803 h 2673362"/>
                <a:gd name="connsiteX1" fmla="*/ 825754 w 6438245"/>
                <a:gd name="connsiteY1" fmla="*/ 193253 h 2673362"/>
                <a:gd name="connsiteX2" fmla="*/ 1580495 w 6438245"/>
                <a:gd name="connsiteY2" fmla="*/ 631403 h 2673362"/>
                <a:gd name="connsiteX3" fmla="*/ 2342495 w 6438245"/>
                <a:gd name="connsiteY3" fmla="*/ 1336253 h 2673362"/>
                <a:gd name="connsiteX4" fmla="*/ 2972455 w 6438245"/>
                <a:gd name="connsiteY4" fmla="*/ 2517353 h 2673362"/>
                <a:gd name="connsiteX5" fmla="*/ 3523595 w 6438245"/>
                <a:gd name="connsiteY5" fmla="*/ 2631653 h 2673362"/>
                <a:gd name="connsiteX6" fmla="*/ 4571345 w 6438245"/>
                <a:gd name="connsiteY6" fmla="*/ 2250653 h 2673362"/>
                <a:gd name="connsiteX7" fmla="*/ 5638145 w 6438245"/>
                <a:gd name="connsiteY7" fmla="*/ 1964903 h 2673362"/>
                <a:gd name="connsiteX8" fmla="*/ 6438245 w 6438245"/>
                <a:gd name="connsiteY8" fmla="*/ 1564853 h 2673362"/>
                <a:gd name="connsiteX0" fmla="*/ 0 w 6438245"/>
                <a:gd name="connsiteY0" fmla="*/ 32939 h 2684498"/>
                <a:gd name="connsiteX1" fmla="*/ 899334 w 6438245"/>
                <a:gd name="connsiteY1" fmla="*/ 128189 h 2684498"/>
                <a:gd name="connsiteX2" fmla="*/ 1580495 w 6438245"/>
                <a:gd name="connsiteY2" fmla="*/ 642539 h 2684498"/>
                <a:gd name="connsiteX3" fmla="*/ 2342495 w 6438245"/>
                <a:gd name="connsiteY3" fmla="*/ 1347389 h 2684498"/>
                <a:gd name="connsiteX4" fmla="*/ 2972455 w 6438245"/>
                <a:gd name="connsiteY4" fmla="*/ 2528489 h 2684498"/>
                <a:gd name="connsiteX5" fmla="*/ 3523595 w 6438245"/>
                <a:gd name="connsiteY5" fmla="*/ 2642789 h 2684498"/>
                <a:gd name="connsiteX6" fmla="*/ 4571345 w 6438245"/>
                <a:gd name="connsiteY6" fmla="*/ 2261789 h 2684498"/>
                <a:gd name="connsiteX7" fmla="*/ 5638145 w 6438245"/>
                <a:gd name="connsiteY7" fmla="*/ 1976039 h 2684498"/>
                <a:gd name="connsiteX8" fmla="*/ 6438245 w 6438245"/>
                <a:gd name="connsiteY8" fmla="*/ 1575989 h 2684498"/>
                <a:gd name="connsiteX0" fmla="*/ 0 w 6438245"/>
                <a:gd name="connsiteY0" fmla="*/ 31797 h 2683356"/>
                <a:gd name="connsiteX1" fmla="*/ 899334 w 6438245"/>
                <a:gd name="connsiteY1" fmla="*/ 127047 h 2683356"/>
                <a:gd name="connsiteX2" fmla="*/ 1617285 w 6438245"/>
                <a:gd name="connsiteY2" fmla="*/ 603297 h 2683356"/>
                <a:gd name="connsiteX3" fmla="*/ 2342495 w 6438245"/>
                <a:gd name="connsiteY3" fmla="*/ 1346247 h 2683356"/>
                <a:gd name="connsiteX4" fmla="*/ 2972455 w 6438245"/>
                <a:gd name="connsiteY4" fmla="*/ 2527347 h 2683356"/>
                <a:gd name="connsiteX5" fmla="*/ 3523595 w 6438245"/>
                <a:gd name="connsiteY5" fmla="*/ 2641647 h 2683356"/>
                <a:gd name="connsiteX6" fmla="*/ 4571345 w 6438245"/>
                <a:gd name="connsiteY6" fmla="*/ 2260647 h 2683356"/>
                <a:gd name="connsiteX7" fmla="*/ 5638145 w 6438245"/>
                <a:gd name="connsiteY7" fmla="*/ 1974897 h 2683356"/>
                <a:gd name="connsiteX8" fmla="*/ 6438245 w 6438245"/>
                <a:gd name="connsiteY8" fmla="*/ 1574847 h 268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8245" h="2683356">
                  <a:moveTo>
                    <a:pt x="0" y="31797"/>
                  </a:moveTo>
                  <a:cubicBezTo>
                    <a:pt x="107950" y="-45991"/>
                    <a:pt x="629787" y="31797"/>
                    <a:pt x="899334" y="127047"/>
                  </a:cubicBezTo>
                  <a:cubicBezTo>
                    <a:pt x="1168881" y="222297"/>
                    <a:pt x="1376758" y="400097"/>
                    <a:pt x="1617285" y="603297"/>
                  </a:cubicBezTo>
                  <a:cubicBezTo>
                    <a:pt x="1857812" y="806497"/>
                    <a:pt x="2116633" y="1025572"/>
                    <a:pt x="2342495" y="1346247"/>
                  </a:cubicBezTo>
                  <a:cubicBezTo>
                    <a:pt x="2568357" y="1666922"/>
                    <a:pt x="2775605" y="2311447"/>
                    <a:pt x="2972455" y="2527347"/>
                  </a:cubicBezTo>
                  <a:cubicBezTo>
                    <a:pt x="3169305" y="2743247"/>
                    <a:pt x="3257113" y="2686097"/>
                    <a:pt x="3523595" y="2641647"/>
                  </a:cubicBezTo>
                  <a:cubicBezTo>
                    <a:pt x="3790077" y="2597197"/>
                    <a:pt x="4218920" y="2371772"/>
                    <a:pt x="4571345" y="2260647"/>
                  </a:cubicBezTo>
                  <a:cubicBezTo>
                    <a:pt x="4923770" y="2149522"/>
                    <a:pt x="5326995" y="2089197"/>
                    <a:pt x="5638145" y="1974897"/>
                  </a:cubicBezTo>
                  <a:cubicBezTo>
                    <a:pt x="5949295" y="1860597"/>
                    <a:pt x="6193770" y="1717722"/>
                    <a:pt x="6438245" y="1574847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9287588" y="1362074"/>
            <a:ext cx="367408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700" b="1" dirty="0" smtClean="0"/>
              <a:t>2,</a:t>
            </a:r>
          </a:p>
          <a:p>
            <a:r>
              <a:rPr lang="de-DE" sz="1700" b="1" dirty="0" smtClean="0"/>
              <a:t>2,</a:t>
            </a:r>
            <a:endParaRPr lang="de-DE" sz="1700" b="1" dirty="0"/>
          </a:p>
        </p:txBody>
      </p:sp>
    </p:spTree>
    <p:extLst>
      <p:ext uri="{BB962C8B-B14F-4D97-AF65-F5344CB8AC3E}">
        <p14:creationId xmlns:p14="http://schemas.microsoft.com/office/powerpoint/2010/main" val="325052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1677530" y="1277903"/>
            <a:ext cx="11665937" cy="72023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1" name="AutoShape 3"/>
          <p:cNvSpPr>
            <a:spLocks noChangeArrowheads="1"/>
          </p:cNvSpPr>
          <p:nvPr/>
        </p:nvSpPr>
        <p:spPr bwMode="auto">
          <a:xfrm rot="-5400000">
            <a:off x="1065672" y="1386276"/>
            <a:ext cx="720232" cy="503485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2" name="WordArt 4"/>
          <p:cNvSpPr>
            <a:spLocks noChangeArrowheads="1" noChangeShapeType="1" noTextEdit="1"/>
          </p:cNvSpPr>
          <p:nvPr/>
        </p:nvSpPr>
        <p:spPr bwMode="auto">
          <a:xfrm>
            <a:off x="5782170" y="198686"/>
            <a:ext cx="6913316" cy="792481"/>
          </a:xfrm>
          <a:prstGeom prst="rect">
            <a:avLst/>
          </a:prstGeom>
        </p:spPr>
        <p:txBody>
          <a:bodyPr wrap="none" lIns="130055" tIns="65028" rIns="130055" bIns="650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kern="10" spc="1024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Gravitational Waves</a:t>
            </a:r>
          </a:p>
        </p:txBody>
      </p:sp>
      <p:grpSp>
        <p:nvGrpSpPr>
          <p:cNvPr id="457733" name="Group 5"/>
          <p:cNvGrpSpPr>
            <a:grpSpLocks/>
          </p:cNvGrpSpPr>
          <p:nvPr/>
        </p:nvGrpSpPr>
        <p:grpSpPr bwMode="auto">
          <a:xfrm>
            <a:off x="1" y="0"/>
            <a:ext cx="13004800" cy="10765085"/>
            <a:chOff x="1999" y="-1767"/>
            <a:chExt cx="5700" cy="4768"/>
          </a:xfrm>
        </p:grpSpPr>
        <p:pic>
          <p:nvPicPr>
            <p:cNvPr id="4577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" y="-1767"/>
              <a:ext cx="5700" cy="4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7735" name="Text Box 7"/>
            <p:cNvSpPr txBox="1">
              <a:spLocks noChangeArrowheads="1"/>
            </p:cNvSpPr>
            <p:nvPr/>
          </p:nvSpPr>
          <p:spPr bwMode="auto">
            <a:xfrm>
              <a:off x="5216" y="488"/>
              <a:ext cx="1169" cy="259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200" dirty="0">
                  <a:solidFill>
                    <a:srgbClr val="FF9933"/>
                  </a:solidFill>
                  <a:latin typeface="Tahoma" pitchFamily="34" charset="0"/>
                </a:rPr>
                <a:t>Virgo/LIGO</a:t>
              </a:r>
            </a:p>
          </p:txBody>
        </p:sp>
        <p:sp>
          <p:nvSpPr>
            <p:cNvPr id="457736" name="Text Box 8"/>
            <p:cNvSpPr txBox="1">
              <a:spLocks noChangeArrowheads="1"/>
            </p:cNvSpPr>
            <p:nvPr/>
          </p:nvSpPr>
          <p:spPr bwMode="auto">
            <a:xfrm>
              <a:off x="2472" y="-113"/>
              <a:ext cx="1108" cy="53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Virgo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/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LIGO</a:t>
              </a:r>
            </a:p>
          </p:txBody>
        </p:sp>
      </p:grp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2829556" y="1061156"/>
            <a:ext cx="9144339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de-DE" sz="3600" b="1" dirty="0" smtClean="0">
                <a:solidFill>
                  <a:schemeClr val="bg1"/>
                </a:solidFill>
              </a:rPr>
              <a:t>A </a:t>
            </a:r>
            <a:r>
              <a:rPr lang="de-DE" sz="3600" b="1" dirty="0" err="1" smtClean="0">
                <a:solidFill>
                  <a:schemeClr val="bg1"/>
                </a:solidFill>
              </a:rPr>
              <a:t>few</a:t>
            </a:r>
            <a:r>
              <a:rPr lang="de-DE" sz="3600" b="1" dirty="0" smtClean="0">
                <a:solidFill>
                  <a:schemeClr val="bg1"/>
                </a:solidFill>
              </a:rPr>
              <a:t> </a:t>
            </a:r>
            <a:r>
              <a:rPr lang="de-DE" sz="3600" b="1" dirty="0">
                <a:solidFill>
                  <a:schemeClr val="bg1"/>
                </a:solidFill>
              </a:rPr>
              <a:t>to several </a:t>
            </a:r>
            <a:r>
              <a:rPr lang="de-DE" sz="3600" b="1" dirty="0" smtClean="0">
                <a:solidFill>
                  <a:schemeClr val="bg1"/>
                </a:solidFill>
              </a:rPr>
              <a:t>tens of sources </a:t>
            </a:r>
            <a:r>
              <a:rPr lang="de-DE" sz="3600" b="1" dirty="0">
                <a:solidFill>
                  <a:schemeClr val="bg1"/>
                </a:solidFill>
              </a:rPr>
              <a:t>per year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57738" name="Line 10"/>
          <p:cNvSpPr>
            <a:spLocks noChangeShapeType="1"/>
          </p:cNvSpPr>
          <p:nvPr/>
        </p:nvSpPr>
        <p:spPr bwMode="auto">
          <a:xfrm flipH="1">
            <a:off x="2037075" y="2410365"/>
            <a:ext cx="792481" cy="129370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50"/>
            <a:ext cx="13072274" cy="30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4353984"/>
            <a:ext cx="12920334" cy="558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8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03200" y="1371600"/>
            <a:ext cx="13208000" cy="7467600"/>
          </a:xfrm>
        </p:spPr>
        <p:txBody>
          <a:bodyPr/>
          <a:lstStyle/>
          <a:p>
            <a:pPr lvl="1"/>
            <a:endParaRPr lang="en-US" sz="3600" dirty="0" smtClean="0">
              <a:solidFill>
                <a:srgbClr val="00A6EB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3800" dirty="0" smtClean="0">
                <a:solidFill>
                  <a:srgbClr val="00A6EB"/>
                </a:solidFill>
              </a:rPr>
              <a:t>  The messengers</a:t>
            </a: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</a:t>
            </a:r>
            <a:r>
              <a:rPr lang="en-US" sz="3800" dirty="0" err="1" smtClean="0">
                <a:solidFill>
                  <a:srgbClr val="00A6EB"/>
                </a:solidFill>
              </a:rPr>
              <a:t>EeV</a:t>
            </a:r>
            <a:r>
              <a:rPr lang="en-US" sz="3800" dirty="0" smtClean="0">
                <a:solidFill>
                  <a:srgbClr val="00A6EB"/>
                </a:solidFill>
              </a:rPr>
              <a:t> charged cosmic rays: approaching a turning point?</a:t>
            </a: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Cosmic ray science below 10</a:t>
            </a:r>
            <a:r>
              <a:rPr lang="en-US" sz="3800" baseline="30000" dirty="0" smtClean="0">
                <a:solidFill>
                  <a:srgbClr val="00A6EB"/>
                </a:solidFill>
              </a:rPr>
              <a:t>18</a:t>
            </a:r>
            <a:r>
              <a:rPr lang="en-US" sz="3800" dirty="0" smtClean="0">
                <a:solidFill>
                  <a:srgbClr val="00A6EB"/>
                </a:solidFill>
              </a:rPr>
              <a:t> eV</a:t>
            </a: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Gamma rays – a blossoming field</a:t>
            </a:r>
          </a:p>
          <a:p>
            <a:pPr lvl="2">
              <a:buClr>
                <a:srgbClr val="FFFF00"/>
              </a:buClr>
            </a:pPr>
            <a:r>
              <a:rPr lang="en-US" sz="2600" dirty="0" smtClean="0">
                <a:solidFill>
                  <a:srgbClr val="00A6EB"/>
                </a:solidFill>
              </a:rPr>
              <a:t>H.E.S.S., MAGIC &amp; Co.  </a:t>
            </a:r>
            <a:r>
              <a:rPr lang="en-US" sz="2600" dirty="0" smtClean="0">
                <a:solidFill>
                  <a:srgbClr val="00A6EB"/>
                </a:solidFill>
                <a:sym typeface="Wingdings" panose="05000000000000000000" pitchFamily="2" charset="2"/>
              </a:rPr>
              <a:t> CTA, HAWC        </a:t>
            </a:r>
            <a:endParaRPr lang="en-US" sz="2600" dirty="0" smtClean="0">
              <a:solidFill>
                <a:srgbClr val="00A6EB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HE neutrinos:  window opened, landscape uncharted: </a:t>
            </a:r>
          </a:p>
          <a:p>
            <a:pPr lvl="2">
              <a:buClr>
                <a:srgbClr val="FFFF00"/>
              </a:buClr>
            </a:pPr>
            <a:r>
              <a:rPr lang="en-US" sz="2800" dirty="0" smtClean="0">
                <a:solidFill>
                  <a:srgbClr val="00A6EB"/>
                </a:solidFill>
              </a:rPr>
              <a:t>the case for KM3eT &amp; Co</a:t>
            </a:r>
            <a:r>
              <a:rPr lang="en-US" sz="3800" b="1" dirty="0" smtClean="0">
                <a:solidFill>
                  <a:srgbClr val="00A6EB"/>
                </a:solidFill>
              </a:rPr>
              <a:t>. </a:t>
            </a: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Gravitational Waves: breakthrough in 2016/17 and  beyond</a:t>
            </a: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The multi-messenger concept </a:t>
            </a: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</a:t>
            </a:r>
            <a:r>
              <a:rPr lang="en-US" sz="3800" dirty="0" err="1" smtClean="0">
                <a:solidFill>
                  <a:srgbClr val="00A6EB"/>
                </a:solidFill>
              </a:rPr>
              <a:t>Resumé</a:t>
            </a:r>
            <a:r>
              <a:rPr lang="en-US" sz="3800" dirty="0" smtClean="0">
                <a:solidFill>
                  <a:srgbClr val="00A6EB"/>
                </a:solidFill>
              </a:rPr>
              <a:t>  </a:t>
            </a:r>
          </a:p>
          <a:p>
            <a:pPr marL="444500" lvl="1" indent="0">
              <a:buNone/>
            </a:pPr>
            <a:endParaRPr lang="de-DE" dirty="0"/>
          </a:p>
          <a:p>
            <a:endParaRPr lang="de-DE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76432" y="4276635"/>
            <a:ext cx="12251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 multi-</a:t>
            </a:r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messenger</a:t>
            </a:r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concept</a:t>
            </a:r>
            <a:endParaRPr lang="de-DE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7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" y="-7203"/>
            <a:ext cx="13004800" cy="973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9626600" y="2819400"/>
            <a:ext cx="1752600" cy="381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 rot="-1440000">
            <a:off x="3813430" y="5396174"/>
            <a:ext cx="281519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48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700 km²</a:t>
            </a:r>
            <a:endParaRPr lang="de-DE" sz="48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Range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cosmic</a:t>
            </a:r>
            <a:r>
              <a:rPr lang="de-DE" dirty="0" smtClean="0"/>
              <a:t> </a:t>
            </a:r>
            <a:r>
              <a:rPr lang="de-DE" dirty="0" err="1" smtClean="0"/>
              <a:t>rays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gamma</a:t>
            </a:r>
            <a:r>
              <a:rPr lang="de-DE" dirty="0" smtClean="0"/>
              <a:t> </a:t>
            </a:r>
            <a:r>
              <a:rPr lang="de-DE" dirty="0" err="1" smtClean="0"/>
              <a:t>rays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" b="1962"/>
          <a:stretch/>
        </p:blipFill>
        <p:spPr bwMode="auto">
          <a:xfrm>
            <a:off x="1974849" y="1295400"/>
            <a:ext cx="8552329" cy="822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0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 bwMode="auto">
          <a:xfrm>
            <a:off x="1" y="-19618"/>
            <a:ext cx="13004800" cy="97536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310274" name="AutoShape 2"/>
          <p:cNvSpPr>
            <a:spLocks noChangeArrowheads="1"/>
          </p:cNvSpPr>
          <p:nvPr/>
        </p:nvSpPr>
        <p:spPr bwMode="auto">
          <a:xfrm rot="-5400000">
            <a:off x="1065672" y="1386276"/>
            <a:ext cx="720232" cy="503485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310275" name="Rectangle 3"/>
          <p:cNvSpPr>
            <a:spLocks noChangeArrowheads="1"/>
          </p:cNvSpPr>
          <p:nvPr/>
        </p:nvSpPr>
        <p:spPr bwMode="auto">
          <a:xfrm>
            <a:off x="4052712" y="2284873"/>
            <a:ext cx="7633546" cy="583184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4919698" y="7972214"/>
            <a:ext cx="0" cy="14449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77" name="Line 5"/>
          <p:cNvSpPr>
            <a:spLocks noChangeShapeType="1"/>
          </p:cNvSpPr>
          <p:nvPr/>
        </p:nvSpPr>
        <p:spPr bwMode="auto">
          <a:xfrm>
            <a:off x="5782170" y="7972214"/>
            <a:ext cx="0" cy="14449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78" name="Line 6"/>
          <p:cNvSpPr>
            <a:spLocks noChangeShapeType="1"/>
          </p:cNvSpPr>
          <p:nvPr/>
        </p:nvSpPr>
        <p:spPr bwMode="auto">
          <a:xfrm>
            <a:off x="7439379" y="7972214"/>
            <a:ext cx="0" cy="14449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79" name="Line 7"/>
          <p:cNvSpPr>
            <a:spLocks noChangeShapeType="1"/>
          </p:cNvSpPr>
          <p:nvPr/>
        </p:nvSpPr>
        <p:spPr bwMode="auto">
          <a:xfrm>
            <a:off x="6646898" y="7972214"/>
            <a:ext cx="0" cy="14449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10031307" y="7972214"/>
            <a:ext cx="0" cy="14449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9166578" y="7972214"/>
            <a:ext cx="0" cy="14449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8301850" y="7972214"/>
            <a:ext cx="0" cy="14449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3" name="Line 11"/>
          <p:cNvSpPr>
            <a:spLocks noChangeShapeType="1"/>
          </p:cNvSpPr>
          <p:nvPr/>
        </p:nvSpPr>
        <p:spPr bwMode="auto">
          <a:xfrm>
            <a:off x="10893778" y="7972214"/>
            <a:ext cx="0" cy="14449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4" name="Line 12"/>
          <p:cNvSpPr>
            <a:spLocks noChangeShapeType="1"/>
          </p:cNvSpPr>
          <p:nvPr/>
        </p:nvSpPr>
        <p:spPr bwMode="auto">
          <a:xfrm>
            <a:off x="4052711" y="6962986"/>
            <a:ext cx="14449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10285" name="Line 13"/>
          <p:cNvSpPr>
            <a:spLocks noChangeShapeType="1"/>
          </p:cNvSpPr>
          <p:nvPr/>
        </p:nvSpPr>
        <p:spPr bwMode="auto">
          <a:xfrm>
            <a:off x="4052711" y="5813778"/>
            <a:ext cx="14449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10286" name="Line 14"/>
          <p:cNvSpPr>
            <a:spLocks noChangeShapeType="1"/>
          </p:cNvSpPr>
          <p:nvPr/>
        </p:nvSpPr>
        <p:spPr bwMode="auto">
          <a:xfrm>
            <a:off x="4052711" y="3508587"/>
            <a:ext cx="14449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10287" name="Line 15"/>
          <p:cNvSpPr>
            <a:spLocks noChangeShapeType="1"/>
          </p:cNvSpPr>
          <p:nvPr/>
        </p:nvSpPr>
        <p:spPr bwMode="auto">
          <a:xfrm>
            <a:off x="4052711" y="4660053"/>
            <a:ext cx="14449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10288" name="Text Box 16"/>
          <p:cNvSpPr txBox="1">
            <a:spLocks noChangeArrowheads="1"/>
          </p:cNvSpPr>
          <p:nvPr/>
        </p:nvSpPr>
        <p:spPr bwMode="auto">
          <a:xfrm>
            <a:off x="3319549" y="3221851"/>
            <a:ext cx="671955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>
                <a:solidFill>
                  <a:schemeClr val="bg1"/>
                </a:solidFill>
              </a:rPr>
              <a:t>10</a:t>
            </a:r>
            <a:r>
              <a:rPr lang="de-DE" sz="2800" baseline="30000">
                <a:solidFill>
                  <a:schemeClr val="bg1"/>
                </a:solidFill>
              </a:rPr>
              <a:t>6</a:t>
            </a:r>
            <a:endParaRPr lang="en-GB" sz="2800" baseline="30000">
              <a:solidFill>
                <a:schemeClr val="bg1"/>
              </a:solidFill>
            </a:endParaRPr>
          </a:p>
        </p:txBody>
      </p:sp>
      <p:sp>
        <p:nvSpPr>
          <p:cNvPr id="310289" name="Text Box 17"/>
          <p:cNvSpPr txBox="1">
            <a:spLocks noChangeArrowheads="1"/>
          </p:cNvSpPr>
          <p:nvPr/>
        </p:nvSpPr>
        <p:spPr bwMode="auto">
          <a:xfrm>
            <a:off x="3317109" y="6676250"/>
            <a:ext cx="671955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>
                <a:solidFill>
                  <a:schemeClr val="bg1"/>
                </a:solidFill>
              </a:rPr>
              <a:t>10</a:t>
            </a:r>
            <a:r>
              <a:rPr lang="de-DE" sz="2800" baseline="30000">
                <a:solidFill>
                  <a:schemeClr val="bg1"/>
                </a:solidFill>
              </a:rPr>
              <a:t>3</a:t>
            </a:r>
            <a:endParaRPr lang="en-GB" sz="2800" baseline="30000">
              <a:solidFill>
                <a:schemeClr val="bg1"/>
              </a:solidFill>
            </a:endParaRPr>
          </a:p>
        </p:txBody>
      </p:sp>
      <p:sp>
        <p:nvSpPr>
          <p:cNvPr id="310290" name="Text Box 18"/>
          <p:cNvSpPr txBox="1">
            <a:spLocks noChangeArrowheads="1"/>
          </p:cNvSpPr>
          <p:nvPr/>
        </p:nvSpPr>
        <p:spPr bwMode="auto">
          <a:xfrm>
            <a:off x="3317109" y="5597032"/>
            <a:ext cx="671955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>
                <a:solidFill>
                  <a:schemeClr val="bg1"/>
                </a:solidFill>
              </a:rPr>
              <a:t>10</a:t>
            </a:r>
            <a:r>
              <a:rPr lang="de-DE" sz="2800" baseline="30000">
                <a:solidFill>
                  <a:schemeClr val="bg1"/>
                </a:solidFill>
              </a:rPr>
              <a:t>4</a:t>
            </a:r>
            <a:endParaRPr lang="en-GB" sz="2800" baseline="30000">
              <a:solidFill>
                <a:schemeClr val="bg1"/>
              </a:solidFill>
            </a:endParaRPr>
          </a:p>
        </p:txBody>
      </p:sp>
      <p:sp>
        <p:nvSpPr>
          <p:cNvPr id="310291" name="Text Box 19"/>
          <p:cNvSpPr txBox="1">
            <a:spLocks noChangeArrowheads="1"/>
          </p:cNvSpPr>
          <p:nvPr/>
        </p:nvSpPr>
        <p:spPr bwMode="auto">
          <a:xfrm>
            <a:off x="3319549" y="4445566"/>
            <a:ext cx="671955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>
                <a:solidFill>
                  <a:schemeClr val="bg1"/>
                </a:solidFill>
              </a:rPr>
              <a:t>10</a:t>
            </a:r>
            <a:r>
              <a:rPr lang="de-DE" sz="2800" baseline="30000">
                <a:solidFill>
                  <a:schemeClr val="bg1"/>
                </a:solidFill>
              </a:rPr>
              <a:t>5</a:t>
            </a:r>
            <a:endParaRPr lang="en-GB" sz="2800" baseline="30000">
              <a:solidFill>
                <a:schemeClr val="bg1"/>
              </a:solidFill>
            </a:endParaRPr>
          </a:p>
        </p:txBody>
      </p:sp>
      <p:sp>
        <p:nvSpPr>
          <p:cNvPr id="310292" name="Text Box 20"/>
          <p:cNvSpPr txBox="1">
            <a:spLocks noChangeArrowheads="1"/>
          </p:cNvSpPr>
          <p:nvPr/>
        </p:nvSpPr>
        <p:spPr bwMode="auto">
          <a:xfrm>
            <a:off x="3317109" y="7827717"/>
            <a:ext cx="671955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 dirty="0">
                <a:solidFill>
                  <a:schemeClr val="bg1"/>
                </a:solidFill>
              </a:rPr>
              <a:t>10</a:t>
            </a:r>
            <a:r>
              <a:rPr lang="de-DE" sz="2800" baseline="30000" dirty="0">
                <a:solidFill>
                  <a:schemeClr val="bg1"/>
                </a:solidFill>
              </a:rPr>
              <a:t>2</a:t>
            </a:r>
            <a:endParaRPr lang="en-GB" sz="2800" baseline="30000" dirty="0">
              <a:solidFill>
                <a:schemeClr val="bg1"/>
              </a:solidFill>
            </a:endParaRPr>
          </a:p>
        </p:txBody>
      </p:sp>
      <p:sp>
        <p:nvSpPr>
          <p:cNvPr id="310293" name="Text Box 21"/>
          <p:cNvSpPr txBox="1">
            <a:spLocks noChangeArrowheads="1"/>
          </p:cNvSpPr>
          <p:nvPr/>
        </p:nvSpPr>
        <p:spPr bwMode="auto">
          <a:xfrm>
            <a:off x="3765974" y="8261210"/>
            <a:ext cx="8360977" cy="39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000">
                <a:solidFill>
                  <a:schemeClr val="bg1"/>
                </a:solidFill>
                <a:latin typeface="Arial" charset="0"/>
              </a:rPr>
              <a:t>1985   1990   1995    2000    2005    2010    2015    2020    2025     2030</a:t>
            </a:r>
            <a:endParaRPr lang="en-GB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94" name="Freeform 22"/>
          <p:cNvSpPr>
            <a:spLocks/>
          </p:cNvSpPr>
          <p:nvPr/>
        </p:nvSpPr>
        <p:spPr bwMode="auto">
          <a:xfrm>
            <a:off x="4269459" y="6962988"/>
            <a:ext cx="1512712" cy="1153725"/>
          </a:xfrm>
          <a:custGeom>
            <a:avLst/>
            <a:gdLst>
              <a:gd name="T0" fmla="*/ 0 w 953"/>
              <a:gd name="T1" fmla="*/ 726 h 726"/>
              <a:gd name="T2" fmla="*/ 91 w 953"/>
              <a:gd name="T3" fmla="*/ 545 h 726"/>
              <a:gd name="T4" fmla="*/ 182 w 953"/>
              <a:gd name="T5" fmla="*/ 409 h 726"/>
              <a:gd name="T6" fmla="*/ 318 w 953"/>
              <a:gd name="T7" fmla="*/ 273 h 726"/>
              <a:gd name="T8" fmla="*/ 447 w 953"/>
              <a:gd name="T9" fmla="*/ 174 h 726"/>
              <a:gd name="T10" fmla="*/ 548 w 953"/>
              <a:gd name="T11" fmla="*/ 110 h 726"/>
              <a:gd name="T12" fmla="*/ 749 w 953"/>
              <a:gd name="T13" fmla="*/ 46 h 726"/>
              <a:gd name="T14" fmla="*/ 953 w 953"/>
              <a:gd name="T15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3" h="726">
                <a:moveTo>
                  <a:pt x="0" y="726"/>
                </a:moveTo>
                <a:cubicBezTo>
                  <a:pt x="30" y="662"/>
                  <a:pt x="61" y="598"/>
                  <a:pt x="91" y="545"/>
                </a:cubicBezTo>
                <a:cubicBezTo>
                  <a:pt x="121" y="492"/>
                  <a:pt x="144" y="454"/>
                  <a:pt x="182" y="409"/>
                </a:cubicBezTo>
                <a:cubicBezTo>
                  <a:pt x="220" y="364"/>
                  <a:pt x="274" y="312"/>
                  <a:pt x="318" y="273"/>
                </a:cubicBezTo>
                <a:cubicBezTo>
                  <a:pt x="362" y="234"/>
                  <a:pt x="409" y="201"/>
                  <a:pt x="447" y="174"/>
                </a:cubicBezTo>
                <a:cubicBezTo>
                  <a:pt x="485" y="147"/>
                  <a:pt x="498" y="131"/>
                  <a:pt x="548" y="110"/>
                </a:cubicBezTo>
                <a:cubicBezTo>
                  <a:pt x="598" y="89"/>
                  <a:pt x="682" y="64"/>
                  <a:pt x="749" y="46"/>
                </a:cubicBezTo>
                <a:cubicBezTo>
                  <a:pt x="816" y="28"/>
                  <a:pt x="911" y="10"/>
                  <a:pt x="953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95" name="Freeform 23"/>
          <p:cNvSpPr>
            <a:spLocks/>
          </p:cNvSpPr>
          <p:nvPr/>
        </p:nvSpPr>
        <p:spPr bwMode="auto">
          <a:xfrm>
            <a:off x="5039360" y="6339840"/>
            <a:ext cx="2203591" cy="1248552"/>
          </a:xfrm>
          <a:custGeom>
            <a:avLst/>
            <a:gdLst>
              <a:gd name="T0" fmla="*/ 0 w 1388"/>
              <a:gd name="T1" fmla="*/ 787 h 787"/>
              <a:gd name="T2" fmla="*/ 126 w 1388"/>
              <a:gd name="T3" fmla="*/ 571 h 787"/>
              <a:gd name="T4" fmla="*/ 372 w 1388"/>
              <a:gd name="T5" fmla="*/ 355 h 787"/>
              <a:gd name="T6" fmla="*/ 594 w 1388"/>
              <a:gd name="T7" fmla="*/ 235 h 787"/>
              <a:gd name="T8" fmla="*/ 876 w 1388"/>
              <a:gd name="T9" fmla="*/ 121 h 787"/>
              <a:gd name="T10" fmla="*/ 1096 w 1388"/>
              <a:gd name="T11" fmla="*/ 55 h 787"/>
              <a:gd name="T12" fmla="*/ 1169 w 1388"/>
              <a:gd name="T13" fmla="*/ 37 h 787"/>
              <a:gd name="T14" fmla="*/ 1388 w 1388"/>
              <a:gd name="T15" fmla="*/ 0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88" h="787">
                <a:moveTo>
                  <a:pt x="0" y="787"/>
                </a:moveTo>
                <a:cubicBezTo>
                  <a:pt x="21" y="750"/>
                  <a:pt x="64" y="643"/>
                  <a:pt x="126" y="571"/>
                </a:cubicBezTo>
                <a:cubicBezTo>
                  <a:pt x="188" y="499"/>
                  <a:pt x="294" y="411"/>
                  <a:pt x="372" y="355"/>
                </a:cubicBezTo>
                <a:cubicBezTo>
                  <a:pt x="450" y="299"/>
                  <a:pt x="510" y="274"/>
                  <a:pt x="594" y="235"/>
                </a:cubicBezTo>
                <a:cubicBezTo>
                  <a:pt x="678" y="196"/>
                  <a:pt x="792" y="151"/>
                  <a:pt x="876" y="121"/>
                </a:cubicBezTo>
                <a:cubicBezTo>
                  <a:pt x="960" y="91"/>
                  <a:pt x="1047" y="69"/>
                  <a:pt x="1096" y="55"/>
                </a:cubicBezTo>
                <a:cubicBezTo>
                  <a:pt x="1145" y="41"/>
                  <a:pt x="1120" y="46"/>
                  <a:pt x="1169" y="37"/>
                </a:cubicBezTo>
                <a:cubicBezTo>
                  <a:pt x="1218" y="28"/>
                  <a:pt x="1343" y="8"/>
                  <a:pt x="1388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10296" name="Freeform 24"/>
          <p:cNvSpPr>
            <a:spLocks/>
          </p:cNvSpPr>
          <p:nvPr/>
        </p:nvSpPr>
        <p:spPr bwMode="auto">
          <a:xfrm>
            <a:off x="6285653" y="5861192"/>
            <a:ext cx="1510454" cy="1677530"/>
          </a:xfrm>
          <a:custGeom>
            <a:avLst/>
            <a:gdLst>
              <a:gd name="T0" fmla="*/ 0 w 951"/>
              <a:gd name="T1" fmla="*/ 1057 h 1057"/>
              <a:gd name="T2" fmla="*/ 137 w 951"/>
              <a:gd name="T3" fmla="*/ 694 h 1057"/>
              <a:gd name="T4" fmla="*/ 295 w 951"/>
              <a:gd name="T5" fmla="*/ 398 h 1057"/>
              <a:gd name="T6" fmla="*/ 548 w 951"/>
              <a:gd name="T7" fmla="*/ 173 h 1057"/>
              <a:gd name="T8" fmla="*/ 697 w 951"/>
              <a:gd name="T9" fmla="*/ 86 h 1057"/>
              <a:gd name="T10" fmla="*/ 829 w 951"/>
              <a:gd name="T11" fmla="*/ 26 h 1057"/>
              <a:gd name="T12" fmla="*/ 951 w 951"/>
              <a:gd name="T13" fmla="*/ 0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1" h="1057">
                <a:moveTo>
                  <a:pt x="0" y="1057"/>
                </a:moveTo>
                <a:cubicBezTo>
                  <a:pt x="46" y="932"/>
                  <a:pt x="88" y="804"/>
                  <a:pt x="137" y="694"/>
                </a:cubicBezTo>
                <a:cubicBezTo>
                  <a:pt x="186" y="584"/>
                  <a:pt x="226" y="485"/>
                  <a:pt x="295" y="398"/>
                </a:cubicBezTo>
                <a:cubicBezTo>
                  <a:pt x="364" y="311"/>
                  <a:pt x="481" y="225"/>
                  <a:pt x="548" y="173"/>
                </a:cubicBezTo>
                <a:cubicBezTo>
                  <a:pt x="615" y="121"/>
                  <a:pt x="650" y="111"/>
                  <a:pt x="697" y="86"/>
                </a:cubicBezTo>
                <a:cubicBezTo>
                  <a:pt x="744" y="61"/>
                  <a:pt x="787" y="40"/>
                  <a:pt x="829" y="26"/>
                </a:cubicBezTo>
                <a:cubicBezTo>
                  <a:pt x="871" y="12"/>
                  <a:pt x="926" y="5"/>
                  <a:pt x="951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10297" name="Freeform 25"/>
          <p:cNvSpPr>
            <a:spLocks/>
          </p:cNvSpPr>
          <p:nvPr/>
        </p:nvSpPr>
        <p:spPr bwMode="auto">
          <a:xfrm>
            <a:off x="7301655" y="5524784"/>
            <a:ext cx="2298417" cy="2512906"/>
          </a:xfrm>
          <a:custGeom>
            <a:avLst/>
            <a:gdLst>
              <a:gd name="T0" fmla="*/ 0 w 1447"/>
              <a:gd name="T1" fmla="*/ 1584 h 1584"/>
              <a:gd name="T2" fmla="*/ 119 w 1447"/>
              <a:gd name="T3" fmla="*/ 1310 h 1584"/>
              <a:gd name="T4" fmla="*/ 177 w 1447"/>
              <a:gd name="T5" fmla="*/ 1089 h 1584"/>
              <a:gd name="T6" fmla="*/ 222 w 1447"/>
              <a:gd name="T7" fmla="*/ 862 h 1584"/>
              <a:gd name="T8" fmla="*/ 303 w 1447"/>
              <a:gd name="T9" fmla="*/ 635 h 1584"/>
              <a:gd name="T10" fmla="*/ 425 w 1447"/>
              <a:gd name="T11" fmla="*/ 463 h 1584"/>
              <a:gd name="T12" fmla="*/ 601 w 1447"/>
              <a:gd name="T13" fmla="*/ 311 h 1584"/>
              <a:gd name="T14" fmla="*/ 857 w 1447"/>
              <a:gd name="T15" fmla="*/ 182 h 1584"/>
              <a:gd name="T16" fmla="*/ 1169 w 1447"/>
              <a:gd name="T17" fmla="*/ 71 h 1584"/>
              <a:gd name="T18" fmla="*/ 1447 w 1447"/>
              <a:gd name="T19" fmla="*/ 0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7" h="1584">
                <a:moveTo>
                  <a:pt x="0" y="1584"/>
                </a:moveTo>
                <a:cubicBezTo>
                  <a:pt x="20" y="1538"/>
                  <a:pt x="89" y="1393"/>
                  <a:pt x="119" y="1310"/>
                </a:cubicBezTo>
                <a:cubicBezTo>
                  <a:pt x="149" y="1227"/>
                  <a:pt x="160" y="1164"/>
                  <a:pt x="177" y="1089"/>
                </a:cubicBezTo>
                <a:cubicBezTo>
                  <a:pt x="194" y="1014"/>
                  <a:pt x="201" y="938"/>
                  <a:pt x="222" y="862"/>
                </a:cubicBezTo>
                <a:cubicBezTo>
                  <a:pt x="243" y="786"/>
                  <a:pt x="269" y="701"/>
                  <a:pt x="303" y="635"/>
                </a:cubicBezTo>
                <a:cubicBezTo>
                  <a:pt x="337" y="569"/>
                  <a:pt x="375" y="517"/>
                  <a:pt x="425" y="463"/>
                </a:cubicBezTo>
                <a:cubicBezTo>
                  <a:pt x="475" y="409"/>
                  <a:pt x="529" y="358"/>
                  <a:pt x="601" y="311"/>
                </a:cubicBezTo>
                <a:cubicBezTo>
                  <a:pt x="673" y="264"/>
                  <a:pt x="762" y="222"/>
                  <a:pt x="857" y="182"/>
                </a:cubicBezTo>
                <a:cubicBezTo>
                  <a:pt x="952" y="142"/>
                  <a:pt x="1071" y="101"/>
                  <a:pt x="1169" y="71"/>
                </a:cubicBezTo>
                <a:cubicBezTo>
                  <a:pt x="1267" y="41"/>
                  <a:pt x="1389" y="15"/>
                  <a:pt x="1447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98" name="Freeform 26"/>
          <p:cNvSpPr>
            <a:spLocks/>
          </p:cNvSpPr>
          <p:nvPr/>
        </p:nvSpPr>
        <p:spPr bwMode="auto">
          <a:xfrm>
            <a:off x="7297138" y="4303324"/>
            <a:ext cx="4362026" cy="2781583"/>
          </a:xfrm>
          <a:custGeom>
            <a:avLst/>
            <a:gdLst>
              <a:gd name="T0" fmla="*/ 0 w 2748"/>
              <a:gd name="T1" fmla="*/ 1752 h 1752"/>
              <a:gd name="T2" fmla="*/ 204 w 2748"/>
              <a:gd name="T3" fmla="*/ 1344 h 1752"/>
              <a:gd name="T4" fmla="*/ 387 w 2748"/>
              <a:gd name="T5" fmla="*/ 918 h 1752"/>
              <a:gd name="T6" fmla="*/ 552 w 2748"/>
              <a:gd name="T7" fmla="*/ 672 h 1752"/>
              <a:gd name="T8" fmla="*/ 815 w 2748"/>
              <a:gd name="T9" fmla="*/ 452 h 1752"/>
              <a:gd name="T10" fmla="*/ 1223 w 2748"/>
              <a:gd name="T11" fmla="*/ 270 h 1752"/>
              <a:gd name="T12" fmla="*/ 1632 w 2748"/>
              <a:gd name="T13" fmla="*/ 144 h 1752"/>
              <a:gd name="T14" fmla="*/ 2184 w 2748"/>
              <a:gd name="T15" fmla="*/ 48 h 1752"/>
              <a:gd name="T16" fmla="*/ 2748 w 2748"/>
              <a:gd name="T17" fmla="*/ 0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48" h="1752">
                <a:moveTo>
                  <a:pt x="0" y="1752"/>
                </a:moveTo>
                <a:cubicBezTo>
                  <a:pt x="34" y="1684"/>
                  <a:pt x="140" y="1483"/>
                  <a:pt x="204" y="1344"/>
                </a:cubicBezTo>
                <a:cubicBezTo>
                  <a:pt x="268" y="1205"/>
                  <a:pt x="329" y="1030"/>
                  <a:pt x="387" y="918"/>
                </a:cubicBezTo>
                <a:cubicBezTo>
                  <a:pt x="445" y="806"/>
                  <a:pt x="481" y="750"/>
                  <a:pt x="552" y="672"/>
                </a:cubicBezTo>
                <a:cubicBezTo>
                  <a:pt x="623" y="594"/>
                  <a:pt x="703" y="519"/>
                  <a:pt x="815" y="452"/>
                </a:cubicBezTo>
                <a:cubicBezTo>
                  <a:pt x="927" y="385"/>
                  <a:pt x="1087" y="321"/>
                  <a:pt x="1223" y="270"/>
                </a:cubicBezTo>
                <a:cubicBezTo>
                  <a:pt x="1359" y="219"/>
                  <a:pt x="1472" y="181"/>
                  <a:pt x="1632" y="144"/>
                </a:cubicBezTo>
                <a:cubicBezTo>
                  <a:pt x="1792" y="107"/>
                  <a:pt x="1998" y="72"/>
                  <a:pt x="2184" y="48"/>
                </a:cubicBezTo>
                <a:cubicBezTo>
                  <a:pt x="2370" y="24"/>
                  <a:pt x="2631" y="10"/>
                  <a:pt x="2748" y="0"/>
                </a:cubicBezTo>
              </a:path>
            </a:pathLst>
          </a:custGeom>
          <a:noFill/>
          <a:ln w="762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10299" name="Freeform 27"/>
          <p:cNvSpPr>
            <a:spLocks/>
          </p:cNvSpPr>
          <p:nvPr/>
        </p:nvSpPr>
        <p:spPr bwMode="auto">
          <a:xfrm>
            <a:off x="9320107" y="3328423"/>
            <a:ext cx="3095414" cy="2375182"/>
          </a:xfrm>
          <a:custGeom>
            <a:avLst/>
            <a:gdLst>
              <a:gd name="T0" fmla="*/ 0 w 1950"/>
              <a:gd name="T1" fmla="*/ 1497 h 1497"/>
              <a:gd name="T2" fmla="*/ 136 w 1950"/>
              <a:gd name="T3" fmla="*/ 1043 h 1497"/>
              <a:gd name="T4" fmla="*/ 285 w 1950"/>
              <a:gd name="T5" fmla="*/ 733 h 1497"/>
              <a:gd name="T6" fmla="*/ 495 w 1950"/>
              <a:gd name="T7" fmla="*/ 486 h 1497"/>
              <a:gd name="T8" fmla="*/ 724 w 1950"/>
              <a:gd name="T9" fmla="*/ 322 h 1497"/>
              <a:gd name="T10" fmla="*/ 1043 w 1950"/>
              <a:gd name="T11" fmla="*/ 182 h 1497"/>
              <a:gd name="T12" fmla="*/ 1218 w 1950"/>
              <a:gd name="T13" fmla="*/ 130 h 1497"/>
              <a:gd name="T14" fmla="*/ 1588 w 1950"/>
              <a:gd name="T15" fmla="*/ 46 h 1497"/>
              <a:gd name="T16" fmla="*/ 1950 w 1950"/>
              <a:gd name="T17" fmla="*/ 0 h 1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0" h="1497">
                <a:moveTo>
                  <a:pt x="0" y="1497"/>
                </a:moveTo>
                <a:cubicBezTo>
                  <a:pt x="45" y="1334"/>
                  <a:pt x="89" y="1170"/>
                  <a:pt x="136" y="1043"/>
                </a:cubicBezTo>
                <a:cubicBezTo>
                  <a:pt x="183" y="916"/>
                  <a:pt x="225" y="826"/>
                  <a:pt x="285" y="733"/>
                </a:cubicBezTo>
                <a:cubicBezTo>
                  <a:pt x="345" y="640"/>
                  <a:pt x="422" y="555"/>
                  <a:pt x="495" y="486"/>
                </a:cubicBezTo>
                <a:cubicBezTo>
                  <a:pt x="568" y="417"/>
                  <a:pt x="633" y="373"/>
                  <a:pt x="724" y="322"/>
                </a:cubicBezTo>
                <a:cubicBezTo>
                  <a:pt x="815" y="271"/>
                  <a:pt x="961" y="214"/>
                  <a:pt x="1043" y="182"/>
                </a:cubicBezTo>
                <a:cubicBezTo>
                  <a:pt x="1125" y="150"/>
                  <a:pt x="1127" y="153"/>
                  <a:pt x="1218" y="130"/>
                </a:cubicBezTo>
                <a:cubicBezTo>
                  <a:pt x="1309" y="107"/>
                  <a:pt x="1466" y="68"/>
                  <a:pt x="1588" y="46"/>
                </a:cubicBezTo>
                <a:cubicBezTo>
                  <a:pt x="1710" y="24"/>
                  <a:pt x="1829" y="15"/>
                  <a:pt x="1950" y="0"/>
                </a:cubicBezTo>
              </a:path>
            </a:pathLst>
          </a:custGeom>
          <a:noFill/>
          <a:ln w="762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10300" name="Freeform 28"/>
          <p:cNvSpPr>
            <a:spLocks/>
          </p:cNvSpPr>
          <p:nvPr/>
        </p:nvSpPr>
        <p:spPr bwMode="auto">
          <a:xfrm>
            <a:off x="9211734" y="3251199"/>
            <a:ext cx="611859" cy="1248552"/>
          </a:xfrm>
          <a:custGeom>
            <a:avLst/>
            <a:gdLst>
              <a:gd name="T0" fmla="*/ 384 w 384"/>
              <a:gd name="T1" fmla="*/ 0 h 787"/>
              <a:gd name="T2" fmla="*/ 274 w 384"/>
              <a:gd name="T3" fmla="*/ 174 h 787"/>
              <a:gd name="T4" fmla="*/ 187 w 384"/>
              <a:gd name="T5" fmla="*/ 463 h 787"/>
              <a:gd name="T6" fmla="*/ 73 w 384"/>
              <a:gd name="T7" fmla="*/ 613 h 787"/>
              <a:gd name="T8" fmla="*/ 0 w 384"/>
              <a:gd name="T9" fmla="*/ 787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787">
                <a:moveTo>
                  <a:pt x="384" y="0"/>
                </a:moveTo>
                <a:cubicBezTo>
                  <a:pt x="366" y="29"/>
                  <a:pt x="307" y="97"/>
                  <a:pt x="274" y="174"/>
                </a:cubicBezTo>
                <a:cubicBezTo>
                  <a:pt x="241" y="251"/>
                  <a:pt x="220" y="390"/>
                  <a:pt x="187" y="463"/>
                </a:cubicBezTo>
                <a:cubicBezTo>
                  <a:pt x="154" y="536"/>
                  <a:pt x="104" y="559"/>
                  <a:pt x="73" y="613"/>
                </a:cubicBezTo>
                <a:cubicBezTo>
                  <a:pt x="42" y="667"/>
                  <a:pt x="15" y="751"/>
                  <a:pt x="0" y="787"/>
                </a:cubicBezTo>
              </a:path>
            </a:pathLst>
          </a:custGeom>
          <a:noFill/>
          <a:ln w="5715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10301" name="Text Box 29"/>
          <p:cNvSpPr txBox="1">
            <a:spLocks noChangeArrowheads="1"/>
          </p:cNvSpPr>
          <p:nvPr/>
        </p:nvSpPr>
        <p:spPr bwMode="auto">
          <a:xfrm>
            <a:off x="4281783" y="6531752"/>
            <a:ext cx="1447423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 b="1">
                <a:solidFill>
                  <a:schemeClr val="bg1"/>
                </a:solidFill>
              </a:rPr>
              <a:t>Fly‘s eye</a:t>
            </a:r>
            <a:endParaRPr lang="en-GB" sz="2800" b="1">
              <a:solidFill>
                <a:schemeClr val="bg1"/>
              </a:solidFill>
            </a:endParaRPr>
          </a:p>
        </p:txBody>
      </p:sp>
      <p:sp>
        <p:nvSpPr>
          <p:cNvPr id="310302" name="Text Box 30"/>
          <p:cNvSpPr txBox="1">
            <a:spLocks noChangeArrowheads="1"/>
          </p:cNvSpPr>
          <p:nvPr/>
        </p:nvSpPr>
        <p:spPr bwMode="auto">
          <a:xfrm>
            <a:off x="5371747" y="6028268"/>
            <a:ext cx="1193379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 b="1">
                <a:solidFill>
                  <a:schemeClr val="bg1"/>
                </a:solidFill>
              </a:rPr>
              <a:t>AGASa</a:t>
            </a:r>
            <a:endParaRPr lang="en-GB" sz="2800" b="1">
              <a:solidFill>
                <a:schemeClr val="bg1"/>
              </a:solidFill>
            </a:endParaRPr>
          </a:p>
        </p:txBody>
      </p:sp>
      <p:sp>
        <p:nvSpPr>
          <p:cNvPr id="310303" name="Text Box 31"/>
          <p:cNvSpPr txBox="1">
            <a:spLocks noChangeArrowheads="1"/>
          </p:cNvSpPr>
          <p:nvPr/>
        </p:nvSpPr>
        <p:spPr bwMode="auto">
          <a:xfrm>
            <a:off x="6646105" y="5472854"/>
            <a:ext cx="1019357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 b="1">
                <a:solidFill>
                  <a:schemeClr val="bg1"/>
                </a:solidFill>
              </a:rPr>
              <a:t>HiRes</a:t>
            </a:r>
            <a:endParaRPr lang="en-GB" sz="2800" b="1">
              <a:solidFill>
                <a:schemeClr val="bg1"/>
              </a:solidFill>
            </a:endParaRPr>
          </a:p>
        </p:txBody>
      </p:sp>
      <p:sp>
        <p:nvSpPr>
          <p:cNvPr id="310304" name="Text Box 32"/>
          <p:cNvSpPr txBox="1">
            <a:spLocks noChangeArrowheads="1"/>
          </p:cNvSpPr>
          <p:nvPr/>
        </p:nvSpPr>
        <p:spPr bwMode="auto">
          <a:xfrm>
            <a:off x="9529690" y="4660054"/>
            <a:ext cx="2053102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 b="1">
                <a:solidFill>
                  <a:schemeClr val="bg1"/>
                </a:solidFill>
              </a:rPr>
              <a:t>Auger-South</a:t>
            </a:r>
            <a:endParaRPr lang="en-GB" sz="2800" b="1">
              <a:solidFill>
                <a:schemeClr val="bg1"/>
              </a:solidFill>
            </a:endParaRPr>
          </a:p>
        </p:txBody>
      </p:sp>
      <p:sp>
        <p:nvSpPr>
          <p:cNvPr id="310306" name="Text Box 34"/>
          <p:cNvSpPr txBox="1">
            <a:spLocks noChangeArrowheads="1"/>
          </p:cNvSpPr>
          <p:nvPr/>
        </p:nvSpPr>
        <p:spPr bwMode="auto">
          <a:xfrm>
            <a:off x="8243295" y="2554492"/>
            <a:ext cx="1723525" cy="95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 b="1" dirty="0">
                <a:solidFill>
                  <a:schemeClr val="bg1"/>
                </a:solidFill>
              </a:rPr>
              <a:t>JEM-EUSO</a:t>
            </a:r>
          </a:p>
          <a:p>
            <a:pPr eaLnBrk="0" hangingPunct="0"/>
            <a:r>
              <a:rPr lang="de-DE" sz="2800" b="1" dirty="0">
                <a:solidFill>
                  <a:schemeClr val="bg1"/>
                </a:solidFill>
              </a:rPr>
              <a:t>(</a:t>
            </a:r>
            <a:r>
              <a:rPr lang="de-DE" sz="2800" b="1" dirty="0" err="1">
                <a:solidFill>
                  <a:schemeClr val="bg1"/>
                </a:solidFill>
              </a:rPr>
              <a:t>space</a:t>
            </a:r>
            <a:r>
              <a:rPr lang="de-DE" sz="2800" b="1" dirty="0">
                <a:solidFill>
                  <a:schemeClr val="bg1"/>
                </a:solidFill>
              </a:rPr>
              <a:t>)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10307" name="Text Box 35"/>
          <p:cNvSpPr txBox="1">
            <a:spLocks noChangeArrowheads="1"/>
          </p:cNvSpPr>
          <p:nvPr/>
        </p:nvSpPr>
        <p:spPr bwMode="auto">
          <a:xfrm>
            <a:off x="7957297" y="6459504"/>
            <a:ext cx="2529194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 b="1">
                <a:solidFill>
                  <a:schemeClr val="bg1"/>
                </a:solidFill>
              </a:rPr>
              <a:t>Telescope Array</a:t>
            </a:r>
            <a:endParaRPr lang="en-GB" sz="2800" b="1">
              <a:solidFill>
                <a:schemeClr val="bg1"/>
              </a:solidFill>
            </a:endParaRPr>
          </a:p>
        </p:txBody>
      </p:sp>
      <p:sp>
        <p:nvSpPr>
          <p:cNvPr id="310308" name="Text Box 36"/>
          <p:cNvSpPr txBox="1">
            <a:spLocks noChangeArrowheads="1"/>
          </p:cNvSpPr>
          <p:nvPr/>
        </p:nvSpPr>
        <p:spPr bwMode="auto">
          <a:xfrm>
            <a:off x="3387099" y="2140375"/>
            <a:ext cx="671955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>
                <a:solidFill>
                  <a:schemeClr val="bg1"/>
                </a:solidFill>
              </a:rPr>
              <a:t>10</a:t>
            </a:r>
            <a:r>
              <a:rPr lang="de-DE" sz="2800" baseline="30000">
                <a:solidFill>
                  <a:schemeClr val="bg1"/>
                </a:solidFill>
              </a:rPr>
              <a:t>7</a:t>
            </a:r>
            <a:endParaRPr lang="en-GB" sz="2800" baseline="30000">
              <a:solidFill>
                <a:schemeClr val="bg1"/>
              </a:solidFill>
            </a:endParaRPr>
          </a:p>
        </p:txBody>
      </p:sp>
      <p:sp>
        <p:nvSpPr>
          <p:cNvPr id="310309" name="Text Box 37"/>
          <p:cNvSpPr txBox="1">
            <a:spLocks noChangeArrowheads="1"/>
          </p:cNvSpPr>
          <p:nvPr/>
        </p:nvSpPr>
        <p:spPr bwMode="auto">
          <a:xfrm>
            <a:off x="1265538" y="2214881"/>
            <a:ext cx="2034955" cy="95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>
                <a:solidFill>
                  <a:schemeClr val="bg1"/>
                </a:solidFill>
              </a:rPr>
              <a:t>Exposure</a:t>
            </a:r>
          </a:p>
          <a:p>
            <a:pPr eaLnBrk="0" hangingPunct="0"/>
            <a:r>
              <a:rPr lang="de-DE" sz="2800">
                <a:solidFill>
                  <a:schemeClr val="bg1"/>
                </a:solidFill>
              </a:rPr>
              <a:t>(km² sr year)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310310" name="Text Box 38"/>
          <p:cNvSpPr txBox="1">
            <a:spLocks noChangeArrowheads="1"/>
          </p:cNvSpPr>
          <p:nvPr/>
        </p:nvSpPr>
        <p:spPr bwMode="auto">
          <a:xfrm>
            <a:off x="10877574" y="8836943"/>
            <a:ext cx="816673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 dirty="0" err="1">
                <a:solidFill>
                  <a:schemeClr val="bg1"/>
                </a:solidFill>
              </a:rPr>
              <a:t>year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10305" name="Text Box 33"/>
          <p:cNvSpPr txBox="1">
            <a:spLocks noChangeArrowheads="1"/>
          </p:cNvSpPr>
          <p:nvPr/>
        </p:nvSpPr>
        <p:spPr bwMode="auto">
          <a:xfrm>
            <a:off x="10608077" y="2789697"/>
            <a:ext cx="2105039" cy="52320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800" b="1" dirty="0" smtClean="0">
                <a:solidFill>
                  <a:schemeClr val="bg1"/>
                </a:solidFill>
              </a:rPr>
              <a:t>  30,000 km² 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-65785" y="433494"/>
            <a:ext cx="12224386" cy="79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/>
          <a:p>
            <a:r>
              <a:rPr lang="de-DE" sz="43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4300" b="1" dirty="0" smtClean="0">
                <a:solidFill>
                  <a:schemeClr val="bg1"/>
                </a:solidFill>
                <a:latin typeface="Calibri" pitchFamily="34" charset="0"/>
              </a:rPr>
              <a:t>         Perspective for cosmic rays at </a:t>
            </a:r>
            <a:r>
              <a:rPr lang="de-DE" sz="4300" b="1" dirty="0" err="1" smtClean="0">
                <a:solidFill>
                  <a:schemeClr val="bg1"/>
                </a:solidFill>
                <a:latin typeface="Calibri" pitchFamily="34" charset="0"/>
              </a:rPr>
              <a:t>highest</a:t>
            </a:r>
            <a:r>
              <a:rPr lang="de-DE" sz="43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4300" b="1" dirty="0" err="1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de-DE" sz="4300" b="1" dirty="0" err="1" smtClean="0">
                <a:solidFill>
                  <a:schemeClr val="bg1"/>
                </a:solidFill>
                <a:latin typeface="Calibri" pitchFamily="34" charset="0"/>
              </a:rPr>
              <a:t>nergies</a:t>
            </a:r>
            <a:r>
              <a:rPr lang="de-DE" sz="43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2968" y="3560368"/>
            <a:ext cx="482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Note: early 2013 – TUS (Russia)</a:t>
            </a:r>
            <a:endParaRPr lang="en-US" sz="2800" b="1" i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635000" y="4499751"/>
            <a:ext cx="2286000" cy="2438103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3600" dirty="0" smtClean="0"/>
              <a:t>This </a:t>
            </a:r>
            <a:r>
              <a:rPr lang="de-DE" sz="3600" dirty="0" err="1" smtClean="0"/>
              <a:t>slide</a:t>
            </a:r>
            <a:r>
              <a:rPr lang="de-DE" sz="3600" dirty="0" smtClean="0"/>
              <a:t> I </a:t>
            </a:r>
            <a:r>
              <a:rPr lang="de-DE" sz="3600" dirty="0" err="1" smtClean="0"/>
              <a:t>made</a:t>
            </a:r>
            <a:r>
              <a:rPr lang="de-DE" sz="3600" dirty="0" smtClean="0"/>
              <a:t>    4½ </a:t>
            </a:r>
            <a:r>
              <a:rPr lang="de-DE" sz="3600" dirty="0" err="1" smtClean="0"/>
              <a:t>years</a:t>
            </a:r>
            <a:r>
              <a:rPr lang="de-DE" sz="3600" dirty="0" smtClean="0"/>
              <a:t> </a:t>
            </a:r>
            <a:r>
              <a:rPr lang="de-DE" sz="3600" dirty="0" err="1" smtClean="0"/>
              <a:t>ago</a:t>
            </a:r>
            <a:r>
              <a:rPr lang="de-DE" sz="3600" dirty="0" smtClean="0"/>
              <a:t> …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5064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questions</a:t>
            </a:r>
            <a:r>
              <a:rPr lang="de-DE" dirty="0" smtClean="0"/>
              <a:t>: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914400"/>
            <a:ext cx="12306300" cy="8362950"/>
          </a:xfrm>
        </p:spPr>
        <p:txBody>
          <a:bodyPr/>
          <a:lstStyle/>
          <a:p>
            <a:pPr lvl="1"/>
            <a:endParaRPr lang="en-US" sz="3600" dirty="0" smtClean="0">
              <a:solidFill>
                <a:srgbClr val="00A6EB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3800" dirty="0" smtClean="0">
                <a:solidFill>
                  <a:srgbClr val="00A6EB"/>
                </a:solidFill>
              </a:rPr>
              <a:t>  High energy cosmic rays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2600" dirty="0" smtClean="0">
                <a:solidFill>
                  <a:srgbClr val="FFFF00"/>
                </a:solidFill>
              </a:rPr>
              <a:t>Understanding forward physics at LHC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2600" dirty="0" smtClean="0">
                <a:solidFill>
                  <a:srgbClr val="FFFF00"/>
                </a:solidFill>
              </a:rPr>
              <a:t>pp cross sections at highest energies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2600" dirty="0" smtClean="0">
                <a:solidFill>
                  <a:srgbClr val="00A6EB"/>
                </a:solidFill>
              </a:rPr>
              <a:t>Exotics (topological defects, …)</a:t>
            </a:r>
          </a:p>
          <a:p>
            <a:pPr lvl="2">
              <a:buClr>
                <a:srgbClr val="FFFF00"/>
              </a:buClr>
              <a:buFontTx/>
              <a:buChar char="-"/>
            </a:pPr>
            <a:endParaRPr lang="en-US" sz="2600" dirty="0" smtClean="0">
              <a:solidFill>
                <a:srgbClr val="00A6EB"/>
              </a:solidFill>
            </a:endParaRPr>
          </a:p>
          <a:p>
            <a:pPr lvl="2">
              <a:buClr>
                <a:srgbClr val="FFFF00"/>
              </a:buClr>
            </a:pPr>
            <a:endParaRPr lang="en-US" sz="1400" dirty="0" smtClean="0">
              <a:solidFill>
                <a:srgbClr val="00A6EB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High energy neutrinos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2600" dirty="0" smtClean="0">
                <a:solidFill>
                  <a:srgbClr val="FFFF00"/>
                </a:solidFill>
              </a:rPr>
              <a:t>Oscillations physics</a:t>
            </a:r>
            <a:r>
              <a:rPr lang="en-US" sz="2600" dirty="0" smtClean="0">
                <a:solidFill>
                  <a:srgbClr val="00A6EB"/>
                </a:solidFill>
              </a:rPr>
              <a:t>,                      mass hierarchy (future with ORCA &amp; PINGU)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2600" dirty="0" smtClean="0">
                <a:solidFill>
                  <a:srgbClr val="00A6EB"/>
                </a:solidFill>
              </a:rPr>
              <a:t>Sterile neutrinos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2600" dirty="0" smtClean="0">
                <a:solidFill>
                  <a:srgbClr val="00A6EB"/>
                </a:solidFill>
              </a:rPr>
              <a:t>Neutrino cross sections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2600" dirty="0" smtClean="0">
                <a:solidFill>
                  <a:srgbClr val="00A6EB"/>
                </a:solidFill>
              </a:rPr>
              <a:t>Indirect dark matter, magnetic monopoles</a:t>
            </a:r>
          </a:p>
          <a:p>
            <a:pPr marL="914400" lvl="2" indent="0">
              <a:buClr>
                <a:srgbClr val="FFFF00"/>
              </a:buClr>
            </a:pPr>
            <a:endParaRPr lang="en-US" sz="2600" dirty="0">
              <a:solidFill>
                <a:srgbClr val="00A6EB"/>
              </a:solidFill>
            </a:endParaRPr>
          </a:p>
          <a:p>
            <a:pPr marL="914400" lvl="2" indent="0">
              <a:buClr>
                <a:srgbClr val="FFFF00"/>
              </a:buClr>
            </a:pPr>
            <a:endParaRPr lang="en-US" sz="2600" dirty="0" smtClean="0">
              <a:solidFill>
                <a:srgbClr val="00A6EB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High energy gamma rays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2600" dirty="0" smtClean="0">
                <a:solidFill>
                  <a:srgbClr val="00A6EB"/>
                </a:solidFill>
              </a:rPr>
              <a:t>Indirect dark matter</a:t>
            </a:r>
          </a:p>
          <a:p>
            <a:pPr lvl="2">
              <a:buClr>
                <a:srgbClr val="FFFF00"/>
              </a:buClr>
              <a:buFontTx/>
              <a:buChar char="-"/>
            </a:pPr>
            <a:endParaRPr lang="en-US" sz="2600" dirty="0" smtClean="0">
              <a:solidFill>
                <a:srgbClr val="00A6EB"/>
              </a:solidFill>
            </a:endParaRPr>
          </a:p>
          <a:p>
            <a:pPr marL="914400" lvl="2" indent="0">
              <a:buClr>
                <a:srgbClr val="FFFF00"/>
              </a:buClr>
            </a:pPr>
            <a:r>
              <a:rPr lang="en-US" sz="2600" dirty="0" smtClean="0">
                <a:solidFill>
                  <a:srgbClr val="00A6EB"/>
                </a:solidFill>
              </a:rPr>
              <a:t>                  </a:t>
            </a:r>
            <a:r>
              <a:rPr lang="en-US" sz="2600" dirty="0" smtClean="0">
                <a:solidFill>
                  <a:srgbClr val="FFFF00"/>
                </a:solidFill>
              </a:rPr>
              <a:t>in yellow: positive results</a:t>
            </a:r>
            <a:r>
              <a:rPr lang="en-US" sz="2600" dirty="0" smtClean="0">
                <a:solidFill>
                  <a:srgbClr val="00A6EB"/>
                </a:solidFill>
              </a:rPr>
              <a:t>. In blue: upper limits or no deviation from SM</a:t>
            </a:r>
          </a:p>
          <a:p>
            <a:pPr marL="444500" lvl="1" indent="0">
              <a:buClr>
                <a:srgbClr val="FFFF00"/>
              </a:buClr>
              <a:buNone/>
            </a:pPr>
            <a:r>
              <a:rPr lang="en-US" sz="3800" dirty="0" smtClean="0">
                <a:solidFill>
                  <a:srgbClr val="00A6EB"/>
                </a:solidFill>
              </a:rPr>
              <a:t> </a:t>
            </a:r>
          </a:p>
          <a:p>
            <a:pPr marL="444500" lvl="1" indent="0">
              <a:buNone/>
            </a:pPr>
            <a:endParaRPr lang="de-DE" dirty="0"/>
          </a:p>
          <a:p>
            <a:endParaRPr lang="de-DE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9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dirty="0" err="1" smtClean="0"/>
              <a:t>IceCube</a:t>
            </a:r>
            <a:r>
              <a:rPr lang="de-DE" sz="6000" dirty="0" smtClean="0"/>
              <a:t> 4 </a:t>
            </a:r>
            <a:r>
              <a:rPr lang="de-DE" sz="6000" dirty="0" err="1" smtClean="0"/>
              <a:t>years</a:t>
            </a:r>
            <a:r>
              <a:rPr lang="de-DE" sz="6000" dirty="0" smtClean="0"/>
              <a:t>       </a:t>
            </a:r>
            <a:r>
              <a:rPr lang="de-DE" sz="4800" dirty="0" smtClean="0"/>
              <a:t>But: </a:t>
            </a:r>
            <a:r>
              <a:rPr lang="de-DE" sz="4800" dirty="0" err="1" smtClean="0"/>
              <a:t>we</a:t>
            </a:r>
            <a:r>
              <a:rPr lang="de-DE" sz="4800" dirty="0" smtClean="0"/>
              <a:t> </a:t>
            </a:r>
            <a:r>
              <a:rPr lang="de-DE" sz="4800" dirty="0" err="1" smtClean="0"/>
              <a:t>may</a:t>
            </a:r>
            <a:r>
              <a:rPr lang="de-DE" sz="4800" dirty="0" smtClean="0"/>
              <a:t> </a:t>
            </a:r>
            <a:r>
              <a:rPr lang="de-DE" sz="4800" dirty="0" err="1" smtClean="0"/>
              <a:t>be</a:t>
            </a:r>
            <a:r>
              <a:rPr lang="de-DE" sz="4800" dirty="0" smtClean="0"/>
              <a:t> </a:t>
            </a:r>
            <a:r>
              <a:rPr lang="de-DE" sz="4800" dirty="0" err="1" smtClean="0"/>
              <a:t>close</a:t>
            </a:r>
            <a:r>
              <a:rPr lang="de-DE" sz="4800" dirty="0" smtClean="0"/>
              <a:t>!</a:t>
            </a:r>
            <a:endParaRPr lang="en-US" sz="48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64" y="1219200"/>
            <a:ext cx="11395309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58000" y="2386899"/>
            <a:ext cx="3509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Crab</a:t>
            </a:r>
            <a:r>
              <a:rPr lang="de-D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Nebula</a:t>
            </a:r>
            <a:endParaRPr lang="de-D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268278" y="4725322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007DB0"/>
                </a:solidFill>
              </a:rPr>
              <a:t>m</a:t>
            </a:r>
            <a:r>
              <a:rPr lang="de-DE" sz="2000" b="1" dirty="0" err="1" smtClean="0">
                <a:solidFill>
                  <a:srgbClr val="007DB0"/>
                </a:solidFill>
              </a:rPr>
              <a:t>odel</a:t>
            </a:r>
            <a:r>
              <a:rPr lang="de-DE" sz="2000" b="1" dirty="0" smtClean="0">
                <a:solidFill>
                  <a:srgbClr val="007DB0"/>
                </a:solidFill>
              </a:rPr>
              <a:t> </a:t>
            </a:r>
            <a:r>
              <a:rPr lang="de-DE" sz="2000" b="1" dirty="0" err="1" smtClean="0">
                <a:solidFill>
                  <a:srgbClr val="007DB0"/>
                </a:solidFill>
              </a:rPr>
              <a:t>excluded</a:t>
            </a:r>
            <a:endParaRPr lang="de-DE" sz="2000" b="1" dirty="0">
              <a:solidFill>
                <a:srgbClr val="007DB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855200" y="7010400"/>
            <a:ext cx="15087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model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de-DE" sz="2000" b="1" dirty="0" smtClean="0">
                <a:solidFill>
                  <a:schemeClr val="tx1"/>
                </a:solidFill>
              </a:rPr>
              <a:t>  </a:t>
            </a:r>
            <a:r>
              <a:rPr lang="de-DE" sz="2000" b="1" dirty="0" err="1" smtClean="0">
                <a:solidFill>
                  <a:schemeClr val="tx1"/>
                </a:solidFill>
              </a:rPr>
              <a:t>almost</a:t>
            </a:r>
            <a:endParaRPr lang="de-DE" sz="2000" b="1" dirty="0" smtClean="0">
              <a:solidFill>
                <a:schemeClr val="tx1"/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/>
                </a:solidFill>
              </a:rPr>
              <a:t>   </a:t>
            </a:r>
            <a:r>
              <a:rPr lang="de-DE" sz="2000" b="1" dirty="0" err="1" smtClean="0">
                <a:solidFill>
                  <a:schemeClr val="tx1"/>
                </a:solidFill>
              </a:rPr>
              <a:t>excluded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676623" y="6272451"/>
            <a:ext cx="32720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6600"/>
                </a:solidFill>
              </a:rPr>
              <a:t>The </a:t>
            </a:r>
            <a:r>
              <a:rPr lang="de-DE" sz="2000" b="1" dirty="0" err="1" smtClean="0">
                <a:solidFill>
                  <a:srgbClr val="006600"/>
                </a:solidFill>
              </a:rPr>
              <a:t>most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realistic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model</a:t>
            </a:r>
            <a:r>
              <a:rPr lang="de-DE" sz="2000" b="1" dirty="0" smtClean="0">
                <a:solidFill>
                  <a:srgbClr val="006600"/>
                </a:solidFill>
              </a:rPr>
              <a:t>:</a:t>
            </a:r>
          </a:p>
          <a:p>
            <a:r>
              <a:rPr lang="de-DE" sz="2000" b="1" dirty="0" err="1">
                <a:solidFill>
                  <a:srgbClr val="006600"/>
                </a:solidFill>
              </a:rPr>
              <a:t>c</a:t>
            </a:r>
            <a:r>
              <a:rPr lang="de-DE" sz="2000" b="1" dirty="0" err="1" smtClean="0">
                <a:solidFill>
                  <a:srgbClr val="006600"/>
                </a:solidFill>
              </a:rPr>
              <a:t>an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be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tested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with</a:t>
            </a:r>
            <a:r>
              <a:rPr lang="de-DE" sz="2000" b="1" dirty="0" smtClean="0">
                <a:solidFill>
                  <a:srgbClr val="006600"/>
                </a:solidFill>
              </a:rPr>
              <a:t> 2 x </a:t>
            </a:r>
          </a:p>
          <a:p>
            <a:r>
              <a:rPr lang="de-DE" sz="2000" b="1" dirty="0" err="1">
                <a:solidFill>
                  <a:srgbClr val="006600"/>
                </a:solidFill>
              </a:rPr>
              <a:t>p</a:t>
            </a:r>
            <a:r>
              <a:rPr lang="de-DE" sz="2000" b="1" dirty="0" err="1" smtClean="0">
                <a:solidFill>
                  <a:srgbClr val="006600"/>
                </a:solidFill>
              </a:rPr>
              <a:t>resent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sensitivity</a:t>
            </a:r>
            <a:r>
              <a:rPr lang="de-DE" sz="2000" b="1" dirty="0" smtClean="0">
                <a:solidFill>
                  <a:srgbClr val="006600"/>
                </a:solidFill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14514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6" y="1709478"/>
            <a:ext cx="12465949" cy="70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045594" y="4660846"/>
            <a:ext cx="2448571" cy="15836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98282" y="3221155"/>
            <a:ext cx="2520588" cy="14396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12425" y="3437688"/>
            <a:ext cx="1529505" cy="575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110450" y="4643502"/>
            <a:ext cx="1584369" cy="14313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64922" y="5125506"/>
            <a:ext cx="288067" cy="35992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Cosmic</a:t>
            </a:r>
            <a:r>
              <a:rPr lang="de-DE" dirty="0" smtClean="0"/>
              <a:t> Rays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43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6" y="1709478"/>
            <a:ext cx="12465949" cy="70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045594" y="4660846"/>
            <a:ext cx="2448571" cy="15836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98282" y="3221155"/>
            <a:ext cx="2520588" cy="14396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12425" y="3437688"/>
            <a:ext cx="1529505" cy="575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110450" y="4643502"/>
            <a:ext cx="1584369" cy="14313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461224" y="2429324"/>
            <a:ext cx="5257226" cy="5614796"/>
          </a:xfrm>
          <a:prstGeom prst="rect">
            <a:avLst/>
          </a:prstGeom>
          <a:solidFill>
            <a:srgbClr val="B9E3FE">
              <a:alpha val="2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0909" y="2802306"/>
            <a:ext cx="3676269" cy="1569660"/>
          </a:xfrm>
          <a:prstGeom prst="rect">
            <a:avLst/>
          </a:prstGeom>
          <a:solidFill>
            <a:srgbClr val="B9E3FE"/>
          </a:solidFill>
        </p:spPr>
        <p:txBody>
          <a:bodyPr wrap="square" rtlCol="0">
            <a:spAutoFit/>
          </a:bodyPr>
          <a:lstStyle/>
          <a:p>
            <a:r>
              <a:rPr lang="de-DE" sz="4800" dirty="0" smtClean="0"/>
              <a:t> </a:t>
            </a:r>
            <a:r>
              <a:rPr lang="de-DE" sz="4800" dirty="0" err="1" smtClean="0"/>
              <a:t>accelerators</a:t>
            </a:r>
            <a:endParaRPr lang="de-DE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1605259" y="5149612"/>
            <a:ext cx="2058767" cy="953797"/>
          </a:xfrm>
          <a:prstGeom prst="rect">
            <a:avLst/>
          </a:prstGeom>
          <a:solidFill>
            <a:srgbClr val="B9E3FE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   </a:t>
            </a:r>
            <a:r>
              <a:rPr lang="de-DE" sz="2800" dirty="0" err="1" smtClean="0"/>
              <a:t>satellites</a:t>
            </a:r>
            <a:r>
              <a:rPr lang="de-DE" sz="2800" dirty="0" smtClean="0"/>
              <a:t>,</a:t>
            </a:r>
          </a:p>
          <a:p>
            <a:r>
              <a:rPr lang="de-DE" sz="2800" dirty="0" smtClean="0"/>
              <a:t>   </a:t>
            </a:r>
            <a:r>
              <a:rPr lang="de-DE" sz="2800" dirty="0" err="1" smtClean="0"/>
              <a:t>balloons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766159" y="5131341"/>
            <a:ext cx="6481114" cy="953797"/>
          </a:xfrm>
          <a:prstGeom prst="rect">
            <a:avLst/>
          </a:prstGeom>
          <a:solidFill>
            <a:srgbClr val="B9E3FE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 err="1"/>
              <a:t>a</a:t>
            </a:r>
            <a:r>
              <a:rPr lang="de-DE" sz="2800" dirty="0" err="1" smtClean="0"/>
              <a:t>ir</a:t>
            </a:r>
            <a:r>
              <a:rPr lang="de-DE" sz="2800" dirty="0" smtClean="0"/>
              <a:t> </a:t>
            </a:r>
            <a:r>
              <a:rPr lang="de-DE" sz="2800" dirty="0" err="1" smtClean="0"/>
              <a:t>shower</a:t>
            </a:r>
            <a:endParaRPr lang="de-DE" sz="2800" dirty="0" smtClean="0"/>
          </a:p>
          <a:p>
            <a:r>
              <a:rPr lang="de-DE" sz="2800" dirty="0" smtClean="0"/>
              <a:t>    </a:t>
            </a:r>
            <a:r>
              <a:rPr lang="de-DE" sz="2800" dirty="0" err="1" smtClean="0"/>
              <a:t>arrays</a:t>
            </a:r>
            <a:endParaRPr lang="de-DE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8452722" y="5315946"/>
            <a:ext cx="127791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Auger</a:t>
            </a:r>
            <a:endParaRPr lang="de-DE" sz="3200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Cosmic</a:t>
            </a:r>
            <a:r>
              <a:rPr lang="de-DE" dirty="0" smtClean="0"/>
              <a:t> Rays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152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6" y="1709478"/>
            <a:ext cx="12465949" cy="70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045594" y="4660846"/>
            <a:ext cx="2448571" cy="15836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98282" y="3221155"/>
            <a:ext cx="2520588" cy="14396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12425" y="3437688"/>
            <a:ext cx="1529505" cy="575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110450" y="4643502"/>
            <a:ext cx="1584369" cy="14313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461224" y="2429324"/>
            <a:ext cx="5257226" cy="5614796"/>
          </a:xfrm>
          <a:prstGeom prst="rect">
            <a:avLst/>
          </a:prstGeom>
          <a:solidFill>
            <a:srgbClr val="B9E3FE">
              <a:alpha val="2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0909" y="2802306"/>
            <a:ext cx="3676269" cy="1569660"/>
          </a:xfrm>
          <a:prstGeom prst="rect">
            <a:avLst/>
          </a:prstGeom>
          <a:solidFill>
            <a:srgbClr val="B9E3FE"/>
          </a:solidFill>
        </p:spPr>
        <p:txBody>
          <a:bodyPr wrap="square" rtlCol="0">
            <a:spAutoFit/>
          </a:bodyPr>
          <a:lstStyle/>
          <a:p>
            <a:r>
              <a:rPr lang="de-DE" sz="4800" dirty="0" smtClean="0"/>
              <a:t> </a:t>
            </a:r>
            <a:r>
              <a:rPr lang="de-DE" sz="4800" dirty="0" err="1" smtClean="0"/>
              <a:t>accelerators</a:t>
            </a:r>
            <a:endParaRPr lang="de-DE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1605259" y="5149612"/>
            <a:ext cx="2058767" cy="953797"/>
          </a:xfrm>
          <a:prstGeom prst="rect">
            <a:avLst/>
          </a:prstGeom>
          <a:solidFill>
            <a:srgbClr val="B9E3FE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   </a:t>
            </a:r>
            <a:r>
              <a:rPr lang="de-DE" sz="2800" dirty="0" err="1" smtClean="0"/>
              <a:t>satellites</a:t>
            </a:r>
            <a:r>
              <a:rPr lang="de-DE" sz="2800" dirty="0" smtClean="0"/>
              <a:t>,</a:t>
            </a:r>
          </a:p>
          <a:p>
            <a:r>
              <a:rPr lang="de-DE" sz="2800" dirty="0" smtClean="0"/>
              <a:t>   </a:t>
            </a:r>
            <a:r>
              <a:rPr lang="de-DE" sz="2800" dirty="0" err="1" smtClean="0"/>
              <a:t>balloons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766159" y="5131341"/>
            <a:ext cx="6481114" cy="953797"/>
          </a:xfrm>
          <a:prstGeom prst="rect">
            <a:avLst/>
          </a:prstGeom>
          <a:solidFill>
            <a:srgbClr val="B9E3FE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 err="1"/>
              <a:t>a</a:t>
            </a:r>
            <a:r>
              <a:rPr lang="de-DE" sz="2800" dirty="0" err="1" smtClean="0"/>
              <a:t>ir</a:t>
            </a:r>
            <a:r>
              <a:rPr lang="de-DE" sz="2800" dirty="0" smtClean="0"/>
              <a:t> </a:t>
            </a:r>
            <a:r>
              <a:rPr lang="de-DE" sz="2800" dirty="0" err="1" smtClean="0"/>
              <a:t>shower</a:t>
            </a:r>
            <a:endParaRPr lang="de-DE" sz="2800" dirty="0" smtClean="0"/>
          </a:p>
          <a:p>
            <a:r>
              <a:rPr lang="de-DE" sz="2800" dirty="0" smtClean="0"/>
              <a:t>    </a:t>
            </a:r>
            <a:r>
              <a:rPr lang="de-DE" sz="2800" dirty="0" err="1" smtClean="0"/>
              <a:t>arrays</a:t>
            </a:r>
            <a:endParaRPr lang="de-DE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8452722" y="5315946"/>
            <a:ext cx="127791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Auger</a:t>
            </a:r>
            <a:endParaRPr lang="de-DE" sz="3200" dirty="0"/>
          </a:p>
        </p:txBody>
      </p:sp>
      <p:sp>
        <p:nvSpPr>
          <p:cNvPr id="14" name="TextBox 9"/>
          <p:cNvSpPr txBox="1"/>
          <p:nvPr/>
        </p:nvSpPr>
        <p:spPr>
          <a:xfrm>
            <a:off x="2130455" y="6272545"/>
            <a:ext cx="3271408" cy="132343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4000" dirty="0" err="1" smtClean="0">
                <a:latin typeface="Bernard MT Condensed" panose="02050806060905020404" pitchFamily="18" charset="0"/>
              </a:rPr>
              <a:t>Current</a:t>
            </a:r>
            <a:r>
              <a:rPr lang="de-DE" sz="4000" dirty="0" smtClean="0">
                <a:latin typeface="Bernard MT Condensed" panose="02050806060905020404" pitchFamily="18" charset="0"/>
              </a:rPr>
              <a:t> </a:t>
            </a:r>
            <a:r>
              <a:rPr lang="de-DE" sz="4000" dirty="0" err="1" smtClean="0">
                <a:latin typeface="Bernard MT Condensed" panose="02050806060905020404" pitchFamily="18" charset="0"/>
              </a:rPr>
              <a:t>models</a:t>
            </a:r>
            <a:r>
              <a:rPr lang="de-DE" sz="4000" dirty="0" smtClean="0">
                <a:latin typeface="Bernard MT Condensed" panose="02050806060905020404" pitchFamily="18" charset="0"/>
              </a:rPr>
              <a:t> </a:t>
            </a:r>
          </a:p>
          <a:p>
            <a:r>
              <a:rPr lang="de-DE" sz="4000" dirty="0" smtClean="0">
                <a:latin typeface="Bernard MT Condensed" panose="02050806060905020404" pitchFamily="18" charset="0"/>
              </a:rPr>
              <a:t>   </a:t>
            </a:r>
            <a:r>
              <a:rPr lang="de-DE" sz="4000" dirty="0" err="1" smtClean="0">
                <a:latin typeface="Bernard MT Condensed" panose="02050806060905020404" pitchFamily="18" charset="0"/>
              </a:rPr>
              <a:t>tuned</a:t>
            </a:r>
            <a:r>
              <a:rPr lang="de-DE" sz="4000" dirty="0" smtClean="0">
                <a:latin typeface="Bernard MT Condensed" panose="02050806060905020404" pitchFamily="18" charset="0"/>
              </a:rPr>
              <a:t> </a:t>
            </a:r>
            <a:r>
              <a:rPr lang="de-DE" sz="4000" dirty="0" err="1" smtClean="0">
                <a:latin typeface="Bernard MT Condensed" panose="02050806060905020404" pitchFamily="18" charset="0"/>
              </a:rPr>
              <a:t>here</a:t>
            </a:r>
            <a:endParaRPr lang="de-DE" sz="4000" dirty="0">
              <a:latin typeface="Bernard MT Condensed" panose="02050806060905020404" pitchFamily="18" charset="0"/>
            </a:endParaRPr>
          </a:p>
        </p:txBody>
      </p:sp>
      <p:sp>
        <p:nvSpPr>
          <p:cNvPr id="21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Cosmic</a:t>
            </a:r>
            <a:r>
              <a:rPr lang="de-DE" dirty="0" smtClean="0"/>
              <a:t> Rays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75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69900" y="8683582"/>
            <a:ext cx="12522200" cy="1404474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 err="1" smtClean="0"/>
              <a:t>Compare</a:t>
            </a:r>
            <a:r>
              <a:rPr lang="de-DE" sz="3600" dirty="0" smtClean="0"/>
              <a:t> </a:t>
            </a:r>
            <a:r>
              <a:rPr lang="de-DE" sz="3600" dirty="0" err="1" smtClean="0"/>
              <a:t>to</a:t>
            </a:r>
            <a:r>
              <a:rPr lang="de-DE" sz="3600" dirty="0" smtClean="0"/>
              <a:t> QCD </a:t>
            </a:r>
            <a:r>
              <a:rPr lang="de-DE" sz="3600" dirty="0" err="1" smtClean="0"/>
              <a:t>and</a:t>
            </a:r>
            <a:r>
              <a:rPr lang="de-DE" sz="3600" dirty="0"/>
              <a:t> </a:t>
            </a:r>
            <a:r>
              <a:rPr lang="de-DE" sz="3600" dirty="0" smtClean="0"/>
              <a:t>Glauber </a:t>
            </a:r>
            <a:r>
              <a:rPr lang="de-DE" sz="3600" dirty="0" err="1" smtClean="0"/>
              <a:t>model</a:t>
            </a:r>
            <a:r>
              <a:rPr lang="de-DE" sz="3600" dirty="0" smtClean="0"/>
              <a:t>, </a:t>
            </a:r>
            <a:r>
              <a:rPr lang="de-DE" sz="3600" dirty="0" err="1" smtClean="0"/>
              <a:t>tuning</a:t>
            </a:r>
            <a:r>
              <a:rPr lang="de-DE" sz="3600" dirty="0" smtClean="0"/>
              <a:t> EAS </a:t>
            </a:r>
            <a:r>
              <a:rPr lang="de-DE" sz="3600" dirty="0" err="1" smtClean="0"/>
              <a:t>simulations</a:t>
            </a:r>
            <a:endParaRPr lang="de-DE" sz="3600" dirty="0" smtClean="0"/>
          </a:p>
        </p:txBody>
      </p:sp>
      <p:pic>
        <p:nvPicPr>
          <p:cNvPr id="6" name="Picture 5" descr="protonProtonInel-PA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11" y="2438400"/>
            <a:ext cx="9467689" cy="62451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13964" y="1488706"/>
            <a:ext cx="7795873" cy="70765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4000" dirty="0" smtClean="0">
                <a:latin typeface="Bernard MT Condensed" pitchFamily="18" charset="0"/>
              </a:rPr>
              <a:t>pp </a:t>
            </a:r>
            <a:r>
              <a:rPr lang="de-DE" sz="4000" dirty="0" err="1" smtClean="0">
                <a:latin typeface="Bernard MT Condensed" pitchFamily="18" charset="0"/>
              </a:rPr>
              <a:t>inel</a:t>
            </a:r>
            <a:r>
              <a:rPr lang="de-DE" sz="4000" dirty="0" smtClean="0">
                <a:latin typeface="Bernard MT Condensed" pitchFamily="18" charset="0"/>
              </a:rPr>
              <a:t>. </a:t>
            </a:r>
            <a:r>
              <a:rPr lang="de-DE" sz="4000" dirty="0" err="1" smtClean="0">
                <a:latin typeface="Bernard MT Condensed" pitchFamily="18" charset="0"/>
              </a:rPr>
              <a:t>cross</a:t>
            </a:r>
            <a:r>
              <a:rPr lang="de-DE" sz="4000" dirty="0" smtClean="0">
                <a:latin typeface="Bernard MT Condensed" pitchFamily="18" charset="0"/>
              </a:rPr>
              <a:t> </a:t>
            </a:r>
            <a:r>
              <a:rPr lang="de-DE" sz="4000" dirty="0" err="1" smtClean="0">
                <a:latin typeface="Bernard MT Condensed" pitchFamily="18" charset="0"/>
              </a:rPr>
              <a:t>section</a:t>
            </a:r>
            <a:r>
              <a:rPr lang="de-DE" sz="4000" dirty="0" smtClean="0">
                <a:latin typeface="Bernard MT Condensed" pitchFamily="18" charset="0"/>
              </a:rPr>
              <a:t> </a:t>
            </a:r>
            <a:r>
              <a:rPr lang="de-DE" sz="4000" dirty="0" err="1" smtClean="0">
                <a:latin typeface="Bernard MT Condensed" pitchFamily="18" charset="0"/>
              </a:rPr>
              <a:t>at</a:t>
            </a:r>
            <a:r>
              <a:rPr lang="de-DE" sz="4000" dirty="0" smtClean="0">
                <a:latin typeface="Bernard MT Condensed" pitchFamily="18" charset="0"/>
              </a:rPr>
              <a:t> </a:t>
            </a:r>
            <a:r>
              <a:rPr lang="de-DE" sz="4000" dirty="0" err="1" smtClean="0">
                <a:latin typeface="Bernard MT Condensed" pitchFamily="18" charset="0"/>
              </a:rPr>
              <a:t>sqrt</a:t>
            </a:r>
            <a:r>
              <a:rPr lang="de-DE" sz="4000" dirty="0" smtClean="0">
                <a:latin typeface="Bernard MT Condensed" pitchFamily="18" charset="0"/>
              </a:rPr>
              <a:t>(s)=57 </a:t>
            </a:r>
            <a:r>
              <a:rPr lang="de-DE" sz="4000" dirty="0" err="1" smtClean="0">
                <a:latin typeface="Bernard MT Condensed" pitchFamily="18" charset="0"/>
              </a:rPr>
              <a:t>TeV</a:t>
            </a:r>
            <a:endParaRPr lang="de-DE" sz="4000" dirty="0">
              <a:latin typeface="Bernard MT Condensed" pitchFamily="18" charset="0"/>
            </a:endParaRPr>
          </a:p>
        </p:txBody>
      </p:sp>
      <p:sp>
        <p:nvSpPr>
          <p:cNvPr id="7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Cosmic</a:t>
            </a:r>
            <a:r>
              <a:rPr lang="de-DE" dirty="0" smtClean="0"/>
              <a:t> Rays </a:t>
            </a:r>
            <a:r>
              <a:rPr lang="de-DE" dirty="0" err="1" smtClean="0"/>
              <a:t>and</a:t>
            </a:r>
            <a:r>
              <a:rPr lang="de-DE" dirty="0" smtClean="0"/>
              <a:t> LHC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07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600200"/>
            <a:ext cx="12530921" cy="7342426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/>
              <a:t>Cooperation of particle- and </a:t>
            </a:r>
            <a:r>
              <a:rPr lang="de-DE" sz="3600" dirty="0" smtClean="0"/>
              <a:t>CR-physicists </a:t>
            </a:r>
            <a:r>
              <a:rPr lang="de-DE" sz="3600" dirty="0"/>
              <a:t>has been intensified over the last </a:t>
            </a:r>
            <a:r>
              <a:rPr lang="de-DE" sz="3600" dirty="0" smtClean="0"/>
              <a:t>years.</a:t>
            </a:r>
            <a:endParaRPr lang="de-DE" sz="3600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 err="1"/>
              <a:t>E</a:t>
            </a:r>
            <a:r>
              <a:rPr lang="de-DE" sz="3600" dirty="0" err="1" smtClean="0"/>
              <a:t>xtremely</a:t>
            </a:r>
            <a:r>
              <a:rPr lang="de-DE" sz="3600" dirty="0" smtClean="0"/>
              <a:t> </a:t>
            </a:r>
            <a:r>
              <a:rPr lang="de-DE" sz="3600" dirty="0"/>
              <a:t>useful for understanding CR </a:t>
            </a:r>
            <a:r>
              <a:rPr lang="de-DE" sz="3600" dirty="0" err="1" smtClean="0"/>
              <a:t>nature</a:t>
            </a:r>
            <a:endParaRPr lang="de-DE" sz="3600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 err="1" smtClean="0"/>
              <a:t>Accelerator</a:t>
            </a:r>
            <a:r>
              <a:rPr lang="de-DE" sz="3600" dirty="0" smtClean="0"/>
              <a:t> </a:t>
            </a:r>
            <a:r>
              <a:rPr lang="de-DE" sz="3600" dirty="0" err="1" smtClean="0"/>
              <a:t>data</a:t>
            </a:r>
            <a:r>
              <a:rPr lang="de-DE" sz="3600" dirty="0" smtClean="0"/>
              <a:t> </a:t>
            </a:r>
            <a:r>
              <a:rPr lang="de-DE" sz="3600" dirty="0" err="1" smtClean="0"/>
              <a:t>helped</a:t>
            </a:r>
            <a:r>
              <a:rPr lang="de-DE" sz="3600" dirty="0" smtClean="0"/>
              <a:t> improving </a:t>
            </a:r>
            <a:r>
              <a:rPr lang="de-DE" sz="3600" dirty="0" err="1" smtClean="0"/>
              <a:t>shower</a:t>
            </a:r>
            <a:r>
              <a:rPr lang="de-DE" sz="3600" dirty="0" smtClean="0"/>
              <a:t> </a:t>
            </a:r>
            <a:r>
              <a:rPr lang="de-DE" sz="3600" dirty="0" err="1" smtClean="0"/>
              <a:t>models</a:t>
            </a:r>
            <a:r>
              <a:rPr lang="de-DE" sz="3600" dirty="0" smtClean="0"/>
              <a:t>. Tools </a:t>
            </a:r>
            <a:r>
              <a:rPr lang="de-DE" sz="3600" dirty="0"/>
              <a:t>of CR </a:t>
            </a:r>
            <a:r>
              <a:rPr lang="de-DE" sz="3600" dirty="0" err="1"/>
              <a:t>community</a:t>
            </a:r>
            <a:r>
              <a:rPr lang="de-DE" sz="3600" dirty="0"/>
              <a:t> </a:t>
            </a:r>
            <a:r>
              <a:rPr lang="de-DE" sz="3600" dirty="0" smtClean="0"/>
              <a:t>will </a:t>
            </a:r>
            <a:r>
              <a:rPr lang="de-DE" sz="3600" dirty="0"/>
              <a:t>also help better </a:t>
            </a:r>
            <a:r>
              <a:rPr lang="de-DE" sz="3600" dirty="0" err="1"/>
              <a:t>understanding</a:t>
            </a:r>
            <a:r>
              <a:rPr lang="de-DE" sz="3600" dirty="0"/>
              <a:t> </a:t>
            </a:r>
            <a:r>
              <a:rPr lang="de-DE" sz="3600" dirty="0" smtClean="0"/>
              <a:t> HE </a:t>
            </a:r>
            <a:r>
              <a:rPr lang="de-DE" sz="3600" dirty="0" err="1" smtClean="0"/>
              <a:t>particle</a:t>
            </a:r>
            <a:r>
              <a:rPr lang="de-DE" sz="3600" dirty="0" smtClean="0"/>
              <a:t>                             </a:t>
            </a:r>
            <a:r>
              <a:rPr lang="de-DE" sz="3600" dirty="0" err="1" smtClean="0"/>
              <a:t>interactions</a:t>
            </a:r>
            <a:r>
              <a:rPr lang="de-DE" sz="3600" dirty="0" smtClean="0"/>
              <a:t>: </a:t>
            </a:r>
            <a:r>
              <a:rPr lang="de-DE" sz="3600" dirty="0" err="1" smtClean="0"/>
              <a:t>models</a:t>
            </a:r>
            <a:r>
              <a:rPr lang="de-DE" sz="3600" dirty="0"/>
              <a:t> </a:t>
            </a:r>
            <a:r>
              <a:rPr lang="de-DE" sz="3600" dirty="0" smtClean="0"/>
              <a:t> </a:t>
            </a:r>
            <a:r>
              <a:rPr lang="de-DE" sz="3600" dirty="0" err="1" smtClean="0"/>
              <a:t>sometimes</a:t>
            </a:r>
            <a:r>
              <a:rPr lang="de-DE" sz="3600" dirty="0" smtClean="0"/>
              <a:t> </a:t>
            </a:r>
            <a:r>
              <a:rPr lang="de-DE" sz="3600" dirty="0" err="1" smtClean="0"/>
              <a:t>better</a:t>
            </a:r>
            <a:r>
              <a:rPr lang="de-DE" sz="3600" dirty="0" smtClean="0"/>
              <a:t> </a:t>
            </a:r>
            <a:r>
              <a:rPr lang="de-DE" sz="3600" dirty="0" err="1" smtClean="0"/>
              <a:t>than</a:t>
            </a:r>
            <a:r>
              <a:rPr lang="de-DE" sz="3600" dirty="0" smtClean="0"/>
              <a:t> HEP models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 smtClean="0"/>
              <a:t>Need common approach to understand muons in CR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de-DE" sz="3600" dirty="0" smtClean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 smtClean="0"/>
              <a:t>NA61/SHINE (</a:t>
            </a:r>
            <a:r>
              <a:rPr lang="de-DE" sz="2400" dirty="0" smtClean="0"/>
              <a:t>SPS Heavy Ion and Neutrino Experiment</a:t>
            </a:r>
            <a:r>
              <a:rPr lang="de-DE" sz="3600" dirty="0" smtClean="0"/>
              <a:t>):                                       important input data for cosmic ray and neutrino experiments. </a:t>
            </a:r>
            <a:endParaRPr lang="de-DE" sz="2000" dirty="0" smtClean="0"/>
          </a:p>
          <a:p>
            <a:pPr marL="0" indent="0">
              <a:buClr>
                <a:srgbClr val="FF0000"/>
              </a:buClr>
              <a:buNone/>
            </a:pPr>
            <a:endParaRPr lang="de-DE" sz="3600" b="1" dirty="0" smtClean="0"/>
          </a:p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Cosmic</a:t>
            </a:r>
            <a:r>
              <a:rPr lang="de-DE" dirty="0" smtClean="0"/>
              <a:t> Rays </a:t>
            </a:r>
            <a:r>
              <a:rPr lang="de-DE" dirty="0" err="1" smtClean="0"/>
              <a:t>and</a:t>
            </a:r>
            <a:r>
              <a:rPr lang="de-DE" dirty="0" smtClean="0"/>
              <a:t> LHC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486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447800"/>
            <a:ext cx="11319130" cy="788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Cut-off at </a:t>
            </a:r>
            <a:r>
              <a:rPr lang="de-DE" sz="4800" dirty="0" err="1" smtClean="0"/>
              <a:t>highest</a:t>
            </a:r>
            <a:r>
              <a:rPr lang="de-DE" sz="4800" dirty="0" smtClean="0"/>
              <a:t> </a:t>
            </a:r>
            <a:r>
              <a:rPr lang="de-DE" sz="4800" dirty="0" err="1" smtClean="0"/>
              <a:t>energies</a:t>
            </a:r>
            <a:r>
              <a:rPr lang="de-DE" sz="4800" dirty="0" smtClean="0"/>
              <a:t> </a:t>
            </a:r>
            <a:r>
              <a:rPr lang="de-DE" sz="4800" dirty="0" err="1" smtClean="0"/>
              <a:t>confirmed</a:t>
            </a:r>
            <a:r>
              <a:rPr lang="de-DE" sz="4800" dirty="0" smtClean="0"/>
              <a:t>, but …</a:t>
            </a:r>
            <a:br>
              <a:rPr lang="de-DE" sz="4800" dirty="0" smtClean="0"/>
            </a:br>
            <a:r>
              <a:rPr lang="de-DE" sz="4800" dirty="0"/>
              <a:t/>
            </a:r>
            <a:br>
              <a:rPr lang="de-DE" sz="4800" dirty="0"/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rgbClr val="00B0F0"/>
                </a:solidFill>
              </a:rPr>
              <a:t/>
            </a:r>
            <a:br>
              <a:rPr lang="de-DE" sz="4800" dirty="0">
                <a:solidFill>
                  <a:srgbClr val="00B0F0"/>
                </a:solidFill>
              </a:rPr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rgbClr val="00B0F0"/>
                </a:solidFill>
              </a:rPr>
              <a:t/>
            </a:r>
            <a:br>
              <a:rPr lang="de-DE" sz="4800" dirty="0">
                <a:solidFill>
                  <a:srgbClr val="00B0F0"/>
                </a:solidFill>
              </a:rPr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4800" dirty="0" smtClean="0">
                <a:solidFill>
                  <a:schemeClr val="accent2">
                    <a:lumMod val="50000"/>
                  </a:schemeClr>
                </a:solidFill>
              </a:rPr>
              <a:t>                     </a:t>
            </a:r>
            <a:br>
              <a:rPr lang="de-DE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                   …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that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GZK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cut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-off?</a:t>
            </a:r>
            <a:b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DE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                    …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or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do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sources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just </a:t>
            </a:r>
            <a:b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                  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run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out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power?</a:t>
            </a:r>
            <a:endParaRPr lang="de-DE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1333500"/>
            <a:ext cx="3136900" cy="762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rPr>
              <a:t>190</a:t>
            </a:r>
            <a:r>
              <a:rPr kumimoji="0" lang="de-DE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rPr>
              <a:t> 000 </a:t>
            </a:r>
            <a:r>
              <a:rPr kumimoji="0" lang="de-DE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rPr>
              <a:t>events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921384" y="4276635"/>
            <a:ext cx="111620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7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Messengers</a:t>
            </a:r>
            <a:r>
              <a:rPr lang="de-DE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&amp; Goals</a:t>
            </a:r>
            <a:endParaRPr lang="de-DE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447800"/>
            <a:ext cx="11319130" cy="788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Cut-off: </a:t>
            </a:r>
            <a:r>
              <a:rPr lang="de-DE" sz="4800" dirty="0" err="1" smtClean="0"/>
              <a:t>how</a:t>
            </a:r>
            <a:r>
              <a:rPr lang="de-DE" sz="4800" dirty="0" smtClean="0"/>
              <a:t> </a:t>
            </a:r>
            <a:r>
              <a:rPr lang="de-DE" sz="4800" dirty="0" err="1" smtClean="0"/>
              <a:t>to</a:t>
            </a:r>
            <a:r>
              <a:rPr lang="de-DE" sz="4800" dirty="0" smtClean="0"/>
              <a:t> </a:t>
            </a:r>
            <a:r>
              <a:rPr lang="de-DE" sz="4800" dirty="0" err="1" smtClean="0"/>
              <a:t>undestand</a:t>
            </a:r>
            <a:r>
              <a:rPr lang="de-DE" sz="4800" dirty="0" smtClean="0"/>
              <a:t> ist </a:t>
            </a:r>
            <a:r>
              <a:rPr lang="de-DE" sz="4800" dirty="0" err="1" smtClean="0"/>
              <a:t>nature</a:t>
            </a:r>
            <a:r>
              <a:rPr lang="de-DE" sz="4800" dirty="0"/>
              <a:t/>
            </a:r>
            <a:br>
              <a:rPr lang="de-DE" sz="4800" dirty="0"/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rgbClr val="00B0F0"/>
                </a:solidFill>
              </a:rPr>
              <a:t/>
            </a:r>
            <a:br>
              <a:rPr lang="de-DE" sz="4800" dirty="0">
                <a:solidFill>
                  <a:srgbClr val="00B0F0"/>
                </a:solidFill>
              </a:rPr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rgbClr val="00B0F0"/>
                </a:solidFill>
              </a:rPr>
              <a:t/>
            </a:r>
            <a:br>
              <a:rPr lang="de-DE" sz="4800" dirty="0">
                <a:solidFill>
                  <a:srgbClr val="00B0F0"/>
                </a:solidFill>
              </a:rPr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rgbClr val="00B0F0"/>
                </a:solidFill>
              </a:rPr>
              <a:t> </a:t>
            </a:r>
            <a:r>
              <a:rPr lang="de-DE" sz="4800" dirty="0" smtClean="0">
                <a:solidFill>
                  <a:srgbClr val="00B0F0"/>
                </a:solidFill>
              </a:rPr>
              <a:t>                     </a:t>
            </a:r>
            <a:endParaRPr lang="de-DE" sz="4800" dirty="0">
              <a:solidFill>
                <a:srgbClr val="00B0F0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941765" y="4267200"/>
            <a:ext cx="7162800" cy="3810000"/>
          </a:xfrm>
        </p:spPr>
        <p:txBody>
          <a:bodyPr/>
          <a:lstStyle/>
          <a:p>
            <a:r>
              <a:rPr lang="de-DE" dirty="0" smtClean="0"/>
              <a:t>Need a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determination</a:t>
            </a:r>
            <a:r>
              <a:rPr lang="de-DE" dirty="0" smtClean="0"/>
              <a:t>    </a:t>
            </a:r>
            <a:r>
              <a:rPr lang="de-DE" dirty="0" err="1" smtClean="0"/>
              <a:t>to</a:t>
            </a:r>
            <a:r>
              <a:rPr lang="de-DE" dirty="0" smtClean="0"/>
              <a:t> check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cut</a:t>
            </a:r>
            <a:r>
              <a:rPr lang="de-DE" dirty="0" smtClean="0"/>
              <a:t>-off </a:t>
            </a:r>
            <a:r>
              <a:rPr lang="de-DE" dirty="0" err="1" smtClean="0"/>
              <a:t>depends</a:t>
            </a:r>
            <a:r>
              <a:rPr lang="de-DE" dirty="0" smtClean="0"/>
              <a:t>            on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endParaRPr lang="de-DE" dirty="0" smtClean="0"/>
          </a:p>
          <a:p>
            <a:r>
              <a:rPr lang="de-DE" dirty="0" smtClean="0"/>
              <a:t>Need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statistics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check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cut</a:t>
            </a:r>
            <a:r>
              <a:rPr lang="de-DE" dirty="0" smtClean="0"/>
              <a:t>-off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05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Can </a:t>
            </a:r>
            <a:r>
              <a:rPr lang="de-DE" dirty="0" err="1" smtClean="0"/>
              <a:t>we</a:t>
            </a:r>
            <a:r>
              <a:rPr lang="de-DE" dirty="0" smtClean="0"/>
              <a:t> do </a:t>
            </a:r>
            <a:r>
              <a:rPr lang="de-DE" dirty="0" err="1" smtClean="0"/>
              <a:t>astronomy</a:t>
            </a:r>
            <a:r>
              <a:rPr lang="de-DE" dirty="0"/>
              <a:t>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457894"/>
            <a:ext cx="11803138" cy="625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0065" y="1371600"/>
            <a:ext cx="12420600" cy="1295400"/>
          </a:xfrm>
        </p:spPr>
        <p:txBody>
          <a:bodyPr/>
          <a:lstStyle/>
          <a:p>
            <a:r>
              <a:rPr lang="de-DE" sz="2400" dirty="0" smtClean="0"/>
              <a:t>Need </a:t>
            </a:r>
            <a:r>
              <a:rPr lang="de-DE" sz="2400" dirty="0" err="1" smtClean="0"/>
              <a:t>protons</a:t>
            </a:r>
            <a:r>
              <a:rPr lang="de-DE" sz="2400" dirty="0" smtClean="0"/>
              <a:t>  -- heavy </a:t>
            </a:r>
            <a:r>
              <a:rPr lang="de-DE" sz="2400" dirty="0" err="1" smtClean="0"/>
              <a:t>nuclei</a:t>
            </a:r>
            <a:r>
              <a:rPr lang="de-DE" sz="2400" dirty="0" smtClean="0"/>
              <a:t> </a:t>
            </a:r>
            <a:r>
              <a:rPr lang="de-DE" sz="2400" dirty="0" err="1" smtClean="0"/>
              <a:t>too</a:t>
            </a:r>
            <a:r>
              <a:rPr lang="de-DE" sz="2400" dirty="0" smtClean="0"/>
              <a:t> </a:t>
            </a:r>
            <a:r>
              <a:rPr lang="de-DE" sz="2400" dirty="0" err="1" smtClean="0"/>
              <a:t>strongly</a:t>
            </a:r>
            <a:r>
              <a:rPr lang="de-DE" sz="2400" dirty="0" smtClean="0"/>
              <a:t> </a:t>
            </a:r>
            <a:r>
              <a:rPr lang="de-DE" sz="2400" dirty="0" err="1" smtClean="0"/>
              <a:t>deflected</a:t>
            </a:r>
            <a:r>
              <a:rPr lang="de-DE" sz="2400" dirty="0" smtClean="0"/>
              <a:t>.</a:t>
            </a:r>
          </a:p>
          <a:p>
            <a:r>
              <a:rPr lang="de-DE" sz="2400" dirty="0" err="1" smtClean="0"/>
              <a:t>Presently</a:t>
            </a:r>
            <a:r>
              <a:rPr lang="de-DE" sz="2400" dirty="0" smtClean="0"/>
              <a:t> </a:t>
            </a:r>
            <a:r>
              <a:rPr lang="de-DE" sz="2400" dirty="0" err="1" smtClean="0"/>
              <a:t>derived</a:t>
            </a:r>
            <a:r>
              <a:rPr lang="de-DE" sz="2400" dirty="0" smtClean="0"/>
              <a:t> </a:t>
            </a:r>
            <a:r>
              <a:rPr lang="de-DE" sz="2400" dirty="0" err="1" smtClean="0"/>
              <a:t>proton</a:t>
            </a:r>
            <a:r>
              <a:rPr lang="de-DE" sz="2400" dirty="0" smtClean="0"/>
              <a:t> </a:t>
            </a:r>
            <a:r>
              <a:rPr lang="de-DE" sz="2400" dirty="0" err="1" smtClean="0"/>
              <a:t>contribution</a:t>
            </a:r>
            <a:r>
              <a:rPr lang="de-DE" sz="2400" dirty="0" smtClean="0"/>
              <a:t> </a:t>
            </a:r>
            <a:r>
              <a:rPr lang="de-DE" sz="2400" dirty="0" err="1" smtClean="0"/>
              <a:t>seems</a:t>
            </a:r>
            <a:r>
              <a:rPr lang="de-DE" sz="2400" dirty="0" smtClean="0"/>
              <a:t> </a:t>
            </a:r>
            <a:r>
              <a:rPr lang="de-DE" sz="2400" dirty="0" err="1" smtClean="0"/>
              <a:t>disappointingly</a:t>
            </a:r>
            <a:r>
              <a:rPr lang="de-DE" sz="2400" dirty="0" smtClean="0"/>
              <a:t> </a:t>
            </a:r>
            <a:r>
              <a:rPr lang="de-DE" sz="2400" dirty="0" err="1" smtClean="0"/>
              <a:t>small</a:t>
            </a:r>
            <a:r>
              <a:rPr lang="de-DE" sz="2400" dirty="0" smtClean="0"/>
              <a:t> (~10%)</a:t>
            </a:r>
          </a:p>
          <a:p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final </a:t>
            </a:r>
            <a:r>
              <a:rPr lang="de-DE" sz="2400" dirty="0" err="1" smtClean="0"/>
              <a:t>word</a:t>
            </a:r>
            <a:r>
              <a:rPr lang="de-DE" sz="2400" dirty="0" smtClean="0"/>
              <a:t>? 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well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30%  !!   </a:t>
            </a:r>
            <a:endParaRPr lang="de-DE" sz="2400" dirty="0">
              <a:sym typeface="Wingdings" panose="05000000000000000000" pitchFamily="2" charset="2"/>
            </a:endParaRPr>
          </a:p>
          <a:p>
            <a:r>
              <a:rPr lang="de-DE" sz="2400" dirty="0" smtClean="0"/>
              <a:t>Need </a:t>
            </a:r>
            <a:r>
              <a:rPr lang="de-DE" sz="2400" dirty="0" err="1" smtClean="0"/>
              <a:t>better</a:t>
            </a:r>
            <a:r>
              <a:rPr lang="de-DE" sz="2400" dirty="0" smtClean="0"/>
              <a:t> </a:t>
            </a:r>
            <a:r>
              <a:rPr lang="de-DE" sz="2400" dirty="0" err="1" smtClean="0"/>
              <a:t>mass</a:t>
            </a:r>
            <a:r>
              <a:rPr lang="de-DE" sz="2400" dirty="0" smtClean="0"/>
              <a:t> </a:t>
            </a:r>
            <a:r>
              <a:rPr lang="de-DE" sz="2400" dirty="0" err="1" smtClean="0"/>
              <a:t>determination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more</a:t>
            </a:r>
            <a:r>
              <a:rPr lang="de-DE" sz="2400" dirty="0" smtClean="0"/>
              <a:t> </a:t>
            </a:r>
            <a:r>
              <a:rPr lang="de-DE" sz="2400" dirty="0" err="1" smtClean="0"/>
              <a:t>statistics</a:t>
            </a:r>
            <a:r>
              <a:rPr lang="de-DE" sz="2400" dirty="0" smtClean="0"/>
              <a:t> </a:t>
            </a:r>
            <a:r>
              <a:rPr lang="de-DE" sz="2400" dirty="0" err="1" smtClean="0"/>
              <a:t>above</a:t>
            </a:r>
            <a:r>
              <a:rPr lang="de-DE" sz="2400" dirty="0" smtClean="0"/>
              <a:t> 3 </a:t>
            </a:r>
            <a:r>
              <a:rPr lang="de-DE" sz="2400" dirty="0" smtClean="0">
                <a:sym typeface="Symbol"/>
              </a:rPr>
              <a:t></a:t>
            </a:r>
            <a:r>
              <a:rPr lang="de-DE" sz="2400" dirty="0" smtClean="0"/>
              <a:t> 10</a:t>
            </a:r>
            <a:r>
              <a:rPr lang="de-DE" sz="2400" baseline="30000" dirty="0" smtClean="0"/>
              <a:t>19</a:t>
            </a:r>
            <a:r>
              <a:rPr lang="de-DE" sz="2400" dirty="0" smtClean="0"/>
              <a:t> eV!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0163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Point </a:t>
            </a:r>
            <a:r>
              <a:rPr lang="de-DE" dirty="0" err="1" smtClean="0"/>
              <a:t>Sources</a:t>
            </a:r>
            <a:r>
              <a:rPr lang="de-DE" dirty="0" smtClean="0"/>
              <a:t>: </a:t>
            </a:r>
            <a:r>
              <a:rPr lang="de-DE" dirty="0" err="1" smtClean="0"/>
              <a:t>Tantalizing</a:t>
            </a:r>
            <a:r>
              <a:rPr lang="de-DE" dirty="0" smtClean="0"/>
              <a:t> </a:t>
            </a:r>
            <a:r>
              <a:rPr lang="de-DE" dirty="0" err="1" smtClean="0"/>
              <a:t>hot</a:t>
            </a:r>
            <a:r>
              <a:rPr lang="de-DE" dirty="0" smtClean="0"/>
              <a:t> </a:t>
            </a:r>
            <a:r>
              <a:rPr lang="de-DE" dirty="0" err="1" smtClean="0"/>
              <a:t>spot</a:t>
            </a:r>
            <a:r>
              <a:rPr lang="de-DE" dirty="0" smtClean="0"/>
              <a:t> at TA</a:t>
            </a:r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6519" r="-901"/>
          <a:stretch/>
        </p:blipFill>
        <p:spPr bwMode="auto">
          <a:xfrm>
            <a:off x="406399" y="1600200"/>
            <a:ext cx="12670057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8483600" y="1447800"/>
            <a:ext cx="2133600" cy="914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Auger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TA </a:t>
            </a:r>
            <a:r>
              <a:rPr lang="de-DE" dirty="0" err="1" smtClean="0"/>
              <a:t>upgrades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447800"/>
            <a:ext cx="12268200" cy="7467600"/>
          </a:xfrm>
        </p:spPr>
        <p:txBody>
          <a:bodyPr/>
          <a:lstStyle/>
          <a:p>
            <a:r>
              <a:rPr lang="de-DE" sz="4800" dirty="0" err="1" smtClean="0"/>
              <a:t>AugerPrime</a:t>
            </a:r>
            <a:endParaRPr lang="de-DE" sz="4800" dirty="0"/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  </a:t>
            </a:r>
            <a:r>
              <a:rPr lang="de-DE" sz="3600" dirty="0" err="1" smtClean="0">
                <a:solidFill>
                  <a:srgbClr val="FF0000"/>
                </a:solidFill>
              </a:rPr>
              <a:t>improve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measurement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of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mass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composition</a:t>
            </a:r>
            <a:r>
              <a:rPr lang="de-DE" sz="3600" dirty="0" smtClean="0">
                <a:solidFill>
                  <a:srgbClr val="FF0000"/>
                </a:solidFill>
              </a:rPr>
              <a:t> !!</a:t>
            </a:r>
          </a:p>
          <a:p>
            <a:pPr lvl="1"/>
            <a:r>
              <a:rPr lang="de-DE" dirty="0" smtClean="0"/>
              <a:t>  </a:t>
            </a:r>
            <a:r>
              <a:rPr lang="de-DE" dirty="0" err="1" smtClean="0">
                <a:solidFill>
                  <a:srgbClr val="FF0000"/>
                </a:solidFill>
              </a:rPr>
              <a:t>no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area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extension</a:t>
            </a:r>
            <a:endParaRPr lang="de-DE" dirty="0" smtClean="0">
              <a:solidFill>
                <a:srgbClr val="FF0000"/>
              </a:solidFill>
            </a:endParaRPr>
          </a:p>
          <a:p>
            <a:pPr lvl="1"/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err="1" smtClean="0"/>
              <a:t>upgrading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tanks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scintillators</a:t>
            </a:r>
            <a:r>
              <a:rPr lang="de-DE" dirty="0" smtClean="0"/>
              <a:t> on top +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electronics</a:t>
            </a:r>
            <a:endParaRPr lang="de-DE" dirty="0"/>
          </a:p>
          <a:p>
            <a:pPr marL="444500" lvl="1" indent="0">
              <a:buNone/>
            </a:pPr>
            <a:r>
              <a:rPr lang="de-DE" dirty="0" smtClean="0">
                <a:sym typeface="Symbol"/>
              </a:rPr>
              <a:t>     </a:t>
            </a:r>
            <a:r>
              <a:rPr lang="de-DE" dirty="0" err="1" smtClean="0"/>
              <a:t>better</a:t>
            </a:r>
            <a:r>
              <a:rPr lang="de-DE" dirty="0" smtClean="0"/>
              <a:t> event-</a:t>
            </a:r>
            <a:r>
              <a:rPr lang="de-DE" dirty="0" err="1" smtClean="0"/>
              <a:t>to</a:t>
            </a:r>
            <a:r>
              <a:rPr lang="de-DE" dirty="0" smtClean="0"/>
              <a:t>-event </a:t>
            </a:r>
            <a:r>
              <a:rPr lang="de-DE" dirty="0" err="1" smtClean="0"/>
              <a:t>composition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,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cut</a:t>
            </a:r>
            <a:r>
              <a:rPr lang="de-DE" dirty="0" smtClean="0"/>
              <a:t>-off </a:t>
            </a:r>
            <a:r>
              <a:rPr lang="de-DE" dirty="0" err="1" smtClean="0"/>
              <a:t>region</a:t>
            </a:r>
            <a:r>
              <a:rPr lang="de-DE" dirty="0" smtClean="0"/>
              <a:t> </a:t>
            </a:r>
          </a:p>
          <a:p>
            <a:pPr marL="444500" lvl="1" indent="0">
              <a:buNone/>
            </a:pPr>
            <a:r>
              <a:rPr lang="de-DE" dirty="0" smtClean="0">
                <a:sym typeface="Symbol"/>
              </a:rPr>
              <a:t>     in-</a:t>
            </a:r>
            <a:r>
              <a:rPr lang="de-DE" dirty="0" err="1" smtClean="0">
                <a:sym typeface="Symbol"/>
              </a:rPr>
              <a:t>depth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study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of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muon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excess</a:t>
            </a:r>
            <a:r>
              <a:rPr lang="de-DE" dirty="0" smtClean="0">
                <a:sym typeface="Symbol"/>
              </a:rPr>
              <a:t>, CR </a:t>
            </a:r>
            <a:r>
              <a:rPr lang="de-DE" dirty="0" err="1" smtClean="0">
                <a:sym typeface="Symbol"/>
              </a:rPr>
              <a:t>models</a:t>
            </a:r>
            <a:r>
              <a:rPr lang="de-DE" dirty="0" smtClean="0">
                <a:sym typeface="Symbol"/>
              </a:rPr>
              <a:t>, …</a:t>
            </a:r>
            <a:endParaRPr lang="de-DE" dirty="0" smtClean="0"/>
          </a:p>
          <a:p>
            <a:pPr lvl="1"/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err="1" smtClean="0"/>
              <a:t>raising</a:t>
            </a:r>
            <a:r>
              <a:rPr lang="de-DE" dirty="0" smtClean="0"/>
              <a:t> </a:t>
            </a:r>
            <a:r>
              <a:rPr lang="de-DE" dirty="0" err="1" smtClean="0"/>
              <a:t>Fluorescence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duty</a:t>
            </a:r>
            <a:r>
              <a:rPr lang="de-DE" dirty="0" smtClean="0"/>
              <a:t> </a:t>
            </a:r>
            <a:r>
              <a:rPr lang="de-DE" dirty="0" err="1" smtClean="0"/>
              <a:t>cycle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10-15%  </a:t>
            </a: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more</a:t>
            </a:r>
            <a:r>
              <a:rPr lang="de-DE" dirty="0" smtClean="0">
                <a:sym typeface="Symbol"/>
              </a:rPr>
              <a:t> hybrid </a:t>
            </a:r>
            <a:r>
              <a:rPr lang="de-DE" dirty="0" err="1" smtClean="0">
                <a:sym typeface="Symbol"/>
              </a:rPr>
              <a:t>events</a:t>
            </a:r>
            <a:endParaRPr lang="de-DE" dirty="0" smtClean="0"/>
          </a:p>
          <a:p>
            <a:pPr marL="444500" lvl="1" indent="0">
              <a:buNone/>
            </a:pPr>
            <a:endParaRPr lang="de-DE" sz="2000" dirty="0" smtClean="0"/>
          </a:p>
          <a:p>
            <a:r>
              <a:rPr lang="de-DE" sz="4800" dirty="0" err="1" smtClean="0"/>
              <a:t>Telescope</a:t>
            </a:r>
            <a:r>
              <a:rPr lang="de-DE" sz="4800" dirty="0" smtClean="0"/>
              <a:t> Array upgrade  </a:t>
            </a:r>
          </a:p>
          <a:p>
            <a:pPr lvl="1"/>
            <a:r>
              <a:rPr lang="de-DE" sz="3600" dirty="0" smtClean="0"/>
              <a:t>  </a:t>
            </a:r>
            <a:r>
              <a:rPr lang="de-DE" sz="3600" dirty="0" err="1" smtClean="0">
                <a:solidFill>
                  <a:srgbClr val="FF0000"/>
                </a:solidFill>
              </a:rPr>
              <a:t>more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statistics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for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hot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spot</a:t>
            </a:r>
            <a:r>
              <a:rPr lang="de-DE" sz="3600" dirty="0" smtClean="0">
                <a:solidFill>
                  <a:srgbClr val="FF0000"/>
                </a:solidFill>
              </a:rPr>
              <a:t> !!</a:t>
            </a:r>
          </a:p>
          <a:p>
            <a:pPr lvl="1"/>
            <a:r>
              <a:rPr lang="de-DE" dirty="0" smtClean="0"/>
              <a:t>  </a:t>
            </a:r>
            <a:r>
              <a:rPr lang="de-DE" dirty="0" err="1" smtClean="0"/>
              <a:t>increasing</a:t>
            </a:r>
            <a:r>
              <a:rPr lang="de-DE" dirty="0" smtClean="0"/>
              <a:t> </a:t>
            </a:r>
            <a:r>
              <a:rPr lang="de-DE" dirty="0" err="1" smtClean="0"/>
              <a:t>array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700 km² </a:t>
            </a:r>
            <a:r>
              <a:rPr lang="de-DE" dirty="0" err="1" smtClean="0"/>
              <a:t>to</a:t>
            </a:r>
            <a:r>
              <a:rPr lang="de-DE" dirty="0" smtClean="0"/>
              <a:t> 2800 km²  (</a:t>
            </a:r>
            <a:r>
              <a:rPr lang="de-DE" dirty="0" err="1" smtClean="0"/>
              <a:t>approved</a:t>
            </a:r>
            <a:r>
              <a:rPr lang="de-DE" dirty="0" smtClean="0"/>
              <a:t> in Japan April 2014)</a:t>
            </a:r>
          </a:p>
          <a:p>
            <a:pPr lvl="1"/>
            <a:r>
              <a:rPr lang="de-DE" dirty="0" smtClean="0">
                <a:sym typeface="Symbol"/>
              </a:rPr>
              <a:t> 2 </a:t>
            </a:r>
            <a:r>
              <a:rPr lang="de-DE" dirty="0" err="1" smtClean="0">
                <a:sym typeface="Symbol"/>
              </a:rPr>
              <a:t>new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Fluorescence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detectors</a:t>
            </a:r>
            <a:r>
              <a:rPr lang="de-DE" dirty="0" smtClean="0">
                <a:sym typeface="Symbol"/>
              </a:rPr>
              <a:t>                           (</a:t>
            </a:r>
            <a:r>
              <a:rPr lang="de-DE" dirty="0" err="1" smtClean="0">
                <a:sym typeface="Symbol"/>
              </a:rPr>
              <a:t>proposal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submitted</a:t>
            </a:r>
            <a:r>
              <a:rPr lang="de-DE" dirty="0" smtClean="0">
                <a:sym typeface="Symbol"/>
              </a:rPr>
              <a:t> in USA)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57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after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upgraded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1676400"/>
            <a:ext cx="12649200" cy="7467600"/>
          </a:xfrm>
        </p:spPr>
        <p:txBody>
          <a:bodyPr/>
          <a:lstStyle/>
          <a:p>
            <a:r>
              <a:rPr lang="en-US" sz="6000" b="0" dirty="0"/>
              <a:t>U</a:t>
            </a:r>
            <a:r>
              <a:rPr lang="en-US" sz="6000" b="0" dirty="0" smtClean="0"/>
              <a:t>ltrahigh-energy </a:t>
            </a:r>
            <a:r>
              <a:rPr lang="en-US" sz="6000" b="0" dirty="0"/>
              <a:t>cosmic ray physics is at a turning </a:t>
            </a:r>
            <a:r>
              <a:rPr lang="en-US" sz="6000" b="0" dirty="0" smtClean="0"/>
              <a:t>point </a:t>
            </a:r>
          </a:p>
          <a:p>
            <a:r>
              <a:rPr lang="en-US" b="0" dirty="0"/>
              <a:t>H</a:t>
            </a:r>
            <a:r>
              <a:rPr lang="en-US" b="0" dirty="0" smtClean="0"/>
              <a:t>igh-energy </a:t>
            </a:r>
            <a:r>
              <a:rPr lang="en-US" b="0" dirty="0"/>
              <a:t>cut-off has been clearly </a:t>
            </a:r>
            <a:r>
              <a:rPr lang="en-US" b="0" dirty="0" smtClean="0"/>
              <a:t>confirmed, </a:t>
            </a:r>
            <a:r>
              <a:rPr lang="en-US" b="0" dirty="0"/>
              <a:t>but </a:t>
            </a:r>
            <a:r>
              <a:rPr lang="en-US" b="0" dirty="0" smtClean="0"/>
              <a:t>nature unclear</a:t>
            </a:r>
          </a:p>
          <a:p>
            <a:r>
              <a:rPr lang="en-US" b="0" dirty="0" smtClean="0"/>
              <a:t>No </a:t>
            </a:r>
            <a:r>
              <a:rPr lang="en-US" b="0" dirty="0"/>
              <a:t>point </a:t>
            </a:r>
            <a:r>
              <a:rPr lang="en-US" b="0" dirty="0" smtClean="0"/>
              <a:t>sources, but hot spot TA + “warm” spot Auger</a:t>
            </a:r>
          </a:p>
          <a:p>
            <a:r>
              <a:rPr lang="en-US" b="0" dirty="0" smtClean="0"/>
              <a:t>Detection </a:t>
            </a:r>
            <a:r>
              <a:rPr lang="en-US" b="0" dirty="0"/>
              <a:t>and study of point sources was one of the two primary goals of </a:t>
            </a:r>
            <a:r>
              <a:rPr lang="en-US" b="0" dirty="0" smtClean="0"/>
              <a:t>Auger/TA. </a:t>
            </a:r>
            <a:r>
              <a:rPr lang="en-US" b="0" dirty="0"/>
              <a:t>W</a:t>
            </a:r>
            <a:r>
              <a:rPr lang="en-US" b="0" dirty="0" smtClean="0"/>
              <a:t>ould </a:t>
            </a:r>
            <a:r>
              <a:rPr lang="en-US" b="0" dirty="0"/>
              <a:t>also be the primary motivation for any future </a:t>
            </a:r>
            <a:r>
              <a:rPr lang="en-US" b="0" dirty="0" err="1"/>
              <a:t>EeV</a:t>
            </a:r>
            <a:r>
              <a:rPr lang="en-US" b="0" dirty="0"/>
              <a:t> </a:t>
            </a:r>
            <a:r>
              <a:rPr lang="en-US" b="0" dirty="0" smtClean="0"/>
              <a:t>CR experiment –  ground </a:t>
            </a:r>
            <a:r>
              <a:rPr lang="en-US" b="0" dirty="0"/>
              <a:t>based arrays of the 30 000 – 90 000 km² class or the space based JEM-EUSO.  </a:t>
            </a:r>
          </a:p>
          <a:p>
            <a:r>
              <a:rPr lang="en-US" b="0" dirty="0" smtClean="0"/>
              <a:t>Key </a:t>
            </a:r>
            <a:r>
              <a:rPr lang="en-US" b="0" dirty="0"/>
              <a:t>to move ahead in both </a:t>
            </a:r>
            <a:r>
              <a:rPr lang="en-US" b="0" dirty="0" smtClean="0"/>
              <a:t>directions: more </a:t>
            </a:r>
            <a:r>
              <a:rPr lang="en-US" b="0" dirty="0"/>
              <a:t>precise mass assignment of individual events and the separation of a proton event sample which is minimally polluted by heavier nuclei. </a:t>
            </a:r>
            <a:endParaRPr lang="en-US" b="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631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after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upgraded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1676400"/>
            <a:ext cx="12649200" cy="7467600"/>
          </a:xfrm>
        </p:spPr>
        <p:txBody>
          <a:bodyPr/>
          <a:lstStyle/>
          <a:p>
            <a:r>
              <a:rPr lang="en-US" dirty="0" smtClean="0"/>
              <a:t>If proton </a:t>
            </a:r>
            <a:r>
              <a:rPr lang="en-US" dirty="0"/>
              <a:t>component </a:t>
            </a:r>
            <a:r>
              <a:rPr lang="en-US" dirty="0" smtClean="0"/>
              <a:t>&lt; 5-10%:  </a:t>
            </a:r>
            <a:r>
              <a:rPr lang="en-US" b="0" dirty="0" smtClean="0"/>
              <a:t>Next-generation detectors would fail                             </a:t>
            </a:r>
            <a:r>
              <a:rPr lang="en-US" b="0" i="1" dirty="0"/>
              <a:t>b</a:t>
            </a:r>
            <a:r>
              <a:rPr lang="en-US" b="0" i="1" dirty="0" smtClean="0"/>
              <a:t>y definition </a:t>
            </a:r>
            <a:r>
              <a:rPr lang="en-US" b="0" dirty="0" smtClean="0"/>
              <a:t>to identify point </a:t>
            </a:r>
            <a:r>
              <a:rPr lang="en-US" b="0" dirty="0"/>
              <a:t>sources. </a:t>
            </a:r>
            <a:r>
              <a:rPr lang="en-US" b="0" dirty="0" smtClean="0"/>
              <a:t>                                                                   </a:t>
            </a:r>
            <a:r>
              <a:rPr lang="en-US" dirty="0" smtClean="0"/>
              <a:t>That would </a:t>
            </a:r>
            <a:r>
              <a:rPr lang="en-US" dirty="0"/>
              <a:t>very likely herald the end of the race towards </a:t>
            </a:r>
            <a:r>
              <a:rPr lang="en-US" i="1" u="sng" dirty="0"/>
              <a:t>astronomy</a:t>
            </a:r>
            <a:r>
              <a:rPr lang="en-US" dirty="0"/>
              <a:t> with charged cosmic rays. </a:t>
            </a:r>
            <a:endParaRPr lang="en-US" dirty="0" smtClean="0"/>
          </a:p>
          <a:p>
            <a:r>
              <a:rPr lang="en-US" dirty="0" smtClean="0"/>
              <a:t>If the proton </a:t>
            </a:r>
            <a:r>
              <a:rPr lang="en-US" dirty="0"/>
              <a:t>component would be </a:t>
            </a:r>
            <a:r>
              <a:rPr lang="en-US" dirty="0" smtClean="0"/>
              <a:t>much higher </a:t>
            </a:r>
            <a:r>
              <a:rPr lang="en-US" dirty="0"/>
              <a:t>than the presently estimated 10%, or if even point sources could be identified, the path towards cosmic ray astronomy would </a:t>
            </a:r>
            <a:r>
              <a:rPr lang="en-US" dirty="0" smtClean="0"/>
              <a:t>be </a:t>
            </a:r>
            <a:r>
              <a:rPr lang="en-US" dirty="0"/>
              <a:t>open</a:t>
            </a:r>
            <a:r>
              <a:rPr lang="en-US" b="0" dirty="0"/>
              <a:t>. </a:t>
            </a:r>
            <a:endParaRPr lang="en-US" b="0" dirty="0" smtClean="0"/>
          </a:p>
          <a:p>
            <a:r>
              <a:rPr lang="en-US" dirty="0" err="1" smtClean="0"/>
              <a:t>AugerPrime</a:t>
            </a:r>
            <a:r>
              <a:rPr lang="en-US" dirty="0" smtClean="0"/>
              <a:t> extremely important </a:t>
            </a:r>
            <a:r>
              <a:rPr lang="en-US" dirty="0"/>
              <a:t>for the future </a:t>
            </a:r>
            <a:r>
              <a:rPr lang="en-US" dirty="0" smtClean="0"/>
              <a:t>of the full field</a:t>
            </a:r>
            <a:r>
              <a:rPr lang="en-US" b="0" dirty="0" smtClean="0"/>
              <a:t>:                                      For small </a:t>
            </a:r>
            <a:r>
              <a:rPr lang="en-US" b="0" dirty="0"/>
              <a:t>cost </a:t>
            </a:r>
            <a:r>
              <a:rPr lang="en-US" b="0" dirty="0" smtClean="0">
                <a:sym typeface="Symbol"/>
              </a:rPr>
              <a:t></a:t>
            </a:r>
            <a:r>
              <a:rPr lang="en-US" b="0" dirty="0" smtClean="0"/>
              <a:t> guidance, whether CR </a:t>
            </a:r>
            <a:r>
              <a:rPr lang="en-US" b="0" dirty="0"/>
              <a:t>physics at highest energies should be continued or whether it will have reached its natural end. </a:t>
            </a:r>
            <a:endParaRPr lang="en-US" b="0" dirty="0" smtClean="0"/>
          </a:p>
          <a:p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most positive </a:t>
            </a:r>
            <a:r>
              <a:rPr lang="en-US" dirty="0"/>
              <a:t>case, </a:t>
            </a:r>
            <a:r>
              <a:rPr lang="en-US" dirty="0" err="1"/>
              <a:t>AugerPrime</a:t>
            </a:r>
            <a:r>
              <a:rPr lang="en-US" dirty="0"/>
              <a:t> </a:t>
            </a:r>
            <a:r>
              <a:rPr lang="en-US" dirty="0" smtClean="0"/>
              <a:t> or TA would </a:t>
            </a:r>
            <a:r>
              <a:rPr lang="en-US" dirty="0"/>
              <a:t>detect first point sources and break through a long-standing wall. </a:t>
            </a:r>
            <a:endParaRPr lang="en-US" dirty="0" smtClean="0"/>
          </a:p>
          <a:p>
            <a:r>
              <a:rPr lang="en-US" b="0" dirty="0" smtClean="0"/>
              <a:t>A </a:t>
            </a:r>
            <a:r>
              <a:rPr lang="en-US" b="0" dirty="0"/>
              <a:t>larger detector could later study these sources in more detail.</a:t>
            </a:r>
            <a:endParaRPr lang="de-DE" b="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9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Auger</a:t>
            </a:r>
            <a:r>
              <a:rPr lang="de-DE" dirty="0" smtClean="0"/>
              <a:t> </a:t>
            </a:r>
            <a:r>
              <a:rPr lang="de-DE" dirty="0" err="1" smtClean="0"/>
              <a:t>Collaboration</a:t>
            </a:r>
            <a:endParaRPr lang="de-D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12871095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3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Auger</a:t>
            </a:r>
            <a:r>
              <a:rPr lang="de-DE" dirty="0" smtClean="0"/>
              <a:t> 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AugerPrime</a:t>
            </a:r>
            <a:endParaRPr lang="de-D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12871095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62345" y="1333500"/>
            <a:ext cx="6477000" cy="1066800"/>
          </a:xfrm>
        </p:spPr>
        <p:txBody>
          <a:bodyPr/>
          <a:lstStyle/>
          <a:p>
            <a:r>
              <a:rPr lang="de-DE" dirty="0" err="1" smtClean="0"/>
              <a:t>Funding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AugerPrime</a:t>
            </a:r>
            <a:r>
              <a:rPr lang="de-DE" dirty="0" smtClean="0"/>
              <a:t> </a:t>
            </a:r>
            <a:r>
              <a:rPr lang="de-DE" dirty="0" err="1" smtClean="0"/>
              <a:t>approved</a:t>
            </a:r>
            <a:endParaRPr lang="de-DE" dirty="0" smtClean="0"/>
          </a:p>
          <a:p>
            <a:pPr marL="444500" lvl="1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                  (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&gt; 50%)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 bwMode="auto">
          <a:xfrm>
            <a:off x="1327150" y="7048500"/>
            <a:ext cx="228600" cy="2286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1549400" y="5791200"/>
            <a:ext cx="228600" cy="2286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793750" y="5162550"/>
            <a:ext cx="228600" cy="2286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1320800" y="4876800"/>
            <a:ext cx="228600" cy="2286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JEM-EUSO</a:t>
            </a:r>
            <a:endParaRPr lang="de-DE" dirty="0"/>
          </a:p>
        </p:txBody>
      </p:sp>
      <p:pic>
        <p:nvPicPr>
          <p:cNvPr id="9218" name="Picture 2" descr="http://jemeuso.riken.jp/en/images/14-ircam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1219199"/>
            <a:ext cx="13305572" cy="86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3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25567" y="3810000"/>
            <a:ext cx="11953657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1"/>
            <a:endParaRPr lang="en-US" sz="3800" dirty="0">
              <a:solidFill>
                <a:srgbClr val="00A6EB"/>
              </a:solidFill>
            </a:endParaRPr>
          </a:p>
          <a:p>
            <a:pPr algn="ctr"/>
            <a:r>
              <a:rPr lang="de-DE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Cosmic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ray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science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below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10</a:t>
            </a:r>
            <a:r>
              <a:rPr lang="de-DE" sz="4800" b="1" cap="all" spc="0" baseline="30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18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</a:t>
            </a:r>
            <a:endParaRPr lang="de-DE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79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/>
          </p:cNvSpPr>
          <p:nvPr/>
        </p:nvSpPr>
        <p:spPr bwMode="auto">
          <a:xfrm>
            <a:off x="-127000" y="-152400"/>
            <a:ext cx="13157200" cy="9926994"/>
          </a:xfrm>
          <a:prstGeom prst="rect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>
              <a:ea typeface="ヒラギノ角ゴ ProN W3" charset="0"/>
            </a:endParaRPr>
          </a:p>
        </p:txBody>
      </p:sp>
      <p:pic>
        <p:nvPicPr>
          <p:cNvPr id="8197" name="Picture 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12" y="1056042"/>
            <a:ext cx="2844800" cy="21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3247019" y="1356327"/>
            <a:ext cx="8694703" cy="6134382"/>
            <a:chOff x="2159182" y="1858577"/>
            <a:chExt cx="6113486" cy="4314068"/>
          </a:xfrm>
        </p:grpSpPr>
        <p:pic>
          <p:nvPicPr>
            <p:cNvPr id="8201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598" y="4493864"/>
              <a:ext cx="1134070" cy="1678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02" name="Group 6"/>
            <p:cNvGrpSpPr>
              <a:grpSpLocks/>
            </p:cNvGrpSpPr>
            <p:nvPr/>
          </p:nvGrpSpPr>
          <p:grpSpPr bwMode="auto">
            <a:xfrm>
              <a:off x="3983301" y="1858577"/>
              <a:ext cx="2590264" cy="4081810"/>
              <a:chOff x="816" y="336"/>
              <a:chExt cx="2320" cy="3656"/>
            </a:xfrm>
          </p:grpSpPr>
          <p:sp>
            <p:nvSpPr>
              <p:cNvPr id="8213" name="Freeform 4"/>
              <p:cNvSpPr>
                <a:spLocks/>
              </p:cNvSpPr>
              <p:nvPr/>
            </p:nvSpPr>
            <p:spPr bwMode="auto">
              <a:xfrm rot="14188843" flipH="1">
                <a:off x="148" y="1004"/>
                <a:ext cx="3656" cy="2320"/>
              </a:xfrm>
              <a:custGeom>
                <a:avLst/>
                <a:gdLst>
                  <a:gd name="T0" fmla="*/ 0 w 21600"/>
                  <a:gd name="T1" fmla="*/ 0 h 21394"/>
                  <a:gd name="T2" fmla="*/ 0 w 21600"/>
                  <a:gd name="T3" fmla="*/ 0 h 21394"/>
                  <a:gd name="T4" fmla="*/ 0 w 21600"/>
                  <a:gd name="T5" fmla="*/ 0 h 21394"/>
                  <a:gd name="T6" fmla="*/ 0 w 21600"/>
                  <a:gd name="T7" fmla="*/ 0 h 21394"/>
                  <a:gd name="T8" fmla="*/ 0 w 21600"/>
                  <a:gd name="T9" fmla="*/ 0 h 21394"/>
                  <a:gd name="T10" fmla="*/ 0 w 21600"/>
                  <a:gd name="T11" fmla="*/ 0 h 21394"/>
                  <a:gd name="T12" fmla="*/ 0 w 21600"/>
                  <a:gd name="T13" fmla="*/ 0 h 21394"/>
                  <a:gd name="T14" fmla="*/ 0 w 21600"/>
                  <a:gd name="T15" fmla="*/ 0 h 21394"/>
                  <a:gd name="T16" fmla="*/ 0 w 21600"/>
                  <a:gd name="T17" fmla="*/ 0 h 21394"/>
                  <a:gd name="T18" fmla="*/ 0 w 21600"/>
                  <a:gd name="T19" fmla="*/ 0 h 213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600" h="21394">
                    <a:moveTo>
                      <a:pt x="0" y="0"/>
                    </a:moveTo>
                    <a:cubicBezTo>
                      <a:pt x="0" y="0"/>
                      <a:pt x="1613" y="1935"/>
                      <a:pt x="1834" y="2843"/>
                    </a:cubicBezTo>
                    <a:cubicBezTo>
                      <a:pt x="2062" y="3784"/>
                      <a:pt x="2605" y="5679"/>
                      <a:pt x="2547" y="6742"/>
                    </a:cubicBezTo>
                    <a:cubicBezTo>
                      <a:pt x="2497" y="7651"/>
                      <a:pt x="3113" y="11999"/>
                      <a:pt x="3243" y="12801"/>
                    </a:cubicBezTo>
                    <a:cubicBezTo>
                      <a:pt x="3378" y="13629"/>
                      <a:pt x="4301" y="14885"/>
                      <a:pt x="4764" y="15445"/>
                    </a:cubicBezTo>
                    <a:cubicBezTo>
                      <a:pt x="5314" y="16110"/>
                      <a:pt x="5839" y="18120"/>
                      <a:pt x="6517" y="18354"/>
                    </a:cubicBezTo>
                    <a:cubicBezTo>
                      <a:pt x="7300" y="18624"/>
                      <a:pt x="8267" y="17377"/>
                      <a:pt x="9016" y="17743"/>
                    </a:cubicBezTo>
                    <a:cubicBezTo>
                      <a:pt x="9741" y="18098"/>
                      <a:pt x="11273" y="20598"/>
                      <a:pt x="11999" y="20968"/>
                    </a:cubicBezTo>
                    <a:cubicBezTo>
                      <a:pt x="13237" y="21600"/>
                      <a:pt x="16821" y="21394"/>
                      <a:pt x="18164" y="21204"/>
                    </a:cubicBezTo>
                    <a:cubicBezTo>
                      <a:pt x="18650" y="21136"/>
                      <a:pt x="21600" y="19439"/>
                      <a:pt x="21600" y="19439"/>
                    </a:cubicBezTo>
                  </a:path>
                </a:pathLst>
              </a:custGeom>
              <a:noFill/>
              <a:ln w="25400" cap="flat">
                <a:solidFill>
                  <a:srgbClr val="D90B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4" name="Rectangle 5"/>
              <p:cNvSpPr>
                <a:spLocks/>
              </p:cNvSpPr>
              <p:nvPr/>
            </p:nvSpPr>
            <p:spPr bwMode="auto">
              <a:xfrm>
                <a:off x="1951" y="941"/>
                <a:ext cx="260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de-DE">
                    <a:solidFill>
                      <a:srgbClr val="D90B00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p</a:t>
                </a:r>
              </a:p>
            </p:txBody>
          </p:sp>
        </p:grpSp>
        <p:grpSp>
          <p:nvGrpSpPr>
            <p:cNvPr id="8203" name="Group 15"/>
            <p:cNvGrpSpPr>
              <a:grpSpLocks/>
            </p:cNvGrpSpPr>
            <p:nvPr/>
          </p:nvGrpSpPr>
          <p:grpSpPr bwMode="auto">
            <a:xfrm>
              <a:off x="2882486" y="2960190"/>
              <a:ext cx="4311923" cy="2255863"/>
              <a:chOff x="0" y="0"/>
              <a:chExt cx="3863" cy="2021"/>
            </a:xfrm>
          </p:grpSpPr>
          <p:sp>
            <p:nvSpPr>
              <p:cNvPr id="8211" name="Line 13"/>
              <p:cNvSpPr>
                <a:spLocks noChangeShapeType="1"/>
              </p:cNvSpPr>
              <p:nvPr/>
            </p:nvSpPr>
            <p:spPr bwMode="auto">
              <a:xfrm>
                <a:off x="0" y="0"/>
                <a:ext cx="3863" cy="2021"/>
              </a:xfrm>
              <a:prstGeom prst="line">
                <a:avLst/>
              </a:prstGeom>
              <a:noFill/>
              <a:ln w="25400">
                <a:solidFill>
                  <a:srgbClr val="F3EB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2" name="Rectangle 14"/>
              <p:cNvSpPr>
                <a:spLocks/>
              </p:cNvSpPr>
              <p:nvPr/>
            </p:nvSpPr>
            <p:spPr bwMode="auto">
              <a:xfrm>
                <a:off x="1407" y="848"/>
                <a:ext cx="28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ts val="196"/>
                  </a:spcBef>
                </a:pPr>
                <a:r>
                  <a:rPr lang="en-US" altLang="de-DE" sz="4000" dirty="0">
                    <a:solidFill>
                      <a:srgbClr val="F3EB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 </a:t>
                </a:r>
                <a:r>
                  <a:rPr lang="en-US" altLang="de-DE" sz="6000" dirty="0" smtClean="0">
                    <a:solidFill>
                      <a:srgbClr val="F3EB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Symbol"/>
                  </a:rPr>
                  <a:t></a:t>
                </a:r>
                <a:endParaRPr lang="en-US" altLang="de-DE" sz="6000" dirty="0">
                  <a:solidFill>
                    <a:srgbClr val="F3EB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p:grpSp>
        <p:grpSp>
          <p:nvGrpSpPr>
            <p:cNvPr id="8204" name="Group 18"/>
            <p:cNvGrpSpPr>
              <a:grpSpLocks/>
            </p:cNvGrpSpPr>
            <p:nvPr/>
          </p:nvGrpSpPr>
          <p:grpSpPr bwMode="auto">
            <a:xfrm>
              <a:off x="3057731" y="2923356"/>
              <a:ext cx="4195837" cy="2185541"/>
              <a:chOff x="0" y="0"/>
              <a:chExt cx="3758" cy="1957"/>
            </a:xfrm>
          </p:grpSpPr>
          <p:sp>
            <p:nvSpPr>
              <p:cNvPr id="8209" name="Line 16"/>
              <p:cNvSpPr>
                <a:spLocks noChangeShapeType="1"/>
              </p:cNvSpPr>
              <p:nvPr/>
            </p:nvSpPr>
            <p:spPr bwMode="auto">
              <a:xfrm>
                <a:off x="0" y="0"/>
                <a:ext cx="3758" cy="1957"/>
              </a:xfrm>
              <a:prstGeom prst="line">
                <a:avLst/>
              </a:prstGeom>
              <a:noFill/>
              <a:ln w="25400">
                <a:solidFill>
                  <a:srgbClr val="86CD4D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0" name="Rectangle 17"/>
              <p:cNvSpPr>
                <a:spLocks/>
              </p:cNvSpPr>
              <p:nvPr/>
            </p:nvSpPr>
            <p:spPr bwMode="auto">
              <a:xfrm>
                <a:off x="1522" y="184"/>
                <a:ext cx="252" cy="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ts val="196"/>
                  </a:spcBef>
                </a:pPr>
                <a:r>
                  <a:rPr lang="en-US" altLang="de-DE" sz="6000" dirty="0" smtClean="0">
                    <a:solidFill>
                      <a:srgbClr val="86CD4D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Symbol"/>
                  </a:rPr>
                  <a:t></a:t>
                </a:r>
                <a:endParaRPr lang="en-US" altLang="de-DE" sz="6000" dirty="0">
                  <a:solidFill>
                    <a:srgbClr val="86CD4D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p:grpSp>
        <p:sp>
          <p:nvSpPr>
            <p:cNvPr id="8205" name="Line 21"/>
            <p:cNvSpPr>
              <a:spLocks noChangeShapeType="1"/>
            </p:cNvSpPr>
            <p:nvPr/>
          </p:nvSpPr>
          <p:spPr bwMode="auto">
            <a:xfrm rot="10800000">
              <a:off x="2159182" y="2337345"/>
              <a:ext cx="741164" cy="37727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8206" name="Group 40"/>
            <p:cNvGrpSpPr>
              <a:grpSpLocks/>
            </p:cNvGrpSpPr>
            <p:nvPr/>
          </p:nvGrpSpPr>
          <p:grpSpPr bwMode="auto">
            <a:xfrm>
              <a:off x="3182746" y="2034852"/>
              <a:ext cx="4183559" cy="2855267"/>
              <a:chOff x="0" y="-173"/>
              <a:chExt cx="3748" cy="2558"/>
            </a:xfrm>
          </p:grpSpPr>
          <p:sp>
            <p:nvSpPr>
              <p:cNvPr id="8207" name="Freeform 38"/>
              <p:cNvSpPr>
                <a:spLocks/>
              </p:cNvSpPr>
              <p:nvPr/>
            </p:nvSpPr>
            <p:spPr bwMode="auto">
              <a:xfrm>
                <a:off x="0" y="144"/>
                <a:ext cx="3748" cy="2241"/>
              </a:xfrm>
              <a:custGeom>
                <a:avLst/>
                <a:gdLst>
                  <a:gd name="T0" fmla="*/ 0 w 21468"/>
                  <a:gd name="T1" fmla="*/ 0 h 21429"/>
                  <a:gd name="T2" fmla="*/ 0 w 21468"/>
                  <a:gd name="T3" fmla="*/ 0 h 21429"/>
                  <a:gd name="T4" fmla="*/ 0 w 21468"/>
                  <a:gd name="T5" fmla="*/ 0 h 21429"/>
                  <a:gd name="T6" fmla="*/ 0 w 21468"/>
                  <a:gd name="T7" fmla="*/ 0 h 21429"/>
                  <a:gd name="T8" fmla="*/ 0 w 21468"/>
                  <a:gd name="T9" fmla="*/ 0 h 21429"/>
                  <a:gd name="T10" fmla="*/ 0 w 21468"/>
                  <a:gd name="T11" fmla="*/ 0 h 21429"/>
                  <a:gd name="T12" fmla="*/ 0 w 21468"/>
                  <a:gd name="T13" fmla="*/ 0 h 21429"/>
                  <a:gd name="T14" fmla="*/ 0 w 21468"/>
                  <a:gd name="T15" fmla="*/ 0 h 21429"/>
                  <a:gd name="T16" fmla="*/ 0 w 21468"/>
                  <a:gd name="T17" fmla="*/ 0 h 21429"/>
                  <a:gd name="T18" fmla="*/ 0 w 21468"/>
                  <a:gd name="T19" fmla="*/ 0 h 21429"/>
                  <a:gd name="T20" fmla="*/ 0 w 21468"/>
                  <a:gd name="T21" fmla="*/ 0 h 21429"/>
                  <a:gd name="T22" fmla="*/ 0 w 21468"/>
                  <a:gd name="T23" fmla="*/ 0 h 21429"/>
                  <a:gd name="T24" fmla="*/ 0 w 21468"/>
                  <a:gd name="T25" fmla="*/ 0 h 21429"/>
                  <a:gd name="T26" fmla="*/ 0 w 21468"/>
                  <a:gd name="T27" fmla="*/ 0 h 21429"/>
                  <a:gd name="T28" fmla="*/ 0 w 21468"/>
                  <a:gd name="T29" fmla="*/ 0 h 21429"/>
                  <a:gd name="T30" fmla="*/ 0 w 21468"/>
                  <a:gd name="T31" fmla="*/ 0 h 214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68" h="21429">
                    <a:moveTo>
                      <a:pt x="0" y="5368"/>
                    </a:moveTo>
                    <a:cubicBezTo>
                      <a:pt x="0" y="5368"/>
                      <a:pt x="2246" y="6541"/>
                      <a:pt x="2891" y="6634"/>
                    </a:cubicBezTo>
                    <a:cubicBezTo>
                      <a:pt x="3374" y="6703"/>
                      <a:pt x="4643" y="6492"/>
                      <a:pt x="5119" y="6317"/>
                    </a:cubicBezTo>
                    <a:cubicBezTo>
                      <a:pt x="5591" y="6144"/>
                      <a:pt x="7031" y="5587"/>
                      <a:pt x="7204" y="5051"/>
                    </a:cubicBezTo>
                    <a:cubicBezTo>
                      <a:pt x="7425" y="4369"/>
                      <a:pt x="6935" y="962"/>
                      <a:pt x="6552" y="457"/>
                    </a:cubicBezTo>
                    <a:cubicBezTo>
                      <a:pt x="6076" y="-171"/>
                      <a:pt x="3273" y="-135"/>
                      <a:pt x="3033" y="463"/>
                    </a:cubicBezTo>
                    <a:cubicBezTo>
                      <a:pt x="2831" y="967"/>
                      <a:pt x="3729" y="4707"/>
                      <a:pt x="4165" y="5047"/>
                    </a:cubicBezTo>
                    <a:cubicBezTo>
                      <a:pt x="4477" y="5290"/>
                      <a:pt x="5752" y="4241"/>
                      <a:pt x="6192" y="3976"/>
                    </a:cubicBezTo>
                    <a:cubicBezTo>
                      <a:pt x="7190" y="3374"/>
                      <a:pt x="9649" y="1114"/>
                      <a:pt x="10664" y="937"/>
                    </a:cubicBezTo>
                    <a:cubicBezTo>
                      <a:pt x="11281" y="830"/>
                      <a:pt x="12994" y="1357"/>
                      <a:pt x="13555" y="1808"/>
                    </a:cubicBezTo>
                    <a:cubicBezTo>
                      <a:pt x="13940" y="2117"/>
                      <a:pt x="14762" y="3496"/>
                      <a:pt x="15072" y="4023"/>
                    </a:cubicBezTo>
                    <a:cubicBezTo>
                      <a:pt x="15434" y="4638"/>
                      <a:pt x="16534" y="6309"/>
                      <a:pt x="16589" y="7029"/>
                    </a:cubicBezTo>
                    <a:cubicBezTo>
                      <a:pt x="16645" y="7769"/>
                      <a:pt x="15458" y="9982"/>
                      <a:pt x="15546" y="10669"/>
                    </a:cubicBezTo>
                    <a:cubicBezTo>
                      <a:pt x="15707" y="11921"/>
                      <a:pt x="18100" y="14556"/>
                      <a:pt x="18911" y="15416"/>
                    </a:cubicBezTo>
                    <a:cubicBezTo>
                      <a:pt x="19405" y="15940"/>
                      <a:pt x="21078" y="16587"/>
                      <a:pt x="21349" y="17285"/>
                    </a:cubicBezTo>
                    <a:cubicBezTo>
                      <a:pt x="21600" y="17931"/>
                      <a:pt x="21376" y="21429"/>
                      <a:pt x="21376" y="21429"/>
                    </a:cubicBezTo>
                  </a:path>
                </a:pathLst>
              </a:custGeom>
              <a:noFill/>
              <a:ln w="25400" cap="flat">
                <a:solidFill>
                  <a:srgbClr val="6293FE"/>
                </a:solidFill>
                <a:prstDash val="solid"/>
                <a:miter lim="800000"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08" name="Rectangle 39"/>
              <p:cNvSpPr>
                <a:spLocks/>
              </p:cNvSpPr>
              <p:nvPr/>
            </p:nvSpPr>
            <p:spPr bwMode="auto">
              <a:xfrm>
                <a:off x="1758" y="-173"/>
                <a:ext cx="261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de-DE">
                    <a:solidFill>
                      <a:srgbClr val="6293FE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e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644819" y="1647580"/>
            <a:ext cx="1112224" cy="65453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3400" dirty="0">
                <a:solidFill>
                  <a:schemeClr val="bg1"/>
                </a:solidFill>
                <a:latin typeface="+mn-lt"/>
              </a:rPr>
              <a:t>p, e </a:t>
            </a:r>
            <a:endParaRPr lang="en-US" sz="3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685287" y="2922764"/>
            <a:ext cx="5967390" cy="2954362"/>
            <a:chOff x="7424509" y="220526"/>
            <a:chExt cx="5967390" cy="2954362"/>
          </a:xfrm>
        </p:grpSpPr>
        <p:sp>
          <p:nvSpPr>
            <p:cNvPr id="6" name="Freihandform 5"/>
            <p:cNvSpPr/>
            <p:nvPr/>
          </p:nvSpPr>
          <p:spPr bwMode="auto">
            <a:xfrm>
              <a:off x="7424509" y="220526"/>
              <a:ext cx="5967390" cy="2954362"/>
            </a:xfrm>
            <a:custGeom>
              <a:avLst/>
              <a:gdLst>
                <a:gd name="connsiteX0" fmla="*/ 73282 w 6378832"/>
                <a:gd name="connsiteY0" fmla="*/ 39887 h 2630687"/>
                <a:gd name="connsiteX1" fmla="*/ 225682 w 6378832"/>
                <a:gd name="connsiteY1" fmla="*/ 77987 h 2630687"/>
                <a:gd name="connsiteX2" fmla="*/ 1959232 w 6378832"/>
                <a:gd name="connsiteY2" fmla="*/ 744737 h 2630687"/>
                <a:gd name="connsiteX3" fmla="*/ 4340482 w 6378832"/>
                <a:gd name="connsiteY3" fmla="*/ 1735337 h 2630687"/>
                <a:gd name="connsiteX4" fmla="*/ 6378832 w 6378832"/>
                <a:gd name="connsiteY4" fmla="*/ 2630687 h 2630687"/>
                <a:gd name="connsiteX5" fmla="*/ 6378832 w 6378832"/>
                <a:gd name="connsiteY5" fmla="*/ 2630687 h 2630687"/>
                <a:gd name="connsiteX0" fmla="*/ 73282 w 6378832"/>
                <a:gd name="connsiteY0" fmla="*/ 39887 h 2630687"/>
                <a:gd name="connsiteX1" fmla="*/ 225682 w 6378832"/>
                <a:gd name="connsiteY1" fmla="*/ 77987 h 2630687"/>
                <a:gd name="connsiteX2" fmla="*/ 1959232 w 6378832"/>
                <a:gd name="connsiteY2" fmla="*/ 744737 h 2630687"/>
                <a:gd name="connsiteX3" fmla="*/ 4321183 w 6378832"/>
                <a:gd name="connsiteY3" fmla="*/ 1684386 h 2630687"/>
                <a:gd name="connsiteX4" fmla="*/ 6378832 w 6378832"/>
                <a:gd name="connsiteY4" fmla="*/ 2630687 h 2630687"/>
                <a:gd name="connsiteX5" fmla="*/ 6378832 w 6378832"/>
                <a:gd name="connsiteY5" fmla="*/ 2630687 h 2630687"/>
                <a:gd name="connsiteX0" fmla="*/ 73282 w 6378832"/>
                <a:gd name="connsiteY0" fmla="*/ 43127 h 2633927"/>
                <a:gd name="connsiteX1" fmla="*/ 225682 w 6378832"/>
                <a:gd name="connsiteY1" fmla="*/ 81227 h 2633927"/>
                <a:gd name="connsiteX2" fmla="*/ 1959232 w 6378832"/>
                <a:gd name="connsiteY2" fmla="*/ 798928 h 2633927"/>
                <a:gd name="connsiteX3" fmla="*/ 4321183 w 6378832"/>
                <a:gd name="connsiteY3" fmla="*/ 1687626 h 2633927"/>
                <a:gd name="connsiteX4" fmla="*/ 6378832 w 6378832"/>
                <a:gd name="connsiteY4" fmla="*/ 2633927 h 2633927"/>
                <a:gd name="connsiteX5" fmla="*/ 6378832 w 6378832"/>
                <a:gd name="connsiteY5" fmla="*/ 2633927 h 263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8832" h="2633927">
                  <a:moveTo>
                    <a:pt x="73282" y="43127"/>
                  </a:moveTo>
                  <a:cubicBezTo>
                    <a:pt x="-7681" y="3439"/>
                    <a:pt x="-88643" y="-44740"/>
                    <a:pt x="225682" y="81227"/>
                  </a:cubicBezTo>
                  <a:cubicBezTo>
                    <a:pt x="540007" y="207194"/>
                    <a:pt x="1276649" y="531195"/>
                    <a:pt x="1959232" y="798928"/>
                  </a:cubicBezTo>
                  <a:cubicBezTo>
                    <a:pt x="2641815" y="1066661"/>
                    <a:pt x="3584583" y="1381793"/>
                    <a:pt x="4321183" y="1687626"/>
                  </a:cubicBezTo>
                  <a:cubicBezTo>
                    <a:pt x="5057783" y="1993459"/>
                    <a:pt x="6035891" y="2476210"/>
                    <a:pt x="6378832" y="2633927"/>
                  </a:cubicBezTo>
                  <a:lnTo>
                    <a:pt x="6378832" y="2633927"/>
                  </a:ln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0493422" y="821777"/>
              <a:ext cx="1750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5400" dirty="0" smtClean="0">
                  <a:solidFill>
                    <a:srgbClr val="FF0000"/>
                  </a:solidFill>
                </a:rPr>
                <a:t>p</a:t>
              </a:r>
              <a:r>
                <a:rPr lang="de-DE" sz="3600" baseline="-25000" dirty="0" smtClean="0">
                  <a:solidFill>
                    <a:srgbClr val="FF0000"/>
                  </a:solidFill>
                </a:rPr>
                <a:t>100 </a:t>
              </a:r>
              <a:r>
                <a:rPr lang="de-DE" sz="3600" baseline="-25000" dirty="0" err="1" smtClean="0">
                  <a:solidFill>
                    <a:srgbClr val="FF0000"/>
                  </a:solidFill>
                </a:rPr>
                <a:t>EeV</a:t>
              </a:r>
              <a:endParaRPr lang="de-DE" sz="3600" baseline="-25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2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r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/>
          <a:stretch>
            <a:fillRect/>
          </a:stretch>
        </p:blipFill>
        <p:spPr bwMode="auto">
          <a:xfrm>
            <a:off x="6350" y="2009192"/>
            <a:ext cx="6705600" cy="776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Satellites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balloons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02400" y="1371600"/>
            <a:ext cx="6248400" cy="1524000"/>
          </a:xfrm>
        </p:spPr>
        <p:txBody>
          <a:bodyPr/>
          <a:lstStyle/>
          <a:p>
            <a:r>
              <a:rPr lang="de-DE" u="sng" dirty="0" err="1" smtClean="0"/>
              <a:t>Satellites</a:t>
            </a:r>
            <a:r>
              <a:rPr lang="de-DE" u="sng" dirty="0" smtClean="0"/>
              <a:t> (</a:t>
            </a:r>
            <a:r>
              <a:rPr lang="de-DE" u="sng" dirty="0" err="1" smtClean="0"/>
              <a:t>and</a:t>
            </a:r>
            <a:r>
              <a:rPr lang="de-DE" u="sng" dirty="0" smtClean="0"/>
              <a:t> </a:t>
            </a:r>
            <a:r>
              <a:rPr lang="de-DE" u="sng" dirty="0" err="1" smtClean="0"/>
              <a:t>balloons</a:t>
            </a:r>
            <a:r>
              <a:rPr lang="de-DE" u="sng" dirty="0" smtClean="0"/>
              <a:t>)</a:t>
            </a:r>
          </a:p>
          <a:p>
            <a:pPr lvl="1"/>
            <a:r>
              <a:rPr lang="de-DE" sz="2400" dirty="0" err="1" smtClean="0"/>
              <a:t>indirect</a:t>
            </a:r>
            <a:r>
              <a:rPr lang="de-DE" sz="2400" dirty="0" smtClean="0"/>
              <a:t> </a:t>
            </a:r>
            <a:r>
              <a:rPr lang="de-DE" sz="2400" dirty="0" err="1" smtClean="0"/>
              <a:t>dark</a:t>
            </a:r>
            <a:r>
              <a:rPr lang="de-DE" sz="2400" dirty="0" smtClean="0"/>
              <a:t> matter </a:t>
            </a:r>
            <a:r>
              <a:rPr lang="de-DE" sz="2400" dirty="0" err="1" smtClean="0"/>
              <a:t>search</a:t>
            </a:r>
            <a:endParaRPr lang="de-DE" sz="2400" dirty="0" smtClean="0"/>
          </a:p>
          <a:p>
            <a:pPr lvl="1"/>
            <a:r>
              <a:rPr lang="de-DE" sz="2400" dirty="0" err="1" smtClean="0"/>
              <a:t>cosmic</a:t>
            </a:r>
            <a:r>
              <a:rPr lang="de-DE" sz="2400" dirty="0" smtClean="0"/>
              <a:t> </a:t>
            </a:r>
            <a:r>
              <a:rPr lang="de-DE" sz="2400" dirty="0" err="1" smtClean="0"/>
              <a:t>specrum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mass</a:t>
            </a:r>
            <a:r>
              <a:rPr lang="de-DE" sz="2400" dirty="0" smtClean="0"/>
              <a:t> </a:t>
            </a:r>
            <a:r>
              <a:rPr lang="de-DE" sz="2400" dirty="0" err="1" smtClean="0"/>
              <a:t>composition</a:t>
            </a:r>
            <a:r>
              <a:rPr lang="de-DE" sz="2400" dirty="0" smtClean="0"/>
              <a:t> </a:t>
            </a:r>
            <a:r>
              <a:rPr lang="de-DE" sz="2400" dirty="0"/>
              <a:t>(</a:t>
            </a:r>
            <a:r>
              <a:rPr lang="de-DE" sz="2400" dirty="0" err="1" smtClean="0"/>
              <a:t>direct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measurement</a:t>
            </a:r>
            <a:r>
              <a:rPr lang="de-DE" sz="2400" dirty="0" smtClean="0"/>
              <a:t>)</a:t>
            </a:r>
          </a:p>
          <a:p>
            <a:pPr lvl="1"/>
            <a:r>
              <a:rPr lang="de-DE" sz="2400" dirty="0" smtClean="0"/>
              <a:t>Heavy (anti-) </a:t>
            </a:r>
            <a:r>
              <a:rPr lang="de-DE" sz="2400" dirty="0" err="1" smtClean="0"/>
              <a:t>nuclei</a:t>
            </a:r>
            <a:endParaRPr lang="de-DE" sz="2400" dirty="0" smtClean="0"/>
          </a:p>
          <a:p>
            <a:r>
              <a:rPr lang="de-DE" dirty="0" err="1" smtClean="0"/>
              <a:t>Detectors</a:t>
            </a:r>
            <a:r>
              <a:rPr lang="de-DE" dirty="0" smtClean="0"/>
              <a:t>: </a:t>
            </a:r>
            <a:endParaRPr lang="de-DE" dirty="0"/>
          </a:p>
          <a:p>
            <a:pPr lvl="1"/>
            <a:r>
              <a:rPr lang="de-DE" sz="2400" dirty="0" smtClean="0"/>
              <a:t> Pamela, AMS, 2015: CALET, DAMPE</a:t>
            </a:r>
          </a:p>
          <a:p>
            <a:pPr lvl="1"/>
            <a:endParaRPr lang="de-DE" sz="1050" dirty="0" smtClean="0"/>
          </a:p>
          <a:p>
            <a:r>
              <a:rPr lang="de-DE" u="sng" dirty="0" smtClean="0"/>
              <a:t>1-10 km² </a:t>
            </a:r>
            <a:r>
              <a:rPr lang="de-DE" u="sng" dirty="0" err="1" smtClean="0"/>
              <a:t>air</a:t>
            </a:r>
            <a:r>
              <a:rPr lang="de-DE" u="sng" dirty="0" smtClean="0"/>
              <a:t> </a:t>
            </a:r>
            <a:r>
              <a:rPr lang="de-DE" u="sng" dirty="0" err="1" smtClean="0"/>
              <a:t>shower</a:t>
            </a:r>
            <a:r>
              <a:rPr lang="de-DE" u="sng" dirty="0" smtClean="0"/>
              <a:t> </a:t>
            </a:r>
            <a:r>
              <a:rPr lang="de-DE" u="sng" dirty="0" err="1" smtClean="0"/>
              <a:t>arrays</a:t>
            </a:r>
            <a:endParaRPr lang="de-DE" u="sng" dirty="0" smtClean="0"/>
          </a:p>
          <a:p>
            <a:pPr lvl="1"/>
            <a:r>
              <a:rPr lang="de-DE" sz="2400" dirty="0" err="1"/>
              <a:t>G</a:t>
            </a:r>
            <a:r>
              <a:rPr lang="de-DE" sz="2400" dirty="0" err="1" smtClean="0"/>
              <a:t>alactic</a:t>
            </a:r>
            <a:r>
              <a:rPr lang="de-DE" sz="2400" dirty="0" smtClean="0"/>
              <a:t> CR, </a:t>
            </a:r>
            <a:r>
              <a:rPr lang="de-DE" sz="2400" dirty="0" err="1" smtClean="0"/>
              <a:t>transition</a:t>
            </a:r>
            <a:r>
              <a:rPr lang="de-DE" sz="2400" dirty="0" smtClean="0"/>
              <a:t> </a:t>
            </a:r>
            <a:r>
              <a:rPr lang="de-DE" sz="2400" dirty="0" err="1" smtClean="0"/>
              <a:t>extragal</a:t>
            </a:r>
            <a:r>
              <a:rPr lang="de-DE" sz="2400" dirty="0" smtClean="0"/>
              <a:t>. CR </a:t>
            </a:r>
          </a:p>
          <a:p>
            <a:pPr lvl="1"/>
            <a:r>
              <a:rPr lang="de-DE" sz="2400" dirty="0" err="1" smtClean="0"/>
              <a:t>understand</a:t>
            </a:r>
            <a:r>
              <a:rPr lang="de-DE" sz="2400" dirty="0" smtClean="0"/>
              <a:t> EAS </a:t>
            </a:r>
            <a:r>
              <a:rPr lang="de-DE" sz="2400" dirty="0" err="1" smtClean="0"/>
              <a:t>models</a:t>
            </a:r>
            <a:r>
              <a:rPr lang="de-DE" sz="2400" dirty="0" smtClean="0">
                <a:sym typeface="Symbol"/>
              </a:rPr>
              <a:t> LHC</a:t>
            </a:r>
            <a:endParaRPr lang="de-DE" sz="2400" dirty="0" smtClean="0"/>
          </a:p>
          <a:p>
            <a:r>
              <a:rPr lang="de-DE" dirty="0" err="1" smtClean="0"/>
              <a:t>Detectors</a:t>
            </a:r>
            <a:r>
              <a:rPr lang="de-DE" dirty="0" smtClean="0"/>
              <a:t>:</a:t>
            </a:r>
          </a:p>
          <a:p>
            <a:pPr lvl="1"/>
            <a:r>
              <a:rPr lang="de-DE" sz="2400" dirty="0"/>
              <a:t> </a:t>
            </a:r>
            <a:r>
              <a:rPr lang="de-DE" sz="2400" dirty="0" smtClean="0"/>
              <a:t>(ARGO/YBJ, KASCADE-Grande), AMIGA</a:t>
            </a:r>
          </a:p>
          <a:p>
            <a:pPr lvl="1"/>
            <a:r>
              <a:rPr lang="de-DE" sz="2400" dirty="0"/>
              <a:t> </a:t>
            </a:r>
            <a:r>
              <a:rPr lang="de-DE" sz="2400" dirty="0" smtClean="0"/>
              <a:t>TAIGA  (</a:t>
            </a:r>
            <a:r>
              <a:rPr lang="de-DE" sz="2400" dirty="0" err="1" smtClean="0"/>
              <a:t>Siberia</a:t>
            </a:r>
            <a:r>
              <a:rPr lang="de-DE" sz="2400" dirty="0" smtClean="0"/>
              <a:t>)</a:t>
            </a:r>
          </a:p>
          <a:p>
            <a:pPr lvl="1"/>
            <a:r>
              <a:rPr lang="de-DE" sz="2400" dirty="0"/>
              <a:t> </a:t>
            </a:r>
            <a:r>
              <a:rPr lang="de-DE" sz="2400" dirty="0" smtClean="0"/>
              <a:t>LHHASO (Tibet)</a:t>
            </a:r>
            <a:endParaRPr lang="de-DE" sz="2400" dirty="0"/>
          </a:p>
        </p:txBody>
      </p:sp>
      <p:cxnSp>
        <p:nvCxnSpPr>
          <p:cNvPr id="6" name="Gerade Verbindung 5"/>
          <p:cNvCxnSpPr/>
          <p:nvPr/>
        </p:nvCxnSpPr>
        <p:spPr bwMode="auto">
          <a:xfrm flipH="1">
            <a:off x="711200" y="1447800"/>
            <a:ext cx="6000750" cy="685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 flipH="1">
            <a:off x="3359150" y="5257800"/>
            <a:ext cx="335280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 flipH="1" flipV="1">
            <a:off x="3530600" y="5486402"/>
            <a:ext cx="3181350" cy="18767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 flipH="1" flipV="1">
            <a:off x="5283200" y="7886700"/>
            <a:ext cx="1600200" cy="17145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14"/>
          <p:cNvCxnSpPr/>
          <p:nvPr/>
        </p:nvCxnSpPr>
        <p:spPr bwMode="auto">
          <a:xfrm>
            <a:off x="6883400" y="9601200"/>
            <a:ext cx="5562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17"/>
          <p:cNvCxnSpPr/>
          <p:nvPr/>
        </p:nvCxnSpPr>
        <p:spPr bwMode="auto">
          <a:xfrm>
            <a:off x="6711950" y="5674081"/>
            <a:ext cx="57340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21"/>
          <p:cNvCxnSpPr/>
          <p:nvPr/>
        </p:nvCxnSpPr>
        <p:spPr bwMode="auto">
          <a:xfrm>
            <a:off x="6711950" y="5257800"/>
            <a:ext cx="57340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25"/>
          <p:cNvCxnSpPr/>
          <p:nvPr/>
        </p:nvCxnSpPr>
        <p:spPr bwMode="auto">
          <a:xfrm>
            <a:off x="6711950" y="1447800"/>
            <a:ext cx="57340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7"/>
          <p:cNvCxnSpPr/>
          <p:nvPr/>
        </p:nvCxnSpPr>
        <p:spPr bwMode="auto">
          <a:xfrm>
            <a:off x="12446000" y="1447800"/>
            <a:ext cx="0" cy="3810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29"/>
          <p:cNvCxnSpPr/>
          <p:nvPr/>
        </p:nvCxnSpPr>
        <p:spPr bwMode="auto">
          <a:xfrm>
            <a:off x="12446000" y="5688660"/>
            <a:ext cx="0" cy="391254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27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 CR </a:t>
            </a:r>
            <a:r>
              <a:rPr lang="de-DE" dirty="0" err="1" smtClean="0"/>
              <a:t>anisotropies</a:t>
            </a:r>
            <a:r>
              <a:rPr lang="de-DE" dirty="0" smtClean="0"/>
              <a:t> at 5 – 5000 </a:t>
            </a:r>
            <a:r>
              <a:rPr lang="de-DE" dirty="0" err="1" smtClean="0"/>
              <a:t>TeV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333500"/>
            <a:ext cx="6858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"/>
          <a:stretch/>
        </p:blipFill>
        <p:spPr bwMode="auto">
          <a:xfrm>
            <a:off x="330200" y="4648200"/>
            <a:ext cx="862077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5816600" y="5200650"/>
            <a:ext cx="3581400" cy="219075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399" y="1676399"/>
            <a:ext cx="12424291" cy="6252865"/>
          </a:xfrm>
        </p:spPr>
        <p:txBody>
          <a:bodyPr/>
          <a:lstStyle/>
          <a:p>
            <a:r>
              <a:rPr lang="de-DE" dirty="0" smtClean="0"/>
              <a:t>On </a:t>
            </a:r>
            <a:r>
              <a:rPr lang="de-DE" dirty="0" err="1" smtClean="0"/>
              <a:t>scales</a:t>
            </a:r>
            <a:r>
              <a:rPr lang="de-DE" dirty="0" smtClean="0"/>
              <a:t> down </a:t>
            </a:r>
            <a:r>
              <a:rPr lang="de-DE" dirty="0" err="1" smtClean="0"/>
              <a:t>to</a:t>
            </a:r>
            <a:r>
              <a:rPr lang="de-DE" dirty="0" smtClean="0"/>
              <a:t> 3°-5°</a:t>
            </a:r>
          </a:p>
          <a:p>
            <a:r>
              <a:rPr lang="de-DE" dirty="0" smtClean="0"/>
              <a:t>Origin </a:t>
            </a:r>
            <a:r>
              <a:rPr lang="de-DE" dirty="0" err="1" smtClean="0"/>
              <a:t>unclear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>
              <a:sym typeface="Symbol"/>
            </a:endParaRPr>
          </a:p>
          <a:p>
            <a:pPr marL="0" indent="0">
              <a:buNone/>
            </a:pPr>
            <a:endParaRPr lang="de-DE" dirty="0">
              <a:sym typeface="Symbol"/>
            </a:endParaRPr>
          </a:p>
          <a:p>
            <a:pPr marL="0" indent="0">
              <a:buNone/>
            </a:pPr>
            <a:endParaRPr lang="de-DE" dirty="0" smtClean="0">
              <a:sym typeface="Symbol"/>
            </a:endParaRPr>
          </a:p>
          <a:p>
            <a:pPr marL="0" indent="0">
              <a:buNone/>
            </a:pPr>
            <a:r>
              <a:rPr lang="de-DE" dirty="0">
                <a:sym typeface="Symbol"/>
              </a:rPr>
              <a:t> </a:t>
            </a:r>
            <a:r>
              <a:rPr lang="de-DE" dirty="0" smtClean="0">
                <a:sym typeface="Symbol"/>
              </a:rPr>
              <a:t>                                                                        </a:t>
            </a:r>
          </a:p>
          <a:p>
            <a:pPr marL="0" indent="0">
              <a:buNone/>
            </a:pPr>
            <a:r>
              <a:rPr lang="de-DE" dirty="0">
                <a:sym typeface="Symbol"/>
              </a:rPr>
              <a:t> </a:t>
            </a:r>
            <a:r>
              <a:rPr lang="de-DE" dirty="0" smtClean="0">
                <a:sym typeface="Symbol"/>
              </a:rPr>
              <a:t>                                  </a:t>
            </a:r>
          </a:p>
          <a:p>
            <a:pPr marL="0" indent="0">
              <a:buNone/>
            </a:pPr>
            <a:endParaRPr lang="de-DE" dirty="0">
              <a:sym typeface="Symbol"/>
            </a:endParaRP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                                                                              HAWC</a:t>
            </a:r>
            <a:r>
              <a:rPr lang="de-DE" dirty="0" smtClean="0"/>
              <a:t>, LHHASO, TAIGA</a:t>
            </a:r>
            <a:endParaRPr lang="de-DE" dirty="0" smtClean="0">
              <a:sym typeface="Symbol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331200" y="7200900"/>
            <a:ext cx="4201791" cy="769441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Still </a:t>
            </a:r>
            <a:r>
              <a:rPr lang="de-DE" sz="4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much</a:t>
            </a:r>
            <a:r>
              <a:rPr lang="de-DE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de-DE" sz="4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</a:t>
            </a:r>
            <a:r>
              <a:rPr lang="de-DE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do!</a:t>
            </a:r>
            <a:endParaRPr lang="de-DE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23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043519" y="2971800"/>
            <a:ext cx="891776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Gamma </a:t>
            </a:r>
            <a:r>
              <a:rPr lang="de-DE" sz="9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rays</a:t>
            </a:r>
            <a:r>
              <a:rPr lang="de-DE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endParaRPr lang="de-DE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de-DE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 </a:t>
            </a:r>
            <a:r>
              <a:rPr lang="de-DE" sz="6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blossoming</a:t>
            </a:r>
            <a:r>
              <a:rPr lang="de-DE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6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field</a:t>
            </a:r>
            <a:endParaRPr lang="de-DE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7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80" y="1133602"/>
            <a:ext cx="8332730" cy="7032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</a:t>
            </a:r>
            <a:r>
              <a:rPr lang="de-DE" sz="6600" dirty="0" smtClean="0">
                <a:solidFill>
                  <a:schemeClr val="bg1"/>
                </a:solidFill>
              </a:rPr>
              <a:t>Alexander Chudakov</a:t>
            </a:r>
          </a:p>
          <a:p>
            <a:endParaRPr lang="de-DE" sz="6600" dirty="0">
              <a:solidFill>
                <a:schemeClr val="bg1"/>
              </a:solidFill>
            </a:endParaRPr>
          </a:p>
          <a:p>
            <a:endParaRPr lang="de-DE" sz="6600" dirty="0" smtClean="0">
              <a:solidFill>
                <a:schemeClr val="bg1"/>
              </a:solidFill>
            </a:endParaRPr>
          </a:p>
          <a:p>
            <a:endParaRPr lang="de-DE" sz="6600" dirty="0" smtClean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</a:t>
            </a:r>
            <a:r>
              <a:rPr lang="de-DE" sz="12500" dirty="0" smtClean="0">
                <a:solidFill>
                  <a:schemeClr val="bg1"/>
                </a:solidFill>
              </a:rPr>
              <a:t>1965</a:t>
            </a:r>
            <a:r>
              <a:rPr lang="de-DE" sz="6600" dirty="0" smtClean="0">
                <a:solidFill>
                  <a:schemeClr val="bg1"/>
                </a:solidFill>
              </a:rPr>
              <a:t>  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X:\achudak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84" y="3090683"/>
            <a:ext cx="5143582" cy="6185602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01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929" y="1133602"/>
            <a:ext cx="6352829" cy="7032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</a:t>
            </a:r>
            <a:r>
              <a:rPr lang="de-DE" sz="6600" dirty="0" smtClean="0">
                <a:solidFill>
                  <a:schemeClr val="bg1"/>
                </a:solidFill>
              </a:rPr>
              <a:t>Trevor </a:t>
            </a:r>
            <a:r>
              <a:rPr lang="de-DE" sz="6600" dirty="0" err="1" smtClean="0">
                <a:solidFill>
                  <a:schemeClr val="bg1"/>
                </a:solidFill>
              </a:rPr>
              <a:t>Weekes</a:t>
            </a:r>
            <a:endParaRPr lang="de-DE" sz="6600" dirty="0" smtClean="0">
              <a:solidFill>
                <a:schemeClr val="bg1"/>
              </a:solidFill>
            </a:endParaRPr>
          </a:p>
          <a:p>
            <a:endParaRPr lang="de-DE" sz="6600" dirty="0">
              <a:solidFill>
                <a:schemeClr val="bg1"/>
              </a:solidFill>
            </a:endParaRPr>
          </a:p>
          <a:p>
            <a:endParaRPr lang="de-DE" sz="6600" dirty="0" smtClean="0">
              <a:solidFill>
                <a:schemeClr val="bg1"/>
              </a:solidFill>
            </a:endParaRPr>
          </a:p>
          <a:p>
            <a:endParaRPr lang="de-DE" sz="6600" dirty="0" smtClean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</a:t>
            </a:r>
            <a:r>
              <a:rPr lang="de-DE" sz="12500" dirty="0" smtClean="0">
                <a:solidFill>
                  <a:schemeClr val="bg1"/>
                </a:solidFill>
              </a:rPr>
              <a:t>1989</a:t>
            </a:r>
            <a:r>
              <a:rPr lang="de-DE" sz="6600" dirty="0" smtClean="0">
                <a:solidFill>
                  <a:schemeClr val="bg1"/>
                </a:solidFill>
              </a:rPr>
              <a:t>  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://bloximages.chicago2.vip.townnews.com/tucson.com/content/tncms/assets/v3/editorial/a/dc/adc3875e-8565-11e4-9afc-17ca520b6166/538841b689a17.preview-6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3657600"/>
            <a:ext cx="4800600" cy="569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8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-127000" y="1219200"/>
            <a:ext cx="13868400" cy="9144000"/>
          </a:xfrm>
          <a:prstGeom prst="rect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177800" y="304800"/>
            <a:ext cx="12827000" cy="762000"/>
          </a:xfrm>
        </p:spPr>
        <p:txBody>
          <a:bodyPr lIns="130046" tIns="65023" rIns="130046" bIns="65023"/>
          <a:lstStyle/>
          <a:p>
            <a:r>
              <a:rPr lang="de-DE" sz="4000" dirty="0" smtClean="0">
                <a:latin typeface="Arial" charset="0"/>
              </a:rPr>
              <a:t>3rd </a:t>
            </a:r>
            <a:r>
              <a:rPr lang="de-DE" sz="4000" dirty="0" err="1" smtClean="0">
                <a:latin typeface="Arial" charset="0"/>
              </a:rPr>
              <a:t>generation</a:t>
            </a:r>
            <a:r>
              <a:rPr lang="de-DE" sz="4000" dirty="0" smtClean="0">
                <a:latin typeface="Arial" charset="0"/>
              </a:rPr>
              <a:t> Imaging Air Cherenkov  </a:t>
            </a:r>
            <a:r>
              <a:rPr lang="de-DE" sz="4000" dirty="0" err="1" smtClean="0">
                <a:latin typeface="Arial" charset="0"/>
              </a:rPr>
              <a:t>telescopes</a:t>
            </a:r>
            <a:endParaRPr lang="de-DE" sz="4000" dirty="0">
              <a:latin typeface="Arial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7" b="4777"/>
          <a:stretch/>
        </p:blipFill>
        <p:spPr bwMode="auto">
          <a:xfrm>
            <a:off x="-14736" y="1765765"/>
            <a:ext cx="6493369" cy="343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695" y="1765265"/>
            <a:ext cx="6493369" cy="343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 descr="HESS-NukriKomin.pn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6860" r="9138" b="16900"/>
          <a:stretch/>
        </p:blipFill>
        <p:spPr>
          <a:xfrm>
            <a:off x="-14736" y="5257800"/>
            <a:ext cx="13004800" cy="4114169"/>
          </a:xfrm>
        </p:spPr>
      </p:pic>
      <p:cxnSp>
        <p:nvCxnSpPr>
          <p:cNvPr id="8" name="Straight Connector 35"/>
          <p:cNvCxnSpPr>
            <a:cxnSpLocks noChangeShapeType="1"/>
            <a:endCxn id="3" idx="0"/>
          </p:cNvCxnSpPr>
          <p:nvPr/>
        </p:nvCxnSpPr>
        <p:spPr bwMode="auto">
          <a:xfrm>
            <a:off x="6467596" y="1785836"/>
            <a:ext cx="20069" cy="3471964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35"/>
          <p:cNvCxnSpPr>
            <a:cxnSpLocks noChangeShapeType="1"/>
          </p:cNvCxnSpPr>
          <p:nvPr/>
        </p:nvCxnSpPr>
        <p:spPr bwMode="auto">
          <a:xfrm flipH="1">
            <a:off x="-14736" y="5197589"/>
            <a:ext cx="13004800" cy="401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59153" y="4455031"/>
            <a:ext cx="2851226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3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VERITAS, USA</a:t>
            </a:r>
            <a:endParaRPr lang="en-GB" sz="3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97" y="8665537"/>
            <a:ext cx="3542376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3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H.E.S.S., Namibia</a:t>
            </a:r>
            <a:endParaRPr lang="en-GB" sz="3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630" y="4455031"/>
            <a:ext cx="3636697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3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MAGIC, La Palma</a:t>
            </a:r>
            <a:endParaRPr lang="en-GB" sz="3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3004800" cy="9753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" y="0"/>
            <a:ext cx="13056729" cy="975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5450276" y="370275"/>
            <a:ext cx="7400995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1" y="2"/>
            <a:ext cx="13004800" cy="114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ctr"/>
          <a:lstStyle/>
          <a:p>
            <a:pPr algn="ctr"/>
            <a:r>
              <a:rPr lang="de-DE" sz="5700" b="1" dirty="0">
                <a:solidFill>
                  <a:schemeClr val="bg1"/>
                </a:solidFill>
                <a:latin typeface="Calibri" pitchFamily="34" charset="0"/>
              </a:rPr>
              <a:t>The Sky at 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TeV-Energies</a:t>
            </a:r>
            <a:endParaRPr lang="de-DE" sz="57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4038" name="Title 7"/>
          <p:cNvSpPr>
            <a:spLocks/>
          </p:cNvSpPr>
          <p:nvPr/>
        </p:nvSpPr>
        <p:spPr bwMode="auto">
          <a:xfrm>
            <a:off x="767646" y="390597"/>
            <a:ext cx="11166969" cy="102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63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4039" name="Group 6"/>
          <p:cNvGrpSpPr>
            <a:grpSpLocks/>
          </p:cNvGrpSpPr>
          <p:nvPr/>
        </p:nvGrpSpPr>
        <p:grpSpPr bwMode="auto">
          <a:xfrm>
            <a:off x="1" y="1408854"/>
            <a:ext cx="13004800" cy="866987"/>
            <a:chOff x="0" y="1488"/>
            <a:chExt cx="5760" cy="384"/>
          </a:xfrm>
        </p:grpSpPr>
        <p:pic>
          <p:nvPicPr>
            <p:cNvPr id="4405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6"/>
              <a:ext cx="15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5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/>
            <a:stretch>
              <a:fillRect/>
            </a:stretch>
          </p:blipFill>
          <p:spPr bwMode="auto">
            <a:xfrm>
              <a:off x="1488" y="1536"/>
              <a:ext cx="14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5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/>
            <a:stretch>
              <a:fillRect/>
            </a:stretch>
          </p:blipFill>
          <p:spPr bwMode="auto">
            <a:xfrm>
              <a:off x="2928" y="1536"/>
              <a:ext cx="14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6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-14285"/>
            <a:stretch>
              <a:fillRect/>
            </a:stretch>
          </p:blipFill>
          <p:spPr bwMode="auto">
            <a:xfrm>
              <a:off x="4320" y="1488"/>
              <a:ext cx="14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44040" name="Group 11"/>
          <p:cNvGrpSpPr>
            <a:grpSpLocks/>
          </p:cNvGrpSpPr>
          <p:nvPr/>
        </p:nvGrpSpPr>
        <p:grpSpPr bwMode="auto">
          <a:xfrm>
            <a:off x="2600961" y="5743787"/>
            <a:ext cx="3847253" cy="3707271"/>
            <a:chOff x="2352" y="2496"/>
            <a:chExt cx="1704" cy="1642"/>
          </a:xfrm>
        </p:grpSpPr>
        <p:pic>
          <p:nvPicPr>
            <p:cNvPr id="44055" name="Picture 6"/>
            <p:cNvPicPr>
              <a:picLocks noChangeAspect="1" noChangeArrowheads="1"/>
            </p:cNvPicPr>
            <p:nvPr/>
          </p:nvPicPr>
          <p:blipFill>
            <a:blip r:embed="rId6">
              <a:lum bright="-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" t="3685" r="4468" b="3836"/>
            <a:stretch>
              <a:fillRect/>
            </a:stretch>
          </p:blipFill>
          <p:spPr bwMode="auto">
            <a:xfrm>
              <a:off x="2352" y="2496"/>
              <a:ext cx="1704" cy="1642"/>
            </a:xfrm>
            <a:prstGeom prst="rect">
              <a:avLst/>
            </a:prstGeom>
            <a:noFill/>
            <a:ln w="1584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56" name="Text Box 7"/>
            <p:cNvSpPr txBox="1">
              <a:spLocks noChangeArrowheads="1"/>
            </p:cNvSpPr>
            <p:nvPr/>
          </p:nvSpPr>
          <p:spPr bwMode="auto">
            <a:xfrm>
              <a:off x="2496" y="2592"/>
              <a:ext cx="1095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2300">
                  <a:solidFill>
                    <a:srgbClr val="FFFFFF"/>
                  </a:solidFill>
                  <a:latin typeface="Arial" charset="0"/>
                  <a:cs typeface="Arial" charset="0"/>
                </a:rPr>
                <a:t>RX J1713.7-3946</a:t>
              </a:r>
            </a:p>
          </p:txBody>
        </p:sp>
      </p:grpSp>
      <p:pic>
        <p:nvPicPr>
          <p:cNvPr id="440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7" y="3251200"/>
            <a:ext cx="11704320" cy="211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42" name="Line 15"/>
          <p:cNvSpPr>
            <a:spLocks noChangeShapeType="1"/>
          </p:cNvSpPr>
          <p:nvPr/>
        </p:nvSpPr>
        <p:spPr bwMode="auto">
          <a:xfrm flipH="1">
            <a:off x="1300480" y="2167467"/>
            <a:ext cx="5310293" cy="119210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3" name="Line 16"/>
          <p:cNvSpPr>
            <a:spLocks noChangeShapeType="1"/>
          </p:cNvSpPr>
          <p:nvPr/>
        </p:nvSpPr>
        <p:spPr bwMode="auto">
          <a:xfrm>
            <a:off x="9645227" y="2167467"/>
            <a:ext cx="2492586" cy="119210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4" name="Rectangle 17"/>
          <p:cNvSpPr>
            <a:spLocks noChangeArrowheads="1"/>
          </p:cNvSpPr>
          <p:nvPr/>
        </p:nvSpPr>
        <p:spPr bwMode="auto">
          <a:xfrm>
            <a:off x="6610774" y="1517226"/>
            <a:ext cx="3034453" cy="6502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45" name="Line 18"/>
          <p:cNvSpPr>
            <a:spLocks noChangeShapeType="1"/>
          </p:cNvSpPr>
          <p:nvPr/>
        </p:nvSpPr>
        <p:spPr bwMode="auto">
          <a:xfrm>
            <a:off x="1733974" y="4660053"/>
            <a:ext cx="866987" cy="108373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6" name="Line 19"/>
          <p:cNvSpPr>
            <a:spLocks noChangeShapeType="1"/>
          </p:cNvSpPr>
          <p:nvPr/>
        </p:nvSpPr>
        <p:spPr bwMode="auto">
          <a:xfrm>
            <a:off x="2492586" y="4660053"/>
            <a:ext cx="4009813" cy="108373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7" name="Rectangle 20"/>
          <p:cNvSpPr>
            <a:spLocks noChangeArrowheads="1"/>
          </p:cNvSpPr>
          <p:nvPr/>
        </p:nvSpPr>
        <p:spPr bwMode="auto">
          <a:xfrm>
            <a:off x="1733974" y="3901440"/>
            <a:ext cx="758614" cy="758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48" name="Text Box 21"/>
          <p:cNvSpPr txBox="1">
            <a:spLocks noChangeArrowheads="1"/>
          </p:cNvSpPr>
          <p:nvPr/>
        </p:nvSpPr>
        <p:spPr bwMode="auto">
          <a:xfrm>
            <a:off x="6920090" y="5414152"/>
            <a:ext cx="5651217" cy="5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H.E.S.S.-Scan of the galactic plane</a:t>
            </a:r>
            <a:endParaRPr lang="en-US" sz="28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4049" name="Picture 22" descr="crw0246mond070122_dew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" y="6719147"/>
            <a:ext cx="1733974" cy="17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Text Box 23"/>
          <p:cNvSpPr txBox="1">
            <a:spLocks noChangeArrowheads="1"/>
          </p:cNvSpPr>
          <p:nvPr/>
        </p:nvSpPr>
        <p:spPr bwMode="auto">
          <a:xfrm>
            <a:off x="1106273" y="7204570"/>
            <a:ext cx="1137890" cy="5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Moon</a:t>
            </a:r>
            <a:endParaRPr lang="en-US" sz="2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51" name="Line 24"/>
          <p:cNvSpPr>
            <a:spLocks noChangeShapeType="1"/>
          </p:cNvSpPr>
          <p:nvPr/>
        </p:nvSpPr>
        <p:spPr bwMode="auto">
          <a:xfrm>
            <a:off x="1495532" y="6068908"/>
            <a:ext cx="0" cy="9753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52" name="Line 25"/>
          <p:cNvSpPr>
            <a:spLocks noChangeShapeType="1"/>
          </p:cNvSpPr>
          <p:nvPr/>
        </p:nvSpPr>
        <p:spPr bwMode="auto">
          <a:xfrm flipV="1">
            <a:off x="1495532" y="8128001"/>
            <a:ext cx="0" cy="9753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53" name="Text Box 26"/>
          <p:cNvSpPr txBox="1">
            <a:spLocks noChangeArrowheads="1"/>
          </p:cNvSpPr>
          <p:nvPr/>
        </p:nvSpPr>
        <p:spPr bwMode="auto">
          <a:xfrm>
            <a:off x="482723" y="6068907"/>
            <a:ext cx="1115448" cy="1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32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0.5°</a:t>
            </a:r>
            <a:endParaRPr lang="en-US" sz="3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54" name="TextBox 2"/>
          <p:cNvSpPr txBox="1">
            <a:spLocks noChangeArrowheads="1"/>
          </p:cNvSpPr>
          <p:nvPr/>
        </p:nvSpPr>
        <p:spPr bwMode="auto">
          <a:xfrm>
            <a:off x="8308924" y="6870420"/>
            <a:ext cx="3792464" cy="22242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1989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  1 Source</a:t>
            </a: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1996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  3 </a:t>
            </a:r>
            <a:r>
              <a:rPr lang="de-DE" sz="3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de-DE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2005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80 </a:t>
            </a:r>
            <a:r>
              <a:rPr lang="de-DE" sz="3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de-DE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2015:  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150 </a:t>
            </a:r>
            <a:r>
              <a:rPr lang="de-DE" sz="3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en-US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996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3004800" cy="9753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" y="0"/>
            <a:ext cx="13056729" cy="975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5450276" y="370275"/>
            <a:ext cx="7400995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1" y="2"/>
            <a:ext cx="13004800" cy="114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ctr"/>
          <a:lstStyle/>
          <a:p>
            <a:pPr algn="ctr"/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It‘s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going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to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be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like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classical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astronomy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!</a:t>
            </a:r>
            <a:endParaRPr lang="de-DE" sz="57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4038" name="Title 7"/>
          <p:cNvSpPr>
            <a:spLocks/>
          </p:cNvSpPr>
          <p:nvPr/>
        </p:nvSpPr>
        <p:spPr bwMode="auto">
          <a:xfrm>
            <a:off x="767646" y="390597"/>
            <a:ext cx="11166969" cy="102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63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4040" name="Group 11"/>
          <p:cNvGrpSpPr>
            <a:grpSpLocks/>
          </p:cNvGrpSpPr>
          <p:nvPr/>
        </p:nvGrpSpPr>
        <p:grpSpPr bwMode="auto">
          <a:xfrm>
            <a:off x="2600961" y="5743787"/>
            <a:ext cx="3847253" cy="3707271"/>
            <a:chOff x="2352" y="2496"/>
            <a:chExt cx="1704" cy="1642"/>
          </a:xfrm>
        </p:grpSpPr>
        <p:pic>
          <p:nvPicPr>
            <p:cNvPr id="44055" name="Picture 6"/>
            <p:cNvPicPr>
              <a:picLocks noChangeAspect="1" noChangeArrowheads="1"/>
            </p:cNvPicPr>
            <p:nvPr/>
          </p:nvPicPr>
          <p:blipFill>
            <a:blip r:embed="rId2">
              <a:lum bright="-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" t="3685" r="4468" b="3836"/>
            <a:stretch>
              <a:fillRect/>
            </a:stretch>
          </p:blipFill>
          <p:spPr bwMode="auto">
            <a:xfrm>
              <a:off x="2352" y="2496"/>
              <a:ext cx="1704" cy="1642"/>
            </a:xfrm>
            <a:prstGeom prst="rect">
              <a:avLst/>
            </a:prstGeom>
            <a:noFill/>
            <a:ln w="1584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56" name="Text Box 7"/>
            <p:cNvSpPr txBox="1">
              <a:spLocks noChangeArrowheads="1"/>
            </p:cNvSpPr>
            <p:nvPr/>
          </p:nvSpPr>
          <p:spPr bwMode="auto">
            <a:xfrm>
              <a:off x="2496" y="2592"/>
              <a:ext cx="1095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2300">
                  <a:solidFill>
                    <a:srgbClr val="FFFFFF"/>
                  </a:solidFill>
                  <a:latin typeface="Arial" charset="0"/>
                  <a:cs typeface="Arial" charset="0"/>
                </a:rPr>
                <a:t>RX J1713.7-3946</a:t>
              </a:r>
            </a:p>
          </p:txBody>
        </p:sp>
      </p:grpSp>
      <p:pic>
        <p:nvPicPr>
          <p:cNvPr id="44049" name="Picture 22" descr="crw0246mond070122_de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" y="6719147"/>
            <a:ext cx="1733974" cy="17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Text Box 23"/>
          <p:cNvSpPr txBox="1">
            <a:spLocks noChangeArrowheads="1"/>
          </p:cNvSpPr>
          <p:nvPr/>
        </p:nvSpPr>
        <p:spPr bwMode="auto">
          <a:xfrm>
            <a:off x="1106273" y="7204570"/>
            <a:ext cx="1137890" cy="5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Moon</a:t>
            </a:r>
            <a:endParaRPr lang="en-US" sz="2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51" name="Line 24"/>
          <p:cNvSpPr>
            <a:spLocks noChangeShapeType="1"/>
          </p:cNvSpPr>
          <p:nvPr/>
        </p:nvSpPr>
        <p:spPr bwMode="auto">
          <a:xfrm>
            <a:off x="1495532" y="6068908"/>
            <a:ext cx="0" cy="9753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52" name="Line 25"/>
          <p:cNvSpPr>
            <a:spLocks noChangeShapeType="1"/>
          </p:cNvSpPr>
          <p:nvPr/>
        </p:nvSpPr>
        <p:spPr bwMode="auto">
          <a:xfrm flipV="1">
            <a:off x="1495532" y="8128001"/>
            <a:ext cx="0" cy="9753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53" name="Text Box 26"/>
          <p:cNvSpPr txBox="1">
            <a:spLocks noChangeArrowheads="1"/>
          </p:cNvSpPr>
          <p:nvPr/>
        </p:nvSpPr>
        <p:spPr bwMode="auto">
          <a:xfrm>
            <a:off x="482723" y="6068907"/>
            <a:ext cx="1115448" cy="1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32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0.5°</a:t>
            </a:r>
            <a:endParaRPr lang="en-US" sz="3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54" name="TextBox 2"/>
          <p:cNvSpPr txBox="1">
            <a:spLocks noChangeArrowheads="1"/>
          </p:cNvSpPr>
          <p:nvPr/>
        </p:nvSpPr>
        <p:spPr bwMode="auto">
          <a:xfrm>
            <a:off x="8308924" y="6870420"/>
            <a:ext cx="3792464" cy="22242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1989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  1 Source</a:t>
            </a: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1996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  3 </a:t>
            </a:r>
            <a:r>
              <a:rPr lang="de-DE" sz="3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de-DE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2005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80 </a:t>
            </a:r>
            <a:r>
              <a:rPr lang="de-DE" sz="3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de-DE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2015:  </a:t>
            </a:r>
            <a:r>
              <a:rPr lang="de-DE" sz="3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150 </a:t>
            </a:r>
            <a:r>
              <a:rPr lang="de-DE" sz="3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en-US" sz="3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Inhaltsplatzhalter 2"/>
          <p:cNvSpPr>
            <a:spLocks noGrp="1"/>
          </p:cNvSpPr>
          <p:nvPr>
            <p:ph idx="1"/>
          </p:nvPr>
        </p:nvSpPr>
        <p:spPr>
          <a:xfrm>
            <a:off x="1106273" y="1296954"/>
            <a:ext cx="11568327" cy="4572000"/>
          </a:xfrm>
        </p:spPr>
        <p:txBody>
          <a:bodyPr/>
          <a:lstStyle/>
          <a:p>
            <a:r>
              <a:rPr lang="de-DE" sz="4000" dirty="0" err="1" smtClean="0">
                <a:solidFill>
                  <a:schemeClr val="bg1"/>
                </a:solidFill>
              </a:rPr>
              <a:t>Periodicities</a:t>
            </a:r>
            <a:r>
              <a:rPr lang="de-DE" sz="4000" dirty="0" smtClean="0">
                <a:solidFill>
                  <a:schemeClr val="bg1"/>
                </a:solidFill>
              </a:rPr>
              <a:t>/</a:t>
            </a:r>
            <a:r>
              <a:rPr lang="de-DE" sz="4000" dirty="0" err="1" smtClean="0">
                <a:solidFill>
                  <a:schemeClr val="bg1"/>
                </a:solidFill>
              </a:rPr>
              <a:t>Variability</a:t>
            </a:r>
            <a:r>
              <a:rPr lang="de-DE" sz="4000" dirty="0" smtClean="0">
                <a:solidFill>
                  <a:schemeClr val="bg1"/>
                </a:solidFill>
              </a:rPr>
              <a:t>:   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from</a:t>
            </a:r>
            <a:r>
              <a:rPr lang="de-DE" sz="4000" dirty="0" smtClean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ms</a:t>
            </a:r>
            <a:r>
              <a:rPr lang="de-DE" sz="4000" dirty="0" smtClean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ea typeface="ＭＳ Ｐゴシック" charset="0"/>
              </a:rPr>
              <a:t>to</a:t>
            </a:r>
            <a:r>
              <a:rPr lang="de-DE" sz="4000" dirty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years</a:t>
            </a:r>
            <a:endParaRPr lang="de-DE" sz="4000" dirty="0">
              <a:solidFill>
                <a:schemeClr val="bg1"/>
              </a:solidFill>
              <a:ea typeface="ＭＳ Ｐゴシック" charset="0"/>
            </a:endParaRPr>
          </a:p>
          <a:p>
            <a:r>
              <a:rPr lang="de-DE" sz="4000" dirty="0" err="1" smtClean="0">
                <a:solidFill>
                  <a:schemeClr val="bg1"/>
                </a:solidFill>
              </a:rPr>
              <a:t>Energy-coverage</a:t>
            </a:r>
            <a:r>
              <a:rPr lang="de-DE" sz="4000" dirty="0" smtClean="0">
                <a:solidFill>
                  <a:schemeClr val="bg1"/>
                </a:solidFill>
              </a:rPr>
              <a:t>:		    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over</a:t>
            </a:r>
            <a:r>
              <a:rPr lang="de-DE" sz="4000" dirty="0" smtClean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ea typeface="ＭＳ Ｐゴシック" charset="0"/>
              </a:rPr>
              <a:t>several</a:t>
            </a:r>
            <a:r>
              <a:rPr lang="de-DE" sz="4000" dirty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decades</a:t>
            </a:r>
            <a:endParaRPr lang="de-DE" sz="4000" dirty="0">
              <a:solidFill>
                <a:schemeClr val="bg1"/>
              </a:solidFill>
              <a:ea typeface="ＭＳ Ｐゴシック" charset="0"/>
            </a:endParaRPr>
          </a:p>
          <a:p>
            <a:r>
              <a:rPr lang="de-DE" sz="4000" dirty="0">
                <a:solidFill>
                  <a:schemeClr val="bg1"/>
                </a:solidFill>
              </a:rPr>
              <a:t>Source </a:t>
            </a:r>
            <a:r>
              <a:rPr lang="de-DE" sz="4000" dirty="0" err="1" smtClean="0">
                <a:solidFill>
                  <a:schemeClr val="bg1"/>
                </a:solidFill>
              </a:rPr>
              <a:t>position</a:t>
            </a:r>
            <a:r>
              <a:rPr lang="de-DE" sz="4000" dirty="0" smtClean="0">
                <a:solidFill>
                  <a:schemeClr val="bg1"/>
                </a:solidFill>
              </a:rPr>
              <a:t>: 		     </a:t>
            </a:r>
            <a:r>
              <a:rPr lang="de-DE" sz="4000" dirty="0" smtClean="0">
                <a:solidFill>
                  <a:schemeClr val="bg1"/>
                </a:solidFill>
                <a:ea typeface="ＭＳ Ｐゴシック" charset="0"/>
              </a:rPr>
              <a:t>on </a:t>
            </a:r>
            <a:r>
              <a:rPr lang="de-DE" sz="4000" dirty="0" err="1">
                <a:solidFill>
                  <a:schemeClr val="bg1"/>
                </a:solidFill>
                <a:ea typeface="ＭＳ Ｐゴシック" charset="0"/>
              </a:rPr>
              <a:t>the</a:t>
            </a:r>
            <a:r>
              <a:rPr lang="de-DE" sz="4000" dirty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ea typeface="ＭＳ Ｐゴシック" charset="0"/>
              </a:rPr>
              <a:t>arc-second</a:t>
            </a:r>
            <a:r>
              <a:rPr lang="de-DE" sz="4000" dirty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level</a:t>
            </a:r>
            <a:endParaRPr lang="de-DE" sz="4000" dirty="0" smtClean="0">
              <a:solidFill>
                <a:schemeClr val="bg1"/>
              </a:solidFill>
              <a:ea typeface="ＭＳ Ｐゴシック" charset="0"/>
            </a:endParaRPr>
          </a:p>
          <a:p>
            <a:r>
              <a:rPr lang="de-DE" sz="4000" dirty="0" err="1">
                <a:solidFill>
                  <a:schemeClr val="bg1"/>
                </a:solidFill>
              </a:rPr>
              <a:t>Morphology</a:t>
            </a:r>
            <a:r>
              <a:rPr lang="de-DE" sz="4000" dirty="0">
                <a:solidFill>
                  <a:schemeClr val="bg1"/>
                </a:solidFill>
              </a:rPr>
              <a:t> : 			     </a:t>
            </a:r>
            <a:r>
              <a:rPr lang="de-DE" sz="4000" dirty="0" err="1">
                <a:solidFill>
                  <a:schemeClr val="bg1"/>
                </a:solidFill>
              </a:rPr>
              <a:t>few</a:t>
            </a:r>
            <a:r>
              <a:rPr lang="de-DE" sz="4000" dirty="0">
                <a:solidFill>
                  <a:schemeClr val="bg1"/>
                </a:solidFill>
              </a:rPr>
              <a:t> </a:t>
            </a:r>
            <a:r>
              <a:rPr lang="de-DE" sz="4000" dirty="0" err="1">
                <a:solidFill>
                  <a:schemeClr val="bg1"/>
                </a:solidFill>
              </a:rPr>
              <a:t>arc</a:t>
            </a:r>
            <a:r>
              <a:rPr lang="de-DE" sz="4000" dirty="0">
                <a:solidFill>
                  <a:schemeClr val="bg1"/>
                </a:solidFill>
              </a:rPr>
              <a:t>-min </a:t>
            </a:r>
            <a:r>
              <a:rPr lang="de-DE" sz="4000" dirty="0" err="1">
                <a:solidFill>
                  <a:schemeClr val="bg1"/>
                </a:solidFill>
              </a:rPr>
              <a:t>level</a:t>
            </a:r>
            <a:r>
              <a:rPr lang="de-DE" sz="4000" dirty="0">
                <a:solidFill>
                  <a:schemeClr val="bg1"/>
                </a:solidFill>
              </a:rPr>
              <a:t>                   </a:t>
            </a:r>
            <a:r>
              <a:rPr lang="de-DE" sz="2800" dirty="0">
                <a:solidFill>
                  <a:schemeClr val="bg1"/>
                </a:solidFill>
                <a:ea typeface="ＭＳ Ｐゴシック" charset="0"/>
              </a:rPr>
              <a:t>(</a:t>
            </a:r>
            <a:r>
              <a:rPr lang="de-DE" sz="2800" dirty="0" err="1">
                <a:solidFill>
                  <a:schemeClr val="bg1"/>
                </a:solidFill>
                <a:ea typeface="ＭＳ Ｐゴシック" charset="0"/>
              </a:rPr>
              <a:t>even</a:t>
            </a:r>
            <a:r>
              <a:rPr lang="de-DE" sz="2800" dirty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ea typeface="ＭＳ Ｐゴシック" charset="0"/>
              </a:rPr>
              <a:t>energy-dependent</a:t>
            </a:r>
            <a:r>
              <a:rPr lang="de-DE" sz="2800" dirty="0">
                <a:solidFill>
                  <a:schemeClr val="bg1"/>
                </a:solidFill>
                <a:ea typeface="ＭＳ Ｐゴシック" charset="0"/>
              </a:rPr>
              <a:t>!)</a:t>
            </a:r>
          </a:p>
          <a:p>
            <a:endParaRPr lang="de-DE" sz="4000" dirty="0">
              <a:solidFill>
                <a:schemeClr val="bg1"/>
              </a:solidFill>
              <a:ea typeface="ＭＳ Ｐゴシック" charset="0"/>
            </a:endParaRPr>
          </a:p>
          <a:p>
            <a:endParaRPr lang="de-DE" dirty="0"/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3683000" y="4876800"/>
            <a:ext cx="304800" cy="6858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403789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3004800" cy="9753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" y="0"/>
            <a:ext cx="13056729" cy="975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5450276" y="370275"/>
            <a:ext cx="7400995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038" name="Title 7"/>
          <p:cNvSpPr>
            <a:spLocks/>
          </p:cNvSpPr>
          <p:nvPr/>
        </p:nvSpPr>
        <p:spPr bwMode="auto">
          <a:xfrm>
            <a:off x="767646" y="390597"/>
            <a:ext cx="11166969" cy="102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63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" name="Inhaltsplatzhalter 2"/>
          <p:cNvSpPr>
            <a:spLocks noGrp="1"/>
          </p:cNvSpPr>
          <p:nvPr>
            <p:ph idx="1"/>
          </p:nvPr>
        </p:nvSpPr>
        <p:spPr>
          <a:xfrm>
            <a:off x="1250975" y="4114800"/>
            <a:ext cx="11568327" cy="4572000"/>
          </a:xfrm>
        </p:spPr>
        <p:txBody>
          <a:bodyPr/>
          <a:lstStyle/>
          <a:p>
            <a:r>
              <a:rPr lang="de-DE" sz="4000" dirty="0" err="1" smtClean="0">
                <a:solidFill>
                  <a:schemeClr val="bg1"/>
                </a:solidFill>
              </a:rPr>
              <a:t>Physics</a:t>
            </a:r>
            <a:r>
              <a:rPr lang="de-DE" sz="4000" dirty="0" smtClean="0">
                <a:solidFill>
                  <a:schemeClr val="bg1"/>
                </a:solidFill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</a:rPr>
              <a:t>beyond</a:t>
            </a:r>
            <a:r>
              <a:rPr lang="de-DE" sz="4000" dirty="0" smtClean="0">
                <a:solidFill>
                  <a:schemeClr val="bg1"/>
                </a:solidFill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</a:rPr>
              <a:t>the</a:t>
            </a:r>
            <a:r>
              <a:rPr lang="de-DE" sz="4000" dirty="0" smtClean="0">
                <a:solidFill>
                  <a:schemeClr val="bg1"/>
                </a:solidFill>
              </a:rPr>
              <a:t> Standard Model</a:t>
            </a:r>
          </a:p>
          <a:p>
            <a:pPr lvl="1"/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Indirect</a:t>
            </a:r>
            <a:r>
              <a:rPr lang="de-DE" dirty="0" smtClean="0">
                <a:solidFill>
                  <a:schemeClr val="bg1"/>
                </a:solidFill>
              </a:rPr>
              <a:t> Dark Matter Search</a:t>
            </a:r>
          </a:p>
          <a:p>
            <a:pPr lvl="1"/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Test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Lorenz </a:t>
            </a:r>
            <a:r>
              <a:rPr lang="de-DE" dirty="0" err="1" smtClean="0">
                <a:solidFill>
                  <a:schemeClr val="bg1"/>
                </a:solidFill>
              </a:rPr>
              <a:t>Invariance</a:t>
            </a:r>
            <a:endParaRPr lang="de-DE" dirty="0" smtClean="0">
              <a:solidFill>
                <a:schemeClr val="bg1"/>
              </a:solidFill>
            </a:endParaRPr>
          </a:p>
          <a:p>
            <a:pPr lvl="1"/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…</a:t>
            </a:r>
          </a:p>
          <a:p>
            <a:r>
              <a:rPr lang="de-DE" sz="4000" dirty="0" err="1" smtClean="0">
                <a:solidFill>
                  <a:schemeClr val="bg1"/>
                </a:solidFill>
              </a:rPr>
              <a:t>Cosmology</a:t>
            </a:r>
            <a:endParaRPr lang="de-DE" sz="4000" dirty="0" smtClean="0">
              <a:solidFill>
                <a:schemeClr val="bg1"/>
              </a:solidFill>
            </a:endParaRPr>
          </a:p>
          <a:p>
            <a:pPr lvl="1"/>
            <a:r>
              <a:rPr lang="de-DE" dirty="0" smtClean="0">
                <a:solidFill>
                  <a:schemeClr val="bg1"/>
                </a:solidFill>
              </a:rPr>
              <a:t> Measurement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EBL</a:t>
            </a:r>
          </a:p>
          <a:p>
            <a:pPr lvl="1"/>
            <a:r>
              <a:rPr lang="de-DE" dirty="0" smtClean="0">
                <a:solidFill>
                  <a:schemeClr val="bg1"/>
                </a:solidFill>
              </a:rPr>
              <a:t> VHE Standard </a:t>
            </a:r>
            <a:r>
              <a:rPr lang="de-DE" dirty="0" err="1" smtClean="0">
                <a:solidFill>
                  <a:schemeClr val="bg1"/>
                </a:solidFill>
              </a:rPr>
              <a:t>Candles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dark</a:t>
            </a:r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energy</a:t>
            </a:r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 ?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sz="2400" dirty="0" smtClean="0">
              <a:solidFill>
                <a:schemeClr val="bg1"/>
              </a:solidFill>
            </a:endParaRPr>
          </a:p>
          <a:p>
            <a:endParaRPr lang="de-DE" sz="4000" dirty="0">
              <a:solidFill>
                <a:schemeClr val="bg1"/>
              </a:solidFill>
              <a:ea typeface="ＭＳ Ｐゴシック" charset="0"/>
            </a:endParaRPr>
          </a:p>
          <a:p>
            <a:pPr marL="0" indent="0">
              <a:buNone/>
            </a:pPr>
            <a:endParaRPr lang="de-DE" sz="2800" dirty="0">
              <a:solidFill>
                <a:schemeClr val="bg1"/>
              </a:solidFill>
              <a:ea typeface="ＭＳ Ｐゴシック" charset="0"/>
            </a:endParaRPr>
          </a:p>
          <a:p>
            <a:endParaRPr lang="de-DE" sz="4000" dirty="0">
              <a:solidFill>
                <a:schemeClr val="bg1"/>
              </a:solidFill>
              <a:ea typeface="ＭＳ Ｐゴシック" charset="0"/>
            </a:endParaRPr>
          </a:p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1282724" y="2286000"/>
            <a:ext cx="35702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PLUS:</a:t>
            </a:r>
            <a:endParaRPr lang="de-DE" sz="88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" y="2"/>
            <a:ext cx="13004800" cy="114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ctr"/>
          <a:lstStyle/>
          <a:p>
            <a:pPr algn="ctr"/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It‘s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going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to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be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like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classical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astronomy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!</a:t>
            </a:r>
            <a:endParaRPr lang="de-DE" sz="57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0924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771296" y="8044120"/>
            <a:ext cx="14187307" cy="215953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" y="0"/>
            <a:ext cx="13004799" cy="16002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302000" y="199935"/>
            <a:ext cx="80842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72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de-DE" sz="720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What‘s</a:t>
            </a:r>
            <a:r>
              <a:rPr lang="de-DE" sz="72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de-DE" sz="720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next</a:t>
            </a:r>
            <a:r>
              <a:rPr lang="de-DE" sz="72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       </a:t>
            </a:r>
            <a:endParaRPr lang="de-DE" sz="7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12903200" y="123735"/>
            <a:ext cx="1371600" cy="8486865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7986970"/>
            <a:ext cx="2220017" cy="136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2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5798" y="7912633"/>
            <a:ext cx="2709333" cy="650240"/>
          </a:xfrm>
          <a:prstGeom prst="rect">
            <a:avLst/>
          </a:prstGeom>
        </p:spPr>
        <p:txBody>
          <a:bodyPr lIns="130046" tIns="65023" rIns="130046" bIns="65023"/>
          <a:lstStyle>
            <a:lvl1pPr eaLnBrk="0" hangingPunct="0"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12" indent="-285736" eaLnBrk="0" hangingPunct="0"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2941" indent="-228589" eaLnBrk="0" hangingPunct="0"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119" indent="-228589" eaLnBrk="0" hangingPunct="0"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295" indent="-228589" eaLnBrk="0" hangingPunct="0"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471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649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882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001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l" eaLnBrk="1" hangingPunct="1">
              <a:defRPr/>
            </a:pPr>
            <a:fld id="{630473DF-2411-400B-88AE-BEC11BFFCB24}" type="slidenum">
              <a:rPr lang="en-US" sz="1400">
                <a:solidFill>
                  <a:schemeClr val="bg1"/>
                </a:solidFill>
                <a:latin typeface="+mn-lt"/>
                <a:cs typeface="Arial" pitchFamily="34" charset="0"/>
                <a:sym typeface="Gill Sans" charset="0"/>
              </a:rPr>
              <a:pPr algn="l" eaLnBrk="1" hangingPunct="1">
                <a:defRPr/>
              </a:pPr>
              <a:t>4</a:t>
            </a:fld>
            <a:endParaRPr lang="en-US" sz="1400">
              <a:solidFill>
                <a:schemeClr val="bg1"/>
              </a:solidFill>
              <a:latin typeface="+mn-lt"/>
              <a:cs typeface="Arial" pitchFamily="34" charset="0"/>
              <a:sym typeface="Gill Sans" charset="0"/>
            </a:endParaRPr>
          </a:p>
        </p:txBody>
      </p:sp>
      <p:sp>
        <p:nvSpPr>
          <p:cNvPr id="9217" name="Rectangle 1"/>
          <p:cNvSpPr>
            <a:spLocks/>
          </p:cNvSpPr>
          <p:nvPr/>
        </p:nvSpPr>
        <p:spPr bwMode="auto">
          <a:xfrm>
            <a:off x="-101600" y="-152400"/>
            <a:ext cx="13157200" cy="9926994"/>
          </a:xfrm>
          <a:prstGeom prst="rect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>
              <a:ea typeface="ヒラギノ角ゴ ProN W3" charset="0"/>
            </a:endParaRPr>
          </a:p>
        </p:txBody>
      </p:sp>
      <p:pic>
        <p:nvPicPr>
          <p:cNvPr id="8197" name="Picture 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12" y="1056042"/>
            <a:ext cx="2844800" cy="21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Rectangle 7"/>
          <p:cNvSpPr>
            <a:spLocks/>
          </p:cNvSpPr>
          <p:nvPr/>
        </p:nvSpPr>
        <p:spPr bwMode="auto">
          <a:xfrm>
            <a:off x="1744504" y="5800213"/>
            <a:ext cx="5556008" cy="16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ts val="201"/>
              </a:spcBef>
              <a:defRPr/>
            </a:pPr>
            <a:r>
              <a:rPr lang="en-US" sz="34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           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</a:t>
            </a:r>
            <a:r>
              <a:rPr lang="en-US" sz="3400" baseline="32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±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</a:t>
            </a:r>
            <a:r>
              <a:rPr lang="en-US" sz="34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+ X</a:t>
            </a:r>
          </a:p>
          <a:p>
            <a:pPr algn="l">
              <a:spcBef>
                <a:spcPts val="201"/>
              </a:spcBef>
              <a:defRPr/>
            </a:pPr>
            <a:r>
              <a:rPr lang="en-US" sz="21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                                 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 + </a:t>
            </a:r>
            <a:r>
              <a:rPr lang="en-US" sz="3400" baseline="-25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</a:t>
            </a:r>
            <a:endParaRPr lang="en-US" sz="3400" baseline="-25000" dirty="0">
              <a:solidFill>
                <a:schemeClr val="bg1"/>
              </a:solidFill>
              <a:latin typeface="+mn-lt"/>
              <a:cs typeface="Arial" pitchFamily="34" charset="0"/>
              <a:sym typeface="Times New Roman Bold" charset="0"/>
            </a:endParaRPr>
          </a:p>
          <a:p>
            <a:pPr algn="l">
              <a:spcBef>
                <a:spcPts val="201"/>
              </a:spcBef>
              <a:defRPr/>
            </a:pPr>
            <a:r>
              <a:rPr lang="en-US" sz="34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                           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e </a:t>
            </a:r>
            <a:r>
              <a:rPr lang="en-US" sz="34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+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</a:t>
            </a:r>
            <a:r>
              <a:rPr lang="en-US" sz="3400" baseline="-25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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 + </a:t>
            </a:r>
            <a:r>
              <a:rPr lang="en-US" sz="3400" baseline="-25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e</a:t>
            </a:r>
            <a:endParaRPr lang="en-US" sz="3400" baseline="-25000" dirty="0">
              <a:solidFill>
                <a:schemeClr val="bg1"/>
              </a:solidFill>
              <a:latin typeface="+mn-lt"/>
              <a:cs typeface="Arial" pitchFamily="34" charset="0"/>
              <a:sym typeface="Times New Roman Bold" charset="0"/>
            </a:endParaRPr>
          </a:p>
        </p:txBody>
      </p:sp>
      <p:sp>
        <p:nvSpPr>
          <p:cNvPr id="9255" name="AutoShape 8"/>
          <p:cNvSpPr>
            <a:spLocks/>
          </p:cNvSpPr>
          <p:nvPr/>
        </p:nvSpPr>
        <p:spPr bwMode="auto">
          <a:xfrm>
            <a:off x="3617208" y="6403744"/>
            <a:ext cx="439461" cy="23447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57150" cap="flat">
            <a:solidFill>
              <a:srgbClr val="FFFFFF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l">
              <a:defRPr/>
            </a:pPr>
            <a:endParaRPr lang="en-US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AutoShape 9"/>
          <p:cNvSpPr>
            <a:spLocks/>
          </p:cNvSpPr>
          <p:nvPr/>
        </p:nvSpPr>
        <p:spPr bwMode="auto">
          <a:xfrm>
            <a:off x="4486143" y="7009293"/>
            <a:ext cx="399510" cy="22835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57150" cap="flat">
            <a:solidFill>
              <a:srgbClr val="FFFFFF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l">
              <a:defRPr/>
            </a:pPr>
            <a:endParaRPr lang="en-US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242" name="Rectangle 23"/>
          <p:cNvSpPr>
            <a:spLocks/>
          </p:cNvSpPr>
          <p:nvPr/>
        </p:nvSpPr>
        <p:spPr bwMode="auto">
          <a:xfrm>
            <a:off x="1178943" y="4441085"/>
            <a:ext cx="3333418" cy="91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01"/>
              </a:spcBef>
              <a:defRPr/>
            </a:pP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p </a:t>
            </a:r>
            <a:r>
              <a:rPr lang="en-US" sz="34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+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p(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)  </a:t>
            </a:r>
            <a:r>
              <a:rPr lang="en-US" sz="3400" baseline="30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0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 + X</a:t>
            </a:r>
            <a:endParaRPr lang="en-US" sz="3400" dirty="0">
              <a:solidFill>
                <a:schemeClr val="bg1"/>
              </a:solidFill>
              <a:latin typeface="+mn-lt"/>
              <a:cs typeface="Arial" pitchFamily="34" charset="0"/>
              <a:sym typeface="Times New Roman Bold" charset="0"/>
            </a:endParaRPr>
          </a:p>
          <a:p>
            <a:pPr>
              <a:spcBef>
                <a:spcPts val="201"/>
              </a:spcBef>
              <a:defRPr/>
            </a:pPr>
            <a:endParaRPr lang="en-US" sz="3400" dirty="0">
              <a:solidFill>
                <a:schemeClr val="bg1"/>
              </a:solidFill>
              <a:latin typeface="+mn-lt"/>
              <a:cs typeface="Arial" pitchFamily="34" charset="0"/>
              <a:sym typeface="Times New Roman Bold" charset="0"/>
            </a:endParaRPr>
          </a:p>
        </p:txBody>
      </p:sp>
      <p:sp>
        <p:nvSpPr>
          <p:cNvPr id="9246" name="Rectangle 24"/>
          <p:cNvSpPr>
            <a:spLocks/>
          </p:cNvSpPr>
          <p:nvPr/>
        </p:nvSpPr>
        <p:spPr bwMode="auto">
          <a:xfrm>
            <a:off x="3947008" y="4754451"/>
            <a:ext cx="2411007" cy="91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201"/>
              </a:spcBef>
              <a:defRPr/>
            </a:pPr>
            <a:r>
              <a:rPr lang="en-US" sz="40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 + </a:t>
            </a:r>
            <a:r>
              <a:rPr lang="en-US" sz="4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</a:t>
            </a:r>
            <a:endParaRPr lang="en-US" sz="4000" dirty="0">
              <a:solidFill>
                <a:schemeClr val="bg1"/>
              </a:solidFill>
              <a:latin typeface="+mn-lt"/>
              <a:cs typeface="Arial" pitchFamily="34" charset="0"/>
              <a:sym typeface="Times New Roman Bold" charset="0"/>
            </a:endParaRPr>
          </a:p>
        </p:txBody>
      </p:sp>
      <p:sp>
        <p:nvSpPr>
          <p:cNvPr id="5" name="AutoShape 25"/>
          <p:cNvSpPr>
            <a:spLocks/>
          </p:cNvSpPr>
          <p:nvPr/>
        </p:nvSpPr>
        <p:spPr bwMode="auto">
          <a:xfrm>
            <a:off x="3501441" y="5172455"/>
            <a:ext cx="436965" cy="244666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57150" cap="flat">
            <a:solidFill>
              <a:srgbClr val="FFFFFF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241" name="Rectangle 30"/>
          <p:cNvSpPr>
            <a:spLocks/>
          </p:cNvSpPr>
          <p:nvPr/>
        </p:nvSpPr>
        <p:spPr bwMode="auto">
          <a:xfrm>
            <a:off x="1186439" y="3902820"/>
            <a:ext cx="4462036" cy="3392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8217" name="Group 37"/>
          <p:cNvGrpSpPr>
            <a:grpSpLocks/>
          </p:cNvGrpSpPr>
          <p:nvPr/>
        </p:nvGrpSpPr>
        <p:grpSpPr bwMode="auto">
          <a:xfrm>
            <a:off x="750717" y="7695000"/>
            <a:ext cx="6217387" cy="1404791"/>
            <a:chOff x="-40" y="99"/>
            <a:chExt cx="2490" cy="689"/>
          </a:xfrm>
        </p:grpSpPr>
        <p:grpSp>
          <p:nvGrpSpPr>
            <p:cNvPr id="8218" name="Group 35"/>
            <p:cNvGrpSpPr>
              <a:grpSpLocks/>
            </p:cNvGrpSpPr>
            <p:nvPr/>
          </p:nvGrpSpPr>
          <p:grpSpPr bwMode="auto">
            <a:xfrm>
              <a:off x="-40" y="278"/>
              <a:ext cx="2490" cy="510"/>
              <a:chOff x="-80" y="278"/>
              <a:chExt cx="2490" cy="510"/>
            </a:xfrm>
          </p:grpSpPr>
          <p:sp>
            <p:nvSpPr>
              <p:cNvPr id="9237" name="Rectangle 32"/>
              <p:cNvSpPr>
                <a:spLocks/>
              </p:cNvSpPr>
              <p:nvPr/>
            </p:nvSpPr>
            <p:spPr bwMode="auto">
              <a:xfrm>
                <a:off x="-80" y="340"/>
                <a:ext cx="2490" cy="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spcBef>
                    <a:spcPts val="201"/>
                  </a:spcBef>
                  <a:defRPr/>
                </a:pPr>
                <a:r>
                  <a:rPr lang="en-US" sz="4000" dirty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Times New Roman Bold" charset="0"/>
                  </a:rPr>
                  <a:t>e +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Symbol"/>
                  </a:rPr>
                  <a:t></a:t>
                </a:r>
                <a:r>
                  <a:rPr lang="en-US" sz="4000" dirty="0" smtClean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Times New Roman Bold" charset="0"/>
                  </a:rPr>
                  <a:t> </a:t>
                </a:r>
                <a:r>
                  <a:rPr lang="en-US" sz="2300" dirty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Arial Bold" charset="0"/>
                  </a:rPr>
                  <a:t>(Inverse Compton) </a:t>
                </a:r>
                <a:r>
                  <a:rPr lang="en-US" sz="4000" dirty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Arial" pitchFamily="34" charset="0"/>
                  </a:rPr>
                  <a:t>→ </a:t>
                </a:r>
                <a:r>
                  <a:rPr lang="en-US" sz="4000" dirty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Times New Roman Bold" charset="0"/>
                  </a:rPr>
                  <a:t>e +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Symbol"/>
                  </a:rPr>
                  <a:t></a:t>
                </a:r>
                <a:endParaRPr lang="en-US" sz="4000" dirty="0">
                  <a:solidFill>
                    <a:schemeClr val="bg1"/>
                  </a:solidFill>
                  <a:latin typeface="+mn-lt"/>
                  <a:cs typeface="Arial" pitchFamily="34" charset="0"/>
                  <a:sym typeface="Times New Roman Bold" charset="0"/>
                </a:endParaRPr>
              </a:p>
              <a:p>
                <a:pPr>
                  <a:spcBef>
                    <a:spcPts val="201"/>
                  </a:spcBef>
                  <a:defRPr/>
                </a:pPr>
                <a:r>
                  <a:rPr lang="en-US" sz="2300" dirty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Arial" pitchFamily="34" charset="0"/>
                  </a:rPr>
                  <a:t>    </a:t>
                </a:r>
              </a:p>
              <a:p>
                <a:pPr>
                  <a:spcBef>
                    <a:spcPts val="201"/>
                  </a:spcBef>
                  <a:defRPr/>
                </a:pPr>
                <a:endParaRPr lang="en-US" sz="2300" dirty="0">
                  <a:solidFill>
                    <a:schemeClr val="bg1"/>
                  </a:solidFill>
                  <a:latin typeface="+mn-lt"/>
                  <a:cs typeface="Arial" pitchFamily="34" charset="0"/>
                  <a:sym typeface="Arial Bold" charset="0"/>
                </a:endParaRPr>
              </a:p>
            </p:txBody>
          </p:sp>
          <p:sp>
            <p:nvSpPr>
              <p:cNvPr id="9238" name="Rectangle 33"/>
              <p:cNvSpPr>
                <a:spLocks/>
              </p:cNvSpPr>
              <p:nvPr/>
            </p:nvSpPr>
            <p:spPr bwMode="auto">
              <a:xfrm>
                <a:off x="224" y="279"/>
                <a:ext cx="0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spcBef>
                    <a:spcPts val="201"/>
                  </a:spcBef>
                  <a:defRPr/>
                </a:pPr>
                <a:endParaRPr lang="en-US" sz="4000" dirty="0">
                  <a:solidFill>
                    <a:schemeClr val="bg1"/>
                  </a:solidFill>
                  <a:latin typeface="+mn-lt"/>
                  <a:cs typeface="Arial" pitchFamily="34" charset="0"/>
                  <a:sym typeface="Times New Roman Bold" charset="0"/>
                </a:endParaRPr>
              </a:p>
            </p:txBody>
          </p:sp>
          <p:sp>
            <p:nvSpPr>
              <p:cNvPr id="9239" name="Rectangle 34"/>
              <p:cNvSpPr>
                <a:spLocks/>
              </p:cNvSpPr>
              <p:nvPr/>
            </p:nvSpPr>
            <p:spPr bwMode="auto">
              <a:xfrm>
                <a:off x="0" y="278"/>
                <a:ext cx="0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defRPr/>
                </a:pPr>
                <a:endParaRPr lang="en-US" sz="4000" dirty="0">
                  <a:solidFill>
                    <a:schemeClr val="bg1"/>
                  </a:solidFill>
                  <a:latin typeface="+mn-lt"/>
                  <a:cs typeface="Arial" pitchFamily="34" charset="0"/>
                  <a:sym typeface="Arial" pitchFamily="34" charset="0"/>
                </a:endParaRPr>
              </a:p>
            </p:txBody>
          </p:sp>
        </p:grpSp>
        <p:sp>
          <p:nvSpPr>
            <p:cNvPr id="9236" name="Rectangle 36"/>
            <p:cNvSpPr>
              <a:spLocks/>
            </p:cNvSpPr>
            <p:nvPr/>
          </p:nvSpPr>
          <p:spPr bwMode="auto">
            <a:xfrm>
              <a:off x="38" y="99"/>
              <a:ext cx="1787" cy="48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3247019" y="1356327"/>
            <a:ext cx="8694703" cy="6134382"/>
            <a:chOff x="2159182" y="1858577"/>
            <a:chExt cx="6113486" cy="4314068"/>
          </a:xfrm>
        </p:grpSpPr>
        <p:pic>
          <p:nvPicPr>
            <p:cNvPr id="8201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598" y="4493864"/>
              <a:ext cx="1134070" cy="1678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02" name="Group 6"/>
            <p:cNvGrpSpPr>
              <a:grpSpLocks/>
            </p:cNvGrpSpPr>
            <p:nvPr/>
          </p:nvGrpSpPr>
          <p:grpSpPr bwMode="auto">
            <a:xfrm>
              <a:off x="3983301" y="1858577"/>
              <a:ext cx="2590264" cy="4081810"/>
              <a:chOff x="816" y="336"/>
              <a:chExt cx="2320" cy="3656"/>
            </a:xfrm>
          </p:grpSpPr>
          <p:sp>
            <p:nvSpPr>
              <p:cNvPr id="8213" name="Freeform 4"/>
              <p:cNvSpPr>
                <a:spLocks/>
              </p:cNvSpPr>
              <p:nvPr/>
            </p:nvSpPr>
            <p:spPr bwMode="auto">
              <a:xfrm rot="14188843" flipH="1">
                <a:off x="148" y="1004"/>
                <a:ext cx="3656" cy="2320"/>
              </a:xfrm>
              <a:custGeom>
                <a:avLst/>
                <a:gdLst>
                  <a:gd name="T0" fmla="*/ 0 w 21600"/>
                  <a:gd name="T1" fmla="*/ 0 h 21394"/>
                  <a:gd name="T2" fmla="*/ 0 w 21600"/>
                  <a:gd name="T3" fmla="*/ 0 h 21394"/>
                  <a:gd name="T4" fmla="*/ 0 w 21600"/>
                  <a:gd name="T5" fmla="*/ 0 h 21394"/>
                  <a:gd name="T6" fmla="*/ 0 w 21600"/>
                  <a:gd name="T7" fmla="*/ 0 h 21394"/>
                  <a:gd name="T8" fmla="*/ 0 w 21600"/>
                  <a:gd name="T9" fmla="*/ 0 h 21394"/>
                  <a:gd name="T10" fmla="*/ 0 w 21600"/>
                  <a:gd name="T11" fmla="*/ 0 h 21394"/>
                  <a:gd name="T12" fmla="*/ 0 w 21600"/>
                  <a:gd name="T13" fmla="*/ 0 h 21394"/>
                  <a:gd name="T14" fmla="*/ 0 w 21600"/>
                  <a:gd name="T15" fmla="*/ 0 h 21394"/>
                  <a:gd name="T16" fmla="*/ 0 w 21600"/>
                  <a:gd name="T17" fmla="*/ 0 h 21394"/>
                  <a:gd name="T18" fmla="*/ 0 w 21600"/>
                  <a:gd name="T19" fmla="*/ 0 h 213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600" h="21394">
                    <a:moveTo>
                      <a:pt x="0" y="0"/>
                    </a:moveTo>
                    <a:cubicBezTo>
                      <a:pt x="0" y="0"/>
                      <a:pt x="1613" y="1935"/>
                      <a:pt x="1834" y="2843"/>
                    </a:cubicBezTo>
                    <a:cubicBezTo>
                      <a:pt x="2062" y="3784"/>
                      <a:pt x="2605" y="5679"/>
                      <a:pt x="2547" y="6742"/>
                    </a:cubicBezTo>
                    <a:cubicBezTo>
                      <a:pt x="2497" y="7651"/>
                      <a:pt x="3113" y="11999"/>
                      <a:pt x="3243" y="12801"/>
                    </a:cubicBezTo>
                    <a:cubicBezTo>
                      <a:pt x="3378" y="13629"/>
                      <a:pt x="4301" y="14885"/>
                      <a:pt x="4764" y="15445"/>
                    </a:cubicBezTo>
                    <a:cubicBezTo>
                      <a:pt x="5314" y="16110"/>
                      <a:pt x="5839" y="18120"/>
                      <a:pt x="6517" y="18354"/>
                    </a:cubicBezTo>
                    <a:cubicBezTo>
                      <a:pt x="7300" y="18624"/>
                      <a:pt x="8267" y="17377"/>
                      <a:pt x="9016" y="17743"/>
                    </a:cubicBezTo>
                    <a:cubicBezTo>
                      <a:pt x="9741" y="18098"/>
                      <a:pt x="11273" y="20598"/>
                      <a:pt x="11999" y="20968"/>
                    </a:cubicBezTo>
                    <a:cubicBezTo>
                      <a:pt x="13237" y="21600"/>
                      <a:pt x="16821" y="21394"/>
                      <a:pt x="18164" y="21204"/>
                    </a:cubicBezTo>
                    <a:cubicBezTo>
                      <a:pt x="18650" y="21136"/>
                      <a:pt x="21600" y="19439"/>
                      <a:pt x="21600" y="19439"/>
                    </a:cubicBezTo>
                  </a:path>
                </a:pathLst>
              </a:custGeom>
              <a:noFill/>
              <a:ln w="25400" cap="flat">
                <a:solidFill>
                  <a:srgbClr val="D90B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4" name="Rectangle 5"/>
              <p:cNvSpPr>
                <a:spLocks/>
              </p:cNvSpPr>
              <p:nvPr/>
            </p:nvSpPr>
            <p:spPr bwMode="auto">
              <a:xfrm>
                <a:off x="1951" y="941"/>
                <a:ext cx="260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de-DE">
                    <a:solidFill>
                      <a:srgbClr val="D90B00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p</a:t>
                </a:r>
              </a:p>
            </p:txBody>
          </p:sp>
        </p:grpSp>
        <p:grpSp>
          <p:nvGrpSpPr>
            <p:cNvPr id="8203" name="Group 15"/>
            <p:cNvGrpSpPr>
              <a:grpSpLocks/>
            </p:cNvGrpSpPr>
            <p:nvPr/>
          </p:nvGrpSpPr>
          <p:grpSpPr bwMode="auto">
            <a:xfrm>
              <a:off x="2882486" y="2960190"/>
              <a:ext cx="4311923" cy="2255863"/>
              <a:chOff x="0" y="0"/>
              <a:chExt cx="3863" cy="2021"/>
            </a:xfrm>
          </p:grpSpPr>
          <p:sp>
            <p:nvSpPr>
              <p:cNvPr id="8211" name="Line 13"/>
              <p:cNvSpPr>
                <a:spLocks noChangeShapeType="1"/>
              </p:cNvSpPr>
              <p:nvPr/>
            </p:nvSpPr>
            <p:spPr bwMode="auto">
              <a:xfrm>
                <a:off x="0" y="0"/>
                <a:ext cx="3863" cy="2021"/>
              </a:xfrm>
              <a:prstGeom prst="line">
                <a:avLst/>
              </a:prstGeom>
              <a:noFill/>
              <a:ln w="25400">
                <a:solidFill>
                  <a:srgbClr val="F3EB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2" name="Rectangle 14"/>
              <p:cNvSpPr>
                <a:spLocks/>
              </p:cNvSpPr>
              <p:nvPr/>
            </p:nvSpPr>
            <p:spPr bwMode="auto">
              <a:xfrm>
                <a:off x="1407" y="848"/>
                <a:ext cx="28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ts val="196"/>
                  </a:spcBef>
                </a:pPr>
                <a:r>
                  <a:rPr lang="en-US" altLang="de-DE" sz="4000" dirty="0">
                    <a:solidFill>
                      <a:srgbClr val="F3EB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 </a:t>
                </a:r>
                <a:r>
                  <a:rPr lang="en-US" altLang="de-DE" sz="6000" dirty="0" smtClean="0">
                    <a:solidFill>
                      <a:srgbClr val="F3EB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Symbol"/>
                  </a:rPr>
                  <a:t></a:t>
                </a:r>
                <a:endParaRPr lang="en-US" altLang="de-DE" sz="6000" dirty="0">
                  <a:solidFill>
                    <a:srgbClr val="F3EB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p:grpSp>
        <p:grpSp>
          <p:nvGrpSpPr>
            <p:cNvPr id="8204" name="Group 18"/>
            <p:cNvGrpSpPr>
              <a:grpSpLocks/>
            </p:cNvGrpSpPr>
            <p:nvPr/>
          </p:nvGrpSpPr>
          <p:grpSpPr bwMode="auto">
            <a:xfrm>
              <a:off x="3057731" y="2923356"/>
              <a:ext cx="4195837" cy="2185541"/>
              <a:chOff x="0" y="0"/>
              <a:chExt cx="3758" cy="1957"/>
            </a:xfrm>
          </p:grpSpPr>
          <p:sp>
            <p:nvSpPr>
              <p:cNvPr id="8209" name="Line 16"/>
              <p:cNvSpPr>
                <a:spLocks noChangeShapeType="1"/>
              </p:cNvSpPr>
              <p:nvPr/>
            </p:nvSpPr>
            <p:spPr bwMode="auto">
              <a:xfrm>
                <a:off x="0" y="0"/>
                <a:ext cx="3758" cy="1957"/>
              </a:xfrm>
              <a:prstGeom prst="line">
                <a:avLst/>
              </a:prstGeom>
              <a:noFill/>
              <a:ln w="25400">
                <a:solidFill>
                  <a:srgbClr val="86CD4D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0" name="Rectangle 17"/>
              <p:cNvSpPr>
                <a:spLocks/>
              </p:cNvSpPr>
              <p:nvPr/>
            </p:nvSpPr>
            <p:spPr bwMode="auto">
              <a:xfrm>
                <a:off x="1522" y="184"/>
                <a:ext cx="252" cy="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ts val="196"/>
                  </a:spcBef>
                </a:pPr>
                <a:r>
                  <a:rPr lang="en-US" altLang="de-DE" sz="6000" dirty="0" smtClean="0">
                    <a:solidFill>
                      <a:srgbClr val="86CD4D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Symbol"/>
                  </a:rPr>
                  <a:t></a:t>
                </a:r>
                <a:endParaRPr lang="en-US" altLang="de-DE" sz="6000" dirty="0">
                  <a:solidFill>
                    <a:srgbClr val="86CD4D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p:grpSp>
        <p:sp>
          <p:nvSpPr>
            <p:cNvPr id="8205" name="Line 21"/>
            <p:cNvSpPr>
              <a:spLocks noChangeShapeType="1"/>
            </p:cNvSpPr>
            <p:nvPr/>
          </p:nvSpPr>
          <p:spPr bwMode="auto">
            <a:xfrm rot="10800000">
              <a:off x="2159182" y="2337345"/>
              <a:ext cx="741164" cy="37727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8206" name="Group 40"/>
            <p:cNvGrpSpPr>
              <a:grpSpLocks/>
            </p:cNvGrpSpPr>
            <p:nvPr/>
          </p:nvGrpSpPr>
          <p:grpSpPr bwMode="auto">
            <a:xfrm>
              <a:off x="3182746" y="2034852"/>
              <a:ext cx="4183559" cy="2855267"/>
              <a:chOff x="0" y="-173"/>
              <a:chExt cx="3748" cy="2558"/>
            </a:xfrm>
          </p:grpSpPr>
          <p:sp>
            <p:nvSpPr>
              <p:cNvPr id="8207" name="Freeform 38"/>
              <p:cNvSpPr>
                <a:spLocks/>
              </p:cNvSpPr>
              <p:nvPr/>
            </p:nvSpPr>
            <p:spPr bwMode="auto">
              <a:xfrm>
                <a:off x="0" y="144"/>
                <a:ext cx="3748" cy="2241"/>
              </a:xfrm>
              <a:custGeom>
                <a:avLst/>
                <a:gdLst>
                  <a:gd name="T0" fmla="*/ 0 w 21468"/>
                  <a:gd name="T1" fmla="*/ 0 h 21429"/>
                  <a:gd name="T2" fmla="*/ 0 w 21468"/>
                  <a:gd name="T3" fmla="*/ 0 h 21429"/>
                  <a:gd name="T4" fmla="*/ 0 w 21468"/>
                  <a:gd name="T5" fmla="*/ 0 h 21429"/>
                  <a:gd name="T6" fmla="*/ 0 w 21468"/>
                  <a:gd name="T7" fmla="*/ 0 h 21429"/>
                  <a:gd name="T8" fmla="*/ 0 w 21468"/>
                  <a:gd name="T9" fmla="*/ 0 h 21429"/>
                  <a:gd name="T10" fmla="*/ 0 w 21468"/>
                  <a:gd name="T11" fmla="*/ 0 h 21429"/>
                  <a:gd name="T12" fmla="*/ 0 w 21468"/>
                  <a:gd name="T13" fmla="*/ 0 h 21429"/>
                  <a:gd name="T14" fmla="*/ 0 w 21468"/>
                  <a:gd name="T15" fmla="*/ 0 h 21429"/>
                  <a:gd name="T16" fmla="*/ 0 w 21468"/>
                  <a:gd name="T17" fmla="*/ 0 h 21429"/>
                  <a:gd name="T18" fmla="*/ 0 w 21468"/>
                  <a:gd name="T19" fmla="*/ 0 h 21429"/>
                  <a:gd name="T20" fmla="*/ 0 w 21468"/>
                  <a:gd name="T21" fmla="*/ 0 h 21429"/>
                  <a:gd name="T22" fmla="*/ 0 w 21468"/>
                  <a:gd name="T23" fmla="*/ 0 h 21429"/>
                  <a:gd name="T24" fmla="*/ 0 w 21468"/>
                  <a:gd name="T25" fmla="*/ 0 h 21429"/>
                  <a:gd name="T26" fmla="*/ 0 w 21468"/>
                  <a:gd name="T27" fmla="*/ 0 h 21429"/>
                  <a:gd name="T28" fmla="*/ 0 w 21468"/>
                  <a:gd name="T29" fmla="*/ 0 h 21429"/>
                  <a:gd name="T30" fmla="*/ 0 w 21468"/>
                  <a:gd name="T31" fmla="*/ 0 h 214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68" h="21429">
                    <a:moveTo>
                      <a:pt x="0" y="5368"/>
                    </a:moveTo>
                    <a:cubicBezTo>
                      <a:pt x="0" y="5368"/>
                      <a:pt x="2246" y="6541"/>
                      <a:pt x="2891" y="6634"/>
                    </a:cubicBezTo>
                    <a:cubicBezTo>
                      <a:pt x="3374" y="6703"/>
                      <a:pt x="4643" y="6492"/>
                      <a:pt x="5119" y="6317"/>
                    </a:cubicBezTo>
                    <a:cubicBezTo>
                      <a:pt x="5591" y="6144"/>
                      <a:pt x="7031" y="5587"/>
                      <a:pt x="7204" y="5051"/>
                    </a:cubicBezTo>
                    <a:cubicBezTo>
                      <a:pt x="7425" y="4369"/>
                      <a:pt x="6935" y="962"/>
                      <a:pt x="6552" y="457"/>
                    </a:cubicBezTo>
                    <a:cubicBezTo>
                      <a:pt x="6076" y="-171"/>
                      <a:pt x="3273" y="-135"/>
                      <a:pt x="3033" y="463"/>
                    </a:cubicBezTo>
                    <a:cubicBezTo>
                      <a:pt x="2831" y="967"/>
                      <a:pt x="3729" y="4707"/>
                      <a:pt x="4165" y="5047"/>
                    </a:cubicBezTo>
                    <a:cubicBezTo>
                      <a:pt x="4477" y="5290"/>
                      <a:pt x="5752" y="4241"/>
                      <a:pt x="6192" y="3976"/>
                    </a:cubicBezTo>
                    <a:cubicBezTo>
                      <a:pt x="7190" y="3374"/>
                      <a:pt x="9649" y="1114"/>
                      <a:pt x="10664" y="937"/>
                    </a:cubicBezTo>
                    <a:cubicBezTo>
                      <a:pt x="11281" y="830"/>
                      <a:pt x="12994" y="1357"/>
                      <a:pt x="13555" y="1808"/>
                    </a:cubicBezTo>
                    <a:cubicBezTo>
                      <a:pt x="13940" y="2117"/>
                      <a:pt x="14762" y="3496"/>
                      <a:pt x="15072" y="4023"/>
                    </a:cubicBezTo>
                    <a:cubicBezTo>
                      <a:pt x="15434" y="4638"/>
                      <a:pt x="16534" y="6309"/>
                      <a:pt x="16589" y="7029"/>
                    </a:cubicBezTo>
                    <a:cubicBezTo>
                      <a:pt x="16645" y="7769"/>
                      <a:pt x="15458" y="9982"/>
                      <a:pt x="15546" y="10669"/>
                    </a:cubicBezTo>
                    <a:cubicBezTo>
                      <a:pt x="15707" y="11921"/>
                      <a:pt x="18100" y="14556"/>
                      <a:pt x="18911" y="15416"/>
                    </a:cubicBezTo>
                    <a:cubicBezTo>
                      <a:pt x="19405" y="15940"/>
                      <a:pt x="21078" y="16587"/>
                      <a:pt x="21349" y="17285"/>
                    </a:cubicBezTo>
                    <a:cubicBezTo>
                      <a:pt x="21600" y="17931"/>
                      <a:pt x="21376" y="21429"/>
                      <a:pt x="21376" y="21429"/>
                    </a:cubicBezTo>
                  </a:path>
                </a:pathLst>
              </a:custGeom>
              <a:noFill/>
              <a:ln w="25400" cap="flat">
                <a:solidFill>
                  <a:srgbClr val="6293FE"/>
                </a:solidFill>
                <a:prstDash val="solid"/>
                <a:miter lim="800000"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08" name="Rectangle 39"/>
              <p:cNvSpPr>
                <a:spLocks/>
              </p:cNvSpPr>
              <p:nvPr/>
            </p:nvSpPr>
            <p:spPr bwMode="auto">
              <a:xfrm>
                <a:off x="1758" y="-173"/>
                <a:ext cx="261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de-DE">
                    <a:solidFill>
                      <a:srgbClr val="6293FE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e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644819" y="1647580"/>
            <a:ext cx="1112224" cy="65453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3400" dirty="0">
                <a:solidFill>
                  <a:schemeClr val="bg1"/>
                </a:solidFill>
                <a:latin typeface="+mn-lt"/>
              </a:rPr>
              <a:t>p, e </a:t>
            </a:r>
            <a:endParaRPr lang="en-US" sz="3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685287" y="2922764"/>
            <a:ext cx="5967390" cy="2954362"/>
            <a:chOff x="7424509" y="220526"/>
            <a:chExt cx="5967390" cy="2954362"/>
          </a:xfrm>
        </p:grpSpPr>
        <p:sp>
          <p:nvSpPr>
            <p:cNvPr id="6" name="Freihandform 5"/>
            <p:cNvSpPr/>
            <p:nvPr/>
          </p:nvSpPr>
          <p:spPr bwMode="auto">
            <a:xfrm>
              <a:off x="7424509" y="220526"/>
              <a:ext cx="5967390" cy="2954362"/>
            </a:xfrm>
            <a:custGeom>
              <a:avLst/>
              <a:gdLst>
                <a:gd name="connsiteX0" fmla="*/ 73282 w 6378832"/>
                <a:gd name="connsiteY0" fmla="*/ 39887 h 2630687"/>
                <a:gd name="connsiteX1" fmla="*/ 225682 w 6378832"/>
                <a:gd name="connsiteY1" fmla="*/ 77987 h 2630687"/>
                <a:gd name="connsiteX2" fmla="*/ 1959232 w 6378832"/>
                <a:gd name="connsiteY2" fmla="*/ 744737 h 2630687"/>
                <a:gd name="connsiteX3" fmla="*/ 4340482 w 6378832"/>
                <a:gd name="connsiteY3" fmla="*/ 1735337 h 2630687"/>
                <a:gd name="connsiteX4" fmla="*/ 6378832 w 6378832"/>
                <a:gd name="connsiteY4" fmla="*/ 2630687 h 2630687"/>
                <a:gd name="connsiteX5" fmla="*/ 6378832 w 6378832"/>
                <a:gd name="connsiteY5" fmla="*/ 2630687 h 2630687"/>
                <a:gd name="connsiteX0" fmla="*/ 73282 w 6378832"/>
                <a:gd name="connsiteY0" fmla="*/ 39887 h 2630687"/>
                <a:gd name="connsiteX1" fmla="*/ 225682 w 6378832"/>
                <a:gd name="connsiteY1" fmla="*/ 77987 h 2630687"/>
                <a:gd name="connsiteX2" fmla="*/ 1959232 w 6378832"/>
                <a:gd name="connsiteY2" fmla="*/ 744737 h 2630687"/>
                <a:gd name="connsiteX3" fmla="*/ 4321183 w 6378832"/>
                <a:gd name="connsiteY3" fmla="*/ 1684386 h 2630687"/>
                <a:gd name="connsiteX4" fmla="*/ 6378832 w 6378832"/>
                <a:gd name="connsiteY4" fmla="*/ 2630687 h 2630687"/>
                <a:gd name="connsiteX5" fmla="*/ 6378832 w 6378832"/>
                <a:gd name="connsiteY5" fmla="*/ 2630687 h 2630687"/>
                <a:gd name="connsiteX0" fmla="*/ 73282 w 6378832"/>
                <a:gd name="connsiteY0" fmla="*/ 43127 h 2633927"/>
                <a:gd name="connsiteX1" fmla="*/ 225682 w 6378832"/>
                <a:gd name="connsiteY1" fmla="*/ 81227 h 2633927"/>
                <a:gd name="connsiteX2" fmla="*/ 1959232 w 6378832"/>
                <a:gd name="connsiteY2" fmla="*/ 798928 h 2633927"/>
                <a:gd name="connsiteX3" fmla="*/ 4321183 w 6378832"/>
                <a:gd name="connsiteY3" fmla="*/ 1687626 h 2633927"/>
                <a:gd name="connsiteX4" fmla="*/ 6378832 w 6378832"/>
                <a:gd name="connsiteY4" fmla="*/ 2633927 h 2633927"/>
                <a:gd name="connsiteX5" fmla="*/ 6378832 w 6378832"/>
                <a:gd name="connsiteY5" fmla="*/ 2633927 h 263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8832" h="2633927">
                  <a:moveTo>
                    <a:pt x="73282" y="43127"/>
                  </a:moveTo>
                  <a:cubicBezTo>
                    <a:pt x="-7681" y="3439"/>
                    <a:pt x="-88643" y="-44740"/>
                    <a:pt x="225682" y="81227"/>
                  </a:cubicBezTo>
                  <a:cubicBezTo>
                    <a:pt x="540007" y="207194"/>
                    <a:pt x="1276649" y="531195"/>
                    <a:pt x="1959232" y="798928"/>
                  </a:cubicBezTo>
                  <a:cubicBezTo>
                    <a:pt x="2641815" y="1066661"/>
                    <a:pt x="3584583" y="1381793"/>
                    <a:pt x="4321183" y="1687626"/>
                  </a:cubicBezTo>
                  <a:cubicBezTo>
                    <a:pt x="5057783" y="1993459"/>
                    <a:pt x="6035891" y="2476210"/>
                    <a:pt x="6378832" y="2633927"/>
                  </a:cubicBezTo>
                  <a:lnTo>
                    <a:pt x="6378832" y="2633927"/>
                  </a:ln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0493422" y="821777"/>
              <a:ext cx="1750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5400" dirty="0" smtClean="0">
                  <a:solidFill>
                    <a:srgbClr val="FF0000"/>
                  </a:solidFill>
                </a:rPr>
                <a:t>p</a:t>
              </a:r>
              <a:r>
                <a:rPr lang="de-DE" sz="3600" baseline="-25000" dirty="0" smtClean="0">
                  <a:solidFill>
                    <a:srgbClr val="FF0000"/>
                  </a:solidFill>
                </a:rPr>
                <a:t>100 </a:t>
              </a:r>
              <a:r>
                <a:rPr lang="de-DE" sz="3600" baseline="-25000" dirty="0" err="1" smtClean="0">
                  <a:solidFill>
                    <a:srgbClr val="FF0000"/>
                  </a:solidFill>
                </a:rPr>
                <a:t>EeV</a:t>
              </a:r>
              <a:endParaRPr lang="de-DE" sz="3600" baseline="-25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50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CTA </a:t>
            </a:r>
            <a:r>
              <a:rPr lang="de-DE" dirty="0" err="1" smtClean="0"/>
              <a:t>Collaboration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1200" y="7924800"/>
            <a:ext cx="3124200" cy="1447800"/>
          </a:xfrm>
        </p:spPr>
        <p:txBody>
          <a:bodyPr/>
          <a:lstStyle/>
          <a:p>
            <a:r>
              <a:rPr lang="de-DE" dirty="0" smtClean="0"/>
              <a:t>29 countries</a:t>
            </a:r>
          </a:p>
          <a:p>
            <a:r>
              <a:rPr lang="de-DE" dirty="0" smtClean="0"/>
              <a:t>78 </a:t>
            </a:r>
            <a:r>
              <a:rPr lang="de-DE" dirty="0" err="1" smtClean="0"/>
              <a:t>institutes</a:t>
            </a:r>
            <a:endParaRPr lang="de-DE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13004800" cy="63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6" descr="Whole_world_-_land_and_oceans_red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76" y="1071627"/>
            <a:ext cx="13016575" cy="743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>
              <a:defRPr/>
            </a:pPr>
            <a:r>
              <a:rPr lang="en-US" dirty="0" smtClean="0"/>
              <a:t>Site selection</a:t>
            </a:r>
            <a:endParaRPr lang="en-US" dirty="0"/>
          </a:p>
        </p:txBody>
      </p:sp>
      <p:pic>
        <p:nvPicPr>
          <p:cNvPr id="2663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47" y="4016440"/>
            <a:ext cx="65023" cy="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47" y="4016440"/>
            <a:ext cx="65023" cy="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47" y="4016440"/>
            <a:ext cx="65023" cy="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Oval 7"/>
          <p:cNvSpPr>
            <a:spLocks noChangeArrowheads="1"/>
          </p:cNvSpPr>
          <p:nvPr/>
        </p:nvSpPr>
        <p:spPr bwMode="auto">
          <a:xfrm>
            <a:off x="6858923" y="5598652"/>
            <a:ext cx="314930" cy="30997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9810" tIns="64906" rIns="129810" bIns="64906"/>
          <a:lstStyle/>
          <a:p>
            <a:pPr defTabSz="1296514"/>
            <a:endParaRPr lang="en-US" sz="2800">
              <a:latin typeface="Arial" charset="0"/>
            </a:endParaRPr>
          </a:p>
        </p:txBody>
      </p:sp>
      <p:sp>
        <p:nvSpPr>
          <p:cNvPr id="26637" name="Oval 10"/>
          <p:cNvSpPr>
            <a:spLocks noChangeArrowheads="1"/>
          </p:cNvSpPr>
          <p:nvPr/>
        </p:nvSpPr>
        <p:spPr bwMode="auto">
          <a:xfrm>
            <a:off x="5658130" y="3381485"/>
            <a:ext cx="316562" cy="311579"/>
          </a:xfrm>
          <a:prstGeom prst="ellipse">
            <a:avLst/>
          </a:prstGeom>
          <a:solidFill>
            <a:srgbClr val="79FF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9810" tIns="64906" rIns="129810" bIns="64906"/>
          <a:lstStyle/>
          <a:p>
            <a:pPr defTabSz="1296514"/>
            <a:endParaRPr lang="en-US" sz="2800">
              <a:latin typeface="Arial" charset="0"/>
            </a:endParaRPr>
          </a:p>
        </p:txBody>
      </p:sp>
      <p:sp>
        <p:nvSpPr>
          <p:cNvPr id="26641" name="Oval 10"/>
          <p:cNvSpPr>
            <a:spLocks noChangeArrowheads="1"/>
          </p:cNvSpPr>
          <p:nvPr/>
        </p:nvSpPr>
        <p:spPr bwMode="auto">
          <a:xfrm>
            <a:off x="2093293" y="3290996"/>
            <a:ext cx="316562" cy="311579"/>
          </a:xfrm>
          <a:prstGeom prst="ellipse">
            <a:avLst/>
          </a:prstGeom>
          <a:solidFill>
            <a:srgbClr val="79FF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9810" tIns="64906" rIns="129810" bIns="64906"/>
          <a:lstStyle/>
          <a:p>
            <a:pPr defTabSz="1296514"/>
            <a:endParaRPr lang="en-US" sz="2800"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18453" y="4656203"/>
            <a:ext cx="1255805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205752" y="3462403"/>
            <a:ext cx="1255805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434338" y="2946348"/>
            <a:ext cx="731416" cy="467066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+30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8603" y="5926544"/>
            <a:ext cx="667907" cy="469689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-30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774260" y="5597176"/>
            <a:ext cx="316562" cy="31157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9810" tIns="64906" rIns="129810" bIns="64906"/>
          <a:lstStyle/>
          <a:p>
            <a:pPr defTabSz="1296514"/>
            <a:endParaRPr lang="en-US" sz="280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8000" y="6443375"/>
            <a:ext cx="8610599" cy="86998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South: ESO/Chile and Namibia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Final negotiations on ESO site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93292" y="2190498"/>
            <a:ext cx="8752507" cy="123931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North: Mexico and Spain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Final negotiations on La Palma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</a:rPr>
              <a:t>40 M€ !)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194370" y="5936614"/>
            <a:ext cx="1255805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3372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1040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Box 5"/>
          <p:cNvSpPr txBox="1">
            <a:spLocks noChangeArrowheads="1"/>
          </p:cNvSpPr>
          <p:nvPr/>
        </p:nvSpPr>
        <p:spPr bwMode="auto">
          <a:xfrm>
            <a:off x="451555" y="2106507"/>
            <a:ext cx="3668890" cy="144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989" tIns="64993" rIns="129989" bIns="64993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</a:rPr>
              <a:t>Low energy section</a:t>
            </a:r>
          </a:p>
          <a:p>
            <a:r>
              <a:rPr lang="en-US" sz="2800">
                <a:solidFill>
                  <a:schemeClr val="bg1"/>
                </a:solidFill>
              </a:rPr>
              <a:t>Energy threshold of </a:t>
            </a:r>
          </a:p>
          <a:p>
            <a:r>
              <a:rPr lang="en-US" sz="2800">
                <a:solidFill>
                  <a:schemeClr val="bg1"/>
                </a:solidFill>
              </a:rPr>
              <a:t>some 10 GeV</a:t>
            </a:r>
          </a:p>
        </p:txBody>
      </p:sp>
      <p:sp>
        <p:nvSpPr>
          <p:cNvPr id="79876" name="TextBox 6"/>
          <p:cNvSpPr txBox="1">
            <a:spLocks noChangeArrowheads="1"/>
          </p:cNvSpPr>
          <p:nvPr/>
        </p:nvSpPr>
        <p:spPr bwMode="auto">
          <a:xfrm>
            <a:off x="4260427" y="2108765"/>
            <a:ext cx="4316871" cy="18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989" tIns="64993" rIns="129989" bIns="64993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Medium energy section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mCrab</a:t>
            </a:r>
            <a:r>
              <a:rPr lang="en-US" sz="2800" dirty="0">
                <a:solidFill>
                  <a:schemeClr val="bg1"/>
                </a:solidFill>
              </a:rPr>
              <a:t> sensitivity in 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100 </a:t>
            </a:r>
            <a:r>
              <a:rPr lang="en-US" sz="2800" dirty="0" err="1">
                <a:solidFill>
                  <a:schemeClr val="bg1"/>
                </a:solidFill>
              </a:rPr>
              <a:t>GeV</a:t>
            </a:r>
            <a:r>
              <a:rPr lang="en-US" sz="2800" dirty="0">
                <a:solidFill>
                  <a:schemeClr val="bg1"/>
                </a:solidFill>
              </a:rPr>
              <a:t> – 10 </a:t>
            </a:r>
            <a:r>
              <a:rPr lang="en-US" sz="2800" dirty="0" err="1">
                <a:solidFill>
                  <a:schemeClr val="bg1"/>
                </a:solidFill>
              </a:rPr>
              <a:t>TeV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domain </a:t>
            </a:r>
          </a:p>
        </p:txBody>
      </p:sp>
      <p:sp>
        <p:nvSpPr>
          <p:cNvPr id="79877" name="TextBox 7"/>
          <p:cNvSpPr txBox="1">
            <a:spLocks noChangeArrowheads="1"/>
          </p:cNvSpPr>
          <p:nvPr/>
        </p:nvSpPr>
        <p:spPr bwMode="auto">
          <a:xfrm>
            <a:off x="8829854" y="2108764"/>
            <a:ext cx="3725964" cy="25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989" tIns="64993" rIns="129989" bIns="64993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High energy section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10 km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area at </a:t>
            </a:r>
          </a:p>
          <a:p>
            <a:r>
              <a:rPr lang="en-US" sz="2800" dirty="0">
                <a:solidFill>
                  <a:schemeClr val="bg1"/>
                </a:solidFill>
              </a:rPr>
              <a:t>multi-</a:t>
            </a:r>
            <a:r>
              <a:rPr lang="en-US" sz="2800" dirty="0" err="1">
                <a:solidFill>
                  <a:schemeClr val="bg1"/>
                </a:solidFill>
              </a:rPr>
              <a:t>TeV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energies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(only for</a:t>
            </a:r>
          </a:p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Southern Site)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129086" y="3763717"/>
            <a:ext cx="708942" cy="2278097"/>
          </a:xfrm>
          <a:prstGeom prst="straightConnector1">
            <a:avLst/>
          </a:prstGeom>
          <a:ln>
            <a:solidFill>
              <a:srgbClr val="FFFFFF"/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6515947" y="3784036"/>
            <a:ext cx="2258" cy="2260036"/>
          </a:xfrm>
          <a:prstGeom prst="straightConnector1">
            <a:avLst/>
          </a:prstGeom>
          <a:ln>
            <a:solidFill>
              <a:srgbClr val="FFFFFF"/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>
            <a:off x="9548143" y="3528908"/>
            <a:ext cx="711199" cy="2512906"/>
          </a:xfrm>
          <a:prstGeom prst="straightConnector1">
            <a:avLst/>
          </a:prstGeom>
          <a:ln>
            <a:solidFill>
              <a:srgbClr val="FFFFFF"/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0680136" y="8991600"/>
            <a:ext cx="1892018" cy="35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6054" tIns="58029" rIns="116054" bIns="5802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defRPr/>
            </a:pPr>
            <a:r>
              <a:rPr lang="en-US" sz="1700" dirty="0">
                <a:solidFill>
                  <a:srgbClr val="FFFFFF"/>
                </a:solidFill>
              </a:rPr>
              <a:t>W. Hofmann</a:t>
            </a: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241" y="249510"/>
            <a:ext cx="2687101" cy="165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8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en-GB" dirty="0" smtClean="0"/>
              <a:t>Large Size Telescopes LST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93000" y="1828800"/>
            <a:ext cx="5257800" cy="6816232"/>
          </a:xfrm>
        </p:spPr>
        <p:txBody>
          <a:bodyPr lIns="130046" tIns="65023" rIns="130046" bIns="65023"/>
          <a:lstStyle/>
          <a:p>
            <a:r>
              <a:rPr lang="en-US" sz="3400" dirty="0" smtClean="0"/>
              <a:t>23 m diameter (389 m</a:t>
            </a:r>
            <a:r>
              <a:rPr lang="en-US" sz="3400" baseline="30000" dirty="0" smtClean="0"/>
              <a:t>2</a:t>
            </a:r>
            <a:r>
              <a:rPr lang="en-US" sz="3400" dirty="0" smtClean="0"/>
              <a:t>)</a:t>
            </a:r>
          </a:p>
          <a:p>
            <a:r>
              <a:rPr lang="en-US" sz="3400" dirty="0" smtClean="0"/>
              <a:t>Camera 4.5</a:t>
            </a:r>
            <a:r>
              <a:rPr lang="en-US" sz="3400" baseline="30000" dirty="0" smtClean="0"/>
              <a:t>o</a:t>
            </a:r>
            <a:r>
              <a:rPr lang="en-US" sz="3400" dirty="0" smtClean="0"/>
              <a:t> field of view</a:t>
            </a:r>
          </a:p>
          <a:p>
            <a:r>
              <a:rPr lang="en-US" sz="3400" dirty="0" smtClean="0"/>
              <a:t>Carbon-fiber structure for 20 s positioning</a:t>
            </a:r>
          </a:p>
          <a:p>
            <a:endParaRPr lang="en-US" sz="3400" dirty="0" smtClean="0"/>
          </a:p>
          <a:p>
            <a:r>
              <a:rPr lang="en-US" sz="4000" b="1" dirty="0" smtClean="0"/>
              <a:t>4 LSTs </a:t>
            </a:r>
            <a:r>
              <a:rPr lang="en-US" sz="4000" dirty="0" smtClean="0"/>
              <a:t>at</a:t>
            </a:r>
            <a:r>
              <a:rPr lang="en-US" sz="4000" b="1" dirty="0" smtClean="0">
                <a:ea typeface="ヒラギノ角ゴ ProN W3" charset="0"/>
              </a:rPr>
              <a:t> South </a:t>
            </a:r>
            <a:endParaRPr lang="en-US" sz="4000" b="1" dirty="0" smtClean="0"/>
          </a:p>
          <a:p>
            <a:r>
              <a:rPr lang="en-US" sz="4000" b="1" dirty="0" smtClean="0"/>
              <a:t>4 LSTs </a:t>
            </a:r>
            <a:r>
              <a:rPr lang="en-US" sz="4000" dirty="0" smtClean="0"/>
              <a:t>at</a:t>
            </a:r>
            <a:r>
              <a:rPr lang="en-US" sz="4000" b="1" dirty="0" smtClean="0">
                <a:ea typeface="ヒラギノ角ゴ ProN W3" charset="0"/>
              </a:rPr>
              <a:t> North </a:t>
            </a:r>
          </a:p>
          <a:p>
            <a:endParaRPr lang="en-US" sz="3400" b="1" dirty="0" smtClean="0">
              <a:ea typeface="ヒラギノ角ゴ ProN W3" charset="0"/>
            </a:endParaRPr>
          </a:p>
          <a:p>
            <a:r>
              <a:rPr lang="en-US" sz="3400" b="1" dirty="0" smtClean="0">
                <a:ea typeface="ヒラギノ角ゴ ProN W3" charset="0"/>
              </a:rPr>
              <a:t>Prototype = 1</a:t>
            </a:r>
            <a:r>
              <a:rPr lang="en-US" sz="3400" b="1" baseline="30000" dirty="0" smtClean="0">
                <a:ea typeface="ヒラギノ角ゴ ProN W3" charset="0"/>
              </a:rPr>
              <a:t>st</a:t>
            </a:r>
            <a:r>
              <a:rPr lang="en-US" sz="3400" b="1" dirty="0" smtClean="0">
                <a:ea typeface="ヒラギノ角ゴ ProN W3" charset="0"/>
              </a:rPr>
              <a:t> telescope</a:t>
            </a:r>
            <a:endParaRPr lang="en-US" sz="3400" b="1" dirty="0" smtClean="0"/>
          </a:p>
          <a:p>
            <a:endParaRPr lang="en-GB" dirty="0"/>
          </a:p>
        </p:txBody>
      </p:sp>
      <p:pic>
        <p:nvPicPr>
          <p:cNvPr id="3" name="図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53357"/>
            <a:ext cx="7247723" cy="870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en-GB" dirty="0" smtClean="0"/>
              <a:t>Medium Size Telescopes MST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0" y="1466850"/>
            <a:ext cx="5715000" cy="6816232"/>
          </a:xfrm>
        </p:spPr>
        <p:txBody>
          <a:bodyPr lIns="130046" tIns="65023" rIns="130046" bIns="65023"/>
          <a:lstStyle/>
          <a:p>
            <a:r>
              <a:rPr lang="en-US" dirty="0" smtClean="0">
                <a:latin typeface="Arial"/>
                <a:ea typeface="ヒラギノ角ゴ ProN W3" charset="0"/>
                <a:cs typeface="Arial"/>
              </a:rPr>
              <a:t>12 m diameter (100 m</a:t>
            </a:r>
            <a:r>
              <a:rPr lang="en-US" baseline="30000" dirty="0" smtClean="0">
                <a:latin typeface="Arial"/>
                <a:ea typeface="ヒラギノ角ゴ ProN W3" charset="0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r>
              <a:rPr lang="en-US" dirty="0" smtClean="0">
                <a:latin typeface="Arial"/>
                <a:cs typeface="Arial"/>
              </a:rPr>
              <a:t>Camera 8° field of view</a:t>
            </a:r>
          </a:p>
          <a:p>
            <a:pPr lvl="1"/>
            <a:endParaRPr lang="en-US" dirty="0" smtClean="0">
              <a:latin typeface="Arial"/>
              <a:ea typeface="ヒラギノ角ゴ ProN W3" charset="0"/>
              <a:cs typeface="Arial"/>
            </a:endParaRPr>
          </a:p>
          <a:p>
            <a:r>
              <a:rPr lang="en-US" sz="4000" b="1" dirty="0">
                <a:latin typeface="Arial"/>
                <a:ea typeface="ヒラギノ角ゴ ProN W3" charset="0"/>
                <a:cs typeface="Arial"/>
              </a:rPr>
              <a:t>25 MSTs </a:t>
            </a:r>
            <a:r>
              <a:rPr lang="en-US" sz="4000" dirty="0" smtClean="0">
                <a:latin typeface="Arial"/>
                <a:ea typeface="ヒラギノ角ゴ ProN W3" charset="0"/>
                <a:cs typeface="Arial"/>
              </a:rPr>
              <a:t>at</a:t>
            </a:r>
            <a:r>
              <a:rPr lang="en-US" sz="4000" b="1" dirty="0" smtClean="0">
                <a:latin typeface="Arial"/>
                <a:ea typeface="ヒラギノ角ゴ ProN W3" charset="0"/>
                <a:cs typeface="Arial"/>
              </a:rPr>
              <a:t> </a:t>
            </a:r>
            <a:r>
              <a:rPr lang="en-US" sz="4000" b="1" dirty="0">
                <a:latin typeface="Arial"/>
                <a:ea typeface="ヒラギノ角ゴ ProN W3" charset="0"/>
                <a:cs typeface="Arial"/>
              </a:rPr>
              <a:t>South </a:t>
            </a:r>
          </a:p>
          <a:p>
            <a:r>
              <a:rPr lang="en-US" sz="4000" b="1" dirty="0">
                <a:latin typeface="Arial"/>
                <a:ea typeface="ヒラギノ角ゴ ProN W3" charset="0"/>
                <a:cs typeface="Arial"/>
              </a:rPr>
              <a:t>15 MSTs </a:t>
            </a:r>
            <a:r>
              <a:rPr lang="en-US" sz="4000" dirty="0" smtClean="0">
                <a:latin typeface="Arial"/>
                <a:ea typeface="ヒラギノ角ゴ ProN W3" charset="0"/>
                <a:cs typeface="Arial"/>
              </a:rPr>
              <a:t>at</a:t>
            </a:r>
            <a:r>
              <a:rPr lang="en-US" sz="4000" b="1" dirty="0" smtClean="0">
                <a:latin typeface="Arial"/>
                <a:ea typeface="ヒラギノ角ゴ ProN W3" charset="0"/>
                <a:cs typeface="Arial"/>
              </a:rPr>
              <a:t> North</a:t>
            </a:r>
          </a:p>
          <a:p>
            <a:pPr marL="0" indent="0">
              <a:buNone/>
            </a:pPr>
            <a:endParaRPr lang="en-US" b="1" dirty="0">
              <a:latin typeface="Arial"/>
              <a:ea typeface="ヒラギノ角ゴ ProN W3" charset="0"/>
              <a:cs typeface="Arial"/>
            </a:endParaRPr>
          </a:p>
          <a:p>
            <a:r>
              <a:rPr lang="en-US" b="1" dirty="0" smtClean="0">
                <a:latin typeface="Arial"/>
                <a:ea typeface="ヒラギノ角ゴ ProN W3" charset="0"/>
                <a:cs typeface="Arial"/>
              </a:rPr>
              <a:t>Prototype operational   (Berlin)</a:t>
            </a:r>
          </a:p>
          <a:p>
            <a:endParaRPr lang="en-US" b="1" dirty="0" smtClean="0">
              <a:latin typeface="Arial"/>
              <a:ea typeface="ヒラギノ角ゴ ProN W3" charset="0"/>
              <a:cs typeface="Arial"/>
            </a:endParaRPr>
          </a:p>
          <a:p>
            <a:r>
              <a:rPr lang="en-US" sz="3600" dirty="0" smtClean="0">
                <a:latin typeface="Arial"/>
                <a:ea typeface="ヒラギノ角ゴ ProN W3" charset="0"/>
                <a:cs typeface="Arial"/>
              </a:rPr>
              <a:t>Will be complemented by dual-mirror version (USA)</a:t>
            </a:r>
            <a:endParaRPr lang="en-US" sz="3600" b="1" dirty="0">
              <a:latin typeface="Arial"/>
              <a:ea typeface="ヒラギノ角ゴ ProN W3" charset="0"/>
              <a:cs typeface="Arial"/>
            </a:endParaRPr>
          </a:p>
          <a:p>
            <a:pPr lvl="1"/>
            <a:endParaRPr lang="en-US" dirty="0">
              <a:solidFill>
                <a:srgbClr val="000000"/>
              </a:solidFill>
              <a:latin typeface="Helvetica Neue Light" charset="0"/>
              <a:ea typeface="ヒラギノ角ゴ ProN W3" charset="0"/>
            </a:endParaRPr>
          </a:p>
          <a:p>
            <a:pPr lvl="1"/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" y="1447800"/>
            <a:ext cx="6765552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en-GB" dirty="0" smtClean="0"/>
              <a:t>Small Size Telescopes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24000"/>
            <a:ext cx="11703050" cy="7467600"/>
          </a:xfrm>
        </p:spPr>
        <p:txBody>
          <a:bodyPr lIns="130046" tIns="65023" rIns="130046" bIns="65023"/>
          <a:lstStyle/>
          <a:p>
            <a:r>
              <a:rPr lang="en-GB" b="1" dirty="0" smtClean="0"/>
              <a:t>70 SSTs for South site</a:t>
            </a:r>
            <a:r>
              <a:rPr lang="en-GB" dirty="0" smtClean="0"/>
              <a:t>,   Different designs under consideration</a:t>
            </a:r>
          </a:p>
          <a:p>
            <a:endParaRPr lang="en-GB" sz="2000" dirty="0"/>
          </a:p>
          <a:p>
            <a:r>
              <a:rPr lang="en-GB" dirty="0" smtClean="0"/>
              <a:t>Single mirror design</a:t>
            </a:r>
          </a:p>
          <a:p>
            <a:pPr lvl="1"/>
            <a:r>
              <a:rPr lang="en-GB" dirty="0" smtClean="0"/>
              <a:t>  SST-1M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Dual mirror design</a:t>
            </a:r>
          </a:p>
          <a:p>
            <a:endParaRPr lang="en-GB" dirty="0" smtClean="0"/>
          </a:p>
          <a:p>
            <a:pPr lvl="1"/>
            <a:r>
              <a:rPr lang="en-US" dirty="0" smtClean="0"/>
              <a:t>  ASTRI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 GATE</a:t>
            </a:r>
          </a:p>
        </p:txBody>
      </p:sp>
      <p:pic>
        <p:nvPicPr>
          <p:cNvPr id="4" name="Picture 5" descr="DSC0789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" r="-228" b="12259"/>
          <a:stretch/>
        </p:blipFill>
        <p:spPr>
          <a:xfrm>
            <a:off x="4140200" y="5257800"/>
            <a:ext cx="4922268" cy="2875111"/>
          </a:xfrm>
          <a:prstGeom prst="rect">
            <a:avLst/>
          </a:prstGeom>
        </p:spPr>
      </p:pic>
      <p:pic>
        <p:nvPicPr>
          <p:cNvPr id="6" name="Picture 6" descr="CW_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08" y="5275411"/>
            <a:ext cx="3254811" cy="433974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4"/>
          <a:srcRect l="15925" t="8751" b="30969"/>
          <a:stretch/>
        </p:blipFill>
        <p:spPr>
          <a:xfrm>
            <a:off x="5462654" y="2514600"/>
            <a:ext cx="5428760" cy="2590800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 bwMode="auto">
          <a:xfrm>
            <a:off x="2463800" y="3657600"/>
            <a:ext cx="25146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2159000" y="7086600"/>
            <a:ext cx="17907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2159000" y="8915400"/>
            <a:ext cx="6629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340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Sensitivity</a:t>
            </a:r>
            <a:r>
              <a:rPr lang="de-DE" sz="3200" dirty="0" smtClean="0"/>
              <a:t>: </a:t>
            </a:r>
            <a:r>
              <a:rPr lang="de-DE" sz="4000" dirty="0" err="1" smtClean="0"/>
              <a:t>factor</a:t>
            </a:r>
            <a:r>
              <a:rPr lang="de-DE" sz="4000" dirty="0" smtClean="0"/>
              <a:t> 10 @ 1-10 </a:t>
            </a:r>
            <a:r>
              <a:rPr lang="de-DE" sz="4000" dirty="0" err="1" smtClean="0"/>
              <a:t>TeV</a:t>
            </a:r>
            <a:r>
              <a:rPr lang="de-DE" sz="4000" dirty="0" smtClean="0"/>
              <a:t>, </a:t>
            </a:r>
            <a:r>
              <a:rPr lang="de-DE" sz="4000" dirty="0" err="1" smtClean="0"/>
              <a:t>extension</a:t>
            </a:r>
            <a:r>
              <a:rPr lang="de-DE" sz="4000" dirty="0" smtClean="0"/>
              <a:t> </a:t>
            </a:r>
            <a:r>
              <a:rPr lang="de-DE" sz="4000" dirty="0" err="1" smtClean="0"/>
              <a:t>to</a:t>
            </a:r>
            <a:r>
              <a:rPr lang="de-DE" sz="4000" dirty="0" smtClean="0"/>
              <a:t> LE &amp; HE</a:t>
            </a:r>
            <a:endParaRPr lang="de-DE" sz="40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330200" y="1524000"/>
            <a:ext cx="11813348" cy="8001000"/>
            <a:chOff x="131972" y="1300504"/>
            <a:chExt cx="11572048" cy="7755325"/>
          </a:xfrm>
        </p:grpSpPr>
        <p:pic>
          <p:nvPicPr>
            <p:cNvPr id="4" name="Picture 1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14"/>
            <a:stretch/>
          </p:blipFill>
          <p:spPr>
            <a:xfrm>
              <a:off x="739406" y="1300504"/>
              <a:ext cx="10964614" cy="7755325"/>
            </a:xfrm>
            <a:prstGeom prst="rect">
              <a:avLst/>
            </a:prstGeom>
          </p:spPr>
        </p:pic>
        <p:sp>
          <p:nvSpPr>
            <p:cNvPr id="5" name="Freeform 3"/>
            <p:cNvSpPr/>
            <p:nvPr/>
          </p:nvSpPr>
          <p:spPr>
            <a:xfrm>
              <a:off x="3046208" y="3034193"/>
              <a:ext cx="1655336" cy="2558556"/>
            </a:xfrm>
            <a:custGeom>
              <a:avLst/>
              <a:gdLst>
                <a:gd name="connsiteX0" fmla="*/ 0 w 2097316"/>
                <a:gd name="connsiteY0" fmla="*/ 0 h 2081435"/>
                <a:gd name="connsiteX1" fmla="*/ 442553 w 2097316"/>
                <a:gd name="connsiteY1" fmla="*/ 942888 h 2081435"/>
                <a:gd name="connsiteX2" fmla="*/ 1308418 w 2097316"/>
                <a:gd name="connsiteY2" fmla="*/ 1905019 h 2081435"/>
                <a:gd name="connsiteX3" fmla="*/ 2097316 w 2097316"/>
                <a:gd name="connsiteY3" fmla="*/ 2078202 h 2081435"/>
                <a:gd name="connsiteX0" fmla="*/ 354741 w 1664178"/>
                <a:gd name="connsiteY0" fmla="*/ 0 h 3234285"/>
                <a:gd name="connsiteX1" fmla="*/ 9415 w 1664178"/>
                <a:gd name="connsiteY1" fmla="*/ 2095738 h 3234285"/>
                <a:gd name="connsiteX2" fmla="*/ 875280 w 1664178"/>
                <a:gd name="connsiteY2" fmla="*/ 3057869 h 3234285"/>
                <a:gd name="connsiteX3" fmla="*/ 1664178 w 1664178"/>
                <a:gd name="connsiteY3" fmla="*/ 3231052 h 3234285"/>
                <a:gd name="connsiteX0" fmla="*/ 389034 w 1698471"/>
                <a:gd name="connsiteY0" fmla="*/ 0 h 3231052"/>
                <a:gd name="connsiteX1" fmla="*/ 43708 w 1698471"/>
                <a:gd name="connsiteY1" fmla="*/ 2095738 h 3231052"/>
                <a:gd name="connsiteX2" fmla="*/ 1698471 w 1698471"/>
                <a:gd name="connsiteY2" fmla="*/ 3231052 h 3231052"/>
                <a:gd name="connsiteX0" fmla="*/ 407833 w 2063169"/>
                <a:gd name="connsiteY0" fmla="*/ 0 h 2558556"/>
                <a:gd name="connsiteX1" fmla="*/ 62507 w 2063169"/>
                <a:gd name="connsiteY1" fmla="*/ 2095738 h 2558556"/>
                <a:gd name="connsiteX2" fmla="*/ 2063169 w 2063169"/>
                <a:gd name="connsiteY2" fmla="*/ 2558556 h 2558556"/>
                <a:gd name="connsiteX0" fmla="*/ 1 w 1655337"/>
                <a:gd name="connsiteY0" fmla="*/ 0 h 2558556"/>
                <a:gd name="connsiteX1" fmla="*/ 692368 w 1655337"/>
                <a:gd name="connsiteY1" fmla="*/ 1461670 h 2558556"/>
                <a:gd name="connsiteX2" fmla="*/ 1655337 w 1655337"/>
                <a:gd name="connsiteY2" fmla="*/ 2558556 h 255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37" h="2558556">
                  <a:moveTo>
                    <a:pt x="1" y="0"/>
                  </a:moveTo>
                  <a:cubicBezTo>
                    <a:pt x="112242" y="312692"/>
                    <a:pt x="416479" y="1035244"/>
                    <a:pt x="692368" y="1461670"/>
                  </a:cubicBezTo>
                  <a:cubicBezTo>
                    <a:pt x="968257" y="1888096"/>
                    <a:pt x="1310595" y="2322032"/>
                    <a:pt x="1655337" y="2558556"/>
                  </a:cubicBezTo>
                </a:path>
              </a:pathLst>
            </a:custGeom>
            <a:ln w="127000" cmpd="sng">
              <a:solidFill>
                <a:srgbClr val="FF0000">
                  <a:alpha val="48000"/>
                </a:srgbClr>
              </a:solidFill>
            </a:ln>
          </p:spPr>
          <p:txBody>
            <a:bodyPr vert="horz" wrap="square" lIns="91301" tIns="45646" rIns="91301" bIns="45646" numCol="1" rtlCol="0" anchor="t" anchorCtr="0" compatLnSpc="1">
              <a:prstTxWarp prst="textNoShape">
                <a:avLst/>
              </a:prstTxWarp>
            </a:bodyPr>
            <a:lstStyle/>
            <a:p>
              <a:pPr defTabSz="912993"/>
              <a:endParaRPr lang="en-US"/>
            </a:p>
          </p:txBody>
        </p:sp>
        <p:sp>
          <p:nvSpPr>
            <p:cNvPr id="6" name="Freeform 4"/>
            <p:cNvSpPr/>
            <p:nvPr/>
          </p:nvSpPr>
          <p:spPr>
            <a:xfrm>
              <a:off x="4738925" y="5688752"/>
              <a:ext cx="3501119" cy="1427773"/>
            </a:xfrm>
            <a:custGeom>
              <a:avLst/>
              <a:gdLst>
                <a:gd name="connsiteX0" fmla="*/ 0 w 2866972"/>
                <a:gd name="connsiteY0" fmla="*/ 0 h 635571"/>
                <a:gd name="connsiteX1" fmla="*/ 615725 w 2866972"/>
                <a:gd name="connsiteY1" fmla="*/ 404094 h 635571"/>
                <a:gd name="connsiteX2" fmla="*/ 1577797 w 2866972"/>
                <a:gd name="connsiteY2" fmla="*/ 635006 h 635571"/>
                <a:gd name="connsiteX3" fmla="*/ 2385937 w 2866972"/>
                <a:gd name="connsiteY3" fmla="*/ 461822 h 635571"/>
                <a:gd name="connsiteX4" fmla="*/ 2866972 w 2866972"/>
                <a:gd name="connsiteY4" fmla="*/ 230911 h 635571"/>
                <a:gd name="connsiteX0" fmla="*/ 0 w 2866972"/>
                <a:gd name="connsiteY0" fmla="*/ 0 h 635571"/>
                <a:gd name="connsiteX1" fmla="*/ 1577797 w 2866972"/>
                <a:gd name="connsiteY1" fmla="*/ 635006 h 635571"/>
                <a:gd name="connsiteX2" fmla="*/ 2385937 w 2866972"/>
                <a:gd name="connsiteY2" fmla="*/ 461822 h 635571"/>
                <a:gd name="connsiteX3" fmla="*/ 2866972 w 2866972"/>
                <a:gd name="connsiteY3" fmla="*/ 230911 h 635571"/>
                <a:gd name="connsiteX0" fmla="*/ 0 w 2866972"/>
                <a:gd name="connsiteY0" fmla="*/ 0 h 637886"/>
                <a:gd name="connsiteX1" fmla="*/ 1577797 w 2866972"/>
                <a:gd name="connsiteY1" fmla="*/ 635006 h 637886"/>
                <a:gd name="connsiteX2" fmla="*/ 2866972 w 2866972"/>
                <a:gd name="connsiteY2" fmla="*/ 230911 h 637886"/>
                <a:gd name="connsiteX0" fmla="*/ 0 w 2559508"/>
                <a:gd name="connsiteY0" fmla="*/ 0 h 1192217"/>
                <a:gd name="connsiteX1" fmla="*/ 1270333 w 2559508"/>
                <a:gd name="connsiteY1" fmla="*/ 1192217 h 1192217"/>
                <a:gd name="connsiteX2" fmla="*/ 2559508 w 2559508"/>
                <a:gd name="connsiteY2" fmla="*/ 788122 h 1192217"/>
                <a:gd name="connsiteX0" fmla="*/ 0 w 3501119"/>
                <a:gd name="connsiteY0" fmla="*/ 0 h 1266729"/>
                <a:gd name="connsiteX1" fmla="*/ 1270333 w 3501119"/>
                <a:gd name="connsiteY1" fmla="*/ 1192217 h 1266729"/>
                <a:gd name="connsiteX2" fmla="*/ 3501119 w 3501119"/>
                <a:gd name="connsiteY2" fmla="*/ 1133977 h 1266729"/>
                <a:gd name="connsiteX0" fmla="*/ 0 w 3501119"/>
                <a:gd name="connsiteY0" fmla="*/ 0 h 1415663"/>
                <a:gd name="connsiteX1" fmla="*/ 1597015 w 3501119"/>
                <a:gd name="connsiteY1" fmla="*/ 1365145 h 1415663"/>
                <a:gd name="connsiteX2" fmla="*/ 3501119 w 3501119"/>
                <a:gd name="connsiteY2" fmla="*/ 1133977 h 1415663"/>
                <a:gd name="connsiteX0" fmla="*/ 0 w 3501119"/>
                <a:gd name="connsiteY0" fmla="*/ 0 h 1408568"/>
                <a:gd name="connsiteX1" fmla="*/ 1597015 w 3501119"/>
                <a:gd name="connsiteY1" fmla="*/ 1365145 h 1408568"/>
                <a:gd name="connsiteX2" fmla="*/ 3501119 w 3501119"/>
                <a:gd name="connsiteY2" fmla="*/ 1133977 h 1408568"/>
                <a:gd name="connsiteX0" fmla="*/ 0 w 3501119"/>
                <a:gd name="connsiteY0" fmla="*/ 0 h 1427774"/>
                <a:gd name="connsiteX1" fmla="*/ 1597015 w 3501119"/>
                <a:gd name="connsiteY1" fmla="*/ 1365145 h 1427774"/>
                <a:gd name="connsiteX2" fmla="*/ 3501119 w 3501119"/>
                <a:gd name="connsiteY2" fmla="*/ 1133977 h 142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1119" h="1427774">
                  <a:moveTo>
                    <a:pt x="0" y="0"/>
                  </a:moveTo>
                  <a:cubicBezTo>
                    <a:pt x="328708" y="132293"/>
                    <a:pt x="571513" y="1195364"/>
                    <a:pt x="1597015" y="1365145"/>
                  </a:cubicBezTo>
                  <a:cubicBezTo>
                    <a:pt x="2622517" y="1534926"/>
                    <a:pt x="2776740" y="1326318"/>
                    <a:pt x="3501119" y="1133977"/>
                  </a:cubicBezTo>
                </a:path>
              </a:pathLst>
            </a:custGeom>
            <a:ln w="127000">
              <a:solidFill>
                <a:srgbClr val="68F422">
                  <a:alpha val="58000"/>
                </a:srgbClr>
              </a:solidFill>
            </a:ln>
          </p:spPr>
          <p:txBody>
            <a:bodyPr vert="horz" wrap="square" lIns="91301" tIns="45646" rIns="91301" bIns="45646" numCol="1" rtlCol="0" anchor="t" anchorCtr="0" compatLnSpc="1">
              <a:prstTxWarp prst="textNoShape">
                <a:avLst/>
              </a:prstTxWarp>
            </a:bodyPr>
            <a:lstStyle/>
            <a:p>
              <a:pPr defTabSz="912993"/>
              <a:endParaRPr lang="en-US"/>
            </a:p>
          </p:txBody>
        </p:sp>
        <p:sp>
          <p:nvSpPr>
            <p:cNvPr id="7" name="Freeform 5"/>
            <p:cNvSpPr/>
            <p:nvPr/>
          </p:nvSpPr>
          <p:spPr>
            <a:xfrm>
              <a:off x="8394617" y="5530686"/>
              <a:ext cx="2906325" cy="1224125"/>
            </a:xfrm>
            <a:custGeom>
              <a:avLst/>
              <a:gdLst>
                <a:gd name="connsiteX0" fmla="*/ 0 w 3578906"/>
                <a:gd name="connsiteY0" fmla="*/ 2982606 h 2982606"/>
                <a:gd name="connsiteX1" fmla="*/ 1231451 w 3578906"/>
                <a:gd name="connsiteY1" fmla="*/ 2424570 h 2982606"/>
                <a:gd name="connsiteX2" fmla="*/ 2366696 w 3578906"/>
                <a:gd name="connsiteY2" fmla="*/ 1423954 h 2982606"/>
                <a:gd name="connsiteX3" fmla="*/ 3578906 w 3578906"/>
                <a:gd name="connsiteY3" fmla="*/ 0 h 2982606"/>
                <a:gd name="connsiteX0" fmla="*/ 0 w 3578906"/>
                <a:gd name="connsiteY0" fmla="*/ 2982606 h 2982606"/>
                <a:gd name="connsiteX1" fmla="*/ 2366696 w 3578906"/>
                <a:gd name="connsiteY1" fmla="*/ 1423954 h 2982606"/>
                <a:gd name="connsiteX2" fmla="*/ 3578906 w 3578906"/>
                <a:gd name="connsiteY2" fmla="*/ 0 h 2982606"/>
                <a:gd name="connsiteX0" fmla="*/ 0 w 2464346"/>
                <a:gd name="connsiteY0" fmla="*/ 3251604 h 3251604"/>
                <a:gd name="connsiteX1" fmla="*/ 1252136 w 2464346"/>
                <a:gd name="connsiteY1" fmla="*/ 1423954 h 3251604"/>
                <a:gd name="connsiteX2" fmla="*/ 2464346 w 2464346"/>
                <a:gd name="connsiteY2" fmla="*/ 0 h 3251604"/>
                <a:gd name="connsiteX0" fmla="*/ 0 w 2464346"/>
                <a:gd name="connsiteY0" fmla="*/ 3251604 h 3251604"/>
                <a:gd name="connsiteX1" fmla="*/ 1770983 w 2464346"/>
                <a:gd name="connsiteY1" fmla="*/ 2961090 h 3251604"/>
                <a:gd name="connsiteX2" fmla="*/ 2464346 w 2464346"/>
                <a:gd name="connsiteY2" fmla="*/ 0 h 3251604"/>
                <a:gd name="connsiteX0" fmla="*/ 0 w 2906326"/>
                <a:gd name="connsiteY0" fmla="*/ 1214901 h 1214901"/>
                <a:gd name="connsiteX1" fmla="*/ 1770983 w 2906326"/>
                <a:gd name="connsiteY1" fmla="*/ 924387 h 1214901"/>
                <a:gd name="connsiteX2" fmla="*/ 2906326 w 2906326"/>
                <a:gd name="connsiteY2" fmla="*/ 0 h 1214901"/>
                <a:gd name="connsiteX0" fmla="*/ 0 w 2906326"/>
                <a:gd name="connsiteY0" fmla="*/ 1214901 h 1214901"/>
                <a:gd name="connsiteX1" fmla="*/ 1770983 w 2906326"/>
                <a:gd name="connsiteY1" fmla="*/ 924387 h 1214901"/>
                <a:gd name="connsiteX2" fmla="*/ 2906326 w 2906326"/>
                <a:gd name="connsiteY2" fmla="*/ 0 h 1214901"/>
                <a:gd name="connsiteX0" fmla="*/ 0 w 2906326"/>
                <a:gd name="connsiteY0" fmla="*/ 1214901 h 1266107"/>
                <a:gd name="connsiteX1" fmla="*/ 1770983 w 2906326"/>
                <a:gd name="connsiteY1" fmla="*/ 924387 h 1266107"/>
                <a:gd name="connsiteX2" fmla="*/ 2906326 w 2906326"/>
                <a:gd name="connsiteY2" fmla="*/ 0 h 1266107"/>
                <a:gd name="connsiteX0" fmla="*/ 0 w 2906326"/>
                <a:gd name="connsiteY0" fmla="*/ 1214901 h 1266106"/>
                <a:gd name="connsiteX1" fmla="*/ 1770983 w 2906326"/>
                <a:gd name="connsiteY1" fmla="*/ 924387 h 1266106"/>
                <a:gd name="connsiteX2" fmla="*/ 2210969 w 2906326"/>
                <a:gd name="connsiteY2" fmla="*/ 650220 h 1266106"/>
                <a:gd name="connsiteX3" fmla="*/ 2906326 w 2906326"/>
                <a:gd name="connsiteY3" fmla="*/ 0 h 1266106"/>
                <a:gd name="connsiteX0" fmla="*/ 0 w 2906326"/>
                <a:gd name="connsiteY0" fmla="*/ 1214901 h 1266106"/>
                <a:gd name="connsiteX1" fmla="*/ 1770983 w 2906326"/>
                <a:gd name="connsiteY1" fmla="*/ 924387 h 1266106"/>
                <a:gd name="connsiteX2" fmla="*/ 2906326 w 2906326"/>
                <a:gd name="connsiteY2" fmla="*/ 0 h 1266106"/>
                <a:gd name="connsiteX0" fmla="*/ 0 w 2906326"/>
                <a:gd name="connsiteY0" fmla="*/ 1214901 h 1224126"/>
                <a:gd name="connsiteX1" fmla="*/ 1770983 w 2906326"/>
                <a:gd name="connsiteY1" fmla="*/ 924387 h 1224126"/>
                <a:gd name="connsiteX2" fmla="*/ 2906326 w 2906326"/>
                <a:gd name="connsiteY2" fmla="*/ 0 h 122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6326" h="1224126">
                  <a:moveTo>
                    <a:pt x="0" y="1214901"/>
                  </a:moveTo>
                  <a:cubicBezTo>
                    <a:pt x="742877" y="1236037"/>
                    <a:pt x="1078416" y="1248560"/>
                    <a:pt x="1770983" y="924387"/>
                  </a:cubicBezTo>
                  <a:cubicBezTo>
                    <a:pt x="2255371" y="721904"/>
                    <a:pt x="2669797" y="192581"/>
                    <a:pt x="2906326" y="0"/>
                  </a:cubicBezTo>
                </a:path>
              </a:pathLst>
            </a:custGeom>
            <a:ln w="127000">
              <a:solidFill>
                <a:srgbClr val="0000FF">
                  <a:alpha val="57000"/>
                </a:srgbClr>
              </a:solidFill>
            </a:ln>
          </p:spPr>
          <p:txBody>
            <a:bodyPr vert="horz" wrap="square" lIns="91301" tIns="45646" rIns="91301" bIns="45646" numCol="1" rtlCol="0" anchor="t" anchorCtr="0" compatLnSpc="1">
              <a:prstTxWarp prst="textNoShape">
                <a:avLst/>
              </a:prstTxWarp>
            </a:bodyPr>
            <a:lstStyle/>
            <a:p>
              <a:pPr defTabSz="912993"/>
              <a:endParaRPr lang="en-US"/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3331829" y="2580080"/>
              <a:ext cx="1056420" cy="646181"/>
            </a:xfrm>
            <a:prstGeom prst="rect">
              <a:avLst/>
            </a:prstGeom>
            <a:noFill/>
          </p:spPr>
          <p:txBody>
            <a:bodyPr wrap="none" lIns="91301" tIns="45646" rIns="91301" bIns="45646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elvetica Neue"/>
                </a:rPr>
                <a:t>LST</a:t>
              </a: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5962387" y="4258933"/>
              <a:ext cx="1185082" cy="646330"/>
            </a:xfrm>
            <a:prstGeom prst="rect">
              <a:avLst/>
            </a:prstGeom>
            <a:noFill/>
          </p:spPr>
          <p:txBody>
            <a:bodyPr wrap="none" lIns="91301" tIns="45646" rIns="91301" bIns="45646" rtlCol="0">
              <a:spAutoFit/>
            </a:bodyPr>
            <a:lstStyle/>
            <a:p>
              <a:r>
                <a:rPr lang="en-US" sz="3600" b="1" dirty="0">
                  <a:solidFill>
                    <a:srgbClr val="68F422"/>
                  </a:solidFill>
                  <a:latin typeface="Helvetica Neue"/>
                </a:rPr>
                <a:t>MST</a:t>
              </a:r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9875508" y="6685326"/>
              <a:ext cx="1082068" cy="646181"/>
            </a:xfrm>
            <a:prstGeom prst="rect">
              <a:avLst/>
            </a:prstGeom>
            <a:noFill/>
          </p:spPr>
          <p:txBody>
            <a:bodyPr wrap="none" lIns="91301" tIns="45646" rIns="91301" bIns="45646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Helvetica Neue"/>
                </a:rPr>
                <a:t>SST</a:t>
              </a:r>
            </a:p>
          </p:txBody>
        </p:sp>
        <p:sp>
          <p:nvSpPr>
            <p:cNvPr id="11" name="TextBox 2"/>
            <p:cNvSpPr txBox="1"/>
            <p:nvPr/>
          </p:nvSpPr>
          <p:spPr>
            <a:xfrm>
              <a:off x="2449077" y="1699882"/>
              <a:ext cx="2900064" cy="800175"/>
            </a:xfrm>
            <a:prstGeom prst="rect">
              <a:avLst/>
            </a:prstGeom>
            <a:noFill/>
          </p:spPr>
          <p:txBody>
            <a:bodyPr wrap="none" lIns="91396" tIns="45698" rIns="91396" bIns="45698" rtlCol="0">
              <a:spAutoFit/>
            </a:bodyPr>
            <a:lstStyle/>
            <a:p>
              <a:r>
                <a:rPr lang="en-US" sz="2300" b="1" dirty="0">
                  <a:solidFill>
                    <a:srgbClr val="FF0000"/>
                  </a:solidFill>
                </a:rPr>
                <a:t>background and</a:t>
              </a:r>
            </a:p>
            <a:p>
              <a:r>
                <a:rPr lang="en-US" sz="2300" b="1" dirty="0">
                  <a:solidFill>
                    <a:srgbClr val="FF0000"/>
                  </a:solidFill>
                </a:rPr>
                <a:t>systematics limited</a:t>
              </a:r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5230805" y="3806485"/>
              <a:ext cx="2874514" cy="442472"/>
            </a:xfrm>
            <a:prstGeom prst="rect">
              <a:avLst/>
            </a:prstGeom>
            <a:noFill/>
          </p:spPr>
          <p:txBody>
            <a:bodyPr wrap="none" lIns="91396" tIns="45698" rIns="91396" bIns="45698" rtlCol="0">
              <a:spAutoFit/>
            </a:bodyPr>
            <a:lstStyle/>
            <a:p>
              <a:r>
                <a:rPr lang="en-US" sz="2300" b="1" dirty="0">
                  <a:solidFill>
                    <a:srgbClr val="00BD00"/>
                  </a:solidFill>
                </a:rPr>
                <a:t>background limited</a:t>
              </a: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8420260" y="7286186"/>
              <a:ext cx="2795429" cy="44247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396" tIns="45698" rIns="91396" bIns="45698" rtlCol="0">
              <a:spAutoFit/>
            </a:bodyPr>
            <a:lstStyle/>
            <a:p>
              <a:r>
                <a:rPr lang="en-US" sz="2300" b="1" dirty="0">
                  <a:solidFill>
                    <a:srgbClr val="0000FF"/>
                  </a:solidFill>
                </a:rPr>
                <a:t>rate (=area) limited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480400" y="6022434"/>
              <a:ext cx="2221144" cy="170622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30046" tIns="65023" rIns="130046" bIns="65023" numCol="1" rtlCol="0" anchor="t" anchorCtr="0" compatLnSpc="1">
              <a:prstTxWarp prst="textNoShape">
                <a:avLst/>
              </a:prstTxWarp>
            </a:bodyPr>
            <a:lstStyle/>
            <a:p>
              <a:pPr defTabSz="1300460"/>
              <a:endParaRPr lang="en-US" sz="6000"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697146" y="6606651"/>
              <a:ext cx="2533658" cy="119059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30046" tIns="65023" rIns="130046" bIns="65023" numCol="1" rtlCol="0" anchor="t" anchorCtr="0" compatLnSpc="1">
              <a:prstTxWarp prst="textNoShape">
                <a:avLst/>
              </a:prstTxWarp>
            </a:bodyPr>
            <a:lstStyle/>
            <a:p>
              <a:pPr defTabSz="1300460"/>
              <a:endParaRPr lang="en-US" sz="6000"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6" name="Rectangle 9"/>
            <p:cNvSpPr/>
            <p:nvPr/>
          </p:nvSpPr>
          <p:spPr bwMode="auto">
            <a:xfrm>
              <a:off x="571500" y="2781584"/>
              <a:ext cx="797426" cy="397322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30046" tIns="65023" rIns="130046" bIns="65023" numCol="1" rtlCol="0" anchor="t" anchorCtr="0" compatLnSpc="1">
              <a:prstTxWarp prst="textNoShape">
                <a:avLst/>
              </a:prstTxWarp>
            </a:bodyPr>
            <a:lstStyle/>
            <a:p>
              <a:pPr defTabSz="1300460"/>
              <a:endParaRPr lang="en-US" sz="6000"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7" name="TextBox 15"/>
            <p:cNvSpPr txBox="1"/>
            <p:nvPr/>
          </p:nvSpPr>
          <p:spPr>
            <a:xfrm>
              <a:off x="131972" y="2781584"/>
              <a:ext cx="1676481" cy="869980"/>
            </a:xfrm>
            <a:prstGeom prst="rect">
              <a:avLst/>
            </a:prstGeom>
            <a:noFill/>
          </p:spPr>
          <p:txBody>
            <a:bodyPr wrap="none" lIns="130046" tIns="65023" rIns="130046" bIns="65023" rtlCol="0">
              <a:spAutoFit/>
            </a:bodyPr>
            <a:lstStyle/>
            <a:p>
              <a:r>
                <a:rPr lang="en-US" sz="2400" b="1" dirty="0" err="1">
                  <a:latin typeface="Symbol" charset="2"/>
                  <a:cs typeface="Symbol" charset="2"/>
                </a:rPr>
                <a:t>n</a:t>
              </a:r>
              <a:r>
                <a:rPr lang="en-US" sz="2400" b="1" dirty="0" err="1"/>
                <a:t>F</a:t>
              </a:r>
              <a:r>
                <a:rPr lang="en-US" sz="2400" b="1" baseline="-25000" dirty="0" err="1">
                  <a:latin typeface="Symbol" charset="2"/>
                  <a:cs typeface="Symbol" charset="2"/>
                </a:rPr>
                <a:t>n</a:t>
              </a:r>
              <a:endParaRPr lang="en-US" sz="2400" b="1" baseline="-25000" dirty="0">
                <a:latin typeface="Symbol" charset="2"/>
                <a:cs typeface="Symbol" charset="2"/>
              </a:endParaRPr>
            </a:p>
            <a:p>
              <a:r>
                <a:rPr lang="en-US" sz="2400" dirty="0" smtClean="0"/>
                <a:t>(erg/cm</a:t>
              </a:r>
              <a:r>
                <a:rPr lang="en-US" sz="2400" baseline="30000" dirty="0" smtClean="0"/>
                <a:t>2</a:t>
              </a:r>
              <a:r>
                <a:rPr lang="en-US" sz="2400" dirty="0" smtClean="0"/>
                <a:t>s)</a:t>
              </a:r>
              <a:endParaRPr lang="en-US" sz="2400" dirty="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757541" y="4565855"/>
            <a:ext cx="2839239" cy="2545071"/>
            <a:chOff x="757541" y="4565855"/>
            <a:chExt cx="2839239" cy="2545071"/>
          </a:xfrm>
        </p:grpSpPr>
        <p:sp>
          <p:nvSpPr>
            <p:cNvPr id="3" name="Textfeld 2"/>
            <p:cNvSpPr txBox="1"/>
            <p:nvPr/>
          </p:nvSpPr>
          <p:spPr>
            <a:xfrm>
              <a:off x="757541" y="6464595"/>
              <a:ext cx="2839239" cy="64633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36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Looking</a:t>
              </a:r>
              <a:r>
                <a:rPr lang="de-DE" sz="36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deep</a:t>
              </a:r>
              <a:r>
                <a:rPr lang="de-DE" sz="36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!</a:t>
              </a:r>
              <a:endParaRPr lang="de-DE" sz="36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0" name="Gerade Verbindung mit Pfeil 19"/>
            <p:cNvCxnSpPr/>
            <p:nvPr/>
          </p:nvCxnSpPr>
          <p:spPr bwMode="auto">
            <a:xfrm flipV="1">
              <a:off x="2463800" y="4565855"/>
              <a:ext cx="841404" cy="1829657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470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499"/>
          <a:stretch/>
        </p:blipFill>
        <p:spPr>
          <a:xfrm>
            <a:off x="-3233923" y="0"/>
            <a:ext cx="16238724" cy="976918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lIns="130046" tIns="65023" rIns="130046" bIns="65023"/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H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uge </a:t>
            </a:r>
            <a:r>
              <a:rPr lang="en-US" dirty="0">
                <a:solidFill>
                  <a:srgbClr val="FFFFFF"/>
                </a:solidFill>
                <a:cs typeface="Arial"/>
              </a:rPr>
              <a:t>improvement in all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aspects</a:t>
            </a:r>
            <a:endParaRPr lang="en-US" dirty="0">
              <a:solidFill>
                <a:srgbClr val="FFFFFF"/>
              </a:solidFill>
              <a:cs typeface="Arial"/>
            </a:endParaRPr>
          </a:p>
          <a:p>
            <a:pPr lvl="1"/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Factor </a:t>
            </a:r>
            <a:r>
              <a:rPr lang="en-US" dirty="0">
                <a:solidFill>
                  <a:srgbClr val="FFFFFF"/>
                </a:solidFill>
                <a:cs typeface="Arial"/>
              </a:rPr>
              <a:t>~10 in sensitivity, </a:t>
            </a:r>
            <a:endParaRPr lang="en-US" dirty="0" smtClean="0">
              <a:solidFill>
                <a:srgbClr val="FFFFFF"/>
              </a:solidFill>
              <a:cs typeface="Arial"/>
            </a:endParaRPr>
          </a:p>
          <a:p>
            <a:pPr lvl="1"/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M</a:t>
            </a:r>
            <a:r>
              <a:rPr lang="en-US" dirty="0" smtClean="0">
                <a:solidFill>
                  <a:srgbClr val="FFFFFF"/>
                </a:solidFill>
              </a:rPr>
              <a:t>uch </a:t>
            </a:r>
            <a:r>
              <a:rPr lang="en-US" dirty="0">
                <a:solidFill>
                  <a:srgbClr val="FFFFFF"/>
                </a:solidFill>
              </a:rPr>
              <a:t>wider energy coverage,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 Much </a:t>
            </a:r>
            <a:r>
              <a:rPr lang="en-US" dirty="0">
                <a:solidFill>
                  <a:srgbClr val="FFFFFF"/>
                </a:solidFill>
              </a:rPr>
              <a:t>better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resolution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&amp; field-of-view</a:t>
            </a:r>
            <a:r>
              <a:rPr lang="en-US" dirty="0">
                <a:solidFill>
                  <a:srgbClr val="FFFFFF"/>
                </a:solidFill>
                <a:cs typeface="Arial"/>
              </a:rPr>
              <a:t>, full sky, …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U</a:t>
            </a:r>
            <a:r>
              <a:rPr lang="en-US" dirty="0" smtClean="0">
                <a:solidFill>
                  <a:srgbClr val="FFFFFF"/>
                </a:solidFill>
              </a:rPr>
              <a:t>ser </a:t>
            </a:r>
            <a:r>
              <a:rPr lang="en-US" dirty="0">
                <a:solidFill>
                  <a:srgbClr val="FFFFFF"/>
                </a:solidFill>
              </a:rPr>
              <a:t>facility / proposal-driven observatory</a:t>
            </a:r>
          </a:p>
          <a:p>
            <a:endParaRPr lang="en-US" dirty="0" smtClean="0">
              <a:solidFill>
                <a:srgbClr val="FFFFFF"/>
              </a:solidFill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€20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0-300M investment </a:t>
            </a:r>
          </a:p>
          <a:p>
            <a:pPr lvl="1"/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Including </a:t>
            </a:r>
            <a:r>
              <a:rPr lang="en-US" dirty="0">
                <a:solidFill>
                  <a:srgbClr val="FFFFFF"/>
                </a:solidFill>
              </a:rPr>
              <a:t>everyone from </a:t>
            </a:r>
            <a:r>
              <a:rPr lang="en-US" dirty="0" smtClean="0">
                <a:solidFill>
                  <a:srgbClr val="FFFFFF"/>
                </a:solidFill>
              </a:rPr>
              <a:t>H.E.S.S., </a:t>
            </a:r>
            <a:r>
              <a:rPr lang="en-US" dirty="0">
                <a:solidFill>
                  <a:srgbClr val="FFFFFF"/>
                </a:solidFill>
              </a:rPr>
              <a:t>MAGIC and </a:t>
            </a:r>
            <a:r>
              <a:rPr lang="en-US" dirty="0" smtClean="0">
                <a:solidFill>
                  <a:srgbClr val="FFFFFF"/>
                </a:solidFill>
              </a:rPr>
              <a:t>VERITAS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This is the future of ground based gamma-ray astronomy </a:t>
            </a:r>
            <a:r>
              <a:rPr lang="de-DE" b="1" dirty="0" err="1" smtClean="0">
                <a:solidFill>
                  <a:schemeClr val="bg1"/>
                </a:solidFill>
                <a:latin typeface="Arial" charset="0"/>
              </a:rPr>
              <a:t>with</a:t>
            </a:r>
            <a:r>
              <a:rPr lang="de-DE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b="1" dirty="0">
                <a:solidFill>
                  <a:schemeClr val="bg1"/>
                </a:solidFill>
                <a:latin typeface="Arial" charset="0"/>
              </a:rPr>
              <a:t>Air Cherenkov </a:t>
            </a:r>
            <a:r>
              <a:rPr lang="de-DE" b="1" dirty="0" err="1">
                <a:solidFill>
                  <a:schemeClr val="bg1"/>
                </a:solidFill>
                <a:latin typeface="Arial" charset="0"/>
              </a:rPr>
              <a:t>Telescopes</a:t>
            </a:r>
            <a:r>
              <a:rPr lang="de-DE" b="1" dirty="0">
                <a:solidFill>
                  <a:schemeClr val="bg1"/>
                </a:solidFill>
                <a:latin typeface="Arial" charset="0"/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endParaRPr lang="en-GB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304800"/>
            <a:ext cx="5257800" cy="323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 rot="-960000">
            <a:off x="10097377" y="3871052"/>
            <a:ext cx="2372765" cy="984885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ESFRI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CTA </a:t>
            </a:r>
            <a:r>
              <a:rPr lang="de-DE" dirty="0" err="1" smtClean="0"/>
              <a:t>schedule</a:t>
            </a:r>
            <a:r>
              <a:rPr lang="de-DE" dirty="0" smtClean="0"/>
              <a:t>                     </a:t>
            </a:r>
            <a:r>
              <a:rPr lang="de-DE" sz="4000" dirty="0" smtClean="0"/>
              <a:t>(</a:t>
            </a:r>
            <a:r>
              <a:rPr lang="de-DE" sz="4000" dirty="0" err="1" smtClean="0"/>
              <a:t>as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  <a:r>
              <a:rPr lang="de-DE" sz="4000" dirty="0" err="1" smtClean="0"/>
              <a:t>early</a:t>
            </a:r>
            <a:r>
              <a:rPr lang="de-DE" sz="4000" dirty="0" smtClean="0"/>
              <a:t> 2015)</a:t>
            </a:r>
            <a:endParaRPr lang="de-DE" sz="40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05153" y="1888246"/>
            <a:ext cx="3209833" cy="26837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1300460"/>
            <a:endParaRPr lang="en-US" sz="3200" b="1" dirty="0" smtClean="0">
              <a:latin typeface="Calibri" panose="020F0502020204030204" pitchFamily="34" charset="0"/>
              <a:sym typeface="Helvetica Neue Light" charset="0"/>
            </a:endParaRPr>
          </a:p>
          <a:p>
            <a:pPr defTabSz="1300460"/>
            <a:r>
              <a:rPr lang="en-US" sz="3200" b="1" dirty="0" smtClean="0">
                <a:latin typeface="Calibri" panose="020F0502020204030204" pitchFamily="34" charset="0"/>
                <a:sym typeface="Helvetica Neue Light" charset="0"/>
              </a:rPr>
              <a:t>Pre-Construction </a:t>
            </a:r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Phase</a:t>
            </a:r>
          </a:p>
          <a:p>
            <a:pPr defTabSz="1300460"/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2014-2015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216400" y="3672055"/>
            <a:ext cx="3209833" cy="26837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1300460"/>
            <a:endParaRPr lang="en-US" sz="3200" b="1" dirty="0">
              <a:latin typeface="Calibri" panose="020F0502020204030204" pitchFamily="34" charset="0"/>
              <a:sym typeface="Helvetica Neue Light" charset="0"/>
            </a:endParaRPr>
          </a:p>
          <a:p>
            <a:pPr defTabSz="1300460"/>
            <a:r>
              <a:rPr lang="en-US" sz="3200" b="1" dirty="0" smtClean="0">
                <a:latin typeface="Calibri" panose="020F0502020204030204" pitchFamily="34" charset="0"/>
                <a:sym typeface="Helvetica Neue Light" charset="0"/>
              </a:rPr>
              <a:t>Pre-Production </a:t>
            </a:r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Phase</a:t>
            </a:r>
          </a:p>
          <a:p>
            <a:pPr defTabSz="1300460"/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2016-2017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7874000" y="5562600"/>
            <a:ext cx="4735263" cy="304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1300460"/>
            <a:endParaRPr lang="en-US" sz="3200" b="1" dirty="0" smtClean="0">
              <a:latin typeface="Calibri" panose="020F0502020204030204" pitchFamily="34" charset="0"/>
              <a:sym typeface="Helvetica Neue Light" charset="0"/>
            </a:endParaRPr>
          </a:p>
          <a:p>
            <a:pPr defTabSz="1300460"/>
            <a:endParaRPr lang="en-US" sz="3200" b="1" dirty="0" smtClean="0">
              <a:latin typeface="Calibri" panose="020F0502020204030204" pitchFamily="34" charset="0"/>
              <a:sym typeface="Helvetica Neue Light" charset="0"/>
            </a:endParaRPr>
          </a:p>
          <a:p>
            <a:pPr defTabSz="1300460"/>
            <a:r>
              <a:rPr lang="en-US" sz="3200" b="1" dirty="0" smtClean="0">
                <a:latin typeface="Calibri" panose="020F0502020204030204" pitchFamily="34" charset="0"/>
                <a:sym typeface="Helvetica Neue Light" charset="0"/>
              </a:rPr>
              <a:t>Production </a:t>
            </a:r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Phase</a:t>
            </a:r>
          </a:p>
          <a:p>
            <a:pPr defTabSz="1300460"/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2018-2020 (?)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98623" y="2350464"/>
            <a:ext cx="3927625" cy="123931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Deploy ~10% </a:t>
            </a:r>
          </a:p>
          <a:p>
            <a:r>
              <a:rPr lang="en-US" sz="3600" dirty="0" smtClean="0">
                <a:latin typeface="Calibri" panose="020F0502020204030204" pitchFamily="34" charset="0"/>
              </a:rPr>
              <a:t>of telescopes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880350" y="4876799"/>
            <a:ext cx="4789381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Mass deployment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-127000" y="1219200"/>
            <a:ext cx="13868400" cy="9144000"/>
          </a:xfrm>
          <a:prstGeom prst="rect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de-DE" sz="5400" dirty="0" smtClean="0">
                <a:latin typeface="Arial" charset="0"/>
              </a:rPr>
              <a:t>Fermi </a:t>
            </a:r>
            <a:r>
              <a:rPr lang="de-DE" sz="5400" dirty="0" err="1" smtClean="0">
                <a:latin typeface="Arial" charset="0"/>
              </a:rPr>
              <a:t>and</a:t>
            </a:r>
            <a:r>
              <a:rPr lang="de-DE" sz="5400" dirty="0" smtClean="0">
                <a:latin typeface="Arial" charset="0"/>
              </a:rPr>
              <a:t> HAWC:</a:t>
            </a:r>
            <a:endParaRPr lang="de-DE" sz="5400" dirty="0">
              <a:latin typeface="Arial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654800" y="1504950"/>
            <a:ext cx="6565900" cy="2438400"/>
          </a:xfrm>
        </p:spPr>
        <p:txBody>
          <a:bodyPr/>
          <a:lstStyle/>
          <a:p>
            <a:pPr marL="0" indent="0">
              <a:buNone/>
            </a:pPr>
            <a:r>
              <a:rPr lang="de-DE" sz="4800" dirty="0" smtClean="0">
                <a:solidFill>
                  <a:schemeClr val="bg1"/>
                </a:solidFill>
              </a:rPr>
              <a:t>Wide angle </a:t>
            </a:r>
            <a:r>
              <a:rPr lang="de-DE" sz="4800" dirty="0" err="1" smtClean="0">
                <a:solidFill>
                  <a:schemeClr val="bg1"/>
                </a:solidFill>
              </a:rPr>
              <a:t>detectors</a:t>
            </a:r>
            <a:endParaRPr lang="de-DE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Best </a:t>
            </a:r>
            <a:r>
              <a:rPr lang="de-DE" dirty="0" err="1" smtClean="0">
                <a:solidFill>
                  <a:schemeClr val="bg1"/>
                </a:solidFill>
              </a:rPr>
              <a:t>sensitivity</a:t>
            </a:r>
            <a:r>
              <a:rPr lang="de-DE" dirty="0" smtClean="0">
                <a:solidFill>
                  <a:schemeClr val="bg1"/>
                </a:solidFill>
              </a:rPr>
              <a:t> at </a:t>
            </a:r>
            <a:r>
              <a:rPr lang="de-DE" dirty="0" err="1" smtClean="0">
                <a:solidFill>
                  <a:schemeClr val="bg1"/>
                </a:solidFill>
              </a:rPr>
              <a:t>GeV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sz="5400" dirty="0" smtClean="0">
                <a:solidFill>
                  <a:schemeClr val="bg1"/>
                </a:solidFill>
              </a:rPr>
              <a:t>Follow-</a:t>
            </a:r>
            <a:r>
              <a:rPr lang="de-DE" sz="5400" dirty="0" err="1" smtClean="0">
                <a:solidFill>
                  <a:schemeClr val="bg1"/>
                </a:solidFill>
              </a:rPr>
              <a:t>up</a:t>
            </a:r>
            <a:r>
              <a:rPr lang="de-DE" sz="5400" dirty="0" smtClean="0">
                <a:solidFill>
                  <a:schemeClr val="bg1"/>
                </a:solidFill>
              </a:rPr>
              <a:t> </a:t>
            </a:r>
            <a:r>
              <a:rPr lang="de-DE" sz="5400" dirty="0" err="1" smtClean="0">
                <a:solidFill>
                  <a:schemeClr val="bg1"/>
                </a:solidFill>
              </a:rPr>
              <a:t>satellite</a:t>
            </a:r>
            <a:r>
              <a:rPr lang="de-DE" sz="5400" dirty="0" smtClean="0">
                <a:solidFill>
                  <a:schemeClr val="bg1"/>
                </a:solidFill>
              </a:rPr>
              <a:t>?</a:t>
            </a:r>
            <a:endParaRPr lang="de-DE" sz="5400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Best </a:t>
            </a:r>
            <a:r>
              <a:rPr lang="de-DE" dirty="0" err="1" smtClean="0">
                <a:solidFill>
                  <a:schemeClr val="bg1"/>
                </a:solidFill>
              </a:rPr>
              <a:t>sensitivity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around</a:t>
            </a:r>
            <a:r>
              <a:rPr lang="de-DE" dirty="0" smtClean="0">
                <a:solidFill>
                  <a:schemeClr val="bg1"/>
                </a:solidFill>
              </a:rPr>
              <a:t> 10 </a:t>
            </a:r>
            <a:r>
              <a:rPr lang="de-DE" dirty="0" err="1" smtClean="0">
                <a:solidFill>
                  <a:schemeClr val="bg1"/>
                </a:solidFill>
              </a:rPr>
              <a:t>TeV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250 </a:t>
            </a:r>
            <a:r>
              <a:rPr lang="de-DE" dirty="0" err="1" smtClean="0">
                <a:solidFill>
                  <a:schemeClr val="bg1"/>
                </a:solidFill>
              </a:rPr>
              <a:t>water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tanks</a:t>
            </a:r>
            <a:r>
              <a:rPr lang="de-DE" dirty="0" smtClean="0">
                <a:solidFill>
                  <a:schemeClr val="bg1"/>
                </a:solidFill>
              </a:rPr>
              <a:t>, 22 000 m²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will </a:t>
            </a:r>
            <a:r>
              <a:rPr lang="de-DE" dirty="0" err="1" smtClean="0">
                <a:solidFill>
                  <a:schemeClr val="bg1"/>
                </a:solidFill>
              </a:rPr>
              <a:t>be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upgraded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with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distant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water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tanks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few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small</a:t>
            </a:r>
            <a:r>
              <a:rPr lang="de-DE" dirty="0" smtClean="0">
                <a:solidFill>
                  <a:schemeClr val="bg1"/>
                </a:solidFill>
              </a:rPr>
              <a:t> IACTs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Also: HAWC South?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43" y="1524000"/>
            <a:ext cx="6141410" cy="4007687"/>
          </a:xfrm>
          <a:prstGeom prst="rect">
            <a:avLst/>
          </a:prstGeom>
        </p:spPr>
      </p:pic>
      <p:sp>
        <p:nvSpPr>
          <p:cNvPr id="15" name="TextBox 3"/>
          <p:cNvSpPr txBox="1"/>
          <p:nvPr/>
        </p:nvSpPr>
        <p:spPr>
          <a:xfrm>
            <a:off x="3149600" y="1676400"/>
            <a:ext cx="2927608" cy="6237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   Fermi-LAT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3" y="5791200"/>
            <a:ext cx="612871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76858" y="7391400"/>
            <a:ext cx="1473092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3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HAWC</a:t>
            </a:r>
            <a:endParaRPr lang="en-GB" sz="3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0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u="sng" dirty="0" err="1" smtClean="0"/>
              <a:t>Principally</a:t>
            </a:r>
            <a:r>
              <a:rPr lang="de-DE" dirty="0" smtClean="0"/>
              <a:t> </a:t>
            </a:r>
            <a:r>
              <a:rPr lang="de-DE" dirty="0" err="1" smtClean="0"/>
              <a:t>accessible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59673"/>
            <a:ext cx="12933300" cy="794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1625600" y="8153400"/>
            <a:ext cx="9601200" cy="125125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-127000" y="1219200"/>
            <a:ext cx="13868400" cy="9144000"/>
          </a:xfrm>
          <a:prstGeom prst="rect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de-DE" sz="5400" dirty="0" smtClean="0">
                <a:latin typeface="Arial" charset="0"/>
              </a:rPr>
              <a:t>Fermi </a:t>
            </a:r>
            <a:r>
              <a:rPr lang="de-DE" sz="5400" dirty="0" err="1" smtClean="0">
                <a:latin typeface="Arial" charset="0"/>
              </a:rPr>
              <a:t>and</a:t>
            </a:r>
            <a:r>
              <a:rPr lang="de-DE" sz="5400" dirty="0" smtClean="0">
                <a:latin typeface="Arial" charset="0"/>
              </a:rPr>
              <a:t> HAWC:</a:t>
            </a:r>
            <a:endParaRPr lang="de-DE" sz="5400" dirty="0">
              <a:latin typeface="Arial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654800" y="1504950"/>
            <a:ext cx="6565900" cy="2438400"/>
          </a:xfrm>
        </p:spPr>
        <p:txBody>
          <a:bodyPr/>
          <a:lstStyle/>
          <a:p>
            <a:pPr marL="0" indent="0">
              <a:buNone/>
            </a:pPr>
            <a:r>
              <a:rPr lang="de-DE" sz="4800" dirty="0" smtClean="0">
                <a:solidFill>
                  <a:schemeClr val="bg1"/>
                </a:solidFill>
              </a:rPr>
              <a:t>Wide angle </a:t>
            </a:r>
            <a:r>
              <a:rPr lang="de-DE" sz="4800" dirty="0" err="1" smtClean="0">
                <a:solidFill>
                  <a:schemeClr val="bg1"/>
                </a:solidFill>
              </a:rPr>
              <a:t>detectors</a:t>
            </a:r>
            <a:endParaRPr lang="de-DE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Best </a:t>
            </a:r>
            <a:r>
              <a:rPr lang="de-DE" dirty="0" err="1" smtClean="0">
                <a:solidFill>
                  <a:schemeClr val="bg1"/>
                </a:solidFill>
              </a:rPr>
              <a:t>sensitivity</a:t>
            </a:r>
            <a:r>
              <a:rPr lang="de-DE" dirty="0" smtClean="0">
                <a:solidFill>
                  <a:schemeClr val="bg1"/>
                </a:solidFill>
              </a:rPr>
              <a:t> at </a:t>
            </a:r>
            <a:r>
              <a:rPr lang="de-DE" dirty="0" err="1" smtClean="0">
                <a:solidFill>
                  <a:schemeClr val="bg1"/>
                </a:solidFill>
              </a:rPr>
              <a:t>GeV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sz="5400" dirty="0" smtClean="0">
                <a:solidFill>
                  <a:schemeClr val="bg1"/>
                </a:solidFill>
              </a:rPr>
              <a:t>Follow-</a:t>
            </a:r>
            <a:r>
              <a:rPr lang="de-DE" sz="5400" dirty="0" err="1" smtClean="0">
                <a:solidFill>
                  <a:schemeClr val="bg1"/>
                </a:solidFill>
              </a:rPr>
              <a:t>up</a:t>
            </a:r>
            <a:r>
              <a:rPr lang="de-DE" sz="5400" dirty="0" smtClean="0">
                <a:solidFill>
                  <a:schemeClr val="bg1"/>
                </a:solidFill>
              </a:rPr>
              <a:t> </a:t>
            </a:r>
            <a:r>
              <a:rPr lang="de-DE" sz="5400" dirty="0" err="1" smtClean="0">
                <a:solidFill>
                  <a:schemeClr val="bg1"/>
                </a:solidFill>
              </a:rPr>
              <a:t>satellite</a:t>
            </a:r>
            <a:r>
              <a:rPr lang="de-DE" sz="5400" dirty="0" smtClean="0">
                <a:solidFill>
                  <a:schemeClr val="bg1"/>
                </a:solidFill>
              </a:rPr>
              <a:t>?</a:t>
            </a:r>
            <a:endParaRPr lang="de-DE" sz="5400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43" y="1524000"/>
            <a:ext cx="6141410" cy="4007687"/>
          </a:xfrm>
          <a:prstGeom prst="rect">
            <a:avLst/>
          </a:prstGeom>
        </p:spPr>
      </p:pic>
      <p:sp>
        <p:nvSpPr>
          <p:cNvPr id="15" name="TextBox 3"/>
          <p:cNvSpPr txBox="1"/>
          <p:nvPr/>
        </p:nvSpPr>
        <p:spPr>
          <a:xfrm>
            <a:off x="3149600" y="1676400"/>
            <a:ext cx="2927608" cy="6237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   Fermi-LAT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3" y="5791200"/>
            <a:ext cx="612871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76858" y="7391400"/>
            <a:ext cx="1473092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3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HAWC</a:t>
            </a:r>
            <a:endParaRPr lang="en-GB" sz="3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Screen Shot 2015-07-21 at 9.23.38 PM.png"/>
          <p:cNvPicPr/>
          <p:nvPr/>
        </p:nvPicPr>
        <p:blipFill>
          <a:blip r:embed="rId5">
            <a:extLst/>
          </a:blip>
          <a:srcRect l="15257" t="17216" r="17604" b="17216"/>
          <a:stretch>
            <a:fillRect/>
          </a:stretch>
        </p:blipFill>
        <p:spPr>
          <a:xfrm>
            <a:off x="8788400" y="5853551"/>
            <a:ext cx="3835400" cy="35952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feil nach rechts 2"/>
          <p:cNvSpPr/>
          <p:nvPr/>
        </p:nvSpPr>
        <p:spPr bwMode="auto">
          <a:xfrm>
            <a:off x="7112000" y="7277343"/>
            <a:ext cx="914400" cy="685314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LHHASO in Tibet</a:t>
            </a:r>
            <a:endParaRPr lang="de-DE" dirty="0"/>
          </a:p>
        </p:txBody>
      </p:sp>
      <p:pic>
        <p:nvPicPr>
          <p:cNvPr id="4" name="Picture 7" descr="D:\LHASSO\Pic\LHAASOlay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1315" r="3940"/>
          <a:stretch>
            <a:fillRect/>
          </a:stretch>
        </p:blipFill>
        <p:spPr bwMode="auto">
          <a:xfrm>
            <a:off x="2082800" y="1219200"/>
            <a:ext cx="9558529" cy="85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77800" y="1600200"/>
            <a:ext cx="11506200" cy="44196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                                                            </a:t>
            </a:r>
            <a:r>
              <a:rPr lang="de-DE" dirty="0" smtClean="0">
                <a:solidFill>
                  <a:schemeClr val="bg1"/>
                </a:solidFill>
              </a:rPr>
              <a:t>6700 </a:t>
            </a:r>
            <a:r>
              <a:rPr lang="de-DE" dirty="0" err="1" smtClean="0">
                <a:solidFill>
                  <a:schemeClr val="bg1"/>
                </a:solidFill>
              </a:rPr>
              <a:t>scintillator</a:t>
            </a:r>
            <a:r>
              <a:rPr lang="de-DE" dirty="0">
                <a:solidFill>
                  <a:schemeClr val="bg1"/>
                </a:solidFill>
              </a:rPr>
              <a:t> 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                                                                                  </a:t>
            </a:r>
            <a:r>
              <a:rPr lang="de-DE" dirty="0" err="1" smtClean="0">
                <a:solidFill>
                  <a:schemeClr val="bg1"/>
                </a:solidFill>
              </a:rPr>
              <a:t>stations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tx1"/>
                </a:solidFill>
              </a:rPr>
              <a:t>     4 </a:t>
            </a:r>
            <a:r>
              <a:rPr lang="de-DE" dirty="0" err="1" smtClean="0">
                <a:solidFill>
                  <a:schemeClr val="tx1"/>
                </a:solidFill>
              </a:rPr>
              <a:t>water</a:t>
            </a:r>
            <a:r>
              <a:rPr lang="de-DE" dirty="0" smtClean="0">
                <a:solidFill>
                  <a:schemeClr val="tx1"/>
                </a:solidFill>
              </a:rPr>
              <a:t>  </a:t>
            </a:r>
            <a:r>
              <a:rPr lang="de-DE" dirty="0" smtClean="0">
                <a:solidFill>
                  <a:schemeClr val="bg1"/>
                </a:solidFill>
              </a:rPr>
              <a:t>Cherenkov </a:t>
            </a:r>
            <a:r>
              <a:rPr lang="de-DE" dirty="0" err="1" smtClean="0">
                <a:solidFill>
                  <a:schemeClr val="bg1"/>
                </a:solidFill>
              </a:rPr>
              <a:t>Detect</a:t>
            </a:r>
            <a:r>
              <a:rPr lang="de-DE" dirty="0" err="1" smtClean="0">
                <a:solidFill>
                  <a:schemeClr val="tx1"/>
                </a:solidFill>
              </a:rPr>
              <a:t>ors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       (+ µ </a:t>
            </a:r>
            <a:r>
              <a:rPr lang="de-DE" dirty="0" err="1" smtClean="0">
                <a:solidFill>
                  <a:schemeClr val="bg1"/>
                </a:solidFill>
              </a:rPr>
              <a:t>counters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</a:rPr>
              <a:t>                        </a:t>
            </a:r>
            <a:r>
              <a:rPr lang="de-DE" dirty="0" err="1" smtClean="0">
                <a:solidFill>
                  <a:schemeClr val="bg1"/>
                </a:solidFill>
              </a:rPr>
              <a:t>Fluorescence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                     </a:t>
            </a:r>
            <a:r>
              <a:rPr lang="de-DE" dirty="0" err="1" smtClean="0">
                <a:solidFill>
                  <a:schemeClr val="bg1"/>
                </a:solidFill>
              </a:rPr>
              <a:t>detectors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Burst </a:t>
            </a:r>
            <a:r>
              <a:rPr lang="de-DE" dirty="0" err="1" smtClean="0"/>
              <a:t>detectors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0638202" y="7162800"/>
            <a:ext cx="200625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+ 24 IACTs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4708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TAIGA in </a:t>
            </a:r>
            <a:r>
              <a:rPr lang="de-DE" dirty="0" err="1" smtClean="0"/>
              <a:t>Siberia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1657351"/>
            <a:ext cx="12827000" cy="2209800"/>
          </a:xfrm>
        </p:spPr>
        <p:txBody>
          <a:bodyPr/>
          <a:lstStyle/>
          <a:p>
            <a:pPr marL="0" indent="0">
              <a:buNone/>
            </a:pPr>
            <a:r>
              <a:rPr lang="de-DE" sz="4000" dirty="0" err="1" smtClean="0"/>
              <a:t>Combination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</a:p>
          <a:p>
            <a:pPr marL="444500" lvl="1" indent="0">
              <a:buNone/>
            </a:pPr>
            <a:r>
              <a:rPr lang="de-DE" sz="1600" dirty="0"/>
              <a:t> </a:t>
            </a:r>
            <a:r>
              <a:rPr lang="de-DE" sz="1600" dirty="0" smtClean="0"/>
              <a:t>                    </a:t>
            </a:r>
          </a:p>
          <a:p>
            <a:pPr marL="444500" lvl="1" indent="0">
              <a:buNone/>
            </a:pPr>
            <a:r>
              <a:rPr lang="de-DE" dirty="0" smtClean="0"/>
              <a:t>                       </a:t>
            </a:r>
            <a:r>
              <a:rPr lang="de-DE" dirty="0" err="1" smtClean="0"/>
              <a:t>wide</a:t>
            </a:r>
            <a:r>
              <a:rPr lang="de-DE" dirty="0" smtClean="0"/>
              <a:t> angle </a:t>
            </a:r>
            <a:r>
              <a:rPr lang="de-DE" dirty="0" err="1" smtClean="0"/>
              <a:t>timing</a:t>
            </a:r>
            <a:r>
              <a:rPr lang="de-DE" dirty="0" smtClean="0"/>
              <a:t> </a:t>
            </a:r>
            <a:r>
              <a:rPr lang="de-DE" dirty="0" err="1" smtClean="0"/>
              <a:t>array</a:t>
            </a:r>
            <a:endParaRPr lang="de-DE" dirty="0" smtClean="0"/>
          </a:p>
          <a:p>
            <a:pPr marL="444500" lvl="1" indent="0">
              <a:buNone/>
            </a:pPr>
            <a:endParaRPr lang="de-DE" dirty="0" smtClean="0"/>
          </a:p>
          <a:p>
            <a:pPr marL="444500" lvl="1" indent="0">
              <a:buNone/>
            </a:pPr>
            <a:endParaRPr lang="de-DE" dirty="0" smtClean="0"/>
          </a:p>
          <a:p>
            <a:pPr marL="444500" lvl="1" indent="0">
              <a:buNone/>
            </a:pPr>
            <a:r>
              <a:rPr lang="de-DE" dirty="0" err="1"/>
              <a:t>f</a:t>
            </a:r>
            <a:r>
              <a:rPr lang="de-DE" dirty="0" err="1" smtClean="0"/>
              <a:t>ew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Imaging </a:t>
            </a:r>
            <a:r>
              <a:rPr lang="de-DE" dirty="0" err="1" smtClean="0"/>
              <a:t>Telescopes</a:t>
            </a:r>
            <a:endParaRPr lang="de-DE" dirty="0" smtClean="0"/>
          </a:p>
          <a:p>
            <a:pPr marL="444500" lvl="1" indent="0">
              <a:buNone/>
            </a:pPr>
            <a:endParaRPr lang="de-DE" dirty="0"/>
          </a:p>
          <a:p>
            <a:pPr marL="444500" lvl="1" indent="0">
              <a:buNone/>
            </a:pPr>
            <a:r>
              <a:rPr lang="de-DE" dirty="0" smtClean="0"/>
              <a:t>                                                                </a:t>
            </a:r>
            <a:r>
              <a:rPr lang="de-DE" sz="4000" dirty="0" smtClean="0"/>
              <a:t>Timing </a:t>
            </a:r>
            <a:r>
              <a:rPr lang="de-DE" sz="4000" dirty="0" err="1" smtClean="0"/>
              <a:t>array</a:t>
            </a:r>
            <a:r>
              <a:rPr lang="de-DE" sz="4000" dirty="0" smtClean="0"/>
              <a:t>: </a:t>
            </a:r>
          </a:p>
          <a:p>
            <a:pPr marL="444500" lvl="1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                                        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/</a:t>
            </a:r>
            <a:r>
              <a:rPr lang="de-DE" dirty="0" err="1" smtClean="0">
                <a:sym typeface="Symbol"/>
              </a:rPr>
              <a:t>hadron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aqt</a:t>
            </a:r>
            <a:r>
              <a:rPr lang="de-DE" dirty="0" smtClean="0">
                <a:sym typeface="Symbol"/>
              </a:rPr>
              <a:t> high </a:t>
            </a:r>
            <a:r>
              <a:rPr lang="de-DE" dirty="0" err="1" smtClean="0">
                <a:sym typeface="Symbol"/>
              </a:rPr>
              <a:t>energies</a:t>
            </a:r>
            <a:r>
              <a:rPr lang="de-DE" dirty="0" smtClean="0">
                <a:sym typeface="Symbol"/>
              </a:rPr>
              <a:t>, </a:t>
            </a:r>
            <a:r>
              <a:rPr lang="de-DE" u="sng" dirty="0" err="1" smtClean="0">
                <a:sym typeface="Symbol"/>
              </a:rPr>
              <a:t>cheap</a:t>
            </a:r>
            <a:endParaRPr lang="de-DE" u="sng" dirty="0" smtClean="0">
              <a:sym typeface="Symbol"/>
            </a:endParaRPr>
          </a:p>
          <a:p>
            <a:pPr marL="444500" lvl="1" indent="0">
              <a:buNone/>
            </a:pPr>
            <a:r>
              <a:rPr lang="de-DE" dirty="0">
                <a:sym typeface="Symbol"/>
              </a:rPr>
              <a:t> </a:t>
            </a:r>
            <a:r>
              <a:rPr lang="de-DE" dirty="0" smtClean="0">
                <a:sym typeface="Symbol"/>
              </a:rPr>
              <a:t>                                                               </a:t>
            </a:r>
            <a:r>
              <a:rPr lang="de-DE" sz="4000" dirty="0" smtClean="0">
                <a:sym typeface="Symbol"/>
              </a:rPr>
              <a:t>Imaging </a:t>
            </a:r>
            <a:r>
              <a:rPr lang="de-DE" sz="4000" dirty="0" err="1" smtClean="0">
                <a:sym typeface="Symbol"/>
              </a:rPr>
              <a:t>telescopes</a:t>
            </a:r>
            <a:r>
              <a:rPr lang="de-DE" sz="4000" dirty="0" smtClean="0">
                <a:sym typeface="Symbol"/>
              </a:rPr>
              <a:t>:</a:t>
            </a:r>
          </a:p>
          <a:p>
            <a:pPr marL="444500" lvl="1" indent="0">
              <a:buNone/>
            </a:pPr>
            <a:r>
              <a:rPr lang="de-DE" dirty="0">
                <a:sym typeface="Symbol"/>
              </a:rPr>
              <a:t> </a:t>
            </a:r>
            <a:r>
              <a:rPr lang="de-DE" dirty="0" smtClean="0">
                <a:sym typeface="Symbol"/>
              </a:rPr>
              <a:t>                                                               </a:t>
            </a:r>
            <a:r>
              <a:rPr lang="de-DE" dirty="0" err="1" smtClean="0">
                <a:sym typeface="Symbol"/>
              </a:rPr>
              <a:t>help</a:t>
            </a:r>
            <a:r>
              <a:rPr lang="de-DE" dirty="0" smtClean="0">
                <a:sym typeface="Symbol"/>
              </a:rPr>
              <a:t> /</a:t>
            </a:r>
            <a:r>
              <a:rPr lang="de-DE" dirty="0" err="1" smtClean="0">
                <a:sym typeface="Symbol"/>
              </a:rPr>
              <a:t>hadron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separation</a:t>
            </a:r>
            <a:r>
              <a:rPr lang="de-DE" dirty="0" smtClean="0">
                <a:sym typeface="Symbol"/>
              </a:rPr>
              <a:t> at </a:t>
            </a:r>
            <a:r>
              <a:rPr lang="de-DE" dirty="0" err="1" smtClean="0">
                <a:sym typeface="Symbol"/>
              </a:rPr>
              <a:t>lower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energies</a:t>
            </a:r>
            <a:endParaRPr lang="de-DE" dirty="0" smtClean="0"/>
          </a:p>
          <a:p>
            <a:pPr marL="444500" lvl="1" indent="0">
              <a:buNone/>
            </a:pPr>
            <a:r>
              <a:rPr lang="de-DE" dirty="0" smtClean="0"/>
              <a:t>                                                      </a:t>
            </a:r>
            <a:endParaRPr lang="de-DE" dirty="0"/>
          </a:p>
        </p:txBody>
      </p:sp>
      <p:pic>
        <p:nvPicPr>
          <p:cNvPr id="5" name="Рисунок 2" descr="C:\Users\ПАЛ\Pictures\IMG_62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4558" r="10744"/>
          <a:stretch>
            <a:fillRect/>
          </a:stretch>
        </p:blipFill>
        <p:spPr bwMode="auto">
          <a:xfrm>
            <a:off x="9092759" y="1657351"/>
            <a:ext cx="3743325" cy="3476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3" descr="C:\Users\ПАЛ\Pictures\IMG_60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1676400"/>
            <a:ext cx="2598296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7"/>
          <p:cNvCxnSpPr/>
          <p:nvPr/>
        </p:nvCxnSpPr>
        <p:spPr bwMode="auto">
          <a:xfrm flipH="1">
            <a:off x="8711759" y="3638551"/>
            <a:ext cx="2438400" cy="609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feld 8"/>
          <p:cNvSpPr txBox="1"/>
          <p:nvPr/>
        </p:nvSpPr>
        <p:spPr>
          <a:xfrm>
            <a:off x="9102575" y="3366759"/>
            <a:ext cx="1382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4 PMTs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5334000"/>
            <a:ext cx="4572000" cy="414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28600"/>
            <a:ext cx="13004800" cy="762000"/>
          </a:xfrm>
        </p:spPr>
        <p:txBody>
          <a:bodyPr/>
          <a:lstStyle/>
          <a:p>
            <a:r>
              <a:rPr lang="de-DE" sz="5400" dirty="0" smtClean="0"/>
              <a:t>LHHASO </a:t>
            </a:r>
            <a:r>
              <a:rPr lang="de-DE" sz="5400" dirty="0" err="1" smtClean="0"/>
              <a:t>and</a:t>
            </a:r>
            <a:r>
              <a:rPr lang="de-DE" sz="5400" dirty="0" smtClean="0"/>
              <a:t> TAIGA: find </a:t>
            </a:r>
            <a:r>
              <a:rPr lang="de-DE" sz="5400" dirty="0" err="1" smtClean="0"/>
              <a:t>galactic</a:t>
            </a:r>
            <a:r>
              <a:rPr lang="de-DE" sz="5400" dirty="0" smtClean="0"/>
              <a:t> </a:t>
            </a:r>
            <a:r>
              <a:rPr lang="de-DE" sz="5400" dirty="0" err="1" smtClean="0"/>
              <a:t>Pevatrons</a:t>
            </a:r>
            <a:r>
              <a:rPr lang="de-DE" sz="5400" dirty="0" smtClean="0"/>
              <a:t> !</a:t>
            </a:r>
            <a:endParaRPr lang="de-DE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64600" y="1447800"/>
            <a:ext cx="4568032" cy="15240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rgbClr val="FF0000"/>
                </a:solidFill>
              </a:rPr>
              <a:t>TAIGA</a:t>
            </a:r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</a:rPr>
              <a:t>1 – 1 km² </a:t>
            </a:r>
            <a:r>
              <a:rPr lang="de-DE" sz="2800" b="0" dirty="0" err="1" smtClean="0">
                <a:solidFill>
                  <a:schemeClr val="tx1"/>
                </a:solidFill>
              </a:rPr>
              <a:t>basic</a:t>
            </a:r>
            <a:r>
              <a:rPr lang="de-DE" sz="2800" b="0" dirty="0" smtClean="0">
                <a:solidFill>
                  <a:schemeClr val="tx1"/>
                </a:solidFill>
              </a:rPr>
              <a:t> design                       </a:t>
            </a:r>
            <a:r>
              <a:rPr lang="de-DE" sz="2800" b="0" dirty="0" smtClean="0">
                <a:solidFill>
                  <a:schemeClr val="bg1"/>
                </a:solidFill>
              </a:rPr>
              <a:t>. </a:t>
            </a:r>
            <a:r>
              <a:rPr lang="de-DE" sz="2800" b="0" dirty="0" smtClean="0">
                <a:solidFill>
                  <a:schemeClr val="tx1"/>
                </a:solidFill>
              </a:rPr>
              <a:t>     </a:t>
            </a:r>
            <a:r>
              <a:rPr lang="de-DE" sz="2400" b="0" dirty="0" smtClean="0">
                <a:solidFill>
                  <a:schemeClr val="tx1"/>
                </a:solidFill>
              </a:rPr>
              <a:t>will  </a:t>
            </a:r>
            <a:r>
              <a:rPr lang="de-DE" sz="2400" b="0" dirty="0" err="1" smtClean="0">
                <a:solidFill>
                  <a:schemeClr val="tx1"/>
                </a:solidFill>
              </a:rPr>
              <a:t>be</a:t>
            </a:r>
            <a:r>
              <a:rPr lang="de-DE" sz="2400" b="0" dirty="0" smtClean="0">
                <a:solidFill>
                  <a:schemeClr val="tx1"/>
                </a:solidFill>
              </a:rPr>
              <a:t> </a:t>
            </a:r>
            <a:r>
              <a:rPr lang="de-DE" sz="2400" b="0" dirty="0" err="1" smtClean="0">
                <a:solidFill>
                  <a:schemeClr val="tx1"/>
                </a:solidFill>
              </a:rPr>
              <a:t>completed</a:t>
            </a:r>
            <a:r>
              <a:rPr lang="de-DE" sz="2400" b="0" dirty="0" smtClean="0">
                <a:solidFill>
                  <a:schemeClr val="tx1"/>
                </a:solidFill>
              </a:rPr>
              <a:t> in 2016</a:t>
            </a:r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</a:rPr>
              <a:t>2 – 1 km², larger PMTs</a:t>
            </a:r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</a:rPr>
              <a:t>3 – 1 km² + IACTs </a:t>
            </a:r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</a:rPr>
              <a:t>4 – 10 km²</a:t>
            </a:r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</a:rPr>
              <a:t>5 – 100 km²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r>
              <a:rPr lang="de-DE" dirty="0" smtClean="0">
                <a:solidFill>
                  <a:srgbClr val="996633"/>
                </a:solidFill>
              </a:rPr>
              <a:t>LHAASO</a:t>
            </a:r>
            <a:r>
              <a:rPr lang="de-DE" sz="2800" dirty="0" smtClean="0">
                <a:solidFill>
                  <a:srgbClr val="996633"/>
                </a:solidFill>
              </a:rPr>
              <a:t>: </a:t>
            </a:r>
            <a:r>
              <a:rPr lang="de-DE" sz="2400" b="0" dirty="0" smtClean="0">
                <a:solidFill>
                  <a:srgbClr val="996633"/>
                </a:solidFill>
              </a:rPr>
              <a:t>Brown </a:t>
            </a:r>
            <a:r>
              <a:rPr lang="de-DE" sz="2400" b="0" dirty="0" err="1" smtClean="0">
                <a:solidFill>
                  <a:srgbClr val="996633"/>
                </a:solidFill>
              </a:rPr>
              <a:t>dashed</a:t>
            </a:r>
            <a:endParaRPr lang="de-DE" sz="2400" b="0" dirty="0" smtClean="0">
              <a:solidFill>
                <a:srgbClr val="996633"/>
              </a:solidFill>
            </a:endParaRPr>
          </a:p>
          <a:p>
            <a:pPr marL="0" indent="0">
              <a:buNone/>
            </a:pPr>
            <a:r>
              <a:rPr lang="de-DE" sz="2400" b="0" dirty="0" err="1" smtClean="0">
                <a:solidFill>
                  <a:srgbClr val="996633"/>
                </a:solidFill>
              </a:rPr>
              <a:t>Approved</a:t>
            </a:r>
            <a:r>
              <a:rPr lang="de-DE" sz="2400" b="0" dirty="0" smtClean="0">
                <a:solidFill>
                  <a:srgbClr val="996633"/>
                </a:solidFill>
              </a:rPr>
              <a:t>, </a:t>
            </a:r>
            <a:r>
              <a:rPr lang="de-DE" sz="2400" b="0" dirty="0" err="1" smtClean="0">
                <a:solidFill>
                  <a:srgbClr val="996633"/>
                </a:solidFill>
              </a:rPr>
              <a:t>to</a:t>
            </a:r>
            <a:r>
              <a:rPr lang="de-DE" sz="2400" b="0" dirty="0" smtClean="0">
                <a:solidFill>
                  <a:srgbClr val="996633"/>
                </a:solidFill>
              </a:rPr>
              <a:t> </a:t>
            </a:r>
            <a:r>
              <a:rPr lang="de-DE" sz="2400" b="0" dirty="0" err="1" smtClean="0">
                <a:solidFill>
                  <a:srgbClr val="996633"/>
                </a:solidFill>
              </a:rPr>
              <a:t>be</a:t>
            </a:r>
            <a:r>
              <a:rPr lang="de-DE" sz="2400" b="0" dirty="0" smtClean="0">
                <a:solidFill>
                  <a:srgbClr val="996633"/>
                </a:solidFill>
              </a:rPr>
              <a:t> </a:t>
            </a:r>
            <a:r>
              <a:rPr lang="de-DE" sz="2400" b="0" dirty="0" err="1" smtClean="0">
                <a:solidFill>
                  <a:srgbClr val="996633"/>
                </a:solidFill>
              </a:rPr>
              <a:t>built</a:t>
            </a:r>
            <a:r>
              <a:rPr lang="de-DE" sz="2400" b="0" dirty="0" smtClean="0">
                <a:solidFill>
                  <a:srgbClr val="996633"/>
                </a:solidFill>
              </a:rPr>
              <a:t> </a:t>
            </a:r>
            <a:r>
              <a:rPr lang="de-DE" sz="2400" b="0" dirty="0" err="1" smtClean="0">
                <a:solidFill>
                  <a:srgbClr val="996633"/>
                </a:solidFill>
              </a:rPr>
              <a:t>until</a:t>
            </a:r>
            <a:r>
              <a:rPr lang="de-DE" sz="2400" b="0" dirty="0" smtClean="0">
                <a:solidFill>
                  <a:srgbClr val="996633"/>
                </a:solidFill>
              </a:rPr>
              <a:t> 2021</a:t>
            </a:r>
            <a:endParaRPr lang="de-DE" sz="2400" b="0" dirty="0">
              <a:solidFill>
                <a:srgbClr val="996633"/>
              </a:solidFill>
            </a:endParaRPr>
          </a:p>
        </p:txBody>
      </p:sp>
      <p:pic>
        <p:nvPicPr>
          <p:cNvPr id="5" name="Рисунок 1" descr="SensetivSe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0379" r="23225" b="8221"/>
          <a:stretch>
            <a:fillRect/>
          </a:stretch>
        </p:blipFill>
        <p:spPr bwMode="auto">
          <a:xfrm>
            <a:off x="203200" y="1447800"/>
            <a:ext cx="8509000" cy="682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ihandform 11"/>
          <p:cNvSpPr/>
          <p:nvPr/>
        </p:nvSpPr>
        <p:spPr bwMode="auto">
          <a:xfrm>
            <a:off x="3067050" y="3981450"/>
            <a:ext cx="4152900" cy="3010258"/>
          </a:xfrm>
          <a:custGeom>
            <a:avLst/>
            <a:gdLst>
              <a:gd name="connsiteX0" fmla="*/ 0 w 4229100"/>
              <a:gd name="connsiteY0" fmla="*/ 0 h 3010258"/>
              <a:gd name="connsiteX1" fmla="*/ 152400 w 4229100"/>
              <a:gd name="connsiteY1" fmla="*/ 704850 h 3010258"/>
              <a:gd name="connsiteX2" fmla="*/ 609600 w 4229100"/>
              <a:gd name="connsiteY2" fmla="*/ 1295400 h 3010258"/>
              <a:gd name="connsiteX3" fmla="*/ 914400 w 4229100"/>
              <a:gd name="connsiteY3" fmla="*/ 1581150 h 3010258"/>
              <a:gd name="connsiteX4" fmla="*/ 1333500 w 4229100"/>
              <a:gd name="connsiteY4" fmla="*/ 1295400 h 3010258"/>
              <a:gd name="connsiteX5" fmla="*/ 1428750 w 4229100"/>
              <a:gd name="connsiteY5" fmla="*/ 1257300 h 3010258"/>
              <a:gd name="connsiteX6" fmla="*/ 1866900 w 4229100"/>
              <a:gd name="connsiteY6" fmla="*/ 2114550 h 3010258"/>
              <a:gd name="connsiteX7" fmla="*/ 2305050 w 4229100"/>
              <a:gd name="connsiteY7" fmla="*/ 2838450 h 3010258"/>
              <a:gd name="connsiteX8" fmla="*/ 2609850 w 4229100"/>
              <a:gd name="connsiteY8" fmla="*/ 3009900 h 3010258"/>
              <a:gd name="connsiteX9" fmla="*/ 2914650 w 4229100"/>
              <a:gd name="connsiteY9" fmla="*/ 2876550 h 3010258"/>
              <a:gd name="connsiteX10" fmla="*/ 3143250 w 4229100"/>
              <a:gd name="connsiteY10" fmla="*/ 2647950 h 3010258"/>
              <a:gd name="connsiteX11" fmla="*/ 3771900 w 4229100"/>
              <a:gd name="connsiteY11" fmla="*/ 2171700 h 3010258"/>
              <a:gd name="connsiteX12" fmla="*/ 4229100 w 4229100"/>
              <a:gd name="connsiteY12" fmla="*/ 1600200 h 3010258"/>
              <a:gd name="connsiteX0" fmla="*/ 0 w 4229100"/>
              <a:gd name="connsiteY0" fmla="*/ 0 h 3010258"/>
              <a:gd name="connsiteX1" fmla="*/ 152400 w 4229100"/>
              <a:gd name="connsiteY1" fmla="*/ 704850 h 3010258"/>
              <a:gd name="connsiteX2" fmla="*/ 609600 w 4229100"/>
              <a:gd name="connsiteY2" fmla="*/ 1295400 h 3010258"/>
              <a:gd name="connsiteX3" fmla="*/ 914400 w 4229100"/>
              <a:gd name="connsiteY3" fmla="*/ 1581150 h 3010258"/>
              <a:gd name="connsiteX4" fmla="*/ 1333500 w 4229100"/>
              <a:gd name="connsiteY4" fmla="*/ 1295400 h 3010258"/>
              <a:gd name="connsiteX5" fmla="*/ 1428750 w 4229100"/>
              <a:gd name="connsiteY5" fmla="*/ 1257300 h 3010258"/>
              <a:gd name="connsiteX6" fmla="*/ 1866900 w 4229100"/>
              <a:gd name="connsiteY6" fmla="*/ 2114550 h 3010258"/>
              <a:gd name="connsiteX7" fmla="*/ 2305050 w 4229100"/>
              <a:gd name="connsiteY7" fmla="*/ 2838450 h 3010258"/>
              <a:gd name="connsiteX8" fmla="*/ 2609850 w 4229100"/>
              <a:gd name="connsiteY8" fmla="*/ 3009900 h 3010258"/>
              <a:gd name="connsiteX9" fmla="*/ 2914650 w 4229100"/>
              <a:gd name="connsiteY9" fmla="*/ 2876550 h 3010258"/>
              <a:gd name="connsiteX10" fmla="*/ 3143250 w 4229100"/>
              <a:gd name="connsiteY10" fmla="*/ 2647950 h 3010258"/>
              <a:gd name="connsiteX11" fmla="*/ 3714750 w 4229100"/>
              <a:gd name="connsiteY11" fmla="*/ 2057400 h 3010258"/>
              <a:gd name="connsiteX12" fmla="*/ 4229100 w 4229100"/>
              <a:gd name="connsiteY12" fmla="*/ 1600200 h 3010258"/>
              <a:gd name="connsiteX0" fmla="*/ 0 w 4152900"/>
              <a:gd name="connsiteY0" fmla="*/ 0 h 3010258"/>
              <a:gd name="connsiteX1" fmla="*/ 152400 w 4152900"/>
              <a:gd name="connsiteY1" fmla="*/ 704850 h 3010258"/>
              <a:gd name="connsiteX2" fmla="*/ 609600 w 4152900"/>
              <a:gd name="connsiteY2" fmla="*/ 1295400 h 3010258"/>
              <a:gd name="connsiteX3" fmla="*/ 914400 w 4152900"/>
              <a:gd name="connsiteY3" fmla="*/ 1581150 h 3010258"/>
              <a:gd name="connsiteX4" fmla="*/ 1333500 w 4152900"/>
              <a:gd name="connsiteY4" fmla="*/ 1295400 h 3010258"/>
              <a:gd name="connsiteX5" fmla="*/ 1428750 w 4152900"/>
              <a:gd name="connsiteY5" fmla="*/ 1257300 h 3010258"/>
              <a:gd name="connsiteX6" fmla="*/ 1866900 w 4152900"/>
              <a:gd name="connsiteY6" fmla="*/ 2114550 h 3010258"/>
              <a:gd name="connsiteX7" fmla="*/ 2305050 w 4152900"/>
              <a:gd name="connsiteY7" fmla="*/ 2838450 h 3010258"/>
              <a:gd name="connsiteX8" fmla="*/ 2609850 w 4152900"/>
              <a:gd name="connsiteY8" fmla="*/ 3009900 h 3010258"/>
              <a:gd name="connsiteX9" fmla="*/ 2914650 w 4152900"/>
              <a:gd name="connsiteY9" fmla="*/ 2876550 h 3010258"/>
              <a:gd name="connsiteX10" fmla="*/ 3143250 w 4152900"/>
              <a:gd name="connsiteY10" fmla="*/ 2647950 h 3010258"/>
              <a:gd name="connsiteX11" fmla="*/ 3714750 w 4152900"/>
              <a:gd name="connsiteY11" fmla="*/ 2057400 h 3010258"/>
              <a:gd name="connsiteX12" fmla="*/ 4152900 w 4152900"/>
              <a:gd name="connsiteY12" fmla="*/ 1485900 h 3010258"/>
              <a:gd name="connsiteX0" fmla="*/ 0 w 4152900"/>
              <a:gd name="connsiteY0" fmla="*/ 0 h 3010258"/>
              <a:gd name="connsiteX1" fmla="*/ 304800 w 4152900"/>
              <a:gd name="connsiteY1" fmla="*/ 838200 h 3010258"/>
              <a:gd name="connsiteX2" fmla="*/ 609600 w 4152900"/>
              <a:gd name="connsiteY2" fmla="*/ 1295400 h 3010258"/>
              <a:gd name="connsiteX3" fmla="*/ 914400 w 4152900"/>
              <a:gd name="connsiteY3" fmla="*/ 1581150 h 3010258"/>
              <a:gd name="connsiteX4" fmla="*/ 1333500 w 4152900"/>
              <a:gd name="connsiteY4" fmla="*/ 1295400 h 3010258"/>
              <a:gd name="connsiteX5" fmla="*/ 1428750 w 4152900"/>
              <a:gd name="connsiteY5" fmla="*/ 1257300 h 3010258"/>
              <a:gd name="connsiteX6" fmla="*/ 1866900 w 4152900"/>
              <a:gd name="connsiteY6" fmla="*/ 2114550 h 3010258"/>
              <a:gd name="connsiteX7" fmla="*/ 2305050 w 4152900"/>
              <a:gd name="connsiteY7" fmla="*/ 2838450 h 3010258"/>
              <a:gd name="connsiteX8" fmla="*/ 2609850 w 4152900"/>
              <a:gd name="connsiteY8" fmla="*/ 3009900 h 3010258"/>
              <a:gd name="connsiteX9" fmla="*/ 2914650 w 4152900"/>
              <a:gd name="connsiteY9" fmla="*/ 2876550 h 3010258"/>
              <a:gd name="connsiteX10" fmla="*/ 3143250 w 4152900"/>
              <a:gd name="connsiteY10" fmla="*/ 2647950 h 3010258"/>
              <a:gd name="connsiteX11" fmla="*/ 3714750 w 4152900"/>
              <a:gd name="connsiteY11" fmla="*/ 2057400 h 3010258"/>
              <a:gd name="connsiteX12" fmla="*/ 4152900 w 4152900"/>
              <a:gd name="connsiteY12" fmla="*/ 1485900 h 301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52900" h="3010258">
                <a:moveTo>
                  <a:pt x="0" y="0"/>
                </a:moveTo>
                <a:cubicBezTo>
                  <a:pt x="25400" y="244475"/>
                  <a:pt x="203200" y="622300"/>
                  <a:pt x="304800" y="838200"/>
                </a:cubicBezTo>
                <a:cubicBezTo>
                  <a:pt x="406400" y="1054100"/>
                  <a:pt x="508000" y="1171575"/>
                  <a:pt x="609600" y="1295400"/>
                </a:cubicBezTo>
                <a:cubicBezTo>
                  <a:pt x="711200" y="1419225"/>
                  <a:pt x="793750" y="1581150"/>
                  <a:pt x="914400" y="1581150"/>
                </a:cubicBezTo>
                <a:cubicBezTo>
                  <a:pt x="1035050" y="1581150"/>
                  <a:pt x="1247775" y="1349375"/>
                  <a:pt x="1333500" y="1295400"/>
                </a:cubicBezTo>
                <a:cubicBezTo>
                  <a:pt x="1419225" y="1241425"/>
                  <a:pt x="1339850" y="1120775"/>
                  <a:pt x="1428750" y="1257300"/>
                </a:cubicBezTo>
                <a:cubicBezTo>
                  <a:pt x="1517650" y="1393825"/>
                  <a:pt x="1720850" y="1851025"/>
                  <a:pt x="1866900" y="2114550"/>
                </a:cubicBezTo>
                <a:cubicBezTo>
                  <a:pt x="2012950" y="2378075"/>
                  <a:pt x="2181225" y="2689225"/>
                  <a:pt x="2305050" y="2838450"/>
                </a:cubicBezTo>
                <a:cubicBezTo>
                  <a:pt x="2428875" y="2987675"/>
                  <a:pt x="2508250" y="3003550"/>
                  <a:pt x="2609850" y="3009900"/>
                </a:cubicBezTo>
                <a:cubicBezTo>
                  <a:pt x="2711450" y="3016250"/>
                  <a:pt x="2825750" y="2936875"/>
                  <a:pt x="2914650" y="2876550"/>
                </a:cubicBezTo>
                <a:cubicBezTo>
                  <a:pt x="3003550" y="2816225"/>
                  <a:pt x="3009900" y="2784475"/>
                  <a:pt x="3143250" y="2647950"/>
                </a:cubicBezTo>
                <a:cubicBezTo>
                  <a:pt x="3276600" y="2511425"/>
                  <a:pt x="3546475" y="2251075"/>
                  <a:pt x="3714750" y="2057400"/>
                </a:cubicBezTo>
                <a:cubicBezTo>
                  <a:pt x="3883025" y="1863725"/>
                  <a:pt x="4014787" y="1684337"/>
                  <a:pt x="4152900" y="1485900"/>
                </a:cubicBezTo>
              </a:path>
            </a:pathLst>
          </a:custGeom>
          <a:noFill/>
          <a:ln w="57150" cap="flat" cmpd="sng" algn="ctr">
            <a:solidFill>
              <a:srgbClr val="996633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5143500" y="1752600"/>
            <a:ext cx="2076450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on Gamma Rays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7200" dirty="0" smtClean="0"/>
              <a:t>CTA will open a </a:t>
            </a:r>
            <a:r>
              <a:rPr lang="de-DE" sz="7200" dirty="0" err="1" smtClean="0"/>
              <a:t>new</a:t>
            </a:r>
            <a:r>
              <a:rPr lang="de-DE" sz="7200" dirty="0" smtClean="0"/>
              <a:t> </a:t>
            </a:r>
            <a:r>
              <a:rPr lang="de-DE" sz="7200" dirty="0" err="1" smtClean="0"/>
              <a:t>era</a:t>
            </a:r>
            <a:r>
              <a:rPr lang="de-DE" sz="7200" dirty="0" smtClean="0"/>
              <a:t> in gamma-</a:t>
            </a:r>
            <a:r>
              <a:rPr lang="de-DE" sz="7200" dirty="0" err="1" smtClean="0"/>
              <a:t>ray</a:t>
            </a:r>
            <a:r>
              <a:rPr lang="de-DE" sz="7200" dirty="0" smtClean="0"/>
              <a:t> </a:t>
            </a:r>
            <a:r>
              <a:rPr lang="de-DE" sz="7200" dirty="0" err="1" smtClean="0"/>
              <a:t>astronomy</a:t>
            </a:r>
            <a:endParaRPr lang="de-DE" sz="7200" dirty="0" smtClean="0"/>
          </a:p>
          <a:p>
            <a:endParaRPr lang="de-DE" sz="2000" dirty="0" smtClean="0"/>
          </a:p>
          <a:p>
            <a:r>
              <a:rPr lang="de-DE" sz="4800" dirty="0" err="1" smtClean="0"/>
              <a:t>It</a:t>
            </a:r>
            <a:r>
              <a:rPr lang="de-DE" sz="4800" dirty="0" smtClean="0"/>
              <a:t> will </a:t>
            </a:r>
            <a:r>
              <a:rPr lang="de-DE" sz="4800" dirty="0" err="1" smtClean="0"/>
              <a:t>be</a:t>
            </a:r>
            <a:r>
              <a:rPr lang="de-DE" sz="4800" dirty="0" smtClean="0"/>
              <a:t> </a:t>
            </a:r>
            <a:r>
              <a:rPr lang="de-DE" sz="4800" dirty="0" err="1" smtClean="0"/>
              <a:t>flanked</a:t>
            </a:r>
            <a:r>
              <a:rPr lang="de-DE" sz="4800" dirty="0" smtClean="0"/>
              <a:t> </a:t>
            </a:r>
            <a:r>
              <a:rPr lang="de-DE" sz="4800" dirty="0" err="1" smtClean="0"/>
              <a:t>by</a:t>
            </a:r>
            <a:r>
              <a:rPr lang="de-DE" sz="4800" dirty="0" smtClean="0"/>
              <a:t> </a:t>
            </a:r>
            <a:r>
              <a:rPr lang="de-DE" sz="4800" dirty="0" err="1" smtClean="0"/>
              <a:t>wide</a:t>
            </a:r>
            <a:r>
              <a:rPr lang="de-DE" sz="4800" dirty="0" smtClean="0"/>
              <a:t>-angle </a:t>
            </a:r>
            <a:r>
              <a:rPr lang="de-DE" sz="4800" dirty="0" err="1" smtClean="0"/>
              <a:t>arrays</a:t>
            </a:r>
            <a:r>
              <a:rPr lang="de-DE" sz="4800" dirty="0" smtClean="0"/>
              <a:t> like HAWC (</a:t>
            </a:r>
            <a:r>
              <a:rPr lang="de-DE" sz="4800" dirty="0" err="1" smtClean="0"/>
              <a:t>TeV</a:t>
            </a:r>
            <a:r>
              <a:rPr lang="de-DE" sz="4800" dirty="0" smtClean="0"/>
              <a:t> </a:t>
            </a:r>
            <a:r>
              <a:rPr lang="de-DE" sz="4800" dirty="0" err="1" smtClean="0"/>
              <a:t>range</a:t>
            </a:r>
            <a:r>
              <a:rPr lang="de-DE" sz="4800" dirty="0" smtClean="0"/>
              <a:t>) </a:t>
            </a:r>
            <a:r>
              <a:rPr lang="de-DE" sz="4800" dirty="0" err="1" smtClean="0"/>
              <a:t>and</a:t>
            </a:r>
            <a:r>
              <a:rPr lang="de-DE" sz="4800" dirty="0" smtClean="0"/>
              <a:t> LHAASO, TAIGA (</a:t>
            </a:r>
            <a:r>
              <a:rPr lang="de-DE" sz="4800" dirty="0" err="1" smtClean="0"/>
              <a:t>reaching</a:t>
            </a:r>
            <a:r>
              <a:rPr lang="de-DE" sz="4800" dirty="0" smtClean="0"/>
              <a:t> </a:t>
            </a:r>
            <a:r>
              <a:rPr lang="de-DE" sz="4800" dirty="0" err="1" smtClean="0"/>
              <a:t>into</a:t>
            </a:r>
            <a:r>
              <a:rPr lang="de-DE" sz="4800" dirty="0" smtClean="0"/>
              <a:t> </a:t>
            </a:r>
            <a:r>
              <a:rPr lang="de-DE" sz="4800" dirty="0" err="1" smtClean="0"/>
              <a:t>PeV</a:t>
            </a:r>
            <a:r>
              <a:rPr lang="de-DE" sz="4800" dirty="0" smtClean="0"/>
              <a:t> </a:t>
            </a:r>
            <a:r>
              <a:rPr lang="de-DE" sz="4800" dirty="0" err="1" smtClean="0"/>
              <a:t>range</a:t>
            </a:r>
            <a:r>
              <a:rPr lang="de-DE" sz="4800" dirty="0" smtClean="0"/>
              <a:t>)</a:t>
            </a:r>
          </a:p>
          <a:p>
            <a:endParaRPr lang="de-DE" sz="2000" dirty="0" smtClean="0"/>
          </a:p>
          <a:p>
            <a:r>
              <a:rPr lang="de-DE" sz="4800" dirty="0" smtClean="0"/>
              <a:t>Follow-</a:t>
            </a:r>
            <a:r>
              <a:rPr lang="de-DE" sz="4800" dirty="0" err="1" smtClean="0"/>
              <a:t>up</a:t>
            </a:r>
            <a:r>
              <a:rPr lang="de-DE" sz="4800" dirty="0" smtClean="0"/>
              <a:t> </a:t>
            </a:r>
            <a:r>
              <a:rPr lang="de-DE" sz="4800" dirty="0" err="1" smtClean="0"/>
              <a:t>of</a:t>
            </a:r>
            <a:r>
              <a:rPr lang="de-DE" sz="4800" dirty="0" smtClean="0"/>
              <a:t> Fermi </a:t>
            </a:r>
            <a:r>
              <a:rPr lang="de-DE" sz="4800" dirty="0" err="1" smtClean="0"/>
              <a:t>satellite</a:t>
            </a:r>
            <a:r>
              <a:rPr lang="de-DE" sz="4800" dirty="0" smtClean="0"/>
              <a:t> </a:t>
            </a:r>
            <a:r>
              <a:rPr lang="de-DE" sz="4800" dirty="0" err="1" smtClean="0"/>
              <a:t>is</a:t>
            </a:r>
            <a:r>
              <a:rPr lang="de-DE" sz="4800" dirty="0" smtClean="0"/>
              <a:t> still open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354950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1905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50988" y="3810000"/>
            <a:ext cx="12753812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6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He </a:t>
            </a:r>
            <a:r>
              <a:rPr lang="de-DE" sz="6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neutrino</a:t>
            </a:r>
            <a:r>
              <a:rPr lang="de-DE" sz="6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6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astronomy</a:t>
            </a:r>
            <a:endParaRPr lang="de-DE" sz="66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de-DE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de-DE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Window</a:t>
            </a:r>
            <a:r>
              <a:rPr lang="de-DE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opened</a:t>
            </a:r>
            <a:r>
              <a:rPr lang="de-DE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de-DE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landscape</a:t>
            </a:r>
            <a:r>
              <a:rPr lang="de-DE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uncharted</a:t>
            </a:r>
            <a:endParaRPr lang="de-DE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84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04" y="3797031"/>
            <a:ext cx="7082388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Moisej Markov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  </a:t>
            </a:r>
            <a:r>
              <a:rPr lang="de-DE" sz="12500" dirty="0" smtClean="0">
                <a:solidFill>
                  <a:schemeClr val="bg1"/>
                </a:solidFill>
              </a:rPr>
              <a:t>1960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Documents and Settings\nb166\My Documents\My Pictures\amark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618" y="3230145"/>
            <a:ext cx="5092774" cy="6124527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5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470" y="3008855"/>
            <a:ext cx="6058069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Fred Reines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</a:t>
            </a:r>
            <a:r>
              <a:rPr lang="de-DE" sz="12500" dirty="0" smtClean="0">
                <a:solidFill>
                  <a:schemeClr val="bg1"/>
                </a:solidFill>
              </a:rPr>
              <a:t>1965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5" name="Picture 5" descr="reinesg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2483" y="1194652"/>
            <a:ext cx="5710587" cy="8105099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51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devices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Baikal</a:t>
            </a:r>
            <a:endParaRPr lang="en-US" sz="4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002534" y="35814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Antares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01376" y="8247523"/>
            <a:ext cx="2194753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dirty="0" smtClean="0">
                <a:solidFill>
                  <a:schemeClr val="accent2"/>
                </a:solidFill>
                <a:latin typeface="Arial" pitchFamily="34" charset="0"/>
              </a:rPr>
              <a:t>AMANDA</a:t>
            </a:r>
            <a:endParaRPr lang="en-US" sz="28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833142" y="8513249"/>
            <a:ext cx="2583435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>
                <a:solidFill>
                  <a:schemeClr val="accent2"/>
                </a:solidFill>
                <a:latin typeface="Arial" pitchFamily="34" charset="0"/>
              </a:rPr>
              <a:t>IceCube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3262187" cy="9997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5843" name="Picture 4" descr="img-JPE19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-49670" y="0"/>
            <a:ext cx="13316373" cy="99974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Line 6"/>
          <p:cNvSpPr>
            <a:spLocks noChangeShapeType="1"/>
          </p:cNvSpPr>
          <p:nvPr/>
        </p:nvSpPr>
        <p:spPr bwMode="auto">
          <a:xfrm>
            <a:off x="10496410" y="7279075"/>
            <a:ext cx="0" cy="27319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de-DE"/>
          </a:p>
        </p:txBody>
      </p:sp>
      <p:sp>
        <p:nvSpPr>
          <p:cNvPr id="35846" name="Text Box 10"/>
          <p:cNvSpPr txBox="1">
            <a:spLocks noChangeArrowheads="1"/>
          </p:cNvSpPr>
          <p:nvPr/>
        </p:nvSpPr>
        <p:spPr bwMode="auto">
          <a:xfrm rot="142853">
            <a:off x="4646507" y="1912338"/>
            <a:ext cx="2020712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302" tIns="58650" rIns="117302" bIns="58650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600">
                <a:latin typeface="Calibri" pitchFamily="34" charset="0"/>
                <a:ea typeface="Calibri" pitchFamily="34" charset="0"/>
                <a:cs typeface="Calibri" pitchFamily="34" charset="0"/>
              </a:rPr>
              <a:t>3600 m</a:t>
            </a:r>
          </a:p>
        </p:txBody>
      </p:sp>
      <p:sp>
        <p:nvSpPr>
          <p:cNvPr id="35847" name="Text Box 11"/>
          <p:cNvSpPr txBox="1">
            <a:spLocks noChangeArrowheads="1"/>
          </p:cNvSpPr>
          <p:nvPr/>
        </p:nvSpPr>
        <p:spPr bwMode="auto">
          <a:xfrm rot="-5383132">
            <a:off x="10820400" y="4984045"/>
            <a:ext cx="2022969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302" tIns="58650" rIns="117302" bIns="58650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600">
                <a:latin typeface="Calibri" pitchFamily="34" charset="0"/>
                <a:ea typeface="Calibri" pitchFamily="34" charset="0"/>
                <a:cs typeface="Calibri" pitchFamily="34" charset="0"/>
              </a:rPr>
              <a:t>1366 m</a:t>
            </a:r>
          </a:p>
        </p:txBody>
      </p:sp>
      <p:grpSp>
        <p:nvGrpSpPr>
          <p:cNvPr id="35848" name="Group 4"/>
          <p:cNvGrpSpPr>
            <a:grpSpLocks/>
          </p:cNvGrpSpPr>
          <p:nvPr/>
        </p:nvGrpSpPr>
        <p:grpSpPr bwMode="auto">
          <a:xfrm>
            <a:off x="1" y="6003432"/>
            <a:ext cx="4630703" cy="3072835"/>
            <a:chOff x="0" y="4221087"/>
            <a:chExt cx="3255592" cy="2160241"/>
          </a:xfrm>
        </p:grpSpPr>
        <p:sp>
          <p:nvSpPr>
            <p:cNvPr id="35935" name="Rectangle 5"/>
            <p:cNvSpPr>
              <a:spLocks noChangeArrowheads="1"/>
            </p:cNvSpPr>
            <p:nvPr/>
          </p:nvSpPr>
          <p:spPr bwMode="auto">
            <a:xfrm>
              <a:off x="179387" y="4221087"/>
              <a:ext cx="3076205" cy="2016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4505203"/>
              <a:ext cx="1403190" cy="18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49671" y="228600"/>
            <a:ext cx="13316373" cy="762000"/>
          </a:xfrm>
          <a:noFill/>
          <a:ln>
            <a:noFill/>
          </a:ln>
        </p:spPr>
        <p:txBody>
          <a:bodyPr/>
          <a:lstStyle/>
          <a:p>
            <a:r>
              <a:rPr lang="de-DE" dirty="0" smtClean="0"/>
              <a:t>  The </a:t>
            </a:r>
            <a:r>
              <a:rPr lang="de-DE" dirty="0" err="1" smtClean="0"/>
              <a:t>pioneer</a:t>
            </a:r>
            <a:r>
              <a:rPr lang="de-DE" dirty="0" smtClean="0"/>
              <a:t>: NT200 in Lake </a:t>
            </a:r>
            <a:r>
              <a:rPr lang="de-DE" dirty="0" err="1" smtClean="0"/>
              <a:t>Baikal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690331" y="6407573"/>
            <a:ext cx="3505200" cy="2895600"/>
          </a:xfrm>
        </p:spPr>
        <p:txBody>
          <a:bodyPr/>
          <a:lstStyle/>
          <a:p>
            <a:r>
              <a:rPr lang="de-DE" dirty="0" smtClean="0"/>
              <a:t>8 </a:t>
            </a:r>
            <a:r>
              <a:rPr lang="de-DE" dirty="0" err="1" smtClean="0"/>
              <a:t>strings</a:t>
            </a:r>
            <a:endParaRPr lang="de-DE" dirty="0" smtClean="0"/>
          </a:p>
          <a:p>
            <a:r>
              <a:rPr lang="de-DE" dirty="0" smtClean="0"/>
              <a:t>192 PMTs</a:t>
            </a:r>
          </a:p>
          <a:p>
            <a:r>
              <a:rPr lang="de-DE" dirty="0" smtClean="0"/>
              <a:t>Height 72 m</a:t>
            </a:r>
          </a:p>
          <a:p>
            <a:r>
              <a:rPr lang="de-DE" dirty="0" smtClean="0"/>
              <a:t>Diameter 42 m</a:t>
            </a:r>
            <a:endParaRPr lang="de-DE" dirty="0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3530600" y="7415669"/>
            <a:ext cx="6658753" cy="13659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0" tIns="65020" rIns="130040" bIns="65020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1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915" y="-29442"/>
            <a:ext cx="14428114" cy="1044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733259" y="787522"/>
            <a:ext cx="5911363" cy="5781306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371937" y="3569416"/>
            <a:ext cx="5911363" cy="5781306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51618" y="941330"/>
            <a:ext cx="5911363" cy="5781306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2135" y="2047320"/>
            <a:ext cx="34568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</a:t>
            </a:r>
            <a:r>
              <a:rPr lang="de-DE" sz="3600" dirty="0" smtClean="0">
                <a:solidFill>
                  <a:srgbClr val="00B0F0"/>
                </a:solidFill>
              </a:rPr>
              <a:t>Charged   </a:t>
            </a:r>
          </a:p>
          <a:p>
            <a:r>
              <a:rPr lang="de-DE" sz="3600" dirty="0">
                <a:solidFill>
                  <a:srgbClr val="00B0F0"/>
                </a:solidFill>
              </a:rPr>
              <a:t> </a:t>
            </a:r>
            <a:r>
              <a:rPr lang="de-DE" sz="3600" dirty="0" smtClean="0">
                <a:solidFill>
                  <a:srgbClr val="00B0F0"/>
                </a:solidFill>
              </a:rPr>
              <a:t> Cosmic </a:t>
            </a:r>
          </a:p>
          <a:p>
            <a:r>
              <a:rPr lang="de-DE" sz="3600" dirty="0" smtClean="0">
                <a:solidFill>
                  <a:srgbClr val="00B0F0"/>
                </a:solidFill>
              </a:rPr>
              <a:t> Rays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6289" y="2654157"/>
            <a:ext cx="2664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B0F0"/>
                </a:solidFill>
              </a:rPr>
              <a:t>Gamma </a:t>
            </a:r>
          </a:p>
          <a:p>
            <a:r>
              <a:rPr lang="de-DE" sz="3600" dirty="0" smtClean="0">
                <a:solidFill>
                  <a:srgbClr val="00B0F0"/>
                </a:solidFill>
              </a:rPr>
              <a:t>         Rays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2742" y="8260074"/>
            <a:ext cx="251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B0F0"/>
                </a:solidFill>
              </a:rPr>
              <a:t>Neutrinos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1000" y="4057214"/>
            <a:ext cx="3013236" cy="95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Sources of </a:t>
            </a:r>
          </a:p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Cosmic Rays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ight Arrow 1"/>
          <p:cNvSpPr/>
          <p:nvPr/>
        </p:nvSpPr>
        <p:spPr bwMode="auto">
          <a:xfrm rot="9540000">
            <a:off x="7888588" y="3413570"/>
            <a:ext cx="978527" cy="4844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200000">
            <a:off x="5825360" y="6963149"/>
            <a:ext cx="978090" cy="48469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2060000" flipH="1">
            <a:off x="3918777" y="3327178"/>
            <a:ext cx="978527" cy="4844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4294967295"/>
          </p:nvPr>
        </p:nvSpPr>
        <p:spPr>
          <a:xfrm rot="16200000">
            <a:off x="-3045742" y="6233725"/>
            <a:ext cx="6565618" cy="474133"/>
          </a:xfrm>
          <a:prstGeom prst="rect">
            <a:avLst/>
          </a:prstGeom>
        </p:spPr>
        <p:txBody>
          <a:bodyPr lIns="130046" tIns="65023" rIns="130046" bIns="65023"/>
          <a:lstStyle/>
          <a:p>
            <a:pPr algn="l">
              <a:defRPr/>
            </a:pPr>
            <a:r>
              <a:rPr lang="fr-FR" smtClean="0">
                <a:latin typeface="+mj-lt"/>
              </a:rPr>
              <a:t>V. Bertin - CPPM - ARENA'08 @ Roma</a:t>
            </a:r>
          </a:p>
        </p:txBody>
      </p:sp>
      <p:pic>
        <p:nvPicPr>
          <p:cNvPr id="9219" name="Picture 3" descr="antares-p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"/>
          <a:stretch>
            <a:fillRect/>
          </a:stretch>
        </p:blipFill>
        <p:spPr bwMode="auto">
          <a:xfrm>
            <a:off x="0" y="1"/>
            <a:ext cx="13329920" cy="991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20"/>
          <p:cNvGrpSpPr>
            <a:grpSpLocks/>
          </p:cNvGrpSpPr>
          <p:nvPr/>
        </p:nvGrpSpPr>
        <p:grpSpPr bwMode="auto">
          <a:xfrm>
            <a:off x="1377245" y="8155090"/>
            <a:ext cx="1837832" cy="860213"/>
            <a:chOff x="519" y="3702"/>
            <a:chExt cx="814" cy="381"/>
          </a:xfrm>
        </p:grpSpPr>
        <p:sp>
          <p:nvSpPr>
            <p:cNvPr id="23681" name="Line 6"/>
            <p:cNvSpPr>
              <a:spLocks noChangeShapeType="1"/>
            </p:cNvSpPr>
            <p:nvPr/>
          </p:nvSpPr>
          <p:spPr bwMode="auto">
            <a:xfrm>
              <a:off x="567" y="3702"/>
              <a:ext cx="766" cy="16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519" y="3838"/>
              <a:ext cx="46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70 m</a:t>
              </a:r>
            </a:p>
          </p:txBody>
        </p:sp>
      </p:grpSp>
      <p:grpSp>
        <p:nvGrpSpPr>
          <p:cNvPr id="9221" name="Group 18"/>
          <p:cNvGrpSpPr>
            <a:grpSpLocks/>
          </p:cNvGrpSpPr>
          <p:nvPr/>
        </p:nvGrpSpPr>
        <p:grpSpPr bwMode="auto">
          <a:xfrm>
            <a:off x="9184637" y="1991360"/>
            <a:ext cx="1514968" cy="6432410"/>
            <a:chOff x="4014" y="1162"/>
            <a:chExt cx="671" cy="2540"/>
          </a:xfrm>
        </p:grpSpPr>
        <p:sp>
          <p:nvSpPr>
            <p:cNvPr id="283657" name="Text Box 9"/>
            <p:cNvSpPr txBox="1">
              <a:spLocks noChangeArrowheads="1"/>
            </p:cNvSpPr>
            <p:nvPr/>
          </p:nvSpPr>
          <p:spPr bwMode="auto">
            <a:xfrm>
              <a:off x="4121" y="2207"/>
              <a:ext cx="56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4</a:t>
              </a: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50 m</a:t>
              </a:r>
            </a:p>
          </p:txBody>
        </p:sp>
        <p:sp>
          <p:nvSpPr>
            <p:cNvPr id="23680" name="Line 10"/>
            <p:cNvSpPr>
              <a:spLocks noChangeShapeType="1"/>
            </p:cNvSpPr>
            <p:nvPr/>
          </p:nvSpPr>
          <p:spPr bwMode="auto">
            <a:xfrm flipH="1" flipV="1">
              <a:off x="4014" y="1162"/>
              <a:ext cx="136" cy="25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</p:grpSp>
      <p:grpSp>
        <p:nvGrpSpPr>
          <p:cNvPr id="9222" name="Group 19"/>
          <p:cNvGrpSpPr>
            <a:grpSpLocks/>
          </p:cNvGrpSpPr>
          <p:nvPr/>
        </p:nvGrpSpPr>
        <p:grpSpPr bwMode="auto">
          <a:xfrm>
            <a:off x="5416410" y="1291450"/>
            <a:ext cx="1720426" cy="8015111"/>
            <a:chOff x="113" y="572"/>
            <a:chExt cx="762" cy="3550"/>
          </a:xfrm>
        </p:grpSpPr>
        <p:sp>
          <p:nvSpPr>
            <p:cNvPr id="23677" name="Line 5"/>
            <p:cNvSpPr>
              <a:spLocks noChangeShapeType="1"/>
            </p:cNvSpPr>
            <p:nvPr/>
          </p:nvSpPr>
          <p:spPr bwMode="auto">
            <a:xfrm flipH="1">
              <a:off x="113" y="572"/>
              <a:ext cx="106" cy="35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62" name="Text Box 14"/>
            <p:cNvSpPr txBox="1">
              <a:spLocks noChangeArrowheads="1"/>
            </p:cNvSpPr>
            <p:nvPr/>
          </p:nvSpPr>
          <p:spPr bwMode="auto">
            <a:xfrm>
              <a:off x="193" y="754"/>
              <a:ext cx="682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2500m</a:t>
              </a:r>
            </a:p>
          </p:txBody>
        </p:sp>
      </p:grpSp>
      <p:sp>
        <p:nvSpPr>
          <p:cNvPr id="23563" name="Text Box 15"/>
          <p:cNvSpPr txBox="1">
            <a:spLocks noChangeArrowheads="1"/>
          </p:cNvSpPr>
          <p:nvPr/>
        </p:nvSpPr>
        <p:spPr bwMode="auto">
          <a:xfrm>
            <a:off x="9426219" y="1991361"/>
            <a:ext cx="3400781" cy="243964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algn="l" eaLnBrk="0" hangingPunct="0">
              <a:buFontTx/>
              <a:buChar char="•"/>
              <a:defRPr/>
            </a:pPr>
            <a:r>
              <a:rPr lang="en-US" altLang="fr-FR" sz="2800" dirty="0">
                <a:solidFill>
                  <a:srgbClr val="FFCC66"/>
                </a:solidFill>
                <a:latin typeface="+mj-lt"/>
              </a:rPr>
              <a:t>  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885 PMTs </a:t>
            </a:r>
          </a:p>
          <a:p>
            <a:pPr algn="l" eaLnBrk="0" hangingPunct="0">
              <a:buFontTx/>
              <a:buChar char="•"/>
              <a:defRPr/>
            </a:pP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GB" altLang="fr-FR" sz="3400" dirty="0">
                <a:solidFill>
                  <a:srgbClr val="FFCC66"/>
                </a:solidFill>
                <a:latin typeface="+mj-lt"/>
              </a:rPr>
              <a:t>12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US" altLang="fr-FR" sz="3400" dirty="0" smtClean="0">
                <a:solidFill>
                  <a:srgbClr val="FFCC66"/>
                </a:solidFill>
                <a:latin typeface="+mj-lt"/>
              </a:rPr>
              <a:t>strings</a:t>
            </a:r>
          </a:p>
          <a:p>
            <a:pPr algn="l" eaLnBrk="0" hangingPunct="0">
              <a:buFontTx/>
              <a:buChar char="•"/>
              <a:defRPr/>
            </a:pPr>
            <a:r>
              <a:rPr lang="de-DE" altLang="fr-FR" sz="3400" dirty="0" smtClean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Operating in final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configuration   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since </a:t>
            </a: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2008</a:t>
            </a:r>
            <a:endParaRPr lang="en-US" altLang="fr-FR" sz="2400" dirty="0">
              <a:solidFill>
                <a:srgbClr val="FFCC6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9356" y="279965"/>
            <a:ext cx="5474701" cy="131625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77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7700" dirty="0" smtClean="0">
                <a:solidFill>
                  <a:schemeClr val="bg1"/>
                </a:solidFill>
                <a:latin typeface="+mj-lt"/>
              </a:rPr>
              <a:t> ANTARES</a:t>
            </a:r>
            <a:endParaRPr lang="en-US" sz="7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32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Neutrino Observatory</a:t>
            </a:r>
            <a:endParaRPr lang="en-US" dirty="0"/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8850501" y="6572250"/>
            <a:ext cx="56642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>
              <a:lnSpc>
                <a:spcPct val="90000"/>
              </a:lnSpc>
              <a:spcBef>
                <a:spcPts val="513"/>
              </a:spcBef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~220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Symbol" pitchFamily="18" charset="2"/>
              </a:rPr>
              <a:t>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/day</a:t>
            </a:r>
            <a:endParaRPr lang="en-US" sz="2800" dirty="0">
              <a:solidFill>
                <a:srgbClr val="007DB0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Threshold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IceCube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 100 GeV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 err="1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DeepCore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~10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GeV</a:t>
            </a:r>
          </a:p>
          <a:p>
            <a:pPr defTabSz="642938">
              <a:lnSpc>
                <a:spcPct val="90000"/>
              </a:lnSpc>
              <a:spcBef>
                <a:spcPts val="513"/>
              </a:spcBef>
            </a:pPr>
            <a:endParaRPr lang="en-US" sz="2400" baseline="30000" dirty="0">
              <a:solidFill>
                <a:schemeClr val="tx2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ctr" defTabSz="642938">
              <a:lnSpc>
                <a:spcPct val="90000"/>
              </a:lnSpc>
              <a:spcBef>
                <a:spcPts val="513"/>
              </a:spcBef>
            </a:pPr>
            <a:endParaRPr lang="en-US" sz="24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57924"/>
            <a:ext cx="5562600" cy="814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2800" y="1752600"/>
            <a:ext cx="591540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IceTop air shower detector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81 pairs of water Cherenkov tanks</a:t>
            </a: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1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IceCube 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86 strings including 8 Deep Core strings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60 PMT per string</a:t>
            </a:r>
          </a:p>
          <a:p>
            <a:pPr algn="l"/>
            <a:endParaRPr lang="de-DE" sz="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DeepCore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 closely spaced strings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00" y="5493050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466" y="6830913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866" y="7354927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2820m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902200" y="2057400"/>
            <a:ext cx="990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416300" y="6675676"/>
            <a:ext cx="2406650" cy="6784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292600" y="5181600"/>
            <a:ext cx="1587500" cy="3114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019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-57243" y="1219200"/>
            <a:ext cx="13646243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70" y="1428701"/>
            <a:ext cx="12738030" cy="2324195"/>
          </a:xfrm>
        </p:spPr>
        <p:txBody>
          <a:bodyPr/>
          <a:lstStyle/>
          <a:p>
            <a:pPr marL="0" indent="0">
              <a:buNone/>
            </a:pPr>
            <a:r>
              <a:rPr lang="de-DE" sz="6000" dirty="0" smtClean="0">
                <a:solidFill>
                  <a:srgbClr val="0070C0"/>
                </a:solidFill>
              </a:rPr>
              <a:t>IC79/IC86</a:t>
            </a:r>
            <a:r>
              <a:rPr lang="de-DE" sz="4800" dirty="0" smtClean="0">
                <a:solidFill>
                  <a:srgbClr val="0070C0"/>
                </a:solidFill>
              </a:rPr>
              <a:t>                                                       </a:t>
            </a:r>
            <a:r>
              <a:rPr lang="de-DE" sz="6000" dirty="0" smtClean="0">
                <a:solidFill>
                  <a:srgbClr val="0070C0"/>
                </a:solidFill>
              </a:rPr>
              <a:t>2.8 </a:t>
            </a:r>
            <a:r>
              <a:rPr lang="de-DE" sz="6000" dirty="0">
                <a:solidFill>
                  <a:srgbClr val="0070C0"/>
                </a:solidFill>
                <a:sym typeface="Symbol"/>
              </a:rPr>
              <a:t> </a:t>
            </a:r>
            <a:endParaRPr lang="de-DE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3" y="2590800"/>
            <a:ext cx="6407243" cy="6011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6375400" y="2590799"/>
            <a:ext cx="6781693" cy="6011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1800" y="2590800"/>
            <a:ext cx="13592870" cy="4004011"/>
          </a:xfrm>
          <a:prstGeom prst="rect">
            <a:avLst/>
          </a:prstGeom>
        </p:spPr>
        <p:txBody>
          <a:bodyPr lIns="184941" tIns="92471" rIns="184941" bIns="9247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7300" dirty="0"/>
              <a:t> </a:t>
            </a:r>
            <a:r>
              <a:rPr lang="de-DE" sz="5700" dirty="0" smtClean="0">
                <a:solidFill>
                  <a:schemeClr val="bg1"/>
                </a:solidFill>
              </a:rPr>
              <a:t>Ernie  </a:t>
            </a:r>
            <a:r>
              <a:rPr lang="de-DE" sz="5700" dirty="0" smtClean="0"/>
              <a:t>                 </a:t>
            </a:r>
            <a:r>
              <a:rPr lang="de-DE" sz="5700" dirty="0" smtClean="0">
                <a:solidFill>
                  <a:schemeClr val="bg1"/>
                </a:solidFill>
              </a:rPr>
              <a:t>Bert</a:t>
            </a:r>
          </a:p>
          <a:p>
            <a:endParaRPr lang="de-DE" sz="5700" dirty="0">
              <a:solidFill>
                <a:schemeClr val="bg1"/>
              </a:solidFill>
            </a:endParaRPr>
          </a:p>
          <a:p>
            <a:endParaRPr lang="de-DE" sz="5700" dirty="0"/>
          </a:p>
          <a:p>
            <a:endParaRPr lang="de-DE" sz="5700" dirty="0" smtClean="0"/>
          </a:p>
          <a:p>
            <a:endParaRPr lang="de-DE" sz="5700" dirty="0"/>
          </a:p>
          <a:p>
            <a:r>
              <a:rPr lang="de-DE" sz="1800" dirty="0"/>
              <a:t>  </a:t>
            </a:r>
          </a:p>
          <a:p>
            <a:r>
              <a:rPr lang="de-DE" sz="5700" dirty="0" smtClean="0">
                <a:solidFill>
                  <a:schemeClr val="bg1"/>
                </a:solidFill>
              </a:rPr>
              <a:t>~1.04 </a:t>
            </a:r>
            <a:r>
              <a:rPr lang="de-DE" sz="5700" dirty="0" err="1">
                <a:solidFill>
                  <a:schemeClr val="bg1"/>
                </a:solidFill>
              </a:rPr>
              <a:t>PeV</a:t>
            </a:r>
            <a:r>
              <a:rPr lang="de-DE" sz="5700" dirty="0">
                <a:solidFill>
                  <a:schemeClr val="bg1"/>
                </a:solidFill>
              </a:rPr>
              <a:t>        </a:t>
            </a:r>
            <a:r>
              <a:rPr lang="de-DE" sz="5700" dirty="0" smtClean="0">
                <a:solidFill>
                  <a:schemeClr val="bg1"/>
                </a:solidFill>
              </a:rPr>
              <a:t>    ~ 1.14 </a:t>
            </a:r>
            <a:r>
              <a:rPr lang="de-DE" sz="5700" dirty="0">
                <a:solidFill>
                  <a:schemeClr val="bg1"/>
                </a:solidFill>
              </a:rPr>
              <a:t>PeV</a:t>
            </a:r>
            <a:endParaRPr lang="en-US" sz="5700" dirty="0">
              <a:solidFill>
                <a:schemeClr val="bg1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 bwMode="auto">
          <a:xfrm>
            <a:off x="-355600" y="2590799"/>
            <a:ext cx="14173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-203200" y="8602790"/>
            <a:ext cx="14173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itle 1"/>
          <p:cNvSpPr txBox="1">
            <a:spLocks/>
          </p:cNvSpPr>
          <p:nvPr/>
        </p:nvSpPr>
        <p:spPr>
          <a:xfrm>
            <a:off x="231728" y="304800"/>
            <a:ext cx="12827000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 b="1">
                <a:solidFill>
                  <a:srgbClr val="FFFFFF"/>
                </a:solidFill>
                <a:latin typeface="Calibri" pitchFamily="34" charset="0"/>
                <a:ea typeface="+mj-ea"/>
                <a:cs typeface="Calibri" pitchFamily="34" charset="0"/>
                <a:sym typeface="Arial Bold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r>
              <a:rPr lang="de-DE" sz="4800" kern="0" dirty="0" smtClean="0"/>
              <a:t>Special </a:t>
            </a:r>
            <a:r>
              <a:rPr lang="de-DE" sz="4800" kern="0" dirty="0" err="1" smtClean="0"/>
              <a:t>search</a:t>
            </a:r>
            <a:r>
              <a:rPr lang="de-DE" sz="4800" kern="0" dirty="0" smtClean="0"/>
              <a:t> </a:t>
            </a:r>
            <a:r>
              <a:rPr lang="de-DE" sz="4800" kern="0" dirty="0" err="1" smtClean="0"/>
              <a:t>for</a:t>
            </a:r>
            <a:r>
              <a:rPr lang="de-DE" sz="4800" kern="0" dirty="0" smtClean="0"/>
              <a:t> </a:t>
            </a:r>
            <a:r>
              <a:rPr lang="de-DE" sz="4800" kern="0" dirty="0" err="1" smtClean="0">
                <a:sym typeface="Symbol"/>
              </a:rPr>
              <a:t>neutrinos</a:t>
            </a:r>
            <a:r>
              <a:rPr lang="de-DE" sz="4800" kern="0" dirty="0" smtClean="0">
                <a:sym typeface="Symbol"/>
              </a:rPr>
              <a:t> </a:t>
            </a:r>
            <a:r>
              <a:rPr lang="de-DE" sz="4800" kern="0" dirty="0" err="1" smtClean="0">
                <a:sym typeface="Symbol"/>
              </a:rPr>
              <a:t>with</a:t>
            </a:r>
            <a:r>
              <a:rPr lang="de-DE" sz="4800" kern="0" dirty="0" smtClean="0">
                <a:sym typeface="Symbol"/>
              </a:rPr>
              <a:t> E</a:t>
            </a:r>
            <a:r>
              <a:rPr lang="de-DE" sz="4800" kern="0" baseline="-25000" dirty="0" smtClean="0">
                <a:sym typeface="Symbol"/>
              </a:rPr>
              <a:t></a:t>
            </a:r>
            <a:r>
              <a:rPr lang="de-DE" sz="4800" kern="0" dirty="0" smtClean="0">
                <a:sym typeface="Symbol"/>
              </a:rPr>
              <a:t> &gt; 500 </a:t>
            </a:r>
            <a:r>
              <a:rPr lang="de-DE" sz="4800" kern="0" dirty="0" err="1" smtClean="0">
                <a:sym typeface="Symbol"/>
              </a:rPr>
              <a:t>TeV</a:t>
            </a:r>
            <a:r>
              <a:rPr lang="de-DE" sz="4800" kern="0" dirty="0" smtClean="0"/>
              <a:t>    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358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</a:t>
            </a:r>
            <a:r>
              <a:rPr lang="de-DE" sz="3200" dirty="0" smtClean="0"/>
              <a:t> (</a:t>
            </a:r>
            <a:r>
              <a:rPr lang="de-DE" sz="4000" dirty="0" smtClean="0"/>
              <a:t>H</a:t>
            </a:r>
            <a:r>
              <a:rPr lang="de-DE" sz="3200" dirty="0" smtClean="0"/>
              <a:t>igh </a:t>
            </a:r>
            <a:r>
              <a:rPr lang="de-DE" sz="4000" dirty="0" err="1" smtClean="0"/>
              <a:t>E</a:t>
            </a:r>
            <a:r>
              <a:rPr lang="de-DE" sz="3200" dirty="0" err="1" smtClean="0"/>
              <a:t>nergy</a:t>
            </a:r>
            <a:r>
              <a:rPr lang="de-DE" sz="3200" dirty="0" smtClean="0"/>
              <a:t> </a:t>
            </a:r>
            <a:r>
              <a:rPr lang="de-DE" sz="4000" dirty="0" err="1" smtClean="0"/>
              <a:t>S</a:t>
            </a:r>
            <a:r>
              <a:rPr lang="de-DE" sz="3200" dirty="0" err="1" smtClean="0"/>
              <a:t>tarting</a:t>
            </a:r>
            <a:r>
              <a:rPr lang="de-DE" sz="3200" dirty="0" smtClean="0"/>
              <a:t> </a:t>
            </a:r>
            <a:r>
              <a:rPr lang="de-DE" sz="4000" dirty="0" smtClean="0"/>
              <a:t>E</a:t>
            </a:r>
            <a:r>
              <a:rPr lang="de-DE" sz="3200" dirty="0" smtClean="0"/>
              <a:t>vent)</a:t>
            </a:r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 r="4821" b="4279"/>
          <a:stretch/>
        </p:blipFill>
        <p:spPr bwMode="auto">
          <a:xfrm>
            <a:off x="-119688" y="1715155"/>
            <a:ext cx="8947151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482600" y="1295400"/>
            <a:ext cx="125222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 for an extra-terrestrial 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h.e.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eutrino flux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sv-SE" sz="2800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2 yrs data, 28 evts      4.1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</a:t>
            </a:r>
          </a:p>
          <a:p>
            <a:pPr algn="l"/>
            <a:r>
              <a:rPr lang="sv-SE" sz="24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sv-SE" sz="24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                  Science 342 (2013)</a:t>
            </a:r>
          </a:p>
          <a:p>
            <a:pPr algn="l"/>
            <a:endParaRPr lang="sv-SE" sz="2400" i="1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3 yrs data, 37 evts      5.9</a:t>
            </a:r>
          </a:p>
          <a:p>
            <a:pPr algn="l"/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Phys.Rev.Lett</a:t>
            </a:r>
            <a:r>
              <a:rPr lang="sv-SE" sz="22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113:101101 (2014</a:t>
            </a:r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sv-SE" sz="220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2800" dirty="0" smtClean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4 yrs data, 54 evts     ~ 7</a:t>
            </a:r>
          </a:p>
          <a:p>
            <a:pPr algn="l"/>
            <a:endParaRPr lang="sv-SE" sz="2800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endParaRPr lang="sv-SE" sz="2800" dirty="0" smtClean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</a:t>
            </a:r>
            <a:r>
              <a:rPr lang="sv-SE" sz="3600" b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Threshold ~ 30 TeV</a:t>
            </a:r>
            <a:endParaRPr lang="sv-SE" sz="3600" b="1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178800" y="7180243"/>
            <a:ext cx="1847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22338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</a:t>
            </a:r>
            <a:r>
              <a:rPr lang="de-DE" sz="3200" dirty="0" smtClean="0"/>
              <a:t> (</a:t>
            </a:r>
            <a:r>
              <a:rPr lang="de-DE" sz="4000" dirty="0" smtClean="0"/>
              <a:t>H</a:t>
            </a:r>
            <a:r>
              <a:rPr lang="de-DE" sz="3200" dirty="0" smtClean="0"/>
              <a:t>igh </a:t>
            </a:r>
            <a:r>
              <a:rPr lang="de-DE" sz="4000" dirty="0" err="1" smtClean="0"/>
              <a:t>E</a:t>
            </a:r>
            <a:r>
              <a:rPr lang="de-DE" sz="3200" dirty="0" err="1" smtClean="0"/>
              <a:t>nergy</a:t>
            </a:r>
            <a:r>
              <a:rPr lang="de-DE" sz="3200" dirty="0" smtClean="0"/>
              <a:t> </a:t>
            </a:r>
            <a:r>
              <a:rPr lang="de-DE" sz="4000" dirty="0" err="1" smtClean="0"/>
              <a:t>S</a:t>
            </a:r>
            <a:r>
              <a:rPr lang="de-DE" sz="3200" dirty="0" err="1" smtClean="0"/>
              <a:t>tarting</a:t>
            </a:r>
            <a:r>
              <a:rPr lang="de-DE" sz="3200" dirty="0" smtClean="0"/>
              <a:t> </a:t>
            </a:r>
            <a:r>
              <a:rPr lang="de-DE" sz="4000" dirty="0" smtClean="0"/>
              <a:t>E</a:t>
            </a:r>
            <a:r>
              <a:rPr lang="de-DE" sz="3200" dirty="0" smtClean="0"/>
              <a:t>vent)</a:t>
            </a:r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 r="4821" b="4279"/>
          <a:stretch/>
        </p:blipFill>
        <p:spPr bwMode="auto">
          <a:xfrm>
            <a:off x="-119688" y="1715155"/>
            <a:ext cx="8947151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482600" y="1295400"/>
            <a:ext cx="125222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 for an extra-terrestrial 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h.e.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eutrino flux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sv-SE" sz="2800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2 yrs data, 28 evts      4.1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</a:t>
            </a:r>
          </a:p>
          <a:p>
            <a:pPr algn="l"/>
            <a:r>
              <a:rPr lang="sv-SE" sz="24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sv-SE" sz="24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                  Science 342 (2013)</a:t>
            </a:r>
          </a:p>
          <a:p>
            <a:pPr algn="l"/>
            <a:endParaRPr lang="sv-SE" sz="2400" i="1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3 yrs data, 37 evts      5.9</a:t>
            </a:r>
          </a:p>
          <a:p>
            <a:pPr algn="l"/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Phys.Rev.Lett</a:t>
            </a:r>
            <a:r>
              <a:rPr lang="sv-SE" sz="22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113:101101 (2014</a:t>
            </a:r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sv-SE" sz="220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2800" dirty="0" smtClean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4 yrs data, 54 evts     ~ </a:t>
            </a:r>
            <a:r>
              <a:rPr lang="sv-SE" sz="2800" b="1" u="sng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7</a:t>
            </a:r>
            <a:endParaRPr lang="sv-SE" sz="2800" b="1" u="sng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034265" y="5048250"/>
            <a:ext cx="7040077" cy="4588179"/>
            <a:chOff x="4034265" y="5048250"/>
            <a:chExt cx="7040077" cy="4588179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8178800" y="7180243"/>
              <a:ext cx="18473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grpSp>
          <p:nvGrpSpPr>
            <p:cNvPr id="20" name="Group 8"/>
            <p:cNvGrpSpPr/>
            <p:nvPr/>
          </p:nvGrpSpPr>
          <p:grpSpPr>
            <a:xfrm>
              <a:off x="4034265" y="6131229"/>
              <a:ext cx="7040077" cy="3505200"/>
              <a:chOff x="413488" y="3356992"/>
              <a:chExt cx="4082953" cy="1949021"/>
            </a:xfrm>
          </p:grpSpPr>
          <p:sp>
            <p:nvSpPr>
              <p:cNvPr id="21" name="TextBox 39"/>
              <p:cNvSpPr txBox="1"/>
              <p:nvPr/>
            </p:nvSpPr>
            <p:spPr>
              <a:xfrm>
                <a:off x="553387" y="4642541"/>
                <a:ext cx="819996" cy="61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”Bert”</a:t>
                </a: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1.04 </a:t>
                </a:r>
                <a:r>
                  <a:rPr lang="sv-SE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PeV</a:t>
                </a:r>
                <a:endParaRPr lang="sv-SE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Aug. 2011</a:t>
                </a:r>
              </a:p>
            </p:txBody>
          </p:sp>
          <p:sp>
            <p:nvSpPr>
              <p:cNvPr id="22" name="TextBox 40"/>
              <p:cNvSpPr txBox="1"/>
              <p:nvPr/>
            </p:nvSpPr>
            <p:spPr>
              <a:xfrm>
                <a:off x="2207544" y="4642541"/>
                <a:ext cx="788076" cy="61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”Ernie”</a:t>
                </a: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1.14 </a:t>
                </a:r>
                <a:r>
                  <a:rPr lang="sv-SE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PeV</a:t>
                </a:r>
                <a:endParaRPr lang="sv-SE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Jan. 2012</a:t>
                </a:r>
              </a:p>
            </p:txBody>
          </p:sp>
          <p:pic>
            <p:nvPicPr>
              <p:cNvPr id="23" name="Picture 4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>
              <a:xfrm>
                <a:off x="3059832" y="4590107"/>
                <a:ext cx="604174" cy="71590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grpSp>
            <p:nvGrpSpPr>
              <p:cNvPr id="24" name="Group 7"/>
              <p:cNvGrpSpPr>
                <a:grpSpLocks noChangeAspect="1"/>
              </p:cNvGrpSpPr>
              <p:nvPr/>
            </p:nvGrpSpPr>
            <p:grpSpPr>
              <a:xfrm>
                <a:off x="413488" y="3356992"/>
                <a:ext cx="4082953" cy="1285549"/>
                <a:chOff x="342183" y="2702097"/>
                <a:chExt cx="4537764" cy="1428750"/>
              </a:xfrm>
            </p:grpSpPr>
            <p:pic>
              <p:nvPicPr>
                <p:cNvPr id="27" name="Picture 7" descr="http://today.lbl.gov/wordpress/wp-content/uploads/Bert-and-Ernie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183" y="2702097"/>
                  <a:ext cx="30289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" descr="This 2-PeV neutrino event was detected by IceCube on Tuesday, December 4, 2012. It was dubbed “Big Bird.” Image: IceCube Collaboration.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94756" y="2711261"/>
                  <a:ext cx="1485191" cy="1404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5" name="TextBox 43"/>
              <p:cNvSpPr txBox="1"/>
              <p:nvPr/>
            </p:nvSpPr>
            <p:spPr>
              <a:xfrm>
                <a:off x="3577964" y="4642541"/>
                <a:ext cx="814000" cy="61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”Big Bird”</a:t>
                </a: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</a:t>
                </a:r>
                <a:r>
                  <a:rPr lang="sv-SE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PeV</a:t>
                </a:r>
                <a:endParaRPr lang="sv-SE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Dec. 2012</a:t>
                </a:r>
              </a:p>
            </p:txBody>
          </p:sp>
          <p:pic>
            <p:nvPicPr>
              <p:cNvPr id="26" name="Picture 9" descr="http://the-collectiveonline.com/wp-content/uploads/2013/07/bert20and20ernie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0127" y="4559332"/>
                <a:ext cx="734907" cy="72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" name="Gerade Verbindung mit Pfeil 4"/>
            <p:cNvCxnSpPr/>
            <p:nvPr/>
          </p:nvCxnSpPr>
          <p:spPr bwMode="auto">
            <a:xfrm flipH="1" flipV="1">
              <a:off x="6803095" y="5048250"/>
              <a:ext cx="2687553" cy="108297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17"/>
            <p:cNvCxnSpPr/>
            <p:nvPr/>
          </p:nvCxnSpPr>
          <p:spPr bwMode="auto">
            <a:xfrm flipV="1">
              <a:off x="6155695" y="5048250"/>
              <a:ext cx="0" cy="108297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288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71" b="18333"/>
          <a:stretch/>
        </p:blipFill>
        <p:spPr bwMode="auto">
          <a:xfrm>
            <a:off x="1441273" y="2514600"/>
            <a:ext cx="101222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through-going</a:t>
            </a:r>
            <a:r>
              <a:rPr lang="de-DE" dirty="0" smtClean="0"/>
              <a:t> </a:t>
            </a:r>
            <a:r>
              <a:rPr lang="de-DE" dirty="0" err="1" smtClean="0"/>
              <a:t>muons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4400" dirty="0"/>
              <a:t/>
            </a:r>
            <a:br>
              <a:rPr lang="de-DE" sz="4400" dirty="0"/>
            </a:br>
            <a:r>
              <a:rPr lang="de-DE" dirty="0" smtClean="0"/>
              <a:t>The </a:t>
            </a:r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muon</a:t>
            </a:r>
            <a:r>
              <a:rPr lang="de-DE" dirty="0" smtClean="0"/>
              <a:t> in 2009-12 </a:t>
            </a:r>
            <a:br>
              <a:rPr lang="de-DE" dirty="0" smtClean="0"/>
            </a:br>
            <a:r>
              <a:rPr lang="de-DE" dirty="0"/>
              <a:t>  </a:t>
            </a:r>
            <a:r>
              <a:rPr lang="de-DE" dirty="0" smtClean="0"/>
              <a:t>                                                     </a:t>
            </a:r>
            <a:r>
              <a:rPr lang="de-DE" sz="2800" b="0" dirty="0" smtClean="0"/>
              <a:t>(IC 59+79+86)</a:t>
            </a:r>
            <a:endParaRPr lang="de-DE" sz="2800" b="0" dirty="0"/>
          </a:p>
        </p:txBody>
      </p:sp>
    </p:spTree>
    <p:extLst>
      <p:ext uri="{BB962C8B-B14F-4D97-AF65-F5344CB8AC3E}">
        <p14:creationId xmlns:p14="http://schemas.microsoft.com/office/powerpoint/2010/main" val="362666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New: The </a:t>
            </a:r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!</a:t>
            </a:r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676400"/>
            <a:ext cx="1305098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-660400" y="6629400"/>
            <a:ext cx="5410200" cy="2514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spectrum</a:t>
            </a:r>
            <a:r>
              <a:rPr lang="de-DE" dirty="0" smtClean="0"/>
              <a:t>                     </a:t>
            </a:r>
            <a:r>
              <a:rPr lang="de-DE" dirty="0" smtClean="0">
                <a:sym typeface="Symbol"/>
              </a:rPr>
              <a:t> = </a:t>
            </a:r>
            <a:r>
              <a:rPr lang="de-DE" baseline="-25000" dirty="0" smtClean="0">
                <a:sym typeface="Symbol"/>
              </a:rPr>
              <a:t>0</a:t>
            </a:r>
            <a:r>
              <a:rPr lang="de-DE" dirty="0" smtClean="0">
                <a:sym typeface="Symbol"/>
              </a:rPr>
              <a:t>  </a:t>
            </a:r>
            <a:r>
              <a:rPr lang="de-DE" i="1" dirty="0" smtClean="0">
                <a:sym typeface="Symbol"/>
              </a:rPr>
              <a:t>E</a:t>
            </a:r>
            <a:r>
              <a:rPr lang="de-DE" baseline="-25000" dirty="0" smtClean="0">
                <a:sym typeface="Symbol"/>
              </a:rPr>
              <a:t></a:t>
            </a:r>
            <a:r>
              <a:rPr lang="de-DE" baseline="30000" dirty="0" smtClean="0">
                <a:sym typeface="Symbol"/>
              </a:rPr>
              <a:t></a:t>
            </a:r>
            <a:endParaRPr lang="de-DE" baseline="30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0350" y="6324600"/>
            <a:ext cx="12490450" cy="3200400"/>
          </a:xfrm>
        </p:spPr>
        <p:txBody>
          <a:bodyPr/>
          <a:lstStyle/>
          <a:p>
            <a:pPr marL="0" indent="0">
              <a:buNone/>
            </a:pPr>
            <a:r>
              <a:rPr lang="de-DE" sz="3000" dirty="0" smtClean="0"/>
              <a:t>Different </a:t>
            </a:r>
            <a:r>
              <a:rPr lang="de-DE" sz="3000" dirty="0" err="1" smtClean="0"/>
              <a:t>analyses</a:t>
            </a:r>
            <a:r>
              <a:rPr lang="de-DE" sz="3000" dirty="0" smtClean="0"/>
              <a:t> find different (but </a:t>
            </a:r>
            <a:r>
              <a:rPr lang="de-DE" sz="3000" dirty="0" err="1" smtClean="0"/>
              <a:t>statistically</a:t>
            </a:r>
            <a:r>
              <a:rPr lang="de-DE" sz="3000" dirty="0" smtClean="0"/>
              <a:t> </a:t>
            </a:r>
            <a:r>
              <a:rPr lang="de-DE" sz="3000" dirty="0" err="1" smtClean="0"/>
              <a:t>compatible</a:t>
            </a:r>
            <a:r>
              <a:rPr lang="de-DE" sz="3000" dirty="0" smtClean="0"/>
              <a:t>) </a:t>
            </a:r>
            <a:r>
              <a:rPr lang="de-DE" sz="3000" dirty="0" err="1" smtClean="0"/>
              <a:t>spectral</a:t>
            </a:r>
            <a:r>
              <a:rPr lang="de-DE" sz="3000" dirty="0" smtClean="0"/>
              <a:t> </a:t>
            </a:r>
            <a:r>
              <a:rPr lang="de-DE" sz="3000" dirty="0" err="1" smtClean="0"/>
              <a:t>indices</a:t>
            </a:r>
            <a:endParaRPr lang="de-DE" sz="3000" dirty="0" smtClean="0"/>
          </a:p>
          <a:p>
            <a:pPr marL="0" indent="0">
              <a:buNone/>
            </a:pPr>
            <a:r>
              <a:rPr lang="de-DE" sz="2800" dirty="0" smtClean="0">
                <a:sym typeface="Symbol"/>
              </a:rPr>
              <a:t>      </a:t>
            </a:r>
            <a:r>
              <a:rPr lang="de-DE" dirty="0" smtClean="0">
                <a:sym typeface="Symbol"/>
              </a:rPr>
              <a:t>  </a:t>
            </a:r>
            <a:r>
              <a:rPr lang="de-DE" dirty="0" err="1" smtClean="0">
                <a:sym typeface="Symbol"/>
              </a:rPr>
              <a:t>need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more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statistics</a:t>
            </a:r>
            <a:endParaRPr lang="de-DE" dirty="0" smtClean="0">
              <a:sym typeface="Symbol"/>
            </a:endParaRP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   </a:t>
            </a:r>
            <a:r>
              <a:rPr lang="de-DE" dirty="0" err="1" smtClean="0">
                <a:sym typeface="Symbol"/>
              </a:rPr>
              <a:t>need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independent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measurement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with</a:t>
            </a:r>
            <a:r>
              <a:rPr lang="de-DE" dirty="0" smtClean="0">
                <a:sym typeface="Symbol"/>
              </a:rPr>
              <a:t> different </a:t>
            </a:r>
            <a:r>
              <a:rPr lang="de-DE" dirty="0" err="1" smtClean="0">
                <a:sym typeface="Symbol"/>
              </a:rPr>
              <a:t>systematics</a:t>
            </a:r>
            <a:endParaRPr lang="de-DE" dirty="0">
              <a:sym typeface="Symbol"/>
            </a:endParaRP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   </a:t>
            </a:r>
            <a:r>
              <a:rPr lang="de-DE" dirty="0" err="1" smtClean="0">
                <a:sym typeface="Symbol"/>
              </a:rPr>
              <a:t>need</a:t>
            </a:r>
            <a:r>
              <a:rPr lang="de-DE" dirty="0" smtClean="0">
                <a:sym typeface="Symbol"/>
              </a:rPr>
              <a:t> KM3NeT </a:t>
            </a:r>
            <a:r>
              <a:rPr lang="de-DE" dirty="0" err="1" smtClean="0">
                <a:sym typeface="Symbol"/>
              </a:rPr>
              <a:t>and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Baikal</a:t>
            </a:r>
            <a:r>
              <a:rPr lang="de-DE" dirty="0" smtClean="0">
                <a:sym typeface="Symbol"/>
              </a:rPr>
              <a:t>-GVD!</a:t>
            </a:r>
          </a:p>
          <a:p>
            <a:endParaRPr lang="de-DE" b="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00200"/>
            <a:ext cx="1236271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76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Flavor</a:t>
            </a:r>
            <a:r>
              <a:rPr lang="de-DE" dirty="0" smtClean="0"/>
              <a:t> </a:t>
            </a:r>
            <a:r>
              <a:rPr lang="de-DE" dirty="0" err="1" smtClean="0"/>
              <a:t>composition</a:t>
            </a:r>
            <a:r>
              <a:rPr lang="de-DE" dirty="0" smtClean="0"/>
              <a:t>: </a:t>
            </a:r>
            <a:r>
              <a:rPr lang="de-DE" dirty="0" err="1" smtClean="0"/>
              <a:t>what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expect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76" y="1383217"/>
            <a:ext cx="9196649" cy="814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3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r="8552"/>
          <a:stretch/>
        </p:blipFill>
        <p:spPr bwMode="auto">
          <a:xfrm>
            <a:off x="2921000" y="1447800"/>
            <a:ext cx="9841405" cy="830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Flavor</a:t>
            </a:r>
            <a:r>
              <a:rPr lang="de-DE" dirty="0" smtClean="0"/>
              <a:t> </a:t>
            </a:r>
            <a:r>
              <a:rPr lang="de-DE" dirty="0" err="1" smtClean="0"/>
              <a:t>composition</a:t>
            </a:r>
            <a:r>
              <a:rPr lang="de-DE" dirty="0" smtClean="0"/>
              <a:t>: </a:t>
            </a:r>
            <a:r>
              <a:rPr lang="de-DE" dirty="0" err="1" smtClean="0"/>
              <a:t>what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measure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330200" y="4686300"/>
            <a:ext cx="3200400" cy="18288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>
              <a:buNone/>
            </a:pPr>
            <a:r>
              <a:rPr lang="en-US" sz="2800" b="0" kern="0" dirty="0" smtClean="0">
                <a:ea typeface="Tahoma" panose="020B0604030504040204" pitchFamily="34" charset="0"/>
                <a:cs typeface="Tahoma" panose="020B0604030504040204" pitchFamily="34" charset="0"/>
              </a:rPr>
              <a:t>the best fit flavor composition </a:t>
            </a:r>
            <a:r>
              <a:rPr lang="en-US" sz="2800" b="0" kern="0" dirty="0" smtClean="0">
                <a:solidFill>
                  <a:srgbClr val="8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disfavors 1:0:0</a:t>
            </a:r>
            <a:r>
              <a:rPr lang="en-US" sz="2800" b="0" kern="0" dirty="0" smtClean="0">
                <a:ea typeface="Tahoma" panose="020B0604030504040204" pitchFamily="34" charset="0"/>
                <a:cs typeface="Tahoma" panose="020B0604030504040204" pitchFamily="34" charset="0"/>
              </a:rPr>
              <a:t>        at source at 3.6 </a:t>
            </a:r>
            <a:r>
              <a:rPr lang="en-US" sz="2800" b="0" kern="0" dirty="0" smtClean="0"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</a:t>
            </a:r>
            <a:endParaRPr lang="en-US" sz="2800" b="0" kern="0" dirty="0" smtClean="0">
              <a:ea typeface="Tahoma" panose="020B0604030504040204" pitchFamily="34" charset="0"/>
              <a:cs typeface="Symbol" charset="2"/>
            </a:endParaRPr>
          </a:p>
          <a:p>
            <a:endParaRPr lang="sv-SE" kern="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kern="0" dirty="0"/>
          </a:p>
        </p:txBody>
      </p:sp>
      <p:sp>
        <p:nvSpPr>
          <p:cNvPr id="7" name="TextBox 22"/>
          <p:cNvSpPr txBox="1"/>
          <p:nvPr/>
        </p:nvSpPr>
        <p:spPr>
          <a:xfrm rot="1510905">
            <a:off x="8964701" y="2886057"/>
            <a:ext cx="1738485" cy="500648"/>
          </a:xfrm>
          <a:prstGeom prst="rect">
            <a:avLst/>
          </a:prstGeom>
          <a:solidFill>
            <a:schemeClr val="bg1"/>
          </a:solidFill>
        </p:spPr>
        <p:txBody>
          <a:bodyPr wrap="none" lIns="130046" tIns="65023" rIns="130046" bIns="65023" rtlCol="0">
            <a:spAutoFit/>
          </a:bodyPr>
          <a:lstStyle/>
          <a:p>
            <a:r>
              <a:rPr lang="sv-SE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</a:t>
            </a:r>
            <a:endParaRPr lang="sv-SE" sz="2400" b="1" dirty="0">
              <a:solidFill>
                <a:srgbClr val="C000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" y="304800"/>
            <a:ext cx="12827000" cy="762000"/>
          </a:xfrm>
        </p:spPr>
        <p:txBody>
          <a:bodyPr/>
          <a:lstStyle/>
          <a:p>
            <a:r>
              <a:rPr lang="de-DE" sz="5400" dirty="0" smtClean="0"/>
              <a:t>The </a:t>
            </a:r>
            <a:r>
              <a:rPr lang="de-DE" sz="5400" dirty="0" err="1" smtClean="0"/>
              <a:t>questions</a:t>
            </a:r>
            <a:r>
              <a:rPr lang="de-DE" sz="5400" dirty="0" smtClean="0"/>
              <a:t>: </a:t>
            </a:r>
            <a:r>
              <a:rPr lang="de-DE" sz="5400" dirty="0" err="1" smtClean="0"/>
              <a:t>Astrophysics</a:t>
            </a:r>
            <a:r>
              <a:rPr lang="de-DE" sz="5400" dirty="0"/>
              <a:t> </a:t>
            </a:r>
            <a:r>
              <a:rPr lang="de-DE" sz="5400" dirty="0" smtClean="0"/>
              <a:t>&amp; </a:t>
            </a:r>
            <a:r>
              <a:rPr lang="de-DE" sz="5400" dirty="0" err="1" smtClean="0"/>
              <a:t>Cosmology</a:t>
            </a:r>
            <a:endParaRPr lang="de-DE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914400"/>
            <a:ext cx="12827000" cy="8362950"/>
          </a:xfrm>
        </p:spPr>
        <p:txBody>
          <a:bodyPr/>
          <a:lstStyle/>
          <a:p>
            <a:pPr lvl="1"/>
            <a:endParaRPr lang="en-US" sz="3600" dirty="0" smtClean="0">
              <a:solidFill>
                <a:srgbClr val="00A6EB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4400" dirty="0" smtClean="0">
                <a:solidFill>
                  <a:srgbClr val="00A6EB"/>
                </a:solidFill>
              </a:rPr>
              <a:t>  </a:t>
            </a:r>
            <a:r>
              <a:rPr lang="en-US" sz="4800" dirty="0" smtClean="0">
                <a:solidFill>
                  <a:srgbClr val="00A6EB"/>
                </a:solidFill>
              </a:rPr>
              <a:t>Cosmic particle acceleration and propagation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How and where are cosmic particles accelerated?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How do they propagate – within and outside the Galaxy?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What is their impact on the environment                                                            (Galaxy formation, Earth system, biology, …)?</a:t>
            </a:r>
          </a:p>
          <a:p>
            <a:pPr lvl="2">
              <a:buClr>
                <a:srgbClr val="FFFF00"/>
              </a:buClr>
              <a:buFontTx/>
              <a:buChar char="-"/>
            </a:pPr>
            <a:endParaRPr lang="en-US" sz="1000" dirty="0" smtClean="0">
              <a:solidFill>
                <a:srgbClr val="00B0F0"/>
              </a:solidFill>
            </a:endParaRPr>
          </a:p>
          <a:p>
            <a:pPr lvl="2">
              <a:buClr>
                <a:srgbClr val="FFFF00"/>
              </a:buClr>
            </a:pPr>
            <a:endParaRPr lang="en-US" sz="1400" dirty="0" smtClean="0">
              <a:solidFill>
                <a:srgbClr val="00B0F0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B0F0"/>
                </a:solidFill>
              </a:rPr>
              <a:t> </a:t>
            </a:r>
            <a:r>
              <a:rPr lang="en-US" sz="3800" dirty="0" smtClean="0">
                <a:solidFill>
                  <a:srgbClr val="00B0F0"/>
                </a:solidFill>
              </a:rPr>
              <a:t> </a:t>
            </a:r>
            <a:r>
              <a:rPr lang="en-US" sz="4800" dirty="0" smtClean="0">
                <a:solidFill>
                  <a:srgbClr val="00B0F0"/>
                </a:solidFill>
              </a:rPr>
              <a:t>Probing extreme environments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Processes close to black holes and neutron stars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How do supernovae explode, role of neutrinos?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Processes in relativistic jets, winds and radio lobes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Understanding cosmic magnetic fields</a:t>
            </a:r>
          </a:p>
          <a:p>
            <a:pPr lvl="2">
              <a:buClr>
                <a:srgbClr val="FFFF00"/>
              </a:buClr>
              <a:buFontTx/>
              <a:buChar char="-"/>
            </a:pPr>
            <a:endParaRPr lang="en-US" sz="800" dirty="0" smtClean="0">
              <a:solidFill>
                <a:srgbClr val="00B0F0"/>
              </a:solidFill>
            </a:endParaRPr>
          </a:p>
          <a:p>
            <a:pPr marL="914400" lvl="2" indent="0">
              <a:buClr>
                <a:srgbClr val="FFFF00"/>
              </a:buClr>
            </a:pPr>
            <a:endParaRPr lang="en-US" sz="800" dirty="0" smtClean="0">
              <a:solidFill>
                <a:srgbClr val="00B0F0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4800" dirty="0" smtClean="0">
                <a:solidFill>
                  <a:srgbClr val="00B0F0"/>
                </a:solidFill>
              </a:rPr>
              <a:t>  Cosmic Evolution  </a:t>
            </a:r>
          </a:p>
          <a:p>
            <a:pPr lvl="1">
              <a:buClr>
                <a:srgbClr val="FFFF00"/>
              </a:buClr>
            </a:pPr>
            <a:endParaRPr lang="en-US" sz="2600" dirty="0" smtClean="0">
              <a:solidFill>
                <a:srgbClr val="00A6EB"/>
              </a:solidFill>
            </a:endParaRPr>
          </a:p>
          <a:p>
            <a:pPr marL="444500" lvl="1" indent="0">
              <a:buClr>
                <a:srgbClr val="FFFF00"/>
              </a:buClr>
              <a:buNone/>
            </a:pPr>
            <a:r>
              <a:rPr lang="en-US" sz="3800" dirty="0" smtClean="0">
                <a:solidFill>
                  <a:srgbClr val="00A6EB"/>
                </a:solidFill>
              </a:rPr>
              <a:t> </a:t>
            </a:r>
          </a:p>
          <a:p>
            <a:pPr marL="444500" lvl="1" indent="0">
              <a:buNone/>
            </a:pPr>
            <a:endParaRPr lang="de-DE" dirty="0"/>
          </a:p>
          <a:p>
            <a:endParaRPr lang="de-DE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981200"/>
            <a:ext cx="12420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8496300"/>
            <a:ext cx="98107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2600" y="1488757"/>
            <a:ext cx="2127505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/>
              <a:t>North</a:t>
            </a:r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r>
              <a:rPr lang="de-DE" dirty="0" smtClean="0"/>
              <a:t>South</a:t>
            </a:r>
            <a:endParaRPr lang="de-DE" dirty="0"/>
          </a:p>
        </p:txBody>
      </p:sp>
      <p:sp>
        <p:nvSpPr>
          <p:cNvPr id="6" name="TextBox 2"/>
          <p:cNvSpPr txBox="1"/>
          <p:nvPr/>
        </p:nvSpPr>
        <p:spPr>
          <a:xfrm>
            <a:off x="3168650" y="3612414"/>
            <a:ext cx="8484182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178 000  upward </a:t>
            </a:r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 from </a:t>
            </a:r>
            <a:r>
              <a:rPr lang="sv-SE" sz="60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</a:t>
            </a:r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interaction</a:t>
            </a:r>
            <a:endParaRPr lang="sv-SE" sz="4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4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4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216 000 downward µ from </a:t>
            </a:r>
            <a:r>
              <a:rPr lang="sv-SE" sz="48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</a:t>
            </a:r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showers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281308" y="1565701"/>
            <a:ext cx="4469492" cy="830997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de-DE" sz="4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Only</a:t>
            </a:r>
            <a:r>
              <a:rPr lang="de-DE" sz="4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upper</a:t>
            </a:r>
            <a:r>
              <a:rPr lang="de-DE" sz="4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limits</a:t>
            </a:r>
            <a:endParaRPr lang="de-DE" sz="48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dirty="0" err="1" smtClean="0"/>
              <a:t>IceCube</a:t>
            </a:r>
            <a:r>
              <a:rPr lang="de-DE" sz="6000" dirty="0" smtClean="0"/>
              <a:t> 4 </a:t>
            </a:r>
            <a:r>
              <a:rPr lang="de-DE" sz="6000" dirty="0" err="1" smtClean="0"/>
              <a:t>years</a:t>
            </a:r>
            <a:r>
              <a:rPr lang="de-DE" sz="6000" dirty="0" smtClean="0"/>
              <a:t>       </a:t>
            </a:r>
            <a:r>
              <a:rPr lang="de-DE" sz="4000" dirty="0" err="1" smtClean="0"/>
              <a:t>pre</a:t>
            </a:r>
            <a:r>
              <a:rPr lang="de-DE" sz="4000" dirty="0" smtClean="0"/>
              <a:t>-trial </a:t>
            </a:r>
            <a:r>
              <a:rPr lang="de-DE" sz="4000" dirty="0" err="1" smtClean="0"/>
              <a:t>significance</a:t>
            </a:r>
            <a:r>
              <a:rPr lang="de-DE" sz="4000" dirty="0" smtClean="0"/>
              <a:t> </a:t>
            </a:r>
            <a:r>
              <a:rPr lang="de-DE" sz="4000" dirty="0" err="1" smtClean="0"/>
              <a:t>skymap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48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But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close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5400"/>
            <a:ext cx="13004801" cy="839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82150" y="8763000"/>
            <a:ext cx="3422650" cy="838200"/>
          </a:xfrm>
        </p:spPr>
        <p:txBody>
          <a:bodyPr/>
          <a:lstStyle/>
          <a:p>
            <a:pPr marL="0" indent="0" algn="r">
              <a:buNone/>
            </a:pPr>
            <a:r>
              <a:rPr lang="de-DE" sz="2800" b="0" i="1" dirty="0" smtClean="0"/>
              <a:t>Markus Ahlers                  VLVNT 2015</a:t>
            </a:r>
            <a:endParaRPr lang="de-DE" sz="2800" b="0" i="1" dirty="0"/>
          </a:p>
        </p:txBody>
      </p:sp>
    </p:spTree>
    <p:extLst>
      <p:ext uri="{BB962C8B-B14F-4D97-AF65-F5344CB8AC3E}">
        <p14:creationId xmlns:p14="http://schemas.microsoft.com/office/powerpoint/2010/main" val="33019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5000" y="3810000"/>
            <a:ext cx="11703050" cy="2743200"/>
          </a:xfrm>
        </p:spPr>
        <p:txBody>
          <a:bodyPr/>
          <a:lstStyle/>
          <a:p>
            <a:pPr marL="0" indent="0" algn="ctr">
              <a:buNone/>
            </a:pPr>
            <a:r>
              <a:rPr lang="de-DE" sz="8000" dirty="0" smtClean="0"/>
              <a:t>The </a:t>
            </a:r>
            <a:r>
              <a:rPr lang="de-DE" sz="8000" dirty="0" err="1" smtClean="0"/>
              <a:t>future</a:t>
            </a:r>
            <a:r>
              <a:rPr lang="de-DE" sz="8000" dirty="0" smtClean="0"/>
              <a:t> </a:t>
            </a:r>
            <a:r>
              <a:rPr lang="de-DE" sz="8000" dirty="0" err="1" smtClean="0"/>
              <a:t>of</a:t>
            </a:r>
            <a:r>
              <a:rPr lang="de-DE" sz="8000" dirty="0" smtClean="0"/>
              <a:t> high-</a:t>
            </a:r>
            <a:r>
              <a:rPr lang="de-DE" sz="8000" dirty="0" err="1" smtClean="0"/>
              <a:t>energy</a:t>
            </a:r>
            <a:r>
              <a:rPr lang="de-DE" sz="8000" dirty="0" smtClean="0"/>
              <a:t> </a:t>
            </a:r>
            <a:r>
              <a:rPr lang="de-DE" sz="8000" dirty="0" err="1" smtClean="0"/>
              <a:t>neutrino</a:t>
            </a:r>
            <a:r>
              <a:rPr lang="de-DE" sz="8000" dirty="0" smtClean="0"/>
              <a:t> </a:t>
            </a:r>
            <a:r>
              <a:rPr lang="de-DE" sz="8000" dirty="0" err="1" smtClean="0"/>
              <a:t>astronomy</a:t>
            </a:r>
            <a:endParaRPr lang="de-DE" sz="8000" dirty="0"/>
          </a:p>
        </p:txBody>
      </p:sp>
    </p:spTree>
    <p:extLst>
      <p:ext uri="{BB962C8B-B14F-4D97-AF65-F5344CB8AC3E}">
        <p14:creationId xmlns:p14="http://schemas.microsoft.com/office/powerpoint/2010/main" val="4242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Baikal</a:t>
            </a:r>
            <a:r>
              <a:rPr lang="de-DE" dirty="0" smtClean="0"/>
              <a:t>, </a:t>
            </a:r>
            <a:r>
              <a:rPr lang="de-DE" dirty="0" err="1" smtClean="0"/>
              <a:t>Mediterranean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, South Pole 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Arial" pitchFamily="34" charset="0"/>
              </a:rPr>
              <a:t>GVD</a:t>
            </a:r>
            <a:endParaRPr lang="en-US" sz="4000" dirty="0"/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11600" y="8513249"/>
            <a:ext cx="6019800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err="1" smtClean="0">
                <a:solidFill>
                  <a:schemeClr val="accent2"/>
                </a:solidFill>
                <a:latin typeface="Arial" pitchFamily="34" charset="0"/>
              </a:rPr>
              <a:t>IceCube</a:t>
            </a:r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 Gen2</a:t>
            </a:r>
          </a:p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HEA +PINGU + ….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5182903" y="34084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5335303" y="35608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Up-Down Arrow 2"/>
          <p:cNvSpPr/>
          <p:nvPr/>
        </p:nvSpPr>
        <p:spPr bwMode="auto">
          <a:xfrm rot="-1740000">
            <a:off x="5267104" y="4395403"/>
            <a:ext cx="788287" cy="4111000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Up-Down Arrow 22"/>
          <p:cNvSpPr/>
          <p:nvPr/>
        </p:nvSpPr>
        <p:spPr bwMode="auto">
          <a:xfrm rot="15420000">
            <a:off x="6248948" y="2255295"/>
            <a:ext cx="990599" cy="2611174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Up-Down Arrow 23"/>
          <p:cNvSpPr/>
          <p:nvPr/>
        </p:nvSpPr>
        <p:spPr bwMode="auto">
          <a:xfrm rot="1200000">
            <a:off x="7714171" y="3661118"/>
            <a:ext cx="829887" cy="4789062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13191" y="4337181"/>
            <a:ext cx="22365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GNN</a:t>
            </a:r>
            <a:endParaRPr lang="en-US" sz="7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875086" y="3629295"/>
            <a:ext cx="2362200" cy="1938992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KM3NeT</a:t>
            </a:r>
          </a:p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(ARCA + ORCA)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6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Gigaton</a:t>
            </a:r>
            <a:r>
              <a:rPr lang="de-DE" dirty="0" smtClean="0"/>
              <a:t> Volume </a:t>
            </a:r>
            <a:r>
              <a:rPr lang="de-DE" dirty="0" err="1" smtClean="0"/>
              <a:t>Detector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9600" dirty="0" err="1" smtClean="0"/>
              <a:t>Baikal</a:t>
            </a:r>
            <a:r>
              <a:rPr lang="de-DE" sz="9600" dirty="0" smtClean="0"/>
              <a:t> GVD</a:t>
            </a:r>
            <a:endParaRPr lang="de-DE" sz="9600" dirty="0"/>
          </a:p>
        </p:txBody>
      </p:sp>
    </p:spTree>
    <p:extLst>
      <p:ext uri="{BB962C8B-B14F-4D97-AF65-F5344CB8AC3E}">
        <p14:creationId xmlns:p14="http://schemas.microsoft.com/office/powerpoint/2010/main" val="41536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GVD: Phase 1 (2020) </a:t>
            </a:r>
            <a:r>
              <a:rPr lang="de-DE" dirty="0" err="1" smtClean="0"/>
              <a:t>and</a:t>
            </a:r>
            <a:r>
              <a:rPr lang="de-DE" dirty="0" smtClean="0"/>
              <a:t> Phase 2 (~2025)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6" t="10440" r="20751" b="15603"/>
          <a:stretch/>
        </p:blipFill>
        <p:spPr bwMode="auto">
          <a:xfrm>
            <a:off x="420092" y="1281523"/>
            <a:ext cx="6186698" cy="824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4368800" y="8572500"/>
            <a:ext cx="6324600" cy="1143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73400" y="4648200"/>
            <a:ext cx="4114800" cy="525780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de-DE" sz="3000" dirty="0" smtClean="0"/>
              <a:t>     GVD-1:   0.4 km³    </a:t>
            </a:r>
          </a:p>
          <a:p>
            <a:pPr lvl="1"/>
            <a:r>
              <a:rPr lang="de-DE" sz="2600" dirty="0" smtClean="0"/>
              <a:t>12 </a:t>
            </a:r>
            <a:r>
              <a:rPr lang="de-DE" sz="2600" dirty="0" err="1" smtClean="0"/>
              <a:t>clusters</a:t>
            </a:r>
            <a:r>
              <a:rPr lang="de-DE" sz="2600" dirty="0" smtClean="0"/>
              <a:t> </a:t>
            </a:r>
            <a:r>
              <a:rPr lang="de-DE" sz="2600" dirty="0" err="1" smtClean="0"/>
              <a:t>with</a:t>
            </a:r>
            <a:r>
              <a:rPr lang="de-DE" sz="2600" dirty="0" smtClean="0"/>
              <a:t>                      8 strings each</a:t>
            </a:r>
          </a:p>
          <a:p>
            <a:pPr lvl="1"/>
            <a:r>
              <a:rPr lang="de-DE" sz="2600" dirty="0" smtClean="0"/>
              <a:t>Cluster </a:t>
            </a:r>
            <a:r>
              <a:rPr lang="de-DE" sz="2600" dirty="0" err="1" smtClean="0"/>
              <a:t>diameter</a:t>
            </a:r>
            <a:r>
              <a:rPr lang="de-DE" sz="2600" dirty="0" smtClean="0"/>
              <a:t>                               120 m</a:t>
            </a:r>
          </a:p>
          <a:p>
            <a:pPr lvl="1"/>
            <a:r>
              <a:rPr lang="de-DE" sz="2600" dirty="0" smtClean="0"/>
              <a:t>Height 520 m</a:t>
            </a:r>
          </a:p>
          <a:p>
            <a:pPr lvl="1"/>
            <a:r>
              <a:rPr lang="de-DE" sz="2600" dirty="0" smtClean="0"/>
              <a:t>36 OMs per </a:t>
            </a:r>
            <a:r>
              <a:rPr lang="de-DE" sz="2600" dirty="0" err="1" smtClean="0"/>
              <a:t>string</a:t>
            </a:r>
            <a:endParaRPr lang="de-DE" sz="2600" dirty="0" smtClean="0"/>
          </a:p>
          <a:p>
            <a:pPr lvl="1"/>
            <a:endParaRPr lang="de-DE" sz="2600" dirty="0" smtClean="0"/>
          </a:p>
          <a:p>
            <a:pPr marL="0" indent="0">
              <a:buNone/>
            </a:pPr>
            <a:r>
              <a:rPr lang="de-DE" sz="3000" dirty="0" smtClean="0"/>
              <a:t>    GVD-2:     ~ 1.5 km³</a:t>
            </a:r>
          </a:p>
          <a:p>
            <a:pPr marL="0" indent="0">
              <a:buNone/>
            </a:pPr>
            <a:r>
              <a:rPr lang="de-DE" sz="3000" dirty="0"/>
              <a:t> </a:t>
            </a:r>
            <a:r>
              <a:rPr lang="de-DE" sz="3000" dirty="0" smtClean="0"/>
              <a:t>    </a:t>
            </a:r>
          </a:p>
          <a:p>
            <a:pPr marL="0" indent="0">
              <a:buNone/>
            </a:pPr>
            <a:endParaRPr lang="de-DE" sz="3000" dirty="0" smtClean="0"/>
          </a:p>
        </p:txBody>
      </p:sp>
      <p:cxnSp>
        <p:nvCxnSpPr>
          <p:cNvPr id="9" name="Gerade Verbindung mit Pfeil 8"/>
          <p:cNvCxnSpPr/>
          <p:nvPr/>
        </p:nvCxnSpPr>
        <p:spPr bwMode="auto">
          <a:xfrm flipH="1">
            <a:off x="2006600" y="5105400"/>
            <a:ext cx="1506841" cy="23812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524" y="1600200"/>
            <a:ext cx="617341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0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-31750" y="1251254"/>
            <a:ext cx="13004800" cy="8534400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2015: </a:t>
            </a:r>
            <a:r>
              <a:rPr lang="de-DE" dirty="0"/>
              <a:t>F</a:t>
            </a:r>
            <a:r>
              <a:rPr lang="de-DE" dirty="0" smtClean="0"/>
              <a:t>irst </a:t>
            </a:r>
            <a:r>
              <a:rPr lang="de-DE" dirty="0" err="1" smtClean="0"/>
              <a:t>cluster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GVD </a:t>
            </a:r>
            <a:r>
              <a:rPr lang="de-DE" sz="3600" dirty="0" smtClean="0"/>
              <a:t>versus</a:t>
            </a:r>
            <a:r>
              <a:rPr lang="de-DE" dirty="0" smtClean="0"/>
              <a:t> NT200</a:t>
            </a:r>
            <a:endParaRPr lang="de-DE" dirty="0"/>
          </a:p>
        </p:txBody>
      </p:sp>
      <p:pic>
        <p:nvPicPr>
          <p:cNvPr id="5" name="Picture 23" descr="Cluster_scatch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000" contrast="58000"/>
          </a:blip>
          <a:srcRect l="4299" t="5733"/>
          <a:stretch/>
        </p:blipFill>
        <p:spPr bwMode="auto">
          <a:xfrm>
            <a:off x="298449" y="1317608"/>
            <a:ext cx="10531085" cy="8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 bwMode="auto">
          <a:xfrm>
            <a:off x="1983539" y="8696976"/>
            <a:ext cx="2057400" cy="609600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2305050" y="7362818"/>
            <a:ext cx="2962261" cy="2422836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8515350" y="6042008"/>
            <a:ext cx="2057400" cy="2286000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9544050" y="7621736"/>
            <a:ext cx="1333946" cy="2286000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Rechteck 21"/>
          <p:cNvSpPr/>
          <p:nvPr/>
        </p:nvSpPr>
        <p:spPr bwMode="auto">
          <a:xfrm flipH="1">
            <a:off x="7829550" y="5550508"/>
            <a:ext cx="762000" cy="1634500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7448550" y="5131199"/>
            <a:ext cx="380999" cy="525798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3240839" y="4199321"/>
            <a:ext cx="3185361" cy="2819400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4606424" y="5356208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5969000" y="4556108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6153150" y="5741219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114532" y="6697132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3723439" y="6605339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2952750" y="5656997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4569493" y="3970721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3266239" y="4466769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Rechteck 23"/>
          <p:cNvSpPr/>
          <p:nvPr/>
        </p:nvSpPr>
        <p:spPr bwMode="auto">
          <a:xfrm flipH="1">
            <a:off x="6502400" y="4923969"/>
            <a:ext cx="596900" cy="889439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800" y="4267200"/>
            <a:ext cx="12039600" cy="1936750"/>
          </a:xfrm>
        </p:spPr>
        <p:txBody>
          <a:bodyPr/>
          <a:lstStyle/>
          <a:p>
            <a:pPr algn="ctr"/>
            <a:r>
              <a:rPr lang="de-DE" sz="9600" dirty="0" smtClean="0"/>
              <a:t>KM3NeT</a:t>
            </a:r>
            <a:r>
              <a:rPr lang="de-DE" sz="7200" dirty="0" smtClean="0"/>
              <a:t/>
            </a:r>
            <a:br>
              <a:rPr lang="de-DE" sz="7200" dirty="0" smtClean="0"/>
            </a:br>
            <a:r>
              <a:rPr lang="de-DE" sz="7200" dirty="0" smtClean="0"/>
              <a:t/>
            </a:r>
            <a:br>
              <a:rPr lang="de-DE" sz="7200" dirty="0" smtClean="0"/>
            </a:br>
            <a:endParaRPr lang="de-DE" sz="15000" dirty="0"/>
          </a:p>
        </p:txBody>
      </p:sp>
      <p:sp>
        <p:nvSpPr>
          <p:cNvPr id="3" name="Textfeld 2"/>
          <p:cNvSpPr txBox="1"/>
          <p:nvPr/>
        </p:nvSpPr>
        <p:spPr>
          <a:xfrm rot="-960000">
            <a:off x="9335377" y="7394535"/>
            <a:ext cx="2372765" cy="984885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ESFRI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Original </a:t>
            </a:r>
            <a:r>
              <a:rPr lang="de-DE" sz="4800" dirty="0" err="1" smtClean="0"/>
              <a:t>idea</a:t>
            </a:r>
            <a:r>
              <a:rPr lang="de-DE" sz="4800" dirty="0" smtClean="0"/>
              <a:t>: 6 </a:t>
            </a:r>
            <a:r>
              <a:rPr lang="de-DE" sz="4800" dirty="0" err="1" smtClean="0"/>
              <a:t>blocks</a:t>
            </a:r>
            <a:r>
              <a:rPr lang="de-DE" sz="4800" dirty="0" smtClean="0"/>
              <a:t> at 3 </a:t>
            </a:r>
            <a:r>
              <a:rPr lang="de-DE" sz="4800" dirty="0" err="1" smtClean="0"/>
              <a:t>locations</a:t>
            </a:r>
            <a:r>
              <a:rPr lang="de-DE" sz="4800" dirty="0" smtClean="0"/>
              <a:t>: 6 x 0.6 km³</a:t>
            </a:r>
            <a:endParaRPr lang="de-DE" sz="4800" dirty="0"/>
          </a:p>
        </p:txBody>
      </p:sp>
      <p:sp>
        <p:nvSpPr>
          <p:cNvPr id="10" name="Textfeld 9"/>
          <p:cNvSpPr txBox="1"/>
          <p:nvPr/>
        </p:nvSpPr>
        <p:spPr>
          <a:xfrm>
            <a:off x="5749138" y="2077742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400" b="1" dirty="0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699010" y="8044780"/>
            <a:ext cx="21002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350208" y="5148011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3632"/>
            <a:ext cx="2718147" cy="2560000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383632"/>
            <a:ext cx="2718147" cy="2560000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4252732"/>
            <a:ext cx="2718147" cy="25600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31" y="4252732"/>
            <a:ext cx="2718147" cy="2560000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0" y="7149501"/>
            <a:ext cx="2718147" cy="256000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58" y="7149501"/>
            <a:ext cx="2718147" cy="256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144347" y="1383632"/>
            <a:ext cx="363933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115 </a:t>
            </a: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strings p</a:t>
            </a:r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er block</a:t>
            </a: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18 DOMs per </a:t>
            </a:r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string</a:t>
            </a:r>
          </a:p>
          <a:p>
            <a:pPr algn="l"/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31 </a:t>
            </a: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PMTs per DOM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4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Phase 1 (2017): </a:t>
            </a:r>
            <a:endParaRPr lang="de-DE" sz="4800" dirty="0"/>
          </a:p>
        </p:txBody>
      </p:sp>
      <p:sp>
        <p:nvSpPr>
          <p:cNvPr id="10" name="Textfeld 9"/>
          <p:cNvSpPr txBox="1"/>
          <p:nvPr/>
        </p:nvSpPr>
        <p:spPr>
          <a:xfrm>
            <a:off x="5749138" y="2077742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400" b="1" dirty="0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350208" y="5148011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9" t="61730" r="35780" b="22802"/>
          <a:stretch/>
        </p:blipFill>
        <p:spPr>
          <a:xfrm>
            <a:off x="4666593" y="2378256"/>
            <a:ext cx="193260" cy="118242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45870" r="21251" b="15163"/>
          <a:stretch/>
        </p:blipFill>
        <p:spPr>
          <a:xfrm>
            <a:off x="4280073" y="5427022"/>
            <a:ext cx="1469066" cy="99752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167799" y="2847183"/>
            <a:ext cx="4398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 strings, small spacing</a:t>
            </a:r>
          </a:p>
          <a:p>
            <a:pPr algn="l"/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- Feasibility test for ORCA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791179" y="6613980"/>
            <a:ext cx="69940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24 strings, 124 m spacing </a:t>
            </a:r>
            <a:endParaRPr lang="en-US" sz="3200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Demonstrate principle</a:t>
            </a:r>
          </a:p>
          <a:p>
            <a:pPr algn="l"/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-    Physics on the 3-4 times Antares scale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08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900" y="304800"/>
            <a:ext cx="12827000" cy="762000"/>
          </a:xfrm>
        </p:spPr>
        <p:txBody>
          <a:bodyPr/>
          <a:lstStyle/>
          <a:p>
            <a:r>
              <a:rPr lang="de-DE" sz="5300" dirty="0" smtClean="0"/>
              <a:t>The </a:t>
            </a:r>
            <a:r>
              <a:rPr lang="de-DE" sz="5300" dirty="0" err="1" smtClean="0"/>
              <a:t>questions</a:t>
            </a:r>
            <a:r>
              <a:rPr lang="de-DE" sz="5300" dirty="0" smtClean="0"/>
              <a:t>: </a:t>
            </a:r>
            <a:r>
              <a:rPr lang="de-DE" sz="5300" dirty="0" err="1"/>
              <a:t>P</a:t>
            </a:r>
            <a:r>
              <a:rPr lang="de-DE" sz="5300" dirty="0" err="1" smtClean="0"/>
              <a:t>article</a:t>
            </a:r>
            <a:r>
              <a:rPr lang="de-DE" sz="5300" dirty="0" smtClean="0"/>
              <a:t> </a:t>
            </a:r>
            <a:r>
              <a:rPr lang="de-DE" sz="5300" dirty="0" err="1"/>
              <a:t>P</a:t>
            </a:r>
            <a:r>
              <a:rPr lang="de-DE" sz="5300" dirty="0" err="1" smtClean="0"/>
              <a:t>hysics</a:t>
            </a:r>
            <a:r>
              <a:rPr lang="de-DE" sz="5300" dirty="0" smtClean="0"/>
              <a:t> &amp; </a:t>
            </a:r>
            <a:r>
              <a:rPr lang="de-DE" sz="5300" dirty="0"/>
              <a:t>B</a:t>
            </a:r>
            <a:r>
              <a:rPr lang="de-DE" sz="5300" dirty="0" smtClean="0"/>
              <a:t>asic </a:t>
            </a:r>
            <a:r>
              <a:rPr lang="de-DE" sz="5300" dirty="0"/>
              <a:t>L</a:t>
            </a:r>
            <a:r>
              <a:rPr lang="de-DE" sz="5300" dirty="0" smtClean="0"/>
              <a:t>aws</a:t>
            </a:r>
            <a:endParaRPr lang="de-DE" sz="5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390650"/>
            <a:ext cx="13004800" cy="8362950"/>
          </a:xfrm>
        </p:spPr>
        <p:txBody>
          <a:bodyPr/>
          <a:lstStyle/>
          <a:p>
            <a:pPr lvl="1">
              <a:buClr>
                <a:srgbClr val="FFFF00"/>
              </a:buClr>
            </a:pPr>
            <a:r>
              <a:rPr lang="en-US" sz="6000" dirty="0" smtClean="0">
                <a:solidFill>
                  <a:srgbClr val="00B0F0"/>
                </a:solidFill>
              </a:rPr>
              <a:t>  </a:t>
            </a:r>
            <a:r>
              <a:rPr lang="en-US" sz="5200" dirty="0" smtClean="0">
                <a:solidFill>
                  <a:srgbClr val="00B0F0"/>
                </a:solidFill>
              </a:rPr>
              <a:t>Standard Model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B0F0"/>
                </a:solidFill>
              </a:rPr>
              <a:t>Understanding forward physics at LHC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B0F0"/>
                </a:solidFill>
              </a:rPr>
              <a:t>pp  and </a:t>
            </a:r>
            <a:r>
              <a:rPr lang="en-US" sz="3600" dirty="0" smtClean="0">
                <a:solidFill>
                  <a:srgbClr val="00B0F0"/>
                </a:solidFill>
                <a:sym typeface="Symbol"/>
              </a:rPr>
              <a:t> </a:t>
            </a:r>
            <a:r>
              <a:rPr lang="en-US" sz="3600" dirty="0" smtClean="0">
                <a:solidFill>
                  <a:srgbClr val="00B0F0"/>
                </a:solidFill>
              </a:rPr>
              <a:t>cross sections at highest energies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B0F0"/>
                </a:solidFill>
              </a:rPr>
              <a:t>Charm production at highest energies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B0F0"/>
                </a:solidFill>
              </a:rPr>
              <a:t>Neutrino oscillations ,  mass </a:t>
            </a:r>
            <a:r>
              <a:rPr lang="en-US" sz="3600" dirty="0">
                <a:solidFill>
                  <a:srgbClr val="00B0F0"/>
                </a:solidFill>
              </a:rPr>
              <a:t>hierarchy </a:t>
            </a:r>
            <a:r>
              <a:rPr lang="en-US" sz="3600" dirty="0" smtClean="0">
                <a:solidFill>
                  <a:srgbClr val="00B0F0"/>
                </a:solidFill>
              </a:rPr>
              <a:t>(ORCA </a:t>
            </a:r>
            <a:r>
              <a:rPr lang="en-US" sz="3600" dirty="0">
                <a:solidFill>
                  <a:srgbClr val="00B0F0"/>
                </a:solidFill>
              </a:rPr>
              <a:t>&amp; PINGU</a:t>
            </a:r>
            <a:r>
              <a:rPr lang="en-US" sz="3600" dirty="0" smtClean="0">
                <a:solidFill>
                  <a:srgbClr val="00B0F0"/>
                </a:solidFill>
              </a:rPr>
              <a:t>)</a:t>
            </a:r>
            <a:r>
              <a:rPr lang="en-US" sz="3600" dirty="0" smtClean="0">
                <a:solidFill>
                  <a:srgbClr val="00A6EB"/>
                </a:solidFill>
              </a:rPr>
              <a:t> 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A6EB"/>
                </a:solidFill>
              </a:rPr>
              <a:t>…</a:t>
            </a:r>
          </a:p>
          <a:p>
            <a:pPr lvl="2">
              <a:buClr>
                <a:srgbClr val="FFFF00"/>
              </a:buClr>
              <a:buFontTx/>
              <a:buChar char="-"/>
            </a:pPr>
            <a:endParaRPr lang="en-US" sz="2600" dirty="0" smtClean="0">
              <a:solidFill>
                <a:srgbClr val="00B0F0"/>
              </a:solidFill>
            </a:endParaRPr>
          </a:p>
          <a:p>
            <a:pPr lvl="2">
              <a:buClr>
                <a:srgbClr val="FFFF00"/>
              </a:buClr>
            </a:pPr>
            <a:endParaRPr lang="en-US" sz="1400" dirty="0" smtClean="0">
              <a:solidFill>
                <a:srgbClr val="00B0F0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5200" dirty="0">
                <a:solidFill>
                  <a:srgbClr val="00B0F0"/>
                </a:solidFill>
              </a:rPr>
              <a:t> </a:t>
            </a:r>
            <a:r>
              <a:rPr lang="en-US" sz="5200" dirty="0" smtClean="0">
                <a:solidFill>
                  <a:srgbClr val="00B0F0"/>
                </a:solidFill>
              </a:rPr>
              <a:t> </a:t>
            </a:r>
            <a:r>
              <a:rPr lang="en-US" sz="5200" dirty="0">
                <a:solidFill>
                  <a:srgbClr val="00B0F0"/>
                </a:solidFill>
              </a:rPr>
              <a:t>B</a:t>
            </a:r>
            <a:r>
              <a:rPr lang="en-US" sz="5200" dirty="0" smtClean="0">
                <a:solidFill>
                  <a:srgbClr val="00B0F0"/>
                </a:solidFill>
              </a:rPr>
              <a:t>eyond </a:t>
            </a:r>
            <a:r>
              <a:rPr lang="en-US" sz="5200" dirty="0">
                <a:solidFill>
                  <a:srgbClr val="00B0F0"/>
                </a:solidFill>
              </a:rPr>
              <a:t>the Standard </a:t>
            </a:r>
            <a:r>
              <a:rPr lang="en-US" sz="5200" dirty="0" smtClean="0">
                <a:solidFill>
                  <a:srgbClr val="00B0F0"/>
                </a:solidFill>
              </a:rPr>
              <a:t>Model &amp; Basic </a:t>
            </a:r>
            <a:r>
              <a:rPr lang="en-US" sz="5200" dirty="0">
                <a:solidFill>
                  <a:srgbClr val="00B0F0"/>
                </a:solidFill>
              </a:rPr>
              <a:t>L</a:t>
            </a:r>
            <a:r>
              <a:rPr lang="en-US" sz="5200" dirty="0" smtClean="0">
                <a:solidFill>
                  <a:srgbClr val="00B0F0"/>
                </a:solidFill>
              </a:rPr>
              <a:t>aws</a:t>
            </a:r>
            <a:endParaRPr lang="en-US" sz="5200" dirty="0">
              <a:solidFill>
                <a:srgbClr val="00B0F0"/>
              </a:solidFill>
            </a:endParaRP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Dark matter: SUSY WIMPs, Q-balls, magnetic </a:t>
            </a:r>
            <a:r>
              <a:rPr lang="en-US" sz="3600" dirty="0" smtClean="0">
                <a:solidFill>
                  <a:srgbClr val="00B0F0"/>
                </a:solidFill>
              </a:rPr>
              <a:t>monopoles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smtClean="0">
                <a:solidFill>
                  <a:srgbClr val="00B0F0"/>
                </a:solidFill>
              </a:rPr>
              <a:t>…</a:t>
            </a:r>
            <a:endParaRPr lang="en-US" sz="3600" dirty="0">
              <a:solidFill>
                <a:srgbClr val="00B0F0"/>
              </a:solidFill>
            </a:endParaRP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Violation of Lorentz invariance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New particle physics at extreme energies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Sterile </a:t>
            </a:r>
            <a:r>
              <a:rPr lang="en-US" sz="3600" dirty="0" smtClean="0">
                <a:solidFill>
                  <a:srgbClr val="00B0F0"/>
                </a:solidFill>
              </a:rPr>
              <a:t>neutrinos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B0F0"/>
                </a:solidFill>
              </a:rPr>
              <a:t>…</a:t>
            </a:r>
            <a:endParaRPr lang="en-US" sz="3600" dirty="0">
              <a:solidFill>
                <a:srgbClr val="00B0F0"/>
              </a:solidFill>
            </a:endParaRPr>
          </a:p>
          <a:p>
            <a:pPr lvl="1">
              <a:buClr>
                <a:srgbClr val="FFFF00"/>
              </a:buClr>
            </a:pPr>
            <a:endParaRPr lang="en-US" sz="3600" dirty="0" smtClean="0">
              <a:solidFill>
                <a:srgbClr val="00A6EB"/>
              </a:solidFill>
            </a:endParaRPr>
          </a:p>
          <a:p>
            <a:pPr marL="444500" lvl="1" indent="0">
              <a:buNone/>
            </a:pPr>
            <a:endParaRPr lang="de-DE" dirty="0"/>
          </a:p>
          <a:p>
            <a:endParaRPr lang="de-DE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4338193" y="2876550"/>
            <a:ext cx="94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ORCA</a:t>
            </a:r>
            <a:endParaRPr lang="de-DE" sz="3600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dirty="0" smtClean="0"/>
              <a:t>Phase 2:  ORCA </a:t>
            </a:r>
            <a:r>
              <a:rPr lang="de-DE" sz="6000" dirty="0" err="1" smtClean="0"/>
              <a:t>and</a:t>
            </a:r>
            <a:r>
              <a:rPr lang="de-DE" sz="6000" dirty="0" smtClean="0"/>
              <a:t> ARCA              </a:t>
            </a:r>
            <a:r>
              <a:rPr lang="de-DE" sz="3600" dirty="0" smtClean="0"/>
              <a:t>(2020?)</a:t>
            </a:r>
            <a:endParaRPr lang="de-DE" sz="3600" dirty="0"/>
          </a:p>
        </p:txBody>
      </p:sp>
      <p:sp>
        <p:nvSpPr>
          <p:cNvPr id="10" name="Textfeld 9"/>
          <p:cNvSpPr txBox="1"/>
          <p:nvPr/>
        </p:nvSpPr>
        <p:spPr>
          <a:xfrm>
            <a:off x="5749138" y="2077742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400" b="1" dirty="0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350208" y="5148011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4252732"/>
            <a:ext cx="2718147" cy="2560000"/>
          </a:xfrm>
          <a:prstGeom prst="rect">
            <a:avLst/>
          </a:prstGeom>
        </p:spPr>
      </p:pic>
      <p:pic>
        <p:nvPicPr>
          <p:cNvPr id="19" name="Picture 1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71" y="2206144"/>
            <a:ext cx="582196" cy="572881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46" y="4252732"/>
            <a:ext cx="2718147" cy="256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183045" y="5271121"/>
            <a:ext cx="899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</a:t>
            </a:r>
            <a:r>
              <a:rPr lang="de-DE" sz="3600" dirty="0" smtClean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RCA</a:t>
            </a:r>
            <a:endParaRPr lang="de-DE" sz="3600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48377" y="7848599"/>
            <a:ext cx="1063765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ORCA: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determination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eutrino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ass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ierarchy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(NMH)</a:t>
            </a:r>
          </a:p>
          <a:p>
            <a:pPr algn="l"/>
            <a:endParaRPr lang="de-DE" sz="1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ARCA: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IceCube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physics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but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with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better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angular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resolution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         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from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Northern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hemisphere</a:t>
            </a:r>
            <a:endParaRPr lang="de-DE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994694"/>
            <a:ext cx="8117034" cy="64676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KM3NeT Phase </a:t>
            </a:r>
            <a:r>
              <a:rPr lang="de-DE" dirty="0"/>
              <a:t>2</a:t>
            </a:r>
            <a:r>
              <a:rPr lang="de-DE" dirty="0" smtClean="0"/>
              <a:t>: diffuse </a:t>
            </a:r>
            <a:r>
              <a:rPr lang="de-DE" dirty="0" err="1" smtClean="0"/>
              <a:t>fluxes</a:t>
            </a:r>
            <a:endParaRPr lang="de-DE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-508000" y="1205706"/>
            <a:ext cx="11963813" cy="7889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2800" dirty="0" smtClean="0"/>
              <a:t> Sensitivity to </a:t>
            </a:r>
            <a:r>
              <a:rPr lang="en-GB" altLang="de-DE" sz="2800" dirty="0" err="1" smtClean="0"/>
              <a:t>IceCube</a:t>
            </a:r>
            <a:r>
              <a:rPr lang="en-GB" altLang="de-DE" sz="2800" dirty="0" smtClean="0"/>
              <a:t> HESE signal</a:t>
            </a:r>
            <a:endParaRPr lang="en-GB" altLang="de-DE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3723622" y="8591549"/>
            <a:ext cx="886249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… plus </a:t>
            </a:r>
            <a:r>
              <a:rPr lang="de-DE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first</a:t>
            </a:r>
            <a:r>
              <a:rPr lang="de-DE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galactic</a:t>
            </a:r>
            <a:r>
              <a:rPr lang="de-DE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sources</a:t>
            </a:r>
            <a:r>
              <a:rPr lang="de-DE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?</a:t>
            </a:r>
            <a:endParaRPr lang="de-DE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/>
          <a:stretch/>
        </p:blipFill>
        <p:spPr bwMode="auto">
          <a:xfrm>
            <a:off x="292100" y="2971800"/>
            <a:ext cx="7042149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7879309" y="3365735"/>
            <a:ext cx="4533900" cy="3419475"/>
            <a:chOff x="406400" y="6218467"/>
            <a:chExt cx="4533900" cy="341947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" y="6218467"/>
              <a:ext cx="4533900" cy="341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1168494" y="6910715"/>
              <a:ext cx="344786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800" b="1" dirty="0" err="1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DeepCore</a:t>
              </a:r>
              <a:r>
                <a:rPr lang="de-DE" sz="2800" b="1" dirty="0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2800" b="1" dirty="0" err="1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potentially</a:t>
              </a:r>
              <a:endParaRPr lang="de-DE" sz="2800" b="1" dirty="0">
                <a:solidFill>
                  <a:srgbClr val="FF66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Gerade Verbindung mit Pfeil 5"/>
            <p:cNvCxnSpPr/>
            <p:nvPr/>
          </p:nvCxnSpPr>
          <p:spPr bwMode="auto">
            <a:xfrm>
              <a:off x="3073400" y="7433935"/>
              <a:ext cx="0" cy="71946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Deep</a:t>
            </a:r>
            <a:r>
              <a:rPr lang="de-DE" dirty="0" smtClean="0"/>
              <a:t> Core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proven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telescopes</a:t>
            </a:r>
            <a:r>
              <a:rPr lang="de-DE" dirty="0" smtClean="0"/>
              <a:t> in </a:t>
            </a:r>
            <a:r>
              <a:rPr lang="de-DE" dirty="0" err="1" smtClean="0"/>
              <a:t>natural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do </a:t>
            </a:r>
            <a:r>
              <a:rPr lang="de-DE" dirty="0" err="1" smtClean="0"/>
              <a:t>precision</a:t>
            </a:r>
            <a:r>
              <a:rPr lang="de-DE" dirty="0" smtClean="0"/>
              <a:t>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. </a:t>
            </a:r>
            <a:r>
              <a:rPr lang="de-DE" dirty="0" err="1" smtClean="0"/>
              <a:t>Threshold</a:t>
            </a:r>
            <a:r>
              <a:rPr lang="de-DE" dirty="0" smtClean="0"/>
              <a:t> ~10 </a:t>
            </a:r>
            <a:r>
              <a:rPr lang="de-DE" dirty="0" err="1" smtClean="0"/>
              <a:t>GeV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PINGU/ORCA: </a:t>
            </a:r>
            <a:r>
              <a:rPr lang="de-DE" dirty="0" err="1" smtClean="0"/>
              <a:t>measure</a:t>
            </a:r>
            <a:r>
              <a:rPr lang="de-DE" dirty="0" smtClean="0"/>
              <a:t> NMN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atmospheric</a:t>
            </a:r>
            <a:r>
              <a:rPr lang="de-DE" dirty="0" smtClean="0"/>
              <a:t> </a:t>
            </a:r>
            <a:r>
              <a:rPr lang="de-DE" dirty="0" err="1" smtClean="0"/>
              <a:t>neutrinos</a:t>
            </a:r>
            <a:r>
              <a:rPr lang="de-DE" dirty="0" smtClean="0"/>
              <a:t> via </a:t>
            </a:r>
            <a:r>
              <a:rPr lang="de-DE" dirty="0" err="1" smtClean="0"/>
              <a:t>effects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matter </a:t>
            </a:r>
            <a:r>
              <a:rPr lang="de-DE" dirty="0" err="1" smtClean="0"/>
              <a:t>oscillations</a:t>
            </a:r>
            <a:r>
              <a:rPr lang="de-DE" dirty="0" smtClean="0"/>
              <a:t>. Need </a:t>
            </a:r>
            <a:r>
              <a:rPr lang="de-DE" dirty="0" err="1" smtClean="0"/>
              <a:t>threshold</a:t>
            </a:r>
            <a:r>
              <a:rPr lang="de-DE" dirty="0" smtClean="0"/>
              <a:t> ~ 3  </a:t>
            </a:r>
            <a:r>
              <a:rPr lang="de-DE" dirty="0" err="1" smtClean="0"/>
              <a:t>GeV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ORCA/PINGU: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hierarchy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0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ORCA/PINGU: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hierarchy</a:t>
            </a:r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307558"/>
            <a:ext cx="11506200" cy="841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7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800" y="4267200"/>
            <a:ext cx="12039600" cy="1936750"/>
          </a:xfrm>
        </p:spPr>
        <p:txBody>
          <a:bodyPr/>
          <a:lstStyle/>
          <a:p>
            <a:pPr algn="ctr"/>
            <a:r>
              <a:rPr lang="de-DE" sz="9600" dirty="0" err="1" smtClean="0"/>
              <a:t>I</a:t>
            </a:r>
            <a:r>
              <a:rPr lang="de-DE" sz="6000" dirty="0" err="1" smtClean="0"/>
              <a:t>ce</a:t>
            </a:r>
            <a:r>
              <a:rPr lang="de-DE" sz="9600" dirty="0" err="1" smtClean="0"/>
              <a:t>C</a:t>
            </a:r>
            <a:r>
              <a:rPr lang="de-DE" sz="6000" dirty="0" err="1" smtClean="0"/>
              <a:t>ube</a:t>
            </a:r>
            <a:r>
              <a:rPr lang="de-DE" sz="6000" dirty="0" smtClean="0"/>
              <a:t> </a:t>
            </a:r>
            <a:r>
              <a:rPr lang="de-DE" sz="9600" dirty="0" smtClean="0"/>
              <a:t>Gen2</a:t>
            </a:r>
            <a:r>
              <a:rPr lang="de-DE" sz="7200" dirty="0" smtClean="0"/>
              <a:t/>
            </a:r>
            <a:br>
              <a:rPr lang="de-DE" sz="7200" dirty="0" smtClean="0"/>
            </a:br>
            <a:r>
              <a:rPr lang="de-DE" sz="7200" dirty="0" smtClean="0"/>
              <a:t/>
            </a:r>
            <a:br>
              <a:rPr lang="de-DE" sz="7200" dirty="0" smtClean="0"/>
            </a:br>
            <a:endParaRPr lang="de-DE" sz="15000" dirty="0"/>
          </a:p>
        </p:txBody>
      </p:sp>
    </p:spTree>
    <p:extLst>
      <p:ext uri="{BB962C8B-B14F-4D97-AF65-F5344CB8AC3E}">
        <p14:creationId xmlns:p14="http://schemas.microsoft.com/office/powerpoint/2010/main" val="10227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IceCube</a:t>
            </a:r>
            <a:r>
              <a:rPr lang="de-DE" dirty="0" smtClean="0"/>
              <a:t> Gen2 </a:t>
            </a:r>
            <a:r>
              <a:rPr lang="de-DE" dirty="0" err="1" smtClean="0"/>
              <a:t>facility</a:t>
            </a:r>
            <a:r>
              <a:rPr lang="de-DE" dirty="0" smtClean="0"/>
              <a:t>: </a:t>
            </a:r>
            <a:r>
              <a:rPr lang="de-DE" sz="4400" dirty="0" err="1" smtClean="0"/>
              <a:t>conceptual</a:t>
            </a:r>
            <a:r>
              <a:rPr lang="de-DE" sz="4400" dirty="0" smtClean="0"/>
              <a:t> </a:t>
            </a:r>
            <a:r>
              <a:rPr lang="de-DE" sz="4400" dirty="0" err="1" smtClean="0"/>
              <a:t>drawing</a:t>
            </a:r>
            <a:endParaRPr lang="de-DE" sz="4400" dirty="0"/>
          </a:p>
        </p:txBody>
      </p:sp>
      <p:pic>
        <p:nvPicPr>
          <p:cNvPr id="5" name="Picture 3" descr="he_022814_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170" y="1752600"/>
            <a:ext cx="9319230" cy="73966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79400" y="2286000"/>
            <a:ext cx="5943600" cy="7467600"/>
          </a:xfrm>
        </p:spPr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PINGU : low </a:t>
            </a:r>
            <a:r>
              <a:rPr lang="en-US" dirty="0">
                <a:cs typeface="Arial" panose="020B0604020202020204" pitchFamily="34" charset="0"/>
              </a:rPr>
              <a:t>energy,  </a:t>
            </a:r>
            <a:r>
              <a:rPr lang="en-US" dirty="0" smtClean="0">
                <a:cs typeface="Arial" panose="020B0604020202020204" pitchFamily="34" charset="0"/>
              </a:rPr>
              <a:t>   mass hierarchy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High Energy Array (HEA) </a:t>
            </a:r>
            <a:r>
              <a:rPr lang="en-US" dirty="0" smtClean="0">
                <a:cs typeface="Arial" panose="020B0604020202020204" pitchFamily="34" charset="0"/>
              </a:rPr>
              <a:t>      	    - 100 </a:t>
            </a:r>
            <a:r>
              <a:rPr lang="en-US" dirty="0" err="1" smtClean="0">
                <a:cs typeface="Arial" panose="020B0604020202020204" pitchFamily="34" charset="0"/>
              </a:rPr>
              <a:t>TeV</a:t>
            </a:r>
            <a:r>
              <a:rPr lang="en-US" dirty="0" smtClean="0">
                <a:cs typeface="Arial" panose="020B0604020202020204" pitchFamily="34" charset="0"/>
              </a:rPr>
              <a:t>- </a:t>
            </a:r>
            <a:r>
              <a:rPr lang="en-US" dirty="0" err="1" smtClean="0">
                <a:cs typeface="Arial" panose="020B0604020202020204" pitchFamily="34" charset="0"/>
              </a:rPr>
              <a:t>PeV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scale </a:t>
            </a:r>
            <a:r>
              <a:rPr lang="en-US" dirty="0" smtClean="0">
                <a:cs typeface="Arial" panose="020B0604020202020204" pitchFamily="34" charset="0"/>
              </a:rPr>
              <a:t>neutrinos    	</a:t>
            </a:r>
            <a:endParaRPr lang="en-US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Cosmic Ray Array (CRA) </a:t>
            </a:r>
            <a:r>
              <a:rPr lang="en-US" dirty="0" smtClean="0">
                <a:cs typeface="Arial" panose="020B0604020202020204" pitchFamily="34" charset="0"/>
              </a:rPr>
              <a:t>                   - veto </a:t>
            </a:r>
            <a:r>
              <a:rPr lang="en-US" dirty="0">
                <a:cs typeface="Arial" panose="020B0604020202020204" pitchFamily="34" charset="0"/>
              </a:rPr>
              <a:t>array for HEA  </a:t>
            </a:r>
            <a:r>
              <a:rPr lang="en-US" dirty="0" smtClean="0">
                <a:cs typeface="Arial" panose="020B0604020202020204" pitchFamily="34" charset="0"/>
              </a:rPr>
              <a:t>                       - cosmic </a:t>
            </a:r>
            <a:r>
              <a:rPr lang="en-US" dirty="0">
                <a:cs typeface="Arial" panose="020B0604020202020204" pitchFamily="34" charset="0"/>
              </a:rPr>
              <a:t>ray physics </a:t>
            </a:r>
            <a:endParaRPr lang="en-US" dirty="0" smtClean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Radio Array (RA)  </a:t>
            </a:r>
            <a:r>
              <a:rPr lang="en-US" dirty="0" smtClean="0">
                <a:cs typeface="Arial" panose="020B0604020202020204" pitchFamily="34" charset="0"/>
              </a:rPr>
              <a:t>                               	-  &gt; 100 </a:t>
            </a:r>
            <a:r>
              <a:rPr lang="en-US" dirty="0" err="1" smtClean="0">
                <a:cs typeface="Arial" panose="020B0604020202020204" pitchFamily="34" charset="0"/>
              </a:rPr>
              <a:t>PeV</a:t>
            </a:r>
            <a:r>
              <a:rPr lang="en-US" dirty="0" smtClean="0">
                <a:cs typeface="Arial" panose="020B0604020202020204" pitchFamily="34" charset="0"/>
              </a:rPr>
              <a:t>                                        	- BZ (GZK) neutrinos</a:t>
            </a:r>
            <a:endParaRPr lang="en-US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95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IceCube</a:t>
            </a:r>
            <a:r>
              <a:rPr lang="de-DE" dirty="0" smtClean="0"/>
              <a:t> Gen2 </a:t>
            </a:r>
            <a:r>
              <a:rPr lang="de-DE" dirty="0" err="1" smtClean="0"/>
              <a:t>facility</a:t>
            </a:r>
            <a:r>
              <a:rPr lang="de-DE" dirty="0" smtClean="0"/>
              <a:t>: </a:t>
            </a:r>
            <a:r>
              <a:rPr lang="de-DE" sz="4400" dirty="0" err="1" smtClean="0"/>
              <a:t>conceptual</a:t>
            </a:r>
            <a:r>
              <a:rPr lang="de-DE" sz="4400" dirty="0" smtClean="0"/>
              <a:t> </a:t>
            </a:r>
            <a:r>
              <a:rPr lang="de-DE" sz="4400" dirty="0" err="1" smtClean="0"/>
              <a:t>drawing</a:t>
            </a:r>
            <a:endParaRPr lang="de-DE" sz="44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14169"/>
          <a:stretch/>
        </p:blipFill>
        <p:spPr>
          <a:xfrm>
            <a:off x="787400" y="1295400"/>
            <a:ext cx="11502770" cy="850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Global </a:t>
            </a:r>
            <a:r>
              <a:rPr lang="de-DE" dirty="0" err="1" smtClean="0"/>
              <a:t>timeline</a:t>
            </a:r>
            <a:r>
              <a:rPr lang="de-DE" dirty="0" smtClean="0"/>
              <a:t>                       </a:t>
            </a:r>
            <a:endParaRPr lang="de-DE" sz="4000" dirty="0"/>
          </a:p>
        </p:txBody>
      </p:sp>
      <p:sp>
        <p:nvSpPr>
          <p:cNvPr id="4" name="Rechteck 3"/>
          <p:cNvSpPr/>
          <p:nvPr/>
        </p:nvSpPr>
        <p:spPr bwMode="auto">
          <a:xfrm>
            <a:off x="241300" y="1447800"/>
            <a:ext cx="125730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2014   2015   2016   2017   2018   2019   2020   2021   2022    2023    2024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241300" y="2438400"/>
            <a:ext cx="27432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KM3NeT-1 </a:t>
            </a:r>
            <a:r>
              <a:rPr lang="de-DE" sz="2400" dirty="0" err="1" smtClean="0"/>
              <a:t>constr</a:t>
            </a:r>
            <a:r>
              <a:rPr lang="de-DE" sz="2800" dirty="0" smtClean="0"/>
              <a:t>.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237037" y="2438400"/>
            <a:ext cx="3995737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KM3-ARCA</a:t>
            </a:r>
            <a:r>
              <a:rPr lang="de-DE" sz="2800" dirty="0" smtClean="0"/>
              <a:t> </a:t>
            </a:r>
            <a:r>
              <a:rPr lang="de-DE" sz="2400" dirty="0" err="1" smtClean="0"/>
              <a:t>construction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228599" y="4876800"/>
            <a:ext cx="2529681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GVD </a:t>
            </a:r>
            <a:r>
              <a:rPr lang="de-DE" sz="2000" dirty="0" smtClean="0"/>
              <a:t>1.cluster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2940049" y="4876800"/>
            <a:ext cx="4322762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   GVD-1  </a:t>
            </a:r>
            <a:r>
              <a:rPr lang="de-DE" sz="2400" dirty="0" err="1" smtClean="0"/>
              <a:t>construction</a:t>
            </a: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>
            <a:off x="5689600" y="2895600"/>
            <a:ext cx="2543175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Pfeil nach rechts 10"/>
          <p:cNvSpPr/>
          <p:nvPr/>
        </p:nvSpPr>
        <p:spPr bwMode="auto">
          <a:xfrm>
            <a:off x="5275262" y="533400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822700" y="3752850"/>
            <a:ext cx="3440111" cy="457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ORCA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>
            <a:off x="241300" y="6715125"/>
            <a:ext cx="7991475" cy="9906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IceCube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: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better</a:t>
            </a:r>
            <a:r>
              <a:rPr lang="de-DE" sz="2000" dirty="0" smtClean="0"/>
              <a:t> </a:t>
            </a:r>
            <a:r>
              <a:rPr lang="de-DE" sz="2000" dirty="0" err="1" smtClean="0"/>
              <a:t>data.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all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the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time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7262811" y="8353425"/>
            <a:ext cx="2855914" cy="48577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PINGU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>
            <a:off x="7797800" y="7467600"/>
            <a:ext cx="5016498" cy="120015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800" dirty="0" smtClean="0"/>
              <a:t>Gen2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construction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  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(finish 2028)</a:t>
            </a:r>
          </a:p>
        </p:txBody>
      </p:sp>
      <p:sp>
        <p:nvSpPr>
          <p:cNvPr id="18" name="Pfeil nach rechts 17"/>
          <p:cNvSpPr/>
          <p:nvPr/>
        </p:nvSpPr>
        <p:spPr bwMode="auto">
          <a:xfrm>
            <a:off x="8940800" y="866775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Geschweifte Klammer rechts 18"/>
          <p:cNvSpPr/>
          <p:nvPr/>
        </p:nvSpPr>
        <p:spPr bwMode="auto">
          <a:xfrm>
            <a:off x="8232775" y="2438400"/>
            <a:ext cx="1470025" cy="3733800"/>
          </a:xfrm>
          <a:prstGeom prst="righ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989488" y="3810000"/>
            <a:ext cx="29065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dirty="0" smtClean="0"/>
              <a:t>2 (1) x 0.6 km³</a:t>
            </a:r>
          </a:p>
          <a:p>
            <a:pPr algn="l"/>
            <a:r>
              <a:rPr lang="de-DE" sz="3200" dirty="0" smtClean="0"/>
              <a:t>+   1 </a:t>
            </a:r>
            <a:r>
              <a:rPr lang="de-DE" sz="800" dirty="0" smtClean="0"/>
              <a:t> </a:t>
            </a:r>
            <a:r>
              <a:rPr lang="de-DE" sz="3200" dirty="0" smtClean="0"/>
              <a:t>x 0.4 km³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1508201" y="701546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5-10 km³</a:t>
            </a:r>
            <a:endParaRPr lang="de-DE" sz="2400" dirty="0"/>
          </a:p>
        </p:txBody>
      </p:sp>
      <p:sp>
        <p:nvSpPr>
          <p:cNvPr id="22" name="Rechteck 21"/>
          <p:cNvSpPr/>
          <p:nvPr/>
        </p:nvSpPr>
        <p:spPr bwMode="auto">
          <a:xfrm>
            <a:off x="228599" y="7800975"/>
            <a:ext cx="7569201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Gen2: R&amp;D  + </a:t>
            </a:r>
            <a:r>
              <a:rPr lang="de-DE" sz="2400" dirty="0" err="1" smtClean="0"/>
              <a:t>preparatory</a:t>
            </a:r>
            <a:r>
              <a:rPr lang="de-DE" sz="2400" dirty="0" smtClean="0"/>
              <a:t> </a:t>
            </a:r>
            <a:r>
              <a:rPr lang="de-DE" sz="2400" dirty="0" err="1" smtClean="0"/>
              <a:t>phase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Global </a:t>
            </a:r>
            <a:r>
              <a:rPr lang="de-DE" dirty="0" err="1" smtClean="0"/>
              <a:t>timeline</a:t>
            </a:r>
            <a:r>
              <a:rPr lang="de-DE" dirty="0" smtClean="0"/>
              <a:t>                       </a:t>
            </a:r>
            <a:endParaRPr lang="de-DE" sz="4000" dirty="0"/>
          </a:p>
        </p:txBody>
      </p:sp>
      <p:sp>
        <p:nvSpPr>
          <p:cNvPr id="4" name="Rechteck 3"/>
          <p:cNvSpPr/>
          <p:nvPr/>
        </p:nvSpPr>
        <p:spPr bwMode="auto">
          <a:xfrm>
            <a:off x="241300" y="1447800"/>
            <a:ext cx="125730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2014   2015   2016   2017   2018   2019   2020   2021   2022    2023    2024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241300" y="2438400"/>
            <a:ext cx="27432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KM3NeT-1 </a:t>
            </a:r>
            <a:r>
              <a:rPr lang="de-DE" sz="2400" dirty="0" err="1" smtClean="0"/>
              <a:t>constr</a:t>
            </a:r>
            <a:r>
              <a:rPr lang="de-DE" sz="2800" dirty="0" smtClean="0"/>
              <a:t>.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237037" y="2438400"/>
            <a:ext cx="3995737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KM3-ARCA</a:t>
            </a:r>
            <a:r>
              <a:rPr lang="de-DE" sz="2800" dirty="0" smtClean="0"/>
              <a:t> </a:t>
            </a:r>
            <a:r>
              <a:rPr lang="de-DE" sz="2400" dirty="0" err="1" smtClean="0"/>
              <a:t>construction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228599" y="4876800"/>
            <a:ext cx="2529681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GVD </a:t>
            </a:r>
            <a:r>
              <a:rPr lang="de-DE" sz="2000" dirty="0" smtClean="0"/>
              <a:t>1.cluster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2940049" y="4876800"/>
            <a:ext cx="4322762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   GVD-1  </a:t>
            </a:r>
            <a:r>
              <a:rPr lang="de-DE" sz="2400" dirty="0" err="1" smtClean="0"/>
              <a:t>construction</a:t>
            </a: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>
            <a:off x="5689600" y="2895600"/>
            <a:ext cx="2543175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Pfeil nach rechts 10"/>
          <p:cNvSpPr/>
          <p:nvPr/>
        </p:nvSpPr>
        <p:spPr bwMode="auto">
          <a:xfrm>
            <a:off x="5275262" y="533400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822700" y="3752850"/>
            <a:ext cx="3440111" cy="457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ORCA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>
            <a:off x="241300" y="6715125"/>
            <a:ext cx="7991475" cy="9906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IceCube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: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better</a:t>
            </a:r>
            <a:r>
              <a:rPr lang="de-DE" sz="2000" dirty="0" smtClean="0"/>
              <a:t> </a:t>
            </a:r>
            <a:r>
              <a:rPr lang="de-DE" sz="2000" dirty="0" err="1" smtClean="0"/>
              <a:t>data.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all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the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time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6986587" y="8353425"/>
            <a:ext cx="3132138" cy="48577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PINGU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>
            <a:off x="7797800" y="7467600"/>
            <a:ext cx="5016498" cy="120015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800" dirty="0" smtClean="0"/>
              <a:t>Gen2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construction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  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(finish 2028)</a:t>
            </a:r>
          </a:p>
        </p:txBody>
      </p:sp>
      <p:sp>
        <p:nvSpPr>
          <p:cNvPr id="18" name="Pfeil nach rechts 17"/>
          <p:cNvSpPr/>
          <p:nvPr/>
        </p:nvSpPr>
        <p:spPr bwMode="auto">
          <a:xfrm>
            <a:off x="8940800" y="866775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1508201" y="701546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5-10 km³</a:t>
            </a:r>
            <a:endParaRPr lang="de-DE" sz="2400" dirty="0"/>
          </a:p>
        </p:txBody>
      </p:sp>
      <p:sp>
        <p:nvSpPr>
          <p:cNvPr id="22" name="Rechteck 21"/>
          <p:cNvSpPr/>
          <p:nvPr/>
        </p:nvSpPr>
        <p:spPr bwMode="auto">
          <a:xfrm>
            <a:off x="228599" y="7800975"/>
            <a:ext cx="6732587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Gen2: R&amp;D  + </a:t>
            </a:r>
            <a:r>
              <a:rPr lang="de-DE" sz="2400" dirty="0" err="1" smtClean="0"/>
              <a:t>preparatory</a:t>
            </a:r>
            <a:r>
              <a:rPr lang="de-DE" sz="2400" dirty="0" smtClean="0"/>
              <a:t> </a:t>
            </a:r>
            <a:r>
              <a:rPr lang="de-DE" sz="2400" dirty="0" err="1" smtClean="0"/>
              <a:t>phase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Pfeil nach rechts 22"/>
          <p:cNvSpPr/>
          <p:nvPr/>
        </p:nvSpPr>
        <p:spPr bwMode="auto">
          <a:xfrm>
            <a:off x="7950200" y="1790700"/>
            <a:ext cx="5562600" cy="5915025"/>
          </a:xfrm>
          <a:prstGeom prst="rightArrow">
            <a:avLst>
              <a:gd name="adj1" fmla="val 50000"/>
              <a:gd name="adj2" fmla="val 53992"/>
            </a:avLst>
          </a:prstGeom>
          <a:gradFill flip="none" rotWithShape="1">
            <a:gsLst>
              <a:gs pos="0">
                <a:srgbClr val="C8EFFF">
                  <a:shade val="30000"/>
                  <a:satMod val="115000"/>
                </a:srgbClr>
              </a:gs>
              <a:gs pos="50000">
                <a:srgbClr val="C8EFFF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20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towards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full</a:t>
            </a:r>
            <a:r>
              <a:rPr lang="de-DE" sz="2400" dirty="0" smtClean="0"/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KM3NeT/ARCA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/>
              <a:t> </a:t>
            </a:r>
            <a:r>
              <a:rPr lang="de-DE" sz="2400" dirty="0" smtClean="0"/>
              <a:t>     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(3-4 km³)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/>
              <a:t> </a:t>
            </a:r>
            <a:r>
              <a:rPr lang="de-DE" sz="2400" dirty="0" smtClean="0"/>
              <a:t>  </a:t>
            </a:r>
            <a:r>
              <a:rPr lang="de-DE" sz="2400" dirty="0" err="1" smtClean="0"/>
              <a:t>towards</a:t>
            </a:r>
            <a:r>
              <a:rPr lang="de-DE" sz="2400" dirty="0" smtClean="0"/>
              <a:t> GVD-2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   (1.5 km³)</a:t>
            </a: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Geschweifte Klammer rechts 23"/>
          <p:cNvSpPr/>
          <p:nvPr/>
        </p:nvSpPr>
        <p:spPr bwMode="auto">
          <a:xfrm>
            <a:off x="10541000" y="3733800"/>
            <a:ext cx="457200" cy="1981200"/>
          </a:xfrm>
          <a:prstGeom prst="righ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1253965" y="447674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5 km³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2794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r>
              <a:rPr lang="de-DE" dirty="0" smtClean="0"/>
              <a:t> HE </a:t>
            </a:r>
            <a:r>
              <a:rPr lang="de-DE" dirty="0" err="1" smtClean="0"/>
              <a:t>neutrinos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1600" y="1371600"/>
            <a:ext cx="12573000" cy="7467600"/>
          </a:xfrm>
        </p:spPr>
        <p:txBody>
          <a:bodyPr/>
          <a:lstStyle/>
          <a:p>
            <a:r>
              <a:rPr lang="de-DE" sz="4400" dirty="0" err="1" smtClean="0">
                <a:solidFill>
                  <a:srgbClr val="0070C0"/>
                </a:solidFill>
              </a:rPr>
              <a:t>Cosmic</a:t>
            </a:r>
            <a:r>
              <a:rPr lang="de-DE" sz="4400" dirty="0" smtClean="0">
                <a:solidFill>
                  <a:srgbClr val="0070C0"/>
                </a:solidFill>
              </a:rPr>
              <a:t> high-</a:t>
            </a:r>
            <a:r>
              <a:rPr lang="de-DE" sz="4400" dirty="0" err="1" smtClean="0">
                <a:solidFill>
                  <a:srgbClr val="0070C0"/>
                </a:solidFill>
              </a:rPr>
              <a:t>energy</a:t>
            </a:r>
            <a:r>
              <a:rPr lang="de-DE" sz="4400" dirty="0" smtClean="0">
                <a:solidFill>
                  <a:srgbClr val="0070C0"/>
                </a:solidFill>
              </a:rPr>
              <a:t> </a:t>
            </a:r>
            <a:r>
              <a:rPr lang="de-DE" sz="4400" dirty="0" smtClean="0">
                <a:solidFill>
                  <a:srgbClr val="0070C0"/>
                </a:solidFill>
                <a:sym typeface="Symbol"/>
              </a:rPr>
              <a:t> </a:t>
            </a:r>
            <a:r>
              <a:rPr lang="de-DE" sz="4400" dirty="0" err="1" smtClean="0">
                <a:solidFill>
                  <a:srgbClr val="0070C0"/>
                </a:solidFill>
                <a:sym typeface="Symbol"/>
              </a:rPr>
              <a:t>discovered</a:t>
            </a:r>
            <a:r>
              <a:rPr lang="de-DE" sz="4400" dirty="0" smtClean="0">
                <a:solidFill>
                  <a:srgbClr val="0070C0"/>
                </a:solidFill>
                <a:sym typeface="Symbol"/>
              </a:rPr>
              <a:t> !</a:t>
            </a:r>
            <a:endParaRPr lang="de-DE" sz="4400" dirty="0" smtClean="0">
              <a:solidFill>
                <a:srgbClr val="0070C0"/>
              </a:solidFill>
            </a:endParaRPr>
          </a:p>
          <a:p>
            <a:r>
              <a:rPr lang="de-DE" sz="3600" dirty="0" err="1" smtClean="0">
                <a:solidFill>
                  <a:srgbClr val="0070C0"/>
                </a:solidFill>
              </a:rPr>
              <a:t>Opened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new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window</a:t>
            </a:r>
            <a:r>
              <a:rPr lang="de-DE" sz="3600" dirty="0" smtClean="0">
                <a:solidFill>
                  <a:srgbClr val="0070C0"/>
                </a:solidFill>
              </a:rPr>
              <a:t>, but </a:t>
            </a:r>
            <a:r>
              <a:rPr lang="de-DE" sz="3600" dirty="0" err="1" smtClean="0">
                <a:solidFill>
                  <a:srgbClr val="0070C0"/>
                </a:solidFill>
              </a:rPr>
              <a:t>landscape</a:t>
            </a:r>
            <a:r>
              <a:rPr lang="de-DE" sz="3600" dirty="0" smtClean="0">
                <a:solidFill>
                  <a:srgbClr val="0070C0"/>
                </a:solidFill>
              </a:rPr>
              <a:t> not </a:t>
            </a:r>
            <a:r>
              <a:rPr lang="de-DE" sz="3600" dirty="0" err="1" smtClean="0">
                <a:solidFill>
                  <a:srgbClr val="0070C0"/>
                </a:solidFill>
              </a:rPr>
              <a:t>yet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charted</a:t>
            </a:r>
            <a:r>
              <a:rPr lang="de-DE" sz="3600" dirty="0" smtClean="0">
                <a:solidFill>
                  <a:srgbClr val="0070C0"/>
                </a:solidFill>
              </a:rPr>
              <a:t>:                              </a:t>
            </a:r>
            <a:r>
              <a:rPr lang="de-DE" sz="3600" dirty="0" err="1" smtClean="0">
                <a:solidFill>
                  <a:srgbClr val="0070C0"/>
                </a:solidFill>
              </a:rPr>
              <a:t>no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point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sources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identified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up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to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now</a:t>
            </a:r>
            <a:endParaRPr lang="de-DE" sz="3600" dirty="0" smtClean="0">
              <a:solidFill>
                <a:srgbClr val="0070C0"/>
              </a:solidFill>
            </a:endParaRPr>
          </a:p>
          <a:p>
            <a:r>
              <a:rPr lang="de-DE" sz="3600" dirty="0" err="1">
                <a:solidFill>
                  <a:srgbClr val="0070C0"/>
                </a:solidFill>
              </a:rPr>
              <a:t>R</a:t>
            </a:r>
            <a:r>
              <a:rPr lang="de-DE" sz="3600" dirty="0" err="1" smtClean="0">
                <a:solidFill>
                  <a:srgbClr val="0070C0"/>
                </a:solidFill>
              </a:rPr>
              <a:t>emaining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>
                <a:solidFill>
                  <a:srgbClr val="0070C0"/>
                </a:solidFill>
              </a:rPr>
              <a:t>u</a:t>
            </a:r>
            <a:r>
              <a:rPr lang="de-DE" sz="3600" dirty="0" err="1" smtClean="0">
                <a:solidFill>
                  <a:srgbClr val="0070C0"/>
                </a:solidFill>
              </a:rPr>
              <a:t>ncertainties</a:t>
            </a:r>
            <a:r>
              <a:rPr lang="de-DE" sz="3600" dirty="0" smtClean="0">
                <a:solidFill>
                  <a:srgbClr val="0070C0"/>
                </a:solidFill>
              </a:rPr>
              <a:t> on </a:t>
            </a:r>
            <a:r>
              <a:rPr lang="de-DE" sz="3600" dirty="0" err="1" smtClean="0">
                <a:solidFill>
                  <a:srgbClr val="0070C0"/>
                </a:solidFill>
              </a:rPr>
              <a:t>spectrum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and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flavor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composition</a:t>
            </a:r>
            <a:endParaRPr lang="de-DE" sz="3600" dirty="0" smtClean="0">
              <a:solidFill>
                <a:srgbClr val="0070C0"/>
              </a:solidFill>
            </a:endParaRPr>
          </a:p>
          <a:p>
            <a:r>
              <a:rPr lang="de-DE" sz="3600" dirty="0" smtClean="0">
                <a:solidFill>
                  <a:srgbClr val="0070C0"/>
                </a:solidFill>
              </a:rPr>
              <a:t>Point </a:t>
            </a:r>
            <a:r>
              <a:rPr lang="de-DE" sz="3600" dirty="0" err="1" smtClean="0">
                <a:solidFill>
                  <a:srgbClr val="0070C0"/>
                </a:solidFill>
              </a:rPr>
              <a:t>sources</a:t>
            </a:r>
            <a:r>
              <a:rPr lang="de-DE" sz="3600" dirty="0" smtClean="0">
                <a:solidFill>
                  <a:srgbClr val="0070C0"/>
                </a:solidFill>
              </a:rPr>
              <a:t> in </a:t>
            </a:r>
            <a:r>
              <a:rPr lang="de-DE" sz="3600" dirty="0" err="1" smtClean="0">
                <a:solidFill>
                  <a:srgbClr val="0070C0"/>
                </a:solidFill>
              </a:rPr>
              <a:t>reach</a:t>
            </a:r>
            <a:r>
              <a:rPr lang="de-DE" sz="3600" dirty="0" smtClean="0">
                <a:solidFill>
                  <a:srgbClr val="0070C0"/>
                </a:solidFill>
              </a:rPr>
              <a:t>!</a:t>
            </a:r>
            <a:endParaRPr lang="de-DE" sz="3600" dirty="0">
              <a:solidFill>
                <a:srgbClr val="0070C0"/>
              </a:solidFill>
            </a:endParaRPr>
          </a:p>
          <a:p>
            <a:r>
              <a:rPr lang="de-DE" sz="3600" dirty="0" smtClean="0">
                <a:solidFill>
                  <a:srgbClr val="0070C0"/>
                </a:solidFill>
              </a:rPr>
              <a:t>Need larger </a:t>
            </a:r>
            <a:r>
              <a:rPr lang="de-DE" sz="3600" dirty="0" err="1" smtClean="0">
                <a:solidFill>
                  <a:srgbClr val="0070C0"/>
                </a:solidFill>
              </a:rPr>
              <a:t>detectors</a:t>
            </a:r>
            <a:r>
              <a:rPr lang="de-DE" sz="3600" dirty="0" smtClean="0">
                <a:solidFill>
                  <a:srgbClr val="0070C0"/>
                </a:solidFill>
              </a:rPr>
              <a:t>, also </a:t>
            </a:r>
            <a:r>
              <a:rPr lang="de-DE" sz="3600" dirty="0" err="1" smtClean="0">
                <a:solidFill>
                  <a:srgbClr val="0070C0"/>
                </a:solidFill>
              </a:rPr>
              <a:t>with</a:t>
            </a:r>
            <a:r>
              <a:rPr lang="de-DE" sz="3600" dirty="0" smtClean="0">
                <a:solidFill>
                  <a:srgbClr val="0070C0"/>
                </a:solidFill>
              </a:rPr>
              <a:t> different </a:t>
            </a:r>
            <a:r>
              <a:rPr lang="de-DE" sz="3600" dirty="0" err="1" smtClean="0">
                <a:solidFill>
                  <a:srgbClr val="0070C0"/>
                </a:solidFill>
              </a:rPr>
              <a:t>systematics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u="sng" dirty="0" err="1" smtClean="0">
                <a:solidFill>
                  <a:srgbClr val="0070C0"/>
                </a:solidFill>
              </a:rPr>
              <a:t>and</a:t>
            </a:r>
            <a:r>
              <a:rPr lang="de-DE" sz="3600" dirty="0" smtClean="0">
                <a:solidFill>
                  <a:srgbClr val="0070C0"/>
                </a:solidFill>
              </a:rPr>
              <a:t> at </a:t>
            </a:r>
            <a:r>
              <a:rPr lang="de-DE" sz="3600" dirty="0" err="1" smtClean="0">
                <a:solidFill>
                  <a:srgbClr val="0070C0"/>
                </a:solidFill>
              </a:rPr>
              <a:t>the</a:t>
            </a:r>
            <a:r>
              <a:rPr lang="de-DE" sz="3600" dirty="0" smtClean="0">
                <a:solidFill>
                  <a:srgbClr val="0070C0"/>
                </a:solidFill>
              </a:rPr>
              <a:t> Northern </a:t>
            </a:r>
            <a:r>
              <a:rPr lang="de-DE" sz="3600" dirty="0" err="1" smtClean="0">
                <a:solidFill>
                  <a:srgbClr val="0070C0"/>
                </a:solidFill>
              </a:rPr>
              <a:t>hemisphere</a:t>
            </a:r>
            <a:r>
              <a:rPr lang="de-DE" sz="36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de-DE" sz="4400" dirty="0" smtClean="0">
                <a:solidFill>
                  <a:srgbClr val="0070C0"/>
                </a:solidFill>
              </a:rPr>
              <a:t>Next </a:t>
            </a:r>
            <a:r>
              <a:rPr lang="de-DE" sz="4400" dirty="0" err="1" smtClean="0">
                <a:solidFill>
                  <a:srgbClr val="0070C0"/>
                </a:solidFill>
              </a:rPr>
              <a:t>logical</a:t>
            </a:r>
            <a:r>
              <a:rPr lang="de-DE" sz="4400" dirty="0" smtClean="0">
                <a:solidFill>
                  <a:srgbClr val="0070C0"/>
                </a:solidFill>
              </a:rPr>
              <a:t> </a:t>
            </a:r>
            <a:r>
              <a:rPr lang="de-DE" sz="4400" dirty="0" err="1" smtClean="0">
                <a:solidFill>
                  <a:srgbClr val="0070C0"/>
                </a:solidFill>
              </a:rPr>
              <a:t>step</a:t>
            </a:r>
            <a:r>
              <a:rPr lang="de-DE" sz="4400" dirty="0" smtClean="0">
                <a:solidFill>
                  <a:srgbClr val="0070C0"/>
                </a:solidFill>
              </a:rPr>
              <a:t>: KM3NeT</a:t>
            </a:r>
            <a:r>
              <a:rPr lang="de-DE" sz="2800" dirty="0" smtClean="0">
                <a:solidFill>
                  <a:srgbClr val="0070C0"/>
                </a:solidFill>
              </a:rPr>
              <a:t>Phase2</a:t>
            </a:r>
            <a:r>
              <a:rPr lang="de-DE" sz="4400" dirty="0" smtClean="0">
                <a:solidFill>
                  <a:srgbClr val="0070C0"/>
                </a:solidFill>
              </a:rPr>
              <a:t>  +  GVD</a:t>
            </a:r>
            <a:r>
              <a:rPr lang="de-DE" sz="2800" dirty="0" smtClean="0">
                <a:solidFill>
                  <a:srgbClr val="0070C0"/>
                </a:solidFill>
              </a:rPr>
              <a:t>Phase1</a:t>
            </a:r>
          </a:p>
          <a:p>
            <a:r>
              <a:rPr lang="de-DE" sz="4400" dirty="0" smtClean="0">
                <a:solidFill>
                  <a:srgbClr val="0070C0"/>
                </a:solidFill>
              </a:rPr>
              <a:t>Next </a:t>
            </a:r>
            <a:r>
              <a:rPr lang="de-DE" sz="4400" dirty="0" err="1" smtClean="0">
                <a:solidFill>
                  <a:srgbClr val="0070C0"/>
                </a:solidFill>
              </a:rPr>
              <a:t>logical</a:t>
            </a:r>
            <a:r>
              <a:rPr lang="de-DE" sz="4400" dirty="0" smtClean="0">
                <a:solidFill>
                  <a:srgbClr val="0070C0"/>
                </a:solidFill>
              </a:rPr>
              <a:t> </a:t>
            </a:r>
            <a:r>
              <a:rPr lang="de-DE" sz="4400" dirty="0" err="1" smtClean="0">
                <a:solidFill>
                  <a:srgbClr val="0070C0"/>
                </a:solidFill>
              </a:rPr>
              <a:t>step</a:t>
            </a:r>
            <a:r>
              <a:rPr lang="de-DE" sz="4400" dirty="0" smtClean="0">
                <a:solidFill>
                  <a:srgbClr val="0070C0"/>
                </a:solidFill>
              </a:rPr>
              <a:t> on NMH: ORCA </a:t>
            </a:r>
            <a:r>
              <a:rPr lang="de-DE" sz="2800" dirty="0" smtClean="0">
                <a:solidFill>
                  <a:srgbClr val="0070C0"/>
                </a:solidFill>
              </a:rPr>
              <a:t>(</a:t>
            </a:r>
            <a:r>
              <a:rPr lang="de-DE" sz="2800" dirty="0" err="1" smtClean="0">
                <a:solidFill>
                  <a:srgbClr val="0070C0"/>
                </a:solidFill>
              </a:rPr>
              <a:t>later</a:t>
            </a:r>
            <a:r>
              <a:rPr lang="de-DE" sz="2800" dirty="0" smtClean="0">
                <a:solidFill>
                  <a:srgbClr val="0070C0"/>
                </a:solidFill>
              </a:rPr>
              <a:t> PINGU)</a:t>
            </a:r>
          </a:p>
          <a:p>
            <a:r>
              <a:rPr lang="de-DE" sz="4400" dirty="0" smtClean="0">
                <a:solidFill>
                  <a:srgbClr val="0070C0"/>
                </a:solidFill>
              </a:rPr>
              <a:t>~2028: A Global </a:t>
            </a:r>
            <a:r>
              <a:rPr lang="de-DE" sz="4400" dirty="0">
                <a:solidFill>
                  <a:srgbClr val="0070C0"/>
                </a:solidFill>
              </a:rPr>
              <a:t>N</a:t>
            </a:r>
            <a:r>
              <a:rPr lang="de-DE" sz="4400" dirty="0" smtClean="0">
                <a:solidFill>
                  <a:srgbClr val="0070C0"/>
                </a:solidFill>
              </a:rPr>
              <a:t>eutrino Observatory                           (KM3NeT-GVD-IceCube-Gen2,) </a:t>
            </a:r>
            <a:r>
              <a:rPr lang="de-DE" sz="4400" dirty="0" err="1" smtClean="0">
                <a:solidFill>
                  <a:srgbClr val="0070C0"/>
                </a:solidFill>
              </a:rPr>
              <a:t>full</a:t>
            </a:r>
            <a:r>
              <a:rPr lang="de-DE" sz="4400" dirty="0" smtClean="0">
                <a:solidFill>
                  <a:srgbClr val="0070C0"/>
                </a:solidFill>
              </a:rPr>
              <a:t> </a:t>
            </a:r>
            <a:r>
              <a:rPr lang="de-DE" sz="4400" dirty="0" err="1" smtClean="0">
                <a:solidFill>
                  <a:srgbClr val="0070C0"/>
                </a:solidFill>
              </a:rPr>
              <a:t>sky</a:t>
            </a:r>
            <a:r>
              <a:rPr lang="de-DE" sz="4400" dirty="0" smtClean="0">
                <a:solidFill>
                  <a:srgbClr val="0070C0"/>
                </a:solidFill>
              </a:rPr>
              <a:t> </a:t>
            </a:r>
            <a:r>
              <a:rPr lang="de-DE" sz="4400" dirty="0" err="1" smtClean="0">
                <a:solidFill>
                  <a:srgbClr val="0070C0"/>
                </a:solidFill>
              </a:rPr>
              <a:t>with</a:t>
            </a:r>
            <a:r>
              <a:rPr lang="de-DE" sz="4400" dirty="0" smtClean="0">
                <a:solidFill>
                  <a:srgbClr val="0070C0"/>
                </a:solidFill>
              </a:rPr>
              <a:t> &gt; 5 km³</a:t>
            </a:r>
            <a:endParaRPr lang="de-DE" sz="4400" dirty="0">
              <a:solidFill>
                <a:srgbClr val="0070C0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787400" y="1600200"/>
            <a:ext cx="11887200" cy="8153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-3175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53377" y="3276362"/>
            <a:ext cx="12098055" cy="32008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8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r>
              <a:rPr lang="de-DE" sz="8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</a:t>
            </a:r>
            <a:r>
              <a:rPr lang="de-DE" sz="8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8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cosmic</a:t>
            </a:r>
            <a:r>
              <a:rPr lang="de-DE" sz="8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8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rays</a:t>
            </a:r>
            <a:r>
              <a:rPr lang="de-DE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endParaRPr lang="de-DE" sz="60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approaching</a:t>
            </a:r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a </a:t>
            </a:r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turning</a:t>
            </a:r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point</a:t>
            </a:r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de-DE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58698" y="3505200"/>
            <a:ext cx="1228740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8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Gravitational</a:t>
            </a:r>
            <a:r>
              <a:rPr lang="de-DE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8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waves</a:t>
            </a:r>
            <a:endParaRPr lang="de-DE" sz="80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de-DE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de-DE" sz="6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Breakthrough</a:t>
            </a:r>
            <a:r>
              <a:rPr lang="de-DE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in 2016/17</a:t>
            </a:r>
            <a:endParaRPr lang="de-DE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85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79" y="3797031"/>
            <a:ext cx="7028975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Albert Einstein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    </a:t>
            </a:r>
            <a:r>
              <a:rPr lang="de-DE" sz="12500" dirty="0" smtClean="0">
                <a:solidFill>
                  <a:schemeClr val="bg1"/>
                </a:solidFill>
              </a:rPr>
              <a:t>1918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Documents and Settings\nb166\My Documents\My Pictures\220px-Einstein_1921_portrai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17" y="2213371"/>
            <a:ext cx="5703730" cy="712647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5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439" y="845664"/>
            <a:ext cx="7352397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Joseph Weber 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pPr algn="l"/>
            <a:r>
              <a:rPr lang="de-DE" sz="12500" dirty="0" smtClean="0">
                <a:solidFill>
                  <a:schemeClr val="bg1"/>
                </a:solidFill>
              </a:rPr>
              <a:t>  1958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Documents and Settings\nb166\My Documents\My Pictures\Gravwellen-web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/>
          <a:stretch/>
        </p:blipFill>
        <p:spPr bwMode="auto">
          <a:xfrm>
            <a:off x="5526832" y="2756817"/>
            <a:ext cx="6991447" cy="6557118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8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GW </a:t>
            </a:r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sz="2400" dirty="0" smtClean="0"/>
              <a:t>(</a:t>
            </a:r>
            <a:r>
              <a:rPr lang="de-DE" sz="2400" dirty="0" err="1" smtClean="0"/>
              <a:t>credit</a:t>
            </a:r>
            <a:r>
              <a:rPr lang="de-DE" sz="2400" dirty="0" smtClean="0"/>
              <a:t> NASA)</a:t>
            </a:r>
            <a:endParaRPr lang="de-DE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434151"/>
            <a:ext cx="12115800" cy="828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9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987347" y="-594027"/>
            <a:ext cx="14691425" cy="10581731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" y="0"/>
            <a:ext cx="13056729" cy="975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5450276" y="370275"/>
            <a:ext cx="7400995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b" anchorCtr="1"/>
          <a:lstStyle/>
          <a:p>
            <a:pPr algn="r"/>
            <a:r>
              <a:rPr lang="de-DE" sz="40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 sz="4000">
                <a:solidFill>
                  <a:schemeClr val="bg1"/>
                </a:solidFill>
                <a:latin typeface="Verdana" pitchFamily="34" charset="0"/>
              </a:rPr>
            </a:br>
            <a:endParaRPr lang="de-DE" sz="40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64516" name="Picture 5" descr="G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51982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6" descr="binary-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36576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7" descr="gravitywave"/>
          <p:cNvPicPr>
            <a:picLocks noGrp="1" noChangeAspect="1" noChangeArrowheads="1" noCrop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8605" y="1"/>
            <a:ext cx="3481493" cy="34814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9" name="Text Box 9"/>
          <p:cNvSpPr txBox="1">
            <a:spLocks noChangeArrowheads="1"/>
          </p:cNvSpPr>
          <p:nvPr/>
        </p:nvSpPr>
        <p:spPr bwMode="auto">
          <a:xfrm>
            <a:off x="767646" y="474134"/>
            <a:ext cx="4963261" cy="65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400" b="1" dirty="0" smtClean="0">
                <a:solidFill>
                  <a:schemeClr val="bg1"/>
                </a:solidFill>
                <a:latin typeface="Arial" charset="0"/>
              </a:rPr>
              <a:t>Merging Neutron Stars</a:t>
            </a:r>
            <a:endParaRPr lang="en-GB" sz="3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530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95161" y="1143001"/>
            <a:ext cx="13199962" cy="86106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56" name="Picture 3" descr="TerradiNo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14" y="3348100"/>
            <a:ext cx="13004800" cy="583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uppieren 56"/>
          <p:cNvGrpSpPr/>
          <p:nvPr/>
        </p:nvGrpSpPr>
        <p:grpSpPr>
          <a:xfrm>
            <a:off x="5279034" y="2454556"/>
            <a:ext cx="2692988" cy="2032015"/>
            <a:chOff x="3532195" y="1785926"/>
            <a:chExt cx="1893507" cy="1428760"/>
          </a:xfrm>
        </p:grpSpPr>
        <p:pic>
          <p:nvPicPr>
            <p:cNvPr id="58" name="Picture 10" descr="Luftb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5738" y="2130413"/>
              <a:ext cx="1042987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1" descr="titel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6100" y="2124063"/>
              <a:ext cx="636588" cy="23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15"/>
            <p:cNvSpPr txBox="1">
              <a:spLocks noChangeArrowheads="1"/>
            </p:cNvSpPr>
            <p:nvPr/>
          </p:nvSpPr>
          <p:spPr bwMode="auto">
            <a:xfrm>
              <a:off x="3532195" y="1785926"/>
              <a:ext cx="1893507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700" dirty="0" smtClean="0">
                  <a:solidFill>
                    <a:srgbClr val="FFFFFF"/>
                  </a:solidFill>
                  <a:latin typeface="Verdana" pitchFamily="34" charset="0"/>
                </a:rPr>
                <a:t>GEO, </a:t>
              </a:r>
              <a:r>
                <a:rPr lang="it-IT" sz="1700" dirty="0">
                  <a:solidFill>
                    <a:srgbClr val="FFFFFF"/>
                  </a:solidFill>
                  <a:latin typeface="Verdana" pitchFamily="34" charset="0"/>
                </a:rPr>
                <a:t>Hannover, 600 m</a:t>
              </a:r>
            </a:p>
          </p:txBody>
        </p:sp>
        <p:grpSp>
          <p:nvGrpSpPr>
            <p:cNvPr id="61" name="Gruppo 30"/>
            <p:cNvGrpSpPr/>
            <p:nvPr/>
          </p:nvGrpSpPr>
          <p:grpSpPr>
            <a:xfrm>
              <a:off x="4357686" y="3000372"/>
              <a:ext cx="214314" cy="214314"/>
              <a:chOff x="7858148" y="1785926"/>
              <a:chExt cx="214314" cy="214314"/>
            </a:xfrm>
          </p:grpSpPr>
          <p:cxnSp>
            <p:nvCxnSpPr>
              <p:cNvPr id="62" name="Connettore 1 31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32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Gruppieren 63"/>
          <p:cNvGrpSpPr/>
          <p:nvPr/>
        </p:nvGrpSpPr>
        <p:grpSpPr>
          <a:xfrm>
            <a:off x="4571987" y="4571997"/>
            <a:ext cx="2806417" cy="2589043"/>
            <a:chOff x="3214678" y="3214686"/>
            <a:chExt cx="1973262" cy="1820421"/>
          </a:xfrm>
        </p:grpSpPr>
        <p:pic>
          <p:nvPicPr>
            <p:cNvPr id="65" name="Picture 7" descr="aeria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0430" y="3646497"/>
              <a:ext cx="1512888" cy="106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8" descr="virgo_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06813" y="3708388"/>
              <a:ext cx="936625" cy="150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 Box 20"/>
            <p:cNvSpPr txBox="1">
              <a:spLocks noChangeArrowheads="1"/>
            </p:cNvSpPr>
            <p:nvPr/>
          </p:nvSpPr>
          <p:spPr bwMode="auto">
            <a:xfrm>
              <a:off x="3214678" y="4786322"/>
              <a:ext cx="1973262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aVirgo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, Pisa </a:t>
              </a:r>
              <a:r>
                <a:rPr lang="it-IT" sz="1700" dirty="0">
                  <a:solidFill>
                    <a:schemeClr val="bg1"/>
                  </a:solidFill>
                  <a:latin typeface="Verdana" pitchFamily="34" charset="0"/>
                </a:rPr>
                <a:t>3 km</a:t>
              </a:r>
            </a:p>
          </p:txBody>
        </p:sp>
        <p:grpSp>
          <p:nvGrpSpPr>
            <p:cNvPr id="68" name="Gruppo 33"/>
            <p:cNvGrpSpPr/>
            <p:nvPr/>
          </p:nvGrpSpPr>
          <p:grpSpPr>
            <a:xfrm>
              <a:off x="4643438" y="3214686"/>
              <a:ext cx="214314" cy="214314"/>
              <a:chOff x="7858148" y="1785926"/>
              <a:chExt cx="214314" cy="214314"/>
            </a:xfrm>
          </p:grpSpPr>
          <p:cxnSp>
            <p:nvCxnSpPr>
              <p:cNvPr id="69" name="Connettore 1 34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35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uppieren 70"/>
          <p:cNvGrpSpPr/>
          <p:nvPr/>
        </p:nvGrpSpPr>
        <p:grpSpPr>
          <a:xfrm>
            <a:off x="-53444" y="2521339"/>
            <a:ext cx="2806417" cy="2214897"/>
            <a:chOff x="0" y="1800213"/>
            <a:chExt cx="1973262" cy="1557349"/>
          </a:xfrm>
        </p:grpSpPr>
        <p:pic>
          <p:nvPicPr>
            <p:cNvPr id="72" name="Picture 4" descr="HiResHanford_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0825" y="1800213"/>
              <a:ext cx="1584325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9" descr="ligo_log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31913" y="1831963"/>
              <a:ext cx="504825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4" name="Gruppo 36"/>
            <p:cNvGrpSpPr/>
            <p:nvPr/>
          </p:nvGrpSpPr>
          <p:grpSpPr>
            <a:xfrm>
              <a:off x="714348" y="3143248"/>
              <a:ext cx="214314" cy="214314"/>
              <a:chOff x="7858148" y="1785926"/>
              <a:chExt cx="214314" cy="214314"/>
            </a:xfrm>
          </p:grpSpPr>
          <p:cxnSp>
            <p:nvCxnSpPr>
              <p:cNvPr id="76" name="Connettore 1 37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38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0" y="2924156"/>
              <a:ext cx="1973262" cy="432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LIGO Hanford, 4 km:  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aLigo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, 4 km</a:t>
              </a:r>
              <a:endParaRPr lang="it-IT" sz="17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356730" y="4978400"/>
            <a:ext cx="3592125" cy="2697384"/>
            <a:chOff x="250825" y="3500438"/>
            <a:chExt cx="2525713" cy="1896598"/>
          </a:xfrm>
        </p:grpSpPr>
        <p:pic>
          <p:nvPicPr>
            <p:cNvPr id="79" name="Picture 5" descr="LLOaeria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87450" y="3995726"/>
              <a:ext cx="1589088" cy="111918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80" name="Picture 6" descr="ligo_log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68538" y="3995726"/>
              <a:ext cx="503237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Text Box 19"/>
            <p:cNvSpPr txBox="1">
              <a:spLocks noChangeArrowheads="1"/>
            </p:cNvSpPr>
            <p:nvPr/>
          </p:nvSpPr>
          <p:spPr bwMode="auto">
            <a:xfrm>
              <a:off x="250825" y="5148251"/>
              <a:ext cx="1973263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LIGO Livingston, 4 km</a:t>
              </a:r>
            </a:p>
          </p:txBody>
        </p:sp>
        <p:grpSp>
          <p:nvGrpSpPr>
            <p:cNvPr id="82" name="Gruppo 39"/>
            <p:cNvGrpSpPr/>
            <p:nvPr/>
          </p:nvGrpSpPr>
          <p:grpSpPr>
            <a:xfrm>
              <a:off x="1643042" y="3500438"/>
              <a:ext cx="214314" cy="214314"/>
              <a:chOff x="7858148" y="1785926"/>
              <a:chExt cx="214314" cy="214314"/>
            </a:xfrm>
          </p:grpSpPr>
          <p:cxnSp>
            <p:nvCxnSpPr>
              <p:cNvPr id="83" name="Connettore 1 40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1 41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Gruppieren 84"/>
          <p:cNvGrpSpPr/>
          <p:nvPr/>
        </p:nvGrpSpPr>
        <p:grpSpPr>
          <a:xfrm>
            <a:off x="10502642" y="4876802"/>
            <a:ext cx="2355518" cy="2502746"/>
            <a:chOff x="7384654" y="3429000"/>
            <a:chExt cx="1656220" cy="1759743"/>
          </a:xfrm>
        </p:grpSpPr>
        <p:pic>
          <p:nvPicPr>
            <p:cNvPr id="86" name="Picture 12" descr="tama_aeria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027988" y="3852851"/>
              <a:ext cx="950912" cy="66198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7" name="Text Box 14"/>
            <p:cNvSpPr txBox="1">
              <a:spLocks noChangeArrowheads="1"/>
            </p:cNvSpPr>
            <p:nvPr/>
          </p:nvSpPr>
          <p:spPr bwMode="auto">
            <a:xfrm>
              <a:off x="7384654" y="4571988"/>
              <a:ext cx="1656220" cy="616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TAMA, Tokyo 300 m</a:t>
              </a:r>
            </a:p>
            <a:p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KAGRA </a:t>
              </a:r>
              <a:r>
                <a:rPr lang="it-IT" sz="1700" dirty="0">
                  <a:solidFill>
                    <a:schemeClr val="bg1"/>
                  </a:solidFill>
                  <a:latin typeface="Verdana" pitchFamily="34" charset="0"/>
                </a:rPr>
                <a:t>3km </a:t>
              </a:r>
            </a:p>
            <a:p>
              <a:r>
                <a:rPr lang="it-IT" sz="1700" dirty="0" err="1">
                  <a:solidFill>
                    <a:schemeClr val="bg1"/>
                  </a:solidFill>
                  <a:latin typeface="Verdana" pitchFamily="34" charset="0"/>
                </a:rPr>
                <a:t>b</a:t>
              </a:r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eing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started</a:t>
              </a:r>
              <a:endParaRPr lang="it-IT" sz="17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grpSp>
          <p:nvGrpSpPr>
            <p:cNvPr id="88" name="Gruppo 42"/>
            <p:cNvGrpSpPr/>
            <p:nvPr/>
          </p:nvGrpSpPr>
          <p:grpSpPr>
            <a:xfrm>
              <a:off x="8358214" y="3429000"/>
              <a:ext cx="214314" cy="214314"/>
              <a:chOff x="7858148" y="1785926"/>
              <a:chExt cx="214314" cy="214314"/>
            </a:xfrm>
          </p:grpSpPr>
          <p:cxnSp>
            <p:nvCxnSpPr>
              <p:cNvPr id="89" name="Connettore 1 43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44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164753" y="1571464"/>
            <a:ext cx="1444977" cy="1600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current</a:t>
            </a:r>
            <a:r>
              <a:rPr lang="de-DE" dirty="0" smtClean="0"/>
              <a:t> GW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sz="4400" dirty="0" err="1" smtClean="0"/>
              <a:t>of</a:t>
            </a:r>
            <a:r>
              <a:rPr lang="de-DE" sz="4400" dirty="0" smtClean="0"/>
              <a:t> </a:t>
            </a:r>
            <a:r>
              <a:rPr lang="de-DE" sz="4400" dirty="0" err="1" smtClean="0"/>
              <a:t>interferometers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22658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95161" y="1143001"/>
            <a:ext cx="13199962" cy="86106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56" name="Picture 3" descr="TerradiNo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14" y="3348100"/>
            <a:ext cx="13004800" cy="583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uppieren 56"/>
          <p:cNvGrpSpPr/>
          <p:nvPr/>
        </p:nvGrpSpPr>
        <p:grpSpPr>
          <a:xfrm>
            <a:off x="5279034" y="2454556"/>
            <a:ext cx="2692988" cy="2032015"/>
            <a:chOff x="3532195" y="1785926"/>
            <a:chExt cx="1893507" cy="1428760"/>
          </a:xfrm>
        </p:grpSpPr>
        <p:pic>
          <p:nvPicPr>
            <p:cNvPr id="58" name="Picture 10" descr="Luftb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5738" y="2130413"/>
              <a:ext cx="1042987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1" descr="titel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6100" y="2124063"/>
              <a:ext cx="636588" cy="23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15"/>
            <p:cNvSpPr txBox="1">
              <a:spLocks noChangeArrowheads="1"/>
            </p:cNvSpPr>
            <p:nvPr/>
          </p:nvSpPr>
          <p:spPr bwMode="auto">
            <a:xfrm>
              <a:off x="3532195" y="1785926"/>
              <a:ext cx="1893507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700" dirty="0" smtClean="0">
                  <a:solidFill>
                    <a:srgbClr val="FFFFFF"/>
                  </a:solidFill>
                  <a:latin typeface="Verdana" pitchFamily="34" charset="0"/>
                </a:rPr>
                <a:t>GEO, </a:t>
              </a:r>
              <a:r>
                <a:rPr lang="it-IT" sz="1700" dirty="0">
                  <a:solidFill>
                    <a:srgbClr val="FFFFFF"/>
                  </a:solidFill>
                  <a:latin typeface="Verdana" pitchFamily="34" charset="0"/>
                </a:rPr>
                <a:t>Hannover, 600 m</a:t>
              </a:r>
            </a:p>
          </p:txBody>
        </p:sp>
        <p:grpSp>
          <p:nvGrpSpPr>
            <p:cNvPr id="61" name="Gruppo 30"/>
            <p:cNvGrpSpPr/>
            <p:nvPr/>
          </p:nvGrpSpPr>
          <p:grpSpPr>
            <a:xfrm>
              <a:off x="4357686" y="3000372"/>
              <a:ext cx="214314" cy="214314"/>
              <a:chOff x="7858148" y="1785926"/>
              <a:chExt cx="214314" cy="214314"/>
            </a:xfrm>
          </p:grpSpPr>
          <p:cxnSp>
            <p:nvCxnSpPr>
              <p:cNvPr id="62" name="Connettore 1 31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32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Gruppieren 63"/>
          <p:cNvGrpSpPr/>
          <p:nvPr/>
        </p:nvGrpSpPr>
        <p:grpSpPr>
          <a:xfrm>
            <a:off x="4571987" y="4571997"/>
            <a:ext cx="2806417" cy="2589043"/>
            <a:chOff x="3214678" y="3214686"/>
            <a:chExt cx="1973262" cy="1820421"/>
          </a:xfrm>
        </p:grpSpPr>
        <p:pic>
          <p:nvPicPr>
            <p:cNvPr id="65" name="Picture 7" descr="aeria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0430" y="3646497"/>
              <a:ext cx="1512888" cy="106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8" descr="virgo_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06813" y="3708388"/>
              <a:ext cx="936625" cy="150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 Box 20"/>
            <p:cNvSpPr txBox="1">
              <a:spLocks noChangeArrowheads="1"/>
            </p:cNvSpPr>
            <p:nvPr/>
          </p:nvSpPr>
          <p:spPr bwMode="auto">
            <a:xfrm>
              <a:off x="3214678" y="4786322"/>
              <a:ext cx="1973262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aVirgo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, Pisa </a:t>
              </a:r>
              <a:r>
                <a:rPr lang="it-IT" sz="1700" dirty="0">
                  <a:solidFill>
                    <a:schemeClr val="bg1"/>
                  </a:solidFill>
                  <a:latin typeface="Verdana" pitchFamily="34" charset="0"/>
                </a:rPr>
                <a:t>3 km</a:t>
              </a:r>
            </a:p>
          </p:txBody>
        </p:sp>
        <p:grpSp>
          <p:nvGrpSpPr>
            <p:cNvPr id="68" name="Gruppo 33"/>
            <p:cNvGrpSpPr/>
            <p:nvPr/>
          </p:nvGrpSpPr>
          <p:grpSpPr>
            <a:xfrm>
              <a:off x="4643438" y="3214686"/>
              <a:ext cx="214314" cy="214314"/>
              <a:chOff x="7858148" y="1785926"/>
              <a:chExt cx="214314" cy="214314"/>
            </a:xfrm>
          </p:grpSpPr>
          <p:cxnSp>
            <p:nvCxnSpPr>
              <p:cNvPr id="69" name="Connettore 1 34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35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uppieren 70"/>
          <p:cNvGrpSpPr/>
          <p:nvPr/>
        </p:nvGrpSpPr>
        <p:grpSpPr>
          <a:xfrm>
            <a:off x="-53444" y="2521339"/>
            <a:ext cx="2806417" cy="2214897"/>
            <a:chOff x="0" y="1800213"/>
            <a:chExt cx="1973262" cy="1557349"/>
          </a:xfrm>
        </p:grpSpPr>
        <p:pic>
          <p:nvPicPr>
            <p:cNvPr id="72" name="Picture 4" descr="HiResHanford_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0825" y="1800213"/>
              <a:ext cx="1584325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9" descr="ligo_log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31913" y="1831963"/>
              <a:ext cx="504825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4" name="Gruppo 36"/>
            <p:cNvGrpSpPr/>
            <p:nvPr/>
          </p:nvGrpSpPr>
          <p:grpSpPr>
            <a:xfrm>
              <a:off x="714348" y="3143248"/>
              <a:ext cx="214314" cy="214314"/>
              <a:chOff x="7858148" y="1785926"/>
              <a:chExt cx="214314" cy="214314"/>
            </a:xfrm>
          </p:grpSpPr>
          <p:cxnSp>
            <p:nvCxnSpPr>
              <p:cNvPr id="76" name="Connettore 1 37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38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0" y="2924156"/>
              <a:ext cx="1973262" cy="432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LIGO Hanford, 4 km:  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aLigo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, 4 km</a:t>
              </a:r>
              <a:endParaRPr lang="it-IT" sz="17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356730" y="4978400"/>
            <a:ext cx="3592125" cy="2697384"/>
            <a:chOff x="250825" y="3500438"/>
            <a:chExt cx="2525713" cy="1896598"/>
          </a:xfrm>
        </p:grpSpPr>
        <p:pic>
          <p:nvPicPr>
            <p:cNvPr id="79" name="Picture 5" descr="LLOaeria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87450" y="3995726"/>
              <a:ext cx="1589088" cy="111918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80" name="Picture 6" descr="ligo_log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68538" y="3995726"/>
              <a:ext cx="503237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Text Box 19"/>
            <p:cNvSpPr txBox="1">
              <a:spLocks noChangeArrowheads="1"/>
            </p:cNvSpPr>
            <p:nvPr/>
          </p:nvSpPr>
          <p:spPr bwMode="auto">
            <a:xfrm>
              <a:off x="250825" y="5148251"/>
              <a:ext cx="1973263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LIGO Livingston, 4 km</a:t>
              </a:r>
            </a:p>
          </p:txBody>
        </p:sp>
        <p:grpSp>
          <p:nvGrpSpPr>
            <p:cNvPr id="82" name="Gruppo 39"/>
            <p:cNvGrpSpPr/>
            <p:nvPr/>
          </p:nvGrpSpPr>
          <p:grpSpPr>
            <a:xfrm>
              <a:off x="1643042" y="3500438"/>
              <a:ext cx="214314" cy="214314"/>
              <a:chOff x="7858148" y="1785926"/>
              <a:chExt cx="214314" cy="214314"/>
            </a:xfrm>
          </p:grpSpPr>
          <p:cxnSp>
            <p:nvCxnSpPr>
              <p:cNvPr id="83" name="Connettore 1 40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1 41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6" name="Picture 12" descr="tama_aeria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998200" y="5479612"/>
            <a:ext cx="1771819" cy="123346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7" name="Text Box 14"/>
          <p:cNvSpPr txBox="1">
            <a:spLocks noChangeArrowheads="1"/>
          </p:cNvSpPr>
          <p:nvPr/>
        </p:nvSpPr>
        <p:spPr bwMode="auto">
          <a:xfrm>
            <a:off x="10887555" y="6502385"/>
            <a:ext cx="15856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1700" dirty="0" smtClean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it-IT" sz="1700" dirty="0" smtClean="0">
                <a:solidFill>
                  <a:schemeClr val="bg1"/>
                </a:solidFill>
                <a:latin typeface="Verdana" pitchFamily="34" charset="0"/>
              </a:rPr>
              <a:t>KAGRA </a:t>
            </a:r>
            <a:r>
              <a:rPr lang="it-IT" sz="1700" dirty="0">
                <a:solidFill>
                  <a:schemeClr val="bg1"/>
                </a:solidFill>
                <a:latin typeface="Verdana" pitchFamily="34" charset="0"/>
              </a:rPr>
              <a:t>3km </a:t>
            </a:r>
          </a:p>
          <a:p>
            <a:endParaRPr lang="it-IT" sz="1700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88" name="Gruppo 42"/>
          <p:cNvGrpSpPr/>
          <p:nvPr/>
        </p:nvGrpSpPr>
        <p:grpSpPr>
          <a:xfrm>
            <a:off x="11887264" y="4876802"/>
            <a:ext cx="304803" cy="304802"/>
            <a:chOff x="7858148" y="1785926"/>
            <a:chExt cx="214314" cy="214314"/>
          </a:xfrm>
        </p:grpSpPr>
        <p:cxnSp>
          <p:nvCxnSpPr>
            <p:cNvPr id="89" name="Connettore 1 43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44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164753" y="1571464"/>
            <a:ext cx="1444977" cy="1600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GW </a:t>
            </a:r>
            <a:r>
              <a:rPr lang="de-DE" dirty="0" err="1" smtClean="0"/>
              <a:t>network</a:t>
            </a:r>
            <a:r>
              <a:rPr lang="de-DE" dirty="0" smtClean="0"/>
              <a:t> in 4-5 </a:t>
            </a:r>
            <a:r>
              <a:rPr lang="de-DE" dirty="0" err="1" smtClean="0"/>
              <a:t>years</a:t>
            </a:r>
            <a:endParaRPr lang="de-DE" dirty="0"/>
          </a:p>
        </p:txBody>
      </p:sp>
      <p:grpSp>
        <p:nvGrpSpPr>
          <p:cNvPr id="40" name="Gruppo 42"/>
          <p:cNvGrpSpPr/>
          <p:nvPr/>
        </p:nvGrpSpPr>
        <p:grpSpPr>
          <a:xfrm>
            <a:off x="9321800" y="5790740"/>
            <a:ext cx="304803" cy="304802"/>
            <a:chOff x="7858148" y="1785926"/>
            <a:chExt cx="214314" cy="214314"/>
          </a:xfrm>
        </p:grpSpPr>
        <p:cxnSp>
          <p:nvCxnSpPr>
            <p:cNvPr id="41" name="Connettore 1 43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4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8464335" y="6368630"/>
            <a:ext cx="137088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700" dirty="0" smtClean="0">
                <a:solidFill>
                  <a:schemeClr val="bg1"/>
                </a:solidFill>
                <a:latin typeface="Verdana" pitchFamily="34" charset="0"/>
              </a:rPr>
              <a:t>LIGO India</a:t>
            </a:r>
          </a:p>
        </p:txBody>
      </p:sp>
      <p:grpSp>
        <p:nvGrpSpPr>
          <p:cNvPr id="44" name="Gruppo 42"/>
          <p:cNvGrpSpPr/>
          <p:nvPr/>
        </p:nvGrpSpPr>
        <p:grpSpPr>
          <a:xfrm>
            <a:off x="11527999" y="7498870"/>
            <a:ext cx="304803" cy="304802"/>
            <a:chOff x="7858148" y="1785926"/>
            <a:chExt cx="214314" cy="214314"/>
          </a:xfrm>
        </p:grpSpPr>
        <p:cxnSp>
          <p:nvCxnSpPr>
            <p:cNvPr id="45" name="Connettore 1 43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4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10670970" y="8001000"/>
            <a:ext cx="17971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700" dirty="0" smtClean="0">
                <a:solidFill>
                  <a:schemeClr val="bg1"/>
                </a:solidFill>
                <a:latin typeface="Verdana" pitchFamily="34" charset="0"/>
              </a:rPr>
              <a:t>GW Australia ?</a:t>
            </a:r>
          </a:p>
        </p:txBody>
      </p:sp>
      <p:pic>
        <p:nvPicPr>
          <p:cNvPr id="48" name="Picture 12"/>
          <p:cNvPicPr>
            <a:picLocks noChangeAspect="1" noChangeArrowheads="1"/>
          </p:cNvPicPr>
          <p:nvPr/>
        </p:nvPicPr>
        <p:blipFill>
          <a:blip r:embed="rId1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466" y="6807212"/>
            <a:ext cx="1822625" cy="151885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28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1677530" y="1277903"/>
            <a:ext cx="11665937" cy="72023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1" name="AutoShape 3"/>
          <p:cNvSpPr>
            <a:spLocks noChangeArrowheads="1"/>
          </p:cNvSpPr>
          <p:nvPr/>
        </p:nvSpPr>
        <p:spPr bwMode="auto">
          <a:xfrm rot="-5400000">
            <a:off x="1065672" y="1386276"/>
            <a:ext cx="720232" cy="503485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2" name="WordArt 4"/>
          <p:cNvSpPr>
            <a:spLocks noChangeArrowheads="1" noChangeShapeType="1" noTextEdit="1"/>
          </p:cNvSpPr>
          <p:nvPr/>
        </p:nvSpPr>
        <p:spPr bwMode="auto">
          <a:xfrm>
            <a:off x="5782170" y="198686"/>
            <a:ext cx="6913316" cy="792481"/>
          </a:xfrm>
          <a:prstGeom prst="rect">
            <a:avLst/>
          </a:prstGeom>
        </p:spPr>
        <p:txBody>
          <a:bodyPr wrap="none" lIns="130055" tIns="65028" rIns="130055" bIns="650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kern="10" spc="1024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Gravitational Waves</a:t>
            </a:r>
          </a:p>
        </p:txBody>
      </p:sp>
      <p:grpSp>
        <p:nvGrpSpPr>
          <p:cNvPr id="457733" name="Group 5"/>
          <p:cNvGrpSpPr>
            <a:grpSpLocks/>
          </p:cNvGrpSpPr>
          <p:nvPr/>
        </p:nvGrpSpPr>
        <p:grpSpPr bwMode="auto">
          <a:xfrm>
            <a:off x="1" y="0"/>
            <a:ext cx="13004800" cy="10765085"/>
            <a:chOff x="1999" y="-1767"/>
            <a:chExt cx="5700" cy="4768"/>
          </a:xfrm>
        </p:grpSpPr>
        <p:pic>
          <p:nvPicPr>
            <p:cNvPr id="4577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" y="-1767"/>
              <a:ext cx="5700" cy="4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7735" name="Text Box 7"/>
            <p:cNvSpPr txBox="1">
              <a:spLocks noChangeArrowheads="1"/>
            </p:cNvSpPr>
            <p:nvPr/>
          </p:nvSpPr>
          <p:spPr bwMode="auto">
            <a:xfrm>
              <a:off x="5216" y="488"/>
              <a:ext cx="1169" cy="259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200" dirty="0">
                  <a:solidFill>
                    <a:srgbClr val="FF9933"/>
                  </a:solidFill>
                  <a:latin typeface="Tahoma" pitchFamily="34" charset="0"/>
                </a:rPr>
                <a:t>Virgo/LIGO</a:t>
              </a:r>
            </a:p>
          </p:txBody>
        </p:sp>
        <p:sp>
          <p:nvSpPr>
            <p:cNvPr id="457736" name="Text Box 8"/>
            <p:cNvSpPr txBox="1">
              <a:spLocks noChangeArrowheads="1"/>
            </p:cNvSpPr>
            <p:nvPr/>
          </p:nvSpPr>
          <p:spPr bwMode="auto">
            <a:xfrm>
              <a:off x="2472" y="-113"/>
              <a:ext cx="1108" cy="53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Virgo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/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LIGO</a:t>
              </a:r>
            </a:p>
          </p:txBody>
        </p:sp>
      </p:grp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3041153" y="1061156"/>
            <a:ext cx="8721146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de-DE" sz="3600" b="1" dirty="0" smtClean="0">
                <a:solidFill>
                  <a:schemeClr val="bg1"/>
                </a:solidFill>
              </a:rPr>
              <a:t>A </a:t>
            </a:r>
            <a:r>
              <a:rPr lang="de-DE" sz="3600" b="1" dirty="0" err="1" smtClean="0">
                <a:solidFill>
                  <a:schemeClr val="bg1"/>
                </a:solidFill>
              </a:rPr>
              <a:t>few</a:t>
            </a:r>
            <a:r>
              <a:rPr lang="de-DE" sz="3600" b="1" dirty="0" smtClean="0">
                <a:solidFill>
                  <a:schemeClr val="bg1"/>
                </a:solidFill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</a:rPr>
              <a:t>to</a:t>
            </a:r>
            <a:r>
              <a:rPr lang="de-DE" sz="3600" b="1" dirty="0" smtClean="0">
                <a:solidFill>
                  <a:schemeClr val="bg1"/>
                </a:solidFill>
              </a:rPr>
              <a:t> ~ </a:t>
            </a:r>
            <a:r>
              <a:rPr lang="de-DE" sz="3600" b="1" dirty="0" err="1" smtClean="0">
                <a:solidFill>
                  <a:schemeClr val="bg1"/>
                </a:solidFill>
              </a:rPr>
              <a:t>hundred</a:t>
            </a:r>
            <a:r>
              <a:rPr lang="de-DE" sz="3600" b="1" dirty="0" smtClean="0">
                <a:solidFill>
                  <a:schemeClr val="bg1"/>
                </a:solidFill>
              </a:rPr>
              <a:t> of sources </a:t>
            </a:r>
            <a:r>
              <a:rPr lang="de-DE" sz="3600" b="1" dirty="0">
                <a:solidFill>
                  <a:schemeClr val="bg1"/>
                </a:solidFill>
              </a:rPr>
              <a:t>per year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57738" name="Line 10"/>
          <p:cNvSpPr>
            <a:spLocks noChangeShapeType="1"/>
          </p:cNvSpPr>
          <p:nvPr/>
        </p:nvSpPr>
        <p:spPr bwMode="auto">
          <a:xfrm flipH="1">
            <a:off x="2325512" y="2070384"/>
            <a:ext cx="792481" cy="129370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1677530" y="1277903"/>
            <a:ext cx="11665937" cy="72023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1" name="AutoShape 3"/>
          <p:cNvSpPr>
            <a:spLocks noChangeArrowheads="1"/>
          </p:cNvSpPr>
          <p:nvPr/>
        </p:nvSpPr>
        <p:spPr bwMode="auto">
          <a:xfrm rot="-5400000">
            <a:off x="1065672" y="1386276"/>
            <a:ext cx="720232" cy="503485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2" name="WordArt 4"/>
          <p:cNvSpPr>
            <a:spLocks noChangeArrowheads="1" noChangeShapeType="1" noTextEdit="1"/>
          </p:cNvSpPr>
          <p:nvPr/>
        </p:nvSpPr>
        <p:spPr bwMode="auto">
          <a:xfrm>
            <a:off x="5782170" y="198686"/>
            <a:ext cx="6913316" cy="792481"/>
          </a:xfrm>
          <a:prstGeom prst="rect">
            <a:avLst/>
          </a:prstGeom>
        </p:spPr>
        <p:txBody>
          <a:bodyPr wrap="none" lIns="130055" tIns="65028" rIns="130055" bIns="650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kern="10" spc="1024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Gravitational Waves</a:t>
            </a:r>
          </a:p>
        </p:txBody>
      </p:sp>
      <p:grpSp>
        <p:nvGrpSpPr>
          <p:cNvPr id="457733" name="Group 5"/>
          <p:cNvGrpSpPr>
            <a:grpSpLocks/>
          </p:cNvGrpSpPr>
          <p:nvPr/>
        </p:nvGrpSpPr>
        <p:grpSpPr bwMode="auto">
          <a:xfrm>
            <a:off x="1" y="0"/>
            <a:ext cx="13004800" cy="10765085"/>
            <a:chOff x="1999" y="-1767"/>
            <a:chExt cx="5700" cy="4768"/>
          </a:xfrm>
        </p:grpSpPr>
        <p:pic>
          <p:nvPicPr>
            <p:cNvPr id="4577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" y="-1767"/>
              <a:ext cx="5700" cy="4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7735" name="Text Box 7"/>
            <p:cNvSpPr txBox="1">
              <a:spLocks noChangeArrowheads="1"/>
            </p:cNvSpPr>
            <p:nvPr/>
          </p:nvSpPr>
          <p:spPr bwMode="auto">
            <a:xfrm>
              <a:off x="5216" y="488"/>
              <a:ext cx="1169" cy="259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200" dirty="0">
                  <a:solidFill>
                    <a:srgbClr val="FF9933"/>
                  </a:solidFill>
                  <a:latin typeface="Tahoma" pitchFamily="34" charset="0"/>
                </a:rPr>
                <a:t>Virgo/LIGO</a:t>
              </a:r>
            </a:p>
          </p:txBody>
        </p:sp>
        <p:sp>
          <p:nvSpPr>
            <p:cNvPr id="457736" name="Text Box 8"/>
            <p:cNvSpPr txBox="1">
              <a:spLocks noChangeArrowheads="1"/>
            </p:cNvSpPr>
            <p:nvPr/>
          </p:nvSpPr>
          <p:spPr bwMode="auto">
            <a:xfrm>
              <a:off x="2472" y="-113"/>
              <a:ext cx="1108" cy="53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Virgo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/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LIGO</a:t>
              </a:r>
            </a:p>
          </p:txBody>
        </p:sp>
      </p:grp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254000" y="1018115"/>
            <a:ext cx="12162280" cy="169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de-DE" sz="3600" b="1" dirty="0" err="1" smtClean="0">
                <a:solidFill>
                  <a:schemeClr val="bg1"/>
                </a:solidFill>
              </a:rPr>
              <a:t>aLIGO</a:t>
            </a:r>
            <a:r>
              <a:rPr lang="de-DE" sz="3600" b="1" dirty="0" smtClean="0">
                <a:solidFill>
                  <a:schemeClr val="bg1"/>
                </a:solidFill>
              </a:rPr>
              <a:t>: </a:t>
            </a:r>
            <a:r>
              <a:rPr lang="de-DE" sz="3200" b="1" dirty="0" err="1" smtClean="0">
                <a:solidFill>
                  <a:schemeClr val="bg1"/>
                </a:solidFill>
              </a:rPr>
              <a:t>since</a:t>
            </a:r>
            <a:r>
              <a:rPr lang="de-DE" sz="3200" b="1" dirty="0" smtClean="0">
                <a:solidFill>
                  <a:schemeClr val="bg1"/>
                </a:solidFill>
              </a:rPr>
              <a:t> Sept 2016 </a:t>
            </a:r>
            <a:r>
              <a:rPr lang="de-DE" sz="3200" b="1" dirty="0" err="1" smtClean="0">
                <a:solidFill>
                  <a:schemeClr val="bg1"/>
                </a:solidFill>
              </a:rPr>
              <a:t>observation</a:t>
            </a:r>
            <a:r>
              <a:rPr lang="de-DE" sz="3200" b="1" dirty="0" smtClean="0">
                <a:solidFill>
                  <a:schemeClr val="bg1"/>
                </a:solidFill>
              </a:rPr>
              <a:t> (</a:t>
            </a:r>
            <a:r>
              <a:rPr lang="de-DE" sz="3200" b="1" dirty="0" err="1" smtClean="0">
                <a:solidFill>
                  <a:schemeClr val="bg1"/>
                </a:solidFill>
              </a:rPr>
              <a:t>together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with</a:t>
            </a:r>
            <a:r>
              <a:rPr lang="de-DE" sz="3200" b="1" dirty="0" smtClean="0">
                <a:solidFill>
                  <a:schemeClr val="bg1"/>
                </a:solidFill>
              </a:rPr>
              <a:t> GEO-600)</a:t>
            </a:r>
          </a:p>
          <a:p>
            <a:pPr eaLnBrk="0" hangingPunct="0"/>
            <a:endParaRPr lang="de-DE" sz="3200" b="1" dirty="0">
              <a:solidFill>
                <a:schemeClr val="bg1"/>
              </a:solidFill>
            </a:endParaRPr>
          </a:p>
          <a:p>
            <a:pPr eaLnBrk="0" hangingPunct="0"/>
            <a:r>
              <a:rPr lang="de-DE" sz="3600" b="1" dirty="0" err="1" smtClean="0">
                <a:solidFill>
                  <a:schemeClr val="bg1"/>
                </a:solidFill>
              </a:rPr>
              <a:t>aVirgo</a:t>
            </a:r>
            <a:r>
              <a:rPr lang="de-DE" sz="3600" b="1" dirty="0" smtClean="0">
                <a:solidFill>
                  <a:schemeClr val="bg1"/>
                </a:solidFill>
              </a:rPr>
              <a:t>: </a:t>
            </a:r>
            <a:r>
              <a:rPr lang="de-DE" sz="3200" b="1" dirty="0" err="1" smtClean="0">
                <a:solidFill>
                  <a:schemeClr val="bg1"/>
                </a:solidFill>
              </a:rPr>
              <a:t>observation</a:t>
            </a:r>
            <a:r>
              <a:rPr lang="de-DE" sz="3200" b="1" dirty="0" smtClean="0">
                <a:solidFill>
                  <a:schemeClr val="bg1"/>
                </a:solidFill>
              </a:rPr>
              <a:t> will </a:t>
            </a:r>
            <a:r>
              <a:rPr lang="de-DE" sz="3200" b="1" dirty="0" err="1" smtClean="0">
                <a:solidFill>
                  <a:schemeClr val="bg1"/>
                </a:solidFill>
              </a:rPr>
              <a:t>start</a:t>
            </a:r>
            <a:r>
              <a:rPr lang="de-DE" sz="3200" b="1" dirty="0" smtClean="0">
                <a:solidFill>
                  <a:schemeClr val="bg1"/>
                </a:solidFill>
              </a:rPr>
              <a:t> in Summer/</a:t>
            </a:r>
            <a:r>
              <a:rPr lang="de-DE" sz="3200" b="1" dirty="0" err="1">
                <a:solidFill>
                  <a:schemeClr val="bg1"/>
                </a:solidFill>
              </a:rPr>
              <a:t>A</a:t>
            </a:r>
            <a:r>
              <a:rPr lang="de-DE" sz="3200" b="1" dirty="0" err="1" smtClean="0">
                <a:solidFill>
                  <a:schemeClr val="bg1"/>
                </a:solidFill>
              </a:rPr>
              <a:t>utumn</a:t>
            </a:r>
            <a:r>
              <a:rPr lang="de-DE" sz="3200" b="1" dirty="0" smtClean="0">
                <a:solidFill>
                  <a:schemeClr val="bg1"/>
                </a:solidFill>
              </a:rPr>
              <a:t> 2016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1677530" y="1277903"/>
            <a:ext cx="11665937" cy="72023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1" name="AutoShape 3"/>
          <p:cNvSpPr>
            <a:spLocks noChangeArrowheads="1"/>
          </p:cNvSpPr>
          <p:nvPr/>
        </p:nvSpPr>
        <p:spPr bwMode="auto">
          <a:xfrm rot="-5400000">
            <a:off x="1065672" y="1386276"/>
            <a:ext cx="720232" cy="503485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2" name="WordArt 4"/>
          <p:cNvSpPr>
            <a:spLocks noChangeArrowheads="1" noChangeShapeType="1" noTextEdit="1"/>
          </p:cNvSpPr>
          <p:nvPr/>
        </p:nvSpPr>
        <p:spPr bwMode="auto">
          <a:xfrm>
            <a:off x="5782170" y="198686"/>
            <a:ext cx="6913316" cy="792481"/>
          </a:xfrm>
          <a:prstGeom prst="rect">
            <a:avLst/>
          </a:prstGeom>
        </p:spPr>
        <p:txBody>
          <a:bodyPr wrap="none" lIns="130055" tIns="65028" rIns="130055" bIns="650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kern="10" spc="1024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Gravitational Waves</a:t>
            </a:r>
          </a:p>
        </p:txBody>
      </p:sp>
      <p:grpSp>
        <p:nvGrpSpPr>
          <p:cNvPr id="457733" name="Group 5"/>
          <p:cNvGrpSpPr>
            <a:grpSpLocks/>
          </p:cNvGrpSpPr>
          <p:nvPr/>
        </p:nvGrpSpPr>
        <p:grpSpPr bwMode="auto">
          <a:xfrm>
            <a:off x="-31750" y="19050"/>
            <a:ext cx="13004800" cy="10765085"/>
            <a:chOff x="1999" y="-1767"/>
            <a:chExt cx="5700" cy="4768"/>
          </a:xfrm>
        </p:grpSpPr>
        <p:pic>
          <p:nvPicPr>
            <p:cNvPr id="4577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" y="-1767"/>
              <a:ext cx="5700" cy="4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7735" name="Text Box 7"/>
            <p:cNvSpPr txBox="1">
              <a:spLocks noChangeArrowheads="1"/>
            </p:cNvSpPr>
            <p:nvPr/>
          </p:nvSpPr>
          <p:spPr bwMode="auto">
            <a:xfrm>
              <a:off x="5216" y="488"/>
              <a:ext cx="1169" cy="259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200" dirty="0">
                  <a:solidFill>
                    <a:srgbClr val="FF9933"/>
                  </a:solidFill>
                  <a:latin typeface="Tahoma" pitchFamily="34" charset="0"/>
                </a:rPr>
                <a:t>Virgo/LIGO</a:t>
              </a:r>
            </a:p>
          </p:txBody>
        </p:sp>
        <p:sp>
          <p:nvSpPr>
            <p:cNvPr id="457736" name="Text Box 8"/>
            <p:cNvSpPr txBox="1">
              <a:spLocks noChangeArrowheads="1"/>
            </p:cNvSpPr>
            <p:nvPr/>
          </p:nvSpPr>
          <p:spPr bwMode="auto">
            <a:xfrm>
              <a:off x="2472" y="-113"/>
              <a:ext cx="1108" cy="53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Virgo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/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LIGO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4353984"/>
            <a:ext cx="12920334" cy="558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4849700" y="594926"/>
            <a:ext cx="6455613" cy="4359626"/>
            <a:chOff x="4849700" y="594926"/>
            <a:chExt cx="6455613" cy="4359626"/>
          </a:xfrm>
        </p:grpSpPr>
        <p:sp>
          <p:nvSpPr>
            <p:cNvPr id="2" name="Rechteck 1"/>
            <p:cNvSpPr/>
            <p:nvPr/>
          </p:nvSpPr>
          <p:spPr>
            <a:xfrm>
              <a:off x="4849700" y="594926"/>
              <a:ext cx="6455613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5400" b="0" cap="none" spc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Already</a:t>
              </a:r>
              <a:r>
                <a:rPr lang="de-DE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de-DE" sz="5400" b="0" cap="none" spc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now</a:t>
              </a:r>
              <a:r>
                <a:rPr lang="de-DE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de-DE" sz="5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80</a:t>
              </a:r>
              <a:r>
                <a:rPr lang="de-DE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de-DE" sz="5400" b="0" cap="none" spc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Mpc</a:t>
              </a:r>
              <a:endParaRPr lang="de-DE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 algn="ctr"/>
              <a:r>
                <a:rPr lang="de-DE" sz="54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f</a:t>
              </a:r>
              <a:r>
                <a:rPr lang="de-DE" sz="54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or</a:t>
              </a:r>
              <a:r>
                <a:rPr lang="de-DE" sz="5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NS-NS </a:t>
              </a:r>
              <a:r>
                <a:rPr lang="de-DE" sz="54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mergers</a:t>
              </a:r>
              <a:r>
                <a:rPr lang="de-DE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de-DE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!</a:t>
              </a:r>
              <a:endParaRPr lang="de-DE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57738" name="Line 10"/>
            <p:cNvSpPr>
              <a:spLocks noChangeShapeType="1"/>
            </p:cNvSpPr>
            <p:nvPr/>
          </p:nvSpPr>
          <p:spPr bwMode="auto">
            <a:xfrm flipH="1">
              <a:off x="5130799" y="2349252"/>
              <a:ext cx="2177177" cy="260530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30055" tIns="65028" rIns="130055" bIns="65028"/>
            <a:lstStyle/>
            <a:p>
              <a:endParaRPr lang="en-US"/>
            </a:p>
          </p:txBody>
        </p:sp>
      </p:grpSp>
      <p:sp>
        <p:nvSpPr>
          <p:cNvPr id="4" name="Rechteck 3"/>
          <p:cNvSpPr/>
          <p:nvPr/>
        </p:nvSpPr>
        <p:spPr>
          <a:xfrm>
            <a:off x="7203211" y="3139915"/>
            <a:ext cx="56220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0.01-10 </a:t>
            </a:r>
            <a:r>
              <a:rPr lang="de-DE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mergers</a:t>
            </a:r>
            <a:r>
              <a:rPr lang="de-DE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per </a:t>
            </a:r>
            <a:r>
              <a:rPr lang="de-DE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year</a:t>
            </a:r>
            <a:endParaRPr lang="de-DE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78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resentation 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 title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resentation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onl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only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, Picture &amp; 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Picture &amp; Text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Picture &amp; 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, Text &amp; Tab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Text &amp; Table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Text &amp; Tab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3961</Words>
  <Characters>0</Characters>
  <Application>Microsoft Office PowerPoint</Application>
  <PresentationFormat>Benutzerdefiniert</PresentationFormat>
  <Lines>0</Lines>
  <Paragraphs>993</Paragraphs>
  <Slides>133</Slides>
  <Notes>20</Notes>
  <HiddenSlides>2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133</vt:i4>
      </vt:variant>
    </vt:vector>
  </HeadingPairs>
  <TitlesOfParts>
    <vt:vector size="137" baseType="lpstr">
      <vt:lpstr>Presentation title</vt:lpstr>
      <vt:lpstr>Title only</vt:lpstr>
      <vt:lpstr>Titel, Picture &amp; Text</vt:lpstr>
      <vt:lpstr>Title, Text &amp; Table</vt:lpstr>
      <vt:lpstr>PowerPoint-Präsentation</vt:lpstr>
      <vt:lpstr>PowerPoint-Präsentation</vt:lpstr>
      <vt:lpstr>PowerPoint-Präsentation</vt:lpstr>
      <vt:lpstr>PowerPoint-Präsentation</vt:lpstr>
      <vt:lpstr>Principally accessible energy regions</vt:lpstr>
      <vt:lpstr>PowerPoint-Präsentation</vt:lpstr>
      <vt:lpstr>The questions: Astrophysics &amp; Cosmology</vt:lpstr>
      <vt:lpstr>The questions: Particle Physics &amp; Basic Laws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Spectrum of Cosmic Rays</vt:lpstr>
      <vt:lpstr>Spectrum of Cosmic Rays</vt:lpstr>
      <vt:lpstr>Spectrum of Cosmic Rays</vt:lpstr>
      <vt:lpstr>Cosmic Rays and LHC</vt:lpstr>
      <vt:lpstr>Cosmic Rays and LHC</vt:lpstr>
      <vt:lpstr>Cut-off at highest energies confirmed, but …                                                   … is that the GZK cut-off?                       … or do the sources just                       run out of power?</vt:lpstr>
      <vt:lpstr>Cut-off: how to undestand ist nature                            </vt:lpstr>
      <vt:lpstr>Can we do astronomy?</vt:lpstr>
      <vt:lpstr>Point Sources: Tantalizing hot spot at TA</vt:lpstr>
      <vt:lpstr>Auger and TA upgrades</vt:lpstr>
      <vt:lpstr>What after results with upgraded arrays?</vt:lpstr>
      <vt:lpstr>What after results with upgraded arrays?</vt:lpstr>
      <vt:lpstr>The Auger Collaboration</vt:lpstr>
      <vt:lpstr>The Auger Collaboration and AugerPrime</vt:lpstr>
      <vt:lpstr>JEM-EUSO</vt:lpstr>
      <vt:lpstr>PowerPoint-Präsentation</vt:lpstr>
      <vt:lpstr>Satellites and balloons</vt:lpstr>
      <vt:lpstr>Example: CR anisotropies at 5 – 5000 TeV</vt:lpstr>
      <vt:lpstr>PowerPoint-Präsentation</vt:lpstr>
      <vt:lpstr>PowerPoint-Präsentation</vt:lpstr>
      <vt:lpstr>PowerPoint-Präsentation</vt:lpstr>
      <vt:lpstr>3rd generation Imaging Air Cherenkov  telescopes</vt:lpstr>
      <vt:lpstr>PowerPoint-Präsentation</vt:lpstr>
      <vt:lpstr>PowerPoint-Präsentation</vt:lpstr>
      <vt:lpstr>PowerPoint-Präsentation</vt:lpstr>
      <vt:lpstr>PowerPoint-Präsentation</vt:lpstr>
      <vt:lpstr>The CTA Collaboration</vt:lpstr>
      <vt:lpstr>Site selection</vt:lpstr>
      <vt:lpstr>PowerPoint-Präsentation</vt:lpstr>
      <vt:lpstr>Large Size Telescopes LST</vt:lpstr>
      <vt:lpstr>Medium Size Telescopes MST</vt:lpstr>
      <vt:lpstr>Small Size Telescopes</vt:lpstr>
      <vt:lpstr>Sensitivity: factor 10 @ 1-10 TeV, extension to LE &amp; HE</vt:lpstr>
      <vt:lpstr>PowerPoint-Präsentation</vt:lpstr>
      <vt:lpstr>CTA schedule                     (as of early 2015)</vt:lpstr>
      <vt:lpstr>Fermi and HAWC:</vt:lpstr>
      <vt:lpstr>Fermi and HAWC:</vt:lpstr>
      <vt:lpstr>LHHASO in Tibet</vt:lpstr>
      <vt:lpstr>TAIGA in Siberia</vt:lpstr>
      <vt:lpstr>LHHASO and TAIGA: find galactic Pevatrons !</vt:lpstr>
      <vt:lpstr>Summary on Gamma Rays</vt:lpstr>
      <vt:lpstr>PowerPoint-Präsentation</vt:lpstr>
      <vt:lpstr>PowerPoint-Präsentation</vt:lpstr>
      <vt:lpstr>PowerPoint-Präsentation</vt:lpstr>
      <vt:lpstr>The devices</vt:lpstr>
      <vt:lpstr>  The pioneer: NT200 in Lake Baikal</vt:lpstr>
      <vt:lpstr>PowerPoint-Präsentation</vt:lpstr>
      <vt:lpstr>IceCube Neutrino Observatory</vt:lpstr>
      <vt:lpstr>PowerPoint-Präsentation</vt:lpstr>
      <vt:lpstr>Follow-up Analysis: HESE  (High Energy Starting Event)</vt:lpstr>
      <vt:lpstr>Follow-up Analysis: HESE  (High Energy Starting Event)</vt:lpstr>
      <vt:lpstr>3 years through-going muons  The highest energy muon in 2009-12                                                         (IC 59+79+86)</vt:lpstr>
      <vt:lpstr>New: The highest energy of all !</vt:lpstr>
      <vt:lpstr>Energy spectrum                      = 0  E</vt:lpstr>
      <vt:lpstr>Flavor composition: what do we expect?</vt:lpstr>
      <vt:lpstr>Flavor composition: what do we measure?</vt:lpstr>
      <vt:lpstr>IceCube 4 years       pre-trial significance skymap</vt:lpstr>
      <vt:lpstr>But may be we are close!</vt:lpstr>
      <vt:lpstr>PowerPoint-Präsentation</vt:lpstr>
      <vt:lpstr>Baikal, Mediterranean Sea, South Pole </vt:lpstr>
      <vt:lpstr>Gigaton Volume Detector  Baikal GVD</vt:lpstr>
      <vt:lpstr>GVD: Phase 1 (2020) and Phase 2 (~2025)</vt:lpstr>
      <vt:lpstr>2015: First cluster of GVD versus NT200</vt:lpstr>
      <vt:lpstr>KM3NeT  </vt:lpstr>
      <vt:lpstr>Original idea: 6 blocks at 3 locations: 6 x 0.6 km³</vt:lpstr>
      <vt:lpstr>Phase 1 (2017): </vt:lpstr>
      <vt:lpstr>Phase 2:  ORCA and ARCA              (2020?)</vt:lpstr>
      <vt:lpstr>KM3NeT Phase 2: diffuse fluxes</vt:lpstr>
      <vt:lpstr>ORCA/PINGU: neutrino mass hierarchy</vt:lpstr>
      <vt:lpstr>ORCA/PINGU: neutrino mass hierarchy</vt:lpstr>
      <vt:lpstr>IceCube Gen2  </vt:lpstr>
      <vt:lpstr>The IceCube Gen2 facility: conceptual drawing</vt:lpstr>
      <vt:lpstr>The IceCube Gen2 facility: conceptual drawing</vt:lpstr>
      <vt:lpstr>Global timeline                       </vt:lpstr>
      <vt:lpstr>Global timeline                       </vt:lpstr>
      <vt:lpstr>Conclusions HE neutrinos</vt:lpstr>
      <vt:lpstr>PowerPoint-Präsentation</vt:lpstr>
      <vt:lpstr>PowerPoint-Präsentation</vt:lpstr>
      <vt:lpstr>PowerPoint-Präsentation</vt:lpstr>
      <vt:lpstr>The GW spectrum (credit NASA)</vt:lpstr>
      <vt:lpstr>PowerPoint-Präsentation</vt:lpstr>
      <vt:lpstr>The current GW network of interferometers</vt:lpstr>
      <vt:lpstr>The GW network in 4-5 years</vt:lpstr>
      <vt:lpstr>PowerPoint-Präsentation</vt:lpstr>
      <vt:lpstr>PowerPoint-Präsentation</vt:lpstr>
      <vt:lpstr>PowerPoint-Präsentation</vt:lpstr>
      <vt:lpstr>What after discoveries 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Crab Nebula pulsed emission</vt:lpstr>
      <vt:lpstr>Displaying Cosmic Particle Accelerators</vt:lpstr>
      <vt:lpstr>An example: LIGO Upgrade timeline</vt:lpstr>
      <vt:lpstr>CTA schedule as of early 2015</vt:lpstr>
      <vt:lpstr>Upper limits and 5 discovery potential </vt:lpstr>
      <vt:lpstr>Neutrinos from GRB</vt:lpstr>
      <vt:lpstr>  Neutrinos from GRB   Astrophys. J. 805, L5 (2015) &amp;  arXiv:1412:6510</vt:lpstr>
      <vt:lpstr>Follow-up observations  all-sky devices  pointing devices</vt:lpstr>
      <vt:lpstr>Optical and X-ray follow-up</vt:lpstr>
      <vt:lpstr>PowerPoint-Präsentation</vt:lpstr>
      <vt:lpstr>Resolving the sources of the diffuse flux</vt:lpstr>
      <vt:lpstr>Resolving the sources of the diffuse flux</vt:lpstr>
      <vt:lpstr>Oscillations of atmospheric neutrinos</vt:lpstr>
      <vt:lpstr>Oscillations of atmospheric neutrinos</vt:lpstr>
      <vt:lpstr> HESE skyplot, 3 years   </vt:lpstr>
      <vt:lpstr> HESE skyplot, 4 years</vt:lpstr>
      <vt:lpstr>Through-going muons, IC-79/86</vt:lpstr>
      <vt:lpstr>Putting all together</vt:lpstr>
      <vt:lpstr>KM3NeT Phase 2: point source sensitivity</vt:lpstr>
      <vt:lpstr>PowerPoint-Präsentation</vt:lpstr>
      <vt:lpstr>Content</vt:lpstr>
      <vt:lpstr>PowerPoint-Präsentation</vt:lpstr>
      <vt:lpstr>Range of cosmic rays and gamma rays</vt:lpstr>
      <vt:lpstr>PowerPoint-Präsentation</vt:lpstr>
      <vt:lpstr>The questions: Particle Physics</vt:lpstr>
      <vt:lpstr>IceCube 4 years       But: we may be close!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Spiering, Christian</dc:creator>
  <cp:lastModifiedBy>DESY LocAdmin</cp:lastModifiedBy>
  <cp:revision>804</cp:revision>
  <dcterms:modified xsi:type="dcterms:W3CDTF">2016-01-12T10:19:53Z</dcterms:modified>
</cp:coreProperties>
</file>