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591" r:id="rId2"/>
    <p:sldId id="628" r:id="rId3"/>
    <p:sldId id="629" r:id="rId4"/>
    <p:sldId id="630" r:id="rId5"/>
    <p:sldId id="531" r:id="rId6"/>
    <p:sldId id="534" r:id="rId7"/>
    <p:sldId id="535" r:id="rId8"/>
    <p:sldId id="597" r:id="rId9"/>
    <p:sldId id="598" r:id="rId10"/>
    <p:sldId id="537" r:id="rId11"/>
    <p:sldId id="538" r:id="rId12"/>
    <p:sldId id="600" r:id="rId13"/>
    <p:sldId id="631" r:id="rId14"/>
    <p:sldId id="640" r:id="rId15"/>
    <p:sldId id="633" r:id="rId16"/>
    <p:sldId id="634" r:id="rId17"/>
    <p:sldId id="632" r:id="rId18"/>
    <p:sldId id="593" r:id="rId19"/>
    <p:sldId id="555" r:id="rId20"/>
    <p:sldId id="556" r:id="rId21"/>
    <p:sldId id="609" r:id="rId22"/>
    <p:sldId id="635" r:id="rId23"/>
    <p:sldId id="613" r:id="rId24"/>
    <p:sldId id="614" r:id="rId25"/>
    <p:sldId id="638" r:id="rId26"/>
    <p:sldId id="641" r:id="rId27"/>
    <p:sldId id="643" r:id="rId28"/>
    <p:sldId id="644" r:id="rId29"/>
    <p:sldId id="636" r:id="rId30"/>
    <p:sldId id="560" r:id="rId31"/>
    <p:sldId id="642" r:id="rId32"/>
    <p:sldId id="639" r:id="rId33"/>
    <p:sldId id="645" r:id="rId34"/>
    <p:sldId id="653" r:id="rId35"/>
    <p:sldId id="646" r:id="rId36"/>
    <p:sldId id="647" r:id="rId37"/>
    <p:sldId id="648" r:id="rId38"/>
    <p:sldId id="649" r:id="rId39"/>
    <p:sldId id="650" r:id="rId40"/>
    <p:sldId id="651" r:id="rId41"/>
    <p:sldId id="652" r:id="rId42"/>
    <p:sldId id="655" r:id="rId43"/>
    <p:sldId id="656" r:id="rId44"/>
    <p:sldId id="657" r:id="rId45"/>
    <p:sldId id="654" r:id="rId46"/>
    <p:sldId id="658" r:id="rId47"/>
    <p:sldId id="659" r:id="rId48"/>
    <p:sldId id="670" r:id="rId49"/>
    <p:sldId id="669" r:id="rId50"/>
    <p:sldId id="660" r:id="rId51"/>
    <p:sldId id="664" r:id="rId52"/>
    <p:sldId id="668" r:id="rId53"/>
    <p:sldId id="666" r:id="rId54"/>
    <p:sldId id="667" r:id="rId55"/>
    <p:sldId id="671" r:id="rId56"/>
    <p:sldId id="672" r:id="rId57"/>
    <p:sldId id="673" r:id="rId58"/>
    <p:sldId id="674" r:id="rId59"/>
    <p:sldId id="675" r:id="rId60"/>
  </p:sldIdLst>
  <p:sldSz cx="9217025" cy="6911975"/>
  <p:notesSz cx="6781800" cy="9926638"/>
  <p:custDataLst>
    <p:tags r:id="rId62"/>
  </p:custDataLst>
  <p:defaultTextStyle>
    <a:defPPr>
      <a:defRPr lang="en-US"/>
    </a:defPPr>
    <a:lvl1pPr marL="0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812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624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436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248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4059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871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683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495" algn="l" defTabSz="9216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953737"/>
    <a:srgbClr val="C00000"/>
    <a:srgbClr val="336699"/>
    <a:srgbClr val="707070"/>
    <a:srgbClr val="6A6A6A"/>
    <a:srgbClr val="7F7F7F"/>
    <a:srgbClr val="646464"/>
    <a:srgbClr val="557D7D"/>
    <a:srgbClr val="54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3" autoAdjust="0"/>
    <p:restoredTop sz="94540" autoAdjust="0"/>
  </p:normalViewPr>
  <p:slideViewPr>
    <p:cSldViewPr>
      <p:cViewPr>
        <p:scale>
          <a:sx n="60" d="100"/>
          <a:sy n="60" d="100"/>
        </p:scale>
        <p:origin x="-1324" y="-176"/>
      </p:cViewPr>
      <p:guideLst>
        <p:guide orient="horz" pos="1134"/>
        <p:guide orient="horz" pos="3901"/>
        <p:guide pos="1633"/>
        <p:guide pos="2449"/>
        <p:guide pos="48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08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9473684210526317E-3"/>
          <c:y val="0.13842482100238662"/>
          <c:w val="0.99342105263157898"/>
          <c:h val="0.71599045346062051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2373">
              <a:solidFill>
                <a:schemeClr val="tx1"/>
              </a:solidFill>
              <a:prstDash val="solid"/>
            </a:ln>
          </c:spPr>
          <c:explosion val="25"/>
          <c:dPt>
            <c:idx val="0"/>
            <c:bubble3D val="0"/>
          </c:dPt>
          <c:dPt>
            <c:idx val="1"/>
            <c:bubble3D val="0"/>
            <c:spPr>
              <a:solidFill>
                <a:srgbClr val="FF00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33CCCC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FFF00"/>
              </a:solidFill>
              <a:ln w="12373">
                <a:solidFill>
                  <a:schemeClr val="tx1"/>
                </a:solidFill>
                <a:prstDash val="solid"/>
              </a:ln>
            </c:spPr>
          </c:dPt>
          <c:cat>
            <c:numRef>
              <c:f>Sheet1!$B$1:$E$1</c:f>
              <c:numCache>
                <c:formatCode>General</c:formatCode>
                <c:ptCount val="4"/>
              </c:numCache>
            </c:numRef>
          </c:cat>
          <c:val>
            <c:numRef>
              <c:f>Sheet1!$B$2:$E$2</c:f>
              <c:numCache>
                <c:formatCode>General</c:formatCode>
                <c:ptCount val="4"/>
                <c:pt idx="0">
                  <c:v>73</c:v>
                </c:pt>
                <c:pt idx="1">
                  <c:v>1</c:v>
                </c:pt>
                <c:pt idx="2">
                  <c:v>22</c:v>
                </c:pt>
                <c:pt idx="3">
                  <c:v>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4746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54" b="1" i="0" u="none" strike="noStrike" baseline="0">
          <a:solidFill>
            <a:schemeClr val="tx1"/>
          </a:solidFill>
          <a:latin typeface="Trebuchet MS"/>
          <a:ea typeface="Trebuchet MS"/>
          <a:cs typeface="Trebuchet MS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980161664233321E-2"/>
          <c:y val="2.9409423858025897E-2"/>
          <c:w val="0.89153383351411408"/>
          <c:h val="0.81535565967353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invertIfNegative val="0"/>
          <c:cat>
            <c:numRef>
              <c:f>Sheet1!$A$2:$A$39</c:f>
              <c:numCache>
                <c:formatCode>0</c:formatCode>
                <c:ptCount val="38"/>
                <c:pt idx="0">
                  <c:v>1977</c:v>
                </c:pt>
                <c:pt idx="1">
                  <c:v>1978</c:v>
                </c:pt>
                <c:pt idx="2">
                  <c:v>1979</c:v>
                </c:pt>
                <c:pt idx="3">
                  <c:v>1980</c:v>
                </c:pt>
                <c:pt idx="4">
                  <c:v>1981</c:v>
                </c:pt>
                <c:pt idx="5">
                  <c:v>1982</c:v>
                </c:pt>
                <c:pt idx="6">
                  <c:v>1983</c:v>
                </c:pt>
                <c:pt idx="7">
                  <c:v>1984</c:v>
                </c:pt>
                <c:pt idx="8">
                  <c:v>1985</c:v>
                </c:pt>
                <c:pt idx="9">
                  <c:v>1986</c:v>
                </c:pt>
                <c:pt idx="10">
                  <c:v>1987</c:v>
                </c:pt>
                <c:pt idx="11">
                  <c:v>1988</c:v>
                </c:pt>
                <c:pt idx="12">
                  <c:v>1989</c:v>
                </c:pt>
                <c:pt idx="13">
                  <c:v>1990</c:v>
                </c:pt>
                <c:pt idx="14">
                  <c:v>1991</c:v>
                </c:pt>
                <c:pt idx="15">
                  <c:v>1992</c:v>
                </c:pt>
                <c:pt idx="16">
                  <c:v>1993</c:v>
                </c:pt>
                <c:pt idx="17">
                  <c:v>1994</c:v>
                </c:pt>
                <c:pt idx="18">
                  <c:v>1995</c:v>
                </c:pt>
                <c:pt idx="19">
                  <c:v>1996</c:v>
                </c:pt>
                <c:pt idx="20">
                  <c:v>1997</c:v>
                </c:pt>
                <c:pt idx="21">
                  <c:v>1998</c:v>
                </c:pt>
                <c:pt idx="22">
                  <c:v>1999</c:v>
                </c:pt>
                <c:pt idx="23">
                  <c:v>2000</c:v>
                </c:pt>
                <c:pt idx="24">
                  <c:v>2001</c:v>
                </c:pt>
                <c:pt idx="25">
                  <c:v>2002</c:v>
                </c:pt>
                <c:pt idx="26">
                  <c:v>2003</c:v>
                </c:pt>
                <c:pt idx="27">
                  <c:v>2004</c:v>
                </c:pt>
                <c:pt idx="28">
                  <c:v>2005</c:v>
                </c:pt>
                <c:pt idx="29">
                  <c:v>2006</c:v>
                </c:pt>
                <c:pt idx="30">
                  <c:v>2007</c:v>
                </c:pt>
                <c:pt idx="31">
                  <c:v>2008</c:v>
                </c:pt>
                <c:pt idx="32">
                  <c:v>2009</c:v>
                </c:pt>
                <c:pt idx="33">
                  <c:v>2010</c:v>
                </c:pt>
                <c:pt idx="34">
                  <c:v>2011</c:v>
                </c:pt>
                <c:pt idx="35">
                  <c:v>2012</c:v>
                </c:pt>
                <c:pt idx="36">
                  <c:v>2013</c:v>
                </c:pt>
                <c:pt idx="37">
                  <c:v>2014</c:v>
                </c:pt>
              </c:numCache>
            </c:numRef>
          </c:cat>
          <c:val>
            <c:numRef>
              <c:f>Sheet1!$B$2:$B$39</c:f>
              <c:numCache>
                <c:formatCode>0</c:formatCode>
                <c:ptCount val="38"/>
                <c:pt idx="0">
                  <c:v>10</c:v>
                </c:pt>
                <c:pt idx="1">
                  <c:v>70</c:v>
                </c:pt>
                <c:pt idx="2">
                  <c:v>43</c:v>
                </c:pt>
                <c:pt idx="3">
                  <c:v>24</c:v>
                </c:pt>
                <c:pt idx="4">
                  <c:v>104</c:v>
                </c:pt>
                <c:pt idx="5">
                  <c:v>126</c:v>
                </c:pt>
                <c:pt idx="6">
                  <c:v>99</c:v>
                </c:pt>
                <c:pt idx="7">
                  <c:v>88</c:v>
                </c:pt>
                <c:pt idx="8">
                  <c:v>91</c:v>
                </c:pt>
                <c:pt idx="9">
                  <c:v>129</c:v>
                </c:pt>
                <c:pt idx="10">
                  <c:v>103</c:v>
                </c:pt>
                <c:pt idx="11">
                  <c:v>109</c:v>
                </c:pt>
                <c:pt idx="12">
                  <c:v>97</c:v>
                </c:pt>
                <c:pt idx="13">
                  <c:v>110</c:v>
                </c:pt>
                <c:pt idx="14">
                  <c:v>102</c:v>
                </c:pt>
                <c:pt idx="15">
                  <c:v>92</c:v>
                </c:pt>
                <c:pt idx="16">
                  <c:v>86</c:v>
                </c:pt>
                <c:pt idx="17">
                  <c:v>68</c:v>
                </c:pt>
                <c:pt idx="18">
                  <c:v>87</c:v>
                </c:pt>
                <c:pt idx="19">
                  <c:v>94</c:v>
                </c:pt>
                <c:pt idx="20">
                  <c:v>98</c:v>
                </c:pt>
                <c:pt idx="21">
                  <c:v>122</c:v>
                </c:pt>
                <c:pt idx="22">
                  <c:v>95</c:v>
                </c:pt>
                <c:pt idx="23">
                  <c:v>97</c:v>
                </c:pt>
                <c:pt idx="24">
                  <c:v>72</c:v>
                </c:pt>
                <c:pt idx="25">
                  <c:v>73</c:v>
                </c:pt>
                <c:pt idx="26">
                  <c:v>69</c:v>
                </c:pt>
                <c:pt idx="27">
                  <c:v>113</c:v>
                </c:pt>
                <c:pt idx="28">
                  <c:v>115</c:v>
                </c:pt>
                <c:pt idx="29">
                  <c:v>135</c:v>
                </c:pt>
                <c:pt idx="30">
                  <c:v>179</c:v>
                </c:pt>
                <c:pt idx="31">
                  <c:v>183</c:v>
                </c:pt>
                <c:pt idx="32">
                  <c:v>185</c:v>
                </c:pt>
                <c:pt idx="33">
                  <c:v>221</c:v>
                </c:pt>
                <c:pt idx="34">
                  <c:v>188</c:v>
                </c:pt>
                <c:pt idx="35">
                  <c:v>206</c:v>
                </c:pt>
                <c:pt idx="36">
                  <c:v>236</c:v>
                </c:pt>
                <c:pt idx="37">
                  <c:v>305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1334784"/>
        <c:axId val="122139392"/>
      </c:barChart>
      <c:catAx>
        <c:axId val="12133478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en-US"/>
          </a:p>
        </c:txPr>
        <c:crossAx val="122139392"/>
        <c:crosses val="autoZero"/>
        <c:auto val="1"/>
        <c:lblAlgn val="ctr"/>
        <c:lblOffset val="100"/>
        <c:noMultiLvlLbl val="0"/>
      </c:catAx>
      <c:valAx>
        <c:axId val="122139392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121334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1452" y="2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21-Dec-15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9638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181" y="4715156"/>
            <a:ext cx="5425440" cy="4466987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1452" y="9428585"/>
            <a:ext cx="2938780" cy="496332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3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3757EF-13E9-4198-A937-0CBC43ED37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44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" y="6698905"/>
            <a:ext cx="9217026" cy="21356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608513" y="6696437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Physics Colloquium, IFAE, Barcelona, 21 Dec 2015</a:t>
            </a:r>
            <a:endParaRPr lang="en-US" sz="1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marL="0" marR="0" indent="0" algn="r" defTabSz="9216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baseline="0" smtClean="0">
                <a:solidFill>
                  <a:schemeClr val="bg1"/>
                </a:solidFill>
              </a:rPr>
              <a:t>Physics Colloquium, IFAE, Barcelona, 21 Dec 2015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4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2" y="276799"/>
            <a:ext cx="8295323" cy="1151996"/>
          </a:xfrm>
          <a:prstGeom prst="rect">
            <a:avLst/>
          </a:prstGeom>
        </p:spPr>
        <p:txBody>
          <a:bodyPr vert="horz" lIns="92162" tIns="46081" rIns="92162" bIns="4608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2" y="1612796"/>
            <a:ext cx="8295323" cy="4561584"/>
          </a:xfrm>
          <a:prstGeom prst="rect">
            <a:avLst/>
          </a:prstGeom>
        </p:spPr>
        <p:txBody>
          <a:bodyPr vert="horz" lIns="92162" tIns="46081" rIns="92162" bIns="4608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3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21-Dec-15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2" y="6406378"/>
            <a:ext cx="2918725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7" y="6406378"/>
            <a:ext cx="2150639" cy="367999"/>
          </a:xfrm>
          <a:prstGeom prst="rect">
            <a:avLst/>
          </a:prstGeom>
        </p:spPr>
        <p:txBody>
          <a:bodyPr vert="horz" lIns="92162" tIns="46081" rIns="92162" bIns="460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624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609" indent="-345609" algn="l" defTabSz="9216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819" indent="-288007" algn="l" defTabSz="921624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030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842" indent="-230406" algn="l" defTabSz="92162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653" indent="-230406" algn="l" defTabSz="921624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4465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5277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6089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901" indent="-230406" algn="l" defTabSz="9216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812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624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436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3248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4059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871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683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6495" algn="l" defTabSz="9216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13" Type="http://schemas.openxmlformats.org/officeDocument/2006/relationships/image" Target="../media/image53.png"/><Relationship Id="rId3" Type="http://schemas.openxmlformats.org/officeDocument/2006/relationships/image" Target="../media/image431.png"/><Relationship Id="rId7" Type="http://schemas.openxmlformats.org/officeDocument/2006/relationships/image" Target="../media/image51.png"/><Relationship Id="rId12" Type="http://schemas.openxmlformats.org/officeDocument/2006/relationships/image" Target="../media/image52.png"/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10.png"/><Relationship Id="rId5" Type="http://schemas.openxmlformats.org/officeDocument/2006/relationships/image" Target="../media/image49.jpg"/><Relationship Id="rId10" Type="http://schemas.openxmlformats.org/officeDocument/2006/relationships/image" Target="../media/image500.png"/><Relationship Id="rId4" Type="http://schemas.openxmlformats.org/officeDocument/2006/relationships/image" Target="../media/image440.pn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3.png"/><Relationship Id="rId7" Type="http://schemas.openxmlformats.org/officeDocument/2006/relationships/image" Target="../media/image8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280.png"/><Relationship Id="rId10" Type="http://schemas.openxmlformats.org/officeDocument/2006/relationships/image" Target="../media/image60.png"/><Relationship Id="rId4" Type="http://schemas.openxmlformats.org/officeDocument/2006/relationships/image" Target="../media/image270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9" Type="http://schemas.openxmlformats.org/officeDocument/2006/relationships/image" Target="../media/image27.jpg"/><Relationship Id="rId3" Type="http://schemas.openxmlformats.org/officeDocument/2006/relationships/image" Target="../media/image10.jp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7" Type="http://schemas.openxmlformats.org/officeDocument/2006/relationships/image" Target="../media/image14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1.jpg"/><Relationship Id="rId38" Type="http://schemas.openxmlformats.org/officeDocument/2006/relationships/image" Target="../media/image26.jpg"/><Relationship Id="rId2" Type="http://schemas.openxmlformats.org/officeDocument/2006/relationships/image" Target="../media/image9.jpg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25.jpg"/><Relationship Id="rId40" Type="http://schemas.openxmlformats.org/officeDocument/2006/relationships/image" Target="../media/image28.jpg"/><Relationship Id="rId5" Type="http://schemas.openxmlformats.org/officeDocument/2006/relationships/image" Target="../media/image12.jpg"/><Relationship Id="rId23" Type="http://schemas.openxmlformats.org/officeDocument/2006/relationships/image" Target="../media/image223.png"/><Relationship Id="rId28" Type="http://schemas.openxmlformats.org/officeDocument/2006/relationships/image" Target="../media/image16.jpg"/><Relationship Id="rId36" Type="http://schemas.openxmlformats.org/officeDocument/2006/relationships/image" Target="../media/image24.jpg"/><Relationship Id="rId19" Type="http://schemas.openxmlformats.org/officeDocument/2006/relationships/image" Target="../media/image180.png"/><Relationship Id="rId31" Type="http://schemas.openxmlformats.org/officeDocument/2006/relationships/image" Target="../media/image19.jpg"/><Relationship Id="rId4" Type="http://schemas.openxmlformats.org/officeDocument/2006/relationships/image" Target="../media/image11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7" Type="http://schemas.openxmlformats.org/officeDocument/2006/relationships/image" Target="../media/image110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1.png"/><Relationship Id="rId5" Type="http://schemas.openxmlformats.org/officeDocument/2006/relationships/image" Target="../media/image1080.png"/><Relationship Id="rId4" Type="http://schemas.openxmlformats.org/officeDocument/2006/relationships/image" Target="../media/image1070.png"/><Relationship Id="rId9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0.png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8" Type="http://schemas.openxmlformats.org/officeDocument/2006/relationships/image" Target="../media/image173.png"/><Relationship Id="rId26" Type="http://schemas.openxmlformats.org/officeDocument/2006/relationships/image" Target="../media/image252.png"/><Relationship Id="rId3" Type="http://schemas.openxmlformats.org/officeDocument/2006/relationships/image" Target="../media/image10.jp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7" Type="http://schemas.openxmlformats.org/officeDocument/2006/relationships/image" Target="../media/image14.jpg"/><Relationship Id="rId17" Type="http://schemas.openxmlformats.org/officeDocument/2006/relationships/image" Target="../media/image160.png"/><Relationship Id="rId25" Type="http://schemas.openxmlformats.org/officeDocument/2006/relationships/image" Target="../media/image245.png"/><Relationship Id="rId33" Type="http://schemas.openxmlformats.org/officeDocument/2006/relationships/image" Target="../media/image21.jpg"/><Relationship Id="rId2" Type="http://schemas.openxmlformats.org/officeDocument/2006/relationships/image" Target="../media/image9.jpg"/><Relationship Id="rId16" Type="http://schemas.openxmlformats.org/officeDocument/2006/relationships/image" Target="../media/image151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30.jpg"/><Relationship Id="rId5" Type="http://schemas.openxmlformats.org/officeDocument/2006/relationships/image" Target="../media/image12.jpg"/><Relationship Id="rId23" Type="http://schemas.openxmlformats.org/officeDocument/2006/relationships/image" Target="../media/image223.png"/><Relationship Id="rId28" Type="http://schemas.openxmlformats.org/officeDocument/2006/relationships/image" Target="../media/image16.jpg"/><Relationship Id="rId36" Type="http://schemas.openxmlformats.org/officeDocument/2006/relationships/image" Target="../media/image29.jpg"/><Relationship Id="rId19" Type="http://schemas.openxmlformats.org/officeDocument/2006/relationships/image" Target="../media/image180.png"/><Relationship Id="rId31" Type="http://schemas.openxmlformats.org/officeDocument/2006/relationships/image" Target="../media/image19.jpg"/><Relationship Id="rId4" Type="http://schemas.openxmlformats.org/officeDocument/2006/relationships/image" Target="../media/image11.jpg"/><Relationship Id="rId22" Type="http://schemas.openxmlformats.org/officeDocument/2006/relationships/image" Target="../media/image210.png"/><Relationship Id="rId27" Type="http://schemas.openxmlformats.org/officeDocument/2006/relationships/image" Target="../media/image264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0.png"/><Relationship Id="rId4" Type="http://schemas.openxmlformats.org/officeDocument/2006/relationships/image" Target="../media/image7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8" Type="http://schemas.openxmlformats.org/officeDocument/2006/relationships/image" Target="../media/image173.png"/><Relationship Id="rId26" Type="http://schemas.openxmlformats.org/officeDocument/2006/relationships/image" Target="../media/image25.png"/><Relationship Id="rId39" Type="http://schemas.openxmlformats.org/officeDocument/2006/relationships/image" Target="../media/image272.png"/><Relationship Id="rId3" Type="http://schemas.openxmlformats.org/officeDocument/2006/relationships/image" Target="../media/image9.jpg"/><Relationship Id="rId21" Type="http://schemas.openxmlformats.org/officeDocument/2006/relationships/image" Target="../media/image200.png"/><Relationship Id="rId34" Type="http://schemas.openxmlformats.org/officeDocument/2006/relationships/image" Target="../media/image22.jpg"/><Relationship Id="rId42" Type="http://schemas.openxmlformats.org/officeDocument/2006/relationships/image" Target="../media/image34.jpg"/><Relationship Id="rId47" Type="http://schemas.openxmlformats.org/officeDocument/2006/relationships/image" Target="../media/image290.png"/><Relationship Id="rId7" Type="http://schemas.openxmlformats.org/officeDocument/2006/relationships/image" Target="../media/image14.jp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21.jpg"/><Relationship Id="rId38" Type="http://schemas.openxmlformats.org/officeDocument/2006/relationships/image" Target="../media/image230.png"/><Relationship Id="rId46" Type="http://schemas.openxmlformats.org/officeDocument/2006/relationships/image" Target="../media/image34.png"/><Relationship Id="rId2" Type="http://schemas.openxmlformats.org/officeDocument/2006/relationships/image" Target="../media/image13.jpg"/><Relationship Id="rId16" Type="http://schemas.openxmlformats.org/officeDocument/2006/relationships/image" Target="../media/image15.png"/><Relationship Id="rId20" Type="http://schemas.openxmlformats.org/officeDocument/2006/relationships/image" Target="../media/image191.png"/><Relationship Id="rId29" Type="http://schemas.openxmlformats.org/officeDocument/2006/relationships/image" Target="../media/image17.jpg"/><Relationship Id="rId41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24" Type="http://schemas.openxmlformats.org/officeDocument/2006/relationships/image" Target="../media/image231.png"/><Relationship Id="rId32" Type="http://schemas.openxmlformats.org/officeDocument/2006/relationships/image" Target="../media/image20.jpg"/><Relationship Id="rId37" Type="http://schemas.openxmlformats.org/officeDocument/2006/relationships/image" Target="../media/image20.png"/><Relationship Id="rId40" Type="http://schemas.openxmlformats.org/officeDocument/2006/relationships/image" Target="../media/image32.jpg"/><Relationship Id="rId45" Type="http://schemas.openxmlformats.org/officeDocument/2006/relationships/image" Target="../media/image37.png"/><Relationship Id="rId5" Type="http://schemas.openxmlformats.org/officeDocument/2006/relationships/image" Target="../media/image11.jpg"/><Relationship Id="rId23" Type="http://schemas.openxmlformats.org/officeDocument/2006/relationships/image" Target="../media/image22.png"/><Relationship Id="rId28" Type="http://schemas.openxmlformats.org/officeDocument/2006/relationships/image" Target="../media/image16.jpg"/><Relationship Id="rId36" Type="http://schemas.openxmlformats.org/officeDocument/2006/relationships/image" Target="../media/image31.png"/><Relationship Id="rId19" Type="http://schemas.openxmlformats.org/officeDocument/2006/relationships/image" Target="../media/image18.png"/><Relationship Id="rId31" Type="http://schemas.openxmlformats.org/officeDocument/2006/relationships/image" Target="../media/image19.jpg"/><Relationship Id="rId44" Type="http://schemas.openxmlformats.org/officeDocument/2006/relationships/image" Target="../media/image36.jpg"/><Relationship Id="rId4" Type="http://schemas.openxmlformats.org/officeDocument/2006/relationships/image" Target="../media/image10.jp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18.jpg"/><Relationship Id="rId35" Type="http://schemas.openxmlformats.org/officeDocument/2006/relationships/image" Target="../media/image23.jpg"/><Relationship Id="rId43" Type="http://schemas.openxmlformats.org/officeDocument/2006/relationships/image" Target="../media/image35.jpg"/><Relationship Id="rId48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IFAE\cast_tracking_labeled.mov" TargetMode="External"/><Relationship Id="rId1" Type="http://schemas.microsoft.com/office/2007/relationships/media" Target="file:///C:\Users\Georg%20Raffelt\Desktop\IFAE\cast_tracking_labeled.mov" TargetMode="External"/><Relationship Id="rId4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0.png"/><Relationship Id="rId4" Type="http://schemas.openxmlformats.org/officeDocument/2006/relationships/image" Target="../media/image68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1.pn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13" Type="http://schemas.openxmlformats.org/officeDocument/2006/relationships/image" Target="../media/image121.png"/><Relationship Id="rId3" Type="http://schemas.openxmlformats.org/officeDocument/2006/relationships/image" Target="../media/image113.jpg"/><Relationship Id="rId7" Type="http://schemas.openxmlformats.org/officeDocument/2006/relationships/image" Target="../media/image116.jpg"/><Relationship Id="rId12" Type="http://schemas.openxmlformats.org/officeDocument/2006/relationships/image" Target="../media/image120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g"/><Relationship Id="rId11" Type="http://schemas.openxmlformats.org/officeDocument/2006/relationships/image" Target="../media/image119.jpg"/><Relationship Id="rId5" Type="http://schemas.openxmlformats.org/officeDocument/2006/relationships/image" Target="../media/image115.jpg"/><Relationship Id="rId10" Type="http://schemas.openxmlformats.org/officeDocument/2006/relationships/image" Target="../media/image5.png"/><Relationship Id="rId4" Type="http://schemas.openxmlformats.org/officeDocument/2006/relationships/image" Target="../media/image114.jpg"/><Relationship Id="rId9" Type="http://schemas.openxmlformats.org/officeDocument/2006/relationships/image" Target="../media/image1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360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1.png"/><Relationship Id="rId4" Type="http://schemas.openxmlformats.org/officeDocument/2006/relationships/image" Target="../media/image8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80.png"/><Relationship Id="rId7" Type="http://schemas.openxmlformats.org/officeDocument/2006/relationships/image" Target="../media/image22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1.png"/><Relationship Id="rId11" Type="http://schemas.openxmlformats.org/officeDocument/2006/relationships/image" Target="../media/image78.png"/><Relationship Id="rId5" Type="http://schemas.openxmlformats.org/officeDocument/2006/relationships/image" Target="../media/image200.png"/><Relationship Id="rId10" Type="http://schemas.openxmlformats.org/officeDocument/2006/relationships/image" Target="../media/image160.png"/><Relationship Id="rId4" Type="http://schemas.openxmlformats.org/officeDocument/2006/relationships/image" Target="../media/image191.png"/><Relationship Id="rId9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43892" y="3095937"/>
            <a:ext cx="8929240" cy="1302540"/>
          </a:xfrm>
          <a:effectLst/>
        </p:spPr>
        <p:txBody>
          <a:bodyPr/>
          <a:lstStyle/>
          <a:p>
            <a:r>
              <a:rPr lang="en-US" sz="7200" smtClean="0"/>
              <a:t>Axion Landscape</a:t>
            </a:r>
            <a:endParaRPr lang="en-US" sz="7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642" y="143527"/>
            <a:ext cx="1728240" cy="172824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7345461" y="143527"/>
            <a:ext cx="1727671" cy="172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43892" y="151176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Axions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ctangle 4"/>
          <p:cNvSpPr>
            <a:spLocks noChangeArrowheads="1"/>
          </p:cNvSpPr>
          <p:nvPr/>
        </p:nvSpPr>
        <p:spPr bwMode="auto">
          <a:xfrm>
            <a:off x="194414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Supernova 1987A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5544642" y="151152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Dark Matter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ctangle 4"/>
          <p:cNvSpPr>
            <a:spLocks noChangeArrowheads="1"/>
          </p:cNvSpPr>
          <p:nvPr/>
        </p:nvSpPr>
        <p:spPr bwMode="auto">
          <a:xfrm>
            <a:off x="73448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Long-Range Force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287547"/>
            <a:ext cx="1584220" cy="131341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787" y="334343"/>
            <a:ext cx="996449" cy="11591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32" y="143767"/>
            <a:ext cx="1728000" cy="1728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3744392" y="1511717"/>
            <a:ext cx="1728240" cy="360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17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 Universe</a:t>
            </a:r>
            <a:endParaRPr lang="en-US" sz="17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152" y="6192367"/>
            <a:ext cx="9216000" cy="72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endParaRPr lang="en-US" sz="2900" b="1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" y="5803742"/>
            <a:ext cx="1296180" cy="10525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52" y="5904327"/>
            <a:ext cx="1405798" cy="980558"/>
          </a:xfrm>
          <a:prstGeom prst="rect">
            <a:avLst/>
          </a:prstGeom>
        </p:spPr>
      </p:pic>
      <p:sp>
        <p:nvSpPr>
          <p:cNvPr id="21" name="Title 2"/>
          <p:cNvSpPr txBox="1">
            <a:spLocks/>
          </p:cNvSpPr>
          <p:nvPr/>
        </p:nvSpPr>
        <p:spPr>
          <a:xfrm>
            <a:off x="-128" y="5623642"/>
            <a:ext cx="8929240" cy="1302540"/>
          </a:xfrm>
          <a:prstGeom prst="rect">
            <a:avLst/>
          </a:prstGeom>
          <a:noFill/>
          <a:effectLst/>
        </p:spPr>
        <p:txBody>
          <a:bodyPr vert="horz" lIns="92162" tIns="46081" rIns="92162" bIns="46081" rtlCol="0" anchor="ctr">
            <a:noAutofit/>
          </a:bodyPr>
          <a:lstStyle>
            <a:lvl1pPr algn="ctr" defTabSz="921624" rtl="0" eaLnBrk="1" latinLnBrk="0" hangingPunct="1">
              <a:spcBef>
                <a:spcPct val="0"/>
              </a:spcBef>
              <a:buNone/>
              <a:defRPr sz="3200" b="1" kern="1200">
                <a:ln w="6350">
                  <a:noFill/>
                </a:ln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smtClean="0"/>
              <a:t>Georg Raffelt</a:t>
            </a:r>
          </a:p>
          <a:p>
            <a:r>
              <a:rPr lang="en-US" sz="3000" smtClean="0"/>
              <a:t>Max Planck Institute for Physics, Munich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47790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37 Years of Axions</a:t>
            </a:r>
            <a:endParaRPr lang="en-US"/>
          </a:p>
        </p:txBody>
      </p:sp>
      <p:pic>
        <p:nvPicPr>
          <p:cNvPr id="3" name="Picture 2" descr="C:\Users\Georg Raffelt\Desktop\pi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52" y="782623"/>
            <a:ext cx="7777080" cy="34654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pi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72" y="3083057"/>
            <a:ext cx="7785800" cy="346936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97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Cleansing Axion</a:t>
            </a:r>
            <a:endParaRPr lang="en-US"/>
          </a:p>
        </p:txBody>
      </p:sp>
      <p:pic>
        <p:nvPicPr>
          <p:cNvPr id="4" name="Picture 4" descr="C:\Users\Georg Raffelt\Desktop\Avignon\pics\frank_wilcz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13" y="791997"/>
            <a:ext cx="2448272" cy="3455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Georg Raffelt\Desktop\Avignon\pics\axiondishwas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47998"/>
            <a:ext cx="1729693" cy="583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C:\Users\Georg Raffelt\Desktop\Avignon\pics\925007933s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256" y="4966483"/>
            <a:ext cx="1728192" cy="15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6408713" y="3887986"/>
            <a:ext cx="244827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ffectLst/>
              </a:rPr>
              <a:t>Frank Wilczek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040561" y="5183981"/>
            <a:ext cx="3861429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b"/>
          <a:lstStyle/>
          <a:p>
            <a:pPr algn="r"/>
            <a:r>
              <a:rPr lang="en-US" sz="2200" b="1">
                <a:effectLst/>
              </a:rPr>
              <a:t>“I named them after a laundry</a:t>
            </a:r>
          </a:p>
          <a:p>
            <a:pPr algn="r"/>
            <a:r>
              <a:rPr lang="en-US" sz="2200" b="1">
                <a:effectLst/>
              </a:rPr>
              <a:t> detergent, since they clean up</a:t>
            </a:r>
          </a:p>
          <a:p>
            <a:pPr algn="r"/>
            <a:r>
              <a:rPr lang="en-US" sz="2200" b="1">
                <a:effectLst/>
              </a:rPr>
              <a:t> a problem with an axial current.”</a:t>
            </a:r>
          </a:p>
          <a:p>
            <a:pPr algn="r"/>
            <a:r>
              <a:rPr lang="en-US" sz="2200" b="1">
                <a:effectLst/>
              </a:rPr>
              <a:t> (Nobel lecture 2004)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46" y="1223677"/>
            <a:ext cx="3234706" cy="36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3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mtClean="0"/>
              <a:t>Arthur Godfrey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28" y="0"/>
            <a:ext cx="9217025" cy="6912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42" y="-494"/>
            <a:ext cx="5328196" cy="693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4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Phenomenological Axion </a:t>
            </a:r>
            <a:r>
              <a:rPr lang="en-US"/>
              <a:t>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44464" y="719607"/>
                <a:ext cx="8928668" cy="33124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Gluon 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(generic), defines normalization of axion scale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𝑎𝐺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8</m:t>
                          </m:r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Mass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(generic) depends on up/down quark masses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      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𝑢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𝑑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  <m:t>𝜋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smtClean="0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6 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eV</m:t>
                          </m:r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sz="2000" i="1">
                                  <a:solidFill>
                                    <a:schemeClr val="tx1">
                                      <a:lumMod val="65000"/>
                                      <a:lumOff val="3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>
                                          <a:lumMod val="65000"/>
                                          <a:lumOff val="35000"/>
                                        </a:schemeClr>
                                      </a:solidFill>
                                      <a:latin typeface="Cambria Math"/>
                                    </a:rPr>
                                    <m:t>12</m:t>
                                  </m:r>
                                </m:sup>
                              </m:sSup>
                            </m:den>
                          </m:f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GeV</m:t>
                          </m:r>
                        </m:den>
                      </m:f>
                    </m:oMath>
                  </m:oMathPara>
                </a14:m>
                <a:endParaRPr lang="en-US" sz="2000"/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Axion-photon 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(model dependent)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sz="2000" i="1">
                                  <a:solidFill>
                                    <a:schemeClr val="tx1">
                                      <a:lumMod val="75000"/>
                                      <a:lumOff val="25000"/>
                                    </a:schemeClr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𝐹</m:t>
                      </m:r>
                      <m:acc>
                        <m:accPr>
                          <m:chr m:val="̃"/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𝐁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0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𝛼</m:t>
                          </m:r>
                        </m:num>
                        <m:den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  <m:d>
                        <m:dPr>
                          <m:ctrlP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i="1" smtClean="0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sz="2000" i="1">
                                  <a:solidFill>
                                    <a:schemeClr val="accent3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𝑁</m:t>
                              </m:r>
                            </m:den>
                          </m:f>
                          <m:r>
                            <a:rPr lang="en-US" sz="2000" i="1"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en-US" sz="20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1.92</m:t>
                          </m:r>
                        </m:e>
                      </m:d>
                      <m:f>
                        <m:fPr>
                          <m:ctrlPr>
                            <a:rPr lang="en-US" sz="2000" i="1" smtClean="0">
                              <a:solidFill>
                                <a:srgbClr val="953737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rgbClr val="953737"/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953737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𝐄</m:t>
                      </m:r>
                      <m:r>
                        <a:rPr lang="en-US" sz="2000" i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⋅</m:t>
                      </m:r>
                      <m:r>
                        <a:rPr lang="en-US" sz="2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/>
                        </a:rPr>
                        <m:t>𝐁</m:t>
                      </m:r>
                    </m:oMath>
                  </m:oMathPara>
                </a14:m>
                <a:endParaRPr lang="en-US" sz="2000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endParaRPr lang="en-US" sz="2000" smtClean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719607"/>
                <a:ext cx="8928668" cy="3312460"/>
              </a:xfrm>
              <a:prstGeom prst="rect">
                <a:avLst/>
              </a:prstGeom>
              <a:blipFill rotWithShape="1">
                <a:blip r:embed="rId2"/>
                <a:stretch>
                  <a:fillRect l="-751" t="-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5260310" y="2902858"/>
                <a:ext cx="30259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Generic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𝑎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</a:rPr>
                  <a:t> mixing</a:t>
                </a:r>
                <a:endParaRPr lang="en-US" sz="200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310" y="2902858"/>
                <a:ext cx="3025957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2218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/>
          <p:nvPr/>
        </p:nvCxnSpPr>
        <p:spPr>
          <a:xfrm>
            <a:off x="5544642" y="3268532"/>
            <a:ext cx="0" cy="2104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680522" y="4235926"/>
            <a:ext cx="43645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3">
                    <a:lumMod val="75000"/>
                  </a:schemeClr>
                </a:solidFill>
              </a:rPr>
              <a:t>Model-dependent,</a:t>
            </a:r>
          </a:p>
          <a:p>
            <a:r>
              <a:rPr lang="en-US" sz="2000" smtClean="0">
                <a:solidFill>
                  <a:schemeClr val="accent3">
                    <a:lumMod val="75000"/>
                  </a:schemeClr>
                </a:solidFill>
              </a:rPr>
              <a:t>E/N = 0 (KSVZ), 8/3 (DFSZ), many others</a:t>
            </a:r>
            <a:endParaRPr lang="en-US" sz="200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4915602" y="4032067"/>
            <a:ext cx="0" cy="221654"/>
          </a:xfrm>
          <a:prstGeom prst="straightConnector1">
            <a:avLst/>
          </a:prstGeom>
          <a:ln w="1905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144464" y="5184227"/>
                <a:ext cx="8928668" cy="129618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Axion-nucleon coupling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(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model-dependent numerical factors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        </m:t>
                          </m:r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ℒ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𝑎𝑁</m:t>
                          </m:r>
                        </m:sub>
                      </m:sSub>
                      <m:r>
                        <a:rPr lang="en-US" sz="2000" i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sz="2000" i="1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000">
                                  <a:solidFill>
                                    <a:schemeClr val="accent1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Ψ</m:t>
                              </m:r>
                            </m:e>
                          </m:ba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5</m:t>
                          </m:r>
                        </m:sub>
                      </m:sSub>
                      <m:sSub>
                        <m:sSubPr>
                          <m:ctrlP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𝑁</m:t>
                          </m:r>
                        </m:sub>
                      </m:sSub>
                      <m:f>
                        <m:fPr>
                          <m:ctrlP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A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xion-electron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coupling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in non-hadronic models is analogous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64" y="5184227"/>
                <a:ext cx="8928668" cy="1296180"/>
              </a:xfrm>
              <a:prstGeom prst="rect">
                <a:avLst/>
              </a:prstGeom>
              <a:blipFill rotWithShape="1">
                <a:blip r:embed="rId4"/>
                <a:stretch>
                  <a:fillRect l="-751" t="-2347" b="-11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252" y="1023152"/>
            <a:ext cx="1584220" cy="82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97902" y="4004579"/>
            <a:ext cx="1584092" cy="849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799" y="5400257"/>
            <a:ext cx="1643638" cy="7774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2782" y="5638712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2782" y="5638712"/>
                <a:ext cx="391325" cy="40011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418152" y="518422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8152" y="5184227"/>
                <a:ext cx="391325" cy="400110"/>
              </a:xfrm>
              <a:prstGeom prst="rect">
                <a:avLst/>
              </a:prstGeom>
              <a:blipFill rotWithShape="1">
                <a:blip r:embed="rId9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49427" y="593627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𝑓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9427" y="5936277"/>
                <a:ext cx="391325" cy="400110"/>
              </a:xfrm>
              <a:prstGeom prst="rect">
                <a:avLst/>
              </a:prstGeom>
              <a:blipFill rotWithShape="1">
                <a:blip r:embed="rId10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5952" y="4233237"/>
                <a:ext cx="39132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952" y="4233237"/>
                <a:ext cx="391325" cy="40011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416937" y="3816037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6937" y="3816037"/>
                <a:ext cx="372217" cy="400110"/>
              </a:xfrm>
              <a:prstGeom prst="rect">
                <a:avLst/>
              </a:prstGeom>
              <a:blipFill rotWithShape="1"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429162" y="4627197"/>
                <a:ext cx="372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1" smtClean="0">
                          <a:latin typeface="Cambria Math"/>
                        </a:rPr>
                        <m:t>γ</m:t>
                      </m:r>
                    </m:oMath>
                  </m:oMathPara>
                </a14:m>
                <a:endParaRPr lang="en-US" sz="2000" b="0" smtClean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9162" y="4627197"/>
                <a:ext cx="372217" cy="400110"/>
              </a:xfrm>
              <a:prstGeom prst="rect">
                <a:avLst/>
              </a:prstGeom>
              <a:blipFill rotWithShape="1">
                <a:blip r:embed="rId13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672382" y="5536511"/>
            <a:ext cx="2353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Axial-vector current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Arial"/>
                <a:cs typeface="Arial"/>
              </a:rPr>
              <a:t>• 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S</a:t>
            </a:r>
            <a:r>
              <a:rPr lang="en-US" smtClean="0">
                <a:solidFill>
                  <a:schemeClr val="accent3">
                    <a:lumMod val="75000"/>
                  </a:schemeClr>
                </a:solidFill>
              </a:rPr>
              <a:t>pin-dependent  int’n</a:t>
            </a:r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43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Bounds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69952" y="3888137"/>
            <a:ext cx="5994790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</a:rPr>
              <a:t>Opportunities for detection</a:t>
            </a:r>
            <a:endParaRPr lang="en-US" sz="3600" b="1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6360" y="3384067"/>
            <a:ext cx="2809228" cy="2088200"/>
            <a:chOff x="6336360" y="3384067"/>
            <a:chExt cx="2809228" cy="2088200"/>
          </a:xfrm>
        </p:grpSpPr>
        <p:sp>
          <p:nvSpPr>
            <p:cNvPr id="402" name="Rectangle 401"/>
            <p:cNvSpPr>
              <a:spLocks noChangeArrowheads="1"/>
            </p:cNvSpPr>
            <p:nvPr/>
          </p:nvSpPr>
          <p:spPr bwMode="auto">
            <a:xfrm>
              <a:off x="6336360" y="3384067"/>
              <a:ext cx="2809228" cy="6480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Astrophysical Bounds</a:t>
              </a:r>
            </a:p>
            <a:p>
              <a:pPr algn="ctr" defTabSz="921018">
                <a:lnSpc>
                  <a:spcPct val="80000"/>
                </a:lnSpc>
                <a:defRPr/>
              </a:pPr>
              <a:r>
                <a:rPr lang="de-DE" sz="20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(Energy loss of stars)</a:t>
              </a: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5" name="Picture 40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675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6" name="Rectangle 4"/>
            <p:cNvSpPr>
              <a:spLocks noChangeArrowheads="1"/>
            </p:cNvSpPr>
            <p:nvPr/>
          </p:nvSpPr>
          <p:spPr bwMode="auto">
            <a:xfrm>
              <a:off x="63367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Supernova 1987A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07" name="Picture 40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7142" y="4104267"/>
              <a:ext cx="1368000" cy="13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9" name="Rectangle 4"/>
            <p:cNvSpPr>
              <a:spLocks noChangeArrowheads="1"/>
            </p:cNvSpPr>
            <p:nvPr/>
          </p:nvSpPr>
          <p:spPr bwMode="auto">
            <a:xfrm>
              <a:off x="7776952" y="5184227"/>
              <a:ext cx="1368000" cy="28799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1400" b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Globular Cluster</a:t>
              </a:r>
              <a:endPara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01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Galactic Globular Clusters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522" y="1008247"/>
            <a:ext cx="4320000" cy="432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7" y="1007752"/>
            <a:ext cx="4320495" cy="43204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945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Supernova 1987A Energy-Loss Argument</a:t>
            </a:r>
          </a:p>
        </p:txBody>
      </p:sp>
      <p:pic>
        <p:nvPicPr>
          <p:cNvPr id="3" name="Picture 1027" descr="C:\Users\Georg Raffelt\Desktop\a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1295995"/>
            <a:ext cx="3561396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288033" y="791997"/>
            <a:ext cx="3561396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5400" algn="ctr" rotWithShape="0">
                    <a:schemeClr val="accent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ctr"/>
            <a:r>
              <a:rPr lang="en-US" sz="2000" b="1" smtClean="0">
                <a:solidFill>
                  <a:schemeClr val="tx1"/>
                </a:solidFill>
                <a:effectLst/>
              </a:rPr>
              <a:t>          SN </a:t>
            </a:r>
            <a:r>
              <a:rPr lang="en-US" sz="2000" b="1">
                <a:solidFill>
                  <a:schemeClr val="tx1"/>
                </a:solidFill>
                <a:effectLst/>
              </a:rPr>
              <a:t>1987A neutrino signal</a:t>
            </a:r>
          </a:p>
        </p:txBody>
      </p:sp>
      <p:sp>
        <p:nvSpPr>
          <p:cNvPr id="5" name="Line 1029"/>
          <p:cNvSpPr>
            <a:spLocks noChangeShapeType="1"/>
          </p:cNvSpPr>
          <p:nvPr/>
        </p:nvSpPr>
        <p:spPr bwMode="auto">
          <a:xfrm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6" name="Line 1030"/>
          <p:cNvSpPr>
            <a:spLocks noChangeShapeType="1"/>
          </p:cNvSpPr>
          <p:nvPr/>
        </p:nvSpPr>
        <p:spPr bwMode="auto">
          <a:xfrm rot="54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7" name="Line 1031"/>
          <p:cNvSpPr>
            <a:spLocks noChangeShapeType="1"/>
          </p:cNvSpPr>
          <p:nvPr/>
        </p:nvSpPr>
        <p:spPr bwMode="auto">
          <a:xfrm rot="270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8" name="Line 1032"/>
          <p:cNvSpPr>
            <a:spLocks noChangeShapeType="1"/>
          </p:cNvSpPr>
          <p:nvPr/>
        </p:nvSpPr>
        <p:spPr bwMode="auto">
          <a:xfrm rot="1890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9" name="Line 1033"/>
          <p:cNvSpPr>
            <a:spLocks noChangeShapeType="1"/>
          </p:cNvSpPr>
          <p:nvPr/>
        </p:nvSpPr>
        <p:spPr bwMode="auto">
          <a:xfrm rot="402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0" name="Line 1034"/>
          <p:cNvSpPr>
            <a:spLocks noChangeShapeType="1"/>
          </p:cNvSpPr>
          <p:nvPr/>
        </p:nvSpPr>
        <p:spPr bwMode="auto">
          <a:xfrm rot="17580000">
            <a:off x="4176646" y="2375991"/>
            <a:ext cx="3167989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1" name="Line 1035"/>
          <p:cNvSpPr>
            <a:spLocks noChangeShapeType="1"/>
          </p:cNvSpPr>
          <p:nvPr/>
        </p:nvSpPr>
        <p:spPr bwMode="auto">
          <a:xfrm rot="132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2" name="Line 1036"/>
          <p:cNvSpPr>
            <a:spLocks noChangeShapeType="1"/>
          </p:cNvSpPr>
          <p:nvPr/>
        </p:nvSpPr>
        <p:spPr bwMode="auto">
          <a:xfrm rot="20280000">
            <a:off x="4176465" y="2375991"/>
            <a:ext cx="3168352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sm"/>
            <a:tailEnd type="arrow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13" name="Oval 1037"/>
          <p:cNvSpPr>
            <a:spLocks noChangeArrowheads="1"/>
          </p:cNvSpPr>
          <p:nvPr/>
        </p:nvSpPr>
        <p:spPr bwMode="auto">
          <a:xfrm>
            <a:off x="4464852" y="1079657"/>
            <a:ext cx="2592000" cy="2592390"/>
          </a:xfrm>
          <a:prstGeom prst="ellipse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lIns="86396" tIns="43199" rIns="86396" bIns="43199" anchor="ctr"/>
          <a:lstStyle/>
          <a:p>
            <a:endParaRPr lang="en-US"/>
          </a:p>
        </p:txBody>
      </p:sp>
      <p:sp>
        <p:nvSpPr>
          <p:cNvPr id="27" name="Rectangle 1051"/>
          <p:cNvSpPr>
            <a:spLocks noChangeArrowheads="1"/>
          </p:cNvSpPr>
          <p:nvPr/>
        </p:nvSpPr>
        <p:spPr bwMode="auto">
          <a:xfrm>
            <a:off x="4104457" y="5615980"/>
            <a:ext cx="482453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 b="1">
                <a:solidFill>
                  <a:srgbClr val="C00000"/>
                </a:solidFill>
                <a:effectLst/>
              </a:rPr>
              <a:t>Late-time signal most sensitive observable</a:t>
            </a:r>
          </a:p>
        </p:txBody>
      </p:sp>
      <p:sp>
        <p:nvSpPr>
          <p:cNvPr id="28" name="Rectangle 1052"/>
          <p:cNvSpPr>
            <a:spLocks noChangeArrowheads="1"/>
          </p:cNvSpPr>
          <p:nvPr/>
        </p:nvSpPr>
        <p:spPr bwMode="auto">
          <a:xfrm>
            <a:off x="4104457" y="4031986"/>
            <a:ext cx="4824537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44" tIns="46072" rIns="92144" bIns="46072" anchor="ctr"/>
          <a:lstStyle/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Emission of very weakly interacting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particles would  “steal” energy from the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neutrino burst and shorten it.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(Early neutrino burst powered by accretion,</a:t>
            </a:r>
          </a:p>
          <a:p>
            <a:pPr defTabSz="920961"/>
            <a:r>
              <a:rPr lang="en-US" sz="2000">
                <a:solidFill>
                  <a:srgbClr val="003399"/>
                </a:solidFill>
                <a:effectLst/>
              </a:rPr>
              <a:t> not sensitive to volume energy loss.)</a:t>
            </a:r>
          </a:p>
        </p:txBody>
      </p:sp>
      <p:sp>
        <p:nvSpPr>
          <p:cNvPr id="41" name="Line 1049"/>
          <p:cNvSpPr>
            <a:spLocks noChangeShapeType="1"/>
          </p:cNvSpPr>
          <p:nvPr/>
        </p:nvSpPr>
        <p:spPr bwMode="auto">
          <a:xfrm rot="16200000" flipV="1">
            <a:off x="4804290" y="1535223"/>
            <a:ext cx="76500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42" name="Text Box 1039"/>
          <p:cNvSpPr txBox="1">
            <a:spLocks noChangeArrowheads="1"/>
          </p:cNvSpPr>
          <p:nvPr/>
        </p:nvSpPr>
        <p:spPr bwMode="auto">
          <a:xfrm>
            <a:off x="4910797" y="2743093"/>
            <a:ext cx="1705689" cy="71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44" tIns="46072" rIns="92144" bIns="46072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Neutrino</a:t>
            </a:r>
            <a:endParaRPr lang="en-US" b="1" smtClean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ts val="2400"/>
              </a:lnSpc>
            </a:pPr>
            <a:r>
              <a:rPr lang="en-US" b="1" smtClean="0">
                <a:solidFill>
                  <a:srgbClr val="003399"/>
                </a:solidFill>
                <a:effectLst/>
                <a:latin typeface="+mn-lt"/>
              </a:rPr>
              <a:t> diffusion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11102" y="875841"/>
            <a:ext cx="13292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smtClean="0"/>
              <a:t>Neutrino</a:t>
            </a:r>
          </a:p>
          <a:p>
            <a:pPr algn="ctr">
              <a:lnSpc>
                <a:spcPts val="2400"/>
              </a:lnSpc>
            </a:pPr>
            <a:r>
              <a:rPr lang="en-US" sz="2400" b="1" smtClean="0"/>
              <a:t>sphere</a:t>
            </a:r>
            <a:endParaRPr lang="en-US" sz="2400" b="1"/>
          </a:p>
        </p:txBody>
      </p:sp>
      <p:sp>
        <p:nvSpPr>
          <p:cNvPr id="44" name="AutoShape 1050"/>
          <p:cNvSpPr>
            <a:spLocks noChangeArrowheads="1"/>
          </p:cNvSpPr>
          <p:nvPr/>
        </p:nvSpPr>
        <p:spPr bwMode="auto">
          <a:xfrm>
            <a:off x="6336752" y="1765494"/>
            <a:ext cx="2448272" cy="1223996"/>
          </a:xfrm>
          <a:prstGeom prst="rightArrow">
            <a:avLst>
              <a:gd name="adj1" fmla="val 59315"/>
              <a:gd name="adj2" fmla="val 50241"/>
            </a:avLst>
          </a:prstGeom>
          <a:gradFill rotWithShape="0">
            <a:gsLst>
              <a:gs pos="0">
                <a:srgbClr val="4D4D4D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390" tIns="43197" rIns="86390" bIns="43197" anchor="ctr"/>
          <a:lstStyle/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emission</a:t>
            </a:r>
          </a:p>
          <a:p>
            <a:pPr algn="l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</a:t>
            </a:r>
          </a:p>
        </p:txBody>
      </p:sp>
      <p:sp>
        <p:nvSpPr>
          <p:cNvPr id="40" name="Line 1048"/>
          <p:cNvSpPr>
            <a:spLocks noChangeShapeType="1"/>
          </p:cNvSpPr>
          <p:nvPr/>
        </p:nvSpPr>
        <p:spPr bwMode="auto">
          <a:xfrm rot="16200000" flipH="1" flipV="1">
            <a:off x="4995578" y="1421978"/>
            <a:ext cx="383999" cy="306034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9" name="Line 1047"/>
          <p:cNvSpPr>
            <a:spLocks noChangeShapeType="1"/>
          </p:cNvSpPr>
          <p:nvPr/>
        </p:nvSpPr>
        <p:spPr bwMode="auto">
          <a:xfrm rot="16200000" flipV="1">
            <a:off x="5494361" y="1229227"/>
            <a:ext cx="0" cy="307535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8" name="Line 1046"/>
          <p:cNvSpPr>
            <a:spLocks noChangeShapeType="1"/>
          </p:cNvSpPr>
          <p:nvPr/>
        </p:nvSpPr>
        <p:spPr bwMode="auto">
          <a:xfrm rot="16200000">
            <a:off x="5379622" y="1498488"/>
            <a:ext cx="383999" cy="153017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7" name="Line 1045"/>
          <p:cNvSpPr>
            <a:spLocks noChangeShapeType="1"/>
          </p:cNvSpPr>
          <p:nvPr/>
        </p:nvSpPr>
        <p:spPr bwMode="auto">
          <a:xfrm rot="16200000" flipH="1" flipV="1">
            <a:off x="5648143" y="1382964"/>
            <a:ext cx="230999" cy="53706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5" name="Line 1043"/>
          <p:cNvSpPr>
            <a:spLocks noChangeShapeType="1"/>
          </p:cNvSpPr>
          <p:nvPr/>
        </p:nvSpPr>
        <p:spPr bwMode="auto">
          <a:xfrm rot="16200000" flipV="1">
            <a:off x="5686428" y="1881739"/>
            <a:ext cx="767997" cy="76508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6" name="Line 1044"/>
          <p:cNvSpPr>
            <a:spLocks noChangeShapeType="1"/>
          </p:cNvSpPr>
          <p:nvPr/>
        </p:nvSpPr>
        <p:spPr bwMode="auto">
          <a:xfrm rot="16200000" flipH="1">
            <a:off x="5724658" y="1919972"/>
            <a:ext cx="383999" cy="384043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3" name="Line 1041"/>
          <p:cNvSpPr>
            <a:spLocks noChangeShapeType="1"/>
          </p:cNvSpPr>
          <p:nvPr/>
        </p:nvSpPr>
        <p:spPr bwMode="auto">
          <a:xfrm rot="16200000" flipV="1">
            <a:off x="5570888" y="2072243"/>
            <a:ext cx="307498" cy="0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4" name="Line 1042"/>
          <p:cNvSpPr>
            <a:spLocks noChangeShapeType="1"/>
          </p:cNvSpPr>
          <p:nvPr/>
        </p:nvSpPr>
        <p:spPr bwMode="auto">
          <a:xfrm rot="16200000" flipH="1">
            <a:off x="5396484" y="1863339"/>
            <a:ext cx="155250" cy="57306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  <p:sp>
        <p:nvSpPr>
          <p:cNvPr id="32" name="Line 1040"/>
          <p:cNvSpPr>
            <a:spLocks noChangeShapeType="1"/>
          </p:cNvSpPr>
          <p:nvPr/>
        </p:nvSpPr>
        <p:spPr bwMode="auto">
          <a:xfrm rot="16200000" flipV="1">
            <a:off x="5149355" y="2112716"/>
            <a:ext cx="536998" cy="460552"/>
          </a:xfrm>
          <a:prstGeom prst="line">
            <a:avLst/>
          </a:prstGeom>
          <a:noFill/>
          <a:ln w="38100">
            <a:solidFill>
              <a:srgbClr val="003399"/>
            </a:solidFill>
            <a:round/>
            <a:headEnd/>
            <a:tailEnd type="arrow" w="sm" len="sm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396" tIns="43199" rIns="86396" bIns="4319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9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Cooling of Neutron Star in Cas A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3319" y="6152307"/>
            <a:ext cx="8929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Leinson, arXiv:1405.6873</a:t>
            </a:r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6" y="738028"/>
            <a:ext cx="4393756" cy="4260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506" y="738028"/>
            <a:ext cx="2624543" cy="26245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8562" y="647597"/>
            <a:ext cx="13099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smtClean="0"/>
              <a:t>Chandra</a:t>
            </a:r>
          </a:p>
          <a:p>
            <a:pPr algn="r"/>
            <a:r>
              <a:rPr lang="en-US" sz="2000" smtClean="0"/>
              <a:t>x-ray</a:t>
            </a:r>
          </a:p>
          <a:p>
            <a:pPr algn="r"/>
            <a:r>
              <a:rPr lang="en-US" sz="2000" smtClean="0"/>
              <a:t>image of</a:t>
            </a:r>
          </a:p>
          <a:p>
            <a:pPr algn="r"/>
            <a:r>
              <a:rPr lang="en-US" sz="2000" smtClean="0"/>
              <a:t>non-pulsar</a:t>
            </a:r>
          </a:p>
          <a:p>
            <a:pPr algn="r"/>
            <a:r>
              <a:rPr lang="en-US" sz="2000" smtClean="0"/>
              <a:t>compact</a:t>
            </a:r>
          </a:p>
          <a:p>
            <a:pPr algn="r"/>
            <a:r>
              <a:rPr lang="en-US" sz="2000" smtClean="0"/>
              <a:t>remnant</a:t>
            </a:r>
            <a:endParaRPr lang="en-US" sz="200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206526" y="1414693"/>
            <a:ext cx="1312271" cy="643013"/>
          </a:xfrm>
          <a:prstGeom prst="straightConnector1">
            <a:avLst/>
          </a:prstGeom>
          <a:ln w="952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88481" y="5176704"/>
            <a:ext cx="88566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Measured surface temperature over 10 years reveals unusually fast cooling rate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Neutron Cooper pair breaking and formation (PBF) as neutrino emission process?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• Evidence for extra cooling (by axions)?</a:t>
            </a:r>
            <a:endParaRPr lang="en-US" sz="200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131632" y="3775977"/>
                <a:ext cx="20756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3399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∼2.4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003399"/>
                          </a:solidFill>
                          <a:latin typeface="Cambria Math"/>
                        </a:rPr>
                        <m:t>meV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632" y="3775977"/>
                <a:ext cx="2075632" cy="4001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H="1">
            <a:off x="4464492" y="3967239"/>
            <a:ext cx="720100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3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fade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8" y="64665"/>
            <a:ext cx="9217024" cy="582932"/>
          </a:xfrm>
          <a:noFill/>
          <a:ln>
            <a:noFill/>
          </a:ln>
        </p:spPr>
        <p:txBody>
          <a:bodyPr/>
          <a:lstStyle/>
          <a:p>
            <a:r>
              <a:rPr lang="en-US" smtClean="0"/>
              <a:t> Pie Chart</a:t>
            </a:r>
            <a:r>
              <a:rPr lang="en-US" baseline="0" smtClean="0"/>
              <a:t> of </a:t>
            </a:r>
            <a:r>
              <a:rPr lang="en-US" smtClean="0"/>
              <a:t>Dark Matter of the Universe</a:t>
            </a:r>
            <a:endParaRPr lang="en-US" dirty="0"/>
          </a:p>
        </p:txBody>
      </p:sp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178909"/>
              </p:ext>
            </p:extLst>
          </p:nvPr>
        </p:nvGraphicFramePr>
        <p:xfrm>
          <a:off x="1083120" y="1381135"/>
          <a:ext cx="7049284" cy="3898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04056" y="935637"/>
            <a:ext cx="3384376" cy="100799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Dark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defTabSz="921018"/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Cosmological Constant)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912769" y="4463624"/>
            <a:ext cx="1800200" cy="86399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</a:p>
          <a:p>
            <a:pPr defTabSz="921018"/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0.1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-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0.4%</a:t>
            </a:r>
            <a:endParaRPr 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286888" y="5039622"/>
            <a:ext cx="1872208" cy="863997"/>
          </a:xfrm>
          <a:prstGeom prst="rect">
            <a:avLst/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Dark Matter</a:t>
            </a:r>
          </a:p>
          <a:p>
            <a:pPr defTabSz="921018"/>
            <a:r>
              <a:rPr lang="en-US" sz="2400" b="1" smtClean="0"/>
              <a:t>25%</a:t>
            </a:r>
            <a:endParaRPr lang="en-US" sz="2400" b="1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504056" y="4679623"/>
            <a:ext cx="2880320" cy="122849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/>
          <a:p>
            <a:pPr defTabSz="921018"/>
            <a:r>
              <a:rPr lang="en-US" sz="2400" b="1"/>
              <a:t>Ordinary </a:t>
            </a:r>
            <a:r>
              <a:rPr lang="en-US" sz="2400" b="1" smtClean="0"/>
              <a:t>Matter  5%</a:t>
            </a:r>
            <a:endParaRPr lang="en-US" sz="2400" b="1"/>
          </a:p>
          <a:p>
            <a:pPr defTabSz="921018"/>
            <a:r>
              <a:rPr lang="en-US" sz="2400" b="1"/>
              <a:t>(of this only about</a:t>
            </a:r>
          </a:p>
          <a:p>
            <a:pPr defTabSz="921018"/>
            <a:r>
              <a:rPr lang="en-US" sz="2400" b="1"/>
              <a:t> 10% luminous)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887" y="935637"/>
            <a:ext cx="1905845" cy="30244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10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3167947"/>
            <a:ext cx="2565076" cy="15753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Creation of Cosmological Axions by Re-alignment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5"/>
              <p:cNvSpPr txBox="1">
                <a:spLocks noChangeArrowheads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𝒇</m:t>
                        </m:r>
                      </m:e>
                      <m:sub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  <a:sym typeface="Symbol" pitchFamily="18" charset="2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(very early universe)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7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U</a:t>
                </a:r>
                <a:r>
                  <a:rPr lang="en-US" baseline="-2500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PQ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(1) spontaneously broken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Higgs field settles in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“Mexican hat”</a:t>
                </a:r>
              </a:p>
              <a:p>
                <a:pPr algn="l" eaLnBrk="1" hangingPunct="1"/>
                <a:endParaRPr lang="en-US" sz="4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field sits fixed </a:t>
                </a:r>
                <a:r>
                  <a:rPr lang="de-DE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 </a:t>
                </a:r>
                <a14:m>
                  <m:oMath xmlns:m="http://schemas.openxmlformats.org/officeDocument/2006/math">
                    <m:r>
                      <a:rPr lang="de-DE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𝑎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Θ</m:t>
                    </m:r>
                    <m:r>
                      <a:rPr lang="de-DE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𝑖</m:t>
                    </m:r>
                    <m:r>
                      <a:rPr lang="de-DE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de-DE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effectLst/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de-DE" i="1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endParaRPr lang="de-DE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5" y="863627"/>
                <a:ext cx="4032697" cy="1612446"/>
              </a:xfrm>
              <a:prstGeom prst="rect">
                <a:avLst/>
              </a:prstGeom>
              <a:blipFill rotWithShape="1">
                <a:blip r:embed="rId3"/>
                <a:stretch>
                  <a:fillRect l="-1664" t="-2273" r="-1513" b="-265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6989279" y="889497"/>
            <a:ext cx="2108701" cy="1684493"/>
            <a:chOff x="2976" y="2410"/>
            <a:chExt cx="1317" cy="1053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>
              <a:off x="2976" y="2410"/>
              <a:ext cx="1317" cy="1053"/>
              <a:chOff x="2976" y="2410"/>
              <a:chExt cx="1317" cy="1053"/>
            </a:xfrm>
          </p:grpSpPr>
          <p:grpSp>
            <p:nvGrpSpPr>
              <p:cNvPr id="10" name="Group 8"/>
              <p:cNvGrpSpPr>
                <a:grpSpLocks/>
              </p:cNvGrpSpPr>
              <p:nvPr/>
            </p:nvGrpSpPr>
            <p:grpSpPr bwMode="auto">
              <a:xfrm>
                <a:off x="2976" y="2492"/>
                <a:ext cx="1248" cy="971"/>
                <a:chOff x="3552" y="624"/>
                <a:chExt cx="1248" cy="1008"/>
              </a:xfrm>
            </p:grpSpPr>
            <p:sp>
              <p:nvSpPr>
                <p:cNvPr id="13" name="Line 9"/>
                <p:cNvSpPr>
                  <a:spLocks noChangeShapeType="1"/>
                </p:cNvSpPr>
                <p:nvPr/>
              </p:nvSpPr>
              <p:spPr bwMode="auto">
                <a:xfrm>
                  <a:off x="3552" y="1536"/>
                  <a:ext cx="1248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10"/>
                <p:cNvSpPr>
                  <a:spLocks noChangeShapeType="1"/>
                </p:cNvSpPr>
                <p:nvPr/>
              </p:nvSpPr>
              <p:spPr bwMode="auto">
                <a:xfrm flipH="1" flipV="1">
                  <a:off x="4176" y="624"/>
                  <a:ext cx="0" cy="100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oMath>
                      </m:oMathPara>
                    </a14:m>
                    <a:endParaRPr lang="de-DE" sz="230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1" name="Text 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4001" y="3082"/>
                    <a:ext cx="292" cy="283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1pPr>
                    <a:lvl2pPr marL="742950" indent="-28575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2pPr>
                    <a:lvl3pPr marL="11430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3pPr>
                    <a:lvl4pPr marL="16002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4pPr>
                    <a:lvl5pPr marL="2057400" indent="-228600" defTabSz="974725" eaLnBrk="0" hangingPunct="0"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5pPr>
                    <a:lvl6pPr marL="25146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6pPr>
                    <a:lvl7pPr marL="29718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7pPr>
                    <a:lvl8pPr marL="34290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8pPr>
                    <a:lvl9pPr marL="3886200" indent="-228600" algn="ctr" defTabSz="974725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rgbClr val="003399"/>
                        </a:solidFill>
                        <a:latin typeface="Trebuchet MS" pitchFamily="34" charset="0"/>
                      </a:defRPr>
                    </a:lvl9pPr>
                  </a:lstStyle>
                  <a:p>
                    <a:pPr algn="l" eaLnBrk="1" hangingPunct="1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𝑉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3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)</m:t>
                          </m:r>
                        </m:oMath>
                      </m:oMathPara>
                    </a14:m>
                    <a:endParaRPr lang="de-DE" sz="2300" i="1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 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00" y="2410"/>
                    <a:ext cx="559" cy="283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8919"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049" y="3345"/>
              <a:ext cx="1008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4"/>
            <p:cNvSpPr>
              <a:spLocks noChangeAspect="1" noChangeArrowheads="1"/>
            </p:cNvSpPr>
            <p:nvPr/>
          </p:nvSpPr>
          <p:spPr bwMode="auto">
            <a:xfrm>
              <a:off x="3184" y="3260"/>
              <a:ext cx="96" cy="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8" name="Group 18"/>
          <p:cNvGrpSpPr>
            <a:grpSpLocks/>
          </p:cNvGrpSpPr>
          <p:nvPr/>
        </p:nvGrpSpPr>
        <p:grpSpPr bwMode="auto">
          <a:xfrm>
            <a:off x="6989278" y="3226437"/>
            <a:ext cx="1998222" cy="1553994"/>
            <a:chOff x="3552" y="624"/>
            <a:chExt cx="1248" cy="1008"/>
          </a:xfrm>
        </p:grpSpPr>
        <p:sp>
          <p:nvSpPr>
            <p:cNvPr id="19" name="Line 19"/>
            <p:cNvSpPr>
              <a:spLocks noChangeShapeType="1"/>
            </p:cNvSpPr>
            <p:nvPr/>
          </p:nvSpPr>
          <p:spPr bwMode="auto">
            <a:xfrm>
              <a:off x="3552" y="1536"/>
              <a:ext cx="124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Line 20"/>
            <p:cNvSpPr>
              <a:spLocks noChangeShapeType="1"/>
            </p:cNvSpPr>
            <p:nvPr/>
          </p:nvSpPr>
          <p:spPr bwMode="auto">
            <a:xfrm flipH="1" flipV="1">
              <a:off x="4176" y="624"/>
              <a:ext cx="0" cy="100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7296812" y="3596936"/>
            <a:ext cx="1399656" cy="1006497"/>
            <a:chOff x="3744" y="2208"/>
            <a:chExt cx="874" cy="509"/>
          </a:xfrm>
        </p:grpSpPr>
        <p:sp>
          <p:nvSpPr>
            <p:cNvPr id="22" name="Freeform 22"/>
            <p:cNvSpPr>
              <a:spLocks/>
            </p:cNvSpPr>
            <p:nvPr/>
          </p:nvSpPr>
          <p:spPr bwMode="auto">
            <a:xfrm>
              <a:off x="3744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3"/>
            <p:cNvSpPr>
              <a:spLocks/>
            </p:cNvSpPr>
            <p:nvPr/>
          </p:nvSpPr>
          <p:spPr bwMode="auto">
            <a:xfrm flipH="1">
              <a:off x="4176" y="2208"/>
              <a:ext cx="442" cy="509"/>
            </a:xfrm>
            <a:custGeom>
              <a:avLst/>
              <a:gdLst>
                <a:gd name="T0" fmla="*/ 0 w 442"/>
                <a:gd name="T1" fmla="*/ 0 h 509"/>
                <a:gd name="T2" fmla="*/ 442 w 442"/>
                <a:gd name="T3" fmla="*/ 50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42" h="509">
                  <a:moveTo>
                    <a:pt x="0" y="0"/>
                  </a:moveTo>
                  <a:cubicBezTo>
                    <a:pt x="87" y="226"/>
                    <a:pt x="260" y="509"/>
                    <a:pt x="442" y="509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" name="Oval 24"/>
          <p:cNvSpPr>
            <a:spLocks noChangeAspect="1" noChangeArrowheads="1"/>
          </p:cNvSpPr>
          <p:nvPr/>
        </p:nvSpPr>
        <p:spPr bwMode="auto">
          <a:xfrm>
            <a:off x="7748362" y="3956935"/>
            <a:ext cx="154517" cy="1485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7461830" y="4022934"/>
            <a:ext cx="108012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 Box 26"/>
              <p:cNvSpPr txBox="1">
                <a:spLocks noChangeArrowheads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 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30460" y="4171434"/>
                <a:ext cx="457020" cy="44699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7"/>
              <p:cNvSpPr txBox="1">
                <a:spLocks noChangeArrowheads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𝑉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𝑎</m:t>
                      </m:r>
                      <m:r>
                        <a:rPr lang="en-US" sz="23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Text 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88390" y="3095937"/>
                <a:ext cx="891433" cy="446999"/>
              </a:xfrm>
              <a:prstGeom prst="rect">
                <a:avLst/>
              </a:prstGeom>
              <a:blipFill rotWithShape="1">
                <a:blip r:embed="rId7"/>
                <a:stretch>
                  <a:fillRect b="-205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8"/>
              <p:cNvSpPr txBox="1">
                <a:spLocks noChangeArrowheads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>
                <a:spAutoFit/>
              </a:bodyPr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algn="l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3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23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Θ</m:t>
                          </m:r>
                        </m:e>
                      </m:acc>
                      <m:r>
                        <a:rPr lang="en-US" sz="23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de-DE" sz="23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 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65342" y="4733932"/>
                <a:ext cx="1047309" cy="4478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 Box 33"/>
              <p:cNvSpPr txBox="1">
                <a:spLocks noChangeArrowheads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1pPr>
                <a:lvl2pPr marL="742950" indent="-28575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2pPr>
                <a:lvl3pPr marL="11430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3pPr>
                <a:lvl4pPr marL="16002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4pPr>
                <a:lvl5pPr marL="2057400" indent="-228600" defTabSz="974725" eaLnBrk="0" hangingPunct="0"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5pPr>
                <a:lvl6pPr marL="25146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6pPr>
                <a:lvl7pPr marL="29718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7pPr>
                <a:lvl8pPr marL="34290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8pPr>
                <a:lvl9pPr marL="3886200" indent="-228600" algn="ctr" defTabSz="9747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3399"/>
                    </a:solidFill>
                    <a:latin typeface="Trebuchet MS" pitchFamily="34" charset="0"/>
                  </a:defRPr>
                </a:lvl9pPr>
              </a:lstStyle>
              <a:p>
                <a:pPr eaLnBrk="1" hangingPunct="1"/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𝑻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𝟏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m:rPr>
                        <m:nor/>
                      </m:rPr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m:t>GeV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𝑯</m:t>
                    </m:r>
                    <m:r>
                      <a:rPr lang="en-US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 ~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𝟗</m:t>
                        </m:r>
                      </m:sup>
                    </m:sSup>
                  </m:oMath>
                </a14:m>
                <a:r>
                  <a:rPr lang="en-US" b="1">
                    <a:solidFill>
                      <a:schemeClr val="accent2">
                        <a:lumMod val="75000"/>
                      </a:schemeClr>
                    </a:solidFill>
                  </a:rPr>
                  <a:t> eV)</a:t>
                </a:r>
                <a:endParaRPr lang="de-DE" b="1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pPr algn="l" eaLnBrk="1" hangingPunct="1"/>
                <a:endParaRPr lang="en-US" sz="800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Axion mass turns on quickly</a:t>
                </a:r>
              </a:p>
              <a:p>
                <a:pPr algn="l" eaLnBrk="1" hangingPunct="1"/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by thermal </a:t>
                </a:r>
                <a:r>
                  <a:rPr lang="de-DE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instanton gas</a:t>
                </a:r>
              </a:p>
              <a:p>
                <a:pPr algn="l" eaLnBrk="1" hangingPunct="1"/>
                <a:endParaRPr lang="de-DE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Field starts oscillating when</a:t>
                </a:r>
                <a:endParaRPr lang="en-US" smtClean="0">
                  <a:solidFill>
                    <a:schemeClr val="accent1">
                      <a:lumMod val="7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𝑚</m:t>
                    </m:r>
                    <m:r>
                      <a:rPr lang="en-US" i="1" baseline="-25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𝑎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  <a:ea typeface="Arial Unicode MS" pitchFamily="34" charset="-128"/>
                        <a:cs typeface="Arial Unicode MS" pitchFamily="34" charset="-128"/>
                      </a:rPr>
                      <m:t>≳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 3</m:t>
                    </m:r>
                    <m:r>
                      <a:rPr lang="en-US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mbria Math"/>
                      </a:rPr>
                      <m:t>𝐻</m:t>
                    </m:r>
                  </m:oMath>
                </a14:m>
                <a:endParaRPr lang="en-US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+mn-lt"/>
                </a:endParaRPr>
              </a:p>
              <a:p>
                <a:pPr algn="l" eaLnBrk="1" hangingPunct="1"/>
                <a:endParaRPr lang="en-US" sz="50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  <a:p>
                <a:pPr algn="l" eaLnBrk="1" hangingPunct="1">
                  <a:buFontTx/>
                  <a:buChar char="•"/>
                </a:pP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 Classical field </a:t>
                </a:r>
                <a:r>
                  <a:rPr lang="en-US" smtClean="0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oscillations (axions </a:t>
                </a:r>
                <a:r>
                  <a:rPr lang="en-US">
                    <a:solidFill>
                      <a:schemeClr val="accent1">
                        <a:lumMod val="75000"/>
                      </a:schemeClr>
                    </a:solidFill>
                    <a:effectLst/>
                    <a:latin typeface="+mn-lt"/>
                  </a:rPr>
                  <a:t>at rest)</a:t>
                </a:r>
              </a:p>
              <a:p>
                <a:pPr algn="l" eaLnBrk="1" hangingPunct="1"/>
                <a:endParaRPr lang="de-DE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3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2879907"/>
                <a:ext cx="4536506" cy="2520350"/>
              </a:xfrm>
              <a:prstGeom prst="rect">
                <a:avLst/>
              </a:prstGeom>
              <a:blipFill rotWithShape="1">
                <a:blip r:embed="rId9"/>
                <a:stretch>
                  <a:fillRect l="-1478" t="-966" r="-134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4016" y="5472267"/>
            <a:ext cx="8928993" cy="86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Axions are born as nonrelativistic, classical field oscillations</a:t>
            </a:r>
          </a:p>
          <a:p>
            <a:pPr algn="ctr">
              <a:defRPr/>
            </a:pPr>
            <a:r>
              <a:rPr lang="en-US" b="1" smtClean="0">
                <a:ln w="3175">
                  <a:noFill/>
                </a:ln>
                <a:solidFill>
                  <a:srgbClr val="953737"/>
                </a:solidFill>
                <a:latin typeface="+mn-lt"/>
              </a:rPr>
              <a:t>Very small mass, yet cold dark matter</a:t>
            </a:r>
            <a:endParaRPr lang="de-DE" b="1" smtClean="0">
              <a:ln w="3175">
                <a:noFill/>
              </a:ln>
              <a:solidFill>
                <a:srgbClr val="953737"/>
              </a:solidFill>
              <a:latin typeface="+mn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36" y="1007646"/>
            <a:ext cx="2565076" cy="1583513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flipH="1">
            <a:off x="5904693" y="4320107"/>
            <a:ext cx="223064" cy="14402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80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" name="Group 394"/>
          <p:cNvGrpSpPr/>
          <p:nvPr/>
        </p:nvGrpSpPr>
        <p:grpSpPr>
          <a:xfrm>
            <a:off x="4075721" y="1252937"/>
            <a:ext cx="3135278" cy="801164"/>
            <a:chOff x="4075721" y="1252937"/>
            <a:chExt cx="3135278" cy="801164"/>
          </a:xfrm>
        </p:grpSpPr>
        <p:sp>
          <p:nvSpPr>
            <p:cNvPr id="396" name="Rectangle 395"/>
            <p:cNvSpPr/>
            <p:nvPr/>
          </p:nvSpPr>
          <p:spPr>
            <a:xfrm>
              <a:off x="4075721" y="1548362"/>
              <a:ext cx="3069780" cy="50573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TextBox 396"/>
            <p:cNvSpPr txBox="1"/>
            <p:nvPr/>
          </p:nvSpPr>
          <p:spPr>
            <a:xfrm>
              <a:off x="4966002" y="1252937"/>
              <a:ext cx="2244997" cy="3263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Cosmic rays</a:t>
              </a:r>
            </a:p>
          </p:txBody>
        </p:sp>
      </p:grpSp>
      <p:grpSp>
        <p:nvGrpSpPr>
          <p:cNvPr id="777" name="Group 776"/>
          <p:cNvGrpSpPr/>
          <p:nvPr/>
        </p:nvGrpSpPr>
        <p:grpSpPr>
          <a:xfrm>
            <a:off x="8389697" y="2088343"/>
            <a:ext cx="648000" cy="496209"/>
            <a:chOff x="8389697" y="2088343"/>
            <a:chExt cx="648000" cy="496209"/>
          </a:xfrm>
        </p:grpSpPr>
        <p:sp>
          <p:nvSpPr>
            <p:cNvPr id="778" name="TextBox 777"/>
            <p:cNvSpPr txBox="1"/>
            <p:nvPr/>
          </p:nvSpPr>
          <p:spPr>
            <a:xfrm>
              <a:off x="8389697" y="2224552"/>
              <a:ext cx="648000" cy="36000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z="1600" smtClean="0"/>
                <a:t>22 </a:t>
              </a:r>
              <a:r>
                <a:rPr lang="en-US" sz="1600" smtClean="0">
                  <a:latin typeface="Symbol" panose="05050102010706020507" pitchFamily="18" charset="2"/>
                </a:rPr>
                <a:t>m</a:t>
              </a:r>
              <a:r>
                <a:rPr lang="en-US" sz="1600" smtClean="0"/>
                <a:t>g</a:t>
              </a:r>
              <a:endParaRPr lang="en-US" sz="1600"/>
            </a:p>
          </p:txBody>
        </p:sp>
        <p:cxnSp>
          <p:nvCxnSpPr>
            <p:cNvPr id="779" name="Straight Arrow Connector 778"/>
            <p:cNvCxnSpPr/>
            <p:nvPr/>
          </p:nvCxnSpPr>
          <p:spPr>
            <a:xfrm flipV="1">
              <a:off x="8713082" y="208834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680712" y="2087797"/>
            <a:ext cx="4320410" cy="4463816"/>
            <a:chOff x="4680712" y="2087797"/>
            <a:chExt cx="4320410" cy="4463816"/>
          </a:xfrm>
        </p:grpSpPr>
        <p:sp>
          <p:nvSpPr>
            <p:cNvPr id="25" name="Rectangle 24"/>
            <p:cNvSpPr/>
            <p:nvPr/>
          </p:nvSpPr>
          <p:spPr>
            <a:xfrm>
              <a:off x="4908760" y="2087797"/>
              <a:ext cx="4080599" cy="1897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041122" y="2160057"/>
              <a:ext cx="3960000" cy="180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“for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the theoretical discovery of a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mechanism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that contributes to our understanding of the origin of mass of subatomic particles, and which recently was confirmed through the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discovery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of the predicted fundamental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par-ticle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, by the ATLAS and CMS experiments at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CERN’s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Large Hadron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Collider”</a:t>
              </a:r>
              <a:endParaRPr lang="en-US" sz="16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722" y="4257624"/>
              <a:ext cx="1368000" cy="19347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112" y="4248097"/>
              <a:ext cx="1368000" cy="19347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67" name="Rectangle 1029"/>
            <p:cNvSpPr>
              <a:spLocks noChangeArrowheads="1"/>
            </p:cNvSpPr>
            <p:nvPr/>
          </p:nvSpPr>
          <p:spPr bwMode="auto">
            <a:xfrm>
              <a:off x="756092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mtClean="0"/>
                <a:t>P. Higgs</a:t>
              </a:r>
              <a:endParaRPr lang="en-US"/>
            </a:p>
          </p:txBody>
        </p:sp>
        <p:sp>
          <p:nvSpPr>
            <p:cNvPr id="768" name="Rectangle 1029"/>
            <p:cNvSpPr>
              <a:spLocks noChangeArrowheads="1"/>
            </p:cNvSpPr>
            <p:nvPr/>
          </p:nvSpPr>
          <p:spPr bwMode="auto">
            <a:xfrm>
              <a:off x="612072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/>
                <a:t>F</a:t>
              </a:r>
              <a:r>
                <a:rPr lang="en-US" smtClean="0"/>
                <a:t>. Englert</a:t>
              </a:r>
              <a:endParaRPr lang="en-US"/>
            </a:p>
          </p:txBody>
        </p:sp>
        <p:pic>
          <p:nvPicPr>
            <p:cNvPr id="769" name="Picture 768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0712" y="4536137"/>
              <a:ext cx="1368000" cy="1368000"/>
            </a:xfrm>
            <a:prstGeom prst="rect">
              <a:avLst/>
            </a:prstGeom>
          </p:spPr>
        </p:pic>
        <p:sp>
          <p:nvSpPr>
            <p:cNvPr id="771" name="Rectangle 1029"/>
            <p:cNvSpPr>
              <a:spLocks noChangeArrowheads="1"/>
            </p:cNvSpPr>
            <p:nvPr/>
          </p:nvSpPr>
          <p:spPr bwMode="auto">
            <a:xfrm>
              <a:off x="4680712" y="590432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 b="1" smtClean="0">
                  <a:solidFill>
                    <a:schemeClr val="accent6">
                      <a:lumMod val="50000"/>
                    </a:schemeClr>
                  </a:solidFill>
                </a:rPr>
                <a:t>2013</a:t>
              </a:r>
              <a:endParaRPr lang="en-US" sz="20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772" name="Straight Arrow Connector 771"/>
            <p:cNvCxnSpPr/>
            <p:nvPr/>
          </p:nvCxnSpPr>
          <p:spPr>
            <a:xfrm rot="5400000">
              <a:off x="5007715" y="2836907"/>
              <a:ext cx="4737" cy="225282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98623" y="2951917"/>
            <a:ext cx="4337879" cy="3599696"/>
            <a:chOff x="198623" y="2951917"/>
            <a:chExt cx="4337879" cy="3599696"/>
          </a:xfrm>
        </p:grpSpPr>
        <p:sp>
          <p:nvSpPr>
            <p:cNvPr id="8" name="Rectangle 7"/>
            <p:cNvSpPr/>
            <p:nvPr/>
          </p:nvSpPr>
          <p:spPr>
            <a:xfrm>
              <a:off x="198623" y="3143689"/>
              <a:ext cx="2664000" cy="792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“for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the discovery of neutrino oscillations,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which </a:t>
              </a:r>
              <a:r>
                <a:rPr lang="en-US" sz="1600">
                  <a:solidFill>
                    <a:schemeClr val="accent6">
                      <a:lumMod val="50000"/>
                    </a:schemeClr>
                  </a:solidFill>
                </a:rPr>
                <a:t>shows that neutrinos have </a:t>
              </a:r>
              <a:r>
                <a:rPr lang="en-US" sz="1600" smtClean="0">
                  <a:solidFill>
                    <a:schemeClr val="accent6">
                      <a:lumMod val="50000"/>
                    </a:schemeClr>
                  </a:solidFill>
                </a:rPr>
                <a:t>mass”</a:t>
              </a:r>
              <a:endParaRPr lang="en-US" sz="16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102" y="4248097"/>
              <a:ext cx="1368000" cy="19347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8112" y="4248097"/>
              <a:ext cx="1368000" cy="19347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312" y="4536327"/>
              <a:ext cx="1368000" cy="1368000"/>
            </a:xfrm>
            <a:prstGeom prst="rect">
              <a:avLst/>
            </a:prstGeom>
          </p:spPr>
        </p:pic>
        <p:sp>
          <p:nvSpPr>
            <p:cNvPr id="762" name="Rectangle 1029"/>
            <p:cNvSpPr>
              <a:spLocks noChangeArrowheads="1"/>
            </p:cNvSpPr>
            <p:nvPr/>
          </p:nvSpPr>
          <p:spPr bwMode="auto">
            <a:xfrm>
              <a:off x="28810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mtClean="0"/>
                <a:t>T. Kajita</a:t>
              </a:r>
              <a:endParaRPr lang="en-US"/>
            </a:p>
          </p:txBody>
        </p:sp>
        <p:sp>
          <p:nvSpPr>
            <p:cNvPr id="766" name="Rectangle 1029"/>
            <p:cNvSpPr>
              <a:spLocks noChangeArrowheads="1"/>
            </p:cNvSpPr>
            <p:nvPr/>
          </p:nvSpPr>
          <p:spPr bwMode="auto">
            <a:xfrm>
              <a:off x="1728112" y="6192367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/>
                <a:t>A. McDonald</a:t>
              </a:r>
            </a:p>
          </p:txBody>
        </p:sp>
        <p:sp>
          <p:nvSpPr>
            <p:cNvPr id="770" name="Rectangle 1029"/>
            <p:cNvSpPr>
              <a:spLocks noChangeArrowheads="1"/>
            </p:cNvSpPr>
            <p:nvPr/>
          </p:nvSpPr>
          <p:spPr bwMode="auto">
            <a:xfrm>
              <a:off x="3168502" y="5905131"/>
              <a:ext cx="1368000" cy="359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pPr algn="ctr"/>
              <a:r>
                <a:rPr lang="en-US" sz="2000" b="1" smtClean="0">
                  <a:solidFill>
                    <a:schemeClr val="accent6">
                      <a:lumMod val="50000"/>
                    </a:schemeClr>
                  </a:solidFill>
                </a:rPr>
                <a:t>2015</a:t>
              </a:r>
              <a:endParaRPr lang="en-US" sz="20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773" name="Straight Arrow Connector 772"/>
            <p:cNvCxnSpPr/>
            <p:nvPr/>
          </p:nvCxnSpPr>
          <p:spPr>
            <a:xfrm rot="10800000">
              <a:off x="1291315" y="2951917"/>
              <a:ext cx="4737" cy="225282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4" name="Straight Arrow Connector 773"/>
            <p:cNvCxnSpPr/>
            <p:nvPr/>
          </p:nvCxnSpPr>
          <p:spPr>
            <a:xfrm rot="10800000">
              <a:off x="1641220" y="2951917"/>
              <a:ext cx="4737" cy="225282"/>
            </a:xfrm>
            <a:prstGeom prst="straightConnector1">
              <a:avLst/>
            </a:prstGeom>
            <a:ln w="28575">
              <a:solidFill>
                <a:schemeClr val="accent6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5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Cosmology in PLB 120 (1983)</a:t>
            </a:r>
          </a:p>
        </p:txBody>
      </p:sp>
      <p:grpSp>
        <p:nvGrpSpPr>
          <p:cNvPr id="21" name="Group 3"/>
          <p:cNvGrpSpPr>
            <a:grpSpLocks/>
          </p:cNvGrpSpPr>
          <p:nvPr/>
        </p:nvGrpSpPr>
        <p:grpSpPr bwMode="auto">
          <a:xfrm>
            <a:off x="144016" y="791997"/>
            <a:ext cx="6624737" cy="3167989"/>
            <a:chOff x="96" y="480"/>
            <a:chExt cx="4416" cy="2112"/>
          </a:xfrm>
        </p:grpSpPr>
        <p:pic>
          <p:nvPicPr>
            <p:cNvPr id="22" name="Picture 4" descr="C:\Users\Georg Raffelt\Desktop\a000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5"/>
            <p:cNvSpPr>
              <a:spLocks noChangeArrowheads="1"/>
            </p:cNvSpPr>
            <p:nvPr/>
          </p:nvSpPr>
          <p:spPr bwMode="auto">
            <a:xfrm>
              <a:off x="96" y="480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1423809" y="2087992"/>
            <a:ext cx="6624737" cy="3167989"/>
            <a:chOff x="912" y="1344"/>
            <a:chExt cx="4416" cy="2112"/>
          </a:xfrm>
        </p:grpSpPr>
        <p:pic>
          <p:nvPicPr>
            <p:cNvPr id="25" name="Picture 7" descr="C:\Users\Georg Raffelt\Desktop\a00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8"/>
            <p:cNvSpPr>
              <a:spLocks noChangeArrowheads="1"/>
            </p:cNvSpPr>
            <p:nvPr/>
          </p:nvSpPr>
          <p:spPr bwMode="auto">
            <a:xfrm>
              <a:off x="912" y="1344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7" name="Group 9"/>
          <p:cNvGrpSpPr>
            <a:grpSpLocks/>
          </p:cNvGrpSpPr>
          <p:nvPr/>
        </p:nvGrpSpPr>
        <p:grpSpPr bwMode="auto">
          <a:xfrm>
            <a:off x="2448272" y="3383988"/>
            <a:ext cx="6624737" cy="3167989"/>
            <a:chOff x="1632" y="2208"/>
            <a:chExt cx="4416" cy="2112"/>
          </a:xfrm>
        </p:grpSpPr>
        <p:pic>
          <p:nvPicPr>
            <p:cNvPr id="28" name="Picture 10" descr="C:\Users\Georg Raffelt\Desktop\a000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0" t="18214" b="15938"/>
            <a:stretch>
              <a:fillRect/>
            </a:stretch>
          </p:blipFill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Rectangle 11"/>
            <p:cNvSpPr>
              <a:spLocks noChangeArrowheads="1"/>
            </p:cNvSpPr>
            <p:nvPr/>
          </p:nvSpPr>
          <p:spPr bwMode="auto">
            <a:xfrm>
              <a:off x="1632" y="2208"/>
              <a:ext cx="4416" cy="21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43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Galactic WIMP vs Axion Dark Matter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61122" y="791677"/>
            <a:ext cx="8496112" cy="504010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accent3">
                    <a:lumMod val="50000"/>
                  </a:schemeClr>
                </a:solidFill>
              </a:rPr>
              <a:t>Local dark matter density around  0.4 GeV/cm</a:t>
            </a:r>
            <a:r>
              <a:rPr lang="en-US" sz="2000" b="1" baseline="3000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US" sz="2000" b="1" baseline="30000">
              <a:solidFill>
                <a:schemeClr val="accent3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WIMPs:  Typical mass 100 GeV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number density: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𝟒𝟎𝟎𝟎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𝟏𝟎𝟎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𝐆𝐞𝐕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𝐖𝐈𝐌𝐏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Dilute gas of particles</a:t>
                </a:r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790" y="1439707"/>
                <a:ext cx="4176712" cy="5040468"/>
              </a:xfrm>
              <a:prstGeom prst="rect">
                <a:avLst/>
              </a:prstGeom>
              <a:blipFill rotWithShape="1">
                <a:blip r:embed="rId2"/>
                <a:stretch>
                  <a:fillRect l="-1310"/>
                </a:stretch>
              </a:blipFill>
              <a:ln>
                <a:solidFill>
                  <a:schemeClr val="tx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9" name="TextBox 398"/>
              <p:cNvSpPr txBox="1"/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noFill/>
              <a:ln>
                <a:solidFill>
                  <a:schemeClr val="tx2"/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US" sz="400" b="1" smtClean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Axions:  Typical mass 10 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sz="2000" b="1" smtClean="0">
                    <a:solidFill>
                      <a:schemeClr val="accent6">
                        <a:lumMod val="50000"/>
                      </a:schemeClr>
                    </a:solidFill>
                  </a:rPr>
                  <a:t>eV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Local </a:t>
                </a:r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number density:</a:t>
                </a:r>
              </a:p>
              <a:p>
                <a:endParaRPr lang="en-US" sz="7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𝟒</m:t>
                    </m:r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×</m:t>
                    </m:r>
                    <m:r>
                      <a:rPr lang="en-US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𝟏𝟗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𝐦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Typical galactic virial velocity: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 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𝒗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𝐠𝐚𝐥</m:t>
                        </m:r>
                      </m:sub>
                    </m:sSub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𝟑</m:t>
                        </m:r>
                      </m:sup>
                    </m:sSup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/>
                      </a:rPr>
                      <m:t>𝒄</m:t>
                    </m:r>
                  </m:oMath>
                </a14:m>
                <a:endParaRPr lang="en-US" sz="2000" b="1" smtClean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• Typical de Broglie wavelength</a:t>
                </a: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(“localisation”)</a:t>
                </a:r>
              </a:p>
              <a:p>
                <a:endParaRPr lang="en-US" sz="600" b="1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𝝀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𝝅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sSub>
                          <m:sSub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𝒗</m:t>
                            </m:r>
                          </m:e>
                          <m:sub>
                            <m:r>
                              <a:rPr lang="en-US" sz="2000" b="1" i="0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𝐠𝐚𝐥</m:t>
                            </m:r>
                          </m:sub>
                        </m:sSub>
                      </m:den>
                    </m:f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𝟏𝟎𝟎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𝐦</m:t>
                    </m:r>
                    <m:r>
                      <a:rPr lang="en-US" sz="2000" b="1" i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𝟏𝟎</m:t>
                        </m:r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𝛍</m:t>
                        </m:r>
                        <m:r>
                          <a:rPr lang="en-US" sz="2000" b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𝐞𝐕</m:t>
                        </m:r>
                      </m:num>
                      <m:den>
                        <m:sSub>
                          <m:sSubPr>
                            <m:ctrlP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• Typical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occupation number</a:t>
                </a:r>
              </a:p>
              <a:p>
                <a:endParaRPr lang="en-US" sz="600" b="1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   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𝒇</m:t>
                    </m:r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∼</m:t>
                    </m:r>
                    <m:r>
                      <a:rPr lang="en-US" sz="2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𝟏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𝟎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𝟐𝟓</m:t>
                        </m:r>
                      </m:sup>
                    </m:sSup>
                    <m:r>
                      <a:rPr lang="en-US" sz="2000" b="1" i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1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𝟏𝟎</m:t>
                                </m:r>
                                <m:r>
                                  <a:rPr lang="en-US" sz="2000" b="1" i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 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𝛍</m:t>
                                </m:r>
                                <m:r>
                                  <a:rPr lang="en-US" sz="2000" b="1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/>
                                  </a:rPr>
                                  <m:t>𝐞𝐕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en-US" sz="2000" b="1" i="1">
                                        <a:solidFill>
                                          <a:schemeClr val="tx1">
                                            <a:lumMod val="75000"/>
                                            <a:lumOff val="25000"/>
                                          </a:schemeClr>
                                        </a:solidFill>
                                        <a:latin typeface="Cambria Math"/>
                                      </a:rPr>
                                      <m:t>𝒂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sz="2000" b="1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</a:p>
              <a:p>
                <a:endParaRPr lang="en-US" sz="600" b="1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Highly degenerate Bose gas!</a:t>
                </a:r>
              </a:p>
            </p:txBody>
          </p:sp>
        </mc:Choice>
        <mc:Fallback xmlns="">
          <p:sp>
            <p:nvSpPr>
              <p:cNvPr id="399" name="TextBox 3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522" y="1439707"/>
                <a:ext cx="4176712" cy="5043317"/>
              </a:xfrm>
              <a:prstGeom prst="rect">
                <a:avLst/>
              </a:prstGeom>
              <a:blipFill rotWithShape="1">
                <a:blip r:embed="rId3"/>
                <a:stretch>
                  <a:fillRect l="-1456" b="-483"/>
                </a:stretch>
              </a:blipFill>
              <a:ln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10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 smtClean="0"/>
              <a:t>BEC Formation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" y="-493"/>
            <a:ext cx="9217153" cy="32087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942" y="3208107"/>
                <a:ext cx="8425746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• Axions </a:t>
                </a:r>
                <a:r>
                  <a:rPr lang="en-US" sz="2000" smtClean="0">
                    <a:solidFill>
                      <a:srgbClr val="003399"/>
                    </a:solidFill>
                    <a:latin typeface="Arial" pitchFamily="34" charset="0"/>
                    <a:cs typeface="Arial" pitchFamily="34" charset="0"/>
                  </a:rPr>
                  <a:t>~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WIMP dark matter on scales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≫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axion de Broglie wavelength?</a:t>
                </a:r>
              </a:p>
              <a:p>
                <a:endParaRPr lang="en-US" sz="200" smtClean="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Larger-range correlation established by BEC dynamics? (Observable?)</a:t>
                </a:r>
              </a:p>
              <a:p>
                <a:endParaRPr lang="en-US" sz="200" smtClean="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Axions born as classical field oscillations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 </a:t>
                </a:r>
                <a:r>
                  <a:rPr lang="en-US" sz="2000" smtClean="0">
                    <a:solidFill>
                      <a:srgbClr val="003399"/>
                    </a:solidFill>
                    <a:sym typeface="Symbol"/>
                  </a:rPr>
                  <a:t>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 Issue of classical field dynamics (or a quantum effect after all?)</a:t>
                </a:r>
              </a:p>
              <a:p>
                <a:endParaRPr lang="en-US" sz="200" smtClean="0">
                  <a:solidFill>
                    <a:srgbClr val="003399"/>
                  </a:solidFill>
                </a:endParaRP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•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BEC formation caused by gravitational interactions possible?</a:t>
                </a:r>
              </a:p>
              <a:p>
                <a:endParaRPr lang="en-US" sz="200">
                  <a:solidFill>
                    <a:srgbClr val="003399"/>
                  </a:solidFill>
                </a:endParaRPr>
              </a:p>
              <a:p>
                <a:r>
                  <a:rPr lang="en-US" smtClean="0"/>
                  <a:t>See also </a:t>
                </a:r>
                <a:r>
                  <a:rPr lang="en-US" sz="1100" smtClean="0"/>
                  <a:t> </a:t>
                </a:r>
                <a:r>
                  <a:rPr lang="en-US" smtClean="0"/>
                  <a:t> • Erken</a:t>
                </a:r>
                <a:r>
                  <a:rPr lang="en-US"/>
                  <a:t>, </a:t>
                </a:r>
                <a:r>
                  <a:rPr lang="en-US" smtClean="0"/>
                  <a:t>Sikivie</a:t>
                </a:r>
                <a:r>
                  <a:rPr lang="en-US"/>
                  <a:t>, </a:t>
                </a:r>
                <a:r>
                  <a:rPr lang="en-US" smtClean="0"/>
                  <a:t>Tam &amp; Yang, arXiv:1111.1157</a:t>
                </a:r>
              </a:p>
              <a:p>
                <a:r>
                  <a:rPr lang="en-US" smtClean="0"/>
                  <a:t>                 • Saikawa &amp; Yamaguchi, arXiv:1210.7080 </a:t>
                </a:r>
              </a:p>
              <a:p>
                <a:r>
                  <a:rPr lang="en-US" smtClean="0"/>
                  <a:t>                 • Noumi</a:t>
                </a:r>
                <a:r>
                  <a:rPr lang="en-US"/>
                  <a:t>, </a:t>
                </a:r>
                <a:r>
                  <a:rPr lang="en-US" smtClean="0"/>
                  <a:t>Saikawa</a:t>
                </a:r>
                <a:r>
                  <a:rPr lang="en-US"/>
                  <a:t>, </a:t>
                </a:r>
                <a:r>
                  <a:rPr lang="en-US" smtClean="0"/>
                  <a:t>Sato &amp; Yamaguchi, arXiv:1310.0167</a:t>
                </a:r>
              </a:p>
              <a:p>
                <a:r>
                  <a:rPr lang="en-US" smtClean="0"/>
                  <a:t>                 • Davidson &amp; Elmer, arXiv:1307.8024, Davidson, arXiv:1405.1139</a:t>
                </a:r>
              </a:p>
              <a:p>
                <a:r>
                  <a:rPr lang="en-US" smtClean="0"/>
                  <a:t>                 • Berges &amp; Jaeckel, arXiv:1402.4776</a:t>
                </a:r>
              </a:p>
              <a:p>
                <a:r>
                  <a:rPr lang="en-US" smtClean="0"/>
                  <a:t>                 •</a:t>
                </a:r>
                <a:r>
                  <a:rPr lang="en-US"/>
                  <a:t> </a:t>
                </a:r>
                <a:r>
                  <a:rPr lang="de-DE" smtClean="0"/>
                  <a:t>Guth</a:t>
                </a:r>
                <a:r>
                  <a:rPr lang="de-DE"/>
                  <a:t>, </a:t>
                </a:r>
                <a:r>
                  <a:rPr lang="de-DE" smtClean="0"/>
                  <a:t>Hertzberg &amp; Prescod-Weinstein, arXiv:</a:t>
                </a:r>
                <a:r>
                  <a:rPr lang="en-US" smtClean="0"/>
                  <a:t>1412.5930</a:t>
                </a:r>
                <a:endParaRPr lang="en-US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942" y="3208107"/>
                <a:ext cx="8425746" cy="3416320"/>
              </a:xfrm>
              <a:prstGeom prst="rect">
                <a:avLst/>
              </a:prstGeom>
              <a:blipFill rotWithShape="1">
                <a:blip r:embed="rId3"/>
                <a:stretch>
                  <a:fillRect l="-796" t="-1070" b="-1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 rot="18914163">
            <a:off x="15630" y="967889"/>
            <a:ext cx="1669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sz="2000" smtClean="0">
                <a:solidFill>
                  <a:srgbClr val="C00000"/>
                </a:solidFill>
              </a:rPr>
              <a:t>150 citations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Driving Oscillators</a:t>
            </a:r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31932" y="791617"/>
            <a:ext cx="3960550" cy="2304319"/>
            <a:chOff x="431932" y="863627"/>
            <a:chExt cx="3960550" cy="2304319"/>
          </a:xfrm>
        </p:grpSpPr>
        <p:pic>
          <p:nvPicPr>
            <p:cNvPr id="3" name="Picture 2"/>
            <p:cNvPicPr preferRelativeResize="0"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05" t="536" r="34137" b="-536"/>
            <a:stretch/>
          </p:blipFill>
          <p:spPr>
            <a:xfrm>
              <a:off x="772610" y="1079656"/>
              <a:ext cx="2736000" cy="1451767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2140532" y="863627"/>
              <a:ext cx="0" cy="18722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40609" y="2525640"/>
              <a:ext cx="3716793" cy="57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72932" y="25201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925092" y="1121903"/>
              <a:ext cx="216030" cy="537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8615" y="2706281"/>
                  <a:ext cx="672172" cy="461665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/>
                          </a:rPr>
                          <m:t>𝜋</m:t>
                        </m:r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932" y="2706281"/>
                  <a:ext cx="672172" cy="46166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Λ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QCD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4</m:t>
                            </m:r>
                          </m:sup>
                        </m:sSubSup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652" y="863627"/>
                  <a:ext cx="931024" cy="51655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Connector 22"/>
            <p:cNvCxnSpPr/>
            <p:nvPr/>
          </p:nvCxnSpPr>
          <p:spPr>
            <a:xfrm>
              <a:off x="3509312" y="2519856"/>
              <a:ext cx="0" cy="21573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772932" y="1079656"/>
              <a:ext cx="0" cy="148260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3503693" y="1063890"/>
              <a:ext cx="4914" cy="1505845"/>
            </a:xfrm>
            <a:prstGeom prst="line">
              <a:avLst/>
            </a:prstGeom>
            <a:ln w="38100">
              <a:solidFill>
                <a:srgbClr val="557D7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1512082" y="2010944"/>
              <a:ext cx="1224170" cy="4824"/>
            </a:xfrm>
            <a:prstGeom prst="straightConnector1">
              <a:avLst/>
            </a:prstGeom>
            <a:ln w="57150">
              <a:solidFill>
                <a:srgbClr val="C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3007808" y="1924269"/>
                  <a:ext cx="1384674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400" i="0" smtClean="0">
                            <a:latin typeface="Cambria Math"/>
                          </a:rPr>
                          <m:t>Θ</m:t>
                        </m:r>
                        <m:r>
                          <a:rPr lang="en-US" sz="2400" b="0" i="0" smtClean="0">
                            <a:latin typeface="Cambria Math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a</m:t>
                        </m:r>
                        <m:r>
                          <a:rPr lang="en-US" sz="2400" b="0" i="0" smtClean="0">
                            <a:latin typeface="Cambria Math"/>
                          </a:rPr>
                          <m:t>/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f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/>
                              </a:rPr>
                              <m:t>a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7808" y="1924269"/>
                  <a:ext cx="1384674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71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800122" y="1871767"/>
              <a:ext cx="288380" cy="288000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4608512" y="719607"/>
            <a:ext cx="439261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xion dark matter: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Relic oscillations of QCD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Q</a:t>
            </a:r>
            <a:r>
              <a:rPr lang="en-US" sz="1600" b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 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term</a:t>
            </a:r>
          </a:p>
          <a:p>
            <a:endParaRPr lang="en-US" sz="4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neutron EDM</a:t>
            </a:r>
          </a:p>
          <a:p>
            <a:endParaRPr lang="en-US" sz="400" b="1" smtClean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•</a:t>
            </a:r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Drives oscillating E-field in</a:t>
            </a:r>
          </a:p>
          <a:p>
            <a:r>
              <a:rPr lang="en-US" sz="2400" b="1" smtClean="0">
                <a:solidFill>
                  <a:schemeClr val="accent1">
                    <a:lumMod val="75000"/>
                  </a:schemeClr>
                </a:solidFill>
              </a:rPr>
              <a:t>    microwave cavity w/ B-field</a:t>
            </a:r>
            <a:endParaRPr 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84252" y="3311967"/>
            <a:ext cx="1152000" cy="2016280"/>
            <a:chOff x="1584252" y="3311967"/>
            <a:chExt cx="1152000" cy="2016280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2160332" y="3311967"/>
              <a:ext cx="0" cy="201628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1584252" y="3744177"/>
              <a:ext cx="1152000" cy="115200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65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135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</a:t>
              </a:r>
              <a:endPara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59922" y="5544277"/>
                <a:ext cx="36015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Neutron electric dipole moment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𝝎</m:t>
                    </m:r>
                    <m:r>
                      <a:rPr lang="en-US" sz="20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𝒎</m:t>
                        </m:r>
                      </m:e>
                      <m:sub>
                        <m:r>
                          <a:rPr lang="en-US" sz="20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𝒂</m:t>
                        </m:r>
                      </m:sub>
                    </m:sSub>
                  </m:oMath>
                </a14:m>
                <a:endParaRPr lang="en-US" sz="2000" b="1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544277"/>
                <a:ext cx="3601563" cy="707886"/>
              </a:xfrm>
              <a:prstGeom prst="rect">
                <a:avLst/>
              </a:prstGeom>
              <a:blipFill rotWithShape="1">
                <a:blip r:embed="rId8"/>
                <a:stretch>
                  <a:fillRect l="-1692" t="-4274" r="-1354" b="-13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Arrow Connector 26"/>
          <p:cNvCxnSpPr/>
          <p:nvPr/>
        </p:nvCxnSpPr>
        <p:spPr>
          <a:xfrm>
            <a:off x="6840822" y="3744027"/>
            <a:ext cx="0" cy="129618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36752" y="3311967"/>
            <a:ext cx="0" cy="2016280"/>
          </a:xfrm>
          <a:prstGeom prst="straightConnector1">
            <a:avLst/>
          </a:prstGeom>
          <a:ln w="57150">
            <a:solidFill>
              <a:schemeClr val="tx1">
                <a:lumMod val="75000"/>
                <a:lumOff val="25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112582" y="3888047"/>
            <a:ext cx="10615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External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static</a:t>
            </a:r>
          </a:p>
          <a:p>
            <a:r>
              <a:rPr lang="en-US" sz="2000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B-field</a:t>
            </a:r>
            <a:endParaRPr lang="en-U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065393" y="3716768"/>
                <a:ext cx="1791709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Axion-induced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electric field</a:t>
                </a:r>
              </a:p>
              <a:p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oscillating with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𝝎</m:t>
                      </m:r>
                      <m:r>
                        <a:rPr lang="en-US" sz="20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𝒎</m:t>
                          </m:r>
                        </m:e>
                        <m:sub>
                          <m:r>
                            <a:rPr lang="en-US" sz="20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US" sz="2000" b="1" smtClean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393" y="3716768"/>
                <a:ext cx="1791709" cy="1323439"/>
              </a:xfrm>
              <a:prstGeom prst="rect">
                <a:avLst/>
              </a:prstGeom>
              <a:blipFill rotWithShape="1">
                <a:blip r:embed="rId9"/>
                <a:stretch>
                  <a:fillRect l="-3401" t="-2304" r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4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/>
              <p:cNvSpPr/>
              <p:nvPr/>
            </p:nvSpPr>
            <p:spPr>
              <a:xfrm>
                <a:off x="228599" y="5472267"/>
                <a:ext cx="8772525" cy="1079346"/>
              </a:xfrm>
              <a:prstGeom prst="roundRect">
                <a:avLst>
                  <a:gd name="adj" fmla="val 1755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𝛺</m:t>
                          </m:r>
                        </m:e>
                        <m:sub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=0.20 </m:t>
                      </m:r>
                      <m:sSubSup>
                        <m:sSub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4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1.184</m:t>
                          </m:r>
                        </m:sup>
                      </m:sSup>
                      <m:r>
                        <a:rPr lang="en-US" sz="2400" b="0" i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=0.11 </m:t>
                      </m:r>
                      <m:sSubSup>
                        <m:sSub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sz="240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10 </m:t>
                                  </m:r>
                                  <m:r>
                                    <a:rPr lang="en-US" sz="2400" b="0" i="1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  <a:latin typeface="Cambria Math"/>
                                    </a:rPr>
                                    <m:t>𝜇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>
                                      <a:effectLst>
                                        <a:outerShdw blurRad="38100" dist="38100" dir="2700000" algn="tl">
                                          <a:srgbClr val="000000">
                                            <a:alpha val="43137"/>
                                          </a:srgbClr>
                                        </a:outerShdw>
                                      </a:effectLst>
                                    </a:rPr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2400" b="0" i="1">
                                          <a:effectLst>
                                            <a:outerShdw blurRad="38100" dist="38100" dir="2700000" algn="tl">
                                              <a:srgbClr val="000000">
                                                <a:alpha val="43137"/>
                                              </a:srgbClr>
                                            </a:outerShdw>
                                          </a:effectLst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1.184</m:t>
                          </m:r>
                        </m:sup>
                      </m:sSup>
                    </m:oMath>
                  </m:oMathPara>
                </a14:m>
                <a:endParaRPr lang="en-US" sz="24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0" name="Rounded 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" y="5472267"/>
                <a:ext cx="8772525" cy="1079346"/>
              </a:xfrm>
              <a:prstGeom prst="roundRect">
                <a:avLst>
                  <a:gd name="adj" fmla="val 17554"/>
                </a:avLst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Cold Axion Populations</a:t>
            </a: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03942" y="1799757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03942" y="2231817"/>
            <a:ext cx="288040" cy="36005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1982" y="2591867"/>
            <a:ext cx="79211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584092" y="2087797"/>
            <a:ext cx="0" cy="64809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1188037" y="1799757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91982" y="1799757"/>
            <a:ext cx="396055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188037" y="1511717"/>
            <a:ext cx="396055" cy="28804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584092" y="1511717"/>
            <a:ext cx="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84092" y="1511717"/>
            <a:ext cx="86412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448212" y="1655737"/>
            <a:ext cx="14402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584092" y="2087797"/>
            <a:ext cx="1008140" cy="3240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584092" y="2735887"/>
            <a:ext cx="28804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872132" y="2591867"/>
            <a:ext cx="360050" cy="7201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1584092" y="2411842"/>
            <a:ext cx="648090" cy="18002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232182" y="2591867"/>
            <a:ext cx="28804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520222" y="2591867"/>
            <a:ext cx="36005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2592232" y="2087797"/>
            <a:ext cx="288040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448212" y="1439707"/>
            <a:ext cx="504070" cy="21603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52282" y="1439707"/>
            <a:ext cx="432060" cy="57608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592232" y="2015787"/>
            <a:ext cx="792110" cy="7201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3384342" y="2015787"/>
            <a:ext cx="366165" cy="150412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>
            <a:off x="3564368" y="2159807"/>
            <a:ext cx="186139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2880273" y="2591867"/>
            <a:ext cx="684094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2520222" y="3023927"/>
            <a:ext cx="57608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V="1">
            <a:off x="3089926" y="3095937"/>
            <a:ext cx="369635" cy="36005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456352" y="2591867"/>
            <a:ext cx="1080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1872132" y="3311967"/>
            <a:ext cx="1224170" cy="1440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>
            <a:off x="287912" y="2591867"/>
            <a:ext cx="504070" cy="4320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84931" y="3023927"/>
            <a:ext cx="444815" cy="50407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729746" y="3275963"/>
            <a:ext cx="458291" cy="25203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1188037" y="3275962"/>
            <a:ext cx="684095" cy="3600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803048" y="20600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0.37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65876" y="171822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1.12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55517" y="248932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2.01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2169946" y="222229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0.63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2746026" y="272636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3.14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880272" y="212589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1.93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2602006" y="165573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0.01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944142" y="2910442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1.57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29746" y="2807897"/>
            <a:ext cx="63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0.17</a:t>
            </a:r>
            <a:endParaRPr lang="en-US" sz="20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4032429" y="719607"/>
                <a:ext cx="5184723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Scenario 1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Cosmic inflation first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PQ symmetry breaking at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𝑇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Every causal patch has different random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•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Topological defects at interfaces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• Axion dark matter from </a:t>
                </a:r>
                <a:endParaRPr lang="en-US" sz="2000" smtClean="0">
                  <a:solidFill>
                    <a:schemeClr val="accent2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- average re-alignment</a:t>
                </a:r>
              </a:p>
              <a:p>
                <a:r>
                  <a:rPr lang="en-US" sz="200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- cosmic-string (CS) &amp; domain-wall (DW) decay</a:t>
                </a:r>
                <a:endParaRPr lang="en-US" sz="200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29" y="719607"/>
                <a:ext cx="5184723" cy="2862322"/>
              </a:xfrm>
              <a:prstGeom prst="rect">
                <a:avLst/>
              </a:prstGeom>
              <a:blipFill rotWithShape="1">
                <a:blip r:embed="rId3"/>
                <a:stretch>
                  <a:fillRect l="-1175" t="-1064" r="-470" b="-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>
            <a:spLocks noChangeAspect="1"/>
          </p:cNvSpPr>
          <p:nvPr/>
        </p:nvSpPr>
        <p:spPr>
          <a:xfrm>
            <a:off x="2395272" y="1583747"/>
            <a:ext cx="144000" cy="144000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c 4"/>
          <p:cNvSpPr>
            <a:spLocks noChangeAspect="1"/>
          </p:cNvSpPr>
          <p:nvPr/>
        </p:nvSpPr>
        <p:spPr>
          <a:xfrm>
            <a:off x="2287272" y="1475737"/>
            <a:ext cx="360000" cy="360000"/>
          </a:xfrm>
          <a:prstGeom prst="arc">
            <a:avLst>
              <a:gd name="adj1" fmla="val 16200000"/>
              <a:gd name="adj2" fmla="val 12269441"/>
            </a:avLst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9892" y="1070375"/>
                <a:ext cx="105419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Random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mtClean="0"/>
                  <a:t> values</a:t>
                </a:r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92" y="1070375"/>
                <a:ext cx="1054199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4624" t="-4717" r="-520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097561" y="791617"/>
            <a:ext cx="1412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Cosmic axion</a:t>
            </a:r>
          </a:p>
          <a:p>
            <a:r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string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4032432" y="3527997"/>
                <a:ext cx="5184723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Scenario 2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 Cosmic inflation after PQ symmetry breaking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•  All axions from re-alignment of one random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in our patch of the universe</a:t>
                </a:r>
              </a:p>
              <a:p>
                <a:endParaRPr lang="en-US" sz="4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• Allows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if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≪1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(“anthropic” case)</a:t>
                </a: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32" y="3527997"/>
                <a:ext cx="5184723" cy="1815882"/>
              </a:xfrm>
              <a:prstGeom prst="rect">
                <a:avLst/>
              </a:prstGeom>
              <a:blipFill rotWithShape="1">
                <a:blip r:embed="rId5"/>
                <a:stretch>
                  <a:fillRect l="-1175" t="-1678" b="-5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 flipH="1">
            <a:off x="228600" y="3275962"/>
            <a:ext cx="1868961" cy="136242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2376202" y="3293964"/>
            <a:ext cx="1427448" cy="134441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215902" y="4338110"/>
                <a:ext cx="3600500" cy="720100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Θ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=1.57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" y="4338110"/>
                <a:ext cx="3600500" cy="720100"/>
              </a:xfrm>
              <a:prstGeom prst="ellipse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37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Density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102" y="1309343"/>
            <a:ext cx="5904820" cy="524307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8617260">
            <a:off x="4168649" y="3173496"/>
            <a:ext cx="914400" cy="312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64242" y="719139"/>
            <a:ext cx="1440200" cy="50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DM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392482" y="719608"/>
            <a:ext cx="3096430" cy="50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Cold </a:t>
            </a:r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80015" y="2749717"/>
            <a:ext cx="1755352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smtClean="0"/>
              <a:t>Realignment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 rot="5400000">
            <a:off x="6796805" y="2604471"/>
            <a:ext cx="17046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Javier Redondo 2014</a:t>
            </a:r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 rot="18393515">
            <a:off x="2326766" y="3552280"/>
            <a:ext cx="4058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Cosmic Strings &amp; Domain Walls</a:t>
            </a:r>
            <a:endParaRPr lang="en-US" sz="2400"/>
          </a:p>
        </p:txBody>
      </p:sp>
      <p:sp>
        <p:nvSpPr>
          <p:cNvPr id="6" name="TextBox 5"/>
          <p:cNvSpPr txBox="1"/>
          <p:nvPr/>
        </p:nvSpPr>
        <p:spPr>
          <a:xfrm>
            <a:off x="71882" y="719608"/>
            <a:ext cx="23763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Partly excluded by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cosmic HDM bounds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&amp; Euclid sensitivity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[arXiv:1502.03325]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160172" y="935637"/>
            <a:ext cx="28804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27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464217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43054" y="4464189"/>
            <a:ext cx="5527576" cy="648028"/>
            <a:chOff x="143054" y="4464189"/>
            <a:chExt cx="5527576" cy="64802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2" name="Rectangle 591"/>
                <p:cNvSpPr>
                  <a:spLocks noChangeArrowheads="1"/>
                </p:cNvSpPr>
                <p:nvPr/>
              </p:nvSpPr>
              <p:spPr bwMode="auto">
                <a:xfrm>
                  <a:off x="143054" y="4464217"/>
                  <a:ext cx="4321566" cy="648000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lIns="92156" tIns="46078" rIns="92156" bIns="46078" anchor="ctr"/>
                <a:lstStyle/>
                <a:p>
                  <a:pPr algn="ctr" defTabSz="921018">
                    <a:lnSpc>
                      <a:spcPct val="80000"/>
                    </a:lnSpc>
                    <a:defRPr/>
                  </a:pPr>
                  <a:r>
                    <a:rPr lang="de-DE" sz="20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Too much dark matter in</a:t>
                  </a:r>
                </a:p>
                <a:p>
                  <a:pPr algn="ctr" defTabSz="921018">
                    <a:lnSpc>
                      <a:spcPct val="80000"/>
                    </a:lnSpc>
                    <a:defRPr/>
                  </a:pPr>
                  <a:r>
                    <a:rPr lang="de-DE" sz="2000" b="1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re-aligment scenario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1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𝚯</m:t>
                          </m:r>
                        </m:e>
                        <m:sub>
                          <m:r>
                            <a:rPr lang="en-US" sz="2000" b="1" i="0" smtClean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/>
                            </a:rPr>
                            <m:t>𝐢</m:t>
                          </m:r>
                        </m:sub>
                      </m:sSub>
                      <m:r>
                        <a:rPr lang="en-US" sz="2000" b="1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=</m:t>
                      </m:r>
                      <m:r>
                        <a:rPr lang="en-US" sz="2000" b="1" i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/>
                        </a:rPr>
                        <m:t>𝟏</m:t>
                      </m:r>
                    </m:oMath>
                  </a14:m>
                  <a:endParaRPr lang="de-DE" sz="2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592" name="Rectangle 59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143054" y="4464217"/>
                  <a:ext cx="4321566" cy="64800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7339" b="-15596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3" name="Rectangle 592"/>
            <p:cNvSpPr>
              <a:spLocks noChangeArrowheads="1"/>
            </p:cNvSpPr>
            <p:nvPr/>
          </p:nvSpPr>
          <p:spPr bwMode="auto">
            <a:xfrm>
              <a:off x="4464492" y="4464217"/>
              <a:ext cx="288000" cy="6480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lIns="92156" tIns="46078" rIns="92156" bIns="46078" anchor="ctr"/>
            <a:lstStyle/>
            <a:p>
              <a:pPr algn="ctr" defTabSz="921018">
                <a:lnSpc>
                  <a:spcPct val="80000"/>
                </a:lnSpc>
                <a:defRPr/>
              </a:pPr>
              <a:endPara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94" name="Text Box 356"/>
            <p:cNvSpPr txBox="1">
              <a:spLocks noChangeArrowheads="1"/>
            </p:cNvSpPr>
            <p:nvPr/>
          </p:nvSpPr>
          <p:spPr bwMode="auto">
            <a:xfrm>
              <a:off x="4752631" y="4464189"/>
              <a:ext cx="917999" cy="6480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400" b="1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A</a:t>
              </a:r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xion</a:t>
              </a:r>
            </a:p>
            <a:p>
              <a:pPr eaLnBrk="1" hangingPunct="1"/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effectLst/>
                  <a:latin typeface="+mj-lt"/>
                </a:rPr>
                <a:t>DM</a:t>
              </a:r>
              <a:endParaRPr lang="de-DE" sz="2400" b="1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0" y="5328247"/>
            <a:ext cx="5040684" cy="1224170"/>
            <a:chOff x="0" y="5328247"/>
            <a:chExt cx="5040684" cy="1224170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51393" y="5328247"/>
              <a:ext cx="4790151" cy="0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7" name="Text Box 356"/>
            <p:cNvSpPr txBox="1">
              <a:spLocks noChangeArrowheads="1"/>
            </p:cNvSpPr>
            <p:nvPr/>
          </p:nvSpPr>
          <p:spPr bwMode="auto">
            <a:xfrm>
              <a:off x="0" y="5472267"/>
              <a:ext cx="5040684" cy="1080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Symbol" panose="05050102010706020507" pitchFamily="18" charset="2"/>
                </a:rPr>
                <a:t>Q</a:t>
              </a:r>
              <a:r>
                <a:rPr lang="en-US" sz="2800" b="1" baseline="-25000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i</a:t>
              </a:r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 could be anything 0</a:t>
              </a:r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Calibri"/>
                </a:rPr>
                <a:t>–</a:t>
              </a:r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+mj-lt"/>
                </a:rPr>
                <a:t>2</a:t>
              </a:r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Symbol" panose="05050102010706020507" pitchFamily="18" charset="2"/>
                </a:rPr>
                <a:t>p</a:t>
              </a:r>
            </a:p>
            <a:p>
              <a:pPr algn="ctr" eaLnBrk="1" hangingPunct="1"/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(“anthropic range”)</a:t>
              </a:r>
            </a:p>
            <a:p>
              <a:pPr algn="ctr" eaLnBrk="1" hangingPunct="1"/>
              <a:r>
                <a:rPr lang="en-US" sz="2400" b="1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Worry about isocurvature fluctuations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119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Creation of Adiabatic vs. Isocurvature Perturbations</a:t>
            </a:r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44016" y="575587"/>
            <a:ext cx="4392488" cy="5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 b="1"/>
              <a:t>Inflaton </a:t>
            </a:r>
            <a:r>
              <a:rPr lang="en-US" sz="2400" b="1" smtClean="0"/>
              <a:t>field</a:t>
            </a:r>
            <a:endParaRPr lang="en-US" sz="2400" b="1"/>
          </a:p>
        </p:txBody>
      </p:sp>
      <p:sp>
        <p:nvSpPr>
          <p:cNvPr id="4" name="Rectangle 1028"/>
          <p:cNvSpPr>
            <a:spLocks noChangeArrowheads="1"/>
          </p:cNvSpPr>
          <p:nvPr/>
        </p:nvSpPr>
        <p:spPr bwMode="auto">
          <a:xfrm>
            <a:off x="4680521" y="575587"/>
            <a:ext cx="4392488" cy="50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400" b="1"/>
              <a:t>Axion </a:t>
            </a:r>
            <a:r>
              <a:rPr lang="en-US" sz="2400" b="1" smtClean="0"/>
              <a:t>field</a:t>
            </a:r>
            <a:endParaRPr lang="en-US" sz="2400" b="1"/>
          </a:p>
        </p:txBody>
      </p:sp>
      <p:grpSp>
        <p:nvGrpSpPr>
          <p:cNvPr id="5" name="Group 1029"/>
          <p:cNvGrpSpPr>
            <a:grpSpLocks/>
          </p:cNvGrpSpPr>
          <p:nvPr/>
        </p:nvGrpSpPr>
        <p:grpSpPr bwMode="auto">
          <a:xfrm>
            <a:off x="503942" y="1727357"/>
            <a:ext cx="2664296" cy="1727994"/>
            <a:chOff x="96" y="1392"/>
            <a:chExt cx="1776" cy="1152"/>
          </a:xfrm>
        </p:grpSpPr>
        <p:sp>
          <p:nvSpPr>
            <p:cNvPr id="6" name="Line 1030"/>
            <p:cNvSpPr>
              <a:spLocks noChangeShapeType="1"/>
            </p:cNvSpPr>
            <p:nvPr/>
          </p:nvSpPr>
          <p:spPr bwMode="auto">
            <a:xfrm>
              <a:off x="96" y="2400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1031"/>
            <p:cNvSpPr>
              <a:spLocks noChangeShapeType="1"/>
            </p:cNvSpPr>
            <p:nvPr/>
          </p:nvSpPr>
          <p:spPr bwMode="auto">
            <a:xfrm flipH="1" flipV="1">
              <a:off x="240" y="1392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1032"/>
            <p:cNvSpPr>
              <a:spLocks/>
            </p:cNvSpPr>
            <p:nvPr/>
          </p:nvSpPr>
          <p:spPr bwMode="auto">
            <a:xfrm>
              <a:off x="240" y="1584"/>
              <a:ext cx="1104" cy="816"/>
            </a:xfrm>
            <a:custGeom>
              <a:avLst/>
              <a:gdLst>
                <a:gd name="T0" fmla="*/ 0 w 1104"/>
                <a:gd name="T1" fmla="*/ 3 h 816"/>
                <a:gd name="T2" fmla="*/ 783 w 1104"/>
                <a:gd name="T3" fmla="*/ 132 h 816"/>
                <a:gd name="T4" fmla="*/ 1104 w 1104"/>
                <a:gd name="T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816">
                  <a:moveTo>
                    <a:pt x="0" y="3"/>
                  </a:moveTo>
                  <a:cubicBezTo>
                    <a:pt x="576" y="0"/>
                    <a:pt x="651" y="30"/>
                    <a:pt x="783" y="132"/>
                  </a:cubicBezTo>
                  <a:cubicBezTo>
                    <a:pt x="915" y="234"/>
                    <a:pt x="951" y="816"/>
                    <a:pt x="1104" y="8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1033"/>
            <p:cNvSpPr>
              <a:spLocks/>
            </p:cNvSpPr>
            <p:nvPr/>
          </p:nvSpPr>
          <p:spPr bwMode="auto">
            <a:xfrm>
              <a:off x="1341" y="1584"/>
              <a:ext cx="243" cy="813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034"/>
            <p:cNvSpPr>
              <a:spLocks noChangeAspect="1" noChangeArrowheads="1"/>
            </p:cNvSpPr>
            <p:nvPr/>
          </p:nvSpPr>
          <p:spPr bwMode="auto">
            <a:xfrm>
              <a:off x="713" y="1557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Line 1035"/>
            <p:cNvSpPr>
              <a:spLocks noChangeShapeType="1"/>
            </p:cNvSpPr>
            <p:nvPr/>
          </p:nvSpPr>
          <p:spPr bwMode="auto">
            <a:xfrm>
              <a:off x="762" y="1602"/>
              <a:ext cx="294" cy="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2" name="Group 1036"/>
          <p:cNvGrpSpPr>
            <a:grpSpLocks/>
          </p:cNvGrpSpPr>
          <p:nvPr/>
        </p:nvGrpSpPr>
        <p:grpSpPr bwMode="auto">
          <a:xfrm>
            <a:off x="503942" y="3599351"/>
            <a:ext cx="2664296" cy="1727994"/>
            <a:chOff x="96" y="2784"/>
            <a:chExt cx="1776" cy="1152"/>
          </a:xfrm>
        </p:grpSpPr>
        <p:sp>
          <p:nvSpPr>
            <p:cNvPr id="13" name="Line 1037"/>
            <p:cNvSpPr>
              <a:spLocks noChangeShapeType="1"/>
            </p:cNvSpPr>
            <p:nvPr/>
          </p:nvSpPr>
          <p:spPr bwMode="auto">
            <a:xfrm>
              <a:off x="96" y="3792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038"/>
            <p:cNvSpPr>
              <a:spLocks/>
            </p:cNvSpPr>
            <p:nvPr/>
          </p:nvSpPr>
          <p:spPr bwMode="auto">
            <a:xfrm>
              <a:off x="240" y="2976"/>
              <a:ext cx="1104" cy="816"/>
            </a:xfrm>
            <a:custGeom>
              <a:avLst/>
              <a:gdLst>
                <a:gd name="T0" fmla="*/ 0 w 1104"/>
                <a:gd name="T1" fmla="*/ 3 h 816"/>
                <a:gd name="T2" fmla="*/ 783 w 1104"/>
                <a:gd name="T3" fmla="*/ 132 h 816"/>
                <a:gd name="T4" fmla="*/ 1104 w 1104"/>
                <a:gd name="T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4" h="816">
                  <a:moveTo>
                    <a:pt x="0" y="3"/>
                  </a:moveTo>
                  <a:cubicBezTo>
                    <a:pt x="576" y="0"/>
                    <a:pt x="651" y="30"/>
                    <a:pt x="783" y="132"/>
                  </a:cubicBezTo>
                  <a:cubicBezTo>
                    <a:pt x="915" y="234"/>
                    <a:pt x="951" y="816"/>
                    <a:pt x="1104" y="816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039"/>
            <p:cNvSpPr>
              <a:spLocks/>
            </p:cNvSpPr>
            <p:nvPr/>
          </p:nvSpPr>
          <p:spPr bwMode="auto">
            <a:xfrm>
              <a:off x="1341" y="2976"/>
              <a:ext cx="243" cy="813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040"/>
            <p:cNvSpPr>
              <a:spLocks noChangeAspect="1" noChangeArrowheads="1"/>
            </p:cNvSpPr>
            <p:nvPr/>
          </p:nvSpPr>
          <p:spPr bwMode="auto">
            <a:xfrm>
              <a:off x="1241" y="3264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1041"/>
            <p:cNvSpPr>
              <a:spLocks noChangeShapeType="1"/>
            </p:cNvSpPr>
            <p:nvPr/>
          </p:nvSpPr>
          <p:spPr bwMode="auto">
            <a:xfrm>
              <a:off x="1113" y="3312"/>
              <a:ext cx="423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1042"/>
            <p:cNvSpPr>
              <a:spLocks noChangeShapeType="1"/>
            </p:cNvSpPr>
            <p:nvPr/>
          </p:nvSpPr>
          <p:spPr bwMode="auto">
            <a:xfrm flipH="1" flipV="1">
              <a:off x="240" y="2784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" name="Rectangle 1043"/>
          <p:cNvSpPr>
            <a:spLocks noChangeArrowheads="1"/>
          </p:cNvSpPr>
          <p:nvPr/>
        </p:nvSpPr>
        <p:spPr bwMode="auto">
          <a:xfrm>
            <a:off x="863982" y="2447355"/>
            <a:ext cx="108012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Slow roll</a:t>
            </a:r>
          </a:p>
        </p:txBody>
      </p:sp>
      <p:sp>
        <p:nvSpPr>
          <p:cNvPr id="20" name="Rectangle 1044"/>
          <p:cNvSpPr>
            <a:spLocks noChangeArrowheads="1"/>
          </p:cNvSpPr>
          <p:nvPr/>
        </p:nvSpPr>
        <p:spPr bwMode="auto">
          <a:xfrm>
            <a:off x="791974" y="4607347"/>
            <a:ext cx="1368152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chemeClr val="tx1"/>
                </a:solidFill>
                <a:effectLst/>
              </a:rPr>
              <a:t>Reheating</a:t>
            </a:r>
          </a:p>
        </p:txBody>
      </p:sp>
      <p:sp>
        <p:nvSpPr>
          <p:cNvPr id="21" name="Line 1045"/>
          <p:cNvSpPr>
            <a:spLocks noChangeShapeType="1"/>
          </p:cNvSpPr>
          <p:nvPr/>
        </p:nvSpPr>
        <p:spPr bwMode="auto">
          <a:xfrm>
            <a:off x="1260026" y="1862357"/>
            <a:ext cx="504056" cy="720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2" name="Rectangle 1046"/>
          <p:cNvSpPr>
            <a:spLocks noChangeArrowheads="1"/>
          </p:cNvSpPr>
          <p:nvPr/>
        </p:nvSpPr>
        <p:spPr bwMode="auto">
          <a:xfrm>
            <a:off x="144016" y="1079555"/>
            <a:ext cx="33123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De Sitter expansion imprints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scale invariant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fluctuations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  <p:sp>
        <p:nvSpPr>
          <p:cNvPr id="23" name="Rectangle 1047"/>
          <p:cNvSpPr>
            <a:spLocks noChangeArrowheads="1"/>
          </p:cNvSpPr>
          <p:nvPr/>
        </p:nvSpPr>
        <p:spPr bwMode="auto">
          <a:xfrm>
            <a:off x="150653" y="5328246"/>
            <a:ext cx="4392488" cy="1296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Inflaton decay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  <a:effectLst/>
                <a:sym typeface="Symbol" pitchFamily="18" charset="2"/>
              </a:rPr>
              <a:t>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 matter </a:t>
            </a:r>
            <a:r>
              <a:rPr lang="en-US" sz="2000">
                <a:solidFill>
                  <a:srgbClr val="003399"/>
                </a:solidFill>
                <a:effectLst/>
              </a:rPr>
              <a:t>&amp; radiation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Both fluctuate the same: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Adiabatic fluctuations</a:t>
            </a:r>
          </a:p>
        </p:txBody>
      </p:sp>
      <p:grpSp>
        <p:nvGrpSpPr>
          <p:cNvPr id="24" name="Group 1048"/>
          <p:cNvGrpSpPr>
            <a:grpSpLocks/>
          </p:cNvGrpSpPr>
          <p:nvPr/>
        </p:nvGrpSpPr>
        <p:grpSpPr bwMode="auto">
          <a:xfrm>
            <a:off x="5328479" y="3591717"/>
            <a:ext cx="2664296" cy="1727994"/>
            <a:chOff x="3168" y="2784"/>
            <a:chExt cx="1776" cy="1152"/>
          </a:xfrm>
        </p:grpSpPr>
        <p:sp>
          <p:nvSpPr>
            <p:cNvPr id="25" name="Line 1049"/>
            <p:cNvSpPr>
              <a:spLocks noChangeShapeType="1"/>
            </p:cNvSpPr>
            <p:nvPr/>
          </p:nvSpPr>
          <p:spPr bwMode="auto">
            <a:xfrm>
              <a:off x="3168" y="3792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Line 1050"/>
            <p:cNvSpPr>
              <a:spLocks noChangeShapeType="1"/>
            </p:cNvSpPr>
            <p:nvPr/>
          </p:nvSpPr>
          <p:spPr bwMode="auto">
            <a:xfrm flipH="1" flipV="1">
              <a:off x="3984" y="2784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1051"/>
            <p:cNvSpPr>
              <a:spLocks/>
            </p:cNvSpPr>
            <p:nvPr/>
          </p:nvSpPr>
          <p:spPr bwMode="auto">
            <a:xfrm>
              <a:off x="3984" y="3120"/>
              <a:ext cx="768" cy="669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1052"/>
            <p:cNvSpPr>
              <a:spLocks noChangeAspect="1" noChangeArrowheads="1"/>
            </p:cNvSpPr>
            <p:nvPr/>
          </p:nvSpPr>
          <p:spPr bwMode="auto">
            <a:xfrm>
              <a:off x="3648" y="3312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1053"/>
            <p:cNvSpPr>
              <a:spLocks/>
            </p:cNvSpPr>
            <p:nvPr/>
          </p:nvSpPr>
          <p:spPr bwMode="auto">
            <a:xfrm flipH="1">
              <a:off x="3216" y="3120"/>
              <a:ext cx="768" cy="669"/>
            </a:xfrm>
            <a:custGeom>
              <a:avLst/>
              <a:gdLst>
                <a:gd name="T0" fmla="*/ 519 w 519"/>
                <a:gd name="T1" fmla="*/ 0 h 813"/>
                <a:gd name="T2" fmla="*/ 0 w 519"/>
                <a:gd name="T3" fmla="*/ 813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19" h="813">
                  <a:moveTo>
                    <a:pt x="519" y="0"/>
                  </a:moveTo>
                  <a:cubicBezTo>
                    <a:pt x="405" y="429"/>
                    <a:pt x="246" y="810"/>
                    <a:pt x="0" y="813"/>
                  </a:cubicBezTo>
                </a:path>
              </a:pathLst>
            </a:cu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1054"/>
            <p:cNvSpPr>
              <a:spLocks noChangeShapeType="1"/>
            </p:cNvSpPr>
            <p:nvPr/>
          </p:nvSpPr>
          <p:spPr bwMode="auto">
            <a:xfrm>
              <a:off x="3350" y="3360"/>
              <a:ext cx="127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1" name="Group 1055"/>
          <p:cNvGrpSpPr>
            <a:grpSpLocks/>
          </p:cNvGrpSpPr>
          <p:nvPr/>
        </p:nvGrpSpPr>
        <p:grpSpPr bwMode="auto">
          <a:xfrm>
            <a:off x="5328479" y="1727408"/>
            <a:ext cx="2664296" cy="1727994"/>
            <a:chOff x="3168" y="1392"/>
            <a:chExt cx="1776" cy="1152"/>
          </a:xfrm>
        </p:grpSpPr>
        <p:sp>
          <p:nvSpPr>
            <p:cNvPr id="32" name="Line 1056"/>
            <p:cNvSpPr>
              <a:spLocks noChangeShapeType="1"/>
            </p:cNvSpPr>
            <p:nvPr/>
          </p:nvSpPr>
          <p:spPr bwMode="auto">
            <a:xfrm>
              <a:off x="3168" y="2400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1057"/>
            <p:cNvSpPr>
              <a:spLocks noChangeShapeType="1"/>
            </p:cNvSpPr>
            <p:nvPr/>
          </p:nvSpPr>
          <p:spPr bwMode="auto">
            <a:xfrm flipH="1" flipV="1">
              <a:off x="3984" y="1392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1058"/>
            <p:cNvSpPr>
              <a:spLocks noChangeShapeType="1"/>
            </p:cNvSpPr>
            <p:nvPr/>
          </p:nvSpPr>
          <p:spPr bwMode="auto">
            <a:xfrm>
              <a:off x="3216" y="2382"/>
              <a:ext cx="1536" cy="0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1059"/>
            <p:cNvSpPr>
              <a:spLocks noChangeAspect="1" noChangeArrowheads="1"/>
            </p:cNvSpPr>
            <p:nvPr/>
          </p:nvSpPr>
          <p:spPr bwMode="auto">
            <a:xfrm>
              <a:off x="3408" y="2304"/>
              <a:ext cx="103" cy="9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1061"/>
          <p:cNvSpPr>
            <a:spLocks noChangeShapeType="1"/>
          </p:cNvSpPr>
          <p:nvPr/>
        </p:nvSpPr>
        <p:spPr bwMode="auto">
          <a:xfrm>
            <a:off x="5499498" y="3014661"/>
            <a:ext cx="504056" cy="150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Rectangle 1062"/>
          <p:cNvSpPr>
            <a:spLocks noChangeArrowheads="1"/>
          </p:cNvSpPr>
          <p:nvPr/>
        </p:nvSpPr>
        <p:spPr bwMode="auto">
          <a:xfrm>
            <a:off x="4680521" y="5328871"/>
            <a:ext cx="4392488" cy="1295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t" anchorCtr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Inflaton decay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  <a:effectLst/>
                <a:sym typeface="Symbol" pitchFamily="18" charset="2"/>
              </a:rPr>
              <a:t>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>
                <a:solidFill>
                  <a:srgbClr val="003399"/>
                </a:solidFill>
                <a:effectLst/>
              </a:rPr>
              <a:t>radiation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Axion field oscillates late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smtClean="0">
                <a:solidFill>
                  <a:srgbClr val="003399"/>
                </a:solidFill>
                <a:effectLst/>
                <a:sym typeface="Symbol" pitchFamily="18" charset="2"/>
              </a:rPr>
              <a:t>  matter</a:t>
            </a:r>
            <a:endParaRPr lang="en-US" sz="2000">
              <a:solidFill>
                <a:srgbClr val="003399"/>
              </a:solidFill>
              <a:effectLst/>
              <a:sym typeface="Symbol" pitchFamily="18" charset="2"/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  <a:sym typeface="Symbol" pitchFamily="18" charset="2"/>
              </a:rPr>
              <a:t>Matter fluctuates relative to radiation</a:t>
            </a:r>
            <a:r>
              <a:rPr lang="en-US" sz="2000">
                <a:solidFill>
                  <a:srgbClr val="003399"/>
                </a:solidFill>
                <a:effectLst/>
              </a:rPr>
              <a:t>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Entropy fluctuations</a:t>
            </a:r>
          </a:p>
        </p:txBody>
      </p:sp>
      <p:sp>
        <p:nvSpPr>
          <p:cNvPr id="39" name="Rectangle 1046"/>
          <p:cNvSpPr>
            <a:spLocks noChangeArrowheads="1"/>
          </p:cNvSpPr>
          <p:nvPr/>
        </p:nvSpPr>
        <p:spPr bwMode="auto">
          <a:xfrm>
            <a:off x="4680614" y="1079267"/>
            <a:ext cx="3312368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De Sitter expansion imprints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scale invariant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fluctuations</a:t>
            </a:r>
            <a:endParaRPr lang="en-US" sz="2000">
              <a:solidFill>
                <a:srgbClr val="00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376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Adiabatic vs. Isocurvature Temperature Fluctuations</a:t>
            </a:r>
          </a:p>
        </p:txBody>
      </p:sp>
      <p:pic>
        <p:nvPicPr>
          <p:cNvPr id="3" name="Picture 4" descr="C:\Users\Georg Raffelt\Desktop\cmbpow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2" y="791617"/>
            <a:ext cx="7651280" cy="5199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47700" y="5976337"/>
            <a:ext cx="7921625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>
              <a:defRPr/>
            </a:pPr>
            <a:r>
              <a:rPr lang="en-US" sz="2400"/>
              <a:t>Adapted from Fox, Pierce &amp; Thomas, hep-th/0409059</a:t>
            </a:r>
          </a:p>
        </p:txBody>
      </p:sp>
    </p:spTree>
    <p:extLst>
      <p:ext uri="{BB962C8B-B14F-4D97-AF65-F5344CB8AC3E}">
        <p14:creationId xmlns:p14="http://schemas.microsoft.com/office/powerpoint/2010/main" val="41607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Isocurvature Constraints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1800" y="6120357"/>
            <a:ext cx="8353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Grilli di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Cortona et al., “The QCD axion, precisely”,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arXiv:1511.02867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719607"/>
            <a:ext cx="8353425" cy="5016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2032" y="5400257"/>
            <a:ext cx="61208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/>
              <a:t>Hubble expansion rate during inflation H</a:t>
            </a:r>
            <a:r>
              <a:rPr lang="en-US" sz="2000" baseline="-25000" smtClean="0"/>
              <a:t>I</a:t>
            </a:r>
            <a:r>
              <a:rPr lang="en-US" sz="2000" smtClean="0"/>
              <a:t>  (GeV)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7634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0" name="Oval 1259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459" name="Group 1458"/>
          <p:cNvGrpSpPr/>
          <p:nvPr/>
        </p:nvGrpSpPr>
        <p:grpSpPr>
          <a:xfrm>
            <a:off x="4536502" y="2160017"/>
            <a:ext cx="3449407" cy="1996632"/>
            <a:chOff x="4536502" y="2160017"/>
            <a:chExt cx="3449407" cy="1996632"/>
          </a:xfrm>
        </p:grpSpPr>
        <p:pic>
          <p:nvPicPr>
            <p:cNvPr id="1460" name="Picture 1459"/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292" b="592"/>
            <a:stretch/>
          </p:blipFill>
          <p:spPr>
            <a:xfrm>
              <a:off x="5215371" y="2160017"/>
              <a:ext cx="2585545" cy="1512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461" name="Right Arrow 1460"/>
            <p:cNvSpPr/>
            <p:nvPr/>
          </p:nvSpPr>
          <p:spPr>
            <a:xfrm>
              <a:off x="453650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2" name="TextBox 1461"/>
            <p:cNvSpPr txBox="1"/>
            <p:nvPr/>
          </p:nvSpPr>
          <p:spPr>
            <a:xfrm>
              <a:off x="5106275" y="3672017"/>
              <a:ext cx="2879634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High-Energy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sp>
          <p:nvSpPr>
            <p:cNvPr id="1463" name="TextBox 1462"/>
            <p:cNvSpPr txBox="1"/>
            <p:nvPr/>
          </p:nvSpPr>
          <p:spPr>
            <a:xfrm>
              <a:off x="6912832" y="2160017"/>
              <a:ext cx="8739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chemeClr val="bg1"/>
                  </a:solidFill>
                </a:rPr>
                <a:t>CERN</a:t>
              </a:r>
              <a:endParaRPr 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56" name="Group 755"/>
          <p:cNvGrpSpPr/>
          <p:nvPr/>
        </p:nvGrpSpPr>
        <p:grpSpPr>
          <a:xfrm>
            <a:off x="420167" y="3672017"/>
            <a:ext cx="2676135" cy="484632"/>
            <a:chOff x="647962" y="3672017"/>
            <a:chExt cx="2676135" cy="484632"/>
          </a:xfrm>
        </p:grpSpPr>
        <p:sp>
          <p:nvSpPr>
            <p:cNvPr id="757" name="Right Arrow 756"/>
            <p:cNvSpPr/>
            <p:nvPr/>
          </p:nvSpPr>
          <p:spPr>
            <a:xfrm flipH="1">
              <a:off x="647962" y="3672017"/>
              <a:ext cx="552108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8" name="TextBox 757"/>
            <p:cNvSpPr txBox="1"/>
            <p:nvPr/>
          </p:nvSpPr>
          <p:spPr>
            <a:xfrm>
              <a:off x="1239680" y="3672017"/>
              <a:ext cx="2084417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500" smtClean="0">
                  <a:solidFill>
                    <a:schemeClr val="accent1">
                      <a:lumMod val="50000"/>
                    </a:schemeClr>
                  </a:solidFill>
                </a:rPr>
                <a:t>Low-E Frontier</a:t>
              </a:r>
              <a:endParaRPr lang="en-US" sz="250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759" name="TextBox 758"/>
          <p:cNvSpPr txBox="1"/>
          <p:nvPr/>
        </p:nvSpPr>
        <p:spPr>
          <a:xfrm>
            <a:off x="292775" y="2892121"/>
            <a:ext cx="233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</a:rPr>
              <a:t>“Intensity Frontier”</a:t>
            </a:r>
          </a:p>
          <a:p>
            <a:r>
              <a:rPr lang="en-US" sz="2000" b="1" smtClean="0">
                <a:solidFill>
                  <a:schemeClr val="accent1">
                    <a:lumMod val="50000"/>
                  </a:schemeClr>
                </a:solidFill>
              </a:rPr>
              <a:t>(feeble interactions)</a:t>
            </a:r>
            <a:endParaRPr lang="en-US" sz="2000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608572" y="4464127"/>
            <a:ext cx="4494800" cy="1080150"/>
            <a:chOff x="4608572" y="4464127"/>
            <a:chExt cx="4494800" cy="1080150"/>
          </a:xfrm>
        </p:grpSpPr>
        <p:sp>
          <p:nvSpPr>
            <p:cNvPr id="760" name="Oval 759"/>
            <p:cNvSpPr>
              <a:spLocks noChangeAspect="1"/>
            </p:cNvSpPr>
            <p:nvPr/>
          </p:nvSpPr>
          <p:spPr>
            <a:xfrm>
              <a:off x="4608572" y="4752227"/>
              <a:ext cx="432000" cy="432000"/>
            </a:xfrm>
            <a:prstGeom prst="ellipse">
              <a:avLst/>
            </a:prstGeom>
            <a:blipFill dpi="0" rotWithShape="1"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31799" y="4464127"/>
              <a:ext cx="3971573" cy="108015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z="2000" smtClean="0"/>
                <a:t>New 750 GeV boson?</a:t>
              </a:r>
            </a:p>
            <a:p>
              <a:r>
                <a:rPr lang="en-US" sz="2000"/>
                <a:t>f</a:t>
              </a:r>
              <a:r>
                <a:rPr lang="en-US" sz="2000" smtClean="0"/>
                <a:t>ew-sigma hint </a:t>
              </a:r>
              <a:r>
                <a:rPr lang="en-US" sz="2000"/>
                <a:t>@</a:t>
              </a:r>
              <a:r>
                <a:rPr lang="en-US" sz="2000" smtClean="0"/>
                <a:t> </a:t>
              </a:r>
              <a:r>
                <a:rPr lang="en-US" sz="2000"/>
                <a:t>CMS &amp;</a:t>
              </a:r>
              <a:r>
                <a:rPr lang="en-US" sz="2000" smtClean="0"/>
                <a:t> ATLAS</a:t>
              </a:r>
            </a:p>
            <a:p>
              <a:r>
                <a:rPr lang="en-US" sz="2000" smtClean="0"/>
                <a:t>dozens theory papers since 15 Dec 16</a:t>
              </a: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19583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Production by Domain Wall and String Decay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" y="718803"/>
            <a:ext cx="4968691" cy="583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185162" y="647597"/>
                <a:ext cx="3887402" cy="5904016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Recent numerical studies of collapse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o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f string-domain wall system</a:t>
                </a:r>
              </a:p>
              <a:p>
                <a:endParaRPr lang="en-US" sz="80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Ω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8.4±3.0</m:t>
                          </m:r>
                        </m:e>
                      </m:d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12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GeV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1.19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b="0" smtClean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       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∗,1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70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−0.41</m:t>
                          </m:r>
                        </m:sup>
                      </m:s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Λ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400 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MeV</m:t>
                              </m:r>
                            </m:den>
                          </m:f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Implies a CDM axion mass of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∼300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Hiramatsu</a:t>
                </a:r>
                <a:r>
                  <a:rPr lang="en-US" sz="2000"/>
                  <a:t>, Kawasaki, </a:t>
                </a:r>
                <a:r>
                  <a:rPr lang="en-US" sz="2000" smtClean="0"/>
                  <a:t>Saikawa</a:t>
                </a:r>
                <a:r>
                  <a:rPr lang="en-US" sz="2000"/>
                  <a:t> </a:t>
                </a:r>
                <a:r>
                  <a:rPr lang="en-US" sz="2000" smtClean="0"/>
                  <a:t>&amp;</a:t>
                </a:r>
                <a:endParaRPr lang="en-US" sz="2000"/>
              </a:p>
              <a:p>
                <a:r>
                  <a:rPr lang="en-US" sz="2000"/>
                  <a:t>Sekiguchi, arXiv:1202.5851 (2012</a:t>
                </a:r>
                <a:r>
                  <a:rPr lang="en-US" sz="2000" smtClean="0"/>
                  <a:t>)</a:t>
                </a:r>
              </a:p>
              <a:p>
                <a:endParaRPr lang="en-US" sz="2000"/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More recently by the same group</a:t>
                </a:r>
              </a:p>
              <a:p>
                <a:endParaRPr lang="en-US" sz="8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∼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90</m:t>
                      </m:r>
                      <m: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140 </m:t>
                      </m:r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</a:rPr>
                        <m:t>𝜇</m:t>
                      </m:r>
                      <m:r>
                        <m:rPr>
                          <m:sty m:val="p"/>
                        </m:rPr>
                        <a:rPr lang="en-US" sz="200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800">
                  <a:solidFill>
                    <a:srgbClr val="003399"/>
                  </a:solidFill>
                </a:endParaRPr>
              </a:p>
              <a:p>
                <a:r>
                  <a:rPr lang="en-US" sz="2000" smtClean="0"/>
                  <a:t>Kawasaki</a:t>
                </a:r>
                <a:r>
                  <a:rPr lang="en-US" sz="2000"/>
                  <a:t>, Saikawa </a:t>
                </a:r>
                <a:r>
                  <a:rPr lang="en-US" sz="2000" smtClean="0"/>
                  <a:t>&amp; Sekiguchi,</a:t>
                </a:r>
              </a:p>
              <a:p>
                <a:r>
                  <a:rPr lang="en-US" sz="2000" smtClean="0"/>
                  <a:t>arXiv:1412.0789 (PRD 2015)</a:t>
                </a:r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162" y="647597"/>
                <a:ext cx="3887402" cy="5904016"/>
              </a:xfrm>
              <a:prstGeom prst="rect">
                <a:avLst/>
              </a:prstGeom>
              <a:blipFill rotWithShape="1">
                <a:blip r:embed="rId3"/>
                <a:stretch>
                  <a:fillRect l="-1727" t="-516" r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22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464217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Rectangle 591"/>
              <p:cNvSpPr>
                <a:spLocks noChangeArrowheads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Too much dark matter in</a:t>
                </a:r>
              </a:p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re-aligment scenario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𝚯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𝐢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</m:oMath>
                </a14:m>
                <a:endPara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92" name="Rectangle 5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blipFill rotWithShape="1">
                <a:blip r:embed="rId2"/>
                <a:stretch>
                  <a:fillRect t="-7339" b="-1559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Rectangle 586"/>
          <p:cNvSpPr>
            <a:spLocks noChangeArrowheads="1"/>
          </p:cNvSpPr>
          <p:nvPr/>
        </p:nvSpPr>
        <p:spPr bwMode="auto">
          <a:xfrm>
            <a:off x="151393" y="5328247"/>
            <a:ext cx="496119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dark matter in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string and domain wall scenario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4464492" y="4464217"/>
            <a:ext cx="288000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" name="Text Box 356"/>
          <p:cNvSpPr txBox="1">
            <a:spLocks noChangeArrowheads="1"/>
          </p:cNvSpPr>
          <p:nvPr/>
        </p:nvSpPr>
        <p:spPr bwMode="auto">
          <a:xfrm>
            <a:off x="4752632" y="446418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5" name="Rectangle 594"/>
          <p:cNvSpPr>
            <a:spLocks noChangeArrowheads="1"/>
          </p:cNvSpPr>
          <p:nvPr/>
        </p:nvSpPr>
        <p:spPr bwMode="auto">
          <a:xfrm>
            <a:off x="5112582" y="5328337"/>
            <a:ext cx="346586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6" name="Text Box 356"/>
          <p:cNvSpPr txBox="1">
            <a:spLocks noChangeArrowheads="1"/>
          </p:cNvSpPr>
          <p:nvPr/>
        </p:nvSpPr>
        <p:spPr bwMode="auto">
          <a:xfrm>
            <a:off x="5472732" y="532830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51393" y="4320107"/>
            <a:ext cx="4790151" cy="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133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from Topological Defects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1981090"/>
            <a:ext cx="4976431" cy="44273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7025" cy="1751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114" y="460142"/>
            <a:ext cx="2144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Editor’s suggestion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40572" y="660197"/>
            <a:ext cx="447542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93388" y="3091933"/>
            <a:ext cx="32637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Diversity of scenarios for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cosmic axion production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depending on 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domain-wall index N</a:t>
            </a:r>
            <a:r>
              <a:rPr lang="en-US" sz="2800" baseline="-25000" smtClean="0">
                <a:solidFill>
                  <a:schemeClr val="accent1">
                    <a:lumMod val="75000"/>
                  </a:schemeClr>
                </a:solidFill>
              </a:rPr>
              <a:t>DW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and phase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parameter </a:t>
            </a: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δ</a:t>
            </a:r>
          </a:p>
          <a:p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of 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the bias term</a:t>
            </a:r>
          </a:p>
        </p:txBody>
      </p:sp>
    </p:spTree>
    <p:extLst>
      <p:ext uri="{BB962C8B-B14F-4D97-AF65-F5344CB8AC3E}">
        <p14:creationId xmlns:p14="http://schemas.microsoft.com/office/powerpoint/2010/main" val="384088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752" y="4464217"/>
            <a:ext cx="2735858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144752" y="4464217"/>
            <a:ext cx="6192000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 Dark Matter possible 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different early-universe scenarios of production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269952" y="5328337"/>
            <a:ext cx="5994790" cy="648000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3600" b="1" smtClean="0">
                <a:solidFill>
                  <a:schemeClr val="accent3">
                    <a:lumMod val="50000"/>
                  </a:schemeClr>
                </a:solidFill>
              </a:rPr>
              <a:t>Opportunities for detection</a:t>
            </a:r>
            <a:endParaRPr lang="en-US" sz="3600" b="1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4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360040" y="2663877"/>
                <a:ext cx="4104452" cy="3383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Primakoff effect:</a:t>
                </a:r>
              </a:p>
              <a:p>
                <a:pPr algn="l"/>
                <a:endParaRPr lang="en-US" sz="70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Axion-photon transition in external</a:t>
                </a: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static E or B field</a:t>
                </a: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(Originally discussed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 </a:t>
                </a:r>
              </a:p>
              <a:p>
                <a:pPr algn="l"/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effectLst/>
                  </a:rPr>
                  <a:t> by Henri Primakoff 1951)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40" y="2663877"/>
                <a:ext cx="4104452" cy="3383988"/>
              </a:xfrm>
              <a:prstGeom prst="rect">
                <a:avLst/>
              </a:prstGeom>
              <a:blipFill rotWithShape="1">
                <a:blip r:embed="rId3"/>
                <a:stretch>
                  <a:fillRect l="-1634" t="-90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08512" y="2663877"/>
            <a:ext cx="4392488" cy="338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Pierre Sikivie:</a:t>
            </a:r>
          </a:p>
          <a:p>
            <a:pPr algn="l"/>
            <a:endParaRPr lang="en-US" sz="700">
              <a:solidFill>
                <a:schemeClr val="accent1">
                  <a:lumMod val="75000"/>
                </a:schemeClr>
              </a:solidFill>
            </a:endParaRP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Macroscopic B-field can provide a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large coherent transition rate over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a big volume (low-mass axions)</a:t>
            </a:r>
          </a:p>
          <a:p>
            <a:pPr algn="l"/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Axion helioscope: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  Look at the Sun through a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effectLst/>
              </a:rPr>
              <a:t>dipole magnet</a:t>
            </a:r>
            <a:endParaRPr lang="en-US" sz="200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algn="l"/>
            <a:endParaRPr lang="en-US" sz="50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Axion haloscope: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  Look for dark-matter axions with</a:t>
            </a:r>
          </a:p>
          <a:p>
            <a:pPr algn="l"/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  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effectLst/>
              </a:rPr>
              <a:t>a 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  <a:effectLst/>
              </a:rPr>
              <a:t>microwave resonant cavity</a:t>
            </a:r>
          </a:p>
        </p:txBody>
      </p:sp>
      <p:pic>
        <p:nvPicPr>
          <p:cNvPr id="6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0" y="4487949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59922" y="5832317"/>
                <a:ext cx="651684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Two-photon vertex generic for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𝜂</m:t>
                    </m:r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, axion-like particles (ALPs), gravitons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922" y="5832317"/>
                <a:ext cx="6516844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935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/>
          <p:nvPr/>
        </p:nvCxnSpPr>
        <p:spPr>
          <a:xfrm flipV="1">
            <a:off x="1119850" y="4896187"/>
            <a:ext cx="896302" cy="93613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1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Galactic Axions (Cold Dark Matter)</a:t>
            </a:r>
          </a:p>
        </p:txBody>
      </p:sp>
      <p:pic>
        <p:nvPicPr>
          <p:cNvPr id="3" name="Picture 2" descr="C:\Users\Georg Raffelt\Desktop\axiontalk\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88" y="5003982"/>
            <a:ext cx="1728192" cy="110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176465" y="2038492"/>
            <a:ext cx="3150350" cy="2149582"/>
            <a:chOff x="192" y="2928"/>
            <a:chExt cx="1968" cy="1344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40" y="3015"/>
              <a:ext cx="1920" cy="1008"/>
              <a:chOff x="720" y="864"/>
              <a:chExt cx="1920" cy="1008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720" y="1777"/>
                <a:ext cx="19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 flipV="1">
                <a:off x="815" y="864"/>
                <a:ext cx="0" cy="10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432" y="2928"/>
              <a:ext cx="1488" cy="951"/>
            </a:xfrm>
            <a:custGeom>
              <a:avLst/>
              <a:gdLst>
                <a:gd name="T0" fmla="*/ 0 w 1488"/>
                <a:gd name="T1" fmla="*/ 951 h 951"/>
                <a:gd name="T2" fmla="*/ 192 w 1488"/>
                <a:gd name="T3" fmla="*/ 855 h 951"/>
                <a:gd name="T4" fmla="*/ 480 w 1488"/>
                <a:gd name="T5" fmla="*/ 567 h 951"/>
                <a:gd name="T6" fmla="*/ 627 w 1488"/>
                <a:gd name="T7" fmla="*/ 342 h 951"/>
                <a:gd name="T8" fmla="*/ 768 w 1488"/>
                <a:gd name="T9" fmla="*/ 231 h 951"/>
                <a:gd name="T10" fmla="*/ 907 w 1488"/>
                <a:gd name="T11" fmla="*/ 276 h 951"/>
                <a:gd name="T12" fmla="*/ 1162 w 1488"/>
                <a:gd name="T13" fmla="*/ 605 h 951"/>
                <a:gd name="T14" fmla="*/ 1252 w 1488"/>
                <a:gd name="T15" fmla="*/ 21 h 951"/>
                <a:gd name="T16" fmla="*/ 1293 w 1488"/>
                <a:gd name="T17" fmla="*/ 729 h 951"/>
                <a:gd name="T18" fmla="*/ 1488 w 1488"/>
                <a:gd name="T19" fmla="*/ 903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88" h="951">
                  <a:moveTo>
                    <a:pt x="0" y="951"/>
                  </a:moveTo>
                  <a:cubicBezTo>
                    <a:pt x="56" y="935"/>
                    <a:pt x="112" y="919"/>
                    <a:pt x="192" y="855"/>
                  </a:cubicBezTo>
                  <a:cubicBezTo>
                    <a:pt x="272" y="791"/>
                    <a:pt x="407" y="653"/>
                    <a:pt x="480" y="567"/>
                  </a:cubicBezTo>
                  <a:cubicBezTo>
                    <a:pt x="553" y="481"/>
                    <a:pt x="579" y="398"/>
                    <a:pt x="627" y="342"/>
                  </a:cubicBezTo>
                  <a:cubicBezTo>
                    <a:pt x="675" y="286"/>
                    <a:pt x="721" y="242"/>
                    <a:pt x="768" y="231"/>
                  </a:cubicBezTo>
                  <a:cubicBezTo>
                    <a:pt x="815" y="220"/>
                    <a:pt x="841" y="214"/>
                    <a:pt x="907" y="276"/>
                  </a:cubicBezTo>
                  <a:cubicBezTo>
                    <a:pt x="973" y="338"/>
                    <a:pt x="1104" y="647"/>
                    <a:pt x="1162" y="605"/>
                  </a:cubicBezTo>
                  <a:cubicBezTo>
                    <a:pt x="1220" y="563"/>
                    <a:pt x="1230" y="0"/>
                    <a:pt x="1252" y="21"/>
                  </a:cubicBezTo>
                  <a:cubicBezTo>
                    <a:pt x="1274" y="42"/>
                    <a:pt x="1254" y="582"/>
                    <a:pt x="1293" y="729"/>
                  </a:cubicBezTo>
                  <a:cubicBezTo>
                    <a:pt x="1332" y="876"/>
                    <a:pt x="1448" y="867"/>
                    <a:pt x="1488" y="903"/>
                  </a:cubicBezTo>
                </a:path>
              </a:pathLst>
            </a:custGeom>
            <a:noFill/>
            <a:ln w="38100">
              <a:solidFill>
                <a:srgbClr val="FF505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384" y="2964"/>
              <a:ext cx="586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4D4D4D"/>
                  </a:solidFill>
                  <a:effectLst/>
                </a:rPr>
                <a:t>Power</a:t>
              </a:r>
              <a:endParaRPr lang="de-DE" b="1">
                <a:solidFill>
                  <a:srgbClr val="4D4D4D"/>
                </a:solidFill>
                <a:effectLst/>
              </a:endParaRPr>
            </a:p>
          </p:txBody>
        </p:sp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92" y="4018"/>
              <a:ext cx="815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b="1">
                  <a:solidFill>
                    <a:srgbClr val="4D4D4D"/>
                  </a:solidFill>
                  <a:effectLst/>
                  <a:latin typeface="+mn-lt"/>
                </a:rPr>
                <a:t>Frequency</a:t>
              </a:r>
              <a:endParaRPr lang="de-DE" b="1">
                <a:solidFill>
                  <a:srgbClr val="4D4D4D"/>
                </a:solidFill>
                <a:effectLst/>
                <a:latin typeface="+mn-lt"/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>
              <a:off x="1680" y="2976"/>
              <a:ext cx="0" cy="105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1521" y="4006"/>
              <a:ext cx="327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/>
            <a:p>
              <a:pPr defTabSz="921018"/>
              <a:r>
                <a:rPr lang="en-US" sz="2000" b="1">
                  <a:solidFill>
                    <a:srgbClr val="FF5050"/>
                  </a:solidFill>
                  <a:effectLst/>
                </a:rPr>
                <a:t>m</a:t>
              </a:r>
              <a:r>
                <a:rPr lang="en-US" sz="2800" b="1" baseline="-25000">
                  <a:solidFill>
                    <a:srgbClr val="FF5050"/>
                  </a:solidFill>
                </a:rPr>
                <a:t>a</a:t>
              </a:r>
              <a:endParaRPr lang="de-DE" sz="2800" b="1" baseline="-25000">
                <a:solidFill>
                  <a:srgbClr val="FF5050"/>
                </a:solidFill>
              </a:endParaRPr>
            </a:p>
          </p:txBody>
        </p:sp>
      </p:grp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696745" y="1994993"/>
            <a:ext cx="1656184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Axion Signal</a:t>
            </a:r>
            <a:endParaRPr lang="de-DE" b="1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6696745" y="2807991"/>
            <a:ext cx="2088232" cy="57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Thermal noise of </a:t>
            </a:r>
          </a:p>
          <a:p>
            <a:pPr algn="l" eaLnBrk="1" hangingPunct="1"/>
            <a:r>
              <a:rPr lang="en-US" b="1">
                <a:solidFill>
                  <a:srgbClr val="FF0000"/>
                </a:solidFill>
                <a:effectLst/>
                <a:latin typeface="+mn-lt"/>
              </a:rPr>
              <a:t>cavity &amp; detector</a:t>
            </a:r>
            <a:endParaRPr lang="de-DE" b="1"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032448" y="4391984"/>
            <a:ext cx="4824537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Power of galactic axion signal</a:t>
            </a:r>
            <a:endParaRPr lang="de-DE" sz="2000" b="1">
              <a:effectLst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6120681" y="719998"/>
            <a:ext cx="2951882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 anchor="ctr"/>
          <a:lstStyle/>
          <a:p>
            <a:pPr defTabSz="921018"/>
            <a:r>
              <a:rPr lang="en-US" sz="2000" b="1">
                <a:solidFill>
                  <a:srgbClr val="990000"/>
                </a:solidFill>
                <a:effectLst/>
              </a:rPr>
              <a:t> </a:t>
            </a:r>
            <a:r>
              <a:rPr lang="en-US" sz="2000" b="1">
                <a:solidFill>
                  <a:srgbClr val="990000"/>
                </a:solidFill>
              </a:rPr>
              <a:t>Microwave Energies</a:t>
            </a:r>
          </a:p>
          <a:p>
            <a:pPr defTabSz="921018"/>
            <a:r>
              <a:rPr lang="en-US" sz="2000" b="1">
                <a:solidFill>
                  <a:srgbClr val="990000"/>
                </a:solidFill>
              </a:rPr>
              <a:t> (1 GHz </a:t>
            </a:r>
            <a:r>
              <a:rPr lang="en-US" sz="2000" b="1">
                <a:solidFill>
                  <a:srgbClr val="990000"/>
                </a:solidFill>
                <a:sym typeface="Symbol" pitchFamily="18" charset="2"/>
              </a:rPr>
              <a:t> 4 </a:t>
            </a:r>
            <a:r>
              <a:rPr lang="en-US" sz="2000" b="1">
                <a:solidFill>
                  <a:srgbClr val="990000"/>
                </a:solidFill>
                <a:latin typeface="Symbol" pitchFamily="18" charset="2"/>
              </a:rPr>
              <a:t>m</a:t>
            </a:r>
            <a:r>
              <a:rPr lang="en-US" sz="2000" b="1">
                <a:solidFill>
                  <a:srgbClr val="990000"/>
                </a:solidFill>
              </a:rPr>
              <a:t>eV)</a:t>
            </a:r>
            <a:endParaRPr lang="de-DE" sz="2000" b="1">
              <a:solidFill>
                <a:srgbClr val="990000"/>
              </a:solidFill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60040" y="719998"/>
            <a:ext cx="4752529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Dark matter axions</a:t>
            </a:r>
          </a:p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Velocities in galaxy</a:t>
            </a:r>
          </a:p>
          <a:p>
            <a:pPr algn="l"/>
            <a:r>
              <a:rPr lang="en-US" sz="2000" b="1">
                <a:solidFill>
                  <a:srgbClr val="003399"/>
                </a:solidFill>
                <a:effectLst/>
              </a:rPr>
              <a:t> Energies therefore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808312" y="719998"/>
            <a:ext cx="2232248" cy="10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m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2000" b="1">
                <a:solidFill>
                  <a:srgbClr val="4D4D4D"/>
                </a:solidFill>
                <a:effectLst/>
              </a:rPr>
              <a:t> = 1</a:t>
            </a:r>
            <a:r>
              <a:rPr lang="en-US" sz="2000" b="1">
                <a:solidFill>
                  <a:srgbClr val="4D4D4D"/>
                </a:solidFill>
                <a:effectLst/>
                <a:latin typeface="Symbol" pitchFamily="18" charset="2"/>
              </a:rPr>
              <a:t>-</a:t>
            </a:r>
            <a:r>
              <a:rPr lang="en-US" sz="2000" b="1">
                <a:solidFill>
                  <a:srgbClr val="4D4D4D"/>
                </a:solidFill>
                <a:effectLst/>
              </a:rPr>
              <a:t>100 </a:t>
            </a:r>
            <a:r>
              <a:rPr lang="en-US" sz="2000" b="1">
                <a:solidFill>
                  <a:srgbClr val="4D4D4D"/>
                </a:solidFill>
                <a:effectLst/>
                <a:latin typeface="Symbol" pitchFamily="18" charset="2"/>
              </a:rPr>
              <a:t>m</a:t>
            </a:r>
            <a:r>
              <a:rPr lang="en-US" sz="2000" b="1">
                <a:solidFill>
                  <a:srgbClr val="4D4D4D"/>
                </a:solidFill>
                <a:effectLst/>
              </a:rPr>
              <a:t>eV</a:t>
            </a:r>
          </a:p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v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1400" b="1">
                <a:solidFill>
                  <a:srgbClr val="4D4D4D"/>
                </a:solidFill>
              </a:rPr>
              <a:t> 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 10</a:t>
            </a:r>
            <a:r>
              <a:rPr lang="en-US" sz="2400" b="1" baseline="30000">
                <a:solidFill>
                  <a:srgbClr val="4D4D4D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="1" baseline="30000">
                <a:solidFill>
                  <a:srgbClr val="4D4D4D"/>
                </a:solidFill>
                <a:sym typeface="Symbol" pitchFamily="18" charset="2"/>
              </a:rPr>
              <a:t>3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 c</a:t>
            </a:r>
          </a:p>
          <a:p>
            <a:pPr algn="l"/>
            <a:r>
              <a:rPr lang="en-US" sz="2000" b="1">
                <a:solidFill>
                  <a:srgbClr val="4D4D4D"/>
                </a:solidFill>
                <a:effectLst/>
              </a:rPr>
              <a:t>E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  <a:r>
              <a:rPr lang="en-US" sz="2000" b="1">
                <a:solidFill>
                  <a:srgbClr val="4D4D4D"/>
                </a:solidFill>
                <a:effectLst/>
              </a:rPr>
              <a:t>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 </a:t>
            </a:r>
            <a:r>
              <a:rPr lang="en-US" sz="2000" b="1">
                <a:solidFill>
                  <a:srgbClr val="4D4D4D"/>
                </a:solidFill>
                <a:effectLst/>
              </a:rPr>
              <a:t>(1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</a:t>
            </a:r>
            <a:r>
              <a:rPr lang="en-US" sz="2000" b="1">
                <a:solidFill>
                  <a:srgbClr val="4D4D4D"/>
                </a:solidFill>
                <a:effectLst/>
              </a:rPr>
              <a:t> </a:t>
            </a:r>
            <a:r>
              <a:rPr lang="en-US" sz="2000" b="1">
                <a:solidFill>
                  <a:srgbClr val="4D4D4D"/>
                </a:solidFill>
                <a:effectLst/>
                <a:sym typeface="Symbol" pitchFamily="18" charset="2"/>
              </a:rPr>
              <a:t>10</a:t>
            </a:r>
            <a:r>
              <a:rPr lang="en-US" sz="2400" b="1" baseline="30000">
                <a:solidFill>
                  <a:srgbClr val="4D4D4D"/>
                </a:solidFill>
                <a:latin typeface="Symbol" pitchFamily="18" charset="2"/>
                <a:sym typeface="Symbol" pitchFamily="18" charset="2"/>
              </a:rPr>
              <a:t>-</a:t>
            </a:r>
            <a:r>
              <a:rPr lang="en-US" sz="2400" b="1" baseline="30000">
                <a:solidFill>
                  <a:srgbClr val="4D4D4D"/>
                </a:solidFill>
                <a:sym typeface="Symbol" pitchFamily="18" charset="2"/>
              </a:rPr>
              <a:t>6</a:t>
            </a:r>
            <a:r>
              <a:rPr lang="en-US" sz="2000" b="1">
                <a:solidFill>
                  <a:srgbClr val="4D4D4D"/>
                </a:solidFill>
                <a:effectLst/>
              </a:rPr>
              <a:t>) m</a:t>
            </a:r>
            <a:r>
              <a:rPr lang="en-US" sz="2800" b="1" baseline="-25000">
                <a:solidFill>
                  <a:srgbClr val="4D4D4D"/>
                </a:solidFill>
              </a:rPr>
              <a:t>a</a:t>
            </a:r>
          </a:p>
        </p:txBody>
      </p:sp>
      <p:sp>
        <p:nvSpPr>
          <p:cNvPr id="20" name="AutoShape 20"/>
          <p:cNvSpPr>
            <a:spLocks noChangeArrowheads="1"/>
          </p:cNvSpPr>
          <p:nvPr/>
        </p:nvSpPr>
        <p:spPr bwMode="auto">
          <a:xfrm>
            <a:off x="5184577" y="1007997"/>
            <a:ext cx="864096" cy="458998"/>
          </a:xfrm>
          <a:prstGeom prst="rightArrow">
            <a:avLst>
              <a:gd name="adj1" fmla="val 49676"/>
              <a:gd name="adj2" fmla="val 49020"/>
            </a:avLst>
          </a:prstGeom>
          <a:gradFill rotWithShape="0">
            <a:gsLst>
              <a:gs pos="0">
                <a:srgbClr val="404040"/>
              </a:gs>
              <a:gs pos="100000">
                <a:srgbClr val="CC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60040" y="1871993"/>
            <a:ext cx="3528392" cy="2519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Axion Haloscope</a:t>
            </a:r>
            <a:r>
              <a:rPr lang="en-US" sz="1600" b="1"/>
              <a:t> </a:t>
            </a:r>
            <a:r>
              <a:rPr lang="en-US" sz="2000" b="1">
                <a:effectLst/>
              </a:rPr>
              <a:t>(Sikivie</a:t>
            </a:r>
            <a:r>
              <a:rPr lang="en-US" sz="1600" b="1"/>
              <a:t> </a:t>
            </a:r>
            <a:r>
              <a:rPr lang="en-US" sz="2000" b="1">
                <a:effectLst/>
              </a:rPr>
              <a:t>1983)</a:t>
            </a:r>
            <a:endParaRPr lang="de-DE" sz="2000" b="1">
              <a:effectLst/>
            </a:endParaRPr>
          </a:p>
        </p:txBody>
      </p:sp>
      <p:grpSp>
        <p:nvGrpSpPr>
          <p:cNvPr id="22" name="Group 22"/>
          <p:cNvGrpSpPr>
            <a:grpSpLocks/>
          </p:cNvGrpSpPr>
          <p:nvPr/>
        </p:nvGrpSpPr>
        <p:grpSpPr bwMode="auto">
          <a:xfrm>
            <a:off x="895600" y="2485492"/>
            <a:ext cx="916601" cy="1535994"/>
            <a:chOff x="384" y="2112"/>
            <a:chExt cx="576" cy="960"/>
          </a:xfrm>
        </p:grpSpPr>
        <p:sp>
          <p:nvSpPr>
            <p:cNvPr id="23" name="Oval 23"/>
            <p:cNvSpPr>
              <a:spLocks noChangeArrowheads="1"/>
            </p:cNvSpPr>
            <p:nvPr/>
          </p:nvSpPr>
          <p:spPr bwMode="auto">
            <a:xfrm>
              <a:off x="384" y="2880"/>
              <a:ext cx="576" cy="192"/>
            </a:xfrm>
            <a:prstGeom prst="ellipse">
              <a:avLst/>
            </a:prstGeom>
            <a:gradFill rotWithShape="0">
              <a:gsLst>
                <a:gs pos="0">
                  <a:srgbClr val="CC3399"/>
                </a:gs>
                <a:gs pos="100000">
                  <a:srgbClr val="CC3399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24"/>
            <p:cNvSpPr>
              <a:spLocks noChangeArrowheads="1"/>
            </p:cNvSpPr>
            <p:nvPr/>
          </p:nvSpPr>
          <p:spPr bwMode="auto">
            <a:xfrm>
              <a:off x="384" y="2208"/>
              <a:ext cx="576" cy="769"/>
            </a:xfrm>
            <a:prstGeom prst="rect">
              <a:avLst/>
            </a:prstGeom>
            <a:gradFill rotWithShape="0">
              <a:gsLst>
                <a:gs pos="0">
                  <a:srgbClr val="CC0099"/>
                </a:gs>
                <a:gs pos="100000">
                  <a:srgbClr val="CC0099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5"/>
            <p:cNvSpPr>
              <a:spLocks noChangeArrowheads="1"/>
            </p:cNvSpPr>
            <p:nvPr/>
          </p:nvSpPr>
          <p:spPr bwMode="auto">
            <a:xfrm>
              <a:off x="384" y="2112"/>
              <a:ext cx="576" cy="192"/>
            </a:xfrm>
            <a:prstGeom prst="ellipse">
              <a:avLst/>
            </a:prstGeom>
            <a:solidFill>
              <a:srgbClr val="CC33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666074" y="2332492"/>
            <a:ext cx="1375653" cy="1919993"/>
            <a:chOff x="1488" y="1632"/>
            <a:chExt cx="864" cy="1200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1488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Line 28"/>
            <p:cNvSpPr>
              <a:spLocks noChangeShapeType="1"/>
            </p:cNvSpPr>
            <p:nvPr/>
          </p:nvSpPr>
          <p:spPr bwMode="auto">
            <a:xfrm>
              <a:off x="1584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1680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Line 30"/>
            <p:cNvSpPr>
              <a:spLocks noChangeShapeType="1"/>
            </p:cNvSpPr>
            <p:nvPr/>
          </p:nvSpPr>
          <p:spPr bwMode="auto">
            <a:xfrm>
              <a:off x="1776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Line 31"/>
            <p:cNvSpPr>
              <a:spLocks noChangeShapeType="1"/>
            </p:cNvSpPr>
            <p:nvPr/>
          </p:nvSpPr>
          <p:spPr bwMode="auto">
            <a:xfrm>
              <a:off x="1872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Line 32"/>
            <p:cNvSpPr>
              <a:spLocks noChangeShapeType="1"/>
            </p:cNvSpPr>
            <p:nvPr/>
          </p:nvSpPr>
          <p:spPr bwMode="auto">
            <a:xfrm>
              <a:off x="1968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Line 33"/>
            <p:cNvSpPr>
              <a:spLocks noChangeShapeType="1"/>
            </p:cNvSpPr>
            <p:nvPr/>
          </p:nvSpPr>
          <p:spPr bwMode="auto">
            <a:xfrm>
              <a:off x="2064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Line 34"/>
            <p:cNvSpPr>
              <a:spLocks noChangeShapeType="1"/>
            </p:cNvSpPr>
            <p:nvPr/>
          </p:nvSpPr>
          <p:spPr bwMode="auto">
            <a:xfrm>
              <a:off x="2160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Line 35"/>
            <p:cNvSpPr>
              <a:spLocks noChangeShapeType="1"/>
            </p:cNvSpPr>
            <p:nvPr/>
          </p:nvSpPr>
          <p:spPr bwMode="auto">
            <a:xfrm>
              <a:off x="2256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Line 36"/>
            <p:cNvSpPr>
              <a:spLocks noChangeShapeType="1"/>
            </p:cNvSpPr>
            <p:nvPr/>
          </p:nvSpPr>
          <p:spPr bwMode="auto">
            <a:xfrm>
              <a:off x="2352" y="1632"/>
              <a:ext cx="0" cy="12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Text Box 37"/>
          <p:cNvSpPr txBox="1">
            <a:spLocks noChangeArrowheads="1"/>
          </p:cNvSpPr>
          <p:nvPr/>
        </p:nvSpPr>
        <p:spPr bwMode="auto">
          <a:xfrm>
            <a:off x="2160240" y="2368492"/>
            <a:ext cx="1555461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008000"/>
                </a:solidFill>
                <a:effectLst/>
                <a:latin typeface="+mn-lt"/>
              </a:rPr>
              <a:t>B</a:t>
            </a:r>
            <a:r>
              <a:rPr lang="en-US" sz="2300" b="1" baseline="-25000">
                <a:solidFill>
                  <a:srgbClr val="008000"/>
                </a:solidFill>
                <a:latin typeface="+mn-lt"/>
              </a:rPr>
              <a:t>ext</a:t>
            </a:r>
            <a:r>
              <a:rPr lang="en-US" b="1">
                <a:solidFill>
                  <a:srgbClr val="008000"/>
                </a:solidFill>
                <a:effectLst/>
                <a:latin typeface="+mn-lt"/>
              </a:rPr>
              <a:t> </a:t>
            </a:r>
            <a:r>
              <a:rPr lang="en-US" b="1">
                <a:solidFill>
                  <a:srgbClr val="008000"/>
                </a:solidFill>
                <a:effectLst/>
                <a:latin typeface="+mn-lt"/>
                <a:sym typeface="Symbol" pitchFamily="18" charset="2"/>
              </a:rPr>
              <a:t> 8 Tesla</a:t>
            </a:r>
            <a:endParaRPr lang="de-DE" b="1">
              <a:solidFill>
                <a:srgbClr val="008000"/>
              </a:solidFill>
              <a:effectLst/>
              <a:latin typeface="+mn-lt"/>
              <a:sym typeface="Symbol" pitchFamily="18" charset="2"/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2160240" y="2947490"/>
            <a:ext cx="1424015" cy="101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Microwave 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Resonator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Q </a:t>
            </a:r>
            <a:r>
              <a:rPr lang="en-US" b="1">
                <a:solidFill>
                  <a:srgbClr val="CC3399"/>
                </a:solidFill>
                <a:effectLst/>
                <a:latin typeface="+mn-lt"/>
                <a:sym typeface="Symbol" pitchFamily="18" charset="2"/>
              </a:rPr>
              <a:t> 10</a:t>
            </a:r>
            <a:r>
              <a:rPr lang="en-US" sz="2300" b="1" baseline="30000">
                <a:solidFill>
                  <a:srgbClr val="CC3399"/>
                </a:solidFill>
                <a:latin typeface="+mn-lt"/>
                <a:sym typeface="Symbol" pitchFamily="18" charset="2"/>
              </a:rPr>
              <a:t>5</a:t>
            </a:r>
            <a:endParaRPr lang="de-DE" sz="2300" b="1" baseline="30000">
              <a:solidFill>
                <a:srgbClr val="CC3399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360040" y="4535983"/>
            <a:ext cx="3528392" cy="2015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000" b="1">
                <a:effectLst/>
              </a:rPr>
              <a:t>Primakoff Conversion</a:t>
            </a:r>
          </a:p>
          <a:p>
            <a:pPr defTabSz="921018"/>
            <a:endParaRPr lang="de-DE" sz="2000" b="1">
              <a:effectLst/>
            </a:endParaRP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2506780" y="4823983"/>
            <a:ext cx="307940" cy="44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300" b="1">
                <a:solidFill>
                  <a:srgbClr val="404040"/>
                </a:solidFill>
                <a:latin typeface="Symbol" pitchFamily="18" charset="2"/>
              </a:rPr>
              <a:t>g</a:t>
            </a:r>
            <a:endParaRPr lang="de-DE" sz="2300" b="1">
              <a:solidFill>
                <a:srgbClr val="404040"/>
              </a:solidFill>
              <a:latin typeface="Symbol" pitchFamily="18" charset="2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480053" y="4895983"/>
            <a:ext cx="384043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404040"/>
                </a:solidFill>
                <a:effectLst/>
              </a:rPr>
              <a:t>a</a:t>
            </a:r>
            <a:endParaRPr lang="de-DE" b="1">
              <a:solidFill>
                <a:srgbClr val="404040"/>
              </a:solidFill>
              <a:effectLst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1372654" y="6058479"/>
            <a:ext cx="585388" cy="400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404040"/>
                </a:solidFill>
                <a:effectLst/>
                <a:latin typeface="+mn-lt"/>
              </a:rPr>
              <a:t>B</a:t>
            </a:r>
            <a:r>
              <a:rPr lang="en-US" sz="2300" b="1" baseline="-25000">
                <a:solidFill>
                  <a:srgbClr val="404040"/>
                </a:solidFill>
                <a:latin typeface="+mn-lt"/>
              </a:rPr>
              <a:t>ext</a:t>
            </a:r>
            <a:endParaRPr lang="de-DE" sz="2300" b="1" baseline="-25000">
              <a:solidFill>
                <a:srgbClr val="404040"/>
              </a:solidFill>
              <a:latin typeface="+mn-lt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2160240" y="5251482"/>
            <a:ext cx="1468115" cy="131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>
            <a:spAutoFit/>
          </a:bodyPr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Cavity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overcomes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momentum</a:t>
            </a:r>
          </a:p>
          <a:p>
            <a:pPr algn="l" eaLnBrk="1" hangingPunct="1"/>
            <a:r>
              <a:rPr lang="en-US" b="1">
                <a:solidFill>
                  <a:srgbClr val="CC3399"/>
                </a:solidFill>
                <a:effectLst/>
                <a:latin typeface="+mn-lt"/>
              </a:rPr>
              <a:t>mismatch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2448" y="4824177"/>
                <a:ext cx="5040684" cy="1830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4×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−21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2400" i="0" smtClean="0"/>
                        <m:t>W</m:t>
                      </m:r>
                      <m:r>
                        <m:rPr>
                          <m:nor/>
                        </m:rPr>
                        <a:rPr lang="en-US" sz="2400" i="0" smtClean="0"/>
                        <m:t> 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𝑉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0.22 </m:t>
                          </m:r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400" i="0" smtClean="0"/>
                                <m:t>m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8.5 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𝑄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5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×</m:t>
                      </m:r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0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en-US" sz="2400" i="0" smtClean="0">
                                  <a:latin typeface="Cambria Math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en-US" sz="2400" i="0" smtClean="0"/>
                                <m:t>GHz</m:t>
                              </m:r>
                            </m:den>
                          </m:f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 </m:t>
                      </m:r>
                      <m:d>
                        <m:d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2400" b="0" i="1" smtClean="0">
                                  <a:latin typeface="Cambria Math"/>
                                </a:rPr>
                                <m:t>5×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−25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/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i="0" smtClean="0"/>
                                    <m:t>cm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2400" i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400" i="1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48" y="4824177"/>
                <a:ext cx="5040684" cy="183030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612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Experiment (ADMX) – Seattle 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96075"/>
            <a:ext cx="9217025" cy="21639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rgbClr val="FFFFFF"/>
                </a:solidFill>
              </a:rPr>
              <a:t>Adapted from Gray Rybka</a:t>
            </a:r>
            <a:endParaRPr lang="en-US" sz="1200" b="1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51" y="719607"/>
            <a:ext cx="8239431" cy="56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-493"/>
            <a:ext cx="9214869" cy="648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SQUID Microwave Amplifiers in ADMX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696075"/>
            <a:ext cx="9217025" cy="216392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 b="1" smtClean="0">
                <a:solidFill>
                  <a:srgbClr val="FFFFFF"/>
                </a:solidFill>
              </a:rPr>
              <a:t>Adapted from Gianpaolo Carosi</a:t>
            </a:r>
            <a:endParaRPr lang="en-US" sz="12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9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ADMX Gen 2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69"/>
            <a:ext cx="9216000" cy="69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1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Parameters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464217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2" name="Rectangle 591"/>
              <p:cNvSpPr>
                <a:spLocks noChangeArrowheads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/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Too much dark matter in</a:t>
                </a:r>
              </a:p>
              <a:p>
                <a:pPr algn="ctr" defTabSz="921018">
                  <a:lnSpc>
                    <a:spcPct val="80000"/>
                  </a:lnSpc>
                  <a:defRPr/>
                </a:pPr>
                <a:r>
                  <a:rPr lang="de-DE" sz="2000" b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re-aligment scenario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1" i="1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𝚯</m:t>
                        </m:r>
                      </m:e>
                      <m:sub>
                        <m:r>
                          <a:rPr lang="en-US" sz="2000" b="1" i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</a:rPr>
                          <m:t>𝐢</m:t>
                        </m:r>
                      </m:sub>
                    </m:sSub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=</m:t>
                    </m:r>
                    <m:r>
                      <a:rPr lang="en-US" sz="2000" b="1" i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</a:rPr>
                      <m:t>𝟏</m:t>
                    </m:r>
                  </m:oMath>
                </a14:m>
                <a:endParaRPr lang="de-DE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92" name="Rectangle 59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054" y="4464217"/>
                <a:ext cx="4321566" cy="648000"/>
              </a:xfrm>
              <a:prstGeom prst="rect">
                <a:avLst/>
              </a:prstGeom>
              <a:blipFill rotWithShape="1">
                <a:blip r:embed="rId2"/>
                <a:stretch>
                  <a:fillRect t="-7339" b="-15596"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7" name="Rectangle 586"/>
          <p:cNvSpPr>
            <a:spLocks noChangeArrowheads="1"/>
          </p:cNvSpPr>
          <p:nvPr/>
        </p:nvSpPr>
        <p:spPr bwMode="auto">
          <a:xfrm>
            <a:off x="151393" y="5328247"/>
            <a:ext cx="4961190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 much dark matter in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 string and domain wall scenario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3" name="Rectangle 592"/>
          <p:cNvSpPr>
            <a:spLocks noChangeArrowheads="1"/>
          </p:cNvSpPr>
          <p:nvPr/>
        </p:nvSpPr>
        <p:spPr bwMode="auto">
          <a:xfrm>
            <a:off x="4464492" y="4464217"/>
            <a:ext cx="288000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4" name="Text Box 356"/>
          <p:cNvSpPr txBox="1">
            <a:spLocks noChangeArrowheads="1"/>
          </p:cNvSpPr>
          <p:nvPr/>
        </p:nvSpPr>
        <p:spPr bwMode="auto">
          <a:xfrm>
            <a:off x="4752632" y="446418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5" name="Rectangle 594"/>
          <p:cNvSpPr>
            <a:spLocks noChangeArrowheads="1"/>
          </p:cNvSpPr>
          <p:nvPr/>
        </p:nvSpPr>
        <p:spPr bwMode="auto">
          <a:xfrm>
            <a:off x="5112582" y="5328337"/>
            <a:ext cx="346586" cy="6480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6" name="Text Box 356"/>
          <p:cNvSpPr txBox="1">
            <a:spLocks noChangeArrowheads="1"/>
          </p:cNvSpPr>
          <p:nvPr/>
        </p:nvSpPr>
        <p:spPr bwMode="auto">
          <a:xfrm>
            <a:off x="5472732" y="5328309"/>
            <a:ext cx="720000" cy="648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A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xion</a:t>
            </a:r>
          </a:p>
          <a:p>
            <a:pPr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DM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97136" y="5975497"/>
            <a:ext cx="1671426" cy="707886"/>
            <a:chOff x="3297136" y="5975497"/>
            <a:chExt cx="1671426" cy="707886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6264377"/>
              <a:ext cx="791895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0" name="TextBox 599"/>
            <p:cNvSpPr txBox="1"/>
            <p:nvPr/>
          </p:nvSpPr>
          <p:spPr>
            <a:xfrm>
              <a:off x="3297136" y="5975497"/>
              <a:ext cx="136454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ADMX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Taking data</a:t>
              </a:r>
            </a:p>
          </p:txBody>
        </p:sp>
      </p:grpSp>
      <p:cxnSp>
        <p:nvCxnSpPr>
          <p:cNvPr id="597" name="Straight Arrow Connector 596"/>
          <p:cNvCxnSpPr/>
          <p:nvPr/>
        </p:nvCxnSpPr>
        <p:spPr>
          <a:xfrm>
            <a:off x="151393" y="4320107"/>
            <a:ext cx="4790151" cy="0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79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Oval 395"/>
          <p:cNvSpPr>
            <a:spLocks noChangeAspect="1"/>
          </p:cNvSpPr>
          <p:nvPr/>
        </p:nvSpPr>
        <p:spPr>
          <a:xfrm>
            <a:off x="3672442" y="2231877"/>
            <a:ext cx="432000" cy="4320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High- and Low-Energy Frontiers in Particle Physics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19972" y="2087797"/>
            <a:ext cx="1343176" cy="720100"/>
            <a:chOff x="32127" y="2231817"/>
            <a:chExt cx="1343176" cy="720100"/>
          </a:xfrm>
        </p:grpSpPr>
        <p:cxnSp>
          <p:nvCxnSpPr>
            <p:cNvPr id="1280" name="Straight Arrow Connector 1279"/>
            <p:cNvCxnSpPr/>
            <p:nvPr/>
          </p:nvCxnSpPr>
          <p:spPr>
            <a:xfrm>
              <a:off x="32127" y="2591867"/>
              <a:ext cx="1343176" cy="3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8" name="Oval 1267"/>
            <p:cNvSpPr>
              <a:spLocks noChangeAspect="1"/>
            </p:cNvSpPr>
            <p:nvPr/>
          </p:nvSpPr>
          <p:spPr>
            <a:xfrm>
              <a:off x="215962" y="2375897"/>
              <a:ext cx="432000" cy="43200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69" name="Oval 1268"/>
            <p:cNvSpPr>
              <a:spLocks noChangeAspect="1"/>
            </p:cNvSpPr>
            <p:nvPr/>
          </p:nvSpPr>
          <p:spPr>
            <a:xfrm>
              <a:off x="575952" y="2519917"/>
              <a:ext cx="432000" cy="432000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270" name="Oval 1269"/>
            <p:cNvSpPr>
              <a:spLocks noChangeAspect="1"/>
            </p:cNvSpPr>
            <p:nvPr/>
          </p:nvSpPr>
          <p:spPr>
            <a:xfrm>
              <a:off x="768189" y="2231817"/>
              <a:ext cx="432000" cy="432000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259" name="Oval 1258"/>
          <p:cNvSpPr>
            <a:spLocks noChangeAspect="1"/>
          </p:cNvSpPr>
          <p:nvPr/>
        </p:nvSpPr>
        <p:spPr>
          <a:xfrm>
            <a:off x="3109002" y="2231877"/>
            <a:ext cx="432000" cy="43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61" name="Oval 1260"/>
          <p:cNvSpPr>
            <a:spLocks noChangeAspect="1"/>
          </p:cNvSpPr>
          <p:nvPr/>
        </p:nvSpPr>
        <p:spPr>
          <a:xfrm>
            <a:off x="3960482" y="2231877"/>
            <a:ext cx="432000" cy="432000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274" name="Oval 1273"/>
          <p:cNvSpPr>
            <a:spLocks noChangeAspect="1"/>
          </p:cNvSpPr>
          <p:nvPr/>
        </p:nvSpPr>
        <p:spPr>
          <a:xfrm>
            <a:off x="3261592" y="2862644"/>
            <a:ext cx="432000" cy="432000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5" name="Group 14"/>
          <p:cNvGrpSpPr/>
          <p:nvPr/>
        </p:nvGrpSpPr>
        <p:grpSpPr>
          <a:xfrm>
            <a:off x="215902" y="791637"/>
            <a:ext cx="8887471" cy="1224150"/>
            <a:chOff x="215902" y="791637"/>
            <a:chExt cx="8887471" cy="12241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9" name="TextBox 468"/>
                <p:cNvSpPr txBox="1"/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27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469" name="TextBox 4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519" y="1511787"/>
                  <a:ext cx="648000" cy="360000"/>
                </a:xfrm>
                <a:prstGeom prst="rect">
                  <a:avLst/>
                </a:prstGeom>
                <a:blipFill rotWithShape="1"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0" name="TextBox 469"/>
            <p:cNvSpPr txBox="1"/>
            <p:nvPr/>
          </p:nvSpPr>
          <p:spPr>
            <a:xfrm>
              <a:off x="8637050" y="1525282"/>
              <a:ext cx="4042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smtClean="0"/>
                <a:t>eV</a:t>
              </a:r>
              <a:endParaRPr lang="en-US" sz="1600"/>
            </a:p>
          </p:txBody>
        </p:sp>
        <p:sp>
          <p:nvSpPr>
            <p:cNvPr id="471" name="TextBox 470"/>
            <p:cNvSpPr txBox="1"/>
            <p:nvPr/>
          </p:nvSpPr>
          <p:spPr>
            <a:xfrm>
              <a:off x="8312772" y="791637"/>
              <a:ext cx="790601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Planck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mass</a:t>
              </a:r>
              <a:endParaRPr lang="en-US"/>
            </a:p>
          </p:txBody>
        </p:sp>
        <p:sp>
          <p:nvSpPr>
            <p:cNvPr id="472" name="TextBox 471"/>
            <p:cNvSpPr txBox="1"/>
            <p:nvPr/>
          </p:nvSpPr>
          <p:spPr>
            <a:xfrm>
              <a:off x="7642345" y="792183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GUT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3" name="TextBox 472"/>
            <p:cNvSpPr txBox="1"/>
            <p:nvPr/>
          </p:nvSpPr>
          <p:spPr>
            <a:xfrm>
              <a:off x="4358105" y="792183"/>
              <a:ext cx="133055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mtClean="0"/>
                <a:t>Electroweak</a:t>
              </a:r>
            </a:p>
            <a:p>
              <a:pPr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4" name="TextBox 473"/>
            <p:cNvSpPr txBox="1"/>
            <p:nvPr/>
          </p:nvSpPr>
          <p:spPr>
            <a:xfrm>
              <a:off x="3671255" y="791637"/>
              <a:ext cx="649217" cy="5760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QCD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scale</a:t>
              </a:r>
            </a:p>
          </p:txBody>
        </p:sp>
        <p:sp>
          <p:nvSpPr>
            <p:cNvPr id="475" name="TextBox 474"/>
            <p:cNvSpPr txBox="1"/>
            <p:nvPr/>
          </p:nvSpPr>
          <p:spPr>
            <a:xfrm>
              <a:off x="588652" y="792183"/>
              <a:ext cx="1421864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mtClean="0"/>
                <a:t>Cosmological</a:t>
              </a:r>
            </a:p>
            <a:p>
              <a:pPr algn="ctr">
                <a:lnSpc>
                  <a:spcPts val="1800"/>
                </a:lnSpc>
              </a:pPr>
              <a:r>
                <a:rPr lang="en-US" smtClean="0"/>
                <a:t>constant</a:t>
              </a:r>
            </a:p>
          </p:txBody>
        </p:sp>
        <p:cxnSp>
          <p:nvCxnSpPr>
            <p:cNvPr id="480" name="Straight Arrow Connector 479"/>
            <p:cNvCxnSpPr/>
            <p:nvPr/>
          </p:nvCxnSpPr>
          <p:spPr>
            <a:xfrm>
              <a:off x="129605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/>
            <p:cNvCxnSpPr/>
            <p:nvPr/>
          </p:nvCxnSpPr>
          <p:spPr>
            <a:xfrm>
              <a:off x="3960422" y="1295707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/>
            <p:cNvCxnSpPr/>
            <p:nvPr/>
          </p:nvCxnSpPr>
          <p:spPr>
            <a:xfrm>
              <a:off x="469322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Straight Arrow Connector 482"/>
            <p:cNvCxnSpPr/>
            <p:nvPr/>
          </p:nvCxnSpPr>
          <p:spPr>
            <a:xfrm>
              <a:off x="7967582" y="1296253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Straight Arrow Connector 483"/>
            <p:cNvCxnSpPr/>
            <p:nvPr/>
          </p:nvCxnSpPr>
          <p:spPr>
            <a:xfrm>
              <a:off x="8706732" y="1293948"/>
              <a:ext cx="0" cy="2154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49" name="TextBox 1248"/>
                <p:cNvSpPr txBox="1"/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24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49" name="TextBox 12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7942" y="1511737"/>
                  <a:ext cx="648000" cy="360000"/>
                </a:xfrm>
                <a:prstGeom prst="rect">
                  <a:avLst/>
                </a:prstGeom>
                <a:blipFill rotWithShape="1"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0" name="TextBox 1249"/>
                <p:cNvSpPr txBox="1"/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21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0" name="TextBox 1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125" y="1511787"/>
                  <a:ext cx="648000" cy="360000"/>
                </a:xfrm>
                <a:prstGeom prst="rect">
                  <a:avLst/>
                </a:prstGeom>
                <a:blipFill rotWithShape="1"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1" name="TextBox 1250"/>
                <p:cNvSpPr txBox="1"/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18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1" name="TextBox 1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7267" y="1511737"/>
                  <a:ext cx="648000" cy="360000"/>
                </a:xfrm>
                <a:prstGeom prst="rect">
                  <a:avLst/>
                </a:prstGeom>
                <a:blipFill rotWithShape="1"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2" name="TextBox 1251"/>
                <p:cNvSpPr txBox="1"/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15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2" name="TextBox 12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66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3" name="TextBox 1252"/>
                <p:cNvSpPr txBox="1"/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3" name="TextBox 12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65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4" name="TextBox 1253"/>
                <p:cNvSpPr txBox="1"/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9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4" name="TextBox 12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64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5" name="TextBox 1254"/>
                <p:cNvSpPr txBox="1"/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5" name="TextBox 12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36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6" name="TextBox 1255"/>
                <p:cNvSpPr txBox="1"/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6" name="TextBox 12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62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7" name="TextBox 1256"/>
                <p:cNvSpPr txBox="1"/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1</m:t>
                        </m:r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7" name="TextBox 12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6192" y="1511787"/>
                  <a:ext cx="648000" cy="360000"/>
                </a:xfrm>
                <a:prstGeom prst="rect">
                  <a:avLst/>
                </a:prstGeom>
                <a:blipFill rotWithShape="1"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8" name="TextBox 1257"/>
                <p:cNvSpPr txBox="1"/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258" name="TextBox 125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1511737"/>
                  <a:ext cx="648000" cy="36000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/>
            <p:cNvGrpSpPr/>
            <p:nvPr/>
          </p:nvGrpSpPr>
          <p:grpSpPr>
            <a:xfrm>
              <a:off x="287912" y="1871767"/>
              <a:ext cx="8641200" cy="144020"/>
              <a:chOff x="287912" y="1871767"/>
              <a:chExt cx="8641200" cy="144020"/>
            </a:xfrm>
          </p:grpSpPr>
          <p:sp>
            <p:nvSpPr>
              <p:cNvPr id="71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5914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17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691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53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513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391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1992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6527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67130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5910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171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091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531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513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791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5991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6522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0712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935912" y="194378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961713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949115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935316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513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919119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99921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6524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47128" y="190778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289112" y="1871767"/>
                <a:ext cx="8640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176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201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189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175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045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159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140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116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087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416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441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429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415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285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399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380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356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327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656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681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669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655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525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639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620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596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567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18962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19220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19094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18956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17654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18794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18602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18368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18074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1362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1620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149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135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0054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1194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1002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076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0474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3762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402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389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375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2454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3594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3402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3168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2874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6163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6421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629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2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615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4855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599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5803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5569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5275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28563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28821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28695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2855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7255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2839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282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2796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27675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0963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122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1095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095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29655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079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0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0369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0075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3351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360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3483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3345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2043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3183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2991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275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246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5750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6008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588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5745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4443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5583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5391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5157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486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38150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3840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3828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38145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6843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37983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37791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7557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7263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0565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082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0697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0559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39257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0397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0205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39971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39677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2965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3223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3097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295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1657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279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2605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2371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2077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5365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562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5497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535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4057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5197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5005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4771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4477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3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47766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48024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47898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47760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6458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8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7598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9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7406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0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7172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1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6878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0166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0424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0298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0160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48858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4999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49806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9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49572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0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49278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2566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2824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2698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2560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1258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2398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2206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1972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1678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1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4954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2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5212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3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508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494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3646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478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4594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4360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4066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7353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57611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7485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7348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6046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7186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6994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6760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6466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59753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0011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59886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5974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58446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59586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59394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59160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58866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2155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2413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228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214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084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198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1795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1561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1267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4554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4812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4686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4549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3247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4387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4195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3961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3667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6954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4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7212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5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7087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694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5647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6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6787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7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6595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7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6361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8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6067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2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69356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3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69614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4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69488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5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69350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6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68048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7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69188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68996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68762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68468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1755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2013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1887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8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1750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3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0448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4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1588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5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1396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6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1162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7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0868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4155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4413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4288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4150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2848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3988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3796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3562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3268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8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65570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09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6815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0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6689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1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6551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2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5249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3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6389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4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61970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5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596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6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5669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7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7895696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8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792149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9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79088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0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789510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1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776491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2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78789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3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785970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4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783630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5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7806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135698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16149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14890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2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13510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00492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11890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09970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07631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0469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6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377114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7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4029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8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3903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9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3765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0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24633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1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3603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2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34112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3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317727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4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288330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5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617110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6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64291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7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6303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8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61651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49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48633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0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6003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1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58111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2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557722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3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52832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4" name="Line 2258"/>
              <p:cNvSpPr>
                <a:spLocks noChangeShapeType="1"/>
              </p:cNvSpPr>
              <p:nvPr/>
            </p:nvSpPr>
            <p:spPr bwMode="auto">
              <a:xfrm rot="16200000" flipV="1">
                <a:off x="8857112" y="1943767"/>
                <a:ext cx="144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5" name="Line 2259"/>
              <p:cNvSpPr>
                <a:spLocks noChangeShapeType="1"/>
              </p:cNvSpPr>
              <p:nvPr/>
            </p:nvSpPr>
            <p:spPr bwMode="auto">
              <a:xfrm rot="16200000" flipV="1">
                <a:off x="8882913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6" name="Line 2260"/>
              <p:cNvSpPr>
                <a:spLocks noChangeShapeType="1"/>
              </p:cNvSpPr>
              <p:nvPr/>
            </p:nvSpPr>
            <p:spPr bwMode="auto">
              <a:xfrm rot="16200000" flipV="1">
                <a:off x="8870315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7" name="Line 2261"/>
              <p:cNvSpPr>
                <a:spLocks noChangeShapeType="1"/>
              </p:cNvSpPr>
              <p:nvPr/>
            </p:nvSpPr>
            <p:spPr bwMode="auto">
              <a:xfrm rot="16200000" flipV="1">
                <a:off x="8856516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8" name="Line 2262"/>
              <p:cNvSpPr>
                <a:spLocks noChangeShapeType="1"/>
              </p:cNvSpPr>
              <p:nvPr/>
            </p:nvSpPr>
            <p:spPr bwMode="auto">
              <a:xfrm rot="16200000" flipV="1">
                <a:off x="872633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9" name="Line 2263"/>
              <p:cNvSpPr>
                <a:spLocks noChangeShapeType="1"/>
              </p:cNvSpPr>
              <p:nvPr/>
            </p:nvSpPr>
            <p:spPr bwMode="auto">
              <a:xfrm rot="16200000" flipV="1">
                <a:off x="8840319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0" name="Line 2264"/>
              <p:cNvSpPr>
                <a:spLocks noChangeShapeType="1"/>
              </p:cNvSpPr>
              <p:nvPr/>
            </p:nvSpPr>
            <p:spPr bwMode="auto">
              <a:xfrm rot="16200000" flipV="1">
                <a:off x="8821121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1" name="Line 2265"/>
              <p:cNvSpPr>
                <a:spLocks noChangeShapeType="1"/>
              </p:cNvSpPr>
              <p:nvPr/>
            </p:nvSpPr>
            <p:spPr bwMode="auto">
              <a:xfrm rot="16200000" flipV="1">
                <a:off x="8797724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2" name="Line 2266"/>
              <p:cNvSpPr>
                <a:spLocks noChangeShapeType="1"/>
              </p:cNvSpPr>
              <p:nvPr/>
            </p:nvSpPr>
            <p:spPr bwMode="auto">
              <a:xfrm rot="16200000" flipV="1">
                <a:off x="8768328" y="1907767"/>
                <a:ext cx="72000" cy="0"/>
              </a:xfrm>
              <a:prstGeom prst="line">
                <a:avLst/>
              </a:prstGeom>
              <a:noFill/>
              <a:ln w="19050">
                <a:solidFill>
                  <a:srgbClr val="40404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3" name="TextBox 1362"/>
                <p:cNvSpPr txBox="1"/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noFill/>
              </p:spPr>
              <p:txBody>
                <a:bodyPr wrap="non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/>
                              </a:rPr>
                              <m:t>−6</m:t>
                            </m:r>
                          </m:sup>
                        </m:sSup>
                      </m:oMath>
                    </m:oMathPara>
                  </a14:m>
                  <a:endParaRPr lang="en-US" sz="1600"/>
                </a:p>
              </p:txBody>
            </p:sp>
          </mc:Choice>
          <mc:Fallback xmlns="">
            <p:sp>
              <p:nvSpPr>
                <p:cNvPr id="1363" name="TextBox 136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902" y="1511717"/>
                  <a:ext cx="648000" cy="360000"/>
                </a:xfrm>
                <a:prstGeom prst="rect">
                  <a:avLst/>
                </a:prstGeom>
                <a:blipFill rotWithShape="1"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65" name="Oval 1364"/>
          <p:cNvSpPr>
            <a:spLocks noChangeAspect="1"/>
          </p:cNvSpPr>
          <p:nvPr/>
        </p:nvSpPr>
        <p:spPr>
          <a:xfrm>
            <a:off x="3344196" y="3240017"/>
            <a:ext cx="432000" cy="432000"/>
          </a:xfrm>
          <a:prstGeom prst="ellipse">
            <a:avLst/>
          </a:prstGeom>
          <a:blipFill dpi="0"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6" name="Oval 1365"/>
          <p:cNvSpPr>
            <a:spLocks noChangeAspect="1"/>
          </p:cNvSpPr>
          <p:nvPr/>
        </p:nvSpPr>
        <p:spPr>
          <a:xfrm>
            <a:off x="3672310" y="3086472"/>
            <a:ext cx="432000" cy="432000"/>
          </a:xfrm>
          <a:prstGeom prst="ellipse">
            <a:avLst/>
          </a:prstGeom>
          <a:blipFill dpi="0"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7" name="Oval 1366"/>
          <p:cNvSpPr>
            <a:spLocks noChangeAspect="1"/>
          </p:cNvSpPr>
          <p:nvPr/>
        </p:nvSpPr>
        <p:spPr>
          <a:xfrm>
            <a:off x="3954132" y="2879967"/>
            <a:ext cx="432000" cy="432000"/>
          </a:xfrm>
          <a:prstGeom prst="ellipse">
            <a:avLst/>
          </a:prstGeom>
          <a:blipFill dpi="0"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8" name="Oval 1367"/>
          <p:cNvSpPr>
            <a:spLocks noChangeAspect="1"/>
          </p:cNvSpPr>
          <p:nvPr/>
        </p:nvSpPr>
        <p:spPr>
          <a:xfrm>
            <a:off x="4061653" y="3240017"/>
            <a:ext cx="432000" cy="432000"/>
          </a:xfrm>
          <a:prstGeom prst="ellipse">
            <a:avLst/>
          </a:prstGeom>
          <a:blipFill dpi="0"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69" name="Oval 1368"/>
          <p:cNvSpPr>
            <a:spLocks noChangeAspect="1"/>
          </p:cNvSpPr>
          <p:nvPr/>
        </p:nvSpPr>
        <p:spPr>
          <a:xfrm>
            <a:off x="4451852" y="3095937"/>
            <a:ext cx="432000" cy="432000"/>
          </a:xfrm>
          <a:prstGeom prst="ellipse">
            <a:avLst/>
          </a:prstGeom>
          <a:blipFill dpi="0"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11" name="Group 10"/>
          <p:cNvGrpSpPr/>
          <p:nvPr/>
        </p:nvGrpSpPr>
        <p:grpSpPr>
          <a:xfrm>
            <a:off x="4350290" y="2087797"/>
            <a:ext cx="514512" cy="1070898"/>
            <a:chOff x="3974284" y="1817020"/>
            <a:chExt cx="514512" cy="1070898"/>
          </a:xfrm>
        </p:grpSpPr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3974284" y="1817020"/>
              <a:ext cx="432120" cy="432120"/>
            </a:xfrm>
            <a:prstGeom prst="ellipse">
              <a:avLst/>
            </a:prstGeom>
            <a:blipFill dpi="0"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9" name="Oval 358"/>
            <p:cNvSpPr>
              <a:spLocks noChangeAspect="1"/>
            </p:cNvSpPr>
            <p:nvPr/>
          </p:nvSpPr>
          <p:spPr>
            <a:xfrm>
              <a:off x="4016079" y="2135954"/>
              <a:ext cx="432060" cy="432060"/>
            </a:xfrm>
            <a:prstGeom prst="ellipse">
              <a:avLst/>
            </a:prstGeom>
            <a:blipFill dpi="0" rotWithShape="1"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357" name="Oval 356"/>
            <p:cNvSpPr>
              <a:spLocks noChangeAspect="1"/>
            </p:cNvSpPr>
            <p:nvPr/>
          </p:nvSpPr>
          <p:spPr>
            <a:xfrm>
              <a:off x="4056736" y="2455858"/>
              <a:ext cx="432060" cy="432060"/>
            </a:xfrm>
            <a:prstGeom prst="ellipse">
              <a:avLst/>
            </a:prstGeom>
            <a:blipFill dpi="0" rotWithShape="1"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936092" y="2231817"/>
            <a:ext cx="8141076" cy="2097815"/>
            <a:chOff x="936092" y="2231817"/>
            <a:chExt cx="8141076" cy="2097815"/>
          </a:xfrm>
        </p:grpSpPr>
        <p:pic>
          <p:nvPicPr>
            <p:cNvPr id="398" name="Picture 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3262" y="2303827"/>
              <a:ext cx="1383906" cy="1409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effectLst/>
                                <a:latin typeface="Cambria Math"/>
                              </a:rPr>
                              <m:t>𝑫</m:t>
                            </m:r>
                          </m:sub>
                        </m:sSub>
                      </m:oMath>
                    </m:oMathPara>
                  </a14:m>
                  <a:endParaRPr lang="en-US" sz="2400" b="1">
                    <a:solidFill>
                      <a:schemeClr val="accent3">
                        <a:lumMod val="50000"/>
                      </a:schemeClr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35721" y="3600067"/>
                  <a:ext cx="1080000" cy="432000"/>
                </a:xfrm>
                <a:prstGeom prst="rect">
                  <a:avLst/>
                </a:prstGeom>
                <a:blipFill rotWithShape="1">
                  <a:blip r:embed="rId37"/>
                  <a:stretch>
                    <a:fillRect b="-57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2400" b="1" i="1" smtClean="0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𝑫</m:t>
                                </m:r>
                              </m:sub>
                              <m:sup>
                                <m:r>
                                  <a:rPr lang="en-US" sz="2400" b="1" i="1">
                                    <a:solidFill>
                                      <a:srgbClr val="953737"/>
                                    </a:solidFill>
                                    <a:latin typeface="Cambria Math"/>
                                  </a:rPr>
                                  <m:t>𝟐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2400" b="1" i="1" smtClean="0">
                                <a:solidFill>
                                  <a:srgbClr val="953737"/>
                                </a:solidFill>
                                <a:latin typeface="Cambria Math"/>
                              </a:rPr>
                              <m:t>𝑴</m:t>
                            </m:r>
                          </m:den>
                        </m:f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 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6092" y="3321492"/>
                  <a:ext cx="1081366" cy="1008140"/>
                </a:xfrm>
                <a:prstGeom prst="rect">
                  <a:avLst/>
                </a:prstGeom>
                <a:blipFill rotWithShape="1">
                  <a:blip r:embed="rId3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/>
                <p:cNvSpPr txBox="1"/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 anchor="ctr" anchorCtr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rgbClr val="953737"/>
                            </a:solidFill>
                            <a:effectLst/>
                            <a:latin typeface="Cambria Math"/>
                          </a:rPr>
                          <m:t>𝑴</m:t>
                        </m:r>
                      </m:oMath>
                    </m:oMathPara>
                  </a14:m>
                  <a:endParaRPr lang="en-US" sz="2400" b="1">
                    <a:solidFill>
                      <a:srgbClr val="953737"/>
                    </a:solidFill>
                    <a:effectLst/>
                  </a:endParaRPr>
                </a:p>
              </p:txBody>
            </p:sp>
          </mc:Choice>
          <mc:Fallback xmlns="">
            <p:sp>
              <p:nvSpPr>
                <p:cNvPr id="401" name="TextBox 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702" y="3600007"/>
                  <a:ext cx="1080000" cy="432000"/>
                </a:xfrm>
                <a:prstGeom prst="rect">
                  <a:avLst/>
                </a:prstGeom>
                <a:blipFill rotWithShape="1">
                  <a:blip r:embed="rId3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02" name="Group 401"/>
            <p:cNvGrpSpPr/>
            <p:nvPr/>
          </p:nvGrpSpPr>
          <p:grpSpPr>
            <a:xfrm>
              <a:off x="5501704" y="2231817"/>
              <a:ext cx="1987208" cy="432394"/>
              <a:chOff x="5573714" y="2375503"/>
              <a:chExt cx="1987208" cy="432394"/>
            </a:xfrm>
          </p:grpSpPr>
          <p:cxnSp>
            <p:nvCxnSpPr>
              <p:cNvPr id="404" name="Straight Arrow Connector 403"/>
              <p:cNvCxnSpPr/>
              <p:nvPr/>
            </p:nvCxnSpPr>
            <p:spPr>
              <a:xfrm>
                <a:off x="5573714" y="2591867"/>
                <a:ext cx="1987208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5" name="Oval 404"/>
              <p:cNvSpPr>
                <a:spLocks noChangeAspect="1"/>
              </p:cNvSpPr>
              <p:nvPr/>
            </p:nvSpPr>
            <p:spPr>
              <a:xfrm>
                <a:off x="5832682" y="2375503"/>
                <a:ext cx="432000" cy="432000"/>
              </a:xfrm>
              <a:prstGeom prst="ellipse">
                <a:avLst/>
              </a:prstGeom>
              <a:blipFill dpi="0" rotWithShape="1"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6" name="Oval 405"/>
              <p:cNvSpPr>
                <a:spLocks noChangeAspect="1"/>
              </p:cNvSpPr>
              <p:nvPr/>
            </p:nvSpPr>
            <p:spPr>
              <a:xfrm>
                <a:off x="6336812" y="2375503"/>
                <a:ext cx="432000" cy="432000"/>
              </a:xfrm>
              <a:prstGeom prst="ellipse">
                <a:avLst/>
              </a:prstGeom>
              <a:blipFill dpi="0" rotWithShape="1"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407" name="Oval 406"/>
              <p:cNvSpPr>
                <a:spLocks noChangeAspect="1"/>
              </p:cNvSpPr>
              <p:nvPr/>
            </p:nvSpPr>
            <p:spPr>
              <a:xfrm>
                <a:off x="6840882" y="2375897"/>
                <a:ext cx="432000" cy="432000"/>
              </a:xfrm>
              <a:prstGeom prst="ellipse">
                <a:avLst/>
              </a:prstGeom>
              <a:blipFill dpi="0" rotWithShape="1"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03" name="TextBox 402"/>
            <p:cNvSpPr txBox="1"/>
            <p:nvPr/>
          </p:nvSpPr>
          <p:spPr>
            <a:xfrm>
              <a:off x="5544196" y="2663877"/>
              <a:ext cx="2160746" cy="93612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smtClean="0">
                  <a:solidFill>
                    <a:srgbClr val="953737"/>
                  </a:solidFill>
                </a:rPr>
                <a:t>Heavy right-handed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neutrinos</a:t>
              </a:r>
            </a:p>
            <a:p>
              <a:r>
                <a:rPr lang="en-US" smtClean="0">
                  <a:solidFill>
                    <a:srgbClr val="953737"/>
                  </a:solidFill>
                </a:rPr>
                <a:t>(see-saw mechanism)</a:t>
              </a:r>
              <a:endParaRPr lang="en-US">
                <a:solidFill>
                  <a:srgbClr val="953737"/>
                </a:solidFill>
              </a:endParaRPr>
            </a:p>
          </p:txBody>
        </p:sp>
      </p:grpSp>
      <p:grpSp>
        <p:nvGrpSpPr>
          <p:cNvPr id="408" name="Group 407"/>
          <p:cNvGrpSpPr/>
          <p:nvPr/>
        </p:nvGrpSpPr>
        <p:grpSpPr>
          <a:xfrm>
            <a:off x="4176572" y="4104077"/>
            <a:ext cx="3312340" cy="648090"/>
            <a:chOff x="4176572" y="4572172"/>
            <a:chExt cx="3312340" cy="648090"/>
          </a:xfrm>
        </p:grpSpPr>
        <p:cxnSp>
          <p:nvCxnSpPr>
            <p:cNvPr id="409" name="Straight Arrow Connector 408"/>
            <p:cNvCxnSpPr/>
            <p:nvPr/>
          </p:nvCxnSpPr>
          <p:spPr>
            <a:xfrm>
              <a:off x="4176572" y="489621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>
              <a:spLocks noChangeAspect="1"/>
            </p:cNvSpPr>
            <p:nvPr/>
          </p:nvSpPr>
          <p:spPr>
            <a:xfrm>
              <a:off x="4392482" y="4680217"/>
              <a:ext cx="432000" cy="432000"/>
            </a:xfrm>
            <a:prstGeom prst="ellipse">
              <a:avLst/>
            </a:prstGeom>
            <a:blipFill dpi="0" rotWithShape="1"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411" name="TextBox 410"/>
            <p:cNvSpPr txBox="1"/>
            <p:nvPr/>
          </p:nvSpPr>
          <p:spPr>
            <a:xfrm>
              <a:off x="5184592" y="4572172"/>
              <a:ext cx="2304320" cy="648090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WIMP dark matter</a:t>
              </a:r>
            </a:p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(related to EW scale, perhaps SUSY)</a:t>
              </a: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5465" y="4968197"/>
            <a:ext cx="7855507" cy="1507300"/>
            <a:chOff x="65465" y="4968197"/>
            <a:chExt cx="7855507" cy="1507300"/>
          </a:xfrm>
        </p:grpSpPr>
        <p:cxnSp>
          <p:nvCxnSpPr>
            <p:cNvPr id="412" name="Straight Arrow Connector 411"/>
            <p:cNvCxnSpPr/>
            <p:nvPr/>
          </p:nvCxnSpPr>
          <p:spPr>
            <a:xfrm>
              <a:off x="144012" y="5400257"/>
              <a:ext cx="864000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3" name="Oval 412"/>
            <p:cNvSpPr>
              <a:spLocks noChangeAspect="1"/>
            </p:cNvSpPr>
            <p:nvPr/>
          </p:nvSpPr>
          <p:spPr>
            <a:xfrm>
              <a:off x="359982" y="5184287"/>
              <a:ext cx="432000" cy="432000"/>
            </a:xfrm>
            <a:prstGeom prst="ellipse">
              <a:avLst/>
            </a:prstGeom>
            <a:blipFill dpi="0" rotWithShape="1"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14" name="Straight Arrow Connector 413"/>
            <p:cNvCxnSpPr/>
            <p:nvPr/>
          </p:nvCxnSpPr>
          <p:spPr>
            <a:xfrm>
              <a:off x="6254734" y="5400257"/>
              <a:ext cx="166623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7884" y="4968197"/>
              <a:ext cx="1310018" cy="732557"/>
            </a:xfrm>
            <a:prstGeom prst="rect">
              <a:avLst/>
            </a:prstGeom>
          </p:spPr>
        </p:pic>
        <p:sp>
          <p:nvSpPr>
            <p:cNvPr id="417" name="TextBox 416"/>
            <p:cNvSpPr txBox="1"/>
            <p:nvPr/>
          </p:nvSpPr>
          <p:spPr>
            <a:xfrm>
              <a:off x="1080022" y="5112217"/>
              <a:ext cx="5010684" cy="540585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Axion dark matter</a:t>
              </a:r>
              <a:r>
                <a:rPr lang="en-US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mtClean="0">
                  <a:solidFill>
                    <a:schemeClr val="accent6">
                      <a:lumMod val="50000"/>
                    </a:schemeClr>
                  </a:solidFill>
                </a:rPr>
                <a:t>(related to Peccei-Quinn symmetry)</a:t>
              </a:r>
              <a:endParaRPr lang="en-US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8" name="TextBox 417"/>
                <p:cNvSpPr txBox="1"/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8" name="TextBox 4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84317" y="5760307"/>
                  <a:ext cx="578941" cy="461665"/>
                </a:xfrm>
                <a:prstGeom prst="rect">
                  <a:avLst/>
                </a:prstGeom>
                <a:blipFill rotWithShape="1">
                  <a:blip r:embed="rId46"/>
                  <a:stretch>
                    <a:fillRect l="-2105"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9" name="TextBox 418"/>
                <p:cNvSpPr txBox="1"/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𝒂</m:t>
                            </m:r>
                          </m:sub>
                        </m:sSub>
                        <m:r>
                          <a:rPr lang="en-US" sz="2400" b="1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/>
                          </a:rPr>
                          <m:t>∼</m:t>
                        </m:r>
                        <m:f>
                          <m:fPr>
                            <m:ctrlPr>
                              <a:rPr lang="en-US" sz="2400" b="1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𝒎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𝒇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𝒂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400" b="1" smtClean="0">
                    <a:solidFill>
                      <a:schemeClr val="accent6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19" name="TextBox 4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65" y="5616287"/>
                  <a:ext cx="1873462" cy="859210"/>
                </a:xfrm>
                <a:prstGeom prst="rect">
                  <a:avLst/>
                </a:prstGeom>
                <a:blipFill rotWithShape="1">
                  <a:blip r:embed="rId4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0" name="TextBox 419"/>
                <p:cNvSpPr txBox="1"/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𝒎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b="1" i="1" smtClean="0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, </m:t>
                            </m:r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𝒇</m:t>
                            </m:r>
                          </m:e>
                          <m:sub>
                            <m:r>
                              <a:rPr lang="en-US" sz="2400" b="1" i="1">
                                <a:solidFill>
                                  <a:schemeClr val="accent3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𝝅</m:t>
                            </m:r>
                          </m:sub>
                        </m:sSub>
                      </m:oMath>
                    </m:oMathPara>
                  </a14:m>
                  <a:endParaRPr lang="en-US" sz="2400" b="1" smtClean="0">
                    <a:solidFill>
                      <a:schemeClr val="accent3">
                        <a:lumMod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20" name="TextBox 4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0372" y="5760307"/>
                  <a:ext cx="1159163" cy="461665"/>
                </a:xfrm>
                <a:prstGeom prst="rect">
                  <a:avLst/>
                </a:prstGeom>
                <a:blipFill rotWithShape="1">
                  <a:blip r:embed="rId48"/>
                  <a:stretch>
                    <a:fillRect b="-171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0094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Dark Matter Search with Transition Radiation</a:t>
            </a:r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744" y="1552571"/>
            <a:ext cx="3919288" cy="125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12" y="1563169"/>
            <a:ext cx="2259885" cy="121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363" y="719607"/>
            <a:ext cx="8097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Dark matter axion field producing photons at dielectric interface (in B-field!)</a:t>
            </a: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(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Jaeckel &amp; Redondo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,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PRD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88 (2013)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115002, arXiv:1308.1103) </a:t>
            </a:r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2" name="Picture 31" descr="C:\Users\bela\Documents\Prace\AXIONS\Seed_Project\Mechanics\Drawings_151126\ISO2_Scheibenabstand 15m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12" y="2951917"/>
            <a:ext cx="4641667" cy="366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680522" y="3167947"/>
            <a:ext cx="420672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“Seed project” at MPI Physics:</a:t>
            </a:r>
          </a:p>
          <a:p>
            <a:endParaRPr lang="en-US" sz="400" b="1" smtClean="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r>
              <a:rPr lang="en-US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Test practical boost factor with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 setup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that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contains up to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five exchangeable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discs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(diameter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200 mm) with 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high-ε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material that can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be positioned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using </a:t>
            </a:r>
            <a:r>
              <a:rPr lang="en-US" altLang="de-DE" sz="2000">
                <a:solidFill>
                  <a:schemeClr val="accent1">
                    <a:lumMod val="75000"/>
                  </a:schemeClr>
                </a:solidFill>
                <a:latin typeface="+mj-lt"/>
              </a:rPr>
              <a:t>motor drives with a </a:t>
            </a:r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precision of</a:t>
            </a:r>
          </a:p>
          <a:p>
            <a:r>
              <a:rPr lang="en-US" altLang="de-DE" sz="200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a few μm </a:t>
            </a:r>
            <a:endParaRPr lang="de-DE" altLang="de-DE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  <a:p>
            <a:endParaRPr lang="en-US" sz="200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042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62" y="719607"/>
            <a:ext cx="3384000" cy="56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Center for Axion and Precision Physics (CAPP)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43892" y="3848917"/>
            <a:ext cx="540075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The </a:t>
            </a:r>
            <a:r>
              <a:rPr lang="en-US" sz="2000"/>
              <a:t>plan is to launch a competitive Axion Dark Matter Experiment in Korea, participate in state-of-the-art axion experiments around the world, play a leading role in the proposed proton electric-dipole-moment (EDM) experiment and take a significant role in storage-ring precision physics involving EDM and muon </a:t>
            </a:r>
            <a:r>
              <a:rPr lang="en-US" sz="2000" smtClean="0"/>
              <a:t>g–2 experiments.</a:t>
            </a:r>
          </a:p>
          <a:p>
            <a:endParaRPr lang="en-US" sz="500" smtClean="0"/>
          </a:p>
          <a:p>
            <a:r>
              <a:rPr lang="en-US" sz="2000" smtClean="0"/>
              <a:t>http://capp.ibs.re.kr</a:t>
            </a:r>
            <a:endParaRPr lang="en-US" sz="20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63" y="719138"/>
            <a:ext cx="5400179" cy="30241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/>
          <p:cNvSpPr>
            <a:spLocks noChangeAspect="1"/>
          </p:cNvSpPr>
          <p:nvPr/>
        </p:nvSpPr>
        <p:spPr>
          <a:xfrm>
            <a:off x="7632932" y="4968197"/>
            <a:ext cx="1440000" cy="14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36" y="5080898"/>
            <a:ext cx="1392848" cy="1199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853153" y="3282362"/>
            <a:ext cx="1691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15 Oct 2013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6441" y="791617"/>
            <a:ext cx="1633781" cy="622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schemeClr val="bg1"/>
                </a:solidFill>
              </a:rPr>
              <a:t>Yannis</a:t>
            </a:r>
            <a:endParaRPr lang="en-US" sz="2400" dirty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en-US" sz="2400" dirty="0" err="1" smtClean="0">
                <a:solidFill>
                  <a:schemeClr val="bg1"/>
                </a:solidFill>
              </a:rPr>
              <a:t>Semertzidis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1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Searching for Axions in the Anthropic </a:t>
            </a:r>
            <a:r>
              <a:rPr lang="en-US" smtClean="0"/>
              <a:t>Range</a:t>
            </a:r>
            <a:endParaRPr lang="en-US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4016" y="5904327"/>
            <a:ext cx="8928993" cy="71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>
                <a:solidFill>
                  <a:schemeClr val="tx1"/>
                </a:solidFill>
                <a:effectLst/>
              </a:rPr>
              <a:t>Graham &amp; Rajendran, </a:t>
            </a:r>
            <a:r>
              <a:rPr lang="en-US" sz="2000" smtClean="0">
                <a:solidFill>
                  <a:schemeClr val="tx1"/>
                </a:solidFill>
                <a:effectLst/>
              </a:rPr>
              <a:t>arXiv:1101.2691</a:t>
            </a:r>
          </a:p>
          <a:p>
            <a:pPr algn="ctr"/>
            <a:r>
              <a:rPr lang="en-US" sz="2000"/>
              <a:t>Budker, Graham, Ledbetter, Rajendran &amp; Sushkov, </a:t>
            </a:r>
            <a:r>
              <a:rPr lang="en-US" sz="2000" smtClean="0"/>
              <a:t>arXiv:1306.6089</a:t>
            </a:r>
            <a:endParaRPr lang="en-US" sz="20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12" y="916113"/>
            <a:ext cx="3168440" cy="3464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6" y="863627"/>
            <a:ext cx="4464496" cy="364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20222" y="4744644"/>
            <a:ext cx="42485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smtClean="0">
                <a:solidFill>
                  <a:srgbClr val="003399"/>
                </a:solidFill>
              </a:rPr>
              <a:t>CASPEr experiment</a:t>
            </a:r>
            <a:endParaRPr lang="en-US" sz="2000" b="1">
              <a:solidFill>
                <a:srgbClr val="003399"/>
              </a:solidFill>
            </a:endParaRPr>
          </a:p>
          <a:p>
            <a:r>
              <a:rPr lang="en-US" sz="2000" b="1">
                <a:solidFill>
                  <a:srgbClr val="003399"/>
                </a:solidFill>
              </a:rPr>
              <a:t>P</a:t>
            </a:r>
            <a:r>
              <a:rPr lang="en-US" sz="2000" b="1" smtClean="0">
                <a:solidFill>
                  <a:srgbClr val="003399"/>
                </a:solidFill>
              </a:rPr>
              <a:t>recise </a:t>
            </a:r>
            <a:r>
              <a:rPr lang="en-US" sz="2000" b="1">
                <a:solidFill>
                  <a:srgbClr val="003399"/>
                </a:solidFill>
              </a:rPr>
              <a:t>magnetometry to measure</a:t>
            </a:r>
          </a:p>
          <a:p>
            <a:r>
              <a:rPr lang="en-US" sz="2000" b="1">
                <a:solidFill>
                  <a:srgbClr val="003399"/>
                </a:solidFill>
              </a:rPr>
              <a:t>tiny deviations from Larmor </a:t>
            </a:r>
            <a:r>
              <a:rPr lang="en-US" sz="2000" b="1" smtClean="0">
                <a:solidFill>
                  <a:srgbClr val="003399"/>
                </a:solidFill>
              </a:rPr>
              <a:t>frequency</a:t>
            </a:r>
            <a:endParaRPr lang="en-US" sz="2000" b="1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NMR Experiment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93"/>
            <a:ext cx="9217025" cy="2019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06" y="2375837"/>
            <a:ext cx="3400426" cy="3210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70" y="2254893"/>
            <a:ext cx="4205532" cy="33613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463" y="5688297"/>
            <a:ext cx="892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ARIADNE: Axion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Resonant InterAction DetectioN </a:t>
            </a:r>
            <a:r>
              <a:rPr lang="en-US" sz="2000" b="1" smtClean="0">
                <a:solidFill>
                  <a:schemeClr val="accent2">
                    <a:lumMod val="75000"/>
                  </a:schemeClr>
                </a:solidFill>
              </a:rPr>
              <a:t>Experiment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A.Geraci, A.Arvanitaki, A.Kapitulnik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Chen-Yu Liu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, J.Long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Y.Semertzidis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M.Snow </a:t>
            </a:r>
          </a:p>
          <a:p>
            <a:pPr algn="ctr"/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2000">
                <a:solidFill>
                  <a:schemeClr val="accent1">
                    <a:lumMod val="75000"/>
                  </a:schemeClr>
                </a:solidFill>
              </a:rPr>
              <a:t>to </a:t>
            </a:r>
            <a:r>
              <a:rPr lang="en-US" sz="2000" smtClean="0">
                <a:solidFill>
                  <a:schemeClr val="accent1">
                    <a:lumMod val="75000"/>
                  </a:schemeClr>
                </a:solidFill>
              </a:rPr>
              <a:t>be supported by NSF and/or DoE?)</a:t>
            </a:r>
            <a:endParaRPr lang="en-US" sz="20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7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Searches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783971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64498" y="5112217"/>
            <a:ext cx="1512204" cy="1512210"/>
            <a:chOff x="4464498" y="5112217"/>
            <a:chExt cx="1512204" cy="1512210"/>
          </a:xfrm>
        </p:grpSpPr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498" y="5457034"/>
              <a:ext cx="1512204" cy="1167393"/>
            </a:xfrm>
            <a:prstGeom prst="rect">
              <a:avLst/>
            </a:prstGeom>
          </p:spPr>
        </p:pic>
        <p:cxnSp>
          <p:nvCxnSpPr>
            <p:cNvPr id="603" name="Straight Arrow Connector 602"/>
            <p:cNvCxnSpPr/>
            <p:nvPr/>
          </p:nvCxnSpPr>
          <p:spPr>
            <a:xfrm>
              <a:off x="5010600" y="5112217"/>
              <a:ext cx="390022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419155" y="4817766"/>
            <a:ext cx="1253794" cy="902335"/>
            <a:chOff x="5419155" y="4817766"/>
            <a:chExt cx="1253794" cy="902335"/>
          </a:xfrm>
        </p:grpSpPr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72" y="4817766"/>
              <a:ext cx="562640" cy="654501"/>
            </a:xfrm>
            <a:prstGeom prst="rect">
              <a:avLst/>
            </a:prstGeom>
          </p:spPr>
        </p:pic>
        <p:sp>
          <p:nvSpPr>
            <p:cNvPr id="610" name="Rectangle 27"/>
            <p:cNvSpPr>
              <a:spLocks noChangeArrowheads="1"/>
            </p:cNvSpPr>
            <p:nvPr/>
          </p:nvSpPr>
          <p:spPr bwMode="auto">
            <a:xfrm>
              <a:off x="5419155" y="5370234"/>
              <a:ext cx="1253794" cy="349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ARIADNE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936002" y="4536302"/>
            <a:ext cx="1205339" cy="719935"/>
            <a:chOff x="7987960" y="2949407"/>
            <a:chExt cx="1205339" cy="719935"/>
          </a:xfrm>
        </p:grpSpPr>
        <p:sp>
          <p:nvSpPr>
            <p:cNvPr id="613" name="Rectangle 28"/>
            <p:cNvSpPr>
              <a:spLocks noChangeArrowheads="1"/>
            </p:cNvSpPr>
            <p:nvPr/>
          </p:nvSpPr>
          <p:spPr bwMode="auto">
            <a:xfrm>
              <a:off x="8489781" y="3021252"/>
              <a:ext cx="70351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CASPEr</a:t>
              </a:r>
            </a:p>
          </p:txBody>
        </p:sp>
        <p:pic>
          <p:nvPicPr>
            <p:cNvPr id="614" name="Picture 6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960" y="2949407"/>
              <a:ext cx="419338" cy="71993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04192" y="4153546"/>
            <a:ext cx="1586911" cy="958671"/>
            <a:chOff x="3404192" y="4153546"/>
            <a:chExt cx="1586911" cy="958671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5112217"/>
              <a:ext cx="791895" cy="0"/>
            </a:xfrm>
            <a:prstGeom prst="straightConnector1">
              <a:avLst/>
            </a:prstGeom>
            <a:ln w="38100">
              <a:solidFill>
                <a:schemeClr val="accent3">
                  <a:lumMod val="5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52" y="4153546"/>
              <a:ext cx="814651" cy="8146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04192" y="4248097"/>
              <a:ext cx="8442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3">
                      <a:lumMod val="50000"/>
                    </a:schemeClr>
                  </a:solidFill>
                </a:rPr>
                <a:t>Taking</a:t>
              </a:r>
            </a:p>
            <a:p>
              <a:r>
                <a:rPr lang="en-US" sz="2000" smtClean="0">
                  <a:solidFill>
                    <a:schemeClr val="accent3">
                      <a:lumMod val="50000"/>
                    </a:schemeClr>
                  </a:solidFill>
                </a:rPr>
                <a:t>data</a:t>
              </a:r>
              <a:endParaRPr lang="en-US" sz="200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2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Georg Raffelt\Desktop\sky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935637"/>
            <a:ext cx="9217024" cy="3528490"/>
          </a:xfrm>
          <a:noFill/>
        </p:spPr>
        <p:txBody>
          <a:bodyPr/>
          <a:lstStyle/>
          <a:p>
            <a:r>
              <a:rPr lang="en-US" sz="6000" smtClean="0">
                <a:solidFill>
                  <a:srgbClr val="FFFF99"/>
                </a:solidFill>
              </a:rPr>
              <a:t>Looking for</a:t>
            </a:r>
            <a:br>
              <a:rPr lang="en-US" sz="6000" smtClean="0">
                <a:solidFill>
                  <a:srgbClr val="FFFF99"/>
                </a:solidFill>
              </a:rPr>
            </a:br>
            <a:r>
              <a:rPr lang="en-US" sz="6000" smtClean="0">
                <a:solidFill>
                  <a:srgbClr val="FFFF99"/>
                </a:solidFill>
              </a:rPr>
              <a:t>axion-like particles (ALPs)</a:t>
            </a:r>
            <a:br>
              <a:rPr lang="en-US" sz="6000" smtClean="0">
                <a:solidFill>
                  <a:srgbClr val="FFFF99"/>
                </a:solidFill>
              </a:rPr>
            </a:br>
            <a:endParaRPr lang="en-US" sz="480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4464127"/>
            <a:ext cx="2692580" cy="2232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8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Solar Axions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441050" y="647998"/>
            <a:ext cx="2871319" cy="287099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8086" y="1799994"/>
            <a:ext cx="2151239" cy="920997"/>
            <a:chOff x="2736" y="2208"/>
            <a:chExt cx="1344" cy="57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>
              <a:off x="2736" y="2208"/>
              <a:ext cx="672" cy="46"/>
              <a:chOff x="240" y="2016"/>
              <a:chExt cx="2088" cy="144"/>
            </a:xfrm>
          </p:grpSpPr>
          <p:grpSp>
            <p:nvGrpSpPr>
              <p:cNvPr id="32" name="Group 7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58" name="Freeform 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1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12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54" name="Freeform 1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1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17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50" name="Freeform 1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1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5" name="Group 22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46" name="Freeform 2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6" name="Group 27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42" name="Freeform 2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2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3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3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32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38" name="Freeform 3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3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3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Line 37"/>
            <p:cNvSpPr>
              <a:spLocks noChangeAspect="1" noChangeShapeType="1"/>
            </p:cNvSpPr>
            <p:nvPr/>
          </p:nvSpPr>
          <p:spPr bwMode="auto">
            <a:xfrm flipV="1">
              <a:off x="3408" y="2208"/>
              <a:ext cx="672" cy="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408" y="2208"/>
              <a:ext cx="46" cy="448"/>
              <a:chOff x="3647" y="2303"/>
              <a:chExt cx="46" cy="448"/>
            </a:xfrm>
          </p:grpSpPr>
          <p:grpSp>
            <p:nvGrpSpPr>
              <p:cNvPr id="12" name="Group 39"/>
              <p:cNvGrpSpPr>
                <a:grpSpLocks noChangeAspect="1"/>
              </p:cNvGrpSpPr>
              <p:nvPr/>
            </p:nvGrpSpPr>
            <p:grpSpPr bwMode="auto">
              <a:xfrm rot="-5400000">
                <a:off x="3614" y="2672"/>
                <a:ext cx="112" cy="46"/>
                <a:chOff x="288" y="2208"/>
                <a:chExt cx="4416" cy="1440"/>
              </a:xfrm>
            </p:grpSpPr>
            <p:sp>
              <p:nvSpPr>
                <p:cNvPr id="28" name="Freeform 40"/>
                <p:cNvSpPr>
                  <a:spLocks noChangeAspect="1"/>
                </p:cNvSpPr>
                <p:nvPr/>
              </p:nvSpPr>
              <p:spPr bwMode="auto">
                <a:xfrm>
                  <a:off x="1381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 noChangeAspect="1"/>
                </p:cNvSpPr>
                <p:nvPr/>
              </p:nvSpPr>
              <p:spPr bwMode="auto">
                <a:xfrm flipH="1">
                  <a:off x="235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42"/>
                <p:cNvSpPr>
                  <a:spLocks noChangeAspect="1"/>
                </p:cNvSpPr>
                <p:nvPr/>
              </p:nvSpPr>
              <p:spPr bwMode="auto">
                <a:xfrm flipV="1">
                  <a:off x="3601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43"/>
                <p:cNvSpPr>
                  <a:spLocks noChangeAspect="1"/>
                </p:cNvSpPr>
                <p:nvPr/>
              </p:nvSpPr>
              <p:spPr bwMode="auto">
                <a:xfrm flipH="1" flipV="1">
                  <a:off x="252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44"/>
              <p:cNvGrpSpPr>
                <a:grpSpLocks noChangeAspect="1"/>
              </p:cNvGrpSpPr>
              <p:nvPr/>
            </p:nvGrpSpPr>
            <p:grpSpPr bwMode="auto">
              <a:xfrm rot="-5400000">
                <a:off x="3614" y="2560"/>
                <a:ext cx="112" cy="46"/>
                <a:chOff x="288" y="2208"/>
                <a:chExt cx="4416" cy="1440"/>
              </a:xfrm>
            </p:grpSpPr>
            <p:sp>
              <p:nvSpPr>
                <p:cNvPr id="24" name="Freeform 45"/>
                <p:cNvSpPr>
                  <a:spLocks noChangeAspect="1"/>
                </p:cNvSpPr>
                <p:nvPr/>
              </p:nvSpPr>
              <p:spPr bwMode="auto">
                <a:xfrm>
                  <a:off x="1404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46"/>
                <p:cNvSpPr>
                  <a:spLocks noChangeAspect="1"/>
                </p:cNvSpPr>
                <p:nvPr/>
              </p:nvSpPr>
              <p:spPr bwMode="auto">
                <a:xfrm flipH="1">
                  <a:off x="294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3660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48"/>
                <p:cNvSpPr>
                  <a:spLocks noChangeAspect="1"/>
                </p:cNvSpPr>
                <p:nvPr/>
              </p:nvSpPr>
              <p:spPr bwMode="auto">
                <a:xfrm flipH="1" flipV="1">
                  <a:off x="2513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49"/>
              <p:cNvGrpSpPr>
                <a:grpSpLocks noChangeAspect="1"/>
              </p:cNvGrpSpPr>
              <p:nvPr/>
            </p:nvGrpSpPr>
            <p:grpSpPr bwMode="auto">
              <a:xfrm rot="-5400000">
                <a:off x="3614" y="2448"/>
                <a:ext cx="112" cy="46"/>
                <a:chOff x="288" y="2208"/>
                <a:chExt cx="4416" cy="1440"/>
              </a:xfrm>
            </p:grpSpPr>
            <p:sp>
              <p:nvSpPr>
                <p:cNvPr id="20" name="Freeform 50"/>
                <p:cNvSpPr>
                  <a:spLocks noChangeAspect="1"/>
                </p:cNvSpPr>
                <p:nvPr/>
              </p:nvSpPr>
              <p:spPr bwMode="auto">
                <a:xfrm>
                  <a:off x="1389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51"/>
                <p:cNvSpPr>
                  <a:spLocks noChangeAspect="1"/>
                </p:cNvSpPr>
                <p:nvPr/>
              </p:nvSpPr>
              <p:spPr bwMode="auto">
                <a:xfrm flipH="1">
                  <a:off x="243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52"/>
                <p:cNvSpPr>
                  <a:spLocks noChangeAspect="1"/>
                </p:cNvSpPr>
                <p:nvPr/>
              </p:nvSpPr>
              <p:spPr bwMode="auto">
                <a:xfrm flipV="1">
                  <a:off x="3609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53"/>
                <p:cNvSpPr>
                  <a:spLocks noChangeAspect="1"/>
                </p:cNvSpPr>
                <p:nvPr/>
              </p:nvSpPr>
              <p:spPr bwMode="auto">
                <a:xfrm flipH="1" flipV="1">
                  <a:off x="2536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54"/>
              <p:cNvGrpSpPr>
                <a:grpSpLocks noChangeAspect="1"/>
              </p:cNvGrpSpPr>
              <p:nvPr/>
            </p:nvGrpSpPr>
            <p:grpSpPr bwMode="auto">
              <a:xfrm rot="-5400000">
                <a:off x="3614" y="2336"/>
                <a:ext cx="112" cy="46"/>
                <a:chOff x="288" y="2208"/>
                <a:chExt cx="4416" cy="1440"/>
              </a:xfrm>
            </p:grpSpPr>
            <p:sp>
              <p:nvSpPr>
                <p:cNvPr id="16" name="Freeform 55"/>
                <p:cNvSpPr>
                  <a:spLocks noChangeAspect="1"/>
                </p:cNvSpPr>
                <p:nvPr/>
              </p:nvSpPr>
              <p:spPr bwMode="auto">
                <a:xfrm>
                  <a:off x="1412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56"/>
                <p:cNvSpPr>
                  <a:spLocks noChangeAspect="1"/>
                </p:cNvSpPr>
                <p:nvPr/>
              </p:nvSpPr>
              <p:spPr bwMode="auto">
                <a:xfrm flipH="1">
                  <a:off x="302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7"/>
                <p:cNvSpPr>
                  <a:spLocks noChangeAspect="1"/>
                </p:cNvSpPr>
                <p:nvPr/>
              </p:nvSpPr>
              <p:spPr bwMode="auto">
                <a:xfrm flipV="1">
                  <a:off x="366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8"/>
                <p:cNvSpPr>
                  <a:spLocks noChangeAspect="1"/>
                </p:cNvSpPr>
                <p:nvPr/>
              </p:nvSpPr>
              <p:spPr bwMode="auto">
                <a:xfrm flipH="1" flipV="1">
                  <a:off x="2522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9" name="Group 59"/>
            <p:cNvGrpSpPr>
              <a:grpSpLocks noChangeAspect="1"/>
            </p:cNvGrpSpPr>
            <p:nvPr/>
          </p:nvGrpSpPr>
          <p:grpSpPr bwMode="auto">
            <a:xfrm>
              <a:off x="3360" y="2592"/>
              <a:ext cx="190" cy="192"/>
              <a:chOff x="2880" y="3264"/>
              <a:chExt cx="288" cy="288"/>
            </a:xfrm>
          </p:grpSpPr>
          <p:sp>
            <p:nvSpPr>
              <p:cNvPr id="10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2" name="Text Box 62"/>
          <p:cNvSpPr txBox="1">
            <a:spLocks noChangeArrowheads="1"/>
          </p:cNvSpPr>
          <p:nvPr/>
        </p:nvSpPr>
        <p:spPr bwMode="auto">
          <a:xfrm>
            <a:off x="691578" y="1799994"/>
            <a:ext cx="321036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535282" y="1727994"/>
            <a:ext cx="384043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 i="1">
                <a:solidFill>
                  <a:srgbClr val="008000"/>
                </a:solidFill>
              </a:rPr>
              <a:t>a</a:t>
            </a:r>
            <a:endParaRPr lang="de-DE" sz="2600" b="1" i="1">
              <a:solidFill>
                <a:srgbClr val="008000"/>
              </a:solidFill>
            </a:endParaRPr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1530171" y="2945990"/>
            <a:ext cx="583657" cy="40083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latin typeface="+mj-lt"/>
              </a:rPr>
              <a:t>Sun</a:t>
            </a:r>
            <a:endParaRPr lang="de-DE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185132" y="1148996"/>
            <a:ext cx="1359575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Primakoff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production</a:t>
            </a:r>
            <a:endParaRPr lang="de-DE" b="1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761529" y="674997"/>
            <a:ext cx="460851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400" b="1"/>
              <a:t>Axion Helioscope</a:t>
            </a:r>
          </a:p>
          <a:p>
            <a:pPr defTabSz="921018"/>
            <a:r>
              <a:rPr lang="en-US" sz="2400" b="1"/>
              <a:t>(Sikivie 1983)</a:t>
            </a:r>
            <a:endParaRPr lang="de-DE" sz="2400" b="1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8777476" y="1799994"/>
            <a:ext cx="334537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902545" y="2234992"/>
            <a:ext cx="3804423" cy="46049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8706968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4902545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4902545" y="2234992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902545" y="1543495"/>
            <a:ext cx="3804423" cy="460498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4902545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8706968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902545" y="2015993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6" name="Text Box 76"/>
          <p:cNvSpPr txBox="1">
            <a:spLocks noChangeArrowheads="1"/>
          </p:cNvSpPr>
          <p:nvPr/>
        </p:nvSpPr>
        <p:spPr bwMode="auto">
          <a:xfrm>
            <a:off x="4464497" y="1796994"/>
            <a:ext cx="369041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endParaRPr lang="de-DE" sz="2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Line 77"/>
          <p:cNvSpPr>
            <a:spLocks noChangeAspect="1" noChangeShapeType="1"/>
          </p:cNvSpPr>
          <p:nvPr/>
        </p:nvSpPr>
        <p:spPr bwMode="auto">
          <a:xfrm flipH="1" flipV="1">
            <a:off x="4830537" y="2116493"/>
            <a:ext cx="1870709" cy="30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732749" y="2080493"/>
            <a:ext cx="2047728" cy="75000"/>
            <a:chOff x="1632" y="3792"/>
            <a:chExt cx="1344" cy="46"/>
          </a:xfrm>
        </p:grpSpPr>
        <p:grpSp>
          <p:nvGrpSpPr>
            <p:cNvPr id="79" name="Group 79"/>
            <p:cNvGrpSpPr>
              <a:grpSpLocks noChangeAspect="1"/>
            </p:cNvGrpSpPr>
            <p:nvPr/>
          </p:nvGrpSpPr>
          <p:grpSpPr bwMode="auto">
            <a:xfrm flipH="1">
              <a:off x="1632" y="3792"/>
              <a:ext cx="672" cy="46"/>
              <a:chOff x="240" y="2016"/>
              <a:chExt cx="2088" cy="144"/>
            </a:xfrm>
          </p:grpSpPr>
          <p:grpSp>
            <p:nvGrpSpPr>
              <p:cNvPr id="111" name="Group 80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37" name="Freeform 8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Freeform 8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" name="Freeform 8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Freeform 8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2" name="Group 85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33" name="Freeform 8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Freeform 8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8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Freeform 8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3" name="Group 90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129" name="Freeform 91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Freeform 92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Freeform 93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Freeform 94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4" name="Group 95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125" name="Freeform 96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97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Freeform 98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Freeform 99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5" name="Group 100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121" name="Freeform 10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Freeform 10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Freeform 10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Freeform 10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117" name="Freeform 10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Freeform 10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Freeform 10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Freeform 10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" name="Group 110"/>
            <p:cNvGrpSpPr>
              <a:grpSpLocks noChangeAspect="1"/>
            </p:cNvGrpSpPr>
            <p:nvPr/>
          </p:nvGrpSpPr>
          <p:grpSpPr bwMode="auto">
            <a:xfrm flipH="1">
              <a:off x="2304" y="3792"/>
              <a:ext cx="672" cy="46"/>
              <a:chOff x="240" y="2016"/>
              <a:chExt cx="2088" cy="144"/>
            </a:xfrm>
          </p:grpSpPr>
          <p:grpSp>
            <p:nvGrpSpPr>
              <p:cNvPr id="81" name="Group 111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07" name="Freeform 11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" name="Freeform 11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9" name="Freeform 114"/>
                <p:cNvSpPr>
                  <a:spLocks noChangeAspect="1"/>
                </p:cNvSpPr>
                <p:nvPr/>
              </p:nvSpPr>
              <p:spPr bwMode="auto">
                <a:xfrm flipV="1">
                  <a:off x="362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Freeform 11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16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03" name="Freeform 117"/>
                <p:cNvSpPr>
                  <a:spLocks noChangeAspect="1"/>
                </p:cNvSpPr>
                <p:nvPr/>
              </p:nvSpPr>
              <p:spPr bwMode="auto">
                <a:xfrm>
                  <a:off x="142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Freeform 118"/>
                <p:cNvSpPr>
                  <a:spLocks noChangeAspect="1"/>
                </p:cNvSpPr>
                <p:nvPr/>
              </p:nvSpPr>
              <p:spPr bwMode="auto">
                <a:xfrm flipH="1">
                  <a:off x="29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Freeform 11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Freeform 120"/>
                <p:cNvSpPr>
                  <a:spLocks noChangeAspect="1"/>
                </p:cNvSpPr>
                <p:nvPr/>
              </p:nvSpPr>
              <p:spPr bwMode="auto">
                <a:xfrm flipH="1" flipV="1">
                  <a:off x="2549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3" name="Group 121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99" name="Freeform 122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0" name="Freeform 123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1" name="Freeform 124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2" name="Freeform 125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4" name="Group 126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95" name="Freeform 127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Freeform 128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7" name="Freeform 129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Freeform 130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5" name="Group 131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91" name="Freeform 13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13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34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Freeform 13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6" name="Group 136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87" name="Freeform 137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38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3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140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" name="Text Box 141"/>
          <p:cNvSpPr txBox="1">
            <a:spLocks noChangeArrowheads="1"/>
          </p:cNvSpPr>
          <p:nvPr/>
        </p:nvSpPr>
        <p:spPr bwMode="auto">
          <a:xfrm>
            <a:off x="4895850" y="2663991"/>
            <a:ext cx="3841116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Axion-Photon-Oscillation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4824542" y="3599987"/>
            <a:ext cx="417658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Tokyo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Helioscope (“Sumico”)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Results since 1998, up again 2008)</a:t>
            </a:r>
          </a:p>
          <a:p>
            <a:pPr algn="l" eaLnBrk="1" hangingPunct="1">
              <a:lnSpc>
                <a:spcPct val="30000"/>
              </a:lnSpc>
              <a:buFont typeface="Monotype Sorts" pitchFamily="2" charset="2"/>
              <a:buChar char="è"/>
            </a:pPr>
            <a:endParaRPr lang="en-US">
              <a:solidFill>
                <a:srgbClr val="990000"/>
              </a:solidFill>
              <a:effectLst/>
              <a:latin typeface="+mn-lt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CERN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Solar Telescope (CAST)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Data since 2003)</a:t>
            </a:r>
            <a:endParaRPr lang="de-DE">
              <a:solidFill>
                <a:srgbClr val="990000"/>
              </a:solidFill>
              <a:effectLst/>
              <a:latin typeface="+mn-lt"/>
            </a:endParaRPr>
          </a:p>
        </p:txBody>
      </p:sp>
      <p:sp>
        <p:nvSpPr>
          <p:cNvPr id="143" name="AutoShape 143"/>
          <p:cNvSpPr>
            <a:spLocks noChangeArrowheads="1"/>
          </p:cNvSpPr>
          <p:nvPr/>
        </p:nvSpPr>
        <p:spPr bwMode="auto">
          <a:xfrm>
            <a:off x="3058841" y="1562995"/>
            <a:ext cx="1765696" cy="1100996"/>
          </a:xfrm>
          <a:prstGeom prst="rightArrow">
            <a:avLst>
              <a:gd name="adj1" fmla="val 52861"/>
              <a:gd name="adj2" fmla="val 50682"/>
            </a:avLst>
          </a:prstGeom>
          <a:gradFill rotWithShape="0">
            <a:gsLst>
              <a:gs pos="0">
                <a:srgbClr val="CCFF99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Axion  flux</a:t>
            </a:r>
            <a:endParaRPr lang="de-DE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144" name="Text Box 144"/>
          <p:cNvSpPr txBox="1">
            <a:spLocks noChangeArrowheads="1"/>
          </p:cNvSpPr>
          <p:nvPr/>
        </p:nvSpPr>
        <p:spPr bwMode="auto">
          <a:xfrm>
            <a:off x="4752659" y="5032471"/>
            <a:ext cx="4608513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de-DE">
                <a:effectLst/>
                <a:latin typeface="+mn-lt"/>
              </a:rPr>
              <a:t>Alternative technique: 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effectLst/>
                <a:latin typeface="+mn-lt"/>
              </a:rPr>
              <a:t> Bragg conversion in crystal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Experimental limits on solar axion flux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from dark-matter experiments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(SOLAX, COSME, DAMA, CDMS ...)</a:t>
            </a:r>
          </a:p>
        </p:txBody>
      </p:sp>
      <p:sp>
        <p:nvSpPr>
          <p:cNvPr id="145" name="Rectangle 145"/>
          <p:cNvSpPr>
            <a:spLocks noChangeArrowheads="1"/>
          </p:cNvSpPr>
          <p:nvPr/>
        </p:nvSpPr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78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Pointing a Magnet to the Sun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0"/>
            <a:ext cx="9215967" cy="69119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23188" y="6336387"/>
            <a:ext cx="360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By CAST student Sebastian Baum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61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28" y="0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mtClean="0"/>
              <a:t>CERN Axion Solar Telescope (CAST)</a:t>
            </a:r>
            <a:endParaRPr lang="en-US"/>
          </a:p>
        </p:txBody>
      </p:sp>
      <p:pic>
        <p:nvPicPr>
          <p:cNvPr id="5" name="cast_tracking_label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3600"/>
            <a:ext cx="9217025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2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CAST Results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" y="467"/>
            <a:ext cx="921600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4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Bestiarium of Low-Mass Bosons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2" y="789685"/>
            <a:ext cx="3549587" cy="569072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6632" y="719606"/>
                <a:ext cx="5328510" cy="5834741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Weakly Interacting Sub-eV Particles (WISPs)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2">
                        <a:lumMod val="75000"/>
                      </a:schemeClr>
                    </a:solidFill>
                  </a:rPr>
                  <a:t>Axions</a:t>
                </a:r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(1 parameter family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/>
                      </a:rPr>
                      <m:t>∼</m:t>
                    </m:r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  <m:sSub>
                      <m:sSubPr>
                        <m:ctrlP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)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Solves strong CP problem</a:t>
                </a:r>
              </a:p>
              <a:p>
                <a:r>
                  <a:rPr lang="en-US" sz="2000" smtClean="0">
                    <a:solidFill>
                      <a:schemeClr val="accent2">
                        <a:lumMod val="75000"/>
                      </a:schemeClr>
                    </a:solidFill>
                  </a:rPr>
                  <a:t>   Could be dark matter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String axions</a:t>
                </a: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(almost massless pseudoscalars in string theory)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One of them may solve CP problem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Axion-like particles (ALPs)</a:t>
                </a:r>
              </a:p>
              <a:p>
                <a:r>
                  <a:rPr lang="en-US" sz="2000" b="1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Generic two-photon vertex, could be dark matter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2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Hidden photons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Low-mass gauge bosons from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′(1)</m:t>
                    </m:r>
                  </m:oMath>
                </a14:m>
                <a:endParaRPr lang="en-US" sz="20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(kinetic mixing parameter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/>
                      </a:rPr>
                      <m:t>𝜒</m:t>
                    </m:r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and mass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𝛾</m:t>
                        </m:r>
                        <m:r>
                          <a:rPr lang="en-US" sz="20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′</m:t>
                        </m:r>
                      </m:sub>
                      <m:sup/>
                    </m:sSubSup>
                  </m:oMath>
                </a14:m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)</a:t>
                </a:r>
              </a:p>
              <a:p>
                <a:endParaRPr lang="en-US" sz="600" smtClean="0">
                  <a:solidFill>
                    <a:schemeClr val="accent1">
                      <a:lumMod val="75000"/>
                    </a:schemeClr>
                  </a:solidFill>
                </a:endParaRPr>
              </a:p>
              <a:p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  <a:latin typeface="Arial"/>
                    <a:cs typeface="Arial"/>
                  </a:rPr>
                  <a:t>• </a:t>
                </a:r>
                <a:r>
                  <a:rPr lang="en-US" sz="2000" b="1" smtClean="0">
                    <a:solidFill>
                      <a:schemeClr val="accent1">
                        <a:lumMod val="75000"/>
                      </a:schemeClr>
                    </a:solidFill>
                  </a:rPr>
                  <a:t>Chameleons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Scalars in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certain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models of </a:t>
                </a:r>
                <a:r>
                  <a:rPr lang="en-US" sz="2000">
                    <a:solidFill>
                      <a:schemeClr val="accent1">
                        <a:lumMod val="75000"/>
                      </a:schemeClr>
                    </a:solidFill>
                  </a:rPr>
                  <a:t>scalar-tensor </a:t>
                </a:r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gravity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Motivated by dark energy</a:t>
                </a:r>
              </a:p>
              <a:p>
                <a:r>
                  <a:rPr lang="en-US" sz="2000" smtClean="0">
                    <a:solidFill>
                      <a:schemeClr val="accent1">
                        <a:lumMod val="75000"/>
                      </a:schemeClr>
                    </a:solidFill>
                  </a:rPr>
                  <a:t>   Environment-dependent properties</a:t>
                </a:r>
                <a:endParaRPr lang="en-US" sz="200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6632" y="719606"/>
                <a:ext cx="5328510" cy="5834741"/>
              </a:xfrm>
              <a:prstGeom prst="rect">
                <a:avLst/>
              </a:prstGeom>
              <a:blipFill rotWithShape="1">
                <a:blip r:embed="rId3"/>
                <a:stretch>
                  <a:fillRect l="-1144" t="-522" r="-3204" b="-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82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400622" y="1367697"/>
            <a:ext cx="20479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AA0000"/>
                </a:solidFill>
              </a:rPr>
              <a:t>Weinberg Wilczek</a:t>
            </a:r>
          </a:p>
          <a:p>
            <a:r>
              <a:rPr lang="en-US" sz="2000" smtClean="0">
                <a:solidFill>
                  <a:srgbClr val="AA0000"/>
                </a:solidFill>
              </a:rPr>
              <a:t>“standard axion”</a:t>
            </a:r>
            <a:endParaRPr lang="en-US" sz="2000">
              <a:solidFill>
                <a:srgbClr val="AA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352578" y="2003573"/>
            <a:ext cx="344224" cy="300254"/>
          </a:xfrm>
          <a:prstGeom prst="straightConnector1">
            <a:avLst/>
          </a:prstGeom>
          <a:ln w="28575">
            <a:solidFill>
              <a:srgbClr val="A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𝛾𝛾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𝛾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64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72" y="3239957"/>
                <a:ext cx="1766701" cy="6560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smtClean="0">
                    <a:solidFill>
                      <a:srgbClr val="336699"/>
                    </a:solidFill>
                  </a:rPr>
                  <a:t>Two parameters:</a:t>
                </a: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336699"/>
                  </a:solidFill>
                </a:endParaRPr>
              </a:p>
              <a:p>
                <a:r>
                  <a:rPr lang="en-US" sz="2000" smtClean="0">
                    <a:solidFill>
                      <a:srgbClr val="336699"/>
                    </a:solidFill>
                  </a:rPr>
                  <a:t>- ALP-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336699"/>
                        </a:solidFill>
                        <a:latin typeface="Cambria Math"/>
                      </a:rPr>
                      <m:t>𝛾</m:t>
                    </m:r>
                  </m:oMath>
                </a14:m>
                <a:r>
                  <a:rPr lang="en-US" sz="2000" smtClean="0">
                    <a:solidFill>
                      <a:srgbClr val="336699"/>
                    </a:solidFill>
                  </a:rPr>
                  <a:t>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𝑎</m:t>
                        </m:r>
                        <m:r>
                          <a:rPr lang="en-US" sz="2000" b="0" i="1" smtClean="0">
                            <a:solidFill>
                              <a:srgbClr val="336699"/>
                            </a:solidFill>
                            <a:latin typeface="Cambria Math"/>
                          </a:rPr>
                          <m:t>𝛾</m:t>
                        </m:r>
                      </m:sub>
                    </m:sSub>
                  </m:oMath>
                </a14:m>
                <a:endParaRPr lang="en-US" sz="2000">
                  <a:solidFill>
                    <a:srgbClr val="3366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8162" y="1223677"/>
                <a:ext cx="2321854" cy="1040157"/>
              </a:xfrm>
              <a:prstGeom prst="rect">
                <a:avLst/>
              </a:prstGeom>
              <a:blipFill rotWithShape="1">
                <a:blip r:embed="rId4"/>
                <a:stretch>
                  <a:fillRect l="-2895" t="-2941" b="-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088162" y="2807897"/>
            <a:ext cx="282109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336699"/>
                </a:solidFill>
              </a:rPr>
              <a:t>Model dependence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(KSVZ, DFSZ, …) broadens</a:t>
            </a:r>
          </a:p>
          <a:p>
            <a:r>
              <a:rPr lang="en-US" sz="2000" smtClean="0">
                <a:solidFill>
                  <a:srgbClr val="336699"/>
                </a:solidFill>
              </a:rPr>
              <a:t>the “axion line”</a:t>
            </a:r>
            <a:endParaRPr lang="en-US" sz="2000">
              <a:solidFill>
                <a:srgbClr val="336699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176452" y="3567963"/>
            <a:ext cx="720100" cy="608124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417"/>
            <a:ext cx="7632000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16652" y="1098707"/>
            <a:ext cx="914400" cy="914400"/>
          </a:xfrm>
          <a:prstGeom prst="rect">
            <a:avLst/>
          </a:prstGeom>
          <a:solidFill>
            <a:srgbClr val="FFFF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42449" y="1079657"/>
            <a:ext cx="237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CAST exclusion range</a:t>
            </a:r>
            <a:endParaRPr 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944142" y="1091871"/>
            <a:ext cx="4781515" cy="3372256"/>
            <a:chOff x="1944142" y="1091871"/>
            <a:chExt cx="4781515" cy="3372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Maximal mixing</a:t>
                  </a:r>
                </a:p>
                <a:p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(“coherent”, </a:t>
                  </a:r>
                  <a:r>
                    <a:rPr lang="en-US" sz="2000" b="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lt"/>
                    </a:rPr>
                    <a:t>small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 i="1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4142" y="3756241"/>
                  <a:ext cx="2541401" cy="70788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2638" t="-4310" r="-1439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4920980" y="1091871"/>
              <a:ext cx="14157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End of solar</a:t>
              </a:r>
            </a:p>
            <a:p>
              <a:pPr algn="r"/>
              <a:r>
                <a:rPr lang="en-US" sz="200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spectrum</a:t>
              </a:r>
              <a:endParaRPr lang="en-US" sz="20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3785941" y="1943777"/>
                  <a:ext cx="293971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Large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,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suppressed</a:t>
                  </a:r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5941" y="1943777"/>
                  <a:ext cx="2939716" cy="707886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l="-1660" t="-4310" r="-1660" b="-146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5964132" y="2411842"/>
              <a:ext cx="300610" cy="180025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𝑎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𝛾</m:t>
                      </m:r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-oscillations enhanced</a:t>
                  </a:r>
                </a:p>
                <a:p>
                  <a:pPr algn="ctr"/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with He filling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Cambria Math"/>
                        </a:rPr>
                        <m:t>∼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</m:oMath>
                  </a14:m>
                  <a:r>
                    <a:rPr lang="en-US" sz="2000" smtClean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rPr>
                    <a:t>)</a:t>
                  </a:r>
                  <a:endParaRPr lang="en-US" sz="2000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92232" y="2807897"/>
                  <a:ext cx="2877263" cy="73238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1271" t="-4167" r="-1907" b="-1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>
              <a:off x="5406907" y="3311967"/>
              <a:ext cx="75152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286472" y="1445814"/>
              <a:ext cx="266310" cy="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3960422" y="3816037"/>
              <a:ext cx="0" cy="216030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255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82" y="792417"/>
            <a:ext cx="7632000" cy="576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088162" y="2879907"/>
            <a:ext cx="2392590" cy="978408"/>
            <a:chOff x="2088162" y="2879907"/>
            <a:chExt cx="2392590" cy="978408"/>
          </a:xfrm>
        </p:grpSpPr>
        <p:sp>
          <p:nvSpPr>
            <p:cNvPr id="6" name="Down Arrow 5"/>
            <p:cNvSpPr/>
            <p:nvPr/>
          </p:nvSpPr>
          <p:spPr>
            <a:xfrm>
              <a:off x="2088162" y="2879907"/>
              <a:ext cx="484632" cy="978408"/>
            </a:xfrm>
            <a:prstGeom prst="downArrow">
              <a:avLst/>
            </a:prstGeom>
            <a:solidFill>
              <a:srgbClr val="AA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76202" y="3066332"/>
              <a:ext cx="21045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AA0000"/>
                  </a:solidFill>
                </a:rPr>
                <a:t>ALPS-II at DESY</a:t>
              </a:r>
              <a:endParaRPr lang="en-US" sz="2400" b="1">
                <a:solidFill>
                  <a:srgbClr val="AA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40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Any Light Particle Search </a:t>
            </a:r>
            <a:r>
              <a:rPr lang="en-US" smtClean="0"/>
              <a:t>II (ALPS-II) at DESY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5" y="647597"/>
            <a:ext cx="5870273" cy="56612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40822" y="1039597"/>
            <a:ext cx="2111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     (finished)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3535" y="4104077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ALPS-IIb  (2015)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0822" y="2591867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ALPS-IIa  (2014)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40822" y="5328247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ALPS-IIc  (2017)</a:t>
            </a:r>
            <a:endParaRPr lang="en-US" sz="2000">
              <a:solidFill>
                <a:srgbClr val="0033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38" y="6255095"/>
            <a:ext cx="9074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3399"/>
                </a:solidFill>
              </a:rPr>
              <a:t>ALPS-II Technical Design Report, </a:t>
            </a:r>
            <a:r>
              <a:rPr lang="en-US" b="1">
                <a:solidFill>
                  <a:srgbClr val="003399"/>
                </a:solidFill>
              </a:rPr>
              <a:t>arXiv:1302.5647</a:t>
            </a:r>
          </a:p>
        </p:txBody>
      </p:sp>
    </p:spTree>
    <p:extLst>
      <p:ext uri="{BB962C8B-B14F-4D97-AF65-F5344CB8AC3E}">
        <p14:creationId xmlns:p14="http://schemas.microsoft.com/office/powerpoint/2010/main" val="272458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64665"/>
            <a:ext cx="9217024" cy="582932"/>
          </a:xfrm>
        </p:spPr>
        <p:txBody>
          <a:bodyPr/>
          <a:lstStyle/>
          <a:p>
            <a:r>
              <a:rPr lang="en-US" smtClean="0"/>
              <a:t>Shining TeV Gamma Rays through the Universe</a:t>
            </a:r>
            <a:endParaRPr lang="en-US"/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" y="1007647"/>
            <a:ext cx="7200000" cy="51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6543135"/>
            <a:ext cx="921702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bg1"/>
                </a:solidFill>
              </a:rPr>
              <a:t>Figure from a talk by Manuel Meyer (Univ. Hamburg)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12" y="1007647"/>
            <a:ext cx="7200000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6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 at CERN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392734"/>
            <a:ext cx="896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Irastorza et al.: Towards a new generation axion helioscope, arXiv:1103.5334</a:t>
            </a:r>
          </a:p>
          <a:p>
            <a:r>
              <a:rPr lang="en-US" sz="2000"/>
              <a:t>• Armengaud </a:t>
            </a:r>
            <a:r>
              <a:rPr lang="en-US" sz="2000" smtClean="0"/>
              <a:t>et al.:</a:t>
            </a:r>
          </a:p>
          <a:p>
            <a:r>
              <a:rPr lang="en-US" sz="2000" smtClean="0"/>
              <a:t>  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</a:t>
            </a:r>
            <a:r>
              <a:rPr lang="en-US" sz="2000"/>
              <a:t>1401.3233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863627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blipFill rotWithShape="1"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864096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276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Parameter Space for Axion-Like Particles (ALPs)</a:t>
            </a:r>
            <a:endParaRPr lang="en-US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42" y="792163"/>
            <a:ext cx="7632000" cy="5759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88162" y="1439707"/>
            <a:ext cx="234750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Improvement by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a factor of 30</a:t>
            </a:r>
          </a:p>
          <a:p>
            <a:endParaRPr lang="en-US" sz="800" b="1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- Leaping into</a:t>
            </a:r>
          </a:p>
          <a:p>
            <a:r>
              <a:rPr lang="en-US" sz="2000" b="1" smtClean="0">
                <a:solidFill>
                  <a:schemeClr val="accent1">
                    <a:lumMod val="75000"/>
                  </a:schemeClr>
                </a:solidFill>
              </a:rPr>
              <a:t>  uncharted territory</a:t>
            </a:r>
            <a:endParaRPr lang="en-US" sz="20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800122" y="3600007"/>
            <a:ext cx="2880400" cy="792110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Pushing generic</a:t>
            </a:r>
          </a:p>
          <a:p>
            <a:pPr algn="ctr"/>
            <a:r>
              <a:rPr lang="en-US" sz="20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ALP frontier</a:t>
            </a:r>
            <a:endPara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 rot="18983267">
            <a:off x="4651351" y="3550432"/>
            <a:ext cx="1504621" cy="708575"/>
          </a:xfrm>
          <a:prstGeom prst="ellipse">
            <a:avLst/>
          </a:prstGeom>
          <a:solidFill>
            <a:schemeClr val="tx2">
              <a:lumMod val="40000"/>
              <a:lumOff val="60000"/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QCD Axion</a:t>
            </a:r>
          </a:p>
          <a:p>
            <a:pPr algn="ctr"/>
            <a:r>
              <a:rPr lang="en-US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 frontier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162" y="4464127"/>
            <a:ext cx="1410505" cy="116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Searches</a:t>
            </a:r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5902" y="2377120"/>
            <a:ext cx="9001250" cy="718817"/>
            <a:chOff x="215902" y="1945060"/>
            <a:chExt cx="9001250" cy="718817"/>
          </a:xfrm>
        </p:grpSpPr>
        <p:grpSp>
          <p:nvGrpSpPr>
            <p:cNvPr id="34" name="Group 34"/>
            <p:cNvGrpSpPr>
              <a:grpSpLocks/>
            </p:cNvGrpSpPr>
            <p:nvPr/>
          </p:nvGrpSpPr>
          <p:grpSpPr bwMode="auto">
            <a:xfrm>
              <a:off x="1728192" y="2447878"/>
              <a:ext cx="576064" cy="214499"/>
              <a:chOff x="2880" y="3360"/>
              <a:chExt cx="2400" cy="240"/>
            </a:xfrm>
          </p:grpSpPr>
          <p:sp>
            <p:nvSpPr>
              <p:cNvPr id="374" name="Line 3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5" name="Line 3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6" name="Line 3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7" name="Line 3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8" name="Line 3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9" name="Line 4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0" name="Line 4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1" name="Line 4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2" name="Line 4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3" name="Line 4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4" name="Line 4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5" name="Group 46"/>
            <p:cNvGrpSpPr>
              <a:grpSpLocks/>
            </p:cNvGrpSpPr>
            <p:nvPr/>
          </p:nvGrpSpPr>
          <p:grpSpPr bwMode="auto">
            <a:xfrm>
              <a:off x="2304256" y="2447878"/>
              <a:ext cx="576064" cy="214499"/>
              <a:chOff x="2880" y="3360"/>
              <a:chExt cx="2400" cy="240"/>
            </a:xfrm>
          </p:grpSpPr>
          <p:sp>
            <p:nvSpPr>
              <p:cNvPr id="363" name="Line 4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4" name="Line 4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5" name="Line 4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6" name="Line 5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7" name="Line 5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8" name="Line 5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9" name="Line 5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0" name="Line 5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1" name="Line 5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2" name="Line 5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3" name="Line 5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6" name="Group 58"/>
            <p:cNvGrpSpPr>
              <a:grpSpLocks/>
            </p:cNvGrpSpPr>
            <p:nvPr/>
          </p:nvGrpSpPr>
          <p:grpSpPr bwMode="auto">
            <a:xfrm>
              <a:off x="2880321" y="2447878"/>
              <a:ext cx="576064" cy="214499"/>
              <a:chOff x="2880" y="3360"/>
              <a:chExt cx="2400" cy="240"/>
            </a:xfrm>
          </p:grpSpPr>
          <p:sp>
            <p:nvSpPr>
              <p:cNvPr id="352" name="Line 5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3" name="Line 6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4" name="Line 6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5" name="Line 6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6" name="Line 6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7" name="Line 6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8" name="Line 6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9" name="Line 6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0" name="Line 6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1" name="Line 6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2" name="Line 6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7" name="Group 70"/>
            <p:cNvGrpSpPr>
              <a:grpSpLocks/>
            </p:cNvGrpSpPr>
            <p:nvPr/>
          </p:nvGrpSpPr>
          <p:grpSpPr bwMode="auto">
            <a:xfrm>
              <a:off x="3456385" y="2447878"/>
              <a:ext cx="576064" cy="214499"/>
              <a:chOff x="2880" y="3360"/>
              <a:chExt cx="2400" cy="240"/>
            </a:xfrm>
          </p:grpSpPr>
          <p:sp>
            <p:nvSpPr>
              <p:cNvPr id="341" name="Line 7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2" name="Line 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3" name="Line 7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4" name="Line 7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5" name="Line 7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6" name="Line 7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7" name="Line 7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8" name="Line 7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9" name="Line 7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0" name="Line 8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1" name="Line 8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8" name="Group 82"/>
            <p:cNvGrpSpPr>
              <a:grpSpLocks/>
            </p:cNvGrpSpPr>
            <p:nvPr/>
          </p:nvGrpSpPr>
          <p:grpSpPr bwMode="auto">
            <a:xfrm>
              <a:off x="4032449" y="2447878"/>
              <a:ext cx="576064" cy="214499"/>
              <a:chOff x="2880" y="3360"/>
              <a:chExt cx="2400" cy="240"/>
            </a:xfrm>
          </p:grpSpPr>
          <p:sp>
            <p:nvSpPr>
              <p:cNvPr id="330" name="Line 8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1" name="Line 8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2" name="Line 8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3" name="Line 8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4" name="Line 8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5" name="Line 8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6" name="Line 8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7" name="Line 9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" name="Line 9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9" name="Line 9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0" name="Line 9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39" name="Group 94"/>
            <p:cNvGrpSpPr>
              <a:grpSpLocks/>
            </p:cNvGrpSpPr>
            <p:nvPr/>
          </p:nvGrpSpPr>
          <p:grpSpPr bwMode="auto">
            <a:xfrm>
              <a:off x="4608513" y="2447878"/>
              <a:ext cx="576064" cy="214499"/>
              <a:chOff x="2880" y="3360"/>
              <a:chExt cx="2400" cy="240"/>
            </a:xfrm>
          </p:grpSpPr>
          <p:sp>
            <p:nvSpPr>
              <p:cNvPr id="319" name="Line 9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0" name="Line 9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1" name="Line 9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2" name="Line 9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3" name="Line 9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4" name="Line 10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5" name="Line 10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6" name="Line 10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7" name="Line 10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8" name="Line 10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9" name="Line 10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0" name="Group 106"/>
            <p:cNvGrpSpPr>
              <a:grpSpLocks/>
            </p:cNvGrpSpPr>
            <p:nvPr/>
          </p:nvGrpSpPr>
          <p:grpSpPr bwMode="auto">
            <a:xfrm>
              <a:off x="5184577" y="2447878"/>
              <a:ext cx="576064" cy="214499"/>
              <a:chOff x="2880" y="3360"/>
              <a:chExt cx="2400" cy="240"/>
            </a:xfrm>
          </p:grpSpPr>
          <p:sp>
            <p:nvSpPr>
              <p:cNvPr id="308" name="Line 10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" name="Line 10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" name="Line 10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1" name="Line 11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2" name="Line 11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3" name="Line 11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4" name="Line 11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5" name="Line 11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6" name="Line 11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7" name="Line 11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8" name="Line 11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1" name="Group 118"/>
            <p:cNvGrpSpPr>
              <a:grpSpLocks/>
            </p:cNvGrpSpPr>
            <p:nvPr/>
          </p:nvGrpSpPr>
          <p:grpSpPr bwMode="auto">
            <a:xfrm>
              <a:off x="5760641" y="2447878"/>
              <a:ext cx="576064" cy="214499"/>
              <a:chOff x="2880" y="3360"/>
              <a:chExt cx="2400" cy="240"/>
            </a:xfrm>
          </p:grpSpPr>
          <p:sp>
            <p:nvSpPr>
              <p:cNvPr id="297" name="Line 11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8" name="Line 12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9" name="Line 12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0" name="Line 12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1" name="Line 12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2" name="Line 12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3" name="Line 12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4" name="Line 12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5" name="Line 12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6" name="Line 12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" name="Line 12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2" name="Group 130"/>
            <p:cNvGrpSpPr>
              <a:grpSpLocks/>
            </p:cNvGrpSpPr>
            <p:nvPr/>
          </p:nvGrpSpPr>
          <p:grpSpPr bwMode="auto">
            <a:xfrm>
              <a:off x="6336705" y="2447878"/>
              <a:ext cx="576064" cy="214499"/>
              <a:chOff x="2880" y="3360"/>
              <a:chExt cx="2400" cy="240"/>
            </a:xfrm>
          </p:grpSpPr>
          <p:sp>
            <p:nvSpPr>
              <p:cNvPr id="286" name="Line 131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7" name="Line 13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8" name="Line 133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9" name="Line 134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0" name="Line 135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1" name="Line 136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2" name="Line 137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3" name="Line 138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4" name="Line 139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5" name="Line 140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6" name="Line 141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3" name="Group 142"/>
            <p:cNvGrpSpPr>
              <a:grpSpLocks/>
            </p:cNvGrpSpPr>
            <p:nvPr/>
          </p:nvGrpSpPr>
          <p:grpSpPr bwMode="auto">
            <a:xfrm>
              <a:off x="6912769" y="2447878"/>
              <a:ext cx="576064" cy="214499"/>
              <a:chOff x="2880" y="3360"/>
              <a:chExt cx="2400" cy="240"/>
            </a:xfrm>
          </p:grpSpPr>
          <p:sp>
            <p:nvSpPr>
              <p:cNvPr id="275" name="Line 14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6" name="Line 144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7" name="Line 145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8" name="Line 146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9" name="Line 147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0" name="Line 148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1" name="Line 149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2" name="Line 150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3" name="Line 151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4" name="Line 152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5" name="Line 153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4" name="Group 154"/>
            <p:cNvGrpSpPr>
              <a:grpSpLocks/>
            </p:cNvGrpSpPr>
            <p:nvPr/>
          </p:nvGrpSpPr>
          <p:grpSpPr bwMode="auto">
            <a:xfrm>
              <a:off x="7488833" y="2447878"/>
              <a:ext cx="576064" cy="214499"/>
              <a:chOff x="2880" y="3360"/>
              <a:chExt cx="2400" cy="240"/>
            </a:xfrm>
          </p:grpSpPr>
          <p:sp>
            <p:nvSpPr>
              <p:cNvPr id="264" name="Line 155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5" name="Line 156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6" name="Line 157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7" name="Line 158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8" name="Line 159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Line 160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0" name="Line 161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1" name="Line 162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2" name="Line 163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3" name="Line 164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4" name="Line 165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5" name="Group 166"/>
            <p:cNvGrpSpPr>
              <a:grpSpLocks/>
            </p:cNvGrpSpPr>
            <p:nvPr/>
          </p:nvGrpSpPr>
          <p:grpSpPr bwMode="auto">
            <a:xfrm>
              <a:off x="1152128" y="2447878"/>
              <a:ext cx="576064" cy="214499"/>
              <a:chOff x="2880" y="3360"/>
              <a:chExt cx="2400" cy="240"/>
            </a:xfrm>
          </p:grpSpPr>
          <p:sp>
            <p:nvSpPr>
              <p:cNvPr id="253" name="Line 167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4" name="Line 168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5" name="Line 169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" name="Line 170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7" name="Line 171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8" name="Line 172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9" name="Line 173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0" name="Line 174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1" name="Line 175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2" name="Line 176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3" name="Line 177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46" name="Group 178"/>
            <p:cNvGrpSpPr>
              <a:grpSpLocks/>
            </p:cNvGrpSpPr>
            <p:nvPr/>
          </p:nvGrpSpPr>
          <p:grpSpPr bwMode="auto">
            <a:xfrm>
              <a:off x="576064" y="2449130"/>
              <a:ext cx="576064" cy="214499"/>
              <a:chOff x="2880" y="3360"/>
              <a:chExt cx="2400" cy="240"/>
            </a:xfrm>
          </p:grpSpPr>
          <p:sp>
            <p:nvSpPr>
              <p:cNvPr id="242" name="Line 179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3" name="Line 180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4" name="Line 181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5" name="Line 182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6" name="Line 183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7" name="Line 184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8" name="Line 185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9" name="Line 186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0" name="Line 187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1" name="Line 188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2" name="Line 189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7" name="Line 190"/>
            <p:cNvSpPr>
              <a:spLocks noChangeShapeType="1"/>
            </p:cNvSpPr>
            <p:nvPr/>
          </p:nvSpPr>
          <p:spPr bwMode="auto">
            <a:xfrm>
              <a:off x="288032" y="2447878"/>
              <a:ext cx="288032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48" name="Line 191"/>
            <p:cNvSpPr>
              <a:spLocks noChangeShapeType="1"/>
            </p:cNvSpPr>
            <p:nvPr/>
          </p:nvSpPr>
          <p:spPr bwMode="auto">
            <a:xfrm>
              <a:off x="8640961" y="2447878"/>
              <a:ext cx="360040" cy="0"/>
            </a:xfrm>
            <a:prstGeom prst="line">
              <a:avLst/>
            </a:prstGeom>
            <a:noFill/>
            <a:ln w="25400">
              <a:solidFill>
                <a:schemeClr val="tx2">
                  <a:lumMod val="75000"/>
                </a:schemeClr>
              </a:solidFill>
              <a:round/>
              <a:headEnd/>
              <a:tailEnd type="stealth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8" name="Text Box 354"/>
            <p:cNvSpPr txBox="1">
              <a:spLocks noChangeArrowheads="1"/>
            </p:cNvSpPr>
            <p:nvPr/>
          </p:nvSpPr>
          <p:spPr bwMode="auto">
            <a:xfrm>
              <a:off x="712876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0" name="Text Box 356"/>
            <p:cNvSpPr txBox="1">
              <a:spLocks noChangeArrowheads="1"/>
            </p:cNvSpPr>
            <p:nvPr/>
          </p:nvSpPr>
          <p:spPr bwMode="auto">
            <a:xfrm>
              <a:off x="540062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1" name="Text Box 357"/>
            <p:cNvSpPr txBox="1">
              <a:spLocks noChangeArrowheads="1"/>
            </p:cNvSpPr>
            <p:nvPr/>
          </p:nvSpPr>
          <p:spPr bwMode="auto">
            <a:xfrm>
              <a:off x="367238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Symbol" panose="05050102010706020507" pitchFamily="18" charset="2"/>
                </a:rPr>
                <a:t>m</a:t>
              </a:r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72" name="Text Box 358"/>
            <p:cNvSpPr txBox="1">
              <a:spLocks noChangeArrowheads="1"/>
            </p:cNvSpPr>
            <p:nvPr/>
          </p:nvSpPr>
          <p:spPr bwMode="auto">
            <a:xfrm>
              <a:off x="8497152" y="1945060"/>
              <a:ext cx="720000" cy="432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>
              <a:no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 i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m</a:t>
              </a:r>
              <a:r>
                <a:rPr lang="en-US" sz="2800" b="1" i="1" baseline="-2500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a</a:t>
              </a:r>
              <a:endParaRPr lang="de-DE" sz="2800" b="1" i="1" baseline="-25000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grpSp>
          <p:nvGrpSpPr>
            <p:cNvPr id="74" name="Group 371"/>
            <p:cNvGrpSpPr>
              <a:grpSpLocks/>
            </p:cNvGrpSpPr>
            <p:nvPr/>
          </p:nvGrpSpPr>
          <p:grpSpPr bwMode="auto">
            <a:xfrm>
              <a:off x="8064897" y="2449378"/>
              <a:ext cx="576064" cy="214499"/>
              <a:chOff x="2880" y="3360"/>
              <a:chExt cx="2400" cy="240"/>
            </a:xfrm>
          </p:grpSpPr>
          <p:sp>
            <p:nvSpPr>
              <p:cNvPr id="77" name="Line 372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2400" cy="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8" name="Line 373"/>
              <p:cNvSpPr>
                <a:spLocks noChangeShapeType="1"/>
              </p:cNvSpPr>
              <p:nvPr/>
            </p:nvSpPr>
            <p:spPr bwMode="auto">
              <a:xfrm>
                <a:off x="28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9" name="Line 374"/>
              <p:cNvSpPr>
                <a:spLocks noChangeShapeType="1"/>
              </p:cNvSpPr>
              <p:nvPr/>
            </p:nvSpPr>
            <p:spPr bwMode="auto">
              <a:xfrm>
                <a:off x="5280" y="3360"/>
                <a:ext cx="0" cy="240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0" name="Line 375"/>
              <p:cNvSpPr>
                <a:spLocks noChangeShapeType="1"/>
              </p:cNvSpPr>
              <p:nvPr/>
            </p:nvSpPr>
            <p:spPr bwMode="auto">
              <a:xfrm>
                <a:off x="36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" name="Line 376"/>
              <p:cNvSpPr>
                <a:spLocks noChangeShapeType="1"/>
              </p:cNvSpPr>
              <p:nvPr/>
            </p:nvSpPr>
            <p:spPr bwMode="auto">
              <a:xfrm>
                <a:off x="40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2" name="Line 377"/>
              <p:cNvSpPr>
                <a:spLocks noChangeShapeType="1"/>
              </p:cNvSpPr>
              <p:nvPr/>
            </p:nvSpPr>
            <p:spPr bwMode="auto">
              <a:xfrm>
                <a:off x="4324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3" name="Line 378"/>
              <p:cNvSpPr>
                <a:spLocks noChangeShapeType="1"/>
              </p:cNvSpPr>
              <p:nvPr/>
            </p:nvSpPr>
            <p:spPr bwMode="auto">
              <a:xfrm>
                <a:off x="455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" name="Line 379"/>
              <p:cNvSpPr>
                <a:spLocks noChangeShapeType="1"/>
              </p:cNvSpPr>
              <p:nvPr/>
            </p:nvSpPr>
            <p:spPr bwMode="auto">
              <a:xfrm>
                <a:off x="47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5" name="Line 380"/>
              <p:cNvSpPr>
                <a:spLocks noChangeShapeType="1"/>
              </p:cNvSpPr>
              <p:nvPr/>
            </p:nvSpPr>
            <p:spPr bwMode="auto">
              <a:xfrm>
                <a:off x="5049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6" name="Line 381"/>
              <p:cNvSpPr>
                <a:spLocks noChangeShapeType="1"/>
              </p:cNvSpPr>
              <p:nvPr/>
            </p:nvSpPr>
            <p:spPr bwMode="auto">
              <a:xfrm>
                <a:off x="5168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7" name="Line 382"/>
              <p:cNvSpPr>
                <a:spLocks noChangeShapeType="1"/>
              </p:cNvSpPr>
              <p:nvPr/>
            </p:nvSpPr>
            <p:spPr bwMode="auto">
              <a:xfrm>
                <a:off x="4905" y="3360"/>
                <a:ext cx="0" cy="144"/>
              </a:xfrm>
              <a:prstGeom prst="line">
                <a:avLst/>
              </a:prstGeom>
              <a:noFill/>
              <a:ln w="25400">
                <a:solidFill>
                  <a:schemeClr val="tx2">
                    <a:lumMod val="7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75" name="Text Box 383"/>
            <p:cNvSpPr txBox="1">
              <a:spLocks noChangeArrowheads="1"/>
            </p:cNvSpPr>
            <p:nvPr/>
          </p:nvSpPr>
          <p:spPr bwMode="auto">
            <a:xfrm>
              <a:off x="194414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neV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396" name="Text Box 383"/>
            <p:cNvSpPr txBox="1">
              <a:spLocks noChangeArrowheads="1"/>
            </p:cNvSpPr>
            <p:nvPr/>
          </p:nvSpPr>
          <p:spPr bwMode="auto">
            <a:xfrm>
              <a:off x="215902" y="1945060"/>
              <a:ext cx="720000" cy="431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 anchorCtr="0"/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ctr" eaLnBrk="1" hangingPunct="1"/>
              <a:r>
                <a:rPr lang="en-US" sz="2400" b="1">
                  <a:solidFill>
                    <a:schemeClr val="tx2">
                      <a:lumMod val="75000"/>
                    </a:schemeClr>
                  </a:solidFill>
                  <a:latin typeface="+mj-lt"/>
                </a:rPr>
                <a:t>p</a:t>
              </a:r>
              <a:r>
                <a:rPr lang="en-US" sz="2400" b="1" smtClean="0">
                  <a:solidFill>
                    <a:schemeClr val="tx2">
                      <a:lumMod val="75000"/>
                    </a:schemeClr>
                  </a:solidFill>
                  <a:effectLst/>
                  <a:latin typeface="+mj-lt"/>
                </a:rPr>
                <a:t>eV</a:t>
              </a:r>
              <a:endParaRPr lang="de-DE" sz="2400" b="1">
                <a:solidFill>
                  <a:schemeClr val="tx2">
                    <a:lumMod val="75000"/>
                  </a:schemeClr>
                </a:solidFill>
                <a:effectLst/>
                <a:latin typeface="+mj-lt"/>
              </a:endParaRPr>
            </a:p>
          </p:txBody>
        </p:sp>
      </p:grpSp>
      <p:sp>
        <p:nvSpPr>
          <p:cNvPr id="51" name="Text Box 194"/>
          <p:cNvSpPr txBox="1">
            <a:spLocks noChangeArrowheads="1"/>
          </p:cNvSpPr>
          <p:nvPr/>
        </p:nvSpPr>
        <p:spPr bwMode="auto">
          <a:xfrm>
            <a:off x="583278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9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2" name="Text Box 195"/>
          <p:cNvSpPr txBox="1">
            <a:spLocks noChangeArrowheads="1"/>
          </p:cNvSpPr>
          <p:nvPr/>
        </p:nvSpPr>
        <p:spPr bwMode="auto">
          <a:xfrm>
            <a:off x="4104442" y="143181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12</a:t>
            </a:r>
            <a:endParaRPr lang="de-DE" sz="32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53" name="Text Box 196"/>
          <p:cNvSpPr txBox="1">
            <a:spLocks noChangeArrowheads="1"/>
          </p:cNvSpPr>
          <p:nvPr/>
        </p:nvSpPr>
        <p:spPr bwMode="auto">
          <a:xfrm>
            <a:off x="71882" y="1367697"/>
            <a:ext cx="533885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en-US" sz="2800" b="1" i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  <a:endParaRPr lang="de-DE" sz="2400" b="1" i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grpSp>
        <p:nvGrpSpPr>
          <p:cNvPr id="54" name="Group 197"/>
          <p:cNvGrpSpPr>
            <a:grpSpLocks/>
          </p:cNvGrpSpPr>
          <p:nvPr/>
        </p:nvGrpSpPr>
        <p:grpSpPr bwMode="auto">
          <a:xfrm flipH="1">
            <a:off x="6768876" y="1871767"/>
            <a:ext cx="576064" cy="214499"/>
            <a:chOff x="2880" y="3360"/>
            <a:chExt cx="2400" cy="240"/>
          </a:xfrm>
        </p:grpSpPr>
        <p:sp>
          <p:nvSpPr>
            <p:cNvPr id="231" name="Line 19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2" name="Line 19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20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20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20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20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20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Line 20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9" name="Line 20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0" name="Line 20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1" name="Line 20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5" name="Group 209"/>
          <p:cNvGrpSpPr>
            <a:grpSpLocks/>
          </p:cNvGrpSpPr>
          <p:nvPr/>
        </p:nvGrpSpPr>
        <p:grpSpPr bwMode="auto">
          <a:xfrm flipH="1">
            <a:off x="6192812" y="1871767"/>
            <a:ext cx="576064" cy="214499"/>
            <a:chOff x="2880" y="3360"/>
            <a:chExt cx="2400" cy="240"/>
          </a:xfrm>
        </p:grpSpPr>
        <p:sp>
          <p:nvSpPr>
            <p:cNvPr id="220" name="Line 21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Line 21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2" name="Line 21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1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21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21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21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21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21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219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22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6" name="Group 221"/>
          <p:cNvGrpSpPr>
            <a:grpSpLocks/>
          </p:cNvGrpSpPr>
          <p:nvPr/>
        </p:nvGrpSpPr>
        <p:grpSpPr bwMode="auto">
          <a:xfrm flipH="1">
            <a:off x="5616748" y="1871767"/>
            <a:ext cx="576064" cy="214499"/>
            <a:chOff x="2880" y="3360"/>
            <a:chExt cx="2400" cy="240"/>
          </a:xfrm>
        </p:grpSpPr>
        <p:sp>
          <p:nvSpPr>
            <p:cNvPr id="209" name="Line 22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Line 22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Line 22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Line 22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Line 22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Line 22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Line 22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Line 22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Line 23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Line 231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Line 23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7" name="Group 233"/>
          <p:cNvGrpSpPr>
            <a:grpSpLocks/>
          </p:cNvGrpSpPr>
          <p:nvPr/>
        </p:nvGrpSpPr>
        <p:grpSpPr bwMode="auto">
          <a:xfrm flipH="1">
            <a:off x="5048185" y="1871767"/>
            <a:ext cx="576064" cy="208499"/>
            <a:chOff x="2880" y="3360"/>
            <a:chExt cx="2400" cy="240"/>
          </a:xfrm>
        </p:grpSpPr>
        <p:sp>
          <p:nvSpPr>
            <p:cNvPr id="198" name="Line 23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23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Line 23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Line 237"/>
            <p:cNvSpPr>
              <a:spLocks noChangeShapeType="1"/>
            </p:cNvSpPr>
            <p:nvPr/>
          </p:nvSpPr>
          <p:spPr bwMode="auto">
            <a:xfrm>
              <a:off x="36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Line 238"/>
            <p:cNvSpPr>
              <a:spLocks noChangeShapeType="1"/>
            </p:cNvSpPr>
            <p:nvPr/>
          </p:nvSpPr>
          <p:spPr bwMode="auto">
            <a:xfrm>
              <a:off x="40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Line 239"/>
            <p:cNvSpPr>
              <a:spLocks noChangeShapeType="1"/>
            </p:cNvSpPr>
            <p:nvPr/>
          </p:nvSpPr>
          <p:spPr bwMode="auto">
            <a:xfrm>
              <a:off x="4324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Line 240"/>
            <p:cNvSpPr>
              <a:spLocks noChangeShapeType="1"/>
            </p:cNvSpPr>
            <p:nvPr/>
          </p:nvSpPr>
          <p:spPr bwMode="auto">
            <a:xfrm>
              <a:off x="455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Line 241"/>
            <p:cNvSpPr>
              <a:spLocks noChangeShapeType="1"/>
            </p:cNvSpPr>
            <p:nvPr/>
          </p:nvSpPr>
          <p:spPr bwMode="auto">
            <a:xfrm>
              <a:off x="47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Line 242"/>
            <p:cNvSpPr>
              <a:spLocks noChangeShapeType="1"/>
            </p:cNvSpPr>
            <p:nvPr/>
          </p:nvSpPr>
          <p:spPr bwMode="auto">
            <a:xfrm>
              <a:off x="5049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Line 243"/>
            <p:cNvSpPr>
              <a:spLocks noChangeShapeType="1"/>
            </p:cNvSpPr>
            <p:nvPr/>
          </p:nvSpPr>
          <p:spPr bwMode="auto">
            <a:xfrm>
              <a:off x="5168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Line 244"/>
            <p:cNvSpPr>
              <a:spLocks noChangeShapeType="1"/>
            </p:cNvSpPr>
            <p:nvPr/>
          </p:nvSpPr>
          <p:spPr bwMode="auto">
            <a:xfrm>
              <a:off x="4905" y="3360"/>
              <a:ext cx="0" cy="143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8" name="Group 245"/>
          <p:cNvGrpSpPr>
            <a:grpSpLocks/>
          </p:cNvGrpSpPr>
          <p:nvPr/>
        </p:nvGrpSpPr>
        <p:grpSpPr bwMode="auto">
          <a:xfrm flipH="1">
            <a:off x="4464620" y="1871767"/>
            <a:ext cx="576064" cy="214499"/>
            <a:chOff x="2880" y="3360"/>
            <a:chExt cx="2400" cy="240"/>
          </a:xfrm>
        </p:grpSpPr>
        <p:sp>
          <p:nvSpPr>
            <p:cNvPr id="187" name="Line 24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Line 24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Line 24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24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25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25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Line 25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Line 25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Line 25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Line 25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Line 25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59" name="Group 257"/>
          <p:cNvGrpSpPr>
            <a:grpSpLocks/>
          </p:cNvGrpSpPr>
          <p:nvPr/>
        </p:nvGrpSpPr>
        <p:grpSpPr bwMode="auto">
          <a:xfrm flipH="1">
            <a:off x="3888556" y="1871767"/>
            <a:ext cx="576064" cy="214499"/>
            <a:chOff x="2880" y="3360"/>
            <a:chExt cx="2400" cy="240"/>
          </a:xfrm>
        </p:grpSpPr>
        <p:sp>
          <p:nvSpPr>
            <p:cNvPr id="176" name="Line 25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Line 25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Line 26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Line 26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Line 26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Line 26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Line 26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Line 26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Line 26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Line 26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Line 26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0" name="Group 269"/>
          <p:cNvGrpSpPr>
            <a:grpSpLocks/>
          </p:cNvGrpSpPr>
          <p:nvPr/>
        </p:nvGrpSpPr>
        <p:grpSpPr bwMode="auto">
          <a:xfrm flipH="1">
            <a:off x="3312492" y="1871767"/>
            <a:ext cx="576064" cy="214499"/>
            <a:chOff x="2880" y="3360"/>
            <a:chExt cx="2400" cy="240"/>
          </a:xfrm>
        </p:grpSpPr>
        <p:sp>
          <p:nvSpPr>
            <p:cNvPr id="165" name="Line 27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Line 27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Line 27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Line 27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Line 27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Line 27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Line 27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Line 27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Line 27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Line 27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Line 28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1" name="Group 281"/>
          <p:cNvGrpSpPr>
            <a:grpSpLocks/>
          </p:cNvGrpSpPr>
          <p:nvPr/>
        </p:nvGrpSpPr>
        <p:grpSpPr bwMode="auto">
          <a:xfrm flipH="1">
            <a:off x="2736428" y="1871767"/>
            <a:ext cx="576064" cy="214499"/>
            <a:chOff x="2880" y="3360"/>
            <a:chExt cx="2400" cy="240"/>
          </a:xfrm>
        </p:grpSpPr>
        <p:sp>
          <p:nvSpPr>
            <p:cNvPr id="154" name="Line 28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Line 28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Line 28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Line 28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Line 28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Line 28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Line 28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Line 28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Line 29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Line 29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Line 29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2" name="Group 293"/>
          <p:cNvGrpSpPr>
            <a:grpSpLocks/>
          </p:cNvGrpSpPr>
          <p:nvPr/>
        </p:nvGrpSpPr>
        <p:grpSpPr bwMode="auto">
          <a:xfrm flipH="1">
            <a:off x="2160363" y="1871767"/>
            <a:ext cx="576064" cy="214499"/>
            <a:chOff x="2880" y="3360"/>
            <a:chExt cx="2400" cy="240"/>
          </a:xfrm>
        </p:grpSpPr>
        <p:sp>
          <p:nvSpPr>
            <p:cNvPr id="143" name="Line 294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Line 295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Line 296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Line 297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Line 298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Line 299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Line 300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Line 301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Line 302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Line 303"/>
            <p:cNvSpPr>
              <a:spLocks noChangeShapeType="1"/>
            </p:cNvSpPr>
            <p:nvPr/>
          </p:nvSpPr>
          <p:spPr bwMode="auto">
            <a:xfrm>
              <a:off x="5167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Line 304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3" name="Group 305"/>
          <p:cNvGrpSpPr>
            <a:grpSpLocks/>
          </p:cNvGrpSpPr>
          <p:nvPr/>
        </p:nvGrpSpPr>
        <p:grpSpPr bwMode="auto">
          <a:xfrm flipH="1">
            <a:off x="1584299" y="1871767"/>
            <a:ext cx="576064" cy="214499"/>
            <a:chOff x="2880" y="3360"/>
            <a:chExt cx="2400" cy="240"/>
          </a:xfrm>
        </p:grpSpPr>
        <p:sp>
          <p:nvSpPr>
            <p:cNvPr id="132" name="Line 306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Line 307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Line 308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Line 309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Line 310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Line 311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Line 312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Line 313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Line 314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Line 315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Line 316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4" name="Group 317"/>
          <p:cNvGrpSpPr>
            <a:grpSpLocks/>
          </p:cNvGrpSpPr>
          <p:nvPr/>
        </p:nvGrpSpPr>
        <p:grpSpPr bwMode="auto">
          <a:xfrm flipH="1">
            <a:off x="1008235" y="1871767"/>
            <a:ext cx="576064" cy="214499"/>
            <a:chOff x="2880" y="3360"/>
            <a:chExt cx="2400" cy="240"/>
          </a:xfrm>
        </p:grpSpPr>
        <p:sp>
          <p:nvSpPr>
            <p:cNvPr id="121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5" name="Group 329"/>
          <p:cNvGrpSpPr>
            <a:grpSpLocks/>
          </p:cNvGrpSpPr>
          <p:nvPr/>
        </p:nvGrpSpPr>
        <p:grpSpPr bwMode="auto">
          <a:xfrm flipH="1">
            <a:off x="7344940" y="1871767"/>
            <a:ext cx="576064" cy="214499"/>
            <a:chOff x="2880" y="3360"/>
            <a:chExt cx="2400" cy="240"/>
          </a:xfrm>
        </p:grpSpPr>
        <p:sp>
          <p:nvSpPr>
            <p:cNvPr id="110" name="Line 33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Line 33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Line 33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Line 33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Line 33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Line 33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Line 33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Line 33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Line 33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Line 33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Line 34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66" name="Group 341"/>
          <p:cNvGrpSpPr>
            <a:grpSpLocks/>
          </p:cNvGrpSpPr>
          <p:nvPr/>
        </p:nvGrpSpPr>
        <p:grpSpPr bwMode="auto">
          <a:xfrm flipH="1">
            <a:off x="7921004" y="1871767"/>
            <a:ext cx="576064" cy="214499"/>
            <a:chOff x="2880" y="3360"/>
            <a:chExt cx="2400" cy="240"/>
          </a:xfrm>
        </p:grpSpPr>
        <p:sp>
          <p:nvSpPr>
            <p:cNvPr id="99" name="Line 34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Line 34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Line 34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Line 34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Line 34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Line 34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Line 34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Line 34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Line 35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Line 35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Line 35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" name="Line 353"/>
          <p:cNvSpPr>
            <a:spLocks noChangeShapeType="1"/>
          </p:cNvSpPr>
          <p:nvPr/>
        </p:nvSpPr>
        <p:spPr bwMode="auto">
          <a:xfrm flipH="1">
            <a:off x="143892" y="1871767"/>
            <a:ext cx="360040" cy="0"/>
          </a:xfrm>
          <a:prstGeom prst="line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73" name="Group 359"/>
          <p:cNvGrpSpPr>
            <a:grpSpLocks/>
          </p:cNvGrpSpPr>
          <p:nvPr/>
        </p:nvGrpSpPr>
        <p:grpSpPr bwMode="auto">
          <a:xfrm flipH="1">
            <a:off x="8497068" y="1871767"/>
            <a:ext cx="576064" cy="214499"/>
            <a:chOff x="2880" y="3360"/>
            <a:chExt cx="2400" cy="240"/>
          </a:xfrm>
        </p:grpSpPr>
        <p:sp>
          <p:nvSpPr>
            <p:cNvPr id="88" name="Line 360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Line 361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Line 362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Line 363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Line 364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Line 365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Line 366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Line 367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Line 368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Line 369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Line 370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385" name="Group 317"/>
          <p:cNvGrpSpPr>
            <a:grpSpLocks/>
          </p:cNvGrpSpPr>
          <p:nvPr/>
        </p:nvGrpSpPr>
        <p:grpSpPr bwMode="auto">
          <a:xfrm flipH="1">
            <a:off x="431948" y="1871767"/>
            <a:ext cx="576064" cy="214499"/>
            <a:chOff x="2880" y="3360"/>
            <a:chExt cx="2400" cy="240"/>
          </a:xfrm>
        </p:grpSpPr>
        <p:sp>
          <p:nvSpPr>
            <p:cNvPr id="386" name="Line 318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7" name="Line 319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8" name="Line 320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9" name="Line 321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0" name="Line 322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1" name="Line 323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2" name="Line 324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3" name="Line 325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4" name="Line 326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5" name="Line 327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7" name="Line 328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8" name="Text Box 194"/>
          <p:cNvSpPr txBox="1">
            <a:spLocks noChangeArrowheads="1"/>
          </p:cNvSpPr>
          <p:nvPr/>
        </p:nvSpPr>
        <p:spPr bwMode="auto">
          <a:xfrm>
            <a:off x="237620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15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399" name="Text Box 194"/>
          <p:cNvSpPr txBox="1">
            <a:spLocks noChangeArrowheads="1"/>
          </p:cNvSpPr>
          <p:nvPr/>
        </p:nvSpPr>
        <p:spPr bwMode="auto">
          <a:xfrm>
            <a:off x="64796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18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0" name="Text Box 194"/>
          <p:cNvSpPr txBox="1">
            <a:spLocks noChangeArrowheads="1"/>
          </p:cNvSpPr>
          <p:nvPr/>
        </p:nvSpPr>
        <p:spPr bwMode="auto">
          <a:xfrm>
            <a:off x="7561022" y="1431756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10</a:t>
            </a:r>
            <a:r>
              <a:rPr lang="en-US" sz="2800" b="1" baseline="3000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rPr>
              <a:t>6</a:t>
            </a:r>
            <a:endParaRPr lang="de-DE" sz="2800" b="1" baseline="30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1" name="Text Box 196"/>
          <p:cNvSpPr txBox="1">
            <a:spLocks noChangeArrowheads="1"/>
          </p:cNvSpPr>
          <p:nvPr/>
        </p:nvSpPr>
        <p:spPr bwMode="auto">
          <a:xfrm>
            <a:off x="8409140" y="1431756"/>
            <a:ext cx="719973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GeV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sp>
        <p:nvSpPr>
          <p:cNvPr id="403" name="Text Box 196"/>
          <p:cNvSpPr txBox="1">
            <a:spLocks noChangeArrowheads="1"/>
          </p:cNvSpPr>
          <p:nvPr/>
        </p:nvSpPr>
        <p:spPr bwMode="auto">
          <a:xfrm>
            <a:off x="151392" y="703705"/>
            <a:ext cx="1206268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eaLnBrk="1" hangingPunct="1"/>
            <a:r>
              <a:rPr lang="en-US" sz="2400" b="1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US" sz="2800" b="1" baseline="-25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Planck</a:t>
            </a:r>
            <a:endParaRPr lang="de-DE" sz="2400" b="1" baseline="-2500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j-lt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99651" y="1127363"/>
            <a:ext cx="26" cy="21603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1" name="Group 34"/>
          <p:cNvGrpSpPr>
            <a:grpSpLocks/>
          </p:cNvGrpSpPr>
          <p:nvPr/>
        </p:nvGrpSpPr>
        <p:grpSpPr bwMode="auto">
          <a:xfrm>
            <a:off x="1512042" y="3886795"/>
            <a:ext cx="576064" cy="214499"/>
            <a:chOff x="2880" y="3360"/>
            <a:chExt cx="2400" cy="240"/>
          </a:xfrm>
        </p:grpSpPr>
        <p:sp>
          <p:nvSpPr>
            <p:cNvPr id="576" name="Line 3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7" name="Line 3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8" name="Line 3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9" name="Line 3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0" name="Line 3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1" name="Line 4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2" name="Line 4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3" name="Line 4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4" name="Line 4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5" name="Line 4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6" name="Line 4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2" name="Group 46"/>
          <p:cNvGrpSpPr>
            <a:grpSpLocks/>
          </p:cNvGrpSpPr>
          <p:nvPr/>
        </p:nvGrpSpPr>
        <p:grpSpPr bwMode="auto">
          <a:xfrm>
            <a:off x="2088106" y="3886795"/>
            <a:ext cx="576064" cy="214499"/>
            <a:chOff x="2880" y="3360"/>
            <a:chExt cx="2400" cy="240"/>
          </a:xfrm>
        </p:grpSpPr>
        <p:sp>
          <p:nvSpPr>
            <p:cNvPr id="565" name="Line 4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6" name="Line 4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7" name="Line 4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8" name="Line 5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9" name="Line 5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0" name="Line 5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1" name="Line 5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2" name="Line 5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3" name="Line 5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4" name="Line 5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5" name="Line 5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3" name="Group 58"/>
          <p:cNvGrpSpPr>
            <a:grpSpLocks/>
          </p:cNvGrpSpPr>
          <p:nvPr/>
        </p:nvGrpSpPr>
        <p:grpSpPr bwMode="auto">
          <a:xfrm>
            <a:off x="2664171" y="3886795"/>
            <a:ext cx="576064" cy="214499"/>
            <a:chOff x="2880" y="3360"/>
            <a:chExt cx="2400" cy="240"/>
          </a:xfrm>
        </p:grpSpPr>
        <p:sp>
          <p:nvSpPr>
            <p:cNvPr id="554" name="Line 5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5" name="Line 6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6" name="Line 6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7" name="Line 6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8" name="Line 6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9" name="Line 6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0" name="Line 6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1" name="Line 6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2" name="Line 6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3" name="Line 6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4" name="Line 6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4" name="Group 70"/>
          <p:cNvGrpSpPr>
            <a:grpSpLocks/>
          </p:cNvGrpSpPr>
          <p:nvPr/>
        </p:nvGrpSpPr>
        <p:grpSpPr bwMode="auto">
          <a:xfrm>
            <a:off x="3240235" y="3886795"/>
            <a:ext cx="576064" cy="214499"/>
            <a:chOff x="2880" y="3360"/>
            <a:chExt cx="2400" cy="240"/>
          </a:xfrm>
        </p:grpSpPr>
        <p:sp>
          <p:nvSpPr>
            <p:cNvPr id="543" name="Line 7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4" name="Line 7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5" name="Line 7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6" name="Line 7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7" name="Line 7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8" name="Line 7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9" name="Line 7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0" name="Line 7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1" name="Line 7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2" name="Line 8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3" name="Line 8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5" name="Group 82"/>
          <p:cNvGrpSpPr>
            <a:grpSpLocks/>
          </p:cNvGrpSpPr>
          <p:nvPr/>
        </p:nvGrpSpPr>
        <p:grpSpPr bwMode="auto">
          <a:xfrm>
            <a:off x="3816299" y="3886795"/>
            <a:ext cx="576064" cy="214499"/>
            <a:chOff x="2880" y="3360"/>
            <a:chExt cx="2400" cy="240"/>
          </a:xfrm>
        </p:grpSpPr>
        <p:sp>
          <p:nvSpPr>
            <p:cNvPr id="532" name="Line 8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3" name="Line 8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4" name="Line 8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5" name="Line 8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6" name="Line 8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7" name="Line 8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8" name="Line 8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9" name="Line 9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0" name="Line 9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1" name="Line 9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2" name="Line 9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6" name="Group 94"/>
          <p:cNvGrpSpPr>
            <a:grpSpLocks/>
          </p:cNvGrpSpPr>
          <p:nvPr/>
        </p:nvGrpSpPr>
        <p:grpSpPr bwMode="auto">
          <a:xfrm>
            <a:off x="4392363" y="3886795"/>
            <a:ext cx="576064" cy="214499"/>
            <a:chOff x="2880" y="3360"/>
            <a:chExt cx="2400" cy="240"/>
          </a:xfrm>
        </p:grpSpPr>
        <p:sp>
          <p:nvSpPr>
            <p:cNvPr id="521" name="Line 9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2" name="Line 9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3" name="Line 9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4" name="Line 9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5" name="Line 9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6" name="Line 10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7" name="Line 10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8" name="Line 10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9" name="Line 10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0" name="Line 10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1" name="Line 10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7" name="Group 106"/>
          <p:cNvGrpSpPr>
            <a:grpSpLocks/>
          </p:cNvGrpSpPr>
          <p:nvPr/>
        </p:nvGrpSpPr>
        <p:grpSpPr bwMode="auto">
          <a:xfrm>
            <a:off x="4968427" y="3886795"/>
            <a:ext cx="576064" cy="214499"/>
            <a:chOff x="2880" y="3360"/>
            <a:chExt cx="2400" cy="240"/>
          </a:xfrm>
        </p:grpSpPr>
        <p:sp>
          <p:nvSpPr>
            <p:cNvPr id="510" name="Line 10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1" name="Line 10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2" name="Line 10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3" name="Line 11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4" name="Line 11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5" name="Line 11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6" name="Line 11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7" name="Line 11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8" name="Line 11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9" name="Line 11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0" name="Line 11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8" name="Group 118"/>
          <p:cNvGrpSpPr>
            <a:grpSpLocks/>
          </p:cNvGrpSpPr>
          <p:nvPr/>
        </p:nvGrpSpPr>
        <p:grpSpPr bwMode="auto">
          <a:xfrm>
            <a:off x="5544491" y="3886795"/>
            <a:ext cx="576064" cy="214499"/>
            <a:chOff x="2880" y="3360"/>
            <a:chExt cx="2400" cy="240"/>
          </a:xfrm>
        </p:grpSpPr>
        <p:sp>
          <p:nvSpPr>
            <p:cNvPr id="499" name="Line 11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0" name="Line 12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1" name="Line 12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2" name="Line 12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3" name="Line 12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4" name="Line 12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5" name="Line 12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6" name="Line 12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7" name="Line 12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8" name="Line 12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9" name="Line 12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19" name="Group 130"/>
          <p:cNvGrpSpPr>
            <a:grpSpLocks/>
          </p:cNvGrpSpPr>
          <p:nvPr/>
        </p:nvGrpSpPr>
        <p:grpSpPr bwMode="auto">
          <a:xfrm>
            <a:off x="6120555" y="3886795"/>
            <a:ext cx="576064" cy="214499"/>
            <a:chOff x="2880" y="3360"/>
            <a:chExt cx="2400" cy="240"/>
          </a:xfrm>
        </p:grpSpPr>
        <p:sp>
          <p:nvSpPr>
            <p:cNvPr id="488" name="Line 131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9" name="Line 132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0" name="Line 133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1" name="Line 134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2" name="Line 135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3" name="Line 136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4" name="Line 137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5" name="Line 138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6" name="Line 139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7" name="Line 140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8" name="Line 141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0" name="Group 142"/>
          <p:cNvGrpSpPr>
            <a:grpSpLocks/>
          </p:cNvGrpSpPr>
          <p:nvPr/>
        </p:nvGrpSpPr>
        <p:grpSpPr bwMode="auto">
          <a:xfrm>
            <a:off x="6696619" y="3886795"/>
            <a:ext cx="576064" cy="214499"/>
            <a:chOff x="2880" y="3360"/>
            <a:chExt cx="2400" cy="240"/>
          </a:xfrm>
        </p:grpSpPr>
        <p:sp>
          <p:nvSpPr>
            <p:cNvPr id="477" name="Line 143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8" name="Line 144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9" name="Line 145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0" name="Line 146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1" name="Line 147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2" name="Line 148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3" name="Line 149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4" name="Line 150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5" name="Line 151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6" name="Line 152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7" name="Line 153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1" name="Group 154"/>
          <p:cNvGrpSpPr>
            <a:grpSpLocks/>
          </p:cNvGrpSpPr>
          <p:nvPr/>
        </p:nvGrpSpPr>
        <p:grpSpPr bwMode="auto">
          <a:xfrm>
            <a:off x="7272683" y="3886795"/>
            <a:ext cx="576064" cy="214499"/>
            <a:chOff x="2880" y="3360"/>
            <a:chExt cx="2400" cy="240"/>
          </a:xfrm>
        </p:grpSpPr>
        <p:sp>
          <p:nvSpPr>
            <p:cNvPr id="466" name="Line 155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7" name="Line 156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8" name="Line 157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9" name="Line 158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0" name="Line 159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1" name="Line 160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2" name="Line 161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3" name="Line 162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4" name="Line 163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5" name="Line 164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6" name="Line 165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2" name="Group 166"/>
          <p:cNvGrpSpPr>
            <a:grpSpLocks/>
          </p:cNvGrpSpPr>
          <p:nvPr/>
        </p:nvGrpSpPr>
        <p:grpSpPr bwMode="auto">
          <a:xfrm>
            <a:off x="935978" y="3886795"/>
            <a:ext cx="576064" cy="214499"/>
            <a:chOff x="2880" y="3360"/>
            <a:chExt cx="2400" cy="240"/>
          </a:xfrm>
        </p:grpSpPr>
        <p:sp>
          <p:nvSpPr>
            <p:cNvPr id="455" name="Line 167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6" name="Line 168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7" name="Line 169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8" name="Line 170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9" name="Line 171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0" name="Line 172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1" name="Line 173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2" name="Line 174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3" name="Line 175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4" name="Line 176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5" name="Line 177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423" name="Group 178"/>
          <p:cNvGrpSpPr>
            <a:grpSpLocks/>
          </p:cNvGrpSpPr>
          <p:nvPr/>
        </p:nvGrpSpPr>
        <p:grpSpPr bwMode="auto">
          <a:xfrm>
            <a:off x="359914" y="3888047"/>
            <a:ext cx="576064" cy="214499"/>
            <a:chOff x="2880" y="3360"/>
            <a:chExt cx="2400" cy="240"/>
          </a:xfrm>
        </p:grpSpPr>
        <p:sp>
          <p:nvSpPr>
            <p:cNvPr id="444" name="Line 179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5" name="Line 180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6" name="Line 181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" name="Line 182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8" name="Line 183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9" name="Line 184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0" name="Line 185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1" name="Line 186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2" name="Line 187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3" name="Line 188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" name="Line 189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25" name="Line 191"/>
          <p:cNvSpPr>
            <a:spLocks noChangeShapeType="1"/>
          </p:cNvSpPr>
          <p:nvPr/>
        </p:nvSpPr>
        <p:spPr bwMode="auto">
          <a:xfrm>
            <a:off x="8424811" y="3886795"/>
            <a:ext cx="360040" cy="0"/>
          </a:xfrm>
          <a:prstGeom prst="line">
            <a:avLst/>
          </a:prstGeom>
          <a:noFill/>
          <a:ln w="25400">
            <a:solidFill>
              <a:schemeClr val="accent3">
                <a:lumMod val="50000"/>
              </a:schemeClr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27" name="Text Box 356"/>
          <p:cNvSpPr txBox="1">
            <a:spLocks noChangeArrowheads="1"/>
          </p:cNvSpPr>
          <p:nvPr/>
        </p:nvSpPr>
        <p:spPr bwMode="auto">
          <a:xfrm>
            <a:off x="403253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429" name="Text Box 358"/>
          <p:cNvSpPr txBox="1">
            <a:spLocks noChangeArrowheads="1"/>
          </p:cNvSpPr>
          <p:nvPr/>
        </p:nvSpPr>
        <p:spPr bwMode="auto">
          <a:xfrm>
            <a:off x="8209112" y="3383977"/>
            <a:ext cx="720000" cy="4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>
            <a:no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i="1" smtClean="0">
                <a:solidFill>
                  <a:schemeClr val="accent3">
                    <a:lumMod val="50000"/>
                  </a:schemeClr>
                </a:solidFill>
                <a:effectLst/>
                <a:latin typeface="Symbol" panose="05050102010706020507" pitchFamily="18" charset="2"/>
              </a:rPr>
              <a:t>n</a:t>
            </a:r>
            <a:r>
              <a:rPr lang="en-US" sz="2800" b="1" i="1" baseline="-25000" smtClean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a</a:t>
            </a:r>
            <a:endParaRPr lang="de-DE" sz="2800" b="1" i="1" baseline="-25000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grpSp>
        <p:nvGrpSpPr>
          <p:cNvPr id="430" name="Group 371"/>
          <p:cNvGrpSpPr>
            <a:grpSpLocks/>
          </p:cNvGrpSpPr>
          <p:nvPr/>
        </p:nvGrpSpPr>
        <p:grpSpPr bwMode="auto">
          <a:xfrm>
            <a:off x="7848747" y="3888295"/>
            <a:ext cx="576064" cy="214499"/>
            <a:chOff x="2880" y="3360"/>
            <a:chExt cx="2400" cy="240"/>
          </a:xfrm>
        </p:grpSpPr>
        <p:sp>
          <p:nvSpPr>
            <p:cNvPr id="433" name="Line 372"/>
            <p:cNvSpPr>
              <a:spLocks noChangeShapeType="1"/>
            </p:cNvSpPr>
            <p:nvPr/>
          </p:nvSpPr>
          <p:spPr bwMode="auto">
            <a:xfrm>
              <a:off x="2880" y="3360"/>
              <a:ext cx="2400" cy="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4" name="Line 373"/>
            <p:cNvSpPr>
              <a:spLocks noChangeShapeType="1"/>
            </p:cNvSpPr>
            <p:nvPr/>
          </p:nvSpPr>
          <p:spPr bwMode="auto">
            <a:xfrm>
              <a:off x="28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5" name="Line 374"/>
            <p:cNvSpPr>
              <a:spLocks noChangeShapeType="1"/>
            </p:cNvSpPr>
            <p:nvPr/>
          </p:nvSpPr>
          <p:spPr bwMode="auto">
            <a:xfrm>
              <a:off x="5280" y="3360"/>
              <a:ext cx="0" cy="240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6" name="Line 375"/>
            <p:cNvSpPr>
              <a:spLocks noChangeShapeType="1"/>
            </p:cNvSpPr>
            <p:nvPr/>
          </p:nvSpPr>
          <p:spPr bwMode="auto">
            <a:xfrm>
              <a:off x="36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7" name="Line 376"/>
            <p:cNvSpPr>
              <a:spLocks noChangeShapeType="1"/>
            </p:cNvSpPr>
            <p:nvPr/>
          </p:nvSpPr>
          <p:spPr bwMode="auto">
            <a:xfrm>
              <a:off x="40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8" name="Line 377"/>
            <p:cNvSpPr>
              <a:spLocks noChangeShapeType="1"/>
            </p:cNvSpPr>
            <p:nvPr/>
          </p:nvSpPr>
          <p:spPr bwMode="auto">
            <a:xfrm>
              <a:off x="4324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9" name="Line 378"/>
            <p:cNvSpPr>
              <a:spLocks noChangeShapeType="1"/>
            </p:cNvSpPr>
            <p:nvPr/>
          </p:nvSpPr>
          <p:spPr bwMode="auto">
            <a:xfrm>
              <a:off x="455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0" name="Line 379"/>
            <p:cNvSpPr>
              <a:spLocks noChangeShapeType="1"/>
            </p:cNvSpPr>
            <p:nvPr/>
          </p:nvSpPr>
          <p:spPr bwMode="auto">
            <a:xfrm>
              <a:off x="47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1" name="Line 380"/>
            <p:cNvSpPr>
              <a:spLocks noChangeShapeType="1"/>
            </p:cNvSpPr>
            <p:nvPr/>
          </p:nvSpPr>
          <p:spPr bwMode="auto">
            <a:xfrm>
              <a:off x="5049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2" name="Line 381"/>
            <p:cNvSpPr>
              <a:spLocks noChangeShapeType="1"/>
            </p:cNvSpPr>
            <p:nvPr/>
          </p:nvSpPr>
          <p:spPr bwMode="auto">
            <a:xfrm>
              <a:off x="5168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3" name="Line 382"/>
            <p:cNvSpPr>
              <a:spLocks noChangeShapeType="1"/>
            </p:cNvSpPr>
            <p:nvPr/>
          </p:nvSpPr>
          <p:spPr bwMode="auto">
            <a:xfrm>
              <a:off x="4905" y="3360"/>
              <a:ext cx="0" cy="144"/>
            </a:xfrm>
            <a:prstGeom prst="line">
              <a:avLst/>
            </a:prstGeom>
            <a:noFill/>
            <a:ln w="254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88" name="Text Box 356"/>
          <p:cNvSpPr txBox="1">
            <a:spLocks noChangeArrowheads="1"/>
          </p:cNvSpPr>
          <p:nvPr/>
        </p:nvSpPr>
        <p:spPr bwMode="auto">
          <a:xfrm>
            <a:off x="576077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T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89" name="Text Box 383"/>
          <p:cNvSpPr txBox="1">
            <a:spLocks noChangeArrowheads="1"/>
          </p:cNvSpPr>
          <p:nvPr/>
        </p:nvSpPr>
        <p:spPr bwMode="auto">
          <a:xfrm>
            <a:off x="230429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MHz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0" name="Text Box 383"/>
          <p:cNvSpPr txBox="1">
            <a:spLocks noChangeArrowheads="1"/>
          </p:cNvSpPr>
          <p:nvPr/>
        </p:nvSpPr>
        <p:spPr bwMode="auto">
          <a:xfrm>
            <a:off x="575952" y="3383977"/>
            <a:ext cx="720000" cy="4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 anchorCtr="0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+mj-lt"/>
              </a:rPr>
              <a:t>k</a:t>
            </a:r>
            <a:r>
              <a:rPr lang="en-US" sz="2400" b="1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Hz</a:t>
            </a:r>
            <a:endParaRPr lang="de-DE" sz="2400" b="1">
              <a:solidFill>
                <a:schemeClr val="accent3">
                  <a:lumMod val="50000"/>
                </a:schemeClr>
              </a:solidFill>
              <a:effectLst/>
              <a:latin typeface="+mj-lt"/>
            </a:endParaRPr>
          </a:p>
        </p:txBody>
      </p:sp>
      <p:sp>
        <p:nvSpPr>
          <p:cNvPr id="591" name="Rectangle 590"/>
          <p:cNvSpPr>
            <a:spLocks noChangeArrowheads="1"/>
          </p:cNvSpPr>
          <p:nvPr/>
        </p:nvSpPr>
        <p:spPr bwMode="auto">
          <a:xfrm>
            <a:off x="6336360" y="4783971"/>
            <a:ext cx="2736203" cy="64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/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Astrophysical Bounds</a:t>
            </a:r>
          </a:p>
          <a:p>
            <a:pPr algn="ctr" defTabSz="921018">
              <a:lnSpc>
                <a:spcPct val="80000"/>
              </a:lnSpc>
              <a:defRPr/>
            </a:pPr>
            <a:r>
              <a:rPr lang="de-DE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(Energy loss of stars)</a:t>
            </a:r>
            <a:endParaRPr lang="de-DE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464498" y="5112217"/>
            <a:ext cx="1512204" cy="1512210"/>
            <a:chOff x="4464498" y="5112217"/>
            <a:chExt cx="1512204" cy="1512210"/>
          </a:xfrm>
        </p:grpSpPr>
        <p:pic>
          <p:nvPicPr>
            <p:cNvPr id="602" name="Picture 60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4498" y="5457034"/>
              <a:ext cx="1512204" cy="1167393"/>
            </a:xfrm>
            <a:prstGeom prst="rect">
              <a:avLst/>
            </a:prstGeom>
          </p:spPr>
        </p:pic>
        <p:cxnSp>
          <p:nvCxnSpPr>
            <p:cNvPr id="603" name="Straight Arrow Connector 602"/>
            <p:cNvCxnSpPr/>
            <p:nvPr/>
          </p:nvCxnSpPr>
          <p:spPr>
            <a:xfrm>
              <a:off x="5010600" y="5112217"/>
              <a:ext cx="390022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5800878" y="4139044"/>
            <a:ext cx="1471984" cy="796816"/>
            <a:chOff x="5800878" y="4139044"/>
            <a:chExt cx="1471984" cy="796816"/>
          </a:xfrm>
        </p:grpSpPr>
        <p:pic>
          <p:nvPicPr>
            <p:cNvPr id="605" name="Picture 60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0878" y="4139044"/>
              <a:ext cx="797627" cy="661280"/>
            </a:xfrm>
            <a:prstGeom prst="rect">
              <a:avLst/>
            </a:prstGeom>
          </p:spPr>
        </p:pic>
        <p:sp>
          <p:nvSpPr>
            <p:cNvPr id="606" name="Rectangle 27"/>
            <p:cNvSpPr>
              <a:spLocks noChangeArrowheads="1"/>
            </p:cNvSpPr>
            <p:nvPr/>
          </p:nvSpPr>
          <p:spPr bwMode="auto">
            <a:xfrm>
              <a:off x="6552782" y="4359862"/>
              <a:ext cx="720080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IAXO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9155" y="4817766"/>
            <a:ext cx="1253794" cy="902335"/>
            <a:chOff x="5419155" y="4817766"/>
            <a:chExt cx="1253794" cy="902335"/>
          </a:xfrm>
        </p:grpSpPr>
        <p:pic>
          <p:nvPicPr>
            <p:cNvPr id="608" name="Picture 60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072" y="4817766"/>
              <a:ext cx="562640" cy="654501"/>
            </a:xfrm>
            <a:prstGeom prst="rect">
              <a:avLst/>
            </a:prstGeom>
          </p:spPr>
        </p:pic>
        <p:sp>
          <p:nvSpPr>
            <p:cNvPr id="610" name="Rectangle 27"/>
            <p:cNvSpPr>
              <a:spLocks noChangeArrowheads="1"/>
            </p:cNvSpPr>
            <p:nvPr/>
          </p:nvSpPr>
          <p:spPr bwMode="auto">
            <a:xfrm>
              <a:off x="5419155" y="5370234"/>
              <a:ext cx="1253794" cy="349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ARIADNE</a:t>
              </a:r>
              <a:endParaRPr lang="en-US" b="1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611" name="Group 610"/>
          <p:cNvGrpSpPr/>
          <p:nvPr/>
        </p:nvGrpSpPr>
        <p:grpSpPr>
          <a:xfrm>
            <a:off x="936002" y="4536302"/>
            <a:ext cx="1205339" cy="719935"/>
            <a:chOff x="7987960" y="2949407"/>
            <a:chExt cx="1205339" cy="719935"/>
          </a:xfrm>
        </p:grpSpPr>
        <p:sp>
          <p:nvSpPr>
            <p:cNvPr id="613" name="Rectangle 28"/>
            <p:cNvSpPr>
              <a:spLocks noChangeArrowheads="1"/>
            </p:cNvSpPr>
            <p:nvPr/>
          </p:nvSpPr>
          <p:spPr bwMode="auto">
            <a:xfrm>
              <a:off x="8489781" y="3021252"/>
              <a:ext cx="70351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6402" tIns="43201" rIns="86402" bIns="43201" anchor="ctr"/>
            <a:lstStyle/>
            <a:p>
              <a:pPr algn="ctr">
                <a:defRPr/>
              </a:pPr>
              <a:r>
                <a:rPr lang="en-US" b="1" smtClean="0">
                  <a:solidFill>
                    <a:schemeClr val="accent1">
                      <a:lumMod val="75000"/>
                    </a:schemeClr>
                  </a:solidFill>
                </a:rPr>
                <a:t>CASPEr</a:t>
              </a:r>
            </a:p>
          </p:txBody>
        </p:sp>
        <p:pic>
          <p:nvPicPr>
            <p:cNvPr id="614" name="Picture 6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960" y="2949407"/>
              <a:ext cx="419338" cy="719935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404192" y="4153546"/>
            <a:ext cx="1586911" cy="958671"/>
            <a:chOff x="3404192" y="4153546"/>
            <a:chExt cx="1586911" cy="958671"/>
          </a:xfrm>
        </p:grpSpPr>
        <p:cxnSp>
          <p:nvCxnSpPr>
            <p:cNvPr id="598" name="Straight Arrow Connector 597"/>
            <p:cNvCxnSpPr/>
            <p:nvPr/>
          </p:nvCxnSpPr>
          <p:spPr>
            <a:xfrm>
              <a:off x="4176667" y="5112217"/>
              <a:ext cx="791895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9" name="Picture 59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52" y="4153546"/>
              <a:ext cx="814651" cy="81465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404192" y="4248097"/>
              <a:ext cx="8442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Taking</a:t>
              </a:r>
            </a:p>
            <a:p>
              <a:r>
                <a:rPr lang="en-US" sz="2000" smtClean="0">
                  <a:solidFill>
                    <a:schemeClr val="accent1">
                      <a:lumMod val="75000"/>
                    </a:schemeClr>
                  </a:solidFill>
                </a:rPr>
                <a:t>data</a:t>
              </a:r>
              <a:endParaRPr lang="en-US" sz="200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806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" y="1439707"/>
            <a:ext cx="9073978" cy="45678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Axion and Axion-Like Particle Searches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8" y="719607"/>
            <a:ext cx="1512654" cy="3034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72" y="5036757"/>
            <a:ext cx="1767840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8" y="5036757"/>
            <a:ext cx="2362794" cy="15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31" y="719607"/>
            <a:ext cx="2519779" cy="1411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392" y="730693"/>
            <a:ext cx="1778477" cy="709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56" y="5040207"/>
            <a:ext cx="2696795" cy="1512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62" y="719607"/>
            <a:ext cx="807482" cy="14267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607030" y="647597"/>
            <a:ext cx="2519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</a:rPr>
              <a:t>Center for Axion &amp; Precision Physics (Daejon, Korea)</a:t>
            </a:r>
            <a:endParaRPr lang="en-US" sz="1500" b="1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7" y="2992419"/>
            <a:ext cx="169327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 Dark Matter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</a:p>
          <a:p>
            <a:r>
              <a:rPr lang="en-US" sz="1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(UW, Seattle)</a:t>
            </a:r>
            <a:endParaRPr lang="en-US" sz="1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80541" y="2583172"/>
            <a:ext cx="1019831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</a:rPr>
              <a:t>ADMX-HF</a:t>
            </a:r>
          </a:p>
          <a:p>
            <a:r>
              <a:rPr lang="en-US" sz="1600" b="1" smtClean="0">
                <a:solidFill>
                  <a:schemeClr val="bg1"/>
                </a:solidFill>
              </a:rPr>
              <a:t>(Yale)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88662" y="722539"/>
            <a:ext cx="807482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WISP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DMX</a:t>
            </a:r>
          </a:p>
          <a:p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DESY</a:t>
            </a:r>
            <a:r>
              <a:rPr lang="en-US" sz="16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16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2162176" y="2130724"/>
            <a:ext cx="223284" cy="38863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4" idx="3"/>
          </p:cNvCxnSpPr>
          <p:nvPr/>
        </p:nvCxnSpPr>
        <p:spPr>
          <a:xfrm>
            <a:off x="1584092" y="2236831"/>
            <a:ext cx="578083" cy="10631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752532" y="1492833"/>
            <a:ext cx="936130" cy="79715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" idx="0"/>
          </p:cNvCxnSpPr>
          <p:nvPr/>
        </p:nvCxnSpPr>
        <p:spPr>
          <a:xfrm>
            <a:off x="4589821" y="1439707"/>
            <a:ext cx="162711" cy="79712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7" idx="2"/>
          </p:cNvCxnSpPr>
          <p:nvPr/>
        </p:nvCxnSpPr>
        <p:spPr>
          <a:xfrm flipH="1">
            <a:off x="7416902" y="2130724"/>
            <a:ext cx="450019" cy="39782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08762" y="5040207"/>
            <a:ext cx="2718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/>
              <a:t>CASPEr, perhaps @ HIM (Mainz)</a:t>
            </a:r>
            <a:endParaRPr lang="en-US" b="1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4752532" y="2343150"/>
            <a:ext cx="3132720" cy="2791149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725135" y="6236045"/>
            <a:ext cx="1495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CAST @ CERN</a:t>
            </a:r>
            <a:endParaRPr lang="en-US" b="1"/>
          </a:p>
        </p:txBody>
      </p:sp>
      <p:sp>
        <p:nvSpPr>
          <p:cNvPr id="47" name="TextBox 46"/>
          <p:cNvSpPr txBox="1"/>
          <p:nvPr/>
        </p:nvSpPr>
        <p:spPr>
          <a:xfrm>
            <a:off x="4280780" y="5040207"/>
            <a:ext cx="1546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/>
              <a:t>IAXO Proposal</a:t>
            </a:r>
          </a:p>
          <a:p>
            <a:r>
              <a:rPr lang="en-US" b="1" smtClean="0"/>
              <a:t>(CERN)</a:t>
            </a:r>
            <a:endParaRPr lang="en-US" b="1"/>
          </a:p>
        </p:txBody>
      </p:sp>
      <p:cxnSp>
        <p:nvCxnSpPr>
          <p:cNvPr id="48" name="Straight Arrow Connector 47"/>
          <p:cNvCxnSpPr/>
          <p:nvPr/>
        </p:nvCxnSpPr>
        <p:spPr>
          <a:xfrm flipH="1" flipV="1">
            <a:off x="4752532" y="2447847"/>
            <a:ext cx="412260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6" idx="0"/>
          </p:cNvCxnSpPr>
          <p:nvPr/>
        </p:nvCxnSpPr>
        <p:spPr>
          <a:xfrm flipV="1">
            <a:off x="2995055" y="2447847"/>
            <a:ext cx="1757477" cy="258891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73" y="954687"/>
            <a:ext cx="996449" cy="115913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818638" y="607537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ARIADNE</a:t>
            </a:r>
            <a:endParaRPr lang="en-US" sz="200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091" y="3985683"/>
            <a:ext cx="526471" cy="5504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339522" y="4464127"/>
            <a:ext cx="808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H.E.S.S.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02" y="2655337"/>
            <a:ext cx="523121" cy="349540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3697807" y="2375837"/>
            <a:ext cx="766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bg1"/>
                </a:solidFill>
              </a:rPr>
              <a:t>MAGIC</a:t>
            </a:r>
            <a:endParaRPr lang="en-US" sz="160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9538">
            <a:off x="22435" y="4926548"/>
            <a:ext cx="1969407" cy="55175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0010227">
            <a:off x="278422" y="5535060"/>
            <a:ext cx="109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Fermi LAT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6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Dow Jones Index of Axion Physics</a:t>
            </a:r>
            <a:endParaRPr lang="en-US"/>
          </a:p>
        </p:txBody>
      </p:sp>
      <p:graphicFrame>
        <p:nvGraphicFramePr>
          <p:cNvPr id="36" name="Chart 35"/>
          <p:cNvGraphicFramePr/>
          <p:nvPr>
            <p:extLst>
              <p:ext uri="{D42A27DB-BD31-4B8C-83A1-F6EECF244321}">
                <p14:modId xmlns:p14="http://schemas.microsoft.com/office/powerpoint/2010/main" val="1133036653"/>
              </p:ext>
            </p:extLst>
          </p:nvPr>
        </p:nvGraphicFramePr>
        <p:xfrm>
          <a:off x="431799" y="1275552"/>
          <a:ext cx="8353425" cy="5176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3942" y="790285"/>
            <a:ext cx="8608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03399"/>
                </a:solidFill>
              </a:rPr>
              <a:t>inSPIRE: Citation of Peccei-Quinn papers or title axion (and similar)</a:t>
            </a:r>
            <a:endParaRPr lang="en-US" sz="2400">
              <a:solidFill>
                <a:srgbClr val="00339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44787" y="-72503"/>
            <a:ext cx="6068111" cy="5588867"/>
            <a:chOff x="3344787" y="-72503"/>
            <a:chExt cx="6068111" cy="558886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787" y="-72503"/>
              <a:ext cx="6068111" cy="4464620"/>
            </a:xfrm>
            <a:prstGeom prst="rect">
              <a:avLst/>
            </a:prstGeom>
          </p:spPr>
        </p:pic>
        <p:sp>
          <p:nvSpPr>
            <p:cNvPr id="10" name="Right Arrow 9"/>
            <p:cNvSpPr/>
            <p:nvPr/>
          </p:nvSpPr>
          <p:spPr>
            <a:xfrm rot="20048654">
              <a:off x="5272265" y="3663542"/>
              <a:ext cx="3732738" cy="1852822"/>
            </a:xfrm>
            <a:prstGeom prst="rightArrow">
              <a:avLst>
                <a:gd name="adj1" fmla="val 63466"/>
                <a:gd name="adj2" fmla="val 50701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smtClean="0"/>
                <a:t>   It’s </a:t>
              </a:r>
              <a:r>
                <a:rPr lang="en-US" sz="2800" b="1"/>
                <a:t>a bull market,</a:t>
              </a:r>
            </a:p>
            <a:p>
              <a:pPr algn="ctr"/>
              <a:r>
                <a:rPr lang="en-US" sz="2800" b="1" smtClean="0"/>
                <a:t>   buy </a:t>
              </a:r>
              <a:r>
                <a:rPr lang="en-US" sz="2800" b="1"/>
                <a:t>shares!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070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CP Violation in Particle Physics</a:t>
            </a:r>
            <a:endParaRPr lang="en-US"/>
          </a:p>
        </p:txBody>
      </p:sp>
      <p:pic>
        <p:nvPicPr>
          <p:cNvPr id="3" name="Picture 4" descr="C:\Users\Georg Raffelt\Desktop\kobayas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6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Georg Raffelt\Desktop\maskaw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98" y="3813416"/>
            <a:ext cx="1656184" cy="23069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86840" y="6192418"/>
            <a:ext cx="3385568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effectLst/>
              </a:rPr>
              <a:t>Physics Nobel Prize 2008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288155" y="719607"/>
            <a:ext cx="8784977" cy="29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 b="1" dirty="0">
                <a:solidFill>
                  <a:srgbClr val="003399"/>
                </a:solidFill>
                <a:effectLst/>
              </a:rPr>
              <a:t>Discrete symmetries in particle </a:t>
            </a:r>
            <a:r>
              <a:rPr lang="en-US" sz="2000" b="1" dirty="0" smtClean="0">
                <a:solidFill>
                  <a:srgbClr val="003399"/>
                </a:solidFill>
                <a:effectLst/>
              </a:rPr>
              <a:t>physics</a:t>
            </a:r>
          </a:p>
          <a:p>
            <a:pPr algn="l"/>
            <a:endParaRPr lang="en-US" sz="200" dirty="0">
              <a:solidFill>
                <a:srgbClr val="003399"/>
              </a:solidFill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      </a:t>
            </a:r>
            <a:r>
              <a:rPr lang="en-US" sz="80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  Charge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conjugation, transforms particles to antiparticles</a:t>
            </a: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       </a:t>
            </a:r>
            <a:r>
              <a:rPr lang="en-US" sz="2000" dirty="0" smtClean="0">
                <a:solidFill>
                  <a:srgbClr val="003399"/>
                </a:solidFill>
              </a:rPr>
              <a:t>   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by weak 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P      </a:t>
            </a:r>
            <a:r>
              <a:rPr lang="en-US" sz="1050" dirty="0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Parity</a:t>
            </a:r>
            <a:r>
              <a:rPr lang="en-US" sz="2000" dirty="0">
                <a:solidFill>
                  <a:srgbClr val="003399"/>
                </a:solidFill>
                <a:effectLst/>
              </a:rPr>
              <a:t>, changes left-handedness to right-handedness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    </a:t>
            </a:r>
            <a:r>
              <a:rPr lang="en-US" sz="2000" dirty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</a:rPr>
              <a:t> 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weak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interactions</a:t>
            </a:r>
          </a:p>
          <a:p>
            <a:pPr algn="l"/>
            <a:endParaRPr lang="en-US" sz="200" dirty="0" smtClean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</a:rPr>
              <a:t>T      </a:t>
            </a:r>
            <a:r>
              <a:rPr lang="en-US" sz="1100" dirty="0" smtClean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Time </a:t>
            </a:r>
            <a:r>
              <a:rPr lang="en-US" sz="2000" dirty="0">
                <a:solidFill>
                  <a:srgbClr val="003399"/>
                </a:solidFill>
                <a:effectLst/>
              </a:rPr>
              <a:t>reversal, changes direction of motion (forward to backward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)</a:t>
            </a:r>
          </a:p>
          <a:p>
            <a:pPr algn="l"/>
            <a:endParaRPr lang="en-US" sz="200" dirty="0">
              <a:solidFill>
                <a:srgbClr val="003399"/>
              </a:solidFill>
              <a:effectLst/>
            </a:endParaRPr>
          </a:p>
          <a:p>
            <a:r>
              <a:rPr lang="en-US" sz="2000" dirty="0" smtClean="0">
                <a:solidFill>
                  <a:srgbClr val="003399"/>
                </a:solidFill>
                <a:effectLst/>
              </a:rPr>
              <a:t>CPT  </a:t>
            </a:r>
            <a:r>
              <a:rPr lang="en-US" sz="2000" dirty="0" smtClean="0">
                <a:solidFill>
                  <a:srgbClr val="003399"/>
                </a:solidFill>
              </a:rPr>
              <a:t>–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exactly </a:t>
            </a:r>
            <a:r>
              <a:rPr lang="en-US" sz="2000" dirty="0">
                <a:solidFill>
                  <a:srgbClr val="003399"/>
                </a:solidFill>
                <a:effectLst/>
              </a:rPr>
              <a:t>conserved in quantum field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theory</a:t>
            </a:r>
          </a:p>
          <a:p>
            <a:endParaRPr lang="en-US" sz="200" dirty="0">
              <a:solidFill>
                <a:srgbClr val="003399"/>
              </a:solidFill>
              <a:effectLst/>
            </a:endParaRPr>
          </a:p>
          <a:p>
            <a:pPr algn="l"/>
            <a:r>
              <a:rPr lang="en-US" sz="2000" dirty="0" smtClean="0">
                <a:solidFill>
                  <a:srgbClr val="003399"/>
                </a:solidFill>
                <a:effectLst/>
              </a:rPr>
              <a:t>CP    –  conserved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all gauge interactions</a:t>
            </a:r>
          </a:p>
          <a:p>
            <a:pPr algn="l"/>
            <a:r>
              <a:rPr lang="en-US" sz="2000" dirty="0">
                <a:solidFill>
                  <a:srgbClr val="003399"/>
                </a:solidFill>
                <a:effectLst/>
              </a:rPr>
              <a:t>    </a:t>
            </a:r>
            <a:r>
              <a:rPr lang="en-US" sz="2000" dirty="0">
                <a:solidFill>
                  <a:srgbClr val="003399"/>
                </a:solidFill>
              </a:rPr>
              <a:t>    </a:t>
            </a:r>
            <a:r>
              <a:rPr lang="en-US" sz="2000" dirty="0">
                <a:solidFill>
                  <a:srgbClr val="003399"/>
                </a:solidFill>
                <a:effectLst/>
              </a:rPr>
              <a:t>  </a:t>
            </a:r>
            <a:r>
              <a:rPr lang="en-US" sz="2000" dirty="0">
                <a:solidFill>
                  <a:srgbClr val="003399"/>
                </a:solidFill>
              </a:rPr>
              <a:t> </a:t>
            </a:r>
            <a:r>
              <a:rPr lang="en-US" sz="2000" dirty="0" smtClean="0">
                <a:solidFill>
                  <a:srgbClr val="003399"/>
                </a:solidFill>
              </a:rPr>
              <a:t>  </a:t>
            </a:r>
            <a:r>
              <a:rPr lang="en-US" sz="2000" dirty="0" smtClean="0">
                <a:solidFill>
                  <a:srgbClr val="003399"/>
                </a:solidFill>
                <a:effectLst/>
              </a:rPr>
              <a:t>violated </a:t>
            </a:r>
            <a:r>
              <a:rPr lang="en-US" sz="2000" dirty="0">
                <a:solidFill>
                  <a:srgbClr val="003399"/>
                </a:solidFill>
                <a:effectLst/>
              </a:rPr>
              <a:t>by three-flavor quark mixing matrix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86840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M. Kobayashi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14534" y="5832316"/>
            <a:ext cx="1657848" cy="28811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T. Maskawa</a:t>
            </a:r>
            <a:endParaRPr 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3903783" y="3767593"/>
            <a:ext cx="5241359" cy="229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t" anchorCtr="0"/>
          <a:lstStyle/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All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measured CP-violating effects derive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from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a single phase in the quark mass matrix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(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Kobayashi-Maskawa phase), </a:t>
            </a:r>
            <a:endParaRPr lang="en-US" sz="2000" smtClean="0">
              <a:solidFill>
                <a:schemeClr val="accent2">
                  <a:lumMod val="75000"/>
                </a:schemeClr>
              </a:solidFill>
              <a:effectLst/>
            </a:endParaRPr>
          </a:p>
          <a:p>
            <a:pPr algn="l"/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i.e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. from complex Yukawa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couplings</a:t>
            </a:r>
          </a:p>
          <a:p>
            <a:pPr algn="l"/>
            <a:endParaRPr lang="en-US" sz="50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 algn="l">
              <a:buFont typeface="Wingdings" pitchFamily="2" charset="2"/>
              <a:buChar char="v"/>
            </a:pP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Cosmic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matter-antimatter asymmetry</a:t>
            </a:r>
          </a:p>
          <a:p>
            <a:pPr algn="l"/>
            <a:r>
              <a:rPr lang="en-US" sz="200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en-US" sz="2000" smtClean="0">
                <a:solidFill>
                  <a:schemeClr val="accent2">
                    <a:lumMod val="75000"/>
                  </a:schemeClr>
                </a:solidFill>
                <a:effectLst/>
              </a:rPr>
              <a:t>requires </a:t>
            </a:r>
            <a:r>
              <a:rPr lang="en-US" sz="2000">
                <a:solidFill>
                  <a:schemeClr val="accent2">
                    <a:lumMod val="75000"/>
                  </a:schemeClr>
                </a:solidFill>
                <a:effectLst/>
              </a:rPr>
              <a:t>new ingredients</a:t>
            </a:r>
          </a:p>
        </p:txBody>
      </p:sp>
    </p:spTree>
    <p:extLst>
      <p:ext uri="{BB962C8B-B14F-4D97-AF65-F5344CB8AC3E}">
        <p14:creationId xmlns:p14="http://schemas.microsoft.com/office/powerpoint/2010/main" val="9429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CP Problem of Strong Interactions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solidFill>
                                        <a:srgbClr val="AA0000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/>
                                    </a:rPr>
                                    <m:t>i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AA0000"/>
                                          </a:solidFill>
                                          <a:latin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l-GR" sz="2400" b="0" i="0" smtClean="0">
                          <a:solidFill>
                            <a:srgbClr val="AA0000"/>
                          </a:solidFill>
                          <a:latin typeface="Cambria Math"/>
                          <a:ea typeface="Cambria Math"/>
                        </a:rPr>
                        <m:t>Θ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sSubSup>
                        <m:sSubSupPr>
                          <m:ctrlPr>
                            <a:rPr lang="en-US" sz="2400" b="0" i="1" smtClean="0">
                              <a:solidFill>
                                <a:srgbClr val="AA000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AA0000"/>
                                  </a:solidFill>
                                  <a:latin typeface="Cambria Math"/>
                                </a:rPr>
                                <m:t>𝐺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  <m:sup>
                          <m:r>
                            <a:rPr lang="en-US" sz="2400" i="1">
                              <a:solidFill>
                                <a:srgbClr val="AA0000"/>
                              </a:solidFill>
                              <a:latin typeface="Cambria Math"/>
                              <a:ea typeface="Cambria Math"/>
                            </a:rPr>
                            <m:t>𝜇𝜈</m:t>
                          </m:r>
                        </m:sup>
                      </m:sSubSup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1439707"/>
                <a:ext cx="8139601" cy="102912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→</m:t>
                      </m:r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b/>
                        <m:sup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5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/2</m:t>
                          </m:r>
                        </m:sup>
                      </m:sSubSup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2951917"/>
                <a:ext cx="2564869" cy="52225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/>
                            </a:rPr>
                            <m:t>ℒ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</m:sSub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/>
                            </a:rPr>
                            <m:t>𝑞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𝜓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</a:rPr>
                                <m:t>i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/>
                            </a:rPr>
                            <m:t>−</m:t>
                          </m:r>
                          <m:box>
                            <m:box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boxPr>
                            <m:e>
                              <m:argPr>
                                <m:argSz m:val="-1"/>
                              </m:argP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box>
                        </m:e>
                      </m:nary>
                      <m:r>
                        <a:rPr lang="en-US" sz="2400" b="0" i="1" smtClean="0">
                          <a:latin typeface="Cambria Math"/>
                        </a:rPr>
                        <m:t>𝐺𝐺</m:t>
                      </m:r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limLow>
                        <m:limLow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groupChr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400" b="0" i="0" smtClean="0">
                                      <a:latin typeface="Cambria Math"/>
                                      <a:ea typeface="Cambria Math"/>
                                    </a:rPr>
                                    <m:t>Θ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arg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2400" b="0" i="0" smtClean="0">
                                      <a:latin typeface="Cambria Math"/>
                                      <a:ea typeface="Cambria Math"/>
                                    </a:rPr>
                                    <m:t>det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  <a:ea typeface="Cambria Math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𝑀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/>
                                          <a:ea typeface="Cambria Math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groupChr>
                        </m:e>
                        <m:li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 ≤</m:t>
                          </m:r>
                          <m:bar>
                            <m:barPr>
                              <m:pos m:val="top"/>
                              <m:ctrlPr>
                                <a:rPr lang="en-US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bar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ba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≤+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lim>
                      </m:limLow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l-GR" sz="2400" b="0" i="1" smtClean="0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/>
                                  <a:ea typeface="Cambria Math"/>
                                </a:rPr>
                                <m:t>s</m:t>
                              </m:r>
                            </m:sub>
                          </m:sSub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8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𝐺</m:t>
                      </m:r>
                      <m:acc>
                        <m:accPr>
                          <m:chr m:val="̃"/>
                          <m:ctrlPr>
                            <a:rPr lang="el-GR" sz="24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𝐺</m:t>
                          </m:r>
                        </m:e>
                      </m:acc>
                    </m:oMath>
                  </m:oMathPara>
                </a14:m>
                <a:endParaRPr lang="en-US" sz="2400" b="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3507009"/>
                <a:ext cx="8353121" cy="105073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2376202" y="875841"/>
            <a:ext cx="128785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Real quark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mass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52719" y="863627"/>
            <a:ext cx="191225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Phase from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Yukawa coupling</a:t>
            </a:r>
            <a:endParaRPr lang="en-US" sz="2000" dirty="0">
              <a:solidFill>
                <a:srgbClr val="003399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70397" y="863627"/>
            <a:ext cx="101444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Angle</a:t>
            </a:r>
          </a:p>
          <a:p>
            <a:pPr>
              <a:lnSpc>
                <a:spcPts val="2000"/>
              </a:lnSpc>
            </a:pPr>
            <a:r>
              <a:rPr lang="en-US" sz="2000" dirty="0" smtClean="0">
                <a:solidFill>
                  <a:srgbClr val="003399"/>
                </a:solidFill>
              </a:rPr>
              <a:t>variable</a:t>
            </a:r>
            <a:endParaRPr lang="en-US" sz="2000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en-US" sz="2000" dirty="0" smtClean="0">
                    <a:solidFill>
                      <a:srgbClr val="003399"/>
                    </a:solidFill>
                  </a:rPr>
                  <a:t>CP-odd</a:t>
                </a:r>
              </a:p>
              <a:p>
                <a:pPr>
                  <a:lnSpc>
                    <a:spcPts val="2000"/>
                  </a:lnSpc>
                </a:pPr>
                <a:r>
                  <a:rPr lang="en-US" sz="2000" dirty="0">
                    <a:solidFill>
                      <a:srgbClr val="003399"/>
                    </a:solidFill>
                  </a:rPr>
                  <a:t>q</a:t>
                </a:r>
                <a:r>
                  <a:rPr lang="en-US" sz="2000" dirty="0" smtClean="0">
                    <a:solidFill>
                      <a:srgbClr val="003399"/>
                    </a:solidFill>
                  </a:rPr>
                  <a:t>uantity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∼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𝐄</m:t>
                    </m:r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⋅</m:t>
                    </m:r>
                    <m:r>
                      <a:rPr lang="en-US" sz="2000" b="1" i="0" smtClean="0">
                        <a:solidFill>
                          <a:srgbClr val="003399"/>
                        </a:solidFill>
                        <a:latin typeface="Cambria Math"/>
                        <a:ea typeface="Cambria Math"/>
                      </a:rPr>
                      <m:t>𝐁</m:t>
                    </m:r>
                  </m:oMath>
                </a14:m>
                <a:endParaRPr lang="en-US" sz="2000" b="1" dirty="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862" y="863627"/>
                <a:ext cx="1900841" cy="608115"/>
              </a:xfrm>
              <a:prstGeom prst="rect">
                <a:avLst/>
              </a:prstGeom>
              <a:blipFill rotWithShape="1">
                <a:blip r:embed="rId5"/>
                <a:stretch>
                  <a:fillRect l="-3205" t="-13131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/>
          <p:cNvCxnSpPr/>
          <p:nvPr/>
        </p:nvCxnSpPr>
        <p:spPr>
          <a:xfrm>
            <a:off x="3168312" y="1295687"/>
            <a:ext cx="72010" cy="43206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88412" y="1439707"/>
            <a:ext cx="216031" cy="21603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6477620" y="1415454"/>
            <a:ext cx="75162" cy="25882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7632932" y="1409174"/>
            <a:ext cx="144020" cy="235486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288032" y="2591867"/>
            <a:ext cx="8640961" cy="35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Remove phase of mass term by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chiral transformation </a:t>
            </a:r>
            <a:r>
              <a:rPr lang="en-US" sz="2000">
                <a:solidFill>
                  <a:srgbClr val="003399"/>
                </a:solidFill>
                <a:effectLst/>
              </a:rPr>
              <a:t>of quark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3"/>
              <p:cNvSpPr>
                <a:spLocks noChangeArrowheads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/>
              <a:lstStyle/>
              <a:p>
                <a:pPr marL="342900" indent="-342900" algn="l">
                  <a:buFont typeface="Wingdings" pitchFamily="2" charset="2"/>
                  <a:buChar char="v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  <a:ea typeface="Cambria Math"/>
                          </a:rPr>
                          <m:t>Θ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can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be traded between quark phases and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𝐺</m:t>
                    </m:r>
                    <m:acc>
                      <m:accPr>
                        <m:chr m:val="̃"/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acc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𝐺</m:t>
                        </m:r>
                      </m:e>
                    </m:acc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term</a:t>
                </a:r>
              </a:p>
              <a:p>
                <a:pPr algn="l"/>
                <a:endParaRPr lang="en-US" sz="600" smtClean="0">
                  <a:solidFill>
                    <a:srgbClr val="003399"/>
                  </a:solidFill>
                  <a:effectLst/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</a:rPr>
                  <a:t>No physical impact if at least one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𝑞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  <a:effectLst/>
                </a:endParaRPr>
              </a:p>
              <a:p>
                <a:pPr algn="l"/>
                <a:endParaRPr lang="en-US" sz="500">
                  <a:solidFill>
                    <a:srgbClr val="003399"/>
                  </a:solidFill>
                </a:endParaRPr>
              </a:p>
              <a:p>
                <a:pPr marL="342900" indent="-342900" algn="l">
                  <a:buFont typeface="Wingdings" pitchFamily="2" charset="2"/>
                  <a:buChar char="v"/>
                </a:pP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Induces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a large neutron electric dipole moment (a T-violating quantity)</a:t>
                </a:r>
              </a:p>
            </p:txBody>
          </p:sp>
        </mc:Choice>
        <mc:Fallback xmlns="">
          <p:sp>
            <p:nvSpPr>
              <p:cNvPr id="18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4680157"/>
                <a:ext cx="8640961" cy="864120"/>
              </a:xfrm>
              <a:prstGeom prst="rect">
                <a:avLst/>
              </a:prstGeom>
              <a:blipFill rotWithShape="1">
                <a:blip r:embed="rId6"/>
                <a:stretch>
                  <a:fillRect l="-1622" t="-8511" b="-4751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/>
              <p:cNvSpPr>
                <a:spLocks noChangeArrowheads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pPr algn="ctr"/>
                <a:r>
                  <a:rPr lang="en-US" sz="2400" b="1" smtClean="0">
                    <a:solidFill>
                      <a:srgbClr val="AA0000"/>
                    </a:solidFill>
                  </a:rPr>
                  <a:t>Experimental </a:t>
                </a:r>
                <a:r>
                  <a:rPr lang="en-US" sz="2400" b="1">
                    <a:solidFill>
                      <a:srgbClr val="AA0000"/>
                    </a:solidFill>
                  </a:rPr>
                  <a:t>limits:  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rgbClr val="AA0000"/>
                                </a:solidFill>
                                <a:latin typeface="Cambria Math"/>
                                <a:ea typeface="Cambria Math"/>
                              </a:rPr>
                              <m:t>𝚯</m:t>
                            </m:r>
                          </m:e>
                        </m:acc>
                      </m:e>
                    </m:d>
                    <m:r>
                      <a:rPr lang="en-US" sz="2400" b="1" i="1" smtClean="0">
                        <a:solidFill>
                          <a:srgbClr val="AA0000"/>
                        </a:solidFill>
                        <a:latin typeface="Cambria Math"/>
                      </a:rPr>
                      <m:t>&lt;</m:t>
                    </m:r>
                    <m:sSup>
                      <m:sSupPr>
                        <m:ctrlP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en-US" sz="2400" b="1" i="1" smtClean="0">
                            <a:solidFill>
                              <a:srgbClr val="AA0000"/>
                            </a:solidFill>
                            <a:latin typeface="Cambria Math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2400" b="1" smtClean="0">
                    <a:solidFill>
                      <a:srgbClr val="AA0000"/>
                    </a:solidFill>
                  </a:rPr>
                  <a:t>    Why </a:t>
                </a:r>
                <a:r>
                  <a:rPr lang="en-US" sz="2400" b="1">
                    <a:solidFill>
                      <a:srgbClr val="AA0000"/>
                    </a:solidFill>
                  </a:rPr>
                  <a:t>so small?</a:t>
                </a:r>
                <a:r>
                  <a:rPr lang="en-US" sz="2400" b="1">
                    <a:solidFill>
                      <a:srgbClr val="AA0000"/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8032" y="5832430"/>
                <a:ext cx="8640961" cy="79199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00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714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Strong CP Problem</a:t>
            </a:r>
            <a:endParaRPr lang="en-US"/>
          </a:p>
        </p:txBody>
      </p:sp>
      <p:pic>
        <p:nvPicPr>
          <p:cNvPr id="3" name="Picture 2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3" y="1752432"/>
            <a:ext cx="8641200" cy="21600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4607923" y="1248062"/>
            <a:ext cx="590" cy="34320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44463" y="3912432"/>
            <a:ext cx="8928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403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38222" y="39127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1800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392482" y="1746753"/>
            <a:ext cx="216030" cy="53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38299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005" y="4098857"/>
                <a:ext cx="672172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9322" y="4098857"/>
                <a:ext cx="672172" cy="46166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i="0" smtClean="0">
                          <a:latin typeface="Cambria Math"/>
                        </a:rPr>
                        <m:t>Θ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9162" y="3954837"/>
                <a:ext cx="453970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QCD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sup>
                      </m:sSub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1042" y="1488477"/>
                <a:ext cx="931024" cy="516552"/>
              </a:xfrm>
              <a:prstGeom prst="rect">
                <a:avLst/>
              </a:prstGeom>
              <a:blipFill rotWithShape="1">
                <a:blip r:embed="rId6"/>
                <a:stretch>
                  <a:fillRect b="-9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5976702" y="3912432"/>
            <a:ext cx="0" cy="21573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/>
                  <a:t>QCD vacuum energy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999" y="723912"/>
                <a:ext cx="3447803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2650" t="-10667" r="-70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97997" y="4670632"/>
                <a:ext cx="775103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smtClean="0">
                    <a:solidFill>
                      <a:srgbClr val="003399"/>
                    </a:solidFill>
                  </a:rPr>
                  <a:t>• CP conserving vacuum has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(Vafa and Witten 1984)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QCD could have any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−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≤+</m:t>
                    </m:r>
                    <m:r>
                      <a:rPr lang="en-US" sz="2400" b="0" i="1" smtClean="0">
                        <a:solidFill>
                          <a:srgbClr val="003399"/>
                        </a:solidFill>
                        <a:latin typeface="Cambria Math"/>
                      </a:rPr>
                      <m:t>𝜋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, is “constant of nature”</a:t>
                </a:r>
              </a:p>
              <a:p>
                <a:r>
                  <a:rPr lang="en-US" sz="2400">
                    <a:solidFill>
                      <a:srgbClr val="003399"/>
                    </a:solidFill>
                  </a:rPr>
                  <a:t>• </a:t>
                </a:r>
                <a:r>
                  <a:rPr lang="en-US" sz="2400" smtClean="0">
                    <a:solidFill>
                      <a:srgbClr val="003399"/>
                    </a:solidFill>
                  </a:rPr>
                  <a:t>Energy can not be minimized: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solidFill>
                          <a:srgbClr val="003399"/>
                        </a:solidFill>
                        <a:latin typeface="Cambria Math"/>
                      </a:rPr>
                      <m:t>Θ</m:t>
                    </m:r>
                  </m:oMath>
                </a14:m>
                <a:r>
                  <a:rPr lang="en-US" sz="2400" smtClean="0">
                    <a:solidFill>
                      <a:srgbClr val="003399"/>
                    </a:solidFill>
                  </a:rPr>
                  <a:t> not dynamical</a:t>
                </a: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997" y="4670632"/>
                <a:ext cx="7751033" cy="1200329"/>
              </a:xfrm>
              <a:prstGeom prst="rect">
                <a:avLst/>
              </a:prstGeom>
              <a:blipFill rotWithShape="1">
                <a:blip r:embed="rId8"/>
                <a:stretch>
                  <a:fillRect l="-1179" t="-4061" r="-236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1080022" y="2144947"/>
            <a:ext cx="14936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4273" y="2139727"/>
            <a:ext cx="149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557D7D"/>
                </a:solidFill>
              </a:rPr>
              <a:t>Equivalent</a:t>
            </a:r>
            <a:endParaRPr lang="en-US" sz="2400">
              <a:solidFill>
                <a:srgbClr val="557D7D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235408" y="2375837"/>
            <a:ext cx="2736683" cy="0"/>
          </a:xfrm>
          <a:prstGeom prst="straightConnector1">
            <a:avLst/>
          </a:prstGeom>
          <a:ln w="38100">
            <a:solidFill>
              <a:srgbClr val="557D7D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−2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092" y="4104077"/>
                <a:ext cx="842090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+2</m:t>
                      </m:r>
                      <m:r>
                        <a:rPr lang="en-US" sz="2400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576" y="4104077"/>
                <a:ext cx="842090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3753162" y="2783362"/>
            <a:ext cx="457200" cy="456595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3235408" y="148847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71788" y="1511717"/>
            <a:ext cx="4914" cy="2466360"/>
          </a:xfrm>
          <a:prstGeom prst="line">
            <a:avLst/>
          </a:prstGeom>
          <a:ln w="38100">
            <a:solidFill>
              <a:srgbClr val="557D7D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298390" y="3064871"/>
            <a:ext cx="6908558" cy="3555786"/>
            <a:chOff x="1298390" y="3064871"/>
            <a:chExt cx="6908558" cy="35557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Peccei-Quinn solution: </a:t>
                  </a:r>
                </a:p>
                <a:p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Make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/>
                        </a:rPr>
                        <m:t>𝚯</m:t>
                      </m:r>
                    </m:oMath>
                  </a14:m>
                  <a:r>
                    <a:rPr lang="en-US" sz="2400" b="1">
                      <a:solidFill>
                        <a:schemeClr val="accent2">
                          <a:lumMod val="75000"/>
                        </a:schemeClr>
                      </a:solidFill>
                    </a:rPr>
                    <a:t> dynamical, let system relax to lowest </a:t>
                  </a:r>
                  <a:r>
                    <a:rPr lang="en-US" sz="2400" b="1" smtClean="0">
                      <a:solidFill>
                        <a:schemeClr val="accent2">
                          <a:lumMod val="75000"/>
                        </a:schemeClr>
                      </a:solidFill>
                    </a:rPr>
                    <a:t>energy</a:t>
                  </a:r>
                  <a:endParaRPr lang="en-US" sz="2400" b="1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8390" y="5789660"/>
                  <a:ext cx="6908558" cy="83099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1412" t="-5882" r="-441" b="-161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/>
            <p:cNvCxnSpPr/>
            <p:nvPr/>
          </p:nvCxnSpPr>
          <p:spPr>
            <a:xfrm>
              <a:off x="4015013" y="3064871"/>
              <a:ext cx="352271" cy="674616"/>
            </a:xfrm>
            <a:prstGeom prst="straightConnector1">
              <a:avLst/>
            </a:prstGeom>
            <a:ln w="76200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784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The Pool Table Analogy  (Pierre Sikivie 1996)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225359" y="1795494"/>
            <a:ext cx="2766308" cy="1688994"/>
            <a:chOff x="2016" y="1392"/>
            <a:chExt cx="1728" cy="1056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2016" y="1392"/>
              <a:ext cx="288" cy="1056"/>
            </a:xfrm>
            <a:prstGeom prst="parallelogram">
              <a:avLst>
                <a:gd name="adj" fmla="val 5902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flipH="1">
              <a:off x="3456" y="1392"/>
              <a:ext cx="288" cy="1056"/>
            </a:xfrm>
            <a:prstGeom prst="parallelogram">
              <a:avLst>
                <a:gd name="adj" fmla="val 5902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960107" y="1436995"/>
            <a:ext cx="0" cy="2995490"/>
          </a:xfrm>
          <a:prstGeom prst="line">
            <a:avLst/>
          </a:prstGeom>
          <a:noFill/>
          <a:ln w="50800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endParaRPr lang="en-US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53017" y="976497"/>
            <a:ext cx="1614180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CC0000"/>
                </a:solidFill>
                <a:effectLst/>
                <a:latin typeface="+mn-lt"/>
              </a:rPr>
              <a:t>Gravity</a:t>
            </a:r>
            <a:endParaRPr lang="de-DE" b="1">
              <a:solidFill>
                <a:srgbClr val="CC0000"/>
              </a:solidFill>
              <a:effectLst/>
              <a:latin typeface="+mn-lt"/>
            </a:endParaRPr>
          </a:p>
        </p:txBody>
      </p:sp>
      <p:sp>
        <p:nvSpPr>
          <p:cNvPr id="8" name="Oval 7"/>
          <p:cNvSpPr>
            <a:spLocks noChangeAspect="1" noChangeArrowheads="1"/>
          </p:cNvSpPr>
          <p:nvPr/>
        </p:nvSpPr>
        <p:spPr bwMode="auto">
          <a:xfrm>
            <a:off x="5337593" y="1352995"/>
            <a:ext cx="384043" cy="383999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989278" y="1196996"/>
            <a:ext cx="1546997" cy="120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Symmetric</a:t>
            </a:r>
          </a:p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relative</a:t>
            </a:r>
          </a:p>
          <a:p>
            <a:r>
              <a:rPr lang="en-US" b="1">
                <a:solidFill>
                  <a:srgbClr val="003399"/>
                </a:solidFill>
                <a:effectLst/>
                <a:latin typeface="+mn-lt"/>
              </a:rPr>
              <a:t>to gravity</a:t>
            </a:r>
            <a:endParaRPr lang="de-DE" b="1">
              <a:solidFill>
                <a:srgbClr val="003399"/>
              </a:solidFill>
              <a:effectLst/>
              <a:latin typeface="+mn-lt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764808" y="976497"/>
            <a:ext cx="1743194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1">
                <a:effectLst/>
                <a:latin typeface="+mn-lt"/>
              </a:rPr>
              <a:t>Pool table</a:t>
            </a:r>
            <a:endParaRPr lang="de-DE" b="1">
              <a:effectLst/>
              <a:latin typeface="+mn-lt"/>
            </a:endParaRP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44017" y="2564991"/>
            <a:ext cx="6581232" cy="3698987"/>
            <a:chOff x="96" y="1950"/>
            <a:chExt cx="4387" cy="2466"/>
          </a:xfrm>
        </p:grpSpPr>
        <p:grpSp>
          <p:nvGrpSpPr>
            <p:cNvPr id="12" name="Group 11"/>
            <p:cNvGrpSpPr>
              <a:grpSpLocks/>
            </p:cNvGrpSpPr>
            <p:nvPr/>
          </p:nvGrpSpPr>
          <p:grpSpPr bwMode="auto">
            <a:xfrm>
              <a:off x="102" y="1950"/>
              <a:ext cx="4381" cy="2247"/>
              <a:chOff x="96" y="1873"/>
              <a:chExt cx="4107" cy="2107"/>
            </a:xfrm>
          </p:grpSpPr>
          <p:grpSp>
            <p:nvGrpSpPr>
              <p:cNvPr id="14" name="Group 12"/>
              <p:cNvGrpSpPr>
                <a:grpSpLocks/>
              </p:cNvGrpSpPr>
              <p:nvPr/>
            </p:nvGrpSpPr>
            <p:grpSpPr bwMode="auto">
              <a:xfrm>
                <a:off x="96" y="1873"/>
                <a:ext cx="4107" cy="2107"/>
                <a:chOff x="96" y="1873"/>
                <a:chExt cx="4107" cy="2107"/>
              </a:xfrm>
            </p:grpSpPr>
            <p:grpSp>
              <p:nvGrpSpPr>
                <p:cNvPr id="18" name="Group 13"/>
                <p:cNvGrpSpPr>
                  <a:grpSpLocks/>
                </p:cNvGrpSpPr>
                <p:nvPr/>
              </p:nvGrpSpPr>
              <p:grpSpPr bwMode="auto">
                <a:xfrm>
                  <a:off x="1557" y="1873"/>
                  <a:ext cx="2646" cy="1967"/>
                  <a:chOff x="1557" y="1873"/>
                  <a:chExt cx="2646" cy="1967"/>
                </a:xfrm>
              </p:grpSpPr>
              <p:sp>
                <p:nvSpPr>
                  <p:cNvPr id="20" name="Arc 14"/>
                  <p:cNvSpPr>
                    <a:spLocks noChangeAspect="1"/>
                  </p:cNvSpPr>
                  <p:nvPr/>
                </p:nvSpPr>
                <p:spPr bwMode="auto">
                  <a:xfrm>
                    <a:off x="1557" y="1873"/>
                    <a:ext cx="2646" cy="1919"/>
                  </a:xfrm>
                  <a:custGeom>
                    <a:avLst/>
                    <a:gdLst>
                      <a:gd name="G0" fmla="+- 14957 0 0"/>
                      <a:gd name="G1" fmla="+- 0 0 0"/>
                      <a:gd name="G2" fmla="+- 21600 0 0"/>
                      <a:gd name="T0" fmla="*/ 29764 w 29764"/>
                      <a:gd name="T1" fmla="*/ 15727 h 21600"/>
                      <a:gd name="T2" fmla="*/ 0 w 29764"/>
                      <a:gd name="T3" fmla="*/ 15584 h 21600"/>
                      <a:gd name="T4" fmla="*/ 14957 w 29764"/>
                      <a:gd name="T5" fmla="*/ 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9764" h="21600" fill="none" extrusionOk="0">
                        <a:moveTo>
                          <a:pt x="29763" y="15726"/>
                        </a:moveTo>
                        <a:cubicBezTo>
                          <a:pt x="25756" y="19499"/>
                          <a:pt x="20460" y="21599"/>
                          <a:pt x="14957" y="21600"/>
                        </a:cubicBezTo>
                        <a:cubicBezTo>
                          <a:pt x="9381" y="21600"/>
                          <a:pt x="4022" y="19444"/>
                          <a:pt x="0" y="15583"/>
                        </a:cubicBezTo>
                      </a:path>
                      <a:path w="29764" h="21600" stroke="0" extrusionOk="0">
                        <a:moveTo>
                          <a:pt x="29763" y="15726"/>
                        </a:moveTo>
                        <a:cubicBezTo>
                          <a:pt x="25756" y="19499"/>
                          <a:pt x="20460" y="21599"/>
                          <a:pt x="14957" y="21600"/>
                        </a:cubicBezTo>
                        <a:cubicBezTo>
                          <a:pt x="9381" y="21600"/>
                          <a:pt x="4022" y="19444"/>
                          <a:pt x="0" y="15583"/>
                        </a:cubicBezTo>
                        <a:lnTo>
                          <a:pt x="14957" y="0"/>
                        </a:lnTo>
                        <a:close/>
                      </a:path>
                    </a:pathLst>
                  </a:custGeom>
                  <a:noFill/>
                  <a:ln w="50800">
                    <a:solidFill>
                      <a:srgbClr val="008000"/>
                    </a:solidFill>
                    <a:round/>
                    <a:headEnd type="triangle" w="med" len="med"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 useBgFill="1">
                <p:nvSpPr>
                  <p:cNvPr id="21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664" y="3744"/>
                    <a:ext cx="432" cy="96"/>
                  </a:xfrm>
                  <a:prstGeom prst="rect">
                    <a:avLst/>
                  </a:prstGeom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8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6" y="3226"/>
                  <a:ext cx="1127" cy="7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97530" tIns="48765" rIns="97530" bIns="48765">
                  <a:spAutoFit/>
                </a:bodyPr>
                <a:lstStyle>
                  <a:lvl1pPr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487363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974725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463675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951038" algn="l" defTabSz="974725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4082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8654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3226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779838" defTabSz="974725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New degree </a:t>
                  </a:r>
                </a:p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of freedom</a:t>
                  </a:r>
                </a:p>
                <a:p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  <a:sym typeface="Symbol" pitchFamily="18" charset="2"/>
                    </a:rPr>
                    <a:t></a:t>
                  </a:r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  <a:sym typeface="Monotype Sorts" pitchFamily="2" charset="2"/>
                    </a:rPr>
                    <a:t> </a:t>
                  </a:r>
                  <a:r>
                    <a:rPr lang="en-US" b="1">
                      <a:solidFill>
                        <a:srgbClr val="008000"/>
                      </a:solidFill>
                      <a:effectLst/>
                      <a:latin typeface="+mn-lt"/>
                    </a:rPr>
                    <a:t>Axion</a:t>
                  </a:r>
                  <a:endParaRPr lang="de-DE" b="1">
                    <a:solidFill>
                      <a:srgbClr val="008000"/>
                    </a:solidFill>
                    <a:effectLst/>
                    <a:latin typeface="+mn-lt"/>
                  </a:endParaRP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 Box 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16" y="3231"/>
                    <a:ext cx="335" cy="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487363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97472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46367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951038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4082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8654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3226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7798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2800" b="1" i="1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800" b="1" i="0" smtClean="0">
                                  <a:solidFill>
                                    <a:srgbClr val="008000"/>
                                  </a:solidFill>
                                  <a:latin typeface="Cambria Math"/>
                                </a:rPr>
                                <m:t>𝚯</m:t>
                              </m:r>
                            </m:e>
                          </m:acc>
                        </m:oMath>
                      </m:oMathPara>
                    </a14:m>
                    <a:endParaRPr lang="en-US" sz="2800" b="1" smtClean="0">
                      <a:solidFill>
                        <a:srgbClr val="008000"/>
                      </a:solidFill>
                      <a:latin typeface="+mn-lt"/>
                    </a:endParaRPr>
                  </a:p>
                </p:txBody>
              </p:sp>
            </mc:Choice>
            <mc:Fallback xmlns="">
              <p:sp>
                <p:nvSpPr>
                  <p:cNvPr id="16" name="Text 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016" y="3231"/>
                    <a:ext cx="335" cy="331"/>
                  </a:xfrm>
                  <a:prstGeom prst="rect">
                    <a:avLst/>
                  </a:prstGeom>
                  <a:blipFill rotWithShape="1">
                    <a:blip r:embed="rId2"/>
                    <a:stretch>
                      <a:fillRect/>
                    </a:stretch>
                  </a:blipFill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96" y="412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b="1">
                  <a:solidFill>
                    <a:srgbClr val="008000"/>
                  </a:solidFill>
                  <a:effectLst/>
                </a:rPr>
                <a:t>(Weinberg 1978, Wilczek 1978)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3111346" y="1799993"/>
            <a:ext cx="6105679" cy="4463984"/>
            <a:chOff x="2074" y="1440"/>
            <a:chExt cx="4070" cy="2976"/>
          </a:xfrm>
        </p:grpSpPr>
        <p:grpSp>
          <p:nvGrpSpPr>
            <p:cNvPr id="23" name="Group 22"/>
            <p:cNvGrpSpPr>
              <a:grpSpLocks/>
            </p:cNvGrpSpPr>
            <p:nvPr/>
          </p:nvGrpSpPr>
          <p:grpSpPr bwMode="auto">
            <a:xfrm>
              <a:off x="2074" y="1440"/>
              <a:ext cx="4070" cy="2969"/>
              <a:chOff x="1944" y="1392"/>
              <a:chExt cx="3816" cy="2784"/>
            </a:xfrm>
          </p:grpSpPr>
          <p:grpSp>
            <p:nvGrpSpPr>
              <p:cNvPr id="25" name="Group 23"/>
              <p:cNvGrpSpPr>
                <a:grpSpLocks/>
              </p:cNvGrpSpPr>
              <p:nvPr/>
            </p:nvGrpSpPr>
            <p:grpSpPr bwMode="auto">
              <a:xfrm>
                <a:off x="1944" y="1392"/>
                <a:ext cx="1872" cy="2784"/>
                <a:chOff x="1944" y="1392"/>
                <a:chExt cx="1872" cy="2784"/>
              </a:xfrm>
            </p:grpSpPr>
            <p:sp useBgFill="1">
              <p:nvSpPr>
                <p:cNvPr id="27" name="Rectangle 24"/>
                <p:cNvSpPr>
                  <a:spLocks noChangeArrowheads="1"/>
                </p:cNvSpPr>
                <p:nvPr/>
              </p:nvSpPr>
              <p:spPr bwMode="auto">
                <a:xfrm>
                  <a:off x="1944" y="1407"/>
                  <a:ext cx="1872" cy="1089"/>
                </a:xfrm>
                <a:prstGeom prst="rect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28" name="Group 25"/>
                <p:cNvGrpSpPr>
                  <a:grpSpLocks/>
                </p:cNvGrpSpPr>
                <p:nvPr/>
              </p:nvGrpSpPr>
              <p:grpSpPr bwMode="auto">
                <a:xfrm>
                  <a:off x="2016" y="1392"/>
                  <a:ext cx="1728" cy="2784"/>
                  <a:chOff x="2016" y="1392"/>
                  <a:chExt cx="1728" cy="2784"/>
                </a:xfrm>
              </p:grpSpPr>
              <p:grpSp>
                <p:nvGrpSpPr>
                  <p:cNvPr id="29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2544" y="1392"/>
                    <a:ext cx="672" cy="2784"/>
                    <a:chOff x="2544" y="1392"/>
                    <a:chExt cx="672" cy="2784"/>
                  </a:xfrm>
                </p:grpSpPr>
                <p:sp>
                  <p:nvSpPr>
                    <p:cNvPr id="35" name="Line 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80" y="1392"/>
                      <a:ext cx="0" cy="2688"/>
                    </a:xfrm>
                    <a:prstGeom prst="line">
                      <a:avLst/>
                    </a:prstGeom>
                    <a:noFill/>
                    <a:ln w="1524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" name="Oval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24" y="1728"/>
                      <a:ext cx="312" cy="312"/>
                    </a:xfrm>
                    <a:prstGeom prst="ellipse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7" name="Rectangle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44" y="3936"/>
                      <a:ext cx="672" cy="24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oup 30"/>
                  <p:cNvGrpSpPr>
                    <a:grpSpLocks/>
                  </p:cNvGrpSpPr>
                  <p:nvPr/>
                </p:nvGrpSpPr>
                <p:grpSpPr bwMode="auto">
                  <a:xfrm>
                    <a:off x="2016" y="1776"/>
                    <a:ext cx="1728" cy="672"/>
                    <a:chOff x="2016" y="1776"/>
                    <a:chExt cx="1728" cy="672"/>
                  </a:xfrm>
                </p:grpSpPr>
                <p:sp>
                  <p:nvSpPr>
                    <p:cNvPr id="32" name="AutoShape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6" y="1872"/>
                      <a:ext cx="960" cy="576"/>
                    </a:xfrm>
                    <a:prstGeom prst="parallelogram">
                      <a:avLst>
                        <a:gd name="adj" fmla="val 136983"/>
                      </a:avLst>
                    </a:prstGeom>
                    <a:solidFill>
                      <a:srgbClr val="8000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" name="AutoShape 32"/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2784" y="1872"/>
                      <a:ext cx="960" cy="576"/>
                    </a:xfrm>
                    <a:prstGeom prst="parallelogram">
                      <a:avLst>
                        <a:gd name="adj" fmla="val 136983"/>
                      </a:avLst>
                    </a:prstGeom>
                    <a:solidFill>
                      <a:srgbClr val="800080"/>
                    </a:solidFill>
                    <a:ln w="12700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4" name="Oval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772" y="1776"/>
                      <a:ext cx="216" cy="216"/>
                    </a:xfrm>
                    <a:prstGeom prst="ellipse">
                      <a:avLst/>
                    </a:prstGeom>
                    <a:solidFill>
                      <a:srgbClr val="800080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Text Box 3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112" y="1738"/>
                    <a:ext cx="452" cy="29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97530" tIns="48765" rIns="97530" bIns="48765">
                    <a:spAutoFit/>
                  </a:bodyPr>
                  <a:lstStyle>
                    <a:lvl1pPr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487363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97472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1463675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951038" algn="l" defTabSz="974725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24082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8654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33226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779838" defTabSz="974725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r>
                      <a:rPr lang="en-US" b="1">
                        <a:effectLst/>
                        <a:latin typeface="+mn-lt"/>
                      </a:rPr>
                      <a:t>Axis</a:t>
                    </a:r>
                    <a:endParaRPr lang="de-DE" b="1">
                      <a:effectLst/>
                      <a:latin typeface="+mn-lt"/>
                    </a:endParaRPr>
                  </a:p>
                </p:txBody>
              </p:sp>
            </p:grpSp>
          </p:grpSp>
          <p:sp>
            <p:nvSpPr>
              <p:cNvPr id="26" name="Text Box 35"/>
              <p:cNvSpPr txBox="1">
                <a:spLocks noChangeArrowheads="1"/>
              </p:cNvSpPr>
              <p:nvPr/>
            </p:nvSpPr>
            <p:spPr bwMode="auto">
              <a:xfrm>
                <a:off x="4368" y="3264"/>
                <a:ext cx="1392" cy="7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7530" tIns="48765" rIns="97530" bIns="48765">
                <a:spAutoFit/>
              </a:bodyPr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Symmetry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dynamically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restored</a:t>
                </a:r>
                <a:endParaRPr lang="de-DE" b="1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</p:grp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4704" y="4128"/>
              <a:ext cx="12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r"/>
              <a:r>
                <a:rPr lang="en-US">
                  <a:effectLst/>
                </a:rPr>
                <a:t>  </a:t>
              </a:r>
              <a:r>
                <a:rPr lang="en-US" b="1">
                  <a:effectLst/>
                </a:rPr>
                <a:t>(Peccei &amp; Quinn 1977)</a:t>
              </a:r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995834" y="1487995"/>
            <a:ext cx="3225359" cy="307499"/>
            <a:chOff x="1776" y="1200"/>
            <a:chExt cx="2016" cy="192"/>
          </a:xfrm>
        </p:grpSpPr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824" y="1392"/>
              <a:ext cx="1920" cy="0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776" y="1200"/>
              <a:ext cx="48" cy="19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3744" y="1200"/>
              <a:ext cx="48" cy="192"/>
            </a:xfrm>
            <a:prstGeom prst="line">
              <a:avLst/>
            </a:prstGeom>
            <a:noFill/>
            <a:ln w="1270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42"/>
          <p:cNvGrpSpPr>
            <a:grpSpLocks/>
          </p:cNvGrpSpPr>
          <p:nvPr/>
        </p:nvGrpSpPr>
        <p:grpSpPr bwMode="auto">
          <a:xfrm>
            <a:off x="2535283" y="3023989"/>
            <a:ext cx="6131182" cy="1217996"/>
            <a:chOff x="1584" y="2160"/>
            <a:chExt cx="3832" cy="761"/>
          </a:xfrm>
        </p:grpSpPr>
        <p:grpSp>
          <p:nvGrpSpPr>
            <p:cNvPr id="43" name="Group 43"/>
            <p:cNvGrpSpPr>
              <a:grpSpLocks/>
            </p:cNvGrpSpPr>
            <p:nvPr/>
          </p:nvGrpSpPr>
          <p:grpSpPr bwMode="auto">
            <a:xfrm>
              <a:off x="1584" y="2160"/>
              <a:ext cx="3832" cy="761"/>
              <a:chOff x="1584" y="2160"/>
              <a:chExt cx="3832" cy="761"/>
            </a:xfrm>
          </p:grpSpPr>
          <p:sp>
            <p:nvSpPr>
              <p:cNvPr id="45" name="Text Box 44"/>
              <p:cNvSpPr txBox="1">
                <a:spLocks noChangeArrowheads="1"/>
              </p:cNvSpPr>
              <p:nvPr/>
            </p:nvSpPr>
            <p:spPr bwMode="auto">
              <a:xfrm>
                <a:off x="4368" y="2160"/>
                <a:ext cx="1048" cy="7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endParaRPr lang="en-US" sz="1000" b="1">
                  <a:solidFill>
                    <a:srgbClr val="003399"/>
                  </a:solidFill>
                  <a:latin typeface="+mn-lt"/>
                </a:endParaRP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Symmetry</a:t>
                </a:r>
              </a:p>
              <a:p>
                <a:r>
                  <a:rPr lang="en-US" b="1">
                    <a:solidFill>
                      <a:srgbClr val="003399"/>
                    </a:solidFill>
                    <a:effectLst/>
                    <a:latin typeface="+mn-lt"/>
                  </a:rPr>
                  <a:t>broken</a:t>
                </a:r>
                <a:endParaRPr lang="de-DE" b="1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  <p:grpSp>
            <p:nvGrpSpPr>
              <p:cNvPr id="46" name="Group 45"/>
              <p:cNvGrpSpPr>
                <a:grpSpLocks/>
              </p:cNvGrpSpPr>
              <p:nvPr/>
            </p:nvGrpSpPr>
            <p:grpSpPr bwMode="auto">
              <a:xfrm>
                <a:off x="1584" y="2160"/>
                <a:ext cx="2592" cy="336"/>
                <a:chOff x="1584" y="2160"/>
                <a:chExt cx="2592" cy="336"/>
              </a:xfrm>
            </p:grpSpPr>
            <p:sp useBgFill="1">
              <p:nvSpPr>
                <p:cNvPr id="47" name="AutoShape 46"/>
                <p:cNvSpPr>
                  <a:spLocks noChangeArrowheads="1"/>
                </p:cNvSpPr>
                <p:nvPr/>
              </p:nvSpPr>
              <p:spPr bwMode="auto">
                <a:xfrm rot="16200000">
                  <a:off x="2712" y="1032"/>
                  <a:ext cx="336" cy="2592"/>
                </a:xfrm>
                <a:prstGeom prst="rtTriangle">
                  <a:avLst/>
                </a:prstGeom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584" y="2160"/>
                  <a:ext cx="2592" cy="336"/>
                </a:xfrm>
                <a:prstGeom prst="line">
                  <a:avLst/>
                </a:prstGeom>
                <a:noFill/>
                <a:ln w="76200">
                  <a:solidFill>
                    <a:srgbClr val="9966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44" name="Text Box 48"/>
            <p:cNvSpPr txBox="1">
              <a:spLocks noChangeArrowheads="1"/>
            </p:cNvSpPr>
            <p:nvPr/>
          </p:nvSpPr>
          <p:spPr bwMode="auto">
            <a:xfrm>
              <a:off x="3168" y="2256"/>
              <a:ext cx="1008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r"/>
              <a:r>
                <a:rPr lang="en-US" b="1">
                  <a:solidFill>
                    <a:srgbClr val="003399"/>
                  </a:solidFill>
                  <a:effectLst/>
                  <a:latin typeface="+mn-lt"/>
                </a:rPr>
                <a:t>Floor</a:t>
              </a:r>
            </a:p>
            <a:p>
              <a:pPr algn="r"/>
              <a:r>
                <a:rPr lang="en-US" b="1">
                  <a:solidFill>
                    <a:srgbClr val="003399"/>
                  </a:solidFill>
                  <a:effectLst/>
                  <a:latin typeface="+mn-lt"/>
                </a:rPr>
                <a:t> inclined</a:t>
              </a:r>
              <a:endParaRPr lang="de-DE" b="1">
                <a:solidFill>
                  <a:srgbClr val="003399"/>
                </a:solidFill>
                <a:effectLst/>
                <a:latin typeface="+mn-lt"/>
              </a:endParaRPr>
            </a:p>
          </p:txBody>
        </p:sp>
      </p:grpSp>
      <p:grpSp>
        <p:nvGrpSpPr>
          <p:cNvPr id="49" name="Group 49"/>
          <p:cNvGrpSpPr>
            <a:grpSpLocks/>
          </p:cNvGrpSpPr>
          <p:nvPr/>
        </p:nvGrpSpPr>
        <p:grpSpPr bwMode="auto">
          <a:xfrm>
            <a:off x="4339983" y="3023989"/>
            <a:ext cx="537060" cy="767997"/>
            <a:chOff x="2712" y="2112"/>
            <a:chExt cx="336" cy="480"/>
          </a:xfrm>
        </p:grpSpPr>
        <p:sp useBgFill="1">
          <p:nvSpPr>
            <p:cNvPr id="50" name="Rectangle 50"/>
            <p:cNvSpPr>
              <a:spLocks noChangeArrowheads="1"/>
            </p:cNvSpPr>
            <p:nvPr/>
          </p:nvSpPr>
          <p:spPr bwMode="auto">
            <a:xfrm>
              <a:off x="2712" y="2112"/>
              <a:ext cx="336" cy="480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Line 51"/>
            <p:cNvSpPr>
              <a:spLocks noChangeShapeType="1"/>
            </p:cNvSpPr>
            <p:nvPr/>
          </p:nvSpPr>
          <p:spPr bwMode="auto">
            <a:xfrm>
              <a:off x="2880" y="2112"/>
              <a:ext cx="0" cy="480"/>
            </a:xfrm>
            <a:prstGeom prst="line">
              <a:avLst/>
            </a:prstGeom>
            <a:noFill/>
            <a:ln w="152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>
            <a:grpSpLocks/>
          </p:cNvGrpSpPr>
          <p:nvPr/>
        </p:nvGrpSpPr>
        <p:grpSpPr bwMode="auto">
          <a:xfrm>
            <a:off x="4839534" y="2563491"/>
            <a:ext cx="569565" cy="3532487"/>
            <a:chOff x="3024" y="1872"/>
            <a:chExt cx="356" cy="2208"/>
          </a:xfrm>
        </p:grpSpPr>
        <p:sp>
          <p:nvSpPr>
            <p:cNvPr id="53" name="Line 53"/>
            <p:cNvSpPr>
              <a:spLocks noChangeShapeType="1"/>
            </p:cNvSpPr>
            <p:nvPr/>
          </p:nvSpPr>
          <p:spPr bwMode="auto">
            <a:xfrm>
              <a:off x="3024" y="1872"/>
              <a:ext cx="0" cy="2208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3120" y="2890"/>
              <a:ext cx="260" cy="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/>
            <a:p>
              <a:pPr defTabSz="921018"/>
              <a:r>
                <a:rPr lang="en-US" sz="2300" b="1" smtClean="0">
                  <a:solidFill>
                    <a:srgbClr val="008000"/>
                  </a:solidFill>
                </a:rPr>
                <a:t>f</a:t>
              </a:r>
              <a:r>
                <a:rPr lang="en-US" sz="3000" b="1" baseline="-25000" smtClean="0">
                  <a:solidFill>
                    <a:srgbClr val="008000"/>
                  </a:solidFill>
                </a:rPr>
                <a:t>a</a:t>
              </a:r>
              <a:endParaRPr lang="de-DE" sz="3000" b="1" baseline="-2500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16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a"/>
  <p:tag name="SAVETOFOLDER" val="C:\Users\Georg Raffelt\Desktop\"/>
  <p:tag name="IMAGEWIDTH" val="200"/>
  <p:tag name="IMAGEHEIGHT" val="150"/>
  <p:tag name="EXPORTRANGE" val="SlideRange"/>
  <p:tag name="EXPORTSLIDERANGE" val="1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696</TotalTime>
  <Words>3753</Words>
  <Application>Microsoft Office PowerPoint</Application>
  <PresentationFormat>Custom</PresentationFormat>
  <Paragraphs>853</Paragraphs>
  <Slides>59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Axion Landscape</vt:lpstr>
      <vt:lpstr>High- and Low-Energy Frontiers in Particle Physics</vt:lpstr>
      <vt:lpstr>High- and Low-Energy Frontiers in Particle Physics</vt:lpstr>
      <vt:lpstr>High- and Low-Energy Frontiers in Particle Physics</vt:lpstr>
      <vt:lpstr>Bestiarium of Low-Mass Bosons</vt:lpstr>
      <vt:lpstr>CP Violation in Particle Physics</vt:lpstr>
      <vt:lpstr>The CP Problem of Strong Interactions</vt:lpstr>
      <vt:lpstr>Strong CP Problem</vt:lpstr>
      <vt:lpstr>The Pool Table Analogy  (Pierre Sikivie 1996)</vt:lpstr>
      <vt:lpstr>37 Years of Axions</vt:lpstr>
      <vt:lpstr>The Cleansing Axion</vt:lpstr>
      <vt:lpstr>Arthur Godfrey</vt:lpstr>
      <vt:lpstr>Phenomenological Axion Properties</vt:lpstr>
      <vt:lpstr>Axion Bounds</vt:lpstr>
      <vt:lpstr>Galactic Globular Clusters</vt:lpstr>
      <vt:lpstr>Supernova 1987A Energy-Loss Argument</vt:lpstr>
      <vt:lpstr>Cooling of Neutron Star in Cas A</vt:lpstr>
      <vt:lpstr> Pie Chart of Dark Matter of the Universe</vt:lpstr>
      <vt:lpstr>Creation of Cosmological Axions by Re-alignment </vt:lpstr>
      <vt:lpstr>Axion Cosmology in PLB 120 (1983)</vt:lpstr>
      <vt:lpstr>Galactic WIMP vs Axion Dark Matter</vt:lpstr>
      <vt:lpstr>BEC Formation</vt:lpstr>
      <vt:lpstr>Axion Dark Matter Driving Oscillators</vt:lpstr>
      <vt:lpstr>Cold Axion Populations</vt:lpstr>
      <vt:lpstr>Axion Dark Matter Density</vt:lpstr>
      <vt:lpstr>Axion Dark Matter Parameters</vt:lpstr>
      <vt:lpstr>Creation of Adiabatic vs. Isocurvature Perturbations</vt:lpstr>
      <vt:lpstr>Adiabatic vs. Isocurvature Temperature Fluctuations</vt:lpstr>
      <vt:lpstr>Isocurvature Constraints</vt:lpstr>
      <vt:lpstr>Axion Production by Domain Wall and String Decay</vt:lpstr>
      <vt:lpstr>Axion Dark Matter Parameters</vt:lpstr>
      <vt:lpstr>Axion Dark Matter from Topological Defects</vt:lpstr>
      <vt:lpstr>Axion Dark Matter Parameters</vt:lpstr>
      <vt:lpstr>Experimental Tests of Invisible Axions</vt:lpstr>
      <vt:lpstr>Search for Galactic Axions (Cold Dark Matter)</vt:lpstr>
      <vt:lpstr>Axion Dark Matter Experiment (ADMX) – Seattle </vt:lpstr>
      <vt:lpstr>SQUID Microwave Amplifiers in ADMX</vt:lpstr>
      <vt:lpstr>ADMX Gen 2</vt:lpstr>
      <vt:lpstr>Axion Dark Matter Parameters</vt:lpstr>
      <vt:lpstr>Axion Dark Matter Search with Transition Radiation</vt:lpstr>
      <vt:lpstr>Center for Axion and Precision Physics (CAPP)</vt:lpstr>
      <vt:lpstr>Searching for Axions in the Anthropic Range</vt:lpstr>
      <vt:lpstr>NMR Experiment</vt:lpstr>
      <vt:lpstr>Axion Searches</vt:lpstr>
      <vt:lpstr>Looking for axion-like particles (ALPs) </vt:lpstr>
      <vt:lpstr>Search for Solar Axions</vt:lpstr>
      <vt:lpstr>Pointing a Magnet to the Sun</vt:lpstr>
      <vt:lpstr>CERN Axion Solar Telescope (CAST)</vt:lpstr>
      <vt:lpstr>CAST Results</vt:lpstr>
      <vt:lpstr>Parameter Space for Axion-Like Particles (ALPs)</vt:lpstr>
      <vt:lpstr>Parameter Space for Axion-Like Particles (ALPs)</vt:lpstr>
      <vt:lpstr>Parameter Space for Axion-Like Particles (ALPs)</vt:lpstr>
      <vt:lpstr>Any Light Particle Search II (ALPS-II) at DESY</vt:lpstr>
      <vt:lpstr>Shining TeV Gamma Rays through the Universe</vt:lpstr>
      <vt:lpstr>Next Generation Axion Helioscope (IAXO) at CERN</vt:lpstr>
      <vt:lpstr>Parameter Space for Axion-Like Particles (ALPs)</vt:lpstr>
      <vt:lpstr>Axion Searches</vt:lpstr>
      <vt:lpstr>Axion and Axion-Like Particle Searches</vt:lpstr>
      <vt:lpstr>Dow Jones Index of Axion Physics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 White Dwarfs Need Axion Cooling?</dc:title>
  <dc:creator>Georg</dc:creator>
  <cp:lastModifiedBy>Georg Raffelt</cp:lastModifiedBy>
  <cp:revision>364</cp:revision>
  <cp:lastPrinted>2011-04-10T14:40:34Z</cp:lastPrinted>
  <dcterms:created xsi:type="dcterms:W3CDTF">2006-08-16T00:00:00Z</dcterms:created>
  <dcterms:modified xsi:type="dcterms:W3CDTF">2015-12-21T08:50:41Z</dcterms:modified>
</cp:coreProperties>
</file>