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16247" r:id="rId2"/>
    <p:sldId id="16244" r:id="rId3"/>
    <p:sldId id="4193" r:id="rId4"/>
    <p:sldId id="16243" r:id="rId5"/>
    <p:sldId id="16245" r:id="rId6"/>
    <p:sldId id="4576" r:id="rId7"/>
    <p:sldId id="16206" r:id="rId8"/>
    <p:sldId id="16232" r:id="rId9"/>
    <p:sldId id="16248" r:id="rId10"/>
    <p:sldId id="16249" r:id="rId11"/>
    <p:sldId id="16233" r:id="rId12"/>
    <p:sldId id="4559" r:id="rId13"/>
    <p:sldId id="4550" r:id="rId14"/>
    <p:sldId id="16234" r:id="rId15"/>
    <p:sldId id="16241" r:id="rId16"/>
    <p:sldId id="16236" r:id="rId17"/>
    <p:sldId id="16237" r:id="rId18"/>
    <p:sldId id="16239" r:id="rId19"/>
    <p:sldId id="16250" r:id="rId20"/>
    <p:sldId id="16251" r:id="rId21"/>
    <p:sldId id="16252" r:id="rId22"/>
    <p:sldId id="16205" r:id="rId23"/>
    <p:sldId id="16238" r:id="rId24"/>
    <p:sldId id="16203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69" autoAdjust="0"/>
    <p:restoredTop sz="89297" autoAdjust="0"/>
  </p:normalViewPr>
  <p:slideViewPr>
    <p:cSldViewPr showGuides="1">
      <p:cViewPr>
        <p:scale>
          <a:sx n="78" d="100"/>
          <a:sy n="78" d="100"/>
        </p:scale>
        <p:origin x="144" y="560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11.06.24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11.06.24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/>
              <a:t>The site decision should only be made after a thorough examination of the first three categories, as these are decisive for the duration and costs of ET.</a:t>
            </a: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3569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4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latin typeface="DesySans Office" panose="020B0503040000020003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  <a:latin typeface="DesySans Office" panose="020B05030400000200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>
                <a:latin typeface="DesySans Office" panose="020B0503040000020003" pitchFamily="34" charset="0"/>
              </a:defRPr>
            </a:lvl1pPr>
          </a:lstStyle>
          <a:p>
            <a:pPr lvl="0"/>
            <a:r>
              <a:rPr lang="en-US" noProof="0" dirty="0"/>
              <a:t>Edit Master text styles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DesySans Office" panose="020B0503040000020003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ET-PP INFRA-DEV Annual Meeting | Lusetia | Christian Stegmann, Barcelona, 17. June 2024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  <a:latin typeface="DesySans Office" panose="020B0503040000020003" pitchFamily="34" charset="0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>
            <a:lvl1pPr>
              <a:defRPr>
                <a:latin typeface="DesySans Office" panose="020B0503040000020003" pitchFamily="34" charset="0"/>
              </a:defRPr>
            </a:lvl1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4" name="Inhaltsplatzhalter 5">
            <a:extLst>
              <a:ext uri="{FF2B5EF4-FFF2-40B4-BE49-F238E27FC236}">
                <a16:creationId xmlns:a16="http://schemas.microsoft.com/office/drawing/2014/main" id="{1CA06655-F167-6A1F-8D83-4BA9187B266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07987" y="1405132"/>
            <a:ext cx="3708399" cy="4967288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9" name="Inhaltsplatzhalter 5">
            <a:extLst>
              <a:ext uri="{FF2B5EF4-FFF2-40B4-BE49-F238E27FC236}">
                <a16:creationId xmlns:a16="http://schemas.microsoft.com/office/drawing/2014/main" id="{944FD9CD-F648-64B1-59B9-3C04C17930BD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241799" y="1405132"/>
            <a:ext cx="3708399" cy="4967288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DesySans Office" panose="020B0503040000020003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ET-PP INFRA-DEV Annual Meeting | Lusetia | Christian Stegmann, Barcelona, 17. June 2024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  <a:latin typeface="DesySans Office" panose="020B0503040000020003" pitchFamily="34" charset="0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>
            <a:lvl1pPr>
              <a:defRPr>
                <a:latin typeface="DesySans Office" panose="020B0503040000020003" pitchFamily="34" charset="0"/>
              </a:defRPr>
            </a:lvl1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>
            <a:lvl1pPr>
              <a:defRPr>
                <a:latin typeface="DesySans Office" panose="020B0503040000020003" pitchFamily="34" charset="0"/>
              </a:defRPr>
            </a:lvl1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ET-PP INFRA-DEV Annual Meeting | Lusetia | Christian Stegmann, Barcelona, 17. June 2024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ET-PP INFRA-DEV Annual Meeting | Lusetia | Christian Stegmann, Barcelona, 17. June 2024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ET-PP INFRA-DEV Annual Meeting | Lusetia | Christian Stegmann, Barcelona, 17. June 2024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ET-PP INFRA-DEV Annual Meeting | Lusetia | Christian Stegmann, Barcelona, 17. June 2024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DesySans Office" panose="020B0503040000020003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ET-PP INFRA-DEV Annual Meeting | Lusetia | Christian Stegmann, Barcelona, 17. June 2024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  <a:latin typeface="DesySans Office" panose="020B0503040000020003" pitchFamily="34" charset="0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DesySans Office" panose="020B0503040000020003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ET-PP INFRA-DEV Annual Meeting | Lusetia | Christian Stegmann, Barcelona, 17. June 2024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  <a:latin typeface="DesySans Office" panose="020B0503040000020003" pitchFamily="34" charset="0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DesySans Office" panose="020B0503040000020003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ET-PP INFRA-DEV Annual Meeting | Lusetia | Christian Stegmann, Barcelona, 17. June 2024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  <a:latin typeface="DesySans Office" panose="020B0503040000020003" pitchFamily="34" charset="0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ET-PP INFRA-DEV Annual Meeting | Lusetia | Christian Stegmann, Barcelona, 17. June 2024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21637" y="1428497"/>
            <a:ext cx="3708399" cy="243249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394160" y="1430755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" name="Bildplatzhalter 6">
            <a:extLst>
              <a:ext uri="{FF2B5EF4-FFF2-40B4-BE49-F238E27FC236}">
                <a16:creationId xmlns:a16="http://schemas.microsoft.com/office/drawing/2014/main" id="{2039F0EB-D3DF-7436-1A69-08E81D6D13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1442" y="3971799"/>
            <a:ext cx="3708399" cy="243249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50695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  <a:latin typeface="DesySans Office" panose="020B0503040000020003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  <a:latin typeface="DesySans Office" panose="020B05030400000200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>
                <a:latin typeface="DesySans Office" panose="020B0503040000020003" pitchFamily="34" charset="0"/>
              </a:defRPr>
            </a:lvl1pPr>
          </a:lstStyle>
          <a:p>
            <a:pPr lvl="0"/>
            <a:r>
              <a:rPr lang="en-US" noProof="0" dirty="0"/>
              <a:t>Edit Master text styles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ET-PP INFRA-DEV Annual Meeting | Lusetia | Christian Stegmann, Barcelona, 17. June 2024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ET-PP INFRA-DEV Annual Meeting | Lusetia | Christian Stegmann, Barcelona, 17. June 2024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9475" y="103188"/>
            <a:ext cx="11360151" cy="5445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76775" y="977904"/>
            <a:ext cx="11360151" cy="479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526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6805" y="977917"/>
            <a:ext cx="5577417" cy="47926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7384" y="977917"/>
            <a:ext cx="5579533" cy="47926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0129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1" y="1588656"/>
            <a:ext cx="3099959" cy="220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| ET-PP INFRA-DEV Annual Meeting | Lusetia | Christian Stegmann, Barcelona, 17. June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157F4D65-1FB1-2AD7-C77B-BEC19B686A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99360" y="1588656"/>
            <a:ext cx="7473240" cy="458830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21C6026B-A364-0C42-0B64-CE9CF5BBEF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9401" y="3972810"/>
            <a:ext cx="3099959" cy="220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215630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422597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DA65709-8141-ABAA-A230-327EB4543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C70E5E-E921-12AC-50FA-1CF1D146B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97D69E9-8798-C849-BAD2-446E4866B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| ET-PP INFRA-DEV Annual Meeting | Lusetia | Christian Stegmann, Barcelona, 17. June 2024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1075414-9429-3974-EF8C-4E7BA73D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16340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3" y="1"/>
            <a:ext cx="6064218" cy="551723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9" y="349612"/>
            <a:ext cx="5543996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  <a:latin typeface="DesySans Office" panose="020B0503040000020003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3878" y="3776419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  <a:latin typeface="DesySans Office" panose="020B05030400000200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464" y="5661248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>
                <a:latin typeface="DesySans Office" panose="020B0503040000020003" pitchFamily="34" charset="0"/>
              </a:defRPr>
            </a:lvl1pPr>
          </a:lstStyle>
          <a:p>
            <a:pPr lvl="0"/>
            <a:r>
              <a:rPr lang="en-US" noProof="0" dirty="0"/>
              <a:t>Edit Master text styles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sp>
        <p:nvSpPr>
          <p:cNvPr id="4" name="Bildplatzhalter 6">
            <a:extLst>
              <a:ext uri="{FF2B5EF4-FFF2-40B4-BE49-F238E27FC236}">
                <a16:creationId xmlns:a16="http://schemas.microsoft.com/office/drawing/2014/main" id="{2F2771A8-A785-D9FB-AE5B-1A058374E06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59560" y="1"/>
            <a:ext cx="6064218" cy="263691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" name="Bildplatzhalter 6">
            <a:extLst>
              <a:ext uri="{FF2B5EF4-FFF2-40B4-BE49-F238E27FC236}">
                <a16:creationId xmlns:a16="http://schemas.microsoft.com/office/drawing/2014/main" id="{5553B600-1872-1D93-385D-B909531B8B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59560" y="2780928"/>
            <a:ext cx="6064218" cy="2738908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0718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7320134" cy="551723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9" y="349612"/>
            <a:ext cx="5543996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  <a:latin typeface="DesySans Office" panose="020B0503040000020003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3878" y="3776419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  <a:latin typeface="DesySans Office" panose="020B05030400000200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464" y="5661248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>
                <a:latin typeface="DesySans Office" panose="020B0503040000020003" pitchFamily="34" charset="0"/>
              </a:defRPr>
            </a:lvl1pPr>
          </a:lstStyle>
          <a:p>
            <a:pPr lvl="0"/>
            <a:r>
              <a:rPr lang="en-US" noProof="0" dirty="0"/>
              <a:t>Edit Master text styles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sp>
        <p:nvSpPr>
          <p:cNvPr id="4" name="Bildplatzhalter 6">
            <a:extLst>
              <a:ext uri="{FF2B5EF4-FFF2-40B4-BE49-F238E27FC236}">
                <a16:creationId xmlns:a16="http://schemas.microsoft.com/office/drawing/2014/main" id="{2F2771A8-A785-D9FB-AE5B-1A058374E06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40090" y="1"/>
            <a:ext cx="4783688" cy="263691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" name="Bildplatzhalter 6">
            <a:extLst>
              <a:ext uri="{FF2B5EF4-FFF2-40B4-BE49-F238E27FC236}">
                <a16:creationId xmlns:a16="http://schemas.microsoft.com/office/drawing/2014/main" id="{5553B600-1872-1D93-385D-B909531B8B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40090" y="2780928"/>
            <a:ext cx="4783688" cy="2738908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06298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  <a:latin typeface="DesySans Office" panose="020B0503040000020003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  <a:latin typeface="DesySans Office" panose="020B0503040000020003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DesySans Office" panose="020B0503040000020003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DesySans Office" panose="020B0503040000020003" pitchFamily="34" charset="0"/>
              </a:defRPr>
            </a:lvl1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ET-PP INFRA-DEV Annual Meeting | Lusetia | Christian Stegmann, Barcelona, 17. June 2024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  <a:latin typeface="DesySans Office" panose="020B0503040000020003" pitchFamily="34" charset="0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DesySans Office" panose="020B0503040000020003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>
            <a:lvl1pPr>
              <a:defRPr>
                <a:latin typeface="DesySans Office" panose="020B0503040000020003" pitchFamily="34" charset="0"/>
              </a:defRPr>
            </a:lvl1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ET-PP INFRA-DEV Annual Meeting | Lusetia | Christian Stegmann, Barcelona, 17. June 2024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  <a:latin typeface="DesySans Office" panose="020B0503040000020003" pitchFamily="34" charset="0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>
            <a:lvl1pPr>
              <a:defRPr>
                <a:latin typeface="DesySans Office" panose="020B0503040000020003" pitchFamily="34" charset="0"/>
              </a:defRPr>
            </a:lvl1pPr>
          </a:lstStyle>
          <a:p>
            <a:pPr lvl="0"/>
            <a:r>
              <a:rPr lang="en-US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DesySans Office" panose="020B0503040000020003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>
            <a:lvl1pPr>
              <a:defRPr>
                <a:latin typeface="DesySans Office" panose="020B0503040000020003" pitchFamily="34" charset="0"/>
              </a:defRPr>
            </a:lvl1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ET-PP INFRA-DEV Annual Meeting | Lusetia | Christian Stegmann, Barcelona, 17. June 2024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  <a:latin typeface="DesySans Office" panose="020B0503040000020003" pitchFamily="34" charset="0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4" name="Inhaltsplatzhalter 5">
            <a:extLst>
              <a:ext uri="{FF2B5EF4-FFF2-40B4-BE49-F238E27FC236}">
                <a16:creationId xmlns:a16="http://schemas.microsoft.com/office/drawing/2014/main" id="{FFCB174F-E0A7-6951-3E9B-CA847D24676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4967288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0475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| ET-PP INFRA-DEV Annual Meeting | Lusetia | Christian Stegmann, Barcelona, 17. June 2024</a:t>
            </a:r>
            <a:endParaRPr lang="en-US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‹#›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781" r:id="rId3"/>
    <p:sldLayoutId id="2147483782" r:id="rId4"/>
    <p:sldLayoutId id="2147483672" r:id="rId5"/>
    <p:sldLayoutId id="2147483680" r:id="rId6"/>
    <p:sldLayoutId id="2147483662" r:id="rId7"/>
    <p:sldLayoutId id="2147483668" r:id="rId8"/>
    <p:sldLayoutId id="2147483774" r:id="rId9"/>
    <p:sldLayoutId id="2147483673" r:id="rId10"/>
    <p:sldLayoutId id="2147483670" r:id="rId11"/>
    <p:sldLayoutId id="2147483678" r:id="rId12"/>
    <p:sldLayoutId id="2147483674" r:id="rId13"/>
    <p:sldLayoutId id="2147483679" r:id="rId14"/>
    <p:sldLayoutId id="2147483675" r:id="rId15"/>
    <p:sldLayoutId id="2147483669" r:id="rId16"/>
    <p:sldLayoutId id="2147483676" r:id="rId17"/>
    <p:sldLayoutId id="2147483677" r:id="rId18"/>
    <p:sldLayoutId id="2147483773" r:id="rId19"/>
    <p:sldLayoutId id="2147483666" r:id="rId20"/>
    <p:sldLayoutId id="2147483667" r:id="rId21"/>
    <p:sldLayoutId id="2147483681" r:id="rId22"/>
    <p:sldLayoutId id="2147483683" r:id="rId23"/>
    <p:sldLayoutId id="2147483684" r:id="rId24"/>
    <p:sldLayoutId id="2147483689" r:id="rId25"/>
    <p:sldLayoutId id="2147483780" r:id="rId2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24.pn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3.png"/><Relationship Id="rId7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5EF8444F-501D-D7E9-AB94-0C031EB6523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-404" r="36662" b="404"/>
          <a:stretch/>
        </p:blipFill>
        <p:spPr>
          <a:xfrm>
            <a:off x="2" y="1"/>
            <a:ext cx="7320134" cy="5517231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2F569F84-6BCC-5C1E-D27D-621CC24399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DE" dirty="0"/>
              <a:t>Lusatia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7BF99428-91A5-57E1-468F-641642D56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845" y="1494391"/>
            <a:ext cx="11376025" cy="889339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a</a:t>
            </a:r>
            <a:r>
              <a:rPr lang="en-DE" dirty="0">
                <a:solidFill>
                  <a:schemeClr val="bg1"/>
                </a:solidFill>
              </a:rPr>
              <a:t> site for ET?</a:t>
            </a: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0741A8BC-0F88-99C6-625A-1E448B6EA9D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896" b="896"/>
          <a:stretch/>
        </p:blipFill>
        <p:spPr>
          <a:prstGeom prst="rect">
            <a:avLst/>
          </a:prstGeo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630F0C53-9683-DB4A-095B-AB7F7317938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8330" r="8330"/>
          <a:stretch/>
        </p:blipFill>
        <p:spPr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984B4B1-24B7-C4A3-19D5-8886103A20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9322" y="4088905"/>
            <a:ext cx="11369548" cy="700373"/>
          </a:xfrm>
        </p:spPr>
        <p:txBody>
          <a:bodyPr/>
          <a:lstStyle/>
          <a:p>
            <a:r>
              <a:rPr lang="en-DE" dirty="0">
                <a:solidFill>
                  <a:schemeClr val="bg1"/>
                </a:solidFill>
              </a:rPr>
              <a:t>Christian Stegmann, </a:t>
            </a:r>
          </a:p>
          <a:p>
            <a:pPr algn="l"/>
            <a:r>
              <a:rPr lang="en-GB" sz="1800" b="0" i="0" u="none" strike="noStrike" dirty="0">
                <a:solidFill>
                  <a:srgbClr val="F9F9F9"/>
                </a:solidFill>
                <a:effectLst/>
                <a:latin typeface="Roboto" panose="02000000000000000000" pitchFamily="2" charset="0"/>
              </a:rPr>
              <a:t>ET-PP INFRA-DEV Annual Meeting</a:t>
            </a:r>
          </a:p>
          <a:p>
            <a:r>
              <a:rPr lang="de-DE" dirty="0">
                <a:solidFill>
                  <a:schemeClr val="bg1"/>
                </a:solidFill>
              </a:rPr>
              <a:t>Barcelona, June 17, 2024</a:t>
            </a:r>
          </a:p>
          <a:p>
            <a:endParaRPr lang="en-DE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6D554B-7120-91DD-7FB4-AEC05669A042}"/>
              </a:ext>
            </a:extLst>
          </p:cNvPr>
          <p:cNvSpPr txBox="1"/>
          <p:nvPr/>
        </p:nvSpPr>
        <p:spPr>
          <a:xfrm>
            <a:off x="1343472" y="5225109"/>
            <a:ext cx="61417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DesySans Office" panose="020B0503040000020003" pitchFamily="34" charset="0"/>
              </a:rPr>
              <a:t>View through Upper Lusatia to the </a:t>
            </a:r>
            <a:r>
              <a:rPr lang="en-GB" sz="1200" dirty="0" err="1">
                <a:solidFill>
                  <a:schemeClr val="bg1"/>
                </a:solidFill>
                <a:latin typeface="DesySans Office" panose="020B0503040000020003" pitchFamily="34" charset="0"/>
              </a:rPr>
              <a:t>Landeskrone</a:t>
            </a:r>
            <a:r>
              <a:rPr lang="en-GB" sz="1200" dirty="0">
                <a:solidFill>
                  <a:schemeClr val="bg1"/>
                </a:solidFill>
                <a:latin typeface="DesySans Office" panose="020B0503040000020003" pitchFamily="34" charset="0"/>
              </a:rPr>
              <a:t> in </a:t>
            </a:r>
            <a:r>
              <a:rPr lang="en-GB" sz="1200" dirty="0" err="1">
                <a:solidFill>
                  <a:schemeClr val="bg1"/>
                </a:solidFill>
                <a:latin typeface="DesySans Office" panose="020B0503040000020003" pitchFamily="34" charset="0"/>
              </a:rPr>
              <a:t>Görlitz</a:t>
            </a:r>
            <a:r>
              <a:rPr lang="en-GB" sz="1200" dirty="0">
                <a:solidFill>
                  <a:schemeClr val="bg1"/>
                </a:solidFill>
                <a:latin typeface="DesySans Office" panose="020B0503040000020003" pitchFamily="34" charset="0"/>
              </a:rPr>
              <a:t> Photo: Mario </a:t>
            </a:r>
            <a:r>
              <a:rPr lang="en-GB" sz="1200" dirty="0" err="1">
                <a:solidFill>
                  <a:schemeClr val="bg1"/>
                </a:solidFill>
                <a:latin typeface="DesySans Office" panose="020B0503040000020003" pitchFamily="34" charset="0"/>
              </a:rPr>
              <a:t>Förster</a:t>
            </a:r>
            <a:endParaRPr lang="en-DE" sz="1200" dirty="0">
              <a:solidFill>
                <a:schemeClr val="bg1"/>
              </a:solidFill>
              <a:latin typeface="DesySans Office" panose="020B05030400000200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CB0043-972B-02D3-EDB4-EEA43DC0493D}"/>
              </a:ext>
            </a:extLst>
          </p:cNvPr>
          <p:cNvSpPr txBox="1"/>
          <p:nvPr/>
        </p:nvSpPr>
        <p:spPr>
          <a:xfrm>
            <a:off x="9100548" y="2359913"/>
            <a:ext cx="3261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 err="1">
                <a:solidFill>
                  <a:schemeClr val="bg1"/>
                </a:solidFill>
                <a:latin typeface="DesySans Office" panose="020B0503040000020003" pitchFamily="34" charset="0"/>
              </a:rPr>
              <a:t>Untermarkt</a:t>
            </a:r>
            <a:r>
              <a:rPr lang="en-GB" sz="1200" dirty="0">
                <a:solidFill>
                  <a:schemeClr val="bg1"/>
                </a:solidFill>
                <a:latin typeface="DesySans Office" panose="020B0503040000020003" pitchFamily="34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DesySans Office" panose="020B0503040000020003" pitchFamily="34" charset="0"/>
              </a:rPr>
              <a:t>Görlitz</a:t>
            </a:r>
            <a:r>
              <a:rPr lang="en-GB" sz="1200" dirty="0">
                <a:solidFill>
                  <a:schemeClr val="bg1"/>
                </a:solidFill>
                <a:latin typeface="DesySans Office" panose="020B0503040000020003" pitchFamily="34" charset="0"/>
              </a:rPr>
              <a:t> with Neptune Fountain</a:t>
            </a:r>
            <a:endParaRPr lang="en-DE" sz="1200" dirty="0">
              <a:solidFill>
                <a:schemeClr val="bg1"/>
              </a:solidFill>
              <a:latin typeface="DesySans Office" panose="020B05030400000200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C23E84-EA5D-23A4-C076-20BFC1460DF9}"/>
              </a:ext>
            </a:extLst>
          </p:cNvPr>
          <p:cNvSpPr txBox="1"/>
          <p:nvPr/>
        </p:nvSpPr>
        <p:spPr>
          <a:xfrm>
            <a:off x="9624392" y="5225108"/>
            <a:ext cx="2757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DesySans Office" panose="020B0503040000020003" pitchFamily="34" charset="0"/>
              </a:rPr>
              <a:t>The town of Bautzen in Lusatia</a:t>
            </a:r>
            <a:endParaRPr lang="en-DE" sz="1200" dirty="0">
              <a:solidFill>
                <a:schemeClr val="bg1"/>
              </a:solidFill>
              <a:latin typeface="DesySans Office" panose="020B050304000002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726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76138E-6774-D642-A6F1-05CB57223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DesySans Office" panose="020B0503040000020003" pitchFamily="34" charset="0"/>
              </a:rPr>
              <a:t>The </a:t>
            </a:r>
            <a:r>
              <a:rPr lang="de-DE" dirty="0" err="1">
                <a:latin typeface="DesySans Office" panose="020B0503040000020003" pitchFamily="34" charset="0"/>
              </a:rPr>
              <a:t>Lusatia</a:t>
            </a:r>
            <a:r>
              <a:rPr lang="de-DE" dirty="0">
                <a:latin typeface="DesySans Office" panose="020B0503040000020003" pitchFamily="34" charset="0"/>
              </a:rPr>
              <a:t> </a:t>
            </a:r>
            <a:r>
              <a:rPr lang="de-DE" dirty="0" err="1">
                <a:latin typeface="DesySans Office" panose="020B0503040000020003" pitchFamily="34" charset="0"/>
              </a:rPr>
              <a:t>region</a:t>
            </a:r>
            <a:r>
              <a:rPr lang="de-DE" dirty="0">
                <a:latin typeface="DesySans Office" panose="020B0503040000020003" pitchFamily="34" charset="0"/>
              </a:rPr>
              <a:t> – Geological </a:t>
            </a:r>
            <a:r>
              <a:rPr lang="de-DE" dirty="0" err="1">
                <a:latin typeface="DesySans Office" panose="020B0503040000020003" pitchFamily="34" charset="0"/>
              </a:rPr>
              <a:t>characteristics</a:t>
            </a:r>
            <a:endParaRPr lang="en-DE" dirty="0">
              <a:latin typeface="DesySans Office" panose="020B0503040000020003" pitchFamily="34" charset="0"/>
            </a:endParaRPr>
          </a:p>
        </p:txBody>
      </p:sp>
      <p:sp>
        <p:nvSpPr>
          <p:cNvPr id="91" name="Text Placeholder 90">
            <a:extLst>
              <a:ext uri="{FF2B5EF4-FFF2-40B4-BE49-F238E27FC236}">
                <a16:creationId xmlns:a16="http://schemas.microsoft.com/office/drawing/2014/main" id="{9E222A6E-B248-8D8B-80E8-EC40EA13D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DC0CF0B-3D50-0C43-8A09-046646A52A56}"/>
              </a:ext>
            </a:extLst>
          </p:cNvPr>
          <p:cNvGrpSpPr/>
          <p:nvPr/>
        </p:nvGrpSpPr>
        <p:grpSpPr>
          <a:xfrm>
            <a:off x="334122" y="980728"/>
            <a:ext cx="6244570" cy="5134013"/>
            <a:chOff x="684868" y="432534"/>
            <a:chExt cx="7975690" cy="6557264"/>
          </a:xfrm>
        </p:grpSpPr>
        <p:pic>
          <p:nvPicPr>
            <p:cNvPr id="6" name="Grafik 3">
              <a:extLst>
                <a:ext uri="{FF2B5EF4-FFF2-40B4-BE49-F238E27FC236}">
                  <a16:creationId xmlns:a16="http://schemas.microsoft.com/office/drawing/2014/main" id="{18946D0A-58D8-D341-99F3-BD65F85C6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4868" y="432534"/>
              <a:ext cx="7975690" cy="6129888"/>
            </a:xfrm>
            <a:prstGeom prst="rect">
              <a:avLst/>
            </a:prstGeom>
          </p:spPr>
        </p:pic>
        <p:sp>
          <p:nvSpPr>
            <p:cNvPr id="7" name="Gleichschenkliges Dreieck 56">
              <a:extLst>
                <a:ext uri="{FF2B5EF4-FFF2-40B4-BE49-F238E27FC236}">
                  <a16:creationId xmlns:a16="http://schemas.microsoft.com/office/drawing/2014/main" id="{279961FD-B631-EC46-96C0-A05C17FD858D}"/>
                </a:ext>
              </a:extLst>
            </p:cNvPr>
            <p:cNvSpPr/>
            <p:nvPr/>
          </p:nvSpPr>
          <p:spPr>
            <a:xfrm rot="10800000">
              <a:off x="4048912" y="2522247"/>
              <a:ext cx="1610390" cy="1216373"/>
            </a:xfrm>
            <a:prstGeom prst="triangl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Gleichschenkliges Dreieck 5">
              <a:extLst>
                <a:ext uri="{FF2B5EF4-FFF2-40B4-BE49-F238E27FC236}">
                  <a16:creationId xmlns:a16="http://schemas.microsoft.com/office/drawing/2014/main" id="{7320184A-5624-494D-BB28-7AAA401545B7}"/>
                </a:ext>
              </a:extLst>
            </p:cNvPr>
            <p:cNvSpPr/>
            <p:nvPr/>
          </p:nvSpPr>
          <p:spPr>
            <a:xfrm rot="10800000">
              <a:off x="1713196" y="1264310"/>
              <a:ext cx="6337738" cy="4887311"/>
            </a:xfrm>
            <a:prstGeom prst="triangle">
              <a:avLst>
                <a:gd name="adj" fmla="val 51541"/>
              </a:avLst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feld 6">
              <a:extLst>
                <a:ext uri="{FF2B5EF4-FFF2-40B4-BE49-F238E27FC236}">
                  <a16:creationId xmlns:a16="http://schemas.microsoft.com/office/drawing/2014/main" id="{04BBBA30-4EB1-7742-A013-5329536926D0}"/>
                </a:ext>
              </a:extLst>
            </p:cNvPr>
            <p:cNvSpPr txBox="1"/>
            <p:nvPr/>
          </p:nvSpPr>
          <p:spPr>
            <a:xfrm>
              <a:off x="3510465" y="1264310"/>
              <a:ext cx="458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86,2</a:t>
              </a:r>
              <a:endParaRPr lang="en-GB" sz="1200" dirty="0"/>
            </a:p>
          </p:txBody>
        </p:sp>
        <p:sp>
          <p:nvSpPr>
            <p:cNvPr id="10" name="Textfeld 7">
              <a:extLst>
                <a:ext uri="{FF2B5EF4-FFF2-40B4-BE49-F238E27FC236}">
                  <a16:creationId xmlns:a16="http://schemas.microsoft.com/office/drawing/2014/main" id="{9E7681D7-A6A9-1440-BB81-D14F29D8CE1A}"/>
                </a:ext>
              </a:extLst>
            </p:cNvPr>
            <p:cNvSpPr txBox="1"/>
            <p:nvPr/>
          </p:nvSpPr>
          <p:spPr>
            <a:xfrm>
              <a:off x="4672713" y="137466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78</a:t>
              </a:r>
              <a:endParaRPr lang="en-GB" sz="1200" dirty="0"/>
            </a:p>
          </p:txBody>
        </p:sp>
        <p:sp>
          <p:nvSpPr>
            <p:cNvPr id="11" name="Textfeld 9">
              <a:extLst>
                <a:ext uri="{FF2B5EF4-FFF2-40B4-BE49-F238E27FC236}">
                  <a16:creationId xmlns:a16="http://schemas.microsoft.com/office/drawing/2014/main" id="{26F25699-BDDF-964B-913E-6481305A17D2}"/>
                </a:ext>
              </a:extLst>
            </p:cNvPr>
            <p:cNvSpPr txBox="1"/>
            <p:nvPr/>
          </p:nvSpPr>
          <p:spPr>
            <a:xfrm>
              <a:off x="7023626" y="1578637"/>
              <a:ext cx="458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83,2</a:t>
              </a:r>
              <a:endParaRPr lang="en-GB" sz="1200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35E5D149-CD00-C145-B2C7-45384E700E6B}"/>
                </a:ext>
              </a:extLst>
            </p:cNvPr>
            <p:cNvSpPr txBox="1"/>
            <p:nvPr/>
          </p:nvSpPr>
          <p:spPr>
            <a:xfrm>
              <a:off x="4553696" y="5533504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130</a:t>
              </a:r>
              <a:endParaRPr lang="en-GB" sz="1200" dirty="0"/>
            </a:p>
          </p:txBody>
        </p:sp>
        <p:sp>
          <p:nvSpPr>
            <p:cNvPr id="13" name="Textfeld 10">
              <a:extLst>
                <a:ext uri="{FF2B5EF4-FFF2-40B4-BE49-F238E27FC236}">
                  <a16:creationId xmlns:a16="http://schemas.microsoft.com/office/drawing/2014/main" id="{4C9E41F2-107E-0F4A-80D0-ED0F1F039C17}"/>
                </a:ext>
              </a:extLst>
            </p:cNvPr>
            <p:cNvSpPr txBox="1"/>
            <p:nvPr/>
          </p:nvSpPr>
          <p:spPr>
            <a:xfrm>
              <a:off x="6258588" y="2448032"/>
              <a:ext cx="458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89,6</a:t>
              </a:r>
              <a:endParaRPr lang="en-GB" sz="1200" dirty="0"/>
            </a:p>
          </p:txBody>
        </p:sp>
        <p:sp>
          <p:nvSpPr>
            <p:cNvPr id="14" name="Textfeld 12">
              <a:extLst>
                <a:ext uri="{FF2B5EF4-FFF2-40B4-BE49-F238E27FC236}">
                  <a16:creationId xmlns:a16="http://schemas.microsoft.com/office/drawing/2014/main" id="{60B7EB49-5A93-D942-B7C6-92728DA4B946}"/>
                </a:ext>
              </a:extLst>
            </p:cNvPr>
            <p:cNvSpPr txBox="1"/>
            <p:nvPr/>
          </p:nvSpPr>
          <p:spPr>
            <a:xfrm>
              <a:off x="3393445" y="4025504"/>
              <a:ext cx="5373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109,8</a:t>
              </a:r>
              <a:endParaRPr lang="en-GB" sz="1200" dirty="0"/>
            </a:p>
          </p:txBody>
        </p:sp>
        <p:sp>
          <p:nvSpPr>
            <p:cNvPr id="15" name="Textfeld 13">
              <a:extLst>
                <a:ext uri="{FF2B5EF4-FFF2-40B4-BE49-F238E27FC236}">
                  <a16:creationId xmlns:a16="http://schemas.microsoft.com/office/drawing/2014/main" id="{1905BDA7-1F94-9F44-BE98-401DEA3117CE}"/>
                </a:ext>
              </a:extLst>
            </p:cNvPr>
            <p:cNvSpPr txBox="1"/>
            <p:nvPr/>
          </p:nvSpPr>
          <p:spPr>
            <a:xfrm>
              <a:off x="2526256" y="4210170"/>
              <a:ext cx="5373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128,9</a:t>
              </a:r>
              <a:endParaRPr lang="en-GB" sz="1200" dirty="0"/>
            </a:p>
          </p:txBody>
        </p: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C6AF869A-4F6B-194F-85B7-16F022F246E0}"/>
                </a:ext>
              </a:extLst>
            </p:cNvPr>
            <p:cNvCxnSpPr/>
            <p:nvPr/>
          </p:nvCxnSpPr>
          <p:spPr>
            <a:xfrm flipV="1">
              <a:off x="3152624" y="4109545"/>
              <a:ext cx="120410" cy="2852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20">
              <a:extLst>
                <a:ext uri="{FF2B5EF4-FFF2-40B4-BE49-F238E27FC236}">
                  <a16:creationId xmlns:a16="http://schemas.microsoft.com/office/drawing/2014/main" id="{D769EEAF-7FF7-DB42-B049-80EA0A0D6B01}"/>
                </a:ext>
              </a:extLst>
            </p:cNvPr>
            <p:cNvSpPr txBox="1"/>
            <p:nvPr/>
          </p:nvSpPr>
          <p:spPr>
            <a:xfrm>
              <a:off x="2682570" y="2195235"/>
              <a:ext cx="458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79,2</a:t>
              </a:r>
              <a:endParaRPr lang="en-GB" sz="1200" dirty="0"/>
            </a:p>
          </p:txBody>
        </p:sp>
        <p:sp>
          <p:nvSpPr>
            <p:cNvPr id="18" name="Textfeld 18">
              <a:extLst>
                <a:ext uri="{FF2B5EF4-FFF2-40B4-BE49-F238E27FC236}">
                  <a16:creationId xmlns:a16="http://schemas.microsoft.com/office/drawing/2014/main" id="{4C22CA50-87EE-2E43-9E50-67170E639C6F}"/>
                </a:ext>
              </a:extLst>
            </p:cNvPr>
            <p:cNvSpPr txBox="1"/>
            <p:nvPr/>
          </p:nvSpPr>
          <p:spPr>
            <a:xfrm>
              <a:off x="5317317" y="3924879"/>
              <a:ext cx="458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88,3</a:t>
              </a:r>
              <a:endParaRPr lang="en-GB" sz="1200" dirty="0"/>
            </a:p>
          </p:txBody>
        </p:sp>
        <p:sp>
          <p:nvSpPr>
            <p:cNvPr id="19" name="Textfeld 21">
              <a:extLst>
                <a:ext uri="{FF2B5EF4-FFF2-40B4-BE49-F238E27FC236}">
                  <a16:creationId xmlns:a16="http://schemas.microsoft.com/office/drawing/2014/main" id="{690589D7-CCD8-AE4F-98B8-C5DCC8A8D744}"/>
                </a:ext>
              </a:extLst>
            </p:cNvPr>
            <p:cNvSpPr txBox="1"/>
            <p:nvPr/>
          </p:nvSpPr>
          <p:spPr>
            <a:xfrm>
              <a:off x="2377299" y="2885046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86,1</a:t>
              </a:r>
              <a:endParaRPr lang="en-GB" dirty="0"/>
            </a:p>
          </p:txBody>
        </p:sp>
        <p:sp>
          <p:nvSpPr>
            <p:cNvPr id="20" name="Textfeld 23">
              <a:extLst>
                <a:ext uri="{FF2B5EF4-FFF2-40B4-BE49-F238E27FC236}">
                  <a16:creationId xmlns:a16="http://schemas.microsoft.com/office/drawing/2014/main" id="{634DA309-51DB-824B-8DCA-5BFDD5045C76}"/>
                </a:ext>
              </a:extLst>
            </p:cNvPr>
            <p:cNvSpPr txBox="1"/>
            <p:nvPr/>
          </p:nvSpPr>
          <p:spPr>
            <a:xfrm>
              <a:off x="1713196" y="1209305"/>
              <a:ext cx="458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90,2</a:t>
              </a:r>
              <a:endParaRPr lang="en-GB" sz="1200" dirty="0"/>
            </a:p>
          </p:txBody>
        </p:sp>
        <p:sp>
          <p:nvSpPr>
            <p:cNvPr id="21" name="Textfeld 24">
              <a:extLst>
                <a:ext uri="{FF2B5EF4-FFF2-40B4-BE49-F238E27FC236}">
                  <a16:creationId xmlns:a16="http://schemas.microsoft.com/office/drawing/2014/main" id="{27D90154-5C85-0942-A8D3-3C5E8C4BFBA9}"/>
                </a:ext>
              </a:extLst>
            </p:cNvPr>
            <p:cNvSpPr txBox="1"/>
            <p:nvPr/>
          </p:nvSpPr>
          <p:spPr>
            <a:xfrm>
              <a:off x="2164792" y="1458770"/>
              <a:ext cx="458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90,6</a:t>
              </a:r>
              <a:endParaRPr lang="en-GB" sz="1200" dirty="0"/>
            </a:p>
          </p:txBody>
        </p:sp>
        <p:cxnSp>
          <p:nvCxnSpPr>
            <p:cNvPr id="22" name="Gerade Verbindung mit Pfeil 29">
              <a:extLst>
                <a:ext uri="{FF2B5EF4-FFF2-40B4-BE49-F238E27FC236}">
                  <a16:creationId xmlns:a16="http://schemas.microsoft.com/office/drawing/2014/main" id="{32C5D6BB-C751-D04D-8986-8D87B40F1517}"/>
                </a:ext>
              </a:extLst>
            </p:cNvPr>
            <p:cNvCxnSpPr/>
            <p:nvPr/>
          </p:nvCxnSpPr>
          <p:spPr>
            <a:xfrm flipH="1">
              <a:off x="5020255" y="3455715"/>
              <a:ext cx="178553" cy="42630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33">
              <a:extLst>
                <a:ext uri="{FF2B5EF4-FFF2-40B4-BE49-F238E27FC236}">
                  <a16:creationId xmlns:a16="http://schemas.microsoft.com/office/drawing/2014/main" id="{5B49F639-C4B8-DC40-8172-AE6F595C522F}"/>
                </a:ext>
              </a:extLst>
            </p:cNvPr>
            <p:cNvCxnSpPr/>
            <p:nvPr/>
          </p:nvCxnSpPr>
          <p:spPr>
            <a:xfrm>
              <a:off x="4763048" y="3746263"/>
              <a:ext cx="228397" cy="2486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feld 36">
              <a:extLst>
                <a:ext uri="{FF2B5EF4-FFF2-40B4-BE49-F238E27FC236}">
                  <a16:creationId xmlns:a16="http://schemas.microsoft.com/office/drawing/2014/main" id="{591CBEF6-34EA-8646-BE9A-8A2AA27766F3}"/>
                </a:ext>
              </a:extLst>
            </p:cNvPr>
            <p:cNvSpPr txBox="1"/>
            <p:nvPr/>
          </p:nvSpPr>
          <p:spPr>
            <a:xfrm>
              <a:off x="4576316" y="357640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88</a:t>
              </a:r>
              <a:endParaRPr lang="en-GB" sz="1200" dirty="0"/>
            </a:p>
          </p:txBody>
        </p:sp>
        <p:sp>
          <p:nvSpPr>
            <p:cNvPr id="25" name="Textfeld 37">
              <a:extLst>
                <a:ext uri="{FF2B5EF4-FFF2-40B4-BE49-F238E27FC236}">
                  <a16:creationId xmlns:a16="http://schemas.microsoft.com/office/drawing/2014/main" id="{A77441B1-7FEA-1B4F-9D27-EE0305B90E9D}"/>
                </a:ext>
              </a:extLst>
            </p:cNvPr>
            <p:cNvSpPr txBox="1"/>
            <p:nvPr/>
          </p:nvSpPr>
          <p:spPr>
            <a:xfrm>
              <a:off x="5109531" y="3267507"/>
              <a:ext cx="5373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86,25</a:t>
              </a:r>
              <a:endParaRPr lang="en-GB" sz="1200" dirty="0"/>
            </a:p>
          </p:txBody>
        </p:sp>
        <p:sp>
          <p:nvSpPr>
            <p:cNvPr id="26" name="Textfeld 32">
              <a:extLst>
                <a:ext uri="{FF2B5EF4-FFF2-40B4-BE49-F238E27FC236}">
                  <a16:creationId xmlns:a16="http://schemas.microsoft.com/office/drawing/2014/main" id="{9C0F5732-D153-C64B-8474-6650E4D0C18A}"/>
                </a:ext>
              </a:extLst>
            </p:cNvPr>
            <p:cNvSpPr txBox="1"/>
            <p:nvPr/>
          </p:nvSpPr>
          <p:spPr>
            <a:xfrm>
              <a:off x="4526879" y="413631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90</a:t>
              </a:r>
              <a:endParaRPr lang="en-GB" sz="1200" dirty="0"/>
            </a:p>
          </p:txBody>
        </p:sp>
        <p:sp>
          <p:nvSpPr>
            <p:cNvPr id="27" name="Bogen 1">
              <a:extLst>
                <a:ext uri="{FF2B5EF4-FFF2-40B4-BE49-F238E27FC236}">
                  <a16:creationId xmlns:a16="http://schemas.microsoft.com/office/drawing/2014/main" id="{56120F05-E4DF-E14A-B913-A2AB2F593DF3}"/>
                </a:ext>
              </a:extLst>
            </p:cNvPr>
            <p:cNvSpPr/>
            <p:nvPr/>
          </p:nvSpPr>
          <p:spPr>
            <a:xfrm rot="1332917">
              <a:off x="2983111" y="4450374"/>
              <a:ext cx="2965759" cy="736530"/>
            </a:xfrm>
            <a:custGeom>
              <a:avLst/>
              <a:gdLst>
                <a:gd name="connsiteX0" fmla="*/ 3581859 w 7163719"/>
                <a:gd name="connsiteY0" fmla="*/ 0 h 2219498"/>
                <a:gd name="connsiteX1" fmla="*/ 7163719 w 7163719"/>
                <a:gd name="connsiteY1" fmla="*/ 1109749 h 2219498"/>
                <a:gd name="connsiteX2" fmla="*/ 3581860 w 7163719"/>
                <a:gd name="connsiteY2" fmla="*/ 1109749 h 2219498"/>
                <a:gd name="connsiteX3" fmla="*/ 3581859 w 7163719"/>
                <a:gd name="connsiteY3" fmla="*/ 0 h 2219498"/>
                <a:gd name="connsiteX0" fmla="*/ 3581859 w 7163719"/>
                <a:gd name="connsiteY0" fmla="*/ 0 h 2219498"/>
                <a:gd name="connsiteX1" fmla="*/ 7163719 w 7163719"/>
                <a:gd name="connsiteY1" fmla="*/ 1109749 h 2219498"/>
                <a:gd name="connsiteX0" fmla="*/ 0 w 3581860"/>
                <a:gd name="connsiteY0" fmla="*/ 0 h 1109749"/>
                <a:gd name="connsiteX1" fmla="*/ 3581860 w 3581860"/>
                <a:gd name="connsiteY1" fmla="*/ 1109749 h 1109749"/>
                <a:gd name="connsiteX2" fmla="*/ 1 w 3581860"/>
                <a:gd name="connsiteY2" fmla="*/ 1109749 h 1109749"/>
                <a:gd name="connsiteX3" fmla="*/ 0 w 3581860"/>
                <a:gd name="connsiteY3" fmla="*/ 0 h 1109749"/>
                <a:gd name="connsiteX0" fmla="*/ 0 w 3581860"/>
                <a:gd name="connsiteY0" fmla="*/ 0 h 1109749"/>
                <a:gd name="connsiteX1" fmla="*/ 3508564 w 3581860"/>
                <a:gd name="connsiteY1" fmla="*/ 975065 h 1109749"/>
                <a:gd name="connsiteX0" fmla="*/ 0 w 3581860"/>
                <a:gd name="connsiteY0" fmla="*/ 0 h 1109749"/>
                <a:gd name="connsiteX1" fmla="*/ 3581860 w 3581860"/>
                <a:gd name="connsiteY1" fmla="*/ 1109749 h 1109749"/>
                <a:gd name="connsiteX2" fmla="*/ 1 w 3581860"/>
                <a:gd name="connsiteY2" fmla="*/ 1109749 h 1109749"/>
                <a:gd name="connsiteX3" fmla="*/ 0 w 3581860"/>
                <a:gd name="connsiteY3" fmla="*/ 0 h 1109749"/>
                <a:gd name="connsiteX0" fmla="*/ 0 w 3581860"/>
                <a:gd name="connsiteY0" fmla="*/ 0 h 1109749"/>
                <a:gd name="connsiteX1" fmla="*/ 3508564 w 3581860"/>
                <a:gd name="connsiteY1" fmla="*/ 975065 h 1109749"/>
                <a:gd name="connsiteX0" fmla="*/ 0 w 3581860"/>
                <a:gd name="connsiteY0" fmla="*/ 0 h 1109749"/>
                <a:gd name="connsiteX1" fmla="*/ 3581860 w 3581860"/>
                <a:gd name="connsiteY1" fmla="*/ 1109749 h 1109749"/>
                <a:gd name="connsiteX2" fmla="*/ 1 w 3581860"/>
                <a:gd name="connsiteY2" fmla="*/ 1109749 h 1109749"/>
                <a:gd name="connsiteX3" fmla="*/ 0 w 3581860"/>
                <a:gd name="connsiteY3" fmla="*/ 0 h 1109749"/>
                <a:gd name="connsiteX0" fmla="*/ 0 w 3581860"/>
                <a:gd name="connsiteY0" fmla="*/ 0 h 1109749"/>
                <a:gd name="connsiteX1" fmla="*/ 3508564 w 3581860"/>
                <a:gd name="connsiteY1" fmla="*/ 975065 h 1109749"/>
                <a:gd name="connsiteX0" fmla="*/ 0 w 4079104"/>
                <a:gd name="connsiteY0" fmla="*/ 57951 h 1167700"/>
                <a:gd name="connsiteX1" fmla="*/ 3581860 w 4079104"/>
                <a:gd name="connsiteY1" fmla="*/ 1167700 h 1167700"/>
                <a:gd name="connsiteX2" fmla="*/ 1 w 4079104"/>
                <a:gd name="connsiteY2" fmla="*/ 1167700 h 1167700"/>
                <a:gd name="connsiteX3" fmla="*/ 0 w 4079104"/>
                <a:gd name="connsiteY3" fmla="*/ 57951 h 1167700"/>
                <a:gd name="connsiteX0" fmla="*/ 0 w 4079104"/>
                <a:gd name="connsiteY0" fmla="*/ 57951 h 1167700"/>
                <a:gd name="connsiteX1" fmla="*/ 4079104 w 4079104"/>
                <a:gd name="connsiteY1" fmla="*/ 571367 h 1167700"/>
                <a:gd name="connsiteX0" fmla="*/ 0 w 4079104"/>
                <a:gd name="connsiteY0" fmla="*/ 0 h 1109749"/>
                <a:gd name="connsiteX1" fmla="*/ 3581860 w 4079104"/>
                <a:gd name="connsiteY1" fmla="*/ 1109749 h 1109749"/>
                <a:gd name="connsiteX2" fmla="*/ 1 w 4079104"/>
                <a:gd name="connsiteY2" fmla="*/ 1109749 h 1109749"/>
                <a:gd name="connsiteX3" fmla="*/ 0 w 4079104"/>
                <a:gd name="connsiteY3" fmla="*/ 0 h 1109749"/>
                <a:gd name="connsiteX0" fmla="*/ 0 w 4079104"/>
                <a:gd name="connsiteY0" fmla="*/ 0 h 1109749"/>
                <a:gd name="connsiteX1" fmla="*/ 4079104 w 4079104"/>
                <a:gd name="connsiteY1" fmla="*/ 513416 h 1109749"/>
                <a:gd name="connsiteX0" fmla="*/ 0 w 3581860"/>
                <a:gd name="connsiteY0" fmla="*/ 6076 h 1115825"/>
                <a:gd name="connsiteX1" fmla="*/ 3581860 w 3581860"/>
                <a:gd name="connsiteY1" fmla="*/ 1115825 h 1115825"/>
                <a:gd name="connsiteX2" fmla="*/ 1 w 3581860"/>
                <a:gd name="connsiteY2" fmla="*/ 1115825 h 1115825"/>
                <a:gd name="connsiteX3" fmla="*/ 0 w 3581860"/>
                <a:gd name="connsiteY3" fmla="*/ 6076 h 1115825"/>
                <a:gd name="connsiteX0" fmla="*/ 0 w 3581860"/>
                <a:gd name="connsiteY0" fmla="*/ 6076 h 1115825"/>
                <a:gd name="connsiteX1" fmla="*/ 2924375 w 3581860"/>
                <a:gd name="connsiteY1" fmla="*/ 424064 h 1115825"/>
                <a:gd name="connsiteX0" fmla="*/ 0 w 3581860"/>
                <a:gd name="connsiteY0" fmla="*/ 88481 h 1198230"/>
                <a:gd name="connsiteX1" fmla="*/ 3581860 w 3581860"/>
                <a:gd name="connsiteY1" fmla="*/ 1198230 h 1198230"/>
                <a:gd name="connsiteX2" fmla="*/ 1 w 3581860"/>
                <a:gd name="connsiteY2" fmla="*/ 1198230 h 1198230"/>
                <a:gd name="connsiteX3" fmla="*/ 0 w 3581860"/>
                <a:gd name="connsiteY3" fmla="*/ 88481 h 1198230"/>
                <a:gd name="connsiteX0" fmla="*/ 0 w 3581860"/>
                <a:gd name="connsiteY0" fmla="*/ 88481 h 1198230"/>
                <a:gd name="connsiteX1" fmla="*/ 2792351 w 3581860"/>
                <a:gd name="connsiteY1" fmla="*/ 295168 h 1198230"/>
                <a:gd name="connsiteX0" fmla="*/ 0 w 3581860"/>
                <a:gd name="connsiteY0" fmla="*/ 0 h 1109749"/>
                <a:gd name="connsiteX1" fmla="*/ 3581860 w 3581860"/>
                <a:gd name="connsiteY1" fmla="*/ 1109749 h 1109749"/>
                <a:gd name="connsiteX2" fmla="*/ 1 w 3581860"/>
                <a:gd name="connsiteY2" fmla="*/ 1109749 h 1109749"/>
                <a:gd name="connsiteX3" fmla="*/ 0 w 3581860"/>
                <a:gd name="connsiteY3" fmla="*/ 0 h 1109749"/>
                <a:gd name="connsiteX0" fmla="*/ 0 w 3581860"/>
                <a:gd name="connsiteY0" fmla="*/ 0 h 1109749"/>
                <a:gd name="connsiteX1" fmla="*/ 2792351 w 3581860"/>
                <a:gd name="connsiteY1" fmla="*/ 206687 h 1109749"/>
                <a:gd name="connsiteX0" fmla="*/ 0 w 3581860"/>
                <a:gd name="connsiteY0" fmla="*/ 48702 h 1158451"/>
                <a:gd name="connsiteX1" fmla="*/ 3581860 w 3581860"/>
                <a:gd name="connsiteY1" fmla="*/ 1158451 h 1158451"/>
                <a:gd name="connsiteX2" fmla="*/ 1 w 3581860"/>
                <a:gd name="connsiteY2" fmla="*/ 1158451 h 1158451"/>
                <a:gd name="connsiteX3" fmla="*/ 0 w 3581860"/>
                <a:gd name="connsiteY3" fmla="*/ 48702 h 1158451"/>
                <a:gd name="connsiteX0" fmla="*/ 0 w 3581860"/>
                <a:gd name="connsiteY0" fmla="*/ 48702 h 1158451"/>
                <a:gd name="connsiteX1" fmla="*/ 2825588 w 3581860"/>
                <a:gd name="connsiteY1" fmla="*/ 68050 h 1158451"/>
                <a:gd name="connsiteX0" fmla="*/ 88644 w 3670504"/>
                <a:gd name="connsiteY0" fmla="*/ 87593 h 1197342"/>
                <a:gd name="connsiteX1" fmla="*/ 3670504 w 3670504"/>
                <a:gd name="connsiteY1" fmla="*/ 1197342 h 1197342"/>
                <a:gd name="connsiteX2" fmla="*/ 88645 w 3670504"/>
                <a:gd name="connsiteY2" fmla="*/ 1197342 h 1197342"/>
                <a:gd name="connsiteX3" fmla="*/ 88644 w 3670504"/>
                <a:gd name="connsiteY3" fmla="*/ 87593 h 1197342"/>
                <a:gd name="connsiteX0" fmla="*/ 0 w 3670504"/>
                <a:gd name="connsiteY0" fmla="*/ 4903 h 1197342"/>
                <a:gd name="connsiteX1" fmla="*/ 2914232 w 3670504"/>
                <a:gd name="connsiteY1" fmla="*/ 106941 h 1197342"/>
                <a:gd name="connsiteX0" fmla="*/ 462626 w 4044486"/>
                <a:gd name="connsiteY0" fmla="*/ 247841 h 1357590"/>
                <a:gd name="connsiteX1" fmla="*/ 4044486 w 4044486"/>
                <a:gd name="connsiteY1" fmla="*/ 1357590 h 1357590"/>
                <a:gd name="connsiteX2" fmla="*/ 462627 w 4044486"/>
                <a:gd name="connsiteY2" fmla="*/ 1357590 h 1357590"/>
                <a:gd name="connsiteX3" fmla="*/ 462626 w 4044486"/>
                <a:gd name="connsiteY3" fmla="*/ 247841 h 1357590"/>
                <a:gd name="connsiteX0" fmla="*/ 0 w 4044486"/>
                <a:gd name="connsiteY0" fmla="*/ 0 h 1357590"/>
                <a:gd name="connsiteX1" fmla="*/ 3288214 w 4044486"/>
                <a:gd name="connsiteY1" fmla="*/ 267189 h 1357590"/>
                <a:gd name="connsiteX0" fmla="*/ 462626 w 4044486"/>
                <a:gd name="connsiteY0" fmla="*/ 247841 h 1357590"/>
                <a:gd name="connsiteX1" fmla="*/ 4044486 w 4044486"/>
                <a:gd name="connsiteY1" fmla="*/ 1357590 h 1357590"/>
                <a:gd name="connsiteX2" fmla="*/ 462627 w 4044486"/>
                <a:gd name="connsiteY2" fmla="*/ 1357590 h 1357590"/>
                <a:gd name="connsiteX3" fmla="*/ 462626 w 4044486"/>
                <a:gd name="connsiteY3" fmla="*/ 247841 h 1357590"/>
                <a:gd name="connsiteX0" fmla="*/ 0 w 4044486"/>
                <a:gd name="connsiteY0" fmla="*/ 0 h 1357590"/>
                <a:gd name="connsiteX1" fmla="*/ 3288214 w 4044486"/>
                <a:gd name="connsiteY1" fmla="*/ 267189 h 1357590"/>
                <a:gd name="connsiteX0" fmla="*/ 462626 w 3288214"/>
                <a:gd name="connsiteY0" fmla="*/ 247841 h 1357590"/>
                <a:gd name="connsiteX1" fmla="*/ 462627 w 3288214"/>
                <a:gd name="connsiteY1" fmla="*/ 1357590 h 1357590"/>
                <a:gd name="connsiteX2" fmla="*/ 462626 w 3288214"/>
                <a:gd name="connsiteY2" fmla="*/ 247841 h 1357590"/>
                <a:gd name="connsiteX0" fmla="*/ 0 w 3288214"/>
                <a:gd name="connsiteY0" fmla="*/ 0 h 1357590"/>
                <a:gd name="connsiteX1" fmla="*/ 3288214 w 3288214"/>
                <a:gd name="connsiteY1" fmla="*/ 267189 h 1357590"/>
                <a:gd name="connsiteX0" fmla="*/ 462626 w 3288214"/>
                <a:gd name="connsiteY0" fmla="*/ 247841 h 1357590"/>
                <a:gd name="connsiteX1" fmla="*/ 462627 w 3288214"/>
                <a:gd name="connsiteY1" fmla="*/ 1357590 h 1357590"/>
                <a:gd name="connsiteX2" fmla="*/ 462626 w 3288214"/>
                <a:gd name="connsiteY2" fmla="*/ 247841 h 1357590"/>
                <a:gd name="connsiteX0" fmla="*/ 0 w 3288214"/>
                <a:gd name="connsiteY0" fmla="*/ 0 h 1357590"/>
                <a:gd name="connsiteX1" fmla="*/ 3288214 w 3288214"/>
                <a:gd name="connsiteY1" fmla="*/ 267189 h 1357590"/>
                <a:gd name="connsiteX0" fmla="*/ 462626 w 2965759"/>
                <a:gd name="connsiteY0" fmla="*/ 247841 h 1357590"/>
                <a:gd name="connsiteX1" fmla="*/ 462627 w 2965759"/>
                <a:gd name="connsiteY1" fmla="*/ 1357590 h 1357590"/>
                <a:gd name="connsiteX2" fmla="*/ 462626 w 2965759"/>
                <a:gd name="connsiteY2" fmla="*/ 247841 h 1357590"/>
                <a:gd name="connsiteX0" fmla="*/ 0 w 2965759"/>
                <a:gd name="connsiteY0" fmla="*/ 0 h 1357590"/>
                <a:gd name="connsiteX1" fmla="*/ 2965759 w 2965759"/>
                <a:gd name="connsiteY1" fmla="*/ 291130 h 1357590"/>
                <a:gd name="connsiteX0" fmla="*/ 462626 w 2965759"/>
                <a:gd name="connsiteY0" fmla="*/ 247841 h 1111975"/>
                <a:gd name="connsiteX1" fmla="*/ 272525 w 2965759"/>
                <a:gd name="connsiteY1" fmla="*/ 1111975 h 1111975"/>
                <a:gd name="connsiteX2" fmla="*/ 462626 w 2965759"/>
                <a:gd name="connsiteY2" fmla="*/ 247841 h 1111975"/>
                <a:gd name="connsiteX0" fmla="*/ 0 w 2965759"/>
                <a:gd name="connsiteY0" fmla="*/ 0 h 1111975"/>
                <a:gd name="connsiteX1" fmla="*/ 2965759 w 2965759"/>
                <a:gd name="connsiteY1" fmla="*/ 291130 h 1111975"/>
                <a:gd name="connsiteX0" fmla="*/ 462626 w 2965759"/>
                <a:gd name="connsiteY0" fmla="*/ 247841 h 1111975"/>
                <a:gd name="connsiteX1" fmla="*/ 272525 w 2965759"/>
                <a:gd name="connsiteY1" fmla="*/ 1111975 h 1111975"/>
                <a:gd name="connsiteX2" fmla="*/ 462626 w 2965759"/>
                <a:gd name="connsiteY2" fmla="*/ 247841 h 1111975"/>
                <a:gd name="connsiteX0" fmla="*/ 0 w 2965759"/>
                <a:gd name="connsiteY0" fmla="*/ 0 h 1111975"/>
                <a:gd name="connsiteX1" fmla="*/ 2965759 w 2965759"/>
                <a:gd name="connsiteY1" fmla="*/ 291130 h 1111975"/>
                <a:gd name="connsiteX0" fmla="*/ 462626 w 2965759"/>
                <a:gd name="connsiteY0" fmla="*/ 247841 h 1129099"/>
                <a:gd name="connsiteX1" fmla="*/ 252581 w 2965759"/>
                <a:gd name="connsiteY1" fmla="*/ 1129099 h 1129099"/>
                <a:gd name="connsiteX2" fmla="*/ 462626 w 2965759"/>
                <a:gd name="connsiteY2" fmla="*/ 247841 h 1129099"/>
                <a:gd name="connsiteX0" fmla="*/ 0 w 2965759"/>
                <a:gd name="connsiteY0" fmla="*/ 0 h 1129099"/>
                <a:gd name="connsiteX1" fmla="*/ 2965759 w 2965759"/>
                <a:gd name="connsiteY1" fmla="*/ 291130 h 1129099"/>
                <a:gd name="connsiteX0" fmla="*/ 462626 w 2965759"/>
                <a:gd name="connsiteY0" fmla="*/ 247841 h 736530"/>
                <a:gd name="connsiteX1" fmla="*/ 532238 w 2965759"/>
                <a:gd name="connsiteY1" fmla="*/ 736530 h 736530"/>
                <a:gd name="connsiteX2" fmla="*/ 462626 w 2965759"/>
                <a:gd name="connsiteY2" fmla="*/ 247841 h 736530"/>
                <a:gd name="connsiteX0" fmla="*/ 0 w 2965759"/>
                <a:gd name="connsiteY0" fmla="*/ 0 h 736530"/>
                <a:gd name="connsiteX1" fmla="*/ 2965759 w 2965759"/>
                <a:gd name="connsiteY1" fmla="*/ 291130 h 736530"/>
                <a:gd name="connsiteX0" fmla="*/ 462626 w 3088603"/>
                <a:gd name="connsiteY0" fmla="*/ 247841 h 736530"/>
                <a:gd name="connsiteX1" fmla="*/ 532238 w 3088603"/>
                <a:gd name="connsiteY1" fmla="*/ 736530 h 736530"/>
                <a:gd name="connsiteX2" fmla="*/ 462626 w 3088603"/>
                <a:gd name="connsiteY2" fmla="*/ 247841 h 736530"/>
                <a:gd name="connsiteX0" fmla="*/ 0 w 3088603"/>
                <a:gd name="connsiteY0" fmla="*/ 0 h 736530"/>
                <a:gd name="connsiteX1" fmla="*/ 2965759 w 3088603"/>
                <a:gd name="connsiteY1" fmla="*/ 291130 h 736530"/>
                <a:gd name="connsiteX2" fmla="*/ 2549423 w 3088603"/>
                <a:gd name="connsiteY2" fmla="*/ 258901 h 736530"/>
                <a:gd name="connsiteX0" fmla="*/ 462626 w 3088603"/>
                <a:gd name="connsiteY0" fmla="*/ 247841 h 736530"/>
                <a:gd name="connsiteX1" fmla="*/ 532238 w 3088603"/>
                <a:gd name="connsiteY1" fmla="*/ 736530 h 736530"/>
                <a:gd name="connsiteX2" fmla="*/ 462626 w 3088603"/>
                <a:gd name="connsiteY2" fmla="*/ 247841 h 736530"/>
                <a:gd name="connsiteX0" fmla="*/ 0 w 3088603"/>
                <a:gd name="connsiteY0" fmla="*/ 0 h 736530"/>
                <a:gd name="connsiteX1" fmla="*/ 2965759 w 3088603"/>
                <a:gd name="connsiteY1" fmla="*/ 291130 h 736530"/>
                <a:gd name="connsiteX2" fmla="*/ 2549423 w 3088603"/>
                <a:gd name="connsiteY2" fmla="*/ 258901 h 736530"/>
                <a:gd name="connsiteX0" fmla="*/ 462626 w 3088603"/>
                <a:gd name="connsiteY0" fmla="*/ 247841 h 736530"/>
                <a:gd name="connsiteX1" fmla="*/ 532238 w 3088603"/>
                <a:gd name="connsiteY1" fmla="*/ 736530 h 736530"/>
                <a:gd name="connsiteX2" fmla="*/ 462626 w 3088603"/>
                <a:gd name="connsiteY2" fmla="*/ 247841 h 736530"/>
                <a:gd name="connsiteX0" fmla="*/ 0 w 3088603"/>
                <a:gd name="connsiteY0" fmla="*/ 0 h 736530"/>
                <a:gd name="connsiteX1" fmla="*/ 1576094 w 3088603"/>
                <a:gd name="connsiteY1" fmla="*/ 360096 h 736530"/>
                <a:gd name="connsiteX2" fmla="*/ 2965759 w 3088603"/>
                <a:gd name="connsiteY2" fmla="*/ 291130 h 736530"/>
                <a:gd name="connsiteX3" fmla="*/ 2549423 w 3088603"/>
                <a:gd name="connsiteY3" fmla="*/ 258901 h 736530"/>
                <a:gd name="connsiteX0" fmla="*/ 462626 w 3088603"/>
                <a:gd name="connsiteY0" fmla="*/ 247841 h 736530"/>
                <a:gd name="connsiteX1" fmla="*/ 532238 w 3088603"/>
                <a:gd name="connsiteY1" fmla="*/ 736530 h 736530"/>
                <a:gd name="connsiteX2" fmla="*/ 462626 w 3088603"/>
                <a:gd name="connsiteY2" fmla="*/ 247841 h 736530"/>
                <a:gd name="connsiteX0" fmla="*/ 0 w 3088603"/>
                <a:gd name="connsiteY0" fmla="*/ 0 h 736530"/>
                <a:gd name="connsiteX1" fmla="*/ 1552360 w 3088603"/>
                <a:gd name="connsiteY1" fmla="*/ 279997 h 736530"/>
                <a:gd name="connsiteX2" fmla="*/ 2965759 w 3088603"/>
                <a:gd name="connsiteY2" fmla="*/ 291130 h 736530"/>
                <a:gd name="connsiteX3" fmla="*/ 2549423 w 3088603"/>
                <a:gd name="connsiteY3" fmla="*/ 258901 h 736530"/>
                <a:gd name="connsiteX0" fmla="*/ 462626 w 3459638"/>
                <a:gd name="connsiteY0" fmla="*/ 247841 h 736530"/>
                <a:gd name="connsiteX1" fmla="*/ 532238 w 3459638"/>
                <a:gd name="connsiteY1" fmla="*/ 736530 h 736530"/>
                <a:gd name="connsiteX2" fmla="*/ 462626 w 3459638"/>
                <a:gd name="connsiteY2" fmla="*/ 247841 h 736530"/>
                <a:gd name="connsiteX0" fmla="*/ 0 w 3459638"/>
                <a:gd name="connsiteY0" fmla="*/ 0 h 736530"/>
                <a:gd name="connsiteX1" fmla="*/ 1552360 w 3459638"/>
                <a:gd name="connsiteY1" fmla="*/ 279997 h 736530"/>
                <a:gd name="connsiteX2" fmla="*/ 2965759 w 3459638"/>
                <a:gd name="connsiteY2" fmla="*/ 291130 h 736530"/>
                <a:gd name="connsiteX3" fmla="*/ 3424325 w 3459638"/>
                <a:gd name="connsiteY3" fmla="*/ 422386 h 736530"/>
                <a:gd name="connsiteX0" fmla="*/ 462626 w 2965759"/>
                <a:gd name="connsiteY0" fmla="*/ 247841 h 736530"/>
                <a:gd name="connsiteX1" fmla="*/ 532238 w 2965759"/>
                <a:gd name="connsiteY1" fmla="*/ 736530 h 736530"/>
                <a:gd name="connsiteX2" fmla="*/ 462626 w 2965759"/>
                <a:gd name="connsiteY2" fmla="*/ 247841 h 736530"/>
                <a:gd name="connsiteX0" fmla="*/ 0 w 2965759"/>
                <a:gd name="connsiteY0" fmla="*/ 0 h 736530"/>
                <a:gd name="connsiteX1" fmla="*/ 1552360 w 2965759"/>
                <a:gd name="connsiteY1" fmla="*/ 279997 h 736530"/>
                <a:gd name="connsiteX2" fmla="*/ 2965759 w 2965759"/>
                <a:gd name="connsiteY2" fmla="*/ 291130 h 736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5759" h="736530" stroke="0" extrusionOk="0">
                  <a:moveTo>
                    <a:pt x="462626" y="247841"/>
                  </a:moveTo>
                  <a:cubicBezTo>
                    <a:pt x="462626" y="617757"/>
                    <a:pt x="584375" y="318384"/>
                    <a:pt x="532238" y="736530"/>
                  </a:cubicBezTo>
                  <a:cubicBezTo>
                    <a:pt x="532238" y="366614"/>
                    <a:pt x="1086739" y="255117"/>
                    <a:pt x="462626" y="247841"/>
                  </a:cubicBezTo>
                  <a:close/>
                </a:path>
                <a:path w="2965759" h="736530" fill="none">
                  <a:moveTo>
                    <a:pt x="0" y="0"/>
                  </a:moveTo>
                  <a:cubicBezTo>
                    <a:pt x="262682" y="60016"/>
                    <a:pt x="1058067" y="231475"/>
                    <a:pt x="1552360" y="279997"/>
                  </a:cubicBezTo>
                  <a:cubicBezTo>
                    <a:pt x="2046653" y="328519"/>
                    <a:pt x="2803538" y="307996"/>
                    <a:pt x="2965759" y="291130"/>
                  </a:cubicBezTo>
                </a:path>
              </a:pathLst>
            </a:cu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Bogen 1">
              <a:extLst>
                <a:ext uri="{FF2B5EF4-FFF2-40B4-BE49-F238E27FC236}">
                  <a16:creationId xmlns:a16="http://schemas.microsoft.com/office/drawing/2014/main" id="{A2F2DBE0-49C0-984C-94F2-3E7E54FC0A23}"/>
                </a:ext>
              </a:extLst>
            </p:cNvPr>
            <p:cNvSpPr/>
            <p:nvPr/>
          </p:nvSpPr>
          <p:spPr>
            <a:xfrm rot="1332917">
              <a:off x="2930686" y="4330399"/>
              <a:ext cx="2914232" cy="1192439"/>
            </a:xfrm>
            <a:custGeom>
              <a:avLst/>
              <a:gdLst>
                <a:gd name="connsiteX0" fmla="*/ 3581859 w 7163719"/>
                <a:gd name="connsiteY0" fmla="*/ 0 h 2219498"/>
                <a:gd name="connsiteX1" fmla="*/ 7163719 w 7163719"/>
                <a:gd name="connsiteY1" fmla="*/ 1109749 h 2219498"/>
                <a:gd name="connsiteX2" fmla="*/ 3581860 w 7163719"/>
                <a:gd name="connsiteY2" fmla="*/ 1109749 h 2219498"/>
                <a:gd name="connsiteX3" fmla="*/ 3581859 w 7163719"/>
                <a:gd name="connsiteY3" fmla="*/ 0 h 2219498"/>
                <a:gd name="connsiteX0" fmla="*/ 3581859 w 7163719"/>
                <a:gd name="connsiteY0" fmla="*/ 0 h 2219498"/>
                <a:gd name="connsiteX1" fmla="*/ 7163719 w 7163719"/>
                <a:gd name="connsiteY1" fmla="*/ 1109749 h 2219498"/>
                <a:gd name="connsiteX0" fmla="*/ 0 w 3581860"/>
                <a:gd name="connsiteY0" fmla="*/ 0 h 1109749"/>
                <a:gd name="connsiteX1" fmla="*/ 3581860 w 3581860"/>
                <a:gd name="connsiteY1" fmla="*/ 1109749 h 1109749"/>
                <a:gd name="connsiteX2" fmla="*/ 1 w 3581860"/>
                <a:gd name="connsiteY2" fmla="*/ 1109749 h 1109749"/>
                <a:gd name="connsiteX3" fmla="*/ 0 w 3581860"/>
                <a:gd name="connsiteY3" fmla="*/ 0 h 1109749"/>
                <a:gd name="connsiteX0" fmla="*/ 0 w 3581860"/>
                <a:gd name="connsiteY0" fmla="*/ 0 h 1109749"/>
                <a:gd name="connsiteX1" fmla="*/ 3508564 w 3581860"/>
                <a:gd name="connsiteY1" fmla="*/ 975065 h 1109749"/>
                <a:gd name="connsiteX0" fmla="*/ 0 w 3581860"/>
                <a:gd name="connsiteY0" fmla="*/ 0 h 1109749"/>
                <a:gd name="connsiteX1" fmla="*/ 3581860 w 3581860"/>
                <a:gd name="connsiteY1" fmla="*/ 1109749 h 1109749"/>
                <a:gd name="connsiteX2" fmla="*/ 1 w 3581860"/>
                <a:gd name="connsiteY2" fmla="*/ 1109749 h 1109749"/>
                <a:gd name="connsiteX3" fmla="*/ 0 w 3581860"/>
                <a:gd name="connsiteY3" fmla="*/ 0 h 1109749"/>
                <a:gd name="connsiteX0" fmla="*/ 0 w 3581860"/>
                <a:gd name="connsiteY0" fmla="*/ 0 h 1109749"/>
                <a:gd name="connsiteX1" fmla="*/ 3508564 w 3581860"/>
                <a:gd name="connsiteY1" fmla="*/ 975065 h 1109749"/>
                <a:gd name="connsiteX0" fmla="*/ 0 w 3581860"/>
                <a:gd name="connsiteY0" fmla="*/ 0 h 1109749"/>
                <a:gd name="connsiteX1" fmla="*/ 3581860 w 3581860"/>
                <a:gd name="connsiteY1" fmla="*/ 1109749 h 1109749"/>
                <a:gd name="connsiteX2" fmla="*/ 1 w 3581860"/>
                <a:gd name="connsiteY2" fmla="*/ 1109749 h 1109749"/>
                <a:gd name="connsiteX3" fmla="*/ 0 w 3581860"/>
                <a:gd name="connsiteY3" fmla="*/ 0 h 1109749"/>
                <a:gd name="connsiteX0" fmla="*/ 0 w 3581860"/>
                <a:gd name="connsiteY0" fmla="*/ 0 h 1109749"/>
                <a:gd name="connsiteX1" fmla="*/ 3508564 w 3581860"/>
                <a:gd name="connsiteY1" fmla="*/ 975065 h 1109749"/>
                <a:gd name="connsiteX0" fmla="*/ 0 w 4079104"/>
                <a:gd name="connsiteY0" fmla="*/ 57951 h 1167700"/>
                <a:gd name="connsiteX1" fmla="*/ 3581860 w 4079104"/>
                <a:gd name="connsiteY1" fmla="*/ 1167700 h 1167700"/>
                <a:gd name="connsiteX2" fmla="*/ 1 w 4079104"/>
                <a:gd name="connsiteY2" fmla="*/ 1167700 h 1167700"/>
                <a:gd name="connsiteX3" fmla="*/ 0 w 4079104"/>
                <a:gd name="connsiteY3" fmla="*/ 57951 h 1167700"/>
                <a:gd name="connsiteX0" fmla="*/ 0 w 4079104"/>
                <a:gd name="connsiteY0" fmla="*/ 57951 h 1167700"/>
                <a:gd name="connsiteX1" fmla="*/ 4079104 w 4079104"/>
                <a:gd name="connsiteY1" fmla="*/ 571367 h 1167700"/>
                <a:gd name="connsiteX0" fmla="*/ 0 w 4079104"/>
                <a:gd name="connsiteY0" fmla="*/ 0 h 1109749"/>
                <a:gd name="connsiteX1" fmla="*/ 3581860 w 4079104"/>
                <a:gd name="connsiteY1" fmla="*/ 1109749 h 1109749"/>
                <a:gd name="connsiteX2" fmla="*/ 1 w 4079104"/>
                <a:gd name="connsiteY2" fmla="*/ 1109749 h 1109749"/>
                <a:gd name="connsiteX3" fmla="*/ 0 w 4079104"/>
                <a:gd name="connsiteY3" fmla="*/ 0 h 1109749"/>
                <a:gd name="connsiteX0" fmla="*/ 0 w 4079104"/>
                <a:gd name="connsiteY0" fmla="*/ 0 h 1109749"/>
                <a:gd name="connsiteX1" fmla="*/ 4079104 w 4079104"/>
                <a:gd name="connsiteY1" fmla="*/ 513416 h 1109749"/>
                <a:gd name="connsiteX0" fmla="*/ 0 w 3581860"/>
                <a:gd name="connsiteY0" fmla="*/ 6076 h 1115825"/>
                <a:gd name="connsiteX1" fmla="*/ 3581860 w 3581860"/>
                <a:gd name="connsiteY1" fmla="*/ 1115825 h 1115825"/>
                <a:gd name="connsiteX2" fmla="*/ 1 w 3581860"/>
                <a:gd name="connsiteY2" fmla="*/ 1115825 h 1115825"/>
                <a:gd name="connsiteX3" fmla="*/ 0 w 3581860"/>
                <a:gd name="connsiteY3" fmla="*/ 6076 h 1115825"/>
                <a:gd name="connsiteX0" fmla="*/ 0 w 3581860"/>
                <a:gd name="connsiteY0" fmla="*/ 6076 h 1115825"/>
                <a:gd name="connsiteX1" fmla="*/ 2924375 w 3581860"/>
                <a:gd name="connsiteY1" fmla="*/ 424064 h 1115825"/>
                <a:gd name="connsiteX0" fmla="*/ 0 w 3581860"/>
                <a:gd name="connsiteY0" fmla="*/ 88481 h 1198230"/>
                <a:gd name="connsiteX1" fmla="*/ 3581860 w 3581860"/>
                <a:gd name="connsiteY1" fmla="*/ 1198230 h 1198230"/>
                <a:gd name="connsiteX2" fmla="*/ 1 w 3581860"/>
                <a:gd name="connsiteY2" fmla="*/ 1198230 h 1198230"/>
                <a:gd name="connsiteX3" fmla="*/ 0 w 3581860"/>
                <a:gd name="connsiteY3" fmla="*/ 88481 h 1198230"/>
                <a:gd name="connsiteX0" fmla="*/ 0 w 3581860"/>
                <a:gd name="connsiteY0" fmla="*/ 88481 h 1198230"/>
                <a:gd name="connsiteX1" fmla="*/ 2792351 w 3581860"/>
                <a:gd name="connsiteY1" fmla="*/ 295168 h 1198230"/>
                <a:gd name="connsiteX0" fmla="*/ 0 w 3581860"/>
                <a:gd name="connsiteY0" fmla="*/ 0 h 1109749"/>
                <a:gd name="connsiteX1" fmla="*/ 3581860 w 3581860"/>
                <a:gd name="connsiteY1" fmla="*/ 1109749 h 1109749"/>
                <a:gd name="connsiteX2" fmla="*/ 1 w 3581860"/>
                <a:gd name="connsiteY2" fmla="*/ 1109749 h 1109749"/>
                <a:gd name="connsiteX3" fmla="*/ 0 w 3581860"/>
                <a:gd name="connsiteY3" fmla="*/ 0 h 1109749"/>
                <a:gd name="connsiteX0" fmla="*/ 0 w 3581860"/>
                <a:gd name="connsiteY0" fmla="*/ 0 h 1109749"/>
                <a:gd name="connsiteX1" fmla="*/ 2792351 w 3581860"/>
                <a:gd name="connsiteY1" fmla="*/ 206687 h 1109749"/>
                <a:gd name="connsiteX0" fmla="*/ 0 w 3581860"/>
                <a:gd name="connsiteY0" fmla="*/ 48702 h 1158451"/>
                <a:gd name="connsiteX1" fmla="*/ 3581860 w 3581860"/>
                <a:gd name="connsiteY1" fmla="*/ 1158451 h 1158451"/>
                <a:gd name="connsiteX2" fmla="*/ 1 w 3581860"/>
                <a:gd name="connsiteY2" fmla="*/ 1158451 h 1158451"/>
                <a:gd name="connsiteX3" fmla="*/ 0 w 3581860"/>
                <a:gd name="connsiteY3" fmla="*/ 48702 h 1158451"/>
                <a:gd name="connsiteX0" fmla="*/ 0 w 3581860"/>
                <a:gd name="connsiteY0" fmla="*/ 48702 h 1158451"/>
                <a:gd name="connsiteX1" fmla="*/ 2825588 w 3581860"/>
                <a:gd name="connsiteY1" fmla="*/ 68050 h 1158451"/>
                <a:gd name="connsiteX0" fmla="*/ 88644 w 3670504"/>
                <a:gd name="connsiteY0" fmla="*/ 87593 h 1197342"/>
                <a:gd name="connsiteX1" fmla="*/ 3670504 w 3670504"/>
                <a:gd name="connsiteY1" fmla="*/ 1197342 h 1197342"/>
                <a:gd name="connsiteX2" fmla="*/ 88645 w 3670504"/>
                <a:gd name="connsiteY2" fmla="*/ 1197342 h 1197342"/>
                <a:gd name="connsiteX3" fmla="*/ 88644 w 3670504"/>
                <a:gd name="connsiteY3" fmla="*/ 87593 h 1197342"/>
                <a:gd name="connsiteX0" fmla="*/ 0 w 3670504"/>
                <a:gd name="connsiteY0" fmla="*/ 4903 h 1197342"/>
                <a:gd name="connsiteX1" fmla="*/ 2914232 w 3670504"/>
                <a:gd name="connsiteY1" fmla="*/ 106941 h 1197342"/>
                <a:gd name="connsiteX0" fmla="*/ 88644 w 3670504"/>
                <a:gd name="connsiteY0" fmla="*/ 82690 h 1192439"/>
                <a:gd name="connsiteX1" fmla="*/ 3670504 w 3670504"/>
                <a:gd name="connsiteY1" fmla="*/ 1192439 h 1192439"/>
                <a:gd name="connsiteX2" fmla="*/ 88645 w 3670504"/>
                <a:gd name="connsiteY2" fmla="*/ 1192439 h 1192439"/>
                <a:gd name="connsiteX3" fmla="*/ 88644 w 3670504"/>
                <a:gd name="connsiteY3" fmla="*/ 82690 h 1192439"/>
                <a:gd name="connsiteX0" fmla="*/ 0 w 3670504"/>
                <a:gd name="connsiteY0" fmla="*/ 0 h 1192439"/>
                <a:gd name="connsiteX1" fmla="*/ 2914232 w 3670504"/>
                <a:gd name="connsiteY1" fmla="*/ 102038 h 1192439"/>
                <a:gd name="connsiteX0" fmla="*/ 88644 w 2914232"/>
                <a:gd name="connsiteY0" fmla="*/ 82690 h 1192439"/>
                <a:gd name="connsiteX1" fmla="*/ 88645 w 2914232"/>
                <a:gd name="connsiteY1" fmla="*/ 1192439 h 1192439"/>
                <a:gd name="connsiteX2" fmla="*/ 88644 w 2914232"/>
                <a:gd name="connsiteY2" fmla="*/ 82690 h 1192439"/>
                <a:gd name="connsiteX0" fmla="*/ 0 w 2914232"/>
                <a:gd name="connsiteY0" fmla="*/ 0 h 1192439"/>
                <a:gd name="connsiteX1" fmla="*/ 2914232 w 2914232"/>
                <a:gd name="connsiteY1" fmla="*/ 102038 h 1192439"/>
                <a:gd name="connsiteX0" fmla="*/ 88644 w 2914232"/>
                <a:gd name="connsiteY0" fmla="*/ 82690 h 1192439"/>
                <a:gd name="connsiteX1" fmla="*/ 88645 w 2914232"/>
                <a:gd name="connsiteY1" fmla="*/ 1192439 h 1192439"/>
                <a:gd name="connsiteX2" fmla="*/ 88644 w 2914232"/>
                <a:gd name="connsiteY2" fmla="*/ 82690 h 1192439"/>
                <a:gd name="connsiteX0" fmla="*/ 0 w 2914232"/>
                <a:gd name="connsiteY0" fmla="*/ 0 h 1192439"/>
                <a:gd name="connsiteX1" fmla="*/ 1559359 w 2914232"/>
                <a:gd name="connsiteY1" fmla="*/ 117535 h 1192439"/>
                <a:gd name="connsiteX2" fmla="*/ 2914232 w 2914232"/>
                <a:gd name="connsiteY2" fmla="*/ 102038 h 1192439"/>
                <a:gd name="connsiteX0" fmla="*/ 88644 w 2914232"/>
                <a:gd name="connsiteY0" fmla="*/ 82690 h 1192439"/>
                <a:gd name="connsiteX1" fmla="*/ 88645 w 2914232"/>
                <a:gd name="connsiteY1" fmla="*/ 1192439 h 1192439"/>
                <a:gd name="connsiteX2" fmla="*/ 88644 w 2914232"/>
                <a:gd name="connsiteY2" fmla="*/ 82690 h 1192439"/>
                <a:gd name="connsiteX0" fmla="*/ 0 w 2914232"/>
                <a:gd name="connsiteY0" fmla="*/ 0 h 1192439"/>
                <a:gd name="connsiteX1" fmla="*/ 1559359 w 2914232"/>
                <a:gd name="connsiteY1" fmla="*/ 117535 h 1192439"/>
                <a:gd name="connsiteX2" fmla="*/ 2914232 w 2914232"/>
                <a:gd name="connsiteY2" fmla="*/ 102038 h 1192439"/>
                <a:gd name="connsiteX0" fmla="*/ 88644 w 2914232"/>
                <a:gd name="connsiteY0" fmla="*/ 82690 h 1192439"/>
                <a:gd name="connsiteX1" fmla="*/ 88645 w 2914232"/>
                <a:gd name="connsiteY1" fmla="*/ 1192439 h 1192439"/>
                <a:gd name="connsiteX2" fmla="*/ 88644 w 2914232"/>
                <a:gd name="connsiteY2" fmla="*/ 82690 h 1192439"/>
                <a:gd name="connsiteX0" fmla="*/ 0 w 2914232"/>
                <a:gd name="connsiteY0" fmla="*/ 0 h 1192439"/>
                <a:gd name="connsiteX1" fmla="*/ 1559359 w 2914232"/>
                <a:gd name="connsiteY1" fmla="*/ 117535 h 1192439"/>
                <a:gd name="connsiteX2" fmla="*/ 2914232 w 2914232"/>
                <a:gd name="connsiteY2" fmla="*/ 102038 h 1192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14232" h="1192439" stroke="0" extrusionOk="0">
                  <a:moveTo>
                    <a:pt x="88644" y="82690"/>
                  </a:moveTo>
                  <a:cubicBezTo>
                    <a:pt x="88644" y="452606"/>
                    <a:pt x="88645" y="822523"/>
                    <a:pt x="88645" y="1192439"/>
                  </a:cubicBezTo>
                  <a:cubicBezTo>
                    <a:pt x="88645" y="822523"/>
                    <a:pt x="88644" y="452606"/>
                    <a:pt x="88644" y="82690"/>
                  </a:cubicBezTo>
                  <a:close/>
                </a:path>
                <a:path w="2914232" h="1192439" fill="none">
                  <a:moveTo>
                    <a:pt x="0" y="0"/>
                  </a:moveTo>
                  <a:cubicBezTo>
                    <a:pt x="249397" y="26869"/>
                    <a:pt x="1247613" y="83949"/>
                    <a:pt x="1559359" y="117535"/>
                  </a:cubicBezTo>
                  <a:cubicBezTo>
                    <a:pt x="2150334" y="95458"/>
                    <a:pt x="2309166" y="82452"/>
                    <a:pt x="2914232" y="102038"/>
                  </a:cubicBezTo>
                </a:path>
              </a:pathLst>
            </a:cu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Bogen 1">
              <a:extLst>
                <a:ext uri="{FF2B5EF4-FFF2-40B4-BE49-F238E27FC236}">
                  <a16:creationId xmlns:a16="http://schemas.microsoft.com/office/drawing/2014/main" id="{95050355-E9AA-4A41-B684-3279C85AC9DA}"/>
                </a:ext>
              </a:extLst>
            </p:cNvPr>
            <p:cNvSpPr/>
            <p:nvPr/>
          </p:nvSpPr>
          <p:spPr>
            <a:xfrm rot="11003029">
              <a:off x="4209598" y="1020756"/>
              <a:ext cx="3581859" cy="724002"/>
            </a:xfrm>
            <a:custGeom>
              <a:avLst/>
              <a:gdLst>
                <a:gd name="connsiteX0" fmla="*/ 3581859 w 7163719"/>
                <a:gd name="connsiteY0" fmla="*/ 0 h 2219498"/>
                <a:gd name="connsiteX1" fmla="*/ 7163719 w 7163719"/>
                <a:gd name="connsiteY1" fmla="*/ 1109749 h 2219498"/>
                <a:gd name="connsiteX2" fmla="*/ 3581860 w 7163719"/>
                <a:gd name="connsiteY2" fmla="*/ 1109749 h 2219498"/>
                <a:gd name="connsiteX3" fmla="*/ 3581859 w 7163719"/>
                <a:gd name="connsiteY3" fmla="*/ 0 h 2219498"/>
                <a:gd name="connsiteX0" fmla="*/ 3581859 w 7163719"/>
                <a:gd name="connsiteY0" fmla="*/ 0 h 2219498"/>
                <a:gd name="connsiteX1" fmla="*/ 7163719 w 7163719"/>
                <a:gd name="connsiteY1" fmla="*/ 1109749 h 2219498"/>
                <a:gd name="connsiteX0" fmla="*/ 0 w 3581860"/>
                <a:gd name="connsiteY0" fmla="*/ 0 h 1109749"/>
                <a:gd name="connsiteX1" fmla="*/ 3581860 w 3581860"/>
                <a:gd name="connsiteY1" fmla="*/ 1109749 h 1109749"/>
                <a:gd name="connsiteX2" fmla="*/ 1 w 3581860"/>
                <a:gd name="connsiteY2" fmla="*/ 1109749 h 1109749"/>
                <a:gd name="connsiteX3" fmla="*/ 0 w 3581860"/>
                <a:gd name="connsiteY3" fmla="*/ 0 h 1109749"/>
                <a:gd name="connsiteX0" fmla="*/ 0 w 3581860"/>
                <a:gd name="connsiteY0" fmla="*/ 0 h 1109749"/>
                <a:gd name="connsiteX1" fmla="*/ 3508564 w 3581860"/>
                <a:gd name="connsiteY1" fmla="*/ 975065 h 1109749"/>
                <a:gd name="connsiteX0" fmla="*/ 0 w 3581860"/>
                <a:gd name="connsiteY0" fmla="*/ 0 h 1109749"/>
                <a:gd name="connsiteX1" fmla="*/ 3581860 w 3581860"/>
                <a:gd name="connsiteY1" fmla="*/ 1109749 h 1109749"/>
                <a:gd name="connsiteX2" fmla="*/ 1 w 3581860"/>
                <a:gd name="connsiteY2" fmla="*/ 1109749 h 1109749"/>
                <a:gd name="connsiteX3" fmla="*/ 0 w 3581860"/>
                <a:gd name="connsiteY3" fmla="*/ 0 h 1109749"/>
                <a:gd name="connsiteX0" fmla="*/ 0 w 3581860"/>
                <a:gd name="connsiteY0" fmla="*/ 0 h 1109749"/>
                <a:gd name="connsiteX1" fmla="*/ 3508564 w 3581860"/>
                <a:gd name="connsiteY1" fmla="*/ 975065 h 1109749"/>
                <a:gd name="connsiteX0" fmla="*/ 0 w 3581860"/>
                <a:gd name="connsiteY0" fmla="*/ 0 h 1109749"/>
                <a:gd name="connsiteX1" fmla="*/ 3581860 w 3581860"/>
                <a:gd name="connsiteY1" fmla="*/ 1109749 h 1109749"/>
                <a:gd name="connsiteX2" fmla="*/ 1 w 3581860"/>
                <a:gd name="connsiteY2" fmla="*/ 1109749 h 1109749"/>
                <a:gd name="connsiteX3" fmla="*/ 0 w 3581860"/>
                <a:gd name="connsiteY3" fmla="*/ 0 h 1109749"/>
                <a:gd name="connsiteX0" fmla="*/ 0 w 3581860"/>
                <a:gd name="connsiteY0" fmla="*/ 0 h 1109749"/>
                <a:gd name="connsiteX1" fmla="*/ 3508564 w 3581860"/>
                <a:gd name="connsiteY1" fmla="*/ 975065 h 1109749"/>
                <a:gd name="connsiteX0" fmla="*/ 0 w 4079104"/>
                <a:gd name="connsiteY0" fmla="*/ 57951 h 1167700"/>
                <a:gd name="connsiteX1" fmla="*/ 3581860 w 4079104"/>
                <a:gd name="connsiteY1" fmla="*/ 1167700 h 1167700"/>
                <a:gd name="connsiteX2" fmla="*/ 1 w 4079104"/>
                <a:gd name="connsiteY2" fmla="*/ 1167700 h 1167700"/>
                <a:gd name="connsiteX3" fmla="*/ 0 w 4079104"/>
                <a:gd name="connsiteY3" fmla="*/ 57951 h 1167700"/>
                <a:gd name="connsiteX0" fmla="*/ 0 w 4079104"/>
                <a:gd name="connsiteY0" fmla="*/ 57951 h 1167700"/>
                <a:gd name="connsiteX1" fmla="*/ 4079104 w 4079104"/>
                <a:gd name="connsiteY1" fmla="*/ 571367 h 1167700"/>
                <a:gd name="connsiteX0" fmla="*/ 0 w 4079104"/>
                <a:gd name="connsiteY0" fmla="*/ 0 h 1109749"/>
                <a:gd name="connsiteX1" fmla="*/ 3581860 w 4079104"/>
                <a:gd name="connsiteY1" fmla="*/ 1109749 h 1109749"/>
                <a:gd name="connsiteX2" fmla="*/ 1 w 4079104"/>
                <a:gd name="connsiteY2" fmla="*/ 1109749 h 1109749"/>
                <a:gd name="connsiteX3" fmla="*/ 0 w 4079104"/>
                <a:gd name="connsiteY3" fmla="*/ 0 h 1109749"/>
                <a:gd name="connsiteX0" fmla="*/ 0 w 4079104"/>
                <a:gd name="connsiteY0" fmla="*/ 0 h 1109749"/>
                <a:gd name="connsiteX1" fmla="*/ 4079104 w 4079104"/>
                <a:gd name="connsiteY1" fmla="*/ 513416 h 1109749"/>
                <a:gd name="connsiteX0" fmla="*/ 0 w 3581860"/>
                <a:gd name="connsiteY0" fmla="*/ 6076 h 1115825"/>
                <a:gd name="connsiteX1" fmla="*/ 3581860 w 3581860"/>
                <a:gd name="connsiteY1" fmla="*/ 1115825 h 1115825"/>
                <a:gd name="connsiteX2" fmla="*/ 1 w 3581860"/>
                <a:gd name="connsiteY2" fmla="*/ 1115825 h 1115825"/>
                <a:gd name="connsiteX3" fmla="*/ 0 w 3581860"/>
                <a:gd name="connsiteY3" fmla="*/ 6076 h 1115825"/>
                <a:gd name="connsiteX0" fmla="*/ 0 w 3581860"/>
                <a:gd name="connsiteY0" fmla="*/ 6076 h 1115825"/>
                <a:gd name="connsiteX1" fmla="*/ 2924375 w 3581860"/>
                <a:gd name="connsiteY1" fmla="*/ 424064 h 1115825"/>
                <a:gd name="connsiteX0" fmla="*/ 0 w 3581860"/>
                <a:gd name="connsiteY0" fmla="*/ 88481 h 1198230"/>
                <a:gd name="connsiteX1" fmla="*/ 3581860 w 3581860"/>
                <a:gd name="connsiteY1" fmla="*/ 1198230 h 1198230"/>
                <a:gd name="connsiteX2" fmla="*/ 1 w 3581860"/>
                <a:gd name="connsiteY2" fmla="*/ 1198230 h 1198230"/>
                <a:gd name="connsiteX3" fmla="*/ 0 w 3581860"/>
                <a:gd name="connsiteY3" fmla="*/ 88481 h 1198230"/>
                <a:gd name="connsiteX0" fmla="*/ 0 w 3581860"/>
                <a:gd name="connsiteY0" fmla="*/ 88481 h 1198230"/>
                <a:gd name="connsiteX1" fmla="*/ 2792351 w 3581860"/>
                <a:gd name="connsiteY1" fmla="*/ 295168 h 1198230"/>
                <a:gd name="connsiteX0" fmla="*/ 0 w 3581860"/>
                <a:gd name="connsiteY0" fmla="*/ 0 h 1109749"/>
                <a:gd name="connsiteX1" fmla="*/ 3581860 w 3581860"/>
                <a:gd name="connsiteY1" fmla="*/ 1109749 h 1109749"/>
                <a:gd name="connsiteX2" fmla="*/ 1 w 3581860"/>
                <a:gd name="connsiteY2" fmla="*/ 1109749 h 1109749"/>
                <a:gd name="connsiteX3" fmla="*/ 0 w 3581860"/>
                <a:gd name="connsiteY3" fmla="*/ 0 h 1109749"/>
                <a:gd name="connsiteX0" fmla="*/ 0 w 3581860"/>
                <a:gd name="connsiteY0" fmla="*/ 0 h 1109749"/>
                <a:gd name="connsiteX1" fmla="*/ 2792351 w 3581860"/>
                <a:gd name="connsiteY1" fmla="*/ 206687 h 1109749"/>
                <a:gd name="connsiteX0" fmla="*/ 0 w 3581860"/>
                <a:gd name="connsiteY0" fmla="*/ 48702 h 1158451"/>
                <a:gd name="connsiteX1" fmla="*/ 3581860 w 3581860"/>
                <a:gd name="connsiteY1" fmla="*/ 1158451 h 1158451"/>
                <a:gd name="connsiteX2" fmla="*/ 1 w 3581860"/>
                <a:gd name="connsiteY2" fmla="*/ 1158451 h 1158451"/>
                <a:gd name="connsiteX3" fmla="*/ 0 w 3581860"/>
                <a:gd name="connsiteY3" fmla="*/ 48702 h 1158451"/>
                <a:gd name="connsiteX0" fmla="*/ 0 w 3581860"/>
                <a:gd name="connsiteY0" fmla="*/ 48702 h 1158451"/>
                <a:gd name="connsiteX1" fmla="*/ 2825588 w 3581860"/>
                <a:gd name="connsiteY1" fmla="*/ 68050 h 1158451"/>
                <a:gd name="connsiteX0" fmla="*/ 88644 w 3670504"/>
                <a:gd name="connsiteY0" fmla="*/ 87593 h 1197342"/>
                <a:gd name="connsiteX1" fmla="*/ 3670504 w 3670504"/>
                <a:gd name="connsiteY1" fmla="*/ 1197342 h 1197342"/>
                <a:gd name="connsiteX2" fmla="*/ 88645 w 3670504"/>
                <a:gd name="connsiteY2" fmla="*/ 1197342 h 1197342"/>
                <a:gd name="connsiteX3" fmla="*/ 88644 w 3670504"/>
                <a:gd name="connsiteY3" fmla="*/ 87593 h 1197342"/>
                <a:gd name="connsiteX0" fmla="*/ 0 w 3670504"/>
                <a:gd name="connsiteY0" fmla="*/ 4903 h 1197342"/>
                <a:gd name="connsiteX1" fmla="*/ 2914232 w 3670504"/>
                <a:gd name="connsiteY1" fmla="*/ 106941 h 1197342"/>
                <a:gd name="connsiteX0" fmla="*/ 88644 w 3670504"/>
                <a:gd name="connsiteY0" fmla="*/ 82690 h 1231181"/>
                <a:gd name="connsiteX1" fmla="*/ 3670504 w 3670504"/>
                <a:gd name="connsiteY1" fmla="*/ 1192439 h 1231181"/>
                <a:gd name="connsiteX2" fmla="*/ 88645 w 3670504"/>
                <a:gd name="connsiteY2" fmla="*/ 1192439 h 1231181"/>
                <a:gd name="connsiteX3" fmla="*/ 88644 w 3670504"/>
                <a:gd name="connsiteY3" fmla="*/ 82690 h 1231181"/>
                <a:gd name="connsiteX0" fmla="*/ 0 w 3670504"/>
                <a:gd name="connsiteY0" fmla="*/ 0 h 1231181"/>
                <a:gd name="connsiteX1" fmla="*/ 3520956 w 3670504"/>
                <a:gd name="connsiteY1" fmla="*/ 1231181 h 1231181"/>
                <a:gd name="connsiteX0" fmla="*/ 88644 w 3742334"/>
                <a:gd name="connsiteY0" fmla="*/ 82690 h 1256755"/>
                <a:gd name="connsiteX1" fmla="*/ 3670504 w 3742334"/>
                <a:gd name="connsiteY1" fmla="*/ 1192439 h 1256755"/>
                <a:gd name="connsiteX2" fmla="*/ 88645 w 3742334"/>
                <a:gd name="connsiteY2" fmla="*/ 1192439 h 1256755"/>
                <a:gd name="connsiteX3" fmla="*/ 88644 w 3742334"/>
                <a:gd name="connsiteY3" fmla="*/ 82690 h 1256755"/>
                <a:gd name="connsiteX0" fmla="*/ 0 w 3742334"/>
                <a:gd name="connsiteY0" fmla="*/ 0 h 1256755"/>
                <a:gd name="connsiteX1" fmla="*/ 3520956 w 3742334"/>
                <a:gd name="connsiteY1" fmla="*/ 1231181 h 1256755"/>
                <a:gd name="connsiteX2" fmla="*/ 3418529 w 3742334"/>
                <a:gd name="connsiteY2" fmla="*/ 539421 h 1256755"/>
                <a:gd name="connsiteX0" fmla="*/ 0 w 3653690"/>
                <a:gd name="connsiteY0" fmla="*/ 0 h 1665780"/>
                <a:gd name="connsiteX1" fmla="*/ 3581860 w 3653690"/>
                <a:gd name="connsiteY1" fmla="*/ 1109749 h 1665780"/>
                <a:gd name="connsiteX2" fmla="*/ 1 w 3653690"/>
                <a:gd name="connsiteY2" fmla="*/ 1109749 h 1665780"/>
                <a:gd name="connsiteX3" fmla="*/ 0 w 3653690"/>
                <a:gd name="connsiteY3" fmla="*/ 0 h 1665780"/>
                <a:gd name="connsiteX0" fmla="*/ 2015824 w 3653690"/>
                <a:gd name="connsiteY0" fmla="*/ 1665780 h 1665780"/>
                <a:gd name="connsiteX1" fmla="*/ 3432312 w 3653690"/>
                <a:gd name="connsiteY1" fmla="*/ 1148491 h 1665780"/>
                <a:gd name="connsiteX2" fmla="*/ 3329885 w 3653690"/>
                <a:gd name="connsiteY2" fmla="*/ 456731 h 1665780"/>
                <a:gd name="connsiteX0" fmla="*/ 0 w 3653690"/>
                <a:gd name="connsiteY0" fmla="*/ 0 h 1665780"/>
                <a:gd name="connsiteX1" fmla="*/ 3581860 w 3653690"/>
                <a:gd name="connsiteY1" fmla="*/ 1109749 h 1665780"/>
                <a:gd name="connsiteX2" fmla="*/ 1 w 3653690"/>
                <a:gd name="connsiteY2" fmla="*/ 1109749 h 1665780"/>
                <a:gd name="connsiteX3" fmla="*/ 0 w 3653690"/>
                <a:gd name="connsiteY3" fmla="*/ 0 h 1665780"/>
                <a:gd name="connsiteX0" fmla="*/ 2015824 w 3653690"/>
                <a:gd name="connsiteY0" fmla="*/ 1665780 h 1665780"/>
                <a:gd name="connsiteX1" fmla="*/ 3432312 w 3653690"/>
                <a:gd name="connsiteY1" fmla="*/ 1148491 h 1665780"/>
                <a:gd name="connsiteX2" fmla="*/ 3329885 w 3653690"/>
                <a:gd name="connsiteY2" fmla="*/ 456731 h 1665780"/>
                <a:gd name="connsiteX0" fmla="*/ 0 w 3960074"/>
                <a:gd name="connsiteY0" fmla="*/ 0 h 1665780"/>
                <a:gd name="connsiteX1" fmla="*/ 3581860 w 3960074"/>
                <a:gd name="connsiteY1" fmla="*/ 1109749 h 1665780"/>
                <a:gd name="connsiteX2" fmla="*/ 1 w 3960074"/>
                <a:gd name="connsiteY2" fmla="*/ 1109749 h 1665780"/>
                <a:gd name="connsiteX3" fmla="*/ 0 w 3960074"/>
                <a:gd name="connsiteY3" fmla="*/ 0 h 1665780"/>
                <a:gd name="connsiteX0" fmla="*/ 2015824 w 3960074"/>
                <a:gd name="connsiteY0" fmla="*/ 1665780 h 1665780"/>
                <a:gd name="connsiteX1" fmla="*/ 3432312 w 3960074"/>
                <a:gd name="connsiteY1" fmla="*/ 1148491 h 1665780"/>
                <a:gd name="connsiteX2" fmla="*/ 3923792 w 3960074"/>
                <a:gd name="connsiteY2" fmla="*/ 941145 h 1665780"/>
                <a:gd name="connsiteX0" fmla="*/ 0 w 3979225"/>
                <a:gd name="connsiteY0" fmla="*/ 0 h 1665780"/>
                <a:gd name="connsiteX1" fmla="*/ 3581860 w 3979225"/>
                <a:gd name="connsiteY1" fmla="*/ 1109749 h 1665780"/>
                <a:gd name="connsiteX2" fmla="*/ 1 w 3979225"/>
                <a:gd name="connsiteY2" fmla="*/ 1109749 h 1665780"/>
                <a:gd name="connsiteX3" fmla="*/ 0 w 3979225"/>
                <a:gd name="connsiteY3" fmla="*/ 0 h 1665780"/>
                <a:gd name="connsiteX0" fmla="*/ 2015824 w 3979225"/>
                <a:gd name="connsiteY0" fmla="*/ 1665780 h 1665780"/>
                <a:gd name="connsiteX1" fmla="*/ 3533332 w 3979225"/>
                <a:gd name="connsiteY1" fmla="*/ 1632695 h 1665780"/>
                <a:gd name="connsiteX2" fmla="*/ 3923792 w 3979225"/>
                <a:gd name="connsiteY2" fmla="*/ 941145 h 1665780"/>
                <a:gd name="connsiteX0" fmla="*/ 0 w 3934380"/>
                <a:gd name="connsiteY0" fmla="*/ 0 h 1702534"/>
                <a:gd name="connsiteX1" fmla="*/ 3581860 w 3934380"/>
                <a:gd name="connsiteY1" fmla="*/ 1109749 h 1702534"/>
                <a:gd name="connsiteX2" fmla="*/ 1 w 3934380"/>
                <a:gd name="connsiteY2" fmla="*/ 1109749 h 1702534"/>
                <a:gd name="connsiteX3" fmla="*/ 0 w 3934380"/>
                <a:gd name="connsiteY3" fmla="*/ 0 h 1702534"/>
                <a:gd name="connsiteX0" fmla="*/ 2015824 w 3934380"/>
                <a:gd name="connsiteY0" fmla="*/ 1665780 h 1702534"/>
                <a:gd name="connsiteX1" fmla="*/ 3533332 w 3934380"/>
                <a:gd name="connsiteY1" fmla="*/ 1632695 h 1702534"/>
                <a:gd name="connsiteX2" fmla="*/ 3923792 w 3934380"/>
                <a:gd name="connsiteY2" fmla="*/ 941145 h 1702534"/>
                <a:gd name="connsiteX0" fmla="*/ 0 w 3934380"/>
                <a:gd name="connsiteY0" fmla="*/ 0 h 1702534"/>
                <a:gd name="connsiteX1" fmla="*/ 3581860 w 3934380"/>
                <a:gd name="connsiteY1" fmla="*/ 1109749 h 1702534"/>
                <a:gd name="connsiteX2" fmla="*/ 1 w 3934380"/>
                <a:gd name="connsiteY2" fmla="*/ 1109749 h 1702534"/>
                <a:gd name="connsiteX3" fmla="*/ 0 w 3934380"/>
                <a:gd name="connsiteY3" fmla="*/ 0 h 1702534"/>
                <a:gd name="connsiteX0" fmla="*/ 2015824 w 3934380"/>
                <a:gd name="connsiteY0" fmla="*/ 1665780 h 1702534"/>
                <a:gd name="connsiteX1" fmla="*/ 3533332 w 3934380"/>
                <a:gd name="connsiteY1" fmla="*/ 1632695 h 1702534"/>
                <a:gd name="connsiteX2" fmla="*/ 3923792 w 3934380"/>
                <a:gd name="connsiteY2" fmla="*/ 941145 h 1702534"/>
                <a:gd name="connsiteX0" fmla="*/ 0 w 3934380"/>
                <a:gd name="connsiteY0" fmla="*/ 0 h 2107558"/>
                <a:gd name="connsiteX1" fmla="*/ 3581860 w 3934380"/>
                <a:gd name="connsiteY1" fmla="*/ 1109749 h 2107558"/>
                <a:gd name="connsiteX2" fmla="*/ 1 w 3934380"/>
                <a:gd name="connsiteY2" fmla="*/ 1109749 h 2107558"/>
                <a:gd name="connsiteX3" fmla="*/ 0 w 3934380"/>
                <a:gd name="connsiteY3" fmla="*/ 0 h 2107558"/>
                <a:gd name="connsiteX0" fmla="*/ 2215177 w 3934380"/>
                <a:gd name="connsiteY0" fmla="*/ 2107558 h 2107558"/>
                <a:gd name="connsiteX1" fmla="*/ 3533332 w 3934380"/>
                <a:gd name="connsiteY1" fmla="*/ 1632695 h 2107558"/>
                <a:gd name="connsiteX2" fmla="*/ 3923792 w 3934380"/>
                <a:gd name="connsiteY2" fmla="*/ 941145 h 2107558"/>
                <a:gd name="connsiteX0" fmla="*/ 0 w 3934380"/>
                <a:gd name="connsiteY0" fmla="*/ 0 h 2107558"/>
                <a:gd name="connsiteX1" fmla="*/ 3581860 w 3934380"/>
                <a:gd name="connsiteY1" fmla="*/ 1109749 h 2107558"/>
                <a:gd name="connsiteX2" fmla="*/ 1 w 3934380"/>
                <a:gd name="connsiteY2" fmla="*/ 1109749 h 2107558"/>
                <a:gd name="connsiteX3" fmla="*/ 0 w 3934380"/>
                <a:gd name="connsiteY3" fmla="*/ 0 h 2107558"/>
                <a:gd name="connsiteX0" fmla="*/ 2215177 w 3934380"/>
                <a:gd name="connsiteY0" fmla="*/ 2107558 h 2107558"/>
                <a:gd name="connsiteX1" fmla="*/ 3533332 w 3934380"/>
                <a:gd name="connsiteY1" fmla="*/ 1632695 h 2107558"/>
                <a:gd name="connsiteX2" fmla="*/ 3923792 w 3934380"/>
                <a:gd name="connsiteY2" fmla="*/ 941145 h 2107558"/>
                <a:gd name="connsiteX0" fmla="*/ 0 w 3934380"/>
                <a:gd name="connsiteY0" fmla="*/ 0 h 1833751"/>
                <a:gd name="connsiteX1" fmla="*/ 3581860 w 3934380"/>
                <a:gd name="connsiteY1" fmla="*/ 1109749 h 1833751"/>
                <a:gd name="connsiteX2" fmla="*/ 1 w 3934380"/>
                <a:gd name="connsiteY2" fmla="*/ 1109749 h 1833751"/>
                <a:gd name="connsiteX3" fmla="*/ 0 w 3934380"/>
                <a:gd name="connsiteY3" fmla="*/ 0 h 1833751"/>
                <a:gd name="connsiteX0" fmla="*/ 2336151 w 3934380"/>
                <a:gd name="connsiteY0" fmla="*/ 1833751 h 1833751"/>
                <a:gd name="connsiteX1" fmla="*/ 3533332 w 3934380"/>
                <a:gd name="connsiteY1" fmla="*/ 1632695 h 1833751"/>
                <a:gd name="connsiteX2" fmla="*/ 3923792 w 3934380"/>
                <a:gd name="connsiteY2" fmla="*/ 941145 h 1833751"/>
                <a:gd name="connsiteX0" fmla="*/ 0 w 3934380"/>
                <a:gd name="connsiteY0" fmla="*/ 0 h 1833751"/>
                <a:gd name="connsiteX1" fmla="*/ 3581860 w 3934380"/>
                <a:gd name="connsiteY1" fmla="*/ 1109749 h 1833751"/>
                <a:gd name="connsiteX2" fmla="*/ 1 w 3934380"/>
                <a:gd name="connsiteY2" fmla="*/ 1109749 h 1833751"/>
                <a:gd name="connsiteX3" fmla="*/ 0 w 3934380"/>
                <a:gd name="connsiteY3" fmla="*/ 0 h 1833751"/>
                <a:gd name="connsiteX0" fmla="*/ 2336151 w 3934380"/>
                <a:gd name="connsiteY0" fmla="*/ 1833751 h 1833751"/>
                <a:gd name="connsiteX1" fmla="*/ 3533332 w 3934380"/>
                <a:gd name="connsiteY1" fmla="*/ 1632695 h 1833751"/>
                <a:gd name="connsiteX2" fmla="*/ 3923792 w 3934380"/>
                <a:gd name="connsiteY2" fmla="*/ 941145 h 1833751"/>
                <a:gd name="connsiteX0" fmla="*/ 0 w 3581860"/>
                <a:gd name="connsiteY0" fmla="*/ 0 h 1833751"/>
                <a:gd name="connsiteX1" fmla="*/ 3581860 w 3581860"/>
                <a:gd name="connsiteY1" fmla="*/ 1109749 h 1833751"/>
                <a:gd name="connsiteX2" fmla="*/ 1 w 3581860"/>
                <a:gd name="connsiteY2" fmla="*/ 1109749 h 1833751"/>
                <a:gd name="connsiteX3" fmla="*/ 0 w 3581860"/>
                <a:gd name="connsiteY3" fmla="*/ 0 h 1833751"/>
                <a:gd name="connsiteX0" fmla="*/ 2336151 w 3581860"/>
                <a:gd name="connsiteY0" fmla="*/ 1833751 h 1833751"/>
                <a:gd name="connsiteX1" fmla="*/ 3533332 w 3581860"/>
                <a:gd name="connsiteY1" fmla="*/ 1632695 h 1833751"/>
                <a:gd name="connsiteX0" fmla="*/ 0 w 3581859"/>
                <a:gd name="connsiteY0" fmla="*/ 0 h 724002"/>
                <a:gd name="connsiteX1" fmla="*/ 3581859 w 3581859"/>
                <a:gd name="connsiteY1" fmla="*/ 0 h 724002"/>
                <a:gd name="connsiteX2" fmla="*/ 0 w 3581859"/>
                <a:gd name="connsiteY2" fmla="*/ 0 h 724002"/>
                <a:gd name="connsiteX0" fmla="*/ 2336150 w 3581859"/>
                <a:gd name="connsiteY0" fmla="*/ 724002 h 724002"/>
                <a:gd name="connsiteX1" fmla="*/ 3533331 w 3581859"/>
                <a:gd name="connsiteY1" fmla="*/ 522946 h 7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81859" h="724002" stroke="0" extrusionOk="0">
                  <a:moveTo>
                    <a:pt x="0" y="0"/>
                  </a:moveTo>
                  <a:lnTo>
                    <a:pt x="3581859" y="0"/>
                  </a:lnTo>
                  <a:lnTo>
                    <a:pt x="0" y="0"/>
                  </a:lnTo>
                  <a:close/>
                </a:path>
                <a:path w="3581859" h="724002" fill="none">
                  <a:moveTo>
                    <a:pt x="2336150" y="724002"/>
                  </a:moveTo>
                  <a:cubicBezTo>
                    <a:pt x="2124409" y="257529"/>
                    <a:pt x="3029764" y="-440525"/>
                    <a:pt x="3533331" y="522946"/>
                  </a:cubicBezTo>
                </a:path>
              </a:pathLst>
            </a:cu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Ellipse 2">
              <a:extLst>
                <a:ext uri="{FF2B5EF4-FFF2-40B4-BE49-F238E27FC236}">
                  <a16:creationId xmlns:a16="http://schemas.microsoft.com/office/drawing/2014/main" id="{20667F6B-E5EF-4F46-8140-A4C676A00D95}"/>
                </a:ext>
              </a:extLst>
            </p:cNvPr>
            <p:cNvSpPr/>
            <p:nvPr/>
          </p:nvSpPr>
          <p:spPr>
            <a:xfrm rot="19914165">
              <a:off x="3516822" y="3016483"/>
              <a:ext cx="2288527" cy="2332302"/>
            </a:xfrm>
            <a:custGeom>
              <a:avLst/>
              <a:gdLst>
                <a:gd name="connsiteX0" fmla="*/ 0 w 527527"/>
                <a:gd name="connsiteY0" fmla="*/ 180574 h 361148"/>
                <a:gd name="connsiteX1" fmla="*/ 263764 w 527527"/>
                <a:gd name="connsiteY1" fmla="*/ 0 h 361148"/>
                <a:gd name="connsiteX2" fmla="*/ 527528 w 527527"/>
                <a:gd name="connsiteY2" fmla="*/ 180574 h 361148"/>
                <a:gd name="connsiteX3" fmla="*/ 263764 w 527527"/>
                <a:gd name="connsiteY3" fmla="*/ 361148 h 361148"/>
                <a:gd name="connsiteX4" fmla="*/ 0 w 527527"/>
                <a:gd name="connsiteY4" fmla="*/ 180574 h 361148"/>
                <a:gd name="connsiteX0" fmla="*/ 0 w 1000538"/>
                <a:gd name="connsiteY0" fmla="*/ 287503 h 373493"/>
                <a:gd name="connsiteX1" fmla="*/ 736774 w 1000538"/>
                <a:gd name="connsiteY1" fmla="*/ 2031 h 373493"/>
                <a:gd name="connsiteX2" fmla="*/ 1000538 w 1000538"/>
                <a:gd name="connsiteY2" fmla="*/ 182605 h 373493"/>
                <a:gd name="connsiteX3" fmla="*/ 736774 w 1000538"/>
                <a:gd name="connsiteY3" fmla="*/ 363179 h 373493"/>
                <a:gd name="connsiteX4" fmla="*/ 0 w 1000538"/>
                <a:gd name="connsiteY4" fmla="*/ 287503 h 373493"/>
                <a:gd name="connsiteX0" fmla="*/ 8214 w 1008752"/>
                <a:gd name="connsiteY0" fmla="*/ 136729 h 214975"/>
                <a:gd name="connsiteX1" fmla="*/ 389996 w 1008752"/>
                <a:gd name="connsiteY1" fmla="*/ 114481 h 214975"/>
                <a:gd name="connsiteX2" fmla="*/ 1008752 w 1008752"/>
                <a:gd name="connsiteY2" fmla="*/ 31831 h 214975"/>
                <a:gd name="connsiteX3" fmla="*/ 744988 w 1008752"/>
                <a:gd name="connsiteY3" fmla="*/ 212405 h 214975"/>
                <a:gd name="connsiteX4" fmla="*/ 8214 w 1008752"/>
                <a:gd name="connsiteY4" fmla="*/ 136729 h 214975"/>
                <a:gd name="connsiteX0" fmla="*/ 6793 w 765651"/>
                <a:gd name="connsiteY0" fmla="*/ 255498 h 340228"/>
                <a:gd name="connsiteX1" fmla="*/ 388575 w 765651"/>
                <a:gd name="connsiteY1" fmla="*/ 233250 h 340228"/>
                <a:gd name="connsiteX2" fmla="*/ 587591 w 765651"/>
                <a:gd name="connsiteY2" fmla="*/ 21822 h 340228"/>
                <a:gd name="connsiteX3" fmla="*/ 743567 w 765651"/>
                <a:gd name="connsiteY3" fmla="*/ 331174 h 340228"/>
                <a:gd name="connsiteX4" fmla="*/ 6793 w 765651"/>
                <a:gd name="connsiteY4" fmla="*/ 255498 h 340228"/>
                <a:gd name="connsiteX0" fmla="*/ 851 w 582086"/>
                <a:gd name="connsiteY0" fmla="*/ 255498 h 387949"/>
                <a:gd name="connsiteX1" fmla="*/ 382633 w 582086"/>
                <a:gd name="connsiteY1" fmla="*/ 233250 h 387949"/>
                <a:gd name="connsiteX2" fmla="*/ 581649 w 582086"/>
                <a:gd name="connsiteY2" fmla="*/ 21822 h 387949"/>
                <a:gd name="connsiteX3" fmla="*/ 496485 w 582086"/>
                <a:gd name="connsiteY3" fmla="*/ 381148 h 387949"/>
                <a:gd name="connsiteX4" fmla="*/ 851 w 582086"/>
                <a:gd name="connsiteY4" fmla="*/ 255498 h 387949"/>
                <a:gd name="connsiteX0" fmla="*/ 851 w 581655"/>
                <a:gd name="connsiteY0" fmla="*/ 255498 h 389374"/>
                <a:gd name="connsiteX1" fmla="*/ 382633 w 581655"/>
                <a:gd name="connsiteY1" fmla="*/ 233250 h 389374"/>
                <a:gd name="connsiteX2" fmla="*/ 581649 w 581655"/>
                <a:gd name="connsiteY2" fmla="*/ 21822 h 389374"/>
                <a:gd name="connsiteX3" fmla="*/ 496485 w 581655"/>
                <a:gd name="connsiteY3" fmla="*/ 381148 h 389374"/>
                <a:gd name="connsiteX4" fmla="*/ 851 w 581655"/>
                <a:gd name="connsiteY4" fmla="*/ 255498 h 389374"/>
                <a:gd name="connsiteX0" fmla="*/ 751 w 633115"/>
                <a:gd name="connsiteY0" fmla="*/ 192430 h 383429"/>
                <a:gd name="connsiteX1" fmla="*/ 432585 w 633115"/>
                <a:gd name="connsiteY1" fmla="*/ 232647 h 383429"/>
                <a:gd name="connsiteX2" fmla="*/ 631601 w 633115"/>
                <a:gd name="connsiteY2" fmla="*/ 21219 h 383429"/>
                <a:gd name="connsiteX3" fmla="*/ 546437 w 633115"/>
                <a:gd name="connsiteY3" fmla="*/ 380545 h 383429"/>
                <a:gd name="connsiteX4" fmla="*/ 751 w 633115"/>
                <a:gd name="connsiteY4" fmla="*/ 192430 h 383429"/>
                <a:gd name="connsiteX0" fmla="*/ 213 w 632577"/>
                <a:gd name="connsiteY0" fmla="*/ 192430 h 408073"/>
                <a:gd name="connsiteX1" fmla="*/ 432047 w 632577"/>
                <a:gd name="connsiteY1" fmla="*/ 232647 h 408073"/>
                <a:gd name="connsiteX2" fmla="*/ 631063 w 632577"/>
                <a:gd name="connsiteY2" fmla="*/ 21219 h 408073"/>
                <a:gd name="connsiteX3" fmla="*/ 545899 w 632577"/>
                <a:gd name="connsiteY3" fmla="*/ 380545 h 408073"/>
                <a:gd name="connsiteX4" fmla="*/ 213 w 632577"/>
                <a:gd name="connsiteY4" fmla="*/ 192430 h 408073"/>
                <a:gd name="connsiteX0" fmla="*/ 242 w 567067"/>
                <a:gd name="connsiteY0" fmla="*/ 251132 h 436444"/>
                <a:gd name="connsiteX1" fmla="*/ 367802 w 567067"/>
                <a:gd name="connsiteY1" fmla="*/ 233207 h 436444"/>
                <a:gd name="connsiteX2" fmla="*/ 566818 w 567067"/>
                <a:gd name="connsiteY2" fmla="*/ 21779 h 436444"/>
                <a:gd name="connsiteX3" fmla="*/ 481654 w 567067"/>
                <a:gd name="connsiteY3" fmla="*/ 381105 h 436444"/>
                <a:gd name="connsiteX4" fmla="*/ 242 w 567067"/>
                <a:gd name="connsiteY4" fmla="*/ 251132 h 436444"/>
                <a:gd name="connsiteX0" fmla="*/ 2492 w 569317"/>
                <a:gd name="connsiteY0" fmla="*/ 251132 h 409266"/>
                <a:gd name="connsiteX1" fmla="*/ 370052 w 569317"/>
                <a:gd name="connsiteY1" fmla="*/ 233207 h 409266"/>
                <a:gd name="connsiteX2" fmla="*/ 569068 w 569317"/>
                <a:gd name="connsiteY2" fmla="*/ 21779 h 409266"/>
                <a:gd name="connsiteX3" fmla="*/ 483904 w 569317"/>
                <a:gd name="connsiteY3" fmla="*/ 381105 h 409266"/>
                <a:gd name="connsiteX4" fmla="*/ 2492 w 569317"/>
                <a:gd name="connsiteY4" fmla="*/ 251132 h 409266"/>
                <a:gd name="connsiteX0" fmla="*/ 2492 w 652726"/>
                <a:gd name="connsiteY0" fmla="*/ 251132 h 409266"/>
                <a:gd name="connsiteX1" fmla="*/ 370052 w 652726"/>
                <a:gd name="connsiteY1" fmla="*/ 233207 h 409266"/>
                <a:gd name="connsiteX2" fmla="*/ 569068 w 652726"/>
                <a:gd name="connsiteY2" fmla="*/ 21779 h 409266"/>
                <a:gd name="connsiteX3" fmla="*/ 483904 w 652726"/>
                <a:gd name="connsiteY3" fmla="*/ 381105 h 409266"/>
                <a:gd name="connsiteX4" fmla="*/ 2492 w 652726"/>
                <a:gd name="connsiteY4" fmla="*/ 251132 h 409266"/>
                <a:gd name="connsiteX0" fmla="*/ 2492 w 652726"/>
                <a:gd name="connsiteY0" fmla="*/ 251132 h 416547"/>
                <a:gd name="connsiteX1" fmla="*/ 370052 w 652726"/>
                <a:gd name="connsiteY1" fmla="*/ 233207 h 416547"/>
                <a:gd name="connsiteX2" fmla="*/ 569068 w 652726"/>
                <a:gd name="connsiteY2" fmla="*/ 21779 h 416547"/>
                <a:gd name="connsiteX3" fmla="*/ 483904 w 652726"/>
                <a:gd name="connsiteY3" fmla="*/ 381105 h 416547"/>
                <a:gd name="connsiteX4" fmla="*/ 93932 w 652726"/>
                <a:gd name="connsiteY4" fmla="*/ 342572 h 416547"/>
                <a:gd name="connsiteX0" fmla="*/ 2492 w 966573"/>
                <a:gd name="connsiteY0" fmla="*/ 251132 h 1129985"/>
                <a:gd name="connsiteX1" fmla="*/ 370052 w 966573"/>
                <a:gd name="connsiteY1" fmla="*/ 233207 h 1129985"/>
                <a:gd name="connsiteX2" fmla="*/ 569068 w 966573"/>
                <a:gd name="connsiteY2" fmla="*/ 21779 h 1129985"/>
                <a:gd name="connsiteX3" fmla="*/ 483904 w 966573"/>
                <a:gd name="connsiteY3" fmla="*/ 381105 h 1129985"/>
                <a:gd name="connsiteX4" fmla="*/ 966573 w 966573"/>
                <a:gd name="connsiteY4" fmla="*/ 1118242 h 1129985"/>
                <a:gd name="connsiteX0" fmla="*/ 2492 w 966573"/>
                <a:gd name="connsiteY0" fmla="*/ 251132 h 1133548"/>
                <a:gd name="connsiteX1" fmla="*/ 370052 w 966573"/>
                <a:gd name="connsiteY1" fmla="*/ 233207 h 1133548"/>
                <a:gd name="connsiteX2" fmla="*/ 569068 w 966573"/>
                <a:gd name="connsiteY2" fmla="*/ 21779 h 1133548"/>
                <a:gd name="connsiteX3" fmla="*/ 474554 w 966573"/>
                <a:gd name="connsiteY3" fmla="*/ 554830 h 1133548"/>
                <a:gd name="connsiteX4" fmla="*/ 966573 w 966573"/>
                <a:gd name="connsiteY4" fmla="*/ 1118242 h 1133548"/>
                <a:gd name="connsiteX0" fmla="*/ 706 w 1967078"/>
                <a:gd name="connsiteY0" fmla="*/ 21855 h 2106594"/>
                <a:gd name="connsiteX1" fmla="*/ 1370557 w 1967078"/>
                <a:gd name="connsiteY1" fmla="*/ 1206253 h 2106594"/>
                <a:gd name="connsiteX2" fmla="*/ 1569573 w 1967078"/>
                <a:gd name="connsiteY2" fmla="*/ 994825 h 2106594"/>
                <a:gd name="connsiteX3" fmla="*/ 1475059 w 1967078"/>
                <a:gd name="connsiteY3" fmla="*/ 1527876 h 2106594"/>
                <a:gd name="connsiteX4" fmla="*/ 1967078 w 1967078"/>
                <a:gd name="connsiteY4" fmla="*/ 2091288 h 2106594"/>
                <a:gd name="connsiteX0" fmla="*/ 0 w 1966372"/>
                <a:gd name="connsiteY0" fmla="*/ 0 h 2084739"/>
                <a:gd name="connsiteX1" fmla="*/ 1369851 w 1966372"/>
                <a:gd name="connsiteY1" fmla="*/ 1184398 h 2084739"/>
                <a:gd name="connsiteX2" fmla="*/ 1568867 w 1966372"/>
                <a:gd name="connsiteY2" fmla="*/ 972970 h 2084739"/>
                <a:gd name="connsiteX3" fmla="*/ 1474353 w 1966372"/>
                <a:gd name="connsiteY3" fmla="*/ 1506021 h 2084739"/>
                <a:gd name="connsiteX4" fmla="*/ 1966372 w 1966372"/>
                <a:gd name="connsiteY4" fmla="*/ 2069433 h 2084739"/>
                <a:gd name="connsiteX0" fmla="*/ 0 w 1966372"/>
                <a:gd name="connsiteY0" fmla="*/ 0 h 2084739"/>
                <a:gd name="connsiteX1" fmla="*/ 1369851 w 1966372"/>
                <a:gd name="connsiteY1" fmla="*/ 1184398 h 2084739"/>
                <a:gd name="connsiteX2" fmla="*/ 1568867 w 1966372"/>
                <a:gd name="connsiteY2" fmla="*/ 972970 h 2084739"/>
                <a:gd name="connsiteX3" fmla="*/ 1474353 w 1966372"/>
                <a:gd name="connsiteY3" fmla="*/ 1506021 h 2084739"/>
                <a:gd name="connsiteX4" fmla="*/ 1966372 w 1966372"/>
                <a:gd name="connsiteY4" fmla="*/ 2069433 h 2084739"/>
                <a:gd name="connsiteX0" fmla="*/ 0 w 1966372"/>
                <a:gd name="connsiteY0" fmla="*/ 0 h 2084739"/>
                <a:gd name="connsiteX1" fmla="*/ 1317913 w 1966372"/>
                <a:gd name="connsiteY1" fmla="*/ 1192413 h 2084739"/>
                <a:gd name="connsiteX2" fmla="*/ 1568867 w 1966372"/>
                <a:gd name="connsiteY2" fmla="*/ 972970 h 2084739"/>
                <a:gd name="connsiteX3" fmla="*/ 1474353 w 1966372"/>
                <a:gd name="connsiteY3" fmla="*/ 1506021 h 2084739"/>
                <a:gd name="connsiteX4" fmla="*/ 1966372 w 1966372"/>
                <a:gd name="connsiteY4" fmla="*/ 2069433 h 2084739"/>
                <a:gd name="connsiteX0" fmla="*/ 0 w 1966372"/>
                <a:gd name="connsiteY0" fmla="*/ 0 h 2084739"/>
                <a:gd name="connsiteX1" fmla="*/ 1317913 w 1966372"/>
                <a:gd name="connsiteY1" fmla="*/ 1192413 h 2084739"/>
                <a:gd name="connsiteX2" fmla="*/ 1568867 w 1966372"/>
                <a:gd name="connsiteY2" fmla="*/ 972970 h 2084739"/>
                <a:gd name="connsiteX3" fmla="*/ 1474353 w 1966372"/>
                <a:gd name="connsiteY3" fmla="*/ 1506021 h 2084739"/>
                <a:gd name="connsiteX4" fmla="*/ 1966372 w 1966372"/>
                <a:gd name="connsiteY4" fmla="*/ 2069433 h 2084739"/>
                <a:gd name="connsiteX0" fmla="*/ 0 w 1966372"/>
                <a:gd name="connsiteY0" fmla="*/ 0 h 2084739"/>
                <a:gd name="connsiteX1" fmla="*/ 1355628 w 1966372"/>
                <a:gd name="connsiteY1" fmla="*/ 1188722 h 2084739"/>
                <a:gd name="connsiteX2" fmla="*/ 1568867 w 1966372"/>
                <a:gd name="connsiteY2" fmla="*/ 972970 h 2084739"/>
                <a:gd name="connsiteX3" fmla="*/ 1474353 w 1966372"/>
                <a:gd name="connsiteY3" fmla="*/ 1506021 h 2084739"/>
                <a:gd name="connsiteX4" fmla="*/ 1966372 w 1966372"/>
                <a:gd name="connsiteY4" fmla="*/ 2069433 h 2084739"/>
                <a:gd name="connsiteX0" fmla="*/ 0 w 1966372"/>
                <a:gd name="connsiteY0" fmla="*/ 0 h 2069433"/>
                <a:gd name="connsiteX1" fmla="*/ 1355628 w 1966372"/>
                <a:gd name="connsiteY1" fmla="*/ 1188722 h 2069433"/>
                <a:gd name="connsiteX2" fmla="*/ 1568867 w 1966372"/>
                <a:gd name="connsiteY2" fmla="*/ 972970 h 2069433"/>
                <a:gd name="connsiteX3" fmla="*/ 1474353 w 1966372"/>
                <a:gd name="connsiteY3" fmla="*/ 1506021 h 2069433"/>
                <a:gd name="connsiteX4" fmla="*/ 1966372 w 1966372"/>
                <a:gd name="connsiteY4" fmla="*/ 2069433 h 2069433"/>
                <a:gd name="connsiteX0" fmla="*/ 0 w 2130120"/>
                <a:gd name="connsiteY0" fmla="*/ 0 h 2276000"/>
                <a:gd name="connsiteX1" fmla="*/ 1355628 w 2130120"/>
                <a:gd name="connsiteY1" fmla="*/ 1188722 h 2276000"/>
                <a:gd name="connsiteX2" fmla="*/ 1568867 w 2130120"/>
                <a:gd name="connsiteY2" fmla="*/ 972970 h 2276000"/>
                <a:gd name="connsiteX3" fmla="*/ 1474353 w 2130120"/>
                <a:gd name="connsiteY3" fmla="*/ 1506021 h 2276000"/>
                <a:gd name="connsiteX4" fmla="*/ 2130120 w 2130120"/>
                <a:gd name="connsiteY4" fmla="*/ 2276000 h 2276000"/>
                <a:gd name="connsiteX0" fmla="*/ 0 w 2130120"/>
                <a:gd name="connsiteY0" fmla="*/ 0 h 2276000"/>
                <a:gd name="connsiteX1" fmla="*/ 1355628 w 2130120"/>
                <a:gd name="connsiteY1" fmla="*/ 1188722 h 2276000"/>
                <a:gd name="connsiteX2" fmla="*/ 1559595 w 2130120"/>
                <a:gd name="connsiteY2" fmla="*/ 968021 h 2276000"/>
                <a:gd name="connsiteX3" fmla="*/ 1474353 w 2130120"/>
                <a:gd name="connsiteY3" fmla="*/ 1506021 h 2276000"/>
                <a:gd name="connsiteX4" fmla="*/ 2130120 w 2130120"/>
                <a:gd name="connsiteY4" fmla="*/ 2276000 h 2276000"/>
                <a:gd name="connsiteX0" fmla="*/ 0 w 2130120"/>
                <a:gd name="connsiteY0" fmla="*/ 0 h 2276000"/>
                <a:gd name="connsiteX1" fmla="*/ 1355628 w 2130120"/>
                <a:gd name="connsiteY1" fmla="*/ 1188722 h 2276000"/>
                <a:gd name="connsiteX2" fmla="*/ 1474353 w 2130120"/>
                <a:gd name="connsiteY2" fmla="*/ 1506021 h 2276000"/>
                <a:gd name="connsiteX3" fmla="*/ 2130120 w 2130120"/>
                <a:gd name="connsiteY3" fmla="*/ 2276000 h 2276000"/>
                <a:gd name="connsiteX0" fmla="*/ 0 w 2130120"/>
                <a:gd name="connsiteY0" fmla="*/ 0 h 2276000"/>
                <a:gd name="connsiteX1" fmla="*/ 1355628 w 2130120"/>
                <a:gd name="connsiteY1" fmla="*/ 1188722 h 2276000"/>
                <a:gd name="connsiteX2" fmla="*/ 2130120 w 2130120"/>
                <a:gd name="connsiteY2" fmla="*/ 2276000 h 2276000"/>
                <a:gd name="connsiteX0" fmla="*/ 0 w 2130120"/>
                <a:gd name="connsiteY0" fmla="*/ 0 h 2276000"/>
                <a:gd name="connsiteX1" fmla="*/ 1355628 w 2130120"/>
                <a:gd name="connsiteY1" fmla="*/ 1188722 h 2276000"/>
                <a:gd name="connsiteX2" fmla="*/ 2130120 w 2130120"/>
                <a:gd name="connsiteY2" fmla="*/ 2276000 h 2276000"/>
                <a:gd name="connsiteX0" fmla="*/ 0 w 2130120"/>
                <a:gd name="connsiteY0" fmla="*/ 0 h 2276000"/>
                <a:gd name="connsiteX1" fmla="*/ 1190821 w 2130120"/>
                <a:gd name="connsiteY1" fmla="*/ 1232659 h 2276000"/>
                <a:gd name="connsiteX2" fmla="*/ 2130120 w 2130120"/>
                <a:gd name="connsiteY2" fmla="*/ 2276000 h 2276000"/>
                <a:gd name="connsiteX0" fmla="*/ 0 w 2288527"/>
                <a:gd name="connsiteY0" fmla="*/ 0 h 2332302"/>
                <a:gd name="connsiteX1" fmla="*/ 1349228 w 2288527"/>
                <a:gd name="connsiteY1" fmla="*/ 1288961 h 2332302"/>
                <a:gd name="connsiteX2" fmla="*/ 2288527 w 2288527"/>
                <a:gd name="connsiteY2" fmla="*/ 2332302 h 2332302"/>
                <a:gd name="connsiteX0" fmla="*/ 0 w 2288527"/>
                <a:gd name="connsiteY0" fmla="*/ 0 h 2332302"/>
                <a:gd name="connsiteX1" fmla="*/ 1349228 w 2288527"/>
                <a:gd name="connsiteY1" fmla="*/ 1288961 h 2332302"/>
                <a:gd name="connsiteX2" fmla="*/ 2288527 w 2288527"/>
                <a:gd name="connsiteY2" fmla="*/ 2332302 h 233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8527" h="2332302">
                  <a:moveTo>
                    <a:pt x="0" y="0"/>
                  </a:moveTo>
                  <a:cubicBezTo>
                    <a:pt x="827614" y="866765"/>
                    <a:pt x="967807" y="900244"/>
                    <a:pt x="1349228" y="1288961"/>
                  </a:cubicBezTo>
                  <a:cubicBezTo>
                    <a:pt x="1730649" y="1677678"/>
                    <a:pt x="2127175" y="2105786"/>
                    <a:pt x="2288527" y="2332302"/>
                  </a:cubicBezTo>
                </a:path>
              </a:pathLst>
            </a:custGeom>
            <a:noFill/>
            <a:ln w="63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Bogen 1">
              <a:extLst>
                <a:ext uri="{FF2B5EF4-FFF2-40B4-BE49-F238E27FC236}">
                  <a16:creationId xmlns:a16="http://schemas.microsoft.com/office/drawing/2014/main" id="{B2197D7B-7607-CE41-B633-CD76856B5293}"/>
                </a:ext>
              </a:extLst>
            </p:cNvPr>
            <p:cNvSpPr/>
            <p:nvPr/>
          </p:nvSpPr>
          <p:spPr>
            <a:xfrm rot="11497287">
              <a:off x="1604191" y="1039482"/>
              <a:ext cx="3119576" cy="1082608"/>
            </a:xfrm>
            <a:custGeom>
              <a:avLst/>
              <a:gdLst>
                <a:gd name="connsiteX0" fmla="*/ 3581859 w 7163719"/>
                <a:gd name="connsiteY0" fmla="*/ 0 h 2219498"/>
                <a:gd name="connsiteX1" fmla="*/ 7163719 w 7163719"/>
                <a:gd name="connsiteY1" fmla="*/ 1109749 h 2219498"/>
                <a:gd name="connsiteX2" fmla="*/ 3581860 w 7163719"/>
                <a:gd name="connsiteY2" fmla="*/ 1109749 h 2219498"/>
                <a:gd name="connsiteX3" fmla="*/ 3581859 w 7163719"/>
                <a:gd name="connsiteY3" fmla="*/ 0 h 2219498"/>
                <a:gd name="connsiteX0" fmla="*/ 3581859 w 7163719"/>
                <a:gd name="connsiteY0" fmla="*/ 0 h 2219498"/>
                <a:gd name="connsiteX1" fmla="*/ 7163719 w 7163719"/>
                <a:gd name="connsiteY1" fmla="*/ 1109749 h 2219498"/>
                <a:gd name="connsiteX0" fmla="*/ 0 w 3581860"/>
                <a:gd name="connsiteY0" fmla="*/ 0 h 1109749"/>
                <a:gd name="connsiteX1" fmla="*/ 3581860 w 3581860"/>
                <a:gd name="connsiteY1" fmla="*/ 1109749 h 1109749"/>
                <a:gd name="connsiteX2" fmla="*/ 1 w 3581860"/>
                <a:gd name="connsiteY2" fmla="*/ 1109749 h 1109749"/>
                <a:gd name="connsiteX3" fmla="*/ 0 w 3581860"/>
                <a:gd name="connsiteY3" fmla="*/ 0 h 1109749"/>
                <a:gd name="connsiteX0" fmla="*/ 0 w 3581860"/>
                <a:gd name="connsiteY0" fmla="*/ 0 h 1109749"/>
                <a:gd name="connsiteX1" fmla="*/ 3508564 w 3581860"/>
                <a:gd name="connsiteY1" fmla="*/ 975065 h 1109749"/>
                <a:gd name="connsiteX0" fmla="*/ 0 w 3581860"/>
                <a:gd name="connsiteY0" fmla="*/ 0 h 1109749"/>
                <a:gd name="connsiteX1" fmla="*/ 3581860 w 3581860"/>
                <a:gd name="connsiteY1" fmla="*/ 1109749 h 1109749"/>
                <a:gd name="connsiteX2" fmla="*/ 1 w 3581860"/>
                <a:gd name="connsiteY2" fmla="*/ 1109749 h 1109749"/>
                <a:gd name="connsiteX3" fmla="*/ 0 w 3581860"/>
                <a:gd name="connsiteY3" fmla="*/ 0 h 1109749"/>
                <a:gd name="connsiteX0" fmla="*/ 0 w 3581860"/>
                <a:gd name="connsiteY0" fmla="*/ 0 h 1109749"/>
                <a:gd name="connsiteX1" fmla="*/ 3508564 w 3581860"/>
                <a:gd name="connsiteY1" fmla="*/ 975065 h 1109749"/>
                <a:gd name="connsiteX0" fmla="*/ 0 w 3581860"/>
                <a:gd name="connsiteY0" fmla="*/ 0 h 1109749"/>
                <a:gd name="connsiteX1" fmla="*/ 3581860 w 3581860"/>
                <a:gd name="connsiteY1" fmla="*/ 1109749 h 1109749"/>
                <a:gd name="connsiteX2" fmla="*/ 1 w 3581860"/>
                <a:gd name="connsiteY2" fmla="*/ 1109749 h 1109749"/>
                <a:gd name="connsiteX3" fmla="*/ 0 w 3581860"/>
                <a:gd name="connsiteY3" fmla="*/ 0 h 1109749"/>
                <a:gd name="connsiteX0" fmla="*/ 0 w 3581860"/>
                <a:gd name="connsiteY0" fmla="*/ 0 h 1109749"/>
                <a:gd name="connsiteX1" fmla="*/ 3508564 w 3581860"/>
                <a:gd name="connsiteY1" fmla="*/ 975065 h 1109749"/>
                <a:gd name="connsiteX0" fmla="*/ 0 w 4079104"/>
                <a:gd name="connsiteY0" fmla="*/ 57951 h 1167700"/>
                <a:gd name="connsiteX1" fmla="*/ 3581860 w 4079104"/>
                <a:gd name="connsiteY1" fmla="*/ 1167700 h 1167700"/>
                <a:gd name="connsiteX2" fmla="*/ 1 w 4079104"/>
                <a:gd name="connsiteY2" fmla="*/ 1167700 h 1167700"/>
                <a:gd name="connsiteX3" fmla="*/ 0 w 4079104"/>
                <a:gd name="connsiteY3" fmla="*/ 57951 h 1167700"/>
                <a:gd name="connsiteX0" fmla="*/ 0 w 4079104"/>
                <a:gd name="connsiteY0" fmla="*/ 57951 h 1167700"/>
                <a:gd name="connsiteX1" fmla="*/ 4079104 w 4079104"/>
                <a:gd name="connsiteY1" fmla="*/ 571367 h 1167700"/>
                <a:gd name="connsiteX0" fmla="*/ 0 w 4079104"/>
                <a:gd name="connsiteY0" fmla="*/ 0 h 1109749"/>
                <a:gd name="connsiteX1" fmla="*/ 3581860 w 4079104"/>
                <a:gd name="connsiteY1" fmla="*/ 1109749 h 1109749"/>
                <a:gd name="connsiteX2" fmla="*/ 1 w 4079104"/>
                <a:gd name="connsiteY2" fmla="*/ 1109749 h 1109749"/>
                <a:gd name="connsiteX3" fmla="*/ 0 w 4079104"/>
                <a:gd name="connsiteY3" fmla="*/ 0 h 1109749"/>
                <a:gd name="connsiteX0" fmla="*/ 0 w 4079104"/>
                <a:gd name="connsiteY0" fmla="*/ 0 h 1109749"/>
                <a:gd name="connsiteX1" fmla="*/ 4079104 w 4079104"/>
                <a:gd name="connsiteY1" fmla="*/ 513416 h 1109749"/>
                <a:gd name="connsiteX0" fmla="*/ 0 w 3581860"/>
                <a:gd name="connsiteY0" fmla="*/ 6076 h 1115825"/>
                <a:gd name="connsiteX1" fmla="*/ 3581860 w 3581860"/>
                <a:gd name="connsiteY1" fmla="*/ 1115825 h 1115825"/>
                <a:gd name="connsiteX2" fmla="*/ 1 w 3581860"/>
                <a:gd name="connsiteY2" fmla="*/ 1115825 h 1115825"/>
                <a:gd name="connsiteX3" fmla="*/ 0 w 3581860"/>
                <a:gd name="connsiteY3" fmla="*/ 6076 h 1115825"/>
                <a:gd name="connsiteX0" fmla="*/ 0 w 3581860"/>
                <a:gd name="connsiteY0" fmla="*/ 6076 h 1115825"/>
                <a:gd name="connsiteX1" fmla="*/ 2924375 w 3581860"/>
                <a:gd name="connsiteY1" fmla="*/ 424064 h 1115825"/>
                <a:gd name="connsiteX0" fmla="*/ 0 w 3581860"/>
                <a:gd name="connsiteY0" fmla="*/ 88481 h 1198230"/>
                <a:gd name="connsiteX1" fmla="*/ 3581860 w 3581860"/>
                <a:gd name="connsiteY1" fmla="*/ 1198230 h 1198230"/>
                <a:gd name="connsiteX2" fmla="*/ 1 w 3581860"/>
                <a:gd name="connsiteY2" fmla="*/ 1198230 h 1198230"/>
                <a:gd name="connsiteX3" fmla="*/ 0 w 3581860"/>
                <a:gd name="connsiteY3" fmla="*/ 88481 h 1198230"/>
                <a:gd name="connsiteX0" fmla="*/ 0 w 3581860"/>
                <a:gd name="connsiteY0" fmla="*/ 88481 h 1198230"/>
                <a:gd name="connsiteX1" fmla="*/ 2792351 w 3581860"/>
                <a:gd name="connsiteY1" fmla="*/ 295168 h 1198230"/>
                <a:gd name="connsiteX0" fmla="*/ 0 w 3581860"/>
                <a:gd name="connsiteY0" fmla="*/ 0 h 1109749"/>
                <a:gd name="connsiteX1" fmla="*/ 3581860 w 3581860"/>
                <a:gd name="connsiteY1" fmla="*/ 1109749 h 1109749"/>
                <a:gd name="connsiteX2" fmla="*/ 1 w 3581860"/>
                <a:gd name="connsiteY2" fmla="*/ 1109749 h 1109749"/>
                <a:gd name="connsiteX3" fmla="*/ 0 w 3581860"/>
                <a:gd name="connsiteY3" fmla="*/ 0 h 1109749"/>
                <a:gd name="connsiteX0" fmla="*/ 0 w 3581860"/>
                <a:gd name="connsiteY0" fmla="*/ 0 h 1109749"/>
                <a:gd name="connsiteX1" fmla="*/ 2792351 w 3581860"/>
                <a:gd name="connsiteY1" fmla="*/ 206687 h 1109749"/>
                <a:gd name="connsiteX0" fmla="*/ 0 w 3581860"/>
                <a:gd name="connsiteY0" fmla="*/ 48702 h 1158451"/>
                <a:gd name="connsiteX1" fmla="*/ 3581860 w 3581860"/>
                <a:gd name="connsiteY1" fmla="*/ 1158451 h 1158451"/>
                <a:gd name="connsiteX2" fmla="*/ 1 w 3581860"/>
                <a:gd name="connsiteY2" fmla="*/ 1158451 h 1158451"/>
                <a:gd name="connsiteX3" fmla="*/ 0 w 3581860"/>
                <a:gd name="connsiteY3" fmla="*/ 48702 h 1158451"/>
                <a:gd name="connsiteX0" fmla="*/ 0 w 3581860"/>
                <a:gd name="connsiteY0" fmla="*/ 48702 h 1158451"/>
                <a:gd name="connsiteX1" fmla="*/ 2825588 w 3581860"/>
                <a:gd name="connsiteY1" fmla="*/ 68050 h 1158451"/>
                <a:gd name="connsiteX0" fmla="*/ 88644 w 3670504"/>
                <a:gd name="connsiteY0" fmla="*/ 87593 h 1197342"/>
                <a:gd name="connsiteX1" fmla="*/ 3670504 w 3670504"/>
                <a:gd name="connsiteY1" fmla="*/ 1197342 h 1197342"/>
                <a:gd name="connsiteX2" fmla="*/ 88645 w 3670504"/>
                <a:gd name="connsiteY2" fmla="*/ 1197342 h 1197342"/>
                <a:gd name="connsiteX3" fmla="*/ 88644 w 3670504"/>
                <a:gd name="connsiteY3" fmla="*/ 87593 h 1197342"/>
                <a:gd name="connsiteX0" fmla="*/ 0 w 3670504"/>
                <a:gd name="connsiteY0" fmla="*/ 4903 h 1197342"/>
                <a:gd name="connsiteX1" fmla="*/ 2914232 w 3670504"/>
                <a:gd name="connsiteY1" fmla="*/ 106941 h 1197342"/>
                <a:gd name="connsiteX0" fmla="*/ 88644 w 3670504"/>
                <a:gd name="connsiteY0" fmla="*/ 82690 h 1231181"/>
                <a:gd name="connsiteX1" fmla="*/ 3670504 w 3670504"/>
                <a:gd name="connsiteY1" fmla="*/ 1192439 h 1231181"/>
                <a:gd name="connsiteX2" fmla="*/ 88645 w 3670504"/>
                <a:gd name="connsiteY2" fmla="*/ 1192439 h 1231181"/>
                <a:gd name="connsiteX3" fmla="*/ 88644 w 3670504"/>
                <a:gd name="connsiteY3" fmla="*/ 82690 h 1231181"/>
                <a:gd name="connsiteX0" fmla="*/ 0 w 3670504"/>
                <a:gd name="connsiteY0" fmla="*/ 0 h 1231181"/>
                <a:gd name="connsiteX1" fmla="*/ 3520956 w 3670504"/>
                <a:gd name="connsiteY1" fmla="*/ 1231181 h 1231181"/>
                <a:gd name="connsiteX0" fmla="*/ 88644 w 3742334"/>
                <a:gd name="connsiteY0" fmla="*/ 82690 h 1256755"/>
                <a:gd name="connsiteX1" fmla="*/ 3670504 w 3742334"/>
                <a:gd name="connsiteY1" fmla="*/ 1192439 h 1256755"/>
                <a:gd name="connsiteX2" fmla="*/ 88645 w 3742334"/>
                <a:gd name="connsiteY2" fmla="*/ 1192439 h 1256755"/>
                <a:gd name="connsiteX3" fmla="*/ 88644 w 3742334"/>
                <a:gd name="connsiteY3" fmla="*/ 82690 h 1256755"/>
                <a:gd name="connsiteX0" fmla="*/ 0 w 3742334"/>
                <a:gd name="connsiteY0" fmla="*/ 0 h 1256755"/>
                <a:gd name="connsiteX1" fmla="*/ 3520956 w 3742334"/>
                <a:gd name="connsiteY1" fmla="*/ 1231181 h 1256755"/>
                <a:gd name="connsiteX2" fmla="*/ 3418529 w 3742334"/>
                <a:gd name="connsiteY2" fmla="*/ 539421 h 1256755"/>
                <a:gd name="connsiteX0" fmla="*/ 0 w 3653690"/>
                <a:gd name="connsiteY0" fmla="*/ 0 h 1665780"/>
                <a:gd name="connsiteX1" fmla="*/ 3581860 w 3653690"/>
                <a:gd name="connsiteY1" fmla="*/ 1109749 h 1665780"/>
                <a:gd name="connsiteX2" fmla="*/ 1 w 3653690"/>
                <a:gd name="connsiteY2" fmla="*/ 1109749 h 1665780"/>
                <a:gd name="connsiteX3" fmla="*/ 0 w 3653690"/>
                <a:gd name="connsiteY3" fmla="*/ 0 h 1665780"/>
                <a:gd name="connsiteX0" fmla="*/ 2015824 w 3653690"/>
                <a:gd name="connsiteY0" fmla="*/ 1665780 h 1665780"/>
                <a:gd name="connsiteX1" fmla="*/ 3432312 w 3653690"/>
                <a:gd name="connsiteY1" fmla="*/ 1148491 h 1665780"/>
                <a:gd name="connsiteX2" fmla="*/ 3329885 w 3653690"/>
                <a:gd name="connsiteY2" fmla="*/ 456731 h 1665780"/>
                <a:gd name="connsiteX0" fmla="*/ 0 w 3653690"/>
                <a:gd name="connsiteY0" fmla="*/ 0 h 1665780"/>
                <a:gd name="connsiteX1" fmla="*/ 3581860 w 3653690"/>
                <a:gd name="connsiteY1" fmla="*/ 1109749 h 1665780"/>
                <a:gd name="connsiteX2" fmla="*/ 1 w 3653690"/>
                <a:gd name="connsiteY2" fmla="*/ 1109749 h 1665780"/>
                <a:gd name="connsiteX3" fmla="*/ 0 w 3653690"/>
                <a:gd name="connsiteY3" fmla="*/ 0 h 1665780"/>
                <a:gd name="connsiteX0" fmla="*/ 2015824 w 3653690"/>
                <a:gd name="connsiteY0" fmla="*/ 1665780 h 1665780"/>
                <a:gd name="connsiteX1" fmla="*/ 3432312 w 3653690"/>
                <a:gd name="connsiteY1" fmla="*/ 1148491 h 1665780"/>
                <a:gd name="connsiteX2" fmla="*/ 3329885 w 3653690"/>
                <a:gd name="connsiteY2" fmla="*/ 456731 h 1665780"/>
                <a:gd name="connsiteX0" fmla="*/ 0 w 3960074"/>
                <a:gd name="connsiteY0" fmla="*/ 0 h 1665780"/>
                <a:gd name="connsiteX1" fmla="*/ 3581860 w 3960074"/>
                <a:gd name="connsiteY1" fmla="*/ 1109749 h 1665780"/>
                <a:gd name="connsiteX2" fmla="*/ 1 w 3960074"/>
                <a:gd name="connsiteY2" fmla="*/ 1109749 h 1665780"/>
                <a:gd name="connsiteX3" fmla="*/ 0 w 3960074"/>
                <a:gd name="connsiteY3" fmla="*/ 0 h 1665780"/>
                <a:gd name="connsiteX0" fmla="*/ 2015824 w 3960074"/>
                <a:gd name="connsiteY0" fmla="*/ 1665780 h 1665780"/>
                <a:gd name="connsiteX1" fmla="*/ 3432312 w 3960074"/>
                <a:gd name="connsiteY1" fmla="*/ 1148491 h 1665780"/>
                <a:gd name="connsiteX2" fmla="*/ 3923792 w 3960074"/>
                <a:gd name="connsiteY2" fmla="*/ 941145 h 1665780"/>
                <a:gd name="connsiteX0" fmla="*/ 0 w 3979225"/>
                <a:gd name="connsiteY0" fmla="*/ 0 h 1665780"/>
                <a:gd name="connsiteX1" fmla="*/ 3581860 w 3979225"/>
                <a:gd name="connsiteY1" fmla="*/ 1109749 h 1665780"/>
                <a:gd name="connsiteX2" fmla="*/ 1 w 3979225"/>
                <a:gd name="connsiteY2" fmla="*/ 1109749 h 1665780"/>
                <a:gd name="connsiteX3" fmla="*/ 0 w 3979225"/>
                <a:gd name="connsiteY3" fmla="*/ 0 h 1665780"/>
                <a:gd name="connsiteX0" fmla="*/ 2015824 w 3979225"/>
                <a:gd name="connsiteY0" fmla="*/ 1665780 h 1665780"/>
                <a:gd name="connsiteX1" fmla="*/ 3533332 w 3979225"/>
                <a:gd name="connsiteY1" fmla="*/ 1632695 h 1665780"/>
                <a:gd name="connsiteX2" fmla="*/ 3923792 w 3979225"/>
                <a:gd name="connsiteY2" fmla="*/ 941145 h 1665780"/>
                <a:gd name="connsiteX0" fmla="*/ 0 w 3934380"/>
                <a:gd name="connsiteY0" fmla="*/ 0 h 1702534"/>
                <a:gd name="connsiteX1" fmla="*/ 3581860 w 3934380"/>
                <a:gd name="connsiteY1" fmla="*/ 1109749 h 1702534"/>
                <a:gd name="connsiteX2" fmla="*/ 1 w 3934380"/>
                <a:gd name="connsiteY2" fmla="*/ 1109749 h 1702534"/>
                <a:gd name="connsiteX3" fmla="*/ 0 w 3934380"/>
                <a:gd name="connsiteY3" fmla="*/ 0 h 1702534"/>
                <a:gd name="connsiteX0" fmla="*/ 2015824 w 3934380"/>
                <a:gd name="connsiteY0" fmla="*/ 1665780 h 1702534"/>
                <a:gd name="connsiteX1" fmla="*/ 3533332 w 3934380"/>
                <a:gd name="connsiteY1" fmla="*/ 1632695 h 1702534"/>
                <a:gd name="connsiteX2" fmla="*/ 3923792 w 3934380"/>
                <a:gd name="connsiteY2" fmla="*/ 941145 h 1702534"/>
                <a:gd name="connsiteX0" fmla="*/ 0 w 3934380"/>
                <a:gd name="connsiteY0" fmla="*/ 0 h 1702534"/>
                <a:gd name="connsiteX1" fmla="*/ 3581860 w 3934380"/>
                <a:gd name="connsiteY1" fmla="*/ 1109749 h 1702534"/>
                <a:gd name="connsiteX2" fmla="*/ 1 w 3934380"/>
                <a:gd name="connsiteY2" fmla="*/ 1109749 h 1702534"/>
                <a:gd name="connsiteX3" fmla="*/ 0 w 3934380"/>
                <a:gd name="connsiteY3" fmla="*/ 0 h 1702534"/>
                <a:gd name="connsiteX0" fmla="*/ 2015824 w 3934380"/>
                <a:gd name="connsiteY0" fmla="*/ 1665780 h 1702534"/>
                <a:gd name="connsiteX1" fmla="*/ 3533332 w 3934380"/>
                <a:gd name="connsiteY1" fmla="*/ 1632695 h 1702534"/>
                <a:gd name="connsiteX2" fmla="*/ 3923792 w 3934380"/>
                <a:gd name="connsiteY2" fmla="*/ 941145 h 1702534"/>
                <a:gd name="connsiteX0" fmla="*/ 0 w 3934380"/>
                <a:gd name="connsiteY0" fmla="*/ 0 h 2107558"/>
                <a:gd name="connsiteX1" fmla="*/ 3581860 w 3934380"/>
                <a:gd name="connsiteY1" fmla="*/ 1109749 h 2107558"/>
                <a:gd name="connsiteX2" fmla="*/ 1 w 3934380"/>
                <a:gd name="connsiteY2" fmla="*/ 1109749 h 2107558"/>
                <a:gd name="connsiteX3" fmla="*/ 0 w 3934380"/>
                <a:gd name="connsiteY3" fmla="*/ 0 h 2107558"/>
                <a:gd name="connsiteX0" fmla="*/ 2215177 w 3934380"/>
                <a:gd name="connsiteY0" fmla="*/ 2107558 h 2107558"/>
                <a:gd name="connsiteX1" fmla="*/ 3533332 w 3934380"/>
                <a:gd name="connsiteY1" fmla="*/ 1632695 h 2107558"/>
                <a:gd name="connsiteX2" fmla="*/ 3923792 w 3934380"/>
                <a:gd name="connsiteY2" fmla="*/ 941145 h 2107558"/>
                <a:gd name="connsiteX0" fmla="*/ 0 w 3934380"/>
                <a:gd name="connsiteY0" fmla="*/ 0 h 2107558"/>
                <a:gd name="connsiteX1" fmla="*/ 3581860 w 3934380"/>
                <a:gd name="connsiteY1" fmla="*/ 1109749 h 2107558"/>
                <a:gd name="connsiteX2" fmla="*/ 1 w 3934380"/>
                <a:gd name="connsiteY2" fmla="*/ 1109749 h 2107558"/>
                <a:gd name="connsiteX3" fmla="*/ 0 w 3934380"/>
                <a:gd name="connsiteY3" fmla="*/ 0 h 2107558"/>
                <a:gd name="connsiteX0" fmla="*/ 2215177 w 3934380"/>
                <a:gd name="connsiteY0" fmla="*/ 2107558 h 2107558"/>
                <a:gd name="connsiteX1" fmla="*/ 3533332 w 3934380"/>
                <a:gd name="connsiteY1" fmla="*/ 1632695 h 2107558"/>
                <a:gd name="connsiteX2" fmla="*/ 3923792 w 3934380"/>
                <a:gd name="connsiteY2" fmla="*/ 941145 h 2107558"/>
                <a:gd name="connsiteX0" fmla="*/ 0 w 3934380"/>
                <a:gd name="connsiteY0" fmla="*/ 0 h 1833751"/>
                <a:gd name="connsiteX1" fmla="*/ 3581860 w 3934380"/>
                <a:gd name="connsiteY1" fmla="*/ 1109749 h 1833751"/>
                <a:gd name="connsiteX2" fmla="*/ 1 w 3934380"/>
                <a:gd name="connsiteY2" fmla="*/ 1109749 h 1833751"/>
                <a:gd name="connsiteX3" fmla="*/ 0 w 3934380"/>
                <a:gd name="connsiteY3" fmla="*/ 0 h 1833751"/>
                <a:gd name="connsiteX0" fmla="*/ 2336151 w 3934380"/>
                <a:gd name="connsiteY0" fmla="*/ 1833751 h 1833751"/>
                <a:gd name="connsiteX1" fmla="*/ 3533332 w 3934380"/>
                <a:gd name="connsiteY1" fmla="*/ 1632695 h 1833751"/>
                <a:gd name="connsiteX2" fmla="*/ 3923792 w 3934380"/>
                <a:gd name="connsiteY2" fmla="*/ 941145 h 1833751"/>
                <a:gd name="connsiteX0" fmla="*/ 0 w 3934380"/>
                <a:gd name="connsiteY0" fmla="*/ 0 h 1833751"/>
                <a:gd name="connsiteX1" fmla="*/ 3581860 w 3934380"/>
                <a:gd name="connsiteY1" fmla="*/ 1109749 h 1833751"/>
                <a:gd name="connsiteX2" fmla="*/ 1 w 3934380"/>
                <a:gd name="connsiteY2" fmla="*/ 1109749 h 1833751"/>
                <a:gd name="connsiteX3" fmla="*/ 0 w 3934380"/>
                <a:gd name="connsiteY3" fmla="*/ 0 h 1833751"/>
                <a:gd name="connsiteX0" fmla="*/ 2336151 w 3934380"/>
                <a:gd name="connsiteY0" fmla="*/ 1833751 h 1833751"/>
                <a:gd name="connsiteX1" fmla="*/ 3533332 w 3934380"/>
                <a:gd name="connsiteY1" fmla="*/ 1632695 h 1833751"/>
                <a:gd name="connsiteX2" fmla="*/ 3923792 w 3934380"/>
                <a:gd name="connsiteY2" fmla="*/ 941145 h 1833751"/>
                <a:gd name="connsiteX0" fmla="*/ 0 w 3581860"/>
                <a:gd name="connsiteY0" fmla="*/ 0 h 1833751"/>
                <a:gd name="connsiteX1" fmla="*/ 3581860 w 3581860"/>
                <a:gd name="connsiteY1" fmla="*/ 1109749 h 1833751"/>
                <a:gd name="connsiteX2" fmla="*/ 1 w 3581860"/>
                <a:gd name="connsiteY2" fmla="*/ 1109749 h 1833751"/>
                <a:gd name="connsiteX3" fmla="*/ 0 w 3581860"/>
                <a:gd name="connsiteY3" fmla="*/ 0 h 1833751"/>
                <a:gd name="connsiteX0" fmla="*/ 2336151 w 3581860"/>
                <a:gd name="connsiteY0" fmla="*/ 1833751 h 1833751"/>
                <a:gd name="connsiteX1" fmla="*/ 3533332 w 3581860"/>
                <a:gd name="connsiteY1" fmla="*/ 1632695 h 1833751"/>
                <a:gd name="connsiteX0" fmla="*/ 0 w 3581859"/>
                <a:gd name="connsiteY0" fmla="*/ 0 h 724002"/>
                <a:gd name="connsiteX1" fmla="*/ 3581859 w 3581859"/>
                <a:gd name="connsiteY1" fmla="*/ 0 h 724002"/>
                <a:gd name="connsiteX2" fmla="*/ 0 w 3581859"/>
                <a:gd name="connsiteY2" fmla="*/ 0 h 724002"/>
                <a:gd name="connsiteX0" fmla="*/ 2336150 w 3581859"/>
                <a:gd name="connsiteY0" fmla="*/ 724002 h 724002"/>
                <a:gd name="connsiteX1" fmla="*/ 3533331 w 3581859"/>
                <a:gd name="connsiteY1" fmla="*/ 522946 h 724002"/>
                <a:gd name="connsiteX0" fmla="*/ 0 w 3581859"/>
                <a:gd name="connsiteY0" fmla="*/ 0 h 1082608"/>
                <a:gd name="connsiteX1" fmla="*/ 3581859 w 3581859"/>
                <a:gd name="connsiteY1" fmla="*/ 0 h 1082608"/>
                <a:gd name="connsiteX2" fmla="*/ 0 w 3581859"/>
                <a:gd name="connsiteY2" fmla="*/ 0 h 1082608"/>
                <a:gd name="connsiteX0" fmla="*/ 2651929 w 3581859"/>
                <a:gd name="connsiteY0" fmla="*/ 1082608 h 1082608"/>
                <a:gd name="connsiteX1" fmla="*/ 3533331 w 3581859"/>
                <a:gd name="connsiteY1" fmla="*/ 522946 h 1082608"/>
                <a:gd name="connsiteX0" fmla="*/ 0 w 3581859"/>
                <a:gd name="connsiteY0" fmla="*/ 0 h 1082608"/>
                <a:gd name="connsiteX1" fmla="*/ 3581859 w 3581859"/>
                <a:gd name="connsiteY1" fmla="*/ 0 h 1082608"/>
                <a:gd name="connsiteX2" fmla="*/ 0 w 3581859"/>
                <a:gd name="connsiteY2" fmla="*/ 0 h 1082608"/>
                <a:gd name="connsiteX0" fmla="*/ 2651929 w 3581859"/>
                <a:gd name="connsiteY0" fmla="*/ 1082608 h 1082608"/>
                <a:gd name="connsiteX1" fmla="*/ 3533331 w 3581859"/>
                <a:gd name="connsiteY1" fmla="*/ 522946 h 1082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81859" h="1082608" stroke="0" extrusionOk="0">
                  <a:moveTo>
                    <a:pt x="0" y="0"/>
                  </a:moveTo>
                  <a:lnTo>
                    <a:pt x="3581859" y="0"/>
                  </a:lnTo>
                  <a:lnTo>
                    <a:pt x="0" y="0"/>
                  </a:lnTo>
                  <a:close/>
                </a:path>
                <a:path w="3581859" h="1082608" fill="none">
                  <a:moveTo>
                    <a:pt x="2651929" y="1082608"/>
                  </a:moveTo>
                  <a:cubicBezTo>
                    <a:pt x="2440188" y="616135"/>
                    <a:pt x="2524353" y="-250143"/>
                    <a:pt x="3533331" y="522946"/>
                  </a:cubicBezTo>
                </a:path>
              </a:pathLst>
            </a:cu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Bogen 14">
              <a:extLst>
                <a:ext uri="{FF2B5EF4-FFF2-40B4-BE49-F238E27FC236}">
                  <a16:creationId xmlns:a16="http://schemas.microsoft.com/office/drawing/2014/main" id="{B9064C93-81DB-BA49-9432-A8AC3FE39D82}"/>
                </a:ext>
              </a:extLst>
            </p:cNvPr>
            <p:cNvSpPr/>
            <p:nvPr/>
          </p:nvSpPr>
          <p:spPr>
            <a:xfrm>
              <a:off x="2086053" y="1987766"/>
              <a:ext cx="1157394" cy="602459"/>
            </a:xfrm>
            <a:custGeom>
              <a:avLst/>
              <a:gdLst>
                <a:gd name="connsiteX0" fmla="*/ 539328 w 1078656"/>
                <a:gd name="connsiteY0" fmla="*/ 0 h 798518"/>
                <a:gd name="connsiteX1" fmla="*/ 1078656 w 1078656"/>
                <a:gd name="connsiteY1" fmla="*/ 399259 h 798518"/>
                <a:gd name="connsiteX2" fmla="*/ 539328 w 1078656"/>
                <a:gd name="connsiteY2" fmla="*/ 399259 h 798518"/>
                <a:gd name="connsiteX3" fmla="*/ 539328 w 1078656"/>
                <a:gd name="connsiteY3" fmla="*/ 0 h 798518"/>
                <a:gd name="connsiteX0" fmla="*/ 539328 w 1078656"/>
                <a:gd name="connsiteY0" fmla="*/ 0 h 798518"/>
                <a:gd name="connsiteX1" fmla="*/ 1078656 w 1078656"/>
                <a:gd name="connsiteY1" fmla="*/ 399259 h 798518"/>
                <a:gd name="connsiteX0" fmla="*/ 618066 w 1157394"/>
                <a:gd name="connsiteY0" fmla="*/ 0 h 399259"/>
                <a:gd name="connsiteX1" fmla="*/ 1157394 w 1157394"/>
                <a:gd name="connsiteY1" fmla="*/ 399259 h 399259"/>
                <a:gd name="connsiteX2" fmla="*/ 618066 w 1157394"/>
                <a:gd name="connsiteY2" fmla="*/ 399259 h 399259"/>
                <a:gd name="connsiteX3" fmla="*/ 618066 w 1157394"/>
                <a:gd name="connsiteY3" fmla="*/ 0 h 399259"/>
                <a:gd name="connsiteX0" fmla="*/ 0 w 1157394"/>
                <a:gd name="connsiteY0" fmla="*/ 84667 h 399259"/>
                <a:gd name="connsiteX1" fmla="*/ 1157394 w 1157394"/>
                <a:gd name="connsiteY1" fmla="*/ 399259 h 399259"/>
                <a:gd name="connsiteX0" fmla="*/ 618066 w 1157394"/>
                <a:gd name="connsiteY0" fmla="*/ 0 h 450059"/>
                <a:gd name="connsiteX1" fmla="*/ 1157394 w 1157394"/>
                <a:gd name="connsiteY1" fmla="*/ 399259 h 450059"/>
                <a:gd name="connsiteX2" fmla="*/ 618066 w 1157394"/>
                <a:gd name="connsiteY2" fmla="*/ 399259 h 450059"/>
                <a:gd name="connsiteX3" fmla="*/ 618066 w 1157394"/>
                <a:gd name="connsiteY3" fmla="*/ 0 h 450059"/>
                <a:gd name="connsiteX0" fmla="*/ 0 w 1157394"/>
                <a:gd name="connsiteY0" fmla="*/ 84667 h 450059"/>
                <a:gd name="connsiteX1" fmla="*/ 1064261 w 1157394"/>
                <a:gd name="connsiteY1" fmla="*/ 450059 h 450059"/>
                <a:gd name="connsiteX0" fmla="*/ 618066 w 1337161"/>
                <a:gd name="connsiteY0" fmla="*/ 0 h 454301"/>
                <a:gd name="connsiteX1" fmla="*/ 1157394 w 1337161"/>
                <a:gd name="connsiteY1" fmla="*/ 399259 h 454301"/>
                <a:gd name="connsiteX2" fmla="*/ 618066 w 1337161"/>
                <a:gd name="connsiteY2" fmla="*/ 399259 h 454301"/>
                <a:gd name="connsiteX3" fmla="*/ 618066 w 1337161"/>
                <a:gd name="connsiteY3" fmla="*/ 0 h 454301"/>
                <a:gd name="connsiteX0" fmla="*/ 0 w 1337161"/>
                <a:gd name="connsiteY0" fmla="*/ 84667 h 454301"/>
                <a:gd name="connsiteX1" fmla="*/ 1064261 w 1337161"/>
                <a:gd name="connsiteY1" fmla="*/ 450059 h 454301"/>
                <a:gd name="connsiteX0" fmla="*/ 618066 w 1157394"/>
                <a:gd name="connsiteY0" fmla="*/ 0 h 605627"/>
                <a:gd name="connsiteX1" fmla="*/ 1157394 w 1157394"/>
                <a:gd name="connsiteY1" fmla="*/ 399259 h 605627"/>
                <a:gd name="connsiteX2" fmla="*/ 618066 w 1157394"/>
                <a:gd name="connsiteY2" fmla="*/ 399259 h 605627"/>
                <a:gd name="connsiteX3" fmla="*/ 618066 w 1157394"/>
                <a:gd name="connsiteY3" fmla="*/ 0 h 605627"/>
                <a:gd name="connsiteX0" fmla="*/ 0 w 1157394"/>
                <a:gd name="connsiteY0" fmla="*/ 84667 h 605627"/>
                <a:gd name="connsiteX1" fmla="*/ 234528 w 1157394"/>
                <a:gd name="connsiteY1" fmla="*/ 602459 h 605627"/>
                <a:gd name="connsiteX0" fmla="*/ 618066 w 1157394"/>
                <a:gd name="connsiteY0" fmla="*/ 0 h 602459"/>
                <a:gd name="connsiteX1" fmla="*/ 1157394 w 1157394"/>
                <a:gd name="connsiteY1" fmla="*/ 399259 h 602459"/>
                <a:gd name="connsiteX2" fmla="*/ 618066 w 1157394"/>
                <a:gd name="connsiteY2" fmla="*/ 399259 h 602459"/>
                <a:gd name="connsiteX3" fmla="*/ 618066 w 1157394"/>
                <a:gd name="connsiteY3" fmla="*/ 0 h 602459"/>
                <a:gd name="connsiteX0" fmla="*/ 0 w 1157394"/>
                <a:gd name="connsiteY0" fmla="*/ 84667 h 602459"/>
                <a:gd name="connsiteX1" fmla="*/ 234528 w 1157394"/>
                <a:gd name="connsiteY1" fmla="*/ 602459 h 60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7394" h="602459" stroke="0" extrusionOk="0">
                  <a:moveTo>
                    <a:pt x="618066" y="0"/>
                  </a:moveTo>
                  <a:cubicBezTo>
                    <a:pt x="915929" y="0"/>
                    <a:pt x="1157394" y="178754"/>
                    <a:pt x="1157394" y="399259"/>
                  </a:cubicBezTo>
                  <a:lnTo>
                    <a:pt x="618066" y="399259"/>
                  </a:lnTo>
                  <a:lnTo>
                    <a:pt x="618066" y="0"/>
                  </a:lnTo>
                  <a:close/>
                </a:path>
                <a:path w="1157394" h="602459" fill="none">
                  <a:moveTo>
                    <a:pt x="0" y="84667"/>
                  </a:moveTo>
                  <a:cubicBezTo>
                    <a:pt x="297863" y="84667"/>
                    <a:pt x="1326728" y="398887"/>
                    <a:pt x="234528" y="602459"/>
                  </a:cubicBezTo>
                </a:path>
              </a:pathLst>
            </a:cu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feld 16">
              <a:extLst>
                <a:ext uri="{FF2B5EF4-FFF2-40B4-BE49-F238E27FC236}">
                  <a16:creationId xmlns:a16="http://schemas.microsoft.com/office/drawing/2014/main" id="{AB588BCD-38EB-7F40-A068-3C59722E8FAF}"/>
                </a:ext>
              </a:extLst>
            </p:cNvPr>
            <p:cNvSpPr txBox="1"/>
            <p:nvPr/>
          </p:nvSpPr>
          <p:spPr>
            <a:xfrm rot="1761577">
              <a:off x="5670031" y="4703698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100</a:t>
              </a:r>
              <a:endParaRPr lang="en-GB" dirty="0"/>
            </a:p>
          </p:txBody>
        </p:sp>
        <p:sp>
          <p:nvSpPr>
            <p:cNvPr id="34" name="Textfeld 44">
              <a:extLst>
                <a:ext uri="{FF2B5EF4-FFF2-40B4-BE49-F238E27FC236}">
                  <a16:creationId xmlns:a16="http://schemas.microsoft.com/office/drawing/2014/main" id="{D5C1FAE8-8D7F-BC4D-B16F-17E971105468}"/>
                </a:ext>
              </a:extLst>
            </p:cNvPr>
            <p:cNvSpPr txBox="1"/>
            <p:nvPr/>
          </p:nvSpPr>
          <p:spPr>
            <a:xfrm rot="1332162">
              <a:off x="5523615" y="4984490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110</a:t>
              </a:r>
              <a:endParaRPr lang="en-GB" dirty="0"/>
            </a:p>
          </p:txBody>
        </p:sp>
        <p:sp>
          <p:nvSpPr>
            <p:cNvPr id="35" name="Textfeld 45">
              <a:extLst>
                <a:ext uri="{FF2B5EF4-FFF2-40B4-BE49-F238E27FC236}">
                  <a16:creationId xmlns:a16="http://schemas.microsoft.com/office/drawing/2014/main" id="{6C6DBA87-7507-6545-9988-18FD784BC445}"/>
                </a:ext>
              </a:extLst>
            </p:cNvPr>
            <p:cNvSpPr txBox="1"/>
            <p:nvPr/>
          </p:nvSpPr>
          <p:spPr>
            <a:xfrm rot="2510051">
              <a:off x="5200867" y="5418005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120</a:t>
              </a:r>
              <a:endParaRPr lang="en-GB" dirty="0"/>
            </a:p>
          </p:txBody>
        </p:sp>
        <p:sp>
          <p:nvSpPr>
            <p:cNvPr id="36" name="Textfeld 46">
              <a:extLst>
                <a:ext uri="{FF2B5EF4-FFF2-40B4-BE49-F238E27FC236}">
                  <a16:creationId xmlns:a16="http://schemas.microsoft.com/office/drawing/2014/main" id="{CBE42A21-7938-AB47-B914-CCC7BE760EF2}"/>
                </a:ext>
              </a:extLst>
            </p:cNvPr>
            <p:cNvSpPr txBox="1"/>
            <p:nvPr/>
          </p:nvSpPr>
          <p:spPr>
            <a:xfrm rot="3221437">
              <a:off x="4874738" y="5831243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130</a:t>
              </a:r>
              <a:endParaRPr lang="en-GB" dirty="0"/>
            </a:p>
          </p:txBody>
        </p:sp>
        <p:sp>
          <p:nvSpPr>
            <p:cNvPr id="37" name="Textfeld 48">
              <a:extLst>
                <a:ext uri="{FF2B5EF4-FFF2-40B4-BE49-F238E27FC236}">
                  <a16:creationId xmlns:a16="http://schemas.microsoft.com/office/drawing/2014/main" id="{EA076270-D3B1-9541-8F78-DCB30FBE359C}"/>
                </a:ext>
              </a:extLst>
            </p:cNvPr>
            <p:cNvSpPr txBox="1"/>
            <p:nvPr/>
          </p:nvSpPr>
          <p:spPr>
            <a:xfrm rot="3964670">
              <a:off x="4195150" y="896572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80</a:t>
              </a:r>
              <a:endParaRPr lang="en-GB" dirty="0"/>
            </a:p>
          </p:txBody>
        </p:sp>
        <p:sp>
          <p:nvSpPr>
            <p:cNvPr id="38" name="Textfeld 47">
              <a:extLst>
                <a:ext uri="{FF2B5EF4-FFF2-40B4-BE49-F238E27FC236}">
                  <a16:creationId xmlns:a16="http://schemas.microsoft.com/office/drawing/2014/main" id="{CE5D26C0-4BAE-6846-8F21-E32DFC92F67D}"/>
                </a:ext>
              </a:extLst>
            </p:cNvPr>
            <p:cNvSpPr txBox="1"/>
            <p:nvPr/>
          </p:nvSpPr>
          <p:spPr>
            <a:xfrm rot="1357822">
              <a:off x="5902968" y="433996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90</a:t>
              </a:r>
              <a:endParaRPr lang="en-GB" dirty="0"/>
            </a:p>
          </p:txBody>
        </p:sp>
        <p:sp>
          <p:nvSpPr>
            <p:cNvPr id="39" name="Textfeld 49">
              <a:extLst>
                <a:ext uri="{FF2B5EF4-FFF2-40B4-BE49-F238E27FC236}">
                  <a16:creationId xmlns:a16="http://schemas.microsoft.com/office/drawing/2014/main" id="{DD24507B-5294-D64D-9367-59C6C9B50E41}"/>
                </a:ext>
              </a:extLst>
            </p:cNvPr>
            <p:cNvSpPr txBox="1"/>
            <p:nvPr/>
          </p:nvSpPr>
          <p:spPr>
            <a:xfrm rot="1193492">
              <a:off x="2220782" y="182783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80</a:t>
              </a:r>
              <a:endParaRPr lang="en-GB" dirty="0"/>
            </a:p>
          </p:txBody>
        </p:sp>
        <p:sp>
          <p:nvSpPr>
            <p:cNvPr id="40" name="Textfeld 50">
              <a:extLst>
                <a:ext uri="{FF2B5EF4-FFF2-40B4-BE49-F238E27FC236}">
                  <a16:creationId xmlns:a16="http://schemas.microsoft.com/office/drawing/2014/main" id="{202D8FE5-84BD-BB4D-B5B8-E888C6B13238}"/>
                </a:ext>
              </a:extLst>
            </p:cNvPr>
            <p:cNvSpPr txBox="1"/>
            <p:nvPr/>
          </p:nvSpPr>
          <p:spPr>
            <a:xfrm rot="5074081">
              <a:off x="2473218" y="82809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90</a:t>
              </a:r>
              <a:endParaRPr lang="en-GB" dirty="0"/>
            </a:p>
          </p:txBody>
        </p:sp>
        <p:sp>
          <p:nvSpPr>
            <p:cNvPr id="41" name="Textfeld 52">
              <a:extLst>
                <a:ext uri="{FF2B5EF4-FFF2-40B4-BE49-F238E27FC236}">
                  <a16:creationId xmlns:a16="http://schemas.microsoft.com/office/drawing/2014/main" id="{400B5610-2D13-1B47-B560-DB72C610CF40}"/>
                </a:ext>
              </a:extLst>
            </p:cNvPr>
            <p:cNvSpPr txBox="1"/>
            <p:nvPr/>
          </p:nvSpPr>
          <p:spPr>
            <a:xfrm>
              <a:off x="3603351" y="5325664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140</a:t>
              </a:r>
              <a:endParaRPr lang="en-GB" sz="1200" dirty="0"/>
            </a:p>
          </p:txBody>
        </p:sp>
        <p:grpSp>
          <p:nvGrpSpPr>
            <p:cNvPr id="42" name="Gruppieren 60">
              <a:extLst>
                <a:ext uri="{FF2B5EF4-FFF2-40B4-BE49-F238E27FC236}">
                  <a16:creationId xmlns:a16="http://schemas.microsoft.com/office/drawing/2014/main" id="{5D1B6857-9478-1F4A-B246-6AEA414FBD90}"/>
                </a:ext>
              </a:extLst>
            </p:cNvPr>
            <p:cNvGrpSpPr/>
            <p:nvPr/>
          </p:nvGrpSpPr>
          <p:grpSpPr>
            <a:xfrm>
              <a:off x="961950" y="5810503"/>
              <a:ext cx="1119070" cy="1179295"/>
              <a:chOff x="961950" y="5810503"/>
              <a:chExt cx="1119070" cy="1179295"/>
            </a:xfrm>
          </p:grpSpPr>
          <p:sp>
            <p:nvSpPr>
              <p:cNvPr id="43" name="Rechteck 30">
                <a:extLst>
                  <a:ext uri="{FF2B5EF4-FFF2-40B4-BE49-F238E27FC236}">
                    <a16:creationId xmlns:a16="http://schemas.microsoft.com/office/drawing/2014/main" id="{CC541957-0C61-004B-A905-3CE52D8425AC}"/>
                  </a:ext>
                </a:extLst>
              </p:cNvPr>
              <p:cNvSpPr/>
              <p:nvPr/>
            </p:nvSpPr>
            <p:spPr>
              <a:xfrm>
                <a:off x="961950" y="6267285"/>
                <a:ext cx="1119070" cy="6533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Textfeld 53">
                <a:extLst>
                  <a:ext uri="{FF2B5EF4-FFF2-40B4-BE49-F238E27FC236}">
                    <a16:creationId xmlns:a16="http://schemas.microsoft.com/office/drawing/2014/main" id="{AC5942A2-E857-1041-8B59-022A84ECBDAA}"/>
                  </a:ext>
                </a:extLst>
              </p:cNvPr>
              <p:cNvSpPr txBox="1"/>
              <p:nvPr/>
            </p:nvSpPr>
            <p:spPr>
              <a:xfrm flipH="1">
                <a:off x="1160892" y="5810503"/>
                <a:ext cx="89592" cy="1179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2 km</a:t>
                </a:r>
                <a:endParaRPr lang="en-GB" dirty="0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540859A-61A3-1440-B6C3-08DB15F3C54A}"/>
              </a:ext>
            </a:extLst>
          </p:cNvPr>
          <p:cNvGrpSpPr/>
          <p:nvPr/>
        </p:nvGrpSpPr>
        <p:grpSpPr>
          <a:xfrm>
            <a:off x="6502318" y="869067"/>
            <a:ext cx="5247193" cy="5008205"/>
            <a:chOff x="770020" y="168440"/>
            <a:chExt cx="4767352" cy="6545181"/>
          </a:xfrm>
        </p:grpSpPr>
        <p:grpSp>
          <p:nvGrpSpPr>
            <p:cNvPr id="46" name="Gruppieren 8">
              <a:extLst>
                <a:ext uri="{FF2B5EF4-FFF2-40B4-BE49-F238E27FC236}">
                  <a16:creationId xmlns:a16="http://schemas.microsoft.com/office/drawing/2014/main" id="{3459F742-68A5-C944-817C-8E15FEFC0D56}"/>
                </a:ext>
              </a:extLst>
            </p:cNvPr>
            <p:cNvGrpSpPr/>
            <p:nvPr/>
          </p:nvGrpSpPr>
          <p:grpSpPr>
            <a:xfrm>
              <a:off x="770020" y="168440"/>
              <a:ext cx="4767352" cy="6540350"/>
              <a:chOff x="692258" y="26452"/>
              <a:chExt cx="4855096" cy="6754530"/>
            </a:xfrm>
          </p:grpSpPr>
          <p:sp>
            <p:nvSpPr>
              <p:cNvPr id="48" name="Rechteck 55">
                <a:extLst>
                  <a:ext uri="{FF2B5EF4-FFF2-40B4-BE49-F238E27FC236}">
                    <a16:creationId xmlns:a16="http://schemas.microsoft.com/office/drawing/2014/main" id="{7E26022A-9319-1645-A49C-7E7D693FF9DE}"/>
                  </a:ext>
                </a:extLst>
              </p:cNvPr>
              <p:cNvSpPr/>
              <p:nvPr/>
            </p:nvSpPr>
            <p:spPr>
              <a:xfrm>
                <a:off x="3226533" y="3394235"/>
                <a:ext cx="2320821" cy="6231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dirty="0" err="1"/>
                  <a:t>Weathering</a:t>
                </a:r>
                <a:r>
                  <a:rPr lang="de-DE" dirty="0"/>
                  <a:t> </a:t>
                </a:r>
                <a:r>
                  <a:rPr lang="de-DE" dirty="0" err="1"/>
                  <a:t>layer</a:t>
                </a:r>
                <a:endParaRPr lang="en-GB" dirty="0"/>
              </a:p>
            </p:txBody>
          </p:sp>
          <p:sp>
            <p:nvSpPr>
              <p:cNvPr id="49" name="Textfeld 57">
                <a:extLst>
                  <a:ext uri="{FF2B5EF4-FFF2-40B4-BE49-F238E27FC236}">
                    <a16:creationId xmlns:a16="http://schemas.microsoft.com/office/drawing/2014/main" id="{5CDFEF6C-8DC6-9A49-8727-7A6211C15630}"/>
                  </a:ext>
                </a:extLst>
              </p:cNvPr>
              <p:cNvSpPr txBox="1"/>
              <p:nvPr/>
            </p:nvSpPr>
            <p:spPr>
              <a:xfrm>
                <a:off x="3260547" y="5235885"/>
                <a:ext cx="1091388" cy="3086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err="1"/>
                  <a:t>Granodiorit</a:t>
                </a:r>
                <a:endParaRPr lang="en-GB" dirty="0"/>
              </a:p>
            </p:txBody>
          </p:sp>
          <p:sp>
            <p:nvSpPr>
              <p:cNvPr id="50" name="Rechteck 58">
                <a:extLst>
                  <a:ext uri="{FF2B5EF4-FFF2-40B4-BE49-F238E27FC236}">
                    <a16:creationId xmlns:a16="http://schemas.microsoft.com/office/drawing/2014/main" id="{1FB5DB0F-6865-7840-8F48-0E7205DE0291}"/>
                  </a:ext>
                </a:extLst>
              </p:cNvPr>
              <p:cNvSpPr/>
              <p:nvPr/>
            </p:nvSpPr>
            <p:spPr>
              <a:xfrm>
                <a:off x="1458834" y="3280952"/>
                <a:ext cx="1703443" cy="245333"/>
              </a:xfrm>
              <a:prstGeom prst="rect">
                <a:avLst/>
              </a:prstGeom>
              <a:solidFill>
                <a:srgbClr val="FFA3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Rechteck 59">
                <a:extLst>
                  <a:ext uri="{FF2B5EF4-FFF2-40B4-BE49-F238E27FC236}">
                    <a16:creationId xmlns:a16="http://schemas.microsoft.com/office/drawing/2014/main" id="{D5830D36-2DAE-254B-890E-E4A2FEAA9791}"/>
                  </a:ext>
                </a:extLst>
              </p:cNvPr>
              <p:cNvSpPr/>
              <p:nvPr/>
            </p:nvSpPr>
            <p:spPr>
              <a:xfrm>
                <a:off x="1457955" y="885412"/>
                <a:ext cx="1704323" cy="239554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Rechteck 61">
                <a:extLst>
                  <a:ext uri="{FF2B5EF4-FFF2-40B4-BE49-F238E27FC236}">
                    <a16:creationId xmlns:a16="http://schemas.microsoft.com/office/drawing/2014/main" id="{DA0C11D6-A5ED-D943-9B7F-822BF97B7FEA}"/>
                  </a:ext>
                </a:extLst>
              </p:cNvPr>
              <p:cNvSpPr/>
              <p:nvPr/>
            </p:nvSpPr>
            <p:spPr>
              <a:xfrm>
                <a:off x="1449285" y="262898"/>
                <a:ext cx="1725036" cy="6225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Rechteck 62">
                <a:extLst>
                  <a:ext uri="{FF2B5EF4-FFF2-40B4-BE49-F238E27FC236}">
                    <a16:creationId xmlns:a16="http://schemas.microsoft.com/office/drawing/2014/main" id="{9D9B5234-1673-274E-BFD4-FA633915D9B7}"/>
                  </a:ext>
                </a:extLst>
              </p:cNvPr>
              <p:cNvSpPr/>
              <p:nvPr/>
            </p:nvSpPr>
            <p:spPr>
              <a:xfrm>
                <a:off x="1524822" y="3219510"/>
                <a:ext cx="258539" cy="3086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b="1" dirty="0"/>
                  <a:t>+</a:t>
                </a:r>
                <a:endParaRPr lang="en-GB" dirty="0"/>
              </a:p>
            </p:txBody>
          </p:sp>
          <p:sp>
            <p:nvSpPr>
              <p:cNvPr id="54" name="Rechteck 63">
                <a:extLst>
                  <a:ext uri="{FF2B5EF4-FFF2-40B4-BE49-F238E27FC236}">
                    <a16:creationId xmlns:a16="http://schemas.microsoft.com/office/drawing/2014/main" id="{7AF36619-8D92-B44B-861E-850542D170E3}"/>
                  </a:ext>
                </a:extLst>
              </p:cNvPr>
              <p:cNvSpPr/>
              <p:nvPr/>
            </p:nvSpPr>
            <p:spPr>
              <a:xfrm>
                <a:off x="2122733" y="3217599"/>
                <a:ext cx="258539" cy="3086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b="1" dirty="0"/>
                  <a:t>+</a:t>
                </a:r>
                <a:endParaRPr lang="en-GB" dirty="0"/>
              </a:p>
            </p:txBody>
          </p:sp>
          <p:sp>
            <p:nvSpPr>
              <p:cNvPr id="55" name="Rechteck 64">
                <a:extLst>
                  <a:ext uri="{FF2B5EF4-FFF2-40B4-BE49-F238E27FC236}">
                    <a16:creationId xmlns:a16="http://schemas.microsoft.com/office/drawing/2014/main" id="{5E490623-C081-E145-B026-CD645732FFCC}"/>
                  </a:ext>
                </a:extLst>
              </p:cNvPr>
              <p:cNvSpPr/>
              <p:nvPr/>
            </p:nvSpPr>
            <p:spPr>
              <a:xfrm>
                <a:off x="2712167" y="3218214"/>
                <a:ext cx="258539" cy="3086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b="1" dirty="0"/>
                  <a:t>+</a:t>
                </a:r>
                <a:endParaRPr lang="en-GB" dirty="0"/>
              </a:p>
            </p:txBody>
          </p:sp>
          <p:sp>
            <p:nvSpPr>
              <p:cNvPr id="56" name="Freihandform 65">
                <a:extLst>
                  <a:ext uri="{FF2B5EF4-FFF2-40B4-BE49-F238E27FC236}">
                    <a16:creationId xmlns:a16="http://schemas.microsoft.com/office/drawing/2014/main" id="{D059B2C0-5655-D741-9FFB-8281CEF0F117}"/>
                  </a:ext>
                </a:extLst>
              </p:cNvPr>
              <p:cNvSpPr/>
              <p:nvPr/>
            </p:nvSpPr>
            <p:spPr>
              <a:xfrm>
                <a:off x="1446967" y="892199"/>
                <a:ext cx="739246" cy="2381719"/>
              </a:xfrm>
              <a:custGeom>
                <a:avLst/>
                <a:gdLst>
                  <a:gd name="connsiteX0" fmla="*/ 0 w 158217"/>
                  <a:gd name="connsiteY0" fmla="*/ 0 h 1753643"/>
                  <a:gd name="connsiteX1" fmla="*/ 16625 w 158217"/>
                  <a:gd name="connsiteY1" fmla="*/ 124691 h 1753643"/>
                  <a:gd name="connsiteX2" fmla="*/ 41563 w 158217"/>
                  <a:gd name="connsiteY2" fmla="*/ 307571 h 1753643"/>
                  <a:gd name="connsiteX3" fmla="*/ 83127 w 158217"/>
                  <a:gd name="connsiteY3" fmla="*/ 457200 h 1753643"/>
                  <a:gd name="connsiteX4" fmla="*/ 99752 w 158217"/>
                  <a:gd name="connsiteY4" fmla="*/ 581891 h 1753643"/>
                  <a:gd name="connsiteX5" fmla="*/ 116378 w 158217"/>
                  <a:gd name="connsiteY5" fmla="*/ 640080 h 1753643"/>
                  <a:gd name="connsiteX6" fmla="*/ 149629 w 158217"/>
                  <a:gd name="connsiteY6" fmla="*/ 1654233 h 1753643"/>
                  <a:gd name="connsiteX7" fmla="*/ 157941 w 158217"/>
                  <a:gd name="connsiteY7" fmla="*/ 1704109 h 1753643"/>
                  <a:gd name="connsiteX0" fmla="*/ 16627 w 177218"/>
                  <a:gd name="connsiteY0" fmla="*/ 0 h 4272742"/>
                  <a:gd name="connsiteX1" fmla="*/ 33252 w 177218"/>
                  <a:gd name="connsiteY1" fmla="*/ 124691 h 4272742"/>
                  <a:gd name="connsiteX2" fmla="*/ 58190 w 177218"/>
                  <a:gd name="connsiteY2" fmla="*/ 307571 h 4272742"/>
                  <a:gd name="connsiteX3" fmla="*/ 99754 w 177218"/>
                  <a:gd name="connsiteY3" fmla="*/ 457200 h 4272742"/>
                  <a:gd name="connsiteX4" fmla="*/ 116379 w 177218"/>
                  <a:gd name="connsiteY4" fmla="*/ 581891 h 4272742"/>
                  <a:gd name="connsiteX5" fmla="*/ 133005 w 177218"/>
                  <a:gd name="connsiteY5" fmla="*/ 640080 h 4272742"/>
                  <a:gd name="connsiteX6" fmla="*/ 166256 w 177218"/>
                  <a:gd name="connsiteY6" fmla="*/ 1654233 h 4272742"/>
                  <a:gd name="connsiteX7" fmla="*/ 0 w 177218"/>
                  <a:gd name="connsiteY7" fmla="*/ 4272742 h 4272742"/>
                  <a:gd name="connsiteX0" fmla="*/ 16627 w 177218"/>
                  <a:gd name="connsiteY0" fmla="*/ 0 h 4272742"/>
                  <a:gd name="connsiteX1" fmla="*/ 33252 w 177218"/>
                  <a:gd name="connsiteY1" fmla="*/ 124691 h 4272742"/>
                  <a:gd name="connsiteX2" fmla="*/ 58190 w 177218"/>
                  <a:gd name="connsiteY2" fmla="*/ 307571 h 4272742"/>
                  <a:gd name="connsiteX3" fmla="*/ 99754 w 177218"/>
                  <a:gd name="connsiteY3" fmla="*/ 457200 h 4272742"/>
                  <a:gd name="connsiteX4" fmla="*/ 116379 w 177218"/>
                  <a:gd name="connsiteY4" fmla="*/ 581891 h 4272742"/>
                  <a:gd name="connsiteX5" fmla="*/ 133005 w 177218"/>
                  <a:gd name="connsiteY5" fmla="*/ 640080 h 4272742"/>
                  <a:gd name="connsiteX6" fmla="*/ 166256 w 177218"/>
                  <a:gd name="connsiteY6" fmla="*/ 3516284 h 4272742"/>
                  <a:gd name="connsiteX7" fmla="*/ 0 w 177218"/>
                  <a:gd name="connsiteY7" fmla="*/ 4272742 h 4272742"/>
                  <a:gd name="connsiteX0" fmla="*/ 16627 w 175583"/>
                  <a:gd name="connsiteY0" fmla="*/ 0 h 4272742"/>
                  <a:gd name="connsiteX1" fmla="*/ 33252 w 175583"/>
                  <a:gd name="connsiteY1" fmla="*/ 124691 h 4272742"/>
                  <a:gd name="connsiteX2" fmla="*/ 58190 w 175583"/>
                  <a:gd name="connsiteY2" fmla="*/ 307571 h 4272742"/>
                  <a:gd name="connsiteX3" fmla="*/ 99754 w 175583"/>
                  <a:gd name="connsiteY3" fmla="*/ 457200 h 4272742"/>
                  <a:gd name="connsiteX4" fmla="*/ 116379 w 175583"/>
                  <a:gd name="connsiteY4" fmla="*/ 581891 h 4272742"/>
                  <a:gd name="connsiteX5" fmla="*/ 133005 w 175583"/>
                  <a:gd name="connsiteY5" fmla="*/ 640080 h 4272742"/>
                  <a:gd name="connsiteX6" fmla="*/ 166256 w 175583"/>
                  <a:gd name="connsiteY6" fmla="*/ 3516284 h 4272742"/>
                  <a:gd name="connsiteX7" fmla="*/ 0 w 175583"/>
                  <a:gd name="connsiteY7" fmla="*/ 4272742 h 4272742"/>
                  <a:gd name="connsiteX0" fmla="*/ 16627 w 224803"/>
                  <a:gd name="connsiteY0" fmla="*/ 0 h 4272742"/>
                  <a:gd name="connsiteX1" fmla="*/ 33252 w 224803"/>
                  <a:gd name="connsiteY1" fmla="*/ 124691 h 4272742"/>
                  <a:gd name="connsiteX2" fmla="*/ 58190 w 224803"/>
                  <a:gd name="connsiteY2" fmla="*/ 307571 h 4272742"/>
                  <a:gd name="connsiteX3" fmla="*/ 99754 w 224803"/>
                  <a:gd name="connsiteY3" fmla="*/ 457200 h 4272742"/>
                  <a:gd name="connsiteX4" fmla="*/ 116379 w 224803"/>
                  <a:gd name="connsiteY4" fmla="*/ 581891 h 4272742"/>
                  <a:gd name="connsiteX5" fmla="*/ 207819 w 224803"/>
                  <a:gd name="connsiteY5" fmla="*/ 2286000 h 4272742"/>
                  <a:gd name="connsiteX6" fmla="*/ 166256 w 224803"/>
                  <a:gd name="connsiteY6" fmla="*/ 3516284 h 4272742"/>
                  <a:gd name="connsiteX7" fmla="*/ 0 w 224803"/>
                  <a:gd name="connsiteY7" fmla="*/ 4272742 h 4272742"/>
                  <a:gd name="connsiteX0" fmla="*/ 16627 w 221208"/>
                  <a:gd name="connsiteY0" fmla="*/ 0 h 4272742"/>
                  <a:gd name="connsiteX1" fmla="*/ 33252 w 221208"/>
                  <a:gd name="connsiteY1" fmla="*/ 124691 h 4272742"/>
                  <a:gd name="connsiteX2" fmla="*/ 58190 w 221208"/>
                  <a:gd name="connsiteY2" fmla="*/ 307571 h 4272742"/>
                  <a:gd name="connsiteX3" fmla="*/ 99754 w 221208"/>
                  <a:gd name="connsiteY3" fmla="*/ 457200 h 4272742"/>
                  <a:gd name="connsiteX4" fmla="*/ 116379 w 221208"/>
                  <a:gd name="connsiteY4" fmla="*/ 581891 h 4272742"/>
                  <a:gd name="connsiteX5" fmla="*/ 207819 w 221208"/>
                  <a:gd name="connsiteY5" fmla="*/ 2286000 h 4272742"/>
                  <a:gd name="connsiteX6" fmla="*/ 166256 w 221208"/>
                  <a:gd name="connsiteY6" fmla="*/ 3516284 h 4272742"/>
                  <a:gd name="connsiteX7" fmla="*/ 0 w 221208"/>
                  <a:gd name="connsiteY7" fmla="*/ 4272742 h 4272742"/>
                  <a:gd name="connsiteX0" fmla="*/ 16627 w 229123"/>
                  <a:gd name="connsiteY0" fmla="*/ 0 h 4272742"/>
                  <a:gd name="connsiteX1" fmla="*/ 33252 w 229123"/>
                  <a:gd name="connsiteY1" fmla="*/ 124691 h 4272742"/>
                  <a:gd name="connsiteX2" fmla="*/ 58190 w 229123"/>
                  <a:gd name="connsiteY2" fmla="*/ 307571 h 4272742"/>
                  <a:gd name="connsiteX3" fmla="*/ 99754 w 229123"/>
                  <a:gd name="connsiteY3" fmla="*/ 457200 h 4272742"/>
                  <a:gd name="connsiteX4" fmla="*/ 224444 w 229123"/>
                  <a:gd name="connsiteY4" fmla="*/ 1529542 h 4272742"/>
                  <a:gd name="connsiteX5" fmla="*/ 207819 w 229123"/>
                  <a:gd name="connsiteY5" fmla="*/ 2286000 h 4272742"/>
                  <a:gd name="connsiteX6" fmla="*/ 166256 w 229123"/>
                  <a:gd name="connsiteY6" fmla="*/ 3516284 h 4272742"/>
                  <a:gd name="connsiteX7" fmla="*/ 0 w 229123"/>
                  <a:gd name="connsiteY7" fmla="*/ 4272742 h 4272742"/>
                  <a:gd name="connsiteX0" fmla="*/ 16627 w 224502"/>
                  <a:gd name="connsiteY0" fmla="*/ 0 h 4272742"/>
                  <a:gd name="connsiteX1" fmla="*/ 33252 w 224502"/>
                  <a:gd name="connsiteY1" fmla="*/ 124691 h 4272742"/>
                  <a:gd name="connsiteX2" fmla="*/ 58190 w 224502"/>
                  <a:gd name="connsiteY2" fmla="*/ 307571 h 4272742"/>
                  <a:gd name="connsiteX3" fmla="*/ 199507 w 224502"/>
                  <a:gd name="connsiteY3" fmla="*/ 872836 h 4272742"/>
                  <a:gd name="connsiteX4" fmla="*/ 224444 w 224502"/>
                  <a:gd name="connsiteY4" fmla="*/ 1529542 h 4272742"/>
                  <a:gd name="connsiteX5" fmla="*/ 207819 w 224502"/>
                  <a:gd name="connsiteY5" fmla="*/ 2286000 h 4272742"/>
                  <a:gd name="connsiteX6" fmla="*/ 166256 w 224502"/>
                  <a:gd name="connsiteY6" fmla="*/ 3516284 h 4272742"/>
                  <a:gd name="connsiteX7" fmla="*/ 0 w 224502"/>
                  <a:gd name="connsiteY7" fmla="*/ 4272742 h 4272742"/>
                  <a:gd name="connsiteX0" fmla="*/ 16627 w 224502"/>
                  <a:gd name="connsiteY0" fmla="*/ 0 h 4272742"/>
                  <a:gd name="connsiteX1" fmla="*/ 33252 w 224502"/>
                  <a:gd name="connsiteY1" fmla="*/ 124691 h 4272742"/>
                  <a:gd name="connsiteX2" fmla="*/ 174568 w 224502"/>
                  <a:gd name="connsiteY2" fmla="*/ 457200 h 4272742"/>
                  <a:gd name="connsiteX3" fmla="*/ 199507 w 224502"/>
                  <a:gd name="connsiteY3" fmla="*/ 872836 h 4272742"/>
                  <a:gd name="connsiteX4" fmla="*/ 224444 w 224502"/>
                  <a:gd name="connsiteY4" fmla="*/ 1529542 h 4272742"/>
                  <a:gd name="connsiteX5" fmla="*/ 207819 w 224502"/>
                  <a:gd name="connsiteY5" fmla="*/ 2286000 h 4272742"/>
                  <a:gd name="connsiteX6" fmla="*/ 166256 w 224502"/>
                  <a:gd name="connsiteY6" fmla="*/ 3516284 h 4272742"/>
                  <a:gd name="connsiteX7" fmla="*/ 0 w 224502"/>
                  <a:gd name="connsiteY7" fmla="*/ 4272742 h 4272742"/>
                  <a:gd name="connsiteX0" fmla="*/ 16627 w 224502"/>
                  <a:gd name="connsiteY0" fmla="*/ 0 h 4272742"/>
                  <a:gd name="connsiteX1" fmla="*/ 116379 w 224502"/>
                  <a:gd name="connsiteY1" fmla="*/ 191192 h 4272742"/>
                  <a:gd name="connsiteX2" fmla="*/ 174568 w 224502"/>
                  <a:gd name="connsiteY2" fmla="*/ 457200 h 4272742"/>
                  <a:gd name="connsiteX3" fmla="*/ 199507 w 224502"/>
                  <a:gd name="connsiteY3" fmla="*/ 872836 h 4272742"/>
                  <a:gd name="connsiteX4" fmla="*/ 224444 w 224502"/>
                  <a:gd name="connsiteY4" fmla="*/ 1529542 h 4272742"/>
                  <a:gd name="connsiteX5" fmla="*/ 207819 w 224502"/>
                  <a:gd name="connsiteY5" fmla="*/ 2286000 h 4272742"/>
                  <a:gd name="connsiteX6" fmla="*/ 166256 w 224502"/>
                  <a:gd name="connsiteY6" fmla="*/ 3516284 h 4272742"/>
                  <a:gd name="connsiteX7" fmla="*/ 0 w 224502"/>
                  <a:gd name="connsiteY7" fmla="*/ 4272742 h 4272742"/>
                  <a:gd name="connsiteX0" fmla="*/ 16627 w 224502"/>
                  <a:gd name="connsiteY0" fmla="*/ 0 h 4272742"/>
                  <a:gd name="connsiteX1" fmla="*/ 174568 w 224502"/>
                  <a:gd name="connsiteY1" fmla="*/ 457200 h 4272742"/>
                  <a:gd name="connsiteX2" fmla="*/ 199507 w 224502"/>
                  <a:gd name="connsiteY2" fmla="*/ 872836 h 4272742"/>
                  <a:gd name="connsiteX3" fmla="*/ 224444 w 224502"/>
                  <a:gd name="connsiteY3" fmla="*/ 1529542 h 4272742"/>
                  <a:gd name="connsiteX4" fmla="*/ 207819 w 224502"/>
                  <a:gd name="connsiteY4" fmla="*/ 2286000 h 4272742"/>
                  <a:gd name="connsiteX5" fmla="*/ 166256 w 224502"/>
                  <a:gd name="connsiteY5" fmla="*/ 3516284 h 4272742"/>
                  <a:gd name="connsiteX6" fmla="*/ 0 w 224502"/>
                  <a:gd name="connsiteY6" fmla="*/ 4272742 h 4272742"/>
                  <a:gd name="connsiteX0" fmla="*/ 16627 w 224502"/>
                  <a:gd name="connsiteY0" fmla="*/ 0 h 4272742"/>
                  <a:gd name="connsiteX1" fmla="*/ 149630 w 224502"/>
                  <a:gd name="connsiteY1" fmla="*/ 349135 h 4272742"/>
                  <a:gd name="connsiteX2" fmla="*/ 199507 w 224502"/>
                  <a:gd name="connsiteY2" fmla="*/ 872836 h 4272742"/>
                  <a:gd name="connsiteX3" fmla="*/ 224444 w 224502"/>
                  <a:gd name="connsiteY3" fmla="*/ 1529542 h 4272742"/>
                  <a:gd name="connsiteX4" fmla="*/ 207819 w 224502"/>
                  <a:gd name="connsiteY4" fmla="*/ 2286000 h 4272742"/>
                  <a:gd name="connsiteX5" fmla="*/ 166256 w 224502"/>
                  <a:gd name="connsiteY5" fmla="*/ 3516284 h 4272742"/>
                  <a:gd name="connsiteX6" fmla="*/ 0 w 224502"/>
                  <a:gd name="connsiteY6" fmla="*/ 4272742 h 4272742"/>
                  <a:gd name="connsiteX0" fmla="*/ 16627 w 226293"/>
                  <a:gd name="connsiteY0" fmla="*/ 0 h 4272742"/>
                  <a:gd name="connsiteX1" fmla="*/ 149630 w 226293"/>
                  <a:gd name="connsiteY1" fmla="*/ 349135 h 4272742"/>
                  <a:gd name="connsiteX2" fmla="*/ 224444 w 226293"/>
                  <a:gd name="connsiteY2" fmla="*/ 1529542 h 4272742"/>
                  <a:gd name="connsiteX3" fmla="*/ 207819 w 226293"/>
                  <a:gd name="connsiteY3" fmla="*/ 2286000 h 4272742"/>
                  <a:gd name="connsiteX4" fmla="*/ 166256 w 226293"/>
                  <a:gd name="connsiteY4" fmla="*/ 3516284 h 4272742"/>
                  <a:gd name="connsiteX5" fmla="*/ 0 w 226293"/>
                  <a:gd name="connsiteY5" fmla="*/ 4272742 h 4272742"/>
                  <a:gd name="connsiteX0" fmla="*/ 16627 w 224664"/>
                  <a:gd name="connsiteY0" fmla="*/ 0 h 4272742"/>
                  <a:gd name="connsiteX1" fmla="*/ 149630 w 224664"/>
                  <a:gd name="connsiteY1" fmla="*/ 349135 h 4272742"/>
                  <a:gd name="connsiteX2" fmla="*/ 224444 w 224664"/>
                  <a:gd name="connsiteY2" fmla="*/ 1529542 h 4272742"/>
                  <a:gd name="connsiteX3" fmla="*/ 166256 w 224664"/>
                  <a:gd name="connsiteY3" fmla="*/ 3516284 h 4272742"/>
                  <a:gd name="connsiteX4" fmla="*/ 0 w 224664"/>
                  <a:gd name="connsiteY4" fmla="*/ 4272742 h 4272742"/>
                  <a:gd name="connsiteX0" fmla="*/ 16627 w 357489"/>
                  <a:gd name="connsiteY0" fmla="*/ 0 h 4272742"/>
                  <a:gd name="connsiteX1" fmla="*/ 149630 w 357489"/>
                  <a:gd name="connsiteY1" fmla="*/ 349135 h 4272742"/>
                  <a:gd name="connsiteX2" fmla="*/ 357447 w 357489"/>
                  <a:gd name="connsiteY2" fmla="*/ 1961804 h 4272742"/>
                  <a:gd name="connsiteX3" fmla="*/ 166256 w 357489"/>
                  <a:gd name="connsiteY3" fmla="*/ 3516284 h 4272742"/>
                  <a:gd name="connsiteX4" fmla="*/ 0 w 357489"/>
                  <a:gd name="connsiteY4" fmla="*/ 4272742 h 4272742"/>
                  <a:gd name="connsiteX0" fmla="*/ 16627 w 358202"/>
                  <a:gd name="connsiteY0" fmla="*/ 0 h 4272742"/>
                  <a:gd name="connsiteX1" fmla="*/ 224444 w 358202"/>
                  <a:gd name="connsiteY1" fmla="*/ 648393 h 4272742"/>
                  <a:gd name="connsiteX2" fmla="*/ 357447 w 358202"/>
                  <a:gd name="connsiteY2" fmla="*/ 1961804 h 4272742"/>
                  <a:gd name="connsiteX3" fmla="*/ 166256 w 358202"/>
                  <a:gd name="connsiteY3" fmla="*/ 3516284 h 4272742"/>
                  <a:gd name="connsiteX4" fmla="*/ 0 w 358202"/>
                  <a:gd name="connsiteY4" fmla="*/ 4272742 h 4272742"/>
                  <a:gd name="connsiteX0" fmla="*/ 16627 w 357540"/>
                  <a:gd name="connsiteY0" fmla="*/ 0 h 4272742"/>
                  <a:gd name="connsiteX1" fmla="*/ 224444 w 357540"/>
                  <a:gd name="connsiteY1" fmla="*/ 648393 h 4272742"/>
                  <a:gd name="connsiteX2" fmla="*/ 357447 w 357540"/>
                  <a:gd name="connsiteY2" fmla="*/ 1961804 h 4272742"/>
                  <a:gd name="connsiteX3" fmla="*/ 241070 w 357540"/>
                  <a:gd name="connsiteY3" fmla="*/ 3624350 h 4272742"/>
                  <a:gd name="connsiteX4" fmla="*/ 0 w 357540"/>
                  <a:gd name="connsiteY4" fmla="*/ 4272742 h 4272742"/>
                  <a:gd name="connsiteX0" fmla="*/ 16627 w 357540"/>
                  <a:gd name="connsiteY0" fmla="*/ 0 h 4272742"/>
                  <a:gd name="connsiteX1" fmla="*/ 224444 w 357540"/>
                  <a:gd name="connsiteY1" fmla="*/ 648393 h 4272742"/>
                  <a:gd name="connsiteX2" fmla="*/ 357447 w 357540"/>
                  <a:gd name="connsiteY2" fmla="*/ 1961804 h 4272742"/>
                  <a:gd name="connsiteX3" fmla="*/ 241070 w 357540"/>
                  <a:gd name="connsiteY3" fmla="*/ 3624350 h 4272742"/>
                  <a:gd name="connsiteX4" fmla="*/ 0 w 357540"/>
                  <a:gd name="connsiteY4" fmla="*/ 4272742 h 4272742"/>
                  <a:gd name="connsiteX0" fmla="*/ 16627 w 357540"/>
                  <a:gd name="connsiteY0" fmla="*/ 0 h 4272742"/>
                  <a:gd name="connsiteX1" fmla="*/ 96044 w 357540"/>
                  <a:gd name="connsiteY1" fmla="*/ 204041 h 4272742"/>
                  <a:gd name="connsiteX2" fmla="*/ 224444 w 357540"/>
                  <a:gd name="connsiteY2" fmla="*/ 648393 h 4272742"/>
                  <a:gd name="connsiteX3" fmla="*/ 357447 w 357540"/>
                  <a:gd name="connsiteY3" fmla="*/ 1961804 h 4272742"/>
                  <a:gd name="connsiteX4" fmla="*/ 241070 w 357540"/>
                  <a:gd name="connsiteY4" fmla="*/ 3624350 h 4272742"/>
                  <a:gd name="connsiteX5" fmla="*/ 0 w 357540"/>
                  <a:gd name="connsiteY5" fmla="*/ 4272742 h 4272742"/>
                  <a:gd name="connsiteX0" fmla="*/ 0 w 374164"/>
                  <a:gd name="connsiteY0" fmla="*/ 4062439 h 4070751"/>
                  <a:gd name="connsiteX1" fmla="*/ 112668 w 374164"/>
                  <a:gd name="connsiteY1" fmla="*/ 2050 h 4070751"/>
                  <a:gd name="connsiteX2" fmla="*/ 241068 w 374164"/>
                  <a:gd name="connsiteY2" fmla="*/ 446402 h 4070751"/>
                  <a:gd name="connsiteX3" fmla="*/ 374071 w 374164"/>
                  <a:gd name="connsiteY3" fmla="*/ 1759813 h 4070751"/>
                  <a:gd name="connsiteX4" fmla="*/ 257694 w 374164"/>
                  <a:gd name="connsiteY4" fmla="*/ 3422359 h 4070751"/>
                  <a:gd name="connsiteX5" fmla="*/ 16624 w 374164"/>
                  <a:gd name="connsiteY5" fmla="*/ 4070751 h 4070751"/>
                  <a:gd name="connsiteX0" fmla="*/ 0 w 374164"/>
                  <a:gd name="connsiteY0" fmla="*/ 4303397 h 4311709"/>
                  <a:gd name="connsiteX1" fmla="*/ 29540 w 374164"/>
                  <a:gd name="connsiteY1" fmla="*/ 1939 h 4311709"/>
                  <a:gd name="connsiteX2" fmla="*/ 241068 w 374164"/>
                  <a:gd name="connsiteY2" fmla="*/ 687360 h 4311709"/>
                  <a:gd name="connsiteX3" fmla="*/ 374071 w 374164"/>
                  <a:gd name="connsiteY3" fmla="*/ 2000771 h 4311709"/>
                  <a:gd name="connsiteX4" fmla="*/ 257694 w 374164"/>
                  <a:gd name="connsiteY4" fmla="*/ 3663317 h 4311709"/>
                  <a:gd name="connsiteX5" fmla="*/ 16624 w 374164"/>
                  <a:gd name="connsiteY5" fmla="*/ 4311709 h 4311709"/>
                  <a:gd name="connsiteX0" fmla="*/ 0 w 374164"/>
                  <a:gd name="connsiteY0" fmla="*/ 4303397 h 4311709"/>
                  <a:gd name="connsiteX1" fmla="*/ 29540 w 374164"/>
                  <a:gd name="connsiteY1" fmla="*/ 1939 h 4311709"/>
                  <a:gd name="connsiteX2" fmla="*/ 241068 w 374164"/>
                  <a:gd name="connsiteY2" fmla="*/ 687360 h 4311709"/>
                  <a:gd name="connsiteX3" fmla="*/ 374071 w 374164"/>
                  <a:gd name="connsiteY3" fmla="*/ 2000771 h 4311709"/>
                  <a:gd name="connsiteX4" fmla="*/ 257694 w 374164"/>
                  <a:gd name="connsiteY4" fmla="*/ 3663317 h 4311709"/>
                  <a:gd name="connsiteX5" fmla="*/ 16624 w 374164"/>
                  <a:gd name="connsiteY5" fmla="*/ 4311709 h 4311709"/>
                  <a:gd name="connsiteX6" fmla="*/ 0 w 374164"/>
                  <a:gd name="connsiteY6" fmla="*/ 4303397 h 4311709"/>
                  <a:gd name="connsiteX0" fmla="*/ 0 w 368555"/>
                  <a:gd name="connsiteY0" fmla="*/ 4314613 h 4314806"/>
                  <a:gd name="connsiteX1" fmla="*/ 23931 w 368555"/>
                  <a:gd name="connsiteY1" fmla="*/ 1935 h 4314806"/>
                  <a:gd name="connsiteX2" fmla="*/ 235459 w 368555"/>
                  <a:gd name="connsiteY2" fmla="*/ 687356 h 4314806"/>
                  <a:gd name="connsiteX3" fmla="*/ 368462 w 368555"/>
                  <a:gd name="connsiteY3" fmla="*/ 2000767 h 4314806"/>
                  <a:gd name="connsiteX4" fmla="*/ 252085 w 368555"/>
                  <a:gd name="connsiteY4" fmla="*/ 3663313 h 4314806"/>
                  <a:gd name="connsiteX5" fmla="*/ 11015 w 368555"/>
                  <a:gd name="connsiteY5" fmla="*/ 4311705 h 4314806"/>
                  <a:gd name="connsiteX6" fmla="*/ 0 w 368555"/>
                  <a:gd name="connsiteY6" fmla="*/ 4314613 h 4314806"/>
                  <a:gd name="connsiteX0" fmla="*/ 0 w 369686"/>
                  <a:gd name="connsiteY0" fmla="*/ 4314613 h 4314806"/>
                  <a:gd name="connsiteX1" fmla="*/ 23931 w 369686"/>
                  <a:gd name="connsiteY1" fmla="*/ 1935 h 4314806"/>
                  <a:gd name="connsiteX2" fmla="*/ 235459 w 369686"/>
                  <a:gd name="connsiteY2" fmla="*/ 687356 h 4314806"/>
                  <a:gd name="connsiteX3" fmla="*/ 308523 w 369686"/>
                  <a:gd name="connsiteY3" fmla="*/ 1175945 h 4314806"/>
                  <a:gd name="connsiteX4" fmla="*/ 368462 w 369686"/>
                  <a:gd name="connsiteY4" fmla="*/ 2000767 h 4314806"/>
                  <a:gd name="connsiteX5" fmla="*/ 252085 w 369686"/>
                  <a:gd name="connsiteY5" fmla="*/ 3663313 h 4314806"/>
                  <a:gd name="connsiteX6" fmla="*/ 11015 w 369686"/>
                  <a:gd name="connsiteY6" fmla="*/ 4311705 h 4314806"/>
                  <a:gd name="connsiteX7" fmla="*/ 0 w 369686"/>
                  <a:gd name="connsiteY7" fmla="*/ 4314613 h 4314806"/>
                  <a:gd name="connsiteX0" fmla="*/ 0 w 373770"/>
                  <a:gd name="connsiteY0" fmla="*/ 4314613 h 4314806"/>
                  <a:gd name="connsiteX1" fmla="*/ 23931 w 373770"/>
                  <a:gd name="connsiteY1" fmla="*/ 1935 h 4314806"/>
                  <a:gd name="connsiteX2" fmla="*/ 235459 w 373770"/>
                  <a:gd name="connsiteY2" fmla="*/ 687356 h 4314806"/>
                  <a:gd name="connsiteX3" fmla="*/ 308523 w 373770"/>
                  <a:gd name="connsiteY3" fmla="*/ 1175945 h 4314806"/>
                  <a:gd name="connsiteX4" fmla="*/ 349465 w 373770"/>
                  <a:gd name="connsiteY4" fmla="*/ 1687736 h 4314806"/>
                  <a:gd name="connsiteX5" fmla="*/ 368462 w 373770"/>
                  <a:gd name="connsiteY5" fmla="*/ 2000767 h 4314806"/>
                  <a:gd name="connsiteX6" fmla="*/ 252085 w 373770"/>
                  <a:gd name="connsiteY6" fmla="*/ 3663313 h 4314806"/>
                  <a:gd name="connsiteX7" fmla="*/ 11015 w 373770"/>
                  <a:gd name="connsiteY7" fmla="*/ 4311705 h 4314806"/>
                  <a:gd name="connsiteX8" fmla="*/ 0 w 373770"/>
                  <a:gd name="connsiteY8" fmla="*/ 4314613 h 4314806"/>
                  <a:gd name="connsiteX0" fmla="*/ 0 w 1106001"/>
                  <a:gd name="connsiteY0" fmla="*/ 4314613 h 4314806"/>
                  <a:gd name="connsiteX1" fmla="*/ 23931 w 1106001"/>
                  <a:gd name="connsiteY1" fmla="*/ 1935 h 4314806"/>
                  <a:gd name="connsiteX2" fmla="*/ 235459 w 1106001"/>
                  <a:gd name="connsiteY2" fmla="*/ 687356 h 4314806"/>
                  <a:gd name="connsiteX3" fmla="*/ 308523 w 1106001"/>
                  <a:gd name="connsiteY3" fmla="*/ 1175945 h 4314806"/>
                  <a:gd name="connsiteX4" fmla="*/ 349465 w 1106001"/>
                  <a:gd name="connsiteY4" fmla="*/ 1687736 h 4314806"/>
                  <a:gd name="connsiteX5" fmla="*/ 368462 w 1106001"/>
                  <a:gd name="connsiteY5" fmla="*/ 2000767 h 4314806"/>
                  <a:gd name="connsiteX6" fmla="*/ 252085 w 1106001"/>
                  <a:gd name="connsiteY6" fmla="*/ 3663313 h 4314806"/>
                  <a:gd name="connsiteX7" fmla="*/ 11015 w 1106001"/>
                  <a:gd name="connsiteY7" fmla="*/ 4311705 h 4314806"/>
                  <a:gd name="connsiteX8" fmla="*/ 0 w 1106001"/>
                  <a:gd name="connsiteY8" fmla="*/ 4314613 h 4314806"/>
                  <a:gd name="connsiteX0" fmla="*/ 0 w 1106970"/>
                  <a:gd name="connsiteY0" fmla="*/ 4314613 h 4314806"/>
                  <a:gd name="connsiteX1" fmla="*/ 23931 w 1106970"/>
                  <a:gd name="connsiteY1" fmla="*/ 1935 h 4314806"/>
                  <a:gd name="connsiteX2" fmla="*/ 235459 w 1106970"/>
                  <a:gd name="connsiteY2" fmla="*/ 687356 h 4314806"/>
                  <a:gd name="connsiteX3" fmla="*/ 308523 w 1106970"/>
                  <a:gd name="connsiteY3" fmla="*/ 1175945 h 4314806"/>
                  <a:gd name="connsiteX4" fmla="*/ 1106916 w 1106970"/>
                  <a:gd name="connsiteY4" fmla="*/ 2172232 h 4314806"/>
                  <a:gd name="connsiteX5" fmla="*/ 349465 w 1106970"/>
                  <a:gd name="connsiteY5" fmla="*/ 1687736 h 4314806"/>
                  <a:gd name="connsiteX6" fmla="*/ 368462 w 1106970"/>
                  <a:gd name="connsiteY6" fmla="*/ 2000767 h 4314806"/>
                  <a:gd name="connsiteX7" fmla="*/ 252085 w 1106970"/>
                  <a:gd name="connsiteY7" fmla="*/ 3663313 h 4314806"/>
                  <a:gd name="connsiteX8" fmla="*/ 11015 w 1106970"/>
                  <a:gd name="connsiteY8" fmla="*/ 4311705 h 4314806"/>
                  <a:gd name="connsiteX9" fmla="*/ 0 w 1106970"/>
                  <a:gd name="connsiteY9" fmla="*/ 4314613 h 4314806"/>
                  <a:gd name="connsiteX0" fmla="*/ 0 w 2103223"/>
                  <a:gd name="connsiteY0" fmla="*/ 4314613 h 4314806"/>
                  <a:gd name="connsiteX1" fmla="*/ 23931 w 2103223"/>
                  <a:gd name="connsiteY1" fmla="*/ 1935 h 4314806"/>
                  <a:gd name="connsiteX2" fmla="*/ 235459 w 2103223"/>
                  <a:gd name="connsiteY2" fmla="*/ 687356 h 4314806"/>
                  <a:gd name="connsiteX3" fmla="*/ 308523 w 2103223"/>
                  <a:gd name="connsiteY3" fmla="*/ 1175945 h 4314806"/>
                  <a:gd name="connsiteX4" fmla="*/ 2103202 w 2103223"/>
                  <a:gd name="connsiteY4" fmla="*/ 4007856 h 4314806"/>
                  <a:gd name="connsiteX5" fmla="*/ 349465 w 2103223"/>
                  <a:gd name="connsiteY5" fmla="*/ 1687736 h 4314806"/>
                  <a:gd name="connsiteX6" fmla="*/ 368462 w 2103223"/>
                  <a:gd name="connsiteY6" fmla="*/ 2000767 h 4314806"/>
                  <a:gd name="connsiteX7" fmla="*/ 252085 w 2103223"/>
                  <a:gd name="connsiteY7" fmla="*/ 3663313 h 4314806"/>
                  <a:gd name="connsiteX8" fmla="*/ 11015 w 2103223"/>
                  <a:gd name="connsiteY8" fmla="*/ 4311705 h 4314806"/>
                  <a:gd name="connsiteX9" fmla="*/ 0 w 2103223"/>
                  <a:gd name="connsiteY9" fmla="*/ 4314613 h 4314806"/>
                  <a:gd name="connsiteX0" fmla="*/ 0 w 2111141"/>
                  <a:gd name="connsiteY0" fmla="*/ 4314613 h 4314806"/>
                  <a:gd name="connsiteX1" fmla="*/ 23931 w 2111141"/>
                  <a:gd name="connsiteY1" fmla="*/ 1935 h 4314806"/>
                  <a:gd name="connsiteX2" fmla="*/ 235459 w 2111141"/>
                  <a:gd name="connsiteY2" fmla="*/ 687356 h 4314806"/>
                  <a:gd name="connsiteX3" fmla="*/ 308523 w 2111141"/>
                  <a:gd name="connsiteY3" fmla="*/ 1175945 h 4314806"/>
                  <a:gd name="connsiteX4" fmla="*/ 970437 w 2111141"/>
                  <a:gd name="connsiteY4" fmla="*/ 2233647 h 4314806"/>
                  <a:gd name="connsiteX5" fmla="*/ 2103202 w 2111141"/>
                  <a:gd name="connsiteY5" fmla="*/ 4007856 h 4314806"/>
                  <a:gd name="connsiteX6" fmla="*/ 349465 w 2111141"/>
                  <a:gd name="connsiteY6" fmla="*/ 1687736 h 4314806"/>
                  <a:gd name="connsiteX7" fmla="*/ 368462 w 2111141"/>
                  <a:gd name="connsiteY7" fmla="*/ 2000767 h 4314806"/>
                  <a:gd name="connsiteX8" fmla="*/ 252085 w 2111141"/>
                  <a:gd name="connsiteY8" fmla="*/ 3663313 h 4314806"/>
                  <a:gd name="connsiteX9" fmla="*/ 11015 w 2111141"/>
                  <a:gd name="connsiteY9" fmla="*/ 4311705 h 4314806"/>
                  <a:gd name="connsiteX10" fmla="*/ 0 w 2111141"/>
                  <a:gd name="connsiteY10" fmla="*/ 4314613 h 4314806"/>
                  <a:gd name="connsiteX0" fmla="*/ 0 w 2112162"/>
                  <a:gd name="connsiteY0" fmla="*/ 4314613 h 4314806"/>
                  <a:gd name="connsiteX1" fmla="*/ 23931 w 2112162"/>
                  <a:gd name="connsiteY1" fmla="*/ 1935 h 4314806"/>
                  <a:gd name="connsiteX2" fmla="*/ 235459 w 2112162"/>
                  <a:gd name="connsiteY2" fmla="*/ 687356 h 4314806"/>
                  <a:gd name="connsiteX3" fmla="*/ 308523 w 2112162"/>
                  <a:gd name="connsiteY3" fmla="*/ 1175945 h 4314806"/>
                  <a:gd name="connsiteX4" fmla="*/ 1086443 w 2112162"/>
                  <a:gd name="connsiteY4" fmla="*/ 2076698 h 4314806"/>
                  <a:gd name="connsiteX5" fmla="*/ 2103202 w 2112162"/>
                  <a:gd name="connsiteY5" fmla="*/ 4007856 h 4314806"/>
                  <a:gd name="connsiteX6" fmla="*/ 349465 w 2112162"/>
                  <a:gd name="connsiteY6" fmla="*/ 1687736 h 4314806"/>
                  <a:gd name="connsiteX7" fmla="*/ 368462 w 2112162"/>
                  <a:gd name="connsiteY7" fmla="*/ 2000767 h 4314806"/>
                  <a:gd name="connsiteX8" fmla="*/ 252085 w 2112162"/>
                  <a:gd name="connsiteY8" fmla="*/ 3663313 h 4314806"/>
                  <a:gd name="connsiteX9" fmla="*/ 11015 w 2112162"/>
                  <a:gd name="connsiteY9" fmla="*/ 4311705 h 4314806"/>
                  <a:gd name="connsiteX10" fmla="*/ 0 w 2112162"/>
                  <a:gd name="connsiteY10" fmla="*/ 4314613 h 4314806"/>
                  <a:gd name="connsiteX0" fmla="*/ 0 w 2112162"/>
                  <a:gd name="connsiteY0" fmla="*/ 4314613 h 4314806"/>
                  <a:gd name="connsiteX1" fmla="*/ 23931 w 2112162"/>
                  <a:gd name="connsiteY1" fmla="*/ 1935 h 4314806"/>
                  <a:gd name="connsiteX2" fmla="*/ 235459 w 2112162"/>
                  <a:gd name="connsiteY2" fmla="*/ 687356 h 4314806"/>
                  <a:gd name="connsiteX3" fmla="*/ 540535 w 2112162"/>
                  <a:gd name="connsiteY3" fmla="*/ 1346542 h 4314806"/>
                  <a:gd name="connsiteX4" fmla="*/ 1086443 w 2112162"/>
                  <a:gd name="connsiteY4" fmla="*/ 2076698 h 4314806"/>
                  <a:gd name="connsiteX5" fmla="*/ 2103202 w 2112162"/>
                  <a:gd name="connsiteY5" fmla="*/ 4007856 h 4314806"/>
                  <a:gd name="connsiteX6" fmla="*/ 349465 w 2112162"/>
                  <a:gd name="connsiteY6" fmla="*/ 1687736 h 4314806"/>
                  <a:gd name="connsiteX7" fmla="*/ 368462 w 2112162"/>
                  <a:gd name="connsiteY7" fmla="*/ 2000767 h 4314806"/>
                  <a:gd name="connsiteX8" fmla="*/ 252085 w 2112162"/>
                  <a:gd name="connsiteY8" fmla="*/ 3663313 h 4314806"/>
                  <a:gd name="connsiteX9" fmla="*/ 11015 w 2112162"/>
                  <a:gd name="connsiteY9" fmla="*/ 4311705 h 4314806"/>
                  <a:gd name="connsiteX10" fmla="*/ 0 w 2112162"/>
                  <a:gd name="connsiteY10" fmla="*/ 4314613 h 4314806"/>
                  <a:gd name="connsiteX0" fmla="*/ 0 w 2111591"/>
                  <a:gd name="connsiteY0" fmla="*/ 4314613 h 4314806"/>
                  <a:gd name="connsiteX1" fmla="*/ 23931 w 2111591"/>
                  <a:gd name="connsiteY1" fmla="*/ 1935 h 4314806"/>
                  <a:gd name="connsiteX2" fmla="*/ 235459 w 2111591"/>
                  <a:gd name="connsiteY2" fmla="*/ 687356 h 4314806"/>
                  <a:gd name="connsiteX3" fmla="*/ 540535 w 2111591"/>
                  <a:gd name="connsiteY3" fmla="*/ 1346542 h 4314806"/>
                  <a:gd name="connsiteX4" fmla="*/ 1025028 w 2111591"/>
                  <a:gd name="connsiteY4" fmla="*/ 2144936 h 4314806"/>
                  <a:gd name="connsiteX5" fmla="*/ 2103202 w 2111591"/>
                  <a:gd name="connsiteY5" fmla="*/ 4007856 h 4314806"/>
                  <a:gd name="connsiteX6" fmla="*/ 349465 w 2111591"/>
                  <a:gd name="connsiteY6" fmla="*/ 1687736 h 4314806"/>
                  <a:gd name="connsiteX7" fmla="*/ 368462 w 2111591"/>
                  <a:gd name="connsiteY7" fmla="*/ 2000767 h 4314806"/>
                  <a:gd name="connsiteX8" fmla="*/ 252085 w 2111591"/>
                  <a:gd name="connsiteY8" fmla="*/ 3663313 h 4314806"/>
                  <a:gd name="connsiteX9" fmla="*/ 11015 w 2111591"/>
                  <a:gd name="connsiteY9" fmla="*/ 4311705 h 4314806"/>
                  <a:gd name="connsiteX10" fmla="*/ 0 w 2111591"/>
                  <a:gd name="connsiteY10" fmla="*/ 4314613 h 4314806"/>
                  <a:gd name="connsiteX0" fmla="*/ 0 w 2111963"/>
                  <a:gd name="connsiteY0" fmla="*/ 4314613 h 4314806"/>
                  <a:gd name="connsiteX1" fmla="*/ 23931 w 2111963"/>
                  <a:gd name="connsiteY1" fmla="*/ 1935 h 4314806"/>
                  <a:gd name="connsiteX2" fmla="*/ 235459 w 2111963"/>
                  <a:gd name="connsiteY2" fmla="*/ 687356 h 4314806"/>
                  <a:gd name="connsiteX3" fmla="*/ 540535 w 2111963"/>
                  <a:gd name="connsiteY3" fmla="*/ 1346542 h 4314806"/>
                  <a:gd name="connsiteX4" fmla="*/ 1065972 w 2111963"/>
                  <a:gd name="connsiteY4" fmla="*/ 2097169 h 4314806"/>
                  <a:gd name="connsiteX5" fmla="*/ 2103202 w 2111963"/>
                  <a:gd name="connsiteY5" fmla="*/ 4007856 h 4314806"/>
                  <a:gd name="connsiteX6" fmla="*/ 349465 w 2111963"/>
                  <a:gd name="connsiteY6" fmla="*/ 1687736 h 4314806"/>
                  <a:gd name="connsiteX7" fmla="*/ 368462 w 2111963"/>
                  <a:gd name="connsiteY7" fmla="*/ 2000767 h 4314806"/>
                  <a:gd name="connsiteX8" fmla="*/ 252085 w 2111963"/>
                  <a:gd name="connsiteY8" fmla="*/ 3663313 h 4314806"/>
                  <a:gd name="connsiteX9" fmla="*/ 11015 w 2111963"/>
                  <a:gd name="connsiteY9" fmla="*/ 4311705 h 4314806"/>
                  <a:gd name="connsiteX10" fmla="*/ 0 w 2111963"/>
                  <a:gd name="connsiteY10" fmla="*/ 4314613 h 4314806"/>
                  <a:gd name="connsiteX0" fmla="*/ 0 w 2111963"/>
                  <a:gd name="connsiteY0" fmla="*/ 4314613 h 4314806"/>
                  <a:gd name="connsiteX1" fmla="*/ 23931 w 2111963"/>
                  <a:gd name="connsiteY1" fmla="*/ 1935 h 4314806"/>
                  <a:gd name="connsiteX2" fmla="*/ 235459 w 2111963"/>
                  <a:gd name="connsiteY2" fmla="*/ 687356 h 4314806"/>
                  <a:gd name="connsiteX3" fmla="*/ 567830 w 2111963"/>
                  <a:gd name="connsiteY3" fmla="*/ 1257832 h 4314806"/>
                  <a:gd name="connsiteX4" fmla="*/ 1065972 w 2111963"/>
                  <a:gd name="connsiteY4" fmla="*/ 2097169 h 4314806"/>
                  <a:gd name="connsiteX5" fmla="*/ 2103202 w 2111963"/>
                  <a:gd name="connsiteY5" fmla="*/ 4007856 h 4314806"/>
                  <a:gd name="connsiteX6" fmla="*/ 349465 w 2111963"/>
                  <a:gd name="connsiteY6" fmla="*/ 1687736 h 4314806"/>
                  <a:gd name="connsiteX7" fmla="*/ 368462 w 2111963"/>
                  <a:gd name="connsiteY7" fmla="*/ 2000767 h 4314806"/>
                  <a:gd name="connsiteX8" fmla="*/ 252085 w 2111963"/>
                  <a:gd name="connsiteY8" fmla="*/ 3663313 h 4314806"/>
                  <a:gd name="connsiteX9" fmla="*/ 11015 w 2111963"/>
                  <a:gd name="connsiteY9" fmla="*/ 4311705 h 4314806"/>
                  <a:gd name="connsiteX10" fmla="*/ 0 w 2111963"/>
                  <a:gd name="connsiteY10" fmla="*/ 4314613 h 4314806"/>
                  <a:gd name="connsiteX0" fmla="*/ 0 w 2112078"/>
                  <a:gd name="connsiteY0" fmla="*/ 4314613 h 4314806"/>
                  <a:gd name="connsiteX1" fmla="*/ 23931 w 2112078"/>
                  <a:gd name="connsiteY1" fmla="*/ 1935 h 4314806"/>
                  <a:gd name="connsiteX2" fmla="*/ 235459 w 2112078"/>
                  <a:gd name="connsiteY2" fmla="*/ 687356 h 4314806"/>
                  <a:gd name="connsiteX3" fmla="*/ 1065972 w 2112078"/>
                  <a:gd name="connsiteY3" fmla="*/ 2097169 h 4314806"/>
                  <a:gd name="connsiteX4" fmla="*/ 2103202 w 2112078"/>
                  <a:gd name="connsiteY4" fmla="*/ 4007856 h 4314806"/>
                  <a:gd name="connsiteX5" fmla="*/ 349465 w 2112078"/>
                  <a:gd name="connsiteY5" fmla="*/ 1687736 h 4314806"/>
                  <a:gd name="connsiteX6" fmla="*/ 368462 w 2112078"/>
                  <a:gd name="connsiteY6" fmla="*/ 2000767 h 4314806"/>
                  <a:gd name="connsiteX7" fmla="*/ 252085 w 2112078"/>
                  <a:gd name="connsiteY7" fmla="*/ 3663313 h 4314806"/>
                  <a:gd name="connsiteX8" fmla="*/ 11015 w 2112078"/>
                  <a:gd name="connsiteY8" fmla="*/ 4311705 h 4314806"/>
                  <a:gd name="connsiteX9" fmla="*/ 0 w 2112078"/>
                  <a:gd name="connsiteY9" fmla="*/ 4314613 h 4314806"/>
                  <a:gd name="connsiteX0" fmla="*/ 0 w 1066399"/>
                  <a:gd name="connsiteY0" fmla="*/ 4314613 h 4314806"/>
                  <a:gd name="connsiteX1" fmla="*/ 23931 w 1066399"/>
                  <a:gd name="connsiteY1" fmla="*/ 1935 h 4314806"/>
                  <a:gd name="connsiteX2" fmla="*/ 235459 w 1066399"/>
                  <a:gd name="connsiteY2" fmla="*/ 687356 h 4314806"/>
                  <a:gd name="connsiteX3" fmla="*/ 1065972 w 1066399"/>
                  <a:gd name="connsiteY3" fmla="*/ 2097169 h 4314806"/>
                  <a:gd name="connsiteX4" fmla="*/ 349465 w 1066399"/>
                  <a:gd name="connsiteY4" fmla="*/ 1687736 h 4314806"/>
                  <a:gd name="connsiteX5" fmla="*/ 368462 w 1066399"/>
                  <a:gd name="connsiteY5" fmla="*/ 2000767 h 4314806"/>
                  <a:gd name="connsiteX6" fmla="*/ 252085 w 1066399"/>
                  <a:gd name="connsiteY6" fmla="*/ 3663313 h 4314806"/>
                  <a:gd name="connsiteX7" fmla="*/ 11015 w 1066399"/>
                  <a:gd name="connsiteY7" fmla="*/ 4311705 h 4314806"/>
                  <a:gd name="connsiteX8" fmla="*/ 0 w 1066399"/>
                  <a:gd name="connsiteY8" fmla="*/ 4314613 h 4314806"/>
                  <a:gd name="connsiteX0" fmla="*/ 0 w 1066587"/>
                  <a:gd name="connsiteY0" fmla="*/ 4314613 h 4314806"/>
                  <a:gd name="connsiteX1" fmla="*/ 23931 w 1066587"/>
                  <a:gd name="connsiteY1" fmla="*/ 1935 h 4314806"/>
                  <a:gd name="connsiteX2" fmla="*/ 235459 w 1066587"/>
                  <a:gd name="connsiteY2" fmla="*/ 687356 h 4314806"/>
                  <a:gd name="connsiteX3" fmla="*/ 1065972 w 1066587"/>
                  <a:gd name="connsiteY3" fmla="*/ 2097169 h 4314806"/>
                  <a:gd name="connsiteX4" fmla="*/ 368462 w 1066587"/>
                  <a:gd name="connsiteY4" fmla="*/ 2000767 h 4314806"/>
                  <a:gd name="connsiteX5" fmla="*/ 252085 w 1066587"/>
                  <a:gd name="connsiteY5" fmla="*/ 3663313 h 4314806"/>
                  <a:gd name="connsiteX6" fmla="*/ 11015 w 1066587"/>
                  <a:gd name="connsiteY6" fmla="*/ 4311705 h 4314806"/>
                  <a:gd name="connsiteX7" fmla="*/ 0 w 1066587"/>
                  <a:gd name="connsiteY7" fmla="*/ 4314613 h 4314806"/>
                  <a:gd name="connsiteX0" fmla="*/ 0 w 1065980"/>
                  <a:gd name="connsiteY0" fmla="*/ 4314613 h 4314806"/>
                  <a:gd name="connsiteX1" fmla="*/ 23931 w 1065980"/>
                  <a:gd name="connsiteY1" fmla="*/ 1935 h 4314806"/>
                  <a:gd name="connsiteX2" fmla="*/ 235459 w 1065980"/>
                  <a:gd name="connsiteY2" fmla="*/ 687356 h 4314806"/>
                  <a:gd name="connsiteX3" fmla="*/ 1065972 w 1065980"/>
                  <a:gd name="connsiteY3" fmla="*/ 2097169 h 4314806"/>
                  <a:gd name="connsiteX4" fmla="*/ 252085 w 1065980"/>
                  <a:gd name="connsiteY4" fmla="*/ 3663313 h 4314806"/>
                  <a:gd name="connsiteX5" fmla="*/ 11015 w 1065980"/>
                  <a:gd name="connsiteY5" fmla="*/ 4311705 h 4314806"/>
                  <a:gd name="connsiteX6" fmla="*/ 0 w 1065980"/>
                  <a:gd name="connsiteY6" fmla="*/ 4314613 h 4314806"/>
                  <a:gd name="connsiteX0" fmla="*/ 0 w 1065980"/>
                  <a:gd name="connsiteY0" fmla="*/ 4314613 h 4314806"/>
                  <a:gd name="connsiteX1" fmla="*/ 23931 w 1065980"/>
                  <a:gd name="connsiteY1" fmla="*/ 1935 h 4314806"/>
                  <a:gd name="connsiteX2" fmla="*/ 235459 w 1065980"/>
                  <a:gd name="connsiteY2" fmla="*/ 687356 h 4314806"/>
                  <a:gd name="connsiteX3" fmla="*/ 1065972 w 1065980"/>
                  <a:gd name="connsiteY3" fmla="*/ 2097169 h 4314806"/>
                  <a:gd name="connsiteX4" fmla="*/ 252084 w 1065980"/>
                  <a:gd name="connsiteY4" fmla="*/ 3663313 h 4314806"/>
                  <a:gd name="connsiteX5" fmla="*/ 11015 w 1065980"/>
                  <a:gd name="connsiteY5" fmla="*/ 4311705 h 4314806"/>
                  <a:gd name="connsiteX6" fmla="*/ 0 w 1065980"/>
                  <a:gd name="connsiteY6" fmla="*/ 4314613 h 4314806"/>
                  <a:gd name="connsiteX0" fmla="*/ 0 w 1179625"/>
                  <a:gd name="connsiteY0" fmla="*/ 4314613 h 4314806"/>
                  <a:gd name="connsiteX1" fmla="*/ 23931 w 1179625"/>
                  <a:gd name="connsiteY1" fmla="*/ 1935 h 4314806"/>
                  <a:gd name="connsiteX2" fmla="*/ 235459 w 1179625"/>
                  <a:gd name="connsiteY2" fmla="*/ 687356 h 4314806"/>
                  <a:gd name="connsiteX3" fmla="*/ 1065972 w 1179625"/>
                  <a:gd name="connsiteY3" fmla="*/ 2097169 h 4314806"/>
                  <a:gd name="connsiteX4" fmla="*/ 1058239 w 1179625"/>
                  <a:gd name="connsiteY4" fmla="*/ 3214695 h 4314806"/>
                  <a:gd name="connsiteX5" fmla="*/ 11015 w 1179625"/>
                  <a:gd name="connsiteY5" fmla="*/ 4311705 h 4314806"/>
                  <a:gd name="connsiteX6" fmla="*/ 0 w 1179625"/>
                  <a:gd name="connsiteY6" fmla="*/ 4314613 h 4314806"/>
                  <a:gd name="connsiteX0" fmla="*/ 0 w 1143482"/>
                  <a:gd name="connsiteY0" fmla="*/ 4451635 h 4451828"/>
                  <a:gd name="connsiteX1" fmla="*/ 23931 w 1143482"/>
                  <a:gd name="connsiteY1" fmla="*/ 138957 h 4451828"/>
                  <a:gd name="connsiteX2" fmla="*/ 235459 w 1143482"/>
                  <a:gd name="connsiteY2" fmla="*/ 824378 h 4451828"/>
                  <a:gd name="connsiteX3" fmla="*/ 967660 w 1143482"/>
                  <a:gd name="connsiteY3" fmla="*/ 93058 h 4451828"/>
                  <a:gd name="connsiteX4" fmla="*/ 1058239 w 1143482"/>
                  <a:gd name="connsiteY4" fmla="*/ 3351717 h 4451828"/>
                  <a:gd name="connsiteX5" fmla="*/ 11015 w 1143482"/>
                  <a:gd name="connsiteY5" fmla="*/ 4448727 h 4451828"/>
                  <a:gd name="connsiteX6" fmla="*/ 0 w 1143482"/>
                  <a:gd name="connsiteY6" fmla="*/ 4451635 h 4451828"/>
                  <a:gd name="connsiteX0" fmla="*/ 51205 w 1194687"/>
                  <a:gd name="connsiteY0" fmla="*/ 4809561 h 4809799"/>
                  <a:gd name="connsiteX1" fmla="*/ 75136 w 1194687"/>
                  <a:gd name="connsiteY1" fmla="*/ 496883 h 4809799"/>
                  <a:gd name="connsiteX2" fmla="*/ 1018865 w 1194687"/>
                  <a:gd name="connsiteY2" fmla="*/ 450984 h 4809799"/>
                  <a:gd name="connsiteX3" fmla="*/ 1109444 w 1194687"/>
                  <a:gd name="connsiteY3" fmla="*/ 3709643 h 4809799"/>
                  <a:gd name="connsiteX4" fmla="*/ 62220 w 1194687"/>
                  <a:gd name="connsiteY4" fmla="*/ 4806653 h 4809799"/>
                  <a:gd name="connsiteX5" fmla="*/ 51205 w 1194687"/>
                  <a:gd name="connsiteY5" fmla="*/ 4809561 h 4809799"/>
                  <a:gd name="connsiteX0" fmla="*/ 59194 w 1243577"/>
                  <a:gd name="connsiteY0" fmla="*/ 4456493 h 4456719"/>
                  <a:gd name="connsiteX1" fmla="*/ 83125 w 1243577"/>
                  <a:gd name="connsiteY1" fmla="*/ 143815 h 4456719"/>
                  <a:gd name="connsiteX2" fmla="*/ 1134997 w 1243577"/>
                  <a:gd name="connsiteY2" fmla="*/ 1239853 h 4456719"/>
                  <a:gd name="connsiteX3" fmla="*/ 1117433 w 1243577"/>
                  <a:gd name="connsiteY3" fmla="*/ 3356575 h 4456719"/>
                  <a:gd name="connsiteX4" fmla="*/ 70209 w 1243577"/>
                  <a:gd name="connsiteY4" fmla="*/ 4453585 h 4456719"/>
                  <a:gd name="connsiteX5" fmla="*/ 59194 w 1243577"/>
                  <a:gd name="connsiteY5" fmla="*/ 4456493 h 4456719"/>
                  <a:gd name="connsiteX0" fmla="*/ 59194 w 1185158"/>
                  <a:gd name="connsiteY0" fmla="*/ 4448432 h 4448658"/>
                  <a:gd name="connsiteX1" fmla="*/ 83125 w 1185158"/>
                  <a:gd name="connsiteY1" fmla="*/ 135754 h 4448658"/>
                  <a:gd name="connsiteX2" fmla="*/ 1134997 w 1185158"/>
                  <a:gd name="connsiteY2" fmla="*/ 1231792 h 4448658"/>
                  <a:gd name="connsiteX3" fmla="*/ 920810 w 1185158"/>
                  <a:gd name="connsiteY3" fmla="*/ 2757155 h 4448658"/>
                  <a:gd name="connsiteX4" fmla="*/ 70209 w 1185158"/>
                  <a:gd name="connsiteY4" fmla="*/ 4445524 h 4448658"/>
                  <a:gd name="connsiteX5" fmla="*/ 59194 w 1185158"/>
                  <a:gd name="connsiteY5" fmla="*/ 4448432 h 4448658"/>
                  <a:gd name="connsiteX0" fmla="*/ 76187 w 1202149"/>
                  <a:gd name="connsiteY0" fmla="*/ 4325420 h 4325419"/>
                  <a:gd name="connsiteX1" fmla="*/ 40265 w 1202149"/>
                  <a:gd name="connsiteY1" fmla="*/ 1839666 h 4325419"/>
                  <a:gd name="connsiteX2" fmla="*/ 100118 w 1202149"/>
                  <a:gd name="connsiteY2" fmla="*/ 12742 h 4325419"/>
                  <a:gd name="connsiteX3" fmla="*/ 1151990 w 1202149"/>
                  <a:gd name="connsiteY3" fmla="*/ 1108780 h 4325419"/>
                  <a:gd name="connsiteX4" fmla="*/ 937803 w 1202149"/>
                  <a:gd name="connsiteY4" fmla="*/ 2634143 h 4325419"/>
                  <a:gd name="connsiteX5" fmla="*/ 87202 w 1202149"/>
                  <a:gd name="connsiteY5" fmla="*/ 4322512 h 4325419"/>
                  <a:gd name="connsiteX6" fmla="*/ 76187 w 1202149"/>
                  <a:gd name="connsiteY6" fmla="*/ 4325420 h 4325419"/>
                  <a:gd name="connsiteX0" fmla="*/ 67640 w 1193604"/>
                  <a:gd name="connsiteY0" fmla="*/ 4325420 h 4325419"/>
                  <a:gd name="connsiteX1" fmla="*/ 31718 w 1193604"/>
                  <a:gd name="connsiteY1" fmla="*/ 1839666 h 4325419"/>
                  <a:gd name="connsiteX2" fmla="*/ 91571 w 1193604"/>
                  <a:gd name="connsiteY2" fmla="*/ 12742 h 4325419"/>
                  <a:gd name="connsiteX3" fmla="*/ 1143443 w 1193604"/>
                  <a:gd name="connsiteY3" fmla="*/ 1108780 h 4325419"/>
                  <a:gd name="connsiteX4" fmla="*/ 929256 w 1193604"/>
                  <a:gd name="connsiteY4" fmla="*/ 2634143 h 4325419"/>
                  <a:gd name="connsiteX5" fmla="*/ 78655 w 1193604"/>
                  <a:gd name="connsiteY5" fmla="*/ 4322512 h 4325419"/>
                  <a:gd name="connsiteX6" fmla="*/ 67640 w 1193604"/>
                  <a:gd name="connsiteY6" fmla="*/ 4325420 h 4325419"/>
                  <a:gd name="connsiteX0" fmla="*/ 61928 w 1187890"/>
                  <a:gd name="connsiteY0" fmla="*/ 4448432 h 4448431"/>
                  <a:gd name="connsiteX1" fmla="*/ 85859 w 1187890"/>
                  <a:gd name="connsiteY1" fmla="*/ 135754 h 4448431"/>
                  <a:gd name="connsiteX2" fmla="*/ 1137731 w 1187890"/>
                  <a:gd name="connsiteY2" fmla="*/ 1231792 h 4448431"/>
                  <a:gd name="connsiteX3" fmla="*/ 923544 w 1187890"/>
                  <a:gd name="connsiteY3" fmla="*/ 2757155 h 4448431"/>
                  <a:gd name="connsiteX4" fmla="*/ 72943 w 1187890"/>
                  <a:gd name="connsiteY4" fmla="*/ 4445524 h 4448431"/>
                  <a:gd name="connsiteX5" fmla="*/ 61928 w 1187890"/>
                  <a:gd name="connsiteY5" fmla="*/ 4448432 h 4448431"/>
                  <a:gd name="connsiteX0" fmla="*/ 0 w 1125964"/>
                  <a:gd name="connsiteY0" fmla="*/ 4470771 h 4470770"/>
                  <a:gd name="connsiteX1" fmla="*/ 23931 w 1125964"/>
                  <a:gd name="connsiteY1" fmla="*/ 158093 h 4470770"/>
                  <a:gd name="connsiteX2" fmla="*/ 1075803 w 1125964"/>
                  <a:gd name="connsiteY2" fmla="*/ 1254131 h 4470770"/>
                  <a:gd name="connsiteX3" fmla="*/ 861616 w 1125964"/>
                  <a:gd name="connsiteY3" fmla="*/ 2779494 h 4470770"/>
                  <a:gd name="connsiteX4" fmla="*/ 11015 w 1125964"/>
                  <a:gd name="connsiteY4" fmla="*/ 4467863 h 4470770"/>
                  <a:gd name="connsiteX5" fmla="*/ 0 w 1125964"/>
                  <a:gd name="connsiteY5" fmla="*/ 4470771 h 4470770"/>
                  <a:gd name="connsiteX0" fmla="*/ 0 w 1300199"/>
                  <a:gd name="connsiteY0" fmla="*/ 3099489 h 4373862"/>
                  <a:gd name="connsiteX1" fmla="*/ 198167 w 1300199"/>
                  <a:gd name="connsiteY1" fmla="*/ 64092 h 4373862"/>
                  <a:gd name="connsiteX2" fmla="*/ 1250039 w 1300199"/>
                  <a:gd name="connsiteY2" fmla="*/ 1160130 h 4373862"/>
                  <a:gd name="connsiteX3" fmla="*/ 1035852 w 1300199"/>
                  <a:gd name="connsiteY3" fmla="*/ 2685493 h 4373862"/>
                  <a:gd name="connsiteX4" fmla="*/ 185251 w 1300199"/>
                  <a:gd name="connsiteY4" fmla="*/ 4373862 h 4373862"/>
                  <a:gd name="connsiteX5" fmla="*/ 0 w 1300199"/>
                  <a:gd name="connsiteY5" fmla="*/ 3099489 h 4373862"/>
                  <a:gd name="connsiteX0" fmla="*/ 0 w 1300199"/>
                  <a:gd name="connsiteY0" fmla="*/ 3099489 h 3099489"/>
                  <a:gd name="connsiteX1" fmla="*/ 198167 w 1300199"/>
                  <a:gd name="connsiteY1" fmla="*/ 64092 h 3099489"/>
                  <a:gd name="connsiteX2" fmla="*/ 1250039 w 1300199"/>
                  <a:gd name="connsiteY2" fmla="*/ 1160130 h 3099489"/>
                  <a:gd name="connsiteX3" fmla="*/ 1035852 w 1300199"/>
                  <a:gd name="connsiteY3" fmla="*/ 2685493 h 3099489"/>
                  <a:gd name="connsiteX4" fmla="*/ 1106213 w 1300199"/>
                  <a:gd name="connsiteY4" fmla="*/ 3096581 h 3099489"/>
                  <a:gd name="connsiteX5" fmla="*/ 0 w 1300199"/>
                  <a:gd name="connsiteY5" fmla="*/ 3099489 h 3099489"/>
                  <a:gd name="connsiteX0" fmla="*/ 92832 w 1407164"/>
                  <a:gd name="connsiteY0" fmla="*/ 3211886 h 3211886"/>
                  <a:gd name="connsiteX1" fmla="*/ 91872 w 1407164"/>
                  <a:gd name="connsiteY1" fmla="*/ 59405 h 3211886"/>
                  <a:gd name="connsiteX2" fmla="*/ 1342871 w 1407164"/>
                  <a:gd name="connsiteY2" fmla="*/ 1272527 h 3211886"/>
                  <a:gd name="connsiteX3" fmla="*/ 1128684 w 1407164"/>
                  <a:gd name="connsiteY3" fmla="*/ 2797890 h 3211886"/>
                  <a:gd name="connsiteX4" fmla="*/ 1199045 w 1407164"/>
                  <a:gd name="connsiteY4" fmla="*/ 3208978 h 3211886"/>
                  <a:gd name="connsiteX5" fmla="*/ 92832 w 1407164"/>
                  <a:gd name="connsiteY5" fmla="*/ 3211886 h 3211886"/>
                  <a:gd name="connsiteX0" fmla="*/ 76968 w 1224513"/>
                  <a:gd name="connsiteY0" fmla="*/ 3154013 h 3154013"/>
                  <a:gd name="connsiteX1" fmla="*/ 76008 w 1224513"/>
                  <a:gd name="connsiteY1" fmla="*/ 1532 h 3154013"/>
                  <a:gd name="connsiteX2" fmla="*/ 1112820 w 1224513"/>
                  <a:gd name="connsiteY2" fmla="*/ 2740017 h 3154013"/>
                  <a:gd name="connsiteX3" fmla="*/ 1183181 w 1224513"/>
                  <a:gd name="connsiteY3" fmla="*/ 3151105 h 3154013"/>
                  <a:gd name="connsiteX4" fmla="*/ 76968 w 1224513"/>
                  <a:gd name="connsiteY4" fmla="*/ 3154013 h 3154013"/>
                  <a:gd name="connsiteX0" fmla="*/ 45628 w 1170861"/>
                  <a:gd name="connsiteY0" fmla="*/ 3187984 h 3187984"/>
                  <a:gd name="connsiteX1" fmla="*/ 44668 w 1170861"/>
                  <a:gd name="connsiteY1" fmla="*/ 35503 h 3187984"/>
                  <a:gd name="connsiteX2" fmla="*/ 658336 w 1170861"/>
                  <a:gd name="connsiteY2" fmla="*/ 1592503 h 3187984"/>
                  <a:gd name="connsiteX3" fmla="*/ 1151841 w 1170861"/>
                  <a:gd name="connsiteY3" fmla="*/ 3185076 h 3187984"/>
                  <a:gd name="connsiteX4" fmla="*/ 45628 w 1170861"/>
                  <a:gd name="connsiteY4" fmla="*/ 3187984 h 3187984"/>
                  <a:gd name="connsiteX0" fmla="*/ 56688 w 1186387"/>
                  <a:gd name="connsiteY0" fmla="*/ 3158915 h 3158915"/>
                  <a:gd name="connsiteX1" fmla="*/ 55728 w 1186387"/>
                  <a:gd name="connsiteY1" fmla="*/ 6434 h 3158915"/>
                  <a:gd name="connsiteX2" fmla="*/ 818742 w 1186387"/>
                  <a:gd name="connsiteY2" fmla="*/ 2361735 h 3158915"/>
                  <a:gd name="connsiteX3" fmla="*/ 1162901 w 1186387"/>
                  <a:gd name="connsiteY3" fmla="*/ 3156007 h 3158915"/>
                  <a:gd name="connsiteX4" fmla="*/ 56688 w 1186387"/>
                  <a:gd name="connsiteY4" fmla="*/ 3158915 h 3158915"/>
                  <a:gd name="connsiteX0" fmla="*/ 56688 w 1185536"/>
                  <a:gd name="connsiteY0" fmla="*/ 3158915 h 3158915"/>
                  <a:gd name="connsiteX1" fmla="*/ 55728 w 1185536"/>
                  <a:gd name="connsiteY1" fmla="*/ 6434 h 3158915"/>
                  <a:gd name="connsiteX2" fmla="*/ 818742 w 1185536"/>
                  <a:gd name="connsiteY2" fmla="*/ 2361735 h 3158915"/>
                  <a:gd name="connsiteX3" fmla="*/ 1162901 w 1185536"/>
                  <a:gd name="connsiteY3" fmla="*/ 3156007 h 3158915"/>
                  <a:gd name="connsiteX4" fmla="*/ 56688 w 1185536"/>
                  <a:gd name="connsiteY4" fmla="*/ 3158915 h 3158915"/>
                  <a:gd name="connsiteX0" fmla="*/ 50237 w 1176443"/>
                  <a:gd name="connsiteY0" fmla="*/ 3154664 h 3154664"/>
                  <a:gd name="connsiteX1" fmla="*/ 49277 w 1176443"/>
                  <a:gd name="connsiteY1" fmla="*/ 2183 h 3154664"/>
                  <a:gd name="connsiteX2" fmla="*/ 725173 w 1176443"/>
                  <a:gd name="connsiteY2" fmla="*/ 2666160 h 3154664"/>
                  <a:gd name="connsiteX3" fmla="*/ 1156450 w 1176443"/>
                  <a:gd name="connsiteY3" fmla="*/ 3151756 h 3154664"/>
                  <a:gd name="connsiteX4" fmla="*/ 50237 w 1176443"/>
                  <a:gd name="connsiteY4" fmla="*/ 3154664 h 3154664"/>
                  <a:gd name="connsiteX0" fmla="*/ 50237 w 1176444"/>
                  <a:gd name="connsiteY0" fmla="*/ 3154664 h 3154664"/>
                  <a:gd name="connsiteX1" fmla="*/ 49277 w 1176444"/>
                  <a:gd name="connsiteY1" fmla="*/ 2183 h 3154664"/>
                  <a:gd name="connsiteX2" fmla="*/ 725173 w 1176444"/>
                  <a:gd name="connsiteY2" fmla="*/ 2666160 h 3154664"/>
                  <a:gd name="connsiteX3" fmla="*/ 1156451 w 1176444"/>
                  <a:gd name="connsiteY3" fmla="*/ 3151756 h 3154664"/>
                  <a:gd name="connsiteX4" fmla="*/ 50237 w 1176444"/>
                  <a:gd name="connsiteY4" fmla="*/ 3154664 h 3154664"/>
                  <a:gd name="connsiteX0" fmla="*/ 50237 w 1156452"/>
                  <a:gd name="connsiteY0" fmla="*/ 3154664 h 3154664"/>
                  <a:gd name="connsiteX1" fmla="*/ 49277 w 1156452"/>
                  <a:gd name="connsiteY1" fmla="*/ 2183 h 3154664"/>
                  <a:gd name="connsiteX2" fmla="*/ 725173 w 1156452"/>
                  <a:gd name="connsiteY2" fmla="*/ 2666160 h 3154664"/>
                  <a:gd name="connsiteX3" fmla="*/ 1156451 w 1156452"/>
                  <a:gd name="connsiteY3" fmla="*/ 3151756 h 3154664"/>
                  <a:gd name="connsiteX4" fmla="*/ 50237 w 1156452"/>
                  <a:gd name="connsiteY4" fmla="*/ 3154664 h 3154664"/>
                  <a:gd name="connsiteX0" fmla="*/ 41020 w 1147234"/>
                  <a:gd name="connsiteY0" fmla="*/ 3155448 h 3155448"/>
                  <a:gd name="connsiteX1" fmla="*/ 40060 w 1147234"/>
                  <a:gd name="connsiteY1" fmla="*/ 2967 h 3155448"/>
                  <a:gd name="connsiteX2" fmla="*/ 591502 w 1147234"/>
                  <a:gd name="connsiteY2" fmla="*/ 2592436 h 3155448"/>
                  <a:gd name="connsiteX3" fmla="*/ 1147234 w 1147234"/>
                  <a:gd name="connsiteY3" fmla="*/ 3152540 h 3155448"/>
                  <a:gd name="connsiteX4" fmla="*/ 41020 w 1147234"/>
                  <a:gd name="connsiteY4" fmla="*/ 3155448 h 3155448"/>
                  <a:gd name="connsiteX0" fmla="*/ 41020 w 1147234"/>
                  <a:gd name="connsiteY0" fmla="*/ 3155449 h 3155449"/>
                  <a:gd name="connsiteX1" fmla="*/ 40060 w 1147234"/>
                  <a:gd name="connsiteY1" fmla="*/ 2968 h 3155449"/>
                  <a:gd name="connsiteX2" fmla="*/ 591502 w 1147234"/>
                  <a:gd name="connsiteY2" fmla="*/ 2592437 h 3155449"/>
                  <a:gd name="connsiteX3" fmla="*/ 1147234 w 1147234"/>
                  <a:gd name="connsiteY3" fmla="*/ 3152541 h 3155449"/>
                  <a:gd name="connsiteX4" fmla="*/ 41020 w 1147234"/>
                  <a:gd name="connsiteY4" fmla="*/ 3155449 h 3155449"/>
                  <a:gd name="connsiteX0" fmla="*/ 41020 w 1147234"/>
                  <a:gd name="connsiteY0" fmla="*/ 3155449 h 3155449"/>
                  <a:gd name="connsiteX1" fmla="*/ 40060 w 1147234"/>
                  <a:gd name="connsiteY1" fmla="*/ 2968 h 3155449"/>
                  <a:gd name="connsiteX2" fmla="*/ 591502 w 1147234"/>
                  <a:gd name="connsiteY2" fmla="*/ 2592437 h 3155449"/>
                  <a:gd name="connsiteX3" fmla="*/ 1147234 w 1147234"/>
                  <a:gd name="connsiteY3" fmla="*/ 3152541 h 3155449"/>
                  <a:gd name="connsiteX4" fmla="*/ 41020 w 1147234"/>
                  <a:gd name="connsiteY4" fmla="*/ 3155449 h 3155449"/>
                  <a:gd name="connsiteX0" fmla="*/ 104490 w 1210704"/>
                  <a:gd name="connsiteY0" fmla="*/ 3170117 h 3170117"/>
                  <a:gd name="connsiteX1" fmla="*/ 46066 w 1210704"/>
                  <a:gd name="connsiteY1" fmla="*/ 1551940 h 3170117"/>
                  <a:gd name="connsiteX2" fmla="*/ 103530 w 1210704"/>
                  <a:gd name="connsiteY2" fmla="*/ 17636 h 3170117"/>
                  <a:gd name="connsiteX3" fmla="*/ 654972 w 1210704"/>
                  <a:gd name="connsiteY3" fmla="*/ 2607105 h 3170117"/>
                  <a:gd name="connsiteX4" fmla="*/ 1210704 w 1210704"/>
                  <a:gd name="connsiteY4" fmla="*/ 3167209 h 3170117"/>
                  <a:gd name="connsiteX5" fmla="*/ 104490 w 1210704"/>
                  <a:gd name="connsiteY5" fmla="*/ 3170117 h 3170117"/>
                  <a:gd name="connsiteX0" fmla="*/ 104490 w 1210704"/>
                  <a:gd name="connsiteY0" fmla="*/ 3170117 h 3170117"/>
                  <a:gd name="connsiteX1" fmla="*/ 46066 w 1210704"/>
                  <a:gd name="connsiteY1" fmla="*/ 1551940 h 3170117"/>
                  <a:gd name="connsiteX2" fmla="*/ 103530 w 1210704"/>
                  <a:gd name="connsiteY2" fmla="*/ 17636 h 3170117"/>
                  <a:gd name="connsiteX3" fmla="*/ 654972 w 1210704"/>
                  <a:gd name="connsiteY3" fmla="*/ 2607105 h 3170117"/>
                  <a:gd name="connsiteX4" fmla="*/ 1210704 w 1210704"/>
                  <a:gd name="connsiteY4" fmla="*/ 3167209 h 3170117"/>
                  <a:gd name="connsiteX5" fmla="*/ 104490 w 1210704"/>
                  <a:gd name="connsiteY5" fmla="*/ 3170117 h 3170117"/>
                  <a:gd name="connsiteX0" fmla="*/ 104490 w 1210704"/>
                  <a:gd name="connsiteY0" fmla="*/ 3170117 h 3170117"/>
                  <a:gd name="connsiteX1" fmla="*/ 46066 w 1210704"/>
                  <a:gd name="connsiteY1" fmla="*/ 1551940 h 3170117"/>
                  <a:gd name="connsiteX2" fmla="*/ 103530 w 1210704"/>
                  <a:gd name="connsiteY2" fmla="*/ 17636 h 3170117"/>
                  <a:gd name="connsiteX3" fmla="*/ 654972 w 1210704"/>
                  <a:gd name="connsiteY3" fmla="*/ 2607105 h 3170117"/>
                  <a:gd name="connsiteX4" fmla="*/ 1210704 w 1210704"/>
                  <a:gd name="connsiteY4" fmla="*/ 3167209 h 3170117"/>
                  <a:gd name="connsiteX5" fmla="*/ 104490 w 1210704"/>
                  <a:gd name="connsiteY5" fmla="*/ 3170117 h 3170117"/>
                  <a:gd name="connsiteX0" fmla="*/ 106747 w 1212961"/>
                  <a:gd name="connsiteY0" fmla="*/ 3152481 h 3152481"/>
                  <a:gd name="connsiteX1" fmla="*/ 105787 w 1212961"/>
                  <a:gd name="connsiteY1" fmla="*/ 0 h 3152481"/>
                  <a:gd name="connsiteX2" fmla="*/ 657229 w 1212961"/>
                  <a:gd name="connsiteY2" fmla="*/ 2589469 h 3152481"/>
                  <a:gd name="connsiteX3" fmla="*/ 1212961 w 1212961"/>
                  <a:gd name="connsiteY3" fmla="*/ 3149573 h 3152481"/>
                  <a:gd name="connsiteX4" fmla="*/ 106747 w 1212961"/>
                  <a:gd name="connsiteY4" fmla="*/ 3152481 h 3152481"/>
                  <a:gd name="connsiteX0" fmla="*/ 960 w 1107174"/>
                  <a:gd name="connsiteY0" fmla="*/ 3152481 h 3152481"/>
                  <a:gd name="connsiteX1" fmla="*/ 0 w 1107174"/>
                  <a:gd name="connsiteY1" fmla="*/ 0 h 3152481"/>
                  <a:gd name="connsiteX2" fmla="*/ 551442 w 1107174"/>
                  <a:gd name="connsiteY2" fmla="*/ 2589469 h 3152481"/>
                  <a:gd name="connsiteX3" fmla="*/ 1107174 w 1107174"/>
                  <a:gd name="connsiteY3" fmla="*/ 3149573 h 3152481"/>
                  <a:gd name="connsiteX4" fmla="*/ 960 w 1107174"/>
                  <a:gd name="connsiteY4" fmla="*/ 3152481 h 3152481"/>
                  <a:gd name="connsiteX0" fmla="*/ 960 w 1107174"/>
                  <a:gd name="connsiteY0" fmla="*/ 3309141 h 3309141"/>
                  <a:gd name="connsiteX1" fmla="*/ 0 w 1107174"/>
                  <a:gd name="connsiteY1" fmla="*/ 156660 h 3309141"/>
                  <a:gd name="connsiteX2" fmla="*/ 104326 w 1107174"/>
                  <a:gd name="connsiteY2" fmla="*/ 711715 h 3309141"/>
                  <a:gd name="connsiteX3" fmla="*/ 551442 w 1107174"/>
                  <a:gd name="connsiteY3" fmla="*/ 2746129 h 3309141"/>
                  <a:gd name="connsiteX4" fmla="*/ 1107174 w 1107174"/>
                  <a:gd name="connsiteY4" fmla="*/ 3306233 h 3309141"/>
                  <a:gd name="connsiteX5" fmla="*/ 960 w 1107174"/>
                  <a:gd name="connsiteY5" fmla="*/ 3309141 h 3309141"/>
                  <a:gd name="connsiteX0" fmla="*/ 37018 w 1143232"/>
                  <a:gd name="connsiteY0" fmla="*/ 3528575 h 3528575"/>
                  <a:gd name="connsiteX1" fmla="*/ 36058 w 1143232"/>
                  <a:gd name="connsiteY1" fmla="*/ 376094 h 3528575"/>
                  <a:gd name="connsiteX2" fmla="*/ 526192 w 1143232"/>
                  <a:gd name="connsiteY2" fmla="*/ 345728 h 3528575"/>
                  <a:gd name="connsiteX3" fmla="*/ 587500 w 1143232"/>
                  <a:gd name="connsiteY3" fmla="*/ 2965563 h 3528575"/>
                  <a:gd name="connsiteX4" fmla="*/ 1143232 w 1143232"/>
                  <a:gd name="connsiteY4" fmla="*/ 3525667 h 3528575"/>
                  <a:gd name="connsiteX5" fmla="*/ 37018 w 1143232"/>
                  <a:gd name="connsiteY5" fmla="*/ 3528575 h 3528575"/>
                  <a:gd name="connsiteX0" fmla="*/ 37018 w 1143232"/>
                  <a:gd name="connsiteY0" fmla="*/ 3528575 h 3528575"/>
                  <a:gd name="connsiteX1" fmla="*/ 36058 w 1143232"/>
                  <a:gd name="connsiteY1" fmla="*/ 376094 h 3528575"/>
                  <a:gd name="connsiteX2" fmla="*/ 526192 w 1143232"/>
                  <a:gd name="connsiteY2" fmla="*/ 345728 h 3528575"/>
                  <a:gd name="connsiteX3" fmla="*/ 761736 w 1143232"/>
                  <a:gd name="connsiteY3" fmla="*/ 2976207 h 3528575"/>
                  <a:gd name="connsiteX4" fmla="*/ 1143232 w 1143232"/>
                  <a:gd name="connsiteY4" fmla="*/ 3525667 h 3528575"/>
                  <a:gd name="connsiteX5" fmla="*/ 37018 w 1143232"/>
                  <a:gd name="connsiteY5" fmla="*/ 3528575 h 3528575"/>
                  <a:gd name="connsiteX0" fmla="*/ 37018 w 1143232"/>
                  <a:gd name="connsiteY0" fmla="*/ 3182846 h 3182846"/>
                  <a:gd name="connsiteX1" fmla="*/ 36058 w 1143232"/>
                  <a:gd name="connsiteY1" fmla="*/ 30365 h 3182846"/>
                  <a:gd name="connsiteX2" fmla="*/ 526192 w 1143232"/>
                  <a:gd name="connsiteY2" fmla="*/ -1 h 3182846"/>
                  <a:gd name="connsiteX3" fmla="*/ 761736 w 1143232"/>
                  <a:gd name="connsiteY3" fmla="*/ 2630478 h 3182846"/>
                  <a:gd name="connsiteX4" fmla="*/ 1143232 w 1143232"/>
                  <a:gd name="connsiteY4" fmla="*/ 3179938 h 3182846"/>
                  <a:gd name="connsiteX5" fmla="*/ 37018 w 1143232"/>
                  <a:gd name="connsiteY5" fmla="*/ 3182846 h 3182846"/>
                  <a:gd name="connsiteX0" fmla="*/ 37018 w 1143232"/>
                  <a:gd name="connsiteY0" fmla="*/ 3184413 h 3184413"/>
                  <a:gd name="connsiteX1" fmla="*/ 36058 w 1143232"/>
                  <a:gd name="connsiteY1" fmla="*/ 0 h 3184413"/>
                  <a:gd name="connsiteX2" fmla="*/ 526192 w 1143232"/>
                  <a:gd name="connsiteY2" fmla="*/ 1566 h 3184413"/>
                  <a:gd name="connsiteX3" fmla="*/ 761736 w 1143232"/>
                  <a:gd name="connsiteY3" fmla="*/ 2632045 h 3184413"/>
                  <a:gd name="connsiteX4" fmla="*/ 1143232 w 1143232"/>
                  <a:gd name="connsiteY4" fmla="*/ 3181505 h 3184413"/>
                  <a:gd name="connsiteX5" fmla="*/ 37018 w 1143232"/>
                  <a:gd name="connsiteY5" fmla="*/ 3184413 h 3184413"/>
                  <a:gd name="connsiteX0" fmla="*/ 14895 w 1121109"/>
                  <a:gd name="connsiteY0" fmla="*/ 3434082 h 3434082"/>
                  <a:gd name="connsiteX1" fmla="*/ 13935 w 1121109"/>
                  <a:gd name="connsiteY1" fmla="*/ 249669 h 3434082"/>
                  <a:gd name="connsiteX2" fmla="*/ 504069 w 1121109"/>
                  <a:gd name="connsiteY2" fmla="*/ 251235 h 3434082"/>
                  <a:gd name="connsiteX3" fmla="*/ 739613 w 1121109"/>
                  <a:gd name="connsiteY3" fmla="*/ 2881714 h 3434082"/>
                  <a:gd name="connsiteX4" fmla="*/ 1121109 w 1121109"/>
                  <a:gd name="connsiteY4" fmla="*/ 3431174 h 3434082"/>
                  <a:gd name="connsiteX5" fmla="*/ 14895 w 1121109"/>
                  <a:gd name="connsiteY5" fmla="*/ 3434082 h 3434082"/>
                  <a:gd name="connsiteX0" fmla="*/ 14895 w 1121109"/>
                  <a:gd name="connsiteY0" fmla="*/ 3184413 h 3184413"/>
                  <a:gd name="connsiteX1" fmla="*/ 13935 w 1121109"/>
                  <a:gd name="connsiteY1" fmla="*/ 0 h 3184413"/>
                  <a:gd name="connsiteX2" fmla="*/ 504069 w 1121109"/>
                  <a:gd name="connsiteY2" fmla="*/ 1566 h 3184413"/>
                  <a:gd name="connsiteX3" fmla="*/ 739613 w 1121109"/>
                  <a:gd name="connsiteY3" fmla="*/ 2632045 h 3184413"/>
                  <a:gd name="connsiteX4" fmla="*/ 1121109 w 1121109"/>
                  <a:gd name="connsiteY4" fmla="*/ 3181505 h 3184413"/>
                  <a:gd name="connsiteX5" fmla="*/ 14895 w 1121109"/>
                  <a:gd name="connsiteY5" fmla="*/ 3184413 h 3184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109" h="3184413">
                    <a:moveTo>
                      <a:pt x="14895" y="3184413"/>
                    </a:moveTo>
                    <a:cubicBezTo>
                      <a:pt x="14575" y="2133586"/>
                      <a:pt x="-17813" y="562407"/>
                      <a:pt x="13935" y="0"/>
                    </a:cubicBezTo>
                    <a:lnTo>
                      <a:pt x="504069" y="1566"/>
                    </a:lnTo>
                    <a:cubicBezTo>
                      <a:pt x="595976" y="433144"/>
                      <a:pt x="572472" y="2199625"/>
                      <a:pt x="739613" y="2632045"/>
                    </a:cubicBezTo>
                    <a:cubicBezTo>
                      <a:pt x="1028511" y="3059777"/>
                      <a:pt x="1025963" y="2980035"/>
                      <a:pt x="1121109" y="3181505"/>
                    </a:cubicBezTo>
                    <a:cubicBezTo>
                      <a:pt x="1117437" y="3182474"/>
                      <a:pt x="18567" y="3183444"/>
                      <a:pt x="14895" y="318441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Textfeld 66">
                <a:extLst>
                  <a:ext uri="{FF2B5EF4-FFF2-40B4-BE49-F238E27FC236}">
                    <a16:creationId xmlns:a16="http://schemas.microsoft.com/office/drawing/2014/main" id="{A25EA57D-8D4F-3A41-B14C-BB59EA41B4C5}"/>
                  </a:ext>
                </a:extLst>
              </p:cNvPr>
              <p:cNvSpPr txBox="1"/>
              <p:nvPr/>
            </p:nvSpPr>
            <p:spPr>
              <a:xfrm>
                <a:off x="3260547" y="2407649"/>
                <a:ext cx="2152032" cy="623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err="1"/>
                  <a:t>Tertiary</a:t>
                </a:r>
                <a:r>
                  <a:rPr lang="de-DE" dirty="0"/>
                  <a:t>/</a:t>
                </a:r>
                <a:r>
                  <a:rPr lang="de-DE" dirty="0" err="1"/>
                  <a:t>Caoline</a:t>
                </a:r>
                <a:endParaRPr lang="en-GB" dirty="0"/>
              </a:p>
            </p:txBody>
          </p:sp>
          <p:cxnSp>
            <p:nvCxnSpPr>
              <p:cNvPr id="58" name="Gerader Verbinder 67">
                <a:extLst>
                  <a:ext uri="{FF2B5EF4-FFF2-40B4-BE49-F238E27FC236}">
                    <a16:creationId xmlns:a16="http://schemas.microsoft.com/office/drawing/2014/main" id="{DAEFF9A7-1CD1-AD49-9182-44E08768A281}"/>
                  </a:ext>
                </a:extLst>
              </p:cNvPr>
              <p:cNvCxnSpPr/>
              <p:nvPr/>
            </p:nvCxnSpPr>
            <p:spPr>
              <a:xfrm>
                <a:off x="1212339" y="263616"/>
                <a:ext cx="23173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rader Verbinder 68">
                <a:extLst>
                  <a:ext uri="{FF2B5EF4-FFF2-40B4-BE49-F238E27FC236}">
                    <a16:creationId xmlns:a16="http://schemas.microsoft.com/office/drawing/2014/main" id="{5E4245D2-F3CD-B441-BF70-5A4B926515B4}"/>
                  </a:ext>
                </a:extLst>
              </p:cNvPr>
              <p:cNvCxnSpPr/>
              <p:nvPr/>
            </p:nvCxnSpPr>
            <p:spPr>
              <a:xfrm>
                <a:off x="1220290" y="2425650"/>
                <a:ext cx="23173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Gerader Verbinder 69">
                <a:extLst>
                  <a:ext uri="{FF2B5EF4-FFF2-40B4-BE49-F238E27FC236}">
                    <a16:creationId xmlns:a16="http://schemas.microsoft.com/office/drawing/2014/main" id="{C28EB64B-662E-CA45-95B1-4C64351CDA92}"/>
                  </a:ext>
                </a:extLst>
              </p:cNvPr>
              <p:cNvCxnSpPr/>
              <p:nvPr/>
            </p:nvCxnSpPr>
            <p:spPr>
              <a:xfrm>
                <a:off x="1212339" y="4587684"/>
                <a:ext cx="23173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r Verbinder 70">
                <a:extLst>
                  <a:ext uri="{FF2B5EF4-FFF2-40B4-BE49-F238E27FC236}">
                    <a16:creationId xmlns:a16="http://schemas.microsoft.com/office/drawing/2014/main" id="{20562C3C-A967-3849-B547-F135EA37FA24}"/>
                  </a:ext>
                </a:extLst>
              </p:cNvPr>
              <p:cNvCxnSpPr/>
              <p:nvPr/>
            </p:nvCxnSpPr>
            <p:spPr>
              <a:xfrm>
                <a:off x="1220290" y="6741766"/>
                <a:ext cx="23173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Rechteck 71">
                <a:extLst>
                  <a:ext uri="{FF2B5EF4-FFF2-40B4-BE49-F238E27FC236}">
                    <a16:creationId xmlns:a16="http://schemas.microsoft.com/office/drawing/2014/main" id="{DB55050E-3BB1-5140-8D84-BCD4A2D3A14E}"/>
                  </a:ext>
                </a:extLst>
              </p:cNvPr>
              <p:cNvSpPr/>
              <p:nvPr/>
            </p:nvSpPr>
            <p:spPr>
              <a:xfrm>
                <a:off x="1449285" y="3510364"/>
                <a:ext cx="1712993" cy="323935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Rechteck 72">
                <a:extLst>
                  <a:ext uri="{FF2B5EF4-FFF2-40B4-BE49-F238E27FC236}">
                    <a16:creationId xmlns:a16="http://schemas.microsoft.com/office/drawing/2014/main" id="{6B47EF25-EFF4-6C46-B2ED-656D16D24367}"/>
                  </a:ext>
                </a:extLst>
              </p:cNvPr>
              <p:cNvSpPr/>
              <p:nvPr/>
            </p:nvSpPr>
            <p:spPr>
              <a:xfrm>
                <a:off x="1512332" y="4107697"/>
                <a:ext cx="258539" cy="3086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b="1" dirty="0"/>
                  <a:t>+</a:t>
                </a:r>
                <a:endParaRPr lang="en-GB" dirty="0"/>
              </a:p>
            </p:txBody>
          </p:sp>
          <p:sp>
            <p:nvSpPr>
              <p:cNvPr id="64" name="Rechteck 73">
                <a:extLst>
                  <a:ext uri="{FF2B5EF4-FFF2-40B4-BE49-F238E27FC236}">
                    <a16:creationId xmlns:a16="http://schemas.microsoft.com/office/drawing/2014/main" id="{EEC01ABF-C73E-AF4D-9C74-9E6C200B5F1A}"/>
                  </a:ext>
                </a:extLst>
              </p:cNvPr>
              <p:cNvSpPr/>
              <p:nvPr/>
            </p:nvSpPr>
            <p:spPr>
              <a:xfrm>
                <a:off x="2110243" y="4105785"/>
                <a:ext cx="258539" cy="3086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b="1" dirty="0"/>
                  <a:t>+</a:t>
                </a:r>
                <a:endParaRPr lang="en-GB" dirty="0"/>
              </a:p>
            </p:txBody>
          </p:sp>
          <p:sp>
            <p:nvSpPr>
              <p:cNvPr id="65" name="Rechteck 74">
                <a:extLst>
                  <a:ext uri="{FF2B5EF4-FFF2-40B4-BE49-F238E27FC236}">
                    <a16:creationId xmlns:a16="http://schemas.microsoft.com/office/drawing/2014/main" id="{A1D33CB6-6774-FF45-9B65-7BC27ACAB6F2}"/>
                  </a:ext>
                </a:extLst>
              </p:cNvPr>
              <p:cNvSpPr/>
              <p:nvPr/>
            </p:nvSpPr>
            <p:spPr>
              <a:xfrm>
                <a:off x="2699677" y="4106400"/>
                <a:ext cx="258539" cy="3086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b="1" dirty="0"/>
                  <a:t>+</a:t>
                </a:r>
                <a:endParaRPr lang="en-GB" dirty="0"/>
              </a:p>
            </p:txBody>
          </p:sp>
          <p:sp>
            <p:nvSpPr>
              <p:cNvPr id="66" name="Rechteck 75">
                <a:extLst>
                  <a:ext uri="{FF2B5EF4-FFF2-40B4-BE49-F238E27FC236}">
                    <a16:creationId xmlns:a16="http://schemas.microsoft.com/office/drawing/2014/main" id="{5A749FDF-FD8F-DD49-AAC7-3D983BA4F629}"/>
                  </a:ext>
                </a:extLst>
              </p:cNvPr>
              <p:cNvSpPr/>
              <p:nvPr/>
            </p:nvSpPr>
            <p:spPr>
              <a:xfrm>
                <a:off x="1817689" y="3666324"/>
                <a:ext cx="258539" cy="3086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b="1" dirty="0"/>
                  <a:t>+</a:t>
                </a:r>
                <a:endParaRPr lang="en-GB" dirty="0"/>
              </a:p>
            </p:txBody>
          </p:sp>
          <p:sp>
            <p:nvSpPr>
              <p:cNvPr id="67" name="Rechteck 76">
                <a:extLst>
                  <a:ext uri="{FF2B5EF4-FFF2-40B4-BE49-F238E27FC236}">
                    <a16:creationId xmlns:a16="http://schemas.microsoft.com/office/drawing/2014/main" id="{BA9ED8CE-B5EB-9D47-95B2-C3DA5571A15D}"/>
                  </a:ext>
                </a:extLst>
              </p:cNvPr>
              <p:cNvSpPr/>
              <p:nvPr/>
            </p:nvSpPr>
            <p:spPr>
              <a:xfrm>
                <a:off x="2415600" y="3664413"/>
                <a:ext cx="258539" cy="3086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b="1" dirty="0"/>
                  <a:t>+</a:t>
                </a:r>
                <a:endParaRPr lang="en-GB" dirty="0"/>
              </a:p>
            </p:txBody>
          </p:sp>
          <p:sp>
            <p:nvSpPr>
              <p:cNvPr id="68" name="Rechteck 77">
                <a:extLst>
                  <a:ext uri="{FF2B5EF4-FFF2-40B4-BE49-F238E27FC236}">
                    <a16:creationId xmlns:a16="http://schemas.microsoft.com/office/drawing/2014/main" id="{5035902B-B50F-A549-B747-FA349A21EA7B}"/>
                  </a:ext>
                </a:extLst>
              </p:cNvPr>
              <p:cNvSpPr/>
              <p:nvPr/>
            </p:nvSpPr>
            <p:spPr>
              <a:xfrm>
                <a:off x="2980415" y="3665028"/>
                <a:ext cx="258539" cy="3086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b="1" dirty="0"/>
                  <a:t>+</a:t>
                </a:r>
                <a:endParaRPr lang="en-GB" dirty="0"/>
              </a:p>
            </p:txBody>
          </p:sp>
          <p:sp>
            <p:nvSpPr>
              <p:cNvPr id="69" name="Rechteck 78">
                <a:extLst>
                  <a:ext uri="{FF2B5EF4-FFF2-40B4-BE49-F238E27FC236}">
                    <a16:creationId xmlns:a16="http://schemas.microsoft.com/office/drawing/2014/main" id="{21958A67-447F-A048-9E69-7D541CA0B45C}"/>
                  </a:ext>
                </a:extLst>
              </p:cNvPr>
              <p:cNvSpPr/>
              <p:nvPr/>
            </p:nvSpPr>
            <p:spPr>
              <a:xfrm>
                <a:off x="1475292" y="5020804"/>
                <a:ext cx="258539" cy="3086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b="1" dirty="0"/>
                  <a:t>+</a:t>
                </a:r>
                <a:endParaRPr lang="en-GB" dirty="0"/>
              </a:p>
            </p:txBody>
          </p:sp>
          <p:sp>
            <p:nvSpPr>
              <p:cNvPr id="70" name="Rechteck 79">
                <a:extLst>
                  <a:ext uri="{FF2B5EF4-FFF2-40B4-BE49-F238E27FC236}">
                    <a16:creationId xmlns:a16="http://schemas.microsoft.com/office/drawing/2014/main" id="{87FFC0CF-7A9A-6349-8A72-0C9BF4DCFC22}"/>
                  </a:ext>
                </a:extLst>
              </p:cNvPr>
              <p:cNvSpPr/>
              <p:nvPr/>
            </p:nvSpPr>
            <p:spPr>
              <a:xfrm>
                <a:off x="2073202" y="5018893"/>
                <a:ext cx="258539" cy="3086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b="1" dirty="0"/>
                  <a:t>+</a:t>
                </a:r>
                <a:endParaRPr lang="en-GB" dirty="0"/>
              </a:p>
            </p:txBody>
          </p:sp>
          <p:sp>
            <p:nvSpPr>
              <p:cNvPr id="71" name="Rechteck 80">
                <a:extLst>
                  <a:ext uri="{FF2B5EF4-FFF2-40B4-BE49-F238E27FC236}">
                    <a16:creationId xmlns:a16="http://schemas.microsoft.com/office/drawing/2014/main" id="{E1213AF4-E3AF-5E43-8E2D-3A89A969FFD4}"/>
                  </a:ext>
                </a:extLst>
              </p:cNvPr>
              <p:cNvSpPr/>
              <p:nvPr/>
            </p:nvSpPr>
            <p:spPr>
              <a:xfrm>
                <a:off x="2662637" y="5019508"/>
                <a:ext cx="258539" cy="3086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b="1" dirty="0"/>
                  <a:t>+</a:t>
                </a:r>
                <a:endParaRPr lang="en-GB" dirty="0"/>
              </a:p>
            </p:txBody>
          </p:sp>
          <p:sp>
            <p:nvSpPr>
              <p:cNvPr id="72" name="Rechteck 81">
                <a:extLst>
                  <a:ext uri="{FF2B5EF4-FFF2-40B4-BE49-F238E27FC236}">
                    <a16:creationId xmlns:a16="http://schemas.microsoft.com/office/drawing/2014/main" id="{7E35B529-6881-8349-8E55-12B7D0E92431}"/>
                  </a:ext>
                </a:extLst>
              </p:cNvPr>
              <p:cNvSpPr/>
              <p:nvPr/>
            </p:nvSpPr>
            <p:spPr>
              <a:xfrm>
                <a:off x="1780649" y="4579432"/>
                <a:ext cx="258539" cy="3086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b="1" dirty="0"/>
                  <a:t>+</a:t>
                </a:r>
                <a:endParaRPr lang="en-GB" dirty="0"/>
              </a:p>
            </p:txBody>
          </p:sp>
          <p:sp>
            <p:nvSpPr>
              <p:cNvPr id="73" name="Rechteck 82">
                <a:extLst>
                  <a:ext uri="{FF2B5EF4-FFF2-40B4-BE49-F238E27FC236}">
                    <a16:creationId xmlns:a16="http://schemas.microsoft.com/office/drawing/2014/main" id="{08E50D09-B659-1E4A-B687-641318263495}"/>
                  </a:ext>
                </a:extLst>
              </p:cNvPr>
              <p:cNvSpPr/>
              <p:nvPr/>
            </p:nvSpPr>
            <p:spPr>
              <a:xfrm>
                <a:off x="2378559" y="4577520"/>
                <a:ext cx="258539" cy="3086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b="1" dirty="0"/>
                  <a:t>+</a:t>
                </a:r>
                <a:endParaRPr lang="en-GB" dirty="0"/>
              </a:p>
            </p:txBody>
          </p:sp>
          <p:sp>
            <p:nvSpPr>
              <p:cNvPr id="74" name="Rechteck 83">
                <a:extLst>
                  <a:ext uri="{FF2B5EF4-FFF2-40B4-BE49-F238E27FC236}">
                    <a16:creationId xmlns:a16="http://schemas.microsoft.com/office/drawing/2014/main" id="{467F8CDA-5384-3A44-9A27-EAAF042E20B3}"/>
                  </a:ext>
                </a:extLst>
              </p:cNvPr>
              <p:cNvSpPr/>
              <p:nvPr/>
            </p:nvSpPr>
            <p:spPr>
              <a:xfrm>
                <a:off x="2967994" y="4578135"/>
                <a:ext cx="258539" cy="3086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b="1" dirty="0"/>
                  <a:t>+</a:t>
                </a:r>
                <a:endParaRPr lang="en-GB" dirty="0"/>
              </a:p>
            </p:txBody>
          </p:sp>
          <p:sp>
            <p:nvSpPr>
              <p:cNvPr id="75" name="Rechteck 84">
                <a:extLst>
                  <a:ext uri="{FF2B5EF4-FFF2-40B4-BE49-F238E27FC236}">
                    <a16:creationId xmlns:a16="http://schemas.microsoft.com/office/drawing/2014/main" id="{7EC2389D-6436-6F4E-92BD-7A2A071A8CAA}"/>
                  </a:ext>
                </a:extLst>
              </p:cNvPr>
              <p:cNvSpPr/>
              <p:nvPr/>
            </p:nvSpPr>
            <p:spPr>
              <a:xfrm>
                <a:off x="1438252" y="5933912"/>
                <a:ext cx="258539" cy="3086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b="1" dirty="0"/>
                  <a:t>+</a:t>
                </a:r>
                <a:endParaRPr lang="en-GB" dirty="0"/>
              </a:p>
            </p:txBody>
          </p:sp>
          <p:sp>
            <p:nvSpPr>
              <p:cNvPr id="76" name="Rechteck 85">
                <a:extLst>
                  <a:ext uri="{FF2B5EF4-FFF2-40B4-BE49-F238E27FC236}">
                    <a16:creationId xmlns:a16="http://schemas.microsoft.com/office/drawing/2014/main" id="{132880DF-7ED7-9F4F-94E3-21032CA8BC0E}"/>
                  </a:ext>
                </a:extLst>
              </p:cNvPr>
              <p:cNvSpPr/>
              <p:nvPr/>
            </p:nvSpPr>
            <p:spPr>
              <a:xfrm>
                <a:off x="2036162" y="5932000"/>
                <a:ext cx="258539" cy="3086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b="1" dirty="0"/>
                  <a:t>+</a:t>
                </a:r>
                <a:endParaRPr lang="en-GB" dirty="0"/>
              </a:p>
            </p:txBody>
          </p:sp>
          <p:sp>
            <p:nvSpPr>
              <p:cNvPr id="77" name="Rechteck 86">
                <a:extLst>
                  <a:ext uri="{FF2B5EF4-FFF2-40B4-BE49-F238E27FC236}">
                    <a16:creationId xmlns:a16="http://schemas.microsoft.com/office/drawing/2014/main" id="{F3D20939-6C14-C54B-8409-FAFBB3EEA5E5}"/>
                  </a:ext>
                </a:extLst>
              </p:cNvPr>
              <p:cNvSpPr/>
              <p:nvPr/>
            </p:nvSpPr>
            <p:spPr>
              <a:xfrm>
                <a:off x="2625596" y="5932615"/>
                <a:ext cx="258539" cy="3086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b="1" dirty="0"/>
                  <a:t>+</a:t>
                </a:r>
                <a:endParaRPr lang="en-GB" dirty="0"/>
              </a:p>
            </p:txBody>
          </p:sp>
          <p:sp>
            <p:nvSpPr>
              <p:cNvPr id="78" name="Rechteck 87">
                <a:extLst>
                  <a:ext uri="{FF2B5EF4-FFF2-40B4-BE49-F238E27FC236}">
                    <a16:creationId xmlns:a16="http://schemas.microsoft.com/office/drawing/2014/main" id="{E28D90E9-899F-5942-9647-97149554918E}"/>
                  </a:ext>
                </a:extLst>
              </p:cNvPr>
              <p:cNvSpPr/>
              <p:nvPr/>
            </p:nvSpPr>
            <p:spPr>
              <a:xfrm>
                <a:off x="1743609" y="5492539"/>
                <a:ext cx="258539" cy="3086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b="1" dirty="0"/>
                  <a:t>+</a:t>
                </a:r>
                <a:endParaRPr lang="en-GB" dirty="0"/>
              </a:p>
            </p:txBody>
          </p:sp>
          <p:sp>
            <p:nvSpPr>
              <p:cNvPr id="79" name="Rechteck 88">
                <a:extLst>
                  <a:ext uri="{FF2B5EF4-FFF2-40B4-BE49-F238E27FC236}">
                    <a16:creationId xmlns:a16="http://schemas.microsoft.com/office/drawing/2014/main" id="{21DBAD87-BD0F-E147-8DF1-D80ED507DBD6}"/>
                  </a:ext>
                </a:extLst>
              </p:cNvPr>
              <p:cNvSpPr/>
              <p:nvPr/>
            </p:nvSpPr>
            <p:spPr>
              <a:xfrm>
                <a:off x="2341519" y="5490628"/>
                <a:ext cx="258539" cy="3086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b="1" dirty="0"/>
                  <a:t>+</a:t>
                </a:r>
                <a:endParaRPr lang="en-GB" dirty="0"/>
              </a:p>
            </p:txBody>
          </p:sp>
          <p:sp>
            <p:nvSpPr>
              <p:cNvPr id="80" name="Rechteck 89">
                <a:extLst>
                  <a:ext uri="{FF2B5EF4-FFF2-40B4-BE49-F238E27FC236}">
                    <a16:creationId xmlns:a16="http://schemas.microsoft.com/office/drawing/2014/main" id="{173439F2-3FEA-814C-A069-94579B71C55D}"/>
                  </a:ext>
                </a:extLst>
              </p:cNvPr>
              <p:cNvSpPr/>
              <p:nvPr/>
            </p:nvSpPr>
            <p:spPr>
              <a:xfrm>
                <a:off x="2930953" y="5491243"/>
                <a:ext cx="258539" cy="3086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b="1" dirty="0"/>
                  <a:t>+</a:t>
                </a:r>
                <a:endParaRPr lang="en-GB" dirty="0"/>
              </a:p>
            </p:txBody>
          </p:sp>
          <p:sp>
            <p:nvSpPr>
              <p:cNvPr id="81" name="Rechteck 90">
                <a:extLst>
                  <a:ext uri="{FF2B5EF4-FFF2-40B4-BE49-F238E27FC236}">
                    <a16:creationId xmlns:a16="http://schemas.microsoft.com/office/drawing/2014/main" id="{6A3805B7-BA1A-AC4E-85DD-07F36E4EFDB7}"/>
                  </a:ext>
                </a:extLst>
              </p:cNvPr>
              <p:cNvSpPr/>
              <p:nvPr/>
            </p:nvSpPr>
            <p:spPr>
              <a:xfrm>
                <a:off x="1706569" y="6405647"/>
                <a:ext cx="258539" cy="3086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b="1" dirty="0"/>
                  <a:t>+</a:t>
                </a:r>
                <a:endParaRPr lang="en-GB" dirty="0"/>
              </a:p>
            </p:txBody>
          </p:sp>
          <p:sp>
            <p:nvSpPr>
              <p:cNvPr id="82" name="Rechteck 91">
                <a:extLst>
                  <a:ext uri="{FF2B5EF4-FFF2-40B4-BE49-F238E27FC236}">
                    <a16:creationId xmlns:a16="http://schemas.microsoft.com/office/drawing/2014/main" id="{BBEE3C5D-B949-014D-B9D4-167C57006A45}"/>
                  </a:ext>
                </a:extLst>
              </p:cNvPr>
              <p:cNvSpPr/>
              <p:nvPr/>
            </p:nvSpPr>
            <p:spPr>
              <a:xfrm>
                <a:off x="2304479" y="6403735"/>
                <a:ext cx="258539" cy="3086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b="1" dirty="0"/>
                  <a:t>+</a:t>
                </a:r>
                <a:endParaRPr lang="en-GB" dirty="0"/>
              </a:p>
            </p:txBody>
          </p:sp>
          <p:sp>
            <p:nvSpPr>
              <p:cNvPr id="83" name="Rechteck 92">
                <a:extLst>
                  <a:ext uri="{FF2B5EF4-FFF2-40B4-BE49-F238E27FC236}">
                    <a16:creationId xmlns:a16="http://schemas.microsoft.com/office/drawing/2014/main" id="{7190942D-C4BB-594E-A89E-12BA209C84B0}"/>
                  </a:ext>
                </a:extLst>
              </p:cNvPr>
              <p:cNvSpPr/>
              <p:nvPr/>
            </p:nvSpPr>
            <p:spPr>
              <a:xfrm>
                <a:off x="2893913" y="6404350"/>
                <a:ext cx="258539" cy="3086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b="1" dirty="0"/>
                  <a:t>+</a:t>
                </a:r>
                <a:endParaRPr lang="en-GB" dirty="0"/>
              </a:p>
            </p:txBody>
          </p:sp>
          <p:sp>
            <p:nvSpPr>
              <p:cNvPr id="84" name="Textfeld 93">
                <a:extLst>
                  <a:ext uri="{FF2B5EF4-FFF2-40B4-BE49-F238E27FC236}">
                    <a16:creationId xmlns:a16="http://schemas.microsoft.com/office/drawing/2014/main" id="{7FFE2262-5A9B-3A47-A315-5C4F0FB88207}"/>
                  </a:ext>
                </a:extLst>
              </p:cNvPr>
              <p:cNvSpPr txBox="1"/>
              <p:nvPr/>
            </p:nvSpPr>
            <p:spPr>
              <a:xfrm>
                <a:off x="1393586" y="2938461"/>
                <a:ext cx="655739" cy="3086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Kaolin</a:t>
                </a:r>
                <a:endParaRPr lang="en-GB" dirty="0"/>
              </a:p>
            </p:txBody>
          </p:sp>
          <p:sp>
            <p:nvSpPr>
              <p:cNvPr id="85" name="Rechteck 94">
                <a:extLst>
                  <a:ext uri="{FF2B5EF4-FFF2-40B4-BE49-F238E27FC236}">
                    <a16:creationId xmlns:a16="http://schemas.microsoft.com/office/drawing/2014/main" id="{05474B07-56BB-8543-AA0F-968F55F7F9A5}"/>
                  </a:ext>
                </a:extLst>
              </p:cNvPr>
              <p:cNvSpPr/>
              <p:nvPr/>
            </p:nvSpPr>
            <p:spPr>
              <a:xfrm>
                <a:off x="3260547" y="615652"/>
                <a:ext cx="1776909" cy="819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de-DE" dirty="0" err="1">
                    <a:solidFill>
                      <a:schemeClr val="tx1"/>
                    </a:solidFill>
                  </a:rPr>
                  <a:t>Quartinary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Textfeld 95">
                <a:extLst>
                  <a:ext uri="{FF2B5EF4-FFF2-40B4-BE49-F238E27FC236}">
                    <a16:creationId xmlns:a16="http://schemas.microsoft.com/office/drawing/2014/main" id="{FACB3378-1DB1-3646-BD6A-BF22BC7CCD6A}"/>
                  </a:ext>
                </a:extLst>
              </p:cNvPr>
              <p:cNvSpPr txBox="1"/>
              <p:nvPr/>
            </p:nvSpPr>
            <p:spPr>
              <a:xfrm>
                <a:off x="692258" y="26452"/>
                <a:ext cx="8233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200" dirty="0"/>
                  <a:t>Gelände-</a:t>
                </a:r>
              </a:p>
              <a:p>
                <a:pPr algn="ctr"/>
                <a:r>
                  <a:rPr lang="de-DE" sz="1200" dirty="0" err="1"/>
                  <a:t>oberkante</a:t>
                </a:r>
                <a:endParaRPr lang="de-DE" sz="1200" dirty="0"/>
              </a:p>
            </p:txBody>
          </p:sp>
          <p:sp>
            <p:nvSpPr>
              <p:cNvPr id="87" name="Textfeld 96">
                <a:extLst>
                  <a:ext uri="{FF2B5EF4-FFF2-40B4-BE49-F238E27FC236}">
                    <a16:creationId xmlns:a16="http://schemas.microsoft.com/office/drawing/2014/main" id="{BA125B07-44CC-F34A-90A8-DAC444954443}"/>
                  </a:ext>
                </a:extLst>
              </p:cNvPr>
              <p:cNvSpPr txBox="1"/>
              <p:nvPr/>
            </p:nvSpPr>
            <p:spPr>
              <a:xfrm>
                <a:off x="1099028" y="2191894"/>
                <a:ext cx="3417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200" dirty="0"/>
                  <a:t>50</a:t>
                </a:r>
              </a:p>
            </p:txBody>
          </p:sp>
          <p:sp>
            <p:nvSpPr>
              <p:cNvPr id="88" name="Textfeld 97">
                <a:extLst>
                  <a:ext uri="{FF2B5EF4-FFF2-40B4-BE49-F238E27FC236}">
                    <a16:creationId xmlns:a16="http://schemas.microsoft.com/office/drawing/2014/main" id="{E1424873-FE89-C245-B616-AC6B30CFBB03}"/>
                  </a:ext>
                </a:extLst>
              </p:cNvPr>
              <p:cNvSpPr txBox="1"/>
              <p:nvPr/>
            </p:nvSpPr>
            <p:spPr>
              <a:xfrm>
                <a:off x="1071614" y="434934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200" dirty="0"/>
                  <a:t>100</a:t>
                </a:r>
              </a:p>
            </p:txBody>
          </p:sp>
          <p:sp>
            <p:nvSpPr>
              <p:cNvPr id="89" name="Textfeld 98">
                <a:extLst>
                  <a:ext uri="{FF2B5EF4-FFF2-40B4-BE49-F238E27FC236}">
                    <a16:creationId xmlns:a16="http://schemas.microsoft.com/office/drawing/2014/main" id="{4165EC66-74F9-D14C-B454-F8D509EBBBBB}"/>
                  </a:ext>
                </a:extLst>
              </p:cNvPr>
              <p:cNvSpPr txBox="1"/>
              <p:nvPr/>
            </p:nvSpPr>
            <p:spPr>
              <a:xfrm>
                <a:off x="1068938" y="6503983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200" dirty="0"/>
                  <a:t>150</a:t>
                </a:r>
              </a:p>
            </p:txBody>
          </p:sp>
          <p:sp>
            <p:nvSpPr>
              <p:cNvPr id="90" name="Textfeld 99">
                <a:extLst>
                  <a:ext uri="{FF2B5EF4-FFF2-40B4-BE49-F238E27FC236}">
                    <a16:creationId xmlns:a16="http://schemas.microsoft.com/office/drawing/2014/main" id="{ADD8DA2A-BDB2-EC4C-802E-7BD8DB6E2577}"/>
                  </a:ext>
                </a:extLst>
              </p:cNvPr>
              <p:cNvSpPr txBox="1"/>
              <p:nvPr/>
            </p:nvSpPr>
            <p:spPr>
              <a:xfrm>
                <a:off x="2239512" y="2343527"/>
                <a:ext cx="7925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Tertiär</a:t>
                </a:r>
                <a:endParaRPr lang="en-GB" dirty="0"/>
              </a:p>
            </p:txBody>
          </p:sp>
        </p:grpSp>
        <p:sp>
          <p:nvSpPr>
            <p:cNvPr id="47" name="Rechteck 17">
              <a:extLst>
                <a:ext uri="{FF2B5EF4-FFF2-40B4-BE49-F238E27FC236}">
                  <a16:creationId xmlns:a16="http://schemas.microsoft.com/office/drawing/2014/main" id="{D3783ECB-62DD-224B-B808-4D2BD7C955A4}"/>
                </a:ext>
              </a:extLst>
            </p:cNvPr>
            <p:cNvSpPr/>
            <p:nvPr/>
          </p:nvSpPr>
          <p:spPr>
            <a:xfrm>
              <a:off x="770020" y="168440"/>
              <a:ext cx="4572001" cy="6545181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AECA5CC-A811-C1B7-DC40-A97AD5758039}"/>
              </a:ext>
            </a:extLst>
          </p:cNvPr>
          <p:cNvGrpSpPr/>
          <p:nvPr/>
        </p:nvGrpSpPr>
        <p:grpSpPr>
          <a:xfrm>
            <a:off x="8296805" y="5978940"/>
            <a:ext cx="3458122" cy="338554"/>
            <a:chOff x="8296805" y="5978940"/>
            <a:chExt cx="3458122" cy="338554"/>
          </a:xfrm>
        </p:grpSpPr>
        <p:pic>
          <p:nvPicPr>
            <p:cNvPr id="93" name="Grafik 13">
              <a:extLst>
                <a:ext uri="{FF2B5EF4-FFF2-40B4-BE49-F238E27FC236}">
                  <a16:creationId xmlns:a16="http://schemas.microsoft.com/office/drawing/2014/main" id="{69058FAC-5A87-D429-6057-F84A5CEA2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4927" y="5984014"/>
              <a:ext cx="720000" cy="333480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DB7E7B4-0C99-B6AA-A892-E42C85A4548F}"/>
                </a:ext>
              </a:extLst>
            </p:cNvPr>
            <p:cNvSpPr txBox="1"/>
            <p:nvPr/>
          </p:nvSpPr>
          <p:spPr>
            <a:xfrm>
              <a:off x="8296805" y="5978940"/>
              <a:ext cx="27381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Co</a:t>
              </a:r>
              <a:r>
                <a:rPr lang="en-DE" sz="1600" dirty="0"/>
                <a:t>urtesy Andreas Rietbrock</a:t>
              </a:r>
            </a:p>
          </p:txBody>
        </p:sp>
      </p:grpSp>
      <p:sp>
        <p:nvSpPr>
          <p:cNvPr id="95" name="Footer Placeholder 94">
            <a:extLst>
              <a:ext uri="{FF2B5EF4-FFF2-40B4-BE49-F238E27FC236}">
                <a16:creationId xmlns:a16="http://schemas.microsoft.com/office/drawing/2014/main" id="{B4DDE75A-433C-1A8B-B1A0-1208AF288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ET-PP INFRA-DEV Annual Meeting | Lusetia | Christian Stegmann, Barcelona, 17. June 2024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03950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8847CB-8C70-DC37-C759-766CAD2D0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Lusatia region</a:t>
            </a:r>
            <a:endParaRPr lang="en-D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75A24B-6783-A65D-919E-1D5CC4718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6160" y="1406427"/>
            <a:ext cx="4247852" cy="5010249"/>
          </a:xfrm>
        </p:spPr>
        <p:txBody>
          <a:bodyPr/>
          <a:lstStyle/>
          <a:p>
            <a:pPr marL="342900" marR="0" lvl="0" indent="-34290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16.500 documented drillings</a:t>
            </a:r>
          </a:p>
          <a:p>
            <a:pPr marL="342900" marR="0" lvl="0" indent="-34290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ca. 4000 reaching top of basement (shown here)</a:t>
            </a:r>
          </a:p>
          <a:p>
            <a:pPr marL="342900" marR="0" lvl="0" indent="-34290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available in digital form</a:t>
            </a:r>
          </a:p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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Extremely rich data set</a:t>
            </a:r>
            <a:endParaRPr lang="en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748878-6D16-F757-E78A-A0270848B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ET-PP INFRA-DEV Annual Meeting | Lusetia | Christian Stegmann, Barcelona, 17. June 2024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2701E5-56AD-8AEF-9FC6-CF38734FC2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Extremely well documented by drilling</a:t>
            </a:r>
            <a:endParaRPr lang="en-DE" dirty="0"/>
          </a:p>
        </p:txBody>
      </p:sp>
      <p:pic>
        <p:nvPicPr>
          <p:cNvPr id="8" name="Grafik 2">
            <a:extLst>
              <a:ext uri="{FF2B5EF4-FFF2-40B4-BE49-F238E27FC236}">
                <a16:creationId xmlns:a16="http://schemas.microsoft.com/office/drawing/2014/main" id="{5A564C4F-D84F-EB35-5A69-E309711D7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8" y="1310026"/>
            <a:ext cx="6372100" cy="473047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8700671-7A06-FFC0-7977-399EF9F0F2A7}"/>
              </a:ext>
            </a:extLst>
          </p:cNvPr>
          <p:cNvGrpSpPr/>
          <p:nvPr/>
        </p:nvGrpSpPr>
        <p:grpSpPr>
          <a:xfrm>
            <a:off x="8296805" y="5978940"/>
            <a:ext cx="3458122" cy="338554"/>
            <a:chOff x="8296805" y="5978940"/>
            <a:chExt cx="3458122" cy="338554"/>
          </a:xfrm>
        </p:grpSpPr>
        <p:pic>
          <p:nvPicPr>
            <p:cNvPr id="11" name="Grafik 13">
              <a:extLst>
                <a:ext uri="{FF2B5EF4-FFF2-40B4-BE49-F238E27FC236}">
                  <a16:creationId xmlns:a16="http://schemas.microsoft.com/office/drawing/2014/main" id="{22FDCA1E-C7B4-35B0-BF23-F7211DFB3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4927" y="5984014"/>
              <a:ext cx="720000" cy="3334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698EACA-0E9C-F682-F54D-B1AD02A90EB9}"/>
                </a:ext>
              </a:extLst>
            </p:cNvPr>
            <p:cNvSpPr txBox="1"/>
            <p:nvPr/>
          </p:nvSpPr>
          <p:spPr>
            <a:xfrm>
              <a:off x="8296805" y="5978940"/>
              <a:ext cx="27381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Co</a:t>
              </a:r>
              <a:r>
                <a:rPr lang="en-DE" sz="1600" dirty="0"/>
                <a:t>urtesy Andreas Rietbrock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2100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large field with houses and a pond&#10;&#10;Description automatically generated with medium confidence">
            <a:extLst>
              <a:ext uri="{FF2B5EF4-FFF2-40B4-BE49-F238E27FC236}">
                <a16:creationId xmlns:a16="http://schemas.microsoft.com/office/drawing/2014/main" id="{BEE98DAF-66A0-F2CF-A2AF-601106D63ED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t="7724" b="772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0785F961-E83A-1B28-D092-7A2E3E382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>
                <a:solidFill>
                  <a:schemeClr val="bg1"/>
                </a:solidFill>
                <a:latin typeface="DesySans Office" panose="020B0503040000020003" pitchFamily="34" charset="0"/>
              </a:rPr>
              <a:t>The drill site in Cunnewitz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3542E9-BA96-8A1B-C93E-AB7B48731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| ET-PP INFRA-DEV Annual Meeting | Lusetia | Christian Stegmann, Barcelona, 17. June 2024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F86C-95E2-66B9-4CBC-03D3CCAA3D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19123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5D808299-7791-7F40-3786-828B9092E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>
                <a:latin typeface="DesySans Office" panose="020B0503040000020003" pitchFamily="34" charset="0"/>
              </a:rPr>
              <a:t>The drill site in Cunnewitz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44EF0-C40C-7017-3FDA-46AB763DB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 ET-PP INFRA-DEV Annual Meeting | Lusetia | Christian Stegmann, Barcelona, 17. June 2024</a:t>
            </a:r>
            <a:endParaRPr lang="de-CH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24B6D8-4C42-26EF-BBCD-289C35BC2E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DesySans Office" panose="020B0503040000020003" pitchFamily="34" charset="0"/>
              </a:rPr>
              <a:t>Seismometer in operation for over a year</a:t>
            </a:r>
          </a:p>
          <a:p>
            <a:endParaRPr lang="en-DE" dirty="0"/>
          </a:p>
        </p:txBody>
      </p:sp>
      <p:pic>
        <p:nvPicPr>
          <p:cNvPr id="17" name="Picture 28" descr="A picture containing grass, outdoor, ground, bench&#10;&#10;Description automatically generated">
            <a:extLst>
              <a:ext uri="{FF2B5EF4-FFF2-40B4-BE49-F238E27FC236}">
                <a16:creationId xmlns:a16="http://schemas.microsoft.com/office/drawing/2014/main" id="{1AD08B2F-2B2D-5333-48C7-56B2412EABE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711" b="711"/>
          <a:stretch/>
        </p:blipFill>
        <p:spPr>
          <a:prstGeom prst="rect">
            <a:avLst/>
          </a:prstGeom>
        </p:spPr>
      </p:pic>
      <p:pic>
        <p:nvPicPr>
          <p:cNvPr id="21" name="Picture Placeholder 4" descr="A picture containing outdoor, sky, cloud, grass&#10;&#10;Description automatically generated">
            <a:extLst>
              <a:ext uri="{FF2B5EF4-FFF2-40B4-BE49-F238E27FC236}">
                <a16:creationId xmlns:a16="http://schemas.microsoft.com/office/drawing/2014/main" id="{096D836B-2AD4-CD43-DBCD-BEA7CC3B47E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1" b="5971"/>
          <a:stretch/>
        </p:blipFill>
        <p:spPr/>
      </p:pic>
      <p:pic>
        <p:nvPicPr>
          <p:cNvPr id="18" name="Picture Placeholder 23">
            <a:extLst>
              <a:ext uri="{FF2B5EF4-FFF2-40B4-BE49-F238E27FC236}">
                <a16:creationId xmlns:a16="http://schemas.microsoft.com/office/drawing/2014/main" id="{B2FA4DCF-5866-F62C-E945-8E0A69C6804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/>
          <a:srcRect l="10583" r="10583"/>
          <a:stretch/>
        </p:blipFill>
        <p:spPr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0F8AAAC-01DE-A4D0-403F-EDE900304F6C}"/>
              </a:ext>
            </a:extLst>
          </p:cNvPr>
          <p:cNvGrpSpPr/>
          <p:nvPr/>
        </p:nvGrpSpPr>
        <p:grpSpPr>
          <a:xfrm>
            <a:off x="1047763" y="2865125"/>
            <a:ext cx="2880000" cy="3209448"/>
            <a:chOff x="2639615" y="2852936"/>
            <a:chExt cx="2880000" cy="320944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F3B5C97-70C3-AAE0-64A4-6C38372653DA}"/>
                </a:ext>
              </a:extLst>
            </p:cNvPr>
            <p:cNvSpPr txBox="1"/>
            <p:nvPr/>
          </p:nvSpPr>
          <p:spPr>
            <a:xfrm>
              <a:off x="2848349" y="2852936"/>
              <a:ext cx="12314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3200" dirty="0">
                  <a:solidFill>
                    <a:schemeClr val="bg1"/>
                  </a:solidFill>
                </a:rPr>
                <a:t>250 m</a:t>
              </a:r>
            </a:p>
          </p:txBody>
        </p:sp>
        <p:sp>
          <p:nvSpPr>
            <p:cNvPr id="26" name="Pfeil Electro-magnetism">
              <a:extLst>
                <a:ext uri="{FF2B5EF4-FFF2-40B4-BE49-F238E27FC236}">
                  <a16:creationId xmlns:a16="http://schemas.microsoft.com/office/drawing/2014/main" id="{C50A95BF-5539-DE25-B62C-EE5C6FDAF909}"/>
                </a:ext>
              </a:extLst>
            </p:cNvPr>
            <p:cNvSpPr/>
            <p:nvPr/>
          </p:nvSpPr>
          <p:spPr>
            <a:xfrm rot="16200000" flipH="1" flipV="1">
              <a:off x="2639615" y="3182384"/>
              <a:ext cx="2880000" cy="2880000"/>
            </a:xfrm>
            <a:prstGeom prst="arc">
              <a:avLst>
                <a:gd name="adj1" fmla="val 10744058"/>
                <a:gd name="adj2" fmla="val 15964526"/>
              </a:avLst>
            </a:prstGeom>
            <a:ln w="12700">
              <a:solidFill>
                <a:schemeClr val="bg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B796C5D-1EDE-9001-0C37-D4DA44566E3A}"/>
              </a:ext>
            </a:extLst>
          </p:cNvPr>
          <p:cNvGrpSpPr/>
          <p:nvPr/>
        </p:nvGrpSpPr>
        <p:grpSpPr>
          <a:xfrm>
            <a:off x="5486864" y="3396648"/>
            <a:ext cx="2312783" cy="2726361"/>
            <a:chOff x="8289637" y="3060249"/>
            <a:chExt cx="2880000" cy="3167539"/>
          </a:xfrm>
        </p:grpSpPr>
        <p:sp>
          <p:nvSpPr>
            <p:cNvPr id="28" name="Pfeil Electro-magnetism">
              <a:extLst>
                <a:ext uri="{FF2B5EF4-FFF2-40B4-BE49-F238E27FC236}">
                  <a16:creationId xmlns:a16="http://schemas.microsoft.com/office/drawing/2014/main" id="{87FD4A80-B855-C83C-DB8C-66DD2CBDA393}"/>
                </a:ext>
              </a:extLst>
            </p:cNvPr>
            <p:cNvSpPr/>
            <p:nvPr/>
          </p:nvSpPr>
          <p:spPr>
            <a:xfrm rot="16200000" flipH="1">
              <a:off x="8289637" y="3347788"/>
              <a:ext cx="2880000" cy="2880000"/>
            </a:xfrm>
            <a:prstGeom prst="arc">
              <a:avLst>
                <a:gd name="adj1" fmla="val 10744058"/>
                <a:gd name="adj2" fmla="val 15964526"/>
              </a:avLst>
            </a:prstGeom>
            <a:ln w="12700">
              <a:solidFill>
                <a:schemeClr val="bg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9D13F4A-5931-87CF-2419-3D26511EAC65}"/>
                </a:ext>
              </a:extLst>
            </p:cNvPr>
            <p:cNvSpPr txBox="1"/>
            <p:nvPr/>
          </p:nvSpPr>
          <p:spPr>
            <a:xfrm>
              <a:off x="9729637" y="3060249"/>
              <a:ext cx="12282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3200" dirty="0">
                  <a:solidFill>
                    <a:schemeClr val="bg1"/>
                  </a:solidFill>
                </a:rPr>
                <a:t>180 m</a:t>
              </a:r>
            </a:p>
          </p:txBody>
        </p:sp>
      </p:grp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1CFA9FEF-1FBA-9F9D-2CCB-81024C773AE1}"/>
              </a:ext>
            </a:extLst>
          </p:cNvPr>
          <p:cNvSpPr txBox="1">
            <a:spLocks/>
          </p:cNvSpPr>
          <p:nvPr/>
        </p:nvSpPr>
        <p:spPr>
          <a:xfrm>
            <a:off x="8021637" y="3575756"/>
            <a:ext cx="1043858" cy="285239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vert="horz" wrap="square" lIns="180000" tIns="180000" rIns="180000" bIns="180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b="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b="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None/>
              <a:defRPr sz="1200" b="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b="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b="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b="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Symbol" panose="05050102010706020507" pitchFamily="18" charset="2"/>
              <a:buChar char="-"/>
              <a:defRPr sz="1200" b="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kern="1200" cap="none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DE" dirty="0"/>
              <a:t>Drill cores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1E95A0F6-25A7-4044-1DEF-ACF528034543}"/>
              </a:ext>
            </a:extLst>
          </p:cNvPr>
          <p:cNvSpPr txBox="1">
            <a:spLocks/>
          </p:cNvSpPr>
          <p:nvPr/>
        </p:nvSpPr>
        <p:spPr>
          <a:xfrm>
            <a:off x="8031442" y="6123008"/>
            <a:ext cx="3321142" cy="275033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" indent="-216000" algn="l" defTabSz="9144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 cap="all" spc="70" baseline="0">
                <a:gradFill>
                  <a:gsLst>
                    <a:gs pos="73441">
                      <a:srgbClr val="006B99"/>
                    </a:gs>
                    <a:gs pos="31900">
                      <a:srgbClr val="00579A"/>
                    </a:gs>
                    <a:gs pos="0">
                      <a:srgbClr val="00499A"/>
                    </a:gs>
                    <a:gs pos="100000">
                      <a:srgbClr val="007B98"/>
                    </a:gs>
                  </a:gsLst>
                  <a:lin ang="0" scaled="0"/>
                </a:gra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DE" sz="1200" dirty="0">
                <a:solidFill>
                  <a:schemeClr val="bg1"/>
                </a:solidFill>
              </a:rPr>
              <a:t>DZA master thesis at Bergakademie Freiberg</a:t>
            </a:r>
          </a:p>
        </p:txBody>
      </p:sp>
    </p:spTree>
    <p:extLst>
      <p:ext uri="{BB962C8B-B14F-4D97-AF65-F5344CB8AC3E}">
        <p14:creationId xmlns:p14="http://schemas.microsoft.com/office/powerpoint/2010/main" val="1886788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8E15B8B-7C43-A64A-B8B9-EB7D076B6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DesySans Office" panose="020B0503040000020003" pitchFamily="34" charset="0"/>
              </a:rPr>
              <a:t>Lausitz – </a:t>
            </a:r>
            <a:r>
              <a:rPr lang="de-DE" dirty="0" err="1">
                <a:latin typeface="DesySans Office" panose="020B0503040000020003" pitchFamily="34" charset="0"/>
              </a:rPr>
              <a:t>Comparison</a:t>
            </a:r>
            <a:r>
              <a:rPr lang="de-DE" dirty="0">
                <a:latin typeface="DesySans Office" panose="020B0503040000020003" pitchFamily="34" charset="0"/>
              </a:rPr>
              <a:t> </a:t>
            </a:r>
            <a:r>
              <a:rPr lang="de-DE" dirty="0" err="1">
                <a:latin typeface="DesySans Office" panose="020B0503040000020003" pitchFamily="34" charset="0"/>
              </a:rPr>
              <a:t>surface</a:t>
            </a:r>
            <a:r>
              <a:rPr lang="de-DE" dirty="0">
                <a:latin typeface="DesySans Office" panose="020B0503040000020003" pitchFamily="34" charset="0"/>
              </a:rPr>
              <a:t> </a:t>
            </a:r>
            <a:r>
              <a:rPr lang="de-DE" dirty="0" err="1">
                <a:latin typeface="DesySans Office" panose="020B0503040000020003" pitchFamily="34" charset="0"/>
              </a:rPr>
              <a:t>to</a:t>
            </a:r>
            <a:r>
              <a:rPr lang="de-DE" dirty="0">
                <a:latin typeface="DesySans Office" panose="020B0503040000020003" pitchFamily="34" charset="0"/>
              </a:rPr>
              <a:t> </a:t>
            </a:r>
            <a:r>
              <a:rPr lang="de-DE" dirty="0" err="1">
                <a:latin typeface="DesySans Office" panose="020B0503040000020003" pitchFamily="34" charset="0"/>
              </a:rPr>
              <a:t>borehole</a:t>
            </a:r>
            <a:endParaRPr lang="de-DE" dirty="0">
              <a:latin typeface="DesySans Office" panose="020B0503040000020003" pitchFamily="34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025EE01-40EC-4275-42BF-DA93A122D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| ET-PP INFRA-DEV Annual Meeting | Lusetia | Christian Stegmann, Barcelona, 17. June 2024</a:t>
            </a:r>
            <a:endParaRPr lang="de-CH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2EC0F7D-C049-0E4C-E495-11474D9E75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DesySans Office" panose="020B0503040000020003" pitchFamily="34" charset="0"/>
              </a:rPr>
              <a:t>Spring 23 to Nov. 23; borehole with lower amplitudes (100), clear day/night cycle </a:t>
            </a:r>
          </a:p>
          <a:p>
            <a:endParaRPr lang="en-US" dirty="0">
              <a:latin typeface="DesySans Office" panose="020B0503040000020003" pitchFamily="34" charset="0"/>
            </a:endParaRPr>
          </a:p>
          <a:p>
            <a:endParaRPr lang="en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EC3204-BA60-4CD0-9033-5AED5F5139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" t="6318" r="3612" b="2297"/>
          <a:stretch/>
        </p:blipFill>
        <p:spPr>
          <a:xfrm>
            <a:off x="337500" y="1756708"/>
            <a:ext cx="5484180" cy="40110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92FE27-6F36-47DB-8E0D-4613BB2D8F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t="6204" r="3490" b="2409"/>
          <a:stretch/>
        </p:blipFill>
        <p:spPr>
          <a:xfrm>
            <a:off x="6479353" y="1752719"/>
            <a:ext cx="5463349" cy="4011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222B38-F1E8-6C87-4185-60DB1C785792}"/>
              </a:ext>
            </a:extLst>
          </p:cNvPr>
          <p:cNvSpPr txBox="1"/>
          <p:nvPr/>
        </p:nvSpPr>
        <p:spPr>
          <a:xfrm>
            <a:off x="1293223" y="2495006"/>
            <a:ext cx="1254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170m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7DA2E1-B0C1-725B-A482-45AA7FDBEF0F}"/>
              </a:ext>
            </a:extLst>
          </p:cNvPr>
          <p:cNvSpPr txBox="1"/>
          <p:nvPr/>
        </p:nvSpPr>
        <p:spPr>
          <a:xfrm>
            <a:off x="7572103" y="2495005"/>
            <a:ext cx="1254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220m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131D2F7-D975-35F9-7BA5-B327029229D1}"/>
              </a:ext>
            </a:extLst>
          </p:cNvPr>
          <p:cNvGrpSpPr/>
          <p:nvPr/>
        </p:nvGrpSpPr>
        <p:grpSpPr>
          <a:xfrm>
            <a:off x="8296805" y="5978940"/>
            <a:ext cx="3458122" cy="338554"/>
            <a:chOff x="8296805" y="5978940"/>
            <a:chExt cx="3458122" cy="338554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28E68782-8AD6-9D05-5E82-6F5649A5B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4927" y="5984014"/>
              <a:ext cx="720000" cy="33348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72847A-9925-C8EB-B152-56800817C6F6}"/>
                </a:ext>
              </a:extLst>
            </p:cNvPr>
            <p:cNvSpPr txBox="1"/>
            <p:nvPr/>
          </p:nvSpPr>
          <p:spPr>
            <a:xfrm>
              <a:off x="8296805" y="5978940"/>
              <a:ext cx="27381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Co</a:t>
              </a:r>
              <a:r>
                <a:rPr lang="en-DE" sz="1600" dirty="0"/>
                <a:t>urtesy Andreas Rietbrock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036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85EFF81-65EA-CD83-A124-F44F96C36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Lausitz – </a:t>
            </a:r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borehole</a:t>
            </a:r>
            <a:endParaRPr lang="en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F240E7-3E6C-04D6-510F-CD6E070CF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ET-PP INFRA-DEV Annual Meeting | Lusetia | Christian Stegmann, Barcelona, 17. June 2024</a:t>
            </a:r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64C6A7-2A1B-21F9-6991-0F7CAB8377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Spring 23 to Nov. 23; borehole with lower amplitudes (100), clear day/night cycle </a:t>
            </a:r>
          </a:p>
          <a:p>
            <a:endParaRPr lang="en-US" dirty="0"/>
          </a:p>
          <a:p>
            <a:endParaRPr lang="en-DE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432E5B9-9BEC-2F8B-9370-F0A32E2521A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" r="29" b="-17936"/>
          <a:stretch/>
        </p:blipFill>
        <p:spPr>
          <a:xfrm>
            <a:off x="407989" y="1449389"/>
            <a:ext cx="5616574" cy="49672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C0067D3-4366-9DFB-AED0-D68962CC4DB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" r="-43" b="-17936"/>
          <a:stretch/>
        </p:blipFill>
        <p:spPr>
          <a:xfrm>
            <a:off x="6167437" y="1449389"/>
            <a:ext cx="5616575" cy="496728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feld 12">
            <a:extLst>
              <a:ext uri="{FF2B5EF4-FFF2-40B4-BE49-F238E27FC236}">
                <a16:creationId xmlns:a16="http://schemas.microsoft.com/office/drawing/2014/main" id="{96AD19C9-3A09-20EB-E3B7-E0C97F802323}"/>
              </a:ext>
            </a:extLst>
          </p:cNvPr>
          <p:cNvSpPr txBox="1"/>
          <p:nvPr/>
        </p:nvSpPr>
        <p:spPr>
          <a:xfrm>
            <a:off x="6792795" y="5615603"/>
            <a:ext cx="2601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DZA12 - borehole</a:t>
            </a:r>
          </a:p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feld 12">
            <a:extLst>
              <a:ext uri="{FF2B5EF4-FFF2-40B4-BE49-F238E27FC236}">
                <a16:creationId xmlns:a16="http://schemas.microsoft.com/office/drawing/2014/main" id="{D68B7299-6B3E-B61E-4DA4-C79F0573FD7A}"/>
              </a:ext>
            </a:extLst>
          </p:cNvPr>
          <p:cNvSpPr txBox="1"/>
          <p:nvPr/>
        </p:nvSpPr>
        <p:spPr>
          <a:xfrm>
            <a:off x="1055440" y="5615604"/>
            <a:ext cx="2944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DZA11 - surface</a:t>
            </a:r>
          </a:p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0C0642F-C4E0-1C6B-1D17-CC135D8A9C88}"/>
              </a:ext>
            </a:extLst>
          </p:cNvPr>
          <p:cNvGrpSpPr/>
          <p:nvPr/>
        </p:nvGrpSpPr>
        <p:grpSpPr>
          <a:xfrm>
            <a:off x="8296805" y="5978940"/>
            <a:ext cx="3458122" cy="338554"/>
            <a:chOff x="8296805" y="5978940"/>
            <a:chExt cx="3458122" cy="338554"/>
          </a:xfrm>
        </p:grpSpPr>
        <p:pic>
          <p:nvPicPr>
            <p:cNvPr id="4" name="Grafik 13">
              <a:extLst>
                <a:ext uri="{FF2B5EF4-FFF2-40B4-BE49-F238E27FC236}">
                  <a16:creationId xmlns:a16="http://schemas.microsoft.com/office/drawing/2014/main" id="{803C604B-B911-9A19-D005-191D08F36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4927" y="5984014"/>
              <a:ext cx="720000" cy="33348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34C1614-3E1A-AD7F-7021-56CF862F16EF}"/>
                </a:ext>
              </a:extLst>
            </p:cNvPr>
            <p:cNvSpPr txBox="1"/>
            <p:nvPr/>
          </p:nvSpPr>
          <p:spPr>
            <a:xfrm>
              <a:off x="8296805" y="5978940"/>
              <a:ext cx="27381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Co</a:t>
              </a:r>
              <a:r>
                <a:rPr lang="en-DE" sz="1600" dirty="0"/>
                <a:t>urtesy Andreas Rietbrock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9012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B6139A7-FBEE-5954-5D13-60BC47189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stations</a:t>
            </a:r>
            <a:r>
              <a:rPr lang="de-DE" dirty="0"/>
              <a:t> 2023 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EC6957-4110-48D3-B790-72A9ABF20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406427"/>
            <a:ext cx="4823917" cy="5010249"/>
          </a:xfrm>
        </p:spPr>
        <p:txBody>
          <a:bodyPr/>
          <a:lstStyle/>
          <a:p>
            <a:r>
              <a:rPr lang="de-DE" dirty="0"/>
              <a:t>Lower </a:t>
            </a:r>
            <a:r>
              <a:rPr lang="de-DE" dirty="0" err="1"/>
              <a:t>amplitudes</a:t>
            </a:r>
            <a:r>
              <a:rPr lang="de-DE" dirty="0"/>
              <a:t> at </a:t>
            </a:r>
            <a:r>
              <a:rPr lang="de-DE" dirty="0" err="1"/>
              <a:t>Sardinia</a:t>
            </a:r>
            <a:r>
              <a:rPr lang="de-DE" dirty="0"/>
              <a:t> P3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frequencies</a:t>
            </a:r>
            <a:r>
              <a:rPr lang="de-DE" dirty="0"/>
              <a:t>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2Hz, </a:t>
            </a:r>
            <a:br>
              <a:rPr lang="de-DE" dirty="0"/>
            </a:br>
            <a:endParaRPr lang="de-DE" dirty="0"/>
          </a:p>
          <a:p>
            <a:r>
              <a:rPr lang="de-DE" dirty="0"/>
              <a:t>but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noise</a:t>
            </a:r>
            <a:r>
              <a:rPr lang="de-DE" dirty="0"/>
              <a:t> </a:t>
            </a:r>
            <a:r>
              <a:rPr lang="de-DE" dirty="0" err="1"/>
              <a:t>levels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0.3 Hz and 1Hz in </a:t>
            </a:r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EMR and Lausitz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AEB902D-E68E-F4AE-7A1C-335812F90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| ET-PP INFRA-DEV Annual Meeting | Lusetia | Christian Stegmann, Barcelona, 17. June 2024</a:t>
            </a:r>
            <a:endParaRPr lang="de-CH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FAD47C3-139C-F9EF-7969-7E43CE5858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2488A5-E874-4CB3-91D3-6D92F9D640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6314" r="4071" b="2019"/>
          <a:stretch/>
        </p:blipFill>
        <p:spPr>
          <a:xfrm>
            <a:off x="5428932" y="1238818"/>
            <a:ext cx="6355080" cy="469298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9538B0E-E9AD-5F68-436D-1AC2E30480A0}"/>
              </a:ext>
            </a:extLst>
          </p:cNvPr>
          <p:cNvGrpSpPr/>
          <p:nvPr/>
        </p:nvGrpSpPr>
        <p:grpSpPr>
          <a:xfrm>
            <a:off x="8296805" y="5978940"/>
            <a:ext cx="3458122" cy="338554"/>
            <a:chOff x="8296805" y="5978940"/>
            <a:chExt cx="3458122" cy="338554"/>
          </a:xfrm>
        </p:grpSpPr>
        <p:pic>
          <p:nvPicPr>
            <p:cNvPr id="11" name="Grafik 13">
              <a:extLst>
                <a:ext uri="{FF2B5EF4-FFF2-40B4-BE49-F238E27FC236}">
                  <a16:creationId xmlns:a16="http://schemas.microsoft.com/office/drawing/2014/main" id="{4FD5C3D6-6A43-143D-7E63-6575E18FC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4927" y="5984014"/>
              <a:ext cx="720000" cy="3334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D05D79-9356-E1FE-7183-60C9BA081E13}"/>
                </a:ext>
              </a:extLst>
            </p:cNvPr>
            <p:cNvSpPr txBox="1"/>
            <p:nvPr/>
          </p:nvSpPr>
          <p:spPr>
            <a:xfrm>
              <a:off x="8296805" y="5978940"/>
              <a:ext cx="27381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Co</a:t>
              </a:r>
              <a:r>
                <a:rPr lang="en-DE" sz="1600" dirty="0"/>
                <a:t>urtesy Andreas Rietbrock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8173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B6139A7-FBEE-5954-5D13-60BC47189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borehole</a:t>
            </a:r>
            <a:r>
              <a:rPr lang="de-DE" dirty="0"/>
              <a:t> </a:t>
            </a:r>
            <a:r>
              <a:rPr lang="de-DE" dirty="0" err="1"/>
              <a:t>stations</a:t>
            </a:r>
            <a:r>
              <a:rPr lang="de-DE" dirty="0"/>
              <a:t> 2023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EC6957-4110-48D3-B790-72A9ABF20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406427"/>
            <a:ext cx="4823917" cy="5010249"/>
          </a:xfrm>
        </p:spPr>
        <p:txBody>
          <a:bodyPr>
            <a:normAutofit/>
          </a:bodyPr>
          <a:lstStyle/>
          <a:p>
            <a:r>
              <a:rPr lang="de-DE" dirty="0" err="1"/>
              <a:t>Sardinia</a:t>
            </a:r>
            <a:r>
              <a:rPr lang="de-DE" dirty="0"/>
              <a:t> P3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factor</a:t>
            </a:r>
            <a:r>
              <a:rPr lang="de-DE" dirty="0"/>
              <a:t> of10 </a:t>
            </a:r>
            <a:r>
              <a:rPr lang="de-DE" dirty="0" err="1"/>
              <a:t>below</a:t>
            </a:r>
            <a:r>
              <a:rPr lang="de-DE" dirty="0"/>
              <a:t> Euregio and Lausitz </a:t>
            </a:r>
            <a:r>
              <a:rPr lang="de-DE" dirty="0" err="1"/>
              <a:t>around</a:t>
            </a:r>
            <a:r>
              <a:rPr lang="de-DE" dirty="0"/>
              <a:t> 4 Hz</a:t>
            </a:r>
            <a:br>
              <a:rPr lang="de-DE" dirty="0"/>
            </a:br>
            <a:endParaRPr lang="de-DE" dirty="0"/>
          </a:p>
          <a:p>
            <a:r>
              <a:rPr lang="de-DE" dirty="0"/>
              <a:t>Euregio TERZ and </a:t>
            </a:r>
            <a:r>
              <a:rPr lang="de-DE" dirty="0" err="1"/>
              <a:t>Sardinia</a:t>
            </a:r>
            <a:r>
              <a:rPr lang="de-DE" dirty="0"/>
              <a:t> P3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values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Lausitz DZA13 </a:t>
            </a:r>
            <a:r>
              <a:rPr lang="de-DE" dirty="0" err="1"/>
              <a:t>from</a:t>
            </a:r>
            <a:r>
              <a:rPr lang="de-DE" dirty="0"/>
              <a:t> 0.15Hz </a:t>
            </a:r>
            <a:r>
              <a:rPr lang="de-DE" dirty="0" err="1"/>
              <a:t>to</a:t>
            </a:r>
            <a:r>
              <a:rPr lang="de-DE" dirty="0"/>
              <a:t> 2 Hz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 err="1"/>
              <a:t>Sardinia</a:t>
            </a:r>
            <a:r>
              <a:rPr lang="de-DE" dirty="0"/>
              <a:t> P3 </a:t>
            </a:r>
            <a:r>
              <a:rPr lang="de-DE" dirty="0" err="1"/>
              <a:t>rise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amplitude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frequencies</a:t>
            </a:r>
            <a:r>
              <a:rPr lang="de-DE" dirty="0"/>
              <a:t> </a:t>
            </a:r>
            <a:r>
              <a:rPr lang="de-DE" dirty="0" err="1"/>
              <a:t>higher</a:t>
            </a:r>
            <a:r>
              <a:rPr lang="de-DE" dirty="0"/>
              <a:t> 4 Hz due </a:t>
            </a:r>
            <a:r>
              <a:rPr lang="de-DE" dirty="0" err="1"/>
              <a:t>to</a:t>
            </a:r>
            <a:r>
              <a:rPr lang="de-DE" dirty="0"/>
              <a:t> instrumental </a:t>
            </a:r>
            <a:r>
              <a:rPr lang="de-DE" dirty="0" err="1"/>
              <a:t>noise</a:t>
            </a:r>
            <a:endParaRPr lang="de-DE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C79FB9-14B8-B4D9-46BE-4959F34B5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| ET-PP INFRA-DEV Annual Meeting | Lusetia | Christian Stegmann, Barcelona, 17. June 2024</a:t>
            </a:r>
            <a:endParaRPr lang="de-CH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647904-C89B-0582-FDDF-A57F1867B5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C5D36C-FF00-4ED1-8182-6EED09C5B7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" t="6250" r="3646" b="2778"/>
          <a:stretch/>
        </p:blipFill>
        <p:spPr>
          <a:xfrm>
            <a:off x="5619394" y="1213543"/>
            <a:ext cx="6164618" cy="448647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07914C6-2746-B2EE-9CB6-4672B42E9EB1}"/>
              </a:ext>
            </a:extLst>
          </p:cNvPr>
          <p:cNvGrpSpPr/>
          <p:nvPr/>
        </p:nvGrpSpPr>
        <p:grpSpPr>
          <a:xfrm>
            <a:off x="8296805" y="5978940"/>
            <a:ext cx="3458122" cy="338554"/>
            <a:chOff x="8296805" y="5978940"/>
            <a:chExt cx="3458122" cy="338554"/>
          </a:xfrm>
        </p:grpSpPr>
        <p:pic>
          <p:nvPicPr>
            <p:cNvPr id="11" name="Grafik 13">
              <a:extLst>
                <a:ext uri="{FF2B5EF4-FFF2-40B4-BE49-F238E27FC236}">
                  <a16:creationId xmlns:a16="http://schemas.microsoft.com/office/drawing/2014/main" id="{370C3091-D8BD-9C0B-F224-3BA6502A9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4927" y="5984014"/>
              <a:ext cx="720000" cy="3334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5C8E8B-A58C-2B61-025D-8103D1E91FE1}"/>
                </a:ext>
              </a:extLst>
            </p:cNvPr>
            <p:cNvSpPr txBox="1"/>
            <p:nvPr/>
          </p:nvSpPr>
          <p:spPr>
            <a:xfrm>
              <a:off x="8296805" y="5978940"/>
              <a:ext cx="27381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Co</a:t>
              </a:r>
              <a:r>
                <a:rPr lang="en-DE" sz="1600" dirty="0"/>
                <a:t>urtesy Andreas Rietbrock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0764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4A77A28-D527-90B6-50C4-6A696D435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 anchor="t">
            <a:normAutofit/>
          </a:bodyPr>
          <a:lstStyle/>
          <a:p>
            <a:r>
              <a:rPr lang="en-DE" dirty="0"/>
              <a:t>What is currently happening in Lusetia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3386E61-B112-EEB3-71CC-7D1F440A7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 anchor="t">
            <a:norm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00" b="1" dirty="0">
                <a:effectLst/>
              </a:rPr>
              <a:t>Passive seismological experiment for the determination of the 3D shear wave model</a:t>
            </a:r>
            <a:endParaRPr lang="en-US" sz="1300" b="1">
              <a:effectLst/>
            </a:endParaRPr>
          </a:p>
          <a:p>
            <a:pPr marL="501750" lvl="1" indent="-285750">
              <a:lnSpc>
                <a:spcPct val="90000"/>
              </a:lnSpc>
            </a:pPr>
            <a:r>
              <a:rPr lang="en-US" sz="1300">
                <a:effectLst/>
              </a:rPr>
              <a:t>Deploy 100 seismic stations to measure the temporal variation of seismic noise and operated for at least 1 year.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00" b="1" dirty="0">
                <a:effectLst/>
              </a:rPr>
              <a:t>Conduct high-resolution 2D reflection seismic surveys of geological structures</a:t>
            </a:r>
            <a:endParaRPr lang="en-US" sz="1300" b="1">
              <a:effectLst/>
            </a:endParaRPr>
          </a:p>
          <a:p>
            <a:pPr marL="501750" lvl="1" indent="-285750">
              <a:lnSpc>
                <a:spcPct val="90000"/>
              </a:lnSpc>
            </a:pPr>
            <a:r>
              <a:rPr lang="en-US" sz="1300">
                <a:effectLst/>
              </a:rPr>
              <a:t>Acquire 2 km long reflection seismic profiles and intersecting near the drilling location DZA-01 for calibration. Perform detailed studies at future drilling locations.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00" b="1" dirty="0">
                <a:effectLst/>
              </a:rPr>
              <a:t>Analysis of the physical parameters of the drill cores </a:t>
            </a:r>
            <a:endParaRPr lang="en-US" sz="1300" b="1">
              <a:effectLst/>
            </a:endParaRPr>
          </a:p>
          <a:p>
            <a:pPr marL="501750" lvl="1" indent="-285750">
              <a:lnSpc>
                <a:spcPct val="90000"/>
              </a:lnSpc>
            </a:pPr>
            <a:r>
              <a:rPr lang="en-US" sz="1300"/>
              <a:t>f</a:t>
            </a:r>
            <a:r>
              <a:rPr lang="en-US" sz="1300">
                <a:effectLst/>
              </a:rPr>
              <a:t>ocusing on the Lusatian granodiorite and tectonic structures.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00" b="1" dirty="0">
                <a:effectLst/>
              </a:rPr>
              <a:t>Update the geological/hydrological map of the granite stock </a:t>
            </a:r>
            <a:endParaRPr lang="en-US" sz="1300" b="1">
              <a:effectLst/>
            </a:endParaRPr>
          </a:p>
          <a:p>
            <a:pPr marL="501750" lvl="1" indent="-285750">
              <a:lnSpc>
                <a:spcPct val="90000"/>
              </a:lnSpc>
            </a:pPr>
            <a:r>
              <a:rPr lang="en-US" sz="1300">
                <a:effectLst/>
              </a:rPr>
              <a:t>Develop a geological/tectonic model using data from the archive from the Lusatian Geological Survey.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00" b="1" dirty="0">
                <a:effectLst/>
              </a:rPr>
              <a:t>Measurement of seismic noise at three additional boreholes </a:t>
            </a:r>
            <a:endParaRPr lang="en-US" sz="1300" b="1">
              <a:effectLst/>
            </a:endParaRPr>
          </a:p>
          <a:p>
            <a:pPr marL="501750" lvl="1" indent="-285750">
              <a:lnSpc>
                <a:spcPct val="90000"/>
              </a:lnSpc>
            </a:pPr>
            <a:r>
              <a:rPr lang="en-US" sz="1300">
                <a:effectLst/>
              </a:rPr>
              <a:t>to qualify the spatial and temporal noise level in Lusatia.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00" b="1" dirty="0">
                <a:effectLst/>
              </a:rPr>
              <a:t>Integrated Lusatian subsurface model and characterization of seismic noise</a:t>
            </a:r>
            <a:r>
              <a:rPr lang="en-US" sz="1300" b="1">
                <a:effectLst/>
              </a:rPr>
              <a:t>	</a:t>
            </a:r>
          </a:p>
          <a:p>
            <a:pPr>
              <a:lnSpc>
                <a:spcPct val="90000"/>
              </a:lnSpc>
            </a:pPr>
            <a:endParaRPr lang="en-DE" sz="13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5FB8F4-6CBB-CAA9-A40A-1BD3BFCEA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1578" y="6580800"/>
            <a:ext cx="9948937" cy="18684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de-DE" noProof="0"/>
              <a:t>| ET-PP INFRA-DEV Annual Meeting | Lusetia | Christian Stegmann, Barcelona, 17. June 2024</a:t>
            </a:r>
            <a:endParaRPr lang="en-US" noProof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C68276-AB4B-F115-EF87-DBD05CCFF1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Extensive investigations for the DZA's Low Seismic Lab</a:t>
            </a:r>
            <a:endParaRPr lang="en-DE"/>
          </a:p>
        </p:txBody>
      </p:sp>
      <p:pic>
        <p:nvPicPr>
          <p:cNvPr id="5" name="Picture Placeholder 7" descr="A map of a field&#10;&#10;Description automatically generated">
            <a:extLst>
              <a:ext uri="{FF2B5EF4-FFF2-40B4-BE49-F238E27FC236}">
                <a16:creationId xmlns:a16="http://schemas.microsoft.com/office/drawing/2014/main" id="{680FBC24-BD40-B4DC-9322-EF3D8C60D8E0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7" r="-1" b="-1"/>
          <a:stretch/>
        </p:blipFill>
        <p:spPr>
          <a:xfrm>
            <a:off x="6167438" y="1449388"/>
            <a:ext cx="5616574" cy="4967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661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9F0FE-B206-20E6-4761-A0FE60791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Geophysical exploration: passive (lead GFZ)</a:t>
            </a:r>
            <a:endParaRPr lang="en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1B9A53-87BB-3EBD-82F4-6E445673A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ET-PP INFRA-DEV Annual Meeting | Lusetia | Christian Stegmann, Barcelona, 17. June 2024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75FC61-5E76-001D-1048-30A4EB151E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E5B8B2-1880-1E85-659A-30A6E51E7E4E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High resolution 3D </a:t>
            </a:r>
            <a:br>
              <a:rPr lang="en-GB" dirty="0"/>
            </a:br>
            <a:r>
              <a:rPr lang="en-GB" dirty="0"/>
              <a:t>S-wave velocity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Characterising of the ambient noise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Deployment  finishes this week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100 statins will be recording for one year</a:t>
            </a:r>
          </a:p>
          <a:p>
            <a:endParaRPr lang="en-DE" dirty="0"/>
          </a:p>
        </p:txBody>
      </p:sp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A7A278CD-3CC3-FE7C-49F2-8B050C243DF7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2"/>
          <a:stretch>
            <a:fillRect/>
          </a:stretch>
        </p:blipFill>
        <p:spPr>
          <a:xfrm>
            <a:off x="338773" y="1360876"/>
            <a:ext cx="3777611" cy="4964447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C938B8B-EFA0-B0F4-AD4E-7D32A56F9CE5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3"/>
          <a:stretch>
            <a:fillRect/>
          </a:stretch>
        </p:blipFill>
        <p:spPr>
          <a:xfrm>
            <a:off x="4223791" y="1392304"/>
            <a:ext cx="3708399" cy="494453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EA4F890-8800-0065-D75A-7BD1FBC1A041}"/>
              </a:ext>
            </a:extLst>
          </p:cNvPr>
          <p:cNvGrpSpPr/>
          <p:nvPr/>
        </p:nvGrpSpPr>
        <p:grpSpPr>
          <a:xfrm>
            <a:off x="8296805" y="5978940"/>
            <a:ext cx="3458122" cy="338554"/>
            <a:chOff x="8296805" y="5978940"/>
            <a:chExt cx="3458122" cy="338554"/>
          </a:xfrm>
        </p:grpSpPr>
        <p:pic>
          <p:nvPicPr>
            <p:cNvPr id="11" name="Grafik 13">
              <a:extLst>
                <a:ext uri="{FF2B5EF4-FFF2-40B4-BE49-F238E27FC236}">
                  <a16:creationId xmlns:a16="http://schemas.microsoft.com/office/drawing/2014/main" id="{4E396248-3C48-86A6-9463-F28716CB1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4927" y="5984014"/>
              <a:ext cx="720000" cy="3334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F5372AE-6B4F-FCE8-282C-B0808F9D3072}"/>
                </a:ext>
              </a:extLst>
            </p:cNvPr>
            <p:cNvSpPr txBox="1"/>
            <p:nvPr/>
          </p:nvSpPr>
          <p:spPr>
            <a:xfrm>
              <a:off x="8296805" y="5978940"/>
              <a:ext cx="27381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Co</a:t>
              </a:r>
              <a:r>
                <a:rPr lang="en-DE" sz="1600" dirty="0"/>
                <a:t>urtesy Andreas Rietbrock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1209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52B909-DC10-7FFD-4343-2AA5310FC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The German Center for Astrophysics (DZA)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D2BFEB-2E3A-C8F9-4B14-231ACCF35F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</a:t>
            </a:r>
            <a:r>
              <a:rPr lang="en-DE" dirty="0"/>
              <a:t> new large scale research center to be founded </a:t>
            </a:r>
          </a:p>
        </p:txBody>
      </p:sp>
      <p:pic>
        <p:nvPicPr>
          <p:cNvPr id="11" name="Picture Placeholder 7">
            <a:extLst>
              <a:ext uri="{FF2B5EF4-FFF2-40B4-BE49-F238E27FC236}">
                <a16:creationId xmlns:a16="http://schemas.microsoft.com/office/drawing/2014/main" id="{846687A2-B4C9-DA81-2886-2D9D670166E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2126" b="1212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85CA14-3C41-8AE9-8B4C-3B4AE41F6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563" y="2182869"/>
            <a:ext cx="667472" cy="4139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597F8B-FB19-CA2C-4046-3A59D5BE0E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4509120"/>
            <a:ext cx="609600" cy="4076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F547FD-3600-36AC-35A0-323A2FECD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738" y="2182869"/>
            <a:ext cx="576776" cy="34839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E3448CA-7046-7EF4-9AD6-39C93E8AA197}"/>
              </a:ext>
            </a:extLst>
          </p:cNvPr>
          <p:cNvGrpSpPr/>
          <p:nvPr/>
        </p:nvGrpSpPr>
        <p:grpSpPr>
          <a:xfrm>
            <a:off x="174585" y="2119695"/>
            <a:ext cx="4210751" cy="4549618"/>
            <a:chOff x="293482" y="1577350"/>
            <a:chExt cx="4210751" cy="4549618"/>
          </a:xfrm>
        </p:grpSpPr>
        <p:sp>
          <p:nvSpPr>
            <p:cNvPr id="16" name="Lichtkegel links">
              <a:extLst>
                <a:ext uri="{FF2B5EF4-FFF2-40B4-BE49-F238E27FC236}">
                  <a16:creationId xmlns:a16="http://schemas.microsoft.com/office/drawing/2014/main" id="{B23794AB-7227-FA5D-5C3B-148C43338B87}"/>
                </a:ext>
              </a:extLst>
            </p:cNvPr>
            <p:cNvSpPr/>
            <p:nvPr/>
          </p:nvSpPr>
          <p:spPr>
            <a:xfrm rot="1688989">
              <a:off x="1364656" y="1577350"/>
              <a:ext cx="3139577" cy="2261343"/>
            </a:xfrm>
            <a:custGeom>
              <a:avLst/>
              <a:gdLst>
                <a:gd name="connsiteX0" fmla="*/ 0 w 3139577"/>
                <a:gd name="connsiteY0" fmla="*/ 5602905 h 5602919"/>
                <a:gd name="connsiteX1" fmla="*/ 1495180 w 3139577"/>
                <a:gd name="connsiteY1" fmla="*/ 5 h 5602919"/>
                <a:gd name="connsiteX2" fmla="*/ 1498370 w 3139577"/>
                <a:gd name="connsiteY2" fmla="*/ 15801 h 5602919"/>
                <a:gd name="connsiteX3" fmla="*/ 1569786 w 3139577"/>
                <a:gd name="connsiteY3" fmla="*/ 63139 h 5602919"/>
                <a:gd name="connsiteX4" fmla="*/ 1641202 w 3139577"/>
                <a:gd name="connsiteY4" fmla="*/ 15801 h 5602919"/>
                <a:gd name="connsiteX5" fmla="*/ 1644392 w 3139577"/>
                <a:gd name="connsiteY5" fmla="*/ 0 h 5602919"/>
                <a:gd name="connsiteX6" fmla="*/ 3139577 w 3139577"/>
                <a:gd name="connsiteY6" fmla="*/ 5602919 h 5602919"/>
                <a:gd name="connsiteX7" fmla="*/ 3074815 w 3139577"/>
                <a:gd name="connsiteY7" fmla="*/ 5468483 h 5602919"/>
                <a:gd name="connsiteX8" fmla="*/ 1569785 w 3139577"/>
                <a:gd name="connsiteY8" fmla="*/ 4572726 h 5602919"/>
                <a:gd name="connsiteX9" fmla="*/ 64755 w 3139577"/>
                <a:gd name="connsiteY9" fmla="*/ 5468483 h 560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39577" h="5602919">
                  <a:moveTo>
                    <a:pt x="0" y="5602905"/>
                  </a:moveTo>
                  <a:lnTo>
                    <a:pt x="1495180" y="5"/>
                  </a:lnTo>
                  <a:lnTo>
                    <a:pt x="1498370" y="15801"/>
                  </a:lnTo>
                  <a:cubicBezTo>
                    <a:pt x="1510136" y="43620"/>
                    <a:pt x="1537681" y="63139"/>
                    <a:pt x="1569786" y="63139"/>
                  </a:cubicBezTo>
                  <a:cubicBezTo>
                    <a:pt x="1601890" y="63139"/>
                    <a:pt x="1629436" y="43620"/>
                    <a:pt x="1641202" y="15801"/>
                  </a:cubicBezTo>
                  <a:lnTo>
                    <a:pt x="1644392" y="0"/>
                  </a:lnTo>
                  <a:lnTo>
                    <a:pt x="3139577" y="5602919"/>
                  </a:lnTo>
                  <a:lnTo>
                    <a:pt x="3074815" y="5468483"/>
                  </a:lnTo>
                  <a:cubicBezTo>
                    <a:pt x="2784972" y="4934930"/>
                    <a:pt x="2219677" y="4572726"/>
                    <a:pt x="1569785" y="4572726"/>
                  </a:cubicBezTo>
                  <a:cubicBezTo>
                    <a:pt x="919893" y="4572726"/>
                    <a:pt x="354598" y="4934930"/>
                    <a:pt x="64755" y="5468483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alpha val="55000"/>
                  </a:schemeClr>
                </a:gs>
                <a:gs pos="100000">
                  <a:schemeClr val="tx2">
                    <a:alpha val="1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pic>
          <p:nvPicPr>
            <p:cNvPr id="17" name="Low-Seismic-Lab" descr="Ein Bild, das drinnen, Fenster, Ausguss, Zähler enthält.&#10;&#10;Automatisch generierte Beschreibung">
              <a:extLst>
                <a:ext uri="{FF2B5EF4-FFF2-40B4-BE49-F238E27FC236}">
                  <a16:creationId xmlns:a16="http://schemas.microsoft.com/office/drawing/2014/main" id="{52DACC58-EB79-3604-BF97-EF97FD26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1875" r="21875"/>
            <a:stretch>
              <a:fillRect/>
            </a:stretch>
          </p:blipFill>
          <p:spPr>
            <a:xfrm>
              <a:off x="293482" y="2703742"/>
              <a:ext cx="3423226" cy="3423226"/>
            </a:xfrm>
            <a:prstGeom prst="ellipse">
              <a:avLst/>
            </a:prstGeom>
          </p:spPr>
        </p:pic>
        <p:sp>
          <p:nvSpPr>
            <p:cNvPr id="18" name="Low-Seismic BU">
              <a:extLst>
                <a:ext uri="{FF2B5EF4-FFF2-40B4-BE49-F238E27FC236}">
                  <a16:creationId xmlns:a16="http://schemas.microsoft.com/office/drawing/2014/main" id="{161B96C5-247D-F335-B3CD-824AB1B4B3A7}"/>
                </a:ext>
              </a:extLst>
            </p:cNvPr>
            <p:cNvSpPr txBox="1">
              <a:spLocks/>
            </p:cNvSpPr>
            <p:nvPr/>
          </p:nvSpPr>
          <p:spPr>
            <a:xfrm>
              <a:off x="2575610" y="5005964"/>
              <a:ext cx="1815842" cy="511665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</p:spPr>
          <p:txBody>
            <a:bodyPr vert="horz" wrap="square" lIns="180000" tIns="180000" rIns="180000" bIns="180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200" b="0" kern="1200" spc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200" b="0" kern="1200" spc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Symbol" panose="05050102010706020507" pitchFamily="18" charset="2"/>
                <a:buNone/>
                <a:defRPr sz="1200" b="0" kern="1200" spc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200" b="0" kern="1200" spc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200" b="0" kern="1200" spc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Symbol" panose="05050102010706020507" pitchFamily="18" charset="2"/>
                <a:buNone/>
                <a:defRPr sz="1200" b="0" kern="1200" spc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200" b="0" kern="1200" spc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0" kern="1200" cap="none" spc="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0" kern="1200" spc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A9A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de-DE" dirty="0">
                  <a:solidFill>
                    <a:prstClr val="white"/>
                  </a:solidFill>
                  <a:latin typeface="DesySans Office" panose="020B0503040000020003" pitchFamily="34" charset="0"/>
                </a:rPr>
                <a:t>The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esySans Office" panose="020B0503040000020003" pitchFamily="34" charset="0"/>
                </a:rPr>
                <a:t> Low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esySans Office" panose="020B0503040000020003" pitchFamily="34" charset="0"/>
                </a:rPr>
                <a:t>Seismic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esySans Office" panose="020B0503040000020003" pitchFamily="34" charset="0"/>
                </a:rPr>
                <a:t> in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esySans Office" panose="020B0503040000020003" pitchFamily="34" charset="0"/>
                </a:rPr>
                <a:t>the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esySans Office" panose="020B0503040000020003" pitchFamily="34" charset="0"/>
                </a:rPr>
                <a:t>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esySans Office" panose="020B0503040000020003" pitchFamily="34" charset="0"/>
                </a:rPr>
                <a:t>Lusetai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esySans Office" panose="020B0503040000020003" pitchFamily="34" charset="0"/>
                </a:rPr>
                <a:t> Granite 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E8BC90F-4718-F60F-FF36-8E755BDE4A37}"/>
                </a:ext>
              </a:extLst>
            </p:cNvPr>
            <p:cNvSpPr>
              <a:spLocks noChangeAspect="1"/>
            </p:cNvSpPr>
            <p:nvPr/>
          </p:nvSpPr>
          <p:spPr>
            <a:xfrm rot="3501529">
              <a:off x="3393531" y="159062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654FDC-52C6-01E3-C0AA-9F6D0FB95201}"/>
              </a:ext>
            </a:extLst>
          </p:cNvPr>
          <p:cNvGrpSpPr/>
          <p:nvPr/>
        </p:nvGrpSpPr>
        <p:grpSpPr>
          <a:xfrm>
            <a:off x="4799856" y="2286595"/>
            <a:ext cx="6814514" cy="4571405"/>
            <a:chOff x="4761235" y="1854841"/>
            <a:chExt cx="6814514" cy="4571405"/>
          </a:xfrm>
        </p:grpSpPr>
        <p:sp>
          <p:nvSpPr>
            <p:cNvPr id="21" name="Lichtkegel links">
              <a:extLst>
                <a:ext uri="{FF2B5EF4-FFF2-40B4-BE49-F238E27FC236}">
                  <a16:creationId xmlns:a16="http://schemas.microsoft.com/office/drawing/2014/main" id="{5ABDD79F-8E86-B441-0464-0F6CCCAB8834}"/>
                </a:ext>
              </a:extLst>
            </p:cNvPr>
            <p:cNvSpPr/>
            <p:nvPr/>
          </p:nvSpPr>
          <p:spPr>
            <a:xfrm rot="17705141">
              <a:off x="5641280" y="974796"/>
              <a:ext cx="3139577" cy="4899668"/>
            </a:xfrm>
            <a:custGeom>
              <a:avLst/>
              <a:gdLst>
                <a:gd name="connsiteX0" fmla="*/ 0 w 3139577"/>
                <a:gd name="connsiteY0" fmla="*/ 5602905 h 5602919"/>
                <a:gd name="connsiteX1" fmla="*/ 1495180 w 3139577"/>
                <a:gd name="connsiteY1" fmla="*/ 5 h 5602919"/>
                <a:gd name="connsiteX2" fmla="*/ 1498370 w 3139577"/>
                <a:gd name="connsiteY2" fmla="*/ 15801 h 5602919"/>
                <a:gd name="connsiteX3" fmla="*/ 1569786 w 3139577"/>
                <a:gd name="connsiteY3" fmla="*/ 63139 h 5602919"/>
                <a:gd name="connsiteX4" fmla="*/ 1641202 w 3139577"/>
                <a:gd name="connsiteY4" fmla="*/ 15801 h 5602919"/>
                <a:gd name="connsiteX5" fmla="*/ 1644392 w 3139577"/>
                <a:gd name="connsiteY5" fmla="*/ 0 h 5602919"/>
                <a:gd name="connsiteX6" fmla="*/ 3139577 w 3139577"/>
                <a:gd name="connsiteY6" fmla="*/ 5602919 h 5602919"/>
                <a:gd name="connsiteX7" fmla="*/ 3074815 w 3139577"/>
                <a:gd name="connsiteY7" fmla="*/ 5468483 h 5602919"/>
                <a:gd name="connsiteX8" fmla="*/ 1569785 w 3139577"/>
                <a:gd name="connsiteY8" fmla="*/ 4572726 h 5602919"/>
                <a:gd name="connsiteX9" fmla="*/ 64755 w 3139577"/>
                <a:gd name="connsiteY9" fmla="*/ 5468483 h 560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39577" h="5602919">
                  <a:moveTo>
                    <a:pt x="0" y="5602905"/>
                  </a:moveTo>
                  <a:lnTo>
                    <a:pt x="1495180" y="5"/>
                  </a:lnTo>
                  <a:lnTo>
                    <a:pt x="1498370" y="15801"/>
                  </a:lnTo>
                  <a:cubicBezTo>
                    <a:pt x="1510136" y="43620"/>
                    <a:pt x="1537681" y="63139"/>
                    <a:pt x="1569786" y="63139"/>
                  </a:cubicBezTo>
                  <a:cubicBezTo>
                    <a:pt x="1601890" y="63139"/>
                    <a:pt x="1629436" y="43620"/>
                    <a:pt x="1641202" y="15801"/>
                  </a:cubicBezTo>
                  <a:lnTo>
                    <a:pt x="1644392" y="0"/>
                  </a:lnTo>
                  <a:lnTo>
                    <a:pt x="3139577" y="5602919"/>
                  </a:lnTo>
                  <a:lnTo>
                    <a:pt x="3074815" y="5468483"/>
                  </a:lnTo>
                  <a:cubicBezTo>
                    <a:pt x="2784972" y="4934930"/>
                    <a:pt x="2219677" y="4572726"/>
                    <a:pt x="1569785" y="4572726"/>
                  </a:cubicBezTo>
                  <a:cubicBezTo>
                    <a:pt x="919893" y="4572726"/>
                    <a:pt x="354598" y="4934930"/>
                    <a:pt x="64755" y="5468483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alpha val="55000"/>
                  </a:schemeClr>
                </a:gs>
                <a:gs pos="100000">
                  <a:schemeClr val="tx2">
                    <a:alpha val="1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pic>
          <p:nvPicPr>
            <p:cNvPr id="22" name="DZA Campus" descr="Ein Bild, das Baum, draußen, Gras, Parken enthält.&#10;&#10;Automatisch generierte Beschreibung">
              <a:extLst>
                <a:ext uri="{FF2B5EF4-FFF2-40B4-BE49-F238E27FC236}">
                  <a16:creationId xmlns:a16="http://schemas.microsoft.com/office/drawing/2014/main" id="{1F931529-346F-8B20-E2A5-963991AF7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52523" y="3003020"/>
              <a:ext cx="3423226" cy="3423226"/>
            </a:xfrm>
            <a:prstGeom prst="ellipse">
              <a:avLst/>
            </a:prstGeom>
          </p:spPr>
        </p:pic>
        <p:sp>
          <p:nvSpPr>
            <p:cNvPr id="23" name="DZA BU">
              <a:extLst>
                <a:ext uri="{FF2B5EF4-FFF2-40B4-BE49-F238E27FC236}">
                  <a16:creationId xmlns:a16="http://schemas.microsoft.com/office/drawing/2014/main" id="{6693BA5E-4629-F3B4-7E54-4BCAC46B0FAE}"/>
                </a:ext>
              </a:extLst>
            </p:cNvPr>
            <p:cNvSpPr txBox="1">
              <a:spLocks/>
            </p:cNvSpPr>
            <p:nvPr/>
          </p:nvSpPr>
          <p:spPr>
            <a:xfrm>
              <a:off x="7602352" y="5382087"/>
              <a:ext cx="1942283" cy="511665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</p:spPr>
          <p:txBody>
            <a:bodyPr vert="horz" wrap="square" lIns="180000" tIns="180000" rIns="180000" bIns="180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200" b="0" kern="1200" spc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200" b="0" kern="1200" spc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Symbol" panose="05050102010706020507" pitchFamily="18" charset="2"/>
                <a:buNone/>
                <a:defRPr sz="1200" b="0" kern="1200" spc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200" b="0" kern="1200" spc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200" b="0" kern="1200" spc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Symbol" panose="05050102010706020507" pitchFamily="18" charset="2"/>
                <a:buNone/>
                <a:defRPr sz="1200" b="0" kern="1200" spc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200" b="0" kern="1200" spc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0" kern="1200" cap="none" spc="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0" kern="1200" spc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A9A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esySans Office" panose="020B0503040000020003" pitchFamily="34" charset="0"/>
                </a:rPr>
                <a:t>The DZA Campus on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esySans Office" panose="020B0503040000020003" pitchFamily="34" charset="0"/>
                </a:rPr>
                <a:t>the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esySans Office" panose="020B0503040000020003" pitchFamily="34" charset="0"/>
                </a:rPr>
                <a:t>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esySans Office" panose="020B0503040000020003" pitchFamily="34" charset="0"/>
                </a:rPr>
                <a:t>Kahlbaum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esySans Office" panose="020B0503040000020003" pitchFamily="34" charset="0"/>
                </a:rPr>
                <a:t>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esySans Office" panose="020B0503040000020003" pitchFamily="34" charset="0"/>
                </a:rPr>
                <a:t>site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esySans Office" panose="020B0503040000020003" pitchFamily="34" charset="0"/>
                </a:rPr>
                <a:t> in Görlitz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670C582-A043-8275-999D-794708F9540E}"/>
                </a:ext>
              </a:extLst>
            </p:cNvPr>
            <p:cNvSpPr>
              <a:spLocks noChangeAspect="1"/>
            </p:cNvSpPr>
            <p:nvPr/>
          </p:nvSpPr>
          <p:spPr>
            <a:xfrm rot="3501529">
              <a:off x="4935653" y="23107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33D204D0-BE43-7CB7-DAE6-218878284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ET-PP INFRA-DEV Annual Meeting | Lusetia | Christian Stegmann, Barcelona, 17. June 2024</a:t>
            </a:r>
            <a:endParaRPr lang="en-US" noProof="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927DE8-8C2B-5C5C-581F-4A05811C2405}"/>
              </a:ext>
            </a:extLst>
          </p:cNvPr>
          <p:cNvSpPr txBox="1"/>
          <p:nvPr/>
        </p:nvSpPr>
        <p:spPr>
          <a:xfrm>
            <a:off x="1533377" y="6351941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>
                <a:solidFill>
                  <a:schemeClr val="bg1"/>
                </a:solidFill>
                <a:latin typeface="DesySans Office" panose="020B0503040000020003" pitchFamily="34" charset="0"/>
              </a:rPr>
              <a:t>NIKHEF</a:t>
            </a:r>
          </a:p>
        </p:txBody>
      </p:sp>
    </p:spTree>
    <p:extLst>
      <p:ext uri="{BB962C8B-B14F-4D97-AF65-F5344CB8AC3E}">
        <p14:creationId xmlns:p14="http://schemas.microsoft.com/office/powerpoint/2010/main" val="621242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8DE12-5B42-DA54-7056-B8D0ED6BE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Geophysical exploration: passive (lead GFZ)</a:t>
            </a:r>
            <a:endParaRPr lang="en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9E6799-9DEF-F2C1-7E0F-608062CE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ET-PP INFRA-DEV Annual Meeting | Lusetia | Christian Stegmann, Barcelona, 17. June 2024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692AA1-2292-AF1C-C04A-6FA24FAE7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6373B5-0459-982D-1B08-5E8F8A9FB565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High resolution 3D </a:t>
            </a:r>
            <a:br>
              <a:rPr lang="en-GB" dirty="0"/>
            </a:br>
            <a:r>
              <a:rPr lang="en-GB" dirty="0"/>
              <a:t>S-wave velocity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Characterising of the ambient noise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Deployment  finishes this week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100 statins will be recording for one year</a:t>
            </a:r>
          </a:p>
          <a:p>
            <a:endParaRPr lang="en-DE" dirty="0"/>
          </a:p>
        </p:txBody>
      </p:sp>
      <p:pic>
        <p:nvPicPr>
          <p:cNvPr id="8" name="Content Placeholder 7" descr="A map of a field&#10;&#10;Description automatically generated with medium confidence">
            <a:extLst>
              <a:ext uri="{FF2B5EF4-FFF2-40B4-BE49-F238E27FC236}">
                <a16:creationId xmlns:a16="http://schemas.microsoft.com/office/drawing/2014/main" id="{E677219B-4588-D494-526D-A32438B51FFF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1596860"/>
            <a:ext cx="7488237" cy="458344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0EF183-908E-3562-84AE-F4D4436EAAF9}"/>
              </a:ext>
            </a:extLst>
          </p:cNvPr>
          <p:cNvGrpSpPr/>
          <p:nvPr/>
        </p:nvGrpSpPr>
        <p:grpSpPr>
          <a:xfrm>
            <a:off x="8296805" y="5978940"/>
            <a:ext cx="3458122" cy="338554"/>
            <a:chOff x="8296805" y="5978940"/>
            <a:chExt cx="3458122" cy="338554"/>
          </a:xfrm>
        </p:grpSpPr>
        <p:pic>
          <p:nvPicPr>
            <p:cNvPr id="10" name="Grafik 13">
              <a:extLst>
                <a:ext uri="{FF2B5EF4-FFF2-40B4-BE49-F238E27FC236}">
                  <a16:creationId xmlns:a16="http://schemas.microsoft.com/office/drawing/2014/main" id="{CC8D4EA3-0A19-DA17-8D38-544B24422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4927" y="5984014"/>
              <a:ext cx="720000" cy="3334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3FBCB9-241B-3B4C-441F-32A5B9C354E5}"/>
                </a:ext>
              </a:extLst>
            </p:cNvPr>
            <p:cNvSpPr txBox="1"/>
            <p:nvPr/>
          </p:nvSpPr>
          <p:spPr>
            <a:xfrm>
              <a:off x="8296805" y="5978940"/>
              <a:ext cx="27381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Co</a:t>
              </a:r>
              <a:r>
                <a:rPr lang="en-DE" sz="1600" dirty="0"/>
                <a:t>urtesy Andreas Rietbrock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785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847149F-6FE5-EFF5-117E-CA8DCD4F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Interim conclusion of the geological investigations</a:t>
            </a:r>
            <a:endParaRPr lang="en-DE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0DE2BFB-8462-2BFD-7924-AB32BBA6E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</a:t>
            </a:r>
            <a:r>
              <a:rPr lang="en-GB" b="1" dirty="0"/>
              <a:t>site investigation team was established</a:t>
            </a:r>
            <a:r>
              <a:rPr lang="en-GB" dirty="0"/>
              <a:t> between GFZ, TUBAF, </a:t>
            </a:r>
            <a:r>
              <a:rPr lang="en-GB" dirty="0" err="1"/>
              <a:t>LfULG</a:t>
            </a:r>
            <a:r>
              <a:rPr lang="en-GB" dirty="0"/>
              <a:t>, </a:t>
            </a:r>
            <a:r>
              <a:rPr lang="en-GB" dirty="0" err="1"/>
              <a:t>Frauenhofer</a:t>
            </a:r>
            <a:r>
              <a:rPr lang="en-GB" dirty="0"/>
              <a:t>, KIT, DZA, …</a:t>
            </a:r>
          </a:p>
          <a:p>
            <a:r>
              <a:rPr lang="en-GB" dirty="0"/>
              <a:t>There is a </a:t>
            </a:r>
            <a:r>
              <a:rPr lang="en-GB" b="1" dirty="0"/>
              <a:t>wealth of geological drilling data</a:t>
            </a:r>
            <a:r>
              <a:rPr lang="en-GB" dirty="0"/>
              <a:t>, collected in East Germany, all available in digital form.</a:t>
            </a:r>
          </a:p>
          <a:p>
            <a:r>
              <a:rPr lang="en-GB" dirty="0"/>
              <a:t>Geophysical/geological </a:t>
            </a:r>
            <a:r>
              <a:rPr lang="en-GB" b="1" dirty="0"/>
              <a:t>site investigations are well under way</a:t>
            </a:r>
            <a:r>
              <a:rPr lang="en-GB" dirty="0"/>
              <a:t>, first robust models later in the year.</a:t>
            </a:r>
          </a:p>
          <a:p>
            <a:r>
              <a:rPr lang="en-GB" dirty="0"/>
              <a:t>“All exploration work done so far point out that the mapped granodiorite at depth is well suited for an Einstein Telescope” – Andreas </a:t>
            </a:r>
            <a:r>
              <a:rPr lang="en-GB" dirty="0" err="1"/>
              <a:t>Rietbrock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BE3FA0-E9FB-E9B1-63F2-B80D79229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ET-PP INFRA-DEV Annual Meeting | Lusetia | Christian Stegmann, Barcelona, 17. June 2024</a:t>
            </a:r>
            <a:endParaRPr lang="en-US" noProof="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105FDB-90A9-AB22-BB7C-16E273F8A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1" name="Grafik 3">
            <a:extLst>
              <a:ext uri="{FF2B5EF4-FFF2-40B4-BE49-F238E27FC236}">
                <a16:creationId xmlns:a16="http://schemas.microsoft.com/office/drawing/2014/main" id="{8F9F89B6-2D32-9367-25F5-797BE2CFB29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945548" y="3927338"/>
            <a:ext cx="2173680" cy="765360"/>
          </a:xfrm>
          <a:prstGeom prst="rect">
            <a:avLst/>
          </a:prstGeom>
          <a:ln w="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AC40BB-36F6-3301-42C0-6C96EDAEE8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16512"/>
          <a:stretch/>
        </p:blipFill>
        <p:spPr>
          <a:xfrm>
            <a:off x="7814189" y="3927338"/>
            <a:ext cx="1087508" cy="8160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2BA7BE-2DFB-6500-B67C-DA274D336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103" y="5142426"/>
            <a:ext cx="4187800" cy="58629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D21EC21-8547-0406-3D16-8C2B015BB2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110" y="3974690"/>
            <a:ext cx="1439999" cy="666959"/>
          </a:xfrm>
          <a:prstGeom prst="rect">
            <a:avLst/>
          </a:prstGeom>
        </p:spPr>
      </p:pic>
      <p:pic>
        <p:nvPicPr>
          <p:cNvPr id="15" name="ieg_rgb_modul">
            <a:extLst>
              <a:ext uri="{FF2B5EF4-FFF2-40B4-BE49-F238E27FC236}">
                <a16:creationId xmlns:a16="http://schemas.microsoft.com/office/drawing/2014/main" id="{661EBFB9-147E-98E6-B95D-7C4C848EA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9228" y="4953096"/>
            <a:ext cx="2939711" cy="1069728"/>
          </a:xfrm>
          <a:prstGeom prst="rect">
            <a:avLst/>
          </a:prstGeom>
        </p:spPr>
      </p:pic>
      <p:pic>
        <p:nvPicPr>
          <p:cNvPr id="16" name="Picture 6" descr="Logo&#10;&#10;Description automatically generated">
            <a:extLst>
              <a:ext uri="{FF2B5EF4-FFF2-40B4-BE49-F238E27FC236}">
                <a16:creationId xmlns:a16="http://schemas.microsoft.com/office/drawing/2014/main" id="{64AA0893-F8DF-BE79-69A5-FBBD4C6007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91578" y="3876289"/>
            <a:ext cx="1300808" cy="6786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B324EA-A7B5-2C59-DCE6-F0391D6FB2C5}"/>
              </a:ext>
            </a:extLst>
          </p:cNvPr>
          <p:cNvSpPr txBox="1"/>
          <p:nvPr/>
        </p:nvSpPr>
        <p:spPr>
          <a:xfrm flipH="1">
            <a:off x="10391130" y="5357566"/>
            <a:ext cx="530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49403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B6796D1-FC56-ECE7-9AB0-6DF6DE999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Lustatia as a site for ET?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7324BE-0B24-7892-3B06-512F54E1F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We have prepared a proposal for a study to comprehensively assess </a:t>
            </a:r>
          </a:p>
          <a:p>
            <a:r>
              <a:rPr lang="en-GB" dirty="0"/>
              <a:t>the </a:t>
            </a:r>
            <a:r>
              <a:rPr lang="en-GB" b="1" dirty="0"/>
              <a:t>geological and geophysical conditions </a:t>
            </a:r>
            <a:r>
              <a:rPr lang="en-GB" dirty="0"/>
              <a:t>in Lusatia (already underway), </a:t>
            </a:r>
          </a:p>
          <a:p>
            <a:r>
              <a:rPr lang="en-GB" dirty="0"/>
              <a:t>the feasibility and </a:t>
            </a:r>
            <a:r>
              <a:rPr lang="en-GB" b="1" dirty="0"/>
              <a:t>costs of underground and surface structures </a:t>
            </a:r>
            <a:r>
              <a:rPr lang="en-GB" dirty="0"/>
              <a:t>and infrastructure, </a:t>
            </a:r>
          </a:p>
          <a:p>
            <a:r>
              <a:rPr lang="en-GB" dirty="0"/>
              <a:t>the </a:t>
            </a:r>
            <a:r>
              <a:rPr lang="en-GB" b="1" dirty="0"/>
              <a:t>socio-economic impacts</a:t>
            </a:r>
            <a:r>
              <a:rPr lang="en-GB" dirty="0"/>
              <a:t>, </a:t>
            </a:r>
          </a:p>
          <a:p>
            <a:r>
              <a:rPr lang="en-GB" dirty="0"/>
              <a:t>the expected </a:t>
            </a:r>
            <a:r>
              <a:rPr lang="en-GB" b="1" dirty="0"/>
              <a:t>operating costs of the infrastructure </a:t>
            </a:r>
            <a:r>
              <a:rPr lang="en-GB" dirty="0"/>
              <a:t>and </a:t>
            </a:r>
          </a:p>
          <a:p>
            <a:r>
              <a:rPr lang="en-GB" dirty="0"/>
              <a:t>the </a:t>
            </a:r>
            <a:r>
              <a:rPr lang="en-GB" b="1" dirty="0"/>
              <a:t>legal framework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sz="1800" dirty="0">
                <a:latin typeface="DesySans Office" panose="020B0503040000020003" pitchFamily="34" charset="0"/>
              </a:rPr>
              <a:t>Expected results</a:t>
            </a:r>
          </a:p>
          <a:p>
            <a:r>
              <a:rPr lang="en-GB" sz="1800" b="1" dirty="0">
                <a:latin typeface="DesySans Office" panose="020B0503040000020003" pitchFamily="34" charset="0"/>
              </a:rPr>
              <a:t>Geological report</a:t>
            </a:r>
            <a:r>
              <a:rPr lang="en-GB" sz="1800" dirty="0">
                <a:latin typeface="DesySans Office" panose="020B0503040000020003" pitchFamily="34" charset="0"/>
              </a:rPr>
              <a:t>: Comprehensive presentation of the geological conditions.</a:t>
            </a:r>
          </a:p>
          <a:p>
            <a:r>
              <a:rPr lang="en-GB" sz="1800" b="1" dirty="0">
                <a:latin typeface="DesySans Office" panose="020B0503040000020003" pitchFamily="34" charset="0"/>
              </a:rPr>
              <a:t>Technical report:</a:t>
            </a:r>
            <a:r>
              <a:rPr lang="en-GB" sz="1800" dirty="0">
                <a:latin typeface="DesySans Office" panose="020B0503040000020003" pitchFamily="34" charset="0"/>
              </a:rPr>
              <a:t> Detailed presentation of the construction and operating scenarios with complete cost analyses.</a:t>
            </a:r>
          </a:p>
          <a:p>
            <a:r>
              <a:rPr lang="en-GB" sz="1800" b="1" dirty="0">
                <a:latin typeface="DesySans Office" panose="020B0503040000020003" pitchFamily="34" charset="0"/>
              </a:rPr>
              <a:t>Economic and social impact report</a:t>
            </a:r>
            <a:r>
              <a:rPr lang="en-GB" sz="1800" dirty="0">
                <a:latin typeface="DesySans Office" panose="020B0503040000020003" pitchFamily="34" charset="0"/>
              </a:rPr>
              <a:t>: Comprehensive analysis of the regional impact.</a:t>
            </a:r>
          </a:p>
          <a:p>
            <a:pPr marL="0" indent="0">
              <a:buNone/>
            </a:pPr>
            <a:r>
              <a:rPr lang="en-GB" dirty="0"/>
              <a:t>The Saxon state government is considering </a:t>
            </a:r>
            <a:r>
              <a:rPr lang="en-GB" b="1" dirty="0"/>
              <a:t>whether to support </a:t>
            </a:r>
            <a:r>
              <a:rPr lang="en-GB" dirty="0"/>
              <a:t>the proposal for the study.</a:t>
            </a:r>
            <a:endParaRPr lang="en-GB" sz="1800" dirty="0">
              <a:latin typeface="DesySans Office" panose="020B0503040000020003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7CDE2-DA11-EFCD-3BE4-A56DF3BD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| ET-PP INFRA-DEV Annual Meeting | Lusetia | Christian Stegmann, Barcelona, 17. June 2024</a:t>
            </a:r>
            <a:endParaRPr lang="de-CH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373DC6-85CA-66A8-AE48-E0DBB846B2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1800" dirty="0">
                <a:latin typeface="DesySans Office" panose="020B0503040000020003" pitchFamily="34" charset="0"/>
              </a:rPr>
              <a:t>4</a:t>
            </a:r>
            <a:r>
              <a:rPr lang="en-GB" dirty="0"/>
              <a:t>. </a:t>
            </a:r>
            <a:r>
              <a:rPr lang="en-GB" sz="1800" dirty="0">
                <a:latin typeface="DesySans Office" panose="020B0503040000020003" pitchFamily="34" charset="0"/>
              </a:rPr>
              <a:t>Is there political support and financial commitment for the site? </a:t>
            </a:r>
            <a:endParaRPr lang="en-GB" dirty="0"/>
          </a:p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709994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FC564-45CC-3C0D-7E34-02D8496542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DE" dirty="0"/>
              <a:t>Backup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EC08B-5017-45E0-1842-742FBA33E29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580188"/>
            <a:ext cx="9948863" cy="187325"/>
          </a:xfrm>
        </p:spPr>
        <p:txBody>
          <a:bodyPr/>
          <a:lstStyle/>
          <a:p>
            <a:r>
              <a:rPr lang="de-CH"/>
              <a:t>| ET-PP INFRA-DEV Annual Meeting | Lusetia | Christian Stegmann, Barcelona, 17. June 2024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29879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E8A9A3E-F45B-61C3-F885-3D5EF5BAA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planned GWD research activities at DZA</a:t>
            </a:r>
            <a:endParaRPr lang="en-D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3050DCC-9479-5742-99E5-7F14322C3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000" b="1" dirty="0">
                <a:effectLst/>
              </a:rPr>
              <a:t>Lab space @ Alstom in </a:t>
            </a:r>
            <a:r>
              <a:rPr lang="en-GB" sz="2000" b="1" dirty="0" err="1">
                <a:effectLst/>
              </a:rPr>
              <a:t>Görlitz</a:t>
            </a:r>
            <a:r>
              <a:rPr lang="en-GB" sz="2000" b="1" dirty="0">
                <a:effectLst/>
              </a:rPr>
              <a:t> is being prepared, among others, for </a:t>
            </a:r>
            <a:r>
              <a:rPr lang="en-GB" sz="2000" b="1" i="1" dirty="0">
                <a:effectLst/>
              </a:rPr>
              <a:t>optical materials research and characterisation for 3G GWD</a:t>
            </a:r>
            <a:endParaRPr lang="en-GB" sz="2000" dirty="0">
              <a:effectLst/>
            </a:endParaRPr>
          </a:p>
          <a:p>
            <a:endParaRPr lang="en-GB" sz="2000" dirty="0"/>
          </a:p>
          <a:p>
            <a:r>
              <a:rPr lang="en-GB" sz="2000" b="1" dirty="0"/>
              <a:t>Examples</a:t>
            </a:r>
          </a:p>
          <a:p>
            <a:pPr lvl="1"/>
            <a:r>
              <a:rPr lang="en-GB" sz="1800" dirty="0">
                <a:latin typeface="DesySans Office" panose="020B0503040000020003" pitchFamily="34" charset="0"/>
              </a:rPr>
              <a:t>Large diameter silicon optics metrology and characterisation</a:t>
            </a:r>
          </a:p>
          <a:p>
            <a:pPr lvl="1"/>
            <a:r>
              <a:rPr lang="en-GB" sz="1800" dirty="0">
                <a:latin typeface="DesySans Office" panose="020B0503040000020003" pitchFamily="34" charset="0"/>
              </a:rPr>
              <a:t>Bulk silicon characterisation and handling of large (ET-scale) optics</a:t>
            </a:r>
          </a:p>
          <a:p>
            <a:pPr marL="285750" indent="-285750"/>
            <a:r>
              <a:rPr lang="en-GB" sz="2000" dirty="0"/>
              <a:t>Planning of the </a:t>
            </a:r>
            <a:r>
              <a:rPr lang="en-GB" sz="2000" b="1" i="1" dirty="0"/>
              <a:t>Low Seismic Lab</a:t>
            </a:r>
            <a:r>
              <a:rPr lang="en-GB" sz="2000" dirty="0"/>
              <a:t>, </a:t>
            </a:r>
          </a:p>
          <a:p>
            <a:pPr marL="552450" lvl="1" indent="-285750"/>
            <a:r>
              <a:rPr lang="en-GB" sz="1800" dirty="0">
                <a:latin typeface="DesySans Office" panose="020B0503040000020003" pitchFamily="34" charset="0"/>
              </a:rPr>
              <a:t>First drafts of floor plans and access</a:t>
            </a:r>
          </a:p>
          <a:p>
            <a:pPr marL="552450" lvl="1" indent="-285750"/>
            <a:r>
              <a:rPr lang="en-GB" sz="1800" dirty="0">
                <a:latin typeface="DesySans Office" panose="020B0503040000020003" pitchFamily="34" charset="0"/>
              </a:rPr>
              <a:t>Down selection of experiments for 3G GWD (incl. suspensions, cryogenics, controls) and for nuclear astrophysics</a:t>
            </a:r>
          </a:p>
          <a:p>
            <a:pPr marL="552450" lvl="1" indent="-285750"/>
            <a:r>
              <a:rPr lang="en-GB" sz="1800" dirty="0">
                <a:latin typeface="DesySans Office" panose="020B0503040000020003" pitchFamily="34" charset="0"/>
              </a:rPr>
              <a:t>Underground lab space for quantum computing research, sub-nm microscopy and lithography,…</a:t>
            </a:r>
          </a:p>
          <a:p>
            <a:pPr marL="552450" lvl="1" indent="-285750"/>
            <a:r>
              <a:rPr lang="en-GB" sz="1800" dirty="0">
                <a:latin typeface="DesySans Office" panose="020B0503040000020003" pitchFamily="34" charset="0"/>
              </a:rPr>
              <a:t>Scoping the “seismic cage” for real-time 3D seismic measurements and control</a:t>
            </a:r>
            <a:endParaRPr lang="en-GB" sz="1800" dirty="0"/>
          </a:p>
          <a:p>
            <a:r>
              <a:rPr lang="en-GB" sz="1800" dirty="0"/>
              <a:t>Preparations are underway to implement a </a:t>
            </a:r>
            <a:r>
              <a:rPr lang="en-GB" sz="1800" b="1" dirty="0"/>
              <a:t>group in GW Astronomy</a:t>
            </a:r>
            <a:r>
              <a:rPr lang="en-GB" sz="1800" dirty="0"/>
              <a:t>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5FFE8C-1BA0-C6BA-A701-D74CD3A25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171C5A-94B1-7AD6-B5D8-0D995064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ET-PP INFRA-DEV Annual Meeting | Lusetia | Christian Stegmann, Barcelona, 17. June 2024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25708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188F51F-B2D5-755C-84EC-E442A186A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The DZA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95191D-8108-C981-BFA1-AA49514E0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| ET-PP INFRA-DEV Annual Meeting | Lusetia | Christian Stegmann, Barcelona, 17. June 2024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896D5E-5E0C-810B-E47A-547E54E57A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 landmark on the German-Polish border</a:t>
            </a:r>
            <a:endParaRPr lang="en-DE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3BD5076-0D04-A1CC-1B78-AD1DA642C3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5C8081-84BC-C067-8FD3-99B6509BFD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99" b="4054"/>
          <a:stretch/>
        </p:blipFill>
        <p:spPr>
          <a:xfrm>
            <a:off x="407987" y="1406427"/>
            <a:ext cx="11376025" cy="5010249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8D03C45-E4A3-860D-44DA-0D6F5EA9516E}"/>
              </a:ext>
            </a:extLst>
          </p:cNvPr>
          <p:cNvSpPr/>
          <p:nvPr/>
        </p:nvSpPr>
        <p:spPr>
          <a:xfrm>
            <a:off x="407986" y="6112016"/>
            <a:ext cx="3241093" cy="32815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Visualisation of the DZA campus in </a:t>
            </a:r>
            <a:r>
              <a:rPr lang="en-GB" sz="1200" dirty="0" err="1">
                <a:solidFill>
                  <a:schemeClr val="bg1"/>
                </a:solidFill>
              </a:rPr>
              <a:t>Görlitz</a:t>
            </a:r>
            <a:endParaRPr lang="en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813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7F145B-B1AF-9017-3A8A-C4901230D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The DZA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F7D2EF-9FB1-093C-516B-DA37D7086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ET-PP INFRA-DEV Annual Meeting | Lusetia | Christian Stegmann, Barcelona, 17. June 2024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C40D41-A457-1A90-D5FA-1DD0A32749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</a:t>
            </a:r>
            <a:r>
              <a:rPr lang="en-DE" dirty="0"/>
              <a:t> new large scale research center with one research focus on gravitational wave astronomy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C482641-D4DE-A4B5-D4EB-B4298F1C90C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7038" b="703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CD182C0-A5B3-6C6C-9E9B-ADC1318107AE}"/>
              </a:ext>
            </a:extLst>
          </p:cNvPr>
          <p:cNvSpPr/>
          <p:nvPr/>
        </p:nvSpPr>
        <p:spPr>
          <a:xfrm>
            <a:off x="1919536" y="4941168"/>
            <a:ext cx="2448272" cy="792088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540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C1176C6-0FDD-1D98-491F-84A775FAD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The Low Seismic Lab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F1FBA61-45E8-51C4-00E9-65D8FDDB9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square</a:t>
            </a:r>
            <a:r>
              <a:rPr lang="de-DE" dirty="0"/>
              <a:t> </a:t>
            </a:r>
            <a:r>
              <a:rPr lang="de-DE" dirty="0" err="1"/>
              <a:t>kilometre</a:t>
            </a:r>
            <a:r>
              <a:rPr lang="de-DE" dirty="0"/>
              <a:t> 3D </a:t>
            </a:r>
            <a:r>
              <a:rPr lang="de-DE" dirty="0" err="1"/>
              <a:t>seismometer</a:t>
            </a:r>
            <a:r>
              <a:rPr lang="de-DE" dirty="0"/>
              <a:t> </a:t>
            </a:r>
            <a:r>
              <a:rPr lang="de-DE" dirty="0" err="1"/>
              <a:t>array</a:t>
            </a:r>
            <a:r>
              <a:rPr lang="de-DE" dirty="0"/>
              <a:t>.</a:t>
            </a:r>
          </a:p>
          <a:p>
            <a:pPr>
              <a:buFont typeface="Wingdings" pitchFamily="2" charset="2"/>
              <a:buChar char="à"/>
            </a:pPr>
            <a:r>
              <a:rPr lang="de-DE" dirty="0"/>
              <a:t>Metrological </a:t>
            </a:r>
            <a:r>
              <a:rPr lang="de-DE" dirty="0" err="1"/>
              <a:t>validation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advanced</a:t>
            </a:r>
            <a:r>
              <a:rPr lang="de-DE" dirty="0"/>
              <a:t> </a:t>
            </a:r>
            <a:r>
              <a:rPr lang="de-DE" dirty="0" err="1"/>
              <a:t>seismic</a:t>
            </a:r>
            <a:br>
              <a:rPr lang="de-DE" dirty="0"/>
            </a:br>
            <a:r>
              <a:rPr lang="de-DE" dirty="0" err="1"/>
              <a:t>isolation</a:t>
            </a:r>
            <a:r>
              <a:rPr lang="de-DE" dirty="0"/>
              <a:t> </a:t>
            </a:r>
            <a:r>
              <a:rPr lang="de-DE" dirty="0" err="1"/>
              <a:t>concepts</a:t>
            </a:r>
            <a:r>
              <a:rPr lang="de-DE" dirty="0"/>
              <a:t> on a large </a:t>
            </a:r>
            <a:r>
              <a:rPr lang="de-DE" dirty="0" err="1"/>
              <a:t>scale</a:t>
            </a:r>
            <a:br>
              <a:rPr lang="de-DE" dirty="0"/>
            </a:br>
            <a:endParaRPr lang="de-DE" dirty="0"/>
          </a:p>
          <a:p>
            <a:r>
              <a:rPr lang="de-DE" dirty="0"/>
              <a:t>The </a:t>
            </a:r>
            <a:r>
              <a:rPr lang="de-DE" dirty="0" err="1"/>
              <a:t>place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future</a:t>
            </a:r>
            <a:r>
              <a:rPr lang="de-DE" dirty="0"/>
              <a:t> "</a:t>
            </a:r>
            <a:r>
              <a:rPr lang="de-DE" dirty="0" err="1"/>
              <a:t>deep</a:t>
            </a:r>
            <a:r>
              <a:rPr lang="de-DE" dirty="0"/>
              <a:t> </a:t>
            </a:r>
            <a:r>
              <a:rPr lang="de-DE" dirty="0" err="1"/>
              <a:t>tech</a:t>
            </a:r>
            <a:r>
              <a:rPr lang="de-DE" dirty="0"/>
              <a:t>":</a:t>
            </a:r>
          </a:p>
          <a:p>
            <a:pPr lvl="1"/>
            <a:r>
              <a:rPr lang="de-DE" b="1" dirty="0">
                <a:latin typeface="DesySans Office" panose="020B0503040000020003" pitchFamily="34" charset="0"/>
              </a:rPr>
              <a:t>Technology </a:t>
            </a:r>
            <a:r>
              <a:rPr lang="de-DE" b="1" dirty="0" err="1">
                <a:latin typeface="DesySans Office" panose="020B0503040000020003" pitchFamily="34" charset="0"/>
              </a:rPr>
              <a:t>development</a:t>
            </a:r>
            <a:r>
              <a:rPr lang="de-DE" b="1" dirty="0">
                <a:latin typeface="DesySans Office" panose="020B0503040000020003" pitchFamily="34" charset="0"/>
              </a:rPr>
              <a:t> </a:t>
            </a:r>
            <a:r>
              <a:rPr lang="de-DE" b="1" dirty="0" err="1">
                <a:latin typeface="DesySans Office" panose="020B0503040000020003" pitchFamily="34" charset="0"/>
              </a:rPr>
              <a:t>for</a:t>
            </a:r>
            <a:r>
              <a:rPr lang="de-DE" b="1" dirty="0">
                <a:latin typeface="DesySans Office" panose="020B0503040000020003" pitchFamily="34" charset="0"/>
              </a:rPr>
              <a:t> </a:t>
            </a:r>
            <a:r>
              <a:rPr lang="de-DE" b="1" dirty="0" err="1">
                <a:latin typeface="DesySans Office" panose="020B0503040000020003" pitchFamily="34" charset="0"/>
              </a:rPr>
              <a:t>gravitational</a:t>
            </a:r>
            <a:r>
              <a:rPr lang="de-DE" b="1" dirty="0">
                <a:latin typeface="DesySans Office" panose="020B0503040000020003" pitchFamily="34" charset="0"/>
              </a:rPr>
              <a:t> </a:t>
            </a:r>
            <a:r>
              <a:rPr lang="de-DE" b="1" dirty="0" err="1">
                <a:latin typeface="DesySans Office" panose="020B0503040000020003" pitchFamily="34" charset="0"/>
              </a:rPr>
              <a:t>wave</a:t>
            </a:r>
            <a:r>
              <a:rPr lang="de-DE" b="1" dirty="0">
                <a:latin typeface="DesySans Office" panose="020B0503040000020003" pitchFamily="34" charset="0"/>
              </a:rPr>
              <a:t> </a:t>
            </a:r>
            <a:r>
              <a:rPr lang="de-DE" b="1" dirty="0" err="1">
                <a:latin typeface="DesySans Office" panose="020B0503040000020003" pitchFamily="34" charset="0"/>
              </a:rPr>
              <a:t>astronomy</a:t>
            </a:r>
            <a:endParaRPr lang="de-DE" b="1" dirty="0">
              <a:latin typeface="DesySans Office" panose="020B0503040000020003" pitchFamily="34" charset="0"/>
            </a:endParaRPr>
          </a:p>
          <a:p>
            <a:pPr lvl="1"/>
            <a:r>
              <a:rPr lang="de-DE" b="1" dirty="0">
                <a:latin typeface="DesySans Office" panose="020B0503040000020003" pitchFamily="34" charset="0"/>
              </a:rPr>
              <a:t>Adaptive </a:t>
            </a:r>
            <a:r>
              <a:rPr lang="de-DE" b="1" dirty="0" err="1">
                <a:latin typeface="DesySans Office" panose="020B0503040000020003" pitchFamily="34" charset="0"/>
              </a:rPr>
              <a:t>seismic</a:t>
            </a:r>
            <a:r>
              <a:rPr lang="de-DE" b="1" dirty="0">
                <a:latin typeface="DesySans Office" panose="020B0503040000020003" pitchFamily="34" charset="0"/>
              </a:rPr>
              <a:t> </a:t>
            </a:r>
            <a:r>
              <a:rPr lang="de-DE" b="1" dirty="0" err="1">
                <a:latin typeface="DesySans Office" panose="020B0503040000020003" pitchFamily="34" charset="0"/>
              </a:rPr>
              <a:t>noise</a:t>
            </a:r>
            <a:r>
              <a:rPr lang="de-DE" b="1" dirty="0">
                <a:latin typeface="DesySans Office" panose="020B0503040000020003" pitchFamily="34" charset="0"/>
              </a:rPr>
              <a:t> </a:t>
            </a:r>
            <a:r>
              <a:rPr lang="de-DE" b="1" dirty="0" err="1">
                <a:latin typeface="DesySans Office" panose="020B0503040000020003" pitchFamily="34" charset="0"/>
              </a:rPr>
              <a:t>reduction</a:t>
            </a:r>
            <a:endParaRPr lang="de-DE" b="1" dirty="0">
              <a:latin typeface="DesySans Office" panose="020B0503040000020003" pitchFamily="34" charset="0"/>
            </a:endParaRPr>
          </a:p>
          <a:p>
            <a:pPr lvl="1"/>
            <a:r>
              <a:rPr lang="de-DE" dirty="0">
                <a:latin typeface="DesySans Office" panose="020B0503040000020003" pitchFamily="34" charset="0"/>
              </a:rPr>
              <a:t>Subnanometer </a:t>
            </a:r>
            <a:r>
              <a:rPr lang="de-DE" dirty="0" err="1">
                <a:latin typeface="DesySans Office" panose="020B0503040000020003" pitchFamily="34" charset="0"/>
              </a:rPr>
              <a:t>microscopy</a:t>
            </a:r>
            <a:r>
              <a:rPr lang="de-DE" dirty="0">
                <a:latin typeface="DesySans Office" panose="020B0503040000020003" pitchFamily="34" charset="0"/>
              </a:rPr>
              <a:t> and </a:t>
            </a:r>
            <a:r>
              <a:rPr lang="de-DE" dirty="0" err="1">
                <a:latin typeface="DesySans Office" panose="020B0503040000020003" pitchFamily="34" charset="0"/>
              </a:rPr>
              <a:t>photolithography</a:t>
            </a:r>
            <a:r>
              <a:rPr lang="de-DE" dirty="0">
                <a:latin typeface="DesySans Office" panose="020B0503040000020003" pitchFamily="34" charset="0"/>
              </a:rPr>
              <a:t> </a:t>
            </a:r>
          </a:p>
          <a:p>
            <a:pPr lvl="1"/>
            <a:r>
              <a:rPr lang="de-DE" dirty="0">
                <a:latin typeface="DesySans Office" panose="020B0503040000020003" pitchFamily="34" charset="0"/>
              </a:rPr>
              <a:t>Quantum </a:t>
            </a:r>
            <a:r>
              <a:rPr lang="de-DE" dirty="0" err="1">
                <a:latin typeface="DesySans Office" panose="020B0503040000020003" pitchFamily="34" charset="0"/>
              </a:rPr>
              <a:t>computing</a:t>
            </a:r>
            <a:r>
              <a:rPr lang="de-DE" dirty="0">
                <a:latin typeface="DesySans Office" panose="020B0503040000020003" pitchFamily="34" charset="0"/>
              </a:rPr>
              <a:t> </a:t>
            </a:r>
            <a:r>
              <a:rPr lang="de-DE" dirty="0" err="1">
                <a:latin typeface="DesySans Office" panose="020B0503040000020003" pitchFamily="34" charset="0"/>
              </a:rPr>
              <a:t>experiments</a:t>
            </a:r>
            <a:endParaRPr lang="de-DE" dirty="0">
              <a:latin typeface="DesySans Office" panose="020B0503040000020003" pitchFamily="34" charset="0"/>
            </a:endParaRPr>
          </a:p>
          <a:p>
            <a:pPr lvl="1"/>
            <a:r>
              <a:rPr lang="de-DE" dirty="0" err="1">
                <a:latin typeface="DesySans Office" panose="020B0503040000020003" pitchFamily="34" charset="0"/>
              </a:rPr>
              <a:t>Astrophysics</a:t>
            </a:r>
            <a:r>
              <a:rPr lang="de-DE" dirty="0">
                <a:latin typeface="DesySans Office" panose="020B0503040000020003" pitchFamily="34" charset="0"/>
              </a:rPr>
              <a:t> </a:t>
            </a:r>
            <a:r>
              <a:rPr lang="de-DE" dirty="0" err="1">
                <a:latin typeface="DesySans Office" panose="020B0503040000020003" pitchFamily="34" charset="0"/>
              </a:rPr>
              <a:t>with</a:t>
            </a:r>
            <a:r>
              <a:rPr lang="de-DE" dirty="0">
                <a:latin typeface="DesySans Office" panose="020B0503040000020003" pitchFamily="34" charset="0"/>
              </a:rPr>
              <a:t> </a:t>
            </a:r>
            <a:r>
              <a:rPr lang="de-DE" dirty="0" err="1">
                <a:latin typeface="DesySans Office" panose="020B0503040000020003" pitchFamily="34" charset="0"/>
              </a:rPr>
              <a:t>accelerators</a:t>
            </a:r>
            <a:endParaRPr lang="de-DE" dirty="0">
              <a:latin typeface="DesySans Office" panose="020B0503040000020003" pitchFamily="34" charset="0"/>
            </a:endParaRPr>
          </a:p>
          <a:p>
            <a:pPr>
              <a:buFont typeface="Wingdings" pitchFamily="2" charset="2"/>
              <a:buChar char="à"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en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0F6B5F-F98E-00E0-9C3E-01B2064C8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ET-PP INFRA-DEV Annual Meeting | Lusetia | Christian Stegmann, Barcelona, 17. June 2024</a:t>
            </a:r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8C1AD0-DBD5-F03D-B1DE-533F4EF564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Innovation </a:t>
            </a:r>
            <a:r>
              <a:rPr lang="de-DE" dirty="0" err="1"/>
              <a:t>platform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approx</a:t>
            </a:r>
            <a:r>
              <a:rPr lang="de-DE" dirty="0"/>
              <a:t>. (40 x 30 x 30) m</a:t>
            </a:r>
            <a:r>
              <a:rPr lang="de-DE" baseline="30000" dirty="0"/>
              <a:t>3</a:t>
            </a:r>
            <a:r>
              <a:rPr lang="de-DE" dirty="0"/>
              <a:t> in 200m </a:t>
            </a:r>
            <a:r>
              <a:rPr lang="de-DE" dirty="0" err="1"/>
              <a:t>depth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Lusatian</a:t>
            </a:r>
            <a:r>
              <a:rPr lang="de-DE" dirty="0"/>
              <a:t> </a:t>
            </a:r>
            <a:r>
              <a:rPr lang="de-DE" dirty="0" err="1"/>
              <a:t>granite</a:t>
            </a:r>
            <a:endParaRPr lang="de-DE" dirty="0"/>
          </a:p>
          <a:p>
            <a:endParaRPr lang="en-DE" dirty="0"/>
          </a:p>
        </p:txBody>
      </p:sp>
      <p:grpSp>
        <p:nvGrpSpPr>
          <p:cNvPr id="10" name="Gruppieren 5">
            <a:extLst>
              <a:ext uri="{FF2B5EF4-FFF2-40B4-BE49-F238E27FC236}">
                <a16:creationId xmlns:a16="http://schemas.microsoft.com/office/drawing/2014/main" id="{ACF4A67C-63AC-1B23-FA62-B9C642110605}"/>
              </a:ext>
            </a:extLst>
          </p:cNvPr>
          <p:cNvGrpSpPr>
            <a:grpSpLocks/>
          </p:cNvGrpSpPr>
          <p:nvPr/>
        </p:nvGrpSpPr>
        <p:grpSpPr>
          <a:xfrm>
            <a:off x="6191374" y="3306580"/>
            <a:ext cx="5622766" cy="3362732"/>
            <a:chOff x="8091218" y="459791"/>
            <a:chExt cx="3632520" cy="201197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D3F68B-B4C0-EDB8-4E57-9DF2A88B6EAB}"/>
                </a:ext>
              </a:extLst>
            </p:cNvPr>
            <p:cNvSpPr txBox="1"/>
            <p:nvPr/>
          </p:nvSpPr>
          <p:spPr bwMode="auto">
            <a:xfrm>
              <a:off x="9652127" y="931122"/>
              <a:ext cx="2047818" cy="1540641"/>
            </a:xfrm>
            <a:prstGeom prst="rect">
              <a:avLst/>
            </a:prstGeom>
            <a:noFill/>
          </p:spPr>
          <p:txBody>
            <a:bodyPr wrap="square" lIns="90937" tIns="45469" rIns="90937" bIns="45469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93" b="1" i="0" u="none" strike="noStrike" kern="0" cap="none" spc="0" normalizeH="0" baseline="0" noProof="0" dirty="0">
                  <a:ln>
                    <a:noFill/>
                  </a:ln>
                  <a:solidFill>
                    <a:srgbClr val="004899"/>
                  </a:solidFill>
                  <a:effectLst/>
                  <a:uLnTx/>
                  <a:uFillTx/>
                  <a:latin typeface="Neue Haas Grotesk Text Pro"/>
                  <a:ea typeface="+mn-ea"/>
                  <a:cs typeface="Calibri" panose="020F0502020204030204" pitchFamily="34" charset="0"/>
                </a:rPr>
                <a:t>Low-</a:t>
              </a:r>
              <a:r>
                <a:rPr kumimoji="0" lang="de-DE" sz="119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4899"/>
                  </a:solidFill>
                  <a:effectLst/>
                  <a:uLnTx/>
                  <a:uFillTx/>
                  <a:latin typeface="Neue Haas Grotesk Text Pro"/>
                  <a:ea typeface="+mn-ea"/>
                  <a:cs typeface="Calibri" panose="020F0502020204030204" pitchFamily="34" charset="0"/>
                </a:rPr>
                <a:t>Seismic</a:t>
              </a:r>
              <a:r>
                <a:rPr kumimoji="0" lang="de-DE" sz="1193" b="1" i="0" u="none" strike="noStrike" kern="0" cap="none" spc="0" normalizeH="0" baseline="0" noProof="0" dirty="0">
                  <a:ln>
                    <a:noFill/>
                  </a:ln>
                  <a:solidFill>
                    <a:srgbClr val="004899"/>
                  </a:solidFill>
                  <a:effectLst/>
                  <a:uLnTx/>
                  <a:uFillTx/>
                  <a:latin typeface="Neue Haas Grotesk Text Pro"/>
                  <a:ea typeface="+mn-ea"/>
                  <a:cs typeface="Calibri" panose="020F0502020204030204" pitchFamily="34" charset="0"/>
                </a:rPr>
                <a:t> Lab in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93" b="1" i="0" u="none" strike="noStrike" kern="0" cap="none" spc="0" normalizeH="0" baseline="0" noProof="0" dirty="0">
                  <a:ln>
                    <a:noFill/>
                  </a:ln>
                  <a:solidFill>
                    <a:srgbClr val="004899"/>
                  </a:solidFill>
                  <a:effectLst/>
                  <a:uLnTx/>
                  <a:uFillTx/>
                  <a:latin typeface="Neue Haas Grotesk Text Pro"/>
                  <a:ea typeface="+mn-ea"/>
                  <a:cs typeface="Calibri" panose="020F0502020204030204" pitchFamily="34" charset="0"/>
                </a:rPr>
                <a:t>einem seismischen Käfig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8BB954C-45BF-9587-CFC7-BC48A04D4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401" r="18754" b="18276"/>
            <a:stretch/>
          </p:blipFill>
          <p:spPr bwMode="auto">
            <a:xfrm>
              <a:off x="8091218" y="459791"/>
              <a:ext cx="3632520" cy="1850100"/>
            </a:xfrm>
            <a:prstGeom prst="rect">
              <a:avLst/>
            </a:prstGeom>
            <a:solidFill>
              <a:srgbClr val="004899"/>
            </a:solidFill>
            <a:ln w="28575">
              <a:noFill/>
            </a:ln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664FDDB-85CA-CEDF-A5AC-98B1CC113970}"/>
                </a:ext>
              </a:extLst>
            </p:cNvPr>
            <p:cNvSpPr/>
            <p:nvPr/>
          </p:nvSpPr>
          <p:spPr bwMode="auto">
            <a:xfrm>
              <a:off x="9838351" y="1299301"/>
              <a:ext cx="216024" cy="216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6A875D9-B813-FB94-0F1B-42EC6F0F136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381403" y="815042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93AFCD-E8BF-CCD9-83B8-CF32BDAF304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914720" y="824130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FE43421-EE55-87D2-D2BF-01DF0BFB3DF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450997" y="824130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B67725B-A224-74D8-343A-CE5CC9E36A5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46582" y="824130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7B58F21-DE0E-F07C-E4A8-953341841C7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182858" y="824130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22A1FCF-9238-C8EE-6072-254ED1D4217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381403" y="1887763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76A5317-9D57-8C59-B8FC-232A2B70C34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914720" y="1896851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2F2AD76-4025-9BE6-F162-896436680BC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450997" y="1896851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481E7CA-D5FF-6590-F12A-C68C29631E4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46582" y="1896851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AB9C4B0-5B92-2033-AF2B-84BF201BE8B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182858" y="1896851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5EFBE50-E742-836D-4293-43154803414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370169" y="1367339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3C65AFF-9314-61A9-152D-BDA24477899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903486" y="1376427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921BCAD-39E1-2028-3E13-04061B7FAB7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439763" y="1376427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12B3480-7492-F090-7229-B0A48958095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35348" y="1376427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6CF8676-61FE-5939-03E3-D7EF5092E91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171624" y="1376427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6248B7-96FE-3EB8-7091-89256FE2208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374161" y="1089009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8BB2B3E-91C4-3DA6-B6C8-691107E1638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907478" y="1098097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68AB21D-69E9-64B6-23BC-38DC6E9A248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443755" y="1098097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86677CD-3A24-9977-4018-57F8E51C94C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39340" y="1098097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7E7C4B0-5C52-69A3-0456-31A05834F23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175616" y="1098097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41BAE31-CDCC-0386-F79F-A4E111D6CB6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370169" y="1617881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581B8FD-702F-7EAA-77D0-FB0E2006683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903486" y="1626969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2C45CF1-13D6-88B3-71A4-AB64C25A119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439763" y="1626969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810377-137D-5B20-EAA6-2C85405FAA9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35348" y="1626969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AE9F030-EC80-5462-2483-B9ED357B214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171624" y="1626969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9" name="Picture 38" descr="Logo&#10;&#10;Description automatically generated">
              <a:extLst>
                <a:ext uri="{FF2B5EF4-FFF2-40B4-BE49-F238E27FC236}">
                  <a16:creationId xmlns:a16="http://schemas.microsoft.com/office/drawing/2014/main" id="{43570EDD-7BB5-0930-3CD6-4BDA0BDE3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8216584" y="1515301"/>
              <a:ext cx="944410" cy="492736"/>
            </a:xfrm>
            <a:prstGeom prst="rect">
              <a:avLst/>
            </a:prstGeom>
          </p:spPr>
        </p:pic>
      </p:grpSp>
      <p:pic>
        <p:nvPicPr>
          <p:cNvPr id="40" name="Grafik 91">
            <a:extLst>
              <a:ext uri="{FF2B5EF4-FFF2-40B4-BE49-F238E27FC236}">
                <a16:creationId xmlns:a16="http://schemas.microsoft.com/office/drawing/2014/main" id="{6A151B11-332A-300A-E34F-2B9444BDF2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63348" y="1196752"/>
            <a:ext cx="725434" cy="194570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14B3C0F5-DF89-66D8-8C9A-37196E3DD9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44068" y="1219052"/>
            <a:ext cx="1112645" cy="1945703"/>
          </a:xfrm>
          <a:prstGeom prst="rect">
            <a:avLst/>
          </a:prstGeom>
          <a:ln w="9320">
            <a:solidFill>
              <a:schemeClr val="bg1"/>
            </a:solidFill>
          </a:ln>
        </p:spPr>
      </p:pic>
      <p:pic>
        <p:nvPicPr>
          <p:cNvPr id="42" name="Picture 3" descr="A picture containing text, indoor, wall, floor&#10;&#10;Description automatically generated">
            <a:extLst>
              <a:ext uri="{FF2B5EF4-FFF2-40B4-BE49-F238E27FC236}">
                <a16:creationId xmlns:a16="http://schemas.microsoft.com/office/drawing/2014/main" id="{8766A62B-0E77-AA49-53BB-45F5802950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3"/>
          <a:stretch/>
        </p:blipFill>
        <p:spPr>
          <a:xfrm>
            <a:off x="6162090" y="1200330"/>
            <a:ext cx="3539103" cy="19807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7CDFD5E-DD31-000D-668E-E5DF7E6F0081}"/>
              </a:ext>
            </a:extLst>
          </p:cNvPr>
          <p:cNvSpPr/>
          <p:nvPr/>
        </p:nvSpPr>
        <p:spPr>
          <a:xfrm>
            <a:off x="7386718" y="2910537"/>
            <a:ext cx="2310415" cy="27054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bg1"/>
                </a:solidFill>
              </a:rPr>
              <a:t>Visualisation a corner of ET, NIKHEF</a:t>
            </a:r>
            <a:endParaRPr lang="en-DE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92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F83DA-98E9-084D-98D8-0F8D8BC0E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| ET-PP INFRA-DEV Annual Meeting | Lusetia | Christian Stegmann, Barcelona, 17. June 2024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774734A-8472-FF38-E4CB-35F5AF50B5B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3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85570C1-C8D8-00FA-511D-C1AD6100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Earthquake probability</a:t>
            </a:r>
            <a:endParaRPr lang="en-D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837B65-C931-193C-A8C2-512F9F02226B}"/>
              </a:ext>
            </a:extLst>
          </p:cNvPr>
          <p:cNvSpPr txBox="1"/>
          <p:nvPr/>
        </p:nvSpPr>
        <p:spPr>
          <a:xfrm>
            <a:off x="7609973" y="1270882"/>
            <a:ext cx="61000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DesySans Office" panose="020B0503040000020003" pitchFamily="34" charset="0"/>
                <a:cs typeface="Arial" panose="020B0604020202020204" pitchFamily="34" charset="0"/>
              </a:rPr>
              <a:t>European SHARE map, </a:t>
            </a:r>
          </a:p>
          <a:p>
            <a:r>
              <a:rPr lang="en-US" dirty="0">
                <a:solidFill>
                  <a:schemeClr val="accent1"/>
                </a:solidFill>
                <a:latin typeface="DesySans Office" panose="020B0503040000020003" pitchFamily="34" charset="0"/>
                <a:cs typeface="Arial" panose="020B0604020202020204" pitchFamily="34" charset="0"/>
              </a:rPr>
              <a:t>past 475 years</a:t>
            </a:r>
          </a:p>
          <a:p>
            <a:r>
              <a:rPr lang="en-US" dirty="0">
                <a:solidFill>
                  <a:schemeClr val="accent1"/>
                </a:solidFill>
                <a:latin typeface="DesySans Office" panose="020B0503040000020003" pitchFamily="34" charset="0"/>
                <a:cs typeface="Arial" panose="020B0604020202020204" pitchFamily="34" charset="0"/>
              </a:rPr>
              <a:t>Giardini et al, 2013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A010D55-911C-96F3-2B28-D75E5211A749}"/>
              </a:ext>
            </a:extLst>
          </p:cNvPr>
          <p:cNvSpPr>
            <a:spLocks noChangeAspect="1"/>
          </p:cNvSpPr>
          <p:nvPr/>
        </p:nvSpPr>
        <p:spPr>
          <a:xfrm>
            <a:off x="4282223" y="2020433"/>
            <a:ext cx="178986" cy="18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EC520DD-8648-48A2-A05C-C3D3EB6B5BE4}"/>
              </a:ext>
            </a:extLst>
          </p:cNvPr>
          <p:cNvSpPr>
            <a:spLocks noChangeAspect="1"/>
          </p:cNvSpPr>
          <p:nvPr/>
        </p:nvSpPr>
        <p:spPr>
          <a:xfrm>
            <a:off x="4369317" y="5129693"/>
            <a:ext cx="143189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E6D4A6-4E22-7A9A-F7AB-E317C98652AF}"/>
              </a:ext>
            </a:extLst>
          </p:cNvPr>
          <p:cNvSpPr>
            <a:spLocks noChangeAspect="1"/>
          </p:cNvSpPr>
          <p:nvPr/>
        </p:nvSpPr>
        <p:spPr>
          <a:xfrm rot="3501529" flipH="1" flipV="1">
            <a:off x="5480050" y="2119284"/>
            <a:ext cx="180827" cy="90731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675044-640E-067E-D5AB-6D2B5A0227F6}"/>
              </a:ext>
            </a:extLst>
          </p:cNvPr>
          <p:cNvSpPr txBox="1"/>
          <p:nvPr/>
        </p:nvSpPr>
        <p:spPr>
          <a:xfrm flipH="1">
            <a:off x="5668223" y="1768769"/>
            <a:ext cx="90747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Lausitz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C51766-0A29-B56A-045D-BBB81A8CBFE2}"/>
              </a:ext>
            </a:extLst>
          </p:cNvPr>
          <p:cNvSpPr txBox="1"/>
          <p:nvPr/>
        </p:nvSpPr>
        <p:spPr>
          <a:xfrm flipH="1">
            <a:off x="2510796" y="2335449"/>
            <a:ext cx="1816398" cy="338554"/>
          </a:xfrm>
          <a:prstGeom prst="rect">
            <a:avLst/>
          </a:prstGeom>
          <a:solidFill>
            <a:schemeClr val="bg1"/>
          </a:solidFill>
          <a:ln>
            <a:solidFill>
              <a:srgbClr val="00489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esySans Office" panose="020B0503040000020003" pitchFamily="34" charset="0"/>
              </a:rPr>
              <a:t>ET site candidate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49E62D-60A3-EF0D-D68B-52E71CDF4591}"/>
              </a:ext>
            </a:extLst>
          </p:cNvPr>
          <p:cNvSpPr txBox="1"/>
          <p:nvPr/>
        </p:nvSpPr>
        <p:spPr>
          <a:xfrm flipH="1">
            <a:off x="2465823" y="4538229"/>
            <a:ext cx="1816399" cy="338554"/>
          </a:xfrm>
          <a:prstGeom prst="rect">
            <a:avLst/>
          </a:prstGeom>
          <a:solidFill>
            <a:schemeClr val="bg1"/>
          </a:solidFill>
          <a:ln>
            <a:solidFill>
              <a:srgbClr val="00489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esySans Office" panose="020B0503040000020003" pitchFamily="34" charset="0"/>
              </a:rPr>
              <a:t>ET site candidate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29979C5-7471-1096-D307-29E7495DEFEA}"/>
              </a:ext>
            </a:extLst>
          </p:cNvPr>
          <p:cNvCxnSpPr>
            <a:cxnSpLocks/>
            <a:stCxn id="13" idx="2"/>
            <a:endCxn id="6" idx="2"/>
          </p:cNvCxnSpPr>
          <p:nvPr/>
        </p:nvCxnSpPr>
        <p:spPr>
          <a:xfrm>
            <a:off x="3374022" y="4876783"/>
            <a:ext cx="995295" cy="32491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08B5A7C-2866-9A41-2A30-1B747727B9F8}"/>
              </a:ext>
            </a:extLst>
          </p:cNvPr>
          <p:cNvCxnSpPr>
            <a:cxnSpLocks/>
            <a:stCxn id="9" idx="0"/>
            <a:endCxn id="3" idx="2"/>
          </p:cNvCxnSpPr>
          <p:nvPr/>
        </p:nvCxnSpPr>
        <p:spPr>
          <a:xfrm flipV="1">
            <a:off x="3418995" y="2110433"/>
            <a:ext cx="863228" cy="225016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320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C793A57-1BF2-BD61-8832-3B0C6C376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 site for ET?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29BC701-D0E5-0865-2FD9-13D2C2BDA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5085184"/>
            <a:ext cx="11376025" cy="1331492"/>
          </a:xfrm>
        </p:spPr>
        <p:txBody>
          <a:bodyPr/>
          <a:lstStyle/>
          <a:p>
            <a:endParaRPr lang="en-D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30BCCAC-A523-AD4C-1BEC-0F21FAC18F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E" dirty="0"/>
              <a:t>Several ciriteria are relevant for the site decision and can be roughly divided into four categories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B7FBF1E-2370-4A8A-D12D-1D0C7657FC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759540"/>
              </p:ext>
            </p:extLst>
          </p:nvPr>
        </p:nvGraphicFramePr>
        <p:xfrm>
          <a:off x="402440" y="2169000"/>
          <a:ext cx="11376024" cy="25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04237">
                  <a:extLst>
                    <a:ext uri="{9D8B030D-6E8A-4147-A177-3AD203B41FA5}">
                      <a16:colId xmlns:a16="http://schemas.microsoft.com/office/drawing/2014/main" val="3442477836"/>
                    </a:ext>
                  </a:extLst>
                </a:gridCol>
                <a:gridCol w="3671787">
                  <a:extLst>
                    <a:ext uri="{9D8B030D-6E8A-4147-A177-3AD203B41FA5}">
                      <a16:colId xmlns:a16="http://schemas.microsoft.com/office/drawing/2014/main" val="1157992689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DE" dirty="0">
                          <a:latin typeface="DesySans Office" panose="020B0503040000020003" pitchFamily="34" charset="0"/>
                        </a:rPr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>
                          <a:latin typeface="DesySans Office" panose="020B0503040000020003" pitchFamily="34" charset="0"/>
                        </a:rPr>
                        <a:t>Lusetia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86146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DesySans Office" panose="020B0503040000020003" pitchFamily="34" charset="0"/>
                        </a:rPr>
                        <a:t>1. Can the scientific programme be carried out by ET at this location?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>
                          <a:latin typeface="DesySans Office" panose="020B0503040000020003" pitchFamily="34" charset="0"/>
                        </a:rPr>
                        <a:t>(promising)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507388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DesySans Office" panose="020B0503040000020003" pitchFamily="34" charset="0"/>
                        </a:rPr>
                        <a:t>2. Can ET be built at this site cost-efficiently and with calculable risks?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>
                          <a:latin typeface="DesySans Office" panose="020B0503040000020003" pitchFamily="34" charset="0"/>
                        </a:rPr>
                        <a:t>unknown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088301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DesySans Office" panose="020B0503040000020003" pitchFamily="34" charset="0"/>
                        </a:rPr>
                        <a:t>3. Can ET be operated at this location for decades?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>
                          <a:latin typeface="DesySans Office" panose="020B0503040000020003" pitchFamily="34" charset="0"/>
                        </a:rPr>
                        <a:t>unknown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93068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DesySans Office" panose="020B0503040000020003" pitchFamily="34" charset="0"/>
                        </a:rPr>
                        <a:t>4. Is there political support and financial commitment for the site?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>
                          <a:latin typeface="DesySans Office" panose="020B0503040000020003" pitchFamily="34" charset="0"/>
                        </a:rPr>
                        <a:t>We will know in a few weeks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5011669"/>
                  </a:ext>
                </a:extLst>
              </a:tr>
            </a:tbl>
          </a:graphicData>
        </a:graphic>
      </p:graphicFrame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0C91DF0-5FCF-AE59-5C0E-088D0769E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ET-PP INFRA-DEV Annual Meeting | Lusetia | Christian Stegmann, Barcelona, 17. June 2024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79697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57">
            <a:extLst>
              <a:ext uri="{FF2B5EF4-FFF2-40B4-BE49-F238E27FC236}">
                <a16:creationId xmlns:a16="http://schemas.microsoft.com/office/drawing/2014/main" id="{99845FEB-82DA-E66D-AB53-BDD3491D9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esySans Office" panose="020B0503040000020003" pitchFamily="34" charset="0"/>
              </a:rPr>
              <a:t>The Lusatia region</a:t>
            </a:r>
            <a:endParaRPr lang="en-DE" dirty="0">
              <a:latin typeface="DesySans Office" panose="020B0503040000020003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ABA99C-33A7-6A05-902E-AD38518F5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| ET-PP INFRA-DEV Annual Meeting | Lusetia | Christian Stegmann, Barcelona, 17. June 2024</a:t>
            </a: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F920E227-3307-3FB6-E20F-AE0A54E0C3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1800" dirty="0">
                <a:latin typeface="DesySans Office" panose="020B0503040000020003" pitchFamily="34" charset="0"/>
              </a:rPr>
              <a:t>A largely monolithic and smooth g</a:t>
            </a:r>
            <a:r>
              <a:rPr lang="en-GB" i="0" u="none" strike="noStrike" dirty="0">
                <a:effectLst/>
                <a:latin typeface="DesySans Office" panose="020B0503040000020003" pitchFamily="34" charset="0"/>
              </a:rPr>
              <a:t>ranodiorite</a:t>
            </a:r>
            <a:r>
              <a:rPr lang="en-GB" sz="1800" dirty="0">
                <a:latin typeface="DesySans Office" panose="020B0503040000020003" pitchFamily="34" charset="0"/>
              </a:rPr>
              <a:t> block with an extension of at least 20 kilometres</a:t>
            </a:r>
            <a:endParaRPr lang="en-DE" dirty="0">
              <a:latin typeface="DesySans Office" panose="020B0503040000020003" pitchFamily="34" charset="0"/>
            </a:endParaRPr>
          </a:p>
          <a:p>
            <a:endParaRPr lang="en-DE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094F1FC-DFF0-ABE4-7520-A6EB155E37EA}"/>
              </a:ext>
            </a:extLst>
          </p:cNvPr>
          <p:cNvGrpSpPr/>
          <p:nvPr/>
        </p:nvGrpSpPr>
        <p:grpSpPr>
          <a:xfrm>
            <a:off x="279945" y="1412776"/>
            <a:ext cx="6248911" cy="4556995"/>
            <a:chOff x="526794" y="287999"/>
            <a:chExt cx="7927077" cy="5780792"/>
          </a:xfrm>
        </p:grpSpPr>
        <p:pic>
          <p:nvPicPr>
            <p:cNvPr id="36" name="Grafik 7">
              <a:extLst>
                <a:ext uri="{FF2B5EF4-FFF2-40B4-BE49-F238E27FC236}">
                  <a16:creationId xmlns:a16="http://schemas.microsoft.com/office/drawing/2014/main" id="{B7103BE4-8E25-9325-9BB4-1D192CDD0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6234" y="287999"/>
              <a:ext cx="7767637" cy="5660708"/>
            </a:xfrm>
            <a:prstGeom prst="rect">
              <a:avLst/>
            </a:prstGeom>
          </p:spPr>
        </p:pic>
        <p:sp>
          <p:nvSpPr>
            <p:cNvPr id="37" name="Textfeld 8">
              <a:extLst>
                <a:ext uri="{FF2B5EF4-FFF2-40B4-BE49-F238E27FC236}">
                  <a16:creationId xmlns:a16="http://schemas.microsoft.com/office/drawing/2014/main" id="{1890F49A-13C0-A1BE-E531-C104D34DBFA0}"/>
                </a:ext>
              </a:extLst>
            </p:cNvPr>
            <p:cNvSpPr txBox="1"/>
            <p:nvPr/>
          </p:nvSpPr>
          <p:spPr>
            <a:xfrm>
              <a:off x="3850945" y="3524596"/>
              <a:ext cx="1438214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Biotit-Granodiorit</a:t>
              </a:r>
              <a:b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kumimoji="0" lang="de-DE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Typ Kamenz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</a:p>
            <a:p>
              <a:pPr marL="0" marR="0" lvl="0" indent="0" algn="ct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mk-gk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38" name="Textfeld 9">
              <a:extLst>
                <a:ext uri="{FF2B5EF4-FFF2-40B4-BE49-F238E27FC236}">
                  <a16:creationId xmlns:a16="http://schemas.microsoft.com/office/drawing/2014/main" id="{2ADABAC2-4CED-0227-8619-D94CCF8E2DD7}"/>
                </a:ext>
              </a:extLst>
            </p:cNvPr>
            <p:cNvSpPr txBox="1"/>
            <p:nvPr/>
          </p:nvSpPr>
          <p:spPr>
            <a:xfrm rot="2284855">
              <a:off x="6881495" y="4405943"/>
              <a:ext cx="143821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Biotit-Granodiorit</a:t>
              </a:r>
              <a:b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kumimoji="0" lang="de-DE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fk-mk</a:t>
              </a: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</a:p>
          </p:txBody>
        </p:sp>
        <p:grpSp>
          <p:nvGrpSpPr>
            <p:cNvPr id="39" name="Gruppieren 12">
              <a:extLst>
                <a:ext uri="{FF2B5EF4-FFF2-40B4-BE49-F238E27FC236}">
                  <a16:creationId xmlns:a16="http://schemas.microsoft.com/office/drawing/2014/main" id="{FE05CAB8-F446-1E35-F040-C868A39CC933}"/>
                </a:ext>
              </a:extLst>
            </p:cNvPr>
            <p:cNvGrpSpPr/>
            <p:nvPr/>
          </p:nvGrpSpPr>
          <p:grpSpPr>
            <a:xfrm>
              <a:off x="526794" y="4005890"/>
              <a:ext cx="2020189" cy="1850635"/>
              <a:chOff x="526647" y="3969096"/>
              <a:chExt cx="2020189" cy="1850635"/>
            </a:xfrm>
          </p:grpSpPr>
          <p:sp>
            <p:nvSpPr>
              <p:cNvPr id="56" name="Textfeld 10">
                <a:extLst>
                  <a:ext uri="{FF2B5EF4-FFF2-40B4-BE49-F238E27FC236}">
                    <a16:creationId xmlns:a16="http://schemas.microsoft.com/office/drawing/2014/main" id="{1C168AD5-67DB-1CDD-652B-B9AD2E6E8765}"/>
                  </a:ext>
                </a:extLst>
              </p:cNvPr>
              <p:cNvSpPr txBox="1"/>
              <p:nvPr/>
            </p:nvSpPr>
            <p:spPr>
              <a:xfrm rot="3899697">
                <a:off x="1467630" y="4740525"/>
                <a:ext cx="18506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60949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</a:t>
                </a:r>
                <a:r>
                  <a:rPr kumimoji="0" lang="de-DE" sz="13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Typ </a:t>
                </a:r>
                <a:r>
                  <a:rPr kumimoji="0" lang="de-DE" sz="13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Königsbrück</a:t>
                </a:r>
                <a:r>
                  <a:rPr kumimoji="0" lang="de-DE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</a:t>
                </a:r>
                <a:r>
                  <a:rPr kumimoji="0" lang="de-DE" sz="13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mk</a:t>
                </a:r>
                <a:r>
                  <a:rPr kumimoji="0" lang="de-DE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</a:t>
                </a:r>
              </a:p>
            </p:txBody>
          </p:sp>
          <p:sp>
            <p:nvSpPr>
              <p:cNvPr id="57" name="Textfeld 11">
                <a:extLst>
                  <a:ext uri="{FF2B5EF4-FFF2-40B4-BE49-F238E27FC236}">
                    <a16:creationId xmlns:a16="http://schemas.microsoft.com/office/drawing/2014/main" id="{82F51DB6-A5E4-A3DE-D2E0-20039777F81E}"/>
                  </a:ext>
                </a:extLst>
              </p:cNvPr>
              <p:cNvSpPr txBox="1"/>
              <p:nvPr/>
            </p:nvSpPr>
            <p:spPr>
              <a:xfrm rot="19953159">
                <a:off x="526647" y="4541030"/>
                <a:ext cx="143821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60949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Biotit-Granodiorit</a:t>
                </a:r>
                <a:endPara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0" name="Gruppieren 15">
              <a:extLst>
                <a:ext uri="{FF2B5EF4-FFF2-40B4-BE49-F238E27FC236}">
                  <a16:creationId xmlns:a16="http://schemas.microsoft.com/office/drawing/2014/main" id="{44C648CA-BF4C-B0B1-2BD5-82181B40B065}"/>
                </a:ext>
              </a:extLst>
            </p:cNvPr>
            <p:cNvGrpSpPr/>
            <p:nvPr/>
          </p:nvGrpSpPr>
          <p:grpSpPr>
            <a:xfrm>
              <a:off x="1402661" y="4810112"/>
              <a:ext cx="3866925" cy="1258679"/>
              <a:chOff x="1402661" y="4810112"/>
              <a:chExt cx="3866925" cy="1258679"/>
            </a:xfrm>
          </p:grpSpPr>
          <p:sp>
            <p:nvSpPr>
              <p:cNvPr id="54" name="Textfeld 13">
                <a:extLst>
                  <a:ext uri="{FF2B5EF4-FFF2-40B4-BE49-F238E27FC236}">
                    <a16:creationId xmlns:a16="http://schemas.microsoft.com/office/drawing/2014/main" id="{F43C6E17-137E-BC96-A19C-166843562CA5}"/>
                  </a:ext>
                </a:extLst>
              </p:cNvPr>
              <p:cNvSpPr txBox="1"/>
              <p:nvPr/>
            </p:nvSpPr>
            <p:spPr>
              <a:xfrm rot="3528867">
                <a:off x="927210" y="5285563"/>
                <a:ext cx="12586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ctr">
                  <a:defRPr sz="1400">
                    <a:solidFill>
                      <a:srgbClr val="CC00FF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ctr" defTabSz="60949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Zweiglimmer-</a:t>
                </a:r>
              </a:p>
            </p:txBody>
          </p:sp>
          <p:sp>
            <p:nvSpPr>
              <p:cNvPr id="55" name="Textfeld 14">
                <a:extLst>
                  <a:ext uri="{FF2B5EF4-FFF2-40B4-BE49-F238E27FC236}">
                    <a16:creationId xmlns:a16="http://schemas.microsoft.com/office/drawing/2014/main" id="{8940F014-8F25-C281-D7A6-172114081687}"/>
                  </a:ext>
                </a:extLst>
              </p:cNvPr>
              <p:cNvSpPr txBox="1"/>
              <p:nvPr/>
            </p:nvSpPr>
            <p:spPr>
              <a:xfrm rot="20493844">
                <a:off x="4200062" y="5513401"/>
                <a:ext cx="10695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60949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C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Granodiorit</a:t>
                </a:r>
                <a:endPara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" name="Textfeld 16">
              <a:extLst>
                <a:ext uri="{FF2B5EF4-FFF2-40B4-BE49-F238E27FC236}">
                  <a16:creationId xmlns:a16="http://schemas.microsoft.com/office/drawing/2014/main" id="{671AD112-B4CB-1E83-88EA-1BCEEA46B267}"/>
                </a:ext>
              </a:extLst>
            </p:cNvPr>
            <p:cNvSpPr txBox="1"/>
            <p:nvPr/>
          </p:nvSpPr>
          <p:spPr>
            <a:xfrm>
              <a:off x="4608276" y="4190499"/>
              <a:ext cx="16578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 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Biotit-Monzogranit</a:t>
              </a: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endParaRPr>
            </a:p>
            <a:p>
              <a:pPr marL="0" marR="0" lvl="0" indent="0" algn="ct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kumimoji="0" lang="de-DE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Typ </a:t>
              </a:r>
              <a:r>
                <a:rPr kumimoji="0" lang="de-DE" sz="1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Horka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42" name="Textfeld 17">
              <a:extLst>
                <a:ext uri="{FF2B5EF4-FFF2-40B4-BE49-F238E27FC236}">
                  <a16:creationId xmlns:a16="http://schemas.microsoft.com/office/drawing/2014/main" id="{AE500E15-2074-8D12-AA28-59F8EB25838E}"/>
                </a:ext>
              </a:extLst>
            </p:cNvPr>
            <p:cNvSpPr txBox="1"/>
            <p:nvPr/>
          </p:nvSpPr>
          <p:spPr>
            <a:xfrm rot="18779436">
              <a:off x="1874169" y="1870151"/>
              <a:ext cx="181491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Grauwacken</a:t>
              </a:r>
            </a:p>
            <a:p>
              <a:pPr marL="0" marR="0" lvl="0" indent="0" algn="ct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(Jungproterozoikum,</a:t>
              </a:r>
            </a:p>
            <a:p>
              <a:pPr marL="0" marR="0" lvl="0" indent="0" algn="ct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Kamenz-Gruppe</a:t>
              </a: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</a:p>
          </p:txBody>
        </p:sp>
        <p:grpSp>
          <p:nvGrpSpPr>
            <p:cNvPr id="43" name="Gruppieren 26">
              <a:extLst>
                <a:ext uri="{FF2B5EF4-FFF2-40B4-BE49-F238E27FC236}">
                  <a16:creationId xmlns:a16="http://schemas.microsoft.com/office/drawing/2014/main" id="{4383C149-330F-56EE-F166-3EC1D2F0DC68}"/>
                </a:ext>
              </a:extLst>
            </p:cNvPr>
            <p:cNvGrpSpPr/>
            <p:nvPr/>
          </p:nvGrpSpPr>
          <p:grpSpPr>
            <a:xfrm>
              <a:off x="6201295" y="2239483"/>
              <a:ext cx="1927889" cy="597382"/>
              <a:chOff x="6201295" y="2239483"/>
              <a:chExt cx="1927889" cy="597382"/>
            </a:xfrm>
          </p:grpSpPr>
          <p:sp>
            <p:nvSpPr>
              <p:cNvPr id="51" name="Textfeld 18">
                <a:extLst>
                  <a:ext uri="{FF2B5EF4-FFF2-40B4-BE49-F238E27FC236}">
                    <a16:creationId xmlns:a16="http://schemas.microsoft.com/office/drawing/2014/main" id="{2E45F8F0-259A-B3CF-8913-DDE92C2B640A}"/>
                  </a:ext>
                </a:extLst>
              </p:cNvPr>
              <p:cNvSpPr txBox="1"/>
              <p:nvPr/>
            </p:nvSpPr>
            <p:spPr>
              <a:xfrm>
                <a:off x="6201295" y="2493818"/>
                <a:ext cx="3802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49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D1</a:t>
                </a:r>
              </a:p>
            </p:txBody>
          </p:sp>
          <p:sp>
            <p:nvSpPr>
              <p:cNvPr id="52" name="Textfeld 19">
                <a:extLst>
                  <a:ext uri="{FF2B5EF4-FFF2-40B4-BE49-F238E27FC236}">
                    <a16:creationId xmlns:a16="http://schemas.microsoft.com/office/drawing/2014/main" id="{0BF72106-E549-845E-36EE-4D1A67D8B7EF}"/>
                  </a:ext>
                </a:extLst>
              </p:cNvPr>
              <p:cNvSpPr txBox="1"/>
              <p:nvPr/>
            </p:nvSpPr>
            <p:spPr>
              <a:xfrm>
                <a:off x="7748952" y="2239483"/>
                <a:ext cx="3802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49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C1</a:t>
                </a:r>
              </a:p>
            </p:txBody>
          </p:sp>
          <p:sp>
            <p:nvSpPr>
              <p:cNvPr id="53" name="Textfeld 20">
                <a:extLst>
                  <a:ext uri="{FF2B5EF4-FFF2-40B4-BE49-F238E27FC236}">
                    <a16:creationId xmlns:a16="http://schemas.microsoft.com/office/drawing/2014/main" id="{DF4A454E-3673-2B67-5078-C17A83C91921}"/>
                  </a:ext>
                </a:extLst>
              </p:cNvPr>
              <p:cNvSpPr txBox="1"/>
              <p:nvPr/>
            </p:nvSpPr>
            <p:spPr>
              <a:xfrm rot="2408091">
                <a:off x="7452720" y="2559866"/>
                <a:ext cx="5517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49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O3-D</a:t>
                </a:r>
              </a:p>
            </p:txBody>
          </p:sp>
        </p:grpSp>
        <p:sp>
          <p:nvSpPr>
            <p:cNvPr id="44" name="Textfeld 21">
              <a:extLst>
                <a:ext uri="{FF2B5EF4-FFF2-40B4-BE49-F238E27FC236}">
                  <a16:creationId xmlns:a16="http://schemas.microsoft.com/office/drawing/2014/main" id="{B554FD3C-5E61-AABD-22F0-A99B79914AC8}"/>
                </a:ext>
              </a:extLst>
            </p:cNvPr>
            <p:cNvSpPr txBox="1"/>
            <p:nvPr/>
          </p:nvSpPr>
          <p:spPr>
            <a:xfrm>
              <a:off x="7348365" y="1044051"/>
              <a:ext cx="372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K2</a:t>
              </a:r>
            </a:p>
          </p:txBody>
        </p:sp>
        <p:sp>
          <p:nvSpPr>
            <p:cNvPr id="45" name="Textfeld 22">
              <a:extLst>
                <a:ext uri="{FF2B5EF4-FFF2-40B4-BE49-F238E27FC236}">
                  <a16:creationId xmlns:a16="http://schemas.microsoft.com/office/drawing/2014/main" id="{F463468B-31DF-2CD7-6CCA-F0F25E05DA14}"/>
                </a:ext>
              </a:extLst>
            </p:cNvPr>
            <p:cNvSpPr txBox="1"/>
            <p:nvPr/>
          </p:nvSpPr>
          <p:spPr>
            <a:xfrm rot="2512317">
              <a:off x="6144535" y="2254871"/>
              <a:ext cx="20152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Görlitzer</a:t>
              </a:r>
            </a:p>
            <a:p>
              <a:pPr marL="0" marR="0" lvl="0" indent="0" algn="ct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Schiefergebirge</a:t>
              </a:r>
            </a:p>
          </p:txBody>
        </p:sp>
        <p:sp>
          <p:nvSpPr>
            <p:cNvPr id="46" name="Pfeil nach rechts 23">
              <a:extLst>
                <a:ext uri="{FF2B5EF4-FFF2-40B4-BE49-F238E27FC236}">
                  <a16:creationId xmlns:a16="http://schemas.microsoft.com/office/drawing/2014/main" id="{5CD35D21-B98E-1812-6325-0918C2CBEFC1}"/>
                </a:ext>
              </a:extLst>
            </p:cNvPr>
            <p:cNvSpPr/>
            <p:nvPr/>
          </p:nvSpPr>
          <p:spPr>
            <a:xfrm rot="1862584">
              <a:off x="6299213" y="4331879"/>
              <a:ext cx="495424" cy="266007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7" name="Gruppieren 29">
              <a:extLst>
                <a:ext uri="{FF2B5EF4-FFF2-40B4-BE49-F238E27FC236}">
                  <a16:creationId xmlns:a16="http://schemas.microsoft.com/office/drawing/2014/main" id="{5273B1F5-EA2F-1F6A-13D0-EDF3C36A3C5B}"/>
                </a:ext>
              </a:extLst>
            </p:cNvPr>
            <p:cNvGrpSpPr/>
            <p:nvPr/>
          </p:nvGrpSpPr>
          <p:grpSpPr>
            <a:xfrm>
              <a:off x="1648950" y="1124359"/>
              <a:ext cx="3118842" cy="4464631"/>
              <a:chOff x="1648950" y="1124359"/>
              <a:chExt cx="3118842" cy="4464631"/>
            </a:xfrm>
          </p:grpSpPr>
          <p:sp>
            <p:nvSpPr>
              <p:cNvPr id="49" name="Textfeld 27">
                <a:extLst>
                  <a:ext uri="{FF2B5EF4-FFF2-40B4-BE49-F238E27FC236}">
                    <a16:creationId xmlns:a16="http://schemas.microsoft.com/office/drawing/2014/main" id="{84539702-D00C-02B1-7CF0-B803B98673D9}"/>
                  </a:ext>
                </a:extLst>
              </p:cNvPr>
              <p:cNvSpPr txBox="1"/>
              <p:nvPr/>
            </p:nvSpPr>
            <p:spPr>
              <a:xfrm>
                <a:off x="3384080" y="5311991"/>
                <a:ext cx="13837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49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Blattgrenze</a:t>
                </a:r>
              </a:p>
            </p:txBody>
          </p:sp>
          <p:sp>
            <p:nvSpPr>
              <p:cNvPr id="50" name="Textfeld 28">
                <a:extLst>
                  <a:ext uri="{FF2B5EF4-FFF2-40B4-BE49-F238E27FC236}">
                    <a16:creationId xmlns:a16="http://schemas.microsoft.com/office/drawing/2014/main" id="{9137651D-EF48-F1E8-7F0F-F83C6D48C649}"/>
                  </a:ext>
                </a:extLst>
              </p:cNvPr>
              <p:cNvSpPr txBox="1"/>
              <p:nvPr/>
            </p:nvSpPr>
            <p:spPr>
              <a:xfrm rot="16200000">
                <a:off x="1095594" y="1677715"/>
                <a:ext cx="13837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49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Blattgrenze</a:t>
                </a:r>
              </a:p>
            </p:txBody>
          </p:sp>
        </p:grpSp>
        <p:sp>
          <p:nvSpPr>
            <p:cNvPr id="48" name="Pfeil nach rechts 30">
              <a:extLst>
                <a:ext uri="{FF2B5EF4-FFF2-40B4-BE49-F238E27FC236}">
                  <a16:creationId xmlns:a16="http://schemas.microsoft.com/office/drawing/2014/main" id="{BBD20775-ECB0-1629-05DE-611088470C05}"/>
                </a:ext>
              </a:extLst>
            </p:cNvPr>
            <p:cNvSpPr/>
            <p:nvPr/>
          </p:nvSpPr>
          <p:spPr>
            <a:xfrm rot="16200000">
              <a:off x="3753764" y="943470"/>
              <a:ext cx="495424" cy="266007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0" name="Picture 59" descr="A map with a green circle&#10;&#10;Description automatically generated">
            <a:extLst>
              <a:ext uri="{FF2B5EF4-FFF2-40B4-BE49-F238E27FC236}">
                <a16:creationId xmlns:a16="http://schemas.microsoft.com/office/drawing/2014/main" id="{824B0914-2B7C-DB13-86BD-3F2C02A10F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8"/>
          <a:stretch/>
        </p:blipFill>
        <p:spPr>
          <a:xfrm>
            <a:off x="6865615" y="1412776"/>
            <a:ext cx="4918397" cy="443022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3491EA-8FBC-8EC9-76BA-57167674E36A}"/>
              </a:ext>
            </a:extLst>
          </p:cNvPr>
          <p:cNvGrpSpPr/>
          <p:nvPr/>
        </p:nvGrpSpPr>
        <p:grpSpPr>
          <a:xfrm>
            <a:off x="8296805" y="5978940"/>
            <a:ext cx="3458122" cy="338554"/>
            <a:chOff x="8296805" y="5978940"/>
            <a:chExt cx="3458122" cy="338554"/>
          </a:xfrm>
        </p:grpSpPr>
        <p:pic>
          <p:nvPicPr>
            <p:cNvPr id="2" name="Grafik 13">
              <a:extLst>
                <a:ext uri="{FF2B5EF4-FFF2-40B4-BE49-F238E27FC236}">
                  <a16:creationId xmlns:a16="http://schemas.microsoft.com/office/drawing/2014/main" id="{C3CE5223-6126-4601-A4B7-1E97E57A8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4927" y="5984014"/>
              <a:ext cx="720000" cy="33348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4ABE95F-7E42-BE68-F64B-12DA9D9B67E3}"/>
                </a:ext>
              </a:extLst>
            </p:cNvPr>
            <p:cNvSpPr txBox="1"/>
            <p:nvPr/>
          </p:nvSpPr>
          <p:spPr>
            <a:xfrm>
              <a:off x="8296805" y="5978940"/>
              <a:ext cx="27381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Co</a:t>
              </a:r>
              <a:r>
                <a:rPr lang="en-DE" sz="1600" dirty="0"/>
                <a:t>urtesy Andreas Rietbrock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BD10189-4180-AAA2-3211-BD24B8A678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314" y="2117950"/>
            <a:ext cx="667472" cy="4139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C8411C-5EDC-4716-2A75-49936A0F1F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013" y="5209364"/>
            <a:ext cx="609600" cy="4076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06532D-D901-3C44-F97A-C1AEEDDA14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424" y="2131703"/>
            <a:ext cx="576776" cy="3483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C73CDE-73F0-8578-D73B-739BB62441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732" y="1213643"/>
            <a:ext cx="2070888" cy="2138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C0C36D-1B82-82D5-32C4-7FA46B11466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544" t="505" r="16177" b="1302"/>
          <a:stretch/>
        </p:blipFill>
        <p:spPr>
          <a:xfrm>
            <a:off x="4716863" y="1190806"/>
            <a:ext cx="2020016" cy="215718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4603849-8882-7C9A-573D-F217C2E8E4F7}"/>
              </a:ext>
            </a:extLst>
          </p:cNvPr>
          <p:cNvCxnSpPr/>
          <p:nvPr/>
        </p:nvCxnSpPr>
        <p:spPr>
          <a:xfrm flipH="1">
            <a:off x="4583832" y="3369980"/>
            <a:ext cx="1182214" cy="66164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66F5A62-B9E7-0E7F-8A86-8B672A5CAE72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1176176" y="3351986"/>
            <a:ext cx="648284" cy="646468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6BE206D-7164-F2E6-0E5C-07107F0E9622}"/>
              </a:ext>
            </a:extLst>
          </p:cNvPr>
          <p:cNvSpPr txBox="1"/>
          <p:nvPr/>
        </p:nvSpPr>
        <p:spPr>
          <a:xfrm>
            <a:off x="140732" y="1230341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chemeClr val="bg1"/>
                </a:solidFill>
              </a:rPr>
              <a:t>Greywake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939B5D-C7B2-B83B-A88D-1E0865A4C262}"/>
              </a:ext>
            </a:extLst>
          </p:cNvPr>
          <p:cNvSpPr txBox="1"/>
          <p:nvPr/>
        </p:nvSpPr>
        <p:spPr>
          <a:xfrm>
            <a:off x="5480575" y="1185836"/>
            <a:ext cx="1313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chemeClr val="bg1"/>
                </a:solidFill>
              </a:rPr>
              <a:t>Granodiorite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D7A920-C5F6-B999-7324-F7A95C4531E2}"/>
              </a:ext>
            </a:extLst>
          </p:cNvPr>
          <p:cNvSpPr txBox="1"/>
          <p:nvPr/>
        </p:nvSpPr>
        <p:spPr>
          <a:xfrm>
            <a:off x="3294788" y="3295475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b="1" dirty="0">
                <a:solidFill>
                  <a:schemeClr val="accent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5591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62FDB9-D511-5143-86D7-E85BA5731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esySans Office" panose="020B0503040000020003" pitchFamily="34" charset="0"/>
              </a:rPr>
              <a:t>The Lusatia region </a:t>
            </a:r>
            <a:r>
              <a:rPr lang="en-DE" dirty="0">
                <a:latin typeface="DesySans Office" panose="020B0503040000020003" pitchFamily="34" charset="0"/>
              </a:rPr>
              <a:t>– Topography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0C66AB-EE56-74A0-01BE-D47D3DA485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9DD436-599B-2C4C-A65A-9C10A14E903F}"/>
              </a:ext>
            </a:extLst>
          </p:cNvPr>
          <p:cNvGrpSpPr/>
          <p:nvPr/>
        </p:nvGrpSpPr>
        <p:grpSpPr>
          <a:xfrm>
            <a:off x="590203" y="1144964"/>
            <a:ext cx="5175825" cy="4588292"/>
            <a:chOff x="590203" y="378674"/>
            <a:chExt cx="7045972" cy="5673494"/>
          </a:xfrm>
        </p:grpSpPr>
        <p:pic>
          <p:nvPicPr>
            <p:cNvPr id="6" name="Grafik 1">
              <a:extLst>
                <a:ext uri="{FF2B5EF4-FFF2-40B4-BE49-F238E27FC236}">
                  <a16:creationId xmlns:a16="http://schemas.microsoft.com/office/drawing/2014/main" id="{69212E4E-000C-F646-ADED-C8CA604C1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0203" y="378674"/>
              <a:ext cx="6128001" cy="5673494"/>
            </a:xfrm>
            <a:prstGeom prst="rect">
              <a:avLst/>
            </a:prstGeom>
          </p:spPr>
        </p:pic>
        <p:sp>
          <p:nvSpPr>
            <p:cNvPr id="7" name="Gleichschenkliges Dreieck 3">
              <a:extLst>
                <a:ext uri="{FF2B5EF4-FFF2-40B4-BE49-F238E27FC236}">
                  <a16:creationId xmlns:a16="http://schemas.microsoft.com/office/drawing/2014/main" id="{9CBA54CF-21E5-BA48-B376-351AF2C6F367}"/>
                </a:ext>
              </a:extLst>
            </p:cNvPr>
            <p:cNvSpPr/>
            <p:nvPr/>
          </p:nvSpPr>
          <p:spPr>
            <a:xfrm rot="10800000">
              <a:off x="3125945" y="2287973"/>
              <a:ext cx="1140856" cy="927448"/>
            </a:xfrm>
            <a:prstGeom prst="triangl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" name="Gruppieren 5">
              <a:extLst>
                <a:ext uri="{FF2B5EF4-FFF2-40B4-BE49-F238E27FC236}">
                  <a16:creationId xmlns:a16="http://schemas.microsoft.com/office/drawing/2014/main" id="{7E651363-D86D-0D41-BD35-23B3F1EDA337}"/>
                </a:ext>
              </a:extLst>
            </p:cNvPr>
            <p:cNvGrpSpPr/>
            <p:nvPr/>
          </p:nvGrpSpPr>
          <p:grpSpPr>
            <a:xfrm>
              <a:off x="6768997" y="5422887"/>
              <a:ext cx="867178" cy="530092"/>
              <a:chOff x="9719745" y="5270904"/>
              <a:chExt cx="1260017" cy="530092"/>
            </a:xfrm>
          </p:grpSpPr>
          <p:sp>
            <p:nvSpPr>
              <p:cNvPr id="9" name="Rechteck 6">
                <a:extLst>
                  <a:ext uri="{FF2B5EF4-FFF2-40B4-BE49-F238E27FC236}">
                    <a16:creationId xmlns:a16="http://schemas.microsoft.com/office/drawing/2014/main" id="{77C478F3-6537-BD40-A3D8-4B713A032A31}"/>
                  </a:ext>
                </a:extLst>
              </p:cNvPr>
              <p:cNvSpPr/>
              <p:nvPr/>
            </p:nvSpPr>
            <p:spPr>
              <a:xfrm>
                <a:off x="9860692" y="5735657"/>
                <a:ext cx="1119070" cy="6533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Textfeld 7">
                <a:extLst>
                  <a:ext uri="{FF2B5EF4-FFF2-40B4-BE49-F238E27FC236}">
                    <a16:creationId xmlns:a16="http://schemas.microsoft.com/office/drawing/2014/main" id="{A45B0F12-B81C-A343-A9E5-33E16D6D2741}"/>
                  </a:ext>
                </a:extLst>
              </p:cNvPr>
              <p:cNvSpPr txBox="1"/>
              <p:nvPr/>
            </p:nvSpPr>
            <p:spPr>
              <a:xfrm>
                <a:off x="9719745" y="5270904"/>
                <a:ext cx="6431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2 km</a:t>
                </a:r>
                <a:endParaRPr lang="en-GB" dirty="0"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FF238D-7FD0-574A-943C-DD1E5C6179EB}"/>
              </a:ext>
            </a:extLst>
          </p:cNvPr>
          <p:cNvGrpSpPr/>
          <p:nvPr/>
        </p:nvGrpSpPr>
        <p:grpSpPr>
          <a:xfrm>
            <a:off x="6552988" y="1349252"/>
            <a:ext cx="5048812" cy="4317167"/>
            <a:chOff x="769756" y="455384"/>
            <a:chExt cx="6848907" cy="5520076"/>
          </a:xfrm>
        </p:grpSpPr>
        <p:pic>
          <p:nvPicPr>
            <p:cNvPr id="12" name="Grafik 1">
              <a:extLst>
                <a:ext uri="{FF2B5EF4-FFF2-40B4-BE49-F238E27FC236}">
                  <a16:creationId xmlns:a16="http://schemas.microsoft.com/office/drawing/2014/main" id="{04C38DF4-15F7-FA43-8A1F-B090DC8C0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9756" y="455384"/>
              <a:ext cx="6193048" cy="5520076"/>
            </a:xfrm>
            <a:prstGeom prst="rect">
              <a:avLst/>
            </a:prstGeom>
          </p:spPr>
        </p:pic>
        <p:grpSp>
          <p:nvGrpSpPr>
            <p:cNvPr id="13" name="Gruppieren 8">
              <a:extLst>
                <a:ext uri="{FF2B5EF4-FFF2-40B4-BE49-F238E27FC236}">
                  <a16:creationId xmlns:a16="http://schemas.microsoft.com/office/drawing/2014/main" id="{6F14736A-BF60-E345-ACCA-DE412426EF30}"/>
                </a:ext>
              </a:extLst>
            </p:cNvPr>
            <p:cNvGrpSpPr/>
            <p:nvPr/>
          </p:nvGrpSpPr>
          <p:grpSpPr>
            <a:xfrm>
              <a:off x="6790959" y="5238844"/>
              <a:ext cx="827704" cy="553272"/>
              <a:chOff x="9719518" y="5214452"/>
              <a:chExt cx="1202661" cy="553272"/>
            </a:xfrm>
          </p:grpSpPr>
          <p:sp>
            <p:nvSpPr>
              <p:cNvPr id="17" name="Rechteck 9">
                <a:extLst>
                  <a:ext uri="{FF2B5EF4-FFF2-40B4-BE49-F238E27FC236}">
                    <a16:creationId xmlns:a16="http://schemas.microsoft.com/office/drawing/2014/main" id="{4B9FACDB-2ECE-1542-8C8D-4D6C6FFCD2AF}"/>
                  </a:ext>
                </a:extLst>
              </p:cNvPr>
              <p:cNvSpPr/>
              <p:nvPr/>
            </p:nvSpPr>
            <p:spPr>
              <a:xfrm>
                <a:off x="9803109" y="5702385"/>
                <a:ext cx="1119070" cy="6533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Textfeld 10">
                <a:extLst>
                  <a:ext uri="{FF2B5EF4-FFF2-40B4-BE49-F238E27FC236}">
                    <a16:creationId xmlns:a16="http://schemas.microsoft.com/office/drawing/2014/main" id="{26C79663-44D1-124A-A708-6E254C65CC14}"/>
                  </a:ext>
                </a:extLst>
              </p:cNvPr>
              <p:cNvSpPr txBox="1"/>
              <p:nvPr/>
            </p:nvSpPr>
            <p:spPr>
              <a:xfrm>
                <a:off x="9719518" y="5214452"/>
                <a:ext cx="6431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2 km</a:t>
                </a:r>
                <a:endParaRPr lang="en-GB" dirty="0"/>
              </a:p>
            </p:txBody>
          </p:sp>
        </p:grpSp>
        <p:grpSp>
          <p:nvGrpSpPr>
            <p:cNvPr id="14" name="Gruppieren 12">
              <a:extLst>
                <a:ext uri="{FF2B5EF4-FFF2-40B4-BE49-F238E27FC236}">
                  <a16:creationId xmlns:a16="http://schemas.microsoft.com/office/drawing/2014/main" id="{9DC065FB-D0AB-5A41-BF03-AF64053465B8}"/>
                </a:ext>
              </a:extLst>
            </p:cNvPr>
            <p:cNvGrpSpPr/>
            <p:nvPr/>
          </p:nvGrpSpPr>
          <p:grpSpPr>
            <a:xfrm>
              <a:off x="1669281" y="1378307"/>
              <a:ext cx="4305994" cy="3692456"/>
              <a:chOff x="1669281" y="1378307"/>
              <a:chExt cx="4305994" cy="3692456"/>
            </a:xfrm>
          </p:grpSpPr>
          <p:sp>
            <p:nvSpPr>
              <p:cNvPr id="15" name="Gleichschenkliges Dreieck 13">
                <a:extLst>
                  <a:ext uri="{FF2B5EF4-FFF2-40B4-BE49-F238E27FC236}">
                    <a16:creationId xmlns:a16="http://schemas.microsoft.com/office/drawing/2014/main" id="{A0596A60-7526-0A4C-84FA-27F82C4B23F5}"/>
                  </a:ext>
                </a:extLst>
              </p:cNvPr>
              <p:cNvSpPr/>
              <p:nvPr/>
            </p:nvSpPr>
            <p:spPr>
              <a:xfrm rot="10800000">
                <a:off x="1669281" y="1378307"/>
                <a:ext cx="4305994" cy="3692456"/>
              </a:xfrm>
              <a:prstGeom prst="triangle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Gleichschenkliges Dreieck 14">
                <a:extLst>
                  <a:ext uri="{FF2B5EF4-FFF2-40B4-BE49-F238E27FC236}">
                    <a16:creationId xmlns:a16="http://schemas.microsoft.com/office/drawing/2014/main" id="{762AF943-F83A-2B41-A700-62C078944FAF}"/>
                  </a:ext>
                </a:extLst>
              </p:cNvPr>
              <p:cNvSpPr/>
              <p:nvPr/>
            </p:nvSpPr>
            <p:spPr>
              <a:xfrm rot="10800000">
                <a:off x="3241555" y="2287973"/>
                <a:ext cx="1140856" cy="927448"/>
              </a:xfrm>
              <a:prstGeom prst="triangl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3E4E8E2-2283-BA48-9B76-E45EA87B752E}"/>
              </a:ext>
            </a:extLst>
          </p:cNvPr>
          <p:cNvSpPr txBox="1"/>
          <p:nvPr/>
        </p:nvSpPr>
        <p:spPr>
          <a:xfrm>
            <a:off x="9881595" y="1682418"/>
            <a:ext cx="1795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Topography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8BCB39F-380D-7BAF-4E99-491C83F7F300}"/>
              </a:ext>
            </a:extLst>
          </p:cNvPr>
          <p:cNvGrpSpPr/>
          <p:nvPr/>
        </p:nvGrpSpPr>
        <p:grpSpPr>
          <a:xfrm>
            <a:off x="8296805" y="5978940"/>
            <a:ext cx="3458122" cy="338554"/>
            <a:chOff x="8296805" y="5978940"/>
            <a:chExt cx="3458122" cy="338554"/>
          </a:xfrm>
        </p:grpSpPr>
        <p:pic>
          <p:nvPicPr>
            <p:cNvPr id="21" name="Grafik 13">
              <a:extLst>
                <a:ext uri="{FF2B5EF4-FFF2-40B4-BE49-F238E27FC236}">
                  <a16:creationId xmlns:a16="http://schemas.microsoft.com/office/drawing/2014/main" id="{4E53D631-711F-05FA-A1C7-BA87E88B2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4927" y="5984014"/>
              <a:ext cx="720000" cy="3334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FA72FDC-5930-2442-3818-254463D12356}"/>
                </a:ext>
              </a:extLst>
            </p:cNvPr>
            <p:cNvSpPr txBox="1"/>
            <p:nvPr/>
          </p:nvSpPr>
          <p:spPr>
            <a:xfrm>
              <a:off x="8296805" y="5978940"/>
              <a:ext cx="27381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Co</a:t>
              </a:r>
              <a:r>
                <a:rPr lang="en-DE" sz="1600" dirty="0"/>
                <a:t>urtesy Andreas Rietbrock</a:t>
              </a:r>
            </a:p>
          </p:txBody>
        </p:sp>
      </p:grp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7772E27A-7C5F-F6EC-6930-9DE181078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ET-PP INFRA-DEV Annual Meeting | Lusetia | Christian Stegmann, Barcelona, 17. June 2024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62014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ESY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10" id="{2B0CCFEF-3092-0942-8FFD-946A8089C971}" vid="{71341955-5B0B-6345-98C1-5CB085C5AEBD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18282</TotalTime>
  <Words>1665</Words>
  <Application>Microsoft Macintosh PowerPoint</Application>
  <PresentationFormat>Widescreen</PresentationFormat>
  <Paragraphs>261</Paragraphs>
  <Slides>24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 Light</vt:lpstr>
      <vt:lpstr>DesySans Office</vt:lpstr>
      <vt:lpstr>Neue Haas Grotesk Text Pro</vt:lpstr>
      <vt:lpstr>Roboto</vt:lpstr>
      <vt:lpstr>Wingdings</vt:lpstr>
      <vt:lpstr>DESY</vt:lpstr>
      <vt:lpstr>think-cell Folie</vt:lpstr>
      <vt:lpstr>Lusatia</vt:lpstr>
      <vt:lpstr>The German Center for Astrophysics (DZA)</vt:lpstr>
      <vt:lpstr>The DZA</vt:lpstr>
      <vt:lpstr>The DZA</vt:lpstr>
      <vt:lpstr>The Low Seismic Lab</vt:lpstr>
      <vt:lpstr>Earthquake probability</vt:lpstr>
      <vt:lpstr>A site for ET?</vt:lpstr>
      <vt:lpstr>The Lusatia region</vt:lpstr>
      <vt:lpstr>The Lusatia region – Topography </vt:lpstr>
      <vt:lpstr>The Lusatia region – Geological characteristics</vt:lpstr>
      <vt:lpstr>The Lusatia region</vt:lpstr>
      <vt:lpstr>The drill site in Cunnewitz</vt:lpstr>
      <vt:lpstr>The drill site in Cunnewitz</vt:lpstr>
      <vt:lpstr>Lausitz – Comparison surface to borehole</vt:lpstr>
      <vt:lpstr>Lausitz – Comparison surface to borehole</vt:lpstr>
      <vt:lpstr>Comparison surface stations 2023 </vt:lpstr>
      <vt:lpstr>Comparison borehole stations 2023</vt:lpstr>
      <vt:lpstr>What is currently happening in Lusetia</vt:lpstr>
      <vt:lpstr>Geophysical exploration: passive (lead GFZ)</vt:lpstr>
      <vt:lpstr>Geophysical exploration: passive (lead GFZ)</vt:lpstr>
      <vt:lpstr>Interim conclusion of the geological investigations</vt:lpstr>
      <vt:lpstr>Lustatia as a site for ET? </vt:lpstr>
      <vt:lpstr>Backup</vt:lpstr>
      <vt:lpstr>Further planned GWD research activities at DZA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Astroparticle Physics</dc:title>
  <dc:creator>Christian Stegmann</dc:creator>
  <cp:lastModifiedBy>Christian Stegmann</cp:lastModifiedBy>
  <cp:revision>109</cp:revision>
  <dcterms:created xsi:type="dcterms:W3CDTF">2020-05-10T11:11:41Z</dcterms:created>
  <dcterms:modified xsi:type="dcterms:W3CDTF">2024-06-15T12:28:21Z</dcterms:modified>
</cp:coreProperties>
</file>