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243" r:id="rId2"/>
    <p:sldId id="2242" r:id="rId3"/>
    <p:sldId id="2250" r:id="rId4"/>
    <p:sldId id="2248" r:id="rId5"/>
    <p:sldId id="274" r:id="rId6"/>
    <p:sldId id="279" r:id="rId7"/>
    <p:sldId id="2247" r:id="rId8"/>
    <p:sldId id="2241" r:id="rId9"/>
    <p:sldId id="2251" r:id="rId10"/>
    <p:sldId id="281" r:id="rId11"/>
    <p:sldId id="272" r:id="rId12"/>
    <p:sldId id="269" r:id="rId13"/>
    <p:sldId id="275" r:id="rId14"/>
    <p:sldId id="276" r:id="rId15"/>
    <p:sldId id="2252" r:id="rId16"/>
    <p:sldId id="2240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9B1111"/>
    <a:srgbClr val="CF1717"/>
    <a:srgbClr val="CC0000"/>
    <a:srgbClr val="A91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5820" autoAdjust="0"/>
  </p:normalViewPr>
  <p:slideViewPr>
    <p:cSldViewPr snapToGrid="0">
      <p:cViewPr varScale="1">
        <p:scale>
          <a:sx n="107" d="100"/>
          <a:sy n="107" d="100"/>
        </p:scale>
        <p:origin x="5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hyperlink" Target="https://www.ego-gw.it/blog/2024/05/09/et-pp-sustainability-expert/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7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7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www.ego-gw.it/blog/2024/05/09/et-pp-sustainability-expert/" TargetMode="External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7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7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7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0A8DBB-BD29-40A3-BEA7-0BB4211ADCE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CDF8D9-AE83-9E43-B1EF-8759BCB9C5F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b="1" noProof="0" dirty="0">
              <a:solidFill>
                <a:schemeClr val="tx2"/>
              </a:solidFill>
              <a:highlight>
                <a:srgbClr val="FFFFFF"/>
              </a:highlight>
              <a:latin typeface="Avenir Next" panose="020B0503020202020204" pitchFamily="34" charset="0"/>
            </a:rPr>
            <a:t>WP10 –</a:t>
          </a:r>
          <a:r>
            <a:rPr lang="en-GB" sz="1800" b="0" noProof="0" dirty="0">
              <a:solidFill>
                <a:schemeClr val="tx2"/>
              </a:solidFill>
              <a:highlight>
                <a:srgbClr val="FFFFFF"/>
              </a:highlight>
              <a:latin typeface="Avenir Next" panose="020B0503020202020204" pitchFamily="34" charset="0"/>
            </a:rPr>
            <a:t> Contribute to prepare communication materials and organize dedicated dissemination events; support  for drafting texts on website page "Sustainability for ET”</a:t>
          </a:r>
        </a:p>
      </dgm:t>
    </dgm:pt>
    <dgm:pt modelId="{AFD04F0F-3307-A54E-9E13-1AC22F1BF32B}" type="parTrans" cxnId="{02431F97-DF5A-9E4A-82C6-4B986F558519}">
      <dgm:prSet/>
      <dgm:spPr/>
      <dgm:t>
        <a:bodyPr/>
        <a:lstStyle/>
        <a:p>
          <a:endParaRPr lang="en-GB" sz="1800" noProof="0" dirty="0"/>
        </a:p>
      </dgm:t>
    </dgm:pt>
    <dgm:pt modelId="{FF7F2026-1E05-A242-B935-3ED86AB80765}" type="sibTrans" cxnId="{02431F97-DF5A-9E4A-82C6-4B986F558519}">
      <dgm:prSet/>
      <dgm:spPr/>
      <dgm:t>
        <a:bodyPr/>
        <a:lstStyle/>
        <a:p>
          <a:endParaRPr lang="en-GB" sz="1800" noProof="0" dirty="0"/>
        </a:p>
      </dgm:t>
    </dgm:pt>
    <dgm:pt modelId="{D603E278-8303-854E-A0FE-1BAE508E009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b="1" noProof="0" dirty="0">
              <a:solidFill>
                <a:schemeClr val="tx2"/>
              </a:solidFill>
              <a:highlight>
                <a:srgbClr val="FFFFFF"/>
              </a:highlight>
              <a:latin typeface="Avenir Next" panose="020B0503020202020204" pitchFamily="34" charset="0"/>
            </a:rPr>
            <a:t>WP8</a:t>
          </a:r>
          <a:r>
            <a:rPr lang="en-GB" sz="1800" noProof="0" dirty="0">
              <a:solidFill>
                <a:schemeClr val="tx2"/>
              </a:solidFill>
              <a:highlight>
                <a:srgbClr val="FFFFFF"/>
              </a:highlight>
              <a:latin typeface="Avenir Next" panose="020B0503020202020204" pitchFamily="34" charset="0"/>
            </a:rPr>
            <a:t> - Link established at the Sustainability Workshop in Novembre 2023, renewed at Maastricht 2024 Symposium, TBC at the  WP8 meeting in Naples July, 9 2024</a:t>
          </a:r>
        </a:p>
      </dgm:t>
    </dgm:pt>
    <dgm:pt modelId="{3ABDEC9C-0A98-A248-94ED-F62295C5AEC2}" type="parTrans" cxnId="{71A0FE15-6A54-7147-8299-D3B2AABD4E95}">
      <dgm:prSet/>
      <dgm:spPr/>
      <dgm:t>
        <a:bodyPr/>
        <a:lstStyle/>
        <a:p>
          <a:endParaRPr lang="en-GB" sz="1800" noProof="0" dirty="0"/>
        </a:p>
      </dgm:t>
    </dgm:pt>
    <dgm:pt modelId="{65E7D0DA-5B08-F348-A4D3-FD5403B58D84}" type="sibTrans" cxnId="{71A0FE15-6A54-7147-8299-D3B2AABD4E95}">
      <dgm:prSet/>
      <dgm:spPr/>
      <dgm:t>
        <a:bodyPr/>
        <a:lstStyle/>
        <a:p>
          <a:endParaRPr lang="en-GB" sz="1800" noProof="0" dirty="0"/>
        </a:p>
      </dgm:t>
    </dgm:pt>
    <dgm:pt modelId="{643D54B2-63D7-C741-8C31-A89900A0DF1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b="1" kern="1200" noProof="0" dirty="0">
              <a:solidFill>
                <a:srgbClr val="44546A"/>
              </a:solidFill>
              <a:highlight>
                <a:srgbClr val="FFFFFF"/>
              </a:highlight>
              <a:latin typeface="Avenir Next" panose="020B0503020202020204" pitchFamily="34" charset="0"/>
              <a:ea typeface="+mn-ea"/>
              <a:cs typeface="+mn-cs"/>
            </a:rPr>
            <a:t>WP5</a:t>
          </a:r>
          <a:r>
            <a:rPr lang="en-GB" sz="1800" kern="1200" noProof="0" dirty="0">
              <a:solidFill>
                <a:srgbClr val="44546A"/>
              </a:solidFill>
              <a:highlight>
                <a:srgbClr val="FFFFFF"/>
              </a:highlight>
              <a:latin typeface="Avenir Next" panose="020B0503020202020204" pitchFamily="34" charset="0"/>
              <a:ea typeface="+mn-ea"/>
              <a:cs typeface="+mn-cs"/>
            </a:rPr>
            <a:t> - ETO - Civil and mechanical  engineering; </a:t>
          </a:r>
          <a:r>
            <a:rPr lang="en-US" sz="1800" kern="1200" dirty="0">
              <a:solidFill>
                <a:srgbClr val="44546A"/>
              </a:solidFill>
              <a:highlight>
                <a:srgbClr val="FFFFFF"/>
              </a:highlight>
              <a:latin typeface="Avenir Next" panose="020B0503020202020204" pitchFamily="34" charset="0"/>
              <a:ea typeface="+mn-ea"/>
              <a:cs typeface="+mn-cs"/>
            </a:rPr>
            <a:t>framework study for setting up an environmental and energy due diligence for whole ET RI; identification of environmental mitigation measures in construction and operation phases; etc.)</a:t>
          </a:r>
          <a:endParaRPr lang="en-GB" sz="1800" kern="1200" noProof="0" dirty="0">
            <a:solidFill>
              <a:srgbClr val="44546A"/>
            </a:solidFill>
            <a:highlight>
              <a:srgbClr val="FFFFFF"/>
            </a:highlight>
            <a:latin typeface="Avenir Next" panose="020B0503020202020204" pitchFamily="34" charset="0"/>
            <a:ea typeface="+mn-ea"/>
            <a:cs typeface="+mn-cs"/>
          </a:endParaRPr>
        </a:p>
      </dgm:t>
    </dgm:pt>
    <dgm:pt modelId="{BCB1D03A-826B-4C42-A996-7739E3CF023A}" type="parTrans" cxnId="{F0EFC374-D1CD-4841-A3D5-7F1D26355450}">
      <dgm:prSet/>
      <dgm:spPr/>
      <dgm:t>
        <a:bodyPr/>
        <a:lstStyle/>
        <a:p>
          <a:endParaRPr lang="it-IT" sz="1800"/>
        </a:p>
      </dgm:t>
    </dgm:pt>
    <dgm:pt modelId="{33023507-F65D-6A46-944C-5ED556BBB9EE}" type="sibTrans" cxnId="{F0EFC374-D1CD-4841-A3D5-7F1D26355450}">
      <dgm:prSet/>
      <dgm:spPr/>
      <dgm:t>
        <a:bodyPr/>
        <a:lstStyle/>
        <a:p>
          <a:endParaRPr lang="it-IT" sz="1800"/>
        </a:p>
      </dgm:t>
    </dgm:pt>
    <dgm:pt modelId="{CF7BA370-5006-334C-9964-695042CA810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b="1" i="0" kern="1200" noProof="0" dirty="0">
              <a:highlight>
                <a:srgbClr val="FFFFFF"/>
              </a:highlight>
            </a:rPr>
            <a:t>WP7 - </a:t>
          </a:r>
          <a:r>
            <a:rPr lang="en-GB" sz="1800" b="0" i="0" kern="1200" noProof="0" dirty="0">
              <a:highlight>
                <a:srgbClr val="FFFFFF"/>
              </a:highlight>
            </a:rPr>
            <a:t>I</a:t>
          </a:r>
          <a:r>
            <a:rPr lang="en-GB" sz="1800" kern="1200" noProof="0" dirty="0">
              <a:solidFill>
                <a:srgbClr val="44546A"/>
              </a:solidFill>
              <a:highlight>
                <a:srgbClr val="FFFFFF"/>
              </a:highlight>
              <a:latin typeface="Avenir Next" panose="020B0503020202020204" pitchFamily="34" charset="0"/>
              <a:ea typeface="+mn-ea"/>
              <a:cs typeface="+mn-cs"/>
            </a:rPr>
            <a:t>nnovation and Industrial engagement – Organize a joint meeting on sustainability issues for large civil infrastructure, to favour best practice and enforce industrial engagement (in discussion)</a:t>
          </a:r>
          <a:endParaRPr lang="it-IT" sz="1800" kern="1200" dirty="0">
            <a:highlight>
              <a:srgbClr val="FFFFFF"/>
            </a:highlight>
          </a:endParaRPr>
        </a:p>
      </dgm:t>
    </dgm:pt>
    <dgm:pt modelId="{424E6DBC-802C-494C-AFC3-1639B4BA8BE3}" type="parTrans" cxnId="{DD7907E5-ED6C-2442-BBCD-C3108E99F674}">
      <dgm:prSet/>
      <dgm:spPr/>
      <dgm:t>
        <a:bodyPr/>
        <a:lstStyle/>
        <a:p>
          <a:endParaRPr lang="it-IT" sz="1800"/>
        </a:p>
      </dgm:t>
    </dgm:pt>
    <dgm:pt modelId="{7F65F705-F782-E848-A3B8-66B1E70CDE37}" type="sibTrans" cxnId="{DD7907E5-ED6C-2442-BBCD-C3108E99F674}">
      <dgm:prSet/>
      <dgm:spPr/>
      <dgm:t>
        <a:bodyPr/>
        <a:lstStyle/>
        <a:p>
          <a:endParaRPr lang="it-IT" sz="1800"/>
        </a:p>
      </dgm:t>
    </dgm:pt>
    <dgm:pt modelId="{6E39BB7B-4191-B34E-9973-BA9AAD6E2AD7}" type="pres">
      <dgm:prSet presAssocID="{1D0A8DBB-BD29-40A3-BEA7-0BB4211ADCE4}" presName="vert0" presStyleCnt="0">
        <dgm:presLayoutVars>
          <dgm:dir/>
          <dgm:animOne val="branch"/>
          <dgm:animLvl val="lvl"/>
        </dgm:presLayoutVars>
      </dgm:prSet>
      <dgm:spPr/>
    </dgm:pt>
    <dgm:pt modelId="{FF16454B-569A-B149-AEC7-7971150C98FE}" type="pres">
      <dgm:prSet presAssocID="{643D54B2-63D7-C741-8C31-A89900A0DF15}" presName="thickLine" presStyleLbl="alignNode1" presStyleIdx="0" presStyleCnt="4"/>
      <dgm:spPr/>
    </dgm:pt>
    <dgm:pt modelId="{84CD956D-8BB4-5840-BCA9-F48EC2F7B91C}" type="pres">
      <dgm:prSet presAssocID="{643D54B2-63D7-C741-8C31-A89900A0DF15}" presName="horz1" presStyleCnt="0"/>
      <dgm:spPr/>
    </dgm:pt>
    <dgm:pt modelId="{A077718A-141C-8D46-8BCB-569FEE0634EB}" type="pres">
      <dgm:prSet presAssocID="{643D54B2-63D7-C741-8C31-A89900A0DF15}" presName="tx1" presStyleLbl="revTx" presStyleIdx="0" presStyleCnt="4"/>
      <dgm:spPr/>
    </dgm:pt>
    <dgm:pt modelId="{DA2CE2A0-04DE-2945-A8B4-D23A742E4524}" type="pres">
      <dgm:prSet presAssocID="{643D54B2-63D7-C741-8C31-A89900A0DF15}" presName="vert1" presStyleCnt="0"/>
      <dgm:spPr/>
    </dgm:pt>
    <dgm:pt modelId="{BBAC54A6-CD8C-9744-B9A4-1B09F9264FE4}" type="pres">
      <dgm:prSet presAssocID="{CF7BA370-5006-334C-9964-695042CA8104}" presName="thickLine" presStyleLbl="alignNode1" presStyleIdx="1" presStyleCnt="4"/>
      <dgm:spPr/>
    </dgm:pt>
    <dgm:pt modelId="{9D8DF202-925B-E140-8147-E947592B2C68}" type="pres">
      <dgm:prSet presAssocID="{CF7BA370-5006-334C-9964-695042CA8104}" presName="horz1" presStyleCnt="0"/>
      <dgm:spPr/>
    </dgm:pt>
    <dgm:pt modelId="{57923C95-F03F-174C-AFEE-09F5685ECD1B}" type="pres">
      <dgm:prSet presAssocID="{CF7BA370-5006-334C-9964-695042CA8104}" presName="tx1" presStyleLbl="revTx" presStyleIdx="1" presStyleCnt="4"/>
      <dgm:spPr/>
    </dgm:pt>
    <dgm:pt modelId="{BDB96C36-204F-184D-BC43-F62CBD4350EC}" type="pres">
      <dgm:prSet presAssocID="{CF7BA370-5006-334C-9964-695042CA8104}" presName="vert1" presStyleCnt="0"/>
      <dgm:spPr/>
    </dgm:pt>
    <dgm:pt modelId="{3C21BFA4-95B3-514B-B48A-B478DE1332D7}" type="pres">
      <dgm:prSet presAssocID="{D603E278-8303-854E-A0FE-1BAE508E009A}" presName="thickLine" presStyleLbl="alignNode1" presStyleIdx="2" presStyleCnt="4"/>
      <dgm:spPr/>
    </dgm:pt>
    <dgm:pt modelId="{A5047814-D1FE-8045-8ABB-4699E35ED21E}" type="pres">
      <dgm:prSet presAssocID="{D603E278-8303-854E-A0FE-1BAE508E009A}" presName="horz1" presStyleCnt="0"/>
      <dgm:spPr/>
    </dgm:pt>
    <dgm:pt modelId="{7B783621-E364-6644-AEC2-D43F625D16DC}" type="pres">
      <dgm:prSet presAssocID="{D603E278-8303-854E-A0FE-1BAE508E009A}" presName="tx1" presStyleLbl="revTx" presStyleIdx="2" presStyleCnt="4"/>
      <dgm:spPr/>
    </dgm:pt>
    <dgm:pt modelId="{70FBC520-735F-0D4C-ADDB-81322C9EE745}" type="pres">
      <dgm:prSet presAssocID="{D603E278-8303-854E-A0FE-1BAE508E009A}" presName="vert1" presStyleCnt="0"/>
      <dgm:spPr/>
    </dgm:pt>
    <dgm:pt modelId="{BDF58278-0A6A-2146-A744-5661DBE8A14E}" type="pres">
      <dgm:prSet presAssocID="{69CDF8D9-AE83-9E43-B1EF-8759BCB9C5F8}" presName="thickLine" presStyleLbl="alignNode1" presStyleIdx="3" presStyleCnt="4"/>
      <dgm:spPr/>
    </dgm:pt>
    <dgm:pt modelId="{5463079F-7E36-0448-A8D4-6CF8CD7AEC35}" type="pres">
      <dgm:prSet presAssocID="{69CDF8D9-AE83-9E43-B1EF-8759BCB9C5F8}" presName="horz1" presStyleCnt="0"/>
      <dgm:spPr/>
    </dgm:pt>
    <dgm:pt modelId="{E94924D6-EE4A-ED4B-92C7-B8F9817EA993}" type="pres">
      <dgm:prSet presAssocID="{69CDF8D9-AE83-9E43-B1EF-8759BCB9C5F8}" presName="tx1" presStyleLbl="revTx" presStyleIdx="3" presStyleCnt="4"/>
      <dgm:spPr/>
    </dgm:pt>
    <dgm:pt modelId="{B5A07FE0-8942-7248-B717-6DEFECB496EF}" type="pres">
      <dgm:prSet presAssocID="{69CDF8D9-AE83-9E43-B1EF-8759BCB9C5F8}" presName="vert1" presStyleCnt="0"/>
      <dgm:spPr/>
    </dgm:pt>
  </dgm:ptLst>
  <dgm:cxnLst>
    <dgm:cxn modelId="{71A0FE15-6A54-7147-8299-D3B2AABD4E95}" srcId="{1D0A8DBB-BD29-40A3-BEA7-0BB4211ADCE4}" destId="{D603E278-8303-854E-A0FE-1BAE508E009A}" srcOrd="2" destOrd="0" parTransId="{3ABDEC9C-0A98-A248-94ED-F62295C5AEC2}" sibTransId="{65E7D0DA-5B08-F348-A4D3-FD5403B58D84}"/>
    <dgm:cxn modelId="{BBC21B46-E252-DA48-A1D9-C878BB88BA4E}" type="presOf" srcId="{643D54B2-63D7-C741-8C31-A89900A0DF15}" destId="{A077718A-141C-8D46-8BCB-569FEE0634EB}" srcOrd="0" destOrd="0" presId="urn:microsoft.com/office/officeart/2008/layout/LinedList"/>
    <dgm:cxn modelId="{3E5A7A52-707C-9341-BA90-051DC725A711}" type="presOf" srcId="{CF7BA370-5006-334C-9964-695042CA8104}" destId="{57923C95-F03F-174C-AFEE-09F5685ECD1B}" srcOrd="0" destOrd="0" presId="urn:microsoft.com/office/officeart/2008/layout/LinedList"/>
    <dgm:cxn modelId="{F0EFC374-D1CD-4841-A3D5-7F1D26355450}" srcId="{1D0A8DBB-BD29-40A3-BEA7-0BB4211ADCE4}" destId="{643D54B2-63D7-C741-8C31-A89900A0DF15}" srcOrd="0" destOrd="0" parTransId="{BCB1D03A-826B-4C42-A996-7739E3CF023A}" sibTransId="{33023507-F65D-6A46-944C-5ED556BBB9EE}"/>
    <dgm:cxn modelId="{02431F97-DF5A-9E4A-82C6-4B986F558519}" srcId="{1D0A8DBB-BD29-40A3-BEA7-0BB4211ADCE4}" destId="{69CDF8D9-AE83-9E43-B1EF-8759BCB9C5F8}" srcOrd="3" destOrd="0" parTransId="{AFD04F0F-3307-A54E-9E13-1AC22F1BF32B}" sibTransId="{FF7F2026-1E05-A242-B935-3ED86AB80765}"/>
    <dgm:cxn modelId="{42CB57C9-1E46-074D-B3B2-C625B2DDD647}" type="presOf" srcId="{1D0A8DBB-BD29-40A3-BEA7-0BB4211ADCE4}" destId="{6E39BB7B-4191-B34E-9973-BA9AAD6E2AD7}" srcOrd="0" destOrd="0" presId="urn:microsoft.com/office/officeart/2008/layout/LinedList"/>
    <dgm:cxn modelId="{DD7907E5-ED6C-2442-BBCD-C3108E99F674}" srcId="{1D0A8DBB-BD29-40A3-BEA7-0BB4211ADCE4}" destId="{CF7BA370-5006-334C-9964-695042CA8104}" srcOrd="1" destOrd="0" parTransId="{424E6DBC-802C-494C-AFC3-1639B4BA8BE3}" sibTransId="{7F65F705-F782-E848-A3B8-66B1E70CDE37}"/>
    <dgm:cxn modelId="{7C9F90E7-4271-C346-B16B-08096BCA1AED}" type="presOf" srcId="{69CDF8D9-AE83-9E43-B1EF-8759BCB9C5F8}" destId="{E94924D6-EE4A-ED4B-92C7-B8F9817EA993}" srcOrd="0" destOrd="0" presId="urn:microsoft.com/office/officeart/2008/layout/LinedList"/>
    <dgm:cxn modelId="{1F539BFB-0A60-6B40-A585-FF22561A326B}" type="presOf" srcId="{D603E278-8303-854E-A0FE-1BAE508E009A}" destId="{7B783621-E364-6644-AEC2-D43F625D16DC}" srcOrd="0" destOrd="0" presId="urn:microsoft.com/office/officeart/2008/layout/LinedList"/>
    <dgm:cxn modelId="{40E08AEA-1163-014E-A238-012399A16445}" type="presParOf" srcId="{6E39BB7B-4191-B34E-9973-BA9AAD6E2AD7}" destId="{FF16454B-569A-B149-AEC7-7971150C98FE}" srcOrd="0" destOrd="0" presId="urn:microsoft.com/office/officeart/2008/layout/LinedList"/>
    <dgm:cxn modelId="{8B3C319D-26C6-B94D-9FA2-ED46ACA3768F}" type="presParOf" srcId="{6E39BB7B-4191-B34E-9973-BA9AAD6E2AD7}" destId="{84CD956D-8BB4-5840-BCA9-F48EC2F7B91C}" srcOrd="1" destOrd="0" presId="urn:microsoft.com/office/officeart/2008/layout/LinedList"/>
    <dgm:cxn modelId="{7D214251-AB7F-034E-9F9C-3698DD4362C6}" type="presParOf" srcId="{84CD956D-8BB4-5840-BCA9-F48EC2F7B91C}" destId="{A077718A-141C-8D46-8BCB-569FEE0634EB}" srcOrd="0" destOrd="0" presId="urn:microsoft.com/office/officeart/2008/layout/LinedList"/>
    <dgm:cxn modelId="{5E1336C4-4E94-0F47-9D71-219F360FDF50}" type="presParOf" srcId="{84CD956D-8BB4-5840-BCA9-F48EC2F7B91C}" destId="{DA2CE2A0-04DE-2945-A8B4-D23A742E4524}" srcOrd="1" destOrd="0" presId="urn:microsoft.com/office/officeart/2008/layout/LinedList"/>
    <dgm:cxn modelId="{7509BBBA-FAD5-3F47-B739-F469422716E8}" type="presParOf" srcId="{6E39BB7B-4191-B34E-9973-BA9AAD6E2AD7}" destId="{BBAC54A6-CD8C-9744-B9A4-1B09F9264FE4}" srcOrd="2" destOrd="0" presId="urn:microsoft.com/office/officeart/2008/layout/LinedList"/>
    <dgm:cxn modelId="{35FBA3F2-3D7E-204C-AFC3-4A0823AA1305}" type="presParOf" srcId="{6E39BB7B-4191-B34E-9973-BA9AAD6E2AD7}" destId="{9D8DF202-925B-E140-8147-E947592B2C68}" srcOrd="3" destOrd="0" presId="urn:microsoft.com/office/officeart/2008/layout/LinedList"/>
    <dgm:cxn modelId="{1D9F36A6-E311-C441-86DD-440C086362D2}" type="presParOf" srcId="{9D8DF202-925B-E140-8147-E947592B2C68}" destId="{57923C95-F03F-174C-AFEE-09F5685ECD1B}" srcOrd="0" destOrd="0" presId="urn:microsoft.com/office/officeart/2008/layout/LinedList"/>
    <dgm:cxn modelId="{012DF3B0-4B83-7448-B8FE-ECEE03AEC1BD}" type="presParOf" srcId="{9D8DF202-925B-E140-8147-E947592B2C68}" destId="{BDB96C36-204F-184D-BC43-F62CBD4350EC}" srcOrd="1" destOrd="0" presId="urn:microsoft.com/office/officeart/2008/layout/LinedList"/>
    <dgm:cxn modelId="{DBFD4798-82A7-5B49-AE83-6077BAC2D83E}" type="presParOf" srcId="{6E39BB7B-4191-B34E-9973-BA9AAD6E2AD7}" destId="{3C21BFA4-95B3-514B-B48A-B478DE1332D7}" srcOrd="4" destOrd="0" presId="urn:microsoft.com/office/officeart/2008/layout/LinedList"/>
    <dgm:cxn modelId="{B3DC2FC3-C2AF-2648-A24D-164133DEAF9E}" type="presParOf" srcId="{6E39BB7B-4191-B34E-9973-BA9AAD6E2AD7}" destId="{A5047814-D1FE-8045-8ABB-4699E35ED21E}" srcOrd="5" destOrd="0" presId="urn:microsoft.com/office/officeart/2008/layout/LinedList"/>
    <dgm:cxn modelId="{CFA22176-5537-E247-9F08-632EB95CE5E9}" type="presParOf" srcId="{A5047814-D1FE-8045-8ABB-4699E35ED21E}" destId="{7B783621-E364-6644-AEC2-D43F625D16DC}" srcOrd="0" destOrd="0" presId="urn:microsoft.com/office/officeart/2008/layout/LinedList"/>
    <dgm:cxn modelId="{56C6A9E2-504B-6447-9500-BCC619AC1424}" type="presParOf" srcId="{A5047814-D1FE-8045-8ABB-4699E35ED21E}" destId="{70FBC520-735F-0D4C-ADDB-81322C9EE745}" srcOrd="1" destOrd="0" presId="urn:microsoft.com/office/officeart/2008/layout/LinedList"/>
    <dgm:cxn modelId="{7D77664C-D365-A74C-9DD6-FECD28FDF037}" type="presParOf" srcId="{6E39BB7B-4191-B34E-9973-BA9AAD6E2AD7}" destId="{BDF58278-0A6A-2146-A744-5661DBE8A14E}" srcOrd="6" destOrd="0" presId="urn:microsoft.com/office/officeart/2008/layout/LinedList"/>
    <dgm:cxn modelId="{DC9A56F2-AEAF-3C4C-9F8B-AF9269DF4BD1}" type="presParOf" srcId="{6E39BB7B-4191-B34E-9973-BA9AAD6E2AD7}" destId="{5463079F-7E36-0448-A8D4-6CF8CD7AEC35}" srcOrd="7" destOrd="0" presId="urn:microsoft.com/office/officeart/2008/layout/LinedList"/>
    <dgm:cxn modelId="{B54C8B61-6F19-2F4A-9BED-90962896C099}" type="presParOf" srcId="{5463079F-7E36-0448-A8D4-6CF8CD7AEC35}" destId="{E94924D6-EE4A-ED4B-92C7-B8F9817EA993}" srcOrd="0" destOrd="0" presId="urn:microsoft.com/office/officeart/2008/layout/LinedList"/>
    <dgm:cxn modelId="{EAC18B57-6E6D-4A45-9B95-EC33D23E5CF2}" type="presParOf" srcId="{5463079F-7E36-0448-A8D4-6CF8CD7AEC35}" destId="{B5A07FE0-8942-7248-B717-6DEFECB496E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483F74-95C9-4FE6-B08F-05790417548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70AF722-25DD-4964-902D-F76E7994C964}">
      <dgm:prSet/>
      <dgm:spPr/>
      <dgm:t>
        <a:bodyPr/>
        <a:lstStyle/>
        <a:p>
          <a:r>
            <a:rPr lang="en-US"/>
            <a:t>Responsibilities</a:t>
          </a:r>
        </a:p>
      </dgm:t>
    </dgm:pt>
    <dgm:pt modelId="{7AC748FA-BC23-4D1B-A99D-ADE6A7EF7FF6}" type="parTrans" cxnId="{283B731D-AB55-48DA-AB08-FF2C1FBE6E59}">
      <dgm:prSet/>
      <dgm:spPr/>
      <dgm:t>
        <a:bodyPr/>
        <a:lstStyle/>
        <a:p>
          <a:endParaRPr lang="en-US"/>
        </a:p>
      </dgm:t>
    </dgm:pt>
    <dgm:pt modelId="{23AE7CBC-99B8-4D8A-B36A-630D7E39E9D4}" type="sibTrans" cxnId="{283B731D-AB55-48DA-AB08-FF2C1FBE6E59}">
      <dgm:prSet/>
      <dgm:spPr/>
      <dgm:t>
        <a:bodyPr/>
        <a:lstStyle/>
        <a:p>
          <a:endParaRPr lang="en-US"/>
        </a:p>
      </dgm:t>
    </dgm:pt>
    <dgm:pt modelId="{CA0711CD-3A58-41AF-BAC6-1C9BD21210C4}">
      <dgm:prSet/>
      <dgm:spPr/>
      <dgm:t>
        <a:bodyPr/>
        <a:lstStyle/>
        <a:p>
          <a:r>
            <a:rPr lang="en-US"/>
            <a:t>Development and implementation of sustainability strategies</a:t>
          </a:r>
        </a:p>
      </dgm:t>
    </dgm:pt>
    <dgm:pt modelId="{EC6A4163-BC50-4311-833D-67D42E1C37B4}" type="parTrans" cxnId="{95F62359-D231-49F5-B5DE-7B2139C2E3B2}">
      <dgm:prSet/>
      <dgm:spPr/>
      <dgm:t>
        <a:bodyPr/>
        <a:lstStyle/>
        <a:p>
          <a:endParaRPr lang="en-US"/>
        </a:p>
      </dgm:t>
    </dgm:pt>
    <dgm:pt modelId="{F5337278-B37E-46D8-9FC5-88C6A77231F3}" type="sibTrans" cxnId="{95F62359-D231-49F5-B5DE-7B2139C2E3B2}">
      <dgm:prSet/>
      <dgm:spPr/>
      <dgm:t>
        <a:bodyPr/>
        <a:lstStyle/>
        <a:p>
          <a:endParaRPr lang="en-US"/>
        </a:p>
      </dgm:t>
    </dgm:pt>
    <dgm:pt modelId="{50D50350-9064-4823-B3B9-7495BE9E1154}">
      <dgm:prSet/>
      <dgm:spPr/>
      <dgm:t>
        <a:bodyPr/>
        <a:lstStyle/>
        <a:p>
          <a:r>
            <a:rPr lang="en-US"/>
            <a:t>Conducting stakeholder engagement programs </a:t>
          </a:r>
        </a:p>
      </dgm:t>
    </dgm:pt>
    <dgm:pt modelId="{CE442B4C-1AD3-4353-AD31-E131747D00E2}" type="parTrans" cxnId="{335EF8A3-B905-4D01-9261-E68F308BCEBE}">
      <dgm:prSet/>
      <dgm:spPr/>
      <dgm:t>
        <a:bodyPr/>
        <a:lstStyle/>
        <a:p>
          <a:endParaRPr lang="en-US"/>
        </a:p>
      </dgm:t>
    </dgm:pt>
    <dgm:pt modelId="{F0C31C26-2B50-444F-A640-C5CE40402841}" type="sibTrans" cxnId="{335EF8A3-B905-4D01-9261-E68F308BCEBE}">
      <dgm:prSet/>
      <dgm:spPr/>
      <dgm:t>
        <a:bodyPr/>
        <a:lstStyle/>
        <a:p>
          <a:endParaRPr lang="en-US"/>
        </a:p>
      </dgm:t>
    </dgm:pt>
    <dgm:pt modelId="{B300618A-E4B9-4536-8882-F95D98CEEF22}">
      <dgm:prSet/>
      <dgm:spPr/>
      <dgm:t>
        <a:bodyPr/>
        <a:lstStyle/>
        <a:p>
          <a:r>
            <a:rPr lang="en-US"/>
            <a:t>Methodological support in the drafting of sustainability reports ESG research and benchmarking</a:t>
          </a:r>
        </a:p>
      </dgm:t>
    </dgm:pt>
    <dgm:pt modelId="{0A281F23-D760-4A73-9576-881B573580E5}" type="parTrans" cxnId="{84EA282E-A1DB-49FE-BF5A-5951E082D497}">
      <dgm:prSet/>
      <dgm:spPr/>
      <dgm:t>
        <a:bodyPr/>
        <a:lstStyle/>
        <a:p>
          <a:endParaRPr lang="en-US"/>
        </a:p>
      </dgm:t>
    </dgm:pt>
    <dgm:pt modelId="{440B4F84-6174-4C13-A3B7-5B18952074EA}" type="sibTrans" cxnId="{84EA282E-A1DB-49FE-BF5A-5951E082D497}">
      <dgm:prSet/>
      <dgm:spPr/>
      <dgm:t>
        <a:bodyPr/>
        <a:lstStyle/>
        <a:p>
          <a:endParaRPr lang="en-US"/>
        </a:p>
      </dgm:t>
    </dgm:pt>
    <dgm:pt modelId="{465D8EEA-DAE6-48EF-A4CC-4ACD85E8CCC6}">
      <dgm:prSet/>
      <dgm:spPr/>
      <dgm:t>
        <a:bodyPr/>
        <a:lstStyle/>
        <a:p>
          <a:r>
            <a:rPr lang="en-US"/>
            <a:t>Carrying out ESG Due Diligence</a:t>
          </a:r>
        </a:p>
      </dgm:t>
    </dgm:pt>
    <dgm:pt modelId="{29846DB2-AB7A-4231-8A71-3D48C4B5655D}" type="parTrans" cxnId="{8EF2968F-A338-4007-9EC9-1C04129ECAFF}">
      <dgm:prSet/>
      <dgm:spPr/>
      <dgm:t>
        <a:bodyPr/>
        <a:lstStyle/>
        <a:p>
          <a:endParaRPr lang="en-US"/>
        </a:p>
      </dgm:t>
    </dgm:pt>
    <dgm:pt modelId="{967A1127-29D1-4ECD-9684-455092BF9262}" type="sibTrans" cxnId="{8EF2968F-A338-4007-9EC9-1C04129ECAFF}">
      <dgm:prSet/>
      <dgm:spPr/>
      <dgm:t>
        <a:bodyPr/>
        <a:lstStyle/>
        <a:p>
          <a:endParaRPr lang="en-US"/>
        </a:p>
      </dgm:t>
    </dgm:pt>
    <dgm:pt modelId="{32745611-C19B-DB45-98D9-2A040ED9F508}" type="pres">
      <dgm:prSet presAssocID="{31483F74-95C9-4FE6-B08F-057904175489}" presName="linearFlow" presStyleCnt="0">
        <dgm:presLayoutVars>
          <dgm:resizeHandles val="exact"/>
        </dgm:presLayoutVars>
      </dgm:prSet>
      <dgm:spPr/>
    </dgm:pt>
    <dgm:pt modelId="{98A79AD4-F179-4449-AAAB-8DCFFA03955E}" type="pres">
      <dgm:prSet presAssocID="{370AF722-25DD-4964-902D-F76E7994C964}" presName="node" presStyleLbl="node1" presStyleIdx="0" presStyleCnt="1">
        <dgm:presLayoutVars>
          <dgm:bulletEnabled val="1"/>
        </dgm:presLayoutVars>
      </dgm:prSet>
      <dgm:spPr/>
    </dgm:pt>
  </dgm:ptLst>
  <dgm:cxnLst>
    <dgm:cxn modelId="{283B731D-AB55-48DA-AB08-FF2C1FBE6E59}" srcId="{31483F74-95C9-4FE6-B08F-057904175489}" destId="{370AF722-25DD-4964-902D-F76E7994C964}" srcOrd="0" destOrd="0" parTransId="{7AC748FA-BC23-4D1B-A99D-ADE6A7EF7FF6}" sibTransId="{23AE7CBC-99B8-4D8A-B36A-630D7E39E9D4}"/>
    <dgm:cxn modelId="{84EA282E-A1DB-49FE-BF5A-5951E082D497}" srcId="{370AF722-25DD-4964-902D-F76E7994C964}" destId="{B300618A-E4B9-4536-8882-F95D98CEEF22}" srcOrd="2" destOrd="0" parTransId="{0A281F23-D760-4A73-9576-881B573580E5}" sibTransId="{440B4F84-6174-4C13-A3B7-5B18952074EA}"/>
    <dgm:cxn modelId="{D1D5CC3A-5A2F-7244-B49B-ED8E8B07C19E}" type="presOf" srcId="{B300618A-E4B9-4536-8882-F95D98CEEF22}" destId="{98A79AD4-F179-4449-AAAB-8DCFFA03955E}" srcOrd="0" destOrd="3" presId="urn:microsoft.com/office/officeart/2005/8/layout/process2"/>
    <dgm:cxn modelId="{8B31F258-C48A-6145-B44B-A3F986C1B937}" type="presOf" srcId="{31483F74-95C9-4FE6-B08F-057904175489}" destId="{32745611-C19B-DB45-98D9-2A040ED9F508}" srcOrd="0" destOrd="0" presId="urn:microsoft.com/office/officeart/2005/8/layout/process2"/>
    <dgm:cxn modelId="{95F62359-D231-49F5-B5DE-7B2139C2E3B2}" srcId="{370AF722-25DD-4964-902D-F76E7994C964}" destId="{CA0711CD-3A58-41AF-BAC6-1C9BD21210C4}" srcOrd="0" destOrd="0" parTransId="{EC6A4163-BC50-4311-833D-67D42E1C37B4}" sibTransId="{F5337278-B37E-46D8-9FC5-88C6A77231F3}"/>
    <dgm:cxn modelId="{7DD96E8B-8B4E-9C45-9AFD-873FED12D33C}" type="presOf" srcId="{465D8EEA-DAE6-48EF-A4CC-4ACD85E8CCC6}" destId="{98A79AD4-F179-4449-AAAB-8DCFFA03955E}" srcOrd="0" destOrd="4" presId="urn:microsoft.com/office/officeart/2005/8/layout/process2"/>
    <dgm:cxn modelId="{8EF2968F-A338-4007-9EC9-1C04129ECAFF}" srcId="{370AF722-25DD-4964-902D-F76E7994C964}" destId="{465D8EEA-DAE6-48EF-A4CC-4ACD85E8CCC6}" srcOrd="3" destOrd="0" parTransId="{29846DB2-AB7A-4231-8A71-3D48C4B5655D}" sibTransId="{967A1127-29D1-4ECD-9684-455092BF9262}"/>
    <dgm:cxn modelId="{335EF8A3-B905-4D01-9261-E68F308BCEBE}" srcId="{370AF722-25DD-4964-902D-F76E7994C964}" destId="{50D50350-9064-4823-B3B9-7495BE9E1154}" srcOrd="1" destOrd="0" parTransId="{CE442B4C-1AD3-4353-AD31-E131747D00E2}" sibTransId="{F0C31C26-2B50-444F-A640-C5CE40402841}"/>
    <dgm:cxn modelId="{E5C47CA7-DC36-614B-9E5D-FC247C046035}" type="presOf" srcId="{CA0711CD-3A58-41AF-BAC6-1C9BD21210C4}" destId="{98A79AD4-F179-4449-AAAB-8DCFFA03955E}" srcOrd="0" destOrd="1" presId="urn:microsoft.com/office/officeart/2005/8/layout/process2"/>
    <dgm:cxn modelId="{38ED6FC7-33B1-C043-8554-36E3E0E053D9}" type="presOf" srcId="{50D50350-9064-4823-B3B9-7495BE9E1154}" destId="{98A79AD4-F179-4449-AAAB-8DCFFA03955E}" srcOrd="0" destOrd="2" presId="urn:microsoft.com/office/officeart/2005/8/layout/process2"/>
    <dgm:cxn modelId="{E9001BC8-E7F9-3044-A183-DEB1ED2FED32}" type="presOf" srcId="{370AF722-25DD-4964-902D-F76E7994C964}" destId="{98A79AD4-F179-4449-AAAB-8DCFFA03955E}" srcOrd="0" destOrd="0" presId="urn:microsoft.com/office/officeart/2005/8/layout/process2"/>
    <dgm:cxn modelId="{0D658928-2673-1243-91F3-0188BC7022F9}" type="presParOf" srcId="{32745611-C19B-DB45-98D9-2A040ED9F508}" destId="{98A79AD4-F179-4449-AAAB-8DCFFA03955E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0A8DBB-BD29-40A3-BEA7-0BB4211ADCE4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2767A2-E0C4-468E-82FE-EB86174806F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600" dirty="0" err="1">
              <a:latin typeface="Avenir Next" panose="020B0503020202020204" pitchFamily="34" charset="0"/>
            </a:rPr>
            <a:t>Coordinating</a:t>
          </a:r>
          <a:r>
            <a:rPr lang="it-IT" sz="1600" dirty="0">
              <a:latin typeface="Avenir Next" panose="020B0503020202020204" pitchFamily="34" charset="0"/>
            </a:rPr>
            <a:t> the </a:t>
          </a:r>
          <a:r>
            <a:rPr lang="it-IT" sz="1600" dirty="0" err="1">
              <a:latin typeface="Avenir Next" panose="020B0503020202020204" pitchFamily="34" charset="0"/>
            </a:rPr>
            <a:t>revision</a:t>
          </a:r>
          <a:r>
            <a:rPr lang="it-IT" sz="1600" dirty="0">
              <a:latin typeface="Avenir Next" panose="020B0503020202020204" pitchFamily="34" charset="0"/>
            </a:rPr>
            <a:t> to </a:t>
          </a:r>
          <a:r>
            <a:rPr lang="it-IT" sz="1600" dirty="0" err="1">
              <a:latin typeface="Avenir Next" panose="020B0503020202020204" pitchFamily="34" charset="0"/>
            </a:rPr>
            <a:t>improve</a:t>
          </a:r>
          <a:r>
            <a:rPr lang="it-IT" sz="1600" dirty="0">
              <a:latin typeface="Avenir Next" panose="020B0503020202020204" pitchFamily="34" charset="0"/>
            </a:rPr>
            <a:t> the </a:t>
          </a:r>
          <a:r>
            <a:rPr lang="it-IT" sz="1600" dirty="0" err="1">
              <a:latin typeface="Avenir Next" panose="020B0503020202020204" pitchFamily="34" charset="0"/>
            </a:rPr>
            <a:t>initial</a:t>
          </a:r>
          <a:r>
            <a:rPr lang="it-IT" sz="1600" dirty="0">
              <a:latin typeface="Avenir Next" panose="020B0503020202020204" pitchFamily="34" charset="0"/>
            </a:rPr>
            <a:t> </a:t>
          </a:r>
          <a:r>
            <a:rPr lang="it-IT" sz="1600" dirty="0" err="1">
              <a:latin typeface="Avenir Next" panose="020B0503020202020204" pitchFamily="34" charset="0"/>
            </a:rPr>
            <a:t>sustainability</a:t>
          </a:r>
          <a:r>
            <a:rPr lang="it-IT" sz="1600" dirty="0">
              <a:latin typeface="Avenir Next" panose="020B0503020202020204" pitchFamily="34" charset="0"/>
            </a:rPr>
            <a:t> plan to be </a:t>
          </a:r>
          <a:r>
            <a:rPr lang="it-IT" sz="1600" dirty="0" err="1">
              <a:latin typeface="Avenir Next" panose="020B0503020202020204" pitchFamily="34" charset="0"/>
            </a:rPr>
            <a:t>resubmitted</a:t>
          </a:r>
          <a:r>
            <a:rPr lang="it-IT" sz="1600" dirty="0">
              <a:latin typeface="Avenir Next" panose="020B0503020202020204" pitchFamily="34" charset="0"/>
            </a:rPr>
            <a:t> in </a:t>
          </a:r>
          <a:r>
            <a:rPr lang="it-IT" sz="1600" dirty="0" err="1">
              <a:latin typeface="Avenir Next" panose="020B0503020202020204" pitchFamily="34" charset="0"/>
            </a:rPr>
            <a:t>October</a:t>
          </a:r>
          <a:r>
            <a:rPr lang="it-IT" sz="1600" dirty="0">
              <a:latin typeface="Avenir Next" panose="020B0503020202020204" pitchFamily="34" charset="0"/>
            </a:rPr>
            <a:t> 2024</a:t>
          </a:r>
          <a:endParaRPr lang="en-US" sz="1600" dirty="0">
            <a:latin typeface="Avenir Next" panose="020B0503020202020204" pitchFamily="34" charset="0"/>
          </a:endParaRPr>
        </a:p>
      </dgm:t>
    </dgm:pt>
    <dgm:pt modelId="{6E6E3450-D106-4C7F-98CC-5D52970F1AE7}" type="parTrans" cxnId="{6F58010D-FB9A-4A35-B520-AA9784707A58}">
      <dgm:prSet/>
      <dgm:spPr/>
      <dgm:t>
        <a:bodyPr/>
        <a:lstStyle/>
        <a:p>
          <a:endParaRPr lang="en-US" sz="1800"/>
        </a:p>
      </dgm:t>
    </dgm:pt>
    <dgm:pt modelId="{234752C3-2B21-4489-8902-8B5543469BAB}" type="sibTrans" cxnId="{6F58010D-FB9A-4A35-B520-AA9784707A58}">
      <dgm:prSet/>
      <dgm:spPr/>
      <dgm:t>
        <a:bodyPr/>
        <a:lstStyle/>
        <a:p>
          <a:endParaRPr lang="en-US" sz="1800"/>
        </a:p>
      </dgm:t>
    </dgm:pt>
    <dgm:pt modelId="{F2BADAF8-CDDA-4940-BADA-3432EF0957E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600" dirty="0" err="1">
              <a:latin typeface="Avenir Next" panose="020B0503020202020204" pitchFamily="34" charset="0"/>
            </a:rPr>
            <a:t>Organize</a:t>
          </a:r>
          <a:r>
            <a:rPr lang="it-IT" sz="1600" dirty="0">
              <a:latin typeface="Avenir Next" panose="020B0503020202020204" pitchFamily="34" charset="0"/>
            </a:rPr>
            <a:t> </a:t>
          </a:r>
          <a:r>
            <a:rPr lang="it-IT" sz="1600" dirty="0" err="1">
              <a:latin typeface="Avenir Next" panose="020B0503020202020204" pitchFamily="34" charset="0"/>
            </a:rPr>
            <a:t>weekly</a:t>
          </a:r>
          <a:r>
            <a:rPr lang="it-IT" sz="1600" dirty="0">
              <a:latin typeface="Avenir Next" panose="020B0503020202020204" pitchFamily="34" charset="0"/>
            </a:rPr>
            <a:t> WP9 </a:t>
          </a:r>
          <a:r>
            <a:rPr lang="it-IT" sz="1600" dirty="0" err="1">
              <a:latin typeface="Avenir Next" panose="020B0503020202020204" pitchFamily="34" charset="0"/>
            </a:rPr>
            <a:t>internal</a:t>
          </a:r>
          <a:r>
            <a:rPr lang="it-IT" sz="1600" dirty="0">
              <a:latin typeface="Avenir Next" panose="020B0503020202020204" pitchFamily="34" charset="0"/>
            </a:rPr>
            <a:t> meetings to </a:t>
          </a:r>
          <a:r>
            <a:rPr lang="it-IT" sz="1600" dirty="0" err="1">
              <a:latin typeface="Avenir Next" panose="020B0503020202020204" pitchFamily="34" charset="0"/>
            </a:rPr>
            <a:t>discuss</a:t>
          </a:r>
          <a:r>
            <a:rPr lang="it-IT" sz="1600" dirty="0">
              <a:latin typeface="Avenir Next" panose="020B0503020202020204" pitchFamily="34" charset="0"/>
            </a:rPr>
            <a:t> progress and </a:t>
          </a:r>
          <a:r>
            <a:rPr lang="it-IT" sz="1600" dirty="0" err="1">
              <a:latin typeface="Avenir Next" panose="020B0503020202020204" pitchFamily="34" charset="0"/>
            </a:rPr>
            <a:t>problem</a:t>
          </a:r>
          <a:r>
            <a:rPr lang="it-IT" sz="1600" dirty="0">
              <a:latin typeface="Avenir Next" panose="020B0503020202020204" pitchFamily="34" charset="0"/>
            </a:rPr>
            <a:t> </a:t>
          </a:r>
          <a:r>
            <a:rPr lang="it-IT" sz="1600" dirty="0" err="1">
              <a:latin typeface="Avenir Next" panose="020B0503020202020204" pitchFamily="34" charset="0"/>
            </a:rPr>
            <a:t>within</a:t>
          </a:r>
          <a:r>
            <a:rPr lang="it-IT" sz="1600" dirty="0">
              <a:latin typeface="Avenir Next" panose="020B0503020202020204" pitchFamily="34" charset="0"/>
            </a:rPr>
            <a:t> the WP</a:t>
          </a:r>
          <a:endParaRPr lang="en-US" sz="1600" dirty="0">
            <a:latin typeface="Avenir Next" panose="020B0503020202020204" pitchFamily="34" charset="0"/>
          </a:endParaRPr>
        </a:p>
      </dgm:t>
    </dgm:pt>
    <dgm:pt modelId="{01ACF01A-8C84-432E-9282-01875D57D982}" type="parTrans" cxnId="{401CC115-840A-4DF4-8D6E-9C4BC1DC5ACB}">
      <dgm:prSet/>
      <dgm:spPr/>
      <dgm:t>
        <a:bodyPr/>
        <a:lstStyle/>
        <a:p>
          <a:endParaRPr lang="en-US" sz="1800"/>
        </a:p>
      </dgm:t>
    </dgm:pt>
    <dgm:pt modelId="{C9A8FDFC-D7F2-435D-A6F9-7E58C1F3CF9E}" type="sibTrans" cxnId="{401CC115-840A-4DF4-8D6E-9C4BC1DC5ACB}">
      <dgm:prSet/>
      <dgm:spPr/>
      <dgm:t>
        <a:bodyPr/>
        <a:lstStyle/>
        <a:p>
          <a:endParaRPr lang="en-US" sz="1800"/>
        </a:p>
      </dgm:t>
    </dgm:pt>
    <dgm:pt modelId="{47775C9F-A1F1-42AB-AD66-956A7CFB6F1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600" b="0" dirty="0">
              <a:latin typeface="Avenir Next" panose="020B0503020202020204" pitchFamily="34" charset="0"/>
            </a:rPr>
            <a:t>call for </a:t>
          </a:r>
          <a:r>
            <a:rPr lang="it-IT" sz="1600" b="0" dirty="0" err="1">
              <a:latin typeface="Avenir Next" panose="020B0503020202020204" pitchFamily="34" charset="0"/>
            </a:rPr>
            <a:t>interest</a:t>
          </a:r>
          <a:r>
            <a:rPr lang="it-IT" sz="1600" b="0" dirty="0">
              <a:latin typeface="Avenir Next" panose="020B0503020202020204" pitchFamily="34" charset="0"/>
            </a:rPr>
            <a:t> for a </a:t>
          </a:r>
          <a:r>
            <a:rPr lang="it-IT" sz="1600" b="0" dirty="0" err="1">
              <a:latin typeface="Avenir Next" panose="020B0503020202020204" pitchFamily="34" charset="0"/>
            </a:rPr>
            <a:t>sustainability</a:t>
          </a:r>
          <a:r>
            <a:rPr lang="it-IT" sz="1600" b="0" dirty="0">
              <a:latin typeface="Avenir Next" panose="020B0503020202020204" pitchFamily="34" charset="0"/>
            </a:rPr>
            <a:t> </a:t>
          </a:r>
          <a:r>
            <a:rPr lang="it-IT" sz="1600" b="0" dirty="0" err="1">
              <a:latin typeface="Avenir Next" panose="020B0503020202020204" pitchFamily="34" charset="0"/>
            </a:rPr>
            <a:t>expert</a:t>
          </a:r>
          <a:r>
            <a:rPr lang="it-IT" sz="1600" b="0" dirty="0">
              <a:latin typeface="Avenir Next" panose="020B0503020202020204" pitchFamily="34" charset="0"/>
            </a:rPr>
            <a:t> @EGO </a:t>
          </a:r>
          <a:r>
            <a:rPr lang="it-IT" sz="1600" b="0" dirty="0" err="1">
              <a:latin typeface="Avenir Next" panose="020B0503020202020204" pitchFamily="34" charset="0"/>
            </a:rPr>
            <a:t>focused</a:t>
          </a:r>
          <a:r>
            <a:rPr lang="it-IT" sz="1600" b="0" dirty="0">
              <a:latin typeface="Avenir Next" panose="020B0503020202020204" pitchFamily="34" charset="0"/>
            </a:rPr>
            <a:t> on </a:t>
          </a:r>
          <a:r>
            <a:rPr lang="en-US" sz="1600" b="0" dirty="0">
              <a:latin typeface="Avenir Next" panose="020B0503020202020204" pitchFamily="34" charset="0"/>
            </a:rPr>
            <a:t>the assessment of the CO2 footprint of the future RI and the mitigation strategy to minimize its environmental impacts</a:t>
          </a:r>
          <a:r>
            <a:rPr lang="it-IT" sz="1600" b="0" dirty="0">
              <a:latin typeface="Avenir Next" panose="020B0503020202020204" pitchFamily="34" charset="0"/>
            </a:rPr>
            <a:t> </a:t>
          </a:r>
          <a:r>
            <a:rPr lang="it-IT" sz="1600" b="0" dirty="0">
              <a:latin typeface="Avenir Next" panose="020B0503020202020204" pitchFamily="34" charset="0"/>
              <a:hlinkClick xmlns:r="http://schemas.openxmlformats.org/officeDocument/2006/relationships" r:id="rId1"/>
            </a:rPr>
            <a:t>https://www.ego-gw.it/blog/2024/05/09/et-pp-sustainability-expert/</a:t>
          </a:r>
          <a:endParaRPr lang="en-US" sz="1600" b="0" dirty="0">
            <a:latin typeface="Avenir Next" panose="020B0503020202020204" pitchFamily="34" charset="0"/>
          </a:endParaRPr>
        </a:p>
      </dgm:t>
    </dgm:pt>
    <dgm:pt modelId="{2926A784-93EB-4FA0-906D-345E83F462B6}" type="parTrans" cxnId="{C1A5EEA9-71F0-4E63-A273-6F96710BA3E9}">
      <dgm:prSet/>
      <dgm:spPr/>
      <dgm:t>
        <a:bodyPr/>
        <a:lstStyle/>
        <a:p>
          <a:endParaRPr lang="en-US" sz="1800"/>
        </a:p>
      </dgm:t>
    </dgm:pt>
    <dgm:pt modelId="{736348ED-E223-47D5-8D0A-31A30CF1062D}" type="sibTrans" cxnId="{C1A5EEA9-71F0-4E63-A273-6F96710BA3E9}">
      <dgm:prSet/>
      <dgm:spPr/>
      <dgm:t>
        <a:bodyPr/>
        <a:lstStyle/>
        <a:p>
          <a:endParaRPr lang="en-US" sz="1800"/>
        </a:p>
      </dgm:t>
    </dgm:pt>
    <dgm:pt modelId="{16F02B77-6F6C-4FBA-9069-E683071CDF5C}" type="pres">
      <dgm:prSet presAssocID="{1D0A8DBB-BD29-40A3-BEA7-0BB4211ADCE4}" presName="root" presStyleCnt="0">
        <dgm:presLayoutVars>
          <dgm:dir/>
          <dgm:resizeHandles val="exact"/>
        </dgm:presLayoutVars>
      </dgm:prSet>
      <dgm:spPr/>
    </dgm:pt>
    <dgm:pt modelId="{22B0C047-D9AD-49BC-BD96-DB4CE046F59D}" type="pres">
      <dgm:prSet presAssocID="{8C2767A2-E0C4-468E-82FE-EB86174806FF}" presName="compNode" presStyleCnt="0"/>
      <dgm:spPr/>
    </dgm:pt>
    <dgm:pt modelId="{BDA38A53-23AB-4A5D-86AE-E0B8EB0E12E9}" type="pres">
      <dgm:prSet presAssocID="{8C2767A2-E0C4-468E-82FE-EB86174806FF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gno di spunta"/>
        </a:ext>
      </dgm:extLst>
    </dgm:pt>
    <dgm:pt modelId="{E6A062B4-1307-46DC-8526-324A86E71BA3}" type="pres">
      <dgm:prSet presAssocID="{8C2767A2-E0C4-468E-82FE-EB86174806FF}" presName="spaceRect" presStyleCnt="0"/>
      <dgm:spPr/>
    </dgm:pt>
    <dgm:pt modelId="{D8C1BACF-A155-4955-BECD-A2E7FFC1521D}" type="pres">
      <dgm:prSet presAssocID="{8C2767A2-E0C4-468E-82FE-EB86174806FF}" presName="textRect" presStyleLbl="revTx" presStyleIdx="0" presStyleCnt="3">
        <dgm:presLayoutVars>
          <dgm:chMax val="1"/>
          <dgm:chPref val="1"/>
        </dgm:presLayoutVars>
      </dgm:prSet>
      <dgm:spPr/>
    </dgm:pt>
    <dgm:pt modelId="{A35C6522-EAEA-4B14-9ED8-3B6078B4212C}" type="pres">
      <dgm:prSet presAssocID="{234752C3-2B21-4489-8902-8B5543469BAB}" presName="sibTrans" presStyleCnt="0"/>
      <dgm:spPr/>
    </dgm:pt>
    <dgm:pt modelId="{4D2295B8-7B50-448C-9286-784F0B5873C0}" type="pres">
      <dgm:prSet presAssocID="{F2BADAF8-CDDA-4940-BADA-3432EF0957EF}" presName="compNode" presStyleCnt="0"/>
      <dgm:spPr/>
    </dgm:pt>
    <dgm:pt modelId="{CA86013A-F511-4EE9-82DB-04F5A5F46B93}" type="pres">
      <dgm:prSet presAssocID="{F2BADAF8-CDDA-4940-BADA-3432EF0957EF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iunione"/>
        </a:ext>
      </dgm:extLst>
    </dgm:pt>
    <dgm:pt modelId="{707F65D0-00FB-4C02-B438-0CC529C1AA97}" type="pres">
      <dgm:prSet presAssocID="{F2BADAF8-CDDA-4940-BADA-3432EF0957EF}" presName="spaceRect" presStyleCnt="0"/>
      <dgm:spPr/>
    </dgm:pt>
    <dgm:pt modelId="{20CC83FD-11B9-4BA8-A975-CEEBC5D92A62}" type="pres">
      <dgm:prSet presAssocID="{F2BADAF8-CDDA-4940-BADA-3432EF0957EF}" presName="textRect" presStyleLbl="revTx" presStyleIdx="1" presStyleCnt="3">
        <dgm:presLayoutVars>
          <dgm:chMax val="1"/>
          <dgm:chPref val="1"/>
        </dgm:presLayoutVars>
      </dgm:prSet>
      <dgm:spPr/>
    </dgm:pt>
    <dgm:pt modelId="{7A35A5FB-1658-4342-A867-CBCE8BCA5BC6}" type="pres">
      <dgm:prSet presAssocID="{C9A8FDFC-D7F2-435D-A6F9-7E58C1F3CF9E}" presName="sibTrans" presStyleCnt="0"/>
      <dgm:spPr/>
    </dgm:pt>
    <dgm:pt modelId="{8E365D8E-E7BD-4D48-944B-B7F6C945DF25}" type="pres">
      <dgm:prSet presAssocID="{47775C9F-A1F1-42AB-AD66-956A7CFB6F12}" presName="compNode" presStyleCnt="0"/>
      <dgm:spPr/>
    </dgm:pt>
    <dgm:pt modelId="{0C2F9E2A-143F-422B-BB44-1052EDC10907}" type="pres">
      <dgm:prSet presAssocID="{47775C9F-A1F1-42AB-AD66-956A7CFB6F12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BECD6CCA-7F0B-4192-B7BA-DFEE21867E77}" type="pres">
      <dgm:prSet presAssocID="{47775C9F-A1F1-42AB-AD66-956A7CFB6F12}" presName="spaceRect" presStyleCnt="0"/>
      <dgm:spPr/>
    </dgm:pt>
    <dgm:pt modelId="{39326C53-4F92-4C2C-868E-0EB8A5E46EE6}" type="pres">
      <dgm:prSet presAssocID="{47775C9F-A1F1-42AB-AD66-956A7CFB6F12}" presName="textRect" presStyleLbl="revTx" presStyleIdx="2" presStyleCnt="3" custScaleX="117307">
        <dgm:presLayoutVars>
          <dgm:chMax val="1"/>
          <dgm:chPref val="1"/>
        </dgm:presLayoutVars>
      </dgm:prSet>
      <dgm:spPr/>
    </dgm:pt>
  </dgm:ptLst>
  <dgm:cxnLst>
    <dgm:cxn modelId="{2CBC4907-7B5E-0941-BF86-73BC24CA2DEA}" type="presOf" srcId="{47775C9F-A1F1-42AB-AD66-956A7CFB6F12}" destId="{39326C53-4F92-4C2C-868E-0EB8A5E46EE6}" srcOrd="0" destOrd="0" presId="urn:microsoft.com/office/officeart/2018/2/layout/IconLabelList"/>
    <dgm:cxn modelId="{C4125B09-FC80-E347-9490-2A249CAD5960}" type="presOf" srcId="{8C2767A2-E0C4-468E-82FE-EB86174806FF}" destId="{D8C1BACF-A155-4955-BECD-A2E7FFC1521D}" srcOrd="0" destOrd="0" presId="urn:microsoft.com/office/officeart/2018/2/layout/IconLabelList"/>
    <dgm:cxn modelId="{6F58010D-FB9A-4A35-B520-AA9784707A58}" srcId="{1D0A8DBB-BD29-40A3-BEA7-0BB4211ADCE4}" destId="{8C2767A2-E0C4-468E-82FE-EB86174806FF}" srcOrd="0" destOrd="0" parTransId="{6E6E3450-D106-4C7F-98CC-5D52970F1AE7}" sibTransId="{234752C3-2B21-4489-8902-8B5543469BAB}"/>
    <dgm:cxn modelId="{401CC115-840A-4DF4-8D6E-9C4BC1DC5ACB}" srcId="{1D0A8DBB-BD29-40A3-BEA7-0BB4211ADCE4}" destId="{F2BADAF8-CDDA-4940-BADA-3432EF0957EF}" srcOrd="1" destOrd="0" parTransId="{01ACF01A-8C84-432E-9282-01875D57D982}" sibTransId="{C9A8FDFC-D7F2-435D-A6F9-7E58C1F3CF9E}"/>
    <dgm:cxn modelId="{06A2F550-1F6B-1C43-9E76-582C6D56C1C4}" type="presOf" srcId="{1D0A8DBB-BD29-40A3-BEA7-0BB4211ADCE4}" destId="{16F02B77-6F6C-4FBA-9069-E683071CDF5C}" srcOrd="0" destOrd="0" presId="urn:microsoft.com/office/officeart/2018/2/layout/IconLabelList"/>
    <dgm:cxn modelId="{337F7069-E541-8B42-BAD4-C0F72BAA3EA0}" type="presOf" srcId="{F2BADAF8-CDDA-4940-BADA-3432EF0957EF}" destId="{20CC83FD-11B9-4BA8-A975-CEEBC5D92A62}" srcOrd="0" destOrd="0" presId="urn:microsoft.com/office/officeart/2018/2/layout/IconLabelList"/>
    <dgm:cxn modelId="{C1A5EEA9-71F0-4E63-A273-6F96710BA3E9}" srcId="{1D0A8DBB-BD29-40A3-BEA7-0BB4211ADCE4}" destId="{47775C9F-A1F1-42AB-AD66-956A7CFB6F12}" srcOrd="2" destOrd="0" parTransId="{2926A784-93EB-4FA0-906D-345E83F462B6}" sibTransId="{736348ED-E223-47D5-8D0A-31A30CF1062D}"/>
    <dgm:cxn modelId="{5BBE65F4-0029-8846-927E-3366D2E316FE}" type="presParOf" srcId="{16F02B77-6F6C-4FBA-9069-E683071CDF5C}" destId="{22B0C047-D9AD-49BC-BD96-DB4CE046F59D}" srcOrd="0" destOrd="0" presId="urn:microsoft.com/office/officeart/2018/2/layout/IconLabelList"/>
    <dgm:cxn modelId="{27E7998D-734B-DE4A-92D7-0F9231FCDD43}" type="presParOf" srcId="{22B0C047-D9AD-49BC-BD96-DB4CE046F59D}" destId="{BDA38A53-23AB-4A5D-86AE-E0B8EB0E12E9}" srcOrd="0" destOrd="0" presId="urn:microsoft.com/office/officeart/2018/2/layout/IconLabelList"/>
    <dgm:cxn modelId="{76AACFC2-7B9C-5343-95C4-7F74B40E06C3}" type="presParOf" srcId="{22B0C047-D9AD-49BC-BD96-DB4CE046F59D}" destId="{E6A062B4-1307-46DC-8526-324A86E71BA3}" srcOrd="1" destOrd="0" presId="urn:microsoft.com/office/officeart/2018/2/layout/IconLabelList"/>
    <dgm:cxn modelId="{0D464570-3AD8-9340-86C6-9DFC1FB9D716}" type="presParOf" srcId="{22B0C047-D9AD-49BC-BD96-DB4CE046F59D}" destId="{D8C1BACF-A155-4955-BECD-A2E7FFC1521D}" srcOrd="2" destOrd="0" presId="urn:microsoft.com/office/officeart/2018/2/layout/IconLabelList"/>
    <dgm:cxn modelId="{F3090788-18AC-2A42-8F01-E046964D00D0}" type="presParOf" srcId="{16F02B77-6F6C-4FBA-9069-E683071CDF5C}" destId="{A35C6522-EAEA-4B14-9ED8-3B6078B4212C}" srcOrd="1" destOrd="0" presId="urn:microsoft.com/office/officeart/2018/2/layout/IconLabelList"/>
    <dgm:cxn modelId="{AF0218C6-E2AB-DB46-89AD-411860996746}" type="presParOf" srcId="{16F02B77-6F6C-4FBA-9069-E683071CDF5C}" destId="{4D2295B8-7B50-448C-9286-784F0B5873C0}" srcOrd="2" destOrd="0" presId="urn:microsoft.com/office/officeart/2018/2/layout/IconLabelList"/>
    <dgm:cxn modelId="{AC935398-ACE9-8E4F-B8F1-ACE6FE87B15D}" type="presParOf" srcId="{4D2295B8-7B50-448C-9286-784F0B5873C0}" destId="{CA86013A-F511-4EE9-82DB-04F5A5F46B93}" srcOrd="0" destOrd="0" presId="urn:microsoft.com/office/officeart/2018/2/layout/IconLabelList"/>
    <dgm:cxn modelId="{7F40B121-3F46-7244-9E81-CCAFA1787498}" type="presParOf" srcId="{4D2295B8-7B50-448C-9286-784F0B5873C0}" destId="{707F65D0-00FB-4C02-B438-0CC529C1AA97}" srcOrd="1" destOrd="0" presId="urn:microsoft.com/office/officeart/2018/2/layout/IconLabelList"/>
    <dgm:cxn modelId="{8D88DEC3-E9DC-D846-9A65-EF6DB55F81FC}" type="presParOf" srcId="{4D2295B8-7B50-448C-9286-784F0B5873C0}" destId="{20CC83FD-11B9-4BA8-A975-CEEBC5D92A62}" srcOrd="2" destOrd="0" presId="urn:microsoft.com/office/officeart/2018/2/layout/IconLabelList"/>
    <dgm:cxn modelId="{782C75ED-CC00-3B4E-B4F1-4DE8031B48E6}" type="presParOf" srcId="{16F02B77-6F6C-4FBA-9069-E683071CDF5C}" destId="{7A35A5FB-1658-4342-A867-CBCE8BCA5BC6}" srcOrd="3" destOrd="0" presId="urn:microsoft.com/office/officeart/2018/2/layout/IconLabelList"/>
    <dgm:cxn modelId="{E86E154A-3538-824F-8157-8AE8BA0AE6EA}" type="presParOf" srcId="{16F02B77-6F6C-4FBA-9069-E683071CDF5C}" destId="{8E365D8E-E7BD-4D48-944B-B7F6C945DF25}" srcOrd="4" destOrd="0" presId="urn:microsoft.com/office/officeart/2018/2/layout/IconLabelList"/>
    <dgm:cxn modelId="{561D486D-876D-5941-A94C-8BE6FDCFB89F}" type="presParOf" srcId="{8E365D8E-E7BD-4D48-944B-B7F6C945DF25}" destId="{0C2F9E2A-143F-422B-BB44-1052EDC10907}" srcOrd="0" destOrd="0" presId="urn:microsoft.com/office/officeart/2018/2/layout/IconLabelList"/>
    <dgm:cxn modelId="{F42D3F9E-5B49-1347-BF10-BEAC507FA146}" type="presParOf" srcId="{8E365D8E-E7BD-4D48-944B-B7F6C945DF25}" destId="{BECD6CCA-7F0B-4192-B7BA-DFEE21867E77}" srcOrd="1" destOrd="0" presId="urn:microsoft.com/office/officeart/2018/2/layout/IconLabelList"/>
    <dgm:cxn modelId="{AC383C7E-4F59-5E47-857E-8040DB287E64}" type="presParOf" srcId="{8E365D8E-E7BD-4D48-944B-B7F6C945DF25}" destId="{39326C53-4F92-4C2C-868E-0EB8A5E46EE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0A8DBB-BD29-40A3-BEA7-0BB4211ADCE4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2767A2-E0C4-468E-82FE-EB86174806FF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b="0" u="none" dirty="0">
              <a:latin typeface="Avenir Next" panose="020B0503020202020204" pitchFamily="34" charset="0"/>
            </a:rPr>
            <a:t>Work on sustainability aspects topics relevant for E T different phases: the  design construction phase; operation phase,  (including various upgrades along the years. Contribute to the strategy for excavated material </a:t>
          </a:r>
        </a:p>
      </dgm:t>
    </dgm:pt>
    <dgm:pt modelId="{6E6E3450-D106-4C7F-98CC-5D52970F1AE7}" type="parTrans" cxnId="{6F58010D-FB9A-4A35-B520-AA9784707A58}">
      <dgm:prSet/>
      <dgm:spPr/>
      <dgm:t>
        <a:bodyPr/>
        <a:lstStyle/>
        <a:p>
          <a:endParaRPr lang="en-US" sz="1800"/>
        </a:p>
      </dgm:t>
    </dgm:pt>
    <dgm:pt modelId="{234752C3-2B21-4489-8902-8B5543469BAB}" type="sibTrans" cxnId="{6F58010D-FB9A-4A35-B520-AA9784707A58}">
      <dgm:prSet/>
      <dgm:spPr/>
      <dgm:t>
        <a:bodyPr/>
        <a:lstStyle/>
        <a:p>
          <a:endParaRPr lang="en-US" sz="1800"/>
        </a:p>
      </dgm:t>
    </dgm:pt>
    <dgm:pt modelId="{F2BADAF8-CDDA-4940-BADA-3432EF0957EF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>
              <a:latin typeface="Avenir Next" panose="020B0503020202020204" pitchFamily="34" charset="0"/>
            </a:rPr>
            <a:t>Development of a collective methodology to implement ET sustainability plan (smart energy, environmental, social, and territorial impact) - Liaisons with the socio-economic impact analysis </a:t>
          </a:r>
        </a:p>
      </dgm:t>
    </dgm:pt>
    <dgm:pt modelId="{01ACF01A-8C84-432E-9282-01875D57D982}" type="parTrans" cxnId="{401CC115-840A-4DF4-8D6E-9C4BC1DC5ACB}">
      <dgm:prSet/>
      <dgm:spPr/>
      <dgm:t>
        <a:bodyPr/>
        <a:lstStyle/>
        <a:p>
          <a:endParaRPr lang="en-US" sz="1800"/>
        </a:p>
      </dgm:t>
    </dgm:pt>
    <dgm:pt modelId="{C9A8FDFC-D7F2-435D-A6F9-7E58C1F3CF9E}" type="sibTrans" cxnId="{401CC115-840A-4DF4-8D6E-9C4BC1DC5ACB}">
      <dgm:prSet/>
      <dgm:spPr/>
      <dgm:t>
        <a:bodyPr/>
        <a:lstStyle/>
        <a:p>
          <a:endParaRPr lang="en-US" sz="1800"/>
        </a:p>
      </dgm:t>
    </dgm:pt>
    <dgm:pt modelId="{47775C9F-A1F1-42AB-AD66-956A7CFB6F12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t-IT" sz="1600" dirty="0" err="1">
              <a:latin typeface="Avenir Next" panose="020B0503020202020204" pitchFamily="34" charset="0"/>
            </a:rPr>
            <a:t>Analyse</a:t>
          </a:r>
          <a:r>
            <a:rPr lang="it-IT" sz="1600" dirty="0">
              <a:latin typeface="Avenir Next" panose="020B0503020202020204" pitchFamily="34" charset="0"/>
            </a:rPr>
            <a:t> </a:t>
          </a:r>
          <a:r>
            <a:rPr lang="it-IT" sz="1600" dirty="0" err="1">
              <a:latin typeface="Avenir Next" panose="020B0503020202020204" pitchFamily="34" charset="0"/>
            </a:rPr>
            <a:t>measurable</a:t>
          </a:r>
          <a:r>
            <a:rPr lang="it-IT" sz="1600" dirty="0">
              <a:latin typeface="Avenir Next" panose="020B0503020202020204" pitchFamily="34" charset="0"/>
            </a:rPr>
            <a:t> </a:t>
          </a:r>
          <a:r>
            <a:rPr lang="it-IT" sz="1600" dirty="0" err="1">
              <a:latin typeface="Avenir Next" panose="020B0503020202020204" pitchFamily="34" charset="0"/>
            </a:rPr>
            <a:t>values</a:t>
          </a:r>
          <a:r>
            <a:rPr lang="it-IT" sz="1600" dirty="0">
              <a:latin typeface="Avenir Next" panose="020B0503020202020204" pitchFamily="34" charset="0"/>
            </a:rPr>
            <a:t>, </a:t>
          </a:r>
          <a:r>
            <a:rPr lang="it-IT" sz="1600" dirty="0" err="1">
              <a:latin typeface="Avenir Next" panose="020B0503020202020204" pitchFamily="34" charset="0"/>
            </a:rPr>
            <a:t>helping</a:t>
          </a:r>
          <a:r>
            <a:rPr lang="it-IT" sz="1600" dirty="0">
              <a:latin typeface="Avenir Next" panose="020B0503020202020204" pitchFamily="34" charset="0"/>
            </a:rPr>
            <a:t> to </a:t>
          </a:r>
          <a:r>
            <a:rPr lang="it-IT" sz="1600" dirty="0" err="1">
              <a:latin typeface="Avenir Next" panose="020B0503020202020204" pitchFamily="34" charset="0"/>
            </a:rPr>
            <a:t>calculate</a:t>
          </a:r>
          <a:r>
            <a:rPr lang="it-IT" sz="1600" dirty="0">
              <a:latin typeface="Avenir Next" panose="020B0503020202020204" pitchFamily="34" charset="0"/>
            </a:rPr>
            <a:t> the </a:t>
          </a:r>
          <a:r>
            <a:rPr lang="it-IT" sz="1600" dirty="0" err="1">
              <a:latin typeface="Avenir Next" panose="020B0503020202020204" pitchFamily="34" charset="0"/>
            </a:rPr>
            <a:t>sustainable</a:t>
          </a:r>
          <a:r>
            <a:rPr lang="it-IT" sz="1600" dirty="0">
              <a:latin typeface="Avenir Next" panose="020B0503020202020204" pitchFamily="34" charset="0"/>
            </a:rPr>
            <a:t> and </a:t>
          </a:r>
          <a:r>
            <a:rPr lang="it-IT" sz="1600" dirty="0" err="1">
              <a:latin typeface="Avenir Next" panose="020B0503020202020204" pitchFamily="34" charset="0"/>
            </a:rPr>
            <a:t>environmental</a:t>
          </a:r>
          <a:r>
            <a:rPr lang="it-IT" sz="1600" dirty="0">
              <a:latin typeface="Avenir Next" panose="020B0503020202020204" pitchFamily="34" charset="0"/>
            </a:rPr>
            <a:t> impact of a business (KPI, ESG, DNSH, )</a:t>
          </a:r>
          <a:endParaRPr lang="en-US" sz="1600" dirty="0">
            <a:latin typeface="Avenir Next" panose="020B0503020202020204" pitchFamily="34" charset="0"/>
          </a:endParaRPr>
        </a:p>
      </dgm:t>
    </dgm:pt>
    <dgm:pt modelId="{2926A784-93EB-4FA0-906D-345E83F462B6}" type="parTrans" cxnId="{C1A5EEA9-71F0-4E63-A273-6F96710BA3E9}">
      <dgm:prSet/>
      <dgm:spPr/>
      <dgm:t>
        <a:bodyPr/>
        <a:lstStyle/>
        <a:p>
          <a:endParaRPr lang="en-US" sz="1800"/>
        </a:p>
      </dgm:t>
    </dgm:pt>
    <dgm:pt modelId="{736348ED-E223-47D5-8D0A-31A30CF1062D}" type="sibTrans" cxnId="{C1A5EEA9-71F0-4E63-A273-6F96710BA3E9}">
      <dgm:prSet/>
      <dgm:spPr/>
      <dgm:t>
        <a:bodyPr/>
        <a:lstStyle/>
        <a:p>
          <a:endParaRPr lang="en-US" sz="1800"/>
        </a:p>
      </dgm:t>
    </dgm:pt>
    <dgm:pt modelId="{C1867663-B15F-4F9E-B3FF-4151941558AC}" type="pres">
      <dgm:prSet presAssocID="{1D0A8DBB-BD29-40A3-BEA7-0BB4211ADCE4}" presName="root" presStyleCnt="0">
        <dgm:presLayoutVars>
          <dgm:dir/>
          <dgm:resizeHandles val="exact"/>
        </dgm:presLayoutVars>
      </dgm:prSet>
      <dgm:spPr/>
    </dgm:pt>
    <dgm:pt modelId="{197749EF-2B93-4E83-AFAB-B27CB496DC56}" type="pres">
      <dgm:prSet presAssocID="{8C2767A2-E0C4-468E-82FE-EB86174806FF}" presName="compNode" presStyleCnt="0"/>
      <dgm:spPr/>
    </dgm:pt>
    <dgm:pt modelId="{74E6F7C0-63E7-47BA-8366-80AAFF735CE8}" type="pres">
      <dgm:prSet presAssocID="{8C2767A2-E0C4-468E-82FE-EB86174806F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gno di spunta"/>
        </a:ext>
      </dgm:extLst>
    </dgm:pt>
    <dgm:pt modelId="{F6EDC126-324C-4F93-8584-A342A637599E}" type="pres">
      <dgm:prSet presAssocID="{8C2767A2-E0C4-468E-82FE-EB86174806FF}" presName="spaceRect" presStyleCnt="0"/>
      <dgm:spPr/>
    </dgm:pt>
    <dgm:pt modelId="{FA5DB51B-44CB-4DD3-9647-3696E49AAE4A}" type="pres">
      <dgm:prSet presAssocID="{8C2767A2-E0C4-468E-82FE-EB86174806FF}" presName="textRect" presStyleLbl="revTx" presStyleIdx="0" presStyleCnt="3">
        <dgm:presLayoutVars>
          <dgm:chMax val="1"/>
          <dgm:chPref val="1"/>
        </dgm:presLayoutVars>
      </dgm:prSet>
      <dgm:spPr/>
    </dgm:pt>
    <dgm:pt modelId="{DC35A607-BCAD-4802-9DBA-051CE5B9CC20}" type="pres">
      <dgm:prSet presAssocID="{234752C3-2B21-4489-8902-8B5543469BAB}" presName="sibTrans" presStyleCnt="0"/>
      <dgm:spPr/>
    </dgm:pt>
    <dgm:pt modelId="{C95635E7-189F-4376-A673-5466E9130675}" type="pres">
      <dgm:prSet presAssocID="{F2BADAF8-CDDA-4940-BADA-3432EF0957EF}" presName="compNode" presStyleCnt="0"/>
      <dgm:spPr/>
    </dgm:pt>
    <dgm:pt modelId="{9F98560D-94CE-448C-A80E-4C2A0BDAF3FE}" type="pres">
      <dgm:prSet presAssocID="{F2BADAF8-CDDA-4940-BADA-3432EF0957E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iunione"/>
        </a:ext>
      </dgm:extLst>
    </dgm:pt>
    <dgm:pt modelId="{23E1E084-BC34-4CB6-8958-F310599EFD0C}" type="pres">
      <dgm:prSet presAssocID="{F2BADAF8-CDDA-4940-BADA-3432EF0957EF}" presName="spaceRect" presStyleCnt="0"/>
      <dgm:spPr/>
    </dgm:pt>
    <dgm:pt modelId="{7413AB96-7DCD-4F97-86B0-9C3BADCC0AF0}" type="pres">
      <dgm:prSet presAssocID="{F2BADAF8-CDDA-4940-BADA-3432EF0957EF}" presName="textRect" presStyleLbl="revTx" presStyleIdx="1" presStyleCnt="3">
        <dgm:presLayoutVars>
          <dgm:chMax val="1"/>
          <dgm:chPref val="1"/>
        </dgm:presLayoutVars>
      </dgm:prSet>
      <dgm:spPr/>
    </dgm:pt>
    <dgm:pt modelId="{7BC87A6F-D348-4CA1-AF4F-40FEDCA0EAEA}" type="pres">
      <dgm:prSet presAssocID="{C9A8FDFC-D7F2-435D-A6F9-7E58C1F3CF9E}" presName="sibTrans" presStyleCnt="0"/>
      <dgm:spPr/>
    </dgm:pt>
    <dgm:pt modelId="{5A07F385-A0F2-4113-BA8D-D0EE36089E03}" type="pres">
      <dgm:prSet presAssocID="{47775C9F-A1F1-42AB-AD66-956A7CFB6F12}" presName="compNode" presStyleCnt="0"/>
      <dgm:spPr/>
    </dgm:pt>
    <dgm:pt modelId="{D2473AD1-9EA5-4D79-A4A7-18CECEF7A8B1}" type="pres">
      <dgm:prSet presAssocID="{47775C9F-A1F1-42AB-AD66-956A7CFB6F1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retta di mano"/>
        </a:ext>
      </dgm:extLst>
    </dgm:pt>
    <dgm:pt modelId="{60972180-DA6F-4B05-93E0-C6B2F0DFF98E}" type="pres">
      <dgm:prSet presAssocID="{47775C9F-A1F1-42AB-AD66-956A7CFB6F12}" presName="spaceRect" presStyleCnt="0"/>
      <dgm:spPr/>
    </dgm:pt>
    <dgm:pt modelId="{A3D20FE9-8DE6-4F02-9C58-9D82355CEC14}" type="pres">
      <dgm:prSet presAssocID="{47775C9F-A1F1-42AB-AD66-956A7CFB6F1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F58010D-FB9A-4A35-B520-AA9784707A58}" srcId="{1D0A8DBB-BD29-40A3-BEA7-0BB4211ADCE4}" destId="{8C2767A2-E0C4-468E-82FE-EB86174806FF}" srcOrd="0" destOrd="0" parTransId="{6E6E3450-D106-4C7F-98CC-5D52970F1AE7}" sibTransId="{234752C3-2B21-4489-8902-8B5543469BAB}"/>
    <dgm:cxn modelId="{401CC115-840A-4DF4-8D6E-9C4BC1DC5ACB}" srcId="{1D0A8DBB-BD29-40A3-BEA7-0BB4211ADCE4}" destId="{F2BADAF8-CDDA-4940-BADA-3432EF0957EF}" srcOrd="1" destOrd="0" parTransId="{01ACF01A-8C84-432E-9282-01875D57D982}" sibTransId="{C9A8FDFC-D7F2-435D-A6F9-7E58C1F3CF9E}"/>
    <dgm:cxn modelId="{06F53732-720B-FA48-89DB-9D61CB2E240D}" type="presOf" srcId="{F2BADAF8-CDDA-4940-BADA-3432EF0957EF}" destId="{7413AB96-7DCD-4F97-86B0-9C3BADCC0AF0}" srcOrd="0" destOrd="0" presId="urn:microsoft.com/office/officeart/2018/2/layout/IconLabelList"/>
    <dgm:cxn modelId="{6E852858-9EE0-9647-A8ED-28A1F645C157}" type="presOf" srcId="{1D0A8DBB-BD29-40A3-BEA7-0BB4211ADCE4}" destId="{C1867663-B15F-4F9E-B3FF-4151941558AC}" srcOrd="0" destOrd="0" presId="urn:microsoft.com/office/officeart/2018/2/layout/IconLabelList"/>
    <dgm:cxn modelId="{EE195593-A14F-F143-AF1D-EEDAC527CF86}" type="presOf" srcId="{47775C9F-A1F1-42AB-AD66-956A7CFB6F12}" destId="{A3D20FE9-8DE6-4F02-9C58-9D82355CEC14}" srcOrd="0" destOrd="0" presId="urn:microsoft.com/office/officeart/2018/2/layout/IconLabelList"/>
    <dgm:cxn modelId="{C1A5EEA9-71F0-4E63-A273-6F96710BA3E9}" srcId="{1D0A8DBB-BD29-40A3-BEA7-0BB4211ADCE4}" destId="{47775C9F-A1F1-42AB-AD66-956A7CFB6F12}" srcOrd="2" destOrd="0" parTransId="{2926A784-93EB-4FA0-906D-345E83F462B6}" sibTransId="{736348ED-E223-47D5-8D0A-31A30CF1062D}"/>
    <dgm:cxn modelId="{6A5ED8C7-0952-F04B-9582-DB0AD7128A69}" type="presOf" srcId="{8C2767A2-E0C4-468E-82FE-EB86174806FF}" destId="{FA5DB51B-44CB-4DD3-9647-3696E49AAE4A}" srcOrd="0" destOrd="0" presId="urn:microsoft.com/office/officeart/2018/2/layout/IconLabelList"/>
    <dgm:cxn modelId="{0BF06113-231B-EE47-B042-97A6992A708E}" type="presParOf" srcId="{C1867663-B15F-4F9E-B3FF-4151941558AC}" destId="{197749EF-2B93-4E83-AFAB-B27CB496DC56}" srcOrd="0" destOrd="0" presId="urn:microsoft.com/office/officeart/2018/2/layout/IconLabelList"/>
    <dgm:cxn modelId="{94271CD3-F20F-5F40-9429-1B3C664773B3}" type="presParOf" srcId="{197749EF-2B93-4E83-AFAB-B27CB496DC56}" destId="{74E6F7C0-63E7-47BA-8366-80AAFF735CE8}" srcOrd="0" destOrd="0" presId="urn:microsoft.com/office/officeart/2018/2/layout/IconLabelList"/>
    <dgm:cxn modelId="{0D36A542-8754-1E4D-B4F1-BA40299B5CA9}" type="presParOf" srcId="{197749EF-2B93-4E83-AFAB-B27CB496DC56}" destId="{F6EDC126-324C-4F93-8584-A342A637599E}" srcOrd="1" destOrd="0" presId="urn:microsoft.com/office/officeart/2018/2/layout/IconLabelList"/>
    <dgm:cxn modelId="{F09BF2C1-0089-3F4D-9D6C-3001F9C26C62}" type="presParOf" srcId="{197749EF-2B93-4E83-AFAB-B27CB496DC56}" destId="{FA5DB51B-44CB-4DD3-9647-3696E49AAE4A}" srcOrd="2" destOrd="0" presId="urn:microsoft.com/office/officeart/2018/2/layout/IconLabelList"/>
    <dgm:cxn modelId="{2283AF43-7DEF-9241-B0B0-E7A3BFE19A15}" type="presParOf" srcId="{C1867663-B15F-4F9E-B3FF-4151941558AC}" destId="{DC35A607-BCAD-4802-9DBA-051CE5B9CC20}" srcOrd="1" destOrd="0" presId="urn:microsoft.com/office/officeart/2018/2/layout/IconLabelList"/>
    <dgm:cxn modelId="{D73A3614-4501-D34A-8110-E7C6C9AD5179}" type="presParOf" srcId="{C1867663-B15F-4F9E-B3FF-4151941558AC}" destId="{C95635E7-189F-4376-A673-5466E9130675}" srcOrd="2" destOrd="0" presId="urn:microsoft.com/office/officeart/2018/2/layout/IconLabelList"/>
    <dgm:cxn modelId="{C7DB9339-1E0E-154F-AD40-5F5F2B4A23B3}" type="presParOf" srcId="{C95635E7-189F-4376-A673-5466E9130675}" destId="{9F98560D-94CE-448C-A80E-4C2A0BDAF3FE}" srcOrd="0" destOrd="0" presId="urn:microsoft.com/office/officeart/2018/2/layout/IconLabelList"/>
    <dgm:cxn modelId="{00F00F63-7B9A-1342-AD86-3E1BCFB0F557}" type="presParOf" srcId="{C95635E7-189F-4376-A673-5466E9130675}" destId="{23E1E084-BC34-4CB6-8958-F310599EFD0C}" srcOrd="1" destOrd="0" presId="urn:microsoft.com/office/officeart/2018/2/layout/IconLabelList"/>
    <dgm:cxn modelId="{14EEF9FC-90D2-7541-9442-E3E64E905077}" type="presParOf" srcId="{C95635E7-189F-4376-A673-5466E9130675}" destId="{7413AB96-7DCD-4F97-86B0-9C3BADCC0AF0}" srcOrd="2" destOrd="0" presId="urn:microsoft.com/office/officeart/2018/2/layout/IconLabelList"/>
    <dgm:cxn modelId="{0FDF1997-2EEA-BE40-A2FC-80B5FE4EB9B3}" type="presParOf" srcId="{C1867663-B15F-4F9E-B3FF-4151941558AC}" destId="{7BC87A6F-D348-4CA1-AF4F-40FEDCA0EAEA}" srcOrd="3" destOrd="0" presId="urn:microsoft.com/office/officeart/2018/2/layout/IconLabelList"/>
    <dgm:cxn modelId="{02E99591-40FA-8645-97A4-8E4A7A767925}" type="presParOf" srcId="{C1867663-B15F-4F9E-B3FF-4151941558AC}" destId="{5A07F385-A0F2-4113-BA8D-D0EE36089E03}" srcOrd="4" destOrd="0" presId="urn:microsoft.com/office/officeart/2018/2/layout/IconLabelList"/>
    <dgm:cxn modelId="{5D6D0B7C-2F81-EE4D-845A-CCC077DA0CD0}" type="presParOf" srcId="{5A07F385-A0F2-4113-BA8D-D0EE36089E03}" destId="{D2473AD1-9EA5-4D79-A4A7-18CECEF7A8B1}" srcOrd="0" destOrd="0" presId="urn:microsoft.com/office/officeart/2018/2/layout/IconLabelList"/>
    <dgm:cxn modelId="{11401A79-61BF-2848-8330-29D3F61CBF7E}" type="presParOf" srcId="{5A07F385-A0F2-4113-BA8D-D0EE36089E03}" destId="{60972180-DA6F-4B05-93E0-C6B2F0DFF98E}" srcOrd="1" destOrd="0" presId="urn:microsoft.com/office/officeart/2018/2/layout/IconLabelList"/>
    <dgm:cxn modelId="{A7F2FC9E-D2D3-BA49-9E46-64E8B3DEB2C6}" type="presParOf" srcId="{5A07F385-A0F2-4113-BA8D-D0EE36089E03}" destId="{A3D20FE9-8DE6-4F02-9C58-9D82355CEC1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0A8DBB-BD29-40A3-BEA7-0BB4211ADCE4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2767A2-E0C4-468E-82FE-EB86174806F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600" b="0" i="0" dirty="0">
              <a:solidFill>
                <a:srgbClr val="000000"/>
              </a:solidFill>
              <a:effectLst/>
              <a:latin typeface="Avenir Next" panose="020B0503020202020204" pitchFamily="34" charset="0"/>
            </a:rPr>
            <a:t>ET </a:t>
          </a:r>
          <a:r>
            <a:rPr lang="it-IT" sz="1600" b="0" i="0" dirty="0" err="1">
              <a:solidFill>
                <a:srgbClr val="000000"/>
              </a:solidFill>
              <a:effectLst/>
              <a:latin typeface="Avenir Next" panose="020B0503020202020204" pitchFamily="34" charset="0"/>
            </a:rPr>
            <a:t>Sustainability</a:t>
          </a:r>
          <a:r>
            <a:rPr lang="it-IT" sz="1600" b="0" i="0" dirty="0">
              <a:solidFill>
                <a:srgbClr val="000000"/>
              </a:solidFill>
              <a:effectLst/>
              <a:latin typeface="Avenir Next" panose="020B0503020202020204" pitchFamily="34" charset="0"/>
            </a:rPr>
            <a:t> Workshop - </a:t>
          </a:r>
          <a:r>
            <a:rPr lang="it-IT" sz="1600" b="0" i="0" dirty="0" err="1">
              <a:solidFill>
                <a:srgbClr val="000000"/>
              </a:solidFill>
              <a:effectLst/>
              <a:highlight>
                <a:srgbClr val="FFFFFF"/>
              </a:highlight>
              <a:latin typeface="Avenir Next" panose="020B0503020202020204" pitchFamily="34" charset="0"/>
            </a:rPr>
            <a:t>Done</a:t>
          </a:r>
          <a:r>
            <a:rPr lang="it-IT" sz="1600" b="0" dirty="0">
              <a:solidFill>
                <a:srgbClr val="000000"/>
              </a:solidFill>
              <a:highlight>
                <a:srgbClr val="FFFFFF"/>
              </a:highlight>
              <a:latin typeface="Avenir Next" panose="020B0503020202020204" pitchFamily="34" charset="0"/>
            </a:rPr>
            <a:t> in Paris ET-</a:t>
          </a:r>
          <a:r>
            <a:rPr lang="it-IT" sz="1600" b="0" dirty="0" err="1">
              <a:solidFill>
                <a:srgbClr val="000000"/>
              </a:solidFill>
              <a:highlight>
                <a:srgbClr val="FFFFFF"/>
              </a:highlight>
              <a:latin typeface="Avenir Next" panose="020B0503020202020204" pitchFamily="34" charset="0"/>
            </a:rPr>
            <a:t>syposium</a:t>
          </a:r>
          <a:r>
            <a:rPr lang="it-IT" sz="1600" b="0" dirty="0">
              <a:solidFill>
                <a:srgbClr val="000000"/>
              </a:solidFill>
              <a:highlight>
                <a:srgbClr val="FFFFFF"/>
              </a:highlight>
              <a:latin typeface="Avenir Next" panose="020B0503020202020204" pitchFamily="34" charset="0"/>
            </a:rPr>
            <a:t> - </a:t>
          </a:r>
          <a:r>
            <a:rPr lang="it-IT" sz="16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venir Next" panose="020B0503020202020204" pitchFamily="34" charset="0"/>
            </a:rPr>
            <a:t>Report in a .pdf format and ET-PP project template to be </a:t>
          </a:r>
          <a:r>
            <a:rPr lang="it-IT" sz="1600" b="0" i="0" dirty="0" err="1">
              <a:solidFill>
                <a:srgbClr val="000000"/>
              </a:solidFill>
              <a:effectLst/>
              <a:highlight>
                <a:srgbClr val="FFFFFF"/>
              </a:highlight>
              <a:latin typeface="Avenir Next" panose="020B0503020202020204" pitchFamily="34" charset="0"/>
            </a:rPr>
            <a:t>uploaded</a:t>
          </a:r>
          <a:r>
            <a:rPr lang="it-IT" sz="16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venir Next" panose="020B0503020202020204" pitchFamily="34" charset="0"/>
            </a:rPr>
            <a:t> in the SEDIA </a:t>
          </a:r>
          <a:r>
            <a:rPr lang="it-IT" sz="1600" b="0" i="0" dirty="0" err="1">
              <a:solidFill>
                <a:srgbClr val="000000"/>
              </a:solidFill>
              <a:effectLst/>
              <a:highlight>
                <a:srgbClr val="FFFFFF"/>
              </a:highlight>
              <a:latin typeface="Avenir Next" panose="020B0503020202020204" pitchFamily="34" charset="0"/>
            </a:rPr>
            <a:t>portal</a:t>
          </a:r>
          <a:r>
            <a:rPr lang="it-IT" sz="16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venir Next" panose="020B0503020202020204" pitchFamily="34" charset="0"/>
            </a:rPr>
            <a:t> by </a:t>
          </a:r>
          <a:r>
            <a:rPr lang="it-IT" sz="1600" b="0" i="0" dirty="0" err="1">
              <a:solidFill>
                <a:srgbClr val="000000"/>
              </a:solidFill>
              <a:effectLst/>
              <a:highlight>
                <a:srgbClr val="FFFFFF"/>
              </a:highlight>
              <a:latin typeface="Avenir Next" panose="020B0503020202020204" pitchFamily="34" charset="0"/>
            </a:rPr>
            <a:t>October</a:t>
          </a:r>
          <a:endParaRPr lang="it-IT" sz="1600" b="0" dirty="0">
            <a:latin typeface="Avenir Next" panose="020B0503020202020204" pitchFamily="34" charset="0"/>
          </a:endParaRPr>
        </a:p>
      </dgm:t>
    </dgm:pt>
    <dgm:pt modelId="{6E6E3450-D106-4C7F-98CC-5D52970F1AE7}" type="parTrans" cxnId="{6F58010D-FB9A-4A35-B520-AA9784707A58}">
      <dgm:prSet/>
      <dgm:spPr/>
      <dgm:t>
        <a:bodyPr/>
        <a:lstStyle/>
        <a:p>
          <a:endParaRPr lang="en-US" sz="1800"/>
        </a:p>
      </dgm:t>
    </dgm:pt>
    <dgm:pt modelId="{234752C3-2B21-4489-8902-8B5543469BAB}" type="sibTrans" cxnId="{6F58010D-FB9A-4A35-B520-AA9784707A58}">
      <dgm:prSet/>
      <dgm:spPr/>
      <dgm:t>
        <a:bodyPr/>
        <a:lstStyle/>
        <a:p>
          <a:endParaRPr lang="en-US" sz="1800"/>
        </a:p>
      </dgm:t>
    </dgm:pt>
    <dgm:pt modelId="{F2BADAF8-CDDA-4940-BADA-3432EF0957E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600" b="0" i="0" dirty="0">
              <a:solidFill>
                <a:srgbClr val="000000"/>
              </a:solidFill>
              <a:effectLst/>
              <a:latin typeface="Avenir Next" panose="020B0503020202020204" pitchFamily="34" charset="0"/>
            </a:rPr>
            <a:t>Lead the </a:t>
          </a:r>
          <a:r>
            <a:rPr lang="it-IT" sz="1600" b="0" i="0" dirty="0" err="1">
              <a:solidFill>
                <a:srgbClr val="000000"/>
              </a:solidFill>
              <a:effectLst/>
              <a:latin typeface="Avenir Next" panose="020B0503020202020204" pitchFamily="34" charset="0"/>
            </a:rPr>
            <a:t>sustainable</a:t>
          </a:r>
          <a:r>
            <a:rPr lang="it-IT" sz="1600" b="0" i="0" dirty="0">
              <a:solidFill>
                <a:srgbClr val="000000"/>
              </a:solidFill>
              <a:effectLst/>
              <a:latin typeface="Avenir Next" panose="020B0503020202020204" pitchFamily="34" charset="0"/>
            </a:rPr>
            <a:t> </a:t>
          </a:r>
          <a:r>
            <a:rPr lang="it-IT" sz="1600" b="0" i="0" dirty="0" err="1">
              <a:solidFill>
                <a:srgbClr val="000000"/>
              </a:solidFill>
              <a:effectLst/>
              <a:latin typeface="Avenir Next" panose="020B0503020202020204" pitchFamily="34" charset="0"/>
            </a:rPr>
            <a:t>development</a:t>
          </a:r>
          <a:r>
            <a:rPr lang="it-IT" sz="1600" b="0" i="0" dirty="0">
              <a:solidFill>
                <a:srgbClr val="000000"/>
              </a:solidFill>
              <a:effectLst/>
              <a:latin typeface="Avenir Next" panose="020B0503020202020204" pitchFamily="34" charset="0"/>
            </a:rPr>
            <a:t> </a:t>
          </a:r>
          <a:r>
            <a:rPr lang="it-IT" sz="1600" b="0" i="0" dirty="0" err="1">
              <a:solidFill>
                <a:srgbClr val="000000"/>
              </a:solidFill>
              <a:effectLst/>
              <a:latin typeface="Avenir Next" panose="020B0503020202020204" pitchFamily="34" charset="0"/>
            </a:rPr>
            <a:t>implementation</a:t>
          </a:r>
          <a:r>
            <a:rPr lang="it-IT" sz="1600" b="0" i="0" dirty="0">
              <a:solidFill>
                <a:srgbClr val="000000"/>
              </a:solidFill>
              <a:effectLst/>
              <a:latin typeface="Avenir Next" panose="020B0503020202020204" pitchFamily="34" charset="0"/>
            </a:rPr>
            <a:t> Strategy</a:t>
          </a:r>
          <a:endParaRPr lang="en-US" sz="1600" dirty="0">
            <a:latin typeface="Avenir Next" panose="020B0503020202020204" pitchFamily="34" charset="0"/>
          </a:endParaRPr>
        </a:p>
      </dgm:t>
    </dgm:pt>
    <dgm:pt modelId="{01ACF01A-8C84-432E-9282-01875D57D982}" type="parTrans" cxnId="{401CC115-840A-4DF4-8D6E-9C4BC1DC5ACB}">
      <dgm:prSet/>
      <dgm:spPr/>
      <dgm:t>
        <a:bodyPr/>
        <a:lstStyle/>
        <a:p>
          <a:endParaRPr lang="en-US" sz="1800"/>
        </a:p>
      </dgm:t>
    </dgm:pt>
    <dgm:pt modelId="{C9A8FDFC-D7F2-435D-A6F9-7E58C1F3CF9E}" type="sibTrans" cxnId="{401CC115-840A-4DF4-8D6E-9C4BC1DC5ACB}">
      <dgm:prSet/>
      <dgm:spPr/>
      <dgm:t>
        <a:bodyPr/>
        <a:lstStyle/>
        <a:p>
          <a:endParaRPr lang="en-US" sz="1800"/>
        </a:p>
      </dgm:t>
    </dgm:pt>
    <dgm:pt modelId="{47775C9F-A1F1-42AB-AD66-956A7CFB6F1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>
              <a:effectLst/>
              <a:latin typeface="Avenir Next" panose="020B0503020202020204" pitchFamily="34" charset="0"/>
            </a:rPr>
            <a:t>Enforce the collaboration with WP8 (meeting organized in Napoli to discuss computing sustainability (CNRS)</a:t>
          </a:r>
        </a:p>
      </dgm:t>
    </dgm:pt>
    <dgm:pt modelId="{2926A784-93EB-4FA0-906D-345E83F462B6}" type="parTrans" cxnId="{C1A5EEA9-71F0-4E63-A273-6F96710BA3E9}">
      <dgm:prSet/>
      <dgm:spPr/>
      <dgm:t>
        <a:bodyPr/>
        <a:lstStyle/>
        <a:p>
          <a:endParaRPr lang="en-US" sz="1800"/>
        </a:p>
      </dgm:t>
    </dgm:pt>
    <dgm:pt modelId="{736348ED-E223-47D5-8D0A-31A30CF1062D}" type="sibTrans" cxnId="{C1A5EEA9-71F0-4E63-A273-6F96710BA3E9}">
      <dgm:prSet/>
      <dgm:spPr/>
      <dgm:t>
        <a:bodyPr/>
        <a:lstStyle/>
        <a:p>
          <a:endParaRPr lang="en-US" sz="1800"/>
        </a:p>
      </dgm:t>
    </dgm:pt>
    <dgm:pt modelId="{C1867663-B15F-4F9E-B3FF-4151941558AC}" type="pres">
      <dgm:prSet presAssocID="{1D0A8DBB-BD29-40A3-BEA7-0BB4211ADCE4}" presName="root" presStyleCnt="0">
        <dgm:presLayoutVars>
          <dgm:dir/>
          <dgm:resizeHandles val="exact"/>
        </dgm:presLayoutVars>
      </dgm:prSet>
      <dgm:spPr/>
    </dgm:pt>
    <dgm:pt modelId="{197749EF-2B93-4E83-AFAB-B27CB496DC56}" type="pres">
      <dgm:prSet presAssocID="{8C2767A2-E0C4-468E-82FE-EB86174806FF}" presName="compNode" presStyleCnt="0"/>
      <dgm:spPr/>
    </dgm:pt>
    <dgm:pt modelId="{74E6F7C0-63E7-47BA-8366-80AAFF735CE8}" type="pres">
      <dgm:prSet presAssocID="{8C2767A2-E0C4-468E-82FE-EB86174806F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gno di spunta"/>
        </a:ext>
      </dgm:extLst>
    </dgm:pt>
    <dgm:pt modelId="{F6EDC126-324C-4F93-8584-A342A637599E}" type="pres">
      <dgm:prSet presAssocID="{8C2767A2-E0C4-468E-82FE-EB86174806FF}" presName="spaceRect" presStyleCnt="0"/>
      <dgm:spPr/>
    </dgm:pt>
    <dgm:pt modelId="{FA5DB51B-44CB-4DD3-9647-3696E49AAE4A}" type="pres">
      <dgm:prSet presAssocID="{8C2767A2-E0C4-468E-82FE-EB86174806FF}" presName="textRect" presStyleLbl="revTx" presStyleIdx="0" presStyleCnt="3">
        <dgm:presLayoutVars>
          <dgm:chMax val="1"/>
          <dgm:chPref val="1"/>
        </dgm:presLayoutVars>
      </dgm:prSet>
      <dgm:spPr/>
    </dgm:pt>
    <dgm:pt modelId="{DC35A607-BCAD-4802-9DBA-051CE5B9CC20}" type="pres">
      <dgm:prSet presAssocID="{234752C3-2B21-4489-8902-8B5543469BAB}" presName="sibTrans" presStyleCnt="0"/>
      <dgm:spPr/>
    </dgm:pt>
    <dgm:pt modelId="{C95635E7-189F-4376-A673-5466E9130675}" type="pres">
      <dgm:prSet presAssocID="{F2BADAF8-CDDA-4940-BADA-3432EF0957EF}" presName="compNode" presStyleCnt="0"/>
      <dgm:spPr/>
    </dgm:pt>
    <dgm:pt modelId="{9F98560D-94CE-448C-A80E-4C2A0BDAF3FE}" type="pres">
      <dgm:prSet presAssocID="{F2BADAF8-CDDA-4940-BADA-3432EF0957E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iunione"/>
        </a:ext>
      </dgm:extLst>
    </dgm:pt>
    <dgm:pt modelId="{23E1E084-BC34-4CB6-8958-F310599EFD0C}" type="pres">
      <dgm:prSet presAssocID="{F2BADAF8-CDDA-4940-BADA-3432EF0957EF}" presName="spaceRect" presStyleCnt="0"/>
      <dgm:spPr/>
    </dgm:pt>
    <dgm:pt modelId="{7413AB96-7DCD-4F97-86B0-9C3BADCC0AF0}" type="pres">
      <dgm:prSet presAssocID="{F2BADAF8-CDDA-4940-BADA-3432EF0957EF}" presName="textRect" presStyleLbl="revTx" presStyleIdx="1" presStyleCnt="3">
        <dgm:presLayoutVars>
          <dgm:chMax val="1"/>
          <dgm:chPref val="1"/>
        </dgm:presLayoutVars>
      </dgm:prSet>
      <dgm:spPr/>
    </dgm:pt>
    <dgm:pt modelId="{7BC87A6F-D348-4CA1-AF4F-40FEDCA0EAEA}" type="pres">
      <dgm:prSet presAssocID="{C9A8FDFC-D7F2-435D-A6F9-7E58C1F3CF9E}" presName="sibTrans" presStyleCnt="0"/>
      <dgm:spPr/>
    </dgm:pt>
    <dgm:pt modelId="{5A07F385-A0F2-4113-BA8D-D0EE36089E03}" type="pres">
      <dgm:prSet presAssocID="{47775C9F-A1F1-42AB-AD66-956A7CFB6F12}" presName="compNode" presStyleCnt="0"/>
      <dgm:spPr/>
    </dgm:pt>
    <dgm:pt modelId="{D2473AD1-9EA5-4D79-A4A7-18CECEF7A8B1}" type="pres">
      <dgm:prSet presAssocID="{47775C9F-A1F1-42AB-AD66-956A7CFB6F1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retta di mano"/>
        </a:ext>
      </dgm:extLst>
    </dgm:pt>
    <dgm:pt modelId="{60972180-DA6F-4B05-93E0-C6B2F0DFF98E}" type="pres">
      <dgm:prSet presAssocID="{47775C9F-A1F1-42AB-AD66-956A7CFB6F12}" presName="spaceRect" presStyleCnt="0"/>
      <dgm:spPr/>
    </dgm:pt>
    <dgm:pt modelId="{A3D20FE9-8DE6-4F02-9C58-9D82355CEC14}" type="pres">
      <dgm:prSet presAssocID="{47775C9F-A1F1-42AB-AD66-956A7CFB6F1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F58010D-FB9A-4A35-B520-AA9784707A58}" srcId="{1D0A8DBB-BD29-40A3-BEA7-0BB4211ADCE4}" destId="{8C2767A2-E0C4-468E-82FE-EB86174806FF}" srcOrd="0" destOrd="0" parTransId="{6E6E3450-D106-4C7F-98CC-5D52970F1AE7}" sibTransId="{234752C3-2B21-4489-8902-8B5543469BAB}"/>
    <dgm:cxn modelId="{401CC115-840A-4DF4-8D6E-9C4BC1DC5ACB}" srcId="{1D0A8DBB-BD29-40A3-BEA7-0BB4211ADCE4}" destId="{F2BADAF8-CDDA-4940-BADA-3432EF0957EF}" srcOrd="1" destOrd="0" parTransId="{01ACF01A-8C84-432E-9282-01875D57D982}" sibTransId="{C9A8FDFC-D7F2-435D-A6F9-7E58C1F3CF9E}"/>
    <dgm:cxn modelId="{06F53732-720B-FA48-89DB-9D61CB2E240D}" type="presOf" srcId="{F2BADAF8-CDDA-4940-BADA-3432EF0957EF}" destId="{7413AB96-7DCD-4F97-86B0-9C3BADCC0AF0}" srcOrd="0" destOrd="0" presId="urn:microsoft.com/office/officeart/2018/2/layout/IconLabelList"/>
    <dgm:cxn modelId="{6E852858-9EE0-9647-A8ED-28A1F645C157}" type="presOf" srcId="{1D0A8DBB-BD29-40A3-BEA7-0BB4211ADCE4}" destId="{C1867663-B15F-4F9E-B3FF-4151941558AC}" srcOrd="0" destOrd="0" presId="urn:microsoft.com/office/officeart/2018/2/layout/IconLabelList"/>
    <dgm:cxn modelId="{EE195593-A14F-F143-AF1D-EEDAC527CF86}" type="presOf" srcId="{47775C9F-A1F1-42AB-AD66-956A7CFB6F12}" destId="{A3D20FE9-8DE6-4F02-9C58-9D82355CEC14}" srcOrd="0" destOrd="0" presId="urn:microsoft.com/office/officeart/2018/2/layout/IconLabelList"/>
    <dgm:cxn modelId="{C1A5EEA9-71F0-4E63-A273-6F96710BA3E9}" srcId="{1D0A8DBB-BD29-40A3-BEA7-0BB4211ADCE4}" destId="{47775C9F-A1F1-42AB-AD66-956A7CFB6F12}" srcOrd="2" destOrd="0" parTransId="{2926A784-93EB-4FA0-906D-345E83F462B6}" sibTransId="{736348ED-E223-47D5-8D0A-31A30CF1062D}"/>
    <dgm:cxn modelId="{6A5ED8C7-0952-F04B-9582-DB0AD7128A69}" type="presOf" srcId="{8C2767A2-E0C4-468E-82FE-EB86174806FF}" destId="{FA5DB51B-44CB-4DD3-9647-3696E49AAE4A}" srcOrd="0" destOrd="0" presId="urn:microsoft.com/office/officeart/2018/2/layout/IconLabelList"/>
    <dgm:cxn modelId="{0BF06113-231B-EE47-B042-97A6992A708E}" type="presParOf" srcId="{C1867663-B15F-4F9E-B3FF-4151941558AC}" destId="{197749EF-2B93-4E83-AFAB-B27CB496DC56}" srcOrd="0" destOrd="0" presId="urn:microsoft.com/office/officeart/2018/2/layout/IconLabelList"/>
    <dgm:cxn modelId="{94271CD3-F20F-5F40-9429-1B3C664773B3}" type="presParOf" srcId="{197749EF-2B93-4E83-AFAB-B27CB496DC56}" destId="{74E6F7C0-63E7-47BA-8366-80AAFF735CE8}" srcOrd="0" destOrd="0" presId="urn:microsoft.com/office/officeart/2018/2/layout/IconLabelList"/>
    <dgm:cxn modelId="{0D36A542-8754-1E4D-B4F1-BA40299B5CA9}" type="presParOf" srcId="{197749EF-2B93-4E83-AFAB-B27CB496DC56}" destId="{F6EDC126-324C-4F93-8584-A342A637599E}" srcOrd="1" destOrd="0" presId="urn:microsoft.com/office/officeart/2018/2/layout/IconLabelList"/>
    <dgm:cxn modelId="{F09BF2C1-0089-3F4D-9D6C-3001F9C26C62}" type="presParOf" srcId="{197749EF-2B93-4E83-AFAB-B27CB496DC56}" destId="{FA5DB51B-44CB-4DD3-9647-3696E49AAE4A}" srcOrd="2" destOrd="0" presId="urn:microsoft.com/office/officeart/2018/2/layout/IconLabelList"/>
    <dgm:cxn modelId="{2283AF43-7DEF-9241-B0B0-E7A3BFE19A15}" type="presParOf" srcId="{C1867663-B15F-4F9E-B3FF-4151941558AC}" destId="{DC35A607-BCAD-4802-9DBA-051CE5B9CC20}" srcOrd="1" destOrd="0" presId="urn:microsoft.com/office/officeart/2018/2/layout/IconLabelList"/>
    <dgm:cxn modelId="{D73A3614-4501-D34A-8110-E7C6C9AD5179}" type="presParOf" srcId="{C1867663-B15F-4F9E-B3FF-4151941558AC}" destId="{C95635E7-189F-4376-A673-5466E9130675}" srcOrd="2" destOrd="0" presId="urn:microsoft.com/office/officeart/2018/2/layout/IconLabelList"/>
    <dgm:cxn modelId="{C7DB9339-1E0E-154F-AD40-5F5F2B4A23B3}" type="presParOf" srcId="{C95635E7-189F-4376-A673-5466E9130675}" destId="{9F98560D-94CE-448C-A80E-4C2A0BDAF3FE}" srcOrd="0" destOrd="0" presId="urn:microsoft.com/office/officeart/2018/2/layout/IconLabelList"/>
    <dgm:cxn modelId="{00F00F63-7B9A-1342-AD86-3E1BCFB0F557}" type="presParOf" srcId="{C95635E7-189F-4376-A673-5466E9130675}" destId="{23E1E084-BC34-4CB6-8958-F310599EFD0C}" srcOrd="1" destOrd="0" presId="urn:microsoft.com/office/officeart/2018/2/layout/IconLabelList"/>
    <dgm:cxn modelId="{14EEF9FC-90D2-7541-9442-E3E64E905077}" type="presParOf" srcId="{C95635E7-189F-4376-A673-5466E9130675}" destId="{7413AB96-7DCD-4F97-86B0-9C3BADCC0AF0}" srcOrd="2" destOrd="0" presId="urn:microsoft.com/office/officeart/2018/2/layout/IconLabelList"/>
    <dgm:cxn modelId="{0FDF1997-2EEA-BE40-A2FC-80B5FE4EB9B3}" type="presParOf" srcId="{C1867663-B15F-4F9E-B3FF-4151941558AC}" destId="{7BC87A6F-D348-4CA1-AF4F-40FEDCA0EAEA}" srcOrd="3" destOrd="0" presId="urn:microsoft.com/office/officeart/2018/2/layout/IconLabelList"/>
    <dgm:cxn modelId="{02E99591-40FA-8645-97A4-8E4A7A767925}" type="presParOf" srcId="{C1867663-B15F-4F9E-B3FF-4151941558AC}" destId="{5A07F385-A0F2-4113-BA8D-D0EE36089E03}" srcOrd="4" destOrd="0" presId="urn:microsoft.com/office/officeart/2018/2/layout/IconLabelList"/>
    <dgm:cxn modelId="{5D6D0B7C-2F81-EE4D-845A-CCC077DA0CD0}" type="presParOf" srcId="{5A07F385-A0F2-4113-BA8D-D0EE36089E03}" destId="{D2473AD1-9EA5-4D79-A4A7-18CECEF7A8B1}" srcOrd="0" destOrd="0" presId="urn:microsoft.com/office/officeart/2018/2/layout/IconLabelList"/>
    <dgm:cxn modelId="{11401A79-61BF-2848-8330-29D3F61CBF7E}" type="presParOf" srcId="{5A07F385-A0F2-4113-BA8D-D0EE36089E03}" destId="{60972180-DA6F-4B05-93E0-C6B2F0DFF98E}" srcOrd="1" destOrd="0" presId="urn:microsoft.com/office/officeart/2018/2/layout/IconLabelList"/>
    <dgm:cxn modelId="{A7F2FC9E-D2D3-BA49-9E46-64E8B3DEB2C6}" type="presParOf" srcId="{5A07F385-A0F2-4113-BA8D-D0EE36089E03}" destId="{A3D20FE9-8DE6-4F02-9C58-9D82355CEC1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0A8DBB-BD29-40A3-BEA7-0BB4211ADCE4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2767A2-E0C4-468E-82FE-EB86174806F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600" dirty="0" err="1">
              <a:latin typeface="Avenir Next" panose="020B0503020202020204" pitchFamily="34" charset="0"/>
            </a:rPr>
            <a:t>Analyze</a:t>
          </a:r>
          <a:r>
            <a:rPr lang="it-IT" sz="1600" dirty="0">
              <a:latin typeface="Avenir Next" panose="020B0503020202020204" pitchFamily="34" charset="0"/>
            </a:rPr>
            <a:t> and </a:t>
          </a:r>
          <a:r>
            <a:rPr lang="it-IT" sz="1600" dirty="0" err="1">
              <a:latin typeface="Avenir Next" panose="020B0503020202020204" pitchFamily="34" charset="0"/>
            </a:rPr>
            <a:t>define</a:t>
          </a:r>
          <a:r>
            <a:rPr lang="it-IT" sz="1600" dirty="0">
              <a:latin typeface="Avenir Next" panose="020B0503020202020204" pitchFamily="34" charset="0"/>
            </a:rPr>
            <a:t> an overall strategy for the </a:t>
          </a:r>
          <a:r>
            <a:rPr lang="it-IT" sz="1600" dirty="0" err="1">
              <a:latin typeface="Avenir Next" panose="020B0503020202020204" pitchFamily="34" charset="0"/>
            </a:rPr>
            <a:t>reclamation</a:t>
          </a:r>
          <a:r>
            <a:rPr lang="it-IT" sz="1600" dirty="0">
              <a:latin typeface="Avenir Next" panose="020B0503020202020204" pitchFamily="34" charset="0"/>
            </a:rPr>
            <a:t>, </a:t>
          </a:r>
          <a:r>
            <a:rPr lang="it-IT" sz="1600" dirty="0" err="1">
              <a:latin typeface="Avenir Next" panose="020B0503020202020204" pitchFamily="34" charset="0"/>
            </a:rPr>
            <a:t>reuse</a:t>
          </a:r>
          <a:r>
            <a:rPr lang="it-IT" sz="1600" dirty="0">
              <a:latin typeface="Avenir Next" panose="020B0503020202020204" pitchFamily="34" charset="0"/>
            </a:rPr>
            <a:t> and </a:t>
          </a:r>
          <a:r>
            <a:rPr lang="it-IT" sz="1600" dirty="0" err="1">
              <a:latin typeface="Avenir Next" panose="020B0503020202020204" pitchFamily="34" charset="0"/>
            </a:rPr>
            <a:t>recycling</a:t>
          </a:r>
          <a:r>
            <a:rPr lang="it-IT" sz="1600" dirty="0">
              <a:latin typeface="Avenir Next" panose="020B0503020202020204" pitchFamily="34" charset="0"/>
            </a:rPr>
            <a:t> of the </a:t>
          </a:r>
          <a:r>
            <a:rPr lang="it-IT" sz="1600" dirty="0" err="1">
              <a:latin typeface="Avenir Next" panose="020B0503020202020204" pitchFamily="34" charset="0"/>
            </a:rPr>
            <a:t>excavated</a:t>
          </a:r>
          <a:r>
            <a:rPr lang="it-IT" sz="1600" dirty="0">
              <a:latin typeface="Avenir Next" panose="020B0503020202020204" pitchFamily="34" charset="0"/>
            </a:rPr>
            <a:t> </a:t>
          </a:r>
          <a:r>
            <a:rPr lang="it-IT" sz="1600" dirty="0" err="1">
              <a:latin typeface="Avenir Next" panose="020B0503020202020204" pitchFamily="34" charset="0"/>
            </a:rPr>
            <a:t>materials</a:t>
          </a:r>
          <a:endParaRPr lang="it-IT" sz="1600" dirty="0">
            <a:latin typeface="Avenir Next" panose="020B0503020202020204" pitchFamily="34" charset="0"/>
          </a:endParaRPr>
        </a:p>
      </dgm:t>
    </dgm:pt>
    <dgm:pt modelId="{6E6E3450-D106-4C7F-98CC-5D52970F1AE7}" type="parTrans" cxnId="{6F58010D-FB9A-4A35-B520-AA9784707A58}">
      <dgm:prSet/>
      <dgm:spPr/>
      <dgm:t>
        <a:bodyPr/>
        <a:lstStyle/>
        <a:p>
          <a:endParaRPr lang="en-US" sz="1800"/>
        </a:p>
      </dgm:t>
    </dgm:pt>
    <dgm:pt modelId="{234752C3-2B21-4489-8902-8B5543469BAB}" type="sibTrans" cxnId="{6F58010D-FB9A-4A35-B520-AA9784707A58}">
      <dgm:prSet/>
      <dgm:spPr/>
      <dgm:t>
        <a:bodyPr/>
        <a:lstStyle/>
        <a:p>
          <a:endParaRPr lang="en-US" sz="1800"/>
        </a:p>
      </dgm:t>
    </dgm:pt>
    <dgm:pt modelId="{F2BADAF8-CDDA-4940-BADA-3432EF0957E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600" dirty="0" err="1">
              <a:effectLst/>
              <a:latin typeface="Avenir Next" panose="020B0503020202020204" pitchFamily="34" charset="0"/>
            </a:rPr>
            <a:t>identify</a:t>
          </a:r>
          <a:r>
            <a:rPr lang="it-IT" sz="1600" dirty="0">
              <a:effectLst/>
              <a:latin typeface="Avenir Next" panose="020B0503020202020204" pitchFamily="34" charset="0"/>
            </a:rPr>
            <a:t> site-</a:t>
          </a:r>
          <a:r>
            <a:rPr lang="it-IT" sz="1600" dirty="0" err="1">
              <a:effectLst/>
              <a:latin typeface="Avenir Next" panose="020B0503020202020204" pitchFamily="34" charset="0"/>
            </a:rPr>
            <a:t>specific</a:t>
          </a:r>
          <a:r>
            <a:rPr lang="it-IT" sz="1600" dirty="0">
              <a:effectLst/>
              <a:latin typeface="Avenir Next" panose="020B0503020202020204" pitchFamily="34" charset="0"/>
            </a:rPr>
            <a:t> </a:t>
          </a:r>
          <a:r>
            <a:rPr lang="it-IT" sz="1600" dirty="0" err="1">
              <a:effectLst/>
              <a:latin typeface="Avenir Next" panose="020B0503020202020204" pitchFamily="34" charset="0"/>
            </a:rPr>
            <a:t>parameters</a:t>
          </a:r>
          <a:r>
            <a:rPr lang="it-IT" sz="1600" dirty="0">
              <a:effectLst/>
              <a:latin typeface="Avenir Next" panose="020B0503020202020204" pitchFamily="34" charset="0"/>
            </a:rPr>
            <a:t> </a:t>
          </a:r>
          <a:r>
            <a:rPr lang="it-IT" sz="1600" dirty="0" err="1">
              <a:effectLst/>
              <a:latin typeface="Avenir Next" panose="020B0503020202020204" pitchFamily="34" charset="0"/>
            </a:rPr>
            <a:t>since</a:t>
          </a:r>
          <a:r>
            <a:rPr lang="it-IT" sz="1600" dirty="0">
              <a:effectLst/>
              <a:latin typeface="Avenir Next" panose="020B0503020202020204" pitchFamily="34" charset="0"/>
            </a:rPr>
            <a:t> a </a:t>
          </a:r>
          <a:r>
            <a:rPr lang="it-IT" sz="1600" dirty="0" err="1">
              <a:effectLst/>
              <a:latin typeface="Avenir Next" panose="020B0503020202020204" pitchFamily="34" charset="0"/>
            </a:rPr>
            <a:t>lot</a:t>
          </a:r>
          <a:r>
            <a:rPr lang="it-IT" sz="1600" dirty="0">
              <a:effectLst/>
              <a:latin typeface="Avenir Next" panose="020B0503020202020204" pitchFamily="34" charset="0"/>
            </a:rPr>
            <a:t> </a:t>
          </a:r>
          <a:r>
            <a:rPr lang="it-IT" sz="1600" dirty="0" err="1">
              <a:effectLst/>
              <a:latin typeface="Avenir Next" panose="020B0503020202020204" pitchFamily="34" charset="0"/>
            </a:rPr>
            <a:t>depends</a:t>
          </a:r>
          <a:r>
            <a:rPr lang="it-IT" sz="1600" dirty="0">
              <a:effectLst/>
              <a:latin typeface="Avenir Next" panose="020B0503020202020204" pitchFamily="34" charset="0"/>
            </a:rPr>
            <a:t> on </a:t>
          </a:r>
          <a:r>
            <a:rPr lang="it-IT" sz="1600" dirty="0" err="1">
              <a:effectLst/>
              <a:latin typeface="Avenir Next" panose="020B0503020202020204" pitchFamily="34" charset="0"/>
            </a:rPr>
            <a:t>geology</a:t>
          </a:r>
          <a:r>
            <a:rPr lang="it-IT" sz="1600" dirty="0">
              <a:effectLst/>
              <a:latin typeface="Avenir Next" panose="020B0503020202020204" pitchFamily="34" charset="0"/>
            </a:rPr>
            <a:t> and the </a:t>
          </a:r>
          <a:r>
            <a:rPr lang="it-IT" sz="1600" dirty="0" err="1">
              <a:effectLst/>
              <a:latin typeface="Avenir Next" panose="020B0503020202020204" pitchFamily="34" charset="0"/>
            </a:rPr>
            <a:t>regional</a:t>
          </a:r>
          <a:r>
            <a:rPr lang="it-IT" sz="1600" dirty="0">
              <a:effectLst/>
              <a:latin typeface="Avenir Next" panose="020B0503020202020204" pitchFamily="34" charset="0"/>
            </a:rPr>
            <a:t> market/</a:t>
          </a:r>
          <a:r>
            <a:rPr lang="it-IT" sz="1600" dirty="0" err="1">
              <a:effectLst/>
              <a:latin typeface="Avenir Next" panose="020B0503020202020204" pitchFamily="34" charset="0"/>
            </a:rPr>
            <a:t>industry</a:t>
          </a:r>
          <a:endParaRPr lang="en-US" sz="1600" dirty="0">
            <a:latin typeface="Avenir Next" panose="020B0503020202020204" pitchFamily="34" charset="0"/>
          </a:endParaRPr>
        </a:p>
      </dgm:t>
    </dgm:pt>
    <dgm:pt modelId="{01ACF01A-8C84-432E-9282-01875D57D982}" type="parTrans" cxnId="{401CC115-840A-4DF4-8D6E-9C4BC1DC5ACB}">
      <dgm:prSet/>
      <dgm:spPr/>
      <dgm:t>
        <a:bodyPr/>
        <a:lstStyle/>
        <a:p>
          <a:endParaRPr lang="en-US" sz="1800"/>
        </a:p>
      </dgm:t>
    </dgm:pt>
    <dgm:pt modelId="{C9A8FDFC-D7F2-435D-A6F9-7E58C1F3CF9E}" type="sibTrans" cxnId="{401CC115-840A-4DF4-8D6E-9C4BC1DC5ACB}">
      <dgm:prSet/>
      <dgm:spPr/>
      <dgm:t>
        <a:bodyPr/>
        <a:lstStyle/>
        <a:p>
          <a:endParaRPr lang="en-US" sz="1800"/>
        </a:p>
      </dgm:t>
    </dgm:pt>
    <dgm:pt modelId="{5276EEA7-7876-F546-A030-9BC881FF858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600">
              <a:effectLst/>
              <a:latin typeface="Avenir Next" panose="020B0503020202020204" pitchFamily="34" charset="0"/>
            </a:rPr>
            <a:t>Strategy to keep anthropogenic pollution of excavated material to a minimum (excavation method)</a:t>
          </a:r>
          <a:endParaRPr lang="it-IT" sz="1600" dirty="0">
            <a:effectLst/>
            <a:latin typeface="Avenir Next" panose="020B0503020202020204" pitchFamily="34" charset="0"/>
          </a:endParaRPr>
        </a:p>
      </dgm:t>
    </dgm:pt>
    <dgm:pt modelId="{5C35DAE8-FE59-1F49-87CB-222AAA029660}" type="parTrans" cxnId="{21617597-7575-604B-93C7-08AC4A3EE166}">
      <dgm:prSet/>
      <dgm:spPr/>
      <dgm:t>
        <a:bodyPr/>
        <a:lstStyle/>
        <a:p>
          <a:endParaRPr lang="it-IT"/>
        </a:p>
      </dgm:t>
    </dgm:pt>
    <dgm:pt modelId="{AA184E97-97A6-B544-B2FF-3A48C3CAE9A2}" type="sibTrans" cxnId="{21617597-7575-604B-93C7-08AC4A3EE166}">
      <dgm:prSet/>
      <dgm:spPr/>
      <dgm:t>
        <a:bodyPr/>
        <a:lstStyle/>
        <a:p>
          <a:endParaRPr lang="it-IT"/>
        </a:p>
      </dgm:t>
    </dgm:pt>
    <dgm:pt modelId="{BCDA465F-959B-EF4E-BE49-2B4E44DB8AC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600" dirty="0" err="1">
              <a:effectLst/>
              <a:latin typeface="Avenir Next" panose="020B0503020202020204" pitchFamily="34" charset="0"/>
            </a:rPr>
            <a:t>Identify</a:t>
          </a:r>
          <a:r>
            <a:rPr lang="it-IT" sz="1600" dirty="0">
              <a:effectLst/>
              <a:latin typeface="Avenir Next" panose="020B0503020202020204" pitchFamily="34" charset="0"/>
            </a:rPr>
            <a:t> </a:t>
          </a:r>
          <a:r>
            <a:rPr lang="it-IT" sz="1600" dirty="0" err="1">
              <a:effectLst/>
              <a:latin typeface="Avenir Next" panose="020B0503020202020204" pitchFamily="34" charset="0"/>
            </a:rPr>
            <a:t>possible</a:t>
          </a:r>
          <a:r>
            <a:rPr lang="it-IT" sz="1600" dirty="0">
              <a:effectLst/>
              <a:latin typeface="Avenir Next" panose="020B0503020202020204" pitchFamily="34" charset="0"/>
            </a:rPr>
            <a:t> </a:t>
          </a:r>
          <a:r>
            <a:rPr lang="it-IT" sz="1600" dirty="0" err="1">
              <a:effectLst/>
              <a:latin typeface="Avenir Next" panose="020B0503020202020204" pitchFamily="34" charset="0"/>
            </a:rPr>
            <a:t>reuse</a:t>
          </a:r>
          <a:r>
            <a:rPr lang="it-IT" sz="1600" dirty="0">
              <a:effectLst/>
              <a:latin typeface="Avenir Next" panose="020B0503020202020204" pitchFamily="34" charset="0"/>
            </a:rPr>
            <a:t> </a:t>
          </a:r>
          <a:r>
            <a:rPr lang="it-IT" sz="1600" dirty="0" err="1">
              <a:effectLst/>
              <a:latin typeface="Avenir Next" panose="020B0503020202020204" pitchFamily="34" charset="0"/>
            </a:rPr>
            <a:t>scenarios</a:t>
          </a:r>
          <a:r>
            <a:rPr lang="it-IT" sz="1600" dirty="0">
              <a:effectLst/>
              <a:latin typeface="Avenir Next" panose="020B0503020202020204" pitchFamily="34" charset="0"/>
            </a:rPr>
            <a:t> for the </a:t>
          </a:r>
          <a:r>
            <a:rPr lang="it-IT" sz="1600" dirty="0" err="1">
              <a:effectLst/>
              <a:latin typeface="Avenir Next" panose="020B0503020202020204" pitchFamily="34" charset="0"/>
            </a:rPr>
            <a:t>excavation</a:t>
          </a:r>
          <a:r>
            <a:rPr lang="it-IT" sz="1600" dirty="0">
              <a:effectLst/>
              <a:latin typeface="Avenir Next" panose="020B0503020202020204" pitchFamily="34" charset="0"/>
            </a:rPr>
            <a:t> </a:t>
          </a:r>
          <a:r>
            <a:rPr lang="it-IT" sz="1600" dirty="0" err="1">
              <a:effectLst/>
              <a:latin typeface="Avenir Next" panose="020B0503020202020204" pitchFamily="34" charset="0"/>
            </a:rPr>
            <a:t>material</a:t>
          </a:r>
          <a:r>
            <a:rPr lang="it-IT" sz="1600" dirty="0">
              <a:effectLst/>
              <a:latin typeface="Avenir Next" panose="020B0503020202020204" pitchFamily="34" charset="0"/>
            </a:rPr>
            <a:t> </a:t>
          </a:r>
          <a:r>
            <a:rPr lang="it-IT" sz="1600" dirty="0" err="1">
              <a:effectLst/>
              <a:latin typeface="Avenir Next" panose="020B0503020202020204" pitchFamily="34" charset="0"/>
            </a:rPr>
            <a:t>which</a:t>
          </a:r>
          <a:r>
            <a:rPr lang="it-IT" sz="1600" dirty="0">
              <a:effectLst/>
              <a:latin typeface="Avenir Next" panose="020B0503020202020204" pitchFamily="34" charset="0"/>
            </a:rPr>
            <a:t> </a:t>
          </a:r>
          <a:r>
            <a:rPr lang="it-IT" sz="1600" dirty="0" err="1">
              <a:effectLst/>
              <a:latin typeface="Avenir Next" panose="020B0503020202020204" pitchFamily="34" charset="0"/>
            </a:rPr>
            <a:t>have</a:t>
          </a:r>
          <a:r>
            <a:rPr lang="it-IT" sz="1600" dirty="0">
              <a:effectLst/>
              <a:latin typeface="Avenir Next" panose="020B0503020202020204" pitchFamily="34" charset="0"/>
            </a:rPr>
            <a:t> a low impact on </a:t>
          </a:r>
          <a:r>
            <a:rPr lang="it-IT" sz="1600" dirty="0" err="1">
              <a:effectLst/>
              <a:latin typeface="Avenir Next" panose="020B0503020202020204" pitchFamily="34" charset="0"/>
            </a:rPr>
            <a:t>environment</a:t>
          </a:r>
          <a:endParaRPr lang="it-IT" sz="1600" dirty="0">
            <a:effectLst/>
            <a:latin typeface="Avenir Next" panose="020B0503020202020204" pitchFamily="34" charset="0"/>
          </a:endParaRPr>
        </a:p>
      </dgm:t>
    </dgm:pt>
    <dgm:pt modelId="{0ED4A25A-FE9C-6142-8873-E30C87F2185B}" type="parTrans" cxnId="{7C261CD4-5459-5A4F-8B48-EBBE67C19A99}">
      <dgm:prSet/>
      <dgm:spPr/>
      <dgm:t>
        <a:bodyPr/>
        <a:lstStyle/>
        <a:p>
          <a:endParaRPr lang="it-IT"/>
        </a:p>
      </dgm:t>
    </dgm:pt>
    <dgm:pt modelId="{6E254958-F3BD-7444-A31D-A47F5933FF7A}" type="sibTrans" cxnId="{7C261CD4-5459-5A4F-8B48-EBBE67C19A99}">
      <dgm:prSet/>
      <dgm:spPr/>
      <dgm:t>
        <a:bodyPr/>
        <a:lstStyle/>
        <a:p>
          <a:endParaRPr lang="it-IT"/>
        </a:p>
      </dgm:t>
    </dgm:pt>
    <dgm:pt modelId="{C1867663-B15F-4F9E-B3FF-4151941558AC}" type="pres">
      <dgm:prSet presAssocID="{1D0A8DBB-BD29-40A3-BEA7-0BB4211ADCE4}" presName="root" presStyleCnt="0">
        <dgm:presLayoutVars>
          <dgm:dir/>
          <dgm:resizeHandles val="exact"/>
        </dgm:presLayoutVars>
      </dgm:prSet>
      <dgm:spPr/>
    </dgm:pt>
    <dgm:pt modelId="{197749EF-2B93-4E83-AFAB-B27CB496DC56}" type="pres">
      <dgm:prSet presAssocID="{8C2767A2-E0C4-468E-82FE-EB86174806FF}" presName="compNode" presStyleCnt="0"/>
      <dgm:spPr/>
    </dgm:pt>
    <dgm:pt modelId="{74E6F7C0-63E7-47BA-8366-80AAFF735CE8}" type="pres">
      <dgm:prSet presAssocID="{8C2767A2-E0C4-468E-82FE-EB86174806F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gno di spunta"/>
        </a:ext>
      </dgm:extLst>
    </dgm:pt>
    <dgm:pt modelId="{F6EDC126-324C-4F93-8584-A342A637599E}" type="pres">
      <dgm:prSet presAssocID="{8C2767A2-E0C4-468E-82FE-EB86174806FF}" presName="spaceRect" presStyleCnt="0"/>
      <dgm:spPr/>
    </dgm:pt>
    <dgm:pt modelId="{FA5DB51B-44CB-4DD3-9647-3696E49AAE4A}" type="pres">
      <dgm:prSet presAssocID="{8C2767A2-E0C4-468E-82FE-EB86174806FF}" presName="textRect" presStyleLbl="revTx" presStyleIdx="0" presStyleCnt="4">
        <dgm:presLayoutVars>
          <dgm:chMax val="1"/>
          <dgm:chPref val="1"/>
        </dgm:presLayoutVars>
      </dgm:prSet>
      <dgm:spPr/>
    </dgm:pt>
    <dgm:pt modelId="{DC35A607-BCAD-4802-9DBA-051CE5B9CC20}" type="pres">
      <dgm:prSet presAssocID="{234752C3-2B21-4489-8902-8B5543469BAB}" presName="sibTrans" presStyleCnt="0"/>
      <dgm:spPr/>
    </dgm:pt>
    <dgm:pt modelId="{C95635E7-189F-4376-A673-5466E9130675}" type="pres">
      <dgm:prSet presAssocID="{F2BADAF8-CDDA-4940-BADA-3432EF0957EF}" presName="compNode" presStyleCnt="0"/>
      <dgm:spPr/>
    </dgm:pt>
    <dgm:pt modelId="{9F98560D-94CE-448C-A80E-4C2A0BDAF3FE}" type="pres">
      <dgm:prSet presAssocID="{F2BADAF8-CDDA-4940-BADA-3432EF0957E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iunione"/>
        </a:ext>
      </dgm:extLst>
    </dgm:pt>
    <dgm:pt modelId="{23E1E084-BC34-4CB6-8958-F310599EFD0C}" type="pres">
      <dgm:prSet presAssocID="{F2BADAF8-CDDA-4940-BADA-3432EF0957EF}" presName="spaceRect" presStyleCnt="0"/>
      <dgm:spPr/>
    </dgm:pt>
    <dgm:pt modelId="{7413AB96-7DCD-4F97-86B0-9C3BADCC0AF0}" type="pres">
      <dgm:prSet presAssocID="{F2BADAF8-CDDA-4940-BADA-3432EF0957EF}" presName="textRect" presStyleLbl="revTx" presStyleIdx="1" presStyleCnt="4">
        <dgm:presLayoutVars>
          <dgm:chMax val="1"/>
          <dgm:chPref val="1"/>
        </dgm:presLayoutVars>
      </dgm:prSet>
      <dgm:spPr/>
    </dgm:pt>
    <dgm:pt modelId="{7BC87A6F-D348-4CA1-AF4F-40FEDCA0EAEA}" type="pres">
      <dgm:prSet presAssocID="{C9A8FDFC-D7F2-435D-A6F9-7E58C1F3CF9E}" presName="sibTrans" presStyleCnt="0"/>
      <dgm:spPr/>
    </dgm:pt>
    <dgm:pt modelId="{A343726D-63F3-1140-9C66-02BB3F47B7B0}" type="pres">
      <dgm:prSet presAssocID="{5276EEA7-7876-F546-A030-9BC881FF8584}" presName="compNode" presStyleCnt="0"/>
      <dgm:spPr/>
    </dgm:pt>
    <dgm:pt modelId="{51A9D481-2CA4-A944-9A8B-EDACF38ABC0B}" type="pres">
      <dgm:prSet presAssocID="{5276EEA7-7876-F546-A030-9BC881FF8584}" presName="iconRect" presStyleLbl="node1" presStyleIdx="2" presStyleCnt="4"/>
      <dgm:spPr/>
    </dgm:pt>
    <dgm:pt modelId="{D375BA26-B86F-FC47-8F3C-B84A1B37B664}" type="pres">
      <dgm:prSet presAssocID="{5276EEA7-7876-F546-A030-9BC881FF8584}" presName="spaceRect" presStyleCnt="0"/>
      <dgm:spPr/>
    </dgm:pt>
    <dgm:pt modelId="{026A985B-FD20-8F4E-8923-DD9C4016E4BC}" type="pres">
      <dgm:prSet presAssocID="{5276EEA7-7876-F546-A030-9BC881FF8584}" presName="textRect" presStyleLbl="revTx" presStyleIdx="2" presStyleCnt="4">
        <dgm:presLayoutVars>
          <dgm:chMax val="1"/>
          <dgm:chPref val="1"/>
        </dgm:presLayoutVars>
      </dgm:prSet>
      <dgm:spPr/>
    </dgm:pt>
    <dgm:pt modelId="{D8045ED7-8AB7-D845-86E7-4548CDE77D69}" type="pres">
      <dgm:prSet presAssocID="{AA184E97-97A6-B544-B2FF-3A48C3CAE9A2}" presName="sibTrans" presStyleCnt="0"/>
      <dgm:spPr/>
    </dgm:pt>
    <dgm:pt modelId="{8AF98004-4C4C-BA44-AAE8-6DD43D674255}" type="pres">
      <dgm:prSet presAssocID="{BCDA465F-959B-EF4E-BE49-2B4E44DB8ACF}" presName="compNode" presStyleCnt="0"/>
      <dgm:spPr/>
    </dgm:pt>
    <dgm:pt modelId="{8753CA3F-F95E-0042-9A38-2ED09DE01FE3}" type="pres">
      <dgm:prSet presAssocID="{BCDA465F-959B-EF4E-BE49-2B4E44DB8ACF}" presName="iconRect" presStyleLbl="node1" presStyleIdx="3" presStyleCnt="4"/>
      <dgm:spPr/>
    </dgm:pt>
    <dgm:pt modelId="{8B836CE0-D166-2A4D-B920-F99B67599AF9}" type="pres">
      <dgm:prSet presAssocID="{BCDA465F-959B-EF4E-BE49-2B4E44DB8ACF}" presName="spaceRect" presStyleCnt="0"/>
      <dgm:spPr/>
    </dgm:pt>
    <dgm:pt modelId="{759D1271-AF23-3A4C-8F99-03A84491455A}" type="pres">
      <dgm:prSet presAssocID="{BCDA465F-959B-EF4E-BE49-2B4E44DB8ACF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F58010D-FB9A-4A35-B520-AA9784707A58}" srcId="{1D0A8DBB-BD29-40A3-BEA7-0BB4211ADCE4}" destId="{8C2767A2-E0C4-468E-82FE-EB86174806FF}" srcOrd="0" destOrd="0" parTransId="{6E6E3450-D106-4C7F-98CC-5D52970F1AE7}" sibTransId="{234752C3-2B21-4489-8902-8B5543469BAB}"/>
    <dgm:cxn modelId="{401CC115-840A-4DF4-8D6E-9C4BC1DC5ACB}" srcId="{1D0A8DBB-BD29-40A3-BEA7-0BB4211ADCE4}" destId="{F2BADAF8-CDDA-4940-BADA-3432EF0957EF}" srcOrd="1" destOrd="0" parTransId="{01ACF01A-8C84-432E-9282-01875D57D982}" sibTransId="{C9A8FDFC-D7F2-435D-A6F9-7E58C1F3CF9E}"/>
    <dgm:cxn modelId="{9116F025-604B-2346-9AA2-3C3A294A62FE}" type="presOf" srcId="{BCDA465F-959B-EF4E-BE49-2B4E44DB8ACF}" destId="{759D1271-AF23-3A4C-8F99-03A84491455A}" srcOrd="0" destOrd="0" presId="urn:microsoft.com/office/officeart/2018/2/layout/IconLabelList"/>
    <dgm:cxn modelId="{06F53732-720B-FA48-89DB-9D61CB2E240D}" type="presOf" srcId="{F2BADAF8-CDDA-4940-BADA-3432EF0957EF}" destId="{7413AB96-7DCD-4F97-86B0-9C3BADCC0AF0}" srcOrd="0" destOrd="0" presId="urn:microsoft.com/office/officeart/2018/2/layout/IconLabelList"/>
    <dgm:cxn modelId="{6E852858-9EE0-9647-A8ED-28A1F645C157}" type="presOf" srcId="{1D0A8DBB-BD29-40A3-BEA7-0BB4211ADCE4}" destId="{C1867663-B15F-4F9E-B3FF-4151941558AC}" srcOrd="0" destOrd="0" presId="urn:microsoft.com/office/officeart/2018/2/layout/IconLabelList"/>
    <dgm:cxn modelId="{21617597-7575-604B-93C7-08AC4A3EE166}" srcId="{1D0A8DBB-BD29-40A3-BEA7-0BB4211ADCE4}" destId="{5276EEA7-7876-F546-A030-9BC881FF8584}" srcOrd="2" destOrd="0" parTransId="{5C35DAE8-FE59-1F49-87CB-222AAA029660}" sibTransId="{AA184E97-97A6-B544-B2FF-3A48C3CAE9A2}"/>
    <dgm:cxn modelId="{6A5ED8C7-0952-F04B-9582-DB0AD7128A69}" type="presOf" srcId="{8C2767A2-E0C4-468E-82FE-EB86174806FF}" destId="{FA5DB51B-44CB-4DD3-9647-3696E49AAE4A}" srcOrd="0" destOrd="0" presId="urn:microsoft.com/office/officeart/2018/2/layout/IconLabelList"/>
    <dgm:cxn modelId="{7C261CD4-5459-5A4F-8B48-EBBE67C19A99}" srcId="{1D0A8DBB-BD29-40A3-BEA7-0BB4211ADCE4}" destId="{BCDA465F-959B-EF4E-BE49-2B4E44DB8ACF}" srcOrd="3" destOrd="0" parTransId="{0ED4A25A-FE9C-6142-8873-E30C87F2185B}" sibTransId="{6E254958-F3BD-7444-A31D-A47F5933FF7A}"/>
    <dgm:cxn modelId="{BAA7EDE4-06FA-684C-8944-A1D199FDFE5E}" type="presOf" srcId="{5276EEA7-7876-F546-A030-9BC881FF8584}" destId="{026A985B-FD20-8F4E-8923-DD9C4016E4BC}" srcOrd="0" destOrd="0" presId="urn:microsoft.com/office/officeart/2018/2/layout/IconLabelList"/>
    <dgm:cxn modelId="{0BF06113-231B-EE47-B042-97A6992A708E}" type="presParOf" srcId="{C1867663-B15F-4F9E-B3FF-4151941558AC}" destId="{197749EF-2B93-4E83-AFAB-B27CB496DC56}" srcOrd="0" destOrd="0" presId="urn:microsoft.com/office/officeart/2018/2/layout/IconLabelList"/>
    <dgm:cxn modelId="{94271CD3-F20F-5F40-9429-1B3C664773B3}" type="presParOf" srcId="{197749EF-2B93-4E83-AFAB-B27CB496DC56}" destId="{74E6F7C0-63E7-47BA-8366-80AAFF735CE8}" srcOrd="0" destOrd="0" presId="urn:microsoft.com/office/officeart/2018/2/layout/IconLabelList"/>
    <dgm:cxn modelId="{0D36A542-8754-1E4D-B4F1-BA40299B5CA9}" type="presParOf" srcId="{197749EF-2B93-4E83-AFAB-B27CB496DC56}" destId="{F6EDC126-324C-4F93-8584-A342A637599E}" srcOrd="1" destOrd="0" presId="urn:microsoft.com/office/officeart/2018/2/layout/IconLabelList"/>
    <dgm:cxn modelId="{F09BF2C1-0089-3F4D-9D6C-3001F9C26C62}" type="presParOf" srcId="{197749EF-2B93-4E83-AFAB-B27CB496DC56}" destId="{FA5DB51B-44CB-4DD3-9647-3696E49AAE4A}" srcOrd="2" destOrd="0" presId="urn:microsoft.com/office/officeart/2018/2/layout/IconLabelList"/>
    <dgm:cxn modelId="{2283AF43-7DEF-9241-B0B0-E7A3BFE19A15}" type="presParOf" srcId="{C1867663-B15F-4F9E-B3FF-4151941558AC}" destId="{DC35A607-BCAD-4802-9DBA-051CE5B9CC20}" srcOrd="1" destOrd="0" presId="urn:microsoft.com/office/officeart/2018/2/layout/IconLabelList"/>
    <dgm:cxn modelId="{D73A3614-4501-D34A-8110-E7C6C9AD5179}" type="presParOf" srcId="{C1867663-B15F-4F9E-B3FF-4151941558AC}" destId="{C95635E7-189F-4376-A673-5466E9130675}" srcOrd="2" destOrd="0" presId="urn:microsoft.com/office/officeart/2018/2/layout/IconLabelList"/>
    <dgm:cxn modelId="{C7DB9339-1E0E-154F-AD40-5F5F2B4A23B3}" type="presParOf" srcId="{C95635E7-189F-4376-A673-5466E9130675}" destId="{9F98560D-94CE-448C-A80E-4C2A0BDAF3FE}" srcOrd="0" destOrd="0" presId="urn:microsoft.com/office/officeart/2018/2/layout/IconLabelList"/>
    <dgm:cxn modelId="{00F00F63-7B9A-1342-AD86-3E1BCFB0F557}" type="presParOf" srcId="{C95635E7-189F-4376-A673-5466E9130675}" destId="{23E1E084-BC34-4CB6-8958-F310599EFD0C}" srcOrd="1" destOrd="0" presId="urn:microsoft.com/office/officeart/2018/2/layout/IconLabelList"/>
    <dgm:cxn modelId="{14EEF9FC-90D2-7541-9442-E3E64E905077}" type="presParOf" srcId="{C95635E7-189F-4376-A673-5466E9130675}" destId="{7413AB96-7DCD-4F97-86B0-9C3BADCC0AF0}" srcOrd="2" destOrd="0" presId="urn:microsoft.com/office/officeart/2018/2/layout/IconLabelList"/>
    <dgm:cxn modelId="{0FDF1997-2EEA-BE40-A2FC-80B5FE4EB9B3}" type="presParOf" srcId="{C1867663-B15F-4F9E-B3FF-4151941558AC}" destId="{7BC87A6F-D348-4CA1-AF4F-40FEDCA0EAEA}" srcOrd="3" destOrd="0" presId="urn:microsoft.com/office/officeart/2018/2/layout/IconLabelList"/>
    <dgm:cxn modelId="{0D5475AB-FCBC-684B-B558-CE5B42B8C8A7}" type="presParOf" srcId="{C1867663-B15F-4F9E-B3FF-4151941558AC}" destId="{A343726D-63F3-1140-9C66-02BB3F47B7B0}" srcOrd="4" destOrd="0" presId="urn:microsoft.com/office/officeart/2018/2/layout/IconLabelList"/>
    <dgm:cxn modelId="{651FDC6C-12E9-944D-8AD8-0D8206084653}" type="presParOf" srcId="{A343726D-63F3-1140-9C66-02BB3F47B7B0}" destId="{51A9D481-2CA4-A944-9A8B-EDACF38ABC0B}" srcOrd="0" destOrd="0" presId="urn:microsoft.com/office/officeart/2018/2/layout/IconLabelList"/>
    <dgm:cxn modelId="{B3136969-4A9B-454C-BCCA-F478AFB5E662}" type="presParOf" srcId="{A343726D-63F3-1140-9C66-02BB3F47B7B0}" destId="{D375BA26-B86F-FC47-8F3C-B84A1B37B664}" srcOrd="1" destOrd="0" presId="urn:microsoft.com/office/officeart/2018/2/layout/IconLabelList"/>
    <dgm:cxn modelId="{6F97CA58-B591-ED45-8616-8495C6267AAA}" type="presParOf" srcId="{A343726D-63F3-1140-9C66-02BB3F47B7B0}" destId="{026A985B-FD20-8F4E-8923-DD9C4016E4BC}" srcOrd="2" destOrd="0" presId="urn:microsoft.com/office/officeart/2018/2/layout/IconLabelList"/>
    <dgm:cxn modelId="{20C7AF8E-4A79-2D4F-A12E-C4351EB1D89E}" type="presParOf" srcId="{C1867663-B15F-4F9E-B3FF-4151941558AC}" destId="{D8045ED7-8AB7-D845-86E7-4548CDE77D69}" srcOrd="5" destOrd="0" presId="urn:microsoft.com/office/officeart/2018/2/layout/IconLabelList"/>
    <dgm:cxn modelId="{4121D08F-8422-E24A-8EA3-B3446982DEE9}" type="presParOf" srcId="{C1867663-B15F-4F9E-B3FF-4151941558AC}" destId="{8AF98004-4C4C-BA44-AAE8-6DD43D674255}" srcOrd="6" destOrd="0" presId="urn:microsoft.com/office/officeart/2018/2/layout/IconLabelList"/>
    <dgm:cxn modelId="{833A75E0-D792-734E-80B9-E11E92E79228}" type="presParOf" srcId="{8AF98004-4C4C-BA44-AAE8-6DD43D674255}" destId="{8753CA3F-F95E-0042-9A38-2ED09DE01FE3}" srcOrd="0" destOrd="0" presId="urn:microsoft.com/office/officeart/2018/2/layout/IconLabelList"/>
    <dgm:cxn modelId="{4484E963-5DE6-4B45-B66D-5970CFE32A01}" type="presParOf" srcId="{8AF98004-4C4C-BA44-AAE8-6DD43D674255}" destId="{8B836CE0-D166-2A4D-B920-F99B67599AF9}" srcOrd="1" destOrd="0" presId="urn:microsoft.com/office/officeart/2018/2/layout/IconLabelList"/>
    <dgm:cxn modelId="{BF2488D5-CC12-0C4C-87ED-4F3EE7391B1D}" type="presParOf" srcId="{8AF98004-4C4C-BA44-AAE8-6DD43D674255}" destId="{759D1271-AF23-3A4C-8F99-03A84491455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6454B-569A-B149-AEC7-7971150C98FE}">
      <dsp:nvSpPr>
        <dsp:cNvPr id="0" name=""/>
        <dsp:cNvSpPr/>
      </dsp:nvSpPr>
      <dsp:spPr>
        <a:xfrm>
          <a:off x="0" y="0"/>
          <a:ext cx="70482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77718A-141C-8D46-8BCB-569FEE0634EB}">
      <dsp:nvSpPr>
        <dsp:cNvPr id="0" name=""/>
        <dsp:cNvSpPr/>
      </dsp:nvSpPr>
      <dsp:spPr>
        <a:xfrm>
          <a:off x="0" y="0"/>
          <a:ext cx="7048222" cy="1379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>
              <a:solidFill>
                <a:srgbClr val="44546A"/>
              </a:solidFill>
              <a:highlight>
                <a:srgbClr val="FFFFFF"/>
              </a:highlight>
              <a:latin typeface="Avenir Next" panose="020B0503020202020204" pitchFamily="34" charset="0"/>
              <a:ea typeface="+mn-ea"/>
              <a:cs typeface="+mn-cs"/>
            </a:rPr>
            <a:t>WP5</a:t>
          </a:r>
          <a:r>
            <a:rPr lang="en-GB" sz="1800" kern="1200" noProof="0" dirty="0">
              <a:solidFill>
                <a:srgbClr val="44546A"/>
              </a:solidFill>
              <a:highlight>
                <a:srgbClr val="FFFFFF"/>
              </a:highlight>
              <a:latin typeface="Avenir Next" panose="020B0503020202020204" pitchFamily="34" charset="0"/>
              <a:ea typeface="+mn-ea"/>
              <a:cs typeface="+mn-cs"/>
            </a:rPr>
            <a:t> - ETO - Civil and mechanical  engineering; </a:t>
          </a:r>
          <a:r>
            <a:rPr lang="en-US" sz="1800" kern="1200" dirty="0">
              <a:solidFill>
                <a:srgbClr val="44546A"/>
              </a:solidFill>
              <a:highlight>
                <a:srgbClr val="FFFFFF"/>
              </a:highlight>
              <a:latin typeface="Avenir Next" panose="020B0503020202020204" pitchFamily="34" charset="0"/>
              <a:ea typeface="+mn-ea"/>
              <a:cs typeface="+mn-cs"/>
            </a:rPr>
            <a:t>framework study for setting up an environmental and energy due diligence for whole ET RI; identification of environmental mitigation measures in construction and operation phases; etc.)</a:t>
          </a:r>
          <a:endParaRPr lang="en-GB" sz="1800" kern="1200" noProof="0" dirty="0">
            <a:solidFill>
              <a:srgbClr val="44546A"/>
            </a:solidFill>
            <a:highlight>
              <a:srgbClr val="FFFFFF"/>
            </a:highlight>
            <a:latin typeface="Avenir Next" panose="020B0503020202020204" pitchFamily="34" charset="0"/>
            <a:ea typeface="+mn-ea"/>
            <a:cs typeface="+mn-cs"/>
          </a:endParaRPr>
        </a:p>
      </dsp:txBody>
      <dsp:txXfrm>
        <a:off x="0" y="0"/>
        <a:ext cx="7048222" cy="1379724"/>
      </dsp:txXfrm>
    </dsp:sp>
    <dsp:sp modelId="{BBAC54A6-CD8C-9744-B9A4-1B09F9264FE4}">
      <dsp:nvSpPr>
        <dsp:cNvPr id="0" name=""/>
        <dsp:cNvSpPr/>
      </dsp:nvSpPr>
      <dsp:spPr>
        <a:xfrm>
          <a:off x="0" y="1379724"/>
          <a:ext cx="70482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923C95-F03F-174C-AFEE-09F5685ECD1B}">
      <dsp:nvSpPr>
        <dsp:cNvPr id="0" name=""/>
        <dsp:cNvSpPr/>
      </dsp:nvSpPr>
      <dsp:spPr>
        <a:xfrm>
          <a:off x="0" y="1379724"/>
          <a:ext cx="7048222" cy="1379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0" kern="1200" noProof="0" dirty="0">
              <a:highlight>
                <a:srgbClr val="FFFFFF"/>
              </a:highlight>
            </a:rPr>
            <a:t>WP7 - </a:t>
          </a:r>
          <a:r>
            <a:rPr lang="en-GB" sz="1800" b="0" i="0" kern="1200" noProof="0" dirty="0">
              <a:highlight>
                <a:srgbClr val="FFFFFF"/>
              </a:highlight>
            </a:rPr>
            <a:t>I</a:t>
          </a:r>
          <a:r>
            <a:rPr lang="en-GB" sz="1800" kern="1200" noProof="0" dirty="0">
              <a:solidFill>
                <a:srgbClr val="44546A"/>
              </a:solidFill>
              <a:highlight>
                <a:srgbClr val="FFFFFF"/>
              </a:highlight>
              <a:latin typeface="Avenir Next" panose="020B0503020202020204" pitchFamily="34" charset="0"/>
              <a:ea typeface="+mn-ea"/>
              <a:cs typeface="+mn-cs"/>
            </a:rPr>
            <a:t>nnovation and Industrial engagement – Organize a joint meeting on sustainability issues for large civil infrastructure, to favour best practice and enforce industrial engagement (in discussion)</a:t>
          </a:r>
          <a:endParaRPr lang="it-IT" sz="1800" kern="1200" dirty="0">
            <a:highlight>
              <a:srgbClr val="FFFFFF"/>
            </a:highlight>
          </a:endParaRPr>
        </a:p>
      </dsp:txBody>
      <dsp:txXfrm>
        <a:off x="0" y="1379724"/>
        <a:ext cx="7048222" cy="1379724"/>
      </dsp:txXfrm>
    </dsp:sp>
    <dsp:sp modelId="{3C21BFA4-95B3-514B-B48A-B478DE1332D7}">
      <dsp:nvSpPr>
        <dsp:cNvPr id="0" name=""/>
        <dsp:cNvSpPr/>
      </dsp:nvSpPr>
      <dsp:spPr>
        <a:xfrm>
          <a:off x="0" y="2759448"/>
          <a:ext cx="70482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83621-E364-6644-AEC2-D43F625D16DC}">
      <dsp:nvSpPr>
        <dsp:cNvPr id="0" name=""/>
        <dsp:cNvSpPr/>
      </dsp:nvSpPr>
      <dsp:spPr>
        <a:xfrm>
          <a:off x="0" y="2759448"/>
          <a:ext cx="7048222" cy="1379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>
              <a:solidFill>
                <a:schemeClr val="tx2"/>
              </a:solidFill>
              <a:highlight>
                <a:srgbClr val="FFFFFF"/>
              </a:highlight>
              <a:latin typeface="Avenir Next" panose="020B0503020202020204" pitchFamily="34" charset="0"/>
            </a:rPr>
            <a:t>WP8</a:t>
          </a:r>
          <a:r>
            <a:rPr lang="en-GB" sz="1800" kern="1200" noProof="0" dirty="0">
              <a:solidFill>
                <a:schemeClr val="tx2"/>
              </a:solidFill>
              <a:highlight>
                <a:srgbClr val="FFFFFF"/>
              </a:highlight>
              <a:latin typeface="Avenir Next" panose="020B0503020202020204" pitchFamily="34" charset="0"/>
            </a:rPr>
            <a:t> - Link established at the Sustainability Workshop in Novembre 2023, renewed at Maastricht 2024 Symposium, TBC at the  WP8 meeting in Naples July, 9 2024</a:t>
          </a:r>
        </a:p>
      </dsp:txBody>
      <dsp:txXfrm>
        <a:off x="0" y="2759448"/>
        <a:ext cx="7048222" cy="1379724"/>
      </dsp:txXfrm>
    </dsp:sp>
    <dsp:sp modelId="{BDF58278-0A6A-2146-A744-5661DBE8A14E}">
      <dsp:nvSpPr>
        <dsp:cNvPr id="0" name=""/>
        <dsp:cNvSpPr/>
      </dsp:nvSpPr>
      <dsp:spPr>
        <a:xfrm>
          <a:off x="0" y="4139172"/>
          <a:ext cx="70482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4924D6-EE4A-ED4B-92C7-B8F9817EA993}">
      <dsp:nvSpPr>
        <dsp:cNvPr id="0" name=""/>
        <dsp:cNvSpPr/>
      </dsp:nvSpPr>
      <dsp:spPr>
        <a:xfrm>
          <a:off x="0" y="4139172"/>
          <a:ext cx="7048222" cy="1379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>
              <a:solidFill>
                <a:schemeClr val="tx2"/>
              </a:solidFill>
              <a:highlight>
                <a:srgbClr val="FFFFFF"/>
              </a:highlight>
              <a:latin typeface="Avenir Next" panose="020B0503020202020204" pitchFamily="34" charset="0"/>
            </a:rPr>
            <a:t>WP10 –</a:t>
          </a:r>
          <a:r>
            <a:rPr lang="en-GB" sz="1800" b="0" kern="1200" noProof="0" dirty="0">
              <a:solidFill>
                <a:schemeClr val="tx2"/>
              </a:solidFill>
              <a:highlight>
                <a:srgbClr val="FFFFFF"/>
              </a:highlight>
              <a:latin typeface="Avenir Next" panose="020B0503020202020204" pitchFamily="34" charset="0"/>
            </a:rPr>
            <a:t> Contribute to prepare communication materials and organize dedicated dissemination events; support  for drafting texts on website page "Sustainability for ET”</a:t>
          </a:r>
        </a:p>
      </dsp:txBody>
      <dsp:txXfrm>
        <a:off x="0" y="4139172"/>
        <a:ext cx="7048222" cy="13797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79AD4-F179-4449-AAAB-8DCFFA03955E}">
      <dsp:nvSpPr>
        <dsp:cNvPr id="0" name=""/>
        <dsp:cNvSpPr/>
      </dsp:nvSpPr>
      <dsp:spPr>
        <a:xfrm>
          <a:off x="19564" y="0"/>
          <a:ext cx="5652936" cy="3140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Responsibilities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Development and implementation of sustainability strategies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Conducting stakeholder engagement programs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Methodological support in the drafting of sustainability reports ESG research and benchmarking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Carrying out ESG Due Diligence</a:t>
          </a:r>
        </a:p>
      </dsp:txBody>
      <dsp:txXfrm>
        <a:off x="111547" y="91983"/>
        <a:ext cx="5468970" cy="29565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38A53-23AB-4A5D-86AE-E0B8EB0E12E9}">
      <dsp:nvSpPr>
        <dsp:cNvPr id="0" name=""/>
        <dsp:cNvSpPr/>
      </dsp:nvSpPr>
      <dsp:spPr>
        <a:xfrm>
          <a:off x="604545" y="1665715"/>
          <a:ext cx="883803" cy="8838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C1BACF-A155-4955-BECD-A2E7FFC1521D}">
      <dsp:nvSpPr>
        <dsp:cNvPr id="0" name=""/>
        <dsp:cNvSpPr/>
      </dsp:nvSpPr>
      <dsp:spPr>
        <a:xfrm>
          <a:off x="64444" y="2880652"/>
          <a:ext cx="1964006" cy="972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 err="1">
              <a:latin typeface="Avenir Next" panose="020B0503020202020204" pitchFamily="34" charset="0"/>
            </a:rPr>
            <a:t>Coordinating</a:t>
          </a:r>
          <a:r>
            <a:rPr lang="it-IT" sz="1600" kern="1200" dirty="0">
              <a:latin typeface="Avenir Next" panose="020B0503020202020204" pitchFamily="34" charset="0"/>
            </a:rPr>
            <a:t> the </a:t>
          </a:r>
          <a:r>
            <a:rPr lang="it-IT" sz="1600" kern="1200" dirty="0" err="1">
              <a:latin typeface="Avenir Next" panose="020B0503020202020204" pitchFamily="34" charset="0"/>
            </a:rPr>
            <a:t>revision</a:t>
          </a:r>
          <a:r>
            <a:rPr lang="it-IT" sz="1600" kern="1200" dirty="0">
              <a:latin typeface="Avenir Next" panose="020B0503020202020204" pitchFamily="34" charset="0"/>
            </a:rPr>
            <a:t> to </a:t>
          </a:r>
          <a:r>
            <a:rPr lang="it-IT" sz="1600" kern="1200" dirty="0" err="1">
              <a:latin typeface="Avenir Next" panose="020B0503020202020204" pitchFamily="34" charset="0"/>
            </a:rPr>
            <a:t>improve</a:t>
          </a:r>
          <a:r>
            <a:rPr lang="it-IT" sz="1600" kern="1200" dirty="0">
              <a:latin typeface="Avenir Next" panose="020B0503020202020204" pitchFamily="34" charset="0"/>
            </a:rPr>
            <a:t> the </a:t>
          </a:r>
          <a:r>
            <a:rPr lang="it-IT" sz="1600" kern="1200" dirty="0" err="1">
              <a:latin typeface="Avenir Next" panose="020B0503020202020204" pitchFamily="34" charset="0"/>
            </a:rPr>
            <a:t>initial</a:t>
          </a:r>
          <a:r>
            <a:rPr lang="it-IT" sz="1600" kern="1200" dirty="0">
              <a:latin typeface="Avenir Next" panose="020B0503020202020204" pitchFamily="34" charset="0"/>
            </a:rPr>
            <a:t> </a:t>
          </a:r>
          <a:r>
            <a:rPr lang="it-IT" sz="1600" kern="1200" dirty="0" err="1">
              <a:latin typeface="Avenir Next" panose="020B0503020202020204" pitchFamily="34" charset="0"/>
            </a:rPr>
            <a:t>sustainability</a:t>
          </a:r>
          <a:r>
            <a:rPr lang="it-IT" sz="1600" kern="1200" dirty="0">
              <a:latin typeface="Avenir Next" panose="020B0503020202020204" pitchFamily="34" charset="0"/>
            </a:rPr>
            <a:t> plan to be </a:t>
          </a:r>
          <a:r>
            <a:rPr lang="it-IT" sz="1600" kern="1200" dirty="0" err="1">
              <a:latin typeface="Avenir Next" panose="020B0503020202020204" pitchFamily="34" charset="0"/>
            </a:rPr>
            <a:t>resubmitted</a:t>
          </a:r>
          <a:r>
            <a:rPr lang="it-IT" sz="1600" kern="1200" dirty="0">
              <a:latin typeface="Avenir Next" panose="020B0503020202020204" pitchFamily="34" charset="0"/>
            </a:rPr>
            <a:t> in </a:t>
          </a:r>
          <a:r>
            <a:rPr lang="it-IT" sz="1600" kern="1200" dirty="0" err="1">
              <a:latin typeface="Avenir Next" panose="020B0503020202020204" pitchFamily="34" charset="0"/>
            </a:rPr>
            <a:t>October</a:t>
          </a:r>
          <a:r>
            <a:rPr lang="it-IT" sz="1600" kern="1200" dirty="0">
              <a:latin typeface="Avenir Next" panose="020B0503020202020204" pitchFamily="34" charset="0"/>
            </a:rPr>
            <a:t> 2024</a:t>
          </a:r>
          <a:endParaRPr lang="en-US" sz="1600" kern="1200" dirty="0">
            <a:latin typeface="Avenir Next" panose="020B0503020202020204" pitchFamily="34" charset="0"/>
          </a:endParaRPr>
        </a:p>
      </dsp:txBody>
      <dsp:txXfrm>
        <a:off x="64444" y="2880652"/>
        <a:ext cx="1964006" cy="972529"/>
      </dsp:txXfrm>
    </dsp:sp>
    <dsp:sp modelId="{CA86013A-F511-4EE9-82DB-04F5A5F46B93}">
      <dsp:nvSpPr>
        <dsp:cNvPr id="0" name=""/>
        <dsp:cNvSpPr/>
      </dsp:nvSpPr>
      <dsp:spPr>
        <a:xfrm>
          <a:off x="2912254" y="1665715"/>
          <a:ext cx="883803" cy="8838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CC83FD-11B9-4BA8-A975-CEEBC5D92A62}">
      <dsp:nvSpPr>
        <dsp:cNvPr id="0" name=""/>
        <dsp:cNvSpPr/>
      </dsp:nvSpPr>
      <dsp:spPr>
        <a:xfrm>
          <a:off x="2372152" y="2880652"/>
          <a:ext cx="1964006" cy="972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 err="1">
              <a:latin typeface="Avenir Next" panose="020B0503020202020204" pitchFamily="34" charset="0"/>
            </a:rPr>
            <a:t>Organize</a:t>
          </a:r>
          <a:r>
            <a:rPr lang="it-IT" sz="1600" kern="1200" dirty="0">
              <a:latin typeface="Avenir Next" panose="020B0503020202020204" pitchFamily="34" charset="0"/>
            </a:rPr>
            <a:t> </a:t>
          </a:r>
          <a:r>
            <a:rPr lang="it-IT" sz="1600" kern="1200" dirty="0" err="1">
              <a:latin typeface="Avenir Next" panose="020B0503020202020204" pitchFamily="34" charset="0"/>
            </a:rPr>
            <a:t>weekly</a:t>
          </a:r>
          <a:r>
            <a:rPr lang="it-IT" sz="1600" kern="1200" dirty="0">
              <a:latin typeface="Avenir Next" panose="020B0503020202020204" pitchFamily="34" charset="0"/>
            </a:rPr>
            <a:t> WP9 </a:t>
          </a:r>
          <a:r>
            <a:rPr lang="it-IT" sz="1600" kern="1200" dirty="0" err="1">
              <a:latin typeface="Avenir Next" panose="020B0503020202020204" pitchFamily="34" charset="0"/>
            </a:rPr>
            <a:t>internal</a:t>
          </a:r>
          <a:r>
            <a:rPr lang="it-IT" sz="1600" kern="1200" dirty="0">
              <a:latin typeface="Avenir Next" panose="020B0503020202020204" pitchFamily="34" charset="0"/>
            </a:rPr>
            <a:t> meetings to </a:t>
          </a:r>
          <a:r>
            <a:rPr lang="it-IT" sz="1600" kern="1200" dirty="0" err="1">
              <a:latin typeface="Avenir Next" panose="020B0503020202020204" pitchFamily="34" charset="0"/>
            </a:rPr>
            <a:t>discuss</a:t>
          </a:r>
          <a:r>
            <a:rPr lang="it-IT" sz="1600" kern="1200" dirty="0">
              <a:latin typeface="Avenir Next" panose="020B0503020202020204" pitchFamily="34" charset="0"/>
            </a:rPr>
            <a:t> progress and </a:t>
          </a:r>
          <a:r>
            <a:rPr lang="it-IT" sz="1600" kern="1200" dirty="0" err="1">
              <a:latin typeface="Avenir Next" panose="020B0503020202020204" pitchFamily="34" charset="0"/>
            </a:rPr>
            <a:t>problem</a:t>
          </a:r>
          <a:r>
            <a:rPr lang="it-IT" sz="1600" kern="1200" dirty="0">
              <a:latin typeface="Avenir Next" panose="020B0503020202020204" pitchFamily="34" charset="0"/>
            </a:rPr>
            <a:t> </a:t>
          </a:r>
          <a:r>
            <a:rPr lang="it-IT" sz="1600" kern="1200" dirty="0" err="1">
              <a:latin typeface="Avenir Next" panose="020B0503020202020204" pitchFamily="34" charset="0"/>
            </a:rPr>
            <a:t>within</a:t>
          </a:r>
          <a:r>
            <a:rPr lang="it-IT" sz="1600" kern="1200" dirty="0">
              <a:latin typeface="Avenir Next" panose="020B0503020202020204" pitchFamily="34" charset="0"/>
            </a:rPr>
            <a:t> the WP</a:t>
          </a:r>
          <a:endParaRPr lang="en-US" sz="1600" kern="1200" dirty="0">
            <a:latin typeface="Avenir Next" panose="020B0503020202020204" pitchFamily="34" charset="0"/>
          </a:endParaRPr>
        </a:p>
      </dsp:txBody>
      <dsp:txXfrm>
        <a:off x="2372152" y="2880652"/>
        <a:ext cx="1964006" cy="972529"/>
      </dsp:txXfrm>
    </dsp:sp>
    <dsp:sp modelId="{0C2F9E2A-143F-422B-BB44-1052EDC10907}">
      <dsp:nvSpPr>
        <dsp:cNvPr id="0" name=""/>
        <dsp:cNvSpPr/>
      </dsp:nvSpPr>
      <dsp:spPr>
        <a:xfrm>
          <a:off x="5389917" y="1665715"/>
          <a:ext cx="883803" cy="8838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326C53-4F92-4C2C-868E-0EB8A5E46EE6}">
      <dsp:nvSpPr>
        <dsp:cNvPr id="0" name=""/>
        <dsp:cNvSpPr/>
      </dsp:nvSpPr>
      <dsp:spPr>
        <a:xfrm>
          <a:off x="4679860" y="2880652"/>
          <a:ext cx="2303917" cy="972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0" kern="1200" dirty="0">
              <a:latin typeface="Avenir Next" panose="020B0503020202020204" pitchFamily="34" charset="0"/>
            </a:rPr>
            <a:t>call for </a:t>
          </a:r>
          <a:r>
            <a:rPr lang="it-IT" sz="1600" b="0" kern="1200" dirty="0" err="1">
              <a:latin typeface="Avenir Next" panose="020B0503020202020204" pitchFamily="34" charset="0"/>
            </a:rPr>
            <a:t>interest</a:t>
          </a:r>
          <a:r>
            <a:rPr lang="it-IT" sz="1600" b="0" kern="1200" dirty="0">
              <a:latin typeface="Avenir Next" panose="020B0503020202020204" pitchFamily="34" charset="0"/>
            </a:rPr>
            <a:t> for a </a:t>
          </a:r>
          <a:r>
            <a:rPr lang="it-IT" sz="1600" b="0" kern="1200" dirty="0" err="1">
              <a:latin typeface="Avenir Next" panose="020B0503020202020204" pitchFamily="34" charset="0"/>
            </a:rPr>
            <a:t>sustainability</a:t>
          </a:r>
          <a:r>
            <a:rPr lang="it-IT" sz="1600" b="0" kern="1200" dirty="0">
              <a:latin typeface="Avenir Next" panose="020B0503020202020204" pitchFamily="34" charset="0"/>
            </a:rPr>
            <a:t> </a:t>
          </a:r>
          <a:r>
            <a:rPr lang="it-IT" sz="1600" b="0" kern="1200" dirty="0" err="1">
              <a:latin typeface="Avenir Next" panose="020B0503020202020204" pitchFamily="34" charset="0"/>
            </a:rPr>
            <a:t>expert</a:t>
          </a:r>
          <a:r>
            <a:rPr lang="it-IT" sz="1600" b="0" kern="1200" dirty="0">
              <a:latin typeface="Avenir Next" panose="020B0503020202020204" pitchFamily="34" charset="0"/>
            </a:rPr>
            <a:t> @EGO </a:t>
          </a:r>
          <a:r>
            <a:rPr lang="it-IT" sz="1600" b="0" kern="1200" dirty="0" err="1">
              <a:latin typeface="Avenir Next" panose="020B0503020202020204" pitchFamily="34" charset="0"/>
            </a:rPr>
            <a:t>focused</a:t>
          </a:r>
          <a:r>
            <a:rPr lang="it-IT" sz="1600" b="0" kern="1200" dirty="0">
              <a:latin typeface="Avenir Next" panose="020B0503020202020204" pitchFamily="34" charset="0"/>
            </a:rPr>
            <a:t> on </a:t>
          </a:r>
          <a:r>
            <a:rPr lang="en-US" sz="1600" b="0" kern="1200" dirty="0">
              <a:latin typeface="Avenir Next" panose="020B0503020202020204" pitchFamily="34" charset="0"/>
            </a:rPr>
            <a:t>the assessment of the CO2 footprint of the future RI and the mitigation strategy to minimize its environmental impacts</a:t>
          </a:r>
          <a:r>
            <a:rPr lang="it-IT" sz="1600" b="0" kern="1200" dirty="0">
              <a:latin typeface="Avenir Next" panose="020B0503020202020204" pitchFamily="34" charset="0"/>
            </a:rPr>
            <a:t> </a:t>
          </a:r>
          <a:r>
            <a:rPr lang="it-IT" sz="1600" b="0" kern="1200" dirty="0">
              <a:latin typeface="Avenir Next" panose="020B0503020202020204" pitchFamily="34" charset="0"/>
              <a:hlinkClick xmlns:r="http://schemas.openxmlformats.org/officeDocument/2006/relationships" r:id="rId7"/>
            </a:rPr>
            <a:t>https://www.ego-gw.it/blog/2024/05/09/et-pp-sustainability-expert/</a:t>
          </a:r>
          <a:endParaRPr lang="en-US" sz="1600" b="0" kern="1200" dirty="0">
            <a:latin typeface="Avenir Next" panose="020B0503020202020204" pitchFamily="34" charset="0"/>
          </a:endParaRPr>
        </a:p>
      </dsp:txBody>
      <dsp:txXfrm>
        <a:off x="4679860" y="2880652"/>
        <a:ext cx="2303917" cy="9725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E6F7C0-63E7-47BA-8366-80AAFF735CE8}">
      <dsp:nvSpPr>
        <dsp:cNvPr id="0" name=""/>
        <dsp:cNvSpPr/>
      </dsp:nvSpPr>
      <dsp:spPr>
        <a:xfrm>
          <a:off x="1043486" y="628"/>
          <a:ext cx="797343" cy="7973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5DB51B-44CB-4DD3-9647-3696E49AAE4A}">
      <dsp:nvSpPr>
        <dsp:cNvPr id="0" name=""/>
        <dsp:cNvSpPr/>
      </dsp:nvSpPr>
      <dsp:spPr>
        <a:xfrm>
          <a:off x="556220" y="1625680"/>
          <a:ext cx="1771875" cy="3892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0" u="none" kern="1200" dirty="0">
              <a:latin typeface="Avenir Next" panose="020B0503020202020204" pitchFamily="34" charset="0"/>
            </a:rPr>
            <a:t>Work on sustainability aspects topics relevant for E T different phases: the  design construction phase; operation phase,  (including various upgrades along the years. Contribute to the strategy for excavated material </a:t>
          </a:r>
        </a:p>
      </dsp:txBody>
      <dsp:txXfrm>
        <a:off x="556220" y="1625680"/>
        <a:ext cx="1771875" cy="3892587"/>
      </dsp:txXfrm>
    </dsp:sp>
    <dsp:sp modelId="{9F98560D-94CE-448C-A80E-4C2A0BDAF3FE}">
      <dsp:nvSpPr>
        <dsp:cNvPr id="0" name=""/>
        <dsp:cNvSpPr/>
      </dsp:nvSpPr>
      <dsp:spPr>
        <a:xfrm>
          <a:off x="3125439" y="628"/>
          <a:ext cx="797343" cy="7973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3AB96-7DCD-4F97-86B0-9C3BADCC0AF0}">
      <dsp:nvSpPr>
        <dsp:cNvPr id="0" name=""/>
        <dsp:cNvSpPr/>
      </dsp:nvSpPr>
      <dsp:spPr>
        <a:xfrm>
          <a:off x="2638173" y="1625680"/>
          <a:ext cx="1771875" cy="3892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latin typeface="Avenir Next" panose="020B0503020202020204" pitchFamily="34" charset="0"/>
            </a:rPr>
            <a:t>Development of a collective methodology to implement ET sustainability plan (smart energy, environmental, social, and territorial impact) - Liaisons with the socio-economic impact analysis </a:t>
          </a:r>
        </a:p>
      </dsp:txBody>
      <dsp:txXfrm>
        <a:off x="2638173" y="1625680"/>
        <a:ext cx="1771875" cy="3892587"/>
      </dsp:txXfrm>
    </dsp:sp>
    <dsp:sp modelId="{D2473AD1-9EA5-4D79-A4A7-18CECEF7A8B1}">
      <dsp:nvSpPr>
        <dsp:cNvPr id="0" name=""/>
        <dsp:cNvSpPr/>
      </dsp:nvSpPr>
      <dsp:spPr>
        <a:xfrm>
          <a:off x="5207392" y="628"/>
          <a:ext cx="797343" cy="7973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20FE9-8DE6-4F02-9C58-9D82355CEC14}">
      <dsp:nvSpPr>
        <dsp:cNvPr id="0" name=""/>
        <dsp:cNvSpPr/>
      </dsp:nvSpPr>
      <dsp:spPr>
        <a:xfrm>
          <a:off x="4720126" y="1625680"/>
          <a:ext cx="1771875" cy="3892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600" kern="1200" dirty="0" err="1">
              <a:latin typeface="Avenir Next" panose="020B0503020202020204" pitchFamily="34" charset="0"/>
            </a:rPr>
            <a:t>Analyse</a:t>
          </a:r>
          <a:r>
            <a:rPr lang="it-IT" sz="1600" kern="1200" dirty="0">
              <a:latin typeface="Avenir Next" panose="020B0503020202020204" pitchFamily="34" charset="0"/>
            </a:rPr>
            <a:t> </a:t>
          </a:r>
          <a:r>
            <a:rPr lang="it-IT" sz="1600" kern="1200" dirty="0" err="1">
              <a:latin typeface="Avenir Next" panose="020B0503020202020204" pitchFamily="34" charset="0"/>
            </a:rPr>
            <a:t>measurable</a:t>
          </a:r>
          <a:r>
            <a:rPr lang="it-IT" sz="1600" kern="1200" dirty="0">
              <a:latin typeface="Avenir Next" panose="020B0503020202020204" pitchFamily="34" charset="0"/>
            </a:rPr>
            <a:t> </a:t>
          </a:r>
          <a:r>
            <a:rPr lang="it-IT" sz="1600" kern="1200" dirty="0" err="1">
              <a:latin typeface="Avenir Next" panose="020B0503020202020204" pitchFamily="34" charset="0"/>
            </a:rPr>
            <a:t>values</a:t>
          </a:r>
          <a:r>
            <a:rPr lang="it-IT" sz="1600" kern="1200" dirty="0">
              <a:latin typeface="Avenir Next" panose="020B0503020202020204" pitchFamily="34" charset="0"/>
            </a:rPr>
            <a:t>, </a:t>
          </a:r>
          <a:r>
            <a:rPr lang="it-IT" sz="1600" kern="1200" dirty="0" err="1">
              <a:latin typeface="Avenir Next" panose="020B0503020202020204" pitchFamily="34" charset="0"/>
            </a:rPr>
            <a:t>helping</a:t>
          </a:r>
          <a:r>
            <a:rPr lang="it-IT" sz="1600" kern="1200" dirty="0">
              <a:latin typeface="Avenir Next" panose="020B0503020202020204" pitchFamily="34" charset="0"/>
            </a:rPr>
            <a:t> to </a:t>
          </a:r>
          <a:r>
            <a:rPr lang="it-IT" sz="1600" kern="1200" dirty="0" err="1">
              <a:latin typeface="Avenir Next" panose="020B0503020202020204" pitchFamily="34" charset="0"/>
            </a:rPr>
            <a:t>calculate</a:t>
          </a:r>
          <a:r>
            <a:rPr lang="it-IT" sz="1600" kern="1200" dirty="0">
              <a:latin typeface="Avenir Next" panose="020B0503020202020204" pitchFamily="34" charset="0"/>
            </a:rPr>
            <a:t> the </a:t>
          </a:r>
          <a:r>
            <a:rPr lang="it-IT" sz="1600" kern="1200" dirty="0" err="1">
              <a:latin typeface="Avenir Next" panose="020B0503020202020204" pitchFamily="34" charset="0"/>
            </a:rPr>
            <a:t>sustainable</a:t>
          </a:r>
          <a:r>
            <a:rPr lang="it-IT" sz="1600" kern="1200" dirty="0">
              <a:latin typeface="Avenir Next" panose="020B0503020202020204" pitchFamily="34" charset="0"/>
            </a:rPr>
            <a:t> and </a:t>
          </a:r>
          <a:r>
            <a:rPr lang="it-IT" sz="1600" kern="1200" dirty="0" err="1">
              <a:latin typeface="Avenir Next" panose="020B0503020202020204" pitchFamily="34" charset="0"/>
            </a:rPr>
            <a:t>environmental</a:t>
          </a:r>
          <a:r>
            <a:rPr lang="it-IT" sz="1600" kern="1200" dirty="0">
              <a:latin typeface="Avenir Next" panose="020B0503020202020204" pitchFamily="34" charset="0"/>
            </a:rPr>
            <a:t> impact of a business (KPI, ESG, DNSH, )</a:t>
          </a:r>
          <a:endParaRPr lang="en-US" sz="1600" kern="1200" dirty="0">
            <a:latin typeface="Avenir Next" panose="020B0503020202020204" pitchFamily="34" charset="0"/>
          </a:endParaRPr>
        </a:p>
      </dsp:txBody>
      <dsp:txXfrm>
        <a:off x="4720126" y="1625680"/>
        <a:ext cx="1771875" cy="38925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E6F7C0-63E7-47BA-8366-80AAFF735CE8}">
      <dsp:nvSpPr>
        <dsp:cNvPr id="0" name=""/>
        <dsp:cNvSpPr/>
      </dsp:nvSpPr>
      <dsp:spPr>
        <a:xfrm>
          <a:off x="774501" y="762160"/>
          <a:ext cx="883803" cy="8838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5DB51B-44CB-4DD3-9647-3696E49AAE4A}">
      <dsp:nvSpPr>
        <dsp:cNvPr id="0" name=""/>
        <dsp:cNvSpPr/>
      </dsp:nvSpPr>
      <dsp:spPr>
        <a:xfrm>
          <a:off x="234399" y="2245173"/>
          <a:ext cx="1964006" cy="2511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0" i="0" kern="1200" dirty="0">
              <a:solidFill>
                <a:srgbClr val="000000"/>
              </a:solidFill>
              <a:effectLst/>
              <a:latin typeface="Avenir Next" panose="020B0503020202020204" pitchFamily="34" charset="0"/>
            </a:rPr>
            <a:t>ET </a:t>
          </a:r>
          <a:r>
            <a:rPr lang="it-IT" sz="1600" b="0" i="0" kern="1200" dirty="0" err="1">
              <a:solidFill>
                <a:srgbClr val="000000"/>
              </a:solidFill>
              <a:effectLst/>
              <a:latin typeface="Avenir Next" panose="020B0503020202020204" pitchFamily="34" charset="0"/>
            </a:rPr>
            <a:t>Sustainability</a:t>
          </a:r>
          <a:r>
            <a:rPr lang="it-IT" sz="1600" b="0" i="0" kern="1200" dirty="0">
              <a:solidFill>
                <a:srgbClr val="000000"/>
              </a:solidFill>
              <a:effectLst/>
              <a:latin typeface="Avenir Next" panose="020B0503020202020204" pitchFamily="34" charset="0"/>
            </a:rPr>
            <a:t> Workshop - </a:t>
          </a:r>
          <a:r>
            <a:rPr lang="it-IT" sz="1600" b="0" i="0" kern="1200" dirty="0" err="1">
              <a:solidFill>
                <a:srgbClr val="000000"/>
              </a:solidFill>
              <a:effectLst/>
              <a:highlight>
                <a:srgbClr val="FFFFFF"/>
              </a:highlight>
              <a:latin typeface="Avenir Next" panose="020B0503020202020204" pitchFamily="34" charset="0"/>
            </a:rPr>
            <a:t>Done</a:t>
          </a:r>
          <a:r>
            <a:rPr lang="it-IT" sz="1600" b="0" kern="1200" dirty="0">
              <a:solidFill>
                <a:srgbClr val="000000"/>
              </a:solidFill>
              <a:highlight>
                <a:srgbClr val="FFFFFF"/>
              </a:highlight>
              <a:latin typeface="Avenir Next" panose="020B0503020202020204" pitchFamily="34" charset="0"/>
            </a:rPr>
            <a:t> in Paris ET-</a:t>
          </a:r>
          <a:r>
            <a:rPr lang="it-IT" sz="1600" b="0" kern="1200" dirty="0" err="1">
              <a:solidFill>
                <a:srgbClr val="000000"/>
              </a:solidFill>
              <a:highlight>
                <a:srgbClr val="FFFFFF"/>
              </a:highlight>
              <a:latin typeface="Avenir Next" panose="020B0503020202020204" pitchFamily="34" charset="0"/>
            </a:rPr>
            <a:t>syposium</a:t>
          </a:r>
          <a:r>
            <a:rPr lang="it-IT" sz="1600" b="0" kern="1200" dirty="0">
              <a:solidFill>
                <a:srgbClr val="000000"/>
              </a:solidFill>
              <a:highlight>
                <a:srgbClr val="FFFFFF"/>
              </a:highlight>
              <a:latin typeface="Avenir Next" panose="020B0503020202020204" pitchFamily="34" charset="0"/>
            </a:rPr>
            <a:t> - </a:t>
          </a:r>
          <a:r>
            <a:rPr lang="it-IT" sz="1600" b="0" i="0" kern="1200" dirty="0">
              <a:solidFill>
                <a:srgbClr val="000000"/>
              </a:solidFill>
              <a:effectLst/>
              <a:highlight>
                <a:srgbClr val="FFFFFF"/>
              </a:highlight>
              <a:latin typeface="Avenir Next" panose="020B0503020202020204" pitchFamily="34" charset="0"/>
            </a:rPr>
            <a:t>Report in a .pdf format and ET-PP project template to be </a:t>
          </a:r>
          <a:r>
            <a:rPr lang="it-IT" sz="1600" b="0" i="0" kern="1200" dirty="0" err="1">
              <a:solidFill>
                <a:srgbClr val="000000"/>
              </a:solidFill>
              <a:effectLst/>
              <a:highlight>
                <a:srgbClr val="FFFFFF"/>
              </a:highlight>
              <a:latin typeface="Avenir Next" panose="020B0503020202020204" pitchFamily="34" charset="0"/>
            </a:rPr>
            <a:t>uploaded</a:t>
          </a:r>
          <a:r>
            <a:rPr lang="it-IT" sz="1600" b="0" i="0" kern="1200" dirty="0">
              <a:solidFill>
                <a:srgbClr val="000000"/>
              </a:solidFill>
              <a:effectLst/>
              <a:highlight>
                <a:srgbClr val="FFFFFF"/>
              </a:highlight>
              <a:latin typeface="Avenir Next" panose="020B0503020202020204" pitchFamily="34" charset="0"/>
            </a:rPr>
            <a:t> in the SEDIA </a:t>
          </a:r>
          <a:r>
            <a:rPr lang="it-IT" sz="1600" b="0" i="0" kern="1200" dirty="0" err="1">
              <a:solidFill>
                <a:srgbClr val="000000"/>
              </a:solidFill>
              <a:effectLst/>
              <a:highlight>
                <a:srgbClr val="FFFFFF"/>
              </a:highlight>
              <a:latin typeface="Avenir Next" panose="020B0503020202020204" pitchFamily="34" charset="0"/>
            </a:rPr>
            <a:t>portal</a:t>
          </a:r>
          <a:r>
            <a:rPr lang="it-IT" sz="1600" b="0" i="0" kern="1200" dirty="0">
              <a:solidFill>
                <a:srgbClr val="000000"/>
              </a:solidFill>
              <a:effectLst/>
              <a:highlight>
                <a:srgbClr val="FFFFFF"/>
              </a:highlight>
              <a:latin typeface="Avenir Next" panose="020B0503020202020204" pitchFamily="34" charset="0"/>
            </a:rPr>
            <a:t> by </a:t>
          </a:r>
          <a:r>
            <a:rPr lang="it-IT" sz="1600" b="0" i="0" kern="1200" dirty="0" err="1">
              <a:solidFill>
                <a:srgbClr val="000000"/>
              </a:solidFill>
              <a:effectLst/>
              <a:highlight>
                <a:srgbClr val="FFFFFF"/>
              </a:highlight>
              <a:latin typeface="Avenir Next" panose="020B0503020202020204" pitchFamily="34" charset="0"/>
            </a:rPr>
            <a:t>October</a:t>
          </a:r>
          <a:endParaRPr lang="it-IT" sz="1600" b="0" kern="1200" dirty="0">
            <a:latin typeface="Avenir Next" panose="020B0503020202020204" pitchFamily="34" charset="0"/>
          </a:endParaRPr>
        </a:p>
      </dsp:txBody>
      <dsp:txXfrm>
        <a:off x="234399" y="2245173"/>
        <a:ext cx="1964006" cy="2511562"/>
      </dsp:txXfrm>
    </dsp:sp>
    <dsp:sp modelId="{9F98560D-94CE-448C-A80E-4C2A0BDAF3FE}">
      <dsp:nvSpPr>
        <dsp:cNvPr id="0" name=""/>
        <dsp:cNvSpPr/>
      </dsp:nvSpPr>
      <dsp:spPr>
        <a:xfrm>
          <a:off x="3082209" y="762160"/>
          <a:ext cx="883803" cy="8838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3AB96-7DCD-4F97-86B0-9C3BADCC0AF0}">
      <dsp:nvSpPr>
        <dsp:cNvPr id="0" name=""/>
        <dsp:cNvSpPr/>
      </dsp:nvSpPr>
      <dsp:spPr>
        <a:xfrm>
          <a:off x="2542107" y="2245173"/>
          <a:ext cx="1964006" cy="2511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0" i="0" kern="1200" dirty="0">
              <a:solidFill>
                <a:srgbClr val="000000"/>
              </a:solidFill>
              <a:effectLst/>
              <a:latin typeface="Avenir Next" panose="020B0503020202020204" pitchFamily="34" charset="0"/>
            </a:rPr>
            <a:t>Lead the </a:t>
          </a:r>
          <a:r>
            <a:rPr lang="it-IT" sz="1600" b="0" i="0" kern="1200" dirty="0" err="1">
              <a:solidFill>
                <a:srgbClr val="000000"/>
              </a:solidFill>
              <a:effectLst/>
              <a:latin typeface="Avenir Next" panose="020B0503020202020204" pitchFamily="34" charset="0"/>
            </a:rPr>
            <a:t>sustainable</a:t>
          </a:r>
          <a:r>
            <a:rPr lang="it-IT" sz="1600" b="0" i="0" kern="1200" dirty="0">
              <a:solidFill>
                <a:srgbClr val="000000"/>
              </a:solidFill>
              <a:effectLst/>
              <a:latin typeface="Avenir Next" panose="020B0503020202020204" pitchFamily="34" charset="0"/>
            </a:rPr>
            <a:t> </a:t>
          </a:r>
          <a:r>
            <a:rPr lang="it-IT" sz="1600" b="0" i="0" kern="1200" dirty="0" err="1">
              <a:solidFill>
                <a:srgbClr val="000000"/>
              </a:solidFill>
              <a:effectLst/>
              <a:latin typeface="Avenir Next" panose="020B0503020202020204" pitchFamily="34" charset="0"/>
            </a:rPr>
            <a:t>development</a:t>
          </a:r>
          <a:r>
            <a:rPr lang="it-IT" sz="1600" b="0" i="0" kern="1200" dirty="0">
              <a:solidFill>
                <a:srgbClr val="000000"/>
              </a:solidFill>
              <a:effectLst/>
              <a:latin typeface="Avenir Next" panose="020B0503020202020204" pitchFamily="34" charset="0"/>
            </a:rPr>
            <a:t> </a:t>
          </a:r>
          <a:r>
            <a:rPr lang="it-IT" sz="1600" b="0" i="0" kern="1200" dirty="0" err="1">
              <a:solidFill>
                <a:srgbClr val="000000"/>
              </a:solidFill>
              <a:effectLst/>
              <a:latin typeface="Avenir Next" panose="020B0503020202020204" pitchFamily="34" charset="0"/>
            </a:rPr>
            <a:t>implementation</a:t>
          </a:r>
          <a:r>
            <a:rPr lang="it-IT" sz="1600" b="0" i="0" kern="1200" dirty="0">
              <a:solidFill>
                <a:srgbClr val="000000"/>
              </a:solidFill>
              <a:effectLst/>
              <a:latin typeface="Avenir Next" panose="020B0503020202020204" pitchFamily="34" charset="0"/>
            </a:rPr>
            <a:t> Strategy</a:t>
          </a:r>
          <a:endParaRPr lang="en-US" sz="1600" kern="1200" dirty="0">
            <a:latin typeface="Avenir Next" panose="020B0503020202020204" pitchFamily="34" charset="0"/>
          </a:endParaRPr>
        </a:p>
      </dsp:txBody>
      <dsp:txXfrm>
        <a:off x="2542107" y="2245173"/>
        <a:ext cx="1964006" cy="2511562"/>
      </dsp:txXfrm>
    </dsp:sp>
    <dsp:sp modelId="{D2473AD1-9EA5-4D79-A4A7-18CECEF7A8B1}">
      <dsp:nvSpPr>
        <dsp:cNvPr id="0" name=""/>
        <dsp:cNvSpPr/>
      </dsp:nvSpPr>
      <dsp:spPr>
        <a:xfrm>
          <a:off x="5389917" y="762160"/>
          <a:ext cx="883803" cy="8838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20FE9-8DE6-4F02-9C58-9D82355CEC14}">
      <dsp:nvSpPr>
        <dsp:cNvPr id="0" name=""/>
        <dsp:cNvSpPr/>
      </dsp:nvSpPr>
      <dsp:spPr>
        <a:xfrm>
          <a:off x="4849815" y="2245173"/>
          <a:ext cx="1964006" cy="2511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effectLst/>
              <a:latin typeface="Avenir Next" panose="020B0503020202020204" pitchFamily="34" charset="0"/>
            </a:rPr>
            <a:t>Enforce the collaboration with WP8 (meeting organized in Napoli to discuss computing sustainability (CNRS)</a:t>
          </a:r>
        </a:p>
      </dsp:txBody>
      <dsp:txXfrm>
        <a:off x="4849815" y="2245173"/>
        <a:ext cx="1964006" cy="25115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E6F7C0-63E7-47BA-8366-80AAFF735CE8}">
      <dsp:nvSpPr>
        <dsp:cNvPr id="0" name=""/>
        <dsp:cNvSpPr/>
      </dsp:nvSpPr>
      <dsp:spPr>
        <a:xfrm>
          <a:off x="382012" y="1499665"/>
          <a:ext cx="621738" cy="6217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5DB51B-44CB-4DD3-9647-3696E49AAE4A}">
      <dsp:nvSpPr>
        <dsp:cNvPr id="0" name=""/>
        <dsp:cNvSpPr/>
      </dsp:nvSpPr>
      <dsp:spPr>
        <a:xfrm>
          <a:off x="2061" y="2499426"/>
          <a:ext cx="1381640" cy="1519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 err="1">
              <a:latin typeface="Avenir Next" panose="020B0503020202020204" pitchFamily="34" charset="0"/>
            </a:rPr>
            <a:t>Analyze</a:t>
          </a:r>
          <a:r>
            <a:rPr lang="it-IT" sz="1600" kern="1200" dirty="0">
              <a:latin typeface="Avenir Next" panose="020B0503020202020204" pitchFamily="34" charset="0"/>
            </a:rPr>
            <a:t> and </a:t>
          </a:r>
          <a:r>
            <a:rPr lang="it-IT" sz="1600" kern="1200" dirty="0" err="1">
              <a:latin typeface="Avenir Next" panose="020B0503020202020204" pitchFamily="34" charset="0"/>
            </a:rPr>
            <a:t>define</a:t>
          </a:r>
          <a:r>
            <a:rPr lang="it-IT" sz="1600" kern="1200" dirty="0">
              <a:latin typeface="Avenir Next" panose="020B0503020202020204" pitchFamily="34" charset="0"/>
            </a:rPr>
            <a:t> an overall strategy for the </a:t>
          </a:r>
          <a:r>
            <a:rPr lang="it-IT" sz="1600" kern="1200" dirty="0" err="1">
              <a:latin typeface="Avenir Next" panose="020B0503020202020204" pitchFamily="34" charset="0"/>
            </a:rPr>
            <a:t>reclamation</a:t>
          </a:r>
          <a:r>
            <a:rPr lang="it-IT" sz="1600" kern="1200" dirty="0">
              <a:latin typeface="Avenir Next" panose="020B0503020202020204" pitchFamily="34" charset="0"/>
            </a:rPr>
            <a:t>, </a:t>
          </a:r>
          <a:r>
            <a:rPr lang="it-IT" sz="1600" kern="1200" dirty="0" err="1">
              <a:latin typeface="Avenir Next" panose="020B0503020202020204" pitchFamily="34" charset="0"/>
            </a:rPr>
            <a:t>reuse</a:t>
          </a:r>
          <a:r>
            <a:rPr lang="it-IT" sz="1600" kern="1200" dirty="0">
              <a:latin typeface="Avenir Next" panose="020B0503020202020204" pitchFamily="34" charset="0"/>
            </a:rPr>
            <a:t> and </a:t>
          </a:r>
          <a:r>
            <a:rPr lang="it-IT" sz="1600" kern="1200" dirty="0" err="1">
              <a:latin typeface="Avenir Next" panose="020B0503020202020204" pitchFamily="34" charset="0"/>
            </a:rPr>
            <a:t>recycling</a:t>
          </a:r>
          <a:r>
            <a:rPr lang="it-IT" sz="1600" kern="1200" dirty="0">
              <a:latin typeface="Avenir Next" panose="020B0503020202020204" pitchFamily="34" charset="0"/>
            </a:rPr>
            <a:t> of the </a:t>
          </a:r>
          <a:r>
            <a:rPr lang="it-IT" sz="1600" kern="1200" dirty="0" err="1">
              <a:latin typeface="Avenir Next" panose="020B0503020202020204" pitchFamily="34" charset="0"/>
            </a:rPr>
            <a:t>excavated</a:t>
          </a:r>
          <a:r>
            <a:rPr lang="it-IT" sz="1600" kern="1200" dirty="0">
              <a:latin typeface="Avenir Next" panose="020B0503020202020204" pitchFamily="34" charset="0"/>
            </a:rPr>
            <a:t> </a:t>
          </a:r>
          <a:r>
            <a:rPr lang="it-IT" sz="1600" kern="1200" dirty="0" err="1">
              <a:latin typeface="Avenir Next" panose="020B0503020202020204" pitchFamily="34" charset="0"/>
            </a:rPr>
            <a:t>materials</a:t>
          </a:r>
          <a:endParaRPr lang="it-IT" sz="1600" kern="1200" dirty="0">
            <a:latin typeface="Avenir Next" panose="020B0503020202020204" pitchFamily="34" charset="0"/>
          </a:endParaRPr>
        </a:p>
      </dsp:txBody>
      <dsp:txXfrm>
        <a:off x="2061" y="2499426"/>
        <a:ext cx="1381640" cy="1519804"/>
      </dsp:txXfrm>
    </dsp:sp>
    <dsp:sp modelId="{9F98560D-94CE-448C-A80E-4C2A0BDAF3FE}">
      <dsp:nvSpPr>
        <dsp:cNvPr id="0" name=""/>
        <dsp:cNvSpPr/>
      </dsp:nvSpPr>
      <dsp:spPr>
        <a:xfrm>
          <a:off x="2005440" y="1499665"/>
          <a:ext cx="621738" cy="6217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3AB96-7DCD-4F97-86B0-9C3BADCC0AF0}">
      <dsp:nvSpPr>
        <dsp:cNvPr id="0" name=""/>
        <dsp:cNvSpPr/>
      </dsp:nvSpPr>
      <dsp:spPr>
        <a:xfrm>
          <a:off x="1625489" y="2499426"/>
          <a:ext cx="1381640" cy="1519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 err="1">
              <a:effectLst/>
              <a:latin typeface="Avenir Next" panose="020B0503020202020204" pitchFamily="34" charset="0"/>
            </a:rPr>
            <a:t>identify</a:t>
          </a:r>
          <a:r>
            <a:rPr lang="it-IT" sz="1600" kern="1200" dirty="0">
              <a:effectLst/>
              <a:latin typeface="Avenir Next" panose="020B0503020202020204" pitchFamily="34" charset="0"/>
            </a:rPr>
            <a:t> site-</a:t>
          </a:r>
          <a:r>
            <a:rPr lang="it-IT" sz="1600" kern="1200" dirty="0" err="1">
              <a:effectLst/>
              <a:latin typeface="Avenir Next" panose="020B0503020202020204" pitchFamily="34" charset="0"/>
            </a:rPr>
            <a:t>specific</a:t>
          </a:r>
          <a:r>
            <a:rPr lang="it-IT" sz="1600" kern="1200" dirty="0">
              <a:effectLst/>
              <a:latin typeface="Avenir Next" panose="020B0503020202020204" pitchFamily="34" charset="0"/>
            </a:rPr>
            <a:t> </a:t>
          </a:r>
          <a:r>
            <a:rPr lang="it-IT" sz="1600" kern="1200" dirty="0" err="1">
              <a:effectLst/>
              <a:latin typeface="Avenir Next" panose="020B0503020202020204" pitchFamily="34" charset="0"/>
            </a:rPr>
            <a:t>parameters</a:t>
          </a:r>
          <a:r>
            <a:rPr lang="it-IT" sz="1600" kern="1200" dirty="0">
              <a:effectLst/>
              <a:latin typeface="Avenir Next" panose="020B0503020202020204" pitchFamily="34" charset="0"/>
            </a:rPr>
            <a:t> </a:t>
          </a:r>
          <a:r>
            <a:rPr lang="it-IT" sz="1600" kern="1200" dirty="0" err="1">
              <a:effectLst/>
              <a:latin typeface="Avenir Next" panose="020B0503020202020204" pitchFamily="34" charset="0"/>
            </a:rPr>
            <a:t>since</a:t>
          </a:r>
          <a:r>
            <a:rPr lang="it-IT" sz="1600" kern="1200" dirty="0">
              <a:effectLst/>
              <a:latin typeface="Avenir Next" panose="020B0503020202020204" pitchFamily="34" charset="0"/>
            </a:rPr>
            <a:t> a </a:t>
          </a:r>
          <a:r>
            <a:rPr lang="it-IT" sz="1600" kern="1200" dirty="0" err="1">
              <a:effectLst/>
              <a:latin typeface="Avenir Next" panose="020B0503020202020204" pitchFamily="34" charset="0"/>
            </a:rPr>
            <a:t>lot</a:t>
          </a:r>
          <a:r>
            <a:rPr lang="it-IT" sz="1600" kern="1200" dirty="0">
              <a:effectLst/>
              <a:latin typeface="Avenir Next" panose="020B0503020202020204" pitchFamily="34" charset="0"/>
            </a:rPr>
            <a:t> </a:t>
          </a:r>
          <a:r>
            <a:rPr lang="it-IT" sz="1600" kern="1200" dirty="0" err="1">
              <a:effectLst/>
              <a:latin typeface="Avenir Next" panose="020B0503020202020204" pitchFamily="34" charset="0"/>
            </a:rPr>
            <a:t>depends</a:t>
          </a:r>
          <a:r>
            <a:rPr lang="it-IT" sz="1600" kern="1200" dirty="0">
              <a:effectLst/>
              <a:latin typeface="Avenir Next" panose="020B0503020202020204" pitchFamily="34" charset="0"/>
            </a:rPr>
            <a:t> on </a:t>
          </a:r>
          <a:r>
            <a:rPr lang="it-IT" sz="1600" kern="1200" dirty="0" err="1">
              <a:effectLst/>
              <a:latin typeface="Avenir Next" panose="020B0503020202020204" pitchFamily="34" charset="0"/>
            </a:rPr>
            <a:t>geology</a:t>
          </a:r>
          <a:r>
            <a:rPr lang="it-IT" sz="1600" kern="1200" dirty="0">
              <a:effectLst/>
              <a:latin typeface="Avenir Next" panose="020B0503020202020204" pitchFamily="34" charset="0"/>
            </a:rPr>
            <a:t> and the </a:t>
          </a:r>
          <a:r>
            <a:rPr lang="it-IT" sz="1600" kern="1200" dirty="0" err="1">
              <a:effectLst/>
              <a:latin typeface="Avenir Next" panose="020B0503020202020204" pitchFamily="34" charset="0"/>
            </a:rPr>
            <a:t>regional</a:t>
          </a:r>
          <a:r>
            <a:rPr lang="it-IT" sz="1600" kern="1200" dirty="0">
              <a:effectLst/>
              <a:latin typeface="Avenir Next" panose="020B0503020202020204" pitchFamily="34" charset="0"/>
            </a:rPr>
            <a:t> market/</a:t>
          </a:r>
          <a:r>
            <a:rPr lang="it-IT" sz="1600" kern="1200" dirty="0" err="1">
              <a:effectLst/>
              <a:latin typeface="Avenir Next" panose="020B0503020202020204" pitchFamily="34" charset="0"/>
            </a:rPr>
            <a:t>industry</a:t>
          </a:r>
          <a:endParaRPr lang="en-US" sz="1600" kern="1200" dirty="0">
            <a:latin typeface="Avenir Next" panose="020B0503020202020204" pitchFamily="34" charset="0"/>
          </a:endParaRPr>
        </a:p>
      </dsp:txBody>
      <dsp:txXfrm>
        <a:off x="1625489" y="2499426"/>
        <a:ext cx="1381640" cy="1519804"/>
      </dsp:txXfrm>
    </dsp:sp>
    <dsp:sp modelId="{51A9D481-2CA4-A944-9A8B-EDACF38ABC0B}">
      <dsp:nvSpPr>
        <dsp:cNvPr id="0" name=""/>
        <dsp:cNvSpPr/>
      </dsp:nvSpPr>
      <dsp:spPr>
        <a:xfrm>
          <a:off x="3628868" y="1499665"/>
          <a:ext cx="621738" cy="6217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6A985B-FD20-8F4E-8923-DD9C4016E4BC}">
      <dsp:nvSpPr>
        <dsp:cNvPr id="0" name=""/>
        <dsp:cNvSpPr/>
      </dsp:nvSpPr>
      <dsp:spPr>
        <a:xfrm>
          <a:off x="3248917" y="2499426"/>
          <a:ext cx="1381640" cy="1519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>
              <a:effectLst/>
              <a:latin typeface="Avenir Next" panose="020B0503020202020204" pitchFamily="34" charset="0"/>
            </a:rPr>
            <a:t>Strategy to keep anthropogenic pollution of excavated material to a minimum (excavation method)</a:t>
          </a:r>
          <a:endParaRPr lang="it-IT" sz="1600" kern="1200" dirty="0">
            <a:effectLst/>
            <a:latin typeface="Avenir Next" panose="020B0503020202020204" pitchFamily="34" charset="0"/>
          </a:endParaRPr>
        </a:p>
      </dsp:txBody>
      <dsp:txXfrm>
        <a:off x="3248917" y="2499426"/>
        <a:ext cx="1381640" cy="1519804"/>
      </dsp:txXfrm>
    </dsp:sp>
    <dsp:sp modelId="{8753CA3F-F95E-0042-9A38-2ED09DE01FE3}">
      <dsp:nvSpPr>
        <dsp:cNvPr id="0" name=""/>
        <dsp:cNvSpPr/>
      </dsp:nvSpPr>
      <dsp:spPr>
        <a:xfrm>
          <a:off x="5252295" y="1499665"/>
          <a:ext cx="621738" cy="6217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9D1271-AF23-3A4C-8F99-03A84491455A}">
      <dsp:nvSpPr>
        <dsp:cNvPr id="0" name=""/>
        <dsp:cNvSpPr/>
      </dsp:nvSpPr>
      <dsp:spPr>
        <a:xfrm>
          <a:off x="4872344" y="2499426"/>
          <a:ext cx="1381640" cy="1519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 err="1">
              <a:effectLst/>
              <a:latin typeface="Avenir Next" panose="020B0503020202020204" pitchFamily="34" charset="0"/>
            </a:rPr>
            <a:t>Identify</a:t>
          </a:r>
          <a:r>
            <a:rPr lang="it-IT" sz="1600" kern="1200" dirty="0">
              <a:effectLst/>
              <a:latin typeface="Avenir Next" panose="020B0503020202020204" pitchFamily="34" charset="0"/>
            </a:rPr>
            <a:t> </a:t>
          </a:r>
          <a:r>
            <a:rPr lang="it-IT" sz="1600" kern="1200" dirty="0" err="1">
              <a:effectLst/>
              <a:latin typeface="Avenir Next" panose="020B0503020202020204" pitchFamily="34" charset="0"/>
            </a:rPr>
            <a:t>possible</a:t>
          </a:r>
          <a:r>
            <a:rPr lang="it-IT" sz="1600" kern="1200" dirty="0">
              <a:effectLst/>
              <a:latin typeface="Avenir Next" panose="020B0503020202020204" pitchFamily="34" charset="0"/>
            </a:rPr>
            <a:t> </a:t>
          </a:r>
          <a:r>
            <a:rPr lang="it-IT" sz="1600" kern="1200" dirty="0" err="1">
              <a:effectLst/>
              <a:latin typeface="Avenir Next" panose="020B0503020202020204" pitchFamily="34" charset="0"/>
            </a:rPr>
            <a:t>reuse</a:t>
          </a:r>
          <a:r>
            <a:rPr lang="it-IT" sz="1600" kern="1200" dirty="0">
              <a:effectLst/>
              <a:latin typeface="Avenir Next" panose="020B0503020202020204" pitchFamily="34" charset="0"/>
            </a:rPr>
            <a:t> </a:t>
          </a:r>
          <a:r>
            <a:rPr lang="it-IT" sz="1600" kern="1200" dirty="0" err="1">
              <a:effectLst/>
              <a:latin typeface="Avenir Next" panose="020B0503020202020204" pitchFamily="34" charset="0"/>
            </a:rPr>
            <a:t>scenarios</a:t>
          </a:r>
          <a:r>
            <a:rPr lang="it-IT" sz="1600" kern="1200" dirty="0">
              <a:effectLst/>
              <a:latin typeface="Avenir Next" panose="020B0503020202020204" pitchFamily="34" charset="0"/>
            </a:rPr>
            <a:t> for the </a:t>
          </a:r>
          <a:r>
            <a:rPr lang="it-IT" sz="1600" kern="1200" dirty="0" err="1">
              <a:effectLst/>
              <a:latin typeface="Avenir Next" panose="020B0503020202020204" pitchFamily="34" charset="0"/>
            </a:rPr>
            <a:t>excavation</a:t>
          </a:r>
          <a:r>
            <a:rPr lang="it-IT" sz="1600" kern="1200" dirty="0">
              <a:effectLst/>
              <a:latin typeface="Avenir Next" panose="020B0503020202020204" pitchFamily="34" charset="0"/>
            </a:rPr>
            <a:t> </a:t>
          </a:r>
          <a:r>
            <a:rPr lang="it-IT" sz="1600" kern="1200" dirty="0" err="1">
              <a:effectLst/>
              <a:latin typeface="Avenir Next" panose="020B0503020202020204" pitchFamily="34" charset="0"/>
            </a:rPr>
            <a:t>material</a:t>
          </a:r>
          <a:r>
            <a:rPr lang="it-IT" sz="1600" kern="1200" dirty="0">
              <a:effectLst/>
              <a:latin typeface="Avenir Next" panose="020B0503020202020204" pitchFamily="34" charset="0"/>
            </a:rPr>
            <a:t> </a:t>
          </a:r>
          <a:r>
            <a:rPr lang="it-IT" sz="1600" kern="1200" dirty="0" err="1">
              <a:effectLst/>
              <a:latin typeface="Avenir Next" panose="020B0503020202020204" pitchFamily="34" charset="0"/>
            </a:rPr>
            <a:t>which</a:t>
          </a:r>
          <a:r>
            <a:rPr lang="it-IT" sz="1600" kern="1200" dirty="0">
              <a:effectLst/>
              <a:latin typeface="Avenir Next" panose="020B0503020202020204" pitchFamily="34" charset="0"/>
            </a:rPr>
            <a:t> </a:t>
          </a:r>
          <a:r>
            <a:rPr lang="it-IT" sz="1600" kern="1200" dirty="0" err="1">
              <a:effectLst/>
              <a:latin typeface="Avenir Next" panose="020B0503020202020204" pitchFamily="34" charset="0"/>
            </a:rPr>
            <a:t>have</a:t>
          </a:r>
          <a:r>
            <a:rPr lang="it-IT" sz="1600" kern="1200" dirty="0">
              <a:effectLst/>
              <a:latin typeface="Avenir Next" panose="020B0503020202020204" pitchFamily="34" charset="0"/>
            </a:rPr>
            <a:t> a low impact on </a:t>
          </a:r>
          <a:r>
            <a:rPr lang="it-IT" sz="1600" kern="1200" dirty="0" err="1">
              <a:effectLst/>
              <a:latin typeface="Avenir Next" panose="020B0503020202020204" pitchFamily="34" charset="0"/>
            </a:rPr>
            <a:t>environment</a:t>
          </a:r>
          <a:endParaRPr lang="it-IT" sz="1600" kern="1200" dirty="0">
            <a:effectLst/>
            <a:latin typeface="Avenir Next" panose="020B0503020202020204" pitchFamily="34" charset="0"/>
          </a:endParaRPr>
        </a:p>
      </dsp:txBody>
      <dsp:txXfrm>
        <a:off x="4872344" y="2499426"/>
        <a:ext cx="1381640" cy="1519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venir Next" panose="020B0503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venir Next" panose="020B0503020202020204" pitchFamily="34" charset="0"/>
              </a:defRPr>
            </a:lvl1pPr>
          </a:lstStyle>
          <a:p>
            <a:fld id="{D4299FB5-36A8-4864-ABC5-37646999CE00}" type="datetimeFigureOut">
              <a:rPr lang="it-IT" smtClean="0"/>
              <a:pPr/>
              <a:t>17/06/24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venir Next" panose="020B0503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venir Next" panose="020B0503020202020204" pitchFamily="34" charset="0"/>
              </a:defRPr>
            </a:lvl1pPr>
          </a:lstStyle>
          <a:p>
            <a:fld id="{3C12B0AA-497A-4C26-9A7F-F512001DDE29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79304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venir Next" panose="020B0503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venir Next" panose="020B0503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venir Next" panose="020B0503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venir Next" panose="020B0503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venir Next" panose="020B0503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 questa slide, inserisco le principali attività che stiamo svolgendo ad EGO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2B0AA-497A-4C26-9A7F-F512001DDE29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96270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 questa slide, inserisco le principali attività che stiamo svolgendo ad EGO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2B0AA-497A-4C26-9A7F-F512001DDE29}" type="slidenum">
              <a:rPr lang="it-IT" smtClean="0"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9900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 questa slide, inserisco le principali attività che stiamo svolgendo ad EGO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2B0AA-497A-4C26-9A7F-F512001DDE29}" type="slidenum">
              <a:rPr lang="it-IT" smtClean="0"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2017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 questa slide, inserisco le principali attività che stiamo svolgendo ad EGO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2B0AA-497A-4C26-9A7F-F512001DDE29}" type="slidenum">
              <a:rPr lang="it-IT" smtClean="0"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37547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 questa slide, inserisco le principali attività che stiamo svolgendo ad EGO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2B0AA-497A-4C26-9A7F-F512001DDE29}" type="slidenum">
              <a:rPr lang="it-IT" smtClean="0"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6592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800" kern="0" dirty="0" err="1">
                <a:solidFill>
                  <a:srgbClr val="0D0D0D"/>
                </a:solidFill>
                <a:effectLst/>
                <a:ea typeface="Times New Roman" panose="02020603050405020304" pitchFamily="18" charset="0"/>
              </a:rPr>
              <a:t>Criteria</a:t>
            </a:r>
            <a:r>
              <a:rPr lang="it-IT" sz="1800" kern="0" dirty="0">
                <a:solidFill>
                  <a:srgbClr val="0D0D0D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it-IT" sz="1800" kern="0" dirty="0" err="1">
                <a:solidFill>
                  <a:srgbClr val="0D0D0D"/>
                </a:solidFill>
                <a:effectLst/>
                <a:ea typeface="Times New Roman" panose="02020603050405020304" pitchFamily="18" charset="0"/>
              </a:rPr>
              <a:t>defined</a:t>
            </a:r>
            <a:r>
              <a:rPr lang="it-IT" sz="1800" kern="0" dirty="0">
                <a:solidFill>
                  <a:srgbClr val="0D0D0D"/>
                </a:solidFill>
                <a:effectLst/>
                <a:ea typeface="Times New Roman" panose="02020603050405020304" pitchFamily="18" charset="0"/>
              </a:rPr>
              <a:t> by the </a:t>
            </a:r>
            <a:r>
              <a:rPr lang="it-IT" sz="1800" kern="0" dirty="0" err="1">
                <a:solidFill>
                  <a:srgbClr val="0D0D0D"/>
                </a:solidFill>
                <a:effectLst/>
                <a:ea typeface="Times New Roman" panose="02020603050405020304" pitchFamily="18" charset="0"/>
              </a:rPr>
              <a:t>Italian</a:t>
            </a:r>
            <a:r>
              <a:rPr lang="it-IT" sz="1800" kern="0" dirty="0">
                <a:solidFill>
                  <a:srgbClr val="0D0D0D"/>
                </a:solidFill>
                <a:effectLst/>
                <a:ea typeface="Times New Roman" panose="02020603050405020304" pitchFamily="18" charset="0"/>
              </a:rPr>
              <a:t> government to </a:t>
            </a:r>
            <a:r>
              <a:rPr lang="it-IT" sz="1800" kern="0" dirty="0" err="1">
                <a:solidFill>
                  <a:srgbClr val="0D0D0D"/>
                </a:solidFill>
                <a:effectLst/>
                <a:ea typeface="Times New Roman" panose="02020603050405020304" pitchFamily="18" charset="0"/>
              </a:rPr>
              <a:t>ensure</a:t>
            </a:r>
            <a:r>
              <a:rPr lang="it-IT" sz="1800" kern="0" dirty="0">
                <a:solidFill>
                  <a:srgbClr val="0D0D0D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it-IT" sz="1800" kern="0" dirty="0" err="1">
                <a:solidFill>
                  <a:srgbClr val="0D0D0D"/>
                </a:solidFill>
                <a:effectLst/>
                <a:ea typeface="Times New Roman" panose="02020603050405020304" pitchFamily="18" charset="0"/>
              </a:rPr>
              <a:t>environmental</a:t>
            </a:r>
            <a:r>
              <a:rPr lang="it-IT" sz="1800" kern="0" dirty="0">
                <a:solidFill>
                  <a:srgbClr val="0D0D0D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it-IT" sz="1800" kern="0" dirty="0" err="1">
                <a:solidFill>
                  <a:srgbClr val="0D0D0D"/>
                </a:solidFill>
                <a:effectLst/>
                <a:ea typeface="Times New Roman" panose="02020603050405020304" pitchFamily="18" charset="0"/>
              </a:rPr>
              <a:t>sustainability</a:t>
            </a:r>
            <a:r>
              <a:rPr lang="it-IT" sz="1800" kern="0" dirty="0">
                <a:solidFill>
                  <a:srgbClr val="0D0D0D"/>
                </a:solidFill>
                <a:effectLst/>
                <a:ea typeface="Times New Roman" panose="02020603050405020304" pitchFamily="18" charset="0"/>
              </a:rPr>
              <a:t> in public procurement. The </a:t>
            </a:r>
            <a:r>
              <a:rPr lang="it-IT" sz="1800" kern="0" dirty="0" err="1">
                <a:solidFill>
                  <a:srgbClr val="0D0D0D"/>
                </a:solidFill>
                <a:effectLst/>
                <a:ea typeface="Times New Roman" panose="02020603050405020304" pitchFamily="18" charset="0"/>
              </a:rPr>
              <a:t>criteria</a:t>
            </a:r>
            <a:r>
              <a:rPr lang="it-IT" sz="1800" kern="0" dirty="0">
                <a:solidFill>
                  <a:srgbClr val="0D0D0D"/>
                </a:solidFill>
                <a:effectLst/>
                <a:ea typeface="Times New Roman" panose="02020603050405020304" pitchFamily="18" charset="0"/>
              </a:rPr>
              <a:t> include technical </a:t>
            </a:r>
            <a:r>
              <a:rPr lang="it-IT" sz="1800" kern="0" dirty="0" err="1">
                <a:solidFill>
                  <a:srgbClr val="0D0D0D"/>
                </a:solidFill>
                <a:effectLst/>
                <a:ea typeface="Times New Roman" panose="02020603050405020304" pitchFamily="18" charset="0"/>
              </a:rPr>
              <a:t>specifications</a:t>
            </a:r>
            <a:r>
              <a:rPr lang="it-IT" sz="1800" kern="0" dirty="0">
                <a:solidFill>
                  <a:srgbClr val="0D0D0D"/>
                </a:solidFill>
                <a:effectLst/>
                <a:ea typeface="Times New Roman" panose="02020603050405020304" pitchFamily="18" charset="0"/>
              </a:rPr>
              <a:t> to reduce the </a:t>
            </a:r>
            <a:r>
              <a:rPr lang="it-IT" sz="1800" kern="0" dirty="0" err="1">
                <a:solidFill>
                  <a:srgbClr val="0D0D0D"/>
                </a:solidFill>
                <a:effectLst/>
                <a:ea typeface="Times New Roman" panose="02020603050405020304" pitchFamily="18" charset="0"/>
              </a:rPr>
              <a:t>environmental</a:t>
            </a:r>
            <a:r>
              <a:rPr lang="it-IT" sz="1800" kern="0" dirty="0">
                <a:solidFill>
                  <a:srgbClr val="0D0D0D"/>
                </a:solidFill>
                <a:effectLst/>
                <a:ea typeface="Times New Roman" panose="02020603050405020304" pitchFamily="18" charset="0"/>
              </a:rPr>
              <a:t> impact of products and services </a:t>
            </a:r>
            <a:r>
              <a:rPr lang="it-IT" sz="1800" kern="0" dirty="0" err="1">
                <a:solidFill>
                  <a:srgbClr val="0D0D0D"/>
                </a:solidFill>
                <a:effectLst/>
                <a:ea typeface="Times New Roman" panose="02020603050405020304" pitchFamily="18" charset="0"/>
              </a:rPr>
              <a:t>purchased</a:t>
            </a:r>
            <a:r>
              <a:rPr lang="it-IT" sz="1800" kern="0" dirty="0">
                <a:solidFill>
                  <a:srgbClr val="0D0D0D"/>
                </a:solidFill>
                <a:effectLst/>
                <a:ea typeface="Times New Roman" panose="02020603050405020304" pitchFamily="18" charset="0"/>
              </a:rPr>
              <a:t> by public </a:t>
            </a:r>
            <a:r>
              <a:rPr lang="it-IT" sz="1800" kern="0" dirty="0" err="1">
                <a:solidFill>
                  <a:srgbClr val="0D0D0D"/>
                </a:solidFill>
                <a:effectLst/>
                <a:ea typeface="Times New Roman" panose="02020603050405020304" pitchFamily="18" charset="0"/>
              </a:rPr>
              <a:t>authorities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F2187-BD6B-4CD4-8DF4-F350925E52CA}" type="slidenum">
              <a:rPr lang="it-IT" smtClean="0"/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48377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90FD21-0DB9-4A3A-21CC-B16C8A419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latin typeface="Avenir Next" panose="020B0503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6438B44-AEE9-7554-919C-3E699B06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Avenir Next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E53EB3-9E25-88FB-2D72-63B2C6335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fld id="{9AF82C36-AFBA-B74A-A956-C4C8F70B6CE4}" type="datetime1">
              <a:rPr lang="it-IT" smtClean="0"/>
              <a:t>17/06/24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ED44C9A-5BF1-A7CA-F5DD-7E0C31F9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r>
              <a:rPr lang="en-US"/>
              <a:t>Maria Marsella - Plenary Session - UPC Barcelona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4DCD57-38A5-0ABD-976E-896B7F89B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fld id="{CA162D21-AF91-4071-B00C-68649EF4E80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5352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1CDDE9-10B9-61C6-8B40-36AC00C3B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AFCEB1C-29EA-6DE7-F969-D83456CD1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9A517E8-78B4-E994-7E80-6081DDE7B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fld id="{5F5B73E7-FE2D-C44E-8EC9-38156AABB0F5}" type="datetime1">
              <a:rPr lang="it-IT" smtClean="0"/>
              <a:t>17/06/24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3F9BC8-1620-DE6B-FF39-97A18073D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r>
              <a:rPr lang="en-US"/>
              <a:t>Maria Marsella - Plenary Session - UPC Barcelona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E4B794F-6458-9B5D-0514-7BE752FCE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fld id="{CA162D21-AF91-4071-B00C-68649EF4E80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9466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E20A008-C730-1765-4755-D425B8C368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3219EFA-4B83-8E32-6E2E-CF0519DBFD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C9D08C3-6487-376A-A64F-FF88F2BB3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fld id="{1CD05D4A-E95F-3446-B8ED-7FEF861A26BC}" type="datetime1">
              <a:rPr lang="it-IT" smtClean="0"/>
              <a:t>17/06/24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0E1F0C-B16D-5268-31FD-229343261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r>
              <a:rPr lang="en-US"/>
              <a:t>Maria Marsella - Plenary Session - UPC Barcelona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A462E32-634E-47F3-ECC1-A3CD0F37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fld id="{CA162D21-AF91-4071-B00C-68649EF4E80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4914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12623C-AF49-DEAA-9738-EE4101451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844D1E2-6E22-9AEB-B671-CD974954B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810FA80-0D38-7983-30A7-05060D485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fld id="{0A571B6A-FC96-BC48-A0D5-DF172D11B98B}" type="datetime1">
              <a:rPr lang="it-IT" smtClean="0"/>
              <a:t>17/06/24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0DB6A4-9525-E1DA-D792-782276267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r>
              <a:rPr lang="en-US"/>
              <a:t>Maria Marsella - Plenary Session - UPC Barcelona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4402FF-ACC5-0580-8A25-60F9D6933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fld id="{CA162D21-AF91-4071-B00C-68649EF4E80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1872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9C41C5-9227-7FBF-089B-7ED7B2B6F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latin typeface="Avenir Next" panose="020B0503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5ED82E3-E456-3809-3F92-E2F307356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58BDC64-B6BC-5C65-0668-29CDD688D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fld id="{62D86FF4-023A-C144-A7DB-3C4EC5E3B5B5}" type="datetime1">
              <a:rPr lang="it-IT" smtClean="0"/>
              <a:t>17/06/24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E8096D-00FA-9D24-FD4A-81E6616C5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r>
              <a:rPr lang="en-US"/>
              <a:t>Maria Marsella - Plenary Session - UPC Barcelona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7730CC-3DB2-494C-30DD-6222D3DB9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fld id="{CA162D21-AF91-4071-B00C-68649EF4E80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78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DE3FF2-30E7-367F-E793-BD89A4129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30ABA2-3CD5-DDFD-0A57-D5FAA6EFFF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A7DE47B-4D28-D850-D00B-5DB2E2892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BBCCB7A-E59E-41BE-DCB3-E0EB57AE3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fld id="{A04DCDA8-8B7C-AC4C-829A-14B7D71C3D75}" type="datetime1">
              <a:rPr lang="it-IT" smtClean="0"/>
              <a:t>17/06/24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4746264-6331-96C7-4E32-1A46993B7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r>
              <a:rPr lang="en-US"/>
              <a:t>Maria Marsella - Plenary Session - UPC Barcelona</a:t>
            </a:r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737EE34-5DA1-98FB-886D-5CB04CE46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fld id="{CA162D21-AF91-4071-B00C-68649EF4E80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6038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594DF1-1603-033C-2216-8B56D05F3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8C77C9D-0445-BCE0-D224-F76AC07F9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venir Next" panose="020B05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5FF2796-0171-D9ED-587F-12162BC7FF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AD20224-7278-7417-35EC-7F4F8C716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venir Next" panose="020B05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5C686DC-9CCC-5AC7-EFDC-FA612AF1CB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8F2877C-661B-91F2-3745-B9C8432B0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fld id="{1F19310D-715F-1B4A-ADEC-A246475A11B7}" type="datetime1">
              <a:rPr lang="it-IT" smtClean="0"/>
              <a:t>17/06/24</a:t>
            </a:fld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8EBA424-0360-5786-0549-FBFDA6F7E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r>
              <a:rPr lang="en-US"/>
              <a:t>Maria Marsella - Plenary Session - UPC Barcelona</a:t>
            </a:r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164E49F-9CE7-C1B5-5A9C-0F8F90473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fld id="{CA162D21-AF91-4071-B00C-68649EF4E80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8918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189FA7-832F-4820-78ED-96A10AF6B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39E7E25-7957-B74B-19B6-051455792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fld id="{406257BD-AEED-304E-B17B-934C7E0A6F19}" type="datetime1">
              <a:rPr lang="it-IT" smtClean="0"/>
              <a:t>17/06/24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D8ADC93-430C-C8CC-A49B-30206CE34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r>
              <a:rPr lang="en-US"/>
              <a:t>Maria Marsella - Plenary Session - UPC Barcelona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9EA0E16-B4D9-7CED-0E08-9FA9507CC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fld id="{CA162D21-AF91-4071-B00C-68649EF4E80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7110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A3DAE27-247F-BD63-230E-B5DBA6188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fld id="{13F5A162-50AE-554F-8D0A-CB9057393CC0}" type="datetime1">
              <a:rPr lang="it-IT" smtClean="0"/>
              <a:t>17/06/24</a:t>
            </a:fld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4F240AE-D55C-2F56-C914-00DB4D8AB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r>
              <a:rPr lang="en-US"/>
              <a:t>Maria Marsella - Plenary Session - UPC Barcelona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C0D71D8-4478-40D5-5EB0-60281D6B4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fld id="{CA162D21-AF91-4071-B00C-68649EF4E80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31608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9A4C20-7397-FE34-6273-60679DC32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Avenir Next" panose="020B0503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F00AC1-C189-CB28-1A4B-AD79F5F73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Avenir Next" panose="020B0503020202020204" pitchFamily="34" charset="0"/>
              </a:defRPr>
            </a:lvl1pPr>
            <a:lvl2pPr>
              <a:defRPr sz="2800" b="0" i="0">
                <a:latin typeface="Avenir Next" panose="020B0503020202020204" pitchFamily="34" charset="0"/>
              </a:defRPr>
            </a:lvl2pPr>
            <a:lvl3pPr>
              <a:defRPr sz="2400" b="0" i="0">
                <a:latin typeface="Avenir Next" panose="020B0503020202020204" pitchFamily="34" charset="0"/>
              </a:defRPr>
            </a:lvl3pPr>
            <a:lvl4pPr>
              <a:defRPr sz="2000" b="0" i="0">
                <a:latin typeface="Avenir Next" panose="020B0503020202020204" pitchFamily="34" charset="0"/>
              </a:defRPr>
            </a:lvl4pPr>
            <a:lvl5pPr>
              <a:defRPr sz="2000" b="0" i="0">
                <a:latin typeface="Avenir Next" panose="020B0503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EC13112-D052-A20C-9A22-16E73D92B0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Avenir Next" panose="020B05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95B70A-E4D3-D032-5774-342008C30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fld id="{9729E49E-3012-1F4D-9DA2-FA4EAFD73A4C}" type="datetime1">
              <a:rPr lang="it-IT" smtClean="0"/>
              <a:t>17/06/24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757D4E5-D7C8-2442-DABD-757B37B54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r>
              <a:rPr lang="en-US"/>
              <a:t>Maria Marsella - Plenary Session - UPC Barcelona</a:t>
            </a:r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EDF58E6-488A-3F53-E4A0-F4C8D134F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fld id="{CA162D21-AF91-4071-B00C-68649EF4E80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14109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CB2BAE-3E86-030A-179F-6FE1CCAC3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Avenir Next" panose="020B0503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B645483-3BE4-0786-822C-242EAD924A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Avenir Next" panose="020B0503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D48EF39-AD55-3767-3642-1477947E2D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Avenir Next" panose="020B05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5EBB8D9-95F9-3ED9-D5FF-3CB1B238C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fld id="{BA4003DA-B857-C041-B901-A826DD980E27}" type="datetime1">
              <a:rPr lang="it-IT" smtClean="0"/>
              <a:t>17/06/24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E1E6FF1-3787-A932-9473-89D1D8BDA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r>
              <a:rPr lang="en-US"/>
              <a:t>Maria Marsella - Plenary Session - UPC Barcelona</a:t>
            </a:r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7E9AC59-A91A-27DA-D6FA-FC16847C0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fld id="{CA162D21-AF91-4071-B00C-68649EF4E80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0695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B7AE52C-6BFB-19CB-2074-46A10EC92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07576F1-7FB7-266B-2D41-6AE4B5D55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41BA20-ECBB-EEC6-EF7E-CA2D2A9A2F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345A53FC-4C3F-3640-B3FA-927F4299990E}" type="datetime1">
              <a:rPr lang="it-IT" smtClean="0"/>
              <a:t>17/06/24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019CD5-560A-AE5F-2337-F4536AB46F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Maria Marsella - Plenary Session - UPC Barcelona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9235E4-96BC-6E63-7089-664A2CF69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CA162D21-AF91-4071-B00C-68649EF4E80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6540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venir Next" panose="020B05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tpp.ifae.es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sv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MR1LsPOO16LiG0pWmx0yxI6Y0RhQsPWr/edit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us02web.zoom.us/meeting/tZAtfu6hqzIjGtffZNLw7PSDOvC8ARJK5k0X/ics?icsToken=98tyKuGsrjItE9GcuRmERpwIAor4KPPwmFhEjbdbmiXLLzcEUjDSGfRhapNNOvO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7CC662CE-C387-9A10-9516-FF014C509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331" y="0"/>
            <a:ext cx="12544661" cy="690563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8449321-648B-5D4E-05A0-0CDC914CA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778" y="3598140"/>
            <a:ext cx="4013104" cy="57900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C0F9A29-7C67-7C2D-44EA-4E14ABEA8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055" y="2025649"/>
            <a:ext cx="493567" cy="579005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BACB085-F2CB-E216-DE18-A2DCB83CECEA}"/>
              </a:ext>
            </a:extLst>
          </p:cNvPr>
          <p:cNvSpPr txBox="1"/>
          <p:nvPr/>
        </p:nvSpPr>
        <p:spPr>
          <a:xfrm>
            <a:off x="6172423" y="3121086"/>
            <a:ext cx="61410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0" i="0" u="none" strike="noStrike">
                <a:solidFill>
                  <a:schemeClr val="bg1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ET-PP INFRA-DEV</a:t>
            </a:r>
            <a:r>
              <a:rPr lang="en-GB" sz="2400" b="0" i="0">
                <a:solidFill>
                  <a:schemeClr val="bg1"/>
                </a:solidFill>
                <a:effectLst/>
              </a:rPr>
              <a:t> Annual Meeting</a:t>
            </a:r>
          </a:p>
          <a:p>
            <a:pPr algn="ctr"/>
            <a:r>
              <a:rPr lang="en-GB" sz="2400">
                <a:solidFill>
                  <a:schemeClr val="bg1"/>
                </a:solidFill>
              </a:rPr>
              <a:t>17-18 June 2024</a:t>
            </a:r>
            <a:endParaRPr lang="en-GB" sz="2400" b="0" i="0">
              <a:solidFill>
                <a:schemeClr val="bg1"/>
              </a:solidFill>
              <a:effectLst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74BDA25A-B313-CD1D-3C14-25FE0DFE2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290" y="1925701"/>
            <a:ext cx="5212074" cy="579005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E0AABBD7-4A04-2EFD-CB79-C12C9BDB7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055" y="5436237"/>
            <a:ext cx="5212074" cy="579005"/>
          </a:xfrm>
          <a:prstGeom prst="rect">
            <a:avLst/>
          </a:prstGeom>
        </p:spPr>
      </p:pic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863DBBF-C2C5-B340-FC22-8C04ED2C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761B-F29A-2E43-B11A-5C5114DE82A5}" type="datetime1">
              <a:rPr lang="it-IT" smtClean="0"/>
              <a:t>17/06/24</a:t>
            </a:fld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9349EE6-45DA-1746-A921-2F7F8D65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Maria Marsella - Plenary Session - UPC Barcelona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5983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Riunione">
            <a:extLst>
              <a:ext uri="{FF2B5EF4-FFF2-40B4-BE49-F238E27FC236}">
                <a16:creationId xmlns:a16="http://schemas.microsoft.com/office/drawing/2014/main" id="{E431CBB7-A2EA-2B1E-8242-C70661DDD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E206010-D059-C2BC-0E1A-C016F58DE600}"/>
              </a:ext>
            </a:extLst>
          </p:cNvPr>
          <p:cNvSpPr txBox="1"/>
          <p:nvPr/>
        </p:nvSpPr>
        <p:spPr>
          <a:xfrm>
            <a:off x="6096000" y="618276"/>
            <a:ext cx="5692066" cy="26452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  <a:highlight>
                  <a:srgbClr val="F8F9FA"/>
                </a:highlight>
                <a:latin typeface="Avenir Next" panose="020B0503020202020204" pitchFamily="34" charset="0"/>
              </a:rPr>
              <a:t>Define contents collect offers and quotes for a s</a:t>
            </a:r>
            <a:r>
              <a:rPr lang="en-US" dirty="0">
                <a:solidFill>
                  <a:schemeClr val="tx2"/>
                </a:solidFill>
                <a:latin typeface="Avenir Next" panose="020B0503020202020204" pitchFamily="34" charset="0"/>
              </a:rPr>
              <a:t>ubcontract (INFN) to obtain a comprehensive assessment of ET sustainability strategy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chemeClr val="tx2"/>
              </a:solidFill>
              <a:latin typeface="Avenir Next" panose="020B0503020202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venir Next" panose="020B0503020202020204" pitchFamily="34" charset="0"/>
              </a:rPr>
              <a:t>Focus and bring value on the difference areas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venir Next" panose="020B0503020202020204" pitchFamily="34" charset="0"/>
              </a:rPr>
              <a:t>Support for the positioning of the project in the European and international panorama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venir Next" panose="020B0503020202020204" pitchFamily="34" charset="0"/>
              </a:rPr>
              <a:t>Exploiting innovative approach to optimize processes </a:t>
            </a:r>
          </a:p>
        </p:txBody>
      </p:sp>
      <p:graphicFrame>
        <p:nvGraphicFramePr>
          <p:cNvPr id="10" name="CasellaDiTesto 3">
            <a:extLst>
              <a:ext uri="{FF2B5EF4-FFF2-40B4-BE49-F238E27FC236}">
                <a16:creationId xmlns:a16="http://schemas.microsoft.com/office/drawing/2014/main" id="{136A9BF1-C7BE-CDC4-98C1-A718298B12AB}"/>
              </a:ext>
            </a:extLst>
          </p:cNvPr>
          <p:cNvGraphicFramePr/>
          <p:nvPr/>
        </p:nvGraphicFramePr>
        <p:xfrm>
          <a:off x="6096000" y="3338759"/>
          <a:ext cx="5692065" cy="314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810AEB8-FE77-72ED-D235-C1D08DA20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29A2-0BD1-9E42-9713-BF6F92E0122D}" type="datetime1">
              <a:rPr lang="it-IT" smtClean="0"/>
              <a:t>17/06/24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334553C-7D6F-0E91-E32F-DA402E904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Maria Marsella - Plenary Session - UPC Barcelona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362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" panose="020B0503020202020204" pitchFamily="34" charset="0"/>
            </a:endParaRPr>
          </a:p>
        </p:txBody>
      </p:sp>
      <p:pic>
        <p:nvPicPr>
          <p:cNvPr id="8" name="Picture 7" descr="Writing an appointment on a paper agenda">
            <a:extLst>
              <a:ext uri="{FF2B5EF4-FFF2-40B4-BE49-F238E27FC236}">
                <a16:creationId xmlns:a16="http://schemas.microsoft.com/office/drawing/2014/main" id="{00E24720-8306-91F9-0409-547E2D12AC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" panose="020B0503020202020204" pitchFamily="34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257E3A1-A1EC-596D-7D73-2AAC28987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kern="1200">
                <a:solidFill>
                  <a:srgbClr val="FFFFFF"/>
                </a:solidFill>
                <a:ea typeface="+mn-ea"/>
                <a:cs typeface="+mn-cs"/>
              </a:rPr>
              <a:t>Maria Marsella - Plenary Session - UPC Barcelona</a:t>
            </a:r>
            <a:endParaRPr lang="en-US" sz="900" kern="1200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F014B10-18B9-31BA-731B-324F6EBEA9B2}"/>
              </a:ext>
            </a:extLst>
          </p:cNvPr>
          <p:cNvSpPr txBox="1"/>
          <p:nvPr/>
        </p:nvSpPr>
        <p:spPr>
          <a:xfrm>
            <a:off x="436372" y="1438590"/>
            <a:ext cx="5291328" cy="44318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1600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Avenir Next" panose="020B0503020202020204" pitchFamily="34" charset="0"/>
              </a:rPr>
              <a:t>Parallel Session on Sustainability 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1600" dirty="0">
                <a:solidFill>
                  <a:schemeClr val="tx2"/>
                </a:solidFill>
                <a:highlight>
                  <a:srgbClr val="FFFFFF"/>
                </a:highlight>
                <a:latin typeface="Avenir Next" panose="020B0503020202020204" pitchFamily="34" charset="0"/>
              </a:rPr>
              <a:t>16 June 2024 </a:t>
            </a:r>
            <a:endParaRPr lang="en-US" sz="1600" dirty="0">
              <a:solidFill>
                <a:schemeClr val="tx2"/>
              </a:solidFill>
              <a:effectLst/>
              <a:highlight>
                <a:srgbClr val="FFFFFF"/>
              </a:highlight>
              <a:latin typeface="Avenir Next" panose="020B0503020202020204" pitchFamily="34" charset="0"/>
            </a:endParaRPr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  <a:highlight>
                <a:srgbClr val="FFFFFF"/>
              </a:highlight>
              <a:latin typeface="Avenir Next" panose="020B0503020202020204" pitchFamily="34" charset="0"/>
            </a:endParaRPr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Avenir Next" panose="020B0503020202020204" pitchFamily="34" charset="0"/>
              </a:rPr>
              <a:t>How to reach a quantitative approach for the indicators/parameters to be included in the Preliminary Sustainability Plan ?</a:t>
            </a:r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highlight>
                  <a:srgbClr val="FFFFFF"/>
                </a:highlight>
                <a:latin typeface="Avenir Next" panose="020B0503020202020204" pitchFamily="34" charset="0"/>
              </a:rPr>
              <a:t>Discuss the c</a:t>
            </a:r>
            <a:r>
              <a:rPr lang="en-US" sz="1600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Avenir Next" panose="020B0503020202020204" pitchFamily="34" charset="0"/>
              </a:rPr>
              <a:t>ontent and deadline(s) for the delivery of the ET Sustainable Development Implementation Strategy (D9,1, CNRS)</a:t>
            </a:r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Avenir Next" panose="020B0503020202020204" pitchFamily="34" charset="0"/>
              </a:rPr>
              <a:t>Propose a meeting with CERN (attendees; content; possible dates)</a:t>
            </a:r>
            <a:r>
              <a:rPr lang="en-US" sz="1600" dirty="0">
                <a:effectLst/>
                <a:highlight>
                  <a:srgbClr val="FFFFFF"/>
                </a:highlight>
                <a:latin typeface="Avenir Next" panose="020B0503020202020204" pitchFamily="34" charset="0"/>
              </a:rPr>
              <a:t> to discuss sustainability issues  an</a:t>
            </a:r>
            <a:r>
              <a:rPr lang="en-US" sz="1600" dirty="0">
                <a:highlight>
                  <a:srgbClr val="FFFFFF"/>
                </a:highlight>
                <a:latin typeface="Avenir Next" panose="020B0503020202020204" pitchFamily="34" charset="0"/>
              </a:rPr>
              <a:t>d identify /</a:t>
            </a:r>
            <a:r>
              <a:rPr lang="en-US" sz="1600" dirty="0">
                <a:effectLst/>
                <a:highlight>
                  <a:srgbClr val="FFFFFF"/>
                </a:highlight>
                <a:latin typeface="Avenir Next" panose="020B0503020202020204" pitchFamily="34" charset="0"/>
              </a:rPr>
              <a:t>involve a contacts</a:t>
            </a:r>
            <a:endParaRPr lang="en-US" sz="1600" dirty="0">
              <a:solidFill>
                <a:schemeClr val="tx2"/>
              </a:solidFill>
              <a:effectLst/>
              <a:highlight>
                <a:srgbClr val="FFFFFF"/>
              </a:highlight>
              <a:latin typeface="Avenir Next" panose="020B0503020202020204" pitchFamily="34" charset="0"/>
            </a:endParaRPr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  <a:effectLst/>
              <a:highlight>
                <a:srgbClr val="FFFFFF"/>
              </a:highlight>
              <a:latin typeface="Avenir Next" panose="020B0503020202020204" pitchFamily="34" charset="0"/>
            </a:endParaRPr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  <a:effectLst/>
              <a:highlight>
                <a:srgbClr val="FFFFFF"/>
              </a:highlight>
              <a:latin typeface="Avenir Next" panose="020B0503020202020204" pitchFamily="34" charset="0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35E4465-7741-4D2D-9BA7-C9732F1C1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CE1A4-51A5-534B-A1CE-2F2D87578454}" type="datetime1">
              <a:rPr lang="it-IT" smtClean="0"/>
              <a:t>17/06/24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3144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" panose="020B0503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Avenir Next" panose="020B0503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Avenir Next" panose="020B0503020202020204" pitchFamily="34" charset="0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Avenir Next" panose="020B0503020202020204" pitchFamily="34" charset="0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Avenir Next" panose="020B0503020202020204" pitchFamily="34" charset="0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Avenir Next" panose="020B0503020202020204" pitchFamily="34" charset="0"/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EBC7697E-8201-5233-8AAC-72CBDB394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it-IT" sz="3600" dirty="0" err="1">
                <a:solidFill>
                  <a:schemeClr val="tx2"/>
                </a:solidFill>
              </a:rPr>
              <a:t>What</a:t>
            </a:r>
            <a:r>
              <a:rPr lang="it-IT" sz="3600" dirty="0">
                <a:solidFill>
                  <a:schemeClr val="tx2"/>
                </a:solidFill>
              </a:rPr>
              <a:t> </a:t>
            </a:r>
            <a:r>
              <a:rPr lang="it-IT" sz="3600" dirty="0" err="1">
                <a:solidFill>
                  <a:schemeClr val="tx2"/>
                </a:solidFill>
              </a:rPr>
              <a:t>we</a:t>
            </a:r>
            <a:r>
              <a:rPr lang="it-IT" sz="3600" dirty="0">
                <a:solidFill>
                  <a:schemeClr val="tx2"/>
                </a:solidFill>
              </a:rPr>
              <a:t> are </a:t>
            </a:r>
            <a:r>
              <a:rPr lang="it-IT" sz="3600" dirty="0" err="1">
                <a:solidFill>
                  <a:schemeClr val="tx2"/>
                </a:solidFill>
              </a:rPr>
              <a:t>doing</a:t>
            </a:r>
            <a:r>
              <a:rPr lang="it-IT" sz="3600" dirty="0">
                <a:solidFill>
                  <a:schemeClr val="tx2"/>
                </a:solidFill>
              </a:rPr>
              <a:t> @EGO</a:t>
            </a:r>
          </a:p>
        </p:txBody>
      </p:sp>
      <p:graphicFrame>
        <p:nvGraphicFramePr>
          <p:cNvPr id="33" name="Segnaposto contenuto 2">
            <a:extLst>
              <a:ext uri="{FF2B5EF4-FFF2-40B4-BE49-F238E27FC236}">
                <a16:creationId xmlns:a16="http://schemas.microsoft.com/office/drawing/2014/main" id="{805189D6-D650-7A22-868A-20F97454C0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8316706"/>
              </p:ext>
            </p:extLst>
          </p:nvPr>
        </p:nvGraphicFramePr>
        <p:xfrm>
          <a:off x="5135575" y="195518"/>
          <a:ext cx="7048222" cy="5518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FBFDFBA-C291-5FD3-1ABF-5D2B9518E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7CA0E-9234-1C4F-9606-3A166E0B0C24}" type="datetime1">
              <a:rPr lang="it-IT" smtClean="0"/>
              <a:t>17/06/24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81E77FD-86D7-F5A6-CC58-D63407FD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Maria Marsella - Plenary Session - UPC Barcelona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4973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" panose="020B0503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Avenir Next" panose="020B0503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Avenir Next" panose="020B0503020202020204" pitchFamily="34" charset="0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Avenir Next" panose="020B0503020202020204" pitchFamily="34" charset="0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Avenir Next" panose="020B0503020202020204" pitchFamily="34" charset="0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Avenir Next" panose="020B0503020202020204" pitchFamily="34" charset="0"/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EBC7697E-8201-5233-8AAC-72CBDB394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it-IT" sz="3600" dirty="0" err="1">
                <a:solidFill>
                  <a:schemeClr val="tx2"/>
                </a:solidFill>
              </a:rPr>
              <a:t>What</a:t>
            </a:r>
            <a:r>
              <a:rPr lang="it-IT" sz="3600" dirty="0">
                <a:solidFill>
                  <a:schemeClr val="tx2"/>
                </a:solidFill>
              </a:rPr>
              <a:t> </a:t>
            </a:r>
            <a:r>
              <a:rPr lang="it-IT" sz="3600" dirty="0" err="1">
                <a:solidFill>
                  <a:schemeClr val="tx2"/>
                </a:solidFill>
              </a:rPr>
              <a:t>we</a:t>
            </a:r>
            <a:r>
              <a:rPr lang="it-IT" sz="3600" dirty="0">
                <a:solidFill>
                  <a:schemeClr val="tx2"/>
                </a:solidFill>
              </a:rPr>
              <a:t> are </a:t>
            </a:r>
            <a:r>
              <a:rPr lang="it-IT" sz="3600" dirty="0" err="1">
                <a:solidFill>
                  <a:schemeClr val="tx2"/>
                </a:solidFill>
              </a:rPr>
              <a:t>doing</a:t>
            </a:r>
            <a:r>
              <a:rPr lang="it-IT" sz="3600" dirty="0">
                <a:solidFill>
                  <a:schemeClr val="tx2"/>
                </a:solidFill>
              </a:rPr>
              <a:t> @INFN</a:t>
            </a:r>
          </a:p>
        </p:txBody>
      </p:sp>
      <p:graphicFrame>
        <p:nvGraphicFramePr>
          <p:cNvPr id="33" name="Segnaposto contenuto 2">
            <a:extLst>
              <a:ext uri="{FF2B5EF4-FFF2-40B4-BE49-F238E27FC236}">
                <a16:creationId xmlns:a16="http://schemas.microsoft.com/office/drawing/2014/main" id="{805189D6-D650-7A22-868A-20F97454C0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301288"/>
              </p:ext>
            </p:extLst>
          </p:nvPr>
        </p:nvGraphicFramePr>
        <p:xfrm>
          <a:off x="5165335" y="837451"/>
          <a:ext cx="7048222" cy="5518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17CFE4A-E598-8CDD-110A-823965CC9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DDC3-ADCA-E344-8770-26A97138B054}" type="datetime1">
              <a:rPr lang="it-IT" smtClean="0"/>
              <a:t>17/06/24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4ACE617-678E-6AFC-224D-99AC55518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Maria Marsella - Plenary Session - UPC Barcelona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77682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" panose="020B0503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Avenir Next" panose="020B0503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Avenir Next" panose="020B0503020202020204" pitchFamily="34" charset="0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Avenir Next" panose="020B0503020202020204" pitchFamily="34" charset="0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Avenir Next" panose="020B0503020202020204" pitchFamily="34" charset="0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Avenir Next" panose="020B0503020202020204" pitchFamily="34" charset="0"/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EBC7697E-8201-5233-8AAC-72CBDB394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it-IT" sz="3600" dirty="0" err="1">
                <a:solidFill>
                  <a:schemeClr val="tx2"/>
                </a:solidFill>
              </a:rPr>
              <a:t>What</a:t>
            </a:r>
            <a:r>
              <a:rPr lang="it-IT" sz="3600" dirty="0">
                <a:solidFill>
                  <a:schemeClr val="tx2"/>
                </a:solidFill>
              </a:rPr>
              <a:t> </a:t>
            </a:r>
            <a:r>
              <a:rPr lang="it-IT" sz="3600" dirty="0" err="1">
                <a:solidFill>
                  <a:schemeClr val="tx2"/>
                </a:solidFill>
              </a:rPr>
              <a:t>we</a:t>
            </a:r>
            <a:r>
              <a:rPr lang="it-IT" sz="3600" dirty="0">
                <a:solidFill>
                  <a:schemeClr val="tx2"/>
                </a:solidFill>
              </a:rPr>
              <a:t> are </a:t>
            </a:r>
            <a:r>
              <a:rPr lang="it-IT" sz="3600" dirty="0" err="1">
                <a:solidFill>
                  <a:schemeClr val="tx2"/>
                </a:solidFill>
              </a:rPr>
              <a:t>doing</a:t>
            </a:r>
            <a:r>
              <a:rPr lang="it-IT" sz="3600" dirty="0">
                <a:solidFill>
                  <a:schemeClr val="tx2"/>
                </a:solidFill>
              </a:rPr>
              <a:t> @CNRS</a:t>
            </a:r>
          </a:p>
        </p:txBody>
      </p:sp>
      <p:graphicFrame>
        <p:nvGraphicFramePr>
          <p:cNvPr id="33" name="Segnaposto contenuto 2">
            <a:extLst>
              <a:ext uri="{FF2B5EF4-FFF2-40B4-BE49-F238E27FC236}">
                <a16:creationId xmlns:a16="http://schemas.microsoft.com/office/drawing/2014/main" id="{805189D6-D650-7A22-868A-20F97454C0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195848"/>
              </p:ext>
            </p:extLst>
          </p:nvPr>
        </p:nvGraphicFramePr>
        <p:xfrm>
          <a:off x="5165335" y="837451"/>
          <a:ext cx="7048222" cy="5518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2D0EF38-51F3-5BC1-89BA-8DB27349F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7A4B-8375-AE4F-9F03-49E21E245995}" type="datetime1">
              <a:rPr lang="it-IT" smtClean="0"/>
              <a:t>17/06/24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95DBA18-8790-D0A0-0474-216889B3B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Maria Marsella - Plenary Session - UPC Barcelona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56693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" panose="020B0503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Avenir Next" panose="020B0503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Avenir Next" panose="020B0503020202020204" pitchFamily="34" charset="0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Avenir Next" panose="020B0503020202020204" pitchFamily="34" charset="0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Avenir Next" panose="020B0503020202020204" pitchFamily="34" charset="0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Avenir Next" panose="020B0503020202020204" pitchFamily="34" charset="0"/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EBC7697E-8201-5233-8AAC-72CBDB394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it-IT" sz="3600" dirty="0" err="1">
                <a:solidFill>
                  <a:schemeClr val="tx2"/>
                </a:solidFill>
              </a:rPr>
              <a:t>What</a:t>
            </a:r>
            <a:r>
              <a:rPr lang="it-IT" sz="3600" dirty="0">
                <a:solidFill>
                  <a:schemeClr val="tx2"/>
                </a:solidFill>
              </a:rPr>
              <a:t> </a:t>
            </a:r>
            <a:r>
              <a:rPr lang="it-IT" sz="3600" dirty="0" err="1">
                <a:solidFill>
                  <a:schemeClr val="tx2"/>
                </a:solidFill>
              </a:rPr>
              <a:t>we</a:t>
            </a:r>
            <a:r>
              <a:rPr lang="it-IT" sz="3600" dirty="0">
                <a:solidFill>
                  <a:schemeClr val="tx2"/>
                </a:solidFill>
              </a:rPr>
              <a:t> are </a:t>
            </a:r>
            <a:r>
              <a:rPr lang="it-IT" sz="3600" dirty="0" err="1">
                <a:solidFill>
                  <a:schemeClr val="tx2"/>
                </a:solidFill>
              </a:rPr>
              <a:t>doing</a:t>
            </a:r>
            <a:r>
              <a:rPr lang="it-IT" sz="3600" dirty="0">
                <a:solidFill>
                  <a:schemeClr val="tx2"/>
                </a:solidFill>
              </a:rPr>
              <a:t> @MUL</a:t>
            </a:r>
          </a:p>
        </p:txBody>
      </p:sp>
      <p:graphicFrame>
        <p:nvGraphicFramePr>
          <p:cNvPr id="33" name="Segnaposto contenuto 2">
            <a:extLst>
              <a:ext uri="{FF2B5EF4-FFF2-40B4-BE49-F238E27FC236}">
                <a16:creationId xmlns:a16="http://schemas.microsoft.com/office/drawing/2014/main" id="{805189D6-D650-7A22-868A-20F97454C0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6677534"/>
              </p:ext>
            </p:extLst>
          </p:nvPr>
        </p:nvGraphicFramePr>
        <p:xfrm>
          <a:off x="5805109" y="577060"/>
          <a:ext cx="6256047" cy="5518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E1F250A-C83E-2A7E-1EAD-9FA59069E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84EB-9919-E040-A44F-8C87CD71B285}" type="datetime1">
              <a:rPr lang="it-IT" smtClean="0"/>
              <a:t>17/06/24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4E6703C-EA10-4C7D-B0F2-F95D99302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Maria Marsella - Plenary Session - UPC Barcelona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3836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8EF3FA-BBB5-48E0-2333-E2F122222DAF}"/>
              </a:ext>
            </a:extLst>
          </p:cNvPr>
          <p:cNvSpPr txBox="1"/>
          <p:nvPr/>
        </p:nvSpPr>
        <p:spPr>
          <a:xfrm>
            <a:off x="509156" y="2087560"/>
            <a:ext cx="3661062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2000" dirty="0">
                <a:latin typeface="Avenir Next" panose="020B0503020202020204" pitchFamily="34" charset="0"/>
              </a:rPr>
              <a:t>Preparedness on aspects of sustainability non recovery or mitigation (e.g. CERN)</a:t>
            </a:r>
          </a:p>
          <a:p>
            <a:pPr marL="742950" lvl="1" indent="-28575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2000" dirty="0">
                <a:latin typeface="Avenir Next" panose="020B0503020202020204" pitchFamily="34" charset="0"/>
              </a:rPr>
              <a:t>Long-term vision for a research infrastructure from which to learn and transfer knowledge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5636811-B7B3-10FF-221A-672B19073B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7606" y="1970949"/>
            <a:ext cx="7040385" cy="3902582"/>
          </a:xfrm>
          <a:prstGeom prst="rect">
            <a:avLst/>
          </a:prstGeo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EB879B-B343-D8C2-6B6F-80CD4A7E4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63BC-E8EB-134C-9F14-F918722FEFAC}" type="datetime1">
              <a:rPr lang="it-IT" smtClean="0"/>
              <a:t>17/06/24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9431DDE-71A2-A864-E8DC-017939C7E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Maria Marsella - Plenary Session - UPC Barcelona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7385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C224C4-51A5-7447-2A3A-3E851124C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673" y="365125"/>
            <a:ext cx="10751127" cy="1325563"/>
          </a:xfrm>
        </p:spPr>
        <p:txBody>
          <a:bodyPr>
            <a:normAutofit/>
          </a:bodyPr>
          <a:lstStyle/>
          <a:p>
            <a:r>
              <a:rPr lang="it-IT" sz="2400" dirty="0"/>
              <a:t>WP9 -  Development of a </a:t>
            </a:r>
            <a:r>
              <a:rPr lang="en-GB" sz="2400" dirty="0"/>
              <a:t>sustainability</a:t>
            </a:r>
            <a:r>
              <a:rPr lang="it-IT" sz="2400" dirty="0"/>
              <a:t> strategy for ET </a:t>
            </a:r>
            <a:endParaRPr lang="en-GB" sz="24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E43969-353B-81C8-C31C-D5846D1CF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673" y="1507808"/>
            <a:ext cx="1114385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dirty="0">
                <a:effectLst/>
              </a:rPr>
              <a:t>Minimize the global carbon footprint of the Einstein Telescope (ET)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800" dirty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ET carbon footprint assessment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Optimization of the ET energy consumption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800" dirty="0">
              <a:effectLst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dirty="0">
                <a:effectLst/>
              </a:rPr>
              <a:t>Evaluate landscape, environmental and societal impact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800" dirty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Assessing and minimizing the ET impact on the environment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Environmental management approach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Strategy for the reclamation, reuse and recycling of the excavated materials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800" dirty="0">
              <a:effectLst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dirty="0">
                <a:effectLst/>
              </a:rPr>
              <a:t>Contribute to sustainable goals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800" dirty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effectLst/>
              </a:rPr>
              <a:t>strong multidisciplinary approach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effectLst/>
              </a:rPr>
              <a:t>addressing other science-based</a:t>
            </a:r>
            <a:r>
              <a:rPr lang="en-GB" sz="1800" dirty="0"/>
              <a:t> </a:t>
            </a:r>
            <a:r>
              <a:rPr lang="en-GB" sz="1800" dirty="0">
                <a:effectLst/>
              </a:rPr>
              <a:t>targets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effectLst/>
              </a:rPr>
              <a:t>climate change mitigation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7695A27-ADD7-113C-C171-A98ADA3F7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43301-FE7F-8745-BBA2-9D0F498126DA}" type="datetime1">
              <a:rPr lang="it-IT" smtClean="0"/>
              <a:t>17/06/24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2A88A2C-F13E-D24E-7220-F2BCBD384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Maria Marsella - Plenary Session - UPC Barcelona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4995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C224C4-51A5-7447-2A3A-3E851124C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064" y="336072"/>
            <a:ext cx="10751127" cy="1325563"/>
          </a:xfrm>
        </p:spPr>
        <p:txBody>
          <a:bodyPr>
            <a:normAutofit/>
          </a:bodyPr>
          <a:lstStyle/>
          <a:p>
            <a:r>
              <a:rPr lang="it-IT" sz="2400" dirty="0"/>
              <a:t>WP9 -  Major </a:t>
            </a:r>
            <a:r>
              <a:rPr lang="it-IT" sz="2400" dirty="0" err="1"/>
              <a:t>challanges</a:t>
            </a:r>
            <a:r>
              <a:rPr lang="it-IT" sz="2400" dirty="0"/>
              <a:t> </a:t>
            </a:r>
            <a:endParaRPr lang="en-GB" sz="24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E43969-353B-81C8-C31C-D5846D1CF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81" y="1661635"/>
            <a:ext cx="10975038" cy="353732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1800" dirty="0">
                <a:effectLst/>
              </a:rPr>
              <a:t>Identify all </a:t>
            </a:r>
            <a:r>
              <a:rPr lang="en-GB" sz="1800" b="1" dirty="0">
                <a:effectLst/>
              </a:rPr>
              <a:t>sustainability topics </a:t>
            </a:r>
            <a:r>
              <a:rPr lang="en-GB" sz="1800" dirty="0">
                <a:effectLst/>
              </a:rPr>
              <a:t>relevant to ET and define </a:t>
            </a:r>
            <a:r>
              <a:rPr lang="en-GB" sz="1800" b="1" dirty="0"/>
              <a:t>standard metrics and indicators</a:t>
            </a:r>
            <a:endParaRPr lang="en-GB" sz="1800" b="1" dirty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1800" dirty="0">
                <a:effectLst/>
              </a:rPr>
              <a:t>Encourage the research community to </a:t>
            </a:r>
            <a:r>
              <a:rPr lang="en-GB" sz="1800" b="1" dirty="0">
                <a:effectLst/>
              </a:rPr>
              <a:t>raise awareness on sustainability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1800" dirty="0">
                <a:effectLst/>
              </a:rPr>
              <a:t>Establish a methodology to </a:t>
            </a:r>
            <a:r>
              <a:rPr lang="en-GB" sz="1800" b="1" dirty="0">
                <a:effectLst/>
              </a:rPr>
              <a:t>measure the impact </a:t>
            </a:r>
            <a:r>
              <a:rPr lang="en-GB" sz="1800" dirty="0">
                <a:effectLst/>
              </a:rPr>
              <a:t>and Identify best practices for </a:t>
            </a:r>
            <a:r>
              <a:rPr lang="en-GB" sz="1800" b="1" dirty="0">
                <a:effectLst/>
              </a:rPr>
              <a:t>mitigation</a:t>
            </a:r>
            <a:r>
              <a:rPr lang="en-GB" sz="1800" b="1" dirty="0"/>
              <a:t> actions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1800" dirty="0"/>
              <a:t>Follow the </a:t>
            </a:r>
            <a:r>
              <a:rPr lang="en-GB" sz="1800" b="1" dirty="0"/>
              <a:t>rapidly evolving references </a:t>
            </a:r>
            <a:r>
              <a:rPr lang="en-GB" sz="1800" dirty="0"/>
              <a:t>and understand and implement innovations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1800" dirty="0"/>
              <a:t>Work aligned within the whole </a:t>
            </a:r>
            <a:r>
              <a:rPr lang="en-GB" sz="1800" b="1" dirty="0"/>
              <a:t>ET community </a:t>
            </a:r>
            <a:r>
              <a:rPr lang="en-GB" sz="1800" dirty="0"/>
              <a:t>(tech.&amp;</a:t>
            </a:r>
            <a:r>
              <a:rPr lang="en-GB" sz="1800" dirty="0" err="1"/>
              <a:t>manag</a:t>
            </a:r>
            <a:r>
              <a:rPr lang="en-GB" sz="1800" dirty="0"/>
              <a:t>. boards, WPs, ETO, local teams, etc.)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1800" dirty="0"/>
              <a:t>Favour an open approach beyond ET research, industry, social sciences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1800" dirty="0"/>
              <a:t>Start </a:t>
            </a:r>
            <a:r>
              <a:rPr lang="en-GB" sz="1800" b="1" dirty="0"/>
              <a:t>collaborations </a:t>
            </a:r>
            <a:r>
              <a:rPr lang="en-GB" sz="1800" dirty="0"/>
              <a:t>with other community to examine bottom-up approaches (CERN, universities, research centres, etc.)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GB" sz="1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it-IT" sz="1800" dirty="0" err="1">
                <a:effectLst/>
              </a:rPr>
              <a:t>Exact</a:t>
            </a:r>
            <a:r>
              <a:rPr lang="it-IT" sz="1800" dirty="0">
                <a:effectLst/>
              </a:rPr>
              <a:t> location </a:t>
            </a:r>
            <a:r>
              <a:rPr lang="it-IT" sz="1800" dirty="0" err="1">
                <a:effectLst/>
              </a:rPr>
              <a:t>not</a:t>
            </a:r>
            <a:r>
              <a:rPr lang="it-IT" sz="1800" dirty="0">
                <a:effectLst/>
              </a:rPr>
              <a:t> </a:t>
            </a:r>
            <a:r>
              <a:rPr lang="it-IT" sz="1800" dirty="0" err="1">
                <a:effectLst/>
              </a:rPr>
              <a:t>yet</a:t>
            </a:r>
            <a:r>
              <a:rPr lang="it-IT" sz="1800" dirty="0">
                <a:effectLst/>
              </a:rPr>
              <a:t> </a:t>
            </a:r>
            <a:r>
              <a:rPr lang="it-IT" sz="1800" dirty="0" err="1">
                <a:effectLst/>
              </a:rPr>
              <a:t>determined</a:t>
            </a:r>
            <a:r>
              <a:rPr lang="it-IT" sz="1800" dirty="0">
                <a:effectLst/>
              </a:rPr>
              <a:t> to </a:t>
            </a:r>
            <a:r>
              <a:rPr lang="it-IT" sz="1800" dirty="0" err="1">
                <a:effectLst/>
              </a:rPr>
              <a:t>allow</a:t>
            </a:r>
            <a:r>
              <a:rPr lang="it-IT" sz="1800" dirty="0">
                <a:effectLst/>
              </a:rPr>
              <a:t> </a:t>
            </a:r>
            <a:r>
              <a:rPr lang="it-IT" sz="1800" dirty="0" err="1">
                <a:effectLst/>
              </a:rPr>
              <a:t>detailed</a:t>
            </a:r>
            <a:r>
              <a:rPr lang="it-IT" sz="1800" dirty="0">
                <a:effectLst/>
              </a:rPr>
              <a:t> studies (WP9 can </a:t>
            </a:r>
            <a:r>
              <a:rPr lang="it-IT" sz="1800" dirty="0" err="1">
                <a:effectLst/>
              </a:rPr>
              <a:t>provide</a:t>
            </a:r>
            <a:r>
              <a:rPr lang="it-IT" sz="1800" dirty="0">
                <a:effectLst/>
              </a:rPr>
              <a:t> </a:t>
            </a:r>
            <a:r>
              <a:rPr lang="it-IT" sz="1800" dirty="0" err="1">
                <a:effectLst/>
              </a:rPr>
              <a:t>guideline</a:t>
            </a:r>
            <a:r>
              <a:rPr lang="it-IT" sz="1800" dirty="0">
                <a:effectLst/>
              </a:rPr>
              <a:t> to </a:t>
            </a:r>
            <a:r>
              <a:rPr lang="it-IT" sz="1800" dirty="0" err="1">
                <a:effectLst/>
              </a:rPr>
              <a:t>local</a:t>
            </a:r>
            <a:r>
              <a:rPr lang="it-IT" sz="1800" dirty="0">
                <a:effectLst/>
              </a:rPr>
              <a:t> team to </a:t>
            </a:r>
            <a:r>
              <a:rPr lang="it-IT" sz="1800" dirty="0" err="1">
                <a:effectLst/>
              </a:rPr>
              <a:t>deepen</a:t>
            </a:r>
            <a:r>
              <a:rPr lang="it-IT" sz="1800" dirty="0">
                <a:effectLst/>
              </a:rPr>
              <a:t> </a:t>
            </a:r>
            <a:r>
              <a:rPr lang="it-IT" sz="1800" dirty="0" err="1">
                <a:effectLst/>
              </a:rPr>
              <a:t>locally</a:t>
            </a:r>
            <a:r>
              <a:rPr lang="it-IT" sz="1800" dirty="0">
                <a:effectLst/>
              </a:rPr>
              <a:t> the </a:t>
            </a:r>
            <a:r>
              <a:rPr lang="it-IT" sz="1800" dirty="0" err="1">
                <a:effectLst/>
              </a:rPr>
              <a:t>assessement</a:t>
            </a:r>
            <a:r>
              <a:rPr lang="it-IT" sz="1800" dirty="0">
                <a:effectLst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GB" sz="1800" i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GB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GB" sz="1800" dirty="0">
              <a:effectLst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E676E6-0707-7739-C2F0-8F7886CE3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C4CA-9E12-964F-BCB5-DA6095CB0CAC}" type="datetime1">
              <a:rPr lang="it-IT" smtClean="0"/>
              <a:t>17/06/24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395EB4A-1C03-5222-F82E-22EF1530D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Maria Marsella - Plenary Session - UPC Barcelona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1893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D0D58C-123D-F6F5-349E-BD431FBD8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WP 9: Deliverables and milestones</a:t>
            </a:r>
            <a:br>
              <a:rPr lang="it-IT" sz="2400" dirty="0"/>
            </a:br>
            <a:endParaRPr lang="en-GB" sz="2400" dirty="0"/>
          </a:p>
        </p:txBody>
      </p:sp>
      <p:graphicFrame>
        <p:nvGraphicFramePr>
          <p:cNvPr id="5" name="Tableau 2">
            <a:extLst>
              <a:ext uri="{FF2B5EF4-FFF2-40B4-BE49-F238E27FC236}">
                <a16:creationId xmlns:a16="http://schemas.microsoft.com/office/drawing/2014/main" id="{59A18BC7-B720-9319-73FA-D00DEE5068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600438"/>
              </p:ext>
            </p:extLst>
          </p:nvPr>
        </p:nvGraphicFramePr>
        <p:xfrm>
          <a:off x="504508" y="1256295"/>
          <a:ext cx="11182982" cy="22245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5838">
                  <a:extLst>
                    <a:ext uri="{9D8B030D-6E8A-4147-A177-3AD203B41FA5}">
                      <a16:colId xmlns:a16="http://schemas.microsoft.com/office/drawing/2014/main" val="2919572824"/>
                    </a:ext>
                  </a:extLst>
                </a:gridCol>
                <a:gridCol w="6029454">
                  <a:extLst>
                    <a:ext uri="{9D8B030D-6E8A-4147-A177-3AD203B41FA5}">
                      <a16:colId xmlns:a16="http://schemas.microsoft.com/office/drawing/2014/main" val="1145113405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19771537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641926211"/>
                    </a:ext>
                  </a:extLst>
                </a:gridCol>
                <a:gridCol w="1933890">
                  <a:extLst>
                    <a:ext uri="{9D8B030D-6E8A-4147-A177-3AD203B41FA5}">
                      <a16:colId xmlns:a16="http://schemas.microsoft.com/office/drawing/2014/main" val="3090016290"/>
                    </a:ext>
                  </a:extLst>
                </a:gridCol>
              </a:tblGrid>
              <a:tr h="693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b="0" i="0" dirty="0">
                        <a:effectLst/>
                        <a:latin typeface="Avenir Next" panose="020B0503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i="0" dirty="0" err="1">
                          <a:effectLst/>
                          <a:latin typeface="Avenir Next" panose="020B0503020202020204" pitchFamily="34" charset="0"/>
                        </a:rPr>
                        <a:t>Deliverable</a:t>
                      </a:r>
                      <a:endParaRPr lang="fr-FR" sz="1600" b="0" i="0" dirty="0">
                        <a:effectLst/>
                        <a:latin typeface="Avenir Next" panose="020B0503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i="0" dirty="0">
                          <a:effectLst/>
                          <a:latin typeface="Avenir Next" panose="020B0503020202020204" pitchFamily="34" charset="0"/>
                        </a:rPr>
                        <a:t>Lead participant </a:t>
                      </a:r>
                      <a:endParaRPr lang="fr-FR" sz="1600" b="0" i="0" dirty="0">
                        <a:effectLst/>
                        <a:latin typeface="Avenir Next" panose="020B0503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i="0" dirty="0">
                          <a:effectLst/>
                          <a:latin typeface="Avenir Next" panose="020B0503020202020204" pitchFamily="34" charset="0"/>
                        </a:rPr>
                        <a:t>Type</a:t>
                      </a:r>
                      <a:endParaRPr lang="fr-FR" sz="1600" b="0" i="0" dirty="0">
                        <a:effectLst/>
                        <a:latin typeface="Avenir Next" panose="020B0503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i="0" dirty="0">
                          <a:effectLst/>
                          <a:latin typeface="Avenir Next" panose="020B0503020202020204" pitchFamily="34" charset="0"/>
                        </a:rPr>
                        <a:t>Delivery date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i="0" dirty="0">
                          <a:effectLst/>
                          <a:latin typeface="Avenir Next" panose="020B0503020202020204" pitchFamily="34" charset="0"/>
                        </a:rPr>
                        <a:t>(</a:t>
                      </a:r>
                      <a:r>
                        <a:rPr lang="fr-FR" sz="1600" b="0" i="0" dirty="0" err="1">
                          <a:effectLst/>
                          <a:latin typeface="Avenir Next" panose="020B0503020202020204" pitchFamily="34" charset="0"/>
                        </a:rPr>
                        <a:t>months</a:t>
                      </a:r>
                      <a:r>
                        <a:rPr lang="fr-FR" sz="1600" b="0" i="0" dirty="0">
                          <a:effectLst/>
                          <a:latin typeface="Avenir Next" panose="020B0503020202020204" pitchFamily="34" charset="0"/>
                        </a:rPr>
                        <a:t>)</a:t>
                      </a:r>
                      <a:endParaRPr lang="fr-FR" sz="1600" b="0" i="0" dirty="0">
                        <a:effectLst/>
                        <a:latin typeface="Avenir Next" panose="020B0503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9467100"/>
                  </a:ext>
                </a:extLst>
              </a:tr>
              <a:tr h="510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i="0" dirty="0">
                          <a:effectLst/>
                          <a:latin typeface="Avenir Next" panose="020B0503020202020204" pitchFamily="34" charset="0"/>
                        </a:rPr>
                        <a:t>D9.1.</a:t>
                      </a:r>
                      <a:endParaRPr lang="fr-FR" sz="1600" b="0" i="0" dirty="0">
                        <a:effectLst/>
                        <a:latin typeface="Avenir Next" panose="020B0503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effectLst/>
                          <a:latin typeface="Avenir Next" panose="020B0503020202020204" pitchFamily="34" charset="0"/>
                        </a:rPr>
                        <a:t>ET Sustainable Development of Implementation Strategy </a:t>
                      </a:r>
                      <a:endParaRPr lang="fr-FR" sz="1600" b="0" i="0" dirty="0">
                        <a:effectLst/>
                        <a:latin typeface="Avenir Next" panose="020B0503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i="0" dirty="0">
                          <a:effectLst/>
                          <a:latin typeface="Avenir Next" panose="020B0503020202020204" pitchFamily="34" charset="0"/>
                        </a:rPr>
                        <a:t>CNRS</a:t>
                      </a:r>
                      <a:endParaRPr lang="fr-FR" sz="1600" b="0" i="0" dirty="0">
                        <a:effectLst/>
                        <a:latin typeface="Avenir Next" panose="020B0503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i="0" dirty="0">
                          <a:effectLst/>
                          <a:latin typeface="Avenir Next" panose="020B0503020202020204" pitchFamily="34" charset="0"/>
                        </a:rPr>
                        <a:t>Report</a:t>
                      </a:r>
                      <a:endParaRPr lang="fr-FR" sz="1600" b="0" i="0" dirty="0">
                        <a:effectLst/>
                        <a:latin typeface="Avenir Next" panose="020B0503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i="0" dirty="0">
                          <a:effectLst/>
                          <a:latin typeface="Avenir Next" panose="020B0503020202020204" pitchFamily="34" charset="0"/>
                        </a:rPr>
                        <a:t>18  - </a:t>
                      </a:r>
                      <a:r>
                        <a:rPr lang="it-IT" sz="1600" b="0" dirty="0">
                          <a:latin typeface="Avenir Next" panose="020B0503020202020204" pitchFamily="34" charset="0"/>
                        </a:rPr>
                        <a:t>29/02/2024 </a:t>
                      </a:r>
                      <a:endParaRPr lang="fr-FR" sz="1600" b="0" i="0" dirty="0">
                        <a:effectLst/>
                        <a:latin typeface="Avenir Next" panose="020B0503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544477"/>
                  </a:ext>
                </a:extLst>
              </a:tr>
              <a:tr h="510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i="0" dirty="0">
                          <a:effectLst/>
                          <a:latin typeface="Avenir Next" panose="020B0503020202020204" pitchFamily="34" charset="0"/>
                        </a:rPr>
                        <a:t>D9.2.</a:t>
                      </a:r>
                      <a:endParaRPr lang="fr-FR" sz="1600" b="0" i="0" dirty="0">
                        <a:effectLst/>
                        <a:latin typeface="Avenir Next" panose="020B0503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i="0" dirty="0">
                          <a:effectLst/>
                          <a:latin typeface="Avenir Next" panose="020B0503020202020204" pitchFamily="34" charset="0"/>
                        </a:rPr>
                        <a:t>ET </a:t>
                      </a:r>
                      <a:r>
                        <a:rPr lang="fr-FR" sz="1600" b="0" i="0" dirty="0" err="1">
                          <a:effectLst/>
                          <a:latin typeface="Avenir Next" panose="020B0503020202020204" pitchFamily="34" charset="0"/>
                        </a:rPr>
                        <a:t>Environmental</a:t>
                      </a:r>
                      <a:r>
                        <a:rPr lang="fr-FR" sz="1600" b="0" i="0" dirty="0">
                          <a:effectLst/>
                          <a:latin typeface="Avenir Next" panose="020B0503020202020204" pitchFamily="34" charset="0"/>
                        </a:rPr>
                        <a:t> impact </a:t>
                      </a:r>
                      <a:r>
                        <a:rPr lang="fr-FR" sz="1600" b="0" i="0" dirty="0" err="1">
                          <a:effectLst/>
                          <a:latin typeface="Avenir Next" panose="020B0503020202020204" pitchFamily="34" charset="0"/>
                        </a:rPr>
                        <a:t>assessment</a:t>
                      </a:r>
                      <a:r>
                        <a:rPr lang="fr-FR" sz="1600" b="0" i="0" dirty="0">
                          <a:effectLst/>
                          <a:latin typeface="Avenir Next" panose="020B0503020202020204" pitchFamily="34" charset="0"/>
                        </a:rPr>
                        <a:t> and mitigation </a:t>
                      </a:r>
                      <a:r>
                        <a:rPr lang="fr-FR" sz="1600" b="0" i="0" dirty="0" err="1">
                          <a:effectLst/>
                          <a:latin typeface="Avenir Next" panose="020B0503020202020204" pitchFamily="34" charset="0"/>
                        </a:rPr>
                        <a:t>strategy</a:t>
                      </a:r>
                      <a:r>
                        <a:rPr lang="fr-FR" sz="1600" b="0" i="0" dirty="0">
                          <a:effectLst/>
                          <a:latin typeface="Avenir Next" panose="020B0503020202020204" pitchFamily="34" charset="0"/>
                        </a:rPr>
                        <a:t> </a:t>
                      </a:r>
                      <a:endParaRPr lang="fr-FR" sz="1600" b="0" i="0" dirty="0">
                        <a:effectLst/>
                        <a:latin typeface="Avenir Next" panose="020B0503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i="0" dirty="0">
                          <a:effectLst/>
                          <a:latin typeface="Avenir Next" panose="020B0503020202020204" pitchFamily="34" charset="0"/>
                        </a:rPr>
                        <a:t>INFN</a:t>
                      </a:r>
                      <a:endParaRPr lang="fr-FR" sz="1600" b="0" i="0" dirty="0">
                        <a:effectLst/>
                        <a:latin typeface="Avenir Next" panose="020B0503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i="0" dirty="0">
                          <a:effectLst/>
                          <a:latin typeface="Avenir Next" panose="020B0503020202020204" pitchFamily="34" charset="0"/>
                        </a:rPr>
                        <a:t>Report</a:t>
                      </a:r>
                      <a:endParaRPr lang="fr-FR" sz="1600" b="0" i="0" dirty="0">
                        <a:effectLst/>
                        <a:latin typeface="Avenir Next" panose="020B0503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i="0" dirty="0">
                          <a:effectLst/>
                          <a:latin typeface="Avenir Next" panose="020B0503020202020204" pitchFamily="34" charset="0"/>
                        </a:rPr>
                        <a:t>24 - </a:t>
                      </a:r>
                      <a:r>
                        <a:rPr lang="it-IT" sz="1600" b="0" dirty="0">
                          <a:latin typeface="Avenir Next" panose="020B0503020202020204" pitchFamily="34" charset="0"/>
                        </a:rPr>
                        <a:t>31/08/2024</a:t>
                      </a:r>
                      <a:endParaRPr lang="fr-FR" sz="1600" b="0" i="0" dirty="0">
                        <a:effectLst/>
                        <a:latin typeface="Avenir Next" panose="020B0503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4028687"/>
                  </a:ext>
                </a:extLst>
              </a:tr>
              <a:tr h="510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i="0" dirty="0">
                          <a:effectLst/>
                          <a:latin typeface="Avenir Next" panose="020B0503020202020204" pitchFamily="34" charset="0"/>
                        </a:rPr>
                        <a:t>D9.3</a:t>
                      </a:r>
                      <a:endParaRPr lang="fr-FR" sz="1600" b="0" i="0" dirty="0">
                        <a:effectLst/>
                        <a:latin typeface="Avenir Next" panose="020B0503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i="0" dirty="0">
                          <a:effectLst/>
                          <a:latin typeface="Avenir Next" panose="020B0503020202020204" pitchFamily="34" charset="0"/>
                        </a:rPr>
                        <a:t>ET CO2 </a:t>
                      </a:r>
                      <a:r>
                        <a:rPr lang="fr-FR" sz="1600" b="0" i="0" dirty="0" err="1">
                          <a:effectLst/>
                          <a:latin typeface="Avenir Next" panose="020B0503020202020204" pitchFamily="34" charset="0"/>
                        </a:rPr>
                        <a:t>footprint</a:t>
                      </a:r>
                      <a:r>
                        <a:rPr lang="fr-FR" sz="1600" b="0" i="0" dirty="0">
                          <a:effectLst/>
                          <a:latin typeface="Avenir Next" panose="020B0503020202020204" pitchFamily="34" charset="0"/>
                        </a:rPr>
                        <a:t> ET </a:t>
                      </a:r>
                      <a:r>
                        <a:rPr lang="fr-FR" sz="1600" b="0" i="0" dirty="0" err="1">
                          <a:effectLst/>
                          <a:latin typeface="Avenir Next" panose="020B0503020202020204" pitchFamily="34" charset="0"/>
                        </a:rPr>
                        <a:t>assessment</a:t>
                      </a:r>
                      <a:r>
                        <a:rPr lang="fr-FR" sz="1600" b="0" i="0" dirty="0">
                          <a:effectLst/>
                          <a:latin typeface="Avenir Next" panose="020B0503020202020204" pitchFamily="34" charset="0"/>
                        </a:rPr>
                        <a:t> and mitigation </a:t>
                      </a:r>
                      <a:r>
                        <a:rPr lang="fr-FR" sz="1600" b="0" i="0" dirty="0" err="1">
                          <a:effectLst/>
                          <a:latin typeface="Avenir Next" panose="020B0503020202020204" pitchFamily="34" charset="0"/>
                        </a:rPr>
                        <a:t>strategy</a:t>
                      </a:r>
                      <a:endParaRPr lang="fr-FR" sz="1600" b="0" i="0" dirty="0">
                        <a:effectLst/>
                        <a:latin typeface="Avenir Next" panose="020B0503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i="0" dirty="0">
                          <a:effectLst/>
                          <a:latin typeface="Avenir Next" panose="020B0503020202020204" pitchFamily="34" charset="0"/>
                        </a:rPr>
                        <a:t>EGO</a:t>
                      </a:r>
                      <a:endParaRPr lang="fr-FR" sz="1600" b="0" i="0" dirty="0">
                        <a:effectLst/>
                        <a:latin typeface="Avenir Next" panose="020B0503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i="0" dirty="0">
                          <a:effectLst/>
                          <a:latin typeface="Avenir Next" panose="020B0503020202020204" pitchFamily="34" charset="0"/>
                        </a:rPr>
                        <a:t>Report</a:t>
                      </a:r>
                      <a:endParaRPr lang="fr-FR" sz="1600" b="0" i="0" dirty="0">
                        <a:effectLst/>
                        <a:latin typeface="Avenir Next" panose="020B0503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i="0" dirty="0">
                          <a:effectLst/>
                          <a:latin typeface="Avenir Next" panose="020B0503020202020204" pitchFamily="34" charset="0"/>
                        </a:rPr>
                        <a:t>36 -31/08/2025</a:t>
                      </a:r>
                      <a:endParaRPr lang="fr-FR" sz="1600" b="0" i="0" dirty="0">
                        <a:effectLst/>
                        <a:latin typeface="Avenir Next" panose="020B0503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724645"/>
                  </a:ext>
                </a:extLst>
              </a:tr>
            </a:tbl>
          </a:graphicData>
        </a:graphic>
      </p:graphicFrame>
      <p:graphicFrame>
        <p:nvGraphicFramePr>
          <p:cNvPr id="8" name="Tableau 2">
            <a:extLst>
              <a:ext uri="{FF2B5EF4-FFF2-40B4-BE49-F238E27FC236}">
                <a16:creationId xmlns:a16="http://schemas.microsoft.com/office/drawing/2014/main" id="{9941BF07-D2AB-7AF5-B46A-1813E71063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96787"/>
              </p:ext>
            </p:extLst>
          </p:nvPr>
        </p:nvGraphicFramePr>
        <p:xfrm>
          <a:off x="504508" y="3921891"/>
          <a:ext cx="11182983" cy="20429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5109">
                  <a:extLst>
                    <a:ext uri="{9D8B030D-6E8A-4147-A177-3AD203B41FA5}">
                      <a16:colId xmlns:a16="http://schemas.microsoft.com/office/drawing/2014/main" val="2919572824"/>
                    </a:ext>
                  </a:extLst>
                </a:gridCol>
                <a:gridCol w="4146241">
                  <a:extLst>
                    <a:ext uri="{9D8B030D-6E8A-4147-A177-3AD203B41FA5}">
                      <a16:colId xmlns:a16="http://schemas.microsoft.com/office/drawing/2014/main" val="1145113405"/>
                    </a:ext>
                  </a:extLst>
                </a:gridCol>
                <a:gridCol w="1193053">
                  <a:extLst>
                    <a:ext uri="{9D8B030D-6E8A-4147-A177-3AD203B41FA5}">
                      <a16:colId xmlns:a16="http://schemas.microsoft.com/office/drawing/2014/main" val="2197715372"/>
                    </a:ext>
                  </a:extLst>
                </a:gridCol>
                <a:gridCol w="1016789">
                  <a:extLst>
                    <a:ext uri="{9D8B030D-6E8A-4147-A177-3AD203B41FA5}">
                      <a16:colId xmlns:a16="http://schemas.microsoft.com/office/drawing/2014/main" val="641926211"/>
                    </a:ext>
                  </a:extLst>
                </a:gridCol>
                <a:gridCol w="4181791">
                  <a:extLst>
                    <a:ext uri="{9D8B030D-6E8A-4147-A177-3AD203B41FA5}">
                      <a16:colId xmlns:a16="http://schemas.microsoft.com/office/drawing/2014/main" val="3729472056"/>
                    </a:ext>
                  </a:extLst>
                </a:gridCol>
              </a:tblGrid>
              <a:tr h="51051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b="0" i="0" kern="1200" dirty="0">
                        <a:solidFill>
                          <a:schemeClr val="dk1"/>
                        </a:solidFill>
                        <a:effectLst/>
                        <a:latin typeface="Avenir Next" panose="020B0503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kern="1200" dirty="0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Milestone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i="0" kern="1200" dirty="0" err="1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Delivered</a:t>
                      </a:r>
                      <a:r>
                        <a:rPr lang="it-IT" sz="1600" b="0" i="0" kern="1200" dirty="0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fr-FR" sz="1600" b="0" i="0" kern="1200" dirty="0">
                        <a:solidFill>
                          <a:schemeClr val="dk1"/>
                        </a:solidFill>
                        <a:effectLst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i="0" kern="1200" dirty="0" err="1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Status</a:t>
                      </a:r>
                      <a:r>
                        <a:rPr lang="fr-FR" sz="1600" b="0" i="0" kern="1200" dirty="0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i="0" kern="1200" dirty="0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Note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94943358"/>
                  </a:ext>
                </a:extLst>
              </a:tr>
              <a:tr h="9807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i="0" kern="1200" dirty="0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ea typeface="Arial" panose="020B0604020202020204" pitchFamily="34" charset="0"/>
                          <a:cs typeface="+mn-cs"/>
                        </a:rPr>
                        <a:t>M9.1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i="0" kern="1200" dirty="0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cs typeface="+mn-cs"/>
                        </a:rPr>
                        <a:t>Preliminary </a:t>
                      </a:r>
                      <a:r>
                        <a:rPr lang="it-IT" sz="1600" b="0" i="0" kern="1200" dirty="0" err="1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cs typeface="+mn-cs"/>
                        </a:rPr>
                        <a:t>Sustainability</a:t>
                      </a:r>
                      <a:r>
                        <a:rPr lang="it-IT" sz="1600" b="0" i="0" kern="1200" dirty="0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cs typeface="+mn-cs"/>
                        </a:rPr>
                        <a:t> Plan (PSP)</a:t>
                      </a:r>
                      <a:endParaRPr lang="fr-FR" sz="1600" b="0" i="0" kern="1200" dirty="0">
                        <a:solidFill>
                          <a:schemeClr val="dk1"/>
                        </a:solidFill>
                        <a:effectLst/>
                        <a:latin typeface="Avenir Next" panose="020B0503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i="0" kern="1200" dirty="0" err="1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cs typeface="+mn-cs"/>
                        </a:rPr>
                        <a:t>October</a:t>
                      </a:r>
                      <a:r>
                        <a:rPr lang="it-IT" sz="1600" b="0" i="0" kern="1200" dirty="0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cs typeface="+mn-cs"/>
                        </a:rPr>
                        <a:t> 2023</a:t>
                      </a:r>
                      <a:endParaRPr lang="fr-FR" sz="1600" b="0" i="0" kern="1200" dirty="0">
                        <a:solidFill>
                          <a:schemeClr val="dk1"/>
                        </a:solidFill>
                        <a:effectLst/>
                        <a:latin typeface="Avenir Next" panose="020B0503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i="0" kern="1200" dirty="0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ea typeface="Arial" panose="020B0604020202020204" pitchFamily="34" charset="0"/>
                          <a:cs typeface="+mn-cs"/>
                        </a:rPr>
                        <a:t>Under </a:t>
                      </a:r>
                      <a:r>
                        <a:rPr lang="fr-FR" sz="1600" b="0" i="0" kern="1200" dirty="0" err="1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ea typeface="Arial" panose="020B0604020202020204" pitchFamily="34" charset="0"/>
                          <a:cs typeface="+mn-cs"/>
                        </a:rPr>
                        <a:t>revision</a:t>
                      </a:r>
                      <a:endParaRPr lang="fr-FR" sz="1600" b="0" i="0" kern="1200" dirty="0">
                        <a:solidFill>
                          <a:schemeClr val="dk1"/>
                        </a:solidFill>
                        <a:effectLst/>
                        <a:latin typeface="Avenir Next" panose="020B0503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kern="1200" dirty="0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cs typeface="+mn-cs"/>
                        </a:rPr>
                        <a:t>June 2024 - new version for </a:t>
                      </a:r>
                      <a:r>
                        <a:rPr lang="fr-FR" sz="1600" b="0" i="0" kern="1200" dirty="0" err="1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cs typeface="+mn-cs"/>
                        </a:rPr>
                        <a:t>internal</a:t>
                      </a:r>
                      <a:r>
                        <a:rPr lang="fr-FR" sz="1600" b="0" i="0" kern="1200" dirty="0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cs typeface="+mn-cs"/>
                        </a:rPr>
                        <a:t> </a:t>
                      </a:r>
                      <a:r>
                        <a:rPr lang="fr-FR" sz="1600" b="0" i="0" kern="1200" dirty="0" err="1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cs typeface="+mn-cs"/>
                        </a:rPr>
                        <a:t>review</a:t>
                      </a:r>
                      <a:endParaRPr lang="fr-FR" sz="1600" b="0" i="0" kern="1200" dirty="0">
                        <a:solidFill>
                          <a:schemeClr val="dk1"/>
                        </a:solidFill>
                        <a:effectLst/>
                        <a:latin typeface="Avenir Next" panose="020B0503020202020204" pitchFamily="34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kern="1200" dirty="0" err="1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cs typeface="+mn-cs"/>
                        </a:rPr>
                        <a:t>October</a:t>
                      </a:r>
                      <a:r>
                        <a:rPr lang="fr-FR" sz="1600" b="0" i="0" kern="1200" dirty="0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cs typeface="+mn-cs"/>
                        </a:rPr>
                        <a:t> 2024 – Delivery to EC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b="0" i="0" kern="1200" dirty="0">
                        <a:solidFill>
                          <a:schemeClr val="dk1"/>
                        </a:solidFill>
                        <a:effectLst/>
                        <a:latin typeface="Avenir Next" panose="020B050302020202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5342743"/>
                  </a:ext>
                </a:extLst>
              </a:tr>
              <a:tr h="48634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i="0" kern="1200" dirty="0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ea typeface="Arial" panose="020B0604020202020204" pitchFamily="34" charset="0"/>
                          <a:cs typeface="+mn-cs"/>
                        </a:rPr>
                        <a:t>M9.2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i="0" kern="1200" dirty="0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cs typeface="+mn-cs"/>
                        </a:rPr>
                        <a:t>ET </a:t>
                      </a:r>
                      <a:r>
                        <a:rPr lang="it-IT" sz="1600" b="0" i="0" kern="1200" dirty="0" err="1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cs typeface="+mn-cs"/>
                        </a:rPr>
                        <a:t>sustainability</a:t>
                      </a:r>
                      <a:r>
                        <a:rPr lang="it-IT" sz="1600" b="0" i="0" kern="1200" dirty="0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cs typeface="+mn-cs"/>
                        </a:rPr>
                        <a:t> workshop</a:t>
                      </a:r>
                      <a:endParaRPr lang="fr-FR" sz="1600" b="0" i="0" kern="1200" dirty="0">
                        <a:solidFill>
                          <a:schemeClr val="dk1"/>
                        </a:solidFill>
                        <a:effectLst/>
                        <a:latin typeface="Avenir Next" panose="020B0503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i="0" kern="1200" dirty="0" err="1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ea typeface="Arial" panose="020B0604020202020204" pitchFamily="34" charset="0"/>
                          <a:cs typeface="+mn-cs"/>
                        </a:rPr>
                        <a:t>November</a:t>
                      </a:r>
                      <a:r>
                        <a:rPr lang="fr-FR" sz="1600" b="0" i="0" kern="1200" dirty="0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ea typeface="Arial" panose="020B0604020202020204" pitchFamily="34" charset="0"/>
                          <a:cs typeface="+mn-cs"/>
                        </a:rPr>
                        <a:t> 2023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i="0" kern="1200" dirty="0" err="1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ea typeface="Arial" panose="020B0604020202020204" pitchFamily="34" charset="0"/>
                          <a:cs typeface="+mn-cs"/>
                        </a:rPr>
                        <a:t>Writing</a:t>
                      </a:r>
                      <a:r>
                        <a:rPr lang="fr-FR" sz="1600" b="0" i="0" kern="1200" dirty="0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ea typeface="Arial" panose="020B0604020202020204" pitchFamily="34" charset="0"/>
                          <a:cs typeface="+mn-cs"/>
                        </a:rPr>
                        <a:t> report 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kern="1200" dirty="0" err="1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cs typeface="+mn-cs"/>
                        </a:rPr>
                        <a:t>Anticipated</a:t>
                      </a:r>
                      <a:r>
                        <a:rPr lang="it-IT" sz="1600" b="0" i="0" kern="1200" dirty="0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cs typeface="+mn-cs"/>
                        </a:rPr>
                        <a:t> </a:t>
                      </a:r>
                      <a:r>
                        <a:rPr lang="it-IT" sz="1600" b="0" i="0" kern="1200" dirty="0" err="1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cs typeface="+mn-cs"/>
                        </a:rPr>
                        <a:t>respect</a:t>
                      </a:r>
                      <a:r>
                        <a:rPr lang="it-IT" sz="1600" b="0" i="0" kern="1200" dirty="0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cs typeface="+mn-cs"/>
                        </a:rPr>
                        <a:t> to timing (</a:t>
                      </a:r>
                      <a:r>
                        <a:rPr lang="it-IT" sz="1600" b="0" i="0" kern="1200" dirty="0" err="1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cs typeface="+mn-cs"/>
                        </a:rPr>
                        <a:t>feb</a:t>
                      </a:r>
                      <a:r>
                        <a:rPr lang="it-IT" sz="1600" b="0" i="0" kern="1200" dirty="0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cs typeface="+mn-cs"/>
                        </a:rPr>
                        <a:t> 2024)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i="0" kern="1200" dirty="0" err="1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cs typeface="+mn-cs"/>
                        </a:rPr>
                        <a:t>All</a:t>
                      </a:r>
                      <a:r>
                        <a:rPr lang="it-IT" sz="1600" b="0" i="0" kern="1200" dirty="0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cs typeface="+mn-cs"/>
                        </a:rPr>
                        <a:t> the </a:t>
                      </a:r>
                      <a:r>
                        <a:rPr lang="it-IT" sz="1600" b="0" i="0" kern="1200" dirty="0" err="1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cs typeface="+mn-cs"/>
                        </a:rPr>
                        <a:t>material</a:t>
                      </a:r>
                      <a:r>
                        <a:rPr lang="it-IT" sz="1600" b="0" i="0" kern="1200" dirty="0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cs typeface="+mn-cs"/>
                        </a:rPr>
                        <a:t> </a:t>
                      </a:r>
                      <a:r>
                        <a:rPr lang="it-IT" sz="1600" b="0" i="0" kern="1200" dirty="0" err="1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cs typeface="+mn-cs"/>
                        </a:rPr>
                        <a:t>already</a:t>
                      </a:r>
                      <a:r>
                        <a:rPr lang="it-IT" sz="1600" b="0" i="0" kern="1200" dirty="0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cs typeface="+mn-cs"/>
                        </a:rPr>
                        <a:t> </a:t>
                      </a:r>
                      <a:r>
                        <a:rPr lang="it-IT" sz="1600" b="0" i="0" kern="1200" dirty="0" err="1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cs typeface="+mn-cs"/>
                        </a:rPr>
                        <a:t>available</a:t>
                      </a:r>
                      <a:endParaRPr lang="fr-FR" sz="1600" b="0" i="0" kern="1200" dirty="0">
                        <a:solidFill>
                          <a:schemeClr val="dk1"/>
                        </a:solidFill>
                        <a:effectLst/>
                        <a:latin typeface="Avenir Next" panose="020B050302020202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7330848"/>
                  </a:ext>
                </a:extLst>
              </a:tr>
            </a:tbl>
          </a:graphicData>
        </a:graphic>
      </p:graphicFrame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C104029-FC22-C300-F881-DCB0B9E79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E4F9-142D-304A-8DE1-C3839D7E7439}" type="datetime1">
              <a:rPr lang="it-IT" smtClean="0"/>
              <a:t>17/06/24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D8959B8-D27C-AD15-10BE-0133DC02A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Maria Marsella - Plenary Session - UPC Barcelona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8144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EC9B3B8C-E58D-6D18-8E22-26E523516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722" y="-93995"/>
            <a:ext cx="4846211" cy="6858000"/>
          </a:xfrm>
          <a:prstGeom prst="rect">
            <a:avLst/>
          </a:prstGeom>
        </p:spPr>
      </p:pic>
      <p:pic>
        <p:nvPicPr>
          <p:cNvPr id="8" name="Immagine 7" descr="Immagine che contiene testo, schermata, Carattere, Parallelo&#10;&#10;Descrizione generata automaticamente">
            <a:extLst>
              <a:ext uri="{FF2B5EF4-FFF2-40B4-BE49-F238E27FC236}">
                <a16:creationId xmlns:a16="http://schemas.microsoft.com/office/drawing/2014/main" id="{0D671BE6-F373-DF02-A26E-283493BD6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67" y="1083410"/>
            <a:ext cx="6448306" cy="4503189"/>
          </a:xfrm>
          <a:prstGeom prst="rect">
            <a:avLst/>
          </a:prstGeom>
        </p:spPr>
      </p:pic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FF7219A-EECD-7551-25C0-36B44FE9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458D-3769-654C-BE97-93F0C8796747}" type="datetime1">
              <a:rPr lang="it-IT" smtClean="0"/>
              <a:t>17/06/24</a:t>
            </a:fld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E202682-201D-A245-60D0-81CBE46C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Maria Marsella - Plenary Session - UPC Barcelona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51076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9FEE91B-F1E5-6D31-20AC-2C80373A3B9C}"/>
              </a:ext>
            </a:extLst>
          </p:cNvPr>
          <p:cNvSpPr txBox="1"/>
          <p:nvPr/>
        </p:nvSpPr>
        <p:spPr>
          <a:xfrm>
            <a:off x="526146" y="243726"/>
            <a:ext cx="8579754" cy="44171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400" dirty="0">
                <a:latin typeface="Avenir Next" panose="020B0503020202020204" pitchFamily="34" charset="0"/>
                <a:ea typeface="+mj-ea"/>
                <a:cs typeface="+mj-cs"/>
              </a:rPr>
              <a:t>Preliminary Sustainability Plan- PSP (M9.1 - Milestone)</a:t>
            </a:r>
            <a:endParaRPr lang="en-US" dirty="0">
              <a:solidFill>
                <a:schemeClr val="tx2"/>
              </a:solidFill>
              <a:effectLst/>
              <a:highlight>
                <a:srgbClr val="FFFFFF"/>
              </a:highlight>
              <a:latin typeface="Avenir Next" panose="020B0503020202020204" pitchFamily="34" charset="0"/>
            </a:endParaRPr>
          </a:p>
          <a:p>
            <a:pPr indent="-2286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effectLst/>
              <a:highlight>
                <a:srgbClr val="FFFFFF"/>
              </a:highlight>
              <a:latin typeface="Avenir Next" panose="020B0503020202020204" pitchFamily="34" charset="0"/>
            </a:endParaRPr>
          </a:p>
        </p:txBody>
      </p:sp>
      <p:pic>
        <p:nvPicPr>
          <p:cNvPr id="17" name="Picture 5" descr="Sticky notes on a wall">
            <a:extLst>
              <a:ext uri="{FF2B5EF4-FFF2-40B4-BE49-F238E27FC236}">
                <a16:creationId xmlns:a16="http://schemas.microsoft.com/office/drawing/2014/main" id="{8F4FCBF0-A554-C0D9-AAA3-D94DC016D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4" r="1" b="1"/>
          <a:stretch/>
        </p:blipFill>
        <p:spPr>
          <a:xfrm>
            <a:off x="7708392" y="2462839"/>
            <a:ext cx="4142232" cy="285586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3E081EB-7A58-DED3-2D2E-59A18A50F703}"/>
              </a:ext>
            </a:extLst>
          </p:cNvPr>
          <p:cNvSpPr txBox="1"/>
          <p:nvPr/>
        </p:nvSpPr>
        <p:spPr>
          <a:xfrm>
            <a:off x="526146" y="1420354"/>
            <a:ext cx="6890654" cy="44171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endParaRPr lang="en-US" dirty="0">
              <a:solidFill>
                <a:schemeClr val="tx2"/>
              </a:solidFill>
              <a:highlight>
                <a:srgbClr val="FFFFFF"/>
              </a:highlight>
              <a:latin typeface="Avenir Next" panose="020B0503020202020204" pitchFamily="34" charset="0"/>
            </a:endParaRPr>
          </a:p>
          <a:p>
            <a:pPr marL="285750" indent="-2286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highlight>
                  <a:srgbClr val="FFFFFF"/>
                </a:highlight>
                <a:latin typeface="Avenir Next" panose="020B0503020202020204" pitchFamily="34" charset="0"/>
              </a:rPr>
              <a:t>The Plan cannot include a quantitative assessment of indicators/parameters</a:t>
            </a:r>
          </a:p>
          <a:p>
            <a:pPr marL="285750" indent="-2286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highlight>
                  <a:srgbClr val="FFFFFF"/>
                </a:highlight>
                <a:latin typeface="Avenir Next" panose="020B0503020202020204" pitchFamily="34" charset="0"/>
              </a:rPr>
              <a:t>On-going activity (EGO, INFN) to improve and broaden the content of the draft version of the PSP,  available here for inputs and suggestions: </a:t>
            </a:r>
            <a:r>
              <a:rPr lang="en-US" dirty="0">
                <a:solidFill>
                  <a:schemeClr val="tx2"/>
                </a:solidFill>
                <a:highlight>
                  <a:srgbClr val="FFFFFF"/>
                </a:highlight>
                <a:latin typeface="Avenir Next" panose="020B0503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https://docs.google.com/document/d/1MR1LsPOO16LiG0pWmx0yxI6Y0RhQsPWr/edit</a:t>
            </a:r>
            <a:endParaRPr lang="en-US" dirty="0">
              <a:solidFill>
                <a:schemeClr val="tx2"/>
              </a:solidFill>
              <a:highlight>
                <a:srgbClr val="FFFFFF"/>
              </a:highlight>
              <a:latin typeface="Avenir Next" panose="020B0503020202020204" pitchFamily="34" charset="0"/>
            </a:endParaRPr>
          </a:p>
          <a:p>
            <a:pPr marL="285750" indent="-2286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highlight>
                  <a:srgbClr val="FFFFFF"/>
                </a:highlight>
                <a:latin typeface="Avenir Next" panose="020B0503020202020204" pitchFamily="34" charset="0"/>
              </a:rPr>
              <a:t>Internal deadline for revision by experts/professionals (CERN or external consultant) June 24 </a:t>
            </a:r>
          </a:p>
          <a:p>
            <a:pPr marL="285750" indent="-2286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highlight>
                  <a:srgbClr val="FFFFFF"/>
                </a:highlight>
                <a:latin typeface="Avenir Next" panose="020B0503020202020204" pitchFamily="34" charset="0"/>
              </a:rPr>
              <a:t>New delivery date to EU in October 24</a:t>
            </a:r>
          </a:p>
          <a:p>
            <a:pPr marL="285750" indent="-2286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effectLst/>
              <a:highlight>
                <a:srgbClr val="FFFFFF"/>
              </a:highlight>
              <a:latin typeface="Avenir Next" panose="020B0503020202020204" pitchFamily="34" charset="0"/>
            </a:endParaRPr>
          </a:p>
          <a:p>
            <a:pPr indent="-2286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effectLst/>
              <a:highlight>
                <a:srgbClr val="FFFFFF"/>
              </a:highlight>
              <a:latin typeface="Avenir Next" panose="020B0503020202020204" pitchFamily="34" charset="0"/>
            </a:endParaRP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D8A3FD1-6F77-7637-7F3A-2BD06255D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0EFB-6EBF-664B-8D52-A77B358C7B51}" type="datetime1">
              <a:rPr lang="it-IT" smtClean="0"/>
              <a:t>17/06/24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97F6B9-EFAF-9312-E14C-F3A323A79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Maria Marsella - Plenary Session - UPC Barcelona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6873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6930B9-BA7F-1E3E-B013-2E33ABBFA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WP 9: Outlook and </a:t>
            </a:r>
            <a:r>
              <a:rPr lang="it-IT" sz="2400" dirty="0" err="1"/>
              <a:t>perspectives</a:t>
            </a:r>
            <a:endParaRPr lang="en-GB" sz="24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5CF779-15E0-122C-776F-602E54C05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014" y="1860622"/>
            <a:ext cx="4470986" cy="332097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1600"/>
              </a:spcBef>
              <a:buNone/>
            </a:pPr>
            <a:r>
              <a:rPr lang="en-GB" sz="1600" dirty="0"/>
              <a:t>A</a:t>
            </a:r>
            <a:r>
              <a:rPr lang="en-GB" sz="1600" dirty="0">
                <a:effectLst/>
              </a:rPr>
              <a:t>ction identified in  2023 Annual meeting</a:t>
            </a:r>
          </a:p>
          <a:p>
            <a:pPr algn="just">
              <a:lnSpc>
                <a:spcPct val="100000"/>
              </a:lnSpc>
              <a:spcBef>
                <a:spcPts val="1600"/>
              </a:spcBef>
            </a:pPr>
            <a:r>
              <a:rPr lang="en-GB" sz="1600" dirty="0"/>
              <a:t>D</a:t>
            </a:r>
            <a:r>
              <a:rPr lang="en-GB" sz="1600" dirty="0">
                <a:effectLst/>
              </a:rPr>
              <a:t>edicated person to be recruited</a:t>
            </a:r>
          </a:p>
          <a:p>
            <a:pPr algn="just">
              <a:lnSpc>
                <a:spcPct val="100000"/>
              </a:lnSpc>
              <a:spcBef>
                <a:spcPts val="1600"/>
              </a:spcBef>
            </a:pPr>
            <a:r>
              <a:rPr lang="en-GB" sz="1600" dirty="0">
                <a:effectLst/>
              </a:rPr>
              <a:t>Involvement of more people within ET-PP, ETO and the ET collaboration (including research units) - </a:t>
            </a:r>
          </a:p>
          <a:p>
            <a:pPr algn="just">
              <a:lnSpc>
                <a:spcPct val="100000"/>
              </a:lnSpc>
              <a:spcBef>
                <a:spcPts val="1600"/>
              </a:spcBef>
            </a:pPr>
            <a:r>
              <a:rPr lang="en-GB" sz="1600" dirty="0">
                <a:effectLst/>
              </a:rPr>
              <a:t>Liaisons with other WPs (starting with computing), departments/working groups (engineering), technical and scientific boards</a:t>
            </a:r>
          </a:p>
          <a:p>
            <a:pPr algn="just">
              <a:lnSpc>
                <a:spcPct val="100000"/>
              </a:lnSpc>
              <a:spcBef>
                <a:spcPts val="1600"/>
              </a:spcBef>
            </a:pPr>
            <a:endParaRPr lang="en-GB" sz="1600" dirty="0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2C6078F8-61E6-AE26-0E56-EF19E7260549}"/>
              </a:ext>
            </a:extLst>
          </p:cNvPr>
          <p:cNvSpPr txBox="1">
            <a:spLocks/>
          </p:cNvSpPr>
          <p:nvPr/>
        </p:nvSpPr>
        <p:spPr>
          <a:xfrm>
            <a:off x="5579210" y="1378022"/>
            <a:ext cx="6003190" cy="4442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1600"/>
              </a:spcBef>
              <a:buNone/>
            </a:pPr>
            <a:endParaRPr lang="en-GB" sz="1600" dirty="0"/>
          </a:p>
          <a:p>
            <a:pPr marL="0" indent="0" algn="just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en-GB" sz="1600" dirty="0"/>
              <a:t>Actions in place (June 2024)</a:t>
            </a:r>
          </a:p>
          <a:p>
            <a:pPr algn="just">
              <a:lnSpc>
                <a:spcPct val="100000"/>
              </a:lnSpc>
              <a:spcBef>
                <a:spcPts val="1600"/>
              </a:spcBef>
            </a:pPr>
            <a:r>
              <a:rPr lang="en-GB" sz="1600" dirty="0"/>
              <a:t>EGO open a call for position on a sustainability expert and will recruit in 2024 – INFN is recovering the budget assigned to the vacant position to issue a 1.5/2 year contract on smart energy solution (shared with WP5)</a:t>
            </a:r>
          </a:p>
          <a:p>
            <a:pPr algn="just">
              <a:lnSpc>
                <a:spcPct val="100000"/>
              </a:lnSpc>
              <a:spcBef>
                <a:spcPts val="1600"/>
              </a:spcBef>
            </a:pPr>
            <a:r>
              <a:rPr lang="en-GB" sz="1600" dirty="0"/>
              <a:t>Additional in-kind people involved within ET-PP and the collaboration (link to ETO and local teams, help building a background knowledge for the future</a:t>
            </a:r>
          </a:p>
          <a:p>
            <a:pPr algn="just">
              <a:lnSpc>
                <a:spcPct val="100000"/>
              </a:lnSpc>
              <a:spcBef>
                <a:spcPts val="1600"/>
              </a:spcBef>
            </a:pPr>
            <a:r>
              <a:rPr lang="en-GB" sz="1600" dirty="0"/>
              <a:t>Established links other WPs and attracted more people</a:t>
            </a:r>
          </a:p>
          <a:p>
            <a:pPr algn="just">
              <a:lnSpc>
                <a:spcPct val="100000"/>
              </a:lnSpc>
              <a:spcBef>
                <a:spcPts val="1600"/>
              </a:spcBef>
            </a:pPr>
            <a:r>
              <a:rPr lang="en-GB" sz="1600" dirty="0"/>
              <a:t>Preparing specification for a contract assignment (</a:t>
            </a:r>
            <a:r>
              <a:rPr lang="en-GB" sz="1600" dirty="0">
                <a:solidFill>
                  <a:srgbClr val="222222"/>
                </a:solidFill>
                <a:highlight>
                  <a:srgbClr val="FFFFFF"/>
                </a:highlight>
              </a:rPr>
              <a:t>2 step activity review, identify weakness and support the develop of the final plan) to be proposed by INFN</a:t>
            </a:r>
          </a:p>
          <a:p>
            <a:pPr algn="just">
              <a:lnSpc>
                <a:spcPct val="100000"/>
              </a:lnSpc>
              <a:spcBef>
                <a:spcPts val="1600"/>
              </a:spcBef>
            </a:pPr>
            <a:endParaRPr lang="en-GB" sz="1600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0AD5416-AB45-B257-C892-D76F4FEE8D5D}"/>
              </a:ext>
            </a:extLst>
          </p:cNvPr>
          <p:cNvSpPr txBox="1"/>
          <p:nvPr/>
        </p:nvSpPr>
        <p:spPr>
          <a:xfrm>
            <a:off x="336257" y="5820382"/>
            <a:ext cx="11519486" cy="672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i="1" dirty="0">
                <a:effectLst/>
                <a:highlight>
                  <a:srgbClr val="FFFFFF"/>
                </a:highlight>
                <a:latin typeface="Avenir Next" panose="020B0503020202020204" pitchFamily="34" charset="0"/>
              </a:rPr>
              <a:t>WP9 periodic meetings</a:t>
            </a:r>
            <a:r>
              <a:rPr lang="en-US" sz="1200" i="1" dirty="0">
                <a:highlight>
                  <a:srgbClr val="FFFFFF"/>
                </a:highlight>
                <a:latin typeface="Avenir Next" panose="020B0503020202020204" pitchFamily="34" charset="0"/>
              </a:rPr>
              <a:t> - </a:t>
            </a:r>
            <a:r>
              <a:rPr lang="en-US" sz="1200" i="1" dirty="0">
                <a:effectLst/>
                <a:highlight>
                  <a:srgbClr val="FFFFFF"/>
                </a:highlight>
                <a:latin typeface="Avenir Next" panose="020B0503020202020204" pitchFamily="34" charset="0"/>
              </a:rPr>
              <a:t>Thursday at 10 (Rome time)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i="1" dirty="0" err="1">
                <a:effectLst/>
                <a:highlight>
                  <a:srgbClr val="FFFFFF"/>
                </a:highlight>
                <a:latin typeface="Avenir Next" panose="020B0503020202020204" pitchFamily="34" charset="0"/>
              </a:rPr>
              <a:t>ZOOMhere</a:t>
            </a:r>
            <a:r>
              <a:rPr lang="en-US" sz="1200" i="1" dirty="0">
                <a:effectLst/>
                <a:highlight>
                  <a:srgbClr val="FFFFFF"/>
                </a:highlight>
                <a:latin typeface="Avenir Next" panose="020B0503020202020204" pitchFamily="34" charset="0"/>
              </a:rPr>
              <a:t> </a:t>
            </a:r>
            <a:r>
              <a:rPr lang="en-US" sz="1200" i="1" dirty="0">
                <a:effectLst/>
                <a:highlight>
                  <a:srgbClr val="FFFFFF"/>
                </a:highlight>
                <a:latin typeface="Avenir Next" panose="020B0503020202020204" pitchFamily="34" charset="0"/>
                <a:hlinkClick r:id="rId2"/>
              </a:rPr>
              <a:t>https://us02web.zoom.us/meeting/tZAtfu6hqzIjGtffZNLw7PSDOvC8ARJK5k0X/ics?icsToken=98tyKuGsrjItE9GcuRmERpwIAor4KPPwmFhEjbdbmiXLLzcEUjDSGfRhapNNOvOF</a:t>
            </a:r>
            <a:endParaRPr lang="en-US" sz="1200" i="1" dirty="0">
              <a:highlight>
                <a:srgbClr val="FFFFFF"/>
              </a:highlight>
              <a:latin typeface="Avenir Next" panose="020B0503020202020204" pitchFamily="34" charset="0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F58C1E-C3F0-8DFB-F5D1-1B7B463ED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73F0-1B29-9B49-A0ED-138D953BD27E}" type="datetime1">
              <a:rPr lang="it-IT" smtClean="0"/>
              <a:t>17/06/24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6E63DFF-D085-2F9B-7E39-C84007F75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Maria Marsella - Plenary Session - UPC Barcelona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1520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2">
            <a:extLst>
              <a:ext uri="{FF2B5EF4-FFF2-40B4-BE49-F238E27FC236}">
                <a16:creationId xmlns:a16="http://schemas.microsoft.com/office/drawing/2014/main" id="{958D2A2E-4BF2-30CB-7850-D3F56AAF30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36099"/>
              </p:ext>
            </p:extLst>
          </p:nvPr>
        </p:nvGraphicFramePr>
        <p:xfrm>
          <a:off x="602673" y="1358900"/>
          <a:ext cx="11335327" cy="4699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46625">
                  <a:extLst>
                    <a:ext uri="{9D8B030D-6E8A-4147-A177-3AD203B41FA5}">
                      <a16:colId xmlns:a16="http://schemas.microsoft.com/office/drawing/2014/main" val="2919572824"/>
                    </a:ext>
                  </a:extLst>
                </a:gridCol>
                <a:gridCol w="2846625">
                  <a:extLst>
                    <a:ext uri="{9D8B030D-6E8A-4147-A177-3AD203B41FA5}">
                      <a16:colId xmlns:a16="http://schemas.microsoft.com/office/drawing/2014/main" val="3477007748"/>
                    </a:ext>
                  </a:extLst>
                </a:gridCol>
                <a:gridCol w="5642077">
                  <a:extLst>
                    <a:ext uri="{9D8B030D-6E8A-4147-A177-3AD203B41FA5}">
                      <a16:colId xmlns:a16="http://schemas.microsoft.com/office/drawing/2014/main" val="3729472056"/>
                    </a:ext>
                  </a:extLst>
                </a:gridCol>
              </a:tblGrid>
              <a:tr h="2674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b="0" i="0" noProof="0">
                        <a:effectLst/>
                        <a:latin typeface="Avenir Next" panose="020B0503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b="0" i="0" noProof="0">
                        <a:effectLst/>
                        <a:latin typeface="Avenir Next" panose="020B0503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b="0" i="0" noProof="0" dirty="0">
                        <a:effectLst/>
                        <a:latin typeface="Avenir Next" panose="020B0503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9467100"/>
                  </a:ext>
                </a:extLst>
              </a:tr>
              <a:tr h="2839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i="0" noProof="0">
                          <a:effectLst/>
                          <a:latin typeface="Avenir Next" panose="020B0503020202020204" pitchFamily="34" charset="0"/>
                        </a:rPr>
                        <a:t>Francesca Spagnuolo</a:t>
                      </a:r>
                      <a:endParaRPr lang="en-GB" sz="1400" b="0" i="0" noProof="0">
                        <a:effectLst/>
                        <a:latin typeface="Avenir Next" panose="020B0503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i="0" noProof="0" dirty="0">
                          <a:effectLst/>
                          <a:latin typeface="Avenir Next" panose="020B0503020202020204" pitchFamily="34" charset="0"/>
                        </a:rPr>
                        <a:t>EGO</a:t>
                      </a:r>
                      <a:endParaRPr lang="en-GB" sz="1400" b="0" i="0" noProof="0" dirty="0">
                        <a:effectLst/>
                        <a:latin typeface="Avenir Next" panose="020B0503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i="0" kern="1200" noProof="0" dirty="0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EU Program &amp; Gender Equality Plan Manager</a:t>
                      </a:r>
                      <a:endParaRPr lang="en-GB" sz="1400" b="0" i="0" noProof="0" dirty="0">
                        <a:effectLst/>
                        <a:latin typeface="Avenir Next" panose="020B0503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55074372"/>
                  </a:ext>
                </a:extLst>
              </a:tr>
              <a:tr h="4518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i="0" noProof="0" dirty="0">
                          <a:effectLst/>
                          <a:latin typeface="Avenir Next" panose="020B0503020202020204" pitchFamily="34" charset="0"/>
                        </a:rPr>
                        <a:t>Massimo </a:t>
                      </a:r>
                      <a:r>
                        <a:rPr lang="en-GB" sz="1400" b="0" i="0" noProof="0" dirty="0" err="1">
                          <a:effectLst/>
                          <a:latin typeface="Avenir Next" panose="020B0503020202020204" pitchFamily="34" charset="0"/>
                        </a:rPr>
                        <a:t>Carpinelli</a:t>
                      </a:r>
                      <a:endParaRPr lang="en-GB" sz="1400" b="0" i="0" noProof="0" dirty="0">
                        <a:effectLst/>
                        <a:latin typeface="Avenir Next" panose="020B0503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i="0" kern="1200" noProof="0" dirty="0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cs typeface="+mn-cs"/>
                        </a:rPr>
                        <a:t>EGO</a:t>
                      </a:r>
                      <a:endParaRPr lang="en-GB" sz="1400" b="0" i="0" kern="1200" noProof="0" dirty="0">
                        <a:solidFill>
                          <a:schemeClr val="dk1"/>
                        </a:solidFill>
                        <a:effectLst/>
                        <a:latin typeface="Avenir Next" panose="020B0503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i="0" kern="1200" noProof="0" dirty="0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ea typeface="Arial" panose="020B0604020202020204" pitchFamily="34" charset="0"/>
                          <a:cs typeface="+mn-cs"/>
                        </a:rPr>
                        <a:t>EGO Director – GW research infrastructure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4625788"/>
                  </a:ext>
                </a:extLst>
              </a:tr>
              <a:tr h="3255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noProof="0">
                          <a:effectLst/>
                          <a:latin typeface="Avenir Next" panose="020B0503020202020204" pitchFamily="34" charset="0"/>
                        </a:rPr>
                        <a:t>Maria Marsella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i="0" kern="1200" noProof="0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ea typeface="Arial" panose="020B0604020202020204" pitchFamily="34" charset="0"/>
                          <a:cs typeface="+mn-cs"/>
                        </a:rPr>
                        <a:t>INFN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b="0" i="0" kern="1200" dirty="0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cs typeface="+mn-cs"/>
                        </a:rPr>
                        <a:t>Long </a:t>
                      </a:r>
                      <a:r>
                        <a:rPr lang="it-IT" sz="1400" b="0" i="0" kern="1200" dirty="0" err="1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cs typeface="+mn-cs"/>
                        </a:rPr>
                        <a:t>term</a:t>
                      </a:r>
                      <a:r>
                        <a:rPr lang="it-IT" sz="1400" b="0" i="0" kern="1200" dirty="0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cs typeface="+mn-cs"/>
                        </a:rPr>
                        <a:t> </a:t>
                      </a:r>
                      <a:r>
                        <a:rPr lang="it-IT" sz="1400" b="0" i="0" kern="1200" dirty="0" err="1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cs typeface="+mn-cs"/>
                        </a:rPr>
                        <a:t>sustainability</a:t>
                      </a:r>
                      <a:r>
                        <a:rPr lang="it-IT" sz="1400" b="0" i="0" kern="1200" dirty="0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cs typeface="+mn-cs"/>
                        </a:rPr>
                        <a:t>  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4266663"/>
                  </a:ext>
                </a:extLst>
              </a:tr>
              <a:tr h="2894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i="0" kern="1200" noProof="0" dirty="0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Nicolas Arnaud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i="0" noProof="0" dirty="0">
                          <a:effectLst/>
                          <a:latin typeface="Avenir Next" panose="020B0503020202020204" pitchFamily="34" charset="0"/>
                          <a:ea typeface="Arial" panose="020B0604020202020204" pitchFamily="34" charset="0"/>
                        </a:rPr>
                        <a:t>EGO/CNRS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i="0" noProof="0" dirty="0">
                          <a:effectLst/>
                          <a:latin typeface="Avenir Next" panose="020B0503020202020204" pitchFamily="34" charset="0"/>
                          <a:ea typeface="Arial" panose="020B0604020202020204" pitchFamily="34" charset="0"/>
                        </a:rPr>
                        <a:t>Computing and environmental sustainability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4846103"/>
                  </a:ext>
                </a:extLst>
              </a:tr>
              <a:tr h="289421">
                <a:tc>
                  <a:txBody>
                    <a:bodyPr/>
                    <a:lstStyle/>
                    <a:p>
                      <a:pPr algn="l"/>
                      <a:r>
                        <a:rPr lang="en-GB" sz="1400" b="0" noProof="0" dirty="0">
                          <a:effectLst/>
                          <a:latin typeface="Avenir Next" panose="020B0503020202020204" pitchFamily="34" charset="0"/>
                        </a:rPr>
                        <a:t>Robert </a:t>
                      </a:r>
                      <a:r>
                        <a:rPr lang="en-GB" sz="1400" b="0" noProof="0" dirty="0" err="1">
                          <a:effectLst/>
                          <a:latin typeface="Avenir Next" panose="020B0503020202020204" pitchFamily="34" charset="0"/>
                        </a:rPr>
                        <a:t>Galler</a:t>
                      </a:r>
                      <a:endParaRPr lang="en-GB" sz="1400" b="0" noProof="0" dirty="0">
                        <a:effectLst/>
                        <a:latin typeface="Avenir Next" panose="020B0503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kern="1200" noProof="0" dirty="0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MUL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noProof="0" dirty="0">
                          <a:effectLst/>
                          <a:latin typeface="Avenir Next" panose="020B0503020202020204" pitchFamily="34" charset="0"/>
                        </a:rPr>
                        <a:t>Reuse of excavation material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9435988"/>
                  </a:ext>
                </a:extLst>
              </a:tr>
              <a:tr h="2894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noProof="0" dirty="0">
                          <a:effectLst/>
                          <a:latin typeface="Avenir Next" panose="020B0503020202020204" pitchFamily="34" charset="0"/>
                        </a:rPr>
                        <a:t>Elisabeth </a:t>
                      </a:r>
                      <a:r>
                        <a:rPr lang="en-GB" sz="1400" b="0" noProof="0" dirty="0" err="1">
                          <a:effectLst/>
                          <a:latin typeface="Avenir Next" panose="020B0503020202020204" pitchFamily="34" charset="0"/>
                        </a:rPr>
                        <a:t>Hauzinger</a:t>
                      </a:r>
                      <a:endParaRPr lang="en-GB" sz="1400" b="0" noProof="0" dirty="0">
                        <a:effectLst/>
                        <a:latin typeface="Avenir Next" panose="020B0503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noProof="0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MUL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noProof="0" dirty="0">
                          <a:effectLst/>
                          <a:latin typeface="Avenir Next" panose="020B0503020202020204" pitchFamily="34" charset="0"/>
                        </a:rPr>
                        <a:t>Reuse of excavation material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4964075"/>
                  </a:ext>
                </a:extLst>
              </a:tr>
              <a:tr h="2894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b="0" i="0" kern="1200" noProof="0" dirty="0">
                        <a:solidFill>
                          <a:schemeClr val="dk1"/>
                        </a:solidFill>
                        <a:effectLst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b="0" i="0" noProof="0">
                        <a:effectLst/>
                        <a:latin typeface="Avenir Next" panose="020B0503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b="0" i="0" noProof="0" dirty="0">
                        <a:effectLst/>
                        <a:latin typeface="Avenir Next" panose="020B0503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9699691"/>
                  </a:ext>
                </a:extLst>
              </a:tr>
              <a:tr h="2894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i="0" kern="1200" noProof="0" dirty="0">
                          <a:solidFill>
                            <a:srgbClr val="FF0000"/>
                          </a:solidFill>
                          <a:effectLst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Florent Robinet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i="0" noProof="0">
                          <a:solidFill>
                            <a:srgbClr val="FF0000"/>
                          </a:solidFill>
                          <a:effectLst/>
                          <a:latin typeface="Avenir Next" panose="020B0503020202020204" pitchFamily="34" charset="0"/>
                          <a:ea typeface="Arial" panose="020B0604020202020204" pitchFamily="34" charset="0"/>
                        </a:rPr>
                        <a:t>CNRS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i="0" noProof="0" dirty="0">
                          <a:solidFill>
                            <a:srgbClr val="FF0000"/>
                          </a:solidFill>
                          <a:effectLst/>
                          <a:latin typeface="Avenir Next" panose="020B0503020202020204" pitchFamily="34" charset="0"/>
                          <a:ea typeface="Arial" panose="020B0604020202020204" pitchFamily="34" charset="0"/>
                        </a:rPr>
                        <a:t>Computing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715960"/>
                  </a:ext>
                </a:extLst>
              </a:tr>
              <a:tr h="2894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noProof="0" dirty="0">
                          <a:solidFill>
                            <a:srgbClr val="FF0000"/>
                          </a:solidFill>
                          <a:effectLst/>
                          <a:latin typeface="Avenir Next" panose="020B0503020202020204" pitchFamily="34" charset="0"/>
                          <a:ea typeface="Arial" panose="020B0604020202020204" pitchFamily="34" charset="0"/>
                        </a:rPr>
                        <a:t>Andreas </a:t>
                      </a:r>
                      <a:r>
                        <a:rPr lang="en-GB" sz="1400" b="0" i="0" noProof="0" dirty="0" err="1">
                          <a:solidFill>
                            <a:srgbClr val="FF0000"/>
                          </a:solidFill>
                          <a:effectLst/>
                          <a:latin typeface="Avenir Next" panose="020B0503020202020204" pitchFamily="34" charset="0"/>
                          <a:ea typeface="Arial" panose="020B0604020202020204" pitchFamily="34" charset="0"/>
                        </a:rPr>
                        <a:t>Haugs</a:t>
                      </a:r>
                      <a:endParaRPr lang="en-GB" sz="1400" b="0" noProof="0" dirty="0">
                        <a:solidFill>
                          <a:srgbClr val="FF0000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noProof="0" dirty="0">
                          <a:solidFill>
                            <a:srgbClr val="FF0000"/>
                          </a:solidFill>
                          <a:effectLst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KIT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noProof="0" dirty="0">
                          <a:solidFill>
                            <a:srgbClr val="FF0000"/>
                          </a:solidFill>
                          <a:effectLst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 planning sustainability and green energy of research infrastructure</a:t>
                      </a:r>
                      <a:endParaRPr lang="en-GB" sz="1400" b="0" kern="1200" noProof="0" dirty="0">
                        <a:solidFill>
                          <a:srgbClr val="FF0000"/>
                        </a:solidFill>
                        <a:effectLst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75426407"/>
                  </a:ext>
                </a:extLst>
              </a:tr>
              <a:tr h="2894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noProof="0" dirty="0">
                          <a:solidFill>
                            <a:srgbClr val="FF0000"/>
                          </a:solidFill>
                          <a:effectLst/>
                          <a:latin typeface="Avenir Next" panose="020B0503020202020204" pitchFamily="34" charset="0"/>
                          <a:ea typeface="Arial" panose="020B0604020202020204" pitchFamily="34" charset="0"/>
                        </a:rPr>
                        <a:t>Francesca </a:t>
                      </a:r>
                      <a:r>
                        <a:rPr lang="en-GB" sz="1400" b="0" i="0" noProof="0" dirty="0" err="1">
                          <a:solidFill>
                            <a:srgbClr val="FF0000"/>
                          </a:solidFill>
                          <a:effectLst/>
                          <a:latin typeface="Avenir Next" panose="020B0503020202020204" pitchFamily="34" charset="0"/>
                          <a:ea typeface="Arial" panose="020B0604020202020204" pitchFamily="34" charset="0"/>
                        </a:rPr>
                        <a:t>Scipioni</a:t>
                      </a:r>
                      <a:endParaRPr lang="en-GB" sz="1400" b="0" i="0" noProof="0" dirty="0">
                        <a:solidFill>
                          <a:srgbClr val="FF0000"/>
                        </a:solidFill>
                        <a:effectLst/>
                        <a:latin typeface="Avenir Next" panose="020B0503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i="0" noProof="0">
                          <a:solidFill>
                            <a:srgbClr val="FF0000"/>
                          </a:solidFill>
                          <a:effectLst/>
                          <a:latin typeface="Avenir Next" panose="020B0503020202020204" pitchFamily="34" charset="0"/>
                          <a:ea typeface="Arial" panose="020B0604020202020204" pitchFamily="34" charset="0"/>
                        </a:rPr>
                        <a:t>INFN (Roma1 Sapienza)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i="0" noProof="0" dirty="0">
                          <a:solidFill>
                            <a:srgbClr val="FF0000"/>
                          </a:solidFill>
                          <a:effectLst/>
                          <a:latin typeface="Avenir Next" panose="020B0503020202020204" pitchFamily="34" charset="0"/>
                          <a:ea typeface="Arial" panose="020B0604020202020204" pitchFamily="34" charset="0"/>
                        </a:rPr>
                        <a:t>Smart/green energy solutions (hydroelectric, sea-waves, etc.)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68148935"/>
                  </a:ext>
                </a:extLst>
              </a:tr>
              <a:tr h="3570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noProof="0" dirty="0">
                          <a:solidFill>
                            <a:srgbClr val="FF0000"/>
                          </a:solidFill>
                          <a:effectLst/>
                          <a:latin typeface="Avenir Next" panose="020B0503020202020204" pitchFamily="34" charset="0"/>
                          <a:ea typeface="Arial" panose="020B0604020202020204" pitchFamily="34" charset="0"/>
                        </a:rPr>
                        <a:t>Jacopo Di Cave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i="0" noProof="0">
                          <a:solidFill>
                            <a:srgbClr val="FF0000"/>
                          </a:solidFill>
                          <a:effectLst/>
                          <a:latin typeface="Avenir Next" panose="020B0503020202020204" pitchFamily="34" charset="0"/>
                          <a:ea typeface="Arial" panose="020B0604020202020204" pitchFamily="34" charset="0"/>
                        </a:rPr>
                        <a:t>INFN (Roma1 Sapienza)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i="0" noProof="0" dirty="0">
                          <a:solidFill>
                            <a:srgbClr val="FF0000"/>
                          </a:solidFill>
                          <a:effectLst/>
                          <a:latin typeface="Avenir Next" panose="020B0503020202020204" pitchFamily="34" charset="0"/>
                          <a:ea typeface="Arial" panose="020B0604020202020204" pitchFamily="34" charset="0"/>
                        </a:rPr>
                        <a:t>Mitigating impact of wind energy farm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40813348"/>
                  </a:ext>
                </a:extLst>
              </a:tr>
              <a:tr h="3991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noProof="0" dirty="0">
                          <a:solidFill>
                            <a:srgbClr val="FF0000"/>
                          </a:solidFill>
                          <a:effectLst/>
                          <a:latin typeface="Avenir Next" panose="020B0503020202020204" pitchFamily="34" charset="0"/>
                          <a:ea typeface="Arial" panose="020B0604020202020204" pitchFamily="34" charset="0"/>
                        </a:rPr>
                        <a:t>Anita Di Giulio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Arial" panose="020B0604020202020204" pitchFamily="34" charset="0"/>
                          <a:cs typeface="+mn-cs"/>
                        </a:rPr>
                        <a:t>INFN (Roma1 Sapienza)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noProof="0" dirty="0">
                          <a:solidFill>
                            <a:srgbClr val="FF0000"/>
                          </a:solidFill>
                          <a:effectLst/>
                          <a:latin typeface="Avenir Next" panose="020B0503020202020204" pitchFamily="34" charset="0"/>
                        </a:rPr>
                        <a:t>Excavation optimizations, treatments and reuse of excavation material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8273814"/>
                  </a:ext>
                </a:extLst>
              </a:tr>
              <a:tr h="2625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i="0" noProof="0" dirty="0">
                          <a:solidFill>
                            <a:srgbClr val="FF0000"/>
                          </a:solidFill>
                          <a:effectLst/>
                          <a:latin typeface="Avenir Next" panose="020B0503020202020204" pitchFamily="34" charset="0"/>
                          <a:ea typeface="Arial" panose="020B0604020202020204" pitchFamily="34" charset="0"/>
                        </a:rPr>
                        <a:t>Flavia Ferranti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Arial" panose="020B0604020202020204" pitchFamily="34" charset="0"/>
                          <a:cs typeface="+mn-cs"/>
                        </a:rPr>
                        <a:t>INFN (Roma1 Sapienza)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i="0" noProof="0" dirty="0">
                          <a:solidFill>
                            <a:srgbClr val="FF0000"/>
                          </a:solidFill>
                          <a:effectLst/>
                          <a:latin typeface="Avenir Next" panose="020B0503020202020204" pitchFamily="34" charset="0"/>
                          <a:ea typeface="Arial" panose="020B0604020202020204" pitchFamily="34" charset="0"/>
                        </a:rPr>
                        <a:t>Climate changes and natural hazards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544477"/>
                  </a:ext>
                </a:extLst>
              </a:tr>
              <a:tr h="2418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i="0" noProof="0">
                          <a:solidFill>
                            <a:srgbClr val="FF0000"/>
                          </a:solidFill>
                          <a:effectLst/>
                          <a:latin typeface="Avenir Next" panose="020B0503020202020204" pitchFamily="34" charset="0"/>
                          <a:ea typeface="Arial" panose="020B0604020202020204" pitchFamily="34" charset="0"/>
                        </a:rPr>
                        <a:t>Monica </a:t>
                      </a:r>
                      <a:r>
                        <a:rPr lang="en-GB" sz="1400" b="0" i="0" kern="1200" noProof="0">
                          <a:solidFill>
                            <a:srgbClr val="FF0000"/>
                          </a:solidFill>
                          <a:effectLst/>
                          <a:latin typeface="Avenir Next" panose="020B0503020202020204" pitchFamily="34" charset="0"/>
                          <a:ea typeface="Arial" panose="020B0604020202020204" pitchFamily="34" charset="0"/>
                          <a:cs typeface="+mn-cs"/>
                        </a:rPr>
                        <a:t>Marzario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Arial" panose="020B0604020202020204" pitchFamily="34" charset="0"/>
                          <a:cs typeface="+mn-cs"/>
                        </a:rPr>
                        <a:t>INFN (Roma1 Sapienza)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i="0" noProof="0" dirty="0">
                          <a:solidFill>
                            <a:srgbClr val="FF0000"/>
                          </a:solidFill>
                          <a:effectLst/>
                          <a:latin typeface="Avenir Next" panose="020B0503020202020204" pitchFamily="34" charset="0"/>
                          <a:ea typeface="Arial" panose="020B0604020202020204" pitchFamily="34" charset="0"/>
                        </a:rPr>
                        <a:t>Land use assessment and monitoring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4028687"/>
                  </a:ext>
                </a:extLst>
              </a:tr>
            </a:tbl>
          </a:graphicData>
        </a:graphic>
      </p:graphicFrame>
      <p:sp>
        <p:nvSpPr>
          <p:cNvPr id="8" name="Titolo 1">
            <a:extLst>
              <a:ext uri="{FF2B5EF4-FFF2-40B4-BE49-F238E27FC236}">
                <a16:creationId xmlns:a16="http://schemas.microsoft.com/office/drawing/2014/main" id="{1CF215AC-6E22-D1FB-B105-4654185A0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673" y="365125"/>
            <a:ext cx="10751127" cy="1325563"/>
          </a:xfrm>
        </p:spPr>
        <p:txBody>
          <a:bodyPr>
            <a:normAutofit/>
          </a:bodyPr>
          <a:lstStyle/>
          <a:p>
            <a:r>
              <a:rPr lang="it-IT" sz="2400" dirty="0"/>
              <a:t>WP9 -  </a:t>
            </a:r>
            <a:r>
              <a:rPr lang="it-IT" sz="2400" dirty="0" err="1"/>
              <a:t>Participants</a:t>
            </a:r>
            <a:r>
              <a:rPr lang="it-IT" sz="2400" dirty="0"/>
              <a:t> and </a:t>
            </a:r>
            <a:r>
              <a:rPr lang="it-IT" sz="2400" dirty="0" err="1"/>
              <a:t>roles</a:t>
            </a:r>
            <a:endParaRPr lang="en-GB" sz="240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CCCFD06-0A96-DAAE-B688-B4B474029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76CB-8039-8D4C-9E68-28C372E7B747}" type="datetime1">
              <a:rPr lang="it-IT" smtClean="0"/>
              <a:t>17/06/24</a:t>
            </a:fld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F3E53C3-9BE7-6A47-2139-501AFA43D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Maria Marsella - Plenary Session - UPC Barcelona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5322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Segnaposto contenuto 2">
            <a:extLst>
              <a:ext uri="{FF2B5EF4-FFF2-40B4-BE49-F238E27FC236}">
                <a16:creationId xmlns:a16="http://schemas.microsoft.com/office/drawing/2014/main" id="{805189D6-D650-7A22-868A-20F97454C0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0323389"/>
              </p:ext>
            </p:extLst>
          </p:nvPr>
        </p:nvGraphicFramePr>
        <p:xfrm>
          <a:off x="5165335" y="837451"/>
          <a:ext cx="7048222" cy="5518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olo 1">
            <a:extLst>
              <a:ext uri="{FF2B5EF4-FFF2-40B4-BE49-F238E27FC236}">
                <a16:creationId xmlns:a16="http://schemas.microsoft.com/office/drawing/2014/main" id="{40E5A862-7353-D9A1-69D8-BF1568C156C8}"/>
              </a:ext>
            </a:extLst>
          </p:cNvPr>
          <p:cNvSpPr txBox="1">
            <a:spLocks/>
          </p:cNvSpPr>
          <p:nvPr/>
        </p:nvSpPr>
        <p:spPr>
          <a:xfrm>
            <a:off x="462973" y="2271336"/>
            <a:ext cx="38931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venir Next" panose="020B0503020202020204" pitchFamily="34" charset="0"/>
                <a:ea typeface="+mj-ea"/>
                <a:cs typeface="+mj-cs"/>
              </a:defRPr>
            </a:lvl1pPr>
          </a:lstStyle>
          <a:p>
            <a:r>
              <a:rPr lang="it-IT" sz="2400" dirty="0"/>
              <a:t>WP9 -  Interaction with </a:t>
            </a:r>
            <a:r>
              <a:rPr lang="it-IT" sz="2400" dirty="0" err="1"/>
              <a:t>other</a:t>
            </a:r>
            <a:r>
              <a:rPr lang="it-IT" sz="2400" dirty="0"/>
              <a:t> </a:t>
            </a:r>
            <a:r>
              <a:rPr lang="it-IT" sz="2400" dirty="0" err="1"/>
              <a:t>WPs</a:t>
            </a:r>
            <a:endParaRPr lang="en-GB" sz="240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D383A8E-4384-88A5-B41F-D9B92DCBB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97AE-067F-F24B-8189-4EE8A6A4EA1B}" type="datetime1">
              <a:rPr lang="it-IT" smtClean="0"/>
              <a:t>17/06/24</a:t>
            </a:fld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839C868-4FB6-DDA6-FC78-82F096D9C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Maria Marsella - Plenary Session - UPC Barcelona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92426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1590</Words>
  <Application>Microsoft Macintosh PowerPoint</Application>
  <PresentationFormat>Widescreen</PresentationFormat>
  <Paragraphs>210</Paragraphs>
  <Slides>16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1" baseType="lpstr">
      <vt:lpstr>Arial</vt:lpstr>
      <vt:lpstr>Avenir Next</vt:lpstr>
      <vt:lpstr>Times New Roman</vt:lpstr>
      <vt:lpstr>Wingdings</vt:lpstr>
      <vt:lpstr>Tema di Office</vt:lpstr>
      <vt:lpstr>Presentazione standard di PowerPoint</vt:lpstr>
      <vt:lpstr>WP9 -  Development of a sustainability strategy for ET </vt:lpstr>
      <vt:lpstr>WP9 -  Major challanges </vt:lpstr>
      <vt:lpstr>WP 9: Deliverables and milestones </vt:lpstr>
      <vt:lpstr>Presentazione standard di PowerPoint</vt:lpstr>
      <vt:lpstr>Presentazione standard di PowerPoint</vt:lpstr>
      <vt:lpstr>WP 9: Outlook and perspectives</vt:lpstr>
      <vt:lpstr>WP9 -  Participants and roles</vt:lpstr>
      <vt:lpstr>Presentazione standard di PowerPoint</vt:lpstr>
      <vt:lpstr>Presentazione standard di PowerPoint</vt:lpstr>
      <vt:lpstr>Presentazione standard di PowerPoint</vt:lpstr>
      <vt:lpstr>What we are doing @EGO</vt:lpstr>
      <vt:lpstr>What we are doing @INFN</vt:lpstr>
      <vt:lpstr>What we are doing @CNRS</vt:lpstr>
      <vt:lpstr>What we are doing @MUL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Long-term sustainability of research infrastructures</dc:title>
  <dc:creator>Francesca Spagnuolo</dc:creator>
  <cp:lastModifiedBy>maria.marsella</cp:lastModifiedBy>
  <cp:revision>34</cp:revision>
  <dcterms:created xsi:type="dcterms:W3CDTF">2023-10-19T07:35:02Z</dcterms:created>
  <dcterms:modified xsi:type="dcterms:W3CDTF">2024-06-17T12:05:23Z</dcterms:modified>
</cp:coreProperties>
</file>