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56" r:id="rId2"/>
    <p:sldId id="261" r:id="rId3"/>
    <p:sldId id="257" r:id="rId4"/>
    <p:sldId id="271" r:id="rId5"/>
    <p:sldId id="269" r:id="rId6"/>
    <p:sldId id="272" r:id="rId7"/>
    <p:sldId id="273" r:id="rId8"/>
    <p:sldId id="274" r:id="rId9"/>
    <p:sldId id="270" r:id="rId10"/>
    <p:sldId id="259" r:id="rId11"/>
    <p:sldId id="262" r:id="rId12"/>
    <p:sldId id="268" r:id="rId13"/>
    <p:sldId id="276" r:id="rId14"/>
    <p:sldId id="277" r:id="rId15"/>
    <p:sldId id="267" r:id="rId16"/>
  </p:sldIdLst>
  <p:sldSz cx="12192000" cy="6858000"/>
  <p:notesSz cx="9982200" cy="6797675"/>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9A4"/>
    <a:srgbClr val="AEC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795925-0337-A509-C21A-98565700729A}">
  <a:tblStyle styleId="{F7795925-0337-A509-C21A-98565700729A}" styleName="Table_1">
    <a:wholeTbl>
      <a:tcTxStyle>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rgbClr val="E8EBF5"/>
          </a:solidFill>
        </a:fill>
      </a:tcStyle>
    </a:wholeTbl>
    <a:band1H>
      <a:tcStyle>
        <a:tcBdr/>
        <a:fill>
          <a:solidFill>
            <a:srgbClr val="CDD4EA"/>
          </a:solidFill>
        </a:fill>
      </a:tcStyle>
    </a:band1H>
    <a:band2H>
      <a:tcStyle>
        <a:tcBdr/>
      </a:tcStyle>
    </a:band2H>
    <a:band1V>
      <a:tcStyle>
        <a:tcBdr/>
        <a:fill>
          <a:solidFill>
            <a:srgbClr val="CDD4EA"/>
          </a:solidFill>
        </a:fill>
      </a:tcStyle>
    </a:band1V>
    <a:band2V>
      <a:tcStyle>
        <a:tcBdr/>
        <a:fill>
          <a:solidFill>
            <a:srgbClr val="CDD4EA"/>
          </a:solidFill>
        </a:fill>
      </a:tcStyle>
    </a:band2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i="of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4"/>
    <p:restoredTop sz="94580"/>
  </p:normalViewPr>
  <p:slideViewPr>
    <p:cSldViewPr>
      <p:cViewPr varScale="1">
        <p:scale>
          <a:sx n="71" d="100"/>
          <a:sy n="71" d="100"/>
        </p:scale>
        <p:origin x="51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3" name="Google Shape;3;n"/>
          <p:cNvSpPr txBox="1">
            <a:spLocks noGrp="1"/>
          </p:cNvSpPr>
          <p:nvPr>
            <p:ph type="hdr" idx="2"/>
          </p:nvPr>
        </p:nvSpPr>
        <p:spPr bwMode="auto">
          <a:xfrm>
            <a:off x="0" y="0"/>
            <a:ext cx="2433161" cy="454752"/>
          </a:xfrm>
          <a:prstGeom prst="rect">
            <a:avLst/>
          </a:prstGeom>
          <a:noFill/>
          <a:ln>
            <a:noFill/>
          </a:ln>
        </p:spPr>
        <p:txBody>
          <a:bodyPr spcFirstLastPara="1" wrap="square" lIns="80527" tIns="40253" rIns="80527" bIns="40253" anchor="t" anchorCtr="0">
            <a:noAutofit/>
          </a:bodyPr>
          <a:lstStyle>
            <a:lvl1pPr marR="0" lvl="0" algn="l">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2pPr>
            <a:lvl3pPr marR="0" lvl="2"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3pPr>
            <a:lvl4pPr marR="0" lvl="3"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4pPr>
            <a:lvl5pPr marR="0" lvl="4"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5pPr>
            <a:lvl6pPr marR="0" lvl="5"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6pPr>
            <a:lvl7pPr marR="0" lvl="6"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7pPr>
            <a:lvl8pPr marR="0" lvl="7"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8pPr>
            <a:lvl9pPr marR="0" lvl="8"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9pPr>
          </a:lstStyle>
          <a:p>
            <a:pPr>
              <a:defRPr/>
            </a:pPr>
            <a:endParaRPr/>
          </a:p>
        </p:txBody>
      </p:sp>
      <p:sp>
        <p:nvSpPr>
          <p:cNvPr id="4" name="Google Shape;4;n"/>
          <p:cNvSpPr txBox="1">
            <a:spLocks noGrp="1"/>
          </p:cNvSpPr>
          <p:nvPr>
            <p:ph type="dt" idx="10"/>
          </p:nvPr>
        </p:nvSpPr>
        <p:spPr bwMode="auto">
          <a:xfrm>
            <a:off x="3180527" y="0"/>
            <a:ext cx="2433161" cy="454752"/>
          </a:xfrm>
          <a:prstGeom prst="rect">
            <a:avLst/>
          </a:prstGeom>
          <a:noFill/>
          <a:ln>
            <a:noFill/>
          </a:ln>
        </p:spPr>
        <p:txBody>
          <a:bodyPr spcFirstLastPara="1" wrap="square" lIns="80527" tIns="40253" rIns="80527" bIns="40253" anchor="t" anchorCtr="0">
            <a:noAutofit/>
          </a:bodyPr>
          <a:lstStyle>
            <a:lvl1pPr marR="0" lvl="0" algn="r">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2pPr>
            <a:lvl3pPr marR="0" lvl="2"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3pPr>
            <a:lvl4pPr marR="0" lvl="3"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4pPr>
            <a:lvl5pPr marR="0" lvl="4"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5pPr>
            <a:lvl6pPr marR="0" lvl="5"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6pPr>
            <a:lvl7pPr marR="0" lvl="6"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7pPr>
            <a:lvl8pPr marR="0" lvl="7"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8pPr>
            <a:lvl9pPr marR="0" lvl="8"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9pPr>
          </a:lstStyle>
          <a:p>
            <a:pPr>
              <a:defRPr/>
            </a:pPr>
            <a:endParaRPr/>
          </a:p>
        </p:txBody>
      </p:sp>
      <p:sp>
        <p:nvSpPr>
          <p:cNvPr id="5" name="Google Shape;5;n"/>
          <p:cNvSpPr>
            <a:spLocks noGrp="1" noRot="1" noChangeAspect="1"/>
          </p:cNvSpPr>
          <p:nvPr>
            <p:ph type="sldImg" idx="3"/>
          </p:nvPr>
        </p:nvSpPr>
        <p:spPr bwMode="auto">
          <a:xfrm>
            <a:off x="88900" y="1133475"/>
            <a:ext cx="5437188"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bwMode="auto">
          <a:xfrm>
            <a:off x="561499" y="4361842"/>
            <a:ext cx="4491990" cy="3568779"/>
          </a:xfrm>
          <a:prstGeom prst="rect">
            <a:avLst/>
          </a:prstGeom>
          <a:noFill/>
          <a:ln>
            <a:noFill/>
          </a:ln>
        </p:spPr>
        <p:txBody>
          <a:bodyPr spcFirstLastPara="1" wrap="square" lIns="80527" tIns="40253" rIns="80527" bIns="40253"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defRPr>
            </a:lvl1pPr>
            <a:lvl2pPr marL="914400" marR="0" lvl="1"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defRPr>
            </a:lvl2pPr>
            <a:lvl3pPr marL="1371600" marR="0" lvl="2"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defRPr>
            </a:lvl3pPr>
            <a:lvl4pPr marL="1828800" marR="0" lvl="3"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defRPr>
            </a:lvl4pPr>
            <a:lvl5pPr marL="2286000" marR="0" lvl="4"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defRPr>
            </a:lvl5pPr>
            <a:lvl6pPr marL="2743200" marR="0" lvl="5"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defRPr>
            </a:lvl6pPr>
            <a:lvl7pPr marL="3200400" marR="0" lvl="6"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defRPr>
            </a:lvl7pPr>
            <a:lvl8pPr marL="3657600" marR="0" lvl="7"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defRPr>
            </a:lvl8pPr>
            <a:lvl9pPr marL="4114800" marR="0" lvl="8"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defRPr>
            </a:lvl9pPr>
          </a:lstStyle>
          <a:p>
            <a:pPr>
              <a:defRPr/>
            </a:pPr>
            <a:endParaRPr/>
          </a:p>
        </p:txBody>
      </p:sp>
      <p:sp>
        <p:nvSpPr>
          <p:cNvPr id="7" name="Google Shape;7;n"/>
          <p:cNvSpPr txBox="1">
            <a:spLocks noGrp="1"/>
          </p:cNvSpPr>
          <p:nvPr>
            <p:ph type="ftr" idx="11"/>
          </p:nvPr>
        </p:nvSpPr>
        <p:spPr bwMode="auto">
          <a:xfrm>
            <a:off x="0" y="8608816"/>
            <a:ext cx="2433161" cy="454751"/>
          </a:xfrm>
          <a:prstGeom prst="rect">
            <a:avLst/>
          </a:prstGeom>
          <a:noFill/>
          <a:ln>
            <a:noFill/>
          </a:ln>
        </p:spPr>
        <p:txBody>
          <a:bodyPr spcFirstLastPara="1" wrap="square" lIns="80527" tIns="40253" rIns="80527" bIns="40253" anchor="b" anchorCtr="0">
            <a:noAutofit/>
          </a:bodyPr>
          <a:lstStyle>
            <a:lvl1pPr marR="0" lvl="0" algn="l">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2pPr>
            <a:lvl3pPr marR="0" lvl="2"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3pPr>
            <a:lvl4pPr marR="0" lvl="3"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4pPr>
            <a:lvl5pPr marR="0" lvl="4"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5pPr>
            <a:lvl6pPr marR="0" lvl="5"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6pPr>
            <a:lvl7pPr marR="0" lvl="6"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7pPr>
            <a:lvl8pPr marR="0" lvl="7"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8pPr>
            <a:lvl9pPr marR="0" lvl="8" algn="l">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defRPr>
            </a:lvl9pPr>
          </a:lstStyle>
          <a:p>
            <a:pPr>
              <a:defRPr/>
            </a:pPr>
            <a:endParaRPr/>
          </a:p>
        </p:txBody>
      </p:sp>
      <p:sp>
        <p:nvSpPr>
          <p:cNvPr id="8" name="Google Shape;8;n"/>
          <p:cNvSpPr txBox="1">
            <a:spLocks noGrp="1"/>
          </p:cNvSpPr>
          <p:nvPr>
            <p:ph type="sldNum" idx="12"/>
          </p:nvPr>
        </p:nvSpPr>
        <p:spPr bwMode="auto">
          <a:xfrm>
            <a:off x="3180527" y="8608816"/>
            <a:ext cx="2433161" cy="454751"/>
          </a:xfrm>
          <a:prstGeom prst="rect">
            <a:avLst/>
          </a:prstGeom>
          <a:noFill/>
          <a:ln>
            <a:noFill/>
          </a:ln>
        </p:spPr>
        <p:txBody>
          <a:bodyPr spcFirstLastPara="1" wrap="square" lIns="80527" tIns="40253" rIns="80527" bIns="40253" anchor="b" anchorCtr="0">
            <a:noAutofit/>
          </a:bodyPr>
          <a:lstStyle/>
          <a:p>
            <a:pPr algn="r">
              <a:buSzPts val="1200"/>
              <a:defRPr/>
            </a:pPr>
            <a:fld id="{00000000-1234-1234-1234-123412341234}" type="slidenum">
              <a:rPr lang="en-US" sz="1100" smtClean="0">
                <a:solidFill>
                  <a:schemeClr val="dk1"/>
                </a:solidFill>
                <a:latin typeface="Calibri"/>
                <a:ea typeface="Calibri"/>
                <a:cs typeface="Calibri"/>
              </a:rPr>
              <a:pPr algn="r">
                <a:buSzPts val="1200"/>
                <a:defRPr/>
              </a:pPr>
              <a:t>‹Nº›</a:t>
            </a:fld>
            <a:endParaRPr lang="en-US" sz="1100">
              <a:solidFill>
                <a:schemeClr val="dk1"/>
              </a:solidFill>
              <a:latin typeface="Calibri"/>
              <a:ea typeface="Calibri"/>
              <a:cs typeface="Calibri"/>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defRPr/>
            </a:pPr>
            <a:fld id="{00000000-1234-1234-1234-123412341234}" type="slidenum">
              <a:rPr lang="en-US" sz="1100" smtClean="0">
                <a:solidFill>
                  <a:schemeClr val="dk1"/>
                </a:solidFill>
                <a:latin typeface="Calibri"/>
                <a:ea typeface="Calibri"/>
                <a:cs typeface="Calibri"/>
              </a:rPr>
              <a:pPr algn="r">
                <a:buSzPts val="1200"/>
                <a:defRPr/>
              </a:pPr>
              <a:t>1</a:t>
            </a:fld>
            <a:endParaRPr lang="en-US" sz="1100">
              <a:solidFill>
                <a:schemeClr val="dk1"/>
              </a:solidFill>
              <a:latin typeface="Calibri"/>
              <a:ea typeface="Calibri"/>
              <a:cs typeface="Calibri"/>
            </a:endParaRPr>
          </a:p>
        </p:txBody>
      </p:sp>
    </p:spTree>
    <p:extLst>
      <p:ext uri="{BB962C8B-B14F-4D97-AF65-F5344CB8AC3E}">
        <p14:creationId xmlns:p14="http://schemas.microsoft.com/office/powerpoint/2010/main" val="241591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a:spLocks noGrp="1" noRot="1" noChangeAspect="1"/>
          </p:cNvSpPr>
          <p:nvPr>
            <p:ph type="sldImg" idx="2"/>
          </p:nvPr>
        </p:nvSpPr>
        <p:spPr>
          <a:xfrm>
            <a:off x="88900" y="1133475"/>
            <a:ext cx="5437188"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2:notes"/>
          <p:cNvSpPr txBox="1">
            <a:spLocks noGrp="1"/>
          </p:cNvSpPr>
          <p:nvPr>
            <p:ph type="body" idx="1"/>
          </p:nvPr>
        </p:nvSpPr>
        <p:spPr>
          <a:xfrm>
            <a:off x="561499" y="4361842"/>
            <a:ext cx="4491990" cy="3568779"/>
          </a:xfrm>
          <a:prstGeom prst="rect">
            <a:avLst/>
          </a:prstGeom>
          <a:noFill/>
          <a:ln>
            <a:noFill/>
          </a:ln>
        </p:spPr>
        <p:txBody>
          <a:bodyPr spcFirstLastPara="1" wrap="square" lIns="80527" tIns="40253" rIns="80527" bIns="40253" anchor="t" anchorCtr="0">
            <a:noAutofit/>
          </a:bodyPr>
          <a:lstStyle/>
          <a:p>
            <a:pPr marL="0" indent="0" rtl="0"/>
            <a:endParaRPr/>
          </a:p>
        </p:txBody>
      </p:sp>
      <p:sp>
        <p:nvSpPr>
          <p:cNvPr id="254" name="Google Shape;254;p12:notes"/>
          <p:cNvSpPr txBox="1">
            <a:spLocks noGrp="1"/>
          </p:cNvSpPr>
          <p:nvPr>
            <p:ph type="sldNum" idx="12"/>
          </p:nvPr>
        </p:nvSpPr>
        <p:spPr>
          <a:xfrm>
            <a:off x="3180527" y="8608816"/>
            <a:ext cx="2433161" cy="454751"/>
          </a:xfrm>
          <a:prstGeom prst="rect">
            <a:avLst/>
          </a:prstGeom>
          <a:noFill/>
          <a:ln>
            <a:noFill/>
          </a:ln>
        </p:spPr>
        <p:txBody>
          <a:bodyPr spcFirstLastPara="1" wrap="square" lIns="80527" tIns="40253" rIns="80527" bIns="40253" anchor="b" anchorCtr="0">
            <a:noAutofit/>
          </a:bodyPr>
          <a:lstStyle/>
          <a:p>
            <a:pPr algn="r" rtl="0"/>
            <a:fld id="{00000000-1234-1234-1234-123412341234}" type="slidenum">
              <a:rPr lang="en-US"/>
              <a:pPr algn="r" rtl="0"/>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0" name="Google Shape;110;p2:notes"/>
          <p:cNvSpPr>
            <a:spLocks noGrp="1" noRot="1" noChangeAspect="1"/>
          </p:cNvSpPr>
          <p:nvPr>
            <p:ph type="sldImg" idx="2"/>
          </p:nvPr>
        </p:nvSpPr>
        <p:spPr bwMode="auto">
          <a:xfrm>
            <a:off x="88900" y="1133475"/>
            <a:ext cx="5437188"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bwMode="auto">
          <a:xfrm>
            <a:off x="561499" y="4361841"/>
            <a:ext cx="4491990" cy="3568928"/>
          </a:xfrm>
          <a:prstGeom prst="rect">
            <a:avLst/>
          </a:prstGeom>
          <a:noFill/>
          <a:ln>
            <a:noFill/>
          </a:ln>
        </p:spPr>
        <p:txBody>
          <a:bodyPr spcFirstLastPara="1" wrap="square" lIns="80527" tIns="40253" rIns="80527" bIns="40253" anchor="t" anchorCtr="0">
            <a:noAutofit/>
          </a:bodyPr>
          <a:lstStyle/>
          <a:p>
            <a:pPr marL="0" indent="0">
              <a:defRPr/>
            </a:pPr>
            <a:endParaRPr dirty="0"/>
          </a:p>
        </p:txBody>
      </p:sp>
      <p:sp>
        <p:nvSpPr>
          <p:cNvPr id="112" name="Google Shape;112;p2:notes"/>
          <p:cNvSpPr txBox="1">
            <a:spLocks noGrp="1"/>
          </p:cNvSpPr>
          <p:nvPr>
            <p:ph type="sldNum" idx="12"/>
          </p:nvPr>
        </p:nvSpPr>
        <p:spPr bwMode="auto">
          <a:xfrm>
            <a:off x="3180527" y="8608815"/>
            <a:ext cx="2433161" cy="454665"/>
          </a:xfrm>
          <a:prstGeom prst="rect">
            <a:avLst/>
          </a:prstGeom>
          <a:noFill/>
          <a:ln>
            <a:noFill/>
          </a:ln>
        </p:spPr>
        <p:txBody>
          <a:bodyPr spcFirstLastPara="1" wrap="square" lIns="80527" tIns="40253" rIns="80527" bIns="40253" anchor="b" anchorCtr="0">
            <a:noAutofit/>
          </a:bodyPr>
          <a:lstStyle/>
          <a:p>
            <a:pPr algn="r">
              <a:buSzPts val="1400"/>
              <a:defRPr/>
            </a:pPr>
            <a:fld id="{00000000-1234-1234-1234-123412341234}" type="slidenum">
              <a:rPr lang="en-US"/>
              <a:pPr algn="r">
                <a:buSzPts val="1400"/>
                <a:defRPr/>
              </a:pPr>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632683108" name="Google Shape;125;p4:notes"/>
          <p:cNvSpPr>
            <a:spLocks noGrp="1" noRot="1" noChangeAspect="1"/>
          </p:cNvSpPr>
          <p:nvPr>
            <p:ph type="sldImg" idx="2"/>
          </p:nvPr>
        </p:nvSpPr>
        <p:spPr bwMode="auto">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300568" name="Google Shape;126;p4:notes"/>
          <p:cNvSpPr txBox="1">
            <a:spLocks noGrp="1"/>
          </p:cNvSpPr>
          <p:nvPr>
            <p:ph type="body" idx="1"/>
          </p:nvPr>
        </p:nvSpPr>
        <p:spPr bwMode="auto">
          <a:xfrm>
            <a:off x="685800" y="4400550"/>
            <a:ext cx="5486400" cy="3600599"/>
          </a:xfrm>
          <a:prstGeom prst="rect">
            <a:avLst/>
          </a:prstGeom>
          <a:noFill/>
          <a:ln>
            <a:noFill/>
          </a:ln>
        </p:spPr>
        <p:txBody>
          <a:bodyPr spcFirstLastPara="1" wrap="square" lIns="91423" tIns="45699" rIns="91423" bIns="45699" anchor="t" anchorCtr="0">
            <a:noAutofit/>
          </a:bodyPr>
          <a:lstStyle/>
          <a:p>
            <a:pPr marL="0" lvl="0" indent="0" algn="l">
              <a:lnSpc>
                <a:spcPct val="100000"/>
              </a:lnSpc>
              <a:spcBef>
                <a:spcPts val="0"/>
              </a:spcBef>
              <a:spcAft>
                <a:spcPts val="0"/>
              </a:spcAft>
              <a:buSzPts val="1400"/>
              <a:buNone/>
              <a:defRPr/>
            </a:pPr>
            <a:endParaRPr dirty="0"/>
          </a:p>
        </p:txBody>
      </p:sp>
      <p:sp>
        <p:nvSpPr>
          <p:cNvPr id="510675464" name="Google Shape;127;p4:notes"/>
          <p:cNvSpPr txBox="1">
            <a:spLocks noGrp="1"/>
          </p:cNvSpPr>
          <p:nvPr>
            <p:ph type="sldNum" idx="12"/>
          </p:nvPr>
        </p:nvSpPr>
        <p:spPr bwMode="auto">
          <a:xfrm>
            <a:off x="3884612" y="8685212"/>
            <a:ext cx="2971800" cy="458699"/>
          </a:xfrm>
          <a:prstGeom prst="rect">
            <a:avLst/>
          </a:prstGeom>
          <a:noFill/>
          <a:ln>
            <a:noFill/>
          </a:ln>
        </p:spPr>
        <p:txBody>
          <a:bodyPr spcFirstLastPara="1" wrap="square" lIns="91423" tIns="45699" rIns="91423" bIns="45699" anchor="b" anchorCtr="0">
            <a:noAutofit/>
          </a:bodyPr>
          <a:lstStyle/>
          <a:p>
            <a:pPr marL="0" lvl="0" indent="0" algn="r">
              <a:lnSpc>
                <a:spcPct val="100000"/>
              </a:lnSpc>
              <a:spcBef>
                <a:spcPts val="0"/>
              </a:spcBef>
              <a:spcAft>
                <a:spcPts val="0"/>
              </a:spcAft>
              <a:buSzPts val="1400"/>
              <a:buNone/>
              <a:defRPr/>
            </a:pPr>
            <a:fld id="{3F0D9DCD-14B6-243E-1865-31B87B4BF197}"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0" name="Google Shape;110;p2:notes"/>
          <p:cNvSpPr>
            <a:spLocks noGrp="1" noRot="1" noChangeAspect="1"/>
          </p:cNvSpPr>
          <p:nvPr>
            <p:ph type="sldImg" idx="2"/>
          </p:nvPr>
        </p:nvSpPr>
        <p:spPr bwMode="auto">
          <a:xfrm>
            <a:off x="88900" y="1133475"/>
            <a:ext cx="5437188"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bwMode="auto">
          <a:xfrm>
            <a:off x="561499" y="4361841"/>
            <a:ext cx="4491990" cy="3568928"/>
          </a:xfrm>
          <a:prstGeom prst="rect">
            <a:avLst/>
          </a:prstGeom>
          <a:noFill/>
          <a:ln>
            <a:noFill/>
          </a:ln>
        </p:spPr>
        <p:txBody>
          <a:bodyPr spcFirstLastPara="1" wrap="square" lIns="80527" tIns="40253" rIns="80527" bIns="40253" anchor="t" anchorCtr="0">
            <a:noAutofit/>
          </a:bodyPr>
          <a:lstStyle/>
          <a:p>
            <a:pPr marL="0" indent="0">
              <a:defRPr/>
            </a:pPr>
            <a:endParaRPr dirty="0"/>
          </a:p>
        </p:txBody>
      </p:sp>
      <p:sp>
        <p:nvSpPr>
          <p:cNvPr id="112" name="Google Shape;112;p2:notes"/>
          <p:cNvSpPr txBox="1">
            <a:spLocks noGrp="1"/>
          </p:cNvSpPr>
          <p:nvPr>
            <p:ph type="sldNum" idx="12"/>
          </p:nvPr>
        </p:nvSpPr>
        <p:spPr bwMode="auto">
          <a:xfrm>
            <a:off x="3180527" y="8608815"/>
            <a:ext cx="2433161" cy="454665"/>
          </a:xfrm>
          <a:prstGeom prst="rect">
            <a:avLst/>
          </a:prstGeom>
          <a:noFill/>
          <a:ln>
            <a:noFill/>
          </a:ln>
        </p:spPr>
        <p:txBody>
          <a:bodyPr spcFirstLastPara="1" wrap="square" lIns="80527" tIns="40253" rIns="80527" bIns="40253" anchor="b" anchorCtr="0">
            <a:noAutofit/>
          </a:bodyPr>
          <a:lstStyle/>
          <a:p>
            <a:pPr algn="r">
              <a:buSzPts val="1400"/>
              <a:defRPr/>
            </a:pPr>
            <a:fld id="{00000000-1234-1234-1234-123412341234}" type="slidenum">
              <a:rPr lang="en-US"/>
              <a:pPr algn="r">
                <a:buSzPts val="1400"/>
                <a:defRPr/>
              </a:pPr>
              <a:t>5</a:t>
            </a:fld>
            <a:endParaRPr/>
          </a:p>
        </p:txBody>
      </p:sp>
    </p:spTree>
    <p:extLst>
      <p:ext uri="{BB962C8B-B14F-4D97-AF65-F5344CB8AC3E}">
        <p14:creationId xmlns:p14="http://schemas.microsoft.com/office/powerpoint/2010/main" val="258073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0" name="Google Shape;110;p2:notes"/>
          <p:cNvSpPr>
            <a:spLocks noGrp="1" noRot="1" noChangeAspect="1"/>
          </p:cNvSpPr>
          <p:nvPr>
            <p:ph type="sldImg" idx="2"/>
          </p:nvPr>
        </p:nvSpPr>
        <p:spPr bwMode="auto">
          <a:xfrm>
            <a:off x="88900" y="1133475"/>
            <a:ext cx="5437188"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bwMode="auto">
          <a:xfrm>
            <a:off x="561499" y="4361841"/>
            <a:ext cx="4491990" cy="3568928"/>
          </a:xfrm>
          <a:prstGeom prst="rect">
            <a:avLst/>
          </a:prstGeom>
          <a:noFill/>
          <a:ln>
            <a:noFill/>
          </a:ln>
        </p:spPr>
        <p:txBody>
          <a:bodyPr spcFirstLastPara="1" wrap="square" lIns="80527" tIns="40253" rIns="80527" bIns="40253" anchor="t" anchorCtr="0">
            <a:noAutofit/>
          </a:bodyPr>
          <a:lstStyle/>
          <a:p>
            <a:pPr marL="0" indent="0">
              <a:defRPr/>
            </a:pPr>
            <a:endParaRPr dirty="0"/>
          </a:p>
        </p:txBody>
      </p:sp>
      <p:sp>
        <p:nvSpPr>
          <p:cNvPr id="112" name="Google Shape;112;p2:notes"/>
          <p:cNvSpPr txBox="1">
            <a:spLocks noGrp="1"/>
          </p:cNvSpPr>
          <p:nvPr>
            <p:ph type="sldNum" idx="12"/>
          </p:nvPr>
        </p:nvSpPr>
        <p:spPr bwMode="auto">
          <a:xfrm>
            <a:off x="3180527" y="8608815"/>
            <a:ext cx="2433161" cy="454665"/>
          </a:xfrm>
          <a:prstGeom prst="rect">
            <a:avLst/>
          </a:prstGeom>
          <a:noFill/>
          <a:ln>
            <a:noFill/>
          </a:ln>
        </p:spPr>
        <p:txBody>
          <a:bodyPr spcFirstLastPara="1" wrap="square" lIns="80527" tIns="40253" rIns="80527" bIns="40253" anchor="b" anchorCtr="0">
            <a:noAutofit/>
          </a:bodyPr>
          <a:lstStyle/>
          <a:p>
            <a:pPr algn="r">
              <a:buSzPts val="1400"/>
              <a:defRPr/>
            </a:pPr>
            <a:fld id="{00000000-1234-1234-1234-123412341234}" type="slidenum">
              <a:rPr lang="en-US"/>
              <a:pPr algn="r">
                <a:buSzPts val="1400"/>
                <a:defRPr/>
              </a:pPr>
              <a:t>6</a:t>
            </a:fld>
            <a:endParaRPr/>
          </a:p>
        </p:txBody>
      </p:sp>
    </p:spTree>
    <p:extLst>
      <p:ext uri="{BB962C8B-B14F-4D97-AF65-F5344CB8AC3E}">
        <p14:creationId xmlns:p14="http://schemas.microsoft.com/office/powerpoint/2010/main" val="337236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0" name="Google Shape;110;p2:notes"/>
          <p:cNvSpPr>
            <a:spLocks noGrp="1" noRot="1" noChangeAspect="1"/>
          </p:cNvSpPr>
          <p:nvPr>
            <p:ph type="sldImg" idx="2"/>
          </p:nvPr>
        </p:nvSpPr>
        <p:spPr bwMode="auto">
          <a:xfrm>
            <a:off x="88900" y="1133475"/>
            <a:ext cx="5437188"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bwMode="auto">
          <a:xfrm>
            <a:off x="561499" y="4361841"/>
            <a:ext cx="4491990" cy="3568928"/>
          </a:xfrm>
          <a:prstGeom prst="rect">
            <a:avLst/>
          </a:prstGeom>
          <a:noFill/>
          <a:ln>
            <a:noFill/>
          </a:ln>
        </p:spPr>
        <p:txBody>
          <a:bodyPr spcFirstLastPara="1" wrap="square" lIns="80527" tIns="40253" rIns="80527" bIns="40253" anchor="t" anchorCtr="0">
            <a:noAutofit/>
          </a:bodyPr>
          <a:lstStyle/>
          <a:p>
            <a:pPr marL="0" indent="0">
              <a:defRPr/>
            </a:pPr>
            <a:endParaRPr dirty="0"/>
          </a:p>
        </p:txBody>
      </p:sp>
      <p:sp>
        <p:nvSpPr>
          <p:cNvPr id="112" name="Google Shape;112;p2:notes"/>
          <p:cNvSpPr txBox="1">
            <a:spLocks noGrp="1"/>
          </p:cNvSpPr>
          <p:nvPr>
            <p:ph type="sldNum" idx="12"/>
          </p:nvPr>
        </p:nvSpPr>
        <p:spPr bwMode="auto">
          <a:xfrm>
            <a:off x="3180527" y="8608815"/>
            <a:ext cx="2433161" cy="454665"/>
          </a:xfrm>
          <a:prstGeom prst="rect">
            <a:avLst/>
          </a:prstGeom>
          <a:noFill/>
          <a:ln>
            <a:noFill/>
          </a:ln>
        </p:spPr>
        <p:txBody>
          <a:bodyPr spcFirstLastPara="1" wrap="square" lIns="80527" tIns="40253" rIns="80527" bIns="40253" anchor="b" anchorCtr="0">
            <a:noAutofit/>
          </a:bodyPr>
          <a:lstStyle/>
          <a:p>
            <a:pPr algn="r">
              <a:buSzPts val="1400"/>
              <a:defRPr/>
            </a:pPr>
            <a:fld id="{00000000-1234-1234-1234-123412341234}" type="slidenum">
              <a:rPr lang="en-US"/>
              <a:pPr algn="r">
                <a:buSzPts val="1400"/>
                <a:defRPr/>
              </a:pPr>
              <a:t>7</a:t>
            </a:fld>
            <a:endParaRPr/>
          </a:p>
        </p:txBody>
      </p:sp>
    </p:spTree>
    <p:extLst>
      <p:ext uri="{BB962C8B-B14F-4D97-AF65-F5344CB8AC3E}">
        <p14:creationId xmlns:p14="http://schemas.microsoft.com/office/powerpoint/2010/main" val="305159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0" name="Google Shape;110;p2:notes"/>
          <p:cNvSpPr>
            <a:spLocks noGrp="1" noRot="1" noChangeAspect="1"/>
          </p:cNvSpPr>
          <p:nvPr>
            <p:ph type="sldImg" idx="2"/>
          </p:nvPr>
        </p:nvSpPr>
        <p:spPr bwMode="auto">
          <a:xfrm>
            <a:off x="88900" y="1133475"/>
            <a:ext cx="5437188"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bwMode="auto">
          <a:xfrm>
            <a:off x="561499" y="4361841"/>
            <a:ext cx="4491990" cy="3568928"/>
          </a:xfrm>
          <a:prstGeom prst="rect">
            <a:avLst/>
          </a:prstGeom>
          <a:noFill/>
          <a:ln>
            <a:noFill/>
          </a:ln>
        </p:spPr>
        <p:txBody>
          <a:bodyPr spcFirstLastPara="1" wrap="square" lIns="80527" tIns="40253" rIns="80527" bIns="40253" anchor="t" anchorCtr="0">
            <a:noAutofit/>
          </a:bodyPr>
          <a:lstStyle/>
          <a:p>
            <a:pPr marL="0" indent="0">
              <a:defRPr/>
            </a:pPr>
            <a:endParaRPr dirty="0"/>
          </a:p>
        </p:txBody>
      </p:sp>
      <p:sp>
        <p:nvSpPr>
          <p:cNvPr id="112" name="Google Shape;112;p2:notes"/>
          <p:cNvSpPr txBox="1">
            <a:spLocks noGrp="1"/>
          </p:cNvSpPr>
          <p:nvPr>
            <p:ph type="sldNum" idx="12"/>
          </p:nvPr>
        </p:nvSpPr>
        <p:spPr bwMode="auto">
          <a:xfrm>
            <a:off x="3180527" y="8608815"/>
            <a:ext cx="2433161" cy="454665"/>
          </a:xfrm>
          <a:prstGeom prst="rect">
            <a:avLst/>
          </a:prstGeom>
          <a:noFill/>
          <a:ln>
            <a:noFill/>
          </a:ln>
        </p:spPr>
        <p:txBody>
          <a:bodyPr spcFirstLastPara="1" wrap="square" lIns="80527" tIns="40253" rIns="80527" bIns="40253" anchor="b" anchorCtr="0">
            <a:noAutofit/>
          </a:bodyPr>
          <a:lstStyle/>
          <a:p>
            <a:pPr algn="r">
              <a:buSzPts val="1400"/>
              <a:defRPr/>
            </a:pPr>
            <a:fld id="{00000000-1234-1234-1234-123412341234}" type="slidenum">
              <a:rPr lang="en-US"/>
              <a:pPr algn="r">
                <a:buSzPts val="1400"/>
                <a:defRPr/>
              </a:pPr>
              <a:t>8</a:t>
            </a:fld>
            <a:endParaRPr/>
          </a:p>
        </p:txBody>
      </p:sp>
    </p:spTree>
    <p:extLst>
      <p:ext uri="{BB962C8B-B14F-4D97-AF65-F5344CB8AC3E}">
        <p14:creationId xmlns:p14="http://schemas.microsoft.com/office/powerpoint/2010/main" val="285295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0" name="Google Shape;110;p2:notes"/>
          <p:cNvSpPr>
            <a:spLocks noGrp="1" noRot="1" noChangeAspect="1"/>
          </p:cNvSpPr>
          <p:nvPr>
            <p:ph type="sldImg" idx="2"/>
          </p:nvPr>
        </p:nvSpPr>
        <p:spPr bwMode="auto">
          <a:xfrm>
            <a:off x="88900" y="1133475"/>
            <a:ext cx="5437188"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bwMode="auto">
          <a:xfrm>
            <a:off x="561499" y="4361841"/>
            <a:ext cx="4491990" cy="3568928"/>
          </a:xfrm>
          <a:prstGeom prst="rect">
            <a:avLst/>
          </a:prstGeom>
          <a:noFill/>
          <a:ln>
            <a:noFill/>
          </a:ln>
        </p:spPr>
        <p:txBody>
          <a:bodyPr spcFirstLastPara="1" wrap="square" lIns="80527" tIns="40253" rIns="80527" bIns="40253" anchor="t" anchorCtr="0">
            <a:noAutofit/>
          </a:bodyPr>
          <a:lstStyle/>
          <a:p>
            <a:pPr marL="0" indent="0">
              <a:defRPr/>
            </a:pPr>
            <a:endParaRPr dirty="0"/>
          </a:p>
        </p:txBody>
      </p:sp>
      <p:sp>
        <p:nvSpPr>
          <p:cNvPr id="112" name="Google Shape;112;p2:notes"/>
          <p:cNvSpPr txBox="1">
            <a:spLocks noGrp="1"/>
          </p:cNvSpPr>
          <p:nvPr>
            <p:ph type="sldNum" idx="12"/>
          </p:nvPr>
        </p:nvSpPr>
        <p:spPr bwMode="auto">
          <a:xfrm>
            <a:off x="3180527" y="8608815"/>
            <a:ext cx="2433161" cy="454665"/>
          </a:xfrm>
          <a:prstGeom prst="rect">
            <a:avLst/>
          </a:prstGeom>
          <a:noFill/>
          <a:ln>
            <a:noFill/>
          </a:ln>
        </p:spPr>
        <p:txBody>
          <a:bodyPr spcFirstLastPara="1" wrap="square" lIns="80527" tIns="40253" rIns="80527" bIns="40253" anchor="b" anchorCtr="0">
            <a:noAutofit/>
          </a:bodyPr>
          <a:lstStyle/>
          <a:p>
            <a:pPr algn="r">
              <a:buSzPts val="1400"/>
              <a:defRPr/>
            </a:pPr>
            <a:fld id="{00000000-1234-1234-1234-123412341234}" type="slidenum">
              <a:rPr lang="en-US"/>
              <a:pPr algn="r">
                <a:buSzPts val="1400"/>
                <a:defRPr/>
              </a:pPr>
              <a:t>9</a:t>
            </a:fld>
            <a:endParaRPr/>
          </a:p>
        </p:txBody>
      </p:sp>
    </p:spTree>
    <p:extLst>
      <p:ext uri="{BB962C8B-B14F-4D97-AF65-F5344CB8AC3E}">
        <p14:creationId xmlns:p14="http://schemas.microsoft.com/office/powerpoint/2010/main" val="409265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defRPr/>
            </a:pPr>
            <a:fld id="{00000000-1234-1234-1234-123412341234}" type="slidenum">
              <a:rPr lang="en-US" sz="1100" smtClean="0">
                <a:solidFill>
                  <a:schemeClr val="dk1"/>
                </a:solidFill>
                <a:latin typeface="Calibri"/>
                <a:ea typeface="Calibri"/>
                <a:cs typeface="Calibri"/>
              </a:rPr>
              <a:pPr algn="r">
                <a:buSzPts val="1200"/>
                <a:defRPr/>
              </a:pPr>
              <a:t>10</a:t>
            </a:fld>
            <a:endParaRPr lang="en-US" sz="1100">
              <a:solidFill>
                <a:schemeClr val="dk1"/>
              </a:solidFill>
              <a:latin typeface="Calibri"/>
              <a:ea typeface="Calibri"/>
              <a:cs typeface="Calibri"/>
            </a:endParaRPr>
          </a:p>
        </p:txBody>
      </p:sp>
    </p:spTree>
    <p:extLst>
      <p:ext uri="{BB962C8B-B14F-4D97-AF65-F5344CB8AC3E}">
        <p14:creationId xmlns:p14="http://schemas.microsoft.com/office/powerpoint/2010/main" val="55536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Title Slide" type="title" userDrawn="1">
  <p:cSld name="TITLE">
    <p:spTree>
      <p:nvGrpSpPr>
        <p:cNvPr id="1" name=""/>
        <p:cNvGrpSpPr/>
        <p:nvPr/>
      </p:nvGrpSpPr>
      <p:grpSpPr bwMode="auto">
        <a:xfrm>
          <a:off x="0" y="0"/>
          <a:ext cx="0" cy="0"/>
          <a:chOff x="0" y="0"/>
          <a:chExt cx="0" cy="0"/>
        </a:xfrm>
      </p:grpSpPr>
      <p:sp>
        <p:nvSpPr>
          <p:cNvPr id="16" name="Google Shape;16;p14"/>
          <p:cNvSpPr txBox="1">
            <a:spLocks noGrp="1"/>
          </p:cNvSpPr>
          <p:nvPr>
            <p:ph type="ctrTitle"/>
          </p:nvPr>
        </p:nvSpPr>
        <p:spPr bwMode="auto">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17" name="Google Shape;17;p14"/>
          <p:cNvSpPr txBox="1">
            <a:spLocks noGrp="1"/>
          </p:cNvSpPr>
          <p:nvPr>
            <p:ph type="subTitle" idx="1"/>
          </p:nvPr>
        </p:nvSpPr>
        <p:spPr bwMode="auto">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sp>
        <p:nvSpPr>
          <p:cNvPr id="18" name="Google Shape;18;p14"/>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19" name="Google Shape;19;p14"/>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20" name="Google Shape;20;p14"/>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Title and Vertical Text" type="vertTx" userDrawn="1">
  <p:cSld name="VERTICAL_TEXT">
    <p:spTree>
      <p:nvGrpSpPr>
        <p:cNvPr id="1" name=""/>
        <p:cNvGrpSpPr/>
        <p:nvPr/>
      </p:nvGrpSpPr>
      <p:grpSpPr bwMode="auto">
        <a:xfrm>
          <a:off x="0" y="0"/>
          <a:ext cx="0" cy="0"/>
          <a:chOff x="0" y="0"/>
          <a:chExt cx="0" cy="0"/>
        </a:xfrm>
      </p:grpSpPr>
      <p:sp>
        <p:nvSpPr>
          <p:cNvPr id="73" name="Google Shape;73;p23"/>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4" name="Google Shape;74;p23"/>
          <p:cNvSpPr txBox="1">
            <a:spLocks noGrp="1"/>
          </p:cNvSpPr>
          <p:nvPr>
            <p:ph type="body" idx="1"/>
          </p:nvPr>
        </p:nvSpPr>
        <p:spPr bwMode="auto">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75" name="Google Shape;75;p23"/>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6" name="Google Shape;76;p23"/>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7" name="Google Shape;77;p23"/>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matchingName="Vertical Title and Text" type="vertTitleAndTx" userDrawn="1">
  <p:cSld name="VERTICAL_TITLE_AND_VERTICAL_TEXT">
    <p:spTree>
      <p:nvGrpSpPr>
        <p:cNvPr id="1" name=""/>
        <p:cNvGrpSpPr/>
        <p:nvPr/>
      </p:nvGrpSpPr>
      <p:grpSpPr bwMode="auto">
        <a:xfrm>
          <a:off x="0" y="0"/>
          <a:ext cx="0" cy="0"/>
          <a:chOff x="0" y="0"/>
          <a:chExt cx="0" cy="0"/>
        </a:xfrm>
      </p:grpSpPr>
      <p:sp>
        <p:nvSpPr>
          <p:cNvPr id="79" name="Google Shape;79;p24"/>
          <p:cNvSpPr txBox="1">
            <a:spLocks noGrp="1"/>
          </p:cNvSpPr>
          <p:nvPr>
            <p:ph type="title"/>
          </p:nvPr>
        </p:nvSpPr>
        <p:spPr bwMode="auto">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80" name="Google Shape;80;p24"/>
          <p:cNvSpPr txBox="1">
            <a:spLocks noGrp="1"/>
          </p:cNvSpPr>
          <p:nvPr>
            <p:ph type="body" idx="1"/>
          </p:nvPr>
        </p:nvSpPr>
        <p:spPr bwMode="auto">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81" name="Google Shape;81;p24"/>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82" name="Google Shape;82;p24"/>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83" name="Google Shape;83;p24"/>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OBJECT">
    <p:spTree>
      <p:nvGrpSpPr>
        <p:cNvPr id="1" name=""/>
        <p:cNvGrpSpPr/>
        <p:nvPr/>
      </p:nvGrpSpPr>
      <p:grpSpPr bwMode="auto">
        <a:xfrm>
          <a:off x="0" y="0"/>
          <a:ext cx="0" cy="0"/>
          <a:chOff x="0" y="0"/>
          <a:chExt cx="0" cy="0"/>
        </a:xfrm>
      </p:grpSpPr>
      <p:sp>
        <p:nvSpPr>
          <p:cNvPr id="22" name="Google Shape;22;p15"/>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23" name="Google Shape;23;p15"/>
          <p:cNvSpPr txBox="1">
            <a:spLocks noGrp="1"/>
          </p:cNvSpPr>
          <p:nvPr>
            <p:ph type="body" idx="1"/>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24" name="Google Shape;24;p15"/>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25" name="Google Shape;25;p15"/>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26" name="Google Shape;26;p15"/>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Section Header" type="secHead" userDrawn="1">
  <p:cSld name="SECTION_HEADER">
    <p:spTree>
      <p:nvGrpSpPr>
        <p:cNvPr id="1" name=""/>
        <p:cNvGrpSpPr/>
        <p:nvPr/>
      </p:nvGrpSpPr>
      <p:grpSpPr bwMode="auto">
        <a:xfrm>
          <a:off x="0" y="0"/>
          <a:ext cx="0" cy="0"/>
          <a:chOff x="0" y="0"/>
          <a:chExt cx="0" cy="0"/>
        </a:xfrm>
      </p:grpSpPr>
      <p:sp>
        <p:nvSpPr>
          <p:cNvPr id="28" name="Google Shape;28;p16"/>
          <p:cNvSpPr txBox="1">
            <a:spLocks noGrp="1"/>
          </p:cNvSpPr>
          <p:nvPr>
            <p:ph type="title"/>
          </p:nvPr>
        </p:nvSpPr>
        <p:spPr bwMode="auto">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29" name="Google Shape;29;p16"/>
          <p:cNvSpPr txBox="1">
            <a:spLocks noGrp="1"/>
          </p:cNvSpPr>
          <p:nvPr>
            <p:ph type="body" idx="1"/>
          </p:nvPr>
        </p:nvSpPr>
        <p:spPr bwMode="auto">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a:defRPr/>
            </a:pPr>
            <a:endParaRPr/>
          </a:p>
        </p:txBody>
      </p:sp>
      <p:sp>
        <p:nvSpPr>
          <p:cNvPr id="30" name="Google Shape;30;p16"/>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1" name="Google Shape;31;p16"/>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2" name="Google Shape;32;p16"/>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Two Content" type="twoObj" userDrawn="1">
  <p:cSld name="TWO_OBJECTS">
    <p:spTree>
      <p:nvGrpSpPr>
        <p:cNvPr id="1" name=""/>
        <p:cNvGrpSpPr/>
        <p:nvPr/>
      </p:nvGrpSpPr>
      <p:grpSpPr bwMode="auto">
        <a:xfrm>
          <a:off x="0" y="0"/>
          <a:ext cx="0" cy="0"/>
          <a:chOff x="0" y="0"/>
          <a:chExt cx="0" cy="0"/>
        </a:xfrm>
      </p:grpSpPr>
      <p:sp>
        <p:nvSpPr>
          <p:cNvPr id="34" name="Google Shape;34;p17"/>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5" name="Google Shape;35;p17"/>
          <p:cNvSpPr txBox="1">
            <a:spLocks noGrp="1"/>
          </p:cNvSpPr>
          <p:nvPr>
            <p:ph type="body" idx="1"/>
          </p:nvPr>
        </p:nvSpPr>
        <p:spPr bwMode="auto">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6" name="Google Shape;36;p17"/>
          <p:cNvSpPr txBox="1">
            <a:spLocks noGrp="1"/>
          </p:cNvSpPr>
          <p:nvPr>
            <p:ph type="body" idx="2"/>
          </p:nvPr>
        </p:nvSpPr>
        <p:spPr bwMode="auto">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7" name="Google Shape;37;p17"/>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8" name="Google Shape;38;p17"/>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9" name="Google Shape;39;p17"/>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Comparison" type="twoTxTwoObj" userDrawn="1">
  <p:cSld name="TWO_OBJECTS_WITH_TEXT">
    <p:spTree>
      <p:nvGrpSpPr>
        <p:cNvPr id="1" name=""/>
        <p:cNvGrpSpPr/>
        <p:nvPr/>
      </p:nvGrpSpPr>
      <p:grpSpPr bwMode="auto">
        <a:xfrm>
          <a:off x="0" y="0"/>
          <a:ext cx="0" cy="0"/>
          <a:chOff x="0" y="0"/>
          <a:chExt cx="0" cy="0"/>
        </a:xfrm>
      </p:grpSpPr>
      <p:sp>
        <p:nvSpPr>
          <p:cNvPr id="41" name="Google Shape;41;p18"/>
          <p:cNvSpPr txBox="1">
            <a:spLocks noGrp="1"/>
          </p:cNvSpPr>
          <p:nvPr>
            <p:ph type="title"/>
          </p:nvPr>
        </p:nvSpPr>
        <p:spPr bwMode="auto">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42" name="Google Shape;42;p18"/>
          <p:cNvSpPr txBox="1">
            <a:spLocks noGrp="1"/>
          </p:cNvSpPr>
          <p:nvPr>
            <p:ph type="body" idx="1"/>
          </p:nvPr>
        </p:nvSpPr>
        <p:spPr bwMode="auto">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3" name="Google Shape;43;p18"/>
          <p:cNvSpPr txBox="1">
            <a:spLocks noGrp="1"/>
          </p:cNvSpPr>
          <p:nvPr>
            <p:ph type="body" idx="2"/>
          </p:nvPr>
        </p:nvSpPr>
        <p:spPr bwMode="auto">
          <a:xfrm>
            <a:off x="839788" y="2505074"/>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4" name="Google Shape;44;p18"/>
          <p:cNvSpPr txBox="1">
            <a:spLocks noGrp="1"/>
          </p:cNvSpPr>
          <p:nvPr>
            <p:ph type="body" idx="3"/>
          </p:nvPr>
        </p:nvSpPr>
        <p:spPr bwMode="auto">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5" name="Google Shape;45;p18"/>
          <p:cNvSpPr txBox="1">
            <a:spLocks noGrp="1"/>
          </p:cNvSpPr>
          <p:nvPr>
            <p:ph type="body" idx="4"/>
          </p:nvPr>
        </p:nvSpPr>
        <p:spPr bwMode="auto">
          <a:xfrm>
            <a:off x="6172200" y="2505074"/>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6" name="Google Shape;46;p18"/>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47" name="Google Shape;47;p18"/>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48" name="Google Shape;48;p18"/>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Title Only" type="titleOnly" userDrawn="1">
  <p:cSld name="TITLE_ONLY">
    <p:spTree>
      <p:nvGrpSpPr>
        <p:cNvPr id="1" name=""/>
        <p:cNvGrpSpPr/>
        <p:nvPr/>
      </p:nvGrpSpPr>
      <p:grpSpPr bwMode="auto">
        <a:xfrm>
          <a:off x="0" y="0"/>
          <a:ext cx="0" cy="0"/>
          <a:chOff x="0" y="0"/>
          <a:chExt cx="0" cy="0"/>
        </a:xfrm>
      </p:grpSpPr>
      <p:sp>
        <p:nvSpPr>
          <p:cNvPr id="50" name="Google Shape;50;p19"/>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51" name="Google Shape;51;p19"/>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52" name="Google Shape;52;p19"/>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53" name="Google Shape;53;p19"/>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Blank" type="blank" userDrawn="1">
  <p:cSld name="BLANK">
    <p:spTree>
      <p:nvGrpSpPr>
        <p:cNvPr id="1" name=""/>
        <p:cNvGrpSpPr/>
        <p:nvPr/>
      </p:nvGrpSpPr>
      <p:grpSpPr bwMode="auto">
        <a:xfrm>
          <a:off x="0" y="0"/>
          <a:ext cx="0" cy="0"/>
          <a:chOff x="0" y="0"/>
          <a:chExt cx="0" cy="0"/>
        </a:xfrm>
      </p:grpSpPr>
      <p:sp>
        <p:nvSpPr>
          <p:cNvPr id="55" name="Google Shape;55;p20"/>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56" name="Google Shape;56;p20"/>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57" name="Google Shape;57;p20"/>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Content with Caption" type="objTx" userDrawn="1">
  <p:cSld name="OBJECT_WITH_CAPTION_TEXT">
    <p:spTree>
      <p:nvGrpSpPr>
        <p:cNvPr id="1" name=""/>
        <p:cNvGrpSpPr/>
        <p:nvPr/>
      </p:nvGrpSpPr>
      <p:grpSpPr bwMode="auto">
        <a:xfrm>
          <a:off x="0" y="0"/>
          <a:ext cx="0" cy="0"/>
          <a:chOff x="0" y="0"/>
          <a:chExt cx="0" cy="0"/>
        </a:xfrm>
      </p:grpSpPr>
      <p:sp>
        <p:nvSpPr>
          <p:cNvPr id="59" name="Google Shape;59;p21"/>
          <p:cNvSpPr txBox="1">
            <a:spLocks noGrp="1"/>
          </p:cNvSpPr>
          <p:nvPr>
            <p:ph type="title"/>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0" name="Google Shape;60;p21"/>
          <p:cNvSpPr txBox="1">
            <a:spLocks noGrp="1"/>
          </p:cNvSpPr>
          <p:nvPr>
            <p:ph type="body" idx="1"/>
          </p:nvPr>
        </p:nvSpPr>
        <p:spPr bwMode="auto">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799"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a:defRPr/>
            </a:pPr>
            <a:endParaRPr/>
          </a:p>
        </p:txBody>
      </p:sp>
      <p:sp>
        <p:nvSpPr>
          <p:cNvPr id="61" name="Google Shape;61;p21"/>
          <p:cNvSpPr txBox="1">
            <a:spLocks noGrp="1"/>
          </p:cNvSpPr>
          <p:nvPr>
            <p:ph type="body" idx="2"/>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62" name="Google Shape;62;p21"/>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3" name="Google Shape;63;p21"/>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4" name="Google Shape;64;p21"/>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Picture with Caption" type="picTx" userDrawn="1">
  <p:cSld name="PICTURE_WITH_CAPTION_TEXT">
    <p:spTree>
      <p:nvGrpSpPr>
        <p:cNvPr id="1" name=""/>
        <p:cNvGrpSpPr/>
        <p:nvPr/>
      </p:nvGrpSpPr>
      <p:grpSpPr bwMode="auto">
        <a:xfrm>
          <a:off x="0" y="0"/>
          <a:ext cx="0" cy="0"/>
          <a:chOff x="0" y="0"/>
          <a:chExt cx="0" cy="0"/>
        </a:xfrm>
      </p:grpSpPr>
      <p:sp>
        <p:nvSpPr>
          <p:cNvPr id="66" name="Google Shape;66;p22"/>
          <p:cNvSpPr txBox="1">
            <a:spLocks noGrp="1"/>
          </p:cNvSpPr>
          <p:nvPr>
            <p:ph type="title"/>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7" name="Google Shape;67;p22"/>
          <p:cNvSpPr>
            <a:spLocks noGrp="1"/>
          </p:cNvSpPr>
          <p:nvPr>
            <p:ph type="pic" idx="2"/>
          </p:nvPr>
        </p:nvSpPr>
        <p:spPr bwMode="auto">
          <a:xfrm>
            <a:off x="5183188" y="987425"/>
            <a:ext cx="6172200" cy="4873625"/>
          </a:xfrm>
          <a:prstGeom prst="rect">
            <a:avLst/>
          </a:prstGeom>
          <a:noFill/>
          <a:ln>
            <a:noFill/>
          </a:ln>
        </p:spPr>
      </p:sp>
      <p:sp>
        <p:nvSpPr>
          <p:cNvPr id="68" name="Google Shape;68;p22"/>
          <p:cNvSpPr txBox="1">
            <a:spLocks noGrp="1"/>
          </p:cNvSpPr>
          <p:nvPr>
            <p:ph type="body" idx="1"/>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69" name="Google Shape;69;p22"/>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0" name="Google Shape;70;p22"/>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1" name="Google Shape;71;p22"/>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10" name="Google Shape;10;p13"/>
          <p:cNvSpPr txBox="1">
            <a:spLocks noGrp="1"/>
          </p:cNvSpPr>
          <p:nvPr>
            <p:ph type="title"/>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pPr>
              <a:defRPr/>
            </a:pPr>
            <a:endParaRPr/>
          </a:p>
        </p:txBody>
      </p:sp>
      <p:sp>
        <p:nvSpPr>
          <p:cNvPr id="11" name="Google Shape;11;p13"/>
          <p:cNvSpPr txBox="1">
            <a:spLocks noGrp="1"/>
          </p:cNvSpPr>
          <p:nvPr>
            <p:ph type="body" idx="1"/>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12" name="Google Shape;12;p13"/>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9pPr>
          </a:lstStyle>
          <a:p>
            <a:pPr>
              <a:defRPr/>
            </a:pPr>
            <a:endParaRPr/>
          </a:p>
        </p:txBody>
      </p:sp>
      <p:sp>
        <p:nvSpPr>
          <p:cNvPr id="13" name="Google Shape;13;p13"/>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9pPr>
          </a:lstStyle>
          <a:p>
            <a:pPr>
              <a:defRPr/>
            </a:pPr>
            <a:endParaRPr/>
          </a:p>
        </p:txBody>
      </p:sp>
      <p:sp>
        <p:nvSpPr>
          <p:cNvPr id="14" name="Google Shape;14;p13"/>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indico.ego-gw.it/event/72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sp>
        <p:nvSpPr>
          <p:cNvPr id="88" name="Google Shape;88;p1"/>
          <p:cNvSpPr/>
          <p:nvPr/>
        </p:nvSpPr>
        <p:spPr bwMode="auto">
          <a:xfrm>
            <a:off x="-1" y="332656"/>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800"/>
              <a:buFont typeface="Arial"/>
              <a:buNone/>
              <a:defRPr/>
            </a:pPr>
            <a:endParaRPr sz="1800" b="0" i="0" u="none" strike="noStrike" cap="none" dirty="0">
              <a:solidFill>
                <a:schemeClr val="lt1"/>
              </a:solidFill>
              <a:latin typeface="Calibri"/>
              <a:ea typeface="Calibri"/>
              <a:cs typeface="Calibri"/>
            </a:endParaRPr>
          </a:p>
        </p:txBody>
      </p:sp>
      <p:sp>
        <p:nvSpPr>
          <p:cNvPr id="90" name="Google Shape;90;p1"/>
          <p:cNvSpPr/>
          <p:nvPr/>
        </p:nvSpPr>
        <p:spPr bwMode="auto">
          <a:xfrm rot="10800000">
            <a:off x="0" y="136830"/>
            <a:ext cx="9379192" cy="4251280"/>
          </a:xfrm>
          <a:custGeom>
            <a:avLst/>
            <a:gdLst/>
            <a:ahLst/>
            <a:cxnLst/>
            <a:rect l="l" t="t" r="r" b="b"/>
            <a:pathLst>
              <a:path w="9379192" h="3752527" extrusionOk="0">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lt2">
              <a:alpha val="49411"/>
            </a:schemeClr>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pic>
        <p:nvPicPr>
          <p:cNvPr id="91" name="Google Shape;91;p1" descr="Graphical user interface&#10;&#10;Description automatically generated with low confidence"/>
          <p:cNvPicPr/>
          <p:nvPr/>
        </p:nvPicPr>
        <p:blipFill>
          <a:blip r:embed="rId3">
            <a:alphaModFix/>
          </a:blip>
          <a:srcRect l="52243" r="2019"/>
          <a:stretch/>
        </p:blipFill>
        <p:spPr bwMode="auto">
          <a:xfrm>
            <a:off x="1055440" y="731590"/>
            <a:ext cx="9321612" cy="3159175"/>
          </a:xfrm>
          <a:prstGeom prst="rect">
            <a:avLst/>
          </a:prstGeom>
          <a:noFill/>
          <a:ln>
            <a:noFill/>
          </a:ln>
        </p:spPr>
      </p:pic>
      <p:sp>
        <p:nvSpPr>
          <p:cNvPr id="92" name="Google Shape;92;p1"/>
          <p:cNvSpPr txBox="1">
            <a:spLocks noGrp="1"/>
          </p:cNvSpPr>
          <p:nvPr>
            <p:ph type="ctrTitle"/>
          </p:nvPr>
        </p:nvSpPr>
        <p:spPr bwMode="auto">
          <a:xfrm>
            <a:off x="1522500" y="4388110"/>
            <a:ext cx="9144000" cy="1738300"/>
          </a:xfrm>
          <a:prstGeom prst="rect">
            <a:avLst/>
          </a:prstGeom>
          <a:noFill/>
          <a:ln>
            <a:noFill/>
          </a:ln>
        </p:spPr>
        <p:txBody>
          <a:bodyPr spcFirstLastPara="1" wrap="square" lIns="91425" tIns="45700" rIns="91425" bIns="45700" anchor="ctr" anchorCtr="0">
            <a:normAutofit/>
          </a:bodyPr>
          <a:lstStyle/>
          <a:p>
            <a:pPr marL="0" lvl="0" indent="0" algn="ctr">
              <a:lnSpc>
                <a:spcPct val="90000"/>
              </a:lnSpc>
              <a:spcBef>
                <a:spcPts val="0"/>
              </a:spcBef>
              <a:spcAft>
                <a:spcPts val="0"/>
              </a:spcAft>
              <a:buClr>
                <a:schemeClr val="dk1"/>
              </a:buClr>
              <a:buSzPct val="119880"/>
              <a:buFont typeface="Calibri"/>
              <a:buNone/>
              <a:defRPr/>
            </a:pPr>
            <a:r>
              <a:rPr lang="en-US" sz="4000" b="1" dirty="0">
                <a:latin typeface="Calibri" panose="020F0502020204030204" pitchFamily="34" charset="0"/>
                <a:ea typeface="Helvetica Neue" panose="02000503000000020004" pitchFamily="2" charset="0"/>
                <a:cs typeface="Calibri" panose="020F0502020204030204" pitchFamily="34" charset="0"/>
              </a:rPr>
              <a:t>ET-PP WP8</a:t>
            </a:r>
            <a:br>
              <a:rPr lang="en-US" sz="3650" dirty="0">
                <a:latin typeface="Calibri" panose="020F0502020204030204" pitchFamily="34" charset="0"/>
                <a:ea typeface="Helvetica Neue Light" panose="02000403000000020004" pitchFamily="2" charset="0"/>
                <a:cs typeface="Calibri" panose="020F0502020204030204" pitchFamily="34" charset="0"/>
              </a:rPr>
            </a:br>
            <a:r>
              <a:rPr lang="en-US" sz="4000" dirty="0">
                <a:latin typeface="Calibri Light" panose="020F0302020204030204" pitchFamily="34" charset="0"/>
                <a:ea typeface="Helvetica Neue Light" panose="02000403000000020004" pitchFamily="2" charset="0"/>
                <a:cs typeface="Calibri Light" panose="020F0302020204030204" pitchFamily="34" charset="0"/>
              </a:rPr>
              <a:t>Computing and data model</a:t>
            </a:r>
            <a:br>
              <a:rPr lang="en-US" sz="3700" dirty="0">
                <a:latin typeface="Calibri" panose="020F0502020204030204" pitchFamily="34" charset="0"/>
                <a:ea typeface="Helvetica Neue Light" panose="02000403000000020004" pitchFamily="2" charset="0"/>
                <a:cs typeface="Calibri" panose="020F0502020204030204" pitchFamily="34" charset="0"/>
              </a:rPr>
            </a:br>
            <a:r>
              <a:rPr lang="en-US" sz="1800" dirty="0">
                <a:latin typeface="Calibri Light" panose="020F0302020204030204" pitchFamily="34" charset="0"/>
                <a:ea typeface="Helvetica Neue Light" panose="02000403000000020004" pitchFamily="2" charset="0"/>
                <a:cs typeface="Calibri Light" panose="020F0302020204030204" pitchFamily="34" charset="0"/>
              </a:rPr>
              <a:t>Slides prepared by Alba Gonzalvez together with EIB chairs and WP8 work package leaders</a:t>
            </a:r>
            <a:endParaRPr sz="1800" dirty="0">
              <a:latin typeface="Calibri Light" panose="020F0302020204030204" pitchFamily="34" charset="0"/>
              <a:ea typeface="Helvetica Neue Light" panose="02000403000000020004" pitchFamily="2" charset="0"/>
              <a:cs typeface="Calibri Light" panose="020F0302020204030204" pitchFamily="34" charset="0"/>
            </a:endParaRPr>
          </a:p>
        </p:txBody>
      </p:sp>
      <p:sp>
        <p:nvSpPr>
          <p:cNvPr id="4" name="Google Shape;114;p2">
            <a:extLst>
              <a:ext uri="{FF2B5EF4-FFF2-40B4-BE49-F238E27FC236}">
                <a16:creationId xmlns:a16="http://schemas.microsoft.com/office/drawing/2014/main" id="{A1C2AF94-8069-2AB2-D25F-8E3A2254D141}"/>
              </a:ext>
            </a:extLst>
          </p:cNvPr>
          <p:cNvSpPr txBox="1">
            <a:spLocks noGrp="1"/>
          </p:cNvSpPr>
          <p:nvPr>
            <p:ph type="dt" idx="10"/>
          </p:nvPr>
        </p:nvSpPr>
        <p:spPr bwMode="auto">
          <a:xfrm>
            <a:off x="3752515" y="6342794"/>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26544680" name="Google Shape;130;p4"/>
          <p:cNvSpPr txBox="1">
            <a:spLocks noGrp="1"/>
          </p:cNvSpPr>
          <p:nvPr>
            <p:ph type="sldNum" idx="12"/>
          </p:nvPr>
        </p:nvSpPr>
        <p:spPr bwMode="auto">
          <a:xfrm>
            <a:off x="8610598" y="6356349"/>
            <a:ext cx="2743200" cy="365098"/>
          </a:xfrm>
          <a:prstGeom prst="rect">
            <a:avLst/>
          </a:prstGeom>
          <a:noFill/>
          <a:ln>
            <a:noFill/>
          </a:ln>
        </p:spPr>
        <p:txBody>
          <a:bodyPr spcFirstLastPara="1" wrap="square" lIns="91423" tIns="45698" rIns="91423" bIns="45698" anchor="ctr" anchorCtr="0">
            <a:noAutofit/>
          </a:bodyPr>
          <a:lstStyle/>
          <a:p>
            <a:pPr marL="0" lvl="0" indent="0" algn="r">
              <a:lnSpc>
                <a:spcPct val="100000"/>
              </a:lnSpc>
              <a:spcBef>
                <a:spcPts val="0"/>
              </a:spcBef>
              <a:spcAft>
                <a:spcPts val="0"/>
              </a:spcAft>
              <a:buSzPts val="1200"/>
              <a:buNone/>
              <a:defRPr/>
            </a:pPr>
            <a:fld id="{826D0BB0-E344-4975-9665-0A7A40E1B168}" type="slidenum">
              <a:rPr lang="en-US"/>
              <a:t>10</a:t>
            </a:fld>
            <a:endParaRPr/>
          </a:p>
        </p:txBody>
      </p:sp>
      <p:pic>
        <p:nvPicPr>
          <p:cNvPr id="549287869" name="Google Shape;134;p4"/>
          <p:cNvPicPr/>
          <p:nvPr/>
        </p:nvPicPr>
        <p:blipFill>
          <a:blip r:embed="rId3">
            <a:alphaModFix amt="50000"/>
          </a:blip>
          <a:srcRect l="18023" t="27266" r="16698" b="25063"/>
          <a:stretch/>
        </p:blipFill>
        <p:spPr bwMode="auto">
          <a:xfrm>
            <a:off x="298136" y="6203198"/>
            <a:ext cx="1877099" cy="518241"/>
          </a:xfrm>
          <a:prstGeom prst="rect">
            <a:avLst/>
          </a:prstGeom>
          <a:noFill/>
          <a:ln>
            <a:noFill/>
          </a:ln>
        </p:spPr>
      </p:pic>
      <p:sp>
        <p:nvSpPr>
          <p:cNvPr id="1468065694" name="Google Shape;136;p4"/>
          <p:cNvSpPr txBox="1"/>
          <p:nvPr/>
        </p:nvSpPr>
        <p:spPr bwMode="auto">
          <a:xfrm>
            <a:off x="2425623" y="1477443"/>
            <a:ext cx="8928176" cy="4539658"/>
          </a:xfrm>
          <a:prstGeom prst="rect">
            <a:avLst/>
          </a:prstGeom>
          <a:noFill/>
          <a:ln>
            <a:noFill/>
          </a:ln>
        </p:spPr>
        <p:txBody>
          <a:bodyPr spcFirstLastPara="1" wrap="square" lIns="91422" tIns="45697" rIns="91422" bIns="45697" anchor="t" anchorCtr="0">
            <a:spAutoFit/>
          </a:bodyPr>
          <a:lstStyle/>
          <a:p>
            <a:pPr algn="just">
              <a:defRPr/>
            </a:pPr>
            <a:endParaRPr lang="en-US" sz="1900" dirty="0">
              <a:solidFill>
                <a:schemeClr val="dk1"/>
              </a:solidFill>
              <a:latin typeface="Helvetica Neue Light" panose="02000403000000020004" pitchFamily="2" charset="0"/>
              <a:ea typeface="Helvetica Neue Light" panose="02000403000000020004" pitchFamily="2" charset="0"/>
              <a:cs typeface="Calibri" panose="020F0502020204030204" pitchFamily="34" charset="0"/>
            </a:endParaRPr>
          </a:p>
          <a:p>
            <a:pPr algn="just">
              <a:defRPr/>
            </a:pPr>
            <a:r>
              <a:rPr lang="en-US" sz="1800" b="1"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M8.2 </a:t>
            </a:r>
            <a:r>
              <a:rPr lang="en-US" sz="1800" b="1" u="none" strike="noStrike" cap="none" dirty="0">
                <a:latin typeface="Calibri Light" panose="020F0302020204030204" pitchFamily="34" charset="0"/>
                <a:ea typeface="HELVETICA NEUE LIGHT" panose="02000403000000020004" pitchFamily="2" charset="0"/>
                <a:cs typeface="Calibri Light" panose="020F0302020204030204" pitchFamily="34" charset="0"/>
              </a:rPr>
              <a:t>Computing Infrastructures availability for ET workflows, characteristics</a:t>
            </a:r>
          </a:p>
          <a:p>
            <a:pPr algn="just">
              <a:defRPr/>
            </a:pPr>
            <a:r>
              <a:rPr lang="en-US" sz="1800" dirty="0">
                <a:latin typeface="Calibri Light" panose="020F0302020204030204" pitchFamily="34" charset="0"/>
                <a:ea typeface="Helvetica Neue Light" panose="02000403000000020004" pitchFamily="2" charset="0"/>
                <a:cs typeface="Calibri Light" panose="020F0302020204030204" pitchFamily="34" charset="0"/>
              </a:rPr>
              <a:t>Host: University of Napoli (Silvio </a:t>
            </a:r>
            <a:r>
              <a:rPr lang="en-US" sz="1800" dirty="0" err="1">
                <a:latin typeface="Calibri Light" panose="020F0302020204030204" pitchFamily="34" charset="0"/>
                <a:ea typeface="Helvetica Neue Light" panose="02000403000000020004" pitchFamily="2" charset="0"/>
                <a:cs typeface="Calibri Light" panose="020F0302020204030204" pitchFamily="34" charset="0"/>
              </a:rPr>
              <a:t>Pardi</a:t>
            </a:r>
            <a:r>
              <a:rPr lang="en-US" sz="1800" dirty="0">
                <a:latin typeface="Calibri Light" panose="020F0302020204030204" pitchFamily="34" charset="0"/>
                <a:ea typeface="Helvetica Neue Light" panose="02000403000000020004" pitchFamily="2" charset="0"/>
                <a:cs typeface="Calibri Light" panose="020F0302020204030204" pitchFamily="34" charset="0"/>
              </a:rPr>
              <a:t>, Task Leader 8.3 Resources)</a:t>
            </a:r>
          </a:p>
          <a:p>
            <a:pPr algn="just">
              <a:defRPr/>
            </a:pPr>
            <a:endParaRPr lang="en-US" sz="1800" dirty="0">
              <a:latin typeface="Calibri Light" panose="020F0302020204030204" pitchFamily="34" charset="0"/>
              <a:ea typeface="Helvetica Neue Light" panose="02000403000000020004" pitchFamily="2" charset="0"/>
              <a:cs typeface="Calibri Light" panose="020F0302020204030204" pitchFamily="34" charset="0"/>
            </a:endParaRPr>
          </a:p>
          <a:p>
            <a:pPr algn="just">
              <a:defRPr/>
            </a:pPr>
            <a:r>
              <a:rPr lang="en-US" sz="1800" b="1" dirty="0">
                <a:latin typeface="Calibri Light" panose="020F0302020204030204" pitchFamily="34" charset="0"/>
                <a:ea typeface="HELVETICA NEUE LIGHT" panose="02000403000000020004" pitchFamily="2" charset="0"/>
                <a:cs typeface="Calibri Light" panose="020F0302020204030204" pitchFamily="34" charset="0"/>
              </a:rPr>
              <a:t>Date</a:t>
            </a:r>
            <a:r>
              <a:rPr lang="en-US" sz="1800" dirty="0">
                <a:latin typeface="Calibri Light" panose="020F0302020204030204" pitchFamily="34" charset="0"/>
                <a:ea typeface="Helvetica Neue Light" panose="02000403000000020004" pitchFamily="2" charset="0"/>
                <a:cs typeface="Calibri Light" panose="020F0302020204030204" pitchFamily="34" charset="0"/>
              </a:rPr>
              <a:t>: 8-9-10</a:t>
            </a:r>
            <a:r>
              <a:rPr lang="en-US" sz="1800" b="1" dirty="0">
                <a:solidFill>
                  <a:schemeClr val="bg1">
                    <a:lumMod val="50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1800" dirty="0">
                <a:latin typeface="Calibri Light" panose="020F0302020204030204" pitchFamily="34" charset="0"/>
                <a:ea typeface="Helvetica Neue Light" panose="02000403000000020004" pitchFamily="2" charset="0"/>
                <a:cs typeface="Calibri Light" panose="020F0302020204030204" pitchFamily="34" charset="0"/>
              </a:rPr>
              <a:t>July 2024</a:t>
            </a:r>
          </a:p>
          <a:p>
            <a:pPr marL="285750" indent="-285750" algn="just">
              <a:buFontTx/>
              <a:buChar char="-"/>
              <a:defRPr/>
            </a:pPr>
            <a:r>
              <a:rPr lang="en-US" sz="1800" u="none" strike="noStrike" cap="none" dirty="0">
                <a:latin typeface="Calibri Light" panose="020F0302020204030204" pitchFamily="34" charset="0"/>
                <a:ea typeface="Helvetica Neue Light" panose="02000403000000020004" pitchFamily="2" charset="0"/>
                <a:cs typeface="Calibri Light" panose="020F0302020204030204" pitchFamily="34" charset="0"/>
              </a:rPr>
              <a:t>Remote connection option available for those unable to attend in person</a:t>
            </a:r>
          </a:p>
          <a:p>
            <a:pPr marL="285750" indent="-285750" algn="just">
              <a:buFontTx/>
              <a:buChar char="-"/>
              <a:defRPr/>
            </a:pPr>
            <a:r>
              <a:rPr lang="en-US" sz="1800" dirty="0">
                <a:latin typeface="Calibri Light" panose="020F0302020204030204" pitchFamily="34" charset="0"/>
                <a:ea typeface="Helvetica Neue Light" panose="02000403000000020004" pitchFamily="2" charset="0"/>
                <a:cs typeface="Calibri Light" panose="020F0302020204030204" pitchFamily="34" charset="0"/>
              </a:rPr>
              <a:t>Proposed schedule: Monday noon to Wednesday afternoon</a:t>
            </a:r>
            <a:endParaRPr lang="en-US" sz="1800" u="none" strike="noStrike" cap="none" dirty="0">
              <a:latin typeface="Calibri Light" panose="020F0302020204030204" pitchFamily="34" charset="0"/>
              <a:ea typeface="Helvetica Neue Light" panose="02000403000000020004" pitchFamily="2" charset="0"/>
              <a:cs typeface="Calibri Light" panose="020F0302020204030204" pitchFamily="34" charset="0"/>
            </a:endParaRPr>
          </a:p>
          <a:p>
            <a:pPr marL="285750" indent="-285750" algn="just">
              <a:buFontTx/>
              <a:buChar char="-"/>
              <a:defRPr/>
            </a:pPr>
            <a:endParaRPr lang="en-US" sz="1800" u="none" strike="noStrike" cap="none" dirty="0">
              <a:latin typeface="Calibri Light" panose="020F0302020204030204" pitchFamily="34" charset="0"/>
              <a:ea typeface="Helvetica Neue Light" panose="02000403000000020004" pitchFamily="2" charset="0"/>
              <a:cs typeface="Calibri Light" panose="020F0302020204030204" pitchFamily="34" charset="0"/>
            </a:endParaRPr>
          </a:p>
          <a:p>
            <a:pPr algn="just">
              <a:defRPr/>
            </a:pPr>
            <a:r>
              <a:rPr lang="en-US" sz="1800" b="1" u="none" strike="noStrike" cap="none" dirty="0">
                <a:latin typeface="Calibri Light" panose="020F0302020204030204" pitchFamily="34" charset="0"/>
                <a:ea typeface="Helvetica Neue Light" panose="02000403000000020004" pitchFamily="2" charset="0"/>
                <a:cs typeface="Calibri Light" panose="020F0302020204030204" pitchFamily="34" charset="0"/>
              </a:rPr>
              <a:t>Agenda</a:t>
            </a:r>
            <a:r>
              <a:rPr lang="en-US" sz="1800" b="1" dirty="0">
                <a:latin typeface="Calibri Light" panose="020F0302020204030204" pitchFamily="34" charset="0"/>
                <a:ea typeface="Helvetica Neue Light" panose="02000403000000020004" pitchFamily="2" charset="0"/>
                <a:cs typeface="Calibri Light" panose="020F0302020204030204" pitchFamily="34" charset="0"/>
              </a:rPr>
              <a:t> draft</a:t>
            </a:r>
          </a:p>
          <a:p>
            <a:pPr algn="just">
              <a:defRPr/>
            </a:pPr>
            <a:r>
              <a:rPr lang="en-US" sz="1800" u="none" strike="noStrike" cap="none" dirty="0">
                <a:latin typeface="Calibri Light" panose="020F0302020204030204" pitchFamily="34" charset="0"/>
                <a:ea typeface="Helvetica Neue Light" panose="02000403000000020004" pitchFamily="2" charset="0"/>
                <a:cs typeface="Calibri Light" panose="020F0302020204030204" pitchFamily="34" charset="0"/>
              </a:rPr>
              <a:t>Indi</a:t>
            </a:r>
            <a:r>
              <a:rPr lang="en-US" sz="1800" dirty="0">
                <a:latin typeface="Calibri Light" panose="020F0302020204030204" pitchFamily="34" charset="0"/>
                <a:ea typeface="Helvetica Neue Light" panose="02000403000000020004" pitchFamily="2" charset="0"/>
                <a:cs typeface="Calibri Light" panose="020F0302020204030204" pitchFamily="34" charset="0"/>
              </a:rPr>
              <a:t>co link: </a:t>
            </a:r>
            <a:r>
              <a:rPr lang="en-US" sz="1800" b="1" dirty="0">
                <a:latin typeface="Calibri Light" panose="020F0302020204030204" pitchFamily="34" charset="0"/>
                <a:ea typeface="Helvetica Neue Light" panose="02000403000000020004" pitchFamily="2" charset="0"/>
                <a:cs typeface="Calibri Light" panose="020F0302020204030204" pitchFamily="34" charset="0"/>
                <a:hlinkClick r:id="rId4"/>
              </a:rPr>
              <a:t>https://indico.ego-gw.it/event/723/</a:t>
            </a:r>
            <a:endParaRPr lang="en-US" sz="1800" b="1" dirty="0">
              <a:latin typeface="Calibri Light" panose="020F0302020204030204" pitchFamily="34" charset="0"/>
              <a:ea typeface="Helvetica Neue Light" panose="02000403000000020004" pitchFamily="2" charset="0"/>
              <a:cs typeface="Calibri Light" panose="020F0302020204030204" pitchFamily="34" charset="0"/>
            </a:endParaRPr>
          </a:p>
          <a:p>
            <a:pPr algn="just">
              <a:defRPr/>
            </a:pPr>
            <a:r>
              <a:rPr lang="en-US" sz="1800" u="none" strike="noStrike" cap="none" dirty="0">
                <a:latin typeface="Calibri Light" panose="020F0302020204030204" pitchFamily="34" charset="0"/>
                <a:ea typeface="Helvetica Neue Light" panose="02000403000000020004" pitchFamily="2" charset="0"/>
                <a:cs typeface="Calibri Light" panose="020F0302020204030204" pitchFamily="34" charset="0"/>
              </a:rPr>
              <a:t>WP8+EiBDiv3, with the contribution of WP9.</a:t>
            </a:r>
          </a:p>
          <a:p>
            <a:pPr marL="285750" indent="-285750" algn="just">
              <a:buFontTx/>
              <a:buChar char="-"/>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Computing resources (following the requirements coming from MDCs etc. )</a:t>
            </a:r>
          </a:p>
          <a:p>
            <a:pPr marL="285750" indent="-285750" algn="just">
              <a:buFontTx/>
              <a:buChar char="-"/>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Sustainability of the different options</a:t>
            </a:r>
          </a:p>
          <a:p>
            <a:pPr marL="285750" indent="-285750" algn="just">
              <a:buFontTx/>
              <a:buChar char="-"/>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Inviting external experts from WLCG (LHC computing) and technology tracking</a:t>
            </a:r>
          </a:p>
          <a:p>
            <a:pPr algn="just">
              <a:defRPr/>
            </a:pPr>
            <a:endPar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endParaRPr>
          </a:p>
          <a:p>
            <a:pPr algn="just">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Please register ASAP if interested</a:t>
            </a:r>
          </a:p>
        </p:txBody>
      </p:sp>
      <p:sp>
        <p:nvSpPr>
          <p:cNvPr id="893765580" name="TextBox 893765579"/>
          <p:cNvSpPr txBox="1"/>
          <p:nvPr/>
        </p:nvSpPr>
        <p:spPr bwMode="auto">
          <a:xfrm>
            <a:off x="2175235" y="459489"/>
            <a:ext cx="8837736" cy="88133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lvl="0" indent="0" algn="l">
              <a:lnSpc>
                <a:spcPct val="90000"/>
              </a:lnSpc>
              <a:spcBef>
                <a:spcPts val="0"/>
              </a:spcBef>
              <a:spcAft>
                <a:spcPts val="0"/>
              </a:spcAft>
              <a:buClr>
                <a:srgbClr val="002060"/>
              </a:buClr>
              <a:buSzPts val="3960"/>
              <a:buFont typeface="Calibri"/>
              <a:buNone/>
              <a:defRPr/>
            </a:pPr>
            <a:r>
              <a:rPr lang="en-US" sz="3600" b="0" i="0" u="none" strike="noStrike" cap="none" spc="0" dirty="0">
                <a:solidFill>
                  <a:srgbClr val="000000"/>
                </a:solidFill>
                <a:latin typeface="Calibri" panose="020F0502020204030204" pitchFamily="34" charset="0"/>
                <a:cs typeface="Calibri" panose="020F0502020204030204" pitchFamily="34" charset="0"/>
              </a:rPr>
              <a:t>EiB-WP8 </a:t>
            </a:r>
            <a:r>
              <a:rPr lang="en-US" sz="3600" dirty="0">
                <a:latin typeface="Calibri" panose="020F0502020204030204" pitchFamily="34" charset="0"/>
                <a:cs typeface="Calibri" panose="020F0502020204030204" pitchFamily="34" charset="0"/>
              </a:rPr>
              <a:t>second workshop in preparation</a:t>
            </a:r>
            <a:endParaRPr lang="en-US" sz="3600" b="0" i="0" u="none" strike="noStrike" cap="none" spc="0" dirty="0">
              <a:solidFill>
                <a:srgbClr val="000000"/>
              </a:solidFill>
              <a:latin typeface="Calibri" panose="020F0502020204030204" pitchFamily="34" charset="0"/>
              <a:cs typeface="Calibri" panose="020F0502020204030204" pitchFamily="34" charset="0"/>
            </a:endParaRPr>
          </a:p>
          <a:p>
            <a:pPr>
              <a:defRPr/>
            </a:pPr>
            <a:endParaRPr sz="1800" dirty="0">
              <a:latin typeface="Calibri" panose="020F0502020204030204" pitchFamily="34" charset="0"/>
              <a:cs typeface="Calibri" panose="020F0502020204030204" pitchFamily="34" charset="0"/>
            </a:endParaRPr>
          </a:p>
        </p:txBody>
      </p:sp>
      <p:sp>
        <p:nvSpPr>
          <p:cNvPr id="2" name="Google Shape;114;p2">
            <a:extLst>
              <a:ext uri="{FF2B5EF4-FFF2-40B4-BE49-F238E27FC236}">
                <a16:creationId xmlns:a16="http://schemas.microsoft.com/office/drawing/2014/main" id="{89092E9A-BAF9-99A0-8126-60B14A9966AB}"/>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pic>
        <p:nvPicPr>
          <p:cNvPr id="4" name="Google Shape;131;p4" descr="Graphical user interface&#10;&#10;Description automatically generated with low confidence">
            <a:extLst>
              <a:ext uri="{FF2B5EF4-FFF2-40B4-BE49-F238E27FC236}">
                <a16:creationId xmlns:a16="http://schemas.microsoft.com/office/drawing/2014/main" id="{ABA4E813-78AB-3DF1-5B78-1535A7A47A1A}"/>
              </a:ext>
            </a:extLst>
          </p:cNvPr>
          <p:cNvPicPr/>
          <p:nvPr/>
        </p:nvPicPr>
        <p:blipFill>
          <a:blip r:embed="rId5">
            <a:alphaModFix/>
          </a:blip>
          <a:srcRect l="52242" r="2021"/>
          <a:stretch/>
        </p:blipFill>
        <p:spPr bwMode="auto">
          <a:xfrm>
            <a:off x="47328" y="260648"/>
            <a:ext cx="1876962" cy="639507"/>
          </a:xfrm>
          <a:prstGeom prst="rect">
            <a:avLst/>
          </a:prstGeom>
          <a:noFill/>
          <a:ln>
            <a:noFill/>
          </a:ln>
        </p:spPr>
      </p:pic>
      <p:sp>
        <p:nvSpPr>
          <p:cNvPr id="5" name="Google Shape;132;p4">
            <a:extLst>
              <a:ext uri="{FF2B5EF4-FFF2-40B4-BE49-F238E27FC236}">
                <a16:creationId xmlns:a16="http://schemas.microsoft.com/office/drawing/2014/main" id="{169F3393-352E-7BA6-252C-F1421254771F}"/>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CA790E4-97E8-2366-A003-0EAA9E39B7A4}"/>
            </a:ext>
          </a:extLst>
        </p:cNvPr>
        <p:cNvGrpSpPr/>
        <p:nvPr/>
      </p:nvGrpSpPr>
      <p:grpSpPr bwMode="auto">
        <a:xfrm>
          <a:off x="0" y="0"/>
          <a:ext cx="0" cy="0"/>
          <a:chOff x="0" y="0"/>
          <a:chExt cx="0" cy="0"/>
        </a:xfrm>
      </p:grpSpPr>
      <p:sp>
        <p:nvSpPr>
          <p:cNvPr id="1826544680" name="Google Shape;130;p4">
            <a:extLst>
              <a:ext uri="{FF2B5EF4-FFF2-40B4-BE49-F238E27FC236}">
                <a16:creationId xmlns:a16="http://schemas.microsoft.com/office/drawing/2014/main" id="{57A7AD27-9A8C-E56F-3C29-754E77FA0172}"/>
              </a:ext>
            </a:extLst>
          </p:cNvPr>
          <p:cNvSpPr txBox="1">
            <a:spLocks noGrp="1"/>
          </p:cNvSpPr>
          <p:nvPr>
            <p:ph type="sldNum" idx="12"/>
          </p:nvPr>
        </p:nvSpPr>
        <p:spPr bwMode="auto">
          <a:xfrm>
            <a:off x="8610598" y="6356349"/>
            <a:ext cx="2743200" cy="365098"/>
          </a:xfrm>
          <a:prstGeom prst="rect">
            <a:avLst/>
          </a:prstGeom>
          <a:noFill/>
          <a:ln>
            <a:noFill/>
          </a:ln>
        </p:spPr>
        <p:txBody>
          <a:bodyPr spcFirstLastPara="1" wrap="square" lIns="91423" tIns="45698" rIns="91423" bIns="45698" anchor="ctr" anchorCtr="0">
            <a:noAutofit/>
          </a:bodyPr>
          <a:lstStyle/>
          <a:p>
            <a:pPr marL="0" lvl="0" indent="0" algn="r">
              <a:lnSpc>
                <a:spcPct val="100000"/>
              </a:lnSpc>
              <a:spcBef>
                <a:spcPts val="0"/>
              </a:spcBef>
              <a:spcAft>
                <a:spcPts val="0"/>
              </a:spcAft>
              <a:buSzPts val="1200"/>
              <a:buNone/>
              <a:defRPr/>
            </a:pPr>
            <a:fld id="{826D0BB0-E344-4975-9665-0A7A40E1B168}" type="slidenum">
              <a:rPr lang="en-US"/>
              <a:t>11</a:t>
            </a:fld>
            <a:endParaRPr dirty="0"/>
          </a:p>
        </p:txBody>
      </p:sp>
      <p:pic>
        <p:nvPicPr>
          <p:cNvPr id="549287869" name="Google Shape;134;p4">
            <a:extLst>
              <a:ext uri="{FF2B5EF4-FFF2-40B4-BE49-F238E27FC236}">
                <a16:creationId xmlns:a16="http://schemas.microsoft.com/office/drawing/2014/main" id="{388E79F8-E80B-B88A-7DBE-B668809F660C}"/>
              </a:ext>
            </a:extLst>
          </p:cNvPr>
          <p:cNvPicPr/>
          <p:nvPr/>
        </p:nvPicPr>
        <p:blipFill>
          <a:blip r:embed="rId2">
            <a:alphaModFix amt="50000"/>
          </a:blip>
          <a:srcRect l="18023" t="27266" r="16698" b="25063"/>
          <a:stretch/>
        </p:blipFill>
        <p:spPr bwMode="auto">
          <a:xfrm>
            <a:off x="298136" y="6203198"/>
            <a:ext cx="1877099" cy="518241"/>
          </a:xfrm>
          <a:prstGeom prst="rect">
            <a:avLst/>
          </a:prstGeom>
          <a:noFill/>
          <a:ln>
            <a:noFill/>
          </a:ln>
        </p:spPr>
      </p:pic>
      <p:sp>
        <p:nvSpPr>
          <p:cNvPr id="1468065694" name="Google Shape;136;p4">
            <a:extLst>
              <a:ext uri="{FF2B5EF4-FFF2-40B4-BE49-F238E27FC236}">
                <a16:creationId xmlns:a16="http://schemas.microsoft.com/office/drawing/2014/main" id="{1FF1CE63-CF16-F6DA-4754-D686B3ADF9F4}"/>
              </a:ext>
            </a:extLst>
          </p:cNvPr>
          <p:cNvSpPr txBox="1"/>
          <p:nvPr/>
        </p:nvSpPr>
        <p:spPr bwMode="auto">
          <a:xfrm>
            <a:off x="2279576" y="1071233"/>
            <a:ext cx="9505056" cy="5955430"/>
          </a:xfrm>
          <a:prstGeom prst="rect">
            <a:avLst/>
          </a:prstGeom>
          <a:noFill/>
          <a:ln>
            <a:noFill/>
          </a:ln>
        </p:spPr>
        <p:txBody>
          <a:bodyPr spcFirstLastPara="1" wrap="square" lIns="91422" tIns="45697" rIns="91422" bIns="45697" anchor="t" anchorCtr="0">
            <a:spAutoFit/>
          </a:bodyPr>
          <a:lstStyle/>
          <a:p>
            <a:pPr lvl="0" algn="just">
              <a:lnSpc>
                <a:spcPct val="100000"/>
              </a:lnSpc>
              <a:spcBef>
                <a:spcPts val="0"/>
              </a:spcBef>
              <a:spcAft>
                <a:spcPts val="600"/>
              </a:spcAft>
              <a:defRPr/>
            </a:pPr>
            <a:r>
              <a:rPr lang="en-US" sz="2000" dirty="0">
                <a:latin typeface="Helvetica Neue Light" panose="02000403000000020004" pitchFamily="2" charset="0"/>
                <a:ea typeface="Helvetica Neue Light" panose="02000403000000020004" pitchFamily="2" charset="0"/>
              </a:rPr>
              <a:t>First call Submission deadline: 15</a:t>
            </a:r>
            <a:r>
              <a:rPr lang="en-US" sz="2000" baseline="30000" dirty="0">
                <a:latin typeface="Helvetica Neue Light" panose="02000403000000020004" pitchFamily="2" charset="0"/>
                <a:ea typeface="Helvetica Neue Light" panose="02000403000000020004" pitchFamily="2" charset="0"/>
              </a:rPr>
              <a:t>th</a:t>
            </a:r>
            <a:r>
              <a:rPr lang="en-US" sz="2000" dirty="0">
                <a:latin typeface="Helvetica Neue Light" panose="02000403000000020004" pitchFamily="2" charset="0"/>
                <a:ea typeface="Helvetica Neue Light" panose="02000403000000020004" pitchFamily="2" charset="0"/>
              </a:rPr>
              <a:t> May</a:t>
            </a:r>
          </a:p>
          <a:p>
            <a:pPr lvl="0" algn="just">
              <a:lnSpc>
                <a:spcPct val="100000"/>
              </a:lnSpc>
              <a:spcBef>
                <a:spcPts val="0"/>
              </a:spcBef>
              <a:spcAft>
                <a:spcPts val="600"/>
              </a:spcAft>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It was a coordinated, team effort from EIB and WP8. ETAP: PI Paul Laycock, MADDEN: PI Federica Legger,  Co-I: Andres </a:t>
            </a:r>
            <a:r>
              <a:rPr lang="en-US" sz="1800" dirty="0" err="1">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Tanasijczuk</a:t>
            </a: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 ; also including </a:t>
            </a:r>
            <a:r>
              <a:rPr lang="it-IT"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Stefano Bagnasco and Lia Lavezzi in the writing team</a:t>
            </a:r>
            <a:endPar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endParaRPr>
          </a:p>
          <a:p>
            <a:pPr lvl="0" algn="just">
              <a:lnSpc>
                <a:spcPct val="100000"/>
              </a:lnSpc>
              <a:spcBef>
                <a:spcPts val="0"/>
              </a:spcBef>
              <a:spcAft>
                <a:spcPts val="600"/>
              </a:spcAft>
              <a:defRPr/>
            </a:pPr>
            <a:endParaRPr lang="en-US" sz="12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endParaRPr>
          </a:p>
          <a:p>
            <a:r>
              <a:rPr lang="en-GB" sz="1800" b="1" dirty="0">
                <a:effectLst/>
                <a:highlight>
                  <a:srgbClr val="FFFFFF"/>
                </a:highlight>
                <a:latin typeface="Calibri Light" panose="020F0302020204030204" pitchFamily="34" charset="0"/>
                <a:cs typeface="Calibri Light" panose="020F0302020204030204" pitchFamily="34" charset="0"/>
              </a:rPr>
              <a:t>ETAP</a:t>
            </a:r>
            <a:r>
              <a:rPr lang="en-GB" sz="1800" dirty="0">
                <a:effectLst/>
                <a:highlight>
                  <a:srgbClr val="FFFFFF"/>
                </a:highlight>
                <a:latin typeface="Calibri Light" panose="020F0302020204030204" pitchFamily="34" charset="0"/>
                <a:cs typeface="Calibri Light" panose="020F0302020204030204" pitchFamily="34" charset="0"/>
              </a:rPr>
              <a:t> (</a:t>
            </a:r>
            <a:r>
              <a:rPr lang="en-GB" sz="1800" dirty="0" err="1">
                <a:effectLst/>
                <a:highlight>
                  <a:srgbClr val="FFFFFF"/>
                </a:highlight>
                <a:latin typeface="Calibri Light" panose="020F0302020204030204" pitchFamily="34" charset="0"/>
                <a:cs typeface="Calibri Light" panose="020F0302020204030204" pitchFamily="34" charset="0"/>
              </a:rPr>
              <a:t>Universite</a:t>
            </a:r>
            <a:r>
              <a:rPr lang="en-GB" sz="1800" dirty="0">
                <a:effectLst/>
                <a:highlight>
                  <a:srgbClr val="FFFFFF"/>
                </a:highlight>
                <a:latin typeface="Calibri Light" panose="020F0302020204030204" pitchFamily="34" charset="0"/>
                <a:cs typeface="Calibri Light" panose="020F0302020204030204" pitchFamily="34" charset="0"/>
              </a:rPr>
              <a:t>́ de </a:t>
            </a:r>
            <a:r>
              <a:rPr lang="en-GB" sz="1800" dirty="0" err="1">
                <a:effectLst/>
                <a:highlight>
                  <a:srgbClr val="FFFFFF"/>
                </a:highlight>
                <a:latin typeface="Calibri Light" panose="020F0302020204030204" pitchFamily="34" charset="0"/>
                <a:cs typeface="Calibri Light" panose="020F0302020204030204" pitchFamily="34" charset="0"/>
              </a:rPr>
              <a:t>Genève</a:t>
            </a:r>
            <a:r>
              <a:rPr lang="en-GB" sz="1800" dirty="0">
                <a:effectLst/>
                <a:highlight>
                  <a:srgbClr val="FFFFFF"/>
                </a:highlight>
                <a:latin typeface="Calibri Light" panose="020F0302020204030204" pitchFamily="34" charset="0"/>
                <a:cs typeface="Calibri Light" panose="020F0302020204030204" pitchFamily="34" charset="0"/>
              </a:rPr>
              <a:t>) </a:t>
            </a:r>
            <a:br>
              <a:rPr lang="en-GB" sz="1800" dirty="0">
                <a:effectLst/>
                <a:highlight>
                  <a:srgbClr val="FFFFFF"/>
                </a:highlight>
                <a:latin typeface="Calibri Light" panose="020F0302020204030204" pitchFamily="34" charset="0"/>
                <a:cs typeface="Calibri Light" panose="020F0302020204030204" pitchFamily="34" charset="0"/>
              </a:rPr>
            </a:b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Access to multiple ESCAPE </a:t>
            </a:r>
            <a:r>
              <a:rPr lang="en-GB" sz="1800" dirty="0" err="1">
                <a:solidFill>
                  <a:srgbClr val="00007F"/>
                </a:solidFill>
                <a:effectLst/>
                <a:highlight>
                  <a:srgbClr val="FFFFFF"/>
                </a:highlight>
                <a:latin typeface="Calibri Light" panose="020F0302020204030204" pitchFamily="34" charset="0"/>
                <a:cs typeface="Calibri Light" panose="020F0302020204030204" pitchFamily="34" charset="0"/>
              </a:rPr>
              <a:t>DataLakes</a:t>
            </a: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a:t>
            </a:r>
            <a:b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br>
            <a:r>
              <a:rPr lang="en-GB" sz="1800" dirty="0">
                <a:solidFill>
                  <a:srgbClr val="00007F"/>
                </a:solidFill>
                <a:highlight>
                  <a:srgbClr val="FFFFFF"/>
                </a:highlight>
                <a:latin typeface="Calibri Light" panose="020F0302020204030204" pitchFamily="34" charset="0"/>
                <a:cs typeface="Calibri Light" panose="020F0302020204030204" pitchFamily="34" charset="0"/>
              </a:rPr>
              <a:t>R</a:t>
            </a: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ich metadata service integration</a:t>
            </a:r>
            <a:b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b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Access to multiple rich metadata instances</a:t>
            </a:r>
            <a:b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b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A lightweight CRM service monitoring the VRE, </a:t>
            </a:r>
            <a:r>
              <a:rPr lang="en-US" sz="1800" dirty="0">
                <a:solidFill>
                  <a:srgbClr val="00007F"/>
                </a:solidFill>
                <a:effectLst/>
                <a:highlight>
                  <a:srgbClr val="FFFFFF"/>
                </a:highlight>
                <a:latin typeface="Calibri Light" panose="020F0302020204030204" pitchFamily="34" charset="0"/>
                <a:cs typeface="Calibri Light" panose="020F0302020204030204" pitchFamily="34" charset="0"/>
              </a:rPr>
              <a:t>useful for monitoring and measuring MDCs</a:t>
            </a:r>
            <a:endParaRPr lang="en-GB" sz="1800" dirty="0">
              <a:effectLst/>
              <a:highlight>
                <a:srgbClr val="FFFFFF"/>
              </a:highlight>
              <a:latin typeface="Calibri Light" panose="020F0302020204030204" pitchFamily="34" charset="0"/>
              <a:cs typeface="Calibri Light" panose="020F0302020204030204" pitchFamily="34" charset="0"/>
            </a:endParaRPr>
          </a:p>
          <a:p>
            <a:endParaRPr lang="en-GB" sz="1800" dirty="0">
              <a:solidFill>
                <a:srgbClr val="00007F"/>
              </a:solidFill>
              <a:highlight>
                <a:srgbClr val="FFFFFF"/>
              </a:highlight>
              <a:latin typeface="Calibri Light" panose="020F0302020204030204" pitchFamily="34" charset="0"/>
              <a:cs typeface="Calibri Light" panose="020F0302020204030204" pitchFamily="34" charset="0"/>
            </a:endParaRPr>
          </a:p>
          <a:p>
            <a:r>
              <a:rPr lang="en-GB" sz="1800" b="1" dirty="0">
                <a:effectLst/>
                <a:highlight>
                  <a:srgbClr val="FFFFFF"/>
                </a:highlight>
                <a:latin typeface="Calibri Light" panose="020F0302020204030204" pitchFamily="34" charset="0"/>
                <a:cs typeface="Calibri Light" panose="020F0302020204030204" pitchFamily="34" charset="0"/>
              </a:rPr>
              <a:t>MADDEN</a:t>
            </a:r>
            <a:r>
              <a:rPr lang="en-GB" sz="1800" dirty="0">
                <a:effectLst/>
                <a:highlight>
                  <a:srgbClr val="FFFFFF"/>
                </a:highlight>
                <a:latin typeface="Calibri Light" panose="020F0302020204030204" pitchFamily="34" charset="0"/>
                <a:cs typeface="Calibri Light" panose="020F0302020204030204" pitchFamily="34" charset="0"/>
              </a:rPr>
              <a:t> (INFN-TO &amp; </a:t>
            </a:r>
            <a:r>
              <a:rPr lang="en-GB" sz="1800" dirty="0" err="1">
                <a:effectLst/>
                <a:highlight>
                  <a:srgbClr val="FFFFFF"/>
                </a:highlight>
                <a:latin typeface="Calibri Light" panose="020F0302020204030204" pitchFamily="34" charset="0"/>
                <a:cs typeface="Calibri Light" panose="020F0302020204030204" pitchFamily="34" charset="0"/>
              </a:rPr>
              <a:t>Universite</a:t>
            </a:r>
            <a:r>
              <a:rPr lang="en-GB" sz="1800" dirty="0">
                <a:effectLst/>
                <a:highlight>
                  <a:srgbClr val="FFFFFF"/>
                </a:highlight>
                <a:latin typeface="Calibri Light" panose="020F0302020204030204" pitchFamily="34" charset="0"/>
                <a:cs typeface="Calibri Light" panose="020F0302020204030204" pitchFamily="34" charset="0"/>
              </a:rPr>
              <a:t>́ </a:t>
            </a:r>
            <a:r>
              <a:rPr lang="en-GB" sz="1800" dirty="0" err="1">
                <a:effectLst/>
                <a:highlight>
                  <a:srgbClr val="FFFFFF"/>
                </a:highlight>
                <a:latin typeface="Calibri Light" panose="020F0302020204030204" pitchFamily="34" charset="0"/>
                <a:cs typeface="Calibri Light" panose="020F0302020204030204" pitchFamily="34" charset="0"/>
              </a:rPr>
              <a:t>Catholique</a:t>
            </a:r>
            <a:r>
              <a:rPr lang="en-GB" sz="1800" dirty="0">
                <a:effectLst/>
                <a:highlight>
                  <a:srgbClr val="FFFFFF"/>
                </a:highlight>
                <a:latin typeface="Calibri Light" panose="020F0302020204030204" pitchFamily="34" charset="0"/>
                <a:cs typeface="Calibri Light" panose="020F0302020204030204" pitchFamily="34" charset="0"/>
              </a:rPr>
              <a:t> de Louvain)</a:t>
            </a:r>
            <a:br>
              <a:rPr lang="en-GB" sz="1800" dirty="0">
                <a:effectLst/>
                <a:highlight>
                  <a:srgbClr val="FFFFFF"/>
                </a:highlight>
                <a:latin typeface="Calibri Light" panose="020F0302020204030204" pitchFamily="34" charset="0"/>
                <a:cs typeface="Calibri Light" panose="020F0302020204030204" pitchFamily="34" charset="0"/>
              </a:rPr>
            </a:b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Multi-RI </a:t>
            </a:r>
            <a:r>
              <a:rPr lang="en-GB" sz="1800" dirty="0" err="1">
                <a:solidFill>
                  <a:srgbClr val="00007F"/>
                </a:solidFill>
                <a:effectLst/>
                <a:highlight>
                  <a:srgbClr val="FFFFFF"/>
                </a:highlight>
                <a:latin typeface="Calibri Light" panose="020F0302020204030204" pitchFamily="34" charset="0"/>
                <a:cs typeface="Calibri Light" panose="020F0302020204030204" pitchFamily="34" charset="0"/>
              </a:rPr>
              <a:t>DataLake</a:t>
            </a: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 managed with </a:t>
            </a:r>
            <a:r>
              <a:rPr lang="en-GB" sz="1800" dirty="0" err="1">
                <a:solidFill>
                  <a:srgbClr val="00007F"/>
                </a:solidFill>
                <a:effectLst/>
                <a:highlight>
                  <a:srgbClr val="FFFFFF"/>
                </a:highlight>
                <a:latin typeface="Calibri Light" panose="020F0302020204030204" pitchFamily="34" charset="0"/>
                <a:cs typeface="Calibri Light" panose="020F0302020204030204" pitchFamily="34" charset="0"/>
              </a:rPr>
              <a:t>Rucio</a:t>
            </a: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 simulating data exchange with CE </a:t>
            </a:r>
            <a:endParaRPr lang="en-GB" sz="1800" dirty="0">
              <a:effectLst/>
              <a:highlight>
                <a:srgbClr val="FFFFFF"/>
              </a:highlight>
              <a:latin typeface="Calibri Light" panose="020F0302020204030204" pitchFamily="34" charset="0"/>
              <a:cs typeface="Calibri Light" panose="020F0302020204030204" pitchFamily="34" charset="0"/>
            </a:endParaRPr>
          </a:p>
          <a:p>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Development and test of </a:t>
            </a:r>
            <a:r>
              <a:rPr lang="en-GB" sz="1800" dirty="0" err="1">
                <a:solidFill>
                  <a:srgbClr val="00007F"/>
                </a:solidFill>
                <a:effectLst/>
                <a:highlight>
                  <a:srgbClr val="FFFFFF"/>
                </a:highlight>
                <a:latin typeface="Calibri Light" panose="020F0302020204030204" pitchFamily="34" charset="0"/>
                <a:cs typeface="Calibri Light" panose="020F0302020204030204" pitchFamily="34" charset="0"/>
              </a:rPr>
              <a:t>RucioFS</a:t>
            </a: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 (POSIX FUSE mount of the </a:t>
            </a:r>
            <a:r>
              <a:rPr lang="en-GB" sz="1800" dirty="0" err="1">
                <a:solidFill>
                  <a:srgbClr val="00007F"/>
                </a:solidFill>
                <a:effectLst/>
                <a:highlight>
                  <a:srgbClr val="FFFFFF"/>
                </a:highlight>
                <a:latin typeface="Calibri Light" panose="020F0302020204030204" pitchFamily="34" charset="0"/>
                <a:cs typeface="Calibri Light" panose="020F0302020204030204" pitchFamily="34" charset="0"/>
              </a:rPr>
              <a:t>Rucio</a:t>
            </a: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 catalogue)</a:t>
            </a:r>
          </a:p>
          <a:p>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Extend </a:t>
            </a:r>
            <a:r>
              <a:rPr lang="en-GB" sz="1800" dirty="0" err="1">
                <a:solidFill>
                  <a:srgbClr val="00007F"/>
                </a:solidFill>
                <a:effectLst/>
                <a:highlight>
                  <a:srgbClr val="FFFFFF"/>
                </a:highlight>
                <a:latin typeface="Calibri Light" panose="020F0302020204030204" pitchFamily="34" charset="0"/>
                <a:cs typeface="Calibri Light" panose="020F0302020204030204" pitchFamily="34" charset="0"/>
              </a:rPr>
              <a:t>RucioFS</a:t>
            </a: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 to support advanced metadata</a:t>
            </a:r>
            <a:b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br>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Strong synergy with Virgo O5 </a:t>
            </a:r>
            <a:endParaRPr lang="en-GB" sz="1800" dirty="0">
              <a:effectLst/>
              <a:highlight>
                <a:srgbClr val="FFFFFF"/>
              </a:highlight>
              <a:latin typeface="Calibri Light" panose="020F0302020204030204" pitchFamily="34" charset="0"/>
              <a:cs typeface="Calibri Light" panose="020F0302020204030204" pitchFamily="34" charset="0"/>
            </a:endParaRPr>
          </a:p>
          <a:p>
            <a:endParaRPr lang="en-GB" sz="1800" dirty="0">
              <a:solidFill>
                <a:srgbClr val="00007F"/>
              </a:solidFill>
              <a:highlight>
                <a:srgbClr val="FFFFFF"/>
              </a:highlight>
              <a:latin typeface="Calibri Light" panose="020F0302020204030204" pitchFamily="34" charset="0"/>
              <a:cs typeface="Calibri Light" panose="020F0302020204030204" pitchFamily="34" charset="0"/>
            </a:endParaRPr>
          </a:p>
          <a:p>
            <a:r>
              <a:rPr lang="en-GB" sz="1800" dirty="0">
                <a:effectLst/>
                <a:highlight>
                  <a:srgbClr val="FFFFFF"/>
                </a:highlight>
                <a:latin typeface="Calibri Light" panose="020F0302020204030204" pitchFamily="34" charset="0"/>
                <a:cs typeface="Calibri Light" panose="020F0302020204030204" pitchFamily="34" charset="0"/>
              </a:rPr>
              <a:t>Second OSCARS call (November?)</a:t>
            </a:r>
          </a:p>
          <a:p>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Streaming data for LL? </a:t>
            </a:r>
            <a:endParaRPr lang="en-GB" sz="1800" dirty="0">
              <a:effectLst/>
              <a:highlight>
                <a:srgbClr val="FFFFFF"/>
              </a:highlight>
              <a:latin typeface="Calibri Light" panose="020F0302020204030204" pitchFamily="34" charset="0"/>
              <a:cs typeface="Calibri Light" panose="020F0302020204030204" pitchFamily="34" charset="0"/>
            </a:endParaRPr>
          </a:p>
          <a:p>
            <a:r>
              <a:rPr lang="en-GB" sz="1800" dirty="0">
                <a:solidFill>
                  <a:srgbClr val="00007F"/>
                </a:solidFill>
                <a:effectLst/>
                <a:highlight>
                  <a:srgbClr val="FFFFFF"/>
                </a:highlight>
                <a:latin typeface="Calibri Light" panose="020F0302020204030204" pitchFamily="34" charset="0"/>
                <a:cs typeface="Calibri Light" panose="020F0302020204030204" pitchFamily="34" charset="0"/>
              </a:rPr>
              <a:t>Something IVOA-related? </a:t>
            </a:r>
            <a:endParaRPr lang="en-GB" sz="1800" dirty="0">
              <a:effectLst/>
              <a:highlight>
                <a:srgbClr val="FFFFFF"/>
              </a:highlight>
              <a:latin typeface="Calibri Light" panose="020F0302020204030204" pitchFamily="34" charset="0"/>
              <a:cs typeface="Calibri Light" panose="020F0302020204030204" pitchFamily="34" charset="0"/>
            </a:endParaRPr>
          </a:p>
          <a:p>
            <a:pPr lvl="0" algn="just">
              <a:lnSpc>
                <a:spcPct val="100000"/>
              </a:lnSpc>
              <a:spcBef>
                <a:spcPts val="0"/>
              </a:spcBef>
              <a:spcAft>
                <a:spcPts val="600"/>
              </a:spcAft>
              <a:defRPr/>
            </a:pPr>
            <a:endParaRPr lang="en-US" sz="1900" dirty="0">
              <a:solidFill>
                <a:schemeClr val="dk1"/>
              </a:solidFill>
              <a:latin typeface="Helvetica Neue Light" panose="02000403000000020004" pitchFamily="2" charset="0"/>
              <a:ea typeface="Helvetica Neue Light" panose="02000403000000020004" pitchFamily="2" charset="0"/>
              <a:cs typeface="Calibri"/>
            </a:endParaRPr>
          </a:p>
        </p:txBody>
      </p:sp>
      <p:sp>
        <p:nvSpPr>
          <p:cNvPr id="2140336099" name="TextBox 2140336098">
            <a:extLst>
              <a:ext uri="{FF2B5EF4-FFF2-40B4-BE49-F238E27FC236}">
                <a16:creationId xmlns:a16="http://schemas.microsoft.com/office/drawing/2014/main" id="{E2D3D17A-02FA-1437-2EFB-3955B24EC33B}"/>
              </a:ext>
            </a:extLst>
          </p:cNvPr>
          <p:cNvSpPr txBox="1"/>
          <p:nvPr/>
        </p:nvSpPr>
        <p:spPr bwMode="auto">
          <a:xfrm>
            <a:off x="7681349" y="3257550"/>
            <a:ext cx="914400" cy="304835"/>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893765580" name="TextBox 893765579">
            <a:extLst>
              <a:ext uri="{FF2B5EF4-FFF2-40B4-BE49-F238E27FC236}">
                <a16:creationId xmlns:a16="http://schemas.microsoft.com/office/drawing/2014/main" id="{8564AE77-5B24-7CA2-D82D-B8045EBBCB0D}"/>
              </a:ext>
            </a:extLst>
          </p:cNvPr>
          <p:cNvSpPr txBox="1"/>
          <p:nvPr/>
        </p:nvSpPr>
        <p:spPr bwMode="auto">
          <a:xfrm>
            <a:off x="2423456" y="428978"/>
            <a:ext cx="8837736" cy="88133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lvl="0" indent="0" algn="l">
              <a:lnSpc>
                <a:spcPct val="90000"/>
              </a:lnSpc>
              <a:spcBef>
                <a:spcPts val="0"/>
              </a:spcBef>
              <a:spcAft>
                <a:spcPts val="0"/>
              </a:spcAft>
              <a:buClr>
                <a:srgbClr val="002060"/>
              </a:buClr>
              <a:buSzPts val="3960"/>
              <a:buFont typeface="Calibri"/>
              <a:buNone/>
              <a:defRPr/>
            </a:pPr>
            <a:r>
              <a:rPr lang="en-US" sz="3600" dirty="0">
                <a:latin typeface="Calibri" panose="020F0502020204030204" pitchFamily="34" charset="0"/>
                <a:cs typeface="Calibri" panose="020F0502020204030204" pitchFamily="34" charset="0"/>
              </a:rPr>
              <a:t>OSCARS proposals</a:t>
            </a:r>
            <a:endParaRPr lang="en-US" sz="3600" b="0" i="0" u="none" strike="noStrike" cap="none" spc="0" dirty="0">
              <a:solidFill>
                <a:srgbClr val="000000"/>
              </a:solidFill>
              <a:latin typeface="Calibri" panose="020F0502020204030204" pitchFamily="34" charset="0"/>
              <a:cs typeface="Calibri" panose="020F0502020204030204" pitchFamily="34" charset="0"/>
            </a:endParaRPr>
          </a:p>
          <a:p>
            <a:pPr>
              <a:defRPr/>
            </a:pPr>
            <a:endParaRPr sz="1800" dirty="0">
              <a:latin typeface="Calibri" panose="020F0502020204030204" pitchFamily="34" charset="0"/>
              <a:cs typeface="Calibri" panose="020F0502020204030204" pitchFamily="34" charset="0"/>
            </a:endParaRPr>
          </a:p>
        </p:txBody>
      </p:sp>
      <p:sp>
        <p:nvSpPr>
          <p:cNvPr id="2" name="Google Shape;114;p2">
            <a:extLst>
              <a:ext uri="{FF2B5EF4-FFF2-40B4-BE49-F238E27FC236}">
                <a16:creationId xmlns:a16="http://schemas.microsoft.com/office/drawing/2014/main" id="{6592AE0C-6D07-EAEA-0149-27E60126F039}"/>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pic>
        <p:nvPicPr>
          <p:cNvPr id="3" name="Google Shape;131;p4" descr="Graphical user interface&#10;&#10;Description automatically generated with low confidence">
            <a:extLst>
              <a:ext uri="{FF2B5EF4-FFF2-40B4-BE49-F238E27FC236}">
                <a16:creationId xmlns:a16="http://schemas.microsoft.com/office/drawing/2014/main" id="{BEAC780A-9E29-BD19-2001-88646E083845}"/>
              </a:ext>
            </a:extLst>
          </p:cNvPr>
          <p:cNvPicPr/>
          <p:nvPr/>
        </p:nvPicPr>
        <p:blipFill>
          <a:blip r:embed="rId3">
            <a:alphaModFix/>
          </a:blip>
          <a:srcRect l="52242" r="2021"/>
          <a:stretch/>
        </p:blipFill>
        <p:spPr bwMode="auto">
          <a:xfrm>
            <a:off x="47328" y="260648"/>
            <a:ext cx="1876962" cy="639507"/>
          </a:xfrm>
          <a:prstGeom prst="rect">
            <a:avLst/>
          </a:prstGeom>
          <a:noFill/>
          <a:ln>
            <a:noFill/>
          </a:ln>
        </p:spPr>
      </p:pic>
      <p:sp>
        <p:nvSpPr>
          <p:cNvPr id="4" name="Google Shape;132;p4">
            <a:extLst>
              <a:ext uri="{FF2B5EF4-FFF2-40B4-BE49-F238E27FC236}">
                <a16:creationId xmlns:a16="http://schemas.microsoft.com/office/drawing/2014/main" id="{FEEE2125-1DAB-9C6A-8AD6-7799EAD5E1F5}"/>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Tree>
    <p:extLst>
      <p:ext uri="{BB962C8B-B14F-4D97-AF65-F5344CB8AC3E}">
        <p14:creationId xmlns:p14="http://schemas.microsoft.com/office/powerpoint/2010/main" val="118611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CA790E4-97E8-2366-A003-0EAA9E39B7A4}"/>
            </a:ext>
          </a:extLst>
        </p:cNvPr>
        <p:cNvGrpSpPr/>
        <p:nvPr/>
      </p:nvGrpSpPr>
      <p:grpSpPr bwMode="auto">
        <a:xfrm>
          <a:off x="0" y="0"/>
          <a:ext cx="0" cy="0"/>
          <a:chOff x="0" y="0"/>
          <a:chExt cx="0" cy="0"/>
        </a:xfrm>
      </p:grpSpPr>
      <p:sp>
        <p:nvSpPr>
          <p:cNvPr id="1826544680" name="Google Shape;130;p4">
            <a:extLst>
              <a:ext uri="{FF2B5EF4-FFF2-40B4-BE49-F238E27FC236}">
                <a16:creationId xmlns:a16="http://schemas.microsoft.com/office/drawing/2014/main" id="{57A7AD27-9A8C-E56F-3C29-754E77FA0172}"/>
              </a:ext>
            </a:extLst>
          </p:cNvPr>
          <p:cNvSpPr txBox="1">
            <a:spLocks noGrp="1"/>
          </p:cNvSpPr>
          <p:nvPr>
            <p:ph type="sldNum" idx="12"/>
          </p:nvPr>
        </p:nvSpPr>
        <p:spPr bwMode="auto">
          <a:xfrm>
            <a:off x="8610598" y="6356349"/>
            <a:ext cx="2743200" cy="365098"/>
          </a:xfrm>
          <a:prstGeom prst="rect">
            <a:avLst/>
          </a:prstGeom>
          <a:noFill/>
          <a:ln>
            <a:noFill/>
          </a:ln>
        </p:spPr>
        <p:txBody>
          <a:bodyPr spcFirstLastPara="1" wrap="square" lIns="91423" tIns="45698" rIns="91423" bIns="45698" anchor="ctr" anchorCtr="0">
            <a:noAutofit/>
          </a:bodyPr>
          <a:lstStyle/>
          <a:p>
            <a:pPr marL="0" lvl="0" indent="0" algn="r">
              <a:lnSpc>
                <a:spcPct val="100000"/>
              </a:lnSpc>
              <a:spcBef>
                <a:spcPts val="0"/>
              </a:spcBef>
              <a:spcAft>
                <a:spcPts val="0"/>
              </a:spcAft>
              <a:buSzPts val="1200"/>
              <a:buNone/>
              <a:defRPr/>
            </a:pPr>
            <a:fld id="{826D0BB0-E344-4975-9665-0A7A40E1B168}" type="slidenum">
              <a:rPr lang="en-US"/>
              <a:t>12</a:t>
            </a:fld>
            <a:endParaRPr dirty="0"/>
          </a:p>
        </p:txBody>
      </p:sp>
      <p:pic>
        <p:nvPicPr>
          <p:cNvPr id="549287869" name="Google Shape;134;p4">
            <a:extLst>
              <a:ext uri="{FF2B5EF4-FFF2-40B4-BE49-F238E27FC236}">
                <a16:creationId xmlns:a16="http://schemas.microsoft.com/office/drawing/2014/main" id="{388E79F8-E80B-B88A-7DBE-B668809F660C}"/>
              </a:ext>
            </a:extLst>
          </p:cNvPr>
          <p:cNvPicPr/>
          <p:nvPr/>
        </p:nvPicPr>
        <p:blipFill>
          <a:blip r:embed="rId2">
            <a:alphaModFix amt="50000"/>
          </a:blip>
          <a:srcRect l="18023" t="27266" r="16698" b="25063"/>
          <a:stretch/>
        </p:blipFill>
        <p:spPr bwMode="auto">
          <a:xfrm>
            <a:off x="298136" y="6203198"/>
            <a:ext cx="1877099" cy="518241"/>
          </a:xfrm>
          <a:prstGeom prst="rect">
            <a:avLst/>
          </a:prstGeom>
          <a:noFill/>
          <a:ln>
            <a:noFill/>
          </a:ln>
        </p:spPr>
      </p:pic>
      <p:sp>
        <p:nvSpPr>
          <p:cNvPr id="1468065694" name="Google Shape;136;p4">
            <a:extLst>
              <a:ext uri="{FF2B5EF4-FFF2-40B4-BE49-F238E27FC236}">
                <a16:creationId xmlns:a16="http://schemas.microsoft.com/office/drawing/2014/main" id="{1FF1CE63-CF16-F6DA-4754-D686B3ADF9F4}"/>
              </a:ext>
            </a:extLst>
          </p:cNvPr>
          <p:cNvSpPr txBox="1"/>
          <p:nvPr/>
        </p:nvSpPr>
        <p:spPr bwMode="auto">
          <a:xfrm>
            <a:off x="2425622" y="1664155"/>
            <a:ext cx="8390152" cy="3677883"/>
          </a:xfrm>
          <a:prstGeom prst="rect">
            <a:avLst/>
          </a:prstGeom>
          <a:noFill/>
          <a:ln>
            <a:noFill/>
          </a:ln>
        </p:spPr>
        <p:txBody>
          <a:bodyPr spcFirstLastPara="1" wrap="square" lIns="91422" tIns="45697" rIns="91422" bIns="45697" anchor="t" anchorCtr="0">
            <a:spAutoFit/>
          </a:bodyPr>
          <a:lstStyle/>
          <a:p>
            <a:pPr lvl="0" algn="just">
              <a:lnSpc>
                <a:spcPct val="100000"/>
              </a:lnSpc>
              <a:spcBef>
                <a:spcPts val="0"/>
              </a:spcBef>
              <a:spcAft>
                <a:spcPts val="600"/>
              </a:spcAft>
              <a:defRPr/>
            </a:pPr>
            <a:r>
              <a:rPr lang="en-US" sz="1800" b="1"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Feedback on ET Symposium</a:t>
            </a:r>
          </a:p>
          <a:p>
            <a:pPr lvl="2" algn="just">
              <a:spcAft>
                <a:spcPts val="600"/>
              </a:spcAft>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Establish better communication between OSB Div10-EiB for MDCs.</a:t>
            </a:r>
          </a:p>
          <a:p>
            <a:pPr lvl="2" algn="just">
              <a:spcAft>
                <a:spcPts val="600"/>
              </a:spcAft>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Agreement on the need to set clear goals and deliverables for future MDCs.</a:t>
            </a:r>
          </a:p>
          <a:p>
            <a:pPr lvl="2" algn="just">
              <a:spcAft>
                <a:spcPts val="600"/>
              </a:spcAft>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	</a:t>
            </a:r>
            <a:endParaRPr lang="en-US" sz="1800" b="1"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endParaRPr>
          </a:p>
          <a:p>
            <a:pPr marL="285750" indent="-285750">
              <a:spcAft>
                <a:spcPts val="600"/>
              </a:spcAft>
              <a:buFont typeface="Arial" panose="020B0604020202020204" pitchFamily="34" charset="0"/>
              <a:buChar char="•"/>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Discussion on establishing common resources for benchmarking different approaches and best practice guidelines within groups. Might consider a task force to manage MDCs and gather feedback on resources and tools.</a:t>
            </a:r>
          </a:p>
          <a:p>
            <a:pPr marL="285750" lvl="5" indent="-285750">
              <a:spcAft>
                <a:spcPts val="600"/>
              </a:spcAft>
              <a:buFont typeface="Arial" panose="020B0604020202020204" pitchFamily="34" charset="0"/>
              <a:buChar char="•"/>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Proposal for code reviews to expedite progress. Plans to draft guidelines for software engineering and code management</a:t>
            </a:r>
          </a:p>
          <a:p>
            <a:pPr marL="285750" lvl="4" indent="-285750">
              <a:spcAft>
                <a:spcPts val="600"/>
              </a:spcAft>
              <a:buFont typeface="Arial" panose="020B0604020202020204" pitchFamily="34" charset="0"/>
              <a:buChar char="•"/>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Plans to circulate a document describing activities and solicit input from interested parties.</a:t>
            </a:r>
          </a:p>
        </p:txBody>
      </p:sp>
      <p:sp>
        <p:nvSpPr>
          <p:cNvPr id="2140336099" name="TextBox 2140336098">
            <a:extLst>
              <a:ext uri="{FF2B5EF4-FFF2-40B4-BE49-F238E27FC236}">
                <a16:creationId xmlns:a16="http://schemas.microsoft.com/office/drawing/2014/main" id="{E2D3D17A-02FA-1437-2EFB-3955B24EC33B}"/>
              </a:ext>
            </a:extLst>
          </p:cNvPr>
          <p:cNvSpPr txBox="1"/>
          <p:nvPr/>
        </p:nvSpPr>
        <p:spPr bwMode="auto">
          <a:xfrm>
            <a:off x="7681349" y="3257550"/>
            <a:ext cx="914400" cy="304835"/>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893765580" name="TextBox 893765579">
            <a:extLst>
              <a:ext uri="{FF2B5EF4-FFF2-40B4-BE49-F238E27FC236}">
                <a16:creationId xmlns:a16="http://schemas.microsoft.com/office/drawing/2014/main" id="{8564AE77-5B24-7CA2-D82D-B8045EBBCB0D}"/>
              </a:ext>
            </a:extLst>
          </p:cNvPr>
          <p:cNvSpPr txBox="1"/>
          <p:nvPr/>
        </p:nvSpPr>
        <p:spPr bwMode="auto">
          <a:xfrm>
            <a:off x="2425622" y="579289"/>
            <a:ext cx="8837736" cy="108773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nSpc>
                <a:spcPct val="90000"/>
              </a:lnSpc>
              <a:buClr>
                <a:srgbClr val="002060"/>
              </a:buClr>
              <a:buSzPts val="3960"/>
              <a:defRPr/>
            </a:pPr>
            <a:r>
              <a:rPr lang="en-US" sz="2800" dirty="0">
                <a:latin typeface="Calibri Light" panose="020F0302020204030204" pitchFamily="34" charset="0"/>
                <a:cs typeface="Calibri Light" panose="020F0302020204030204" pitchFamily="34" charset="0"/>
              </a:rPr>
              <a:t>…c</a:t>
            </a:r>
            <a:r>
              <a:rPr lang="en-US" sz="2800" u="none" strike="noStrike" cap="none" spc="0" dirty="0">
                <a:solidFill>
                  <a:srgbClr val="000000"/>
                </a:solidFill>
                <a:latin typeface="Calibri Light" panose="020F0302020204030204" pitchFamily="34" charset="0"/>
                <a:cs typeface="Calibri Light" panose="020F0302020204030204" pitchFamily="34" charset="0"/>
              </a:rPr>
              <a:t>oming soon</a:t>
            </a:r>
            <a:endParaRPr lang="en-US" sz="2800" dirty="0"/>
          </a:p>
          <a:p>
            <a:pPr marL="0" lvl="0" indent="0" algn="l">
              <a:lnSpc>
                <a:spcPct val="90000"/>
              </a:lnSpc>
              <a:spcBef>
                <a:spcPts val="0"/>
              </a:spcBef>
              <a:spcAft>
                <a:spcPts val="0"/>
              </a:spcAft>
              <a:buClr>
                <a:srgbClr val="002060"/>
              </a:buClr>
              <a:buSzPts val="3960"/>
              <a:buFont typeface="Calibri"/>
              <a:buNone/>
              <a:defRPr/>
            </a:pPr>
            <a:r>
              <a:rPr lang="en-US" sz="2800" dirty="0">
                <a:latin typeface="Calibri" panose="020F0502020204030204" pitchFamily="34" charset="0"/>
                <a:cs typeface="Calibri" panose="020F0502020204030204" pitchFamily="34" charset="0"/>
              </a:rPr>
              <a:t>MDCs closer collaboration</a:t>
            </a:r>
          </a:p>
          <a:p>
            <a:pPr>
              <a:defRPr/>
            </a:pPr>
            <a:endParaRPr dirty="0"/>
          </a:p>
        </p:txBody>
      </p:sp>
      <p:sp>
        <p:nvSpPr>
          <p:cNvPr id="2" name="Google Shape;114;p2">
            <a:extLst>
              <a:ext uri="{FF2B5EF4-FFF2-40B4-BE49-F238E27FC236}">
                <a16:creationId xmlns:a16="http://schemas.microsoft.com/office/drawing/2014/main" id="{88913373-D837-516F-B64C-BB65040F1483}"/>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pic>
        <p:nvPicPr>
          <p:cNvPr id="5" name="Google Shape;131;p4" descr="Graphical user interface&#10;&#10;Description automatically generated with low confidence">
            <a:extLst>
              <a:ext uri="{FF2B5EF4-FFF2-40B4-BE49-F238E27FC236}">
                <a16:creationId xmlns:a16="http://schemas.microsoft.com/office/drawing/2014/main" id="{418010E8-ADED-D07B-A8C0-0B4EFA41DBE2}"/>
              </a:ext>
            </a:extLst>
          </p:cNvPr>
          <p:cNvPicPr/>
          <p:nvPr/>
        </p:nvPicPr>
        <p:blipFill>
          <a:blip r:embed="rId3">
            <a:alphaModFix/>
          </a:blip>
          <a:srcRect l="52242" r="2021"/>
          <a:stretch/>
        </p:blipFill>
        <p:spPr bwMode="auto">
          <a:xfrm>
            <a:off x="47328" y="260648"/>
            <a:ext cx="1876962" cy="639507"/>
          </a:xfrm>
          <a:prstGeom prst="rect">
            <a:avLst/>
          </a:prstGeom>
          <a:noFill/>
          <a:ln>
            <a:noFill/>
          </a:ln>
        </p:spPr>
      </p:pic>
      <p:sp>
        <p:nvSpPr>
          <p:cNvPr id="6" name="Google Shape;132;p4">
            <a:extLst>
              <a:ext uri="{FF2B5EF4-FFF2-40B4-BE49-F238E27FC236}">
                <a16:creationId xmlns:a16="http://schemas.microsoft.com/office/drawing/2014/main" id="{3D2BCD5F-E839-EAD2-1499-7F75FB5F6480}"/>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Tree>
    <p:extLst>
      <p:ext uri="{BB962C8B-B14F-4D97-AF65-F5344CB8AC3E}">
        <p14:creationId xmlns:p14="http://schemas.microsoft.com/office/powerpoint/2010/main" val="289492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CA790E4-97E8-2366-A003-0EAA9E39B7A4}"/>
            </a:ext>
          </a:extLst>
        </p:cNvPr>
        <p:cNvGrpSpPr/>
        <p:nvPr/>
      </p:nvGrpSpPr>
      <p:grpSpPr bwMode="auto">
        <a:xfrm>
          <a:off x="0" y="0"/>
          <a:ext cx="0" cy="0"/>
          <a:chOff x="0" y="0"/>
          <a:chExt cx="0" cy="0"/>
        </a:xfrm>
      </p:grpSpPr>
      <p:sp>
        <p:nvSpPr>
          <p:cNvPr id="1826544680" name="Google Shape;130;p4">
            <a:extLst>
              <a:ext uri="{FF2B5EF4-FFF2-40B4-BE49-F238E27FC236}">
                <a16:creationId xmlns:a16="http://schemas.microsoft.com/office/drawing/2014/main" id="{57A7AD27-9A8C-E56F-3C29-754E77FA0172}"/>
              </a:ext>
            </a:extLst>
          </p:cNvPr>
          <p:cNvSpPr txBox="1">
            <a:spLocks noGrp="1"/>
          </p:cNvSpPr>
          <p:nvPr>
            <p:ph type="sldNum" idx="12"/>
          </p:nvPr>
        </p:nvSpPr>
        <p:spPr bwMode="auto">
          <a:xfrm>
            <a:off x="8610598" y="6356349"/>
            <a:ext cx="2743200" cy="365098"/>
          </a:xfrm>
          <a:prstGeom prst="rect">
            <a:avLst/>
          </a:prstGeom>
          <a:noFill/>
          <a:ln>
            <a:noFill/>
          </a:ln>
        </p:spPr>
        <p:txBody>
          <a:bodyPr spcFirstLastPara="1" wrap="square" lIns="91423" tIns="45698" rIns="91423" bIns="45698" anchor="ctr" anchorCtr="0">
            <a:noAutofit/>
          </a:bodyPr>
          <a:lstStyle/>
          <a:p>
            <a:pPr marL="0" lvl="0" indent="0" algn="r">
              <a:lnSpc>
                <a:spcPct val="100000"/>
              </a:lnSpc>
              <a:spcBef>
                <a:spcPts val="0"/>
              </a:spcBef>
              <a:spcAft>
                <a:spcPts val="0"/>
              </a:spcAft>
              <a:buSzPts val="1200"/>
              <a:buNone/>
              <a:defRPr/>
            </a:pPr>
            <a:fld id="{826D0BB0-E344-4975-9665-0A7A40E1B168}" type="slidenum">
              <a:rPr lang="en-US"/>
              <a:t>13</a:t>
            </a:fld>
            <a:endParaRPr dirty="0"/>
          </a:p>
        </p:txBody>
      </p:sp>
      <p:pic>
        <p:nvPicPr>
          <p:cNvPr id="549287869" name="Google Shape;134;p4">
            <a:extLst>
              <a:ext uri="{FF2B5EF4-FFF2-40B4-BE49-F238E27FC236}">
                <a16:creationId xmlns:a16="http://schemas.microsoft.com/office/drawing/2014/main" id="{388E79F8-E80B-B88A-7DBE-B668809F660C}"/>
              </a:ext>
            </a:extLst>
          </p:cNvPr>
          <p:cNvPicPr/>
          <p:nvPr/>
        </p:nvPicPr>
        <p:blipFill>
          <a:blip r:embed="rId2">
            <a:alphaModFix amt="50000"/>
          </a:blip>
          <a:srcRect l="18023" t="27266" r="16698" b="25063"/>
          <a:stretch/>
        </p:blipFill>
        <p:spPr bwMode="auto">
          <a:xfrm>
            <a:off x="298136" y="6203198"/>
            <a:ext cx="1877099" cy="518241"/>
          </a:xfrm>
          <a:prstGeom prst="rect">
            <a:avLst/>
          </a:prstGeom>
          <a:noFill/>
          <a:ln>
            <a:noFill/>
          </a:ln>
        </p:spPr>
      </p:pic>
      <p:sp>
        <p:nvSpPr>
          <p:cNvPr id="2140336099" name="TextBox 2140336098">
            <a:extLst>
              <a:ext uri="{FF2B5EF4-FFF2-40B4-BE49-F238E27FC236}">
                <a16:creationId xmlns:a16="http://schemas.microsoft.com/office/drawing/2014/main" id="{E2D3D17A-02FA-1437-2EFB-3955B24EC33B}"/>
              </a:ext>
            </a:extLst>
          </p:cNvPr>
          <p:cNvSpPr txBox="1"/>
          <p:nvPr/>
        </p:nvSpPr>
        <p:spPr bwMode="auto">
          <a:xfrm>
            <a:off x="7681349" y="3257550"/>
            <a:ext cx="914400" cy="304835"/>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893765580" name="TextBox 893765579">
            <a:extLst>
              <a:ext uri="{FF2B5EF4-FFF2-40B4-BE49-F238E27FC236}">
                <a16:creationId xmlns:a16="http://schemas.microsoft.com/office/drawing/2014/main" id="{8564AE77-5B24-7CA2-D82D-B8045EBBCB0D}"/>
              </a:ext>
            </a:extLst>
          </p:cNvPr>
          <p:cNvSpPr txBox="1"/>
          <p:nvPr/>
        </p:nvSpPr>
        <p:spPr bwMode="auto">
          <a:xfrm>
            <a:off x="2425622" y="579289"/>
            <a:ext cx="8837736" cy="88126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nSpc>
                <a:spcPct val="90000"/>
              </a:lnSpc>
              <a:buClr>
                <a:srgbClr val="002060"/>
              </a:buClr>
              <a:buSzPts val="3960"/>
              <a:defRPr/>
            </a:pPr>
            <a:r>
              <a:rPr lang="en-US" sz="2800" dirty="0">
                <a:latin typeface="Calibri Light" panose="020F0302020204030204" pitchFamily="34" charset="0"/>
                <a:cs typeface="Calibri Light" panose="020F0302020204030204" pitchFamily="34" charset="0"/>
              </a:rPr>
              <a:t>…c</a:t>
            </a:r>
            <a:r>
              <a:rPr lang="en-US" sz="2800" u="none" strike="noStrike" cap="none" spc="0" dirty="0">
                <a:solidFill>
                  <a:srgbClr val="000000"/>
                </a:solidFill>
                <a:latin typeface="Calibri Light" panose="020F0302020204030204" pitchFamily="34" charset="0"/>
                <a:cs typeface="Calibri Light" panose="020F0302020204030204" pitchFamily="34" charset="0"/>
              </a:rPr>
              <a:t>oming soon</a:t>
            </a:r>
            <a:endParaRPr lang="en-US" sz="2800" dirty="0">
              <a:latin typeface="Calibri Light" panose="020F0302020204030204" pitchFamily="34" charset="0"/>
              <a:cs typeface="Calibri Light" panose="020F0302020204030204" pitchFamily="34" charset="0"/>
            </a:endParaRPr>
          </a:p>
          <a:p>
            <a:pPr marL="0" lvl="0" indent="0" algn="l">
              <a:lnSpc>
                <a:spcPct val="90000"/>
              </a:lnSpc>
              <a:spcBef>
                <a:spcPts val="0"/>
              </a:spcBef>
              <a:spcAft>
                <a:spcPts val="0"/>
              </a:spcAft>
              <a:buClr>
                <a:srgbClr val="002060"/>
              </a:buClr>
              <a:buSzPts val="3960"/>
              <a:buFont typeface="Calibri"/>
              <a:buNone/>
              <a:defRPr/>
            </a:pPr>
            <a:r>
              <a:rPr lang="en-US" sz="2800" dirty="0">
                <a:latin typeface="Calibri" panose="020F0502020204030204" pitchFamily="34" charset="0"/>
                <a:cs typeface="Calibri" panose="020F0502020204030204" pitchFamily="34" charset="0"/>
              </a:rPr>
              <a:t>Tool evaluation kits</a:t>
            </a:r>
            <a:endParaRPr dirty="0">
              <a:latin typeface="Calibri" panose="020F0502020204030204" pitchFamily="34" charset="0"/>
              <a:cs typeface="Calibri" panose="020F0502020204030204" pitchFamily="34" charset="0"/>
            </a:endParaRPr>
          </a:p>
        </p:txBody>
      </p:sp>
      <p:sp>
        <p:nvSpPr>
          <p:cNvPr id="2" name="Google Shape;114;p2">
            <a:extLst>
              <a:ext uri="{FF2B5EF4-FFF2-40B4-BE49-F238E27FC236}">
                <a16:creationId xmlns:a16="http://schemas.microsoft.com/office/drawing/2014/main" id="{88913373-D837-516F-B64C-BB65040F1483}"/>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sp>
        <p:nvSpPr>
          <p:cNvPr id="4" name="TextBox 3">
            <a:extLst>
              <a:ext uri="{FF2B5EF4-FFF2-40B4-BE49-F238E27FC236}">
                <a16:creationId xmlns:a16="http://schemas.microsoft.com/office/drawing/2014/main" id="{109C975A-EEE5-C1E6-4314-A2E8C48AD745}"/>
              </a:ext>
            </a:extLst>
          </p:cNvPr>
          <p:cNvSpPr txBox="1"/>
          <p:nvPr/>
        </p:nvSpPr>
        <p:spPr>
          <a:xfrm>
            <a:off x="2175162" y="1839439"/>
            <a:ext cx="9718702" cy="4524315"/>
          </a:xfrm>
          <a:prstGeom prst="rect">
            <a:avLst/>
          </a:prstGeom>
          <a:noFill/>
        </p:spPr>
        <p:txBody>
          <a:bodyPr wrap="square" rtlCol="0">
            <a:spAutoFit/>
          </a:bodyPr>
          <a:lstStyle/>
          <a:p>
            <a:pPr lvl="2">
              <a:spcAft>
                <a:spcPts val="600"/>
              </a:spcAft>
              <a:defRPr/>
            </a:pPr>
            <a:r>
              <a:rPr lang="en-US" sz="1800" dirty="0">
                <a:solidFill>
                  <a:schemeClr val="dk1"/>
                </a:solidFill>
                <a:latin typeface="Calibri Light" panose="020F0302020204030204" pitchFamily="34" charset="0"/>
                <a:ea typeface="Helvetica Neue Light" panose="02000403000000020004" pitchFamily="2" charset="0"/>
                <a:cs typeface="Calibri Light" panose="020F0302020204030204" pitchFamily="34" charset="0"/>
              </a:rPr>
              <a:t>We will create a matrix to identify urgent functionalities and tools needed. </a:t>
            </a:r>
          </a:p>
          <a:p>
            <a:endParaRPr lang="en-GB" sz="1800" dirty="0">
              <a:effectLst/>
              <a:highlight>
                <a:srgbClr val="FFFFFF"/>
              </a:highlight>
              <a:latin typeface="Calibri Light" panose="020F0302020204030204" pitchFamily="34" charset="0"/>
              <a:cs typeface="Calibri Light" panose="020F0302020204030204" pitchFamily="34" charset="0"/>
            </a:endParaRPr>
          </a:p>
          <a:p>
            <a:r>
              <a:rPr lang="en-GB" sz="1800" dirty="0">
                <a:effectLst/>
                <a:highlight>
                  <a:srgbClr val="FFFFFF"/>
                </a:highlight>
                <a:latin typeface="Calibri Light" panose="020F0302020204030204" pitchFamily="34" charset="0"/>
                <a:cs typeface="Calibri Light" panose="020F0302020204030204" pitchFamily="34" charset="0"/>
              </a:rPr>
              <a:t>Independent packaged parts of the final architecture </a:t>
            </a:r>
          </a:p>
          <a:p>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Provide limited functionalitie</a:t>
            </a:r>
            <a:r>
              <a:rPr lang="en-GB" sz="1800" dirty="0">
                <a:solidFill>
                  <a:schemeClr val="tx1"/>
                </a:solidFill>
                <a:highlight>
                  <a:srgbClr val="FFFFFF"/>
                </a:highlight>
                <a:latin typeface="Calibri Light" panose="020F0302020204030204" pitchFamily="34" charset="0"/>
                <a:cs typeface="Calibri Light" panose="020F0302020204030204" pitchFamily="34" charset="0"/>
              </a:rPr>
              <a:t>s</a:t>
            </a: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 possibly some as mere demonstrators </a:t>
            </a:r>
          </a:p>
          <a:p>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To be released to users (i.e., they MUST be functional) </a:t>
            </a:r>
          </a:p>
          <a:p>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Different implementations may exist, with different tools/technologies used to provide same functionality </a:t>
            </a:r>
          </a:p>
          <a:p>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Integration of existing tools, no excessive bespoke developments, to map “kits” onto smallish projects </a:t>
            </a:r>
          </a:p>
          <a:p>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Examples:</a:t>
            </a:r>
          </a:p>
          <a:p>
            <a:pPr marL="285750" indent="-285750">
              <a:buFont typeface="Arial" panose="020B0604020202020204" pitchFamily="34" charset="0"/>
              <a:buChar char="•"/>
            </a:pP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ESCAPE </a:t>
            </a:r>
            <a:r>
              <a:rPr lang="en-GB" sz="1800" dirty="0" err="1">
                <a:solidFill>
                  <a:schemeClr val="tx1"/>
                </a:solidFill>
                <a:effectLst/>
                <a:highlight>
                  <a:srgbClr val="FFFFFF"/>
                </a:highlight>
                <a:latin typeface="Calibri Light" panose="020F0302020204030204" pitchFamily="34" charset="0"/>
                <a:cs typeface="Calibri Light" panose="020F0302020204030204" pitchFamily="34" charset="0"/>
              </a:rPr>
              <a:t>Datalake</a:t>
            </a: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 + </a:t>
            </a:r>
            <a:r>
              <a:rPr lang="en-GB" sz="1800" dirty="0" err="1">
                <a:solidFill>
                  <a:schemeClr val="tx1"/>
                </a:solidFill>
                <a:effectLst/>
                <a:highlight>
                  <a:srgbClr val="FFFFFF"/>
                </a:highlight>
                <a:latin typeface="Calibri Light" panose="020F0302020204030204" pitchFamily="34" charset="0"/>
                <a:cs typeface="Calibri Light" panose="020F0302020204030204" pitchFamily="34" charset="0"/>
              </a:rPr>
              <a:t>RucioFS</a:t>
            </a: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 for data distribution </a:t>
            </a:r>
          </a:p>
          <a:p>
            <a:pPr marL="285750" lvl="1" indent="-285750">
              <a:buFont typeface="Arial" panose="020B0604020202020204" pitchFamily="34" charset="0"/>
              <a:buChar char="•"/>
            </a:pP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IAM-</a:t>
            </a:r>
            <a:r>
              <a:rPr lang="en-GB" sz="1800" dirty="0" err="1">
                <a:solidFill>
                  <a:schemeClr val="tx1"/>
                </a:solidFill>
                <a:effectLst/>
                <a:highlight>
                  <a:srgbClr val="FFFFFF"/>
                </a:highlight>
                <a:latin typeface="Calibri Light" panose="020F0302020204030204" pitchFamily="34" charset="0"/>
                <a:cs typeface="Calibri Light" panose="020F0302020204030204" pitchFamily="34" charset="0"/>
              </a:rPr>
              <a:t>basedAAI</a:t>
            </a:r>
            <a:endParaRPr lang="en-GB" sz="1800" dirty="0">
              <a:solidFill>
                <a:schemeClr val="tx1"/>
              </a:solidFill>
              <a:highlight>
                <a:srgbClr val="FFFFFF"/>
              </a:highlight>
              <a:latin typeface="Calibri Light" panose="020F0302020204030204" pitchFamily="34" charset="0"/>
              <a:cs typeface="Calibri Light" panose="020F0302020204030204" pitchFamily="34" charset="0"/>
            </a:endParaRPr>
          </a:p>
          <a:p>
            <a:pPr marL="285750" lvl="1" indent="-285750">
              <a:buFont typeface="Arial" panose="020B0604020202020204" pitchFamily="34" charset="0"/>
              <a:buChar char="•"/>
            </a:pP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ESCAPE </a:t>
            </a:r>
            <a:r>
              <a:rPr lang="en-GB" sz="1800" dirty="0" err="1">
                <a:solidFill>
                  <a:schemeClr val="tx1"/>
                </a:solidFill>
                <a:effectLst/>
                <a:highlight>
                  <a:srgbClr val="FFFFFF"/>
                </a:highlight>
                <a:latin typeface="Calibri Light" panose="020F0302020204030204" pitchFamily="34" charset="0"/>
                <a:cs typeface="Calibri Light" panose="020F0302020204030204" pitchFamily="34" charset="0"/>
              </a:rPr>
              <a:t>Datalake</a:t>
            </a: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 + VRE interactive data analysis</a:t>
            </a:r>
          </a:p>
          <a:p>
            <a:pPr marL="285750" lvl="1" indent="-285750">
              <a:buFont typeface="Arial" panose="020B0604020202020204" pitchFamily="34" charset="0"/>
              <a:buChar char="•"/>
            </a:pP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OSDF + </a:t>
            </a:r>
            <a:r>
              <a:rPr lang="en-GB" sz="1800" dirty="0" err="1">
                <a:solidFill>
                  <a:schemeClr val="tx1"/>
                </a:solidFill>
                <a:effectLst/>
                <a:highlight>
                  <a:srgbClr val="FFFFFF"/>
                </a:highlight>
                <a:latin typeface="Calibri Light" panose="020F0302020204030204" pitchFamily="34" charset="0"/>
                <a:cs typeface="Calibri Light" panose="020F0302020204030204" pitchFamily="34" charset="0"/>
              </a:rPr>
              <a:t>INFNCloud</a:t>
            </a: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 interactive data analysis</a:t>
            </a:r>
          </a:p>
          <a:p>
            <a:pPr marL="285750" lvl="1" indent="-285750">
              <a:buFont typeface="Arial" panose="020B0604020202020204" pitchFamily="34" charset="0"/>
              <a:buChar char="•"/>
            </a:pP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“Packaged” and quality-tested MDC data generation tool</a:t>
            </a:r>
          </a:p>
          <a:p>
            <a:pPr marL="285750" indent="-285750">
              <a:buFont typeface="Arial" panose="020B0604020202020204" pitchFamily="34" charset="0"/>
              <a:buChar char="•"/>
            </a:pPr>
            <a:r>
              <a:rPr lang="en-GB" sz="1800" dirty="0">
                <a:solidFill>
                  <a:schemeClr val="tx1"/>
                </a:solidFill>
                <a:effectLst/>
                <a:highlight>
                  <a:srgbClr val="FFFFFF"/>
                </a:highlight>
                <a:latin typeface="Calibri Light" panose="020F0302020204030204" pitchFamily="34" charset="0"/>
                <a:cs typeface="Calibri Light" panose="020F0302020204030204" pitchFamily="34" charset="0"/>
              </a:rPr>
              <a:t>Paul’s rich metadata tool </a:t>
            </a:r>
          </a:p>
          <a:p>
            <a:endParaRPr lang="en-US" dirty="0"/>
          </a:p>
        </p:txBody>
      </p:sp>
      <p:pic>
        <p:nvPicPr>
          <p:cNvPr id="3" name="Google Shape;131;p4" descr="Graphical user interface&#10;&#10;Description automatically generated with low confidence">
            <a:extLst>
              <a:ext uri="{FF2B5EF4-FFF2-40B4-BE49-F238E27FC236}">
                <a16:creationId xmlns:a16="http://schemas.microsoft.com/office/drawing/2014/main" id="{544B2CCC-C3D1-F892-5DC9-F9A65CB133C6}"/>
              </a:ext>
            </a:extLst>
          </p:cNvPr>
          <p:cNvPicPr/>
          <p:nvPr/>
        </p:nvPicPr>
        <p:blipFill>
          <a:blip r:embed="rId3">
            <a:alphaModFix/>
          </a:blip>
          <a:srcRect l="52242" r="2021"/>
          <a:stretch/>
        </p:blipFill>
        <p:spPr bwMode="auto">
          <a:xfrm>
            <a:off x="47328" y="260648"/>
            <a:ext cx="1876962" cy="639507"/>
          </a:xfrm>
          <a:prstGeom prst="rect">
            <a:avLst/>
          </a:prstGeom>
          <a:noFill/>
          <a:ln>
            <a:noFill/>
          </a:ln>
        </p:spPr>
      </p:pic>
      <p:sp>
        <p:nvSpPr>
          <p:cNvPr id="5" name="Google Shape;132;p4">
            <a:extLst>
              <a:ext uri="{FF2B5EF4-FFF2-40B4-BE49-F238E27FC236}">
                <a16:creationId xmlns:a16="http://schemas.microsoft.com/office/drawing/2014/main" id="{A055B7ED-3BFA-E330-039C-8F0330D07BDF}"/>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Tree>
    <p:extLst>
      <p:ext uri="{BB962C8B-B14F-4D97-AF65-F5344CB8AC3E}">
        <p14:creationId xmlns:p14="http://schemas.microsoft.com/office/powerpoint/2010/main" val="153495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CA790E4-97E8-2366-A003-0EAA9E39B7A4}"/>
            </a:ext>
          </a:extLst>
        </p:cNvPr>
        <p:cNvGrpSpPr/>
        <p:nvPr/>
      </p:nvGrpSpPr>
      <p:grpSpPr bwMode="auto">
        <a:xfrm>
          <a:off x="0" y="0"/>
          <a:ext cx="0" cy="0"/>
          <a:chOff x="0" y="0"/>
          <a:chExt cx="0" cy="0"/>
        </a:xfrm>
      </p:grpSpPr>
      <p:sp>
        <p:nvSpPr>
          <p:cNvPr id="1826544680" name="Google Shape;130;p4">
            <a:extLst>
              <a:ext uri="{FF2B5EF4-FFF2-40B4-BE49-F238E27FC236}">
                <a16:creationId xmlns:a16="http://schemas.microsoft.com/office/drawing/2014/main" id="{57A7AD27-9A8C-E56F-3C29-754E77FA0172}"/>
              </a:ext>
            </a:extLst>
          </p:cNvPr>
          <p:cNvSpPr txBox="1">
            <a:spLocks noGrp="1"/>
          </p:cNvSpPr>
          <p:nvPr>
            <p:ph type="sldNum" idx="12"/>
          </p:nvPr>
        </p:nvSpPr>
        <p:spPr bwMode="auto">
          <a:xfrm>
            <a:off x="8610598" y="6356349"/>
            <a:ext cx="2743200" cy="365098"/>
          </a:xfrm>
          <a:prstGeom prst="rect">
            <a:avLst/>
          </a:prstGeom>
          <a:noFill/>
          <a:ln>
            <a:noFill/>
          </a:ln>
        </p:spPr>
        <p:txBody>
          <a:bodyPr spcFirstLastPara="1" wrap="square" lIns="91423" tIns="45698" rIns="91423" bIns="45698" anchor="ctr" anchorCtr="0">
            <a:noAutofit/>
          </a:bodyPr>
          <a:lstStyle/>
          <a:p>
            <a:pPr marL="0" lvl="0" indent="0" algn="r">
              <a:lnSpc>
                <a:spcPct val="100000"/>
              </a:lnSpc>
              <a:spcBef>
                <a:spcPts val="0"/>
              </a:spcBef>
              <a:spcAft>
                <a:spcPts val="0"/>
              </a:spcAft>
              <a:buSzPts val="1200"/>
              <a:buNone/>
              <a:defRPr/>
            </a:pPr>
            <a:fld id="{826D0BB0-E344-4975-9665-0A7A40E1B168}" type="slidenum">
              <a:rPr lang="en-US"/>
              <a:t>14</a:t>
            </a:fld>
            <a:endParaRPr dirty="0"/>
          </a:p>
        </p:txBody>
      </p:sp>
      <p:pic>
        <p:nvPicPr>
          <p:cNvPr id="549287869" name="Google Shape;134;p4">
            <a:extLst>
              <a:ext uri="{FF2B5EF4-FFF2-40B4-BE49-F238E27FC236}">
                <a16:creationId xmlns:a16="http://schemas.microsoft.com/office/drawing/2014/main" id="{388E79F8-E80B-B88A-7DBE-B668809F660C}"/>
              </a:ext>
            </a:extLst>
          </p:cNvPr>
          <p:cNvPicPr/>
          <p:nvPr/>
        </p:nvPicPr>
        <p:blipFill>
          <a:blip r:embed="rId2">
            <a:alphaModFix amt="50000"/>
          </a:blip>
          <a:srcRect l="18023" t="27266" r="16698" b="25063"/>
          <a:stretch/>
        </p:blipFill>
        <p:spPr bwMode="auto">
          <a:xfrm>
            <a:off x="298136" y="6203198"/>
            <a:ext cx="1877099" cy="518241"/>
          </a:xfrm>
          <a:prstGeom prst="rect">
            <a:avLst/>
          </a:prstGeom>
          <a:noFill/>
          <a:ln>
            <a:noFill/>
          </a:ln>
        </p:spPr>
      </p:pic>
      <p:sp>
        <p:nvSpPr>
          <p:cNvPr id="2140336099" name="TextBox 2140336098">
            <a:extLst>
              <a:ext uri="{FF2B5EF4-FFF2-40B4-BE49-F238E27FC236}">
                <a16:creationId xmlns:a16="http://schemas.microsoft.com/office/drawing/2014/main" id="{E2D3D17A-02FA-1437-2EFB-3955B24EC33B}"/>
              </a:ext>
            </a:extLst>
          </p:cNvPr>
          <p:cNvSpPr txBox="1"/>
          <p:nvPr/>
        </p:nvSpPr>
        <p:spPr bwMode="auto">
          <a:xfrm>
            <a:off x="7681349" y="3257550"/>
            <a:ext cx="914400" cy="304835"/>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endParaRPr/>
          </a:p>
        </p:txBody>
      </p:sp>
      <p:sp>
        <p:nvSpPr>
          <p:cNvPr id="893765580" name="TextBox 893765579">
            <a:extLst>
              <a:ext uri="{FF2B5EF4-FFF2-40B4-BE49-F238E27FC236}">
                <a16:creationId xmlns:a16="http://schemas.microsoft.com/office/drawing/2014/main" id="{8564AE77-5B24-7CA2-D82D-B8045EBBCB0D}"/>
              </a:ext>
            </a:extLst>
          </p:cNvPr>
          <p:cNvSpPr txBox="1"/>
          <p:nvPr/>
        </p:nvSpPr>
        <p:spPr bwMode="auto">
          <a:xfrm>
            <a:off x="2175235" y="459489"/>
            <a:ext cx="9339068" cy="88133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lvl="0" indent="0" algn="l">
              <a:lnSpc>
                <a:spcPct val="90000"/>
              </a:lnSpc>
              <a:spcBef>
                <a:spcPts val="0"/>
              </a:spcBef>
              <a:spcAft>
                <a:spcPts val="0"/>
              </a:spcAft>
              <a:buClr>
                <a:srgbClr val="002060"/>
              </a:buClr>
              <a:buSzPts val="3960"/>
              <a:buFont typeface="Calibri"/>
              <a:buNone/>
              <a:defRPr/>
            </a:pPr>
            <a:r>
              <a:rPr lang="en-US" sz="3600" dirty="0">
                <a:latin typeface="Calibri" panose="020F0502020204030204" pitchFamily="34" charset="0"/>
                <a:cs typeface="Calibri" panose="020F0502020204030204" pitchFamily="34" charset="0"/>
              </a:rPr>
              <a:t>WP9 session: Sustainability aspects of computing</a:t>
            </a:r>
            <a:endParaRPr lang="en-US" sz="3600" b="0" i="0" u="none" strike="noStrike" cap="none" spc="0" dirty="0">
              <a:solidFill>
                <a:srgbClr val="000000"/>
              </a:solidFill>
              <a:latin typeface="Calibri" panose="020F0502020204030204" pitchFamily="34" charset="0"/>
              <a:cs typeface="Calibri" panose="020F0502020204030204" pitchFamily="34" charset="0"/>
            </a:endParaRPr>
          </a:p>
          <a:p>
            <a:pPr>
              <a:defRPr/>
            </a:pPr>
            <a:endParaRPr sz="1800" dirty="0">
              <a:latin typeface="Calibri" panose="020F0502020204030204" pitchFamily="34" charset="0"/>
              <a:cs typeface="Calibri" panose="020F0502020204030204" pitchFamily="34" charset="0"/>
            </a:endParaRPr>
          </a:p>
        </p:txBody>
      </p:sp>
      <p:sp>
        <p:nvSpPr>
          <p:cNvPr id="2" name="Google Shape;114;p2">
            <a:extLst>
              <a:ext uri="{FF2B5EF4-FFF2-40B4-BE49-F238E27FC236}">
                <a16:creationId xmlns:a16="http://schemas.microsoft.com/office/drawing/2014/main" id="{88913373-D837-516F-B64C-BB65040F1483}"/>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sp>
        <p:nvSpPr>
          <p:cNvPr id="4" name="TextBox 3">
            <a:extLst>
              <a:ext uri="{FF2B5EF4-FFF2-40B4-BE49-F238E27FC236}">
                <a16:creationId xmlns:a16="http://schemas.microsoft.com/office/drawing/2014/main" id="{109C975A-EEE5-C1E6-4314-A2E8C48AD745}"/>
              </a:ext>
            </a:extLst>
          </p:cNvPr>
          <p:cNvSpPr txBox="1"/>
          <p:nvPr/>
        </p:nvSpPr>
        <p:spPr>
          <a:xfrm>
            <a:off x="1241434" y="1384005"/>
            <a:ext cx="10652430" cy="5109091"/>
          </a:xfrm>
          <a:prstGeom prst="rect">
            <a:avLst/>
          </a:prstGeom>
          <a:noFill/>
        </p:spPr>
        <p:txBody>
          <a:bodyPr wrap="square" rtlCol="0">
            <a:spAutoFit/>
          </a:bodyPr>
          <a:lstStyle/>
          <a:p>
            <a:r>
              <a:rPr lang="en-US" sz="1800" dirty="0">
                <a:latin typeface="Calibri Light" panose="020F0302020204030204" pitchFamily="34" charset="0"/>
                <a:cs typeface="Calibri Light" panose="020F0302020204030204" pitchFamily="34" charset="0"/>
              </a:rPr>
              <a:t>Sustainability aspects of computing will be a major theme of the July workshop in Napoli</a:t>
            </a:r>
          </a:p>
          <a:p>
            <a:endParaRPr lang="en-US" sz="1800" b="1" dirty="0">
              <a:latin typeface="Calibri" panose="020F0502020204030204" pitchFamily="34" charset="0"/>
              <a:cs typeface="Calibri" panose="020F0502020204030204" pitchFamily="34" charset="0"/>
            </a:endParaRPr>
          </a:p>
          <a:p>
            <a:r>
              <a:rPr lang="en-US" sz="1800" b="1" dirty="0">
                <a:latin typeface="Calibri Light" panose="020F0302020204030204" pitchFamily="34" charset="0"/>
                <a:cs typeface="Calibri Light" panose="020F0302020204030204" pitchFamily="34" charset="0"/>
              </a:rPr>
              <a:t>Hardware sustainability</a:t>
            </a:r>
            <a:endParaRPr lang="en-US" sz="1800" dirty="0">
              <a:latin typeface="Calibri Light" panose="020F0302020204030204" pitchFamily="34" charset="0"/>
              <a:cs typeface="Calibri Light" panose="020F0302020204030204" pitchFamily="34" charset="0"/>
            </a:endParaRPr>
          </a:p>
          <a:p>
            <a:pPr marL="285750" lvl="1" indent="-285750">
              <a:buFontTx/>
              <a:buChar char="-"/>
            </a:pPr>
            <a:r>
              <a:rPr lang="en-US" sz="1800" dirty="0">
                <a:latin typeface="Calibri Light" panose="020F0302020204030204" pitchFamily="34" charset="0"/>
                <a:cs typeface="Calibri Light" panose="020F0302020204030204" pitchFamily="34" charset="0"/>
              </a:rPr>
              <a:t>Consider the carbon pollution emitted during the creation and disposal of ET on-premise computing devices.</a:t>
            </a:r>
          </a:p>
          <a:p>
            <a:pPr marL="285750" lvl="1" indent="-285750">
              <a:buFontTx/>
              <a:buChar char="-"/>
            </a:pPr>
            <a:r>
              <a:rPr lang="en-US" sz="1800" dirty="0">
                <a:latin typeface="Calibri Light" panose="020F0302020204030204" pitchFamily="34" charset="0"/>
                <a:cs typeface="Calibri Light" panose="020F0302020204030204" pitchFamily="34" charset="0"/>
              </a:rPr>
              <a:t>Maximize the lifespan of the ET-fully-dedicated hardware</a:t>
            </a:r>
          </a:p>
          <a:p>
            <a:pPr marL="285750" lvl="1" indent="-285750">
              <a:buFontTx/>
              <a:buChar char="-"/>
            </a:pPr>
            <a:r>
              <a:rPr lang="en-US" sz="1800" dirty="0">
                <a:latin typeface="Calibri Light" panose="020F0302020204030204" pitchFamily="34" charset="0"/>
                <a:cs typeface="Calibri Light" panose="020F0302020204030204" pitchFamily="34" charset="0"/>
              </a:rPr>
              <a:t>Maximize the utilization time of the shared devices (cloud) </a:t>
            </a:r>
          </a:p>
          <a:p>
            <a:endParaRPr lang="en-US" sz="1800" dirty="0">
              <a:latin typeface="Calibri Light" panose="020F0302020204030204" pitchFamily="34" charset="0"/>
              <a:cs typeface="Calibri Light" panose="020F0302020204030204" pitchFamily="34" charset="0"/>
            </a:endParaRPr>
          </a:p>
          <a:p>
            <a:r>
              <a:rPr lang="en-US" sz="1800" b="1" dirty="0">
                <a:latin typeface="Calibri Light" panose="020F0302020204030204" pitchFamily="34" charset="0"/>
                <a:cs typeface="Calibri Light" panose="020F0302020204030204" pitchFamily="34" charset="0"/>
              </a:rPr>
              <a:t>Software efficiency</a:t>
            </a:r>
            <a:endParaRPr lang="en-US" sz="1800" dirty="0">
              <a:latin typeface="Calibri Light" panose="020F0302020204030204" pitchFamily="34" charset="0"/>
              <a:cs typeface="Calibri Light" panose="020F0302020204030204" pitchFamily="34" charset="0"/>
            </a:endParaRPr>
          </a:p>
          <a:p>
            <a:pPr marL="285750" indent="-285750">
              <a:buFontTx/>
              <a:buChar char="-"/>
            </a:pPr>
            <a:r>
              <a:rPr lang="en-US" sz="1800" dirty="0">
                <a:latin typeface="Calibri Light" panose="020F0302020204030204" pitchFamily="34" charset="0"/>
                <a:cs typeface="Calibri Light" panose="020F0302020204030204" pitchFamily="34" charset="0"/>
              </a:rPr>
              <a:t>Expertise for code optimization, parallelization and scalability</a:t>
            </a:r>
          </a:p>
          <a:p>
            <a:pPr marL="285750" indent="-285750">
              <a:buFontTx/>
              <a:buChar char="-"/>
            </a:pPr>
            <a:r>
              <a:rPr lang="en-US" sz="1800" dirty="0">
                <a:latin typeface="Calibri Light" panose="020F0302020204030204" pitchFamily="34" charset="0"/>
                <a:cs typeface="Calibri Light" panose="020F0302020204030204" pitchFamily="34" charset="0"/>
              </a:rPr>
              <a:t>Profiling and maintenance of code</a:t>
            </a:r>
          </a:p>
          <a:p>
            <a:pPr marL="285750" indent="-285750">
              <a:buFontTx/>
              <a:buChar char="-"/>
            </a:pPr>
            <a:r>
              <a:rPr lang="en-US" sz="1800" dirty="0">
                <a:latin typeface="Calibri Light" panose="020F0302020204030204" pitchFamily="34" charset="0"/>
                <a:cs typeface="Calibri Light" panose="020F0302020204030204" pitchFamily="34" charset="0"/>
              </a:rPr>
              <a:t>Adaptation to heterogenous technology and its evolution</a:t>
            </a:r>
          </a:p>
          <a:p>
            <a:endParaRPr lang="en-US" sz="1800" dirty="0">
              <a:latin typeface="Calibri Light" panose="020F0302020204030204" pitchFamily="34" charset="0"/>
              <a:cs typeface="Calibri Light" panose="020F0302020204030204" pitchFamily="34" charset="0"/>
            </a:endParaRPr>
          </a:p>
          <a:p>
            <a:r>
              <a:rPr lang="en-US" sz="1800" b="1" dirty="0">
                <a:latin typeface="Calibri Light" panose="020F0302020204030204" pitchFamily="34" charset="0"/>
                <a:cs typeface="Calibri Light" panose="020F0302020204030204" pitchFamily="34" charset="0"/>
              </a:rPr>
              <a:t>Energy awareness</a:t>
            </a:r>
          </a:p>
          <a:p>
            <a:pPr marL="285750" indent="-285750">
              <a:buFontTx/>
              <a:buChar char="-"/>
            </a:pPr>
            <a:r>
              <a:rPr lang="en-US" sz="1800" dirty="0">
                <a:latin typeface="Calibri Light" panose="020F0302020204030204" pitchFamily="34" charset="0"/>
                <a:cs typeface="Calibri Light" panose="020F0302020204030204" pitchFamily="34" charset="0"/>
              </a:rPr>
              <a:t>Power Usage Effectiveness of computing centers </a:t>
            </a:r>
          </a:p>
          <a:p>
            <a:pPr marL="285750" indent="-285750">
              <a:buFontTx/>
              <a:buChar char="-"/>
            </a:pPr>
            <a:r>
              <a:rPr lang="en-US" sz="1800" dirty="0">
                <a:latin typeface="Calibri Light" panose="020F0302020204030204" pitchFamily="34" charset="0"/>
                <a:cs typeface="Calibri Light" panose="020F0302020204030204" pitchFamily="34" charset="0"/>
              </a:rPr>
              <a:t>Energy proportionality: energy consumption and effective work done (i.e. inefficient code)</a:t>
            </a:r>
          </a:p>
          <a:p>
            <a:pPr marL="285750" indent="-285750">
              <a:buFontTx/>
              <a:buChar char="-"/>
            </a:pPr>
            <a:r>
              <a:rPr lang="en-US" sz="1800" dirty="0">
                <a:latin typeface="Calibri Light" panose="020F0302020204030204" pitchFamily="34" charset="0"/>
                <a:cs typeface="Calibri Light" panose="020F0302020204030204" pitchFamily="34" charset="0"/>
              </a:rPr>
              <a:t>Baseline (Idle states) consumption awareness (i.e. disk data usage)</a:t>
            </a:r>
          </a:p>
          <a:p>
            <a:pPr marL="285750" indent="-285750">
              <a:buFontTx/>
              <a:buChar char="-"/>
            </a:pPr>
            <a:r>
              <a:rPr lang="en-US" sz="1800" dirty="0">
                <a:latin typeface="Calibri Light" panose="020F0302020204030204" pitchFamily="34" charset="0"/>
                <a:cs typeface="Calibri Light" panose="020F0302020204030204" pitchFamily="34" charset="0"/>
              </a:rPr>
              <a:t>Transparency regarding the sources of energy employed (clean, green, renewable).</a:t>
            </a:r>
          </a:p>
          <a:p>
            <a:pPr marL="285750" indent="-285750">
              <a:buFontTx/>
              <a:buChar char="-"/>
            </a:pPr>
            <a:endParaRPr lang="en-US" sz="1800" dirty="0">
              <a:latin typeface="Calibri Light" panose="020F0302020204030204" pitchFamily="34" charset="0"/>
              <a:cs typeface="Calibri Light" panose="020F0302020204030204" pitchFamily="34" charset="0"/>
            </a:endParaRPr>
          </a:p>
        </p:txBody>
      </p:sp>
      <p:pic>
        <p:nvPicPr>
          <p:cNvPr id="3" name="Google Shape;131;p4" descr="Graphical user interface&#10;&#10;Description automatically generated with low confidence">
            <a:extLst>
              <a:ext uri="{FF2B5EF4-FFF2-40B4-BE49-F238E27FC236}">
                <a16:creationId xmlns:a16="http://schemas.microsoft.com/office/drawing/2014/main" id="{544B2CCC-C3D1-F892-5DC9-F9A65CB133C6}"/>
              </a:ext>
            </a:extLst>
          </p:cNvPr>
          <p:cNvPicPr/>
          <p:nvPr/>
        </p:nvPicPr>
        <p:blipFill>
          <a:blip r:embed="rId3">
            <a:alphaModFix/>
          </a:blip>
          <a:srcRect l="52242" r="2021"/>
          <a:stretch/>
        </p:blipFill>
        <p:spPr bwMode="auto">
          <a:xfrm>
            <a:off x="47328" y="260648"/>
            <a:ext cx="1876962" cy="639507"/>
          </a:xfrm>
          <a:prstGeom prst="rect">
            <a:avLst/>
          </a:prstGeom>
          <a:noFill/>
          <a:ln>
            <a:noFill/>
          </a:ln>
        </p:spPr>
      </p:pic>
      <p:sp>
        <p:nvSpPr>
          <p:cNvPr id="5" name="Google Shape;132;p4">
            <a:extLst>
              <a:ext uri="{FF2B5EF4-FFF2-40B4-BE49-F238E27FC236}">
                <a16:creationId xmlns:a16="http://schemas.microsoft.com/office/drawing/2014/main" id="{A055B7ED-3BFA-E330-039C-8F0330D07BDF}"/>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Tree>
    <p:extLst>
      <p:ext uri="{BB962C8B-B14F-4D97-AF65-F5344CB8AC3E}">
        <p14:creationId xmlns:p14="http://schemas.microsoft.com/office/powerpoint/2010/main" val="395489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61" name="Google Shape;261;p12"/>
          <p:cNvSpPr txBox="1">
            <a:spLocks noGrp="1"/>
          </p:cNvSpPr>
          <p:nvPr>
            <p:ph type="title"/>
          </p:nvPr>
        </p:nvSpPr>
        <p:spPr>
          <a:xfrm>
            <a:off x="6096000" y="4653136"/>
            <a:ext cx="5126620" cy="8493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6700"/>
              <a:buFont typeface="Calibri"/>
              <a:buNone/>
            </a:pPr>
            <a:br>
              <a:rPr lang="en-US" sz="6700" dirty="0"/>
            </a:br>
            <a:r>
              <a:rPr lang="en-US" sz="6700" dirty="0"/>
              <a:t>Thank you!</a:t>
            </a:r>
            <a:br>
              <a:rPr lang="en-US" dirty="0"/>
            </a:br>
            <a:br>
              <a:rPr lang="en-US" dirty="0"/>
            </a:br>
            <a:endParaRPr i="1" u="sng" dirty="0">
              <a:solidFill>
                <a:schemeClr val="accent1"/>
              </a:solidFill>
            </a:endParaRPr>
          </a:p>
        </p:txBody>
      </p:sp>
      <p:pic>
        <p:nvPicPr>
          <p:cNvPr id="4" name="Google Shape;119;g22d8df96911_0_25">
            <a:extLst>
              <a:ext uri="{FF2B5EF4-FFF2-40B4-BE49-F238E27FC236}">
                <a16:creationId xmlns:a16="http://schemas.microsoft.com/office/drawing/2014/main" id="{0735C7FD-4F12-CF33-A858-1DCD6CC3E878}"/>
              </a:ext>
            </a:extLst>
          </p:cNvPr>
          <p:cNvPicPr preferRelativeResize="0"/>
          <p:nvPr/>
        </p:nvPicPr>
        <p:blipFill rotWithShape="1">
          <a:blip r:embed="rId3">
            <a:alphaModFix amt="50000"/>
          </a:blip>
          <a:srcRect l="18023" t="27266" r="16698" b="25064"/>
          <a:stretch/>
        </p:blipFill>
        <p:spPr>
          <a:xfrm>
            <a:off x="298138" y="6203200"/>
            <a:ext cx="1877101" cy="518244"/>
          </a:xfrm>
          <a:prstGeom prst="rect">
            <a:avLst/>
          </a:prstGeom>
          <a:noFill/>
          <a:ln>
            <a:noFill/>
          </a:ln>
        </p:spPr>
      </p:pic>
      <p:sp>
        <p:nvSpPr>
          <p:cNvPr id="5" name="Google Shape;114;p2">
            <a:extLst>
              <a:ext uri="{FF2B5EF4-FFF2-40B4-BE49-F238E27FC236}">
                <a16:creationId xmlns:a16="http://schemas.microsoft.com/office/drawing/2014/main" id="{DA8B7F70-131F-AAC9-4C39-8E7AD09B0CB8}"/>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sp>
        <p:nvSpPr>
          <p:cNvPr id="6" name="Google Shape;90;p1">
            <a:extLst>
              <a:ext uri="{FF2B5EF4-FFF2-40B4-BE49-F238E27FC236}">
                <a16:creationId xmlns:a16="http://schemas.microsoft.com/office/drawing/2014/main" id="{5153C693-4F08-16C3-2315-D93483D35144}"/>
              </a:ext>
            </a:extLst>
          </p:cNvPr>
          <p:cNvSpPr/>
          <p:nvPr/>
        </p:nvSpPr>
        <p:spPr bwMode="auto">
          <a:xfrm rot="10800000">
            <a:off x="0" y="136830"/>
            <a:ext cx="9379192" cy="4251280"/>
          </a:xfrm>
          <a:custGeom>
            <a:avLst/>
            <a:gdLst/>
            <a:ahLst/>
            <a:cxnLst/>
            <a:rect l="l" t="t" r="r" b="b"/>
            <a:pathLst>
              <a:path w="9379192" h="3752527" extrusionOk="0">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lt2">
              <a:alpha val="49411"/>
            </a:schemeClr>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pic>
        <p:nvPicPr>
          <p:cNvPr id="7" name="Google Shape;91;p1" descr="Graphical user interface&#10;&#10;Description automatically generated with low confidence">
            <a:extLst>
              <a:ext uri="{FF2B5EF4-FFF2-40B4-BE49-F238E27FC236}">
                <a16:creationId xmlns:a16="http://schemas.microsoft.com/office/drawing/2014/main" id="{0F211AAE-E43E-4D25-B046-2129D989F980}"/>
              </a:ext>
            </a:extLst>
          </p:cNvPr>
          <p:cNvPicPr/>
          <p:nvPr/>
        </p:nvPicPr>
        <p:blipFill>
          <a:blip r:embed="rId4">
            <a:alphaModFix/>
          </a:blip>
          <a:srcRect l="52243" r="2019"/>
          <a:stretch/>
        </p:blipFill>
        <p:spPr bwMode="auto">
          <a:xfrm>
            <a:off x="1055440" y="731590"/>
            <a:ext cx="9321612" cy="3159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72866276" name="Google Shape;130;p4"/>
          <p:cNvSpPr txBox="1">
            <a:spLocks noGrp="1"/>
          </p:cNvSpPr>
          <p:nvPr>
            <p:ph type="sldNum" idx="12"/>
          </p:nvPr>
        </p:nvSpPr>
        <p:spPr bwMode="auto">
          <a:xfrm>
            <a:off x="8610599" y="6356349"/>
            <a:ext cx="2743200" cy="365099"/>
          </a:xfrm>
          <a:prstGeom prst="rect">
            <a:avLst/>
          </a:prstGeom>
          <a:noFill/>
          <a:ln>
            <a:noFill/>
          </a:ln>
        </p:spPr>
        <p:txBody>
          <a:bodyPr spcFirstLastPara="1" wrap="square" lIns="91423" tIns="45699" rIns="91423" bIns="45699" anchor="ctr" anchorCtr="0">
            <a:noAutofit/>
          </a:bodyPr>
          <a:lstStyle/>
          <a:p>
            <a:pPr marL="0" lvl="0" indent="0" algn="r">
              <a:lnSpc>
                <a:spcPct val="100000"/>
              </a:lnSpc>
              <a:spcBef>
                <a:spcPts val="0"/>
              </a:spcBef>
              <a:spcAft>
                <a:spcPts val="0"/>
              </a:spcAft>
              <a:buSzPts val="1200"/>
              <a:buNone/>
              <a:defRPr/>
            </a:pPr>
            <a:fld id="{698DC80F-5E31-6315-494C-F4ED81075242}" type="slidenum">
              <a:rPr lang="en-US"/>
              <a:t>2</a:t>
            </a:fld>
            <a:endParaRPr/>
          </a:p>
        </p:txBody>
      </p:sp>
      <p:pic>
        <p:nvPicPr>
          <p:cNvPr id="559673374" name="Google Shape;131;p4" descr="Graphical user interface&#10;&#10;Description automatically generated with low confidence"/>
          <p:cNvPicPr/>
          <p:nvPr/>
        </p:nvPicPr>
        <p:blipFill>
          <a:blip r:embed="rId2">
            <a:alphaModFix/>
          </a:blip>
          <a:srcRect l="52242" r="2021"/>
          <a:stretch/>
        </p:blipFill>
        <p:spPr bwMode="auto">
          <a:xfrm>
            <a:off x="47328" y="260648"/>
            <a:ext cx="1876962" cy="639507"/>
          </a:xfrm>
          <a:prstGeom prst="rect">
            <a:avLst/>
          </a:prstGeom>
          <a:noFill/>
          <a:ln>
            <a:noFill/>
          </a:ln>
        </p:spPr>
      </p:pic>
      <p:sp>
        <p:nvSpPr>
          <p:cNvPr id="869893456" name="Google Shape;132;p4"/>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pic>
        <p:nvPicPr>
          <p:cNvPr id="1152058023" name="Google Shape;134;p4"/>
          <p:cNvPicPr/>
          <p:nvPr/>
        </p:nvPicPr>
        <p:blipFill>
          <a:blip r:embed="rId3">
            <a:alphaModFix amt="50000"/>
          </a:blip>
          <a:srcRect l="18023" t="27266" r="16698" b="25063"/>
          <a:stretch/>
        </p:blipFill>
        <p:spPr bwMode="auto">
          <a:xfrm>
            <a:off x="298137" y="6203199"/>
            <a:ext cx="1877100" cy="518243"/>
          </a:xfrm>
          <a:prstGeom prst="rect">
            <a:avLst/>
          </a:prstGeom>
          <a:noFill/>
          <a:ln>
            <a:noFill/>
          </a:ln>
        </p:spPr>
      </p:pic>
      <p:sp>
        <p:nvSpPr>
          <p:cNvPr id="6" name="TextBox 5">
            <a:extLst>
              <a:ext uri="{FF2B5EF4-FFF2-40B4-BE49-F238E27FC236}">
                <a16:creationId xmlns:a16="http://schemas.microsoft.com/office/drawing/2014/main" id="{4B12B681-5E17-42E3-0F33-870F946FCC12}"/>
              </a:ext>
            </a:extLst>
          </p:cNvPr>
          <p:cNvSpPr txBox="1"/>
          <p:nvPr/>
        </p:nvSpPr>
        <p:spPr>
          <a:xfrm>
            <a:off x="6507795" y="1224299"/>
            <a:ext cx="4995407" cy="5132050"/>
          </a:xfrm>
          <a:prstGeom prst="rect">
            <a:avLst/>
          </a:prstGeom>
          <a:solidFill>
            <a:srgbClr val="B8A9A4">
              <a:alpha val="50000"/>
            </a:srgbClr>
          </a:solidFill>
        </p:spPr>
        <p:txBody>
          <a:bodyPr wrap="square">
            <a:noAutofit/>
          </a:bodyPr>
          <a:lstStyle/>
          <a:p>
            <a:r>
              <a:rPr lang="en-GB" sz="1800" dirty="0">
                <a:solidFill>
                  <a:srgbClr val="333399"/>
                </a:solidFill>
                <a:effectLst/>
                <a:latin typeface="Calibri Light" panose="020F0302020204030204" pitchFamily="34" charset="0"/>
                <a:cs typeface="Calibri Light" panose="020F0302020204030204" pitchFamily="34" charset="0"/>
              </a:rPr>
              <a:t>Division 1: </a:t>
            </a:r>
          </a:p>
          <a:p>
            <a:r>
              <a:rPr lang="en-GB" sz="1800" dirty="0">
                <a:effectLst/>
                <a:latin typeface="Calibri Light" panose="020F0302020204030204" pitchFamily="34" charset="0"/>
                <a:cs typeface="Calibri Light" panose="020F0302020204030204" pitchFamily="34" charset="0"/>
              </a:rPr>
              <a:t>Software, frameworks, and data challenge support</a:t>
            </a:r>
          </a:p>
          <a:p>
            <a:r>
              <a:rPr lang="en-GB" sz="1800" b="1" dirty="0">
                <a:effectLst/>
                <a:latin typeface="Calibri Light" panose="020F0302020204030204" pitchFamily="34" charset="0"/>
                <a:cs typeface="Calibri Light" panose="020F0302020204030204" pitchFamily="34" charset="0"/>
              </a:rPr>
              <a:t>Andres </a:t>
            </a:r>
            <a:r>
              <a:rPr lang="en-GB" sz="1800" b="1" dirty="0" err="1">
                <a:effectLst/>
                <a:latin typeface="Calibri Light" panose="020F0302020204030204" pitchFamily="34" charset="0"/>
                <a:cs typeface="Calibri Light" panose="020F0302020204030204" pitchFamily="34" charset="0"/>
              </a:rPr>
              <a:t>Tanasijczuk</a:t>
            </a:r>
            <a:r>
              <a:rPr lang="en-GB" sz="1800" b="1" dirty="0">
                <a:effectLst/>
                <a:latin typeface="Calibri Light" panose="020F0302020204030204" pitchFamily="34" charset="0"/>
                <a:cs typeface="Calibri Light" panose="020F0302020204030204" pitchFamily="34" charset="0"/>
              </a:rPr>
              <a:t> </a:t>
            </a:r>
            <a:r>
              <a:rPr lang="en-GB" sz="1800" dirty="0">
                <a:effectLst/>
                <a:latin typeface="Calibri Light" panose="020F0302020204030204" pitchFamily="34" charset="0"/>
                <a:cs typeface="Calibri Light" panose="020F0302020204030204" pitchFamily="34" charset="0"/>
              </a:rPr>
              <a:t>(UC Louvain) </a:t>
            </a:r>
          </a:p>
          <a:p>
            <a:endParaRPr lang="en-GB" sz="1800" dirty="0">
              <a:solidFill>
                <a:srgbClr val="333399"/>
              </a:solidFill>
              <a:effectLst/>
              <a:latin typeface="Calibri Light" panose="020F0302020204030204" pitchFamily="34" charset="0"/>
              <a:cs typeface="Calibri Light" panose="020F0302020204030204" pitchFamily="34" charset="0"/>
            </a:endParaRPr>
          </a:p>
          <a:p>
            <a:r>
              <a:rPr lang="en-GB" sz="1800" dirty="0">
                <a:solidFill>
                  <a:srgbClr val="333399"/>
                </a:solidFill>
                <a:effectLst/>
                <a:latin typeface="Calibri Light" panose="020F0302020204030204" pitchFamily="34" charset="0"/>
                <a:cs typeface="Calibri Light" panose="020F0302020204030204" pitchFamily="34" charset="0"/>
              </a:rPr>
              <a:t>Division 2: </a:t>
            </a:r>
          </a:p>
          <a:p>
            <a:r>
              <a:rPr lang="en-GB" sz="1800" dirty="0">
                <a:effectLst/>
                <a:latin typeface="Calibri Light" panose="020F0302020204030204" pitchFamily="34" charset="0"/>
                <a:cs typeface="Calibri Light" panose="020F0302020204030204" pitchFamily="34" charset="0"/>
              </a:rPr>
              <a:t>Services and Collaboration Support</a:t>
            </a:r>
          </a:p>
          <a:p>
            <a:r>
              <a:rPr lang="en-GB" sz="1800" b="1" dirty="0">
                <a:effectLst/>
                <a:latin typeface="Calibri Light" panose="020F0302020204030204" pitchFamily="34" charset="0"/>
                <a:cs typeface="Calibri Light" panose="020F0302020204030204" pitchFamily="34" charset="0"/>
              </a:rPr>
              <a:t>Antonella </a:t>
            </a:r>
            <a:r>
              <a:rPr lang="en-GB" sz="1800" b="1" dirty="0" err="1">
                <a:effectLst/>
                <a:latin typeface="Calibri Light" panose="020F0302020204030204" pitchFamily="34" charset="0"/>
                <a:cs typeface="Calibri Light" panose="020F0302020204030204" pitchFamily="34" charset="0"/>
              </a:rPr>
              <a:t>Bozzi</a:t>
            </a:r>
            <a:r>
              <a:rPr lang="en-GB" sz="1800" b="1" dirty="0">
                <a:effectLst/>
                <a:latin typeface="Calibri Light" panose="020F0302020204030204" pitchFamily="34" charset="0"/>
                <a:cs typeface="Calibri Light" panose="020F0302020204030204" pitchFamily="34" charset="0"/>
              </a:rPr>
              <a:t> </a:t>
            </a:r>
            <a:r>
              <a:rPr lang="en-GB" sz="1800" dirty="0">
                <a:effectLst/>
                <a:latin typeface="Calibri Light" panose="020F0302020204030204" pitchFamily="34" charset="0"/>
                <a:cs typeface="Calibri Light" panose="020F0302020204030204" pitchFamily="34" charset="0"/>
              </a:rPr>
              <a:t>(EGO) </a:t>
            </a:r>
          </a:p>
          <a:p>
            <a:endParaRPr lang="en-GB" sz="1800" dirty="0">
              <a:solidFill>
                <a:srgbClr val="333399"/>
              </a:solidFill>
              <a:effectLst/>
              <a:latin typeface="Calibri Light" panose="020F0302020204030204" pitchFamily="34" charset="0"/>
              <a:cs typeface="Calibri Light" panose="020F0302020204030204" pitchFamily="34" charset="0"/>
            </a:endParaRPr>
          </a:p>
          <a:p>
            <a:r>
              <a:rPr lang="en-GB" sz="1800" dirty="0">
                <a:solidFill>
                  <a:srgbClr val="333399"/>
                </a:solidFill>
                <a:effectLst/>
                <a:latin typeface="Calibri Light" panose="020F0302020204030204" pitchFamily="34" charset="0"/>
                <a:cs typeface="Calibri Light" panose="020F0302020204030204" pitchFamily="34" charset="0"/>
              </a:rPr>
              <a:t>Division 3: </a:t>
            </a:r>
          </a:p>
          <a:p>
            <a:r>
              <a:rPr lang="en-GB" sz="1800" dirty="0">
                <a:effectLst/>
                <a:latin typeface="Calibri Light" panose="020F0302020204030204" pitchFamily="34" charset="0"/>
                <a:cs typeface="Calibri Light" panose="020F0302020204030204" pitchFamily="34" charset="0"/>
              </a:rPr>
              <a:t>Computing and data model, Resource Estimation </a:t>
            </a:r>
          </a:p>
          <a:p>
            <a:r>
              <a:rPr lang="en-GB" sz="1800" b="1" dirty="0">
                <a:effectLst/>
                <a:latin typeface="Calibri Light" panose="020F0302020204030204" pitchFamily="34" charset="0"/>
                <a:cs typeface="Calibri Light" panose="020F0302020204030204" pitchFamily="34" charset="0"/>
              </a:rPr>
              <a:t>Gonzalo Merino </a:t>
            </a:r>
            <a:r>
              <a:rPr lang="en-GB" sz="1800" dirty="0">
                <a:effectLst/>
                <a:latin typeface="Calibri Light" panose="020F0302020204030204" pitchFamily="34" charset="0"/>
                <a:cs typeface="Calibri Light" panose="020F0302020204030204" pitchFamily="34" charset="0"/>
              </a:rPr>
              <a:t>(PIC) </a:t>
            </a:r>
          </a:p>
          <a:p>
            <a:endParaRPr lang="en-GB" sz="1800" dirty="0">
              <a:solidFill>
                <a:srgbClr val="333399"/>
              </a:solidFill>
              <a:effectLst/>
              <a:latin typeface="Calibri Light" panose="020F0302020204030204" pitchFamily="34" charset="0"/>
              <a:cs typeface="Calibri Light" panose="020F0302020204030204" pitchFamily="34" charset="0"/>
            </a:endParaRPr>
          </a:p>
          <a:p>
            <a:r>
              <a:rPr lang="en-GB" sz="1800" dirty="0">
                <a:solidFill>
                  <a:srgbClr val="333399"/>
                </a:solidFill>
                <a:effectLst/>
                <a:latin typeface="Calibri Light" panose="020F0302020204030204" pitchFamily="34" charset="0"/>
                <a:cs typeface="Calibri Light" panose="020F0302020204030204" pitchFamily="34" charset="0"/>
              </a:rPr>
              <a:t>Division 4: </a:t>
            </a:r>
          </a:p>
          <a:p>
            <a:r>
              <a:rPr lang="en-GB" sz="1800" dirty="0" err="1">
                <a:effectLst/>
                <a:latin typeface="Calibri Light" panose="020F0302020204030204" pitchFamily="34" charset="0"/>
                <a:cs typeface="Calibri Light" panose="020F0302020204030204" pitchFamily="34" charset="0"/>
              </a:rPr>
              <a:t>Multimessenger</a:t>
            </a:r>
            <a:r>
              <a:rPr lang="en-GB" sz="1800" dirty="0">
                <a:effectLst/>
                <a:latin typeface="Calibri Light" panose="020F0302020204030204" pitchFamily="34" charset="0"/>
                <a:cs typeface="Calibri Light" panose="020F0302020204030204" pitchFamily="34" charset="0"/>
              </a:rPr>
              <a:t> alerts infrastructure</a:t>
            </a:r>
          </a:p>
          <a:p>
            <a:r>
              <a:rPr lang="en-GB" sz="1800" b="1" dirty="0">
                <a:effectLst/>
                <a:latin typeface="Calibri Light" panose="020F0302020204030204" pitchFamily="34" charset="0"/>
                <a:cs typeface="Calibri Light" panose="020F0302020204030204" pitchFamily="34" charset="0"/>
              </a:rPr>
              <a:t>Steven Schramm </a:t>
            </a:r>
            <a:r>
              <a:rPr lang="en-GB" sz="1800" dirty="0">
                <a:effectLst/>
                <a:latin typeface="Calibri Light" panose="020F0302020204030204" pitchFamily="34" charset="0"/>
                <a:cs typeface="Calibri Light" panose="020F0302020204030204" pitchFamily="34" charset="0"/>
              </a:rPr>
              <a:t>(</a:t>
            </a:r>
            <a:r>
              <a:rPr lang="en-GB" sz="1800" dirty="0" err="1">
                <a:effectLst/>
                <a:latin typeface="Calibri Light" panose="020F0302020204030204" pitchFamily="34" charset="0"/>
                <a:cs typeface="Calibri Light" panose="020F0302020204030204" pitchFamily="34" charset="0"/>
              </a:rPr>
              <a:t>Universite</a:t>
            </a:r>
            <a:r>
              <a:rPr lang="en-GB" sz="1800" dirty="0">
                <a:effectLst/>
                <a:latin typeface="Calibri Light" panose="020F0302020204030204" pitchFamily="34" charset="0"/>
                <a:cs typeface="Calibri Light" panose="020F0302020204030204" pitchFamily="34" charset="0"/>
              </a:rPr>
              <a:t>́ de </a:t>
            </a:r>
            <a:r>
              <a:rPr lang="en-GB" sz="1800" dirty="0" err="1">
                <a:effectLst/>
                <a:latin typeface="Calibri Light" panose="020F0302020204030204" pitchFamily="34" charset="0"/>
                <a:cs typeface="Calibri Light" panose="020F0302020204030204" pitchFamily="34" charset="0"/>
              </a:rPr>
              <a:t>Genève</a:t>
            </a:r>
            <a:r>
              <a:rPr lang="en-GB" sz="1800" dirty="0">
                <a:effectLst/>
                <a:latin typeface="Calibri Light" panose="020F0302020204030204" pitchFamily="34" charset="0"/>
                <a:cs typeface="Calibri Light" panose="020F0302020204030204" pitchFamily="34" charset="0"/>
              </a:rPr>
              <a:t>) </a:t>
            </a:r>
          </a:p>
          <a:p>
            <a:endParaRPr lang="en-GB" sz="1800" dirty="0">
              <a:solidFill>
                <a:srgbClr val="333399"/>
              </a:solidFill>
              <a:effectLst/>
              <a:latin typeface="Calibri Light" panose="020F0302020204030204" pitchFamily="34" charset="0"/>
              <a:cs typeface="Calibri Light" panose="020F0302020204030204" pitchFamily="34" charset="0"/>
            </a:endParaRPr>
          </a:p>
          <a:p>
            <a:r>
              <a:rPr lang="en-GB" sz="1800" dirty="0">
                <a:solidFill>
                  <a:srgbClr val="333399"/>
                </a:solidFill>
                <a:effectLst/>
                <a:latin typeface="Calibri Light" panose="020F0302020204030204" pitchFamily="34" charset="0"/>
                <a:cs typeface="Calibri Light" panose="020F0302020204030204" pitchFamily="34" charset="0"/>
              </a:rPr>
              <a:t>TTG: </a:t>
            </a:r>
            <a:r>
              <a:rPr lang="en-GB" sz="1800" dirty="0">
                <a:effectLst/>
                <a:latin typeface="Calibri Light" panose="020F0302020204030204" pitchFamily="34" charset="0"/>
                <a:cs typeface="Calibri Light" panose="020F0302020204030204" pitchFamily="34" charset="0"/>
              </a:rPr>
              <a:t>Technology Tracking working Group </a:t>
            </a:r>
          </a:p>
          <a:p>
            <a:r>
              <a:rPr lang="en-GB" sz="1800" b="1" dirty="0">
                <a:effectLst/>
                <a:latin typeface="Calibri Light" panose="020F0302020204030204" pitchFamily="34" charset="0"/>
                <a:cs typeface="Calibri Light" panose="020F0302020204030204" pitchFamily="34" charset="0"/>
              </a:rPr>
              <a:t>Sara </a:t>
            </a:r>
            <a:r>
              <a:rPr lang="en-GB" sz="1800" b="1" dirty="0" err="1">
                <a:effectLst/>
                <a:latin typeface="Calibri Light" panose="020F0302020204030204" pitchFamily="34" charset="0"/>
                <a:cs typeface="Calibri Light" panose="020F0302020204030204" pitchFamily="34" charset="0"/>
              </a:rPr>
              <a:t>Vallero</a:t>
            </a:r>
            <a:r>
              <a:rPr lang="en-GB" sz="1800" b="1" dirty="0">
                <a:effectLst/>
                <a:latin typeface="Calibri Light" panose="020F0302020204030204" pitchFamily="34" charset="0"/>
                <a:cs typeface="Calibri Light" panose="020F0302020204030204" pitchFamily="34" charset="0"/>
              </a:rPr>
              <a:t> </a:t>
            </a:r>
            <a:r>
              <a:rPr lang="en-GB" sz="1800" dirty="0">
                <a:effectLst/>
                <a:latin typeface="Calibri Light" panose="020F0302020204030204" pitchFamily="34" charset="0"/>
                <a:cs typeface="Calibri Light" panose="020F0302020204030204" pitchFamily="34" charset="0"/>
              </a:rPr>
              <a:t>(INFN Torino) </a:t>
            </a:r>
          </a:p>
          <a:p>
            <a:endParaRPr lang="en-GB" sz="1800" dirty="0">
              <a:effectLst/>
              <a:latin typeface="Calibri Light" panose="020F0302020204030204" pitchFamily="34" charset="0"/>
              <a:cs typeface="Calibri Light" panose="020F0302020204030204" pitchFamily="34" charset="0"/>
            </a:endParaRPr>
          </a:p>
        </p:txBody>
      </p:sp>
      <p:sp>
        <p:nvSpPr>
          <p:cNvPr id="3" name="Google Shape;114;p2">
            <a:extLst>
              <a:ext uri="{FF2B5EF4-FFF2-40B4-BE49-F238E27FC236}">
                <a16:creationId xmlns:a16="http://schemas.microsoft.com/office/drawing/2014/main" id="{DA6CFAC2-71D2-FCC0-5D05-CF78A386FC03}"/>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sp>
        <p:nvSpPr>
          <p:cNvPr id="11" name="TextBox 10">
            <a:extLst>
              <a:ext uri="{FF2B5EF4-FFF2-40B4-BE49-F238E27FC236}">
                <a16:creationId xmlns:a16="http://schemas.microsoft.com/office/drawing/2014/main" id="{A947698F-B2CD-0AF1-FA39-5B51AC1F315B}"/>
              </a:ext>
            </a:extLst>
          </p:cNvPr>
          <p:cNvSpPr txBox="1"/>
          <p:nvPr/>
        </p:nvSpPr>
        <p:spPr>
          <a:xfrm>
            <a:off x="2837819" y="1985962"/>
            <a:ext cx="3425021" cy="4368052"/>
          </a:xfrm>
          <a:prstGeom prst="rect">
            <a:avLst/>
          </a:prstGeom>
          <a:solidFill>
            <a:srgbClr val="AECAC3">
              <a:alpha val="50000"/>
            </a:srgbClr>
          </a:solidFill>
        </p:spPr>
        <p:txBody>
          <a:bodyPr wrap="square" rtlCol="0">
            <a:noAutofit/>
          </a:bodyPr>
          <a:lstStyle/>
          <a:p>
            <a:r>
              <a:rPr lang="en-GB" sz="1800" b="1" dirty="0">
                <a:solidFill>
                  <a:schemeClr val="tx1"/>
                </a:solidFill>
                <a:effectLst/>
                <a:latin typeface="Calibri Light" panose="020F0302020204030204" pitchFamily="34" charset="0"/>
                <a:cs typeface="Calibri Light" panose="020F0302020204030204" pitchFamily="34" charset="0"/>
              </a:rPr>
              <a:t>Task 8.1</a:t>
            </a:r>
            <a:endParaRPr lang="en-GB" sz="1800" dirty="0">
              <a:solidFill>
                <a:schemeClr val="tx1"/>
              </a:solidFill>
              <a:effectLst/>
              <a:latin typeface="Calibri Light" panose="020F0302020204030204" pitchFamily="34" charset="0"/>
              <a:cs typeface="Calibri Light" panose="020F0302020204030204" pitchFamily="34" charset="0"/>
            </a:endParaRPr>
          </a:p>
          <a:p>
            <a:r>
              <a:rPr lang="en-GB" sz="1800" dirty="0">
                <a:solidFill>
                  <a:schemeClr val="tx1"/>
                </a:solidFill>
                <a:effectLst/>
                <a:latin typeface="Calibri Light" panose="020F0302020204030204" pitchFamily="34" charset="0"/>
                <a:cs typeface="Calibri Light" panose="020F0302020204030204" pitchFamily="34" charset="0"/>
              </a:rPr>
              <a:t>T0 data </a:t>
            </a:r>
            <a:r>
              <a:rPr lang="en-GB" sz="1800" dirty="0" err="1">
                <a:solidFill>
                  <a:schemeClr val="tx1"/>
                </a:solidFill>
                <a:effectLst/>
                <a:latin typeface="Calibri Light" panose="020F0302020204030204" pitchFamily="34" charset="0"/>
                <a:cs typeface="Calibri Light" panose="020F0302020204030204" pitchFamily="34" charset="0"/>
              </a:rPr>
              <a:t>center</a:t>
            </a:r>
            <a:br>
              <a:rPr lang="en-GB" sz="1800" dirty="0">
                <a:solidFill>
                  <a:schemeClr val="tx1"/>
                </a:solidFill>
                <a:effectLst/>
                <a:latin typeface="Calibri Light" panose="020F0302020204030204" pitchFamily="34" charset="0"/>
                <a:cs typeface="Calibri Light" panose="020F0302020204030204" pitchFamily="34" charset="0"/>
              </a:rPr>
            </a:br>
            <a:r>
              <a:rPr lang="en-GB" sz="1800" b="1" dirty="0">
                <a:solidFill>
                  <a:schemeClr val="tx1"/>
                </a:solidFill>
                <a:effectLst/>
                <a:latin typeface="Calibri Light" panose="020F0302020204030204" pitchFamily="34" charset="0"/>
                <a:cs typeface="Calibri Light" panose="020F0302020204030204" pitchFamily="34" charset="0"/>
              </a:rPr>
              <a:t>Patrice </a:t>
            </a:r>
            <a:r>
              <a:rPr lang="en-GB" sz="1800" b="1" dirty="0" err="1">
                <a:solidFill>
                  <a:schemeClr val="tx1"/>
                </a:solidFill>
                <a:effectLst/>
                <a:latin typeface="Calibri Light" panose="020F0302020204030204" pitchFamily="34" charset="0"/>
                <a:cs typeface="Calibri Light" panose="020F0302020204030204" pitchFamily="34" charset="0"/>
              </a:rPr>
              <a:t>Verdier</a:t>
            </a:r>
            <a:r>
              <a:rPr lang="en-GB" sz="1800" b="1" dirty="0">
                <a:solidFill>
                  <a:schemeClr val="tx1"/>
                </a:solidFill>
                <a:effectLst/>
                <a:latin typeface="Calibri Light" panose="020F0302020204030204" pitchFamily="34" charset="0"/>
                <a:cs typeface="Calibri Light" panose="020F0302020204030204" pitchFamily="34" charset="0"/>
              </a:rPr>
              <a:t> </a:t>
            </a:r>
            <a:r>
              <a:rPr lang="en-GB" sz="1800" dirty="0">
                <a:solidFill>
                  <a:schemeClr val="tx1"/>
                </a:solidFill>
                <a:effectLst/>
                <a:latin typeface="Calibri Light" panose="020F0302020204030204" pitchFamily="34" charset="0"/>
                <a:cs typeface="Calibri Light" panose="020F0302020204030204" pitchFamily="34" charset="0"/>
              </a:rPr>
              <a:t>(IP2I-IN2P3) </a:t>
            </a:r>
          </a:p>
          <a:p>
            <a:endParaRPr lang="en-GB" sz="1800" dirty="0">
              <a:solidFill>
                <a:schemeClr val="tx1"/>
              </a:solidFill>
              <a:effectLst/>
              <a:latin typeface="Calibri Light" panose="020F0302020204030204" pitchFamily="34" charset="0"/>
              <a:cs typeface="Calibri Light" panose="020F0302020204030204" pitchFamily="34" charset="0"/>
            </a:endParaRPr>
          </a:p>
          <a:p>
            <a:r>
              <a:rPr lang="en-GB" sz="1800" b="1" dirty="0">
                <a:solidFill>
                  <a:schemeClr val="tx1"/>
                </a:solidFill>
                <a:effectLst/>
                <a:latin typeface="Calibri Light" panose="020F0302020204030204" pitchFamily="34" charset="0"/>
                <a:cs typeface="Calibri Light" panose="020F0302020204030204" pitchFamily="34" charset="0"/>
              </a:rPr>
              <a:t>Task 8.2</a:t>
            </a:r>
            <a:endParaRPr lang="en-GB" sz="1800" dirty="0">
              <a:solidFill>
                <a:schemeClr val="tx1"/>
              </a:solidFill>
              <a:effectLst/>
              <a:latin typeface="Calibri Light" panose="020F0302020204030204" pitchFamily="34" charset="0"/>
              <a:cs typeface="Calibri Light" panose="020F0302020204030204" pitchFamily="34" charset="0"/>
            </a:endParaRPr>
          </a:p>
          <a:p>
            <a:r>
              <a:rPr lang="en-GB" sz="1800" dirty="0">
                <a:solidFill>
                  <a:schemeClr val="tx1"/>
                </a:solidFill>
                <a:effectLst/>
                <a:latin typeface="Calibri Light" panose="020F0302020204030204" pitchFamily="34" charset="0"/>
                <a:cs typeface="Calibri Light" panose="020F0302020204030204" pitchFamily="34" charset="0"/>
              </a:rPr>
              <a:t>Computing and Data Model</a:t>
            </a:r>
          </a:p>
          <a:p>
            <a:r>
              <a:rPr lang="en-GB" sz="1800" b="1" dirty="0">
                <a:solidFill>
                  <a:schemeClr val="tx1"/>
                </a:solidFill>
                <a:effectLst/>
                <a:latin typeface="Calibri Light" panose="020F0302020204030204" pitchFamily="34" charset="0"/>
                <a:cs typeface="Calibri Light" panose="020F0302020204030204" pitchFamily="34" charset="0"/>
              </a:rPr>
              <a:t>Anastasios </a:t>
            </a:r>
            <a:r>
              <a:rPr lang="en-GB" sz="1800" b="1" dirty="0" err="1">
                <a:solidFill>
                  <a:schemeClr val="tx1"/>
                </a:solidFill>
                <a:effectLst/>
                <a:latin typeface="Calibri Light" panose="020F0302020204030204" pitchFamily="34" charset="0"/>
                <a:cs typeface="Calibri Light" panose="020F0302020204030204" pitchFamily="34" charset="0"/>
              </a:rPr>
              <a:t>Fragkos</a:t>
            </a:r>
            <a:r>
              <a:rPr lang="en-GB" sz="1800" b="1" dirty="0">
                <a:solidFill>
                  <a:schemeClr val="tx1"/>
                </a:solidFill>
                <a:effectLst/>
                <a:latin typeface="Calibri Light" panose="020F0302020204030204" pitchFamily="34" charset="0"/>
                <a:cs typeface="Calibri Light" panose="020F0302020204030204" pitchFamily="34" charset="0"/>
              </a:rPr>
              <a:t> </a:t>
            </a:r>
            <a:r>
              <a:rPr lang="en-GB" sz="1800" dirty="0">
                <a:solidFill>
                  <a:schemeClr val="tx1"/>
                </a:solidFill>
                <a:effectLst/>
                <a:latin typeface="Calibri Light" panose="020F0302020204030204" pitchFamily="34" charset="0"/>
                <a:cs typeface="Calibri Light" panose="020F0302020204030204" pitchFamily="34" charset="0"/>
              </a:rPr>
              <a:t>(Geneva) </a:t>
            </a:r>
          </a:p>
          <a:p>
            <a:endParaRPr lang="en-GB" sz="1800" dirty="0">
              <a:solidFill>
                <a:schemeClr val="tx1"/>
              </a:solidFill>
              <a:effectLst/>
              <a:latin typeface="Calibri Light" panose="020F0302020204030204" pitchFamily="34" charset="0"/>
              <a:cs typeface="Calibri Light" panose="020F0302020204030204" pitchFamily="34" charset="0"/>
            </a:endParaRPr>
          </a:p>
          <a:p>
            <a:r>
              <a:rPr lang="en-GB" sz="1800" b="1" dirty="0">
                <a:solidFill>
                  <a:schemeClr val="tx1"/>
                </a:solidFill>
                <a:effectLst/>
                <a:latin typeface="Calibri Light" panose="020F0302020204030204" pitchFamily="34" charset="0"/>
                <a:cs typeface="Calibri Light" panose="020F0302020204030204" pitchFamily="34" charset="0"/>
              </a:rPr>
              <a:t>Task 8.3</a:t>
            </a:r>
          </a:p>
          <a:p>
            <a:r>
              <a:rPr lang="en-GB" sz="1800" dirty="0">
                <a:solidFill>
                  <a:schemeClr val="tx1"/>
                </a:solidFill>
                <a:effectLst/>
                <a:latin typeface="Calibri Light" panose="020F0302020204030204" pitchFamily="34" charset="0"/>
                <a:cs typeface="Calibri Light" panose="020F0302020204030204" pitchFamily="34" charset="0"/>
              </a:rPr>
              <a:t>Resources</a:t>
            </a:r>
            <a:br>
              <a:rPr lang="en-GB" sz="1800" dirty="0">
                <a:solidFill>
                  <a:schemeClr val="tx1"/>
                </a:solidFill>
                <a:effectLst/>
                <a:latin typeface="Calibri Light" panose="020F0302020204030204" pitchFamily="34" charset="0"/>
                <a:cs typeface="Calibri Light" panose="020F0302020204030204" pitchFamily="34" charset="0"/>
              </a:rPr>
            </a:br>
            <a:r>
              <a:rPr lang="en-GB" sz="1800" b="1" dirty="0">
                <a:solidFill>
                  <a:schemeClr val="tx1"/>
                </a:solidFill>
                <a:effectLst/>
                <a:latin typeface="Calibri Light" panose="020F0302020204030204" pitchFamily="34" charset="0"/>
                <a:cs typeface="Calibri Light" panose="020F0302020204030204" pitchFamily="34" charset="0"/>
              </a:rPr>
              <a:t>Silvio Pardi</a:t>
            </a:r>
            <a:r>
              <a:rPr lang="en-GB" sz="1800" dirty="0">
                <a:solidFill>
                  <a:schemeClr val="tx1"/>
                </a:solidFill>
                <a:effectLst/>
                <a:latin typeface="Calibri Light" panose="020F0302020204030204" pitchFamily="34" charset="0"/>
                <a:cs typeface="Calibri Light" panose="020F0302020204030204" pitchFamily="34" charset="0"/>
              </a:rPr>
              <a:t> (INFN Napoli) </a:t>
            </a:r>
          </a:p>
          <a:p>
            <a:endParaRPr lang="en-GB" sz="1800" dirty="0">
              <a:solidFill>
                <a:schemeClr val="tx1"/>
              </a:solidFill>
              <a:effectLst/>
              <a:latin typeface="Calibri Light" panose="020F0302020204030204" pitchFamily="34" charset="0"/>
              <a:cs typeface="Calibri Light" panose="020F0302020204030204" pitchFamily="34" charset="0"/>
            </a:endParaRPr>
          </a:p>
          <a:p>
            <a:r>
              <a:rPr lang="en-GB" sz="1800" b="1" dirty="0">
                <a:solidFill>
                  <a:schemeClr val="tx1"/>
                </a:solidFill>
                <a:effectLst/>
                <a:latin typeface="Calibri Light" panose="020F0302020204030204" pitchFamily="34" charset="0"/>
                <a:cs typeface="Calibri Light" panose="020F0302020204030204" pitchFamily="34" charset="0"/>
              </a:rPr>
              <a:t>Task 8.4</a:t>
            </a:r>
          </a:p>
          <a:p>
            <a:r>
              <a:rPr lang="en-GB" sz="1800" dirty="0">
                <a:solidFill>
                  <a:schemeClr val="tx1"/>
                </a:solidFill>
                <a:effectLst/>
                <a:latin typeface="Calibri Light" panose="020F0302020204030204" pitchFamily="34" charset="0"/>
                <a:cs typeface="Calibri Light" panose="020F0302020204030204" pitchFamily="34" charset="0"/>
              </a:rPr>
              <a:t>Data Access Implementation </a:t>
            </a:r>
          </a:p>
          <a:p>
            <a:r>
              <a:rPr lang="en-GB" sz="1800" b="1" dirty="0">
                <a:solidFill>
                  <a:schemeClr val="tx1"/>
                </a:solidFill>
                <a:effectLst/>
                <a:latin typeface="Calibri Light" panose="020F0302020204030204" pitchFamily="34" charset="0"/>
                <a:cs typeface="Calibri Light" panose="020F0302020204030204" pitchFamily="34" charset="0"/>
              </a:rPr>
              <a:t>Nadia Tonello </a:t>
            </a:r>
            <a:r>
              <a:rPr lang="en-GB" sz="1800" dirty="0">
                <a:solidFill>
                  <a:schemeClr val="tx1"/>
                </a:solidFill>
                <a:effectLst/>
                <a:latin typeface="Calibri Light" panose="020F0302020204030204" pitchFamily="34" charset="0"/>
                <a:cs typeface="Calibri Light" panose="020F0302020204030204" pitchFamily="34" charset="0"/>
              </a:rPr>
              <a:t>(BSC) </a:t>
            </a:r>
          </a:p>
        </p:txBody>
      </p:sp>
      <p:sp>
        <p:nvSpPr>
          <p:cNvPr id="13" name="TextBox 12">
            <a:extLst>
              <a:ext uri="{FF2B5EF4-FFF2-40B4-BE49-F238E27FC236}">
                <a16:creationId xmlns:a16="http://schemas.microsoft.com/office/drawing/2014/main" id="{7F9127BB-62C8-0DA1-6FF8-7CE1DE27D10E}"/>
              </a:ext>
            </a:extLst>
          </p:cNvPr>
          <p:cNvSpPr txBox="1"/>
          <p:nvPr/>
        </p:nvSpPr>
        <p:spPr>
          <a:xfrm>
            <a:off x="2783632" y="1403484"/>
            <a:ext cx="3355406" cy="369332"/>
          </a:xfrm>
          <a:prstGeom prst="rect">
            <a:avLst/>
          </a:prstGeom>
          <a:noFill/>
        </p:spPr>
        <p:txBody>
          <a:bodyPr wrap="none" rtlCol="0">
            <a:spAutoFit/>
          </a:bodyPr>
          <a:lstStyle/>
          <a:p>
            <a:r>
              <a:rPr lang="en-US" sz="1800" dirty="0">
                <a:latin typeface="Calibri Light" panose="020F0302020204030204" pitchFamily="34" charset="0"/>
                <a:cs typeface="Calibri Light" panose="020F0302020204030204" pitchFamily="34" charset="0"/>
              </a:rPr>
              <a:t>Chairs: Achim Stahl, Nadia Tonello</a:t>
            </a:r>
          </a:p>
        </p:txBody>
      </p:sp>
      <p:sp>
        <p:nvSpPr>
          <p:cNvPr id="14" name="TextBox 13">
            <a:extLst>
              <a:ext uri="{FF2B5EF4-FFF2-40B4-BE49-F238E27FC236}">
                <a16:creationId xmlns:a16="http://schemas.microsoft.com/office/drawing/2014/main" id="{99C854DA-1275-4DA2-FFAA-3ACCC18BD09C}"/>
              </a:ext>
            </a:extLst>
          </p:cNvPr>
          <p:cNvSpPr txBox="1"/>
          <p:nvPr/>
        </p:nvSpPr>
        <p:spPr>
          <a:xfrm>
            <a:off x="6403241" y="788361"/>
            <a:ext cx="5816016"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Chairs: Stefano Bagnasco (INFN Torino) , Patrice </a:t>
            </a:r>
            <a:r>
              <a:rPr lang="en-US" sz="1600" dirty="0" err="1">
                <a:latin typeface="Calibri Light" panose="020F0302020204030204" pitchFamily="34" charset="0"/>
                <a:cs typeface="Calibri Light" panose="020F0302020204030204" pitchFamily="34" charset="0"/>
              </a:rPr>
              <a:t>Verdier</a:t>
            </a:r>
            <a:r>
              <a:rPr lang="en-US" sz="1600" dirty="0">
                <a:latin typeface="Calibri Light" panose="020F0302020204030204" pitchFamily="34" charset="0"/>
                <a:cs typeface="Calibri Light" panose="020F0302020204030204" pitchFamily="34" charset="0"/>
              </a:rPr>
              <a:t> (IP2I-IN2P3)</a:t>
            </a:r>
          </a:p>
        </p:txBody>
      </p:sp>
      <p:sp>
        <p:nvSpPr>
          <p:cNvPr id="16" name="TextBox 15">
            <a:extLst>
              <a:ext uri="{FF2B5EF4-FFF2-40B4-BE49-F238E27FC236}">
                <a16:creationId xmlns:a16="http://schemas.microsoft.com/office/drawing/2014/main" id="{C8F93A89-CB47-6827-0D1D-1C75046824E5}"/>
              </a:ext>
            </a:extLst>
          </p:cNvPr>
          <p:cNvSpPr txBox="1"/>
          <p:nvPr/>
        </p:nvSpPr>
        <p:spPr bwMode="auto">
          <a:xfrm>
            <a:off x="2175237" y="514120"/>
            <a:ext cx="4318450" cy="599523"/>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lvl="0" indent="0" algn="l">
              <a:lnSpc>
                <a:spcPct val="90000"/>
              </a:lnSpc>
              <a:spcBef>
                <a:spcPts val="0"/>
              </a:spcBef>
              <a:spcAft>
                <a:spcPts val="0"/>
              </a:spcAft>
              <a:buClr>
                <a:srgbClr val="002060"/>
              </a:buClr>
              <a:buSzPts val="3960"/>
              <a:buFont typeface="Calibri"/>
              <a:buNone/>
              <a:defRPr/>
            </a:pPr>
            <a:r>
              <a:rPr lang="en-US" sz="3600" b="0" i="0" u="none" strike="noStrike" cap="none" spc="0" dirty="0">
                <a:solidFill>
                  <a:srgbClr val="000000"/>
                </a:solidFill>
                <a:latin typeface="Calibri" panose="020F0502020204030204" pitchFamily="34" charset="0"/>
                <a:cs typeface="Calibri" panose="020F0502020204030204" pitchFamily="34" charset="0"/>
              </a:rPr>
              <a:t>EiB-WP8 </a:t>
            </a:r>
            <a:r>
              <a:rPr lang="en-US" sz="3600" dirty="0">
                <a:latin typeface="Calibri" panose="020F0502020204030204" pitchFamily="34" charset="0"/>
                <a:cs typeface="Calibri" panose="020F0502020204030204" pitchFamily="34" charset="0"/>
              </a:rPr>
              <a:t>organization</a:t>
            </a:r>
            <a:endParaRPr lang="en-US" sz="3600" b="0" i="0" u="none" strike="noStrike" cap="none" spc="0"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 name="Google Shape;115;p2"/>
          <p:cNvSpPr txBox="1">
            <a:spLocks noGrp="1"/>
          </p:cNvSpPr>
          <p:nvPr>
            <p:ph type="sldNum" idx="12"/>
          </p:nvPr>
        </p:nvSpPr>
        <p:spPr bwMode="auto">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a:lnSpc>
                <a:spcPct val="100000"/>
              </a:lnSpc>
              <a:spcBef>
                <a:spcPts val="0"/>
              </a:spcBef>
              <a:spcAft>
                <a:spcPts val="0"/>
              </a:spcAft>
              <a:buSzPts val="1200"/>
              <a:buNone/>
              <a:defRPr/>
            </a:pPr>
            <a:fld id="{00000000-1234-1234-1234-123412341234}" type="slidenum">
              <a:rPr lang="en-US">
                <a:latin typeface="Calibri"/>
                <a:cs typeface="Calibri"/>
              </a:rPr>
              <a:t>3</a:t>
            </a:fld>
            <a:endParaRPr dirty="0">
              <a:latin typeface="Calibri"/>
              <a:cs typeface="Calibri"/>
            </a:endParaRPr>
          </a:p>
        </p:txBody>
      </p:sp>
      <p:sp>
        <p:nvSpPr>
          <p:cNvPr id="118" name="Google Shape;118;p2"/>
          <p:cNvSpPr txBox="1">
            <a:spLocks noGrp="1"/>
          </p:cNvSpPr>
          <p:nvPr>
            <p:ph type="title"/>
          </p:nvPr>
        </p:nvSpPr>
        <p:spPr bwMode="auto">
          <a:xfrm>
            <a:off x="2175239" y="323058"/>
            <a:ext cx="9774000" cy="917400"/>
          </a:xfrm>
          <a:prstGeom prst="rect">
            <a:avLst/>
          </a:prstGeom>
          <a:noFill/>
          <a:ln>
            <a:noFill/>
          </a:ln>
        </p:spPr>
        <p:txBody>
          <a:bodyPr spcFirstLastPara="1" wrap="square" lIns="91425" tIns="45700" rIns="91425" bIns="45700" anchor="ctr" anchorCtr="0">
            <a:noAutofit/>
          </a:bodyPr>
          <a:lstStyle/>
          <a:p>
            <a:pPr marL="0" lvl="0" indent="0" algn="l">
              <a:lnSpc>
                <a:spcPct val="90000"/>
              </a:lnSpc>
              <a:spcBef>
                <a:spcPts val="0"/>
              </a:spcBef>
              <a:spcAft>
                <a:spcPts val="0"/>
              </a:spcAft>
              <a:buClr>
                <a:srgbClr val="002060"/>
              </a:buClr>
              <a:buSzPts val="3960"/>
              <a:buFont typeface="Calibri"/>
              <a:buNone/>
              <a:defRPr/>
            </a:pPr>
            <a:r>
              <a:rPr lang="en-US" sz="3600" dirty="0">
                <a:latin typeface="Calibri" panose="020F0502020204030204" pitchFamily="34" charset="0"/>
                <a:cs typeface="Calibri" panose="020F0502020204030204" pitchFamily="34" charset="0"/>
              </a:rPr>
              <a:t>ET-PP WP8 Computing and Data models</a:t>
            </a:r>
            <a:endParaRPr sz="3600" dirty="0">
              <a:latin typeface="Calibri" panose="020F0502020204030204" pitchFamily="34" charset="0"/>
              <a:cs typeface="Calibri" panose="020F0502020204030204" pitchFamily="34" charset="0"/>
            </a:endParaRPr>
          </a:p>
        </p:txBody>
      </p:sp>
      <p:pic>
        <p:nvPicPr>
          <p:cNvPr id="119" name="Google Shape;119;p2"/>
          <p:cNvPicPr/>
          <p:nvPr/>
        </p:nvPicPr>
        <p:blipFill>
          <a:blip r:embed="rId3">
            <a:alphaModFix amt="50000"/>
          </a:blip>
          <a:srcRect l="18023" t="27266" r="16698" b="25063"/>
          <a:stretch/>
        </p:blipFill>
        <p:spPr bwMode="auto">
          <a:xfrm>
            <a:off x="298138" y="6203200"/>
            <a:ext cx="1877101" cy="518244"/>
          </a:xfrm>
          <a:prstGeom prst="rect">
            <a:avLst/>
          </a:prstGeom>
          <a:noFill/>
          <a:ln>
            <a:noFill/>
          </a:ln>
        </p:spPr>
      </p:pic>
      <p:grpSp>
        <p:nvGrpSpPr>
          <p:cNvPr id="5" name="Group 4">
            <a:extLst>
              <a:ext uri="{FF2B5EF4-FFF2-40B4-BE49-F238E27FC236}">
                <a16:creationId xmlns:a16="http://schemas.microsoft.com/office/drawing/2014/main" id="{A74453E4-AF8A-999D-848B-6E4A08F46ADA}"/>
              </a:ext>
            </a:extLst>
          </p:cNvPr>
          <p:cNvGrpSpPr/>
          <p:nvPr/>
        </p:nvGrpSpPr>
        <p:grpSpPr>
          <a:xfrm>
            <a:off x="612550" y="4293096"/>
            <a:ext cx="11034862" cy="1729767"/>
            <a:chOff x="611746" y="4219666"/>
            <a:chExt cx="11628770" cy="1729767"/>
          </a:xfrm>
        </p:grpSpPr>
        <p:sp>
          <p:nvSpPr>
            <p:cNvPr id="121" name="Google Shape;121;p2"/>
            <p:cNvSpPr txBox="1"/>
            <p:nvPr/>
          </p:nvSpPr>
          <p:spPr bwMode="auto">
            <a:xfrm rot="16200000">
              <a:off x="162977" y="4884458"/>
              <a:ext cx="1513744" cy="616206"/>
            </a:xfrm>
            <a:prstGeom prst="rect">
              <a:avLst/>
            </a:prstGeom>
            <a:solidFill>
              <a:srgbClr val="AECAC3"/>
            </a:solid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1600"/>
                <a:buFont typeface="Arial"/>
                <a:buNone/>
                <a:defRPr/>
              </a:pPr>
              <a:r>
                <a:rPr lang="en-US" sz="1600" b="1" i="0" u="none" strike="noStrike" cap="none" dirty="0">
                  <a:solidFill>
                    <a:schemeClr val="lt1"/>
                  </a:solidFill>
                  <a:latin typeface="HELVETICA NEUE LIGHT" panose="02000403000000020004"/>
                  <a:ea typeface="Calibri"/>
                  <a:cs typeface="Calibri"/>
                </a:rPr>
                <a:t>WP8 Deliverables</a:t>
              </a:r>
              <a:endParaRPr sz="1600" b="1" i="0" u="none" strike="noStrike" cap="none" dirty="0">
                <a:solidFill>
                  <a:schemeClr val="lt1"/>
                </a:solidFill>
                <a:latin typeface="HELVETICA NEUE LIGHT" panose="02000403000000020004"/>
                <a:cs typeface="Calibri"/>
              </a:endParaRPr>
            </a:p>
          </p:txBody>
        </p:sp>
        <p:graphicFrame>
          <p:nvGraphicFramePr>
            <p:cNvPr id="123" name="Google Shape;123;p2"/>
            <p:cNvGraphicFramePr>
              <a:graphicFrameLocks/>
            </p:cNvGraphicFramePr>
            <p:nvPr>
              <p:extLst>
                <p:ext uri="{D42A27DB-BD31-4B8C-83A1-F6EECF244321}">
                  <p14:modId xmlns:p14="http://schemas.microsoft.com/office/powerpoint/2010/main" val="3614488005"/>
                </p:ext>
              </p:extLst>
            </p:nvPr>
          </p:nvGraphicFramePr>
          <p:xfrm>
            <a:off x="1309975" y="4219666"/>
            <a:ext cx="10930541" cy="1648260"/>
          </p:xfrm>
          <a:graphic>
            <a:graphicData uri="http://schemas.openxmlformats.org/drawingml/2006/table">
              <a:tbl>
                <a:tblPr>
                  <a:tableStyleId>{F7795925-0337-A509-C21A-98565700729A}</a:tableStyleId>
                </a:tblPr>
                <a:tblGrid>
                  <a:gridCol w="652666">
                    <a:extLst>
                      <a:ext uri="{9D8B030D-6E8A-4147-A177-3AD203B41FA5}">
                        <a16:colId xmlns:a16="http://schemas.microsoft.com/office/drawing/2014/main" val="20000"/>
                      </a:ext>
                    </a:extLst>
                  </a:gridCol>
                  <a:gridCol w="654448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86915">
                    <a:extLst>
                      <a:ext uri="{9D8B030D-6E8A-4147-A177-3AD203B41FA5}">
                        <a16:colId xmlns:a16="http://schemas.microsoft.com/office/drawing/2014/main" val="1087317542"/>
                      </a:ext>
                    </a:extLst>
                  </a:gridCol>
                </a:tblGrid>
                <a:tr h="412065">
                  <a:tc>
                    <a:txBody>
                      <a:bodyPr/>
                      <a:lstStyle/>
                      <a:p>
                        <a:pPr marL="0" marR="0" lvl="0" indent="0" algn="l">
                          <a:lnSpc>
                            <a:spcPct val="114999"/>
                          </a:lnSpc>
                          <a:spcBef>
                            <a:spcPts val="0"/>
                          </a:spcBef>
                          <a:spcAft>
                            <a:spcPts val="0"/>
                          </a:spcAft>
                          <a:buClr>
                            <a:srgbClr val="000000"/>
                          </a:buClr>
                          <a:buSzPts val="1600"/>
                          <a:buFont typeface="Arial"/>
                          <a:buNone/>
                          <a:defRPr/>
                        </a:pPr>
                        <a:endParaRPr sz="1600" b="1" u="none" strike="noStrike" cap="none">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solidFill>
                        <a:schemeClr val="lt1"/>
                      </a:solidFill>
                    </a:tcPr>
                  </a:tc>
                  <a:tc>
                    <a:txBody>
                      <a:bodyPr/>
                      <a:lstStyle/>
                      <a:p>
                        <a:pPr marL="0" marR="0" lvl="0" indent="0" algn="ctr">
                          <a:lnSpc>
                            <a:spcPct val="114999"/>
                          </a:lnSpc>
                          <a:spcBef>
                            <a:spcPts val="0"/>
                          </a:spcBef>
                          <a:spcAft>
                            <a:spcPts val="0"/>
                          </a:spcAft>
                          <a:buClr>
                            <a:srgbClr val="000000"/>
                          </a:buClr>
                          <a:buSzPts val="1600"/>
                          <a:buFont typeface="Arial"/>
                          <a:buNone/>
                          <a:defRPr/>
                        </a:pPr>
                        <a:endParaRPr sz="1600" b="1" u="none" strike="noStrike" cap="none" dirty="0">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solidFill>
                        <a:schemeClr val="lt1"/>
                      </a:solid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1" u="none" strike="noStrike" cap="none">
                            <a:latin typeface="HELVETICA NEUE LIGHT" panose="02000403000000020004"/>
                            <a:ea typeface="Calibri"/>
                            <a:cs typeface="Calibri"/>
                          </a:rPr>
                          <a:t>Lead</a:t>
                        </a:r>
                        <a:endParaRPr sz="1600" u="none" strike="noStrike" cap="none">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u="none" strike="noStrike" cap="none">
                            <a:solidFill>
                              <a:schemeClr val="dk1"/>
                            </a:solidFill>
                            <a:latin typeface="HELVETICA NEUE LIGHT" panose="02000403000000020004"/>
                            <a:ea typeface="Calibri"/>
                            <a:cs typeface="Calibri"/>
                          </a:rPr>
                          <a:t>Due date</a:t>
                        </a:r>
                        <a:endParaRPr sz="1600" u="none" strike="noStrike" cap="none">
                          <a:latin typeface="Helvetica Neue Light" panose="02000403000000020004"/>
                          <a:cs typeface="Calibri"/>
                        </a:endParaRPr>
                      </a:p>
                    </a:txBody>
                    <a:tcPr marL="68575" marR="68575" marT="0" marB="0" anchor="ctr">
                      <a:lnL w="9525" algn="ctr">
                        <a:solidFill>
                          <a:srgbClr val="000000">
                            <a:alpha val="0"/>
                          </a:srgbClr>
                        </a:solidFill>
                      </a:lnL>
                      <a:lnR w="9525" cap="flat" cmpd="sng" algn="ctr">
                        <a:solidFill>
                          <a:srgbClr val="000000">
                            <a:alpha val="0"/>
                          </a:srgbClr>
                        </a:solidFill>
                        <a:prstDash val="solid"/>
                        <a:round/>
                        <a:headEnd type="none" w="med" len="med"/>
                        <a:tailEnd type="none" w="med" len="med"/>
                      </a:lnR>
                      <a:lnT w="9525" algn="ctr">
                        <a:solidFill>
                          <a:srgbClr val="000000">
                            <a:alpha val="0"/>
                          </a:srgbClr>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u="none" strike="noStrike" cap="none" dirty="0">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cap="flat" cmpd="sng" algn="ctr">
                        <a:solidFill>
                          <a:srgbClr val="D8D8D8"/>
                        </a:solidFill>
                        <a:prstDash val="solid"/>
                        <a:round/>
                        <a:headEnd type="none" w="med" len="med"/>
                        <a:tailEnd type="none" w="med" len="med"/>
                      </a:lnB>
                      <a:solidFill>
                        <a:schemeClr val="lt1"/>
                      </a:solidFill>
                    </a:tcPr>
                  </a:tc>
                  <a:extLst>
                    <a:ext uri="{0D108BD9-81ED-4DB2-BD59-A6C34878D82A}">
                      <a16:rowId xmlns:a16="http://schemas.microsoft.com/office/drawing/2014/main" val="10000"/>
                    </a:ext>
                  </a:extLst>
                </a:tr>
                <a:tr h="412065">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u="none" strike="noStrike" cap="none">
                            <a:latin typeface="HELVETICA NEUE LIGHT" panose="02000403000000020004"/>
                            <a:ea typeface="Calibri"/>
                            <a:cs typeface="Calibri" panose="020F0502020204030204" pitchFamily="34" charset="0"/>
                          </a:rPr>
                          <a:t>D8.1</a:t>
                        </a:r>
                        <a:endParaRPr sz="1600" b="1" u="none" strike="noStrike" cap="none">
                          <a:latin typeface="HELVETICA NEUE LIGHT" panose="02000403000000020004"/>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sz="1600" b="1" i="0" u="none" dirty="0">
                            <a:solidFill>
                              <a:srgbClr val="000000"/>
                            </a:solidFill>
                            <a:latin typeface="HELVETICA NEUE LIGHT" panose="02000403000000020004"/>
                            <a:ea typeface="HELVETICA NEUE LIGHT" panose="02000403000000020004" pitchFamily="2" charset="0"/>
                            <a:cs typeface="Calibri" panose="020F0502020204030204" pitchFamily="34" charset="0"/>
                          </a:rPr>
                          <a:t>Computing and Data Requirements</a:t>
                        </a:r>
                        <a:endParaRPr sz="1600" b="1" i="0" u="none" strike="noStrike" cap="none" dirty="0">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1" i="0" u="none" strike="noStrike" cap="none" dirty="0" err="1">
                            <a:latin typeface="HELVETICA NEUE LIGHT" panose="02000403000000020004"/>
                            <a:ea typeface="Helvetica Neue Light" panose="02000403000000020004" pitchFamily="2" charset="0"/>
                            <a:cs typeface="Calibri" panose="020F0502020204030204" pitchFamily="34" charset="0"/>
                          </a:rPr>
                          <a:t>UniGe</a:t>
                        </a:r>
                        <a:endParaRPr sz="1600" b="1" i="0" u="none" strike="noStrike" cap="none" dirty="0">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chemeClr val="dk1"/>
                          </a:buClr>
                          <a:buSzPts val="1600"/>
                          <a:buFont typeface="Calibri"/>
                          <a:buNone/>
                          <a:defRPr/>
                        </a:pPr>
                        <a:r>
                          <a:rPr lang="en-US" sz="1600" b="1" i="0" u="none" strike="noStrike" cap="none">
                            <a:solidFill>
                              <a:schemeClr val="dk1"/>
                            </a:solidFill>
                            <a:latin typeface="HELVETICA NEUE LIGHT" panose="02000403000000020004"/>
                            <a:ea typeface="Helvetica Neue Light" panose="02000403000000020004" pitchFamily="2" charset="0"/>
                            <a:cs typeface="Calibri" panose="020F0502020204030204" pitchFamily="34" charset="0"/>
                          </a:rPr>
                          <a:t>Feb 2024</a:t>
                        </a:r>
                        <a:endParaRPr sz="1600" b="1" i="0" u="none" strike="noStrike" cap="none">
                          <a:solidFill>
                            <a:schemeClr val="dk1"/>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chemeClr val="dk1"/>
                          </a:buClr>
                          <a:buSzPts val="1600"/>
                          <a:buFont typeface="Calibri"/>
                          <a:buNone/>
                          <a:defRPr/>
                        </a:pPr>
                        <a:r>
                          <a:rPr lang="es-ES"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rPr>
                          <a:t>Feb 2024</a:t>
                        </a:r>
                        <a:endParaRPr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412065">
                  <a:tc>
                    <a:txBody>
                      <a:bodyPr/>
                      <a:lstStyle/>
                      <a:p>
                        <a:pPr marL="0" marR="0" lvl="0" indent="0" algn="l">
                          <a:lnSpc>
                            <a:spcPct val="114999"/>
                          </a:lnSpc>
                          <a:spcBef>
                            <a:spcPts val="0"/>
                          </a:spcBef>
                          <a:spcAft>
                            <a:spcPts val="0"/>
                          </a:spcAft>
                          <a:buClr>
                            <a:srgbClr val="000000"/>
                          </a:buClr>
                          <a:buSzPts val="1600"/>
                          <a:buFont typeface="Arial"/>
                          <a:buNone/>
                          <a:defRPr/>
                        </a:pPr>
                        <a:r>
                          <a:rPr lang="en-US" sz="1600" u="none" strike="noStrike" cap="none" dirty="0">
                            <a:latin typeface="Helvetica Neue Light" panose="02000403000000020004"/>
                            <a:ea typeface="Calibri"/>
                            <a:cs typeface="Calibri"/>
                          </a:rPr>
                          <a:t>D8.2</a:t>
                        </a:r>
                        <a:endParaRPr sz="1600" u="none" strike="noStrike" cap="none" dirty="0">
                          <a:latin typeface="Helvetica Neue Light" panose="02000403000000020004"/>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sz="1600" b="0" i="0" u="none" dirty="0">
                            <a:solidFill>
                              <a:srgbClr val="000000"/>
                            </a:solidFill>
                            <a:latin typeface="Helvetica Neue Light" panose="02000403000000020004"/>
                            <a:ea typeface="Helvetica Neue Light" panose="02000403000000020004" pitchFamily="2" charset="0"/>
                            <a:cs typeface="Calibri"/>
                          </a:rPr>
                          <a:t>Computing and Data Model</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dirty="0" err="1">
                            <a:latin typeface="Helvetica Neue Light" panose="02000403000000020004"/>
                            <a:ea typeface="Helvetica Neue Light" panose="02000403000000020004" pitchFamily="2" charset="0"/>
                            <a:cs typeface="Calibri"/>
                          </a:rPr>
                          <a:t>UniGe</a:t>
                        </a:r>
                        <a:endParaRPr sz="1600" b="0" i="0" u="none" strike="noStrike" cap="none" dirty="0">
                          <a:solidFill>
                            <a:srgbClr val="7F7F7F"/>
                          </a:solidFill>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a:solidFill>
                              <a:schemeClr val="dk1"/>
                            </a:solidFill>
                            <a:latin typeface="Helvetica Neue Light" panose="02000403000000020004"/>
                            <a:ea typeface="Helvetica Neue Light" panose="02000403000000020004" pitchFamily="2" charset="0"/>
                            <a:cs typeface="Calibri"/>
                          </a:rPr>
                          <a:t>Feb 2026</a:t>
                        </a:r>
                        <a:endParaRPr sz="1600" b="0" i="0" u="none" strike="noStrike" cap="none">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412065">
                  <a:tc>
                    <a:txBody>
                      <a:bodyPr/>
                      <a:lstStyle/>
                      <a:p>
                        <a:pPr marL="0" marR="0" lvl="0" indent="0" algn="l">
                          <a:lnSpc>
                            <a:spcPct val="114999"/>
                          </a:lnSpc>
                          <a:spcBef>
                            <a:spcPts val="0"/>
                          </a:spcBef>
                          <a:spcAft>
                            <a:spcPts val="0"/>
                          </a:spcAft>
                          <a:buClr>
                            <a:srgbClr val="000000"/>
                          </a:buClr>
                          <a:buSzPts val="1600"/>
                          <a:buFont typeface="Arial"/>
                          <a:buNone/>
                          <a:defRPr/>
                        </a:pPr>
                        <a:r>
                          <a:rPr lang="en-US" sz="1600" u="none" strike="noStrike" cap="none">
                            <a:latin typeface="Helvetica Neue Light" panose="02000403000000020004"/>
                            <a:ea typeface="Calibri"/>
                            <a:cs typeface="Calibri"/>
                          </a:rPr>
                          <a:t>D8.3</a:t>
                        </a:r>
                        <a:endParaRPr sz="1600" u="none" strike="noStrike" cap="none">
                          <a:latin typeface="Helvetica Neue Light" panose="02000403000000020004"/>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sz="1600" b="0" i="0" u="none" dirty="0">
                            <a:solidFill>
                              <a:srgbClr val="000000"/>
                            </a:solidFill>
                            <a:latin typeface="Helvetica Neue Light" panose="02000403000000020004"/>
                            <a:ea typeface="Helvetica Neue Light" panose="02000403000000020004" pitchFamily="2" charset="0"/>
                            <a:cs typeface="Calibri"/>
                          </a:rPr>
                          <a:t>Data Access Implementation Guidelines</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dirty="0">
                            <a:latin typeface="Helvetica Neue Light" panose="02000403000000020004"/>
                            <a:ea typeface="Helvetica Neue Light" panose="02000403000000020004" pitchFamily="2" charset="0"/>
                            <a:cs typeface="Calibri"/>
                          </a:rPr>
                          <a:t>IFAE</a:t>
                        </a:r>
                        <a:endParaRPr sz="1600" b="0" i="0" u="none" strike="noStrike" cap="none" dirty="0">
                          <a:solidFill>
                            <a:srgbClr val="7F7F7F"/>
                          </a:solidFill>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solidFill>
                              <a:schemeClr val="dk1"/>
                            </a:solidFill>
                            <a:latin typeface="Helvetica Neue Light" panose="02000403000000020004"/>
                            <a:ea typeface="Helvetica Neue Light" panose="02000403000000020004" pitchFamily="2" charset="0"/>
                            <a:cs typeface="Calibri"/>
                          </a:rPr>
                          <a:t>July 2026</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algn="ctr">
                        <a:solidFill>
                          <a:srgbClr val="D8D8D8"/>
                        </a:solidFill>
                      </a:lnB>
                      <a:solidFill>
                        <a:schemeClr val="lt1"/>
                      </a:solidFill>
                    </a:tcPr>
                  </a:tc>
                  <a:extLst>
                    <a:ext uri="{0D108BD9-81ED-4DB2-BD59-A6C34878D82A}">
                      <a16:rowId xmlns:a16="http://schemas.microsoft.com/office/drawing/2014/main" val="10003"/>
                    </a:ext>
                  </a:extLst>
                </a:tr>
              </a:tbl>
            </a:graphicData>
          </a:graphic>
        </p:graphicFrame>
        <p:sp>
          <p:nvSpPr>
            <p:cNvPr id="1009572104" name="Rectangle 1009572103"/>
            <p:cNvSpPr/>
            <p:nvPr/>
          </p:nvSpPr>
          <p:spPr bwMode="auto">
            <a:xfrm>
              <a:off x="1323789" y="4624150"/>
              <a:ext cx="10916725" cy="416177"/>
            </a:xfrm>
            <a:prstGeom prst="rect">
              <a:avLst/>
            </a:prstGeom>
            <a:solidFill>
              <a:schemeClr val="accent6">
                <a:lumMod val="20000"/>
                <a:lumOff val="80000"/>
                <a:alpha val="29536"/>
              </a:schemeClr>
            </a:solidFill>
            <a:ln w="57150" cap="flat" cmpd="sng" algn="ctr">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s-ES" dirty="0">
                  <a:solidFill>
                    <a:srgbClr val="92D050"/>
                  </a:solidFill>
                  <a:latin typeface="Helvetica Neue" panose="02000503000000020004"/>
                  <a:cs typeface="Calibri"/>
                </a:rPr>
                <a:t>.</a:t>
              </a:r>
              <a:endParaRPr dirty="0">
                <a:solidFill>
                  <a:srgbClr val="92D050"/>
                </a:solidFill>
                <a:latin typeface="Helvetica Neue" panose="02000503000000020004"/>
                <a:cs typeface="Calibri"/>
              </a:endParaRPr>
            </a:p>
          </p:txBody>
        </p:sp>
      </p:grpSp>
      <p:grpSp>
        <p:nvGrpSpPr>
          <p:cNvPr id="3" name="Group 2">
            <a:extLst>
              <a:ext uri="{FF2B5EF4-FFF2-40B4-BE49-F238E27FC236}">
                <a16:creationId xmlns:a16="http://schemas.microsoft.com/office/drawing/2014/main" id="{4F4FEC78-8A92-7245-1BAE-3A9304242116}"/>
              </a:ext>
            </a:extLst>
          </p:cNvPr>
          <p:cNvGrpSpPr/>
          <p:nvPr/>
        </p:nvGrpSpPr>
        <p:grpSpPr>
          <a:xfrm>
            <a:off x="627480" y="1196752"/>
            <a:ext cx="10996739" cy="2954392"/>
            <a:chOff x="627480" y="1340636"/>
            <a:chExt cx="10996739" cy="2954392"/>
          </a:xfrm>
        </p:grpSpPr>
        <p:sp>
          <p:nvSpPr>
            <p:cNvPr id="120" name="Google Shape;120;p2"/>
            <p:cNvSpPr txBox="1"/>
            <p:nvPr/>
          </p:nvSpPr>
          <p:spPr bwMode="auto">
            <a:xfrm rot="16200000">
              <a:off x="-340657" y="2742155"/>
              <a:ext cx="2521010" cy="584735"/>
            </a:xfrm>
            <a:prstGeom prst="rect">
              <a:avLst/>
            </a:prstGeom>
            <a:solidFill>
              <a:srgbClr val="AECAC3"/>
            </a:solid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1600"/>
                <a:buFont typeface="Arial"/>
                <a:buNone/>
                <a:defRPr/>
              </a:pPr>
              <a:r>
                <a:rPr lang="en-US" sz="1600" b="1" i="0" u="none" strike="noStrike" cap="none" dirty="0">
                  <a:solidFill>
                    <a:schemeClr val="lt1"/>
                  </a:solidFill>
                  <a:latin typeface="HELVETICA NEUE LIGHT" panose="02000403000000020004"/>
                  <a:ea typeface="Calibri"/>
                  <a:cs typeface="Calibri"/>
                </a:rPr>
                <a:t>WP8 </a:t>
              </a:r>
            </a:p>
            <a:p>
              <a:pPr marL="0" marR="0" lvl="0" indent="0" algn="ctr">
                <a:lnSpc>
                  <a:spcPct val="100000"/>
                </a:lnSpc>
                <a:spcBef>
                  <a:spcPts val="0"/>
                </a:spcBef>
                <a:spcAft>
                  <a:spcPts val="0"/>
                </a:spcAft>
                <a:buClr>
                  <a:srgbClr val="000000"/>
                </a:buClr>
                <a:buSzPts val="1600"/>
                <a:buFont typeface="Arial"/>
                <a:buNone/>
                <a:defRPr/>
              </a:pPr>
              <a:r>
                <a:rPr lang="en-US" sz="1600" b="1" i="0" u="none" strike="noStrike" cap="none" dirty="0">
                  <a:solidFill>
                    <a:schemeClr val="lt1"/>
                  </a:solidFill>
                  <a:latin typeface="HELVETICA NEUE LIGHT" panose="02000403000000020004"/>
                  <a:ea typeface="Calibri"/>
                  <a:cs typeface="Calibri"/>
                </a:rPr>
                <a:t>milestones</a:t>
              </a:r>
              <a:endParaRPr sz="1600" b="1" i="0" u="none" strike="noStrike" cap="none" dirty="0">
                <a:solidFill>
                  <a:schemeClr val="lt1"/>
                </a:solidFill>
                <a:latin typeface="HELVETICA NEUE LIGHT" panose="02000403000000020004"/>
                <a:cs typeface="Calibri"/>
              </a:endParaRPr>
            </a:p>
          </p:txBody>
        </p:sp>
        <p:graphicFrame>
          <p:nvGraphicFramePr>
            <p:cNvPr id="122" name="Google Shape;122;p2"/>
            <p:cNvGraphicFramePr>
              <a:graphicFrameLocks/>
            </p:cNvGraphicFramePr>
            <p:nvPr>
              <p:extLst>
                <p:ext uri="{D42A27DB-BD31-4B8C-83A1-F6EECF244321}">
                  <p14:modId xmlns:p14="http://schemas.microsoft.com/office/powerpoint/2010/main" val="1879417505"/>
                </p:ext>
              </p:extLst>
            </p:nvPr>
          </p:nvGraphicFramePr>
          <p:xfrm>
            <a:off x="1275591" y="1340636"/>
            <a:ext cx="10348628" cy="2786575"/>
          </p:xfrm>
          <a:graphic>
            <a:graphicData uri="http://schemas.openxmlformats.org/drawingml/2006/table">
              <a:tbl>
                <a:tblPr>
                  <a:tableStyleId>{F7795925-0337-A509-C21A-98565700729A}</a:tableStyleId>
                </a:tblPr>
                <a:tblGrid>
                  <a:gridCol w="651178">
                    <a:extLst>
                      <a:ext uri="{9D8B030D-6E8A-4147-A177-3AD203B41FA5}">
                        <a16:colId xmlns:a16="http://schemas.microsoft.com/office/drawing/2014/main" val="20000"/>
                      </a:ext>
                    </a:extLst>
                  </a:gridCol>
                  <a:gridCol w="6545495">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27692">
                    <a:extLst>
                      <a:ext uri="{9D8B030D-6E8A-4147-A177-3AD203B41FA5}">
                        <a16:colId xmlns:a16="http://schemas.microsoft.com/office/drawing/2014/main" val="20003"/>
                      </a:ext>
                    </a:extLst>
                  </a:gridCol>
                  <a:gridCol w="1044143">
                    <a:extLst>
                      <a:ext uri="{9D8B030D-6E8A-4147-A177-3AD203B41FA5}">
                        <a16:colId xmlns:a16="http://schemas.microsoft.com/office/drawing/2014/main" val="2035184431"/>
                      </a:ext>
                    </a:extLst>
                  </a:gridCol>
                </a:tblGrid>
                <a:tr h="450000">
                  <a:tc>
                    <a:txBody>
                      <a:bodyPr/>
                      <a:lstStyle/>
                      <a:p>
                        <a:pPr marL="0" marR="0" lvl="0" indent="0" algn="l">
                          <a:lnSpc>
                            <a:spcPct val="114999"/>
                          </a:lnSpc>
                          <a:spcBef>
                            <a:spcPts val="0"/>
                          </a:spcBef>
                          <a:spcAft>
                            <a:spcPts val="0"/>
                          </a:spcAft>
                          <a:buClr>
                            <a:srgbClr val="000000"/>
                          </a:buClr>
                          <a:buSzPts val="1600"/>
                          <a:buFont typeface="Arial"/>
                          <a:buNone/>
                          <a:defRPr/>
                        </a:pPr>
                        <a:endParaRPr sz="1600" b="1" u="none" strike="noStrike" cap="none">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1" u="none" strike="noStrike" cap="none" dirty="0">
                            <a:latin typeface="HELVETICA NEUE LIGHT" panose="02000403000000020004"/>
                            <a:ea typeface="Calibri"/>
                            <a:cs typeface="Calibri"/>
                          </a:rPr>
                          <a:t>Workshops</a:t>
                        </a:r>
                        <a:endParaRPr sz="1600" b="1" u="none" strike="noStrike" cap="none" dirty="0">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1" u="none" strike="noStrike" cap="none" dirty="0">
                            <a:latin typeface="HELVETICA NEUE LIGHT" panose="02000403000000020004"/>
                            <a:ea typeface="Calibri"/>
                            <a:cs typeface="Calibri"/>
                          </a:rPr>
                          <a:t>WPs</a:t>
                        </a:r>
                        <a:endParaRPr sz="1600" u="none" strike="noStrike" cap="none" dirty="0">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u="none" strike="noStrike" cap="none">
                            <a:solidFill>
                              <a:schemeClr val="dk1"/>
                            </a:solidFill>
                            <a:latin typeface="HELVETICA NEUE LIGHT" panose="02000403000000020004"/>
                            <a:ea typeface="Calibri"/>
                            <a:cs typeface="Calibri"/>
                          </a:rPr>
                          <a:t>Due date</a:t>
                        </a:r>
                        <a:endParaRPr sz="1600" u="none" strike="noStrike" cap="none">
                          <a:latin typeface="Helvetica Neue Light" panose="02000403000000020004"/>
                          <a:cs typeface="Calibri"/>
                        </a:endParaRPr>
                      </a:p>
                    </a:txBody>
                    <a:tcPr marL="68575" marR="68575" marT="0" marB="0" anchor="ctr">
                      <a:lnL w="9525" algn="ctr">
                        <a:solidFill>
                          <a:srgbClr val="000000">
                            <a:alpha val="0"/>
                          </a:srgbClr>
                        </a:solidFill>
                      </a:lnL>
                      <a:lnR w="9525" cap="flat" cmpd="sng" algn="ctr">
                        <a:solidFill>
                          <a:srgbClr val="000000">
                            <a:alpha val="0"/>
                          </a:srgbClr>
                        </a:solidFill>
                        <a:prstDash val="solid"/>
                        <a:round/>
                        <a:headEnd type="none" w="med" len="med"/>
                        <a:tailEnd type="none" w="med" len="med"/>
                      </a:lnR>
                      <a:lnT w="9525" algn="ctr">
                        <a:solidFill>
                          <a:srgbClr val="000000">
                            <a:alpha val="0"/>
                          </a:srgbClr>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endParaRPr sz="1600" b="1" u="none" strike="noStrike" cap="none" dirty="0">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10000"/>
                    </a:ext>
                  </a:extLst>
                </a:tr>
                <a:tr h="450000">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i="0" u="none" strike="noStrike" cap="none">
                            <a:latin typeface="HELVETICA NEUE LIGHT" panose="02000403000000020004"/>
                            <a:ea typeface="Calibri"/>
                            <a:cs typeface="Calibri" panose="020F0502020204030204" pitchFamily="34" charset="0"/>
                          </a:rPr>
                          <a:t>M8.1</a:t>
                        </a:r>
                        <a:endParaRPr sz="1600" b="1" i="0" u="none" strike="noStrike" cap="none">
                          <a:latin typeface="HELVETICA NEUE LIGHT" panose="02000403000000020004"/>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i="0" u="none" strike="noStrike" cap="none" dirty="0">
                            <a:latin typeface="HELVETICA NEUE LIGHT" panose="02000403000000020004"/>
                            <a:ea typeface="HELVETICA NEUE LIGHT" panose="02000403000000020004" pitchFamily="2" charset="0"/>
                            <a:cs typeface="Calibri" panose="020F0502020204030204" pitchFamily="34" charset="0"/>
                          </a:rPr>
                          <a:t>Workflows Requirements collection and constraints: computing and data</a:t>
                        </a:r>
                        <a:endParaRPr sz="1600" b="1" i="0" u="none" strike="noStrike" cap="none" dirty="0">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endParaRPr sz="1600" b="1" i="0" u="none" strike="noStrike" cap="none" dirty="0">
                          <a:solidFill>
                            <a:srgbClr val="A5A5A5"/>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chemeClr val="dk1"/>
                          </a:buClr>
                          <a:buSzPts val="1600"/>
                          <a:buFont typeface="Calibri"/>
                          <a:buNone/>
                          <a:defRPr/>
                        </a:pPr>
                        <a:r>
                          <a:rPr lang="en-US"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rPr>
                          <a:t>Sep 2023</a:t>
                        </a:r>
                        <a:endParaRPr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chemeClr val="dk1"/>
                          </a:buClr>
                          <a:buSzPts val="1600"/>
                          <a:buFont typeface="Calibri"/>
                          <a:buNone/>
                          <a:defRPr/>
                        </a:pPr>
                        <a:r>
                          <a:rPr lang="es-ES"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rPr>
                          <a:t>Oct 2023</a:t>
                        </a:r>
                        <a:endParaRPr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10001"/>
                    </a:ext>
                  </a:extLst>
                </a:tr>
                <a:tr h="450000">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u="none" strike="noStrike" cap="none" dirty="0">
                            <a:latin typeface="HELVETICA NEUE LIGHT" panose="02000403000000020004"/>
                            <a:ea typeface="Calibri"/>
                            <a:cs typeface="Calibri" panose="020F0502020204030204" pitchFamily="34" charset="0"/>
                          </a:rPr>
                          <a:t>M8.2</a:t>
                        </a:r>
                        <a:endParaRPr sz="1600" b="0" u="none" strike="noStrike" cap="none" dirty="0">
                          <a:latin typeface="HELVETICA NEUE LIGHT" panose="02000403000000020004"/>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latin typeface="Helvetica Neue Light" panose="02000403000000020004"/>
                            <a:ea typeface="Helvetica Neue Light" panose="02000403000000020004" pitchFamily="2" charset="0"/>
                            <a:cs typeface="Calibri" panose="020F0502020204030204" pitchFamily="34" charset="0"/>
                          </a:rPr>
                          <a:t>Computing Infrastructures availability for ET workflows, characteristics and sustainability </a:t>
                        </a:r>
                        <a:endParaRPr sz="1600" b="0" i="0" u="none" strike="noStrike" cap="none" dirty="0">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dirty="0">
                            <a:solidFill>
                              <a:schemeClr val="tx1"/>
                            </a:solidFill>
                            <a:latin typeface="Helvetica Neue Light" panose="02000403000000020004"/>
                            <a:ea typeface="Helvetica Neue Light" panose="02000403000000020004" pitchFamily="2" charset="0"/>
                            <a:cs typeface="Calibri" panose="020F0502020204030204" pitchFamily="34" charset="0"/>
                          </a:rPr>
                          <a:t>WP9</a:t>
                        </a:r>
                        <a:endParaRPr sz="1600" b="0" i="0" u="none" strike="noStrike" cap="none" dirty="0">
                          <a:solidFill>
                            <a:schemeClr val="tx1"/>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rPr>
                          <a:t>Aug 2024</a:t>
                        </a:r>
                        <a:endParaRPr sz="1600" b="0" i="0" u="none" strike="noStrike" cap="none" dirty="0">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dirty="0">
                          <a:solidFill>
                            <a:srgbClr val="FF0000"/>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10002"/>
                    </a:ext>
                  </a:extLst>
                </a:tr>
                <a:tr h="450000">
                  <a:tc>
                    <a:txBody>
                      <a:bodyPr/>
                      <a:lstStyle/>
                      <a:p>
                        <a:pPr marL="0" marR="0" lvl="0" indent="0" algn="l">
                          <a:lnSpc>
                            <a:spcPct val="114999"/>
                          </a:lnSpc>
                          <a:spcBef>
                            <a:spcPts val="0"/>
                          </a:spcBef>
                          <a:spcAft>
                            <a:spcPts val="0"/>
                          </a:spcAft>
                          <a:buClr>
                            <a:srgbClr val="000000"/>
                          </a:buClr>
                          <a:buSzPts val="1600"/>
                          <a:buFont typeface="Arial"/>
                          <a:buNone/>
                          <a:defRPr/>
                        </a:pPr>
                        <a:r>
                          <a:rPr lang="en-US" sz="1600" u="none" strike="noStrike" cap="none">
                            <a:latin typeface="Helvetica Neue Light" panose="02000403000000020004"/>
                            <a:ea typeface="Calibri"/>
                            <a:cs typeface="Calibri"/>
                          </a:rPr>
                          <a:t>M8.3</a:t>
                        </a:r>
                        <a:endParaRPr sz="1600" u="none" strike="noStrike" cap="none">
                          <a:latin typeface="Helvetica Neue Light" panose="02000403000000020004"/>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latin typeface="Helvetica Neue Light" panose="02000403000000020004"/>
                            <a:ea typeface="Helvetica Neue Light" panose="02000403000000020004" pitchFamily="2" charset="0"/>
                            <a:cs typeface="Calibri"/>
                          </a:rPr>
                          <a:t>On site infrastructure, computing and data model </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dirty="0">
                            <a:solidFill>
                              <a:schemeClr val="tx1"/>
                            </a:solidFill>
                            <a:latin typeface="Helvetica Neue Light" panose="02000403000000020004"/>
                            <a:ea typeface="Helvetica Neue Light" panose="02000403000000020004" pitchFamily="2" charset="0"/>
                            <a:cs typeface="Calibri"/>
                          </a:rPr>
                          <a:t>WP6</a:t>
                        </a:r>
                        <a:endParaRPr sz="1600" b="0" i="0" u="none" strike="noStrike" cap="none" dirty="0">
                          <a:solidFill>
                            <a:schemeClr val="tx1"/>
                          </a:solidFill>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solidFill>
                              <a:schemeClr val="dk1"/>
                            </a:solidFill>
                            <a:latin typeface="Helvetica Neue Light" panose="02000403000000020004"/>
                            <a:ea typeface="Helvetica Neue Light" panose="02000403000000020004" pitchFamily="2" charset="0"/>
                            <a:cs typeface="Calibri"/>
                          </a:rPr>
                          <a:t>Aug 2025</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10003"/>
                    </a:ext>
                  </a:extLst>
                </a:tr>
                <a:tr h="450000">
                  <a:tc>
                    <a:txBody>
                      <a:bodyPr/>
                      <a:lstStyle/>
                      <a:p>
                        <a:pPr marL="0" marR="0" lvl="0" indent="0" algn="l">
                          <a:lnSpc>
                            <a:spcPct val="114999"/>
                          </a:lnSpc>
                          <a:spcBef>
                            <a:spcPts val="0"/>
                          </a:spcBef>
                          <a:spcAft>
                            <a:spcPts val="0"/>
                          </a:spcAft>
                          <a:buClr>
                            <a:srgbClr val="000000"/>
                          </a:buClr>
                          <a:buSzPts val="1600"/>
                          <a:buFont typeface="Arial"/>
                          <a:buNone/>
                          <a:defRPr/>
                        </a:pPr>
                        <a:r>
                          <a:rPr lang="en-US" sz="1600" u="none" strike="noStrike" cap="none">
                            <a:latin typeface="Helvetica Neue Light" panose="02000403000000020004"/>
                            <a:ea typeface="Calibri"/>
                            <a:cs typeface="Calibri"/>
                          </a:rPr>
                          <a:t>M8.4</a:t>
                        </a:r>
                        <a:endParaRPr sz="1600" u="none" strike="noStrike" cap="none">
                          <a:latin typeface="Helvetica Neue Light" panose="02000403000000020004"/>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latin typeface="Helvetica Neue Light" panose="02000403000000020004"/>
                            <a:ea typeface="Helvetica Neue Light" panose="02000403000000020004" pitchFamily="2" charset="0"/>
                            <a:cs typeface="Calibri"/>
                          </a:rPr>
                          <a:t>Low latency and offline workflows and computing model</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a:solidFill>
                              <a:schemeClr val="tx1"/>
                            </a:solidFill>
                            <a:latin typeface="Helvetica Neue Light" panose="02000403000000020004"/>
                            <a:ea typeface="Helvetica Neue Light" panose="02000403000000020004" pitchFamily="2" charset="0"/>
                            <a:cs typeface="Calibri"/>
                          </a:rPr>
                          <a:t>WP6</a:t>
                        </a:r>
                        <a:endParaRPr sz="1600" b="0" i="0" u="none" strike="noStrike" cap="none">
                          <a:solidFill>
                            <a:schemeClr val="tx1"/>
                          </a:solidFill>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solidFill>
                              <a:schemeClr val="dk1"/>
                            </a:solidFill>
                            <a:latin typeface="Helvetica Neue Light" panose="02000403000000020004"/>
                            <a:ea typeface="Helvetica Neue Light" panose="02000403000000020004" pitchFamily="2" charset="0"/>
                            <a:cs typeface="Calibri"/>
                          </a:rPr>
                          <a:t>Dec 2025</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10004"/>
                    </a:ext>
                  </a:extLst>
                </a:tr>
                <a:tr h="450000">
                  <a:tc>
                    <a:txBody>
                      <a:bodyPr/>
                      <a:lstStyle/>
                      <a:p>
                        <a:pPr marL="0" marR="0" lvl="0" indent="0" algn="l">
                          <a:lnSpc>
                            <a:spcPct val="114999"/>
                          </a:lnSpc>
                          <a:spcBef>
                            <a:spcPts val="0"/>
                          </a:spcBef>
                          <a:spcAft>
                            <a:spcPts val="0"/>
                          </a:spcAft>
                          <a:buClr>
                            <a:srgbClr val="000000"/>
                          </a:buClr>
                          <a:buSzPts val="1600"/>
                          <a:buFont typeface="Arial"/>
                          <a:buNone/>
                          <a:defRPr/>
                        </a:pPr>
                        <a:r>
                          <a:rPr lang="en-US" sz="1600" u="none" strike="noStrike" cap="none" dirty="0">
                            <a:latin typeface="Helvetica Neue Light" panose="02000403000000020004"/>
                            <a:ea typeface="Calibri"/>
                            <a:cs typeface="Calibri"/>
                          </a:rPr>
                          <a:t>M8.5</a:t>
                        </a:r>
                        <a:endParaRPr sz="1600" u="none" strike="noStrike" cap="none" dirty="0">
                          <a:latin typeface="Helvetica Neue Light" panose="02000403000000020004"/>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latin typeface="Helvetica Neue Light" panose="02000403000000020004"/>
                            <a:ea typeface="Helvetica Neue Light" panose="02000403000000020004" pitchFamily="2" charset="0"/>
                            <a:cs typeface="Calibri"/>
                          </a:rPr>
                          <a:t>Data management, access, policy and implementation</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dirty="0">
                            <a:solidFill>
                              <a:schemeClr val="tx1"/>
                            </a:solidFill>
                            <a:latin typeface="Helvetica Neue Light" panose="02000403000000020004"/>
                            <a:ea typeface="Helvetica Neue Light" panose="02000403000000020004" pitchFamily="2" charset="0"/>
                            <a:cs typeface="Calibri"/>
                          </a:rPr>
                          <a:t>WP2, WP6</a:t>
                        </a:r>
                        <a:endParaRPr sz="1600" b="0" i="0" u="none" strike="noStrike" cap="none" dirty="0">
                          <a:solidFill>
                            <a:schemeClr val="tx1"/>
                          </a:solidFill>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solidFill>
                              <a:schemeClr val="dk1"/>
                            </a:solidFill>
                            <a:latin typeface="Helvetica Neue Light" panose="02000403000000020004"/>
                            <a:ea typeface="Helvetica Neue Light" panose="02000403000000020004" pitchFamily="2" charset="0"/>
                            <a:cs typeface="Calibri"/>
                          </a:rPr>
                          <a:t>July 2026</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algn="ctr">
                        <a:solidFill>
                          <a:srgbClr val="D8D8D8"/>
                        </a:solidFill>
                      </a:lnB>
                      <a:noFill/>
                    </a:tcPr>
                  </a:tc>
                  <a:extLst>
                    <a:ext uri="{0D108BD9-81ED-4DB2-BD59-A6C34878D82A}">
                      <a16:rowId xmlns:a16="http://schemas.microsoft.com/office/drawing/2014/main" val="10005"/>
                    </a:ext>
                  </a:extLst>
                </a:tr>
              </a:tbl>
            </a:graphicData>
          </a:graphic>
        </p:graphicFrame>
        <p:sp>
          <p:nvSpPr>
            <p:cNvPr id="32012400" name="Rectangle 32012399"/>
            <p:cNvSpPr/>
            <p:nvPr/>
          </p:nvSpPr>
          <p:spPr bwMode="auto">
            <a:xfrm>
              <a:off x="1313077" y="1774018"/>
              <a:ext cx="10311141" cy="484018"/>
            </a:xfrm>
            <a:prstGeom prst="rect">
              <a:avLst/>
            </a:prstGeom>
            <a:solidFill>
              <a:schemeClr val="accent6">
                <a:lumMod val="20000"/>
                <a:lumOff val="80000"/>
                <a:alpha val="30000"/>
              </a:schemeClr>
            </a:solidFill>
            <a:ln w="57150" cap="flat" cmpd="sng" algn="ctr">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dirty="0">
                <a:latin typeface="Helvetica Neue" panose="02000503000000020004"/>
                <a:cs typeface="Calibri"/>
              </a:endParaRPr>
            </a:p>
          </p:txBody>
        </p:sp>
      </p:grpSp>
      <p:sp>
        <p:nvSpPr>
          <p:cNvPr id="4" name="Google Shape;114;p2">
            <a:extLst>
              <a:ext uri="{FF2B5EF4-FFF2-40B4-BE49-F238E27FC236}">
                <a16:creationId xmlns:a16="http://schemas.microsoft.com/office/drawing/2014/main" id="{36EA23BF-C3E8-7689-1F94-12D1D6513E49}"/>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pic>
        <p:nvPicPr>
          <p:cNvPr id="6" name="Google Shape;131;p4" descr="Graphical user interface&#10;&#10;Description automatically generated with low confidence">
            <a:extLst>
              <a:ext uri="{FF2B5EF4-FFF2-40B4-BE49-F238E27FC236}">
                <a16:creationId xmlns:a16="http://schemas.microsoft.com/office/drawing/2014/main" id="{F59ECE5D-ED52-E4FB-2FE6-97F056F41467}"/>
              </a:ext>
            </a:extLst>
          </p:cNvPr>
          <p:cNvPicPr/>
          <p:nvPr/>
        </p:nvPicPr>
        <p:blipFill>
          <a:blip r:embed="rId4">
            <a:alphaModFix/>
          </a:blip>
          <a:srcRect l="52242" r="2021"/>
          <a:stretch/>
        </p:blipFill>
        <p:spPr bwMode="auto">
          <a:xfrm>
            <a:off x="47328" y="260648"/>
            <a:ext cx="1876962" cy="639507"/>
          </a:xfrm>
          <a:prstGeom prst="rect">
            <a:avLst/>
          </a:prstGeom>
          <a:noFill/>
          <a:ln>
            <a:noFill/>
          </a:ln>
        </p:spPr>
      </p:pic>
      <p:sp>
        <p:nvSpPr>
          <p:cNvPr id="7" name="Google Shape;132;p4">
            <a:extLst>
              <a:ext uri="{FF2B5EF4-FFF2-40B4-BE49-F238E27FC236}">
                <a16:creationId xmlns:a16="http://schemas.microsoft.com/office/drawing/2014/main" id="{9C5049B8-6816-182D-CD85-113547F7D78A}"/>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15807559" name="TextBox 1415807558"/>
          <p:cNvSpPr txBox="1"/>
          <p:nvPr/>
        </p:nvSpPr>
        <p:spPr bwMode="auto">
          <a:xfrm>
            <a:off x="6539866" y="900155"/>
            <a:ext cx="5352618" cy="5444501"/>
          </a:xfrm>
          <a:prstGeom prst="rect">
            <a:avLst/>
          </a:prstGeom>
          <a:noFill/>
          <a:ln w="22225">
            <a:solidFill>
              <a:srgbClr val="AECAC3"/>
            </a:solidFill>
          </a:ln>
        </p:spPr>
        <p:txBody>
          <a:bodyPr vertOverflow="overflow" horzOverflow="overflow" vert="horz" wrap="square" lIns="91440" tIns="45720" rIns="91440" bIns="45720" numCol="1" spcCol="0" rtlCol="0" fromWordArt="0" anchor="t" anchorCtr="0" forceAA="0" compatLnSpc="0">
            <a:noAutofit/>
          </a:bodyPr>
          <a:lstStyle/>
          <a:p>
            <a:pPr marL="283879" lvl="0" indent="-283879" algn="l">
              <a:lnSpc>
                <a:spcPct val="100000"/>
              </a:lnSpc>
              <a:spcBef>
                <a:spcPts val="0"/>
              </a:spcBef>
              <a:spcAft>
                <a:spcPts val="0"/>
              </a:spcAft>
              <a:buAutoNum type="arabicPeriod"/>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Introduction</a:t>
            </a:r>
            <a:endParaRPr sz="1500" u="none" strike="noStrike" cap="none" spc="0" dirty="0">
              <a:solidFill>
                <a:schemeClr val="dk1"/>
              </a:solidFill>
              <a:latin typeface="Calibri Light" panose="020F0302020204030204" pitchFamily="34" charset="0"/>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1.1 Scope</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1.1.1 Low latency pre-merger alerts</a:t>
            </a:r>
            <a:endParaRPr sz="1500" u="none" strike="noStrike" cap="none" spc="0" dirty="0">
              <a:solidFill>
                <a:schemeClr val="dk1"/>
              </a:solidFill>
              <a:latin typeface="Calibri Light" panose="020F0302020204030204" pitchFamily="34" charset="0"/>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1.2 Future ET Computing Model</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1.3 Template for requirements collection</a:t>
            </a:r>
            <a:endParaRPr sz="1500" u="none" strike="noStrike" cap="none" spc="0" dirty="0">
              <a:solidFill>
                <a:schemeClr val="dk1"/>
              </a:solidFill>
              <a:latin typeface="Calibri Light" panose="020F0302020204030204" pitchFamily="34" charset="0"/>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2. ET Science drivers of computing requirements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2.1 Low latency science drivers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3. Computing requirements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3.1 Computing and data processing requirements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3.1.1 Online requirements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3.1.2 Low latency requirements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3.1.3 Offline requirements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3.2 Collaboration Algorithms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3.3 Collaboration Support</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3.4 </a:t>
            </a:r>
            <a:r>
              <a:rPr lang="en-US" sz="1500" u="none" strike="noStrike" cap="none" spc="0" dirty="0">
                <a:solidFill>
                  <a:schemeClr val="tx1"/>
                </a:solidFill>
                <a:latin typeface="Calibri Light" panose="020F0302020204030204" pitchFamily="34" charset="0"/>
                <a:ea typeface="Calibri"/>
                <a:cs typeface="Calibri Light" panose="020F0302020204030204" pitchFamily="34" charset="0"/>
              </a:rPr>
              <a:t>Data Management</a:t>
            </a:r>
            <a:endParaRPr sz="1500" u="none" strike="noStrike" cap="none" spc="0" dirty="0">
              <a:solidFill>
                <a:schemeClr val="tx1"/>
              </a:solidFill>
              <a:latin typeface="Calibri Light" panose="020F0302020204030204" pitchFamily="34" charset="0"/>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4. Computing requirements</a:t>
            </a:r>
            <a:r>
              <a:rPr lang="en-US" sz="1500" u="none" strike="noStrike" cap="none" spc="0" dirty="0">
                <a:solidFill>
                  <a:srgbClr val="FF0000"/>
                </a:solidFill>
                <a:latin typeface="Calibri Light" panose="020F0302020204030204" pitchFamily="34" charset="0"/>
                <a:ea typeface="Calibri"/>
                <a:cs typeface="Calibri Light" panose="020F0302020204030204" pitchFamily="34" charset="0"/>
              </a:rPr>
              <a:t> </a:t>
            </a:r>
            <a:r>
              <a:rPr lang="en-US" sz="1500" u="none" strike="noStrike" cap="none" spc="0" dirty="0">
                <a:solidFill>
                  <a:schemeClr val="tx1"/>
                </a:solidFill>
                <a:latin typeface="Calibri Light" panose="020F0302020204030204" pitchFamily="34" charset="0"/>
                <a:ea typeface="Calibri"/>
                <a:cs typeface="Calibri Light" panose="020F0302020204030204" pitchFamily="34" charset="0"/>
              </a:rPr>
              <a:t>summary tables</a:t>
            </a:r>
            <a:endParaRPr sz="1500" u="none" strike="noStrike" cap="none" spc="0" dirty="0">
              <a:solidFill>
                <a:schemeClr val="tx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4.1.1 Online requirements tables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4.1.2 Low latency requirements tables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		4.1.3 Offline requirements tables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tx1"/>
                </a:solidFill>
                <a:latin typeface="Calibri Light" panose="020F0302020204030204" pitchFamily="34" charset="0"/>
                <a:ea typeface="Calibri"/>
                <a:cs typeface="Calibri Light" panose="020F0302020204030204" pitchFamily="34" charset="0"/>
              </a:rPr>
              <a:t>5. Computing and software expertise</a:t>
            </a:r>
            <a:endParaRPr sz="1500" u="none" strike="noStrike" cap="none" spc="0" dirty="0">
              <a:solidFill>
                <a:schemeClr val="tx1"/>
              </a:solidFill>
              <a:latin typeface="Calibri Light" panose="020F0302020204030204" pitchFamily="34" charset="0"/>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6. Technological assessment</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a:p>
            <a:pPr lvl="0" algn="l">
              <a:lnSpc>
                <a:spcPct val="100000"/>
              </a:lnSpc>
              <a:spcBef>
                <a:spcPts val="0"/>
              </a:spcBef>
              <a:spcAft>
                <a:spcPts val="0"/>
              </a:spcAft>
              <a:defRPr/>
            </a:pPr>
            <a:r>
              <a:rPr lang="en-US" sz="1500" u="none" strike="noStrike" cap="none" spc="0" dirty="0">
                <a:solidFill>
                  <a:schemeClr val="dk1"/>
                </a:solidFill>
                <a:latin typeface="Calibri Light" panose="020F0302020204030204" pitchFamily="34" charset="0"/>
                <a:ea typeface="Calibri"/>
                <a:cs typeface="Calibri Light" panose="020F0302020204030204" pitchFamily="34" charset="0"/>
              </a:rPr>
              <a:t>7. Conclusions</a:t>
            </a:r>
            <a:endParaRPr sz="1500" u="none" strike="noStrike" cap="none" spc="0" dirty="0">
              <a:solidFill>
                <a:schemeClr val="dk1"/>
              </a:solidFill>
              <a:latin typeface="Calibri Light" panose="020F0302020204030204" pitchFamily="34" charset="0"/>
              <a:ea typeface="Calibri"/>
              <a:cs typeface="Calibri Light" panose="020F0302020204030204" pitchFamily="34" charset="0"/>
            </a:endParaRPr>
          </a:p>
        </p:txBody>
      </p:sp>
      <p:sp>
        <p:nvSpPr>
          <p:cNvPr id="1027213595" name="Google Shape;130;p4"/>
          <p:cNvSpPr txBox="1">
            <a:spLocks noGrp="1"/>
          </p:cNvSpPr>
          <p:nvPr>
            <p:ph type="sldNum" idx="12"/>
          </p:nvPr>
        </p:nvSpPr>
        <p:spPr bwMode="auto">
          <a:xfrm>
            <a:off x="8610599" y="6356349"/>
            <a:ext cx="2743200" cy="365099"/>
          </a:xfrm>
          <a:prstGeom prst="rect">
            <a:avLst/>
          </a:prstGeom>
          <a:noFill/>
          <a:ln>
            <a:noFill/>
          </a:ln>
        </p:spPr>
        <p:txBody>
          <a:bodyPr spcFirstLastPara="1" wrap="square" lIns="91423" tIns="45699" rIns="91423" bIns="45699" anchor="ctr" anchorCtr="0">
            <a:noAutofit/>
          </a:bodyPr>
          <a:lstStyle/>
          <a:p>
            <a:pPr marL="0" lvl="0" indent="0" algn="r">
              <a:lnSpc>
                <a:spcPct val="100000"/>
              </a:lnSpc>
              <a:spcBef>
                <a:spcPts val="0"/>
              </a:spcBef>
              <a:spcAft>
                <a:spcPts val="0"/>
              </a:spcAft>
              <a:buSzPts val="1200"/>
              <a:buNone/>
              <a:defRPr/>
            </a:pPr>
            <a:fld id="{37C566DE-86F8-CE26-7EB0-9276E62F7C89}" type="slidenum">
              <a:rPr lang="en-US"/>
              <a:t>4</a:t>
            </a:fld>
            <a:endParaRPr/>
          </a:p>
        </p:txBody>
      </p:sp>
      <p:sp>
        <p:nvSpPr>
          <p:cNvPr id="800483427" name="Google Shape;133;p4"/>
          <p:cNvSpPr txBox="1">
            <a:spLocks noGrp="1"/>
          </p:cNvSpPr>
          <p:nvPr>
            <p:ph type="title"/>
          </p:nvPr>
        </p:nvSpPr>
        <p:spPr bwMode="auto">
          <a:xfrm>
            <a:off x="2582542" y="42591"/>
            <a:ext cx="9609458" cy="917398"/>
          </a:xfrm>
          <a:prstGeom prst="rect">
            <a:avLst/>
          </a:prstGeom>
          <a:noFill/>
          <a:ln>
            <a:noFill/>
          </a:ln>
        </p:spPr>
        <p:txBody>
          <a:bodyPr spcFirstLastPara="1" wrap="square" lIns="91423" tIns="45698" rIns="91423" bIns="45698" anchor="ctr" anchorCtr="0">
            <a:noAutofit/>
          </a:bodyPr>
          <a:lstStyle/>
          <a:p>
            <a:pPr marL="0" lvl="0" indent="0" algn="l">
              <a:lnSpc>
                <a:spcPct val="90000"/>
              </a:lnSpc>
              <a:spcBef>
                <a:spcPts val="0"/>
              </a:spcBef>
              <a:spcAft>
                <a:spcPts val="0"/>
              </a:spcAft>
              <a:buClr>
                <a:srgbClr val="002060"/>
              </a:buClr>
              <a:buSzPts val="3960"/>
              <a:buFont typeface="Calibri"/>
              <a:buNone/>
              <a:defRPr/>
            </a:pPr>
            <a:r>
              <a:rPr lang="en-US" sz="3600" dirty="0"/>
              <a:t>Computing and data requirements (D8.1)</a:t>
            </a:r>
            <a:endParaRPr dirty="0"/>
          </a:p>
        </p:txBody>
      </p:sp>
      <p:pic>
        <p:nvPicPr>
          <p:cNvPr id="315676183" name="Google Shape;134;p4"/>
          <p:cNvPicPr/>
          <p:nvPr/>
        </p:nvPicPr>
        <p:blipFill>
          <a:blip r:embed="rId3">
            <a:alphaModFix amt="50000"/>
          </a:blip>
          <a:srcRect l="18023" t="27266" r="16698" b="25063"/>
          <a:stretch/>
        </p:blipFill>
        <p:spPr bwMode="auto">
          <a:xfrm>
            <a:off x="298137" y="6203199"/>
            <a:ext cx="1877100" cy="518243"/>
          </a:xfrm>
          <a:prstGeom prst="rect">
            <a:avLst/>
          </a:prstGeom>
          <a:noFill/>
          <a:ln>
            <a:noFill/>
          </a:ln>
        </p:spPr>
      </p:pic>
      <p:sp>
        <p:nvSpPr>
          <p:cNvPr id="1027068386" name="Google Shape;120;p2"/>
          <p:cNvSpPr txBox="1"/>
          <p:nvPr/>
        </p:nvSpPr>
        <p:spPr bwMode="auto">
          <a:xfrm rot="-5399976">
            <a:off x="3377400" y="3401032"/>
            <a:ext cx="5435181" cy="426715"/>
          </a:xfrm>
          <a:prstGeom prst="rect">
            <a:avLst/>
          </a:prstGeom>
          <a:solidFill>
            <a:srgbClr val="AECAC3"/>
          </a:solidFill>
          <a:ln>
            <a:noFill/>
          </a:ln>
        </p:spPr>
        <p:txBody>
          <a:bodyPr spcFirstLastPara="1" wrap="square" lIns="91423" tIns="45699" rIns="91423" bIns="45699" anchor="t" anchorCtr="0">
            <a:spAutoFit/>
          </a:bodyPr>
          <a:lstStyle/>
          <a:p>
            <a:pPr marL="0" marR="0" lvl="0" indent="0" algn="ctr">
              <a:lnSpc>
                <a:spcPct val="100000"/>
              </a:lnSpc>
              <a:spcBef>
                <a:spcPts val="0"/>
              </a:spcBef>
              <a:spcAft>
                <a:spcPts val="0"/>
              </a:spcAft>
              <a:buClr>
                <a:srgbClr val="000000"/>
              </a:buClr>
              <a:buSzPts val="1600"/>
              <a:buFont typeface="Arial"/>
              <a:buNone/>
              <a:defRPr/>
            </a:pPr>
            <a:r>
              <a:rPr lang="en-US" sz="2200" b="1" i="0" u="none" strike="noStrike" cap="none" spc="0" dirty="0">
                <a:solidFill>
                  <a:schemeClr val="bg1"/>
                </a:solidFill>
                <a:latin typeface="Calibri"/>
                <a:ea typeface="Calibri"/>
                <a:cs typeface="Calibri"/>
              </a:rPr>
              <a:t>Structure of the documen</a:t>
            </a:r>
            <a:r>
              <a:rPr lang="en-US" sz="2200" b="0" i="0" u="none" strike="noStrike" cap="none" dirty="0">
                <a:solidFill>
                  <a:schemeClr val="bg1"/>
                </a:solidFill>
                <a:latin typeface="Calibri"/>
                <a:ea typeface="Calibri"/>
                <a:cs typeface="Calibri"/>
              </a:rPr>
              <a:t>t</a:t>
            </a:r>
            <a:endParaRPr sz="2200" b="0" i="0" u="none" strike="noStrike" cap="none" dirty="0">
              <a:solidFill>
                <a:schemeClr val="bg1"/>
              </a:solidFill>
              <a:latin typeface="Calibri"/>
              <a:cs typeface="Calibri"/>
            </a:endParaRPr>
          </a:p>
        </p:txBody>
      </p:sp>
      <p:sp>
        <p:nvSpPr>
          <p:cNvPr id="7" name="Google Shape;114;p2">
            <a:extLst>
              <a:ext uri="{FF2B5EF4-FFF2-40B4-BE49-F238E27FC236}">
                <a16:creationId xmlns:a16="http://schemas.microsoft.com/office/drawing/2014/main" id="{2F5BA62D-8C4D-EB12-80B9-B618CB6F0736}"/>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pic>
        <p:nvPicPr>
          <p:cNvPr id="8" name="Google Shape;131;p4" descr="Graphical user interface&#10;&#10;Description automatically generated with low confidence">
            <a:extLst>
              <a:ext uri="{FF2B5EF4-FFF2-40B4-BE49-F238E27FC236}">
                <a16:creationId xmlns:a16="http://schemas.microsoft.com/office/drawing/2014/main" id="{012B1F9B-55C9-3A23-A093-7550C86377A0}"/>
              </a:ext>
            </a:extLst>
          </p:cNvPr>
          <p:cNvPicPr/>
          <p:nvPr/>
        </p:nvPicPr>
        <p:blipFill>
          <a:blip r:embed="rId4">
            <a:alphaModFix/>
          </a:blip>
          <a:srcRect l="52242" r="2021"/>
          <a:stretch/>
        </p:blipFill>
        <p:spPr bwMode="auto">
          <a:xfrm>
            <a:off x="47328" y="260648"/>
            <a:ext cx="1876962" cy="639507"/>
          </a:xfrm>
          <a:prstGeom prst="rect">
            <a:avLst/>
          </a:prstGeom>
          <a:noFill/>
          <a:ln>
            <a:noFill/>
          </a:ln>
        </p:spPr>
      </p:pic>
      <p:sp>
        <p:nvSpPr>
          <p:cNvPr id="9" name="Google Shape;132;p4">
            <a:extLst>
              <a:ext uri="{FF2B5EF4-FFF2-40B4-BE49-F238E27FC236}">
                <a16:creationId xmlns:a16="http://schemas.microsoft.com/office/drawing/2014/main" id="{787B5CE0-0954-1D71-EE4B-618C1EEEEF73}"/>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
        <p:nvSpPr>
          <p:cNvPr id="2" name="CuadroTexto 1">
            <a:extLst>
              <a:ext uri="{FF2B5EF4-FFF2-40B4-BE49-F238E27FC236}">
                <a16:creationId xmlns:a16="http://schemas.microsoft.com/office/drawing/2014/main" id="{38B40EF2-B82C-C3C0-1B0E-3E07C68DDA9E}"/>
              </a:ext>
            </a:extLst>
          </p:cNvPr>
          <p:cNvSpPr txBox="1"/>
          <p:nvPr/>
        </p:nvSpPr>
        <p:spPr>
          <a:xfrm>
            <a:off x="299516" y="1511590"/>
            <a:ext cx="5350599" cy="2400657"/>
          </a:xfrm>
          <a:prstGeom prst="rect">
            <a:avLst/>
          </a:prstGeom>
          <a:noFill/>
        </p:spPr>
        <p:txBody>
          <a:bodyPr wrap="square" rtlCol="0">
            <a:spAutoFit/>
          </a:bodyPr>
          <a:lstStyle/>
          <a:p>
            <a:pPr algn="just"/>
            <a:r>
              <a:rPr lang="en-US" sz="1500" b="1" u="sng" dirty="0">
                <a:effectLst/>
                <a:latin typeface="Calibri Light" panose="020F0302020204030204" pitchFamily="34" charset="0"/>
                <a:cs typeface="Calibri Light" panose="020F0302020204030204" pitchFamily="34" charset="0"/>
              </a:rPr>
              <a:t>Taken from the D8.1 summary:</a:t>
            </a:r>
            <a:r>
              <a:rPr lang="en-US" sz="1500" b="1" dirty="0">
                <a:effectLst/>
                <a:latin typeface="Calibri Light" panose="020F0302020204030204" pitchFamily="34" charset="0"/>
                <a:cs typeface="Calibri Light" panose="020F0302020204030204" pitchFamily="34" charset="0"/>
              </a:rPr>
              <a:t> </a:t>
            </a:r>
            <a:r>
              <a:rPr lang="en-US" sz="1500" dirty="0">
                <a:effectLst/>
                <a:latin typeface="Calibri Light" panose="020F0302020204030204" pitchFamily="34" charset="0"/>
                <a:cs typeface="Calibri Light" panose="020F0302020204030204" pitchFamily="34" charset="0"/>
              </a:rPr>
              <a:t>“The summary for the computing resources expected for ET is given in section 4. </a:t>
            </a:r>
            <a:r>
              <a:rPr lang="en-US" sz="1500" b="1" dirty="0">
                <a:effectLst/>
                <a:latin typeface="Calibri Light" panose="020F0302020204030204" pitchFamily="34" charset="0"/>
                <a:cs typeface="Calibri Light" panose="020F0302020204030204" pitchFamily="34" charset="0"/>
              </a:rPr>
              <a:t>These numbers are expected to evolve and will be tracked with MDCs</a:t>
            </a:r>
            <a:r>
              <a:rPr lang="en-US" sz="1500" dirty="0">
                <a:effectLst/>
                <a:latin typeface="Calibri Light" panose="020F0302020204030204" pitchFamily="34" charset="0"/>
                <a:cs typeface="Calibri Light" panose="020F0302020204030204" pitchFamily="34" charset="0"/>
              </a:rPr>
              <a:t> so that ET can accurately predict its computing needs. Nevertheless, the baseline scenario presented here represents a significant but modest computing challenge compared to that faced by the HL-LHC experiments. The greatest challenge for ET will be training and retaining sufficient software and computing expertise to be able to leverage common tools, and create and maintain the bespoke solutions needed by ET over the long lifetime of the experiment.”</a:t>
            </a:r>
            <a:endParaRPr lang="es-ES" sz="1500" dirty="0">
              <a:latin typeface="Calibri Light" panose="020F0302020204030204" pitchFamily="34" charset="0"/>
              <a:cs typeface="Calibri Light" panose="020F0302020204030204" pitchFamily="34" charset="0"/>
            </a:endParaRPr>
          </a:p>
        </p:txBody>
      </p:sp>
      <p:pic>
        <p:nvPicPr>
          <p:cNvPr id="4" name="Imagen 3">
            <a:extLst>
              <a:ext uri="{FF2B5EF4-FFF2-40B4-BE49-F238E27FC236}">
                <a16:creationId xmlns:a16="http://schemas.microsoft.com/office/drawing/2014/main" id="{CC15E701-CA62-8FE0-A08F-0C47D14F140D}"/>
              </a:ext>
            </a:extLst>
          </p:cNvPr>
          <p:cNvPicPr>
            <a:picLocks noChangeAspect="1"/>
          </p:cNvPicPr>
          <p:nvPr/>
        </p:nvPicPr>
        <p:blipFill>
          <a:blip r:embed="rId5"/>
          <a:stretch>
            <a:fillRect/>
          </a:stretch>
        </p:blipFill>
        <p:spPr>
          <a:xfrm>
            <a:off x="298826" y="4077072"/>
            <a:ext cx="5351978" cy="19214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 name="Google Shape;115;p2"/>
          <p:cNvSpPr txBox="1">
            <a:spLocks noGrp="1"/>
          </p:cNvSpPr>
          <p:nvPr>
            <p:ph type="sldNum" idx="12"/>
          </p:nvPr>
        </p:nvSpPr>
        <p:spPr bwMode="auto">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a:lnSpc>
                <a:spcPct val="100000"/>
              </a:lnSpc>
              <a:spcBef>
                <a:spcPts val="0"/>
              </a:spcBef>
              <a:spcAft>
                <a:spcPts val="0"/>
              </a:spcAft>
              <a:buSzPts val="1200"/>
              <a:buNone/>
              <a:defRPr/>
            </a:pPr>
            <a:fld id="{00000000-1234-1234-1234-123412341234}" type="slidenum">
              <a:rPr lang="en-US">
                <a:latin typeface="Calibri"/>
                <a:cs typeface="Calibri"/>
              </a:rPr>
              <a:t>5</a:t>
            </a:fld>
            <a:endParaRPr dirty="0">
              <a:latin typeface="Calibri"/>
              <a:cs typeface="Calibri"/>
            </a:endParaRPr>
          </a:p>
        </p:txBody>
      </p:sp>
      <p:pic>
        <p:nvPicPr>
          <p:cNvPr id="119" name="Google Shape;119;p2"/>
          <p:cNvPicPr/>
          <p:nvPr/>
        </p:nvPicPr>
        <p:blipFill>
          <a:blip r:embed="rId3">
            <a:alphaModFix amt="50000"/>
          </a:blip>
          <a:srcRect l="18023" t="27266" r="16698" b="25063"/>
          <a:stretch/>
        </p:blipFill>
        <p:spPr bwMode="auto">
          <a:xfrm>
            <a:off x="298138" y="6203200"/>
            <a:ext cx="1877101" cy="518244"/>
          </a:xfrm>
          <a:prstGeom prst="rect">
            <a:avLst/>
          </a:prstGeom>
          <a:noFill/>
          <a:ln>
            <a:noFill/>
          </a:ln>
        </p:spPr>
      </p:pic>
      <p:grpSp>
        <p:nvGrpSpPr>
          <p:cNvPr id="109" name="Group 108">
            <a:extLst>
              <a:ext uri="{FF2B5EF4-FFF2-40B4-BE49-F238E27FC236}">
                <a16:creationId xmlns:a16="http://schemas.microsoft.com/office/drawing/2014/main" id="{86EA3917-1EF1-9ED2-6085-6C17E60EB6E1}"/>
              </a:ext>
            </a:extLst>
          </p:cNvPr>
          <p:cNvGrpSpPr/>
          <p:nvPr/>
        </p:nvGrpSpPr>
        <p:grpSpPr>
          <a:xfrm>
            <a:off x="6364514" y="4682238"/>
            <a:ext cx="4608512" cy="1699090"/>
            <a:chOff x="5788450" y="4813834"/>
            <a:chExt cx="4608512" cy="1699090"/>
          </a:xfrm>
        </p:grpSpPr>
        <p:sp>
          <p:nvSpPr>
            <p:cNvPr id="104" name="Rounded Rectangle 103">
              <a:extLst>
                <a:ext uri="{FF2B5EF4-FFF2-40B4-BE49-F238E27FC236}">
                  <a16:creationId xmlns:a16="http://schemas.microsoft.com/office/drawing/2014/main" id="{06D7E8E7-CE5A-1816-86B8-147071FCCC30}"/>
                </a:ext>
              </a:extLst>
            </p:cNvPr>
            <p:cNvSpPr/>
            <p:nvPr/>
          </p:nvSpPr>
          <p:spPr bwMode="auto">
            <a:xfrm>
              <a:off x="5788450" y="4813834"/>
              <a:ext cx="4608512" cy="1699090"/>
            </a:xfrm>
            <a:prstGeom prst="roundRect">
              <a:avLst>
                <a:gd name="adj" fmla="val 6471"/>
              </a:avLst>
            </a:prstGeom>
            <a:solidFill>
              <a:schemeClr val="bg1">
                <a:lumMod val="95000"/>
                <a:alpha val="75000"/>
              </a:schemeClr>
            </a:solidFill>
            <a:ln cap="sq" cmpd="sng">
              <a:solidFill>
                <a:schemeClr val="tx1">
                  <a:lumMod val="50000"/>
                  <a:lumOff val="50000"/>
                </a:schemeClr>
              </a:solidFill>
              <a:prstDash val="sys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0ED3F05-BE73-9166-A206-2F3515E348F1}"/>
                </a:ext>
              </a:extLst>
            </p:cNvPr>
            <p:cNvSpPr txBox="1"/>
            <p:nvPr/>
          </p:nvSpPr>
          <p:spPr>
            <a:xfrm>
              <a:off x="6056241" y="5090419"/>
              <a:ext cx="2554350" cy="512017"/>
            </a:xfrm>
            <a:prstGeom prst="rect">
              <a:avLst/>
            </a:prstGeom>
            <a:noFill/>
            <a:ln>
              <a:solidFill>
                <a:schemeClr val="bg1">
                  <a:lumMod val="50000"/>
                </a:schemeClr>
              </a:solidFill>
            </a:ln>
          </p:spPr>
          <p:txBody>
            <a:bodyPr wrap="square" rtlCol="0" anchor="ctr">
              <a:noAutofit/>
            </a:bodyPr>
            <a:lstStyle/>
            <a:p>
              <a:r>
                <a:rPr lang="en-US" sz="1800" dirty="0">
                  <a:solidFill>
                    <a:schemeClr val="tx2">
                      <a:lumMod val="50000"/>
                    </a:schemeClr>
                  </a:solidFill>
                  <a:latin typeface="Calibri Light" panose="020F0302020204030204" pitchFamily="34" charset="0"/>
                  <a:cs typeface="Calibri Light" panose="020F0302020204030204" pitchFamily="34" charset="0"/>
                </a:rPr>
                <a:t>Offline data processing</a:t>
              </a:r>
            </a:p>
          </p:txBody>
        </p:sp>
        <p:sp>
          <p:nvSpPr>
            <p:cNvPr id="45" name="TextBox 44">
              <a:extLst>
                <a:ext uri="{FF2B5EF4-FFF2-40B4-BE49-F238E27FC236}">
                  <a16:creationId xmlns:a16="http://schemas.microsoft.com/office/drawing/2014/main" id="{1C75D5A6-3FB7-9670-73AC-EF191B2DA69C}"/>
                </a:ext>
              </a:extLst>
            </p:cNvPr>
            <p:cNvSpPr txBox="1"/>
            <p:nvPr/>
          </p:nvSpPr>
          <p:spPr bwMode="auto">
            <a:xfrm>
              <a:off x="9060337" y="5157192"/>
              <a:ext cx="1037480" cy="646331"/>
            </a:xfrm>
            <a:prstGeom prst="rect">
              <a:avLst/>
            </a:prstGeom>
            <a:noFill/>
            <a:ln>
              <a:solidFill>
                <a:schemeClr val="bg1">
                  <a:lumMod val="50000"/>
                </a:schemeClr>
              </a:solidFill>
            </a:ln>
          </p:spPr>
          <p:txBody>
            <a:bodyPr wrap="square" rtlCol="0">
              <a:spAutoFit/>
            </a:bodyPr>
            <a:lstStyle/>
            <a:p>
              <a:pPr algn="ctr"/>
              <a:r>
                <a:rPr lang="en-US" sz="1800" dirty="0">
                  <a:solidFill>
                    <a:schemeClr val="tx2">
                      <a:lumMod val="50000"/>
                    </a:schemeClr>
                  </a:solidFill>
                  <a:latin typeface="Calibri Light" panose="020F0302020204030204" pitchFamily="34" charset="0"/>
                  <a:cs typeface="Calibri Light" panose="020F0302020204030204" pitchFamily="34" charset="0"/>
                </a:rPr>
                <a:t>Derived data</a:t>
              </a:r>
            </a:p>
          </p:txBody>
        </p:sp>
        <p:sp>
          <p:nvSpPr>
            <p:cNvPr id="46" name="TextBox 45">
              <a:extLst>
                <a:ext uri="{FF2B5EF4-FFF2-40B4-BE49-F238E27FC236}">
                  <a16:creationId xmlns:a16="http://schemas.microsoft.com/office/drawing/2014/main" id="{BE55DC4C-5098-F544-E7A2-AB7D3CD3E0E0}"/>
                </a:ext>
              </a:extLst>
            </p:cNvPr>
            <p:cNvSpPr txBox="1"/>
            <p:nvPr/>
          </p:nvSpPr>
          <p:spPr>
            <a:xfrm>
              <a:off x="6056528" y="5589240"/>
              <a:ext cx="2554063" cy="800219"/>
            </a:xfrm>
            <a:prstGeom prst="rect">
              <a:avLst/>
            </a:prstGeom>
            <a:solidFill>
              <a:schemeClr val="bg1">
                <a:lumMod val="50000"/>
              </a:schemeClr>
            </a:solidFill>
          </p:spPr>
          <p:txBody>
            <a:bodyPr wrap="square" rtlCol="0">
              <a:spAutoFit/>
            </a:bodyPr>
            <a:lstStyle/>
            <a:p>
              <a:r>
                <a:rPr lang="en-GB" sz="1800" dirty="0">
                  <a:solidFill>
                    <a:schemeClr val="bg1"/>
                  </a:solidFill>
                  <a:effectLst/>
                  <a:latin typeface="Calibri Light" panose="020F0302020204030204" pitchFamily="34" charset="0"/>
                  <a:cs typeface="Calibri Light" panose="020F0302020204030204" pitchFamily="34" charset="0"/>
                </a:rPr>
                <a:t>• </a:t>
              </a:r>
              <a:r>
                <a:rPr lang="en-GB" dirty="0">
                  <a:solidFill>
                    <a:schemeClr val="bg1"/>
                  </a:solidFill>
                  <a:effectLst/>
                  <a:latin typeface="Calibri Light" panose="020F0302020204030204" pitchFamily="34" charset="0"/>
                  <a:cs typeface="Calibri Light" panose="020F0302020204030204" pitchFamily="34" charset="0"/>
                </a:rPr>
                <a:t>Deep searches</a:t>
              </a:r>
              <a:br>
                <a:rPr lang="en-GB" dirty="0">
                  <a:solidFill>
                    <a:schemeClr val="bg1"/>
                  </a:solidFill>
                  <a:effectLst/>
                  <a:latin typeface="Calibri Light" panose="020F0302020204030204" pitchFamily="34" charset="0"/>
                  <a:cs typeface="Calibri Light" panose="020F0302020204030204" pitchFamily="34" charset="0"/>
                </a:rPr>
              </a:br>
              <a:r>
                <a:rPr lang="en-GB" dirty="0">
                  <a:solidFill>
                    <a:schemeClr val="bg1"/>
                  </a:solidFill>
                  <a:effectLst/>
                  <a:latin typeface="Calibri Light" panose="020F0302020204030204" pitchFamily="34" charset="0"/>
                  <a:cs typeface="Calibri Light" panose="020F0302020204030204" pitchFamily="34" charset="0"/>
                </a:rPr>
                <a:t>• Precise parameter estimation</a:t>
              </a:r>
            </a:p>
            <a:p>
              <a:r>
                <a:rPr lang="en-GB" dirty="0">
                  <a:solidFill>
                    <a:schemeClr val="bg1"/>
                  </a:solidFill>
                  <a:effectLst/>
                  <a:latin typeface="Calibri Light" panose="020F0302020204030204" pitchFamily="34" charset="0"/>
                  <a:cs typeface="Calibri Light" panose="020F0302020204030204" pitchFamily="34" charset="0"/>
                </a:rPr>
                <a:t>• Frequency-domain searches </a:t>
              </a:r>
              <a:endParaRPr lang="en-GB" sz="1100" dirty="0">
                <a:solidFill>
                  <a:schemeClr val="bg1"/>
                </a:solidFill>
                <a:effectLst/>
                <a:latin typeface="Calibri Light" panose="020F0302020204030204" pitchFamily="34" charset="0"/>
                <a:cs typeface="Calibri Light" panose="020F0302020204030204" pitchFamily="34" charset="0"/>
              </a:endParaRPr>
            </a:p>
          </p:txBody>
        </p:sp>
        <p:cxnSp>
          <p:nvCxnSpPr>
            <p:cNvPr id="89" name="Straight Arrow Connector 88">
              <a:extLst>
                <a:ext uri="{FF2B5EF4-FFF2-40B4-BE49-F238E27FC236}">
                  <a16:creationId xmlns:a16="http://schemas.microsoft.com/office/drawing/2014/main" id="{E456E3B8-6ACA-65BE-26F6-0EF66E43104A}"/>
                </a:ext>
              </a:extLst>
            </p:cNvPr>
            <p:cNvCxnSpPr>
              <a:cxnSpLocks/>
              <a:endCxn id="45" idx="1"/>
            </p:cNvCxnSpPr>
            <p:nvPr/>
          </p:nvCxnSpPr>
          <p:spPr bwMode="auto">
            <a:xfrm>
              <a:off x="8644126" y="5480358"/>
              <a:ext cx="41621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107" name="Group 106">
            <a:extLst>
              <a:ext uri="{FF2B5EF4-FFF2-40B4-BE49-F238E27FC236}">
                <a16:creationId xmlns:a16="http://schemas.microsoft.com/office/drawing/2014/main" id="{DBF75A89-CC46-8883-A680-FABC6C3E706A}"/>
              </a:ext>
            </a:extLst>
          </p:cNvPr>
          <p:cNvGrpSpPr/>
          <p:nvPr/>
        </p:nvGrpSpPr>
        <p:grpSpPr>
          <a:xfrm>
            <a:off x="983432" y="1190008"/>
            <a:ext cx="4608512" cy="5067855"/>
            <a:chOff x="407368" y="1321604"/>
            <a:chExt cx="4608512" cy="5067855"/>
          </a:xfrm>
        </p:grpSpPr>
        <p:sp>
          <p:nvSpPr>
            <p:cNvPr id="102" name="Rounded Rectangle 101">
              <a:extLst>
                <a:ext uri="{FF2B5EF4-FFF2-40B4-BE49-F238E27FC236}">
                  <a16:creationId xmlns:a16="http://schemas.microsoft.com/office/drawing/2014/main" id="{51D2BF3C-C47C-258E-692D-2BFDD93E785D}"/>
                </a:ext>
              </a:extLst>
            </p:cNvPr>
            <p:cNvSpPr/>
            <p:nvPr/>
          </p:nvSpPr>
          <p:spPr>
            <a:xfrm>
              <a:off x="407368" y="1628800"/>
              <a:ext cx="4608512" cy="4760659"/>
            </a:xfrm>
            <a:prstGeom prst="roundRect">
              <a:avLst>
                <a:gd name="adj" fmla="val 6471"/>
              </a:avLst>
            </a:prstGeom>
            <a:solidFill>
              <a:schemeClr val="bg1">
                <a:lumMod val="95000"/>
                <a:alpha val="75024"/>
              </a:schemeClr>
            </a:solidFill>
            <a:ln cap="sq" cmpd="sng">
              <a:solidFill>
                <a:srgbClr val="0070C0"/>
              </a:solidFill>
              <a:prstDash val="sys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31C78DCD-B991-35CF-0F11-DFC1407FE32E}"/>
                </a:ext>
              </a:extLst>
            </p:cNvPr>
            <p:cNvGrpSpPr/>
            <p:nvPr/>
          </p:nvGrpSpPr>
          <p:grpSpPr>
            <a:xfrm>
              <a:off x="695400" y="1916832"/>
              <a:ext cx="4028999" cy="4303799"/>
              <a:chOff x="695400" y="1916832"/>
              <a:chExt cx="4028999" cy="4303799"/>
            </a:xfrm>
          </p:grpSpPr>
          <p:grpSp>
            <p:nvGrpSpPr>
              <p:cNvPr id="99" name="Group 98">
                <a:extLst>
                  <a:ext uri="{FF2B5EF4-FFF2-40B4-BE49-F238E27FC236}">
                    <a16:creationId xmlns:a16="http://schemas.microsoft.com/office/drawing/2014/main" id="{EEB65C75-EA3F-05DA-28B9-12DA1F23F7DD}"/>
                  </a:ext>
                </a:extLst>
              </p:cNvPr>
              <p:cNvGrpSpPr/>
              <p:nvPr/>
            </p:nvGrpSpPr>
            <p:grpSpPr>
              <a:xfrm>
                <a:off x="695400" y="1916832"/>
                <a:ext cx="1584176" cy="1512168"/>
                <a:chOff x="623392" y="1628800"/>
                <a:chExt cx="1584176" cy="1512168"/>
              </a:xfrm>
            </p:grpSpPr>
            <p:cxnSp>
              <p:nvCxnSpPr>
                <p:cNvPr id="10" name="Elbow Connector 9">
                  <a:extLst>
                    <a:ext uri="{FF2B5EF4-FFF2-40B4-BE49-F238E27FC236}">
                      <a16:creationId xmlns:a16="http://schemas.microsoft.com/office/drawing/2014/main" id="{A8069520-5F3C-A320-753D-78A164412F3F}"/>
                    </a:ext>
                  </a:extLst>
                </p:cNvPr>
                <p:cNvCxnSpPr>
                  <a:cxnSpLocks/>
                </p:cNvCxnSpPr>
                <p:nvPr/>
              </p:nvCxnSpPr>
              <p:spPr>
                <a:xfrm rot="5400000" flipH="1" flipV="1">
                  <a:off x="733366" y="1699008"/>
                  <a:ext cx="1440000" cy="1443600"/>
                </a:xfrm>
                <a:prstGeom prst="bentConnector3">
                  <a:avLst>
                    <a:gd name="adj1" fmla="val 97512"/>
                  </a:avLst>
                </a:prstGeom>
                <a:solidFill>
                  <a:srgbClr val="B8A9A4"/>
                </a:solidFill>
                <a:ln>
                  <a:solidFill>
                    <a:srgbClr val="AECAC3"/>
                  </a:solidFill>
                </a:ln>
              </p:spPr>
              <p:style>
                <a:lnRef idx="3">
                  <a:schemeClr val="accent6"/>
                </a:lnRef>
                <a:fillRef idx="0">
                  <a:schemeClr val="accent6"/>
                </a:fillRef>
                <a:effectRef idx="2">
                  <a:schemeClr val="accent6"/>
                </a:effectRef>
                <a:fontRef idx="minor">
                  <a:schemeClr val="tx1"/>
                </a:fontRef>
              </p:style>
            </p:cxnSp>
            <p:sp>
              <p:nvSpPr>
                <p:cNvPr id="14" name="Rectangle 13">
                  <a:extLst>
                    <a:ext uri="{FF2B5EF4-FFF2-40B4-BE49-F238E27FC236}">
                      <a16:creationId xmlns:a16="http://schemas.microsoft.com/office/drawing/2014/main" id="{0D3E8586-45E0-92F5-0267-6EAE2D979C97}"/>
                    </a:ext>
                  </a:extLst>
                </p:cNvPr>
                <p:cNvSpPr/>
                <p:nvPr/>
              </p:nvSpPr>
              <p:spPr>
                <a:xfrm>
                  <a:off x="623424" y="1628832"/>
                  <a:ext cx="288000" cy="288000"/>
                </a:xfrm>
                <a:prstGeom prst="rect">
                  <a:avLst/>
                </a:prstGeom>
                <a:solidFill>
                  <a:srgbClr val="B8A9A4"/>
                </a:solidFill>
                <a:ln>
                  <a:solidFill>
                    <a:srgbClr val="AECAC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E82B65CD-EF14-E638-7594-649AC6815906}"/>
                    </a:ext>
                  </a:extLst>
                </p:cNvPr>
                <p:cNvSpPr/>
                <p:nvPr/>
              </p:nvSpPr>
              <p:spPr bwMode="auto">
                <a:xfrm>
                  <a:off x="1919568" y="1628800"/>
                  <a:ext cx="288000" cy="288000"/>
                </a:xfrm>
                <a:prstGeom prst="rect">
                  <a:avLst/>
                </a:prstGeom>
                <a:solidFill>
                  <a:srgbClr val="B8A9A4"/>
                </a:solidFill>
                <a:ln>
                  <a:solidFill>
                    <a:srgbClr val="AECAC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4FEAC087-9E85-5610-5315-36088C5B7AF0}"/>
                    </a:ext>
                  </a:extLst>
                </p:cNvPr>
                <p:cNvSpPr/>
                <p:nvPr/>
              </p:nvSpPr>
              <p:spPr bwMode="auto">
                <a:xfrm>
                  <a:off x="623392" y="2852968"/>
                  <a:ext cx="288000" cy="288000"/>
                </a:xfrm>
                <a:prstGeom prst="rect">
                  <a:avLst/>
                </a:prstGeom>
                <a:solidFill>
                  <a:srgbClr val="B8A9A4"/>
                </a:solidFill>
                <a:ln>
                  <a:solidFill>
                    <a:srgbClr val="AECAC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pSp>
          <p:sp>
            <p:nvSpPr>
              <p:cNvPr id="17" name="TextBox 16">
                <a:extLst>
                  <a:ext uri="{FF2B5EF4-FFF2-40B4-BE49-F238E27FC236}">
                    <a16:creationId xmlns:a16="http://schemas.microsoft.com/office/drawing/2014/main" id="{2DD06BB4-5FA9-D0EF-CAFC-6C7A9244DA84}"/>
                  </a:ext>
                </a:extLst>
              </p:cNvPr>
              <p:cNvSpPr txBox="1"/>
              <p:nvPr/>
            </p:nvSpPr>
            <p:spPr>
              <a:xfrm>
                <a:off x="3105846" y="1992765"/>
                <a:ext cx="1564852" cy="646331"/>
              </a:xfrm>
              <a:prstGeom prst="rect">
                <a:avLst/>
              </a:prstGeom>
              <a:noFill/>
              <a:ln>
                <a:solidFill>
                  <a:srgbClr val="0070C0"/>
                </a:solidFill>
              </a:ln>
            </p:spPr>
            <p:txBody>
              <a:bodyPr wrap="none" rtlCol="0">
                <a:spAutoFit/>
              </a:bodyPr>
              <a:lstStyle/>
              <a:p>
                <a:pPr algn="ctr"/>
                <a:r>
                  <a:rPr lang="en-US" sz="1800" dirty="0">
                    <a:solidFill>
                      <a:srgbClr val="0070C0"/>
                    </a:solidFill>
                    <a:latin typeface="Calibri Light" panose="020F0302020204030204" pitchFamily="34" charset="0"/>
                    <a:cs typeface="Calibri Light" panose="020F0302020204030204" pitchFamily="34" charset="0"/>
                  </a:rPr>
                  <a:t>Full bandwidth</a:t>
                </a:r>
              </a:p>
              <a:p>
                <a:pPr algn="ctr"/>
                <a:r>
                  <a:rPr lang="en-US" sz="1800" dirty="0">
                    <a:solidFill>
                      <a:srgbClr val="0070C0"/>
                    </a:solidFill>
                    <a:latin typeface="Calibri Light" panose="020F0302020204030204" pitchFamily="34" charset="0"/>
                    <a:cs typeface="Calibri Light" panose="020F0302020204030204" pitchFamily="34" charset="0"/>
                  </a:rPr>
                  <a:t>raw</a:t>
                </a:r>
              </a:p>
            </p:txBody>
          </p:sp>
          <p:sp>
            <p:nvSpPr>
              <p:cNvPr id="18" name="TextBox 17">
                <a:extLst>
                  <a:ext uri="{FF2B5EF4-FFF2-40B4-BE49-F238E27FC236}">
                    <a16:creationId xmlns:a16="http://schemas.microsoft.com/office/drawing/2014/main" id="{56047883-54BC-AA56-F100-329E9A98FB3C}"/>
                  </a:ext>
                </a:extLst>
              </p:cNvPr>
              <p:cNvSpPr txBox="1"/>
              <p:nvPr/>
            </p:nvSpPr>
            <p:spPr bwMode="auto">
              <a:xfrm>
                <a:off x="3052146" y="2943809"/>
                <a:ext cx="1672253" cy="631391"/>
              </a:xfrm>
              <a:prstGeom prst="rect">
                <a:avLst/>
              </a:prstGeom>
              <a:noFill/>
              <a:ln>
                <a:solidFill>
                  <a:srgbClr val="0070C0"/>
                </a:solidFill>
              </a:ln>
            </p:spPr>
            <p:txBody>
              <a:bodyPr wrap="none" rtlCol="0">
                <a:noAutofit/>
              </a:bodyPr>
              <a:lstStyle/>
              <a:p>
                <a:pPr algn="ctr"/>
                <a:r>
                  <a:rPr lang="en-US" sz="1800" dirty="0">
                    <a:solidFill>
                      <a:srgbClr val="0070C0"/>
                    </a:solidFill>
                    <a:latin typeface="Calibri Light" panose="020F0302020204030204" pitchFamily="34" charset="0"/>
                    <a:cs typeface="Calibri Light" panose="020F0302020204030204" pitchFamily="34" charset="0"/>
                  </a:rPr>
                  <a:t>Bulk data</a:t>
                </a:r>
              </a:p>
              <a:p>
                <a:pPr algn="ctr"/>
                <a:r>
                  <a:rPr lang="en-US" sz="1800" dirty="0">
                    <a:solidFill>
                      <a:srgbClr val="0070C0"/>
                    </a:solidFill>
                    <a:latin typeface="Calibri Light" panose="020F0302020204030204" pitchFamily="34" charset="0"/>
                    <a:cs typeface="Calibri Light" panose="020F0302020204030204" pitchFamily="34" charset="0"/>
                  </a:rPr>
                  <a:t>raw</a:t>
                </a:r>
              </a:p>
            </p:txBody>
          </p:sp>
          <p:sp>
            <p:nvSpPr>
              <p:cNvPr id="19" name="TextBox 18">
                <a:extLst>
                  <a:ext uri="{FF2B5EF4-FFF2-40B4-BE49-F238E27FC236}">
                    <a16:creationId xmlns:a16="http://schemas.microsoft.com/office/drawing/2014/main" id="{CE7491F4-A557-C8A3-D4E0-87502025F59E}"/>
                  </a:ext>
                </a:extLst>
              </p:cNvPr>
              <p:cNvSpPr txBox="1"/>
              <p:nvPr/>
            </p:nvSpPr>
            <p:spPr bwMode="auto">
              <a:xfrm>
                <a:off x="3052145" y="4819506"/>
                <a:ext cx="1672253" cy="631391"/>
              </a:xfrm>
              <a:prstGeom prst="rect">
                <a:avLst/>
              </a:prstGeom>
              <a:noFill/>
              <a:ln>
                <a:solidFill>
                  <a:srgbClr val="0070C0"/>
                </a:solidFill>
              </a:ln>
            </p:spPr>
            <p:txBody>
              <a:bodyPr wrap="none" rtlCol="0">
                <a:noAutofit/>
              </a:bodyPr>
              <a:lstStyle/>
              <a:p>
                <a:pPr algn="ctr"/>
                <a:r>
                  <a:rPr lang="en-US" sz="1800" dirty="0">
                    <a:solidFill>
                      <a:srgbClr val="0070C0"/>
                    </a:solidFill>
                    <a:latin typeface="Calibri Light" panose="020F0302020204030204" pitchFamily="34" charset="0"/>
                    <a:cs typeface="Calibri Light" panose="020F0302020204030204" pitchFamily="34" charset="0"/>
                  </a:rPr>
                  <a:t>Calibrated</a:t>
                </a:r>
              </a:p>
              <a:p>
                <a:pPr algn="ctr"/>
                <a:r>
                  <a:rPr lang="en-US" sz="1800" dirty="0">
                    <a:solidFill>
                      <a:srgbClr val="0070C0"/>
                    </a:solidFill>
                    <a:latin typeface="Calibri Light" panose="020F0302020204030204" pitchFamily="34" charset="0"/>
                    <a:cs typeface="Calibri Light" panose="020F0302020204030204" pitchFamily="34" charset="0"/>
                  </a:rPr>
                  <a:t>aggregated h(t)</a:t>
                </a:r>
              </a:p>
            </p:txBody>
          </p:sp>
          <p:sp>
            <p:nvSpPr>
              <p:cNvPr id="20" name="TextBox 19">
                <a:extLst>
                  <a:ext uri="{FF2B5EF4-FFF2-40B4-BE49-F238E27FC236}">
                    <a16:creationId xmlns:a16="http://schemas.microsoft.com/office/drawing/2014/main" id="{9B10E5A7-DC24-7572-DFCB-2167765E29A8}"/>
                  </a:ext>
                </a:extLst>
              </p:cNvPr>
              <p:cNvSpPr txBox="1"/>
              <p:nvPr/>
            </p:nvSpPr>
            <p:spPr bwMode="auto">
              <a:xfrm>
                <a:off x="3052145" y="3883402"/>
                <a:ext cx="1672253" cy="631391"/>
              </a:xfrm>
              <a:prstGeom prst="rect">
                <a:avLst/>
              </a:prstGeom>
              <a:noFill/>
              <a:ln>
                <a:solidFill>
                  <a:srgbClr val="0070C0"/>
                </a:solidFill>
              </a:ln>
            </p:spPr>
            <p:txBody>
              <a:bodyPr wrap="none" rtlCol="0">
                <a:noAutofit/>
              </a:bodyPr>
              <a:lstStyle/>
              <a:p>
                <a:pPr algn="ctr"/>
                <a:r>
                  <a:rPr lang="en-US" sz="1800" dirty="0">
                    <a:solidFill>
                      <a:srgbClr val="0070C0"/>
                    </a:solidFill>
                    <a:latin typeface="Calibri Light" panose="020F0302020204030204" pitchFamily="34" charset="0"/>
                    <a:cs typeface="Calibri Light" panose="020F0302020204030204" pitchFamily="34" charset="0"/>
                  </a:rPr>
                  <a:t>Uncalibrated</a:t>
                </a:r>
              </a:p>
              <a:p>
                <a:pPr algn="ctr"/>
                <a:r>
                  <a:rPr lang="en-US" sz="1800" dirty="0">
                    <a:solidFill>
                      <a:srgbClr val="0070C0"/>
                    </a:solidFill>
                    <a:latin typeface="Calibri Light" panose="020F0302020204030204" pitchFamily="34" charset="0"/>
                    <a:cs typeface="Calibri Light" panose="020F0302020204030204" pitchFamily="34" charset="0"/>
                  </a:rPr>
                  <a:t>aggregated h(t)</a:t>
                </a:r>
              </a:p>
            </p:txBody>
          </p:sp>
          <p:sp>
            <p:nvSpPr>
              <p:cNvPr id="21" name="TextBox 20">
                <a:extLst>
                  <a:ext uri="{FF2B5EF4-FFF2-40B4-BE49-F238E27FC236}">
                    <a16:creationId xmlns:a16="http://schemas.microsoft.com/office/drawing/2014/main" id="{1C246DA3-BFC4-AE0A-10EE-FAF39FE38A97}"/>
                  </a:ext>
                </a:extLst>
              </p:cNvPr>
              <p:cNvSpPr txBox="1"/>
              <p:nvPr/>
            </p:nvSpPr>
            <p:spPr bwMode="auto">
              <a:xfrm>
                <a:off x="3052144" y="5589240"/>
                <a:ext cx="1672253" cy="631391"/>
              </a:xfrm>
              <a:prstGeom prst="rect">
                <a:avLst/>
              </a:prstGeom>
              <a:noFill/>
              <a:ln>
                <a:solidFill>
                  <a:srgbClr val="0070C0"/>
                </a:solidFill>
              </a:ln>
            </p:spPr>
            <p:txBody>
              <a:bodyPr wrap="none" rtlCol="0">
                <a:noAutofit/>
              </a:bodyPr>
              <a:lstStyle/>
              <a:p>
                <a:pPr algn="ctr"/>
                <a:r>
                  <a:rPr lang="en-US" sz="1800" dirty="0">
                    <a:solidFill>
                      <a:srgbClr val="0070C0"/>
                    </a:solidFill>
                    <a:latin typeface="Calibri Light" panose="020F0302020204030204" pitchFamily="34" charset="0"/>
                    <a:cs typeface="Calibri Light" panose="020F0302020204030204" pitchFamily="34" charset="0"/>
                  </a:rPr>
                  <a:t>Reduced</a:t>
                </a:r>
              </a:p>
              <a:p>
                <a:pPr algn="ctr"/>
                <a:r>
                  <a:rPr lang="en-US" sz="1800" dirty="0">
                    <a:solidFill>
                      <a:srgbClr val="0070C0"/>
                    </a:solidFill>
                    <a:latin typeface="Calibri Light" panose="020F0302020204030204" pitchFamily="34" charset="0"/>
                    <a:cs typeface="Calibri Light" panose="020F0302020204030204" pitchFamily="34" charset="0"/>
                  </a:rPr>
                  <a:t>datasets</a:t>
                </a:r>
              </a:p>
            </p:txBody>
          </p:sp>
          <p:sp>
            <p:nvSpPr>
              <p:cNvPr id="22" name="TextBox 21">
                <a:extLst>
                  <a:ext uri="{FF2B5EF4-FFF2-40B4-BE49-F238E27FC236}">
                    <a16:creationId xmlns:a16="http://schemas.microsoft.com/office/drawing/2014/main" id="{A9008A6B-0666-8BB4-2CBB-9D74530C3921}"/>
                  </a:ext>
                </a:extLst>
              </p:cNvPr>
              <p:cNvSpPr txBox="1"/>
              <p:nvPr/>
            </p:nvSpPr>
            <p:spPr>
              <a:xfrm>
                <a:off x="1013226" y="2331457"/>
                <a:ext cx="1737976" cy="1169551"/>
              </a:xfrm>
              <a:prstGeom prst="rect">
                <a:avLst/>
              </a:prstGeom>
              <a:solidFill>
                <a:srgbClr val="0070C0">
                  <a:alpha val="66968"/>
                </a:srgbClr>
              </a:solidFill>
            </p:spPr>
            <p:txBody>
              <a:bodyPr wrap="none" rtlCol="0">
                <a:spAutoFit/>
              </a:bodyPr>
              <a:lstStyle/>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DAQ</a:t>
                </a:r>
              </a:p>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Monitoring</a:t>
                </a:r>
              </a:p>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Detector control</a:t>
                </a:r>
              </a:p>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Automation</a:t>
                </a:r>
              </a:p>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h(t) reconstruction</a:t>
                </a:r>
              </a:p>
            </p:txBody>
          </p:sp>
          <p:cxnSp>
            <p:nvCxnSpPr>
              <p:cNvPr id="25" name="Straight Arrow Connector 24">
                <a:extLst>
                  <a:ext uri="{FF2B5EF4-FFF2-40B4-BE49-F238E27FC236}">
                    <a16:creationId xmlns:a16="http://schemas.microsoft.com/office/drawing/2014/main" id="{9B32BD99-0105-D60A-AA44-E8C0A55FB8F6}"/>
                  </a:ext>
                </a:extLst>
              </p:cNvPr>
              <p:cNvCxnSpPr>
                <a:cxnSpLocks/>
              </p:cNvCxnSpPr>
              <p:nvPr/>
            </p:nvCxnSpPr>
            <p:spPr>
              <a:xfrm flipV="1">
                <a:off x="1013226" y="2276872"/>
                <a:ext cx="1986430" cy="15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80F5BB96-170A-02B0-144C-9A4DEDE1782E}"/>
                  </a:ext>
                </a:extLst>
              </p:cNvPr>
              <p:cNvCxnSpPr>
                <a:cxnSpLocks/>
                <a:stCxn id="17" idx="2"/>
                <a:endCxn id="18" idx="0"/>
              </p:cNvCxnSpPr>
              <p:nvPr/>
            </p:nvCxnSpPr>
            <p:spPr bwMode="auto">
              <a:xfrm>
                <a:off x="3888272" y="2639096"/>
                <a:ext cx="1" cy="304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EFD3001D-39F0-61DE-A6F3-F7BD7BE37547}"/>
                  </a:ext>
                </a:extLst>
              </p:cNvPr>
              <p:cNvCxnSpPr>
                <a:cxnSpLocks/>
              </p:cNvCxnSpPr>
              <p:nvPr/>
            </p:nvCxnSpPr>
            <p:spPr bwMode="auto">
              <a:xfrm>
                <a:off x="3863752" y="3556335"/>
                <a:ext cx="0" cy="304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40F650C6-9023-767D-50B4-C08BD5ADD300}"/>
                  </a:ext>
                </a:extLst>
              </p:cNvPr>
              <p:cNvCxnSpPr>
                <a:cxnSpLocks/>
              </p:cNvCxnSpPr>
              <p:nvPr/>
            </p:nvCxnSpPr>
            <p:spPr bwMode="auto">
              <a:xfrm>
                <a:off x="3863752" y="4509120"/>
                <a:ext cx="0" cy="304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Elbow Connector 34">
                <a:extLst>
                  <a:ext uri="{FF2B5EF4-FFF2-40B4-BE49-F238E27FC236}">
                    <a16:creationId xmlns:a16="http://schemas.microsoft.com/office/drawing/2014/main" id="{9CBE0BB1-21EA-5BDC-FF79-4BBE007D8B34}"/>
                  </a:ext>
                </a:extLst>
              </p:cNvPr>
              <p:cNvCxnSpPr>
                <a:stCxn id="18" idx="1"/>
                <a:endCxn id="21" idx="1"/>
              </p:cNvCxnSpPr>
              <p:nvPr/>
            </p:nvCxnSpPr>
            <p:spPr>
              <a:xfrm rot="10800000" flipV="1">
                <a:off x="3052144" y="3259504"/>
                <a:ext cx="2" cy="2645431"/>
              </a:xfrm>
              <a:prstGeom prst="bentConnector3">
                <a:avLst>
                  <a:gd name="adj1" fmla="val 11430100000"/>
                </a:avLst>
              </a:prstGeom>
              <a:ln>
                <a:tailEnd type="triangle"/>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id="{38843D72-A136-705A-1039-6A51F8561B4A}"/>
                </a:ext>
              </a:extLst>
            </p:cNvPr>
            <p:cNvSpPr txBox="1"/>
            <p:nvPr/>
          </p:nvSpPr>
          <p:spPr>
            <a:xfrm>
              <a:off x="3287688" y="1321604"/>
              <a:ext cx="1296134" cy="523220"/>
            </a:xfrm>
            <a:prstGeom prst="rect">
              <a:avLst/>
            </a:prstGeom>
            <a:solidFill>
              <a:schemeClr val="bg1"/>
            </a:solidFill>
          </p:spPr>
          <p:txBody>
            <a:bodyPr wrap="square" rtlCol="0" anchor="b">
              <a:spAutoFit/>
            </a:bodyPr>
            <a:lstStyle/>
            <a:p>
              <a:r>
                <a:rPr lang="en-US" sz="2800" i="1" dirty="0">
                  <a:solidFill>
                    <a:srgbClr val="0070C0"/>
                  </a:solidFill>
                  <a:latin typeface="Calibri Light" panose="020F0302020204030204" pitchFamily="34" charset="0"/>
                  <a:cs typeface="Calibri Light" panose="020F0302020204030204" pitchFamily="34" charset="0"/>
                </a:rPr>
                <a:t>ONLINE</a:t>
              </a:r>
            </a:p>
          </p:txBody>
        </p:sp>
      </p:grpSp>
      <p:grpSp>
        <p:nvGrpSpPr>
          <p:cNvPr id="108" name="Group 107">
            <a:extLst>
              <a:ext uri="{FF2B5EF4-FFF2-40B4-BE49-F238E27FC236}">
                <a16:creationId xmlns:a16="http://schemas.microsoft.com/office/drawing/2014/main" id="{907B94A6-C0D0-A16F-BC25-13BEC0A10D6B}"/>
              </a:ext>
            </a:extLst>
          </p:cNvPr>
          <p:cNvGrpSpPr/>
          <p:nvPr/>
        </p:nvGrpSpPr>
        <p:grpSpPr>
          <a:xfrm>
            <a:off x="6364513" y="1251563"/>
            <a:ext cx="5728329" cy="3084657"/>
            <a:chOff x="5788449" y="1383159"/>
            <a:chExt cx="5728329" cy="3084657"/>
          </a:xfrm>
        </p:grpSpPr>
        <p:sp>
          <p:nvSpPr>
            <p:cNvPr id="103" name="Rounded Rectangle 102">
              <a:extLst>
                <a:ext uri="{FF2B5EF4-FFF2-40B4-BE49-F238E27FC236}">
                  <a16:creationId xmlns:a16="http://schemas.microsoft.com/office/drawing/2014/main" id="{85170D9A-3847-1594-FF3E-BBF544A03B21}"/>
                </a:ext>
              </a:extLst>
            </p:cNvPr>
            <p:cNvSpPr/>
            <p:nvPr/>
          </p:nvSpPr>
          <p:spPr bwMode="auto">
            <a:xfrm>
              <a:off x="5788449" y="1624613"/>
              <a:ext cx="4608512" cy="2843203"/>
            </a:xfrm>
            <a:prstGeom prst="roundRect">
              <a:avLst>
                <a:gd name="adj" fmla="val 6471"/>
              </a:avLst>
            </a:prstGeom>
            <a:solidFill>
              <a:schemeClr val="bg1">
                <a:lumMod val="95000"/>
                <a:alpha val="75000"/>
              </a:schemeClr>
            </a:solidFill>
            <a:ln cap="sq" cmpd="sng">
              <a:solidFill>
                <a:srgbClr val="002060"/>
              </a:solidFill>
              <a:prstDash val="sys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5471FFB-A9C1-C1FF-A85F-D03BAFE0F669}"/>
                </a:ext>
              </a:extLst>
            </p:cNvPr>
            <p:cNvSpPr txBox="1"/>
            <p:nvPr/>
          </p:nvSpPr>
          <p:spPr>
            <a:xfrm>
              <a:off x="6022706" y="1917217"/>
              <a:ext cx="1853074" cy="646331"/>
            </a:xfrm>
            <a:prstGeom prst="rect">
              <a:avLst/>
            </a:prstGeom>
            <a:noFill/>
            <a:ln>
              <a:solidFill>
                <a:srgbClr val="002060"/>
              </a:solidFill>
            </a:ln>
          </p:spPr>
          <p:txBody>
            <a:bodyPr wrap="square" rtlCol="0">
              <a:spAutoFit/>
            </a:bodyPr>
            <a:lstStyle/>
            <a:p>
              <a:pPr algn="ctr"/>
              <a:r>
                <a:rPr lang="en-US" sz="1800" dirty="0">
                  <a:solidFill>
                    <a:srgbClr val="002060"/>
                  </a:solidFill>
                  <a:latin typeface="Calibri Light" panose="020F0302020204030204" pitchFamily="34" charset="0"/>
                  <a:cs typeface="Calibri Light" panose="020F0302020204030204" pitchFamily="34" charset="0"/>
                </a:rPr>
                <a:t>Low-lat. search</a:t>
              </a:r>
            </a:p>
            <a:p>
              <a:pPr algn="ctr"/>
              <a:r>
                <a:rPr lang="en-US" sz="1800" dirty="0">
                  <a:solidFill>
                    <a:srgbClr val="002060"/>
                  </a:solidFill>
                  <a:latin typeface="Calibri Light" panose="020F0302020204030204" pitchFamily="34" charset="0"/>
                  <a:cs typeface="Calibri Light" panose="020F0302020204030204" pitchFamily="34" charset="0"/>
                </a:rPr>
                <a:t>pipelines</a:t>
              </a:r>
            </a:p>
          </p:txBody>
        </p:sp>
        <p:sp>
          <p:nvSpPr>
            <p:cNvPr id="39" name="TextBox 38">
              <a:extLst>
                <a:ext uri="{FF2B5EF4-FFF2-40B4-BE49-F238E27FC236}">
                  <a16:creationId xmlns:a16="http://schemas.microsoft.com/office/drawing/2014/main" id="{33B6E5C6-100A-01E7-B698-F21CFAFC5B06}"/>
                </a:ext>
              </a:extLst>
            </p:cNvPr>
            <p:cNvSpPr txBox="1"/>
            <p:nvPr/>
          </p:nvSpPr>
          <p:spPr bwMode="auto">
            <a:xfrm>
              <a:off x="6066337" y="2866077"/>
              <a:ext cx="1701107" cy="646331"/>
            </a:xfrm>
            <a:prstGeom prst="rect">
              <a:avLst/>
            </a:prstGeom>
            <a:noFill/>
            <a:ln>
              <a:solidFill>
                <a:srgbClr val="002060"/>
              </a:solidFill>
            </a:ln>
          </p:spPr>
          <p:txBody>
            <a:bodyPr wrap="none" rtlCol="0">
              <a:spAutoFit/>
            </a:bodyPr>
            <a:lstStyle/>
            <a:p>
              <a:pPr algn="ctr"/>
              <a:r>
                <a:rPr lang="en-US" sz="1800" dirty="0">
                  <a:solidFill>
                    <a:srgbClr val="002060"/>
                  </a:solidFill>
                  <a:latin typeface="Calibri Light" panose="020F0302020204030204" pitchFamily="34" charset="0"/>
                  <a:cs typeface="Calibri Light" panose="020F0302020204030204" pitchFamily="34" charset="0"/>
                </a:rPr>
                <a:t>Alert generation</a:t>
              </a:r>
            </a:p>
            <a:p>
              <a:pPr algn="ctr"/>
              <a:r>
                <a:rPr lang="en-US" sz="1800" dirty="0">
                  <a:solidFill>
                    <a:srgbClr val="002060"/>
                  </a:solidFill>
                  <a:latin typeface="Calibri Light" panose="020F0302020204030204" pitchFamily="34" charset="0"/>
                  <a:cs typeface="Calibri Light" panose="020F0302020204030204" pitchFamily="34" charset="0"/>
                </a:rPr>
                <a:t>system</a:t>
              </a:r>
            </a:p>
          </p:txBody>
        </p:sp>
        <p:sp>
          <p:nvSpPr>
            <p:cNvPr id="40" name="TextBox 39">
              <a:extLst>
                <a:ext uri="{FF2B5EF4-FFF2-40B4-BE49-F238E27FC236}">
                  <a16:creationId xmlns:a16="http://schemas.microsoft.com/office/drawing/2014/main" id="{9BE131C7-644B-FFC9-0F01-4BB586F539F8}"/>
                </a:ext>
              </a:extLst>
            </p:cNvPr>
            <p:cNvSpPr txBox="1"/>
            <p:nvPr/>
          </p:nvSpPr>
          <p:spPr>
            <a:xfrm>
              <a:off x="6095999" y="3810427"/>
              <a:ext cx="1727548" cy="480720"/>
            </a:xfrm>
            <a:prstGeom prst="rect">
              <a:avLst/>
            </a:prstGeom>
            <a:noFill/>
            <a:ln>
              <a:solidFill>
                <a:srgbClr val="002060"/>
              </a:solidFill>
            </a:ln>
          </p:spPr>
          <p:txBody>
            <a:bodyPr wrap="none" rtlCol="0">
              <a:noAutofit/>
            </a:bodyPr>
            <a:lstStyle/>
            <a:p>
              <a:pPr algn="ctr"/>
              <a:r>
                <a:rPr lang="en-US" sz="1800" dirty="0">
                  <a:solidFill>
                    <a:srgbClr val="002060"/>
                  </a:solidFill>
                  <a:latin typeface="Calibri Light" panose="020F0302020204030204" pitchFamily="34" charset="0"/>
                  <a:cs typeface="Calibri Light" panose="020F0302020204030204" pitchFamily="34" charset="0"/>
                </a:rPr>
                <a:t>Event DB</a:t>
              </a:r>
            </a:p>
          </p:txBody>
        </p:sp>
        <p:sp>
          <p:nvSpPr>
            <p:cNvPr id="41" name="TextBox 40">
              <a:extLst>
                <a:ext uri="{FF2B5EF4-FFF2-40B4-BE49-F238E27FC236}">
                  <a16:creationId xmlns:a16="http://schemas.microsoft.com/office/drawing/2014/main" id="{2BF869F7-36B2-7262-59EC-32E5198A3DF2}"/>
                </a:ext>
              </a:extLst>
            </p:cNvPr>
            <p:cNvSpPr txBox="1"/>
            <p:nvPr/>
          </p:nvSpPr>
          <p:spPr>
            <a:xfrm>
              <a:off x="8209157" y="2852968"/>
              <a:ext cx="1888659" cy="668908"/>
            </a:xfrm>
            <a:prstGeom prst="rect">
              <a:avLst/>
            </a:prstGeom>
            <a:solidFill>
              <a:srgbClr val="002060"/>
            </a:solidFill>
            <a:ln>
              <a:solidFill>
                <a:srgbClr val="002060"/>
              </a:solidFill>
            </a:ln>
          </p:spPr>
          <p:txBody>
            <a:bodyPr wrap="none" rtlCol="0" anchor="ctr">
              <a:noAutofit/>
            </a:bodyPr>
            <a:lstStyle/>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Sky localization</a:t>
              </a:r>
            </a:p>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Parameter estimation</a:t>
              </a:r>
            </a:p>
          </p:txBody>
        </p:sp>
        <p:cxnSp>
          <p:nvCxnSpPr>
            <p:cNvPr id="50" name="Straight Arrow Connector 49">
              <a:extLst>
                <a:ext uri="{FF2B5EF4-FFF2-40B4-BE49-F238E27FC236}">
                  <a16:creationId xmlns:a16="http://schemas.microsoft.com/office/drawing/2014/main" id="{5AA55F7E-A491-951B-4B43-BD54C3F8891F}"/>
                </a:ext>
              </a:extLst>
            </p:cNvPr>
            <p:cNvCxnSpPr>
              <a:cxnSpLocks/>
            </p:cNvCxnSpPr>
            <p:nvPr/>
          </p:nvCxnSpPr>
          <p:spPr bwMode="auto">
            <a:xfrm>
              <a:off x="6960096" y="2564904"/>
              <a:ext cx="0" cy="304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1B30D175-BEFB-1969-8B79-4DC9C5A8340D}"/>
                </a:ext>
              </a:extLst>
            </p:cNvPr>
            <p:cNvCxnSpPr>
              <a:cxnSpLocks/>
            </p:cNvCxnSpPr>
            <p:nvPr/>
          </p:nvCxnSpPr>
          <p:spPr bwMode="auto">
            <a:xfrm>
              <a:off x="6960096" y="3501008"/>
              <a:ext cx="0" cy="304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E087ED58-4E7A-4D85-24B0-7FFEB1B59979}"/>
                </a:ext>
              </a:extLst>
            </p:cNvPr>
            <p:cNvSpPr txBox="1"/>
            <p:nvPr/>
          </p:nvSpPr>
          <p:spPr>
            <a:xfrm>
              <a:off x="10732589" y="3985413"/>
              <a:ext cx="784189" cy="400110"/>
            </a:xfrm>
            <a:prstGeom prst="rect">
              <a:avLst/>
            </a:prstGeom>
            <a:noFill/>
          </p:spPr>
          <p:txBody>
            <a:bodyPr wrap="none" rtlCol="0">
              <a:spAutoFit/>
            </a:bodyPr>
            <a:lstStyle/>
            <a:p>
              <a:r>
                <a:rPr lang="en-US" sz="2000" i="1" dirty="0">
                  <a:solidFill>
                    <a:srgbClr val="C00000"/>
                  </a:solidFill>
                  <a:latin typeface="Calibri Light" panose="020F0302020204030204" pitchFamily="34" charset="0"/>
                  <a:cs typeface="Calibri Light" panose="020F0302020204030204" pitchFamily="34" charset="0"/>
                </a:rPr>
                <a:t>Alerts</a:t>
              </a:r>
            </a:p>
          </p:txBody>
        </p:sp>
        <p:cxnSp>
          <p:nvCxnSpPr>
            <p:cNvPr id="76" name="Elbow Connector 75">
              <a:extLst>
                <a:ext uri="{FF2B5EF4-FFF2-40B4-BE49-F238E27FC236}">
                  <a16:creationId xmlns:a16="http://schemas.microsoft.com/office/drawing/2014/main" id="{275B5B0D-63FC-1013-AB51-7FACE206277A}"/>
                </a:ext>
              </a:extLst>
            </p:cNvPr>
            <p:cNvCxnSpPr>
              <a:cxnSpLocks/>
              <a:stCxn id="41" idx="1"/>
              <a:endCxn id="40" idx="3"/>
            </p:cNvCxnSpPr>
            <p:nvPr/>
          </p:nvCxnSpPr>
          <p:spPr bwMode="auto">
            <a:xfrm rot="10800000" flipV="1">
              <a:off x="7823547" y="3187421"/>
              <a:ext cx="385610" cy="863365"/>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86" name="Straight Arrow Connector 85">
              <a:extLst>
                <a:ext uri="{FF2B5EF4-FFF2-40B4-BE49-F238E27FC236}">
                  <a16:creationId xmlns:a16="http://schemas.microsoft.com/office/drawing/2014/main" id="{9CCFF2A6-689C-9D7D-633E-D69F9112BFAA}"/>
                </a:ext>
              </a:extLst>
            </p:cNvPr>
            <p:cNvCxnSpPr>
              <a:cxnSpLocks/>
              <a:endCxn id="56" idx="1"/>
            </p:cNvCxnSpPr>
            <p:nvPr/>
          </p:nvCxnSpPr>
          <p:spPr bwMode="auto">
            <a:xfrm flipV="1">
              <a:off x="7823546" y="4185468"/>
              <a:ext cx="2909043" cy="136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7" name="Straight Arrow Connector 96">
              <a:extLst>
                <a:ext uri="{FF2B5EF4-FFF2-40B4-BE49-F238E27FC236}">
                  <a16:creationId xmlns:a16="http://schemas.microsoft.com/office/drawing/2014/main" id="{98EF1865-25DB-B38E-DBB7-46EF620EB764}"/>
                </a:ext>
              </a:extLst>
            </p:cNvPr>
            <p:cNvCxnSpPr>
              <a:cxnSpLocks/>
            </p:cNvCxnSpPr>
            <p:nvPr/>
          </p:nvCxnSpPr>
          <p:spPr bwMode="auto">
            <a:xfrm>
              <a:off x="7823546" y="3066066"/>
              <a:ext cx="385611" cy="66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47B2D026-ECBB-9ED1-AB3D-A7FFE70E71AA}"/>
                </a:ext>
              </a:extLst>
            </p:cNvPr>
            <p:cNvSpPr txBox="1"/>
            <p:nvPr/>
          </p:nvSpPr>
          <p:spPr bwMode="auto">
            <a:xfrm>
              <a:off x="6220508" y="1383159"/>
              <a:ext cx="1988650" cy="461665"/>
            </a:xfrm>
            <a:prstGeom prst="rect">
              <a:avLst/>
            </a:prstGeom>
            <a:solidFill>
              <a:schemeClr val="lt1"/>
            </a:solidFill>
          </p:spPr>
          <p:txBody>
            <a:bodyPr wrap="square" rtlCol="0">
              <a:spAutoFit/>
            </a:bodyPr>
            <a:lstStyle/>
            <a:p>
              <a:r>
                <a:rPr lang="en-US" sz="2400" i="1" dirty="0">
                  <a:solidFill>
                    <a:srgbClr val="002060"/>
                  </a:solidFill>
                  <a:latin typeface="Calibri Light" panose="020F0302020204030204" pitchFamily="34" charset="0"/>
                  <a:cs typeface="Calibri Light" panose="020F0302020204030204" pitchFamily="34" charset="0"/>
                </a:rPr>
                <a:t>LOW-LATENCY</a:t>
              </a:r>
            </a:p>
          </p:txBody>
        </p:sp>
      </p:grpSp>
      <p:sp>
        <p:nvSpPr>
          <p:cNvPr id="42" name="TextBox 41">
            <a:extLst>
              <a:ext uri="{FF2B5EF4-FFF2-40B4-BE49-F238E27FC236}">
                <a16:creationId xmlns:a16="http://schemas.microsoft.com/office/drawing/2014/main" id="{3BB30D3D-84E7-4E14-32A6-96C52011DBFB}"/>
              </a:ext>
            </a:extLst>
          </p:cNvPr>
          <p:cNvSpPr txBox="1"/>
          <p:nvPr/>
        </p:nvSpPr>
        <p:spPr bwMode="auto">
          <a:xfrm>
            <a:off x="6220509" y="4489956"/>
            <a:ext cx="1546936" cy="523220"/>
          </a:xfrm>
          <a:prstGeom prst="rect">
            <a:avLst/>
          </a:prstGeom>
          <a:solidFill>
            <a:schemeClr val="lt1"/>
          </a:solidFill>
        </p:spPr>
        <p:txBody>
          <a:bodyPr wrap="square" rtlCol="0">
            <a:spAutoFit/>
          </a:bodyPr>
          <a:lstStyle/>
          <a:p>
            <a:r>
              <a:rPr lang="en-US" sz="2800" i="1" dirty="0">
                <a:solidFill>
                  <a:schemeClr val="tx2">
                    <a:lumMod val="50000"/>
                  </a:schemeClr>
                </a:solidFill>
                <a:latin typeface="Calibri Light" panose="020F0302020204030204" pitchFamily="34" charset="0"/>
                <a:cs typeface="Calibri Light" panose="020F0302020204030204" pitchFamily="34" charset="0"/>
              </a:rPr>
              <a:t>OFFLINE</a:t>
            </a:r>
          </a:p>
        </p:txBody>
      </p:sp>
      <p:cxnSp>
        <p:nvCxnSpPr>
          <p:cNvPr id="47" name="Elbow Connector 46">
            <a:extLst>
              <a:ext uri="{FF2B5EF4-FFF2-40B4-BE49-F238E27FC236}">
                <a16:creationId xmlns:a16="http://schemas.microsoft.com/office/drawing/2014/main" id="{60967461-D169-F911-7C1C-987FCA6E9996}"/>
              </a:ext>
            </a:extLst>
          </p:cNvPr>
          <p:cNvCxnSpPr>
            <a:cxnSpLocks/>
            <a:stCxn id="20" idx="3"/>
            <a:endCxn id="38" idx="1"/>
          </p:cNvCxnSpPr>
          <p:nvPr/>
        </p:nvCxnSpPr>
        <p:spPr bwMode="auto">
          <a:xfrm flipV="1">
            <a:off x="5300462" y="2108787"/>
            <a:ext cx="1298308" cy="1958715"/>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84" name="Straight Arrow Connector 83">
            <a:extLst>
              <a:ext uri="{FF2B5EF4-FFF2-40B4-BE49-F238E27FC236}">
                <a16:creationId xmlns:a16="http://schemas.microsoft.com/office/drawing/2014/main" id="{BD1BB0FF-31EC-1BB9-8701-9C4DEEC88870}"/>
              </a:ext>
            </a:extLst>
          </p:cNvPr>
          <p:cNvCxnSpPr>
            <a:cxnSpLocks/>
          </p:cNvCxnSpPr>
          <p:nvPr/>
        </p:nvCxnSpPr>
        <p:spPr bwMode="auto">
          <a:xfrm>
            <a:off x="5303912" y="5529652"/>
            <a:ext cx="1331844" cy="57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0" name="Straight Arrow Connector 79">
            <a:extLst>
              <a:ext uri="{FF2B5EF4-FFF2-40B4-BE49-F238E27FC236}">
                <a16:creationId xmlns:a16="http://schemas.microsoft.com/office/drawing/2014/main" id="{504AD0F9-185E-440C-6622-44FB3A8D0632}"/>
              </a:ext>
            </a:extLst>
          </p:cNvPr>
          <p:cNvCxnSpPr>
            <a:cxnSpLocks/>
          </p:cNvCxnSpPr>
          <p:nvPr/>
        </p:nvCxnSpPr>
        <p:spPr bwMode="auto">
          <a:xfrm>
            <a:off x="5300461" y="5141949"/>
            <a:ext cx="1331844" cy="78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2" name="Google Shape;133;p4">
            <a:extLst>
              <a:ext uri="{FF2B5EF4-FFF2-40B4-BE49-F238E27FC236}">
                <a16:creationId xmlns:a16="http://schemas.microsoft.com/office/drawing/2014/main" id="{CE1285EF-8ACC-0AD3-434A-EA03903A85CF}"/>
              </a:ext>
            </a:extLst>
          </p:cNvPr>
          <p:cNvSpPr txBox="1">
            <a:spLocks/>
          </p:cNvSpPr>
          <p:nvPr/>
        </p:nvSpPr>
        <p:spPr bwMode="auto">
          <a:xfrm>
            <a:off x="2329739" y="244399"/>
            <a:ext cx="9609458" cy="917398"/>
          </a:xfrm>
          <a:prstGeom prst="rect">
            <a:avLst/>
          </a:prstGeom>
          <a:noFill/>
          <a:ln>
            <a:noFill/>
          </a:ln>
        </p:spPr>
        <p:txBody>
          <a:bodyPr spcFirstLastPara="1" wrap="square" lIns="91423" tIns="45698" rIns="91423" bIns="45698" anchor="ctr" anchorCtr="0">
            <a:noAutofit/>
          </a:bodyPr>
          <a:lstStyle>
            <a:defPPr marR="0" lvl="0" algn="l">
              <a:lnSpc>
                <a:spcPct val="100000"/>
              </a:lnSpc>
              <a:spcBef>
                <a:spcPts val="0"/>
              </a:spcBef>
              <a:spcAft>
                <a:spcPts val="0"/>
              </a:spcAft>
            </a:defPPr>
            <a:lvl1pPr marR="0" lvl="0" algn="l">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pPr>
              <a:buClr>
                <a:srgbClr val="002060"/>
              </a:buClr>
              <a:buSzPts val="3960"/>
              <a:defRPr/>
            </a:pPr>
            <a:r>
              <a:rPr lang="en-US" sz="3600" dirty="0"/>
              <a:t>Computing and data requirements (D8.1)</a:t>
            </a:r>
            <a:endParaRPr lang="en-US" dirty="0"/>
          </a:p>
        </p:txBody>
      </p:sp>
      <p:sp>
        <p:nvSpPr>
          <p:cNvPr id="113" name="Google Shape;114;p2">
            <a:extLst>
              <a:ext uri="{FF2B5EF4-FFF2-40B4-BE49-F238E27FC236}">
                <a16:creationId xmlns:a16="http://schemas.microsoft.com/office/drawing/2014/main" id="{0E0FF41E-CFE3-4BC0-9137-D93041F38555}"/>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pic>
        <p:nvPicPr>
          <p:cNvPr id="124" name="Google Shape;131;p4" descr="Graphical user interface&#10;&#10;Description automatically generated with low confidence">
            <a:extLst>
              <a:ext uri="{FF2B5EF4-FFF2-40B4-BE49-F238E27FC236}">
                <a16:creationId xmlns:a16="http://schemas.microsoft.com/office/drawing/2014/main" id="{AB1FABD7-BB4A-45D4-FB0E-8E05E7B1DC88}"/>
              </a:ext>
            </a:extLst>
          </p:cNvPr>
          <p:cNvPicPr/>
          <p:nvPr/>
        </p:nvPicPr>
        <p:blipFill>
          <a:blip r:embed="rId4">
            <a:alphaModFix/>
          </a:blip>
          <a:srcRect l="52242" r="2021"/>
          <a:stretch/>
        </p:blipFill>
        <p:spPr bwMode="auto">
          <a:xfrm>
            <a:off x="47328" y="260648"/>
            <a:ext cx="1876962" cy="639507"/>
          </a:xfrm>
          <a:prstGeom prst="rect">
            <a:avLst/>
          </a:prstGeom>
          <a:noFill/>
          <a:ln>
            <a:noFill/>
          </a:ln>
        </p:spPr>
      </p:pic>
      <p:sp>
        <p:nvSpPr>
          <p:cNvPr id="125" name="Google Shape;132;p4">
            <a:extLst>
              <a:ext uri="{FF2B5EF4-FFF2-40B4-BE49-F238E27FC236}">
                <a16:creationId xmlns:a16="http://schemas.microsoft.com/office/drawing/2014/main" id="{891DEA22-5385-184A-D04C-759D4925854A}"/>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
        <p:nvSpPr>
          <p:cNvPr id="3" name="CuadroTexto 2">
            <a:extLst>
              <a:ext uri="{FF2B5EF4-FFF2-40B4-BE49-F238E27FC236}">
                <a16:creationId xmlns:a16="http://schemas.microsoft.com/office/drawing/2014/main" id="{C9BDC796-20A3-DC28-86CA-C3F9F758D42D}"/>
              </a:ext>
            </a:extLst>
          </p:cNvPr>
          <p:cNvSpPr txBox="1"/>
          <p:nvPr/>
        </p:nvSpPr>
        <p:spPr>
          <a:xfrm>
            <a:off x="2198762" y="6305824"/>
            <a:ext cx="2889126" cy="292388"/>
          </a:xfrm>
          <a:prstGeom prst="rect">
            <a:avLst/>
          </a:prstGeom>
          <a:noFill/>
        </p:spPr>
        <p:txBody>
          <a:bodyPr wrap="square">
            <a:spAutoFit/>
          </a:bodyPr>
          <a:lstStyle/>
          <a:p>
            <a:r>
              <a:rPr lang="es-ES" sz="1300" dirty="0">
                <a:latin typeface="Calibri" panose="020F0502020204030204" pitchFamily="34" charset="0"/>
                <a:cs typeface="Calibri" panose="020F0502020204030204" pitchFamily="34" charset="0"/>
              </a:rPr>
              <a:t>Figure </a:t>
            </a:r>
            <a:r>
              <a:rPr lang="es-ES" sz="1300" dirty="0" err="1">
                <a:latin typeface="Calibri" panose="020F0502020204030204" pitchFamily="34" charset="0"/>
                <a:cs typeface="Calibri" panose="020F0502020204030204" pitchFamily="34" charset="0"/>
              </a:rPr>
              <a:t>credit</a:t>
            </a:r>
            <a:r>
              <a:rPr lang="es-ES" sz="1300" dirty="0">
                <a:latin typeface="Calibri" panose="020F0502020204030204" pitchFamily="34" charset="0"/>
                <a:cs typeface="Calibri" panose="020F0502020204030204" pitchFamily="34" charset="0"/>
              </a:rPr>
              <a:t>: Stefano </a:t>
            </a:r>
            <a:r>
              <a:rPr lang="es-ES" sz="1300" dirty="0" err="1">
                <a:latin typeface="Calibri" panose="020F0502020204030204" pitchFamily="34" charset="0"/>
                <a:cs typeface="Calibri" panose="020F0502020204030204" pitchFamily="34" charset="0"/>
              </a:rPr>
              <a:t>Bagnasco</a:t>
            </a:r>
            <a:r>
              <a:rPr lang="es-ES" sz="13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9812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 name="Google Shape;115;p2"/>
          <p:cNvSpPr txBox="1">
            <a:spLocks noGrp="1"/>
          </p:cNvSpPr>
          <p:nvPr>
            <p:ph type="sldNum" idx="12"/>
          </p:nvPr>
        </p:nvSpPr>
        <p:spPr bwMode="auto">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a:lnSpc>
                <a:spcPct val="100000"/>
              </a:lnSpc>
              <a:spcBef>
                <a:spcPts val="0"/>
              </a:spcBef>
              <a:spcAft>
                <a:spcPts val="0"/>
              </a:spcAft>
              <a:buSzPts val="1200"/>
              <a:buNone/>
              <a:defRPr/>
            </a:pPr>
            <a:fld id="{00000000-1234-1234-1234-123412341234}" type="slidenum">
              <a:rPr lang="en-US">
                <a:latin typeface="Calibri"/>
                <a:cs typeface="Calibri"/>
              </a:rPr>
              <a:t>6</a:t>
            </a:fld>
            <a:endParaRPr dirty="0">
              <a:latin typeface="Calibri"/>
              <a:cs typeface="Calibri"/>
            </a:endParaRPr>
          </a:p>
        </p:txBody>
      </p:sp>
      <p:pic>
        <p:nvPicPr>
          <p:cNvPr id="119" name="Google Shape;119;p2"/>
          <p:cNvPicPr/>
          <p:nvPr/>
        </p:nvPicPr>
        <p:blipFill>
          <a:blip r:embed="rId3">
            <a:alphaModFix amt="50000"/>
          </a:blip>
          <a:srcRect l="18023" t="27266" r="16698" b="25063"/>
          <a:stretch/>
        </p:blipFill>
        <p:spPr bwMode="auto">
          <a:xfrm>
            <a:off x="298138" y="6203200"/>
            <a:ext cx="1877101" cy="518244"/>
          </a:xfrm>
          <a:prstGeom prst="rect">
            <a:avLst/>
          </a:prstGeom>
          <a:noFill/>
          <a:ln>
            <a:noFill/>
          </a:ln>
        </p:spPr>
      </p:pic>
      <p:grpSp>
        <p:nvGrpSpPr>
          <p:cNvPr id="107" name="Group 106">
            <a:extLst>
              <a:ext uri="{FF2B5EF4-FFF2-40B4-BE49-F238E27FC236}">
                <a16:creationId xmlns:a16="http://schemas.microsoft.com/office/drawing/2014/main" id="{DBF75A89-CC46-8883-A680-FABC6C3E706A}"/>
              </a:ext>
            </a:extLst>
          </p:cNvPr>
          <p:cNvGrpSpPr/>
          <p:nvPr/>
        </p:nvGrpSpPr>
        <p:grpSpPr>
          <a:xfrm>
            <a:off x="983432" y="1190008"/>
            <a:ext cx="4608512" cy="5067855"/>
            <a:chOff x="407368" y="1321604"/>
            <a:chExt cx="4608512" cy="5067855"/>
          </a:xfrm>
        </p:grpSpPr>
        <p:sp>
          <p:nvSpPr>
            <p:cNvPr id="102" name="Rounded Rectangle 101">
              <a:extLst>
                <a:ext uri="{FF2B5EF4-FFF2-40B4-BE49-F238E27FC236}">
                  <a16:creationId xmlns:a16="http://schemas.microsoft.com/office/drawing/2014/main" id="{51D2BF3C-C47C-258E-692D-2BFDD93E785D}"/>
                </a:ext>
              </a:extLst>
            </p:cNvPr>
            <p:cNvSpPr/>
            <p:nvPr/>
          </p:nvSpPr>
          <p:spPr>
            <a:xfrm>
              <a:off x="407368" y="1628800"/>
              <a:ext cx="4608512" cy="4760659"/>
            </a:xfrm>
            <a:prstGeom prst="roundRect">
              <a:avLst>
                <a:gd name="adj" fmla="val 6471"/>
              </a:avLst>
            </a:prstGeom>
            <a:solidFill>
              <a:schemeClr val="bg1">
                <a:lumMod val="95000"/>
                <a:alpha val="75024"/>
              </a:schemeClr>
            </a:solidFill>
            <a:ln cap="sq" cmpd="sng">
              <a:solidFill>
                <a:srgbClr val="0070C0"/>
              </a:solidFill>
              <a:prstDash val="sys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31C78DCD-B991-35CF-0F11-DFC1407FE32E}"/>
                </a:ext>
              </a:extLst>
            </p:cNvPr>
            <p:cNvGrpSpPr/>
            <p:nvPr/>
          </p:nvGrpSpPr>
          <p:grpSpPr>
            <a:xfrm>
              <a:off x="695400" y="1916832"/>
              <a:ext cx="4028999" cy="4303799"/>
              <a:chOff x="695400" y="1916832"/>
              <a:chExt cx="4028999" cy="4303799"/>
            </a:xfrm>
          </p:grpSpPr>
          <p:grpSp>
            <p:nvGrpSpPr>
              <p:cNvPr id="99" name="Group 98">
                <a:extLst>
                  <a:ext uri="{FF2B5EF4-FFF2-40B4-BE49-F238E27FC236}">
                    <a16:creationId xmlns:a16="http://schemas.microsoft.com/office/drawing/2014/main" id="{EEB65C75-EA3F-05DA-28B9-12DA1F23F7DD}"/>
                  </a:ext>
                </a:extLst>
              </p:cNvPr>
              <p:cNvGrpSpPr/>
              <p:nvPr/>
            </p:nvGrpSpPr>
            <p:grpSpPr>
              <a:xfrm>
                <a:off x="695400" y="1916832"/>
                <a:ext cx="1584176" cy="1512168"/>
                <a:chOff x="623392" y="1628800"/>
                <a:chExt cx="1584176" cy="1512168"/>
              </a:xfrm>
            </p:grpSpPr>
            <p:cxnSp>
              <p:nvCxnSpPr>
                <p:cNvPr id="10" name="Elbow Connector 9">
                  <a:extLst>
                    <a:ext uri="{FF2B5EF4-FFF2-40B4-BE49-F238E27FC236}">
                      <a16:creationId xmlns:a16="http://schemas.microsoft.com/office/drawing/2014/main" id="{A8069520-5F3C-A320-753D-78A164412F3F}"/>
                    </a:ext>
                  </a:extLst>
                </p:cNvPr>
                <p:cNvCxnSpPr>
                  <a:cxnSpLocks/>
                </p:cNvCxnSpPr>
                <p:nvPr/>
              </p:nvCxnSpPr>
              <p:spPr>
                <a:xfrm rot="5400000" flipH="1" flipV="1">
                  <a:off x="733366" y="1699008"/>
                  <a:ext cx="1440000" cy="1443600"/>
                </a:xfrm>
                <a:prstGeom prst="bentConnector3">
                  <a:avLst>
                    <a:gd name="adj1" fmla="val 97512"/>
                  </a:avLst>
                </a:prstGeom>
                <a:solidFill>
                  <a:srgbClr val="B8A9A4"/>
                </a:solidFill>
                <a:ln>
                  <a:solidFill>
                    <a:srgbClr val="AECAC3"/>
                  </a:solidFill>
                </a:ln>
              </p:spPr>
              <p:style>
                <a:lnRef idx="3">
                  <a:schemeClr val="accent6"/>
                </a:lnRef>
                <a:fillRef idx="0">
                  <a:schemeClr val="accent6"/>
                </a:fillRef>
                <a:effectRef idx="2">
                  <a:schemeClr val="accent6"/>
                </a:effectRef>
                <a:fontRef idx="minor">
                  <a:schemeClr val="tx1"/>
                </a:fontRef>
              </p:style>
            </p:cxnSp>
            <p:sp>
              <p:nvSpPr>
                <p:cNvPr id="14" name="Rectangle 13">
                  <a:extLst>
                    <a:ext uri="{FF2B5EF4-FFF2-40B4-BE49-F238E27FC236}">
                      <a16:creationId xmlns:a16="http://schemas.microsoft.com/office/drawing/2014/main" id="{0D3E8586-45E0-92F5-0267-6EAE2D979C97}"/>
                    </a:ext>
                  </a:extLst>
                </p:cNvPr>
                <p:cNvSpPr/>
                <p:nvPr/>
              </p:nvSpPr>
              <p:spPr>
                <a:xfrm>
                  <a:off x="623424" y="1628832"/>
                  <a:ext cx="288000" cy="288000"/>
                </a:xfrm>
                <a:prstGeom prst="rect">
                  <a:avLst/>
                </a:prstGeom>
                <a:solidFill>
                  <a:srgbClr val="B8A9A4"/>
                </a:solidFill>
                <a:ln>
                  <a:solidFill>
                    <a:srgbClr val="AECAC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E82B65CD-EF14-E638-7594-649AC6815906}"/>
                    </a:ext>
                  </a:extLst>
                </p:cNvPr>
                <p:cNvSpPr/>
                <p:nvPr/>
              </p:nvSpPr>
              <p:spPr bwMode="auto">
                <a:xfrm>
                  <a:off x="1919568" y="1628800"/>
                  <a:ext cx="288000" cy="288000"/>
                </a:xfrm>
                <a:prstGeom prst="rect">
                  <a:avLst/>
                </a:prstGeom>
                <a:solidFill>
                  <a:srgbClr val="B8A9A4"/>
                </a:solidFill>
                <a:ln>
                  <a:solidFill>
                    <a:srgbClr val="AECAC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4FEAC087-9E85-5610-5315-36088C5B7AF0}"/>
                    </a:ext>
                  </a:extLst>
                </p:cNvPr>
                <p:cNvSpPr/>
                <p:nvPr/>
              </p:nvSpPr>
              <p:spPr bwMode="auto">
                <a:xfrm>
                  <a:off x="623392" y="2852968"/>
                  <a:ext cx="288000" cy="288000"/>
                </a:xfrm>
                <a:prstGeom prst="rect">
                  <a:avLst/>
                </a:prstGeom>
                <a:solidFill>
                  <a:srgbClr val="B8A9A4"/>
                </a:solidFill>
                <a:ln>
                  <a:solidFill>
                    <a:srgbClr val="AECAC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pSp>
          <p:sp>
            <p:nvSpPr>
              <p:cNvPr id="17" name="TextBox 16">
                <a:extLst>
                  <a:ext uri="{FF2B5EF4-FFF2-40B4-BE49-F238E27FC236}">
                    <a16:creationId xmlns:a16="http://schemas.microsoft.com/office/drawing/2014/main" id="{2DD06BB4-5FA9-D0EF-CAFC-6C7A9244DA84}"/>
                  </a:ext>
                </a:extLst>
              </p:cNvPr>
              <p:cNvSpPr txBox="1"/>
              <p:nvPr/>
            </p:nvSpPr>
            <p:spPr>
              <a:xfrm>
                <a:off x="3105846" y="1992765"/>
                <a:ext cx="1564852" cy="646331"/>
              </a:xfrm>
              <a:prstGeom prst="rect">
                <a:avLst/>
              </a:prstGeom>
              <a:noFill/>
              <a:ln>
                <a:solidFill>
                  <a:srgbClr val="0070C0"/>
                </a:solidFill>
              </a:ln>
            </p:spPr>
            <p:txBody>
              <a:bodyPr wrap="none" rtlCol="0">
                <a:spAutoFit/>
              </a:bodyPr>
              <a:lstStyle/>
              <a:p>
                <a:pPr algn="ctr"/>
                <a:r>
                  <a:rPr lang="en-US" sz="1800" dirty="0">
                    <a:solidFill>
                      <a:srgbClr val="0070C0"/>
                    </a:solidFill>
                    <a:latin typeface="Calibri Light" panose="020F0302020204030204" pitchFamily="34" charset="0"/>
                    <a:cs typeface="Calibri Light" panose="020F0302020204030204" pitchFamily="34" charset="0"/>
                  </a:rPr>
                  <a:t>Full bandwidth</a:t>
                </a:r>
              </a:p>
              <a:p>
                <a:pPr algn="ctr"/>
                <a:r>
                  <a:rPr lang="en-US" sz="1800" dirty="0">
                    <a:solidFill>
                      <a:srgbClr val="0070C0"/>
                    </a:solidFill>
                    <a:latin typeface="Calibri Light" panose="020F0302020204030204" pitchFamily="34" charset="0"/>
                    <a:cs typeface="Calibri Light" panose="020F0302020204030204" pitchFamily="34" charset="0"/>
                  </a:rPr>
                  <a:t>raw</a:t>
                </a:r>
              </a:p>
            </p:txBody>
          </p:sp>
          <p:sp>
            <p:nvSpPr>
              <p:cNvPr id="18" name="TextBox 17">
                <a:extLst>
                  <a:ext uri="{FF2B5EF4-FFF2-40B4-BE49-F238E27FC236}">
                    <a16:creationId xmlns:a16="http://schemas.microsoft.com/office/drawing/2014/main" id="{56047883-54BC-AA56-F100-329E9A98FB3C}"/>
                  </a:ext>
                </a:extLst>
              </p:cNvPr>
              <p:cNvSpPr txBox="1"/>
              <p:nvPr/>
            </p:nvSpPr>
            <p:spPr bwMode="auto">
              <a:xfrm>
                <a:off x="3052146" y="2943809"/>
                <a:ext cx="1672253" cy="631391"/>
              </a:xfrm>
              <a:prstGeom prst="rect">
                <a:avLst/>
              </a:prstGeom>
              <a:noFill/>
              <a:ln>
                <a:solidFill>
                  <a:srgbClr val="0070C0"/>
                </a:solidFill>
              </a:ln>
            </p:spPr>
            <p:txBody>
              <a:bodyPr wrap="none" rtlCol="0">
                <a:noAutofit/>
              </a:bodyPr>
              <a:lstStyle/>
              <a:p>
                <a:pPr algn="ctr"/>
                <a:r>
                  <a:rPr lang="en-US" sz="1800" dirty="0">
                    <a:solidFill>
                      <a:srgbClr val="0070C0"/>
                    </a:solidFill>
                    <a:latin typeface="Calibri Light" panose="020F0302020204030204" pitchFamily="34" charset="0"/>
                    <a:cs typeface="Calibri Light" panose="020F0302020204030204" pitchFamily="34" charset="0"/>
                  </a:rPr>
                  <a:t>Bulk data</a:t>
                </a:r>
              </a:p>
              <a:p>
                <a:pPr algn="ctr"/>
                <a:r>
                  <a:rPr lang="en-US" sz="1800" dirty="0">
                    <a:solidFill>
                      <a:srgbClr val="0070C0"/>
                    </a:solidFill>
                    <a:latin typeface="Calibri Light" panose="020F0302020204030204" pitchFamily="34" charset="0"/>
                    <a:cs typeface="Calibri Light" panose="020F0302020204030204" pitchFamily="34" charset="0"/>
                  </a:rPr>
                  <a:t>raw</a:t>
                </a:r>
              </a:p>
            </p:txBody>
          </p:sp>
          <p:sp>
            <p:nvSpPr>
              <p:cNvPr id="19" name="TextBox 18">
                <a:extLst>
                  <a:ext uri="{FF2B5EF4-FFF2-40B4-BE49-F238E27FC236}">
                    <a16:creationId xmlns:a16="http://schemas.microsoft.com/office/drawing/2014/main" id="{CE7491F4-A557-C8A3-D4E0-87502025F59E}"/>
                  </a:ext>
                </a:extLst>
              </p:cNvPr>
              <p:cNvSpPr txBox="1"/>
              <p:nvPr/>
            </p:nvSpPr>
            <p:spPr bwMode="auto">
              <a:xfrm>
                <a:off x="3052145" y="4819506"/>
                <a:ext cx="1672253" cy="631391"/>
              </a:xfrm>
              <a:prstGeom prst="rect">
                <a:avLst/>
              </a:prstGeom>
              <a:noFill/>
              <a:ln>
                <a:solidFill>
                  <a:srgbClr val="0070C0"/>
                </a:solidFill>
              </a:ln>
            </p:spPr>
            <p:txBody>
              <a:bodyPr wrap="none" rtlCol="0">
                <a:noAutofit/>
              </a:bodyPr>
              <a:lstStyle/>
              <a:p>
                <a:pPr algn="ctr"/>
                <a:r>
                  <a:rPr lang="en-US" sz="1800" dirty="0">
                    <a:solidFill>
                      <a:srgbClr val="0070C0"/>
                    </a:solidFill>
                    <a:latin typeface="Calibri Light" panose="020F0302020204030204" pitchFamily="34" charset="0"/>
                    <a:cs typeface="Calibri Light" panose="020F0302020204030204" pitchFamily="34" charset="0"/>
                  </a:rPr>
                  <a:t>Calibrated</a:t>
                </a:r>
              </a:p>
              <a:p>
                <a:pPr algn="ctr"/>
                <a:r>
                  <a:rPr lang="en-US" sz="1800" dirty="0">
                    <a:solidFill>
                      <a:srgbClr val="0070C0"/>
                    </a:solidFill>
                    <a:latin typeface="Calibri Light" panose="020F0302020204030204" pitchFamily="34" charset="0"/>
                    <a:cs typeface="Calibri Light" panose="020F0302020204030204" pitchFamily="34" charset="0"/>
                  </a:rPr>
                  <a:t>aggregated h(t)</a:t>
                </a:r>
              </a:p>
            </p:txBody>
          </p:sp>
          <p:sp>
            <p:nvSpPr>
              <p:cNvPr id="20" name="TextBox 19">
                <a:extLst>
                  <a:ext uri="{FF2B5EF4-FFF2-40B4-BE49-F238E27FC236}">
                    <a16:creationId xmlns:a16="http://schemas.microsoft.com/office/drawing/2014/main" id="{9B10E5A7-DC24-7572-DFCB-2167765E29A8}"/>
                  </a:ext>
                </a:extLst>
              </p:cNvPr>
              <p:cNvSpPr txBox="1"/>
              <p:nvPr/>
            </p:nvSpPr>
            <p:spPr bwMode="auto">
              <a:xfrm>
                <a:off x="3052145" y="3883402"/>
                <a:ext cx="1672253" cy="631391"/>
              </a:xfrm>
              <a:prstGeom prst="rect">
                <a:avLst/>
              </a:prstGeom>
              <a:noFill/>
              <a:ln>
                <a:solidFill>
                  <a:srgbClr val="0070C0"/>
                </a:solidFill>
              </a:ln>
            </p:spPr>
            <p:txBody>
              <a:bodyPr wrap="none" rtlCol="0">
                <a:noAutofit/>
              </a:bodyPr>
              <a:lstStyle/>
              <a:p>
                <a:pPr algn="ctr"/>
                <a:r>
                  <a:rPr lang="en-US" sz="1800" dirty="0">
                    <a:solidFill>
                      <a:srgbClr val="0070C0"/>
                    </a:solidFill>
                    <a:latin typeface="Calibri Light" panose="020F0302020204030204" pitchFamily="34" charset="0"/>
                    <a:cs typeface="Calibri Light" panose="020F0302020204030204" pitchFamily="34" charset="0"/>
                  </a:rPr>
                  <a:t>Uncalibrated</a:t>
                </a:r>
              </a:p>
              <a:p>
                <a:pPr algn="ctr"/>
                <a:r>
                  <a:rPr lang="en-US" sz="1800" dirty="0">
                    <a:solidFill>
                      <a:srgbClr val="0070C0"/>
                    </a:solidFill>
                    <a:latin typeface="Calibri Light" panose="020F0302020204030204" pitchFamily="34" charset="0"/>
                    <a:cs typeface="Calibri Light" panose="020F0302020204030204" pitchFamily="34" charset="0"/>
                  </a:rPr>
                  <a:t>aggregated h(t)</a:t>
                </a:r>
              </a:p>
            </p:txBody>
          </p:sp>
          <p:sp>
            <p:nvSpPr>
              <p:cNvPr id="21" name="TextBox 20">
                <a:extLst>
                  <a:ext uri="{FF2B5EF4-FFF2-40B4-BE49-F238E27FC236}">
                    <a16:creationId xmlns:a16="http://schemas.microsoft.com/office/drawing/2014/main" id="{1C246DA3-BFC4-AE0A-10EE-FAF39FE38A97}"/>
                  </a:ext>
                </a:extLst>
              </p:cNvPr>
              <p:cNvSpPr txBox="1"/>
              <p:nvPr/>
            </p:nvSpPr>
            <p:spPr bwMode="auto">
              <a:xfrm>
                <a:off x="3052144" y="5589240"/>
                <a:ext cx="1672253" cy="631391"/>
              </a:xfrm>
              <a:prstGeom prst="rect">
                <a:avLst/>
              </a:prstGeom>
              <a:noFill/>
              <a:ln>
                <a:solidFill>
                  <a:srgbClr val="0070C0"/>
                </a:solidFill>
              </a:ln>
            </p:spPr>
            <p:txBody>
              <a:bodyPr wrap="none" rtlCol="0">
                <a:noAutofit/>
              </a:bodyPr>
              <a:lstStyle/>
              <a:p>
                <a:pPr algn="ctr"/>
                <a:r>
                  <a:rPr lang="en-US" sz="1800" dirty="0">
                    <a:solidFill>
                      <a:srgbClr val="0070C0"/>
                    </a:solidFill>
                    <a:latin typeface="Calibri Light" panose="020F0302020204030204" pitchFamily="34" charset="0"/>
                    <a:cs typeface="Calibri Light" panose="020F0302020204030204" pitchFamily="34" charset="0"/>
                  </a:rPr>
                  <a:t>Reduced</a:t>
                </a:r>
              </a:p>
              <a:p>
                <a:pPr algn="ctr"/>
                <a:r>
                  <a:rPr lang="en-US" sz="1800" dirty="0">
                    <a:solidFill>
                      <a:srgbClr val="0070C0"/>
                    </a:solidFill>
                    <a:latin typeface="Calibri Light" panose="020F0302020204030204" pitchFamily="34" charset="0"/>
                    <a:cs typeface="Calibri Light" panose="020F0302020204030204" pitchFamily="34" charset="0"/>
                  </a:rPr>
                  <a:t>datasets</a:t>
                </a:r>
              </a:p>
            </p:txBody>
          </p:sp>
          <p:sp>
            <p:nvSpPr>
              <p:cNvPr id="22" name="TextBox 21">
                <a:extLst>
                  <a:ext uri="{FF2B5EF4-FFF2-40B4-BE49-F238E27FC236}">
                    <a16:creationId xmlns:a16="http://schemas.microsoft.com/office/drawing/2014/main" id="{A9008A6B-0666-8BB4-2CBB-9D74530C3921}"/>
                  </a:ext>
                </a:extLst>
              </p:cNvPr>
              <p:cNvSpPr txBox="1"/>
              <p:nvPr/>
            </p:nvSpPr>
            <p:spPr>
              <a:xfrm>
                <a:off x="1013226" y="2331457"/>
                <a:ext cx="1737976" cy="1169551"/>
              </a:xfrm>
              <a:prstGeom prst="rect">
                <a:avLst/>
              </a:prstGeom>
              <a:solidFill>
                <a:srgbClr val="0070C0">
                  <a:alpha val="66968"/>
                </a:srgbClr>
              </a:solidFill>
            </p:spPr>
            <p:txBody>
              <a:bodyPr wrap="none" rtlCol="0">
                <a:spAutoFit/>
              </a:bodyPr>
              <a:lstStyle/>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DAQ</a:t>
                </a:r>
              </a:p>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Monitoring</a:t>
                </a:r>
              </a:p>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Detector control</a:t>
                </a:r>
              </a:p>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Automation</a:t>
                </a:r>
              </a:p>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h(t) reconstruction</a:t>
                </a:r>
              </a:p>
            </p:txBody>
          </p:sp>
          <p:cxnSp>
            <p:nvCxnSpPr>
              <p:cNvPr id="25" name="Straight Arrow Connector 24">
                <a:extLst>
                  <a:ext uri="{FF2B5EF4-FFF2-40B4-BE49-F238E27FC236}">
                    <a16:creationId xmlns:a16="http://schemas.microsoft.com/office/drawing/2014/main" id="{9B32BD99-0105-D60A-AA44-E8C0A55FB8F6}"/>
                  </a:ext>
                </a:extLst>
              </p:cNvPr>
              <p:cNvCxnSpPr>
                <a:cxnSpLocks/>
              </p:cNvCxnSpPr>
              <p:nvPr/>
            </p:nvCxnSpPr>
            <p:spPr>
              <a:xfrm flipV="1">
                <a:off x="1013226" y="2276872"/>
                <a:ext cx="1986430" cy="15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80F5BB96-170A-02B0-144C-9A4DEDE1782E}"/>
                  </a:ext>
                </a:extLst>
              </p:cNvPr>
              <p:cNvCxnSpPr>
                <a:cxnSpLocks/>
                <a:stCxn id="17" idx="2"/>
                <a:endCxn id="18" idx="0"/>
              </p:cNvCxnSpPr>
              <p:nvPr/>
            </p:nvCxnSpPr>
            <p:spPr bwMode="auto">
              <a:xfrm>
                <a:off x="3888272" y="2639096"/>
                <a:ext cx="1" cy="304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EFD3001D-39F0-61DE-A6F3-F7BD7BE37547}"/>
                  </a:ext>
                </a:extLst>
              </p:cNvPr>
              <p:cNvCxnSpPr>
                <a:cxnSpLocks/>
              </p:cNvCxnSpPr>
              <p:nvPr/>
            </p:nvCxnSpPr>
            <p:spPr bwMode="auto">
              <a:xfrm>
                <a:off x="3863752" y="3556335"/>
                <a:ext cx="0" cy="304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40F650C6-9023-767D-50B4-C08BD5ADD300}"/>
                  </a:ext>
                </a:extLst>
              </p:cNvPr>
              <p:cNvCxnSpPr>
                <a:cxnSpLocks/>
              </p:cNvCxnSpPr>
              <p:nvPr/>
            </p:nvCxnSpPr>
            <p:spPr bwMode="auto">
              <a:xfrm>
                <a:off x="3863752" y="4509120"/>
                <a:ext cx="0" cy="304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Elbow Connector 34">
                <a:extLst>
                  <a:ext uri="{FF2B5EF4-FFF2-40B4-BE49-F238E27FC236}">
                    <a16:creationId xmlns:a16="http://schemas.microsoft.com/office/drawing/2014/main" id="{9CBE0BB1-21EA-5BDC-FF79-4BBE007D8B34}"/>
                  </a:ext>
                </a:extLst>
              </p:cNvPr>
              <p:cNvCxnSpPr>
                <a:stCxn id="18" idx="1"/>
                <a:endCxn id="21" idx="1"/>
              </p:cNvCxnSpPr>
              <p:nvPr/>
            </p:nvCxnSpPr>
            <p:spPr>
              <a:xfrm rot="10800000" flipV="1">
                <a:off x="3052144" y="3259504"/>
                <a:ext cx="2" cy="2645431"/>
              </a:xfrm>
              <a:prstGeom prst="bentConnector3">
                <a:avLst>
                  <a:gd name="adj1" fmla="val 11430100000"/>
                </a:avLst>
              </a:prstGeom>
              <a:ln>
                <a:tailEnd type="triangle"/>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id="{38843D72-A136-705A-1039-6A51F8561B4A}"/>
                </a:ext>
              </a:extLst>
            </p:cNvPr>
            <p:cNvSpPr txBox="1"/>
            <p:nvPr/>
          </p:nvSpPr>
          <p:spPr>
            <a:xfrm>
              <a:off x="3287688" y="1321604"/>
              <a:ext cx="1296134" cy="523220"/>
            </a:xfrm>
            <a:prstGeom prst="rect">
              <a:avLst/>
            </a:prstGeom>
            <a:solidFill>
              <a:schemeClr val="bg1"/>
            </a:solidFill>
          </p:spPr>
          <p:txBody>
            <a:bodyPr wrap="square" rtlCol="0" anchor="b">
              <a:spAutoFit/>
            </a:bodyPr>
            <a:lstStyle/>
            <a:p>
              <a:r>
                <a:rPr lang="en-US" sz="2800" i="1" dirty="0">
                  <a:solidFill>
                    <a:srgbClr val="0070C0"/>
                  </a:solidFill>
                  <a:latin typeface="Calibri Light" panose="020F0302020204030204" pitchFamily="34" charset="0"/>
                  <a:cs typeface="Calibri Light" panose="020F0302020204030204" pitchFamily="34" charset="0"/>
                </a:rPr>
                <a:t>ONLINE</a:t>
              </a:r>
            </a:p>
          </p:txBody>
        </p:sp>
      </p:grpSp>
      <p:pic>
        <p:nvPicPr>
          <p:cNvPr id="2" name="Picture 1" descr="A table with text on it&#10;&#10;Description automatically generated">
            <a:extLst>
              <a:ext uri="{FF2B5EF4-FFF2-40B4-BE49-F238E27FC236}">
                <a16:creationId xmlns:a16="http://schemas.microsoft.com/office/drawing/2014/main" id="{F8D56A96-DD19-CF89-73F8-5E60285C5A4F}"/>
              </a:ext>
            </a:extLst>
          </p:cNvPr>
          <p:cNvPicPr>
            <a:picLocks noChangeAspect="1"/>
          </p:cNvPicPr>
          <p:nvPr/>
        </p:nvPicPr>
        <p:blipFill rotWithShape="1">
          <a:blip r:embed="rId4"/>
          <a:srcRect l="14010" r="15093" b="24374"/>
          <a:stretch/>
        </p:blipFill>
        <p:spPr bwMode="auto">
          <a:xfrm>
            <a:off x="5942313" y="1386305"/>
            <a:ext cx="6018110" cy="2991219"/>
          </a:xfrm>
          <a:prstGeom prst="rect">
            <a:avLst/>
          </a:prstGeom>
        </p:spPr>
      </p:pic>
      <p:pic>
        <p:nvPicPr>
          <p:cNvPr id="3" name="Picture 2" descr="A table with text on it&#10;&#10;Description automatically generated">
            <a:extLst>
              <a:ext uri="{FF2B5EF4-FFF2-40B4-BE49-F238E27FC236}">
                <a16:creationId xmlns:a16="http://schemas.microsoft.com/office/drawing/2014/main" id="{DD9983D0-E2DB-95BF-5126-91D2722B181A}"/>
              </a:ext>
            </a:extLst>
          </p:cNvPr>
          <p:cNvPicPr>
            <a:picLocks noChangeAspect="1"/>
          </p:cNvPicPr>
          <p:nvPr/>
        </p:nvPicPr>
        <p:blipFill rotWithShape="1">
          <a:blip r:embed="rId4"/>
          <a:srcRect t="74917"/>
          <a:stretch/>
        </p:blipFill>
        <p:spPr bwMode="auto">
          <a:xfrm>
            <a:off x="5870281" y="4509120"/>
            <a:ext cx="6297094" cy="735986"/>
          </a:xfrm>
          <a:prstGeom prst="rect">
            <a:avLst/>
          </a:prstGeom>
        </p:spPr>
      </p:pic>
      <p:sp>
        <p:nvSpPr>
          <p:cNvPr id="7" name="Google Shape;114;p2">
            <a:extLst>
              <a:ext uri="{FF2B5EF4-FFF2-40B4-BE49-F238E27FC236}">
                <a16:creationId xmlns:a16="http://schemas.microsoft.com/office/drawing/2014/main" id="{610C1C8F-3A56-CB25-BF2D-83AC019F3611}"/>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pic>
        <p:nvPicPr>
          <p:cNvPr id="11" name="Google Shape;131;p4" descr="Graphical user interface&#10;&#10;Description automatically generated with low confidence">
            <a:extLst>
              <a:ext uri="{FF2B5EF4-FFF2-40B4-BE49-F238E27FC236}">
                <a16:creationId xmlns:a16="http://schemas.microsoft.com/office/drawing/2014/main" id="{E465AD9F-B8C9-9097-D6EF-4AE7BC0322CF}"/>
              </a:ext>
            </a:extLst>
          </p:cNvPr>
          <p:cNvPicPr/>
          <p:nvPr/>
        </p:nvPicPr>
        <p:blipFill>
          <a:blip r:embed="rId5">
            <a:alphaModFix/>
          </a:blip>
          <a:srcRect l="52242" r="2021"/>
          <a:stretch/>
        </p:blipFill>
        <p:spPr bwMode="auto">
          <a:xfrm>
            <a:off x="47328" y="260648"/>
            <a:ext cx="1876962" cy="639507"/>
          </a:xfrm>
          <a:prstGeom prst="rect">
            <a:avLst/>
          </a:prstGeom>
          <a:noFill/>
          <a:ln>
            <a:noFill/>
          </a:ln>
        </p:spPr>
      </p:pic>
      <p:sp>
        <p:nvSpPr>
          <p:cNvPr id="12" name="Google Shape;132;p4">
            <a:extLst>
              <a:ext uri="{FF2B5EF4-FFF2-40B4-BE49-F238E27FC236}">
                <a16:creationId xmlns:a16="http://schemas.microsoft.com/office/drawing/2014/main" id="{CEFB8671-8E11-8343-1436-774460B03A6D}"/>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
        <p:nvSpPr>
          <p:cNvPr id="13" name="Google Shape;133;p4">
            <a:extLst>
              <a:ext uri="{FF2B5EF4-FFF2-40B4-BE49-F238E27FC236}">
                <a16:creationId xmlns:a16="http://schemas.microsoft.com/office/drawing/2014/main" id="{AFE42EF3-5F26-B88F-C297-CC5E203FCC18}"/>
              </a:ext>
            </a:extLst>
          </p:cNvPr>
          <p:cNvSpPr txBox="1">
            <a:spLocks/>
          </p:cNvSpPr>
          <p:nvPr/>
        </p:nvSpPr>
        <p:spPr bwMode="auto">
          <a:xfrm>
            <a:off x="2329739" y="244399"/>
            <a:ext cx="9609458" cy="917398"/>
          </a:xfrm>
          <a:prstGeom prst="rect">
            <a:avLst/>
          </a:prstGeom>
          <a:noFill/>
          <a:ln>
            <a:noFill/>
          </a:ln>
        </p:spPr>
        <p:txBody>
          <a:bodyPr spcFirstLastPara="1" wrap="square" lIns="91423" tIns="45698" rIns="91423" bIns="45698" anchor="ctr" anchorCtr="0">
            <a:noAutofit/>
          </a:bodyPr>
          <a:lstStyle>
            <a:defPPr marR="0" lvl="0" algn="l">
              <a:lnSpc>
                <a:spcPct val="100000"/>
              </a:lnSpc>
              <a:spcBef>
                <a:spcPts val="0"/>
              </a:spcBef>
              <a:spcAft>
                <a:spcPts val="0"/>
              </a:spcAft>
            </a:defPPr>
            <a:lvl1pPr marR="0" lvl="0" algn="l">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pPr>
              <a:buClr>
                <a:srgbClr val="002060"/>
              </a:buClr>
              <a:buSzPts val="3960"/>
              <a:defRPr/>
            </a:pPr>
            <a:r>
              <a:rPr lang="en-US" sz="3600" dirty="0"/>
              <a:t>Computing and data requirements (D8.1)</a:t>
            </a:r>
            <a:endParaRPr lang="en-US" dirty="0"/>
          </a:p>
        </p:txBody>
      </p:sp>
      <p:sp>
        <p:nvSpPr>
          <p:cNvPr id="4" name="CuadroTexto 3">
            <a:extLst>
              <a:ext uri="{FF2B5EF4-FFF2-40B4-BE49-F238E27FC236}">
                <a16:creationId xmlns:a16="http://schemas.microsoft.com/office/drawing/2014/main" id="{2A2149D4-B2D4-FDC6-F249-3A267441F321}"/>
              </a:ext>
            </a:extLst>
          </p:cNvPr>
          <p:cNvSpPr txBox="1"/>
          <p:nvPr/>
        </p:nvSpPr>
        <p:spPr bwMode="auto">
          <a:xfrm>
            <a:off x="2198762" y="6305824"/>
            <a:ext cx="2889126" cy="292388"/>
          </a:xfrm>
          <a:prstGeom prst="rect">
            <a:avLst/>
          </a:prstGeom>
          <a:noFill/>
        </p:spPr>
        <p:txBody>
          <a:bodyPr wrap="square">
            <a:spAutoFit/>
          </a:bodyPr>
          <a:lstStyle/>
          <a:p>
            <a:r>
              <a:rPr lang="es-ES" sz="1300" dirty="0">
                <a:latin typeface="Calibri" panose="020F0502020204030204" pitchFamily="34" charset="0"/>
                <a:cs typeface="Calibri" panose="020F0502020204030204" pitchFamily="34" charset="0"/>
              </a:rPr>
              <a:t>Figure </a:t>
            </a:r>
            <a:r>
              <a:rPr lang="es-ES" sz="1300" dirty="0" err="1">
                <a:latin typeface="Calibri" panose="020F0502020204030204" pitchFamily="34" charset="0"/>
                <a:cs typeface="Calibri" panose="020F0502020204030204" pitchFamily="34" charset="0"/>
              </a:rPr>
              <a:t>credit</a:t>
            </a:r>
            <a:r>
              <a:rPr lang="es-ES" sz="1300" dirty="0">
                <a:latin typeface="Calibri" panose="020F0502020204030204" pitchFamily="34" charset="0"/>
                <a:cs typeface="Calibri" panose="020F0502020204030204" pitchFamily="34" charset="0"/>
              </a:rPr>
              <a:t>: Stefano </a:t>
            </a:r>
            <a:r>
              <a:rPr lang="es-ES" sz="1300" dirty="0" err="1">
                <a:latin typeface="Calibri" panose="020F0502020204030204" pitchFamily="34" charset="0"/>
                <a:cs typeface="Calibri" panose="020F0502020204030204" pitchFamily="34" charset="0"/>
              </a:rPr>
              <a:t>Bagnasco</a:t>
            </a:r>
            <a:r>
              <a:rPr lang="es-ES" sz="13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8362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 name="Google Shape;115;p2"/>
          <p:cNvSpPr txBox="1">
            <a:spLocks noGrp="1"/>
          </p:cNvSpPr>
          <p:nvPr>
            <p:ph type="sldNum" idx="12"/>
          </p:nvPr>
        </p:nvSpPr>
        <p:spPr bwMode="auto">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a:lnSpc>
                <a:spcPct val="100000"/>
              </a:lnSpc>
              <a:spcBef>
                <a:spcPts val="0"/>
              </a:spcBef>
              <a:spcAft>
                <a:spcPts val="0"/>
              </a:spcAft>
              <a:buSzPts val="1200"/>
              <a:buNone/>
              <a:defRPr/>
            </a:pPr>
            <a:fld id="{00000000-1234-1234-1234-123412341234}" type="slidenum">
              <a:rPr lang="en-US">
                <a:latin typeface="Calibri"/>
                <a:cs typeface="Calibri"/>
              </a:rPr>
              <a:t>7</a:t>
            </a:fld>
            <a:endParaRPr dirty="0">
              <a:latin typeface="Calibri"/>
              <a:cs typeface="Calibri"/>
            </a:endParaRPr>
          </a:p>
        </p:txBody>
      </p:sp>
      <p:pic>
        <p:nvPicPr>
          <p:cNvPr id="119" name="Google Shape;119;p2"/>
          <p:cNvPicPr/>
          <p:nvPr/>
        </p:nvPicPr>
        <p:blipFill>
          <a:blip r:embed="rId3">
            <a:alphaModFix amt="50000"/>
          </a:blip>
          <a:srcRect l="18023" t="27266" r="16698" b="25063"/>
          <a:stretch/>
        </p:blipFill>
        <p:spPr bwMode="auto">
          <a:xfrm>
            <a:off x="298138" y="6203200"/>
            <a:ext cx="1877101" cy="518244"/>
          </a:xfrm>
          <a:prstGeom prst="rect">
            <a:avLst/>
          </a:prstGeom>
          <a:noFill/>
          <a:ln>
            <a:noFill/>
          </a:ln>
        </p:spPr>
      </p:pic>
      <p:grpSp>
        <p:nvGrpSpPr>
          <p:cNvPr id="108" name="Group 107">
            <a:extLst>
              <a:ext uri="{FF2B5EF4-FFF2-40B4-BE49-F238E27FC236}">
                <a16:creationId xmlns:a16="http://schemas.microsoft.com/office/drawing/2014/main" id="{907B94A6-C0D0-A16F-BC25-13BEC0A10D6B}"/>
              </a:ext>
            </a:extLst>
          </p:cNvPr>
          <p:cNvGrpSpPr/>
          <p:nvPr/>
        </p:nvGrpSpPr>
        <p:grpSpPr>
          <a:xfrm>
            <a:off x="6364513" y="1251563"/>
            <a:ext cx="5728329" cy="3084657"/>
            <a:chOff x="5788449" y="1383159"/>
            <a:chExt cx="5728329" cy="3084657"/>
          </a:xfrm>
        </p:grpSpPr>
        <p:sp>
          <p:nvSpPr>
            <p:cNvPr id="103" name="Rounded Rectangle 102">
              <a:extLst>
                <a:ext uri="{FF2B5EF4-FFF2-40B4-BE49-F238E27FC236}">
                  <a16:creationId xmlns:a16="http://schemas.microsoft.com/office/drawing/2014/main" id="{85170D9A-3847-1594-FF3E-BBF544A03B21}"/>
                </a:ext>
              </a:extLst>
            </p:cNvPr>
            <p:cNvSpPr/>
            <p:nvPr/>
          </p:nvSpPr>
          <p:spPr bwMode="auto">
            <a:xfrm>
              <a:off x="5788449" y="1624613"/>
              <a:ext cx="4608512" cy="2843203"/>
            </a:xfrm>
            <a:prstGeom prst="roundRect">
              <a:avLst>
                <a:gd name="adj" fmla="val 6471"/>
              </a:avLst>
            </a:prstGeom>
            <a:solidFill>
              <a:schemeClr val="bg1">
                <a:lumMod val="95000"/>
                <a:alpha val="75000"/>
              </a:schemeClr>
            </a:solidFill>
            <a:ln cap="sq" cmpd="sng">
              <a:solidFill>
                <a:srgbClr val="002060"/>
              </a:solidFill>
              <a:prstDash val="sys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5471FFB-A9C1-C1FF-A85F-D03BAFE0F669}"/>
                </a:ext>
              </a:extLst>
            </p:cNvPr>
            <p:cNvSpPr txBox="1"/>
            <p:nvPr/>
          </p:nvSpPr>
          <p:spPr>
            <a:xfrm>
              <a:off x="6022706" y="1917217"/>
              <a:ext cx="1853074" cy="646331"/>
            </a:xfrm>
            <a:prstGeom prst="rect">
              <a:avLst/>
            </a:prstGeom>
            <a:noFill/>
            <a:ln>
              <a:solidFill>
                <a:srgbClr val="002060"/>
              </a:solidFill>
            </a:ln>
          </p:spPr>
          <p:txBody>
            <a:bodyPr wrap="square" rtlCol="0">
              <a:spAutoFit/>
            </a:bodyPr>
            <a:lstStyle/>
            <a:p>
              <a:pPr algn="ctr"/>
              <a:r>
                <a:rPr lang="en-US" sz="1800" dirty="0">
                  <a:solidFill>
                    <a:srgbClr val="002060"/>
                  </a:solidFill>
                  <a:latin typeface="Calibri Light" panose="020F0302020204030204" pitchFamily="34" charset="0"/>
                  <a:cs typeface="Calibri Light" panose="020F0302020204030204" pitchFamily="34" charset="0"/>
                </a:rPr>
                <a:t>Low-lat. search</a:t>
              </a:r>
            </a:p>
            <a:p>
              <a:pPr algn="ctr"/>
              <a:r>
                <a:rPr lang="en-US" sz="1800" dirty="0">
                  <a:solidFill>
                    <a:srgbClr val="002060"/>
                  </a:solidFill>
                  <a:latin typeface="Calibri Light" panose="020F0302020204030204" pitchFamily="34" charset="0"/>
                  <a:cs typeface="Calibri Light" panose="020F0302020204030204" pitchFamily="34" charset="0"/>
                </a:rPr>
                <a:t>pipelines</a:t>
              </a:r>
            </a:p>
          </p:txBody>
        </p:sp>
        <p:sp>
          <p:nvSpPr>
            <p:cNvPr id="39" name="TextBox 38">
              <a:extLst>
                <a:ext uri="{FF2B5EF4-FFF2-40B4-BE49-F238E27FC236}">
                  <a16:creationId xmlns:a16="http://schemas.microsoft.com/office/drawing/2014/main" id="{33B6E5C6-100A-01E7-B698-F21CFAFC5B06}"/>
                </a:ext>
              </a:extLst>
            </p:cNvPr>
            <p:cNvSpPr txBox="1"/>
            <p:nvPr/>
          </p:nvSpPr>
          <p:spPr bwMode="auto">
            <a:xfrm>
              <a:off x="6066337" y="2866077"/>
              <a:ext cx="1701107" cy="646331"/>
            </a:xfrm>
            <a:prstGeom prst="rect">
              <a:avLst/>
            </a:prstGeom>
            <a:noFill/>
            <a:ln>
              <a:solidFill>
                <a:srgbClr val="002060"/>
              </a:solidFill>
            </a:ln>
          </p:spPr>
          <p:txBody>
            <a:bodyPr wrap="none" rtlCol="0">
              <a:spAutoFit/>
            </a:bodyPr>
            <a:lstStyle/>
            <a:p>
              <a:pPr algn="ctr"/>
              <a:r>
                <a:rPr lang="en-US" sz="1800" dirty="0">
                  <a:solidFill>
                    <a:srgbClr val="002060"/>
                  </a:solidFill>
                  <a:latin typeface="Calibri Light" panose="020F0302020204030204" pitchFamily="34" charset="0"/>
                  <a:cs typeface="Calibri Light" panose="020F0302020204030204" pitchFamily="34" charset="0"/>
                </a:rPr>
                <a:t>Alert generation</a:t>
              </a:r>
            </a:p>
            <a:p>
              <a:pPr algn="ctr"/>
              <a:r>
                <a:rPr lang="en-US" sz="1800" dirty="0">
                  <a:solidFill>
                    <a:srgbClr val="002060"/>
                  </a:solidFill>
                  <a:latin typeface="Calibri Light" panose="020F0302020204030204" pitchFamily="34" charset="0"/>
                  <a:cs typeface="Calibri Light" panose="020F0302020204030204" pitchFamily="34" charset="0"/>
                </a:rPr>
                <a:t>system</a:t>
              </a:r>
            </a:p>
          </p:txBody>
        </p:sp>
        <p:sp>
          <p:nvSpPr>
            <p:cNvPr id="40" name="TextBox 39">
              <a:extLst>
                <a:ext uri="{FF2B5EF4-FFF2-40B4-BE49-F238E27FC236}">
                  <a16:creationId xmlns:a16="http://schemas.microsoft.com/office/drawing/2014/main" id="{9BE131C7-644B-FFC9-0F01-4BB586F539F8}"/>
                </a:ext>
              </a:extLst>
            </p:cNvPr>
            <p:cNvSpPr txBox="1"/>
            <p:nvPr/>
          </p:nvSpPr>
          <p:spPr>
            <a:xfrm>
              <a:off x="6095999" y="3810427"/>
              <a:ext cx="1727548" cy="480720"/>
            </a:xfrm>
            <a:prstGeom prst="rect">
              <a:avLst/>
            </a:prstGeom>
            <a:noFill/>
            <a:ln>
              <a:solidFill>
                <a:srgbClr val="002060"/>
              </a:solidFill>
            </a:ln>
          </p:spPr>
          <p:txBody>
            <a:bodyPr wrap="none" rtlCol="0">
              <a:noAutofit/>
            </a:bodyPr>
            <a:lstStyle/>
            <a:p>
              <a:pPr algn="ctr"/>
              <a:r>
                <a:rPr lang="en-US" sz="1800" dirty="0">
                  <a:solidFill>
                    <a:srgbClr val="002060"/>
                  </a:solidFill>
                  <a:latin typeface="Calibri Light" panose="020F0302020204030204" pitchFamily="34" charset="0"/>
                  <a:cs typeface="Calibri Light" panose="020F0302020204030204" pitchFamily="34" charset="0"/>
                </a:rPr>
                <a:t>Event DB</a:t>
              </a:r>
            </a:p>
          </p:txBody>
        </p:sp>
        <p:sp>
          <p:nvSpPr>
            <p:cNvPr id="41" name="TextBox 40">
              <a:extLst>
                <a:ext uri="{FF2B5EF4-FFF2-40B4-BE49-F238E27FC236}">
                  <a16:creationId xmlns:a16="http://schemas.microsoft.com/office/drawing/2014/main" id="{2BF869F7-36B2-7262-59EC-32E5198A3DF2}"/>
                </a:ext>
              </a:extLst>
            </p:cNvPr>
            <p:cNvSpPr txBox="1"/>
            <p:nvPr/>
          </p:nvSpPr>
          <p:spPr>
            <a:xfrm>
              <a:off x="8209157" y="2852968"/>
              <a:ext cx="1888659" cy="668908"/>
            </a:xfrm>
            <a:prstGeom prst="rect">
              <a:avLst/>
            </a:prstGeom>
            <a:solidFill>
              <a:srgbClr val="002060"/>
            </a:solidFill>
            <a:ln>
              <a:solidFill>
                <a:srgbClr val="002060"/>
              </a:solidFill>
            </a:ln>
          </p:spPr>
          <p:txBody>
            <a:bodyPr wrap="none" rtlCol="0" anchor="ctr">
              <a:noAutofit/>
            </a:bodyPr>
            <a:lstStyle/>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Sky localization</a:t>
              </a:r>
            </a:p>
            <a:p>
              <a:r>
                <a:rPr lang="en-GB" sz="1400" dirty="0">
                  <a:solidFill>
                    <a:schemeClr val="bg1"/>
                  </a:solidFill>
                  <a:effectLst/>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Parameter estimation</a:t>
              </a:r>
            </a:p>
          </p:txBody>
        </p:sp>
        <p:cxnSp>
          <p:nvCxnSpPr>
            <p:cNvPr id="50" name="Straight Arrow Connector 49">
              <a:extLst>
                <a:ext uri="{FF2B5EF4-FFF2-40B4-BE49-F238E27FC236}">
                  <a16:creationId xmlns:a16="http://schemas.microsoft.com/office/drawing/2014/main" id="{5AA55F7E-A491-951B-4B43-BD54C3F8891F}"/>
                </a:ext>
              </a:extLst>
            </p:cNvPr>
            <p:cNvCxnSpPr>
              <a:cxnSpLocks/>
            </p:cNvCxnSpPr>
            <p:nvPr/>
          </p:nvCxnSpPr>
          <p:spPr bwMode="auto">
            <a:xfrm>
              <a:off x="6960096" y="2564904"/>
              <a:ext cx="0" cy="304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1B30D175-BEFB-1969-8B79-4DC9C5A8340D}"/>
                </a:ext>
              </a:extLst>
            </p:cNvPr>
            <p:cNvCxnSpPr>
              <a:cxnSpLocks/>
            </p:cNvCxnSpPr>
            <p:nvPr/>
          </p:nvCxnSpPr>
          <p:spPr bwMode="auto">
            <a:xfrm>
              <a:off x="6960096" y="3501008"/>
              <a:ext cx="0" cy="304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E087ED58-4E7A-4D85-24B0-7FFEB1B59979}"/>
                </a:ext>
              </a:extLst>
            </p:cNvPr>
            <p:cNvSpPr txBox="1"/>
            <p:nvPr/>
          </p:nvSpPr>
          <p:spPr>
            <a:xfrm>
              <a:off x="10732589" y="3985413"/>
              <a:ext cx="784189" cy="400110"/>
            </a:xfrm>
            <a:prstGeom prst="rect">
              <a:avLst/>
            </a:prstGeom>
            <a:noFill/>
          </p:spPr>
          <p:txBody>
            <a:bodyPr wrap="none" rtlCol="0">
              <a:spAutoFit/>
            </a:bodyPr>
            <a:lstStyle/>
            <a:p>
              <a:r>
                <a:rPr lang="en-US" sz="2000" i="1" dirty="0">
                  <a:solidFill>
                    <a:srgbClr val="C00000"/>
                  </a:solidFill>
                  <a:latin typeface="Calibri Light" panose="020F0302020204030204" pitchFamily="34" charset="0"/>
                  <a:cs typeface="Calibri Light" panose="020F0302020204030204" pitchFamily="34" charset="0"/>
                </a:rPr>
                <a:t>Alerts</a:t>
              </a:r>
            </a:p>
          </p:txBody>
        </p:sp>
        <p:cxnSp>
          <p:nvCxnSpPr>
            <p:cNvPr id="76" name="Elbow Connector 75">
              <a:extLst>
                <a:ext uri="{FF2B5EF4-FFF2-40B4-BE49-F238E27FC236}">
                  <a16:creationId xmlns:a16="http://schemas.microsoft.com/office/drawing/2014/main" id="{275B5B0D-63FC-1013-AB51-7FACE206277A}"/>
                </a:ext>
              </a:extLst>
            </p:cNvPr>
            <p:cNvCxnSpPr>
              <a:cxnSpLocks/>
              <a:stCxn id="41" idx="1"/>
              <a:endCxn id="40" idx="3"/>
            </p:cNvCxnSpPr>
            <p:nvPr/>
          </p:nvCxnSpPr>
          <p:spPr bwMode="auto">
            <a:xfrm rot="10800000" flipV="1">
              <a:off x="7823547" y="3187421"/>
              <a:ext cx="385610" cy="863365"/>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86" name="Straight Arrow Connector 85">
              <a:extLst>
                <a:ext uri="{FF2B5EF4-FFF2-40B4-BE49-F238E27FC236}">
                  <a16:creationId xmlns:a16="http://schemas.microsoft.com/office/drawing/2014/main" id="{9CCFF2A6-689C-9D7D-633E-D69F9112BFAA}"/>
                </a:ext>
              </a:extLst>
            </p:cNvPr>
            <p:cNvCxnSpPr>
              <a:cxnSpLocks/>
              <a:endCxn id="56" idx="1"/>
            </p:cNvCxnSpPr>
            <p:nvPr/>
          </p:nvCxnSpPr>
          <p:spPr bwMode="auto">
            <a:xfrm flipV="1">
              <a:off x="7823546" y="4185468"/>
              <a:ext cx="2909043" cy="136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7" name="Straight Arrow Connector 96">
              <a:extLst>
                <a:ext uri="{FF2B5EF4-FFF2-40B4-BE49-F238E27FC236}">
                  <a16:creationId xmlns:a16="http://schemas.microsoft.com/office/drawing/2014/main" id="{98EF1865-25DB-B38E-DBB7-46EF620EB764}"/>
                </a:ext>
              </a:extLst>
            </p:cNvPr>
            <p:cNvCxnSpPr>
              <a:cxnSpLocks/>
            </p:cNvCxnSpPr>
            <p:nvPr/>
          </p:nvCxnSpPr>
          <p:spPr bwMode="auto">
            <a:xfrm>
              <a:off x="7823546" y="3066066"/>
              <a:ext cx="385611" cy="66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47B2D026-ECBB-9ED1-AB3D-A7FFE70E71AA}"/>
                </a:ext>
              </a:extLst>
            </p:cNvPr>
            <p:cNvSpPr txBox="1"/>
            <p:nvPr/>
          </p:nvSpPr>
          <p:spPr bwMode="auto">
            <a:xfrm>
              <a:off x="6220508" y="1383159"/>
              <a:ext cx="1988650" cy="461665"/>
            </a:xfrm>
            <a:prstGeom prst="rect">
              <a:avLst/>
            </a:prstGeom>
            <a:solidFill>
              <a:schemeClr val="lt1"/>
            </a:solidFill>
          </p:spPr>
          <p:txBody>
            <a:bodyPr wrap="square" rtlCol="0">
              <a:spAutoFit/>
            </a:bodyPr>
            <a:lstStyle/>
            <a:p>
              <a:r>
                <a:rPr lang="en-US" sz="2400" i="1" dirty="0">
                  <a:solidFill>
                    <a:srgbClr val="002060"/>
                  </a:solidFill>
                  <a:latin typeface="Calibri Light" panose="020F0302020204030204" pitchFamily="34" charset="0"/>
                  <a:cs typeface="Calibri Light" panose="020F0302020204030204" pitchFamily="34" charset="0"/>
                </a:rPr>
                <a:t>LOW-LATENCY</a:t>
              </a:r>
            </a:p>
          </p:txBody>
        </p:sp>
      </p:grpSp>
      <p:pic>
        <p:nvPicPr>
          <p:cNvPr id="3" name="Picture 2" descr="A table with text and numbers&#10;&#10;Description automatically generated with medium confidence">
            <a:extLst>
              <a:ext uri="{FF2B5EF4-FFF2-40B4-BE49-F238E27FC236}">
                <a16:creationId xmlns:a16="http://schemas.microsoft.com/office/drawing/2014/main" id="{9179DC2F-6F7E-4995-8786-26745AF196F1}"/>
              </a:ext>
            </a:extLst>
          </p:cNvPr>
          <p:cNvPicPr>
            <a:picLocks noChangeAspect="1"/>
          </p:cNvPicPr>
          <p:nvPr/>
        </p:nvPicPr>
        <p:blipFill rotWithShape="1">
          <a:blip r:embed="rId4"/>
          <a:srcRect t="54822"/>
          <a:stretch/>
        </p:blipFill>
        <p:spPr>
          <a:xfrm>
            <a:off x="263352" y="3454231"/>
            <a:ext cx="6007208" cy="910873"/>
          </a:xfrm>
          <a:prstGeom prst="rect">
            <a:avLst/>
          </a:prstGeom>
        </p:spPr>
      </p:pic>
      <p:pic>
        <p:nvPicPr>
          <p:cNvPr id="4" name="Picture 3" descr="A table with text and numbers&#10;&#10;Description automatically generated with medium confidence">
            <a:extLst>
              <a:ext uri="{FF2B5EF4-FFF2-40B4-BE49-F238E27FC236}">
                <a16:creationId xmlns:a16="http://schemas.microsoft.com/office/drawing/2014/main" id="{C7670C83-A9BE-41F3-ABB0-7A9F11F9A599}"/>
              </a:ext>
            </a:extLst>
          </p:cNvPr>
          <p:cNvPicPr>
            <a:picLocks noChangeAspect="1"/>
          </p:cNvPicPr>
          <p:nvPr/>
        </p:nvPicPr>
        <p:blipFill rotWithShape="1">
          <a:blip r:embed="rId4"/>
          <a:srcRect l="18351" r="17888" b="48206"/>
          <a:stretch/>
        </p:blipFill>
        <p:spPr bwMode="auto">
          <a:xfrm>
            <a:off x="436322" y="1849819"/>
            <a:ext cx="5875702" cy="1579181"/>
          </a:xfrm>
          <a:prstGeom prst="rect">
            <a:avLst/>
          </a:prstGeom>
        </p:spPr>
      </p:pic>
      <p:sp>
        <p:nvSpPr>
          <p:cNvPr id="8" name="Google Shape;114;p2">
            <a:extLst>
              <a:ext uri="{FF2B5EF4-FFF2-40B4-BE49-F238E27FC236}">
                <a16:creationId xmlns:a16="http://schemas.microsoft.com/office/drawing/2014/main" id="{FFFACB10-7F68-E050-92A6-7DFE9584911D}"/>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pic>
        <p:nvPicPr>
          <p:cNvPr id="9" name="Google Shape;131;p4" descr="Graphical user interface&#10;&#10;Description automatically generated with low confidence">
            <a:extLst>
              <a:ext uri="{FF2B5EF4-FFF2-40B4-BE49-F238E27FC236}">
                <a16:creationId xmlns:a16="http://schemas.microsoft.com/office/drawing/2014/main" id="{2AE3AB9A-4DD7-89F3-96E4-19687A2DFB8F}"/>
              </a:ext>
            </a:extLst>
          </p:cNvPr>
          <p:cNvPicPr/>
          <p:nvPr/>
        </p:nvPicPr>
        <p:blipFill>
          <a:blip r:embed="rId5">
            <a:alphaModFix/>
          </a:blip>
          <a:srcRect l="52242" r="2021"/>
          <a:stretch/>
        </p:blipFill>
        <p:spPr bwMode="auto">
          <a:xfrm>
            <a:off x="47328" y="260648"/>
            <a:ext cx="1876962" cy="639507"/>
          </a:xfrm>
          <a:prstGeom prst="rect">
            <a:avLst/>
          </a:prstGeom>
          <a:noFill/>
          <a:ln>
            <a:noFill/>
          </a:ln>
        </p:spPr>
      </p:pic>
      <p:sp>
        <p:nvSpPr>
          <p:cNvPr id="11" name="Google Shape;132;p4">
            <a:extLst>
              <a:ext uri="{FF2B5EF4-FFF2-40B4-BE49-F238E27FC236}">
                <a16:creationId xmlns:a16="http://schemas.microsoft.com/office/drawing/2014/main" id="{67AF9060-CF2E-1597-A72A-5A2A033352CD}"/>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
        <p:nvSpPr>
          <p:cNvPr id="12" name="Google Shape;133;p4">
            <a:extLst>
              <a:ext uri="{FF2B5EF4-FFF2-40B4-BE49-F238E27FC236}">
                <a16:creationId xmlns:a16="http://schemas.microsoft.com/office/drawing/2014/main" id="{F1EF9AE6-44E8-EF09-D50C-EEF437A1755C}"/>
              </a:ext>
            </a:extLst>
          </p:cNvPr>
          <p:cNvSpPr txBox="1">
            <a:spLocks/>
          </p:cNvSpPr>
          <p:nvPr/>
        </p:nvSpPr>
        <p:spPr bwMode="auto">
          <a:xfrm>
            <a:off x="2329739" y="244399"/>
            <a:ext cx="9609458" cy="917398"/>
          </a:xfrm>
          <a:prstGeom prst="rect">
            <a:avLst/>
          </a:prstGeom>
          <a:noFill/>
          <a:ln>
            <a:noFill/>
          </a:ln>
        </p:spPr>
        <p:txBody>
          <a:bodyPr spcFirstLastPara="1" wrap="square" lIns="91423" tIns="45698" rIns="91423" bIns="45698" anchor="ctr" anchorCtr="0">
            <a:noAutofit/>
          </a:bodyPr>
          <a:lstStyle>
            <a:defPPr marR="0" lvl="0" algn="l">
              <a:lnSpc>
                <a:spcPct val="100000"/>
              </a:lnSpc>
              <a:spcBef>
                <a:spcPts val="0"/>
              </a:spcBef>
              <a:spcAft>
                <a:spcPts val="0"/>
              </a:spcAft>
            </a:defPPr>
            <a:lvl1pPr marR="0" lvl="0" algn="l">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pPr>
              <a:buClr>
                <a:srgbClr val="002060"/>
              </a:buClr>
              <a:buSzPts val="3960"/>
              <a:defRPr/>
            </a:pPr>
            <a:r>
              <a:rPr lang="en-US" sz="3600" dirty="0"/>
              <a:t>Computing and data requirements (D8.1)</a:t>
            </a:r>
            <a:endParaRPr lang="en-US" dirty="0"/>
          </a:p>
        </p:txBody>
      </p:sp>
    </p:spTree>
    <p:extLst>
      <p:ext uri="{BB962C8B-B14F-4D97-AF65-F5344CB8AC3E}">
        <p14:creationId xmlns:p14="http://schemas.microsoft.com/office/powerpoint/2010/main" val="329465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 name="Google Shape;115;p2"/>
          <p:cNvSpPr txBox="1">
            <a:spLocks noGrp="1"/>
          </p:cNvSpPr>
          <p:nvPr>
            <p:ph type="sldNum" idx="12"/>
          </p:nvPr>
        </p:nvSpPr>
        <p:spPr bwMode="auto">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a:lnSpc>
                <a:spcPct val="100000"/>
              </a:lnSpc>
              <a:spcBef>
                <a:spcPts val="0"/>
              </a:spcBef>
              <a:spcAft>
                <a:spcPts val="0"/>
              </a:spcAft>
              <a:buSzPts val="1200"/>
              <a:buNone/>
              <a:defRPr/>
            </a:pPr>
            <a:fld id="{00000000-1234-1234-1234-123412341234}" type="slidenum">
              <a:rPr lang="en-US">
                <a:latin typeface="Calibri"/>
                <a:cs typeface="Calibri"/>
              </a:rPr>
              <a:t>8</a:t>
            </a:fld>
            <a:endParaRPr dirty="0">
              <a:latin typeface="Calibri"/>
              <a:cs typeface="Calibri"/>
            </a:endParaRPr>
          </a:p>
        </p:txBody>
      </p:sp>
      <p:pic>
        <p:nvPicPr>
          <p:cNvPr id="119" name="Google Shape;119;p2"/>
          <p:cNvPicPr/>
          <p:nvPr/>
        </p:nvPicPr>
        <p:blipFill>
          <a:blip r:embed="rId3">
            <a:alphaModFix amt="50000"/>
          </a:blip>
          <a:srcRect l="18023" t="27266" r="16698" b="25063"/>
          <a:stretch/>
        </p:blipFill>
        <p:spPr bwMode="auto">
          <a:xfrm>
            <a:off x="298138" y="6203200"/>
            <a:ext cx="1877101" cy="518244"/>
          </a:xfrm>
          <a:prstGeom prst="rect">
            <a:avLst/>
          </a:prstGeom>
          <a:noFill/>
          <a:ln>
            <a:noFill/>
          </a:ln>
        </p:spPr>
      </p:pic>
      <p:grpSp>
        <p:nvGrpSpPr>
          <p:cNvPr id="109" name="Group 108">
            <a:extLst>
              <a:ext uri="{FF2B5EF4-FFF2-40B4-BE49-F238E27FC236}">
                <a16:creationId xmlns:a16="http://schemas.microsoft.com/office/drawing/2014/main" id="{86EA3917-1EF1-9ED2-6085-6C17E60EB6E1}"/>
              </a:ext>
            </a:extLst>
          </p:cNvPr>
          <p:cNvGrpSpPr/>
          <p:nvPr/>
        </p:nvGrpSpPr>
        <p:grpSpPr>
          <a:xfrm>
            <a:off x="6364514" y="4682238"/>
            <a:ext cx="4608512" cy="1699090"/>
            <a:chOff x="5788450" y="4813834"/>
            <a:chExt cx="4608512" cy="1699090"/>
          </a:xfrm>
        </p:grpSpPr>
        <p:sp>
          <p:nvSpPr>
            <p:cNvPr id="104" name="Rounded Rectangle 103">
              <a:extLst>
                <a:ext uri="{FF2B5EF4-FFF2-40B4-BE49-F238E27FC236}">
                  <a16:creationId xmlns:a16="http://schemas.microsoft.com/office/drawing/2014/main" id="{06D7E8E7-CE5A-1816-86B8-147071FCCC30}"/>
                </a:ext>
              </a:extLst>
            </p:cNvPr>
            <p:cNvSpPr/>
            <p:nvPr/>
          </p:nvSpPr>
          <p:spPr bwMode="auto">
            <a:xfrm>
              <a:off x="5788450" y="4813834"/>
              <a:ext cx="4608512" cy="1699090"/>
            </a:xfrm>
            <a:prstGeom prst="roundRect">
              <a:avLst>
                <a:gd name="adj" fmla="val 6471"/>
              </a:avLst>
            </a:prstGeom>
            <a:solidFill>
              <a:schemeClr val="bg1">
                <a:lumMod val="95000"/>
                <a:alpha val="75000"/>
              </a:schemeClr>
            </a:solidFill>
            <a:ln cap="sq" cmpd="sng">
              <a:solidFill>
                <a:schemeClr val="tx1">
                  <a:lumMod val="50000"/>
                  <a:lumOff val="50000"/>
                </a:schemeClr>
              </a:solidFill>
              <a:prstDash val="sys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0ED3F05-BE73-9166-A206-2F3515E348F1}"/>
                </a:ext>
              </a:extLst>
            </p:cNvPr>
            <p:cNvSpPr txBox="1"/>
            <p:nvPr/>
          </p:nvSpPr>
          <p:spPr>
            <a:xfrm>
              <a:off x="6056241" y="5090419"/>
              <a:ext cx="2554350" cy="512017"/>
            </a:xfrm>
            <a:prstGeom prst="rect">
              <a:avLst/>
            </a:prstGeom>
            <a:noFill/>
            <a:ln>
              <a:solidFill>
                <a:schemeClr val="bg1">
                  <a:lumMod val="50000"/>
                </a:schemeClr>
              </a:solidFill>
            </a:ln>
          </p:spPr>
          <p:txBody>
            <a:bodyPr wrap="square" rtlCol="0" anchor="ctr">
              <a:noAutofit/>
            </a:bodyPr>
            <a:lstStyle/>
            <a:p>
              <a:r>
                <a:rPr lang="en-US" sz="1800" dirty="0">
                  <a:solidFill>
                    <a:schemeClr val="tx2">
                      <a:lumMod val="50000"/>
                    </a:schemeClr>
                  </a:solidFill>
                  <a:latin typeface="Calibri Light" panose="020F0302020204030204" pitchFamily="34" charset="0"/>
                  <a:cs typeface="Calibri Light" panose="020F0302020204030204" pitchFamily="34" charset="0"/>
                </a:rPr>
                <a:t>Offline data processing</a:t>
              </a:r>
            </a:p>
          </p:txBody>
        </p:sp>
        <p:sp>
          <p:nvSpPr>
            <p:cNvPr id="45" name="TextBox 44">
              <a:extLst>
                <a:ext uri="{FF2B5EF4-FFF2-40B4-BE49-F238E27FC236}">
                  <a16:creationId xmlns:a16="http://schemas.microsoft.com/office/drawing/2014/main" id="{1C75D5A6-3FB7-9670-73AC-EF191B2DA69C}"/>
                </a:ext>
              </a:extLst>
            </p:cNvPr>
            <p:cNvSpPr txBox="1"/>
            <p:nvPr/>
          </p:nvSpPr>
          <p:spPr bwMode="auto">
            <a:xfrm>
              <a:off x="9060337" y="5157192"/>
              <a:ext cx="1037480" cy="646331"/>
            </a:xfrm>
            <a:prstGeom prst="rect">
              <a:avLst/>
            </a:prstGeom>
            <a:noFill/>
            <a:ln>
              <a:solidFill>
                <a:schemeClr val="bg1">
                  <a:lumMod val="50000"/>
                </a:schemeClr>
              </a:solidFill>
            </a:ln>
          </p:spPr>
          <p:txBody>
            <a:bodyPr wrap="square" rtlCol="0">
              <a:spAutoFit/>
            </a:bodyPr>
            <a:lstStyle/>
            <a:p>
              <a:pPr algn="ctr"/>
              <a:r>
                <a:rPr lang="en-US" sz="1800" dirty="0">
                  <a:solidFill>
                    <a:schemeClr val="tx2">
                      <a:lumMod val="50000"/>
                    </a:schemeClr>
                  </a:solidFill>
                  <a:latin typeface="Calibri Light" panose="020F0302020204030204" pitchFamily="34" charset="0"/>
                  <a:cs typeface="Calibri Light" panose="020F0302020204030204" pitchFamily="34" charset="0"/>
                </a:rPr>
                <a:t>Derived data</a:t>
              </a:r>
            </a:p>
          </p:txBody>
        </p:sp>
        <p:sp>
          <p:nvSpPr>
            <p:cNvPr id="46" name="TextBox 45">
              <a:extLst>
                <a:ext uri="{FF2B5EF4-FFF2-40B4-BE49-F238E27FC236}">
                  <a16:creationId xmlns:a16="http://schemas.microsoft.com/office/drawing/2014/main" id="{BE55DC4C-5098-F544-E7A2-AB7D3CD3E0E0}"/>
                </a:ext>
              </a:extLst>
            </p:cNvPr>
            <p:cNvSpPr txBox="1"/>
            <p:nvPr/>
          </p:nvSpPr>
          <p:spPr>
            <a:xfrm>
              <a:off x="6056528" y="5589240"/>
              <a:ext cx="2554063" cy="800219"/>
            </a:xfrm>
            <a:prstGeom prst="rect">
              <a:avLst/>
            </a:prstGeom>
            <a:solidFill>
              <a:schemeClr val="bg1">
                <a:lumMod val="50000"/>
              </a:schemeClr>
            </a:solidFill>
          </p:spPr>
          <p:txBody>
            <a:bodyPr wrap="square" rtlCol="0">
              <a:spAutoFit/>
            </a:bodyPr>
            <a:lstStyle/>
            <a:p>
              <a:r>
                <a:rPr lang="en-GB" sz="1800" dirty="0">
                  <a:solidFill>
                    <a:schemeClr val="bg1"/>
                  </a:solidFill>
                  <a:effectLst/>
                  <a:latin typeface="Calibri Light" panose="020F0302020204030204" pitchFamily="34" charset="0"/>
                  <a:cs typeface="Calibri Light" panose="020F0302020204030204" pitchFamily="34" charset="0"/>
                </a:rPr>
                <a:t>• </a:t>
              </a:r>
              <a:r>
                <a:rPr lang="en-GB" dirty="0">
                  <a:solidFill>
                    <a:schemeClr val="bg1"/>
                  </a:solidFill>
                  <a:effectLst/>
                  <a:latin typeface="Calibri Light" panose="020F0302020204030204" pitchFamily="34" charset="0"/>
                  <a:cs typeface="Calibri Light" panose="020F0302020204030204" pitchFamily="34" charset="0"/>
                </a:rPr>
                <a:t>Deep searches</a:t>
              </a:r>
              <a:br>
                <a:rPr lang="en-GB" dirty="0">
                  <a:solidFill>
                    <a:schemeClr val="bg1"/>
                  </a:solidFill>
                  <a:effectLst/>
                  <a:latin typeface="Calibri Light" panose="020F0302020204030204" pitchFamily="34" charset="0"/>
                  <a:cs typeface="Calibri Light" panose="020F0302020204030204" pitchFamily="34" charset="0"/>
                </a:rPr>
              </a:br>
              <a:r>
                <a:rPr lang="en-GB" dirty="0">
                  <a:solidFill>
                    <a:schemeClr val="bg1"/>
                  </a:solidFill>
                  <a:effectLst/>
                  <a:latin typeface="Calibri Light" panose="020F0302020204030204" pitchFamily="34" charset="0"/>
                  <a:cs typeface="Calibri Light" panose="020F0302020204030204" pitchFamily="34" charset="0"/>
                </a:rPr>
                <a:t>• Precise parameter estimation</a:t>
              </a:r>
            </a:p>
            <a:p>
              <a:r>
                <a:rPr lang="en-GB" dirty="0">
                  <a:solidFill>
                    <a:schemeClr val="bg1"/>
                  </a:solidFill>
                  <a:effectLst/>
                  <a:latin typeface="Calibri Light" panose="020F0302020204030204" pitchFamily="34" charset="0"/>
                  <a:cs typeface="Calibri Light" panose="020F0302020204030204" pitchFamily="34" charset="0"/>
                </a:rPr>
                <a:t>• Frequency-domain searches </a:t>
              </a:r>
              <a:endParaRPr lang="en-GB" sz="1100" dirty="0">
                <a:solidFill>
                  <a:schemeClr val="bg1"/>
                </a:solidFill>
                <a:effectLst/>
                <a:latin typeface="Calibri Light" panose="020F0302020204030204" pitchFamily="34" charset="0"/>
                <a:cs typeface="Calibri Light" panose="020F0302020204030204" pitchFamily="34" charset="0"/>
              </a:endParaRPr>
            </a:p>
          </p:txBody>
        </p:sp>
        <p:cxnSp>
          <p:nvCxnSpPr>
            <p:cNvPr id="89" name="Straight Arrow Connector 88">
              <a:extLst>
                <a:ext uri="{FF2B5EF4-FFF2-40B4-BE49-F238E27FC236}">
                  <a16:creationId xmlns:a16="http://schemas.microsoft.com/office/drawing/2014/main" id="{E456E3B8-6ACA-65BE-26F6-0EF66E43104A}"/>
                </a:ext>
              </a:extLst>
            </p:cNvPr>
            <p:cNvCxnSpPr>
              <a:cxnSpLocks/>
              <a:endCxn id="45" idx="1"/>
            </p:cNvCxnSpPr>
            <p:nvPr/>
          </p:nvCxnSpPr>
          <p:spPr bwMode="auto">
            <a:xfrm>
              <a:off x="8644126" y="5480358"/>
              <a:ext cx="41621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42" name="TextBox 41">
            <a:extLst>
              <a:ext uri="{FF2B5EF4-FFF2-40B4-BE49-F238E27FC236}">
                <a16:creationId xmlns:a16="http://schemas.microsoft.com/office/drawing/2014/main" id="{3BB30D3D-84E7-4E14-32A6-96C52011DBFB}"/>
              </a:ext>
            </a:extLst>
          </p:cNvPr>
          <p:cNvSpPr txBox="1"/>
          <p:nvPr/>
        </p:nvSpPr>
        <p:spPr bwMode="auto">
          <a:xfrm>
            <a:off x="6220509" y="4489956"/>
            <a:ext cx="1546936" cy="523220"/>
          </a:xfrm>
          <a:prstGeom prst="rect">
            <a:avLst/>
          </a:prstGeom>
          <a:solidFill>
            <a:schemeClr val="lt1"/>
          </a:solidFill>
        </p:spPr>
        <p:txBody>
          <a:bodyPr wrap="square" rtlCol="0">
            <a:spAutoFit/>
          </a:bodyPr>
          <a:lstStyle/>
          <a:p>
            <a:r>
              <a:rPr lang="en-US" sz="2800" i="1" dirty="0">
                <a:solidFill>
                  <a:schemeClr val="tx2">
                    <a:lumMod val="50000"/>
                  </a:schemeClr>
                </a:solidFill>
                <a:latin typeface="Calibri Light" panose="020F0302020204030204" pitchFamily="34" charset="0"/>
                <a:cs typeface="Calibri Light" panose="020F0302020204030204" pitchFamily="34" charset="0"/>
              </a:rPr>
              <a:t>OFFLINE</a:t>
            </a:r>
          </a:p>
        </p:txBody>
      </p:sp>
      <p:pic>
        <p:nvPicPr>
          <p:cNvPr id="3" name="Picture 2">
            <a:extLst>
              <a:ext uri="{FF2B5EF4-FFF2-40B4-BE49-F238E27FC236}">
                <a16:creationId xmlns:a16="http://schemas.microsoft.com/office/drawing/2014/main" id="{E998D424-1C43-A12F-E5CC-A5C892478557}"/>
              </a:ext>
            </a:extLst>
          </p:cNvPr>
          <p:cNvPicPr>
            <a:picLocks noChangeAspect="1"/>
          </p:cNvPicPr>
          <p:nvPr/>
        </p:nvPicPr>
        <p:blipFill>
          <a:blip r:embed="rId4"/>
          <a:stretch>
            <a:fillRect/>
          </a:stretch>
        </p:blipFill>
        <p:spPr>
          <a:xfrm>
            <a:off x="1447790" y="3902216"/>
            <a:ext cx="5499100" cy="618439"/>
          </a:xfrm>
          <a:prstGeom prst="rect">
            <a:avLst/>
          </a:prstGeom>
        </p:spPr>
      </p:pic>
      <p:pic>
        <p:nvPicPr>
          <p:cNvPr id="5" name="Picture 4" descr="A white rectangular box with black text&#10;&#10;Description automatically generated">
            <a:extLst>
              <a:ext uri="{FF2B5EF4-FFF2-40B4-BE49-F238E27FC236}">
                <a16:creationId xmlns:a16="http://schemas.microsoft.com/office/drawing/2014/main" id="{97AFDB01-6ACE-B3AC-8300-D2CC1776E75E}"/>
              </a:ext>
            </a:extLst>
          </p:cNvPr>
          <p:cNvPicPr>
            <a:picLocks noChangeAspect="1"/>
          </p:cNvPicPr>
          <p:nvPr/>
        </p:nvPicPr>
        <p:blipFill>
          <a:blip r:embed="rId5"/>
          <a:stretch>
            <a:fillRect/>
          </a:stretch>
        </p:blipFill>
        <p:spPr>
          <a:xfrm>
            <a:off x="1133205" y="1838213"/>
            <a:ext cx="6357664" cy="1864719"/>
          </a:xfrm>
          <a:prstGeom prst="rect">
            <a:avLst/>
          </a:prstGeom>
        </p:spPr>
      </p:pic>
      <p:sp>
        <p:nvSpPr>
          <p:cNvPr id="9" name="Google Shape;114;p2">
            <a:extLst>
              <a:ext uri="{FF2B5EF4-FFF2-40B4-BE49-F238E27FC236}">
                <a16:creationId xmlns:a16="http://schemas.microsoft.com/office/drawing/2014/main" id="{ED3B7F4C-90E2-32D0-7CB7-ABBCBE0B521B}"/>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pic>
        <p:nvPicPr>
          <p:cNvPr id="11" name="Google Shape;131;p4" descr="Graphical user interface&#10;&#10;Description automatically generated with low confidence">
            <a:extLst>
              <a:ext uri="{FF2B5EF4-FFF2-40B4-BE49-F238E27FC236}">
                <a16:creationId xmlns:a16="http://schemas.microsoft.com/office/drawing/2014/main" id="{ECC4B716-8CA5-34FF-872D-C429ED6CC76B}"/>
              </a:ext>
            </a:extLst>
          </p:cNvPr>
          <p:cNvPicPr/>
          <p:nvPr/>
        </p:nvPicPr>
        <p:blipFill>
          <a:blip r:embed="rId6">
            <a:alphaModFix/>
          </a:blip>
          <a:srcRect l="52242" r="2021"/>
          <a:stretch/>
        </p:blipFill>
        <p:spPr bwMode="auto">
          <a:xfrm>
            <a:off x="47328" y="260648"/>
            <a:ext cx="1876962" cy="639507"/>
          </a:xfrm>
          <a:prstGeom prst="rect">
            <a:avLst/>
          </a:prstGeom>
          <a:noFill/>
          <a:ln>
            <a:noFill/>
          </a:ln>
        </p:spPr>
      </p:pic>
      <p:sp>
        <p:nvSpPr>
          <p:cNvPr id="12" name="Google Shape;132;p4">
            <a:extLst>
              <a:ext uri="{FF2B5EF4-FFF2-40B4-BE49-F238E27FC236}">
                <a16:creationId xmlns:a16="http://schemas.microsoft.com/office/drawing/2014/main" id="{D1987ED4-790F-844E-8581-84BF0EC56949}"/>
              </a:ext>
            </a:extLst>
          </p:cNvPr>
          <p:cNvSpPr txBox="1"/>
          <p:nvPr/>
        </p:nvSpPr>
        <p:spPr bwMode="auto">
          <a:xfrm>
            <a:off x="47328" y="900157"/>
            <a:ext cx="1877099" cy="338699"/>
          </a:xfrm>
          <a:prstGeom prst="rect">
            <a:avLst/>
          </a:prstGeom>
          <a:solidFill>
            <a:srgbClr val="AECAC3"/>
          </a:solidFill>
          <a:ln>
            <a:noFill/>
          </a:ln>
        </p:spPr>
        <p:txBody>
          <a:bodyPr spcFirstLastPara="1" wrap="square" lIns="91423" tIns="45699" rIns="91423" bIns="45699"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i="0" u="none" strike="noStrike" cap="none" dirty="0">
                <a:solidFill>
                  <a:schemeClr val="dk1"/>
                </a:solidFill>
                <a:latin typeface="Calibri"/>
                <a:ea typeface="Calibri"/>
                <a:cs typeface="Calibri"/>
              </a:rPr>
              <a:t>ET-PP WP8 – ET EiB</a:t>
            </a:r>
            <a:endParaRPr sz="1400" i="0" u="none" strike="noStrike" cap="none" dirty="0">
              <a:solidFill>
                <a:srgbClr val="000000"/>
              </a:solidFill>
              <a:latin typeface="Arial"/>
              <a:ea typeface="Arial"/>
              <a:cs typeface="Arial"/>
            </a:endParaRPr>
          </a:p>
        </p:txBody>
      </p:sp>
      <p:sp>
        <p:nvSpPr>
          <p:cNvPr id="13" name="Google Shape;133;p4">
            <a:extLst>
              <a:ext uri="{FF2B5EF4-FFF2-40B4-BE49-F238E27FC236}">
                <a16:creationId xmlns:a16="http://schemas.microsoft.com/office/drawing/2014/main" id="{5139F4BB-681E-FF9B-3DDF-155A88A71CA9}"/>
              </a:ext>
            </a:extLst>
          </p:cNvPr>
          <p:cNvSpPr txBox="1">
            <a:spLocks/>
          </p:cNvSpPr>
          <p:nvPr/>
        </p:nvSpPr>
        <p:spPr bwMode="auto">
          <a:xfrm>
            <a:off x="2329739" y="244399"/>
            <a:ext cx="9609458" cy="917398"/>
          </a:xfrm>
          <a:prstGeom prst="rect">
            <a:avLst/>
          </a:prstGeom>
          <a:noFill/>
          <a:ln>
            <a:noFill/>
          </a:ln>
        </p:spPr>
        <p:txBody>
          <a:bodyPr spcFirstLastPara="1" wrap="square" lIns="91423" tIns="45698" rIns="91423" bIns="45698" anchor="ctr" anchorCtr="0">
            <a:noAutofit/>
          </a:bodyPr>
          <a:lstStyle>
            <a:defPPr marR="0" lvl="0" algn="l">
              <a:lnSpc>
                <a:spcPct val="100000"/>
              </a:lnSpc>
              <a:spcBef>
                <a:spcPts val="0"/>
              </a:spcBef>
              <a:spcAft>
                <a:spcPts val="0"/>
              </a:spcAft>
            </a:defPPr>
            <a:lvl1pPr marR="0" lvl="0" algn="l">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pPr>
              <a:buClr>
                <a:srgbClr val="002060"/>
              </a:buClr>
              <a:buSzPts val="3960"/>
              <a:defRPr/>
            </a:pPr>
            <a:r>
              <a:rPr lang="en-US" sz="3600" dirty="0"/>
              <a:t>Computing and data requirements (D8.1)</a:t>
            </a:r>
            <a:endParaRPr lang="en-US" dirty="0"/>
          </a:p>
        </p:txBody>
      </p:sp>
    </p:spTree>
    <p:extLst>
      <p:ext uri="{BB962C8B-B14F-4D97-AF65-F5344CB8AC3E}">
        <p14:creationId xmlns:p14="http://schemas.microsoft.com/office/powerpoint/2010/main" val="150659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 name="Google Shape;115;p2"/>
          <p:cNvSpPr txBox="1">
            <a:spLocks noGrp="1"/>
          </p:cNvSpPr>
          <p:nvPr>
            <p:ph type="sldNum" idx="12"/>
          </p:nvPr>
        </p:nvSpPr>
        <p:spPr bwMode="auto">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a:lnSpc>
                <a:spcPct val="100000"/>
              </a:lnSpc>
              <a:spcBef>
                <a:spcPts val="0"/>
              </a:spcBef>
              <a:spcAft>
                <a:spcPts val="0"/>
              </a:spcAft>
              <a:buSzPts val="1200"/>
              <a:buNone/>
              <a:defRPr/>
            </a:pPr>
            <a:fld id="{00000000-1234-1234-1234-123412341234}" type="slidenum">
              <a:rPr lang="en-US">
                <a:latin typeface="Calibri"/>
                <a:cs typeface="Calibri"/>
              </a:rPr>
              <a:t>9</a:t>
            </a:fld>
            <a:endParaRPr dirty="0">
              <a:latin typeface="Calibri"/>
              <a:cs typeface="Calibri"/>
            </a:endParaRPr>
          </a:p>
        </p:txBody>
      </p:sp>
      <p:pic>
        <p:nvPicPr>
          <p:cNvPr id="116" name="Google Shape;116;p2" descr="Graphical user interface&#10;&#10;Description automatically generated with low confidence"/>
          <p:cNvPicPr/>
          <p:nvPr/>
        </p:nvPicPr>
        <p:blipFill>
          <a:blip r:embed="rId3">
            <a:alphaModFix/>
          </a:blip>
          <a:srcRect l="52242" r="2021"/>
          <a:stretch/>
        </p:blipFill>
        <p:spPr bwMode="auto">
          <a:xfrm>
            <a:off x="298203" y="459318"/>
            <a:ext cx="1876963" cy="639509"/>
          </a:xfrm>
          <a:prstGeom prst="rect">
            <a:avLst/>
          </a:prstGeom>
          <a:noFill/>
          <a:ln>
            <a:noFill/>
          </a:ln>
        </p:spPr>
      </p:pic>
      <p:sp>
        <p:nvSpPr>
          <p:cNvPr id="117" name="Google Shape;117;p2"/>
          <p:cNvSpPr txBox="1"/>
          <p:nvPr/>
        </p:nvSpPr>
        <p:spPr bwMode="auto">
          <a:xfrm>
            <a:off x="298202" y="1098826"/>
            <a:ext cx="1877135" cy="335275"/>
          </a:xfrm>
          <a:prstGeom prst="rect">
            <a:avLst/>
          </a:prstGeom>
          <a:solidFill>
            <a:srgbClr val="AECAC3"/>
          </a:solidFill>
          <a:ln>
            <a:noFill/>
          </a:ln>
        </p:spPr>
        <p:txBody>
          <a:bodyPr spcFirstLastPara="1" wrap="square" lIns="91425" tIns="45700" rIns="91425" bIns="45700" anchor="t" anchorCtr="0">
            <a:spAutoFit/>
          </a:bodyPr>
          <a:lstStyle/>
          <a:p>
            <a:pPr marL="0" marR="0" lvl="0" indent="0" algn="l">
              <a:lnSpc>
                <a:spcPct val="100000"/>
              </a:lnSpc>
              <a:spcBef>
                <a:spcPts val="0"/>
              </a:spcBef>
              <a:spcAft>
                <a:spcPts val="0"/>
              </a:spcAft>
              <a:buClr>
                <a:srgbClr val="000000"/>
              </a:buClr>
              <a:buSzPts val="1600"/>
              <a:buFont typeface="Arial"/>
              <a:buNone/>
              <a:defRPr/>
            </a:pPr>
            <a:r>
              <a:rPr lang="en-US" sz="1600" b="1" i="0" u="none" strike="noStrike" cap="none" dirty="0">
                <a:solidFill>
                  <a:schemeClr val="dk1"/>
                </a:solidFill>
                <a:latin typeface="Calibri"/>
                <a:ea typeface="Calibri"/>
                <a:cs typeface="Calibri"/>
              </a:rPr>
              <a:t>ET-PP</a:t>
            </a:r>
            <a:endParaRPr sz="1400" b="0" i="0" u="none" strike="noStrike" cap="none" dirty="0">
              <a:solidFill>
                <a:srgbClr val="000000"/>
              </a:solidFill>
              <a:latin typeface="Calibri"/>
              <a:cs typeface="Calibri"/>
            </a:endParaRPr>
          </a:p>
        </p:txBody>
      </p:sp>
      <p:sp>
        <p:nvSpPr>
          <p:cNvPr id="118" name="Google Shape;118;p2"/>
          <p:cNvSpPr txBox="1">
            <a:spLocks noGrp="1"/>
          </p:cNvSpPr>
          <p:nvPr>
            <p:ph type="title"/>
          </p:nvPr>
        </p:nvSpPr>
        <p:spPr bwMode="auto">
          <a:xfrm>
            <a:off x="2353812" y="487719"/>
            <a:ext cx="9774000" cy="917400"/>
          </a:xfrm>
          <a:prstGeom prst="rect">
            <a:avLst/>
          </a:prstGeom>
          <a:noFill/>
          <a:ln>
            <a:noFill/>
          </a:ln>
        </p:spPr>
        <p:txBody>
          <a:bodyPr spcFirstLastPara="1" wrap="square" lIns="91425" tIns="45700" rIns="91425" bIns="45700" anchor="ctr" anchorCtr="0">
            <a:noAutofit/>
          </a:bodyPr>
          <a:lstStyle/>
          <a:p>
            <a:pPr marL="0" lvl="0" indent="0" algn="l">
              <a:lnSpc>
                <a:spcPct val="90000"/>
              </a:lnSpc>
              <a:spcBef>
                <a:spcPts val="0"/>
              </a:spcBef>
              <a:spcAft>
                <a:spcPts val="0"/>
              </a:spcAft>
              <a:buClr>
                <a:srgbClr val="002060"/>
              </a:buClr>
              <a:buSzPts val="3960"/>
              <a:buFont typeface="Calibri"/>
              <a:buNone/>
              <a:defRPr/>
            </a:pPr>
            <a:r>
              <a:rPr lang="en-US" sz="3600" dirty="0">
                <a:latin typeface="Calibri" panose="020F0502020204030204" pitchFamily="34" charset="0"/>
                <a:cs typeface="Calibri" panose="020F0502020204030204" pitchFamily="34" charset="0"/>
              </a:rPr>
              <a:t>ET-PP WP8 Computing and Data models</a:t>
            </a:r>
            <a:endParaRPr sz="3600" dirty="0">
              <a:latin typeface="Calibri" panose="020F0502020204030204" pitchFamily="34" charset="0"/>
              <a:cs typeface="Calibri" panose="020F0502020204030204" pitchFamily="34" charset="0"/>
            </a:endParaRPr>
          </a:p>
        </p:txBody>
      </p:sp>
      <p:pic>
        <p:nvPicPr>
          <p:cNvPr id="119" name="Google Shape;119;p2"/>
          <p:cNvPicPr/>
          <p:nvPr/>
        </p:nvPicPr>
        <p:blipFill>
          <a:blip r:embed="rId4">
            <a:alphaModFix amt="50000"/>
          </a:blip>
          <a:srcRect l="18023" t="27266" r="16698" b="25063"/>
          <a:stretch/>
        </p:blipFill>
        <p:spPr bwMode="auto">
          <a:xfrm>
            <a:off x="298138" y="6203200"/>
            <a:ext cx="1877101" cy="518244"/>
          </a:xfrm>
          <a:prstGeom prst="rect">
            <a:avLst/>
          </a:prstGeom>
          <a:noFill/>
          <a:ln>
            <a:noFill/>
          </a:ln>
        </p:spPr>
      </p:pic>
      <p:grpSp>
        <p:nvGrpSpPr>
          <p:cNvPr id="5" name="Group 4">
            <a:extLst>
              <a:ext uri="{FF2B5EF4-FFF2-40B4-BE49-F238E27FC236}">
                <a16:creationId xmlns:a16="http://schemas.microsoft.com/office/drawing/2014/main" id="{A74453E4-AF8A-999D-848B-6E4A08F46ADA}"/>
              </a:ext>
            </a:extLst>
          </p:cNvPr>
          <p:cNvGrpSpPr/>
          <p:nvPr/>
        </p:nvGrpSpPr>
        <p:grpSpPr>
          <a:xfrm>
            <a:off x="612549" y="4219666"/>
            <a:ext cx="11034863" cy="1729767"/>
            <a:chOff x="611745" y="4219666"/>
            <a:chExt cx="11628771" cy="1729767"/>
          </a:xfrm>
        </p:grpSpPr>
        <p:sp>
          <p:nvSpPr>
            <p:cNvPr id="121" name="Google Shape;121;p2"/>
            <p:cNvSpPr txBox="1"/>
            <p:nvPr/>
          </p:nvSpPr>
          <p:spPr bwMode="auto">
            <a:xfrm rot="16200000">
              <a:off x="127683" y="4849165"/>
              <a:ext cx="1584330" cy="616206"/>
            </a:xfrm>
            <a:prstGeom prst="rect">
              <a:avLst/>
            </a:prstGeom>
            <a:solidFill>
              <a:srgbClr val="AECAC3"/>
            </a:solid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1600"/>
                <a:buFont typeface="Arial"/>
                <a:buNone/>
                <a:defRPr/>
              </a:pPr>
              <a:r>
                <a:rPr lang="en-US" sz="1600" b="1" i="0" u="none" strike="noStrike" cap="none" dirty="0">
                  <a:solidFill>
                    <a:schemeClr val="lt1"/>
                  </a:solidFill>
                  <a:latin typeface="HELVETICA NEUE LIGHT" panose="02000403000000020004"/>
                  <a:ea typeface="Calibri"/>
                  <a:cs typeface="Calibri"/>
                </a:rPr>
                <a:t>WP8 Documents</a:t>
              </a:r>
              <a:endParaRPr sz="1600" b="1" i="0" u="none" strike="noStrike" cap="none" dirty="0">
                <a:solidFill>
                  <a:schemeClr val="lt1"/>
                </a:solidFill>
                <a:latin typeface="HELVETICA NEUE LIGHT" panose="02000403000000020004"/>
                <a:cs typeface="Calibri"/>
              </a:endParaRPr>
            </a:p>
          </p:txBody>
        </p:sp>
        <p:graphicFrame>
          <p:nvGraphicFramePr>
            <p:cNvPr id="123" name="Google Shape;123;p2"/>
            <p:cNvGraphicFramePr>
              <a:graphicFrameLocks/>
            </p:cNvGraphicFramePr>
            <p:nvPr/>
          </p:nvGraphicFramePr>
          <p:xfrm>
            <a:off x="1309975" y="4219666"/>
            <a:ext cx="10930541" cy="1648260"/>
          </p:xfrm>
          <a:graphic>
            <a:graphicData uri="http://schemas.openxmlformats.org/drawingml/2006/table">
              <a:tbl>
                <a:tblPr>
                  <a:tableStyleId>{F7795925-0337-A509-C21A-98565700729A}</a:tableStyleId>
                </a:tblPr>
                <a:tblGrid>
                  <a:gridCol w="652666">
                    <a:extLst>
                      <a:ext uri="{9D8B030D-6E8A-4147-A177-3AD203B41FA5}">
                        <a16:colId xmlns:a16="http://schemas.microsoft.com/office/drawing/2014/main" val="20000"/>
                      </a:ext>
                    </a:extLst>
                  </a:gridCol>
                  <a:gridCol w="654448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86915">
                    <a:extLst>
                      <a:ext uri="{9D8B030D-6E8A-4147-A177-3AD203B41FA5}">
                        <a16:colId xmlns:a16="http://schemas.microsoft.com/office/drawing/2014/main" val="1087317542"/>
                      </a:ext>
                    </a:extLst>
                  </a:gridCol>
                </a:tblGrid>
                <a:tr h="412065">
                  <a:tc>
                    <a:txBody>
                      <a:bodyPr/>
                      <a:lstStyle/>
                      <a:p>
                        <a:pPr marL="0" marR="0" lvl="0" indent="0" algn="l">
                          <a:lnSpc>
                            <a:spcPct val="114999"/>
                          </a:lnSpc>
                          <a:spcBef>
                            <a:spcPts val="0"/>
                          </a:spcBef>
                          <a:spcAft>
                            <a:spcPts val="0"/>
                          </a:spcAft>
                          <a:buClr>
                            <a:srgbClr val="000000"/>
                          </a:buClr>
                          <a:buSzPts val="1600"/>
                          <a:buFont typeface="Arial"/>
                          <a:buNone/>
                          <a:defRPr/>
                        </a:pPr>
                        <a:endParaRPr sz="1600" b="1" u="none" strike="noStrike" cap="none">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solidFill>
                        <a:schemeClr val="lt1"/>
                      </a:solid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1" u="none" strike="noStrike" cap="none" dirty="0">
                            <a:latin typeface="HELVETICA NEUE LIGHT" panose="02000403000000020004"/>
                            <a:ea typeface="Calibri"/>
                            <a:cs typeface="Calibri"/>
                          </a:rPr>
                          <a:t>Deliverables</a:t>
                        </a:r>
                        <a:endParaRPr sz="1600" b="1" u="none" strike="noStrike" cap="none" dirty="0">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solidFill>
                        <a:schemeClr val="lt1"/>
                      </a:solid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1" u="none" strike="noStrike" cap="none">
                            <a:latin typeface="HELVETICA NEUE LIGHT" panose="02000403000000020004"/>
                            <a:ea typeface="Calibri"/>
                            <a:cs typeface="Calibri"/>
                          </a:rPr>
                          <a:t>Lead</a:t>
                        </a:r>
                        <a:endParaRPr sz="1600" u="none" strike="noStrike" cap="none">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u="none" strike="noStrike" cap="none">
                            <a:solidFill>
                              <a:schemeClr val="dk1"/>
                            </a:solidFill>
                            <a:latin typeface="HELVETICA NEUE LIGHT" panose="02000403000000020004"/>
                            <a:ea typeface="Calibri"/>
                            <a:cs typeface="Calibri"/>
                          </a:rPr>
                          <a:t>Due date</a:t>
                        </a:r>
                        <a:endParaRPr sz="1600" u="none" strike="noStrike" cap="none">
                          <a:latin typeface="Helvetica Neue Light" panose="02000403000000020004"/>
                          <a:cs typeface="Calibri"/>
                        </a:endParaRPr>
                      </a:p>
                    </a:txBody>
                    <a:tcPr marL="68575" marR="68575" marT="0" marB="0" anchor="ctr">
                      <a:lnL w="9525" algn="ctr">
                        <a:solidFill>
                          <a:srgbClr val="000000">
                            <a:alpha val="0"/>
                          </a:srgbClr>
                        </a:solidFill>
                      </a:lnL>
                      <a:lnR w="9525" cap="flat" cmpd="sng" algn="ctr">
                        <a:solidFill>
                          <a:srgbClr val="000000">
                            <a:alpha val="0"/>
                          </a:srgbClr>
                        </a:solidFill>
                        <a:prstDash val="solid"/>
                        <a:round/>
                        <a:headEnd type="none" w="med" len="med"/>
                        <a:tailEnd type="none" w="med" len="med"/>
                      </a:lnR>
                      <a:lnT w="9525" algn="ctr">
                        <a:solidFill>
                          <a:srgbClr val="000000">
                            <a:alpha val="0"/>
                          </a:srgbClr>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u="none" strike="noStrike" cap="none" dirty="0">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cap="flat" cmpd="sng" algn="ctr">
                        <a:solidFill>
                          <a:srgbClr val="D8D8D8"/>
                        </a:solidFill>
                        <a:prstDash val="solid"/>
                        <a:round/>
                        <a:headEnd type="none" w="med" len="med"/>
                        <a:tailEnd type="none" w="med" len="med"/>
                      </a:lnB>
                      <a:solidFill>
                        <a:schemeClr val="lt1"/>
                      </a:solidFill>
                    </a:tcPr>
                  </a:tc>
                  <a:extLst>
                    <a:ext uri="{0D108BD9-81ED-4DB2-BD59-A6C34878D82A}">
                      <a16:rowId xmlns:a16="http://schemas.microsoft.com/office/drawing/2014/main" val="10000"/>
                    </a:ext>
                  </a:extLst>
                </a:tr>
                <a:tr h="412065">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u="none" strike="noStrike" cap="none">
                            <a:latin typeface="HELVETICA NEUE LIGHT" panose="02000403000000020004"/>
                            <a:ea typeface="Calibri"/>
                            <a:cs typeface="Calibri" panose="020F0502020204030204" pitchFamily="34" charset="0"/>
                          </a:rPr>
                          <a:t>D8.1</a:t>
                        </a:r>
                        <a:endParaRPr sz="1600" b="1" u="none" strike="noStrike" cap="none">
                          <a:latin typeface="HELVETICA NEUE LIGHT" panose="02000403000000020004"/>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sz="1600" b="1" i="0" u="none" dirty="0">
                            <a:solidFill>
                              <a:srgbClr val="000000"/>
                            </a:solidFill>
                            <a:latin typeface="HELVETICA NEUE LIGHT" panose="02000403000000020004"/>
                            <a:ea typeface="HELVETICA NEUE LIGHT" panose="02000403000000020004" pitchFamily="2" charset="0"/>
                            <a:cs typeface="Calibri" panose="020F0502020204030204" pitchFamily="34" charset="0"/>
                          </a:rPr>
                          <a:t>Computing and Data Requirements</a:t>
                        </a:r>
                        <a:endParaRPr sz="1600" b="1" i="0" u="none" strike="noStrike" cap="none" dirty="0">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1" i="0" u="none" strike="noStrike" cap="none" dirty="0" err="1">
                            <a:latin typeface="HELVETICA NEUE LIGHT" panose="02000403000000020004"/>
                            <a:ea typeface="Helvetica Neue Light" panose="02000403000000020004" pitchFamily="2" charset="0"/>
                            <a:cs typeface="Calibri" panose="020F0502020204030204" pitchFamily="34" charset="0"/>
                          </a:rPr>
                          <a:t>UniGe</a:t>
                        </a:r>
                        <a:endParaRPr sz="1600" b="1" i="0" u="none" strike="noStrike" cap="none" dirty="0">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chemeClr val="dk1"/>
                          </a:buClr>
                          <a:buSzPts val="1600"/>
                          <a:buFont typeface="Calibri"/>
                          <a:buNone/>
                          <a:defRPr/>
                        </a:pPr>
                        <a:r>
                          <a:rPr lang="en-US" sz="1600" b="1" i="0" u="none" strike="noStrike" cap="none">
                            <a:solidFill>
                              <a:schemeClr val="dk1"/>
                            </a:solidFill>
                            <a:latin typeface="HELVETICA NEUE LIGHT" panose="02000403000000020004"/>
                            <a:ea typeface="Helvetica Neue Light" panose="02000403000000020004" pitchFamily="2" charset="0"/>
                            <a:cs typeface="Calibri" panose="020F0502020204030204" pitchFamily="34" charset="0"/>
                          </a:rPr>
                          <a:t>Feb 2024</a:t>
                        </a:r>
                        <a:endParaRPr sz="1600" b="1" i="0" u="none" strike="noStrike" cap="none">
                          <a:solidFill>
                            <a:schemeClr val="dk1"/>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chemeClr val="dk1"/>
                          </a:buClr>
                          <a:buSzPts val="1600"/>
                          <a:buFont typeface="Calibri"/>
                          <a:buNone/>
                          <a:defRPr/>
                        </a:pPr>
                        <a:r>
                          <a:rPr lang="es-ES"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rPr>
                          <a:t>Feb 2024</a:t>
                        </a:r>
                        <a:endParaRPr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412065">
                  <a:tc>
                    <a:txBody>
                      <a:bodyPr/>
                      <a:lstStyle/>
                      <a:p>
                        <a:pPr marL="0" marR="0" lvl="0" indent="0" algn="l">
                          <a:lnSpc>
                            <a:spcPct val="114999"/>
                          </a:lnSpc>
                          <a:spcBef>
                            <a:spcPts val="0"/>
                          </a:spcBef>
                          <a:spcAft>
                            <a:spcPts val="0"/>
                          </a:spcAft>
                          <a:buClr>
                            <a:srgbClr val="000000"/>
                          </a:buClr>
                          <a:buSzPts val="1600"/>
                          <a:buFont typeface="Arial"/>
                          <a:buNone/>
                          <a:defRPr/>
                        </a:pPr>
                        <a:r>
                          <a:rPr lang="en-US" sz="1600" u="none" strike="noStrike" cap="none" dirty="0">
                            <a:latin typeface="Helvetica Neue Light" panose="02000403000000020004"/>
                            <a:ea typeface="Calibri"/>
                            <a:cs typeface="Calibri"/>
                          </a:rPr>
                          <a:t>D8.2</a:t>
                        </a:r>
                        <a:endParaRPr sz="1600" u="none" strike="noStrike" cap="none" dirty="0">
                          <a:latin typeface="Helvetica Neue Light" panose="02000403000000020004"/>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sz="1600" b="0" i="0" u="none" dirty="0">
                            <a:solidFill>
                              <a:srgbClr val="000000"/>
                            </a:solidFill>
                            <a:latin typeface="Helvetica Neue Light" panose="02000403000000020004"/>
                            <a:ea typeface="Helvetica Neue Light" panose="02000403000000020004" pitchFamily="2" charset="0"/>
                            <a:cs typeface="Calibri"/>
                          </a:rPr>
                          <a:t>Computing and Data Model</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dirty="0" err="1">
                            <a:latin typeface="Helvetica Neue Light" panose="02000403000000020004"/>
                            <a:ea typeface="Helvetica Neue Light" panose="02000403000000020004" pitchFamily="2" charset="0"/>
                            <a:cs typeface="Calibri"/>
                          </a:rPr>
                          <a:t>UniGe</a:t>
                        </a:r>
                        <a:endParaRPr sz="1600" b="0" i="0" u="none" strike="noStrike" cap="none" dirty="0">
                          <a:solidFill>
                            <a:srgbClr val="7F7F7F"/>
                          </a:solidFill>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a:solidFill>
                              <a:schemeClr val="dk1"/>
                            </a:solidFill>
                            <a:latin typeface="Helvetica Neue Light" panose="02000403000000020004"/>
                            <a:ea typeface="Helvetica Neue Light" panose="02000403000000020004" pitchFamily="2" charset="0"/>
                            <a:cs typeface="Calibri"/>
                          </a:rPr>
                          <a:t>Feb 2026</a:t>
                        </a:r>
                        <a:endParaRPr sz="1600" b="0" i="0" u="none" strike="noStrike" cap="none">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412065">
                  <a:tc>
                    <a:txBody>
                      <a:bodyPr/>
                      <a:lstStyle/>
                      <a:p>
                        <a:pPr marL="0" marR="0" lvl="0" indent="0" algn="l">
                          <a:lnSpc>
                            <a:spcPct val="114999"/>
                          </a:lnSpc>
                          <a:spcBef>
                            <a:spcPts val="0"/>
                          </a:spcBef>
                          <a:spcAft>
                            <a:spcPts val="0"/>
                          </a:spcAft>
                          <a:buClr>
                            <a:srgbClr val="000000"/>
                          </a:buClr>
                          <a:buSzPts val="1600"/>
                          <a:buFont typeface="Arial"/>
                          <a:buNone/>
                          <a:defRPr/>
                        </a:pPr>
                        <a:r>
                          <a:rPr lang="en-US" sz="1600" u="none" strike="noStrike" cap="none">
                            <a:latin typeface="Helvetica Neue Light" panose="02000403000000020004"/>
                            <a:ea typeface="Calibri"/>
                            <a:cs typeface="Calibri"/>
                          </a:rPr>
                          <a:t>D8.3</a:t>
                        </a:r>
                        <a:endParaRPr sz="1600" u="none" strike="noStrike" cap="none">
                          <a:latin typeface="Helvetica Neue Light" panose="02000403000000020004"/>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sz="1600" b="0" i="0" u="none" dirty="0">
                            <a:solidFill>
                              <a:srgbClr val="000000"/>
                            </a:solidFill>
                            <a:latin typeface="Helvetica Neue Light" panose="02000403000000020004"/>
                            <a:ea typeface="Helvetica Neue Light" panose="02000403000000020004" pitchFamily="2" charset="0"/>
                            <a:cs typeface="Calibri"/>
                          </a:rPr>
                          <a:t>Data Access Implementation Guidelines</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dirty="0">
                            <a:latin typeface="Helvetica Neue Light" panose="02000403000000020004"/>
                            <a:ea typeface="Helvetica Neue Light" panose="02000403000000020004" pitchFamily="2" charset="0"/>
                            <a:cs typeface="Calibri"/>
                          </a:rPr>
                          <a:t>IFAE</a:t>
                        </a:r>
                        <a:endParaRPr sz="1600" b="0" i="0" u="none" strike="noStrike" cap="none" dirty="0">
                          <a:solidFill>
                            <a:srgbClr val="7F7F7F"/>
                          </a:solidFill>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solidFill>
                              <a:schemeClr val="dk1"/>
                            </a:solidFill>
                            <a:latin typeface="Helvetica Neue Light" panose="02000403000000020004"/>
                            <a:ea typeface="Helvetica Neue Light" panose="02000403000000020004" pitchFamily="2" charset="0"/>
                            <a:cs typeface="Calibri"/>
                          </a:rPr>
                          <a:t>July 2026</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solidFill>
                        <a:schemeClr val="lt1"/>
                      </a:solid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algn="ctr">
                        <a:solidFill>
                          <a:srgbClr val="D8D8D8"/>
                        </a:solidFill>
                      </a:lnB>
                      <a:solidFill>
                        <a:schemeClr val="lt1"/>
                      </a:solidFill>
                    </a:tcPr>
                  </a:tc>
                  <a:extLst>
                    <a:ext uri="{0D108BD9-81ED-4DB2-BD59-A6C34878D82A}">
                      <a16:rowId xmlns:a16="http://schemas.microsoft.com/office/drawing/2014/main" val="10003"/>
                    </a:ext>
                  </a:extLst>
                </a:tr>
              </a:tbl>
            </a:graphicData>
          </a:graphic>
        </p:graphicFrame>
        <p:sp>
          <p:nvSpPr>
            <p:cNvPr id="1009572104" name="Rectangle 1009572103"/>
            <p:cNvSpPr/>
            <p:nvPr/>
          </p:nvSpPr>
          <p:spPr bwMode="auto">
            <a:xfrm>
              <a:off x="1323789" y="4624150"/>
              <a:ext cx="10916725" cy="416177"/>
            </a:xfrm>
            <a:prstGeom prst="rect">
              <a:avLst/>
            </a:prstGeom>
            <a:solidFill>
              <a:schemeClr val="accent6">
                <a:lumMod val="20000"/>
                <a:lumOff val="80000"/>
                <a:alpha val="29536"/>
              </a:schemeClr>
            </a:solidFill>
            <a:ln w="57150" cap="flat" cmpd="sng" algn="ctr">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s-ES" dirty="0">
                  <a:solidFill>
                    <a:srgbClr val="92D050"/>
                  </a:solidFill>
                  <a:latin typeface="Helvetica Neue" panose="02000503000000020004"/>
                  <a:cs typeface="Calibri"/>
                </a:rPr>
                <a:t>.</a:t>
              </a:r>
              <a:endParaRPr dirty="0">
                <a:solidFill>
                  <a:srgbClr val="92D050"/>
                </a:solidFill>
                <a:latin typeface="Helvetica Neue" panose="02000503000000020004"/>
                <a:cs typeface="Calibri"/>
              </a:endParaRPr>
            </a:p>
          </p:txBody>
        </p:sp>
      </p:grpSp>
      <p:grpSp>
        <p:nvGrpSpPr>
          <p:cNvPr id="3" name="Group 2">
            <a:extLst>
              <a:ext uri="{FF2B5EF4-FFF2-40B4-BE49-F238E27FC236}">
                <a16:creationId xmlns:a16="http://schemas.microsoft.com/office/drawing/2014/main" id="{4F4FEC78-8A92-7245-1BAE-3A9304242116}"/>
              </a:ext>
            </a:extLst>
          </p:cNvPr>
          <p:cNvGrpSpPr/>
          <p:nvPr/>
        </p:nvGrpSpPr>
        <p:grpSpPr>
          <a:xfrm>
            <a:off x="750591" y="1340636"/>
            <a:ext cx="10873628" cy="2700001"/>
            <a:chOff x="750591" y="1340636"/>
            <a:chExt cx="10873628" cy="2700001"/>
          </a:xfrm>
        </p:grpSpPr>
        <p:sp>
          <p:nvSpPr>
            <p:cNvPr id="120" name="Google Shape;120;p2"/>
            <p:cNvSpPr txBox="1"/>
            <p:nvPr/>
          </p:nvSpPr>
          <p:spPr bwMode="auto">
            <a:xfrm rot="16200000">
              <a:off x="-213462" y="2738070"/>
              <a:ext cx="2266620" cy="338514"/>
            </a:xfrm>
            <a:prstGeom prst="rect">
              <a:avLst/>
            </a:prstGeom>
            <a:solidFill>
              <a:srgbClr val="AECAC3"/>
            </a:solidFill>
            <a:ln>
              <a:noFill/>
            </a:ln>
          </p:spPr>
          <p:txBody>
            <a:bodyPr spcFirstLastPara="1" wrap="square" lIns="91425" tIns="45700" rIns="91425" bIns="45700" anchor="t" anchorCtr="0">
              <a:spAutoFit/>
            </a:bodyPr>
            <a:lstStyle/>
            <a:p>
              <a:pPr marL="0" marR="0" lvl="0" indent="0" algn="ctr">
                <a:lnSpc>
                  <a:spcPct val="100000"/>
                </a:lnSpc>
                <a:spcBef>
                  <a:spcPts val="0"/>
                </a:spcBef>
                <a:spcAft>
                  <a:spcPts val="0"/>
                </a:spcAft>
                <a:buClr>
                  <a:srgbClr val="000000"/>
                </a:buClr>
                <a:buSzPts val="1600"/>
                <a:buFont typeface="Arial"/>
                <a:buNone/>
                <a:defRPr/>
              </a:pPr>
              <a:r>
                <a:rPr lang="en-US" sz="1600" b="1" i="0" u="none" strike="noStrike" cap="none" dirty="0">
                  <a:solidFill>
                    <a:schemeClr val="lt1"/>
                  </a:solidFill>
                  <a:latin typeface="HELVETICA NEUE LIGHT" panose="02000403000000020004"/>
                  <a:ea typeface="Calibri"/>
                  <a:cs typeface="Calibri"/>
                </a:rPr>
                <a:t>WP8 milestones</a:t>
              </a:r>
              <a:endParaRPr sz="1600" b="1" i="0" u="none" strike="noStrike" cap="none" dirty="0">
                <a:solidFill>
                  <a:schemeClr val="lt1"/>
                </a:solidFill>
                <a:latin typeface="HELVETICA NEUE LIGHT" panose="02000403000000020004"/>
                <a:cs typeface="Calibri"/>
              </a:endParaRPr>
            </a:p>
          </p:txBody>
        </p:sp>
        <p:graphicFrame>
          <p:nvGraphicFramePr>
            <p:cNvPr id="122" name="Google Shape;122;p2"/>
            <p:cNvGraphicFramePr>
              <a:graphicFrameLocks/>
            </p:cNvGraphicFramePr>
            <p:nvPr/>
          </p:nvGraphicFramePr>
          <p:xfrm>
            <a:off x="1275591" y="1340636"/>
            <a:ext cx="10348628" cy="2700000"/>
          </p:xfrm>
          <a:graphic>
            <a:graphicData uri="http://schemas.openxmlformats.org/drawingml/2006/table">
              <a:tbl>
                <a:tblPr>
                  <a:tableStyleId>{F7795925-0337-A509-C21A-98565700729A}</a:tableStyleId>
                </a:tblPr>
                <a:tblGrid>
                  <a:gridCol w="651178">
                    <a:extLst>
                      <a:ext uri="{9D8B030D-6E8A-4147-A177-3AD203B41FA5}">
                        <a16:colId xmlns:a16="http://schemas.microsoft.com/office/drawing/2014/main" val="20000"/>
                      </a:ext>
                    </a:extLst>
                  </a:gridCol>
                  <a:gridCol w="6545495">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27692">
                    <a:extLst>
                      <a:ext uri="{9D8B030D-6E8A-4147-A177-3AD203B41FA5}">
                        <a16:colId xmlns:a16="http://schemas.microsoft.com/office/drawing/2014/main" val="20003"/>
                      </a:ext>
                    </a:extLst>
                  </a:gridCol>
                  <a:gridCol w="1044143">
                    <a:extLst>
                      <a:ext uri="{9D8B030D-6E8A-4147-A177-3AD203B41FA5}">
                        <a16:colId xmlns:a16="http://schemas.microsoft.com/office/drawing/2014/main" val="2035184431"/>
                      </a:ext>
                    </a:extLst>
                  </a:gridCol>
                </a:tblGrid>
                <a:tr h="450000">
                  <a:tc>
                    <a:txBody>
                      <a:bodyPr/>
                      <a:lstStyle/>
                      <a:p>
                        <a:pPr marL="0" marR="0" lvl="0" indent="0" algn="l">
                          <a:lnSpc>
                            <a:spcPct val="114999"/>
                          </a:lnSpc>
                          <a:spcBef>
                            <a:spcPts val="0"/>
                          </a:spcBef>
                          <a:spcAft>
                            <a:spcPts val="0"/>
                          </a:spcAft>
                          <a:buClr>
                            <a:srgbClr val="000000"/>
                          </a:buClr>
                          <a:buSzPts val="1600"/>
                          <a:buFont typeface="Arial"/>
                          <a:buNone/>
                          <a:defRPr/>
                        </a:pPr>
                        <a:endParaRPr sz="1600" b="1" u="none" strike="noStrike" cap="none">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1" u="none" strike="noStrike" cap="none" dirty="0">
                            <a:latin typeface="HELVETICA NEUE LIGHT" panose="02000403000000020004"/>
                            <a:ea typeface="Calibri"/>
                            <a:cs typeface="Calibri"/>
                          </a:rPr>
                          <a:t>Workshops</a:t>
                        </a:r>
                        <a:endParaRPr sz="1600" b="1" u="none" strike="noStrike" cap="none" dirty="0">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1" u="none" strike="noStrike" cap="none" dirty="0">
                            <a:latin typeface="HELVETICA NEUE LIGHT" panose="02000403000000020004"/>
                            <a:ea typeface="Calibri"/>
                            <a:cs typeface="Calibri"/>
                          </a:rPr>
                          <a:t>WPs</a:t>
                        </a:r>
                        <a:endParaRPr sz="1600" u="none" strike="noStrike" cap="none" dirty="0">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u="none" strike="noStrike" cap="none">
                            <a:solidFill>
                              <a:schemeClr val="dk1"/>
                            </a:solidFill>
                            <a:latin typeface="HELVETICA NEUE LIGHT" panose="02000403000000020004"/>
                            <a:ea typeface="Calibri"/>
                            <a:cs typeface="Calibri"/>
                          </a:rPr>
                          <a:t>Due date</a:t>
                        </a:r>
                        <a:endParaRPr sz="1600" u="none" strike="noStrike" cap="none">
                          <a:latin typeface="Helvetica Neue Light" panose="02000403000000020004"/>
                          <a:cs typeface="Calibri"/>
                        </a:endParaRPr>
                      </a:p>
                    </a:txBody>
                    <a:tcPr marL="68575" marR="68575" marT="0" marB="0" anchor="ctr">
                      <a:lnL w="9525" algn="ctr">
                        <a:solidFill>
                          <a:srgbClr val="000000">
                            <a:alpha val="0"/>
                          </a:srgbClr>
                        </a:solidFill>
                      </a:lnL>
                      <a:lnR w="9525" cap="flat" cmpd="sng" algn="ctr">
                        <a:solidFill>
                          <a:srgbClr val="000000">
                            <a:alpha val="0"/>
                          </a:srgbClr>
                        </a:solidFill>
                        <a:prstDash val="solid"/>
                        <a:round/>
                        <a:headEnd type="none" w="med" len="med"/>
                        <a:tailEnd type="none" w="med" len="med"/>
                      </a:lnR>
                      <a:lnT w="9525" algn="ctr">
                        <a:solidFill>
                          <a:srgbClr val="000000">
                            <a:alpha val="0"/>
                          </a:srgbClr>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endParaRPr sz="1600" b="1" u="none" strike="noStrike" cap="none" dirty="0">
                          <a:latin typeface="HELVETICA NEUE LIGHT" panose="02000403000000020004"/>
                          <a:cs typeface="Calibri"/>
                        </a:endParaRPr>
                      </a:p>
                    </a:txBody>
                    <a:tcPr marL="68575" marR="68575" marT="0" marB="0" anchor="ctr">
                      <a:lnL w="9525" algn="ctr">
                        <a:solidFill>
                          <a:srgbClr val="000000">
                            <a:alpha val="0"/>
                          </a:srgbClr>
                        </a:solidFill>
                      </a:lnL>
                      <a:lnR w="9525" algn="ctr">
                        <a:solidFill>
                          <a:srgbClr val="000000">
                            <a:alpha val="0"/>
                          </a:srgbClr>
                        </a:solidFill>
                      </a:lnR>
                      <a:lnT w="9525" algn="ctr">
                        <a:solidFill>
                          <a:srgbClr val="000000">
                            <a:alpha val="0"/>
                          </a:srgbClr>
                        </a:solidFill>
                      </a:lnT>
                      <a:lnB w="9525"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10000"/>
                    </a:ext>
                  </a:extLst>
                </a:tr>
                <a:tr h="450000">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i="0" u="none" strike="noStrike" cap="none">
                            <a:latin typeface="HELVETICA NEUE LIGHT" panose="02000403000000020004"/>
                            <a:ea typeface="Calibri"/>
                            <a:cs typeface="Calibri" panose="020F0502020204030204" pitchFamily="34" charset="0"/>
                          </a:rPr>
                          <a:t>M8.1</a:t>
                        </a:r>
                        <a:endParaRPr sz="1600" b="1" i="0" u="none" strike="noStrike" cap="none">
                          <a:latin typeface="HELVETICA NEUE LIGHT" panose="02000403000000020004"/>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i="0" u="none" strike="noStrike" cap="none" dirty="0">
                            <a:latin typeface="HELVETICA NEUE LIGHT" panose="02000403000000020004"/>
                            <a:ea typeface="HELVETICA NEUE LIGHT" panose="02000403000000020004" pitchFamily="2" charset="0"/>
                            <a:cs typeface="Calibri" panose="020F0502020204030204" pitchFamily="34" charset="0"/>
                          </a:rPr>
                          <a:t>Workflows Requirements collection and constraints: computing and data</a:t>
                        </a:r>
                        <a:endParaRPr sz="1600" b="1" i="0" u="none" strike="noStrike" cap="none" dirty="0">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endParaRPr sz="1600" b="1" i="0" u="none" strike="noStrike" cap="none" dirty="0">
                          <a:solidFill>
                            <a:srgbClr val="A5A5A5"/>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chemeClr val="dk1"/>
                          </a:buClr>
                          <a:buSzPts val="1600"/>
                          <a:buFont typeface="Calibri"/>
                          <a:buNone/>
                          <a:defRPr/>
                        </a:pPr>
                        <a:r>
                          <a:rPr lang="en-US"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rPr>
                          <a:t>Sep 2023</a:t>
                        </a:r>
                        <a:endParaRPr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chemeClr val="dk1"/>
                          </a:buClr>
                          <a:buSzPts val="1600"/>
                          <a:buFont typeface="Calibri"/>
                          <a:buNone/>
                          <a:defRPr/>
                        </a:pPr>
                        <a:r>
                          <a:rPr lang="es-ES"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rPr>
                          <a:t>Oct 2023</a:t>
                        </a:r>
                        <a:endParaRPr sz="1600" b="1" i="0" u="none" strike="noStrike" cap="none" dirty="0">
                          <a:solidFill>
                            <a:schemeClr val="dk1"/>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10001"/>
                    </a:ext>
                  </a:extLst>
                </a:tr>
                <a:tr h="450000">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u="none" strike="noStrike" cap="none">
                            <a:latin typeface="HELVETICA NEUE LIGHT" panose="02000403000000020004"/>
                            <a:ea typeface="Calibri"/>
                            <a:cs typeface="Calibri" panose="020F0502020204030204" pitchFamily="34" charset="0"/>
                          </a:rPr>
                          <a:t>M8.2</a:t>
                        </a:r>
                        <a:endParaRPr sz="1600" b="1" u="none" strike="noStrike" cap="none">
                          <a:latin typeface="HELVETICA NEUE LIGHT" panose="02000403000000020004"/>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i="0" u="none" strike="noStrike" cap="none" dirty="0">
                            <a:latin typeface="Helvetica Neue Light" panose="02000403000000020004"/>
                            <a:ea typeface="Helvetica Neue Light" panose="02000403000000020004" pitchFamily="2" charset="0"/>
                            <a:cs typeface="Calibri" panose="020F0502020204030204" pitchFamily="34" charset="0"/>
                          </a:rPr>
                          <a:t>Computing Infrastructures availability for ET workflows, characteristics </a:t>
                        </a:r>
                        <a:endParaRPr sz="1600" b="1" i="0" u="none" strike="noStrike" cap="none" dirty="0">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1" i="0" u="none" strike="noStrike" cap="none" dirty="0">
                            <a:solidFill>
                              <a:schemeClr val="tx1"/>
                            </a:solidFill>
                            <a:latin typeface="Helvetica Neue Light" panose="02000403000000020004"/>
                            <a:ea typeface="Helvetica Neue Light" panose="02000403000000020004" pitchFamily="2" charset="0"/>
                            <a:cs typeface="Calibri" panose="020F0502020204030204" pitchFamily="34" charset="0"/>
                          </a:rPr>
                          <a:t>WP9</a:t>
                        </a:r>
                        <a:endParaRPr sz="1600" b="1" i="0" u="none" strike="noStrike" cap="none" dirty="0">
                          <a:solidFill>
                            <a:schemeClr val="tx1"/>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1" i="0" u="none" strike="noStrike" cap="none">
                            <a:solidFill>
                              <a:schemeClr val="dk1"/>
                            </a:solidFill>
                            <a:latin typeface="HELVETICA NEUE LIGHT" panose="02000403000000020004"/>
                            <a:ea typeface="Helvetica Neue Light" panose="02000403000000020004" pitchFamily="2" charset="0"/>
                            <a:cs typeface="Calibri" panose="020F0502020204030204" pitchFamily="34" charset="0"/>
                          </a:rPr>
                          <a:t>Aug 2024</a:t>
                        </a:r>
                        <a:endParaRPr sz="1600" b="1" i="0" u="none" strike="noStrike" cap="none">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s-ES" sz="1600" b="1" i="0" u="none" strike="noStrike" cap="none" dirty="0" err="1">
                            <a:solidFill>
                              <a:srgbClr val="FF0000"/>
                            </a:solidFill>
                            <a:latin typeface="HELVETICA NEUE LIGHT" panose="02000403000000020004"/>
                            <a:ea typeface="Helvetica Neue Light" panose="02000403000000020004" pitchFamily="2" charset="0"/>
                            <a:cs typeface="Calibri" panose="020F0502020204030204" pitchFamily="34" charset="0"/>
                          </a:rPr>
                          <a:t>July</a:t>
                        </a:r>
                        <a:r>
                          <a:rPr lang="es-ES" sz="1600" b="1" i="0" u="none" strike="noStrike" cap="none" dirty="0">
                            <a:solidFill>
                              <a:srgbClr val="FF0000"/>
                            </a:solidFill>
                            <a:latin typeface="HELVETICA NEUE LIGHT" panose="02000403000000020004"/>
                            <a:ea typeface="Helvetica Neue Light" panose="02000403000000020004" pitchFamily="2" charset="0"/>
                            <a:cs typeface="Calibri" panose="020F0502020204030204" pitchFamily="34" charset="0"/>
                          </a:rPr>
                          <a:t> 2024</a:t>
                        </a:r>
                        <a:endParaRPr sz="1600" b="1" i="0" u="none" strike="noStrike" cap="none" dirty="0">
                          <a:solidFill>
                            <a:srgbClr val="FF0000"/>
                          </a:solidFill>
                          <a:latin typeface="HELVETICA NEUE LIGHT" panose="02000403000000020004"/>
                          <a:ea typeface="Helvetica Neue Light" panose="02000403000000020004" pitchFamily="2" charset="0"/>
                          <a:cs typeface="Calibri" panose="020F0502020204030204" pitchFamily="34" charset="0"/>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10002"/>
                    </a:ext>
                  </a:extLst>
                </a:tr>
                <a:tr h="450000">
                  <a:tc>
                    <a:txBody>
                      <a:bodyPr/>
                      <a:lstStyle/>
                      <a:p>
                        <a:pPr marL="0" marR="0" lvl="0" indent="0" algn="l">
                          <a:lnSpc>
                            <a:spcPct val="114999"/>
                          </a:lnSpc>
                          <a:spcBef>
                            <a:spcPts val="0"/>
                          </a:spcBef>
                          <a:spcAft>
                            <a:spcPts val="0"/>
                          </a:spcAft>
                          <a:buClr>
                            <a:srgbClr val="000000"/>
                          </a:buClr>
                          <a:buSzPts val="1600"/>
                          <a:buFont typeface="Arial"/>
                          <a:buNone/>
                          <a:defRPr/>
                        </a:pPr>
                        <a:r>
                          <a:rPr lang="en-US" sz="1600" u="none" strike="noStrike" cap="none">
                            <a:latin typeface="Helvetica Neue Light" panose="02000403000000020004"/>
                            <a:ea typeface="Calibri"/>
                            <a:cs typeface="Calibri"/>
                          </a:rPr>
                          <a:t>M8.3</a:t>
                        </a:r>
                        <a:endParaRPr sz="1600" u="none" strike="noStrike" cap="none">
                          <a:latin typeface="Helvetica Neue Light" panose="02000403000000020004"/>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latin typeface="Helvetica Neue Light" panose="02000403000000020004"/>
                            <a:ea typeface="Helvetica Neue Light" panose="02000403000000020004" pitchFamily="2" charset="0"/>
                            <a:cs typeface="Calibri"/>
                          </a:rPr>
                          <a:t>On site infrastructure, computing and data model </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dirty="0">
                            <a:solidFill>
                              <a:schemeClr val="tx1"/>
                            </a:solidFill>
                            <a:latin typeface="Helvetica Neue Light" panose="02000403000000020004"/>
                            <a:ea typeface="Helvetica Neue Light" panose="02000403000000020004" pitchFamily="2" charset="0"/>
                            <a:cs typeface="Calibri"/>
                          </a:rPr>
                          <a:t>WP6</a:t>
                        </a:r>
                        <a:endParaRPr sz="1600" b="0" i="0" u="none" strike="noStrike" cap="none" dirty="0">
                          <a:solidFill>
                            <a:schemeClr val="tx1"/>
                          </a:solidFill>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solidFill>
                              <a:schemeClr val="dk1"/>
                            </a:solidFill>
                            <a:latin typeface="Helvetica Neue Light" panose="02000403000000020004"/>
                            <a:ea typeface="Helvetica Neue Light" panose="02000403000000020004" pitchFamily="2" charset="0"/>
                            <a:cs typeface="Calibri"/>
                          </a:rPr>
                          <a:t>Aug 2025</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10003"/>
                    </a:ext>
                  </a:extLst>
                </a:tr>
                <a:tr h="450000">
                  <a:tc>
                    <a:txBody>
                      <a:bodyPr/>
                      <a:lstStyle/>
                      <a:p>
                        <a:pPr marL="0" marR="0" lvl="0" indent="0" algn="l">
                          <a:lnSpc>
                            <a:spcPct val="114999"/>
                          </a:lnSpc>
                          <a:spcBef>
                            <a:spcPts val="0"/>
                          </a:spcBef>
                          <a:spcAft>
                            <a:spcPts val="0"/>
                          </a:spcAft>
                          <a:buClr>
                            <a:srgbClr val="000000"/>
                          </a:buClr>
                          <a:buSzPts val="1600"/>
                          <a:buFont typeface="Arial"/>
                          <a:buNone/>
                          <a:defRPr/>
                        </a:pPr>
                        <a:r>
                          <a:rPr lang="en-US" sz="1600" u="none" strike="noStrike" cap="none">
                            <a:latin typeface="Helvetica Neue Light" panose="02000403000000020004"/>
                            <a:ea typeface="Calibri"/>
                            <a:cs typeface="Calibri"/>
                          </a:rPr>
                          <a:t>M8.4</a:t>
                        </a:r>
                        <a:endParaRPr sz="1600" u="none" strike="noStrike" cap="none">
                          <a:latin typeface="Helvetica Neue Light" panose="02000403000000020004"/>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latin typeface="Helvetica Neue Light" panose="02000403000000020004"/>
                            <a:ea typeface="Helvetica Neue Light" panose="02000403000000020004" pitchFamily="2" charset="0"/>
                            <a:cs typeface="Calibri"/>
                          </a:rPr>
                          <a:t>Low latency and offline workflows and computing model</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a:solidFill>
                              <a:schemeClr val="tx1"/>
                            </a:solidFill>
                            <a:latin typeface="Helvetica Neue Light" panose="02000403000000020004"/>
                            <a:ea typeface="Helvetica Neue Light" panose="02000403000000020004" pitchFamily="2" charset="0"/>
                            <a:cs typeface="Calibri"/>
                          </a:rPr>
                          <a:t>WP6</a:t>
                        </a:r>
                        <a:endParaRPr sz="1600" b="0" i="0" u="none" strike="noStrike" cap="none">
                          <a:solidFill>
                            <a:schemeClr val="tx1"/>
                          </a:solidFill>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solidFill>
                              <a:schemeClr val="dk1"/>
                            </a:solidFill>
                            <a:latin typeface="Helvetica Neue Light" panose="02000403000000020004"/>
                            <a:ea typeface="Helvetica Neue Light" panose="02000403000000020004" pitchFamily="2" charset="0"/>
                            <a:cs typeface="Calibri"/>
                          </a:rPr>
                          <a:t>Dec 2025</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10004"/>
                    </a:ext>
                  </a:extLst>
                </a:tr>
                <a:tr h="450000">
                  <a:tc>
                    <a:txBody>
                      <a:bodyPr/>
                      <a:lstStyle/>
                      <a:p>
                        <a:pPr marL="0" marR="0" lvl="0" indent="0" algn="l">
                          <a:lnSpc>
                            <a:spcPct val="114999"/>
                          </a:lnSpc>
                          <a:spcBef>
                            <a:spcPts val="0"/>
                          </a:spcBef>
                          <a:spcAft>
                            <a:spcPts val="0"/>
                          </a:spcAft>
                          <a:buClr>
                            <a:srgbClr val="000000"/>
                          </a:buClr>
                          <a:buSzPts val="1600"/>
                          <a:buFont typeface="Arial"/>
                          <a:buNone/>
                          <a:defRPr/>
                        </a:pPr>
                        <a:r>
                          <a:rPr lang="en-US" sz="1600" u="none" strike="noStrike" cap="none" dirty="0">
                            <a:latin typeface="Helvetica Neue Light" panose="02000403000000020004"/>
                            <a:ea typeface="Calibri"/>
                            <a:cs typeface="Calibri"/>
                          </a:rPr>
                          <a:t>M8.5</a:t>
                        </a:r>
                        <a:endParaRPr sz="1600" u="none" strike="noStrike" cap="none" dirty="0">
                          <a:latin typeface="Helvetica Neue Light" panose="02000403000000020004"/>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latin typeface="Helvetica Neue Light" panose="02000403000000020004"/>
                            <a:ea typeface="Helvetica Neue Light" panose="02000403000000020004" pitchFamily="2" charset="0"/>
                            <a:cs typeface="Calibri"/>
                          </a:rPr>
                          <a:t>Data management, access, policy and implementation</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ctr">
                          <a:lnSpc>
                            <a:spcPct val="114999"/>
                          </a:lnSpc>
                          <a:spcBef>
                            <a:spcPts val="0"/>
                          </a:spcBef>
                          <a:spcAft>
                            <a:spcPts val="0"/>
                          </a:spcAft>
                          <a:buClr>
                            <a:srgbClr val="000000"/>
                          </a:buClr>
                          <a:buSzPts val="1600"/>
                          <a:buFont typeface="Arial"/>
                          <a:buNone/>
                          <a:defRPr/>
                        </a:pPr>
                        <a:r>
                          <a:rPr lang="en-US" sz="1600" b="0" i="0" u="none" strike="noStrike" cap="none" dirty="0">
                            <a:solidFill>
                              <a:schemeClr val="tx1"/>
                            </a:solidFill>
                            <a:latin typeface="Helvetica Neue Light" panose="02000403000000020004"/>
                            <a:ea typeface="Helvetica Neue Light" panose="02000403000000020004" pitchFamily="2" charset="0"/>
                            <a:cs typeface="Calibri"/>
                          </a:rPr>
                          <a:t>WP2, WP6</a:t>
                        </a:r>
                        <a:endParaRPr sz="1600" b="0" i="0" u="none" strike="noStrike" cap="none" dirty="0">
                          <a:solidFill>
                            <a:schemeClr val="tx1"/>
                          </a:solidFill>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r>
                          <a:rPr lang="en-US" sz="1600" b="0" i="0" u="none" strike="noStrike" cap="none" dirty="0">
                            <a:solidFill>
                              <a:schemeClr val="dk1"/>
                            </a:solidFill>
                            <a:latin typeface="Helvetica Neue Light" panose="02000403000000020004"/>
                            <a:ea typeface="Helvetica Neue Light" panose="02000403000000020004" pitchFamily="2" charset="0"/>
                            <a:cs typeface="Calibri"/>
                          </a:rPr>
                          <a:t>July 2026</a:t>
                        </a: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cap="flat" cmpd="sng" algn="ctr">
                        <a:solidFill>
                          <a:srgbClr val="D8D8D8"/>
                        </a:solidFill>
                        <a:prstDash val="solid"/>
                        <a:round/>
                        <a:headEnd type="none" w="med" len="med"/>
                        <a:tailEnd type="none" w="med" len="med"/>
                      </a:lnR>
                      <a:lnT w="9525" algn="ctr">
                        <a:solidFill>
                          <a:srgbClr val="D8D8D8"/>
                        </a:solidFill>
                      </a:lnT>
                      <a:lnB w="9525" algn="ctr">
                        <a:solidFill>
                          <a:srgbClr val="D8D8D8"/>
                        </a:solidFill>
                      </a:lnB>
                      <a:noFill/>
                    </a:tcPr>
                  </a:tc>
                  <a:tc>
                    <a:txBody>
                      <a:bodyPr/>
                      <a:lstStyle/>
                      <a:p>
                        <a:pPr marL="0" marR="0" lvl="0" indent="0" algn="l">
                          <a:lnSpc>
                            <a:spcPct val="114999"/>
                          </a:lnSpc>
                          <a:spcBef>
                            <a:spcPts val="0"/>
                          </a:spcBef>
                          <a:spcAft>
                            <a:spcPts val="0"/>
                          </a:spcAft>
                          <a:buClr>
                            <a:srgbClr val="000000"/>
                          </a:buClr>
                          <a:buSzPts val="1600"/>
                          <a:buFont typeface="Arial"/>
                          <a:buNone/>
                          <a:defRPr/>
                        </a:pPr>
                        <a:endParaRPr sz="1600" b="0" i="0" u="none" strike="noStrike" cap="none" dirty="0">
                          <a:latin typeface="Helvetica Neue Light" panose="02000403000000020004"/>
                          <a:ea typeface="Helvetica Neue Light" panose="02000403000000020004" pitchFamily="2" charset="0"/>
                          <a:cs typeface="Calibri"/>
                        </a:endParaRPr>
                      </a:p>
                    </a:txBody>
                    <a:tcPr marL="68575" marR="68575" marT="0" marB="0" anchor="ctr">
                      <a:lnL w="9525" algn="ctr">
                        <a:solidFill>
                          <a:srgbClr val="D8D8D8"/>
                        </a:solidFill>
                      </a:lnL>
                      <a:lnR w="9525" algn="ctr">
                        <a:solidFill>
                          <a:srgbClr val="D8D8D8"/>
                        </a:solidFill>
                      </a:lnR>
                      <a:lnT w="9525" cap="flat" cmpd="sng" algn="ctr">
                        <a:solidFill>
                          <a:srgbClr val="D8D8D8"/>
                        </a:solidFill>
                        <a:prstDash val="solid"/>
                        <a:round/>
                        <a:headEnd type="none" w="med" len="med"/>
                        <a:tailEnd type="none" w="med" len="med"/>
                      </a:lnT>
                      <a:lnB w="9525" algn="ctr">
                        <a:solidFill>
                          <a:srgbClr val="D8D8D8"/>
                        </a:solidFill>
                      </a:lnB>
                      <a:noFill/>
                    </a:tcPr>
                  </a:tc>
                  <a:extLst>
                    <a:ext uri="{0D108BD9-81ED-4DB2-BD59-A6C34878D82A}">
                      <a16:rowId xmlns:a16="http://schemas.microsoft.com/office/drawing/2014/main" val="10005"/>
                    </a:ext>
                  </a:extLst>
                </a:tr>
              </a:tbl>
            </a:graphicData>
          </a:graphic>
        </p:graphicFrame>
        <p:sp>
          <p:nvSpPr>
            <p:cNvPr id="32012400" name="Rectangle 32012399"/>
            <p:cNvSpPr/>
            <p:nvPr/>
          </p:nvSpPr>
          <p:spPr bwMode="auto">
            <a:xfrm>
              <a:off x="1313077" y="1774018"/>
              <a:ext cx="10311141" cy="480744"/>
            </a:xfrm>
            <a:prstGeom prst="rect">
              <a:avLst/>
            </a:prstGeom>
            <a:solidFill>
              <a:schemeClr val="accent6">
                <a:lumMod val="20000"/>
                <a:lumOff val="80000"/>
                <a:alpha val="30000"/>
              </a:schemeClr>
            </a:solidFill>
            <a:ln w="57150" cap="flat" cmpd="sng" algn="ctr">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dirty="0">
                <a:latin typeface="Helvetica Neue" panose="02000503000000020004"/>
                <a:cs typeface="Calibri"/>
              </a:endParaRPr>
            </a:p>
          </p:txBody>
        </p:sp>
        <p:sp>
          <p:nvSpPr>
            <p:cNvPr id="2" name="Rectangle 1">
              <a:extLst>
                <a:ext uri="{FF2B5EF4-FFF2-40B4-BE49-F238E27FC236}">
                  <a16:creationId xmlns:a16="http://schemas.microsoft.com/office/drawing/2014/main" id="{6A794366-A8AD-AA89-5AF8-AFCEFF7AD4A0}"/>
                </a:ext>
              </a:extLst>
            </p:cNvPr>
            <p:cNvSpPr/>
            <p:nvPr/>
          </p:nvSpPr>
          <p:spPr bwMode="auto">
            <a:xfrm>
              <a:off x="1293655" y="2275878"/>
              <a:ext cx="10330563" cy="383368"/>
            </a:xfrm>
            <a:prstGeom prst="rect">
              <a:avLst/>
            </a:prstGeom>
            <a:solidFill>
              <a:schemeClr val="accent4">
                <a:lumMod val="20000"/>
                <a:lumOff val="80000"/>
                <a:alpha val="30000"/>
              </a:schemeClr>
            </a:solidFill>
            <a:ln w="47625" cap="flat" cmpd="sng" algn="ctr">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dirty="0">
                <a:latin typeface="Helvetica Neue" panose="02000503000000020004"/>
                <a:cs typeface="Calibri"/>
              </a:endParaRPr>
            </a:p>
          </p:txBody>
        </p:sp>
      </p:grpSp>
      <p:sp>
        <p:nvSpPr>
          <p:cNvPr id="4" name="Google Shape;114;p2">
            <a:extLst>
              <a:ext uri="{FF2B5EF4-FFF2-40B4-BE49-F238E27FC236}">
                <a16:creationId xmlns:a16="http://schemas.microsoft.com/office/drawing/2014/main" id="{A96B532E-69C8-5DB9-7311-3547043C8103}"/>
              </a:ext>
            </a:extLst>
          </p:cNvPr>
          <p:cNvSpPr txBox="1">
            <a:spLocks noGrp="1"/>
          </p:cNvSpPr>
          <p:nvPr>
            <p:ph type="dt" idx="10"/>
          </p:nvPr>
        </p:nvSpPr>
        <p:spPr bwMode="auto">
          <a:xfrm>
            <a:off x="4724398" y="6356350"/>
            <a:ext cx="4683969" cy="3651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SzPts val="1400"/>
              <a:buNone/>
              <a:defRPr/>
            </a:pPr>
            <a:r>
              <a:rPr lang="en-US" sz="1400" dirty="0">
                <a:latin typeface="Helvetica Neue Light" panose="02000403000000020004" pitchFamily="2" charset="0"/>
                <a:ea typeface="Helvetica Neue Light" panose="02000403000000020004" pitchFamily="2" charset="0"/>
              </a:rPr>
              <a:t>ET-PP Meeting Barcelona 17 June 2024</a:t>
            </a:r>
            <a:endParaRPr sz="1400" dirty="0">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27686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7214</TotalTime>
  <Words>1584</Words>
  <Application>Microsoft Office PowerPoint</Application>
  <DocSecurity>0</DocSecurity>
  <PresentationFormat>Panorámica</PresentationFormat>
  <Paragraphs>339</Paragraphs>
  <Slides>15</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Helvetica Neue</vt:lpstr>
      <vt:lpstr>Helvetica Neue Light</vt:lpstr>
      <vt:lpstr>Helvetica Neue Light</vt:lpstr>
      <vt:lpstr>Office Theme</vt:lpstr>
      <vt:lpstr>ET-PP WP8 Computing and data model Slides prepared by Alba Gonzalvez together with EIB chairs and WP8 work package leaders</vt:lpstr>
      <vt:lpstr>Presentación de PowerPoint</vt:lpstr>
      <vt:lpstr>ET-PP WP8 Computing and Data models</vt:lpstr>
      <vt:lpstr>Computing and data requirements (D8.1)</vt:lpstr>
      <vt:lpstr>Presentación de PowerPoint</vt:lpstr>
      <vt:lpstr>Presentación de PowerPoint</vt:lpstr>
      <vt:lpstr>Presentación de PowerPoint</vt:lpstr>
      <vt:lpstr>Presentación de PowerPoint</vt:lpstr>
      <vt:lpstr>ET-PP WP8 Computing and Data models</vt:lpstr>
      <vt:lpstr>Presentación de PowerPoint</vt:lpstr>
      <vt:lpstr>Presentación de PowerPoint</vt:lpstr>
      <vt:lpstr>Presentación de PowerPoint</vt:lpstr>
      <vt:lpstr>Presentación de PowerPoint</vt:lpstr>
      <vt:lpstr>Presentación de PowerPoint</vt:lpstr>
      <vt:lpstr> 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ET-PP INFRA-DEV WP8 Computing and data model</dc:title>
  <dc:subject/>
  <dc:creator>Nadia Tonello</dc:creator>
  <cp:keywords/>
  <dc:description/>
  <cp:lastModifiedBy>Alba Gonzalvez Rubio</cp:lastModifiedBy>
  <cp:revision>69</cp:revision>
  <cp:lastPrinted>2024-03-13T13:02:55Z</cp:lastPrinted>
  <dcterms:created xsi:type="dcterms:W3CDTF">2023-02-20T11:48:31Z</dcterms:created>
  <dcterms:modified xsi:type="dcterms:W3CDTF">2024-06-17T07:53:43Z</dcterms:modified>
  <cp:category/>
  <dc:identifier/>
  <cp:contentStatus/>
  <dc:language/>
  <cp:version/>
</cp:coreProperties>
</file>