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96" r:id="rId2"/>
    <p:sldId id="299" r:id="rId3"/>
    <p:sldId id="301" r:id="rId4"/>
    <p:sldId id="300" r:id="rId5"/>
    <p:sldId id="442" r:id="rId6"/>
    <p:sldId id="443" r:id="rId7"/>
    <p:sldId id="452" r:id="rId8"/>
    <p:sldId id="457" r:id="rId9"/>
    <p:sldId id="460" r:id="rId10"/>
    <p:sldId id="461" r:id="rId11"/>
    <p:sldId id="465" r:id="rId12"/>
    <p:sldId id="464" r:id="rId13"/>
    <p:sldId id="466" r:id="rId14"/>
    <p:sldId id="467" r:id="rId15"/>
    <p:sldId id="462" r:id="rId16"/>
    <p:sldId id="475" r:id="rId17"/>
    <p:sldId id="468" r:id="rId18"/>
    <p:sldId id="478" r:id="rId19"/>
    <p:sldId id="469" r:id="rId20"/>
    <p:sldId id="471" r:id="rId21"/>
    <p:sldId id="472" r:id="rId22"/>
    <p:sldId id="480" r:id="rId23"/>
    <p:sldId id="476" r:id="rId24"/>
    <p:sldId id="477" r:id="rId25"/>
    <p:sldId id="473" r:id="rId26"/>
    <p:sldId id="456" r:id="rId27"/>
    <p:sldId id="454" r:id="rId28"/>
    <p:sldId id="474" r:id="rId29"/>
    <p:sldId id="479" r:id="rId30"/>
    <p:sldId id="306" r:id="rId31"/>
    <p:sldId id="316" r:id="rId32"/>
    <p:sldId id="470" r:id="rId33"/>
    <p:sldId id="446" r:id="rId34"/>
    <p:sldId id="327" r:id="rId35"/>
    <p:sldId id="313" r:id="rId36"/>
    <p:sldId id="314" r:id="rId37"/>
    <p:sldId id="325" r:id="rId38"/>
    <p:sldId id="320" r:id="rId39"/>
    <p:sldId id="321" r:id="rId40"/>
    <p:sldId id="322" r:id="rId41"/>
    <p:sldId id="323" r:id="rId42"/>
    <p:sldId id="324" r:id="rId43"/>
    <p:sldId id="376" r:id="rId44"/>
    <p:sldId id="382" r:id="rId45"/>
    <p:sldId id="437" r:id="rId46"/>
    <p:sldId id="434" r:id="rId47"/>
    <p:sldId id="43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A"/>
    <a:srgbClr val="C696EB"/>
    <a:srgbClr val="DDDDDD"/>
    <a:srgbClr val="979797"/>
    <a:srgbClr val="99CCFF"/>
    <a:srgbClr val="0033A0"/>
    <a:srgbClr val="99FF99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3806" autoAdjust="0"/>
  </p:normalViewPr>
  <p:slideViewPr>
    <p:cSldViewPr snapToGrid="0" snapToObjects="1">
      <p:cViewPr varScale="1">
        <p:scale>
          <a:sx n="53" d="100"/>
          <a:sy n="53" d="100"/>
        </p:scale>
        <p:origin x="44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5" d="100"/>
          <a:sy n="155" d="100"/>
        </p:scale>
        <p:origin x="56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ED96CF-B95C-4A1D-A96A-8E36F3A36EF0}" type="doc">
      <dgm:prSet loTypeId="urn:microsoft.com/office/officeart/2005/8/layout/chevron1" loCatId="process" qsTypeId="urn:microsoft.com/office/officeart/2005/8/quickstyle/3d5" qsCatId="3D" csTypeId="urn:microsoft.com/office/officeart/2005/8/colors/accent1_3" csCatId="accent1" phldr="1"/>
      <dgm:spPr/>
    </dgm:pt>
    <dgm:pt modelId="{D0963DDF-8061-42FE-91FE-26C0AE509712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/>
            <a:t>Q3-2022</a:t>
          </a:r>
        </a:p>
      </dgm:t>
    </dgm:pt>
    <dgm:pt modelId="{EC1BD2B7-1097-487A-B986-3492F4A73935}" type="parTrans" cxnId="{109D8BB6-485A-4315-9EA7-990DAB18688F}">
      <dgm:prSet/>
      <dgm:spPr/>
      <dgm:t>
        <a:bodyPr/>
        <a:lstStyle/>
        <a:p>
          <a:endParaRPr lang="en-GB"/>
        </a:p>
      </dgm:t>
    </dgm:pt>
    <dgm:pt modelId="{8F0BE66A-75FC-4AEF-A7E4-7833EC20B5CC}" type="sibTrans" cxnId="{109D8BB6-485A-4315-9EA7-990DAB18688F}">
      <dgm:prSet/>
      <dgm:spPr/>
      <dgm:t>
        <a:bodyPr/>
        <a:lstStyle/>
        <a:p>
          <a:endParaRPr lang="en-GB"/>
        </a:p>
      </dgm:t>
    </dgm:pt>
    <dgm:pt modelId="{8111B525-873E-4E40-A459-3175F9851F4F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/>
            <a:t>Q4-2022</a:t>
          </a:r>
        </a:p>
      </dgm:t>
    </dgm:pt>
    <dgm:pt modelId="{D6C8B589-8431-41F2-A63D-3F374293B3D1}" type="parTrans" cxnId="{FCA61964-2863-40E2-A53B-98281B38DD77}">
      <dgm:prSet/>
      <dgm:spPr/>
      <dgm:t>
        <a:bodyPr/>
        <a:lstStyle/>
        <a:p>
          <a:endParaRPr lang="en-GB"/>
        </a:p>
      </dgm:t>
    </dgm:pt>
    <dgm:pt modelId="{7F4F2BAB-EE0E-482F-BA15-01989DE804F0}" type="sibTrans" cxnId="{FCA61964-2863-40E2-A53B-98281B38DD77}">
      <dgm:prSet/>
      <dgm:spPr/>
      <dgm:t>
        <a:bodyPr/>
        <a:lstStyle/>
        <a:p>
          <a:endParaRPr lang="en-GB"/>
        </a:p>
      </dgm:t>
    </dgm:pt>
    <dgm:pt modelId="{8626288A-09E3-4589-8515-7056C1F3E291}">
      <dgm:prSet phldrT="[Text]"/>
      <dgm:spPr/>
      <dgm:t>
        <a:bodyPr/>
        <a:lstStyle/>
        <a:p>
          <a:r>
            <a:rPr lang="en-GB" dirty="0"/>
            <a:t>Q1-2023</a:t>
          </a:r>
        </a:p>
      </dgm:t>
    </dgm:pt>
    <dgm:pt modelId="{73E636B5-6A39-4DC4-8E1D-77B3CCC147F8}" type="parTrans" cxnId="{6E17ED94-D37A-4DFC-AE1F-965659372BA7}">
      <dgm:prSet/>
      <dgm:spPr/>
      <dgm:t>
        <a:bodyPr/>
        <a:lstStyle/>
        <a:p>
          <a:endParaRPr lang="en-GB"/>
        </a:p>
      </dgm:t>
    </dgm:pt>
    <dgm:pt modelId="{CBBBF0F8-5B37-46E6-978D-2DD748FC6B96}" type="sibTrans" cxnId="{6E17ED94-D37A-4DFC-AE1F-965659372BA7}">
      <dgm:prSet/>
      <dgm:spPr/>
      <dgm:t>
        <a:bodyPr/>
        <a:lstStyle/>
        <a:p>
          <a:endParaRPr lang="en-GB"/>
        </a:p>
      </dgm:t>
    </dgm:pt>
    <dgm:pt modelId="{21E37F0D-6AD2-4DEF-99C0-21B3AAE9AA4D}">
      <dgm:prSet phldrT="[Text]" custT="1"/>
      <dgm:spPr>
        <a:solidFill>
          <a:srgbClr val="0033A0">
            <a:shade val="80000"/>
            <a:hueOff val="363230"/>
            <a:satOff val="-36097"/>
            <a:lumOff val="19547"/>
            <a:alphaOff val="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gm:spPr>
      <dgm:t>
        <a:bodyPr spcFirstLastPara="0" vert="horz" wrap="square" lIns="92012" tIns="30671" rIns="30671" bIns="30671" numCol="1" spcCol="1270" anchor="ctr" anchorCtr="0"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Q4-2023</a:t>
          </a:r>
        </a:p>
      </dgm:t>
    </dgm:pt>
    <dgm:pt modelId="{DC70DC01-EFB1-4CE5-A9B2-AC9081038899}" type="parTrans" cxnId="{4CF3FD3B-E9F5-4E85-A36C-571C976E6D5E}">
      <dgm:prSet/>
      <dgm:spPr/>
      <dgm:t>
        <a:bodyPr/>
        <a:lstStyle/>
        <a:p>
          <a:endParaRPr lang="en-GB"/>
        </a:p>
      </dgm:t>
    </dgm:pt>
    <dgm:pt modelId="{6378D9B1-0738-4AF9-878A-E6E9D011788E}" type="sibTrans" cxnId="{4CF3FD3B-E9F5-4E85-A36C-571C976E6D5E}">
      <dgm:prSet/>
      <dgm:spPr/>
      <dgm:t>
        <a:bodyPr/>
        <a:lstStyle/>
        <a:p>
          <a:endParaRPr lang="en-GB"/>
        </a:p>
      </dgm:t>
    </dgm:pt>
    <dgm:pt modelId="{284CF098-B051-4351-BF14-84B7BB5B86F1}">
      <dgm:prSet phldrT="[Text]"/>
      <dgm:spPr/>
      <dgm:t>
        <a:bodyPr/>
        <a:lstStyle/>
        <a:p>
          <a:r>
            <a:rPr lang="en-GB" dirty="0"/>
            <a:t>Q2-2023</a:t>
          </a:r>
        </a:p>
      </dgm:t>
    </dgm:pt>
    <dgm:pt modelId="{40798665-2E31-4AE3-9334-E4D1E1E6EFAF}" type="parTrans" cxnId="{462910B4-C34F-450A-9588-D0F11D45A7E8}">
      <dgm:prSet/>
      <dgm:spPr/>
      <dgm:t>
        <a:bodyPr/>
        <a:lstStyle/>
        <a:p>
          <a:endParaRPr lang="en-GB"/>
        </a:p>
      </dgm:t>
    </dgm:pt>
    <dgm:pt modelId="{3B503B23-B0B4-4A9E-A2E4-9C8B93372973}" type="sibTrans" cxnId="{462910B4-C34F-450A-9588-D0F11D45A7E8}">
      <dgm:prSet/>
      <dgm:spPr/>
      <dgm:t>
        <a:bodyPr/>
        <a:lstStyle/>
        <a:p>
          <a:endParaRPr lang="en-GB"/>
        </a:p>
      </dgm:t>
    </dgm:pt>
    <dgm:pt modelId="{F3B846C6-FEBE-48E7-89B9-CCC4738F6CEE}">
      <dgm:prSet phldrT="[Text]" custT="1"/>
      <dgm:spPr>
        <a:solidFill>
          <a:srgbClr val="0033A0">
            <a:shade val="80000"/>
            <a:hueOff val="363230"/>
            <a:satOff val="-36097"/>
            <a:lumOff val="19547"/>
            <a:alphaOff val="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gm:spPr>
      <dgm:t>
        <a:bodyPr spcFirstLastPara="0" vert="horz" wrap="square" lIns="92012" tIns="30671" rIns="30671" bIns="30671" numCol="1" spcCol="1270" anchor="ctr" anchorCtr="0"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Q3-2023</a:t>
          </a:r>
        </a:p>
      </dgm:t>
    </dgm:pt>
    <dgm:pt modelId="{FC9DE845-7FE6-40B8-9DE7-F45E60BCEEEC}" type="parTrans" cxnId="{CEA6BB16-C7ED-435F-B89F-2E0617F09A9A}">
      <dgm:prSet/>
      <dgm:spPr/>
      <dgm:t>
        <a:bodyPr/>
        <a:lstStyle/>
        <a:p>
          <a:endParaRPr lang="en-GB"/>
        </a:p>
      </dgm:t>
    </dgm:pt>
    <dgm:pt modelId="{8C9ED11C-9973-48DE-9F6A-41F9AEC507EC}" type="sibTrans" cxnId="{CEA6BB16-C7ED-435F-B89F-2E0617F09A9A}">
      <dgm:prSet/>
      <dgm:spPr/>
      <dgm:t>
        <a:bodyPr/>
        <a:lstStyle/>
        <a:p>
          <a:endParaRPr lang="en-GB"/>
        </a:p>
      </dgm:t>
    </dgm:pt>
    <dgm:pt modelId="{707CC8A9-E30E-48A0-BA88-B3851B079973}">
      <dgm:prSet phldrT="[Text]"/>
      <dgm:spPr>
        <a:solidFill>
          <a:schemeClr val="accent3"/>
        </a:solidFill>
      </dgm:spPr>
      <dgm:t>
        <a:bodyPr/>
        <a:lstStyle/>
        <a:p>
          <a:r>
            <a:rPr lang="en-GB" dirty="0"/>
            <a:t>Q1-2024</a:t>
          </a:r>
        </a:p>
      </dgm:t>
    </dgm:pt>
    <dgm:pt modelId="{89861205-36A9-481A-91DD-8CA2BD949F16}" type="parTrans" cxnId="{1C865A19-8FC0-45C0-8855-E0C856A25BA1}">
      <dgm:prSet/>
      <dgm:spPr/>
      <dgm:t>
        <a:bodyPr/>
        <a:lstStyle/>
        <a:p>
          <a:endParaRPr lang="en-GB"/>
        </a:p>
      </dgm:t>
    </dgm:pt>
    <dgm:pt modelId="{AEC324A2-C85F-45C1-B9D1-0E8814960EB2}" type="sibTrans" cxnId="{1C865A19-8FC0-45C0-8855-E0C856A25BA1}">
      <dgm:prSet/>
      <dgm:spPr/>
      <dgm:t>
        <a:bodyPr/>
        <a:lstStyle/>
        <a:p>
          <a:endParaRPr lang="en-GB"/>
        </a:p>
      </dgm:t>
    </dgm:pt>
    <dgm:pt modelId="{82FDA777-0CC0-4995-B378-08FF29D45608}" type="pres">
      <dgm:prSet presAssocID="{52ED96CF-B95C-4A1D-A96A-8E36F3A36EF0}" presName="Name0" presStyleCnt="0">
        <dgm:presLayoutVars>
          <dgm:dir/>
          <dgm:animLvl val="lvl"/>
          <dgm:resizeHandles val="exact"/>
        </dgm:presLayoutVars>
      </dgm:prSet>
      <dgm:spPr/>
    </dgm:pt>
    <dgm:pt modelId="{3D6869D3-A8F5-4D67-9F72-53F1A68EADEF}" type="pres">
      <dgm:prSet presAssocID="{D0963DDF-8061-42FE-91FE-26C0AE509712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C28343A4-9152-41FC-A0BB-6180BD029236}" type="pres">
      <dgm:prSet presAssocID="{8F0BE66A-75FC-4AEF-A7E4-7833EC20B5CC}" presName="parTxOnlySpace" presStyleCnt="0"/>
      <dgm:spPr/>
    </dgm:pt>
    <dgm:pt modelId="{39C22B78-B5A8-4EF8-921F-E47A613CCCB9}" type="pres">
      <dgm:prSet presAssocID="{8111B525-873E-4E40-A459-3175F9851F4F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BDCCFDEE-5E6F-43CC-9FE7-D9DC02D7A079}" type="pres">
      <dgm:prSet presAssocID="{7F4F2BAB-EE0E-482F-BA15-01989DE804F0}" presName="parTxOnlySpace" presStyleCnt="0"/>
      <dgm:spPr/>
    </dgm:pt>
    <dgm:pt modelId="{E475BD5A-AA90-4E13-8B05-30DB5A8C386D}" type="pres">
      <dgm:prSet presAssocID="{8626288A-09E3-4589-8515-7056C1F3E291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61DD16D9-0662-45DB-A37C-90ADDF969CBB}" type="pres">
      <dgm:prSet presAssocID="{CBBBF0F8-5B37-46E6-978D-2DD748FC6B96}" presName="parTxOnlySpace" presStyleCnt="0"/>
      <dgm:spPr/>
    </dgm:pt>
    <dgm:pt modelId="{34602855-328E-4B4A-AD33-DB17EC73C63B}" type="pres">
      <dgm:prSet presAssocID="{284CF098-B051-4351-BF14-84B7BB5B86F1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220627D5-98D5-49FF-B283-4B3C701F16BE}" type="pres">
      <dgm:prSet presAssocID="{3B503B23-B0B4-4A9E-A2E4-9C8B93372973}" presName="parTxOnlySpace" presStyleCnt="0"/>
      <dgm:spPr/>
    </dgm:pt>
    <dgm:pt modelId="{9FC6AA7E-7A4B-4956-B2FF-35940EF61AB9}" type="pres">
      <dgm:prSet presAssocID="{F3B846C6-FEBE-48E7-89B9-CCC4738F6CEE}" presName="parTxOnly" presStyleLbl="node1" presStyleIdx="4" presStyleCnt="7">
        <dgm:presLayoutVars>
          <dgm:chMax val="0"/>
          <dgm:chPref val="0"/>
          <dgm:bulletEnabled val="1"/>
        </dgm:presLayoutVars>
      </dgm:prSet>
      <dgm:spPr>
        <a:xfrm>
          <a:off x="6214187" y="2364100"/>
          <a:ext cx="1726163" cy="690465"/>
        </a:xfrm>
        <a:prstGeom prst="chevron">
          <a:avLst/>
        </a:prstGeom>
      </dgm:spPr>
    </dgm:pt>
    <dgm:pt modelId="{AA1A6E1A-4219-4DC1-B25B-C9115C2D97F3}" type="pres">
      <dgm:prSet presAssocID="{8C9ED11C-9973-48DE-9F6A-41F9AEC507EC}" presName="parTxOnlySpace" presStyleCnt="0"/>
      <dgm:spPr/>
    </dgm:pt>
    <dgm:pt modelId="{2D820A34-77A2-4056-8A74-AC120279D41D}" type="pres">
      <dgm:prSet presAssocID="{21E37F0D-6AD2-4DEF-99C0-21B3AAE9AA4D}" presName="parTxOnly" presStyleLbl="node1" presStyleIdx="5" presStyleCnt="7">
        <dgm:presLayoutVars>
          <dgm:chMax val="0"/>
          <dgm:chPref val="0"/>
          <dgm:bulletEnabled val="1"/>
        </dgm:presLayoutVars>
      </dgm:prSet>
      <dgm:spPr>
        <a:xfrm>
          <a:off x="7767734" y="2364100"/>
          <a:ext cx="1726163" cy="690465"/>
        </a:xfrm>
        <a:prstGeom prst="chevron">
          <a:avLst/>
        </a:prstGeom>
      </dgm:spPr>
    </dgm:pt>
    <dgm:pt modelId="{033828F8-B0BB-4C43-B1E5-0DB50628F931}" type="pres">
      <dgm:prSet presAssocID="{6378D9B1-0738-4AF9-878A-E6E9D011788E}" presName="parTxOnlySpace" presStyleCnt="0"/>
      <dgm:spPr/>
    </dgm:pt>
    <dgm:pt modelId="{FAD733A5-497F-4E91-9477-6D932951C501}" type="pres">
      <dgm:prSet presAssocID="{707CC8A9-E30E-48A0-BA88-B3851B079973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24F2DA0F-77BD-4941-8EDD-0D45F7D7B180}" type="presOf" srcId="{52ED96CF-B95C-4A1D-A96A-8E36F3A36EF0}" destId="{82FDA777-0CC0-4995-B378-08FF29D45608}" srcOrd="0" destOrd="0" presId="urn:microsoft.com/office/officeart/2005/8/layout/chevron1"/>
    <dgm:cxn modelId="{CEA6BB16-C7ED-435F-B89F-2E0617F09A9A}" srcId="{52ED96CF-B95C-4A1D-A96A-8E36F3A36EF0}" destId="{F3B846C6-FEBE-48E7-89B9-CCC4738F6CEE}" srcOrd="4" destOrd="0" parTransId="{FC9DE845-7FE6-40B8-9DE7-F45E60BCEEEC}" sibTransId="{8C9ED11C-9973-48DE-9F6A-41F9AEC507EC}"/>
    <dgm:cxn modelId="{1C865A19-8FC0-45C0-8855-E0C856A25BA1}" srcId="{52ED96CF-B95C-4A1D-A96A-8E36F3A36EF0}" destId="{707CC8A9-E30E-48A0-BA88-B3851B079973}" srcOrd="6" destOrd="0" parTransId="{89861205-36A9-481A-91DD-8CA2BD949F16}" sibTransId="{AEC324A2-C85F-45C1-B9D1-0E8814960EB2}"/>
    <dgm:cxn modelId="{F9596B23-BC8E-4378-AB9B-4963C29498F3}" type="presOf" srcId="{284CF098-B051-4351-BF14-84B7BB5B86F1}" destId="{34602855-328E-4B4A-AD33-DB17EC73C63B}" srcOrd="0" destOrd="0" presId="urn:microsoft.com/office/officeart/2005/8/layout/chevron1"/>
    <dgm:cxn modelId="{4CF3FD3B-E9F5-4E85-A36C-571C976E6D5E}" srcId="{52ED96CF-B95C-4A1D-A96A-8E36F3A36EF0}" destId="{21E37F0D-6AD2-4DEF-99C0-21B3AAE9AA4D}" srcOrd="5" destOrd="0" parTransId="{DC70DC01-EFB1-4CE5-A9B2-AC9081038899}" sibTransId="{6378D9B1-0738-4AF9-878A-E6E9D011788E}"/>
    <dgm:cxn modelId="{FCA61964-2863-40E2-A53B-98281B38DD77}" srcId="{52ED96CF-B95C-4A1D-A96A-8E36F3A36EF0}" destId="{8111B525-873E-4E40-A459-3175F9851F4F}" srcOrd="1" destOrd="0" parTransId="{D6C8B589-8431-41F2-A63D-3F374293B3D1}" sibTransId="{7F4F2BAB-EE0E-482F-BA15-01989DE804F0}"/>
    <dgm:cxn modelId="{A4E59A46-FEF0-4B0F-9D12-7BF44AE3DA19}" type="presOf" srcId="{707CC8A9-E30E-48A0-BA88-B3851B079973}" destId="{FAD733A5-497F-4E91-9477-6D932951C501}" srcOrd="0" destOrd="0" presId="urn:microsoft.com/office/officeart/2005/8/layout/chevron1"/>
    <dgm:cxn modelId="{48A5D267-91E3-4364-8CAF-51FCD3619BF3}" type="presOf" srcId="{D0963DDF-8061-42FE-91FE-26C0AE509712}" destId="{3D6869D3-A8F5-4D67-9F72-53F1A68EADEF}" srcOrd="0" destOrd="0" presId="urn:microsoft.com/office/officeart/2005/8/layout/chevron1"/>
    <dgm:cxn modelId="{C95DB34A-8F6D-4F54-9F23-BF8B36A7877A}" type="presOf" srcId="{21E37F0D-6AD2-4DEF-99C0-21B3AAE9AA4D}" destId="{2D820A34-77A2-4056-8A74-AC120279D41D}" srcOrd="0" destOrd="0" presId="urn:microsoft.com/office/officeart/2005/8/layout/chevron1"/>
    <dgm:cxn modelId="{FC17964F-A36B-458B-B02C-B92B5B080A01}" type="presOf" srcId="{8111B525-873E-4E40-A459-3175F9851F4F}" destId="{39C22B78-B5A8-4EF8-921F-E47A613CCCB9}" srcOrd="0" destOrd="0" presId="urn:microsoft.com/office/officeart/2005/8/layout/chevron1"/>
    <dgm:cxn modelId="{6E17ED94-D37A-4DFC-AE1F-965659372BA7}" srcId="{52ED96CF-B95C-4A1D-A96A-8E36F3A36EF0}" destId="{8626288A-09E3-4589-8515-7056C1F3E291}" srcOrd="2" destOrd="0" parTransId="{73E636B5-6A39-4DC4-8E1D-77B3CCC147F8}" sibTransId="{CBBBF0F8-5B37-46E6-978D-2DD748FC6B96}"/>
    <dgm:cxn modelId="{462910B4-C34F-450A-9588-D0F11D45A7E8}" srcId="{52ED96CF-B95C-4A1D-A96A-8E36F3A36EF0}" destId="{284CF098-B051-4351-BF14-84B7BB5B86F1}" srcOrd="3" destOrd="0" parTransId="{40798665-2E31-4AE3-9334-E4D1E1E6EFAF}" sibTransId="{3B503B23-B0B4-4A9E-A2E4-9C8B93372973}"/>
    <dgm:cxn modelId="{109D8BB6-485A-4315-9EA7-990DAB18688F}" srcId="{52ED96CF-B95C-4A1D-A96A-8E36F3A36EF0}" destId="{D0963DDF-8061-42FE-91FE-26C0AE509712}" srcOrd="0" destOrd="0" parTransId="{EC1BD2B7-1097-487A-B986-3492F4A73935}" sibTransId="{8F0BE66A-75FC-4AEF-A7E4-7833EC20B5CC}"/>
    <dgm:cxn modelId="{FF0561CA-0C02-4B36-88EF-0107464606A8}" type="presOf" srcId="{8626288A-09E3-4589-8515-7056C1F3E291}" destId="{E475BD5A-AA90-4E13-8B05-30DB5A8C386D}" srcOrd="0" destOrd="0" presId="urn:microsoft.com/office/officeart/2005/8/layout/chevron1"/>
    <dgm:cxn modelId="{4F6CEEF9-A4FB-4E64-B6DF-C581D553D226}" type="presOf" srcId="{F3B846C6-FEBE-48E7-89B9-CCC4738F6CEE}" destId="{9FC6AA7E-7A4B-4956-B2FF-35940EF61AB9}" srcOrd="0" destOrd="0" presId="urn:microsoft.com/office/officeart/2005/8/layout/chevron1"/>
    <dgm:cxn modelId="{7B74C3A7-34CB-48D3-B28C-A3A38AAFB0C5}" type="presParOf" srcId="{82FDA777-0CC0-4995-B378-08FF29D45608}" destId="{3D6869D3-A8F5-4D67-9F72-53F1A68EADEF}" srcOrd="0" destOrd="0" presId="urn:microsoft.com/office/officeart/2005/8/layout/chevron1"/>
    <dgm:cxn modelId="{66639817-D4B6-4D1D-80B4-E7E1986FE1D2}" type="presParOf" srcId="{82FDA777-0CC0-4995-B378-08FF29D45608}" destId="{C28343A4-9152-41FC-A0BB-6180BD029236}" srcOrd="1" destOrd="0" presId="urn:microsoft.com/office/officeart/2005/8/layout/chevron1"/>
    <dgm:cxn modelId="{D0376F90-73A2-441D-B88A-D7F3ED5E6E9C}" type="presParOf" srcId="{82FDA777-0CC0-4995-B378-08FF29D45608}" destId="{39C22B78-B5A8-4EF8-921F-E47A613CCCB9}" srcOrd="2" destOrd="0" presId="urn:microsoft.com/office/officeart/2005/8/layout/chevron1"/>
    <dgm:cxn modelId="{E2103619-671E-4B41-AA26-5C738E4E351F}" type="presParOf" srcId="{82FDA777-0CC0-4995-B378-08FF29D45608}" destId="{BDCCFDEE-5E6F-43CC-9FE7-D9DC02D7A079}" srcOrd="3" destOrd="0" presId="urn:microsoft.com/office/officeart/2005/8/layout/chevron1"/>
    <dgm:cxn modelId="{2D5E524C-D7AB-48F3-A588-3D1B813B27AB}" type="presParOf" srcId="{82FDA777-0CC0-4995-B378-08FF29D45608}" destId="{E475BD5A-AA90-4E13-8B05-30DB5A8C386D}" srcOrd="4" destOrd="0" presId="urn:microsoft.com/office/officeart/2005/8/layout/chevron1"/>
    <dgm:cxn modelId="{AFF25025-BAE7-4FBB-9E70-6338BABE4B32}" type="presParOf" srcId="{82FDA777-0CC0-4995-B378-08FF29D45608}" destId="{61DD16D9-0662-45DB-A37C-90ADDF969CBB}" srcOrd="5" destOrd="0" presId="urn:microsoft.com/office/officeart/2005/8/layout/chevron1"/>
    <dgm:cxn modelId="{72A4079E-6368-45D1-8009-52A149CADF56}" type="presParOf" srcId="{82FDA777-0CC0-4995-B378-08FF29D45608}" destId="{34602855-328E-4B4A-AD33-DB17EC73C63B}" srcOrd="6" destOrd="0" presId="urn:microsoft.com/office/officeart/2005/8/layout/chevron1"/>
    <dgm:cxn modelId="{8942F91B-16B8-46CD-9CA3-5CB49060EA57}" type="presParOf" srcId="{82FDA777-0CC0-4995-B378-08FF29D45608}" destId="{220627D5-98D5-49FF-B283-4B3C701F16BE}" srcOrd="7" destOrd="0" presId="urn:microsoft.com/office/officeart/2005/8/layout/chevron1"/>
    <dgm:cxn modelId="{E05DBE54-9A48-494B-8543-3DD4AC23B691}" type="presParOf" srcId="{82FDA777-0CC0-4995-B378-08FF29D45608}" destId="{9FC6AA7E-7A4B-4956-B2FF-35940EF61AB9}" srcOrd="8" destOrd="0" presId="urn:microsoft.com/office/officeart/2005/8/layout/chevron1"/>
    <dgm:cxn modelId="{E3B59E05-717F-45CB-A922-CDC013402783}" type="presParOf" srcId="{82FDA777-0CC0-4995-B378-08FF29D45608}" destId="{AA1A6E1A-4219-4DC1-B25B-C9115C2D97F3}" srcOrd="9" destOrd="0" presId="urn:microsoft.com/office/officeart/2005/8/layout/chevron1"/>
    <dgm:cxn modelId="{AD6575D3-B8CA-42F1-BAB9-5E7DA8444240}" type="presParOf" srcId="{82FDA777-0CC0-4995-B378-08FF29D45608}" destId="{2D820A34-77A2-4056-8A74-AC120279D41D}" srcOrd="10" destOrd="0" presId="urn:microsoft.com/office/officeart/2005/8/layout/chevron1"/>
    <dgm:cxn modelId="{EB140C75-41F3-4650-871C-C0B0B34C770E}" type="presParOf" srcId="{82FDA777-0CC0-4995-B378-08FF29D45608}" destId="{033828F8-B0BB-4C43-B1E5-0DB50628F931}" srcOrd="11" destOrd="0" presId="urn:microsoft.com/office/officeart/2005/8/layout/chevron1"/>
    <dgm:cxn modelId="{CCC374DF-DA02-41B7-AA32-6B1FA1F61E1D}" type="presParOf" srcId="{82FDA777-0CC0-4995-B378-08FF29D45608}" destId="{FAD733A5-497F-4E91-9477-6D932951C501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ED96CF-B95C-4A1D-A96A-8E36F3A36EF0}" type="doc">
      <dgm:prSet loTypeId="urn:microsoft.com/office/officeart/2005/8/layout/chevron1" loCatId="process" qsTypeId="urn:microsoft.com/office/officeart/2005/8/quickstyle/3d5" qsCatId="3D" csTypeId="urn:microsoft.com/office/officeart/2005/8/colors/accent1_3" csCatId="accent1" phldr="1"/>
      <dgm:spPr/>
    </dgm:pt>
    <dgm:pt modelId="{707CC8A9-E30E-48A0-BA88-B3851B079973}">
      <dgm:prSet phldrT="[Text]"/>
      <dgm:spPr>
        <a:solidFill>
          <a:schemeClr val="accent3"/>
        </a:solidFill>
      </dgm:spPr>
      <dgm:t>
        <a:bodyPr/>
        <a:lstStyle/>
        <a:p>
          <a:r>
            <a:rPr lang="en-GB" dirty="0"/>
            <a:t>Q1-2024</a:t>
          </a:r>
        </a:p>
      </dgm:t>
    </dgm:pt>
    <dgm:pt modelId="{89861205-36A9-481A-91DD-8CA2BD949F16}" type="parTrans" cxnId="{1C865A19-8FC0-45C0-8855-E0C856A25BA1}">
      <dgm:prSet/>
      <dgm:spPr/>
      <dgm:t>
        <a:bodyPr/>
        <a:lstStyle/>
        <a:p>
          <a:endParaRPr lang="en-GB"/>
        </a:p>
      </dgm:t>
    </dgm:pt>
    <dgm:pt modelId="{AEC324A2-C85F-45C1-B9D1-0E8814960EB2}" type="sibTrans" cxnId="{1C865A19-8FC0-45C0-8855-E0C856A25BA1}">
      <dgm:prSet/>
      <dgm:spPr/>
      <dgm:t>
        <a:bodyPr/>
        <a:lstStyle/>
        <a:p>
          <a:endParaRPr lang="en-GB"/>
        </a:p>
      </dgm:t>
    </dgm:pt>
    <dgm:pt modelId="{E6902A33-D23B-4369-B381-D53430978A9A}">
      <dgm:prSet phldrT="[Text]"/>
      <dgm:spPr>
        <a:solidFill>
          <a:schemeClr val="accent3"/>
        </a:solidFill>
      </dgm:spPr>
      <dgm:t>
        <a:bodyPr/>
        <a:lstStyle/>
        <a:p>
          <a:r>
            <a:rPr lang="en-GB" dirty="0"/>
            <a:t>Q2-2024</a:t>
          </a:r>
        </a:p>
      </dgm:t>
    </dgm:pt>
    <dgm:pt modelId="{F761B91E-5223-4CE9-8813-7A49C0C347F8}" type="parTrans" cxnId="{A496ACEF-AEA7-4FED-AE1B-4F99110CA16D}">
      <dgm:prSet/>
      <dgm:spPr/>
      <dgm:t>
        <a:bodyPr/>
        <a:lstStyle/>
        <a:p>
          <a:endParaRPr lang="en-GB"/>
        </a:p>
      </dgm:t>
    </dgm:pt>
    <dgm:pt modelId="{B9BBDB52-A9B8-4612-B02C-AE3A366E16CB}" type="sibTrans" cxnId="{A496ACEF-AEA7-4FED-AE1B-4F99110CA16D}">
      <dgm:prSet/>
      <dgm:spPr/>
      <dgm:t>
        <a:bodyPr/>
        <a:lstStyle/>
        <a:p>
          <a:endParaRPr lang="en-GB"/>
        </a:p>
      </dgm:t>
    </dgm:pt>
    <dgm:pt modelId="{82FDA777-0CC0-4995-B378-08FF29D45608}" type="pres">
      <dgm:prSet presAssocID="{52ED96CF-B95C-4A1D-A96A-8E36F3A36EF0}" presName="Name0" presStyleCnt="0">
        <dgm:presLayoutVars>
          <dgm:dir/>
          <dgm:animLvl val="lvl"/>
          <dgm:resizeHandles val="exact"/>
        </dgm:presLayoutVars>
      </dgm:prSet>
      <dgm:spPr/>
    </dgm:pt>
    <dgm:pt modelId="{FAD733A5-497F-4E91-9477-6D932951C501}" type="pres">
      <dgm:prSet presAssocID="{707CC8A9-E30E-48A0-BA88-B3851B079973}" presName="parTxOnly" presStyleLbl="node1" presStyleIdx="0" presStyleCnt="2" custLinFactNeighborX="-49" custLinFactNeighborY="89623">
        <dgm:presLayoutVars>
          <dgm:chMax val="0"/>
          <dgm:chPref val="0"/>
          <dgm:bulletEnabled val="1"/>
        </dgm:presLayoutVars>
      </dgm:prSet>
      <dgm:spPr/>
    </dgm:pt>
    <dgm:pt modelId="{10186A8F-2C99-4670-87FC-304FE53E7BFF}" type="pres">
      <dgm:prSet presAssocID="{AEC324A2-C85F-45C1-B9D1-0E8814960EB2}" presName="parTxOnlySpace" presStyleCnt="0"/>
      <dgm:spPr/>
    </dgm:pt>
    <dgm:pt modelId="{DA898CCF-EF01-4B8F-93AF-12F08064EE7C}" type="pres">
      <dgm:prSet presAssocID="{E6902A33-D23B-4369-B381-D53430978A9A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4F2DA0F-77BD-4941-8EDD-0D45F7D7B180}" type="presOf" srcId="{52ED96CF-B95C-4A1D-A96A-8E36F3A36EF0}" destId="{82FDA777-0CC0-4995-B378-08FF29D45608}" srcOrd="0" destOrd="0" presId="urn:microsoft.com/office/officeart/2005/8/layout/chevron1"/>
    <dgm:cxn modelId="{1C865A19-8FC0-45C0-8855-E0C856A25BA1}" srcId="{52ED96CF-B95C-4A1D-A96A-8E36F3A36EF0}" destId="{707CC8A9-E30E-48A0-BA88-B3851B079973}" srcOrd="0" destOrd="0" parTransId="{89861205-36A9-481A-91DD-8CA2BD949F16}" sibTransId="{AEC324A2-C85F-45C1-B9D1-0E8814960EB2}"/>
    <dgm:cxn modelId="{A4E59A46-FEF0-4B0F-9D12-7BF44AE3DA19}" type="presOf" srcId="{707CC8A9-E30E-48A0-BA88-B3851B079973}" destId="{FAD733A5-497F-4E91-9477-6D932951C501}" srcOrd="0" destOrd="0" presId="urn:microsoft.com/office/officeart/2005/8/layout/chevron1"/>
    <dgm:cxn modelId="{AF697AA3-794F-415E-A1F5-833D0278E917}" type="presOf" srcId="{E6902A33-D23B-4369-B381-D53430978A9A}" destId="{DA898CCF-EF01-4B8F-93AF-12F08064EE7C}" srcOrd="0" destOrd="0" presId="urn:microsoft.com/office/officeart/2005/8/layout/chevron1"/>
    <dgm:cxn modelId="{A496ACEF-AEA7-4FED-AE1B-4F99110CA16D}" srcId="{52ED96CF-B95C-4A1D-A96A-8E36F3A36EF0}" destId="{E6902A33-D23B-4369-B381-D53430978A9A}" srcOrd="1" destOrd="0" parTransId="{F761B91E-5223-4CE9-8813-7A49C0C347F8}" sibTransId="{B9BBDB52-A9B8-4612-B02C-AE3A366E16CB}"/>
    <dgm:cxn modelId="{CCC374DF-DA02-41B7-AA32-6B1FA1F61E1D}" type="presParOf" srcId="{82FDA777-0CC0-4995-B378-08FF29D45608}" destId="{FAD733A5-497F-4E91-9477-6D932951C501}" srcOrd="0" destOrd="0" presId="urn:microsoft.com/office/officeart/2005/8/layout/chevron1"/>
    <dgm:cxn modelId="{BC331283-72D2-434E-9005-2F5AFB5486AC}" type="presParOf" srcId="{82FDA777-0CC0-4995-B378-08FF29D45608}" destId="{10186A8F-2C99-4670-87FC-304FE53E7BFF}" srcOrd="1" destOrd="0" presId="urn:microsoft.com/office/officeart/2005/8/layout/chevron1"/>
    <dgm:cxn modelId="{B47E6757-5EA8-4E5B-A31B-7436CE1EBD4F}" type="presParOf" srcId="{82FDA777-0CC0-4995-B378-08FF29D45608}" destId="{DA898CCF-EF01-4B8F-93AF-12F08064EE7C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869D3-A8F5-4D67-9F72-53F1A68EADEF}">
      <dsp:nvSpPr>
        <dsp:cNvPr id="0" name=""/>
        <dsp:cNvSpPr/>
      </dsp:nvSpPr>
      <dsp:spPr>
        <a:xfrm>
          <a:off x="0" y="2364100"/>
          <a:ext cx="1726163" cy="690465"/>
        </a:xfrm>
        <a:prstGeom prst="chevron">
          <a:avLst/>
        </a:prstGeom>
        <a:solidFill>
          <a:srgbClr val="92D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Q3-2022</a:t>
          </a:r>
        </a:p>
      </dsp:txBody>
      <dsp:txXfrm>
        <a:off x="345233" y="2364100"/>
        <a:ext cx="1035698" cy="690465"/>
      </dsp:txXfrm>
    </dsp:sp>
    <dsp:sp modelId="{39C22B78-B5A8-4EF8-921F-E47A613CCCB9}">
      <dsp:nvSpPr>
        <dsp:cNvPr id="0" name=""/>
        <dsp:cNvSpPr/>
      </dsp:nvSpPr>
      <dsp:spPr>
        <a:xfrm>
          <a:off x="1553546" y="2364100"/>
          <a:ext cx="1726163" cy="690465"/>
        </a:xfrm>
        <a:prstGeom prst="chevron">
          <a:avLst/>
        </a:prstGeom>
        <a:solidFill>
          <a:srgbClr val="92D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Q4-2022</a:t>
          </a:r>
        </a:p>
      </dsp:txBody>
      <dsp:txXfrm>
        <a:off x="1898779" y="2364100"/>
        <a:ext cx="1035698" cy="690465"/>
      </dsp:txXfrm>
    </dsp:sp>
    <dsp:sp modelId="{E475BD5A-AA90-4E13-8B05-30DB5A8C386D}">
      <dsp:nvSpPr>
        <dsp:cNvPr id="0" name=""/>
        <dsp:cNvSpPr/>
      </dsp:nvSpPr>
      <dsp:spPr>
        <a:xfrm>
          <a:off x="3107093" y="2364100"/>
          <a:ext cx="1726163" cy="690465"/>
        </a:xfrm>
        <a:prstGeom prst="chevron">
          <a:avLst/>
        </a:prstGeom>
        <a:solidFill>
          <a:schemeClr val="accent1">
            <a:shade val="80000"/>
            <a:hueOff val="242154"/>
            <a:satOff val="-24064"/>
            <a:lumOff val="1303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Q1-2023</a:t>
          </a:r>
        </a:p>
      </dsp:txBody>
      <dsp:txXfrm>
        <a:off x="3452326" y="2364100"/>
        <a:ext cx="1035698" cy="690465"/>
      </dsp:txXfrm>
    </dsp:sp>
    <dsp:sp modelId="{34602855-328E-4B4A-AD33-DB17EC73C63B}">
      <dsp:nvSpPr>
        <dsp:cNvPr id="0" name=""/>
        <dsp:cNvSpPr/>
      </dsp:nvSpPr>
      <dsp:spPr>
        <a:xfrm>
          <a:off x="4660640" y="2364100"/>
          <a:ext cx="1726163" cy="690465"/>
        </a:xfrm>
        <a:prstGeom prst="chevron">
          <a:avLst/>
        </a:prstGeom>
        <a:solidFill>
          <a:schemeClr val="accent1">
            <a:shade val="80000"/>
            <a:hueOff val="363230"/>
            <a:satOff val="-36097"/>
            <a:lumOff val="19547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Q2-2023</a:t>
          </a:r>
        </a:p>
      </dsp:txBody>
      <dsp:txXfrm>
        <a:off x="5005873" y="2364100"/>
        <a:ext cx="1035698" cy="690465"/>
      </dsp:txXfrm>
    </dsp:sp>
    <dsp:sp modelId="{9FC6AA7E-7A4B-4956-B2FF-35940EF61AB9}">
      <dsp:nvSpPr>
        <dsp:cNvPr id="0" name=""/>
        <dsp:cNvSpPr/>
      </dsp:nvSpPr>
      <dsp:spPr>
        <a:xfrm>
          <a:off x="6214187" y="2364100"/>
          <a:ext cx="1726163" cy="690465"/>
        </a:xfrm>
        <a:prstGeom prst="chevron">
          <a:avLst/>
        </a:prstGeom>
        <a:solidFill>
          <a:srgbClr val="0033A0">
            <a:shade val="80000"/>
            <a:hueOff val="363230"/>
            <a:satOff val="-36097"/>
            <a:lumOff val="19547"/>
            <a:alphaOff val="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Q3-2023</a:t>
          </a:r>
        </a:p>
      </dsp:txBody>
      <dsp:txXfrm>
        <a:off x="6559420" y="2364100"/>
        <a:ext cx="1035698" cy="690465"/>
      </dsp:txXfrm>
    </dsp:sp>
    <dsp:sp modelId="{2D820A34-77A2-4056-8A74-AC120279D41D}">
      <dsp:nvSpPr>
        <dsp:cNvPr id="0" name=""/>
        <dsp:cNvSpPr/>
      </dsp:nvSpPr>
      <dsp:spPr>
        <a:xfrm>
          <a:off x="7767734" y="2364100"/>
          <a:ext cx="1726163" cy="690465"/>
        </a:xfrm>
        <a:prstGeom prst="chevron">
          <a:avLst/>
        </a:prstGeom>
        <a:solidFill>
          <a:srgbClr val="0033A0">
            <a:shade val="80000"/>
            <a:hueOff val="363230"/>
            <a:satOff val="-36097"/>
            <a:lumOff val="19547"/>
            <a:alphaOff val="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Q4-2023</a:t>
          </a:r>
        </a:p>
      </dsp:txBody>
      <dsp:txXfrm>
        <a:off x="8112967" y="2364100"/>
        <a:ext cx="1035698" cy="690465"/>
      </dsp:txXfrm>
    </dsp:sp>
    <dsp:sp modelId="{FAD733A5-497F-4E91-9477-6D932951C501}">
      <dsp:nvSpPr>
        <dsp:cNvPr id="0" name=""/>
        <dsp:cNvSpPr/>
      </dsp:nvSpPr>
      <dsp:spPr>
        <a:xfrm>
          <a:off x="9321281" y="2364100"/>
          <a:ext cx="1726163" cy="690465"/>
        </a:xfrm>
        <a:prstGeom prst="chevron">
          <a:avLst/>
        </a:prstGeom>
        <a:solidFill>
          <a:schemeClr val="accent3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Q1-2024</a:t>
          </a:r>
        </a:p>
      </dsp:txBody>
      <dsp:txXfrm>
        <a:off x="9666514" y="2364100"/>
        <a:ext cx="1035698" cy="690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733A5-497F-4E91-9477-6D932951C501}">
      <dsp:nvSpPr>
        <dsp:cNvPr id="0" name=""/>
        <dsp:cNvSpPr/>
      </dsp:nvSpPr>
      <dsp:spPr>
        <a:xfrm>
          <a:off x="9425" y="0"/>
          <a:ext cx="5804224" cy="989045"/>
        </a:xfrm>
        <a:prstGeom prst="chevron">
          <a:avLst/>
        </a:prstGeom>
        <a:solidFill>
          <a:schemeClr val="accent3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031" tIns="82677" rIns="82677" bIns="82677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200" kern="1200" dirty="0"/>
            <a:t>Q1-2024</a:t>
          </a:r>
        </a:p>
      </dsp:txBody>
      <dsp:txXfrm>
        <a:off x="503948" y="0"/>
        <a:ext cx="4815179" cy="989045"/>
      </dsp:txXfrm>
    </dsp:sp>
    <dsp:sp modelId="{DA898CCF-EF01-4B8F-93AF-12F08064EE7C}">
      <dsp:nvSpPr>
        <dsp:cNvPr id="0" name=""/>
        <dsp:cNvSpPr/>
      </dsp:nvSpPr>
      <dsp:spPr>
        <a:xfrm>
          <a:off x="5233511" y="0"/>
          <a:ext cx="5804224" cy="989045"/>
        </a:xfrm>
        <a:prstGeom prst="chevron">
          <a:avLst/>
        </a:prstGeom>
        <a:solidFill>
          <a:schemeClr val="accent3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031" tIns="82677" rIns="82677" bIns="82677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200" kern="1200" dirty="0"/>
            <a:t>Q2-2024</a:t>
          </a:r>
        </a:p>
      </dsp:txBody>
      <dsp:txXfrm>
        <a:off x="5728034" y="0"/>
        <a:ext cx="4815179" cy="989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16-Jun-24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B050"/>
                </a:solidFill>
              </a:rPr>
              <a:t>Vibrational analysis </a:t>
            </a:r>
            <a:r>
              <a:rPr lang="en-GB" dirty="0"/>
              <a:t>of the suspended vacuum chambers has been carried out, with emphasis on the </a:t>
            </a:r>
            <a:r>
              <a:rPr lang="en-GB" b="1" dirty="0">
                <a:solidFill>
                  <a:srgbClr val="00B050"/>
                </a:solidFill>
              </a:rPr>
              <a:t>impact of the bellows</a:t>
            </a:r>
            <a:r>
              <a:rPr lang="en-GB" dirty="0"/>
              <a:t>, cables and supports.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02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tx2"/>
                </a:solidFill>
              </a:rPr>
              <a:t>As it is not corrugated, TIG, plasma or laser are perfectly applicable for the ferritic grades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6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41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31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2"/>
                </a:solidFill>
              </a:rPr>
              <a:t>Peers review of the options proposed for the beampipe </a:t>
            </a:r>
            <a:r>
              <a:rPr lang="en-GB" sz="1200" b="1" dirty="0">
                <a:solidFill>
                  <a:schemeClr val="tx2"/>
                </a:solidFill>
              </a:rPr>
              <a:t>pilot sector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tx2"/>
                </a:solidFill>
              </a:rPr>
              <a:t>As it is not corrugated, TIG, plasma or laser are perfectly applicable for the ferritic grades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61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2"/>
                </a:solidFill>
              </a:rPr>
              <a:t>Peers review of the options proposed for the beampipe </a:t>
            </a:r>
            <a:r>
              <a:rPr lang="en-GB" sz="1200" b="1" dirty="0">
                <a:solidFill>
                  <a:schemeClr val="tx2"/>
                </a:solidFill>
              </a:rPr>
              <a:t>pilot sector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tx2"/>
                </a:solidFill>
              </a:rPr>
              <a:t>As it is not corrugated, TIG, plasma or laser are perfectly applicable for the ferritic grades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26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2"/>
                </a:solidFill>
              </a:rPr>
              <a:t>Peers review of the options proposed for the beampipe </a:t>
            </a:r>
            <a:r>
              <a:rPr lang="en-GB" sz="1200" b="1" dirty="0">
                <a:solidFill>
                  <a:schemeClr val="tx2"/>
                </a:solidFill>
              </a:rPr>
              <a:t>pilot sector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tx2"/>
                </a:solidFill>
              </a:rPr>
              <a:t>As it is not corrugated, TIG, plasma or laser are perfectly applicable for the ferritic grades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tx2"/>
                </a:solidFill>
              </a:rPr>
              <a:t>Defining the measurement sequence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8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6EE3B-BE5D-F0D0-B29E-622925809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620D3-23F6-DE47-DF33-A4A0B8640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DA55A4-D40C-F122-6F31-854923981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A9D6B-EF0F-AE57-84DF-7EB6DAC98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2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34CFB-7996-F4CF-1921-FCFD0FEB7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6D15A2-73BD-EE91-2878-076302877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21186-5B1A-86AF-2C80-B7F2E26E4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AF855-D816-4AB6-E88F-A2CF9122B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06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6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B050"/>
                </a:solidFill>
              </a:rPr>
              <a:t>Vibrational analysis </a:t>
            </a:r>
            <a:r>
              <a:rPr lang="en-GB" dirty="0"/>
              <a:t>of the suspended vacuum chambers has been carried out, with emphasis on the </a:t>
            </a:r>
            <a:r>
              <a:rPr lang="en-GB" b="1" dirty="0">
                <a:solidFill>
                  <a:srgbClr val="00B050"/>
                </a:solidFill>
              </a:rPr>
              <a:t>impact of the bellows</a:t>
            </a:r>
            <a:r>
              <a:rPr lang="en-GB" dirty="0"/>
              <a:t>, cables and supports.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1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B050"/>
                </a:solidFill>
              </a:rPr>
              <a:t>Vibrational analysis </a:t>
            </a:r>
            <a:r>
              <a:rPr lang="en-GB" dirty="0"/>
              <a:t>of the suspended vacuum chambers has been carried out, with emphasis on the </a:t>
            </a:r>
            <a:r>
              <a:rPr lang="en-GB" b="1" dirty="0">
                <a:solidFill>
                  <a:srgbClr val="00B050"/>
                </a:solidFill>
              </a:rPr>
              <a:t>impact of the bellows</a:t>
            </a:r>
            <a:r>
              <a:rPr lang="en-GB" dirty="0"/>
              <a:t>, cables and supports.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91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2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53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50"/>
                </a:solidFill>
              </a:rPr>
              <a:t>sheet metal coil</a:t>
            </a:r>
            <a:r>
              <a:rPr lang="en-GB" dirty="0"/>
              <a:t>, 4 mm thickness and 1.5 m width.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9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24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2"/>
                </a:solidFill>
              </a:rPr>
              <a:t>Peers review of the options proposed for the beampipe </a:t>
            </a:r>
            <a:r>
              <a:rPr lang="en-GB" sz="1200" b="1" dirty="0">
                <a:solidFill>
                  <a:schemeClr val="tx2"/>
                </a:solidFill>
              </a:rPr>
              <a:t>pilot sector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12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2"/>
                </a:solidFill>
              </a:rPr>
              <a:t>Peers review of the options proposed for the beampipe </a:t>
            </a:r>
            <a:r>
              <a:rPr lang="en-GB" sz="1200" b="1" dirty="0">
                <a:solidFill>
                  <a:schemeClr val="tx2"/>
                </a:solidFill>
              </a:rPr>
              <a:t>pilot sector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28352"/>
            <a:ext cx="6024562" cy="636535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25946" y="6445933"/>
            <a:ext cx="1773923" cy="365125"/>
          </a:xfrm>
        </p:spPr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45933"/>
            <a:ext cx="3601152" cy="365125"/>
          </a:xfrm>
        </p:spPr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984" y="64928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956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7654" y="6422749"/>
            <a:ext cx="4872863" cy="365125"/>
          </a:xfrm>
        </p:spPr>
        <p:txBody>
          <a:bodyPr/>
          <a:lstStyle/>
          <a:p>
            <a:r>
              <a:rPr lang="en-US"/>
              <a:t>Ana Teresa Perez Fontenla --- ET-PP meeting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5266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9017"/>
            <a:ext cx="4116387" cy="6400199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73F0975-ECC4-E44C-8086-9626A72D2BF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07988" y="6312113"/>
            <a:ext cx="11457945" cy="5387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0055" y="6424669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79299" y="6422750"/>
            <a:ext cx="6193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56" y="6424669"/>
            <a:ext cx="376933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Ana Teresa Perez Fontenla --- ET-PP meeting 2024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404069" y="6437364"/>
            <a:ext cx="368563" cy="3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5" r:id="rId22"/>
    <p:sldLayoutId id="2147483676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3974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  <p15:guide id="19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MARTEAMProd_Tmp\eberthom\CAD002247088.CATProduc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oleObject" Target="SMARTEAM://_STFILE_C:/SMARTEAMProd_Tmp/eberthom/CAD002248372.CATProduct%25VERS_1" TargetMode="External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9" y="3885581"/>
            <a:ext cx="11376025" cy="733926"/>
          </a:xfrm>
        </p:spPr>
        <p:txBody>
          <a:bodyPr/>
          <a:lstStyle/>
          <a:p>
            <a:pPr algn="ctr"/>
            <a:r>
              <a:rPr lang="fr-FR" dirty="0"/>
              <a:t>ET </a:t>
            </a:r>
            <a:r>
              <a:rPr lang="fr-FR" dirty="0" err="1"/>
              <a:t>beampipe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at CERN: </a:t>
            </a:r>
            <a:r>
              <a:rPr lang="fr-FR" dirty="0" err="1"/>
              <a:t>status</a:t>
            </a:r>
            <a:r>
              <a:rPr lang="fr-FR" dirty="0"/>
              <a:t> report and plan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1500" dirty="0"/>
              <a:t>Ana Teresa Perez Fontenla on behalf of the </a:t>
            </a:r>
            <a:r>
              <a:rPr lang="en-GB" sz="1500" i="1" dirty="0"/>
              <a:t>ET vacuum team at CERN</a:t>
            </a:r>
          </a:p>
          <a:p>
            <a:r>
              <a:rPr lang="en-GB" sz="1500" dirty="0"/>
              <a:t>June 17</a:t>
            </a:r>
            <a:r>
              <a:rPr lang="en-GB" sz="1500" baseline="30000" dirty="0"/>
              <a:t>th</a:t>
            </a:r>
            <a:r>
              <a:rPr lang="en-GB" sz="1500" dirty="0"/>
              <a:t>, 2024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D73246-71A8-963F-33E6-28FC91038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943709"/>
            <a:ext cx="3848100" cy="11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ieuw logo voor Nikhef 'meer in lijn met onderzoek' - Nikhef">
            <a:extLst>
              <a:ext uri="{FF2B5EF4-FFF2-40B4-BE49-F238E27FC236}">
                <a16:creationId xmlns:a16="http://schemas.microsoft.com/office/drawing/2014/main" id="{F1A9CE2A-4F70-56A1-2097-D5223DBE7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7" y="175529"/>
            <a:ext cx="2428875" cy="8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'INFN CAMBIA LOGO">
            <a:extLst>
              <a:ext uri="{FF2B5EF4-FFF2-40B4-BE49-F238E27FC236}">
                <a16:creationId xmlns:a16="http://schemas.microsoft.com/office/drawing/2014/main" id="{9AA0B92B-D7F6-DA9F-CAC6-081EEB3FF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965925"/>
            <a:ext cx="2105026" cy="11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titut de Física d'Altes Energies- IFAE">
            <a:extLst>
              <a:ext uri="{FF2B5EF4-FFF2-40B4-BE49-F238E27FC236}">
                <a16:creationId xmlns:a16="http://schemas.microsoft.com/office/drawing/2014/main" id="{2C44B1AD-1F4E-6239-C545-1CD5E9CD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2388932"/>
            <a:ext cx="1943100" cy="10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28BA260-FEFD-B6CC-CBC4-A20086CB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325" y="4350969"/>
            <a:ext cx="5662981" cy="189750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2022 - Main </a:t>
            </a:r>
          </a:p>
          <a:p>
            <a:pPr algn="r"/>
            <a:r>
              <a:rPr lang="en-GB" dirty="0"/>
              <a:t>achievements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B9717-0C11-A833-E7E4-A43FD2E52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0" t="3402" r="3552" b="47088"/>
          <a:stretch/>
        </p:blipFill>
        <p:spPr>
          <a:xfrm>
            <a:off x="6061564" y="1476703"/>
            <a:ext cx="3420413" cy="2633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0588C-B3D9-F05B-26CE-35F550BAF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8" t="59462" r="44494" b="7873"/>
          <a:stretch/>
        </p:blipFill>
        <p:spPr>
          <a:xfrm>
            <a:off x="9598570" y="2354300"/>
            <a:ext cx="2276190" cy="1078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4B7A6E-5456-EA3B-C0D7-0C5B5B019B36}"/>
              </a:ext>
            </a:extLst>
          </p:cNvPr>
          <p:cNvSpPr txBox="1"/>
          <p:nvPr/>
        </p:nvSpPr>
        <p:spPr>
          <a:xfrm>
            <a:off x="9481977" y="3676944"/>
            <a:ext cx="248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800" i="1" dirty="0" err="1"/>
              <a:t>Courtesy</a:t>
            </a:r>
            <a:r>
              <a:rPr lang="fr-CH" sz="1800" i="1" dirty="0"/>
              <a:t> of C. Garion</a:t>
            </a:r>
            <a:endParaRPr lang="en-GB" sz="1800" i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A47D4F-543B-0762-5F9A-493BA3CD685E}"/>
              </a:ext>
            </a:extLst>
          </p:cNvPr>
          <p:cNvSpPr/>
          <p:nvPr/>
        </p:nvSpPr>
        <p:spPr>
          <a:xfrm>
            <a:off x="2227148" y="5299723"/>
            <a:ext cx="3868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Ø 400 mm x 2000 mm</a:t>
            </a:r>
          </a:p>
          <a:p>
            <a:pPr algn="r"/>
            <a:r>
              <a:rPr lang="en-GB" sz="1400" i="1" dirty="0"/>
              <a:t>Plate thickness &lt; 1.5 mm</a:t>
            </a:r>
          </a:p>
          <a:p>
            <a:pPr algn="r"/>
            <a:r>
              <a:rPr lang="en-GB" sz="1400" i="1" dirty="0"/>
              <a:t>Corrugated pipe with thin wall</a:t>
            </a:r>
          </a:p>
          <a:p>
            <a:pPr algn="r"/>
            <a:r>
              <a:rPr lang="en-GB" sz="1400" i="1" dirty="0"/>
              <a:t>Standard (AISI 304L)/Alternative materials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A03469A-41F5-F082-C393-49993856D5A3}"/>
              </a:ext>
            </a:extLst>
          </p:cNvPr>
          <p:cNvCxnSpPr>
            <a:cxnSpLocks/>
          </p:cNvCxnSpPr>
          <p:nvPr/>
        </p:nvCxnSpPr>
        <p:spPr>
          <a:xfrm>
            <a:off x="913032" y="1211301"/>
            <a:ext cx="0" cy="1504687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5B2F8D-2D7A-A70E-D1A7-E268BCA1A083}"/>
              </a:ext>
            </a:extLst>
          </p:cNvPr>
          <p:cNvCxnSpPr>
            <a:cxnSpLocks/>
          </p:cNvCxnSpPr>
          <p:nvPr/>
        </p:nvCxnSpPr>
        <p:spPr>
          <a:xfrm>
            <a:off x="635909" y="1211301"/>
            <a:ext cx="0" cy="674649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958ED3-04D5-BBE2-3FAA-517B72B0E157}"/>
              </a:ext>
            </a:extLst>
          </p:cNvPr>
          <p:cNvCxnSpPr>
            <a:cxnSpLocks/>
          </p:cNvCxnSpPr>
          <p:nvPr/>
        </p:nvCxnSpPr>
        <p:spPr>
          <a:xfrm>
            <a:off x="1187836" y="1211300"/>
            <a:ext cx="0" cy="228600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09182C-9792-529D-7482-78CB470DBA7A}"/>
              </a:ext>
            </a:extLst>
          </p:cNvPr>
          <p:cNvSpPr txBox="1"/>
          <p:nvPr/>
        </p:nvSpPr>
        <p:spPr>
          <a:xfrm>
            <a:off x="354687" y="3538445"/>
            <a:ext cx="166629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Proposal for a vacuum layout &amp; control system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F50AAD-1FFB-31A5-8F27-9FA8B5C638DB}"/>
              </a:ext>
            </a:extLst>
          </p:cNvPr>
          <p:cNvSpPr txBox="1"/>
          <p:nvPr/>
        </p:nvSpPr>
        <p:spPr>
          <a:xfrm>
            <a:off x="236486" y="2748515"/>
            <a:ext cx="1353092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Design of the </a:t>
            </a:r>
            <a:r>
              <a:rPr lang="en-GB" b="1" dirty="0"/>
              <a:t>pre-prototypes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A4626B-DB10-2C8E-D578-FC39EF1FD7C3}"/>
              </a:ext>
            </a:extLst>
          </p:cNvPr>
          <p:cNvSpPr txBox="1"/>
          <p:nvPr/>
        </p:nvSpPr>
        <p:spPr>
          <a:xfrm>
            <a:off x="87966" y="1918477"/>
            <a:ext cx="115699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Design of a corrugated beampipe</a:t>
            </a:r>
          </a:p>
        </p:txBody>
      </p:sp>
    </p:spTree>
    <p:extLst>
      <p:ext uri="{BB962C8B-B14F-4D97-AF65-F5344CB8AC3E}">
        <p14:creationId xmlns:p14="http://schemas.microsoft.com/office/powerpoint/2010/main" val="354434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2023 - Main </a:t>
            </a:r>
          </a:p>
          <a:p>
            <a:pPr algn="r"/>
            <a:r>
              <a:rPr lang="en-GB" dirty="0"/>
              <a:t>achievements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5B2F8D-2D7A-A70E-D1A7-E268BCA1A083}"/>
              </a:ext>
            </a:extLst>
          </p:cNvPr>
          <p:cNvCxnSpPr>
            <a:cxnSpLocks/>
          </p:cNvCxnSpPr>
          <p:nvPr/>
        </p:nvCxnSpPr>
        <p:spPr>
          <a:xfrm>
            <a:off x="1472488" y="1211301"/>
            <a:ext cx="0" cy="674649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8A4626B-DB10-2C8E-D578-FC39EF1FD7C3}"/>
              </a:ext>
            </a:extLst>
          </p:cNvPr>
          <p:cNvSpPr txBox="1"/>
          <p:nvPr/>
        </p:nvSpPr>
        <p:spPr>
          <a:xfrm>
            <a:off x="795942" y="1930323"/>
            <a:ext cx="13530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Support system and vibration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E26BA8-C26F-F02A-664C-36554ED9C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616"/>
          <a:stretch/>
        </p:blipFill>
        <p:spPr>
          <a:xfrm>
            <a:off x="9321172" y="1548625"/>
            <a:ext cx="2709100" cy="2709814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76E524-2AA8-1FBF-2D51-DD6AE93BD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523" y="1550026"/>
            <a:ext cx="4065383" cy="27796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4322B5-1594-01BC-1C36-5088B0EA64C2}"/>
              </a:ext>
            </a:extLst>
          </p:cNvPr>
          <p:cNvSpPr txBox="1"/>
          <p:nvPr/>
        </p:nvSpPr>
        <p:spPr>
          <a:xfrm>
            <a:off x="2820575" y="2352853"/>
            <a:ext cx="2568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Light” supports based on standard beams with additional legs</a:t>
            </a:r>
          </a:p>
          <a:p>
            <a:pPr algn="r"/>
            <a:endParaRPr lang="en-GB" sz="1400" i="1" dirty="0"/>
          </a:p>
          <a:p>
            <a:pPr algn="r"/>
            <a:r>
              <a:rPr lang="en-GB" sz="1400" i="1" dirty="0"/>
              <a:t>Vacuum chambers suspended by cables</a:t>
            </a:r>
          </a:p>
        </p:txBody>
      </p:sp>
      <p:pic>
        <p:nvPicPr>
          <p:cNvPr id="2" name="Picture 1" descr="A drawing of a machine&#10;&#10;Description automatically generated">
            <a:extLst>
              <a:ext uri="{FF2B5EF4-FFF2-40B4-BE49-F238E27FC236}">
                <a16:creationId xmlns:a16="http://schemas.microsoft.com/office/drawing/2014/main" id="{56CE61FB-24EA-0018-645C-7097D083E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89" y="4485699"/>
            <a:ext cx="2124790" cy="1709984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drawing of a metal object&#10;&#10;Description automatically generated with medium confidence">
            <a:extLst>
              <a:ext uri="{FF2B5EF4-FFF2-40B4-BE49-F238E27FC236}">
                <a16:creationId xmlns:a16="http://schemas.microsoft.com/office/drawing/2014/main" id="{9BFC01F0-DBAB-5C53-C1FD-A6A05B2F02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817"/>
          <a:stretch/>
        </p:blipFill>
        <p:spPr>
          <a:xfrm>
            <a:off x="1978233" y="4485699"/>
            <a:ext cx="3159159" cy="1709984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C9ACE8-F0D1-AA61-DA2B-92DF173F1BB2}"/>
              </a:ext>
            </a:extLst>
          </p:cNvPr>
          <p:cNvSpPr txBox="1"/>
          <p:nvPr/>
        </p:nvSpPr>
        <p:spPr>
          <a:xfrm>
            <a:off x="5137392" y="5485948"/>
            <a:ext cx="2411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The insulated vacuum chambers lies on the cradle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0FD9FB-8F1B-77A8-0991-DED8836E4A98}"/>
              </a:ext>
            </a:extLst>
          </p:cNvPr>
          <p:cNvSpPr txBox="1"/>
          <p:nvPr/>
        </p:nvSpPr>
        <p:spPr>
          <a:xfrm>
            <a:off x="1305151" y="5485948"/>
            <a:ext cx="1677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Conceptual design of dampers</a:t>
            </a:r>
          </a:p>
        </p:txBody>
      </p:sp>
    </p:spTree>
    <p:extLst>
      <p:ext uri="{BB962C8B-B14F-4D97-AF65-F5344CB8AC3E}">
        <p14:creationId xmlns:p14="http://schemas.microsoft.com/office/powerpoint/2010/main" val="358634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75A74C73-687D-8491-2C5C-CA53F9575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540" y="1403851"/>
            <a:ext cx="2536952" cy="26775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2023 - Main </a:t>
            </a:r>
          </a:p>
          <a:p>
            <a:pPr algn="r"/>
            <a:r>
              <a:rPr lang="en-GB" dirty="0"/>
              <a:t>achievements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FDB40-5DC9-8E37-BEE6-AA107845DDD2}"/>
              </a:ext>
            </a:extLst>
          </p:cNvPr>
          <p:cNvSpPr txBox="1"/>
          <p:nvPr/>
        </p:nvSpPr>
        <p:spPr>
          <a:xfrm>
            <a:off x="945838" y="3557605"/>
            <a:ext cx="1631857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Choice of the space 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for the </a:t>
            </a:r>
            <a:r>
              <a:rPr lang="en-GB" sz="1400" b="1" dirty="0">
                <a:solidFill>
                  <a:schemeClr val="tx2"/>
                </a:solidFill>
              </a:rPr>
              <a:t>pilot sector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0D3EB-57A1-81F1-C115-9EBC09A5DF20}"/>
              </a:ext>
            </a:extLst>
          </p:cNvPr>
          <p:cNvSpPr txBox="1"/>
          <p:nvPr/>
        </p:nvSpPr>
        <p:spPr>
          <a:xfrm>
            <a:off x="7935824" y="1507315"/>
            <a:ext cx="413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i="1" dirty="0" err="1"/>
              <a:t>Integration</a:t>
            </a:r>
            <a:r>
              <a:rPr lang="fr-CH" sz="1400" i="1" dirty="0"/>
              <a:t> of the ET pilot </a:t>
            </a:r>
            <a:r>
              <a:rPr lang="fr-CH" sz="1400" i="1" dirty="0" err="1"/>
              <a:t>sector</a:t>
            </a:r>
            <a:r>
              <a:rPr lang="fr-CH" sz="1400" i="1" dirty="0"/>
              <a:t> in CERN building</a:t>
            </a:r>
            <a:endParaRPr lang="en-GB" sz="1400" i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3AB8086-F229-36F8-BBD4-B9ED757F5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638" y="1913470"/>
            <a:ext cx="4297093" cy="4003919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0018758-CC0C-D0B8-CD1B-B5BDF151D66C}"/>
              </a:ext>
            </a:extLst>
          </p:cNvPr>
          <p:cNvSpPr txBox="1"/>
          <p:nvPr/>
        </p:nvSpPr>
        <p:spPr>
          <a:xfrm>
            <a:off x="2457139" y="1722346"/>
            <a:ext cx="1453007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Planning for </a:t>
            </a:r>
            <a:r>
              <a:rPr lang="en-GB" b="1" dirty="0"/>
              <a:t>pilot sector</a:t>
            </a:r>
            <a:r>
              <a:rPr lang="en-GB" dirty="0"/>
              <a:t> stablished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6371E8-BBA9-59F6-F377-F55CC92C2E7D}"/>
              </a:ext>
            </a:extLst>
          </p:cNvPr>
          <p:cNvCxnSpPr>
            <a:cxnSpLocks/>
          </p:cNvCxnSpPr>
          <p:nvPr/>
        </p:nvCxnSpPr>
        <p:spPr>
          <a:xfrm>
            <a:off x="2410279" y="1211504"/>
            <a:ext cx="0" cy="100584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700EA3-20A9-265D-4300-4D31967DD8FA}"/>
              </a:ext>
            </a:extLst>
          </p:cNvPr>
          <p:cNvCxnSpPr>
            <a:cxnSpLocks/>
          </p:cNvCxnSpPr>
          <p:nvPr/>
        </p:nvCxnSpPr>
        <p:spPr>
          <a:xfrm>
            <a:off x="3185252" y="1211504"/>
            <a:ext cx="0" cy="45720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28B91827-CA7A-CDE1-A51B-6A2991D87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676" y="4016096"/>
            <a:ext cx="2822340" cy="22078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AB1E182-D9AC-6930-8A1D-9BD326D0A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388" y="4196495"/>
            <a:ext cx="1645920" cy="173821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61405F0-3F5A-0D63-C377-7F6C86D19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338" y="1553997"/>
            <a:ext cx="1645920" cy="164592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2E3CC62-524E-63D0-815D-4E03701244C1}"/>
              </a:ext>
            </a:extLst>
          </p:cNvPr>
          <p:cNvCxnSpPr>
            <a:cxnSpLocks/>
          </p:cNvCxnSpPr>
          <p:nvPr/>
        </p:nvCxnSpPr>
        <p:spPr>
          <a:xfrm>
            <a:off x="1761767" y="1211504"/>
            <a:ext cx="0" cy="23317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E2ED027-2283-AEED-DDA1-FF5632D9ECCB}"/>
              </a:ext>
            </a:extLst>
          </p:cNvPr>
          <p:cNvSpPr txBox="1"/>
          <p:nvPr/>
        </p:nvSpPr>
        <p:spPr>
          <a:xfrm>
            <a:off x="1179903" y="2857424"/>
            <a:ext cx="1482778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 b="0" dirty="0"/>
              <a:t>Pumping modules </a:t>
            </a:r>
          </a:p>
          <a:p>
            <a:r>
              <a:rPr lang="en-GB" b="0" dirty="0"/>
              <a:t>   &amp; integration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BAA1BE1-B06F-384A-0FE6-909975632B90}"/>
              </a:ext>
            </a:extLst>
          </p:cNvPr>
          <p:cNvCxnSpPr>
            <a:cxnSpLocks/>
          </p:cNvCxnSpPr>
          <p:nvPr/>
        </p:nvCxnSpPr>
        <p:spPr>
          <a:xfrm>
            <a:off x="1914167" y="1211504"/>
            <a:ext cx="0" cy="16459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46D0502-3CB5-C5A7-ADCD-75CD99E7A2BB}"/>
              </a:ext>
            </a:extLst>
          </p:cNvPr>
          <p:cNvSpPr txBox="1"/>
          <p:nvPr/>
        </p:nvSpPr>
        <p:spPr>
          <a:xfrm>
            <a:off x="1560547" y="2256256"/>
            <a:ext cx="1716873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b="1" dirty="0"/>
              <a:t>Pilot sector</a:t>
            </a:r>
            <a:r>
              <a:rPr lang="en-GB" dirty="0"/>
              <a:t>: design, integration, bakeout</a:t>
            </a:r>
          </a:p>
        </p:txBody>
      </p:sp>
    </p:spTree>
    <p:extLst>
      <p:ext uri="{BB962C8B-B14F-4D97-AF65-F5344CB8AC3E}">
        <p14:creationId xmlns:p14="http://schemas.microsoft.com/office/powerpoint/2010/main" val="8071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17A09-80AA-022F-B2B6-C89687A2E86B}"/>
              </a:ext>
            </a:extLst>
          </p:cNvPr>
          <p:cNvSpPr txBox="1"/>
          <p:nvPr/>
        </p:nvSpPr>
        <p:spPr>
          <a:xfrm>
            <a:off x="2876099" y="1896214"/>
            <a:ext cx="152455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Design of baffles integration in </a:t>
            </a:r>
            <a:r>
              <a:rPr lang="en-GB" b="1" dirty="0"/>
              <a:t>pilot sector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2023 - Main </a:t>
            </a:r>
          </a:p>
          <a:p>
            <a:pPr algn="r"/>
            <a:r>
              <a:rPr lang="en-GB" dirty="0"/>
              <a:t>achievements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700EA3-20A9-265D-4300-4D31967DD8FA}"/>
              </a:ext>
            </a:extLst>
          </p:cNvPr>
          <p:cNvCxnSpPr>
            <a:cxnSpLocks/>
          </p:cNvCxnSpPr>
          <p:nvPr/>
        </p:nvCxnSpPr>
        <p:spPr>
          <a:xfrm>
            <a:off x="3638377" y="1210735"/>
            <a:ext cx="0" cy="64008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1BFCFA8-2818-2BCF-9F11-B76E1821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61"/>
          <a:stretch/>
        </p:blipFill>
        <p:spPr>
          <a:xfrm>
            <a:off x="7162196" y="1434027"/>
            <a:ext cx="4812554" cy="1921404"/>
          </a:xfrm>
          <a:prstGeom prst="rect">
            <a:avLst/>
          </a:prstGeom>
        </p:spPr>
      </p:pic>
      <p:pic>
        <p:nvPicPr>
          <p:cNvPr id="14" name="Picture 13" descr="A drawing of a machine&#10;&#10;Description automatically generated with medium confidence">
            <a:extLst>
              <a:ext uri="{FF2B5EF4-FFF2-40B4-BE49-F238E27FC236}">
                <a16:creationId xmlns:a16="http://schemas.microsoft.com/office/drawing/2014/main" id="{CF3B3A21-5E6A-E1E2-7FDF-266DE7E64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01"/>
          <a:stretch/>
        </p:blipFill>
        <p:spPr>
          <a:xfrm>
            <a:off x="4616364" y="3287419"/>
            <a:ext cx="5209942" cy="2983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2CF30A-B358-FC96-BE41-2B18AA6F8E62}"/>
              </a:ext>
            </a:extLst>
          </p:cNvPr>
          <p:cNvSpPr txBox="1"/>
          <p:nvPr/>
        </p:nvSpPr>
        <p:spPr>
          <a:xfrm>
            <a:off x="9320209" y="3320581"/>
            <a:ext cx="27323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Courtesy J. Mundet (IFAE), for information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709ECB-A2CE-96FD-6572-CCA909122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890" y="4941600"/>
            <a:ext cx="4156953" cy="1362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8A598F-75B5-4F23-D745-57A026DB091A}"/>
              </a:ext>
            </a:extLst>
          </p:cNvPr>
          <p:cNvSpPr txBox="1"/>
          <p:nvPr/>
        </p:nvSpPr>
        <p:spPr>
          <a:xfrm>
            <a:off x="237028" y="5747851"/>
            <a:ext cx="4297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Design and procurement by IFAE</a:t>
            </a:r>
          </a:p>
          <a:p>
            <a:pPr algn="r"/>
            <a:r>
              <a:rPr lang="en-GB" sz="1400" i="1" dirty="0"/>
              <a:t>Number and position of baffles being refined</a:t>
            </a:r>
          </a:p>
        </p:txBody>
      </p:sp>
    </p:spTree>
    <p:extLst>
      <p:ext uri="{BB962C8B-B14F-4D97-AF65-F5344CB8AC3E}">
        <p14:creationId xmlns:p14="http://schemas.microsoft.com/office/powerpoint/2010/main" val="1977403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4A3E3C-F80C-67B3-8A33-C3273571B810}"/>
              </a:ext>
            </a:extLst>
          </p:cNvPr>
          <p:cNvSpPr txBox="1"/>
          <p:nvPr/>
        </p:nvSpPr>
        <p:spPr>
          <a:xfrm>
            <a:off x="3119987" y="2010324"/>
            <a:ext cx="1182546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First cleaning test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2023 - Main </a:t>
            </a:r>
          </a:p>
          <a:p>
            <a:pPr algn="r"/>
            <a:r>
              <a:rPr lang="en-GB" dirty="0"/>
              <a:t>achievements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8A598F-75B5-4F23-D745-57A026DB091A}"/>
              </a:ext>
            </a:extLst>
          </p:cNvPr>
          <p:cNvSpPr txBox="1"/>
          <p:nvPr/>
        </p:nvSpPr>
        <p:spPr>
          <a:xfrm>
            <a:off x="3755924" y="4963453"/>
            <a:ext cx="2841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Cleaning assessment: facilities and procedure. Example for ferritic stainless steel</a:t>
            </a:r>
          </a:p>
          <a:p>
            <a:pPr algn="r"/>
            <a:endParaRPr lang="en-GB" sz="1400" dirty="0"/>
          </a:p>
        </p:txBody>
      </p:sp>
      <p:pic>
        <p:nvPicPr>
          <p:cNvPr id="13" name="Picture 12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29094231-C997-5697-DC14-66AA7497B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822" y="1815810"/>
            <a:ext cx="1740144" cy="3861048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icture containing miller&#10;&#10;Description automatically generated">
            <a:extLst>
              <a:ext uri="{FF2B5EF4-FFF2-40B4-BE49-F238E27FC236}">
                <a16:creationId xmlns:a16="http://schemas.microsoft.com/office/drawing/2014/main" id="{C087B3C0-C6B5-9E0C-269C-79E623D31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58962" y="2876260"/>
            <a:ext cx="3861047" cy="1740143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346649C9-B856-3EB6-23B7-565C99D63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80408" y="2876262"/>
            <a:ext cx="3861046" cy="1740143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A575973-F33F-BC3F-FBC2-60A24272D1B9}"/>
              </a:ext>
            </a:extLst>
          </p:cNvPr>
          <p:cNvSpPr txBox="1"/>
          <p:nvPr/>
        </p:nvSpPr>
        <p:spPr>
          <a:xfrm>
            <a:off x="6637957" y="5730009"/>
            <a:ext cx="163987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i="1" dirty="0"/>
              <a:t>Immersion detergent</a:t>
            </a:r>
          </a:p>
          <a:p>
            <a:pPr algn="ctr"/>
            <a:r>
              <a:rPr lang="en-GB" sz="1400" i="1" dirty="0"/>
              <a:t> degreasing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3DED1F-EE24-44E0-8B46-4E694F408A8C}"/>
              </a:ext>
            </a:extLst>
          </p:cNvPr>
          <p:cNvSpPr txBox="1"/>
          <p:nvPr/>
        </p:nvSpPr>
        <p:spPr>
          <a:xfrm>
            <a:off x="8350081" y="5716877"/>
            <a:ext cx="180017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i="1" dirty="0"/>
              <a:t>Immersion rinsing</a:t>
            </a:r>
          </a:p>
          <a:p>
            <a:pPr algn="ctr"/>
            <a:r>
              <a:rPr lang="en-GB" sz="1400" i="1" dirty="0"/>
              <a:t>In demineralised water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48242F-C2E5-A820-1712-C47A165868CA}"/>
              </a:ext>
            </a:extLst>
          </p:cNvPr>
          <p:cNvSpPr txBox="1"/>
          <p:nvPr/>
        </p:nvSpPr>
        <p:spPr>
          <a:xfrm>
            <a:off x="10249760" y="5730009"/>
            <a:ext cx="17312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i="1" dirty="0"/>
              <a:t>Drying in atmospheric</a:t>
            </a:r>
          </a:p>
          <a:p>
            <a:pPr algn="ctr"/>
            <a:r>
              <a:rPr lang="en-GB" sz="1400" i="1" dirty="0"/>
              <a:t>oven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D4DB35-6F24-B98B-E067-AF2DBE2C2E08}"/>
              </a:ext>
            </a:extLst>
          </p:cNvPr>
          <p:cNvCxnSpPr>
            <a:cxnSpLocks/>
          </p:cNvCxnSpPr>
          <p:nvPr/>
        </p:nvCxnSpPr>
        <p:spPr>
          <a:xfrm>
            <a:off x="3711260" y="1210735"/>
            <a:ext cx="0" cy="7315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83DB988-DC29-671B-5A31-C9CDC2E6D29A}"/>
              </a:ext>
            </a:extLst>
          </p:cNvPr>
          <p:cNvCxnSpPr>
            <a:cxnSpLocks/>
          </p:cNvCxnSpPr>
          <p:nvPr/>
        </p:nvCxnSpPr>
        <p:spPr>
          <a:xfrm>
            <a:off x="1589578" y="1211299"/>
            <a:ext cx="0" cy="7315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4B35A6D-FE31-817F-BC00-5E17513FC6E5}"/>
              </a:ext>
            </a:extLst>
          </p:cNvPr>
          <p:cNvSpPr txBox="1"/>
          <p:nvPr/>
        </p:nvSpPr>
        <p:spPr>
          <a:xfrm>
            <a:off x="913032" y="2008576"/>
            <a:ext cx="1353092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Strategy for surface cleaning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29223-96A9-5CA3-33D9-4386F5F64AB2}"/>
              </a:ext>
            </a:extLst>
          </p:cNvPr>
          <p:cNvSpPr txBox="1"/>
          <p:nvPr/>
        </p:nvSpPr>
        <p:spPr>
          <a:xfrm>
            <a:off x="7721908" y="1473682"/>
            <a:ext cx="4297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Courtesy of L. Ferreira</a:t>
            </a:r>
          </a:p>
        </p:txBody>
      </p:sp>
    </p:spTree>
    <p:extLst>
      <p:ext uri="{BB962C8B-B14F-4D97-AF65-F5344CB8AC3E}">
        <p14:creationId xmlns:p14="http://schemas.microsoft.com/office/powerpoint/2010/main" val="2391192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2023 - Main </a:t>
            </a:r>
          </a:p>
          <a:p>
            <a:pPr algn="r"/>
            <a:r>
              <a:rPr lang="en-GB" dirty="0"/>
              <a:t>achievements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3BF042-F1C4-1CA5-CCE7-BB8CD7907A40}"/>
              </a:ext>
            </a:extLst>
          </p:cNvPr>
          <p:cNvSpPr txBox="1"/>
          <p:nvPr/>
        </p:nvSpPr>
        <p:spPr>
          <a:xfrm>
            <a:off x="1247139" y="1522401"/>
            <a:ext cx="1251445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Pre-prototype </a:t>
            </a:r>
            <a:r>
              <a:rPr lang="en-GB" sz="1400" dirty="0">
                <a:solidFill>
                  <a:schemeClr val="tx2"/>
                </a:solidFill>
              </a:rPr>
              <a:t>304L*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AECA8E-59A8-572F-AD19-F9BB2FDA1D9D}"/>
              </a:ext>
            </a:extLst>
          </p:cNvPr>
          <p:cNvCxnSpPr>
            <a:cxnSpLocks/>
          </p:cNvCxnSpPr>
          <p:nvPr/>
        </p:nvCxnSpPr>
        <p:spPr>
          <a:xfrm>
            <a:off x="1865709" y="1212678"/>
            <a:ext cx="0" cy="2743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57AE1F-1526-A4C1-8FCE-A771D2A92678}"/>
              </a:ext>
            </a:extLst>
          </p:cNvPr>
          <p:cNvSpPr txBox="1"/>
          <p:nvPr/>
        </p:nvSpPr>
        <p:spPr>
          <a:xfrm>
            <a:off x="2271910" y="2012872"/>
            <a:ext cx="1251445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Pre-prototype </a:t>
            </a:r>
            <a:r>
              <a:rPr lang="en-GB" sz="1400" dirty="0">
                <a:solidFill>
                  <a:schemeClr val="tx2"/>
                </a:solidFill>
              </a:rPr>
              <a:t>Mild steel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E07F1D-9D94-4AB8-3CC1-8BE43DDF8ADF}"/>
              </a:ext>
            </a:extLst>
          </p:cNvPr>
          <p:cNvCxnSpPr>
            <a:cxnSpLocks/>
          </p:cNvCxnSpPr>
          <p:nvPr/>
        </p:nvCxnSpPr>
        <p:spPr>
          <a:xfrm>
            <a:off x="2897633" y="1219928"/>
            <a:ext cx="0" cy="7315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6A89108-05A4-24D3-38C6-E034BD7C044F}"/>
              </a:ext>
            </a:extLst>
          </p:cNvPr>
          <p:cNvSpPr txBox="1"/>
          <p:nvPr/>
        </p:nvSpPr>
        <p:spPr>
          <a:xfrm>
            <a:off x="535955" y="4937980"/>
            <a:ext cx="19911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Longitudinal welding</a:t>
            </a:r>
          </a:p>
          <a:p>
            <a:pPr algn="ctr"/>
            <a:r>
              <a:rPr lang="en-US" sz="1400" i="1" dirty="0"/>
              <a:t>Forming/corrugation</a:t>
            </a:r>
          </a:p>
          <a:p>
            <a:pPr algn="ctr"/>
            <a:r>
              <a:rPr lang="en-US" sz="1400" i="1" dirty="0"/>
              <a:t>Cleaning</a:t>
            </a:r>
          </a:p>
          <a:p>
            <a:pPr algn="ctr"/>
            <a:r>
              <a:rPr lang="en-US" sz="1400" i="1" dirty="0"/>
              <a:t>Thermal treatment*</a:t>
            </a:r>
          </a:p>
          <a:p>
            <a:pPr algn="ctr"/>
            <a:r>
              <a:rPr lang="en-US" sz="1400" i="1" dirty="0"/>
              <a:t>Circular welding</a:t>
            </a:r>
          </a:p>
          <a:p>
            <a:pPr algn="ctr"/>
            <a:r>
              <a:rPr lang="en-US" sz="1400" i="1" dirty="0"/>
              <a:t>Flanges welding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C243513-74CF-56FF-C153-4E3907E92886}"/>
              </a:ext>
            </a:extLst>
          </p:cNvPr>
          <p:cNvSpPr/>
          <p:nvPr/>
        </p:nvSpPr>
        <p:spPr>
          <a:xfrm>
            <a:off x="881774" y="4616366"/>
            <a:ext cx="1336431" cy="29744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Manufacturing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B3D700-0F11-E846-7F95-57953D1B9552}"/>
              </a:ext>
            </a:extLst>
          </p:cNvPr>
          <p:cNvSpPr/>
          <p:nvPr/>
        </p:nvSpPr>
        <p:spPr>
          <a:xfrm>
            <a:off x="2717604" y="4616366"/>
            <a:ext cx="594580" cy="293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WQ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ECD52E-C764-7972-48CD-B9D61DEDD3BF}"/>
              </a:ext>
            </a:extLst>
          </p:cNvPr>
          <p:cNvSpPr txBox="1"/>
          <p:nvPr/>
        </p:nvSpPr>
        <p:spPr>
          <a:xfrm>
            <a:off x="2323756" y="4942241"/>
            <a:ext cx="1436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NDT</a:t>
            </a:r>
          </a:p>
          <a:p>
            <a:pPr algn="ctr"/>
            <a:r>
              <a:rPr lang="en-US" sz="1400" i="1" dirty="0"/>
              <a:t>Metallurgy</a:t>
            </a:r>
          </a:p>
          <a:p>
            <a:pPr algn="ctr"/>
            <a:r>
              <a:rPr lang="en-US" sz="1400" i="1" dirty="0"/>
              <a:t>Tensile testing</a:t>
            </a:r>
          </a:p>
          <a:p>
            <a:pPr algn="ctr"/>
            <a:r>
              <a:rPr lang="en-US" sz="1400" i="1" dirty="0"/>
              <a:t>bending test</a:t>
            </a:r>
          </a:p>
        </p:txBody>
      </p:sp>
      <p:pic>
        <p:nvPicPr>
          <p:cNvPr id="48" name="Picture 47" descr="A large metal tube in a room&#10;&#10;Description automatically generated">
            <a:extLst>
              <a:ext uri="{FF2B5EF4-FFF2-40B4-BE49-F238E27FC236}">
                <a16:creationId xmlns:a16="http://schemas.microsoft.com/office/drawing/2014/main" id="{00BF8BCF-0886-8DCD-E8DD-74BC173A8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5" r="7222"/>
          <a:stretch/>
        </p:blipFill>
        <p:spPr>
          <a:xfrm rot="5400000">
            <a:off x="9795566" y="1737385"/>
            <a:ext cx="2214989" cy="1868502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 descr="A close-up of a machine&#10;&#10;Description automatically generated">
            <a:extLst>
              <a:ext uri="{FF2B5EF4-FFF2-40B4-BE49-F238E27FC236}">
                <a16:creationId xmlns:a16="http://schemas.microsoft.com/office/drawing/2014/main" id="{A4A10290-9768-82B1-F7AB-4FB62CCFC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163" y="1564141"/>
            <a:ext cx="3953173" cy="2223660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4074D11-BF57-CE15-1FB7-E0B6ECC8D4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55" t="13725" r="8884" b="11967"/>
          <a:stretch/>
        </p:blipFill>
        <p:spPr>
          <a:xfrm>
            <a:off x="7956191" y="3861610"/>
            <a:ext cx="3895801" cy="2407517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F6C54AA-2EBC-EAD2-8C4E-12B67705E42B}"/>
              </a:ext>
            </a:extLst>
          </p:cNvPr>
          <p:cNvCxnSpPr>
            <a:cxnSpLocks/>
          </p:cNvCxnSpPr>
          <p:nvPr/>
        </p:nvCxnSpPr>
        <p:spPr>
          <a:xfrm>
            <a:off x="1865709" y="930337"/>
            <a:ext cx="0" cy="2743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78EA01-FF34-EA08-0449-4887EF20BFE3}"/>
              </a:ext>
            </a:extLst>
          </p:cNvPr>
          <p:cNvSpPr txBox="1"/>
          <p:nvPr/>
        </p:nvSpPr>
        <p:spPr>
          <a:xfrm>
            <a:off x="1447248" y="450810"/>
            <a:ext cx="858114" cy="430887"/>
          </a:xfrm>
          <a:prstGeom prst="rect">
            <a:avLst/>
          </a:prstGeom>
          <a:solidFill>
            <a:srgbClr val="C696E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Workshop at CERN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B4D6F77-2C95-A593-B856-AC74609B22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04" r="8299"/>
          <a:stretch/>
        </p:blipFill>
        <p:spPr>
          <a:xfrm>
            <a:off x="3881595" y="3865417"/>
            <a:ext cx="3953174" cy="2403710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42F89C-16FC-CB04-763C-1B335B74E1E4}"/>
              </a:ext>
            </a:extLst>
          </p:cNvPr>
          <p:cNvSpPr txBox="1"/>
          <p:nvPr/>
        </p:nvSpPr>
        <p:spPr>
          <a:xfrm>
            <a:off x="1531518" y="3474599"/>
            <a:ext cx="4297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Courtesy of G. Favre</a:t>
            </a:r>
          </a:p>
        </p:txBody>
      </p:sp>
    </p:spTree>
    <p:extLst>
      <p:ext uri="{BB962C8B-B14F-4D97-AF65-F5344CB8AC3E}">
        <p14:creationId xmlns:p14="http://schemas.microsoft.com/office/powerpoint/2010/main" val="152967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41" grpId="0"/>
      <p:bldP spid="43" grpId="0" animBg="1"/>
      <p:bldP spid="44" grpId="0" animBg="1"/>
      <p:bldP spid="4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2023 - Main </a:t>
            </a:r>
          </a:p>
          <a:p>
            <a:pPr algn="r"/>
            <a:r>
              <a:rPr lang="en-GB" dirty="0"/>
              <a:t>achievements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E07F1D-9D94-4AB8-3CC1-8BE43DDF8ADF}"/>
              </a:ext>
            </a:extLst>
          </p:cNvPr>
          <p:cNvCxnSpPr>
            <a:cxnSpLocks/>
          </p:cNvCxnSpPr>
          <p:nvPr/>
        </p:nvCxnSpPr>
        <p:spPr>
          <a:xfrm>
            <a:off x="2213275" y="1219928"/>
            <a:ext cx="0" cy="64008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7307ACD-12C1-3014-5885-610D4DF5B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791" r="2900" b="2154"/>
          <a:stretch/>
        </p:blipFill>
        <p:spPr>
          <a:xfrm>
            <a:off x="303121" y="4124530"/>
            <a:ext cx="2566540" cy="1961692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E951B6-DE9C-83F3-76B3-C4EE908C6454}"/>
              </a:ext>
            </a:extLst>
          </p:cNvPr>
          <p:cNvSpPr txBox="1"/>
          <p:nvPr/>
        </p:nvSpPr>
        <p:spPr>
          <a:xfrm>
            <a:off x="317241" y="3910266"/>
            <a:ext cx="770540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050" b="1" dirty="0"/>
              <a:t>AISI 430 TIG </a:t>
            </a:r>
            <a:r>
              <a:rPr lang="de-DE" sz="1050" b="1" dirty="0" err="1"/>
              <a:t>Autogenous</a:t>
            </a:r>
            <a:r>
              <a:rPr lang="de-DE" sz="1050" b="1" dirty="0"/>
              <a:t> </a:t>
            </a:r>
            <a:r>
              <a:rPr lang="de-DE" sz="1050" b="1" dirty="0" err="1"/>
              <a:t>weld</a:t>
            </a:r>
            <a:r>
              <a:rPr lang="de-DE" sz="1050" b="1" dirty="0"/>
              <a:t> </a:t>
            </a:r>
            <a:r>
              <a:rPr lang="de-DE" sz="1050" b="1" dirty="0" err="1"/>
              <a:t>resulted</a:t>
            </a:r>
            <a:r>
              <a:rPr lang="de-DE" sz="1050" b="1" dirty="0"/>
              <a:t> in t</a:t>
            </a:r>
            <a:r>
              <a:rPr lang="en-US" sz="1050" b="1" dirty="0"/>
              <a:t>wo-Phase microstructure: </a:t>
            </a:r>
            <a:r>
              <a:rPr lang="en-US" sz="1050" b="1" dirty="0">
                <a:ea typeface="DengXian" panose="020B0503020204020204" pitchFamily="2" charset="-122"/>
              </a:rPr>
              <a:t> </a:t>
            </a:r>
            <a:r>
              <a:rPr lang="el-GR" sz="1050" b="1" dirty="0">
                <a:ea typeface="DengXian" panose="020B0503020204020204" pitchFamily="2" charset="-122"/>
              </a:rPr>
              <a:t>δ</a:t>
            </a:r>
            <a:r>
              <a:rPr lang="en-US" sz="1050" b="1" dirty="0"/>
              <a:t>  Ferrite + intergranular Martensite</a:t>
            </a:r>
            <a:endParaRPr lang="en-GB" sz="105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AEC2CC-E900-5D34-04D0-CCFDE42BCB6D}"/>
              </a:ext>
            </a:extLst>
          </p:cNvPr>
          <p:cNvSpPr txBox="1"/>
          <p:nvPr/>
        </p:nvSpPr>
        <p:spPr>
          <a:xfrm>
            <a:off x="6967123" y="6162220"/>
            <a:ext cx="186299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/>
              <a:t>SEM and EBSD</a:t>
            </a:r>
            <a:endParaRPr lang="en-GB" sz="105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C1B41F-8C12-6944-5BB2-4E36CB0FBA45}"/>
              </a:ext>
            </a:extLst>
          </p:cNvPr>
          <p:cNvSpPr txBox="1"/>
          <p:nvPr/>
        </p:nvSpPr>
        <p:spPr>
          <a:xfrm>
            <a:off x="4007022" y="6167152"/>
            <a:ext cx="147669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 dirty="0"/>
              <a:t>Optical Image</a:t>
            </a:r>
            <a:endParaRPr lang="en-GB" sz="1050" b="1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32907DA-E3F3-08F8-4087-DBD05B12C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64" y="4124530"/>
            <a:ext cx="2635972" cy="1976979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1836D7-36E2-BDF0-2FD0-A983F26FE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155" y="4123954"/>
            <a:ext cx="3033061" cy="1962267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AB040D70-A3D5-E7A4-9146-73D0D58C701F}"/>
              </a:ext>
            </a:extLst>
          </p:cNvPr>
          <p:cNvSpPr/>
          <p:nvPr/>
        </p:nvSpPr>
        <p:spPr>
          <a:xfrm>
            <a:off x="5422900" y="5118985"/>
            <a:ext cx="673100" cy="2476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B427AE-D6F8-8C38-FFBD-99B31AACE1CD}"/>
              </a:ext>
            </a:extLst>
          </p:cNvPr>
          <p:cNvSpPr txBox="1"/>
          <p:nvPr/>
        </p:nvSpPr>
        <p:spPr>
          <a:xfrm>
            <a:off x="1490966" y="1895542"/>
            <a:ext cx="1444617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 b="0" dirty="0"/>
              <a:t>Welding studies on ferritic </a:t>
            </a:r>
            <a:r>
              <a:rPr lang="en-GB" b="0" dirty="0" err="1"/>
              <a:t>StSt</a:t>
            </a:r>
            <a:r>
              <a:rPr lang="en-GB" b="0" dirty="0"/>
              <a:t> grades alternative to AISI 430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4635B95-E7AC-B76D-56B3-2D91A053FC72}"/>
              </a:ext>
            </a:extLst>
          </p:cNvPr>
          <p:cNvSpPr txBox="1"/>
          <p:nvPr/>
        </p:nvSpPr>
        <p:spPr>
          <a:xfrm>
            <a:off x="2324104" y="2879898"/>
            <a:ext cx="123307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Weldability improved with AISI 441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9050E8B-E812-C3E9-D385-F4017F48B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0784" y="4128985"/>
            <a:ext cx="2646633" cy="1980000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39EC9AE-FC69-5055-A7C7-DF9D50E8E33A}"/>
              </a:ext>
            </a:extLst>
          </p:cNvPr>
          <p:cNvSpPr txBox="1"/>
          <p:nvPr/>
        </p:nvSpPr>
        <p:spPr>
          <a:xfrm>
            <a:off x="10145949" y="6113352"/>
            <a:ext cx="12955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/>
              <a:t>Optical Image</a:t>
            </a:r>
            <a:endParaRPr lang="en-GB" sz="1050" b="1" dirty="0"/>
          </a:p>
        </p:txBody>
      </p:sp>
      <p:sp>
        <p:nvSpPr>
          <p:cNvPr id="60" name="Arrow: Curved Down 59">
            <a:extLst>
              <a:ext uri="{FF2B5EF4-FFF2-40B4-BE49-F238E27FC236}">
                <a16:creationId xmlns:a16="http://schemas.microsoft.com/office/drawing/2014/main" id="{DBA99F3F-A64C-7132-5699-14B412F0AFD9}"/>
              </a:ext>
            </a:extLst>
          </p:cNvPr>
          <p:cNvSpPr/>
          <p:nvPr/>
        </p:nvSpPr>
        <p:spPr>
          <a:xfrm>
            <a:off x="8570068" y="3509791"/>
            <a:ext cx="1050587" cy="48126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B1F00EF-DE11-0EC0-B25A-72D1AD57D06A}"/>
              </a:ext>
            </a:extLst>
          </p:cNvPr>
          <p:cNvSpPr/>
          <p:nvPr/>
        </p:nvSpPr>
        <p:spPr>
          <a:xfrm>
            <a:off x="7597303" y="1701048"/>
            <a:ext cx="2733476" cy="1707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AISI 441 (stabilized grade)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Lower %C than AISI 430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Laser welding </a:t>
            </a:r>
          </a:p>
          <a:p>
            <a:pPr algn="ctr"/>
            <a:endParaRPr lang="en-US" sz="1400" dirty="0">
              <a:solidFill>
                <a:schemeClr val="accent1"/>
              </a:solidFill>
            </a:endParaRPr>
          </a:p>
          <a:p>
            <a:pPr algn="ctr"/>
            <a:endParaRPr lang="en-US" sz="1400" dirty="0">
              <a:solidFill>
                <a:schemeClr val="accent1"/>
              </a:solidFill>
            </a:endParaRPr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Reduction in grain coarsening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Better formability (corrugation)</a:t>
            </a:r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01A5008E-2E25-6075-E9E6-D6A2067FEAFA}"/>
              </a:ext>
            </a:extLst>
          </p:cNvPr>
          <p:cNvSpPr/>
          <p:nvPr/>
        </p:nvSpPr>
        <p:spPr>
          <a:xfrm>
            <a:off x="8897216" y="2513088"/>
            <a:ext cx="295421" cy="3097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C3A595D-7E99-DEC4-1425-B2E6BC0B723D}"/>
              </a:ext>
            </a:extLst>
          </p:cNvPr>
          <p:cNvCxnSpPr>
            <a:cxnSpLocks/>
          </p:cNvCxnSpPr>
          <p:nvPr/>
        </p:nvCxnSpPr>
        <p:spPr>
          <a:xfrm>
            <a:off x="1865709" y="930337"/>
            <a:ext cx="0" cy="2743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B90B31D3-85ED-63CC-BC75-5F2EF58FC5DD}"/>
              </a:ext>
            </a:extLst>
          </p:cNvPr>
          <p:cNvSpPr txBox="1"/>
          <p:nvPr/>
        </p:nvSpPr>
        <p:spPr>
          <a:xfrm>
            <a:off x="1447248" y="450810"/>
            <a:ext cx="858114" cy="430887"/>
          </a:xfrm>
          <a:prstGeom prst="rect">
            <a:avLst/>
          </a:prstGeom>
          <a:solidFill>
            <a:srgbClr val="C696E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Workshop at CERN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7DB641A-5A9A-6229-9B3F-CB899BC4A219}"/>
              </a:ext>
            </a:extLst>
          </p:cNvPr>
          <p:cNvSpPr txBox="1"/>
          <p:nvPr/>
        </p:nvSpPr>
        <p:spPr>
          <a:xfrm>
            <a:off x="9893030" y="3912297"/>
            <a:ext cx="166343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050" b="1" dirty="0"/>
              <a:t>AISI 441 </a:t>
            </a:r>
            <a:r>
              <a:rPr lang="en-US" sz="1050" b="1" dirty="0"/>
              <a:t>Laser welding</a:t>
            </a:r>
            <a:endParaRPr lang="en-GB" sz="10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53647-1FB6-EB0D-3CC7-1AA5A70477BE}"/>
              </a:ext>
            </a:extLst>
          </p:cNvPr>
          <p:cNvSpPr txBox="1"/>
          <p:nvPr/>
        </p:nvSpPr>
        <p:spPr>
          <a:xfrm>
            <a:off x="317241" y="6167151"/>
            <a:ext cx="264663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 dirty="0"/>
              <a:t>Crack on the TIG weld after corrugation</a:t>
            </a:r>
            <a:endParaRPr lang="en-GB" sz="1050" b="1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11180B9-2DE9-41C7-C032-FDCF508A1461}"/>
              </a:ext>
            </a:extLst>
          </p:cNvPr>
          <p:cNvCxnSpPr>
            <a:cxnSpLocks/>
          </p:cNvCxnSpPr>
          <p:nvPr/>
        </p:nvCxnSpPr>
        <p:spPr>
          <a:xfrm>
            <a:off x="2944994" y="1210200"/>
            <a:ext cx="0" cy="155448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3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9" grpId="0"/>
      <p:bldP spid="60" grpId="0" animBg="1"/>
      <p:bldP spid="61" grpId="0" animBg="1"/>
      <p:bldP spid="63" grpId="0" animBg="1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2024 - Main </a:t>
            </a:r>
          </a:p>
          <a:p>
            <a:pPr algn="r"/>
            <a:r>
              <a:rPr lang="en-GB" dirty="0"/>
              <a:t>achievements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6371E8-BBA9-59F6-F377-F55CC92C2E7D}"/>
              </a:ext>
            </a:extLst>
          </p:cNvPr>
          <p:cNvCxnSpPr>
            <a:cxnSpLocks/>
          </p:cNvCxnSpPr>
          <p:nvPr/>
        </p:nvCxnSpPr>
        <p:spPr>
          <a:xfrm>
            <a:off x="3820790" y="1204657"/>
            <a:ext cx="0" cy="45720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4BB9E2-7D11-48E4-9F69-7063ADE3589D}"/>
              </a:ext>
            </a:extLst>
          </p:cNvPr>
          <p:cNvSpPr txBox="1"/>
          <p:nvPr/>
        </p:nvSpPr>
        <p:spPr>
          <a:xfrm>
            <a:off x="3524685" y="468568"/>
            <a:ext cx="858114" cy="430887"/>
          </a:xfrm>
          <a:prstGeom prst="rect">
            <a:avLst/>
          </a:prstGeom>
          <a:solidFill>
            <a:srgbClr val="C696E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Peers review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B09447-3B87-BBE0-CCED-CF8258E4463C}"/>
              </a:ext>
            </a:extLst>
          </p:cNvPr>
          <p:cNvCxnSpPr>
            <a:cxnSpLocks/>
          </p:cNvCxnSpPr>
          <p:nvPr/>
        </p:nvCxnSpPr>
        <p:spPr>
          <a:xfrm>
            <a:off x="3947435" y="930337"/>
            <a:ext cx="0" cy="2743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DC38488-08ED-044F-3775-8A8494332782}"/>
              </a:ext>
            </a:extLst>
          </p:cNvPr>
          <p:cNvSpPr/>
          <p:nvPr/>
        </p:nvSpPr>
        <p:spPr>
          <a:xfrm>
            <a:off x="669403" y="5445419"/>
            <a:ext cx="5053521" cy="4747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     </a:t>
            </a:r>
            <a:r>
              <a:rPr lang="en-GB" sz="1400" i="1" dirty="0"/>
              <a:t>Vacuum chamber wall  </a:t>
            </a:r>
            <a:endParaRPr lang="en-GB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7B8B33-E929-6AFE-8E02-4C7090DB45EF}"/>
              </a:ext>
            </a:extLst>
          </p:cNvPr>
          <p:cNvSpPr/>
          <p:nvPr/>
        </p:nvSpPr>
        <p:spPr>
          <a:xfrm>
            <a:off x="6004278" y="5445419"/>
            <a:ext cx="5325020" cy="4747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41E58FDF-FBF9-0185-A8BB-994FD34ACF01}"/>
              </a:ext>
            </a:extLst>
          </p:cNvPr>
          <p:cNvSpPr/>
          <p:nvPr/>
        </p:nvSpPr>
        <p:spPr>
          <a:xfrm>
            <a:off x="3601047" y="5084933"/>
            <a:ext cx="4806461" cy="360486"/>
          </a:xfrm>
          <a:custGeom>
            <a:avLst/>
            <a:gdLst>
              <a:gd name="connsiteX0" fmla="*/ 0 w 4806461"/>
              <a:gd name="connsiteY0" fmla="*/ 0 h 254977"/>
              <a:gd name="connsiteX1" fmla="*/ 4806461 w 4806461"/>
              <a:gd name="connsiteY1" fmla="*/ 0 h 254977"/>
              <a:gd name="connsiteX2" fmla="*/ 4806461 w 4806461"/>
              <a:gd name="connsiteY2" fmla="*/ 254977 h 254977"/>
              <a:gd name="connsiteX3" fmla="*/ 0 w 4806461"/>
              <a:gd name="connsiteY3" fmla="*/ 254977 h 254977"/>
              <a:gd name="connsiteX4" fmla="*/ 0 w 4806461"/>
              <a:gd name="connsiteY4" fmla="*/ 0 h 254977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4806461 w 4806461"/>
              <a:gd name="connsiteY2" fmla="*/ 8793 h 263770"/>
              <a:gd name="connsiteX3" fmla="*/ 4806461 w 4806461"/>
              <a:gd name="connsiteY3" fmla="*/ 263770 h 263770"/>
              <a:gd name="connsiteX4" fmla="*/ 0 w 4806461"/>
              <a:gd name="connsiteY4" fmla="*/ 263770 h 263770"/>
              <a:gd name="connsiteX5" fmla="*/ 0 w 4806461"/>
              <a:gd name="connsiteY5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4806461 w 4806461"/>
              <a:gd name="connsiteY2" fmla="*/ 8793 h 263770"/>
              <a:gd name="connsiteX3" fmla="*/ 4806461 w 4806461"/>
              <a:gd name="connsiteY3" fmla="*/ 263770 h 263770"/>
              <a:gd name="connsiteX4" fmla="*/ 1324707 w 4806461"/>
              <a:gd name="connsiteY4" fmla="*/ 254977 h 263770"/>
              <a:gd name="connsiteX5" fmla="*/ 0 w 4806461"/>
              <a:gd name="connsiteY5" fmla="*/ 263770 h 263770"/>
              <a:gd name="connsiteX6" fmla="*/ 0 w 4806461"/>
              <a:gd name="connsiteY6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3584330 w 4806461"/>
              <a:gd name="connsiteY2" fmla="*/ 0 h 263770"/>
              <a:gd name="connsiteX3" fmla="*/ 4806461 w 4806461"/>
              <a:gd name="connsiteY3" fmla="*/ 8793 h 263770"/>
              <a:gd name="connsiteX4" fmla="*/ 4806461 w 4806461"/>
              <a:gd name="connsiteY4" fmla="*/ 263770 h 263770"/>
              <a:gd name="connsiteX5" fmla="*/ 1324707 w 4806461"/>
              <a:gd name="connsiteY5" fmla="*/ 254977 h 263770"/>
              <a:gd name="connsiteX6" fmla="*/ 0 w 4806461"/>
              <a:gd name="connsiteY6" fmla="*/ 263770 h 263770"/>
              <a:gd name="connsiteX7" fmla="*/ 0 w 4806461"/>
              <a:gd name="connsiteY7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3584330 w 4806461"/>
              <a:gd name="connsiteY2" fmla="*/ 0 h 263770"/>
              <a:gd name="connsiteX3" fmla="*/ 4806461 w 4806461"/>
              <a:gd name="connsiteY3" fmla="*/ 8793 h 263770"/>
              <a:gd name="connsiteX4" fmla="*/ 4806461 w 4806461"/>
              <a:gd name="connsiteY4" fmla="*/ 263770 h 263770"/>
              <a:gd name="connsiteX5" fmla="*/ 3584330 w 4806461"/>
              <a:gd name="connsiteY5" fmla="*/ 263770 h 263770"/>
              <a:gd name="connsiteX6" fmla="*/ 1324707 w 4806461"/>
              <a:gd name="connsiteY6" fmla="*/ 254977 h 263770"/>
              <a:gd name="connsiteX7" fmla="*/ 0 w 4806461"/>
              <a:gd name="connsiteY7" fmla="*/ 263770 h 263770"/>
              <a:gd name="connsiteX8" fmla="*/ 0 w 4806461"/>
              <a:gd name="connsiteY8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3584330 w 4806461"/>
              <a:gd name="connsiteY2" fmla="*/ 0 h 263770"/>
              <a:gd name="connsiteX3" fmla="*/ 4806461 w 4806461"/>
              <a:gd name="connsiteY3" fmla="*/ 8793 h 263770"/>
              <a:gd name="connsiteX4" fmla="*/ 4806461 w 4806461"/>
              <a:gd name="connsiteY4" fmla="*/ 263770 h 263770"/>
              <a:gd name="connsiteX5" fmla="*/ 3584330 w 4806461"/>
              <a:gd name="connsiteY5" fmla="*/ 263770 h 263770"/>
              <a:gd name="connsiteX6" fmla="*/ 0 w 4806461"/>
              <a:gd name="connsiteY6" fmla="*/ 263770 h 263770"/>
              <a:gd name="connsiteX7" fmla="*/ 0 w 4806461"/>
              <a:gd name="connsiteY7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3584330 w 4806461"/>
              <a:gd name="connsiteY2" fmla="*/ 0 h 263770"/>
              <a:gd name="connsiteX3" fmla="*/ 4806461 w 4806461"/>
              <a:gd name="connsiteY3" fmla="*/ 8793 h 263770"/>
              <a:gd name="connsiteX4" fmla="*/ 4806461 w 4806461"/>
              <a:gd name="connsiteY4" fmla="*/ 263770 h 263770"/>
              <a:gd name="connsiteX5" fmla="*/ 3584330 w 4806461"/>
              <a:gd name="connsiteY5" fmla="*/ 263770 h 263770"/>
              <a:gd name="connsiteX6" fmla="*/ 1324707 w 4806461"/>
              <a:gd name="connsiteY6" fmla="*/ 254977 h 263770"/>
              <a:gd name="connsiteX7" fmla="*/ 0 w 4806461"/>
              <a:gd name="connsiteY7" fmla="*/ 263770 h 263770"/>
              <a:gd name="connsiteX8" fmla="*/ 0 w 4806461"/>
              <a:gd name="connsiteY8" fmla="*/ 8793 h 263770"/>
              <a:gd name="connsiteX0" fmla="*/ 0 w 4806461"/>
              <a:gd name="connsiteY0" fmla="*/ 123093 h 378070"/>
              <a:gd name="connsiteX1" fmla="*/ 1333500 w 4806461"/>
              <a:gd name="connsiteY1" fmla="*/ 114300 h 378070"/>
              <a:gd name="connsiteX2" fmla="*/ 3593122 w 4806461"/>
              <a:gd name="connsiteY2" fmla="*/ 0 h 378070"/>
              <a:gd name="connsiteX3" fmla="*/ 4806461 w 4806461"/>
              <a:gd name="connsiteY3" fmla="*/ 123093 h 378070"/>
              <a:gd name="connsiteX4" fmla="*/ 4806461 w 4806461"/>
              <a:gd name="connsiteY4" fmla="*/ 378070 h 378070"/>
              <a:gd name="connsiteX5" fmla="*/ 3584330 w 4806461"/>
              <a:gd name="connsiteY5" fmla="*/ 378070 h 378070"/>
              <a:gd name="connsiteX6" fmla="*/ 1324707 w 4806461"/>
              <a:gd name="connsiteY6" fmla="*/ 369277 h 378070"/>
              <a:gd name="connsiteX7" fmla="*/ 0 w 4806461"/>
              <a:gd name="connsiteY7" fmla="*/ 378070 h 378070"/>
              <a:gd name="connsiteX8" fmla="*/ 0 w 4806461"/>
              <a:gd name="connsiteY8" fmla="*/ 123093 h 378070"/>
              <a:gd name="connsiteX0" fmla="*/ 0 w 4806461"/>
              <a:gd name="connsiteY0" fmla="*/ 123093 h 378070"/>
              <a:gd name="connsiteX1" fmla="*/ 1324708 w 4806461"/>
              <a:gd name="connsiteY1" fmla="*/ 17585 h 378070"/>
              <a:gd name="connsiteX2" fmla="*/ 3593122 w 4806461"/>
              <a:gd name="connsiteY2" fmla="*/ 0 h 378070"/>
              <a:gd name="connsiteX3" fmla="*/ 4806461 w 4806461"/>
              <a:gd name="connsiteY3" fmla="*/ 123093 h 378070"/>
              <a:gd name="connsiteX4" fmla="*/ 4806461 w 4806461"/>
              <a:gd name="connsiteY4" fmla="*/ 378070 h 378070"/>
              <a:gd name="connsiteX5" fmla="*/ 3584330 w 4806461"/>
              <a:gd name="connsiteY5" fmla="*/ 378070 h 378070"/>
              <a:gd name="connsiteX6" fmla="*/ 1324707 w 4806461"/>
              <a:gd name="connsiteY6" fmla="*/ 369277 h 378070"/>
              <a:gd name="connsiteX7" fmla="*/ 0 w 4806461"/>
              <a:gd name="connsiteY7" fmla="*/ 378070 h 378070"/>
              <a:gd name="connsiteX8" fmla="*/ 0 w 4806461"/>
              <a:gd name="connsiteY8" fmla="*/ 123093 h 378070"/>
              <a:gd name="connsiteX0" fmla="*/ 0 w 4806461"/>
              <a:gd name="connsiteY0" fmla="*/ 123093 h 378070"/>
              <a:gd name="connsiteX1" fmla="*/ 1324708 w 4806461"/>
              <a:gd name="connsiteY1" fmla="*/ 17585 h 378070"/>
              <a:gd name="connsiteX2" fmla="*/ 3593122 w 4806461"/>
              <a:gd name="connsiteY2" fmla="*/ 0 h 378070"/>
              <a:gd name="connsiteX3" fmla="*/ 4806461 w 4806461"/>
              <a:gd name="connsiteY3" fmla="*/ 123093 h 378070"/>
              <a:gd name="connsiteX4" fmla="*/ 4806461 w 4806461"/>
              <a:gd name="connsiteY4" fmla="*/ 378070 h 378070"/>
              <a:gd name="connsiteX5" fmla="*/ 3584330 w 4806461"/>
              <a:gd name="connsiteY5" fmla="*/ 378070 h 378070"/>
              <a:gd name="connsiteX6" fmla="*/ 1342292 w 4806461"/>
              <a:gd name="connsiteY6" fmla="*/ 237392 h 378070"/>
              <a:gd name="connsiteX7" fmla="*/ 0 w 4806461"/>
              <a:gd name="connsiteY7" fmla="*/ 378070 h 378070"/>
              <a:gd name="connsiteX8" fmla="*/ 0 w 4806461"/>
              <a:gd name="connsiteY8" fmla="*/ 123093 h 378070"/>
              <a:gd name="connsiteX0" fmla="*/ 0 w 4806461"/>
              <a:gd name="connsiteY0" fmla="*/ 123093 h 378070"/>
              <a:gd name="connsiteX1" fmla="*/ 1324708 w 4806461"/>
              <a:gd name="connsiteY1" fmla="*/ 17585 h 378070"/>
              <a:gd name="connsiteX2" fmla="*/ 3593122 w 4806461"/>
              <a:gd name="connsiteY2" fmla="*/ 0 h 378070"/>
              <a:gd name="connsiteX3" fmla="*/ 4806461 w 4806461"/>
              <a:gd name="connsiteY3" fmla="*/ 123093 h 378070"/>
              <a:gd name="connsiteX4" fmla="*/ 4806461 w 4806461"/>
              <a:gd name="connsiteY4" fmla="*/ 378070 h 378070"/>
              <a:gd name="connsiteX5" fmla="*/ 3619499 w 4806461"/>
              <a:gd name="connsiteY5" fmla="*/ 237393 h 378070"/>
              <a:gd name="connsiteX6" fmla="*/ 1342292 w 4806461"/>
              <a:gd name="connsiteY6" fmla="*/ 237392 h 378070"/>
              <a:gd name="connsiteX7" fmla="*/ 0 w 4806461"/>
              <a:gd name="connsiteY7" fmla="*/ 378070 h 378070"/>
              <a:gd name="connsiteX8" fmla="*/ 0 w 4806461"/>
              <a:gd name="connsiteY8" fmla="*/ 123093 h 378070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566745 w 4806461"/>
              <a:gd name="connsiteY5" fmla="*/ 228601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6461" h="360486">
                <a:moveTo>
                  <a:pt x="0" y="105509"/>
                </a:moveTo>
                <a:cubicBezTo>
                  <a:pt x="1320799" y="123093"/>
                  <a:pt x="883139" y="35170"/>
                  <a:pt x="1324708" y="1"/>
                </a:cubicBezTo>
                <a:lnTo>
                  <a:pt x="3575538" y="0"/>
                </a:lnTo>
                <a:cubicBezTo>
                  <a:pt x="3985846" y="35170"/>
                  <a:pt x="3569676" y="96716"/>
                  <a:pt x="4806461" y="105509"/>
                </a:cubicBezTo>
                <a:lnTo>
                  <a:pt x="4806461" y="360486"/>
                </a:lnTo>
                <a:cubicBezTo>
                  <a:pt x="3593123" y="348763"/>
                  <a:pt x="3962399" y="275493"/>
                  <a:pt x="3566745" y="228601"/>
                </a:cubicBezTo>
                <a:lnTo>
                  <a:pt x="1342292" y="219808"/>
                </a:lnTo>
                <a:cubicBezTo>
                  <a:pt x="894861" y="266701"/>
                  <a:pt x="1326662" y="348762"/>
                  <a:pt x="0" y="360486"/>
                </a:cubicBezTo>
                <a:lnTo>
                  <a:pt x="0" y="105509"/>
                </a:lnTo>
                <a:close/>
              </a:path>
            </a:pathLst>
          </a:cu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711AFE1-B981-E24A-611B-847FA7A8BA9F}"/>
              </a:ext>
            </a:extLst>
          </p:cNvPr>
          <p:cNvSpPr/>
          <p:nvPr/>
        </p:nvSpPr>
        <p:spPr>
          <a:xfrm>
            <a:off x="8327728" y="5186920"/>
            <a:ext cx="394260" cy="469315"/>
          </a:xfrm>
          <a:custGeom>
            <a:avLst/>
            <a:gdLst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13445"/>
              <a:gd name="connsiteX1" fmla="*/ 316523 w 316523"/>
              <a:gd name="connsiteY1" fmla="*/ 263769 h 413445"/>
              <a:gd name="connsiteX2" fmla="*/ 17585 w 316523"/>
              <a:gd name="connsiteY2" fmla="*/ 404446 h 413445"/>
              <a:gd name="connsiteX3" fmla="*/ 0 w 316523"/>
              <a:gd name="connsiteY3" fmla="*/ 0 h 413445"/>
              <a:gd name="connsiteX0" fmla="*/ 17430 w 333953"/>
              <a:gd name="connsiteY0" fmla="*/ 0 h 413445"/>
              <a:gd name="connsiteX1" fmla="*/ 333953 w 333953"/>
              <a:gd name="connsiteY1" fmla="*/ 263769 h 413445"/>
              <a:gd name="connsiteX2" fmla="*/ 35015 w 333953"/>
              <a:gd name="connsiteY2" fmla="*/ 404446 h 413445"/>
              <a:gd name="connsiteX3" fmla="*/ 17430 w 333953"/>
              <a:gd name="connsiteY3" fmla="*/ 0 h 413445"/>
              <a:gd name="connsiteX0" fmla="*/ 17430 w 333953"/>
              <a:gd name="connsiteY0" fmla="*/ 0 h 415640"/>
              <a:gd name="connsiteX1" fmla="*/ 333953 w 333953"/>
              <a:gd name="connsiteY1" fmla="*/ 263769 h 415640"/>
              <a:gd name="connsiteX2" fmla="*/ 35015 w 333953"/>
              <a:gd name="connsiteY2" fmla="*/ 404446 h 415640"/>
              <a:gd name="connsiteX3" fmla="*/ 17430 w 333953"/>
              <a:gd name="connsiteY3" fmla="*/ 0 h 415640"/>
              <a:gd name="connsiteX0" fmla="*/ 33979 w 350502"/>
              <a:gd name="connsiteY0" fmla="*/ 0 h 415640"/>
              <a:gd name="connsiteX1" fmla="*/ 350502 w 350502"/>
              <a:gd name="connsiteY1" fmla="*/ 263769 h 415640"/>
              <a:gd name="connsiteX2" fmla="*/ 51564 w 350502"/>
              <a:gd name="connsiteY2" fmla="*/ 404446 h 415640"/>
              <a:gd name="connsiteX3" fmla="*/ 33979 w 350502"/>
              <a:gd name="connsiteY3" fmla="*/ 0 h 415640"/>
              <a:gd name="connsiteX0" fmla="*/ 59980 w 376503"/>
              <a:gd name="connsiteY0" fmla="*/ 0 h 473849"/>
              <a:gd name="connsiteX1" fmla="*/ 376503 w 376503"/>
              <a:gd name="connsiteY1" fmla="*/ 263769 h 473849"/>
              <a:gd name="connsiteX2" fmla="*/ 34462 w 376503"/>
              <a:gd name="connsiteY2" fmla="*/ 466022 h 473849"/>
              <a:gd name="connsiteX3" fmla="*/ 59980 w 376503"/>
              <a:gd name="connsiteY3" fmla="*/ 0 h 473849"/>
              <a:gd name="connsiteX0" fmla="*/ 59980 w 376503"/>
              <a:gd name="connsiteY0" fmla="*/ 0 h 469315"/>
              <a:gd name="connsiteX1" fmla="*/ 376503 w 376503"/>
              <a:gd name="connsiteY1" fmla="*/ 263769 h 469315"/>
              <a:gd name="connsiteX2" fmla="*/ 34462 w 376503"/>
              <a:gd name="connsiteY2" fmla="*/ 466022 h 469315"/>
              <a:gd name="connsiteX3" fmla="*/ 59980 w 376503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60" h="469315">
                <a:moveTo>
                  <a:pt x="77737" y="0"/>
                </a:moveTo>
                <a:cubicBezTo>
                  <a:pt x="291003" y="66371"/>
                  <a:pt x="288752" y="77325"/>
                  <a:pt x="394260" y="263769"/>
                </a:cubicBezTo>
                <a:cubicBezTo>
                  <a:pt x="303850" y="347607"/>
                  <a:pt x="204204" y="493020"/>
                  <a:pt x="52219" y="466022"/>
                </a:cubicBezTo>
                <a:cubicBezTo>
                  <a:pt x="-58321" y="368153"/>
                  <a:pt x="34338" y="144051"/>
                  <a:pt x="77737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4D58274-1BBD-A336-E02D-1A61B78A918A}"/>
              </a:ext>
            </a:extLst>
          </p:cNvPr>
          <p:cNvSpPr/>
          <p:nvPr/>
        </p:nvSpPr>
        <p:spPr>
          <a:xfrm flipH="1">
            <a:off x="3286567" y="5186919"/>
            <a:ext cx="394260" cy="469315"/>
          </a:xfrm>
          <a:custGeom>
            <a:avLst/>
            <a:gdLst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13445"/>
              <a:gd name="connsiteX1" fmla="*/ 316523 w 316523"/>
              <a:gd name="connsiteY1" fmla="*/ 263769 h 413445"/>
              <a:gd name="connsiteX2" fmla="*/ 17585 w 316523"/>
              <a:gd name="connsiteY2" fmla="*/ 404446 h 413445"/>
              <a:gd name="connsiteX3" fmla="*/ 0 w 316523"/>
              <a:gd name="connsiteY3" fmla="*/ 0 h 413445"/>
              <a:gd name="connsiteX0" fmla="*/ 17430 w 333953"/>
              <a:gd name="connsiteY0" fmla="*/ 0 h 413445"/>
              <a:gd name="connsiteX1" fmla="*/ 333953 w 333953"/>
              <a:gd name="connsiteY1" fmla="*/ 263769 h 413445"/>
              <a:gd name="connsiteX2" fmla="*/ 35015 w 333953"/>
              <a:gd name="connsiteY2" fmla="*/ 404446 h 413445"/>
              <a:gd name="connsiteX3" fmla="*/ 17430 w 333953"/>
              <a:gd name="connsiteY3" fmla="*/ 0 h 413445"/>
              <a:gd name="connsiteX0" fmla="*/ 17430 w 333953"/>
              <a:gd name="connsiteY0" fmla="*/ 0 h 415640"/>
              <a:gd name="connsiteX1" fmla="*/ 333953 w 333953"/>
              <a:gd name="connsiteY1" fmla="*/ 263769 h 415640"/>
              <a:gd name="connsiteX2" fmla="*/ 35015 w 333953"/>
              <a:gd name="connsiteY2" fmla="*/ 404446 h 415640"/>
              <a:gd name="connsiteX3" fmla="*/ 17430 w 333953"/>
              <a:gd name="connsiteY3" fmla="*/ 0 h 415640"/>
              <a:gd name="connsiteX0" fmla="*/ 33979 w 350502"/>
              <a:gd name="connsiteY0" fmla="*/ 0 h 415640"/>
              <a:gd name="connsiteX1" fmla="*/ 350502 w 350502"/>
              <a:gd name="connsiteY1" fmla="*/ 263769 h 415640"/>
              <a:gd name="connsiteX2" fmla="*/ 51564 w 350502"/>
              <a:gd name="connsiteY2" fmla="*/ 404446 h 415640"/>
              <a:gd name="connsiteX3" fmla="*/ 33979 w 350502"/>
              <a:gd name="connsiteY3" fmla="*/ 0 h 415640"/>
              <a:gd name="connsiteX0" fmla="*/ 59980 w 376503"/>
              <a:gd name="connsiteY0" fmla="*/ 0 h 473849"/>
              <a:gd name="connsiteX1" fmla="*/ 376503 w 376503"/>
              <a:gd name="connsiteY1" fmla="*/ 263769 h 473849"/>
              <a:gd name="connsiteX2" fmla="*/ 34462 w 376503"/>
              <a:gd name="connsiteY2" fmla="*/ 466022 h 473849"/>
              <a:gd name="connsiteX3" fmla="*/ 59980 w 376503"/>
              <a:gd name="connsiteY3" fmla="*/ 0 h 473849"/>
              <a:gd name="connsiteX0" fmla="*/ 59980 w 376503"/>
              <a:gd name="connsiteY0" fmla="*/ 0 h 469315"/>
              <a:gd name="connsiteX1" fmla="*/ 376503 w 376503"/>
              <a:gd name="connsiteY1" fmla="*/ 263769 h 469315"/>
              <a:gd name="connsiteX2" fmla="*/ 34462 w 376503"/>
              <a:gd name="connsiteY2" fmla="*/ 466022 h 469315"/>
              <a:gd name="connsiteX3" fmla="*/ 59980 w 376503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60" h="469315">
                <a:moveTo>
                  <a:pt x="77737" y="0"/>
                </a:moveTo>
                <a:cubicBezTo>
                  <a:pt x="291003" y="66371"/>
                  <a:pt x="288752" y="77325"/>
                  <a:pt x="394260" y="263769"/>
                </a:cubicBezTo>
                <a:cubicBezTo>
                  <a:pt x="303850" y="347607"/>
                  <a:pt x="204204" y="493020"/>
                  <a:pt x="52219" y="466022"/>
                </a:cubicBezTo>
                <a:cubicBezTo>
                  <a:pt x="-58321" y="368153"/>
                  <a:pt x="34338" y="144051"/>
                  <a:pt x="77737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D9AF7B-5F93-5F06-0595-C806418DC64F}"/>
              </a:ext>
            </a:extLst>
          </p:cNvPr>
          <p:cNvSpPr txBox="1"/>
          <p:nvPr/>
        </p:nvSpPr>
        <p:spPr>
          <a:xfrm>
            <a:off x="1574189" y="3773010"/>
            <a:ext cx="381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External sliding welding sleeve: </a:t>
            </a:r>
          </a:p>
          <a:p>
            <a:pPr algn="ctr"/>
            <a:r>
              <a:rPr lang="en-GB" sz="1400" i="1" dirty="0"/>
              <a:t>(2 mm thickness same </a:t>
            </a:r>
            <a:r>
              <a:rPr lang="en-GB" sz="1400" i="1" dirty="0" err="1"/>
              <a:t>StSt</a:t>
            </a:r>
            <a:r>
              <a:rPr lang="en-GB" sz="1400" i="1" dirty="0"/>
              <a:t> grade)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4A8F40-CF3E-E259-FEB5-FEB21B406423}"/>
              </a:ext>
            </a:extLst>
          </p:cNvPr>
          <p:cNvCxnSpPr>
            <a:cxnSpLocks/>
          </p:cNvCxnSpPr>
          <p:nvPr/>
        </p:nvCxnSpPr>
        <p:spPr>
          <a:xfrm>
            <a:off x="3808540" y="4331950"/>
            <a:ext cx="675555" cy="8001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9A826E1-52DC-21B6-B5F9-11792A3ACD8A}"/>
              </a:ext>
            </a:extLst>
          </p:cNvPr>
          <p:cNvSpPr txBox="1"/>
          <p:nvPr/>
        </p:nvSpPr>
        <p:spPr>
          <a:xfrm>
            <a:off x="9206846" y="4584321"/>
            <a:ext cx="1086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Fillet weld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DD7B865-EA6E-F2D9-2DB7-F1275BA0F9EE}"/>
              </a:ext>
            </a:extLst>
          </p:cNvPr>
          <p:cNvCxnSpPr>
            <a:cxnSpLocks/>
          </p:cNvCxnSpPr>
          <p:nvPr/>
        </p:nvCxnSpPr>
        <p:spPr>
          <a:xfrm flipH="1">
            <a:off x="8632664" y="4758324"/>
            <a:ext cx="574182" cy="4880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8079B1B-A39B-635D-5459-8337DB78EC02}"/>
              </a:ext>
            </a:extLst>
          </p:cNvPr>
          <p:cNvGrpSpPr/>
          <p:nvPr/>
        </p:nvGrpSpPr>
        <p:grpSpPr>
          <a:xfrm>
            <a:off x="4824143" y="4705624"/>
            <a:ext cx="3503584" cy="1535421"/>
            <a:chOff x="-3339042" y="6659000"/>
            <a:chExt cx="4772093" cy="172607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F5DCF85-509E-D874-7608-186A82215D72}"/>
                </a:ext>
              </a:extLst>
            </p:cNvPr>
            <p:cNvSpPr txBox="1"/>
            <p:nvPr/>
          </p:nvSpPr>
          <p:spPr>
            <a:xfrm>
              <a:off x="-3339042" y="8177482"/>
              <a:ext cx="2882250" cy="2075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i="1" dirty="0"/>
                <a:t>Gap between segments </a:t>
              </a:r>
              <a:r>
                <a:rPr lang="en-GB" sz="1200" i="1" dirty="0">
                  <a:solidFill>
                    <a:srgbClr val="FF0000"/>
                  </a:solidFill>
                </a:rPr>
                <a:t>TBD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D049473-05DC-B0E7-AEA3-70CE26228391}"/>
                </a:ext>
              </a:extLst>
            </p:cNvPr>
            <p:cNvSpPr txBox="1"/>
            <p:nvPr/>
          </p:nvSpPr>
          <p:spPr>
            <a:xfrm>
              <a:off x="-149253" y="6659000"/>
              <a:ext cx="1582304" cy="2075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/>
                <a:t>Overlap </a:t>
              </a:r>
              <a:r>
                <a:rPr lang="en-GB" sz="1200" i="1" dirty="0">
                  <a:solidFill>
                    <a:srgbClr val="FF0000"/>
                  </a:solidFill>
                </a:rPr>
                <a:t>TBD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23CCC1-A732-FA63-E66F-C46B9CA6C065}"/>
                </a:ext>
              </a:extLst>
            </p:cNvPr>
            <p:cNvSpPr txBox="1"/>
            <p:nvPr/>
          </p:nvSpPr>
          <p:spPr>
            <a:xfrm>
              <a:off x="-2890782" y="6661033"/>
              <a:ext cx="1985731" cy="2075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i="1" dirty="0"/>
                <a:t>Sleeve length </a:t>
              </a:r>
              <a:r>
                <a:rPr lang="en-GB" sz="1200" i="1" dirty="0">
                  <a:solidFill>
                    <a:srgbClr val="FF0000"/>
                  </a:solidFill>
                </a:rPr>
                <a:t>TBD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50AB8063-80E3-025C-EAAE-81DE497A6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616" y="1747957"/>
            <a:ext cx="4258682" cy="2583993"/>
          </a:xfrm>
          <a:prstGeom prst="roundRect">
            <a:avLst>
              <a:gd name="adj" fmla="val 5441"/>
            </a:avLst>
          </a:prstGeom>
          <a:ln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ADB3FF8D-F519-ED6F-0C7F-9B2075CBE2DA}"/>
              </a:ext>
            </a:extLst>
          </p:cNvPr>
          <p:cNvSpPr/>
          <p:nvPr/>
        </p:nvSpPr>
        <p:spPr>
          <a:xfrm>
            <a:off x="2965552" y="5084933"/>
            <a:ext cx="1100610" cy="67384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1BBD570-E4D8-3223-8B5F-F19F2EAFB515}"/>
              </a:ext>
            </a:extLst>
          </p:cNvPr>
          <p:cNvCxnSpPr>
            <a:cxnSpLocks/>
          </p:cNvCxnSpPr>
          <p:nvPr/>
        </p:nvCxnSpPr>
        <p:spPr>
          <a:xfrm>
            <a:off x="3947435" y="1201776"/>
            <a:ext cx="0" cy="11887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54DF293-D66F-8813-2C0F-7C439E933C4A}"/>
              </a:ext>
            </a:extLst>
          </p:cNvPr>
          <p:cNvSpPr txBox="1"/>
          <p:nvPr/>
        </p:nvSpPr>
        <p:spPr>
          <a:xfrm>
            <a:off x="3321712" y="2419207"/>
            <a:ext cx="125144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Pre-prototype </a:t>
            </a:r>
            <a:r>
              <a:rPr lang="en-GB" sz="1400" dirty="0">
                <a:solidFill>
                  <a:schemeClr val="tx2"/>
                </a:solidFill>
              </a:rPr>
              <a:t>Ferritic </a:t>
            </a:r>
            <a:r>
              <a:rPr lang="en-GB" sz="1400" dirty="0" err="1">
                <a:solidFill>
                  <a:schemeClr val="tx2"/>
                </a:solidFill>
              </a:rPr>
              <a:t>StSt</a:t>
            </a:r>
            <a:r>
              <a:rPr lang="en-GB" sz="1400" dirty="0">
                <a:solidFill>
                  <a:schemeClr val="tx2"/>
                </a:solidFill>
              </a:rPr>
              <a:t> grade AISI 441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018758-CC0C-D0B8-CD1B-B5BDF151D66C}"/>
              </a:ext>
            </a:extLst>
          </p:cNvPr>
          <p:cNvSpPr txBox="1"/>
          <p:nvPr/>
        </p:nvSpPr>
        <p:spPr>
          <a:xfrm>
            <a:off x="3030773" y="1700898"/>
            <a:ext cx="1555534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Proposed a new pipes connection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7143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2024 - Main </a:t>
            </a:r>
          </a:p>
          <a:p>
            <a:pPr algn="r"/>
            <a:r>
              <a:rPr lang="en-GB" dirty="0"/>
              <a:t>achievements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4BB9E2-7D11-48E4-9F69-7063ADE3589D}"/>
              </a:ext>
            </a:extLst>
          </p:cNvPr>
          <p:cNvSpPr txBox="1"/>
          <p:nvPr/>
        </p:nvSpPr>
        <p:spPr>
          <a:xfrm>
            <a:off x="3524685" y="468568"/>
            <a:ext cx="858114" cy="430887"/>
          </a:xfrm>
          <a:prstGeom prst="rect">
            <a:avLst/>
          </a:prstGeom>
          <a:solidFill>
            <a:srgbClr val="C696E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Peers review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B09447-3B87-BBE0-CCED-CF8258E4463C}"/>
              </a:ext>
            </a:extLst>
          </p:cNvPr>
          <p:cNvCxnSpPr>
            <a:cxnSpLocks/>
          </p:cNvCxnSpPr>
          <p:nvPr/>
        </p:nvCxnSpPr>
        <p:spPr>
          <a:xfrm>
            <a:off x="3947435" y="930337"/>
            <a:ext cx="0" cy="2743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69E4E1-00F2-A66E-8002-875356DCAC74}"/>
              </a:ext>
            </a:extLst>
          </p:cNvPr>
          <p:cNvSpPr txBox="1">
            <a:spLocks/>
          </p:cNvSpPr>
          <p:nvPr/>
        </p:nvSpPr>
        <p:spPr>
          <a:xfrm>
            <a:off x="407989" y="1665070"/>
            <a:ext cx="11376024" cy="4608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solidFill>
                  <a:schemeClr val="tx2"/>
                </a:solidFill>
              </a:rPr>
              <a:t>The review aimed to:</a:t>
            </a:r>
          </a:p>
          <a:p>
            <a:r>
              <a:rPr lang="en-GB" sz="1800" b="0" dirty="0">
                <a:solidFill>
                  <a:schemeClr val="tx2"/>
                </a:solidFill>
              </a:rPr>
              <a:t>Provide </a:t>
            </a:r>
            <a:r>
              <a:rPr lang="en-GB" sz="1800" dirty="0">
                <a:solidFill>
                  <a:schemeClr val="tx2"/>
                </a:solidFill>
              </a:rPr>
              <a:t>peer advice </a:t>
            </a:r>
            <a:r>
              <a:rPr lang="en-GB" sz="1800" b="0" dirty="0">
                <a:solidFill>
                  <a:schemeClr val="tx2"/>
                </a:solidFill>
              </a:rPr>
              <a:t>on the validity and maturity of choices made for the ET beampipe pilot sector, encompassing materials and their qualification, design, fabrication, vacuum systems, and bakeout procedures.</a:t>
            </a:r>
          </a:p>
          <a:p>
            <a:r>
              <a:rPr lang="en-GB" sz="1800" b="0" dirty="0">
                <a:solidFill>
                  <a:schemeClr val="tx2"/>
                </a:solidFill>
              </a:rPr>
              <a:t>Evaluate the </a:t>
            </a:r>
            <a:r>
              <a:rPr lang="en-GB" sz="1800" dirty="0">
                <a:solidFill>
                  <a:schemeClr val="tx2"/>
                </a:solidFill>
              </a:rPr>
              <a:t>proposed support system </a:t>
            </a:r>
            <a:r>
              <a:rPr lang="en-GB" sz="1800" b="0" dirty="0">
                <a:solidFill>
                  <a:schemeClr val="tx2"/>
                </a:solidFill>
              </a:rPr>
              <a:t>and provide constructive feedback for enhancement.</a:t>
            </a:r>
          </a:p>
          <a:p>
            <a:r>
              <a:rPr lang="en-GB" sz="1800" b="0" dirty="0">
                <a:solidFill>
                  <a:schemeClr val="tx2"/>
                </a:solidFill>
              </a:rPr>
              <a:t>Assess the feasibility and effectiveness of the proposed </a:t>
            </a:r>
            <a:r>
              <a:rPr lang="en-GB" sz="1800" dirty="0">
                <a:solidFill>
                  <a:schemeClr val="tx2"/>
                </a:solidFill>
              </a:rPr>
              <a:t>baffle integration </a:t>
            </a:r>
            <a:r>
              <a:rPr lang="en-GB" sz="1800" b="0" dirty="0">
                <a:solidFill>
                  <a:schemeClr val="tx2"/>
                </a:solidFill>
              </a:rPr>
              <a:t>within the sector.</a:t>
            </a:r>
          </a:p>
          <a:p>
            <a:r>
              <a:rPr lang="en-GB" sz="1800" b="0" dirty="0">
                <a:solidFill>
                  <a:schemeClr val="tx2"/>
                </a:solidFill>
              </a:rPr>
              <a:t>Review the proposed </a:t>
            </a:r>
            <a:r>
              <a:rPr lang="en-GB" sz="1800" dirty="0">
                <a:solidFill>
                  <a:schemeClr val="tx2"/>
                </a:solidFill>
              </a:rPr>
              <a:t>experimental program </a:t>
            </a:r>
            <a:r>
              <a:rPr lang="en-GB" sz="1800" b="0" dirty="0">
                <a:solidFill>
                  <a:schemeClr val="tx2"/>
                </a:solidFill>
              </a:rPr>
              <a:t>and offer guidelines for potential extension and improvement.</a:t>
            </a:r>
          </a:p>
          <a:p>
            <a:r>
              <a:rPr lang="en-GB" sz="1800" b="0" dirty="0">
                <a:solidFill>
                  <a:schemeClr val="tx2"/>
                </a:solidFill>
              </a:rPr>
              <a:t>Evaluate and provide comprehensive guidance on the </a:t>
            </a:r>
            <a:r>
              <a:rPr lang="en-GB" sz="1800" dirty="0">
                <a:solidFill>
                  <a:schemeClr val="tx2"/>
                </a:solidFill>
              </a:rPr>
              <a:t>dust control plan</a:t>
            </a:r>
            <a:r>
              <a:rPr lang="en-GB" sz="1800" b="0" dirty="0">
                <a:solidFill>
                  <a:schemeClr val="tx2"/>
                </a:solidFill>
              </a:rPr>
              <a:t>.</a:t>
            </a:r>
          </a:p>
          <a:p>
            <a:r>
              <a:rPr lang="en-GB" sz="1800" b="0" dirty="0">
                <a:solidFill>
                  <a:schemeClr val="tx2"/>
                </a:solidFill>
              </a:rPr>
              <a:t>Assess the maturity of the study to facilitate the </a:t>
            </a:r>
            <a:r>
              <a:rPr lang="en-GB" sz="1800" dirty="0">
                <a:solidFill>
                  <a:schemeClr val="tx2"/>
                </a:solidFill>
              </a:rPr>
              <a:t>launch of price enquiries </a:t>
            </a:r>
            <a:r>
              <a:rPr lang="en-GB" sz="1800" b="0" dirty="0">
                <a:solidFill>
                  <a:schemeClr val="tx2"/>
                </a:solidFill>
              </a:rPr>
              <a:t>for fabrication processes.</a:t>
            </a:r>
          </a:p>
        </p:txBody>
      </p:sp>
    </p:spTree>
    <p:extLst>
      <p:ext uri="{BB962C8B-B14F-4D97-AF65-F5344CB8AC3E}">
        <p14:creationId xmlns:p14="http://schemas.microsoft.com/office/powerpoint/2010/main" val="143409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2024 - Main </a:t>
            </a:r>
          </a:p>
          <a:p>
            <a:pPr algn="r"/>
            <a:r>
              <a:rPr lang="en-GB" dirty="0"/>
              <a:t>achievements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4BB9E2-7D11-48E4-9F69-7063ADE3589D}"/>
              </a:ext>
            </a:extLst>
          </p:cNvPr>
          <p:cNvSpPr txBox="1"/>
          <p:nvPr/>
        </p:nvSpPr>
        <p:spPr>
          <a:xfrm>
            <a:off x="3524685" y="468568"/>
            <a:ext cx="858114" cy="430887"/>
          </a:xfrm>
          <a:prstGeom prst="rect">
            <a:avLst/>
          </a:prstGeom>
          <a:solidFill>
            <a:srgbClr val="C696E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Peers review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B09447-3B87-BBE0-CCED-CF8258E4463C}"/>
              </a:ext>
            </a:extLst>
          </p:cNvPr>
          <p:cNvCxnSpPr>
            <a:cxnSpLocks/>
          </p:cNvCxnSpPr>
          <p:nvPr/>
        </p:nvCxnSpPr>
        <p:spPr>
          <a:xfrm>
            <a:off x="3947435" y="930337"/>
            <a:ext cx="0" cy="2743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5B92F2-C420-C552-E3BE-841795D6CE7F}"/>
              </a:ext>
            </a:extLst>
          </p:cNvPr>
          <p:cNvSpPr txBox="1"/>
          <p:nvPr/>
        </p:nvSpPr>
        <p:spPr>
          <a:xfrm>
            <a:off x="188578" y="1550295"/>
            <a:ext cx="117291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400" b="1" i="1" dirty="0"/>
              <a:t>ET beampipe pilot sector: conceptual design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GB" sz="1400" i="1" dirty="0"/>
              <a:t>Two independent vacuum chambers of around 18 m will be transported and installed individually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GB" sz="1400" i="1" dirty="0"/>
              <a:t>Each pipe is suspended on independent supports and can be aligned vertically and laterally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GB" sz="1400" i="1" dirty="0"/>
              <a:t>Each endcap can be aligned laterally, vertically and longitudinally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GB" sz="1400" i="1" dirty="0"/>
              <a:t>Decoupling between the end covers and the chambers is done by hydroformed bellows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F30305-FCAF-2D9A-E4AB-3077B6F3A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8" y="2250280"/>
            <a:ext cx="11615638" cy="41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7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647290-A5B0-B11B-B662-A6CA5447A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96847"/>
            <a:ext cx="11376024" cy="4608512"/>
          </a:xfrm>
        </p:spPr>
        <p:txBody>
          <a:bodyPr>
            <a:normAutofit/>
          </a:bodyPr>
          <a:lstStyle/>
          <a:p>
            <a:r>
              <a:rPr lang="en-US" sz="2000" dirty="0"/>
              <a:t>CERN participation in ET beampipe studies</a:t>
            </a:r>
          </a:p>
          <a:p>
            <a:pPr lvl="1"/>
            <a:r>
              <a:rPr lang="en-US" dirty="0"/>
              <a:t>The approved addendum</a:t>
            </a:r>
          </a:p>
          <a:p>
            <a:pPr lvl="1"/>
            <a:r>
              <a:rPr lang="en-US" dirty="0"/>
              <a:t>The work structure</a:t>
            </a:r>
          </a:p>
          <a:p>
            <a:pPr lvl="1"/>
            <a:r>
              <a:rPr lang="en-US" dirty="0"/>
              <a:t>The team</a:t>
            </a:r>
          </a:p>
          <a:p>
            <a:pPr lvl="1"/>
            <a:r>
              <a:rPr lang="en-US" dirty="0"/>
              <a:t>The networking</a:t>
            </a:r>
          </a:p>
          <a:p>
            <a:pPr marL="0" lvl="1" indent="0">
              <a:buNone/>
            </a:pPr>
            <a:r>
              <a:rPr lang="en-US" sz="2000" b="1" dirty="0"/>
              <a:t>The main achievements</a:t>
            </a:r>
          </a:p>
          <a:p>
            <a:pPr marL="0" lvl="1" indent="0">
              <a:buNone/>
            </a:pPr>
            <a:r>
              <a:rPr lang="en-US" sz="2000" b="1" dirty="0"/>
              <a:t>Work currently on-going</a:t>
            </a:r>
          </a:p>
          <a:p>
            <a:pPr marL="0" lvl="1" indent="0">
              <a:buNone/>
            </a:pPr>
            <a:r>
              <a:rPr lang="en-US" sz="2000" b="1" dirty="0"/>
              <a:t>Plan</a:t>
            </a:r>
            <a:endParaRPr lang="en-GB" sz="2000" b="1" dirty="0"/>
          </a:p>
          <a:p>
            <a:endParaRPr lang="en-GB" sz="20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552F5B5-B16E-3AC9-25F5-9128D7D38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79048"/>
          </a:xfrm>
        </p:spPr>
        <p:txBody>
          <a:bodyPr/>
          <a:lstStyle/>
          <a:p>
            <a:r>
              <a:rPr lang="fr-CH" dirty="0"/>
              <a:t>Content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E9DF2-8581-CD50-F2AB-E203730B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54025-0E3F-4F55-49E9-8AF6947D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38BA3-DFEA-83E6-14FF-146E0269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910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F8E413E1-7A8B-926F-F64C-EDA475C00B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262674"/>
              </p:ext>
            </p:extLst>
          </p:nvPr>
        </p:nvGraphicFramePr>
        <p:xfrm>
          <a:off x="312917" y="2513632"/>
          <a:ext cx="4152367" cy="173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oduct" r:id="rId3" imgW="3781521" imgH="1579386" progId="CATIA.Product">
                  <p:link updateAutomatic="1"/>
                </p:oleObj>
              </mc:Choice>
              <mc:Fallback>
                <p:oleObj name="Product" r:id="rId3" imgW="3781521" imgH="1579386" progId="CATIA.Product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7755B04-80BC-F225-A33B-34FF2A004B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917" y="2513632"/>
                        <a:ext cx="4152367" cy="173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2024 - Main </a:t>
            </a:r>
          </a:p>
          <a:p>
            <a:pPr algn="r"/>
            <a:r>
              <a:rPr lang="en-GB" dirty="0"/>
              <a:t>achievements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4BB9E2-7D11-48E4-9F69-7063ADE3589D}"/>
              </a:ext>
            </a:extLst>
          </p:cNvPr>
          <p:cNvSpPr txBox="1"/>
          <p:nvPr/>
        </p:nvSpPr>
        <p:spPr>
          <a:xfrm>
            <a:off x="3524685" y="468568"/>
            <a:ext cx="858114" cy="430887"/>
          </a:xfrm>
          <a:prstGeom prst="rect">
            <a:avLst/>
          </a:prstGeom>
          <a:solidFill>
            <a:srgbClr val="C696E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Peers review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B09447-3B87-BBE0-CCED-CF8258E4463C}"/>
              </a:ext>
            </a:extLst>
          </p:cNvPr>
          <p:cNvCxnSpPr>
            <a:cxnSpLocks/>
          </p:cNvCxnSpPr>
          <p:nvPr/>
        </p:nvCxnSpPr>
        <p:spPr>
          <a:xfrm>
            <a:off x="3947435" y="930337"/>
            <a:ext cx="0" cy="2743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5B92F2-C420-C552-E3BE-841795D6CE7F}"/>
              </a:ext>
            </a:extLst>
          </p:cNvPr>
          <p:cNvSpPr txBox="1"/>
          <p:nvPr/>
        </p:nvSpPr>
        <p:spPr>
          <a:xfrm>
            <a:off x="188578" y="1550295"/>
            <a:ext cx="117291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400" b="1" i="1" dirty="0"/>
              <a:t>ET beampipe pilot sector: conceptual design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GB" sz="1400" i="1" dirty="0"/>
              <a:t>The retained solution for the first phase is the reinforced </a:t>
            </a:r>
            <a:r>
              <a:rPr lang="en-GB" sz="1400" b="1" i="1" dirty="0"/>
              <a:t>smooth (Virgo-like) pipes </a:t>
            </a:r>
            <a:r>
              <a:rPr lang="en-GB" sz="1400" b="1" i="1" dirty="0">
                <a:sym typeface="Wingdings" panose="05000000000000000000" pitchFamily="2" charset="2"/>
              </a:rPr>
              <a:t> </a:t>
            </a:r>
            <a:r>
              <a:rPr lang="en-GB" sz="1400" i="1" dirty="0">
                <a:sym typeface="Wingdings" panose="05000000000000000000" pitchFamily="2" charset="2"/>
              </a:rPr>
              <a:t>l</a:t>
            </a:r>
            <a:r>
              <a:rPr lang="en-GB" sz="1400" i="1" dirty="0"/>
              <a:t>ongitudinal welds </a:t>
            </a:r>
            <a:r>
              <a:rPr lang="en-GB" sz="1400" i="1" dirty="0">
                <a:sym typeface="Wingdings" panose="05000000000000000000" pitchFamily="2" charset="2"/>
              </a:rPr>
              <a:t> </a:t>
            </a:r>
            <a:r>
              <a:rPr lang="en-GB" sz="1400" b="1" i="1" dirty="0">
                <a:sym typeface="Wingdings" panose="05000000000000000000" pitchFamily="2" charset="2"/>
              </a:rPr>
              <a:t>Externalized</a:t>
            </a:r>
            <a:endParaRPr lang="en-GB" sz="1400" b="1" i="1" dirty="0"/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GB" sz="1400" i="1" dirty="0"/>
              <a:t>The technology based </a:t>
            </a:r>
            <a:r>
              <a:rPr lang="en-GB" sz="1400" b="1" i="1" dirty="0"/>
              <a:t>on corrugated tube </a:t>
            </a:r>
            <a:r>
              <a:rPr lang="en-GB" sz="1400" i="1" dirty="0"/>
              <a:t>will be assessed for UHV applications in parallel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GB" sz="1400" i="1" dirty="0"/>
              <a:t>Units of Ø 1 m, 6 m long and 4 mm thickness </a:t>
            </a:r>
            <a:r>
              <a:rPr lang="en-GB" sz="1400" i="1" dirty="0">
                <a:sym typeface="Wingdings" panose="05000000000000000000" pitchFamily="2" charset="2"/>
              </a:rPr>
              <a:t> </a:t>
            </a:r>
            <a:r>
              <a:rPr lang="en-GB" sz="1400" b="1" i="1" dirty="0">
                <a:sym typeface="Wingdings" panose="05000000000000000000" pitchFamily="2" charset="2"/>
              </a:rPr>
              <a:t>Preliminary mock-up to be produced at CERN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GB" sz="1400" b="1" i="1" dirty="0"/>
              <a:t>Purchasing </a:t>
            </a:r>
            <a:r>
              <a:rPr lang="en-GB" sz="1400" i="1" dirty="0"/>
              <a:t>of AISI 441 coils for the pilot sector </a:t>
            </a:r>
            <a:r>
              <a:rPr lang="en-GB" sz="1400" b="1" i="1" dirty="0"/>
              <a:t>(&gt; 12-week lead-time) 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endParaRPr lang="en-GB" sz="1400" b="1" i="1" dirty="0"/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767F6203-181D-F2A8-B15B-AB3D05DC3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046" y="4400658"/>
            <a:ext cx="2762561" cy="1702536"/>
          </a:xfrm>
          <a:prstGeom prst="snip2SameRect">
            <a:avLst>
              <a:gd name="adj1" fmla="val 2268"/>
              <a:gd name="adj2" fmla="val 45824"/>
            </a:avLst>
          </a:prstGeom>
          <a:noFill/>
          <a:ln cap="flat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B097B4-1F86-FDCF-1269-C0EBEFF84940}"/>
              </a:ext>
            </a:extLst>
          </p:cNvPr>
          <p:cNvSpPr txBox="1"/>
          <p:nvPr/>
        </p:nvSpPr>
        <p:spPr>
          <a:xfrm>
            <a:off x="-572333" y="3961024"/>
            <a:ext cx="5812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/>
              <a:t>6 m long units - Reinforced smooth pipe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D95B1-D212-89BC-028B-52410C8EC5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872" y="2653411"/>
            <a:ext cx="3419270" cy="30224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B7769F-9CBB-0C46-7C95-31A5F6A99A4B}"/>
              </a:ext>
            </a:extLst>
          </p:cNvPr>
          <p:cNvSpPr txBox="1"/>
          <p:nvPr/>
        </p:nvSpPr>
        <p:spPr>
          <a:xfrm>
            <a:off x="8565779" y="3301283"/>
            <a:ext cx="34790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400" i="1" dirty="0"/>
              <a:t>3 segments Ø 850 mm, 500 mm length </a:t>
            </a:r>
          </a:p>
          <a:p>
            <a:pPr algn="r"/>
            <a:r>
              <a:rPr lang="en-GB" sz="1400" i="1" dirty="0"/>
              <a:t>(rolled &amp; welded cylinders)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454282-1174-ED6B-60DE-66779842E2D1}"/>
              </a:ext>
            </a:extLst>
          </p:cNvPr>
          <p:cNvSpPr txBox="1"/>
          <p:nvPr/>
        </p:nvSpPr>
        <p:spPr>
          <a:xfrm>
            <a:off x="8904043" y="2977302"/>
            <a:ext cx="3140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i="1" dirty="0"/>
              <a:t>Preliminary mock-up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24899F-7200-EB51-41EB-7EF1F5B03859}"/>
              </a:ext>
            </a:extLst>
          </p:cNvPr>
          <p:cNvSpPr txBox="1"/>
          <p:nvPr/>
        </p:nvSpPr>
        <p:spPr>
          <a:xfrm>
            <a:off x="8904043" y="3769115"/>
            <a:ext cx="32769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900" lvl="1" indent="-342900" algn="r">
              <a:buFont typeface="Wingdings" panose="05000000000000000000" pitchFamily="2" charset="2"/>
              <a:buChar char="Ø"/>
            </a:pPr>
            <a:r>
              <a:rPr lang="en-US" sz="1400" i="1" dirty="0"/>
              <a:t>Optimize welding parameters, surface quality evaluation </a:t>
            </a:r>
          </a:p>
          <a:p>
            <a:pPr marL="666900" lvl="1" indent="-342900" algn="r">
              <a:buFont typeface="Wingdings" panose="05000000000000000000" pitchFamily="2" charset="2"/>
              <a:buChar char="Ø"/>
            </a:pPr>
            <a:r>
              <a:rPr lang="en-US" sz="1400" i="1" dirty="0"/>
              <a:t>Cleanliness, </a:t>
            </a:r>
            <a:r>
              <a:rPr lang="en-US" sz="1400" b="1" i="1" dirty="0"/>
              <a:t>dust evaluation</a:t>
            </a:r>
            <a:r>
              <a:rPr lang="en-US" sz="1400" i="1" dirty="0"/>
              <a:t>, reparation, virtual leaks …</a:t>
            </a:r>
            <a:endParaRPr lang="en-GB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63B2A-0E5E-4521-B6B9-6A320A14880C}"/>
              </a:ext>
            </a:extLst>
          </p:cNvPr>
          <p:cNvSpPr txBox="1"/>
          <p:nvPr/>
        </p:nvSpPr>
        <p:spPr>
          <a:xfrm>
            <a:off x="2956612" y="5824870"/>
            <a:ext cx="3479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/>
              <a:t>Corrugated pipe</a:t>
            </a:r>
          </a:p>
        </p:txBody>
      </p:sp>
    </p:spTree>
    <p:extLst>
      <p:ext uri="{BB962C8B-B14F-4D97-AF65-F5344CB8AC3E}">
        <p14:creationId xmlns:p14="http://schemas.microsoft.com/office/powerpoint/2010/main" val="10629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2024 - Main </a:t>
            </a:r>
          </a:p>
          <a:p>
            <a:pPr algn="r"/>
            <a:r>
              <a:rPr lang="en-GB" dirty="0"/>
              <a:t>achievements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054B85-7F3F-DBD0-C142-336D7065AA0F}"/>
              </a:ext>
            </a:extLst>
          </p:cNvPr>
          <p:cNvCxnSpPr>
            <a:cxnSpLocks/>
          </p:cNvCxnSpPr>
          <p:nvPr/>
        </p:nvCxnSpPr>
        <p:spPr>
          <a:xfrm>
            <a:off x="4119107" y="1204657"/>
            <a:ext cx="0" cy="45720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8EBE04-51FF-291C-7E58-B9415E441DAD}"/>
              </a:ext>
            </a:extLst>
          </p:cNvPr>
          <p:cNvSpPr txBox="1"/>
          <p:nvPr/>
        </p:nvSpPr>
        <p:spPr>
          <a:xfrm>
            <a:off x="3524684" y="1701047"/>
            <a:ext cx="1193231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Cleaning test with robots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855D6-BE05-37D0-0464-E3E908209F37}"/>
              </a:ext>
            </a:extLst>
          </p:cNvPr>
          <p:cNvSpPr txBox="1"/>
          <p:nvPr/>
        </p:nvSpPr>
        <p:spPr>
          <a:xfrm>
            <a:off x="7338474" y="1777991"/>
            <a:ext cx="4461158" cy="7078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400" i="1" dirty="0"/>
              <a:t>Cleaning studies in dimensions out of CERN capabilities</a:t>
            </a:r>
          </a:p>
          <a:p>
            <a:pPr algn="r"/>
            <a:r>
              <a:rPr lang="en-GB" sz="1400" i="1" dirty="0"/>
              <a:t>Images courtesy of L. Ferreira</a:t>
            </a:r>
          </a:p>
          <a:p>
            <a:pPr algn="r"/>
            <a:endParaRPr lang="en-GB" dirty="0"/>
          </a:p>
        </p:txBody>
      </p:sp>
      <p:pic>
        <p:nvPicPr>
          <p:cNvPr id="7" name="Picture 6" descr="A large round metal object with wires&#10;&#10;Description automatically generated">
            <a:extLst>
              <a:ext uri="{FF2B5EF4-FFF2-40B4-BE49-F238E27FC236}">
                <a16:creationId xmlns:a16="http://schemas.microsoft.com/office/drawing/2014/main" id="{7E09869D-2029-FC3B-5431-C8E39275A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1" r="34935"/>
          <a:stretch/>
        </p:blipFill>
        <p:spPr>
          <a:xfrm>
            <a:off x="8151904" y="2243832"/>
            <a:ext cx="3647728" cy="3886674"/>
          </a:xfrm>
          <a:prstGeom prst="rect">
            <a:avLst/>
          </a:prstGeom>
        </p:spPr>
      </p:pic>
      <p:pic>
        <p:nvPicPr>
          <p:cNvPr id="8" name="Picture 7" descr="A large metal object with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A51FA53C-FBC1-65DA-4D38-CAA687F92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50"/>
          <a:stretch/>
        </p:blipFill>
        <p:spPr>
          <a:xfrm rot="5400000">
            <a:off x="4768202" y="2934048"/>
            <a:ext cx="3880970" cy="25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29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2024 - Main </a:t>
            </a:r>
          </a:p>
          <a:p>
            <a:pPr algn="r"/>
            <a:r>
              <a:rPr lang="en-GB" dirty="0"/>
              <a:t>achievements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7FD132-0614-E180-4425-C33A1FA15A69}"/>
              </a:ext>
            </a:extLst>
          </p:cNvPr>
          <p:cNvCxnSpPr>
            <a:cxnSpLocks/>
          </p:cNvCxnSpPr>
          <p:nvPr/>
        </p:nvCxnSpPr>
        <p:spPr>
          <a:xfrm>
            <a:off x="4292027" y="1204657"/>
            <a:ext cx="0" cy="128016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8A33B3-F74D-29AD-7E7F-3D2D1E5F0258}"/>
              </a:ext>
            </a:extLst>
          </p:cNvPr>
          <p:cNvCxnSpPr>
            <a:cxnSpLocks/>
          </p:cNvCxnSpPr>
          <p:nvPr/>
        </p:nvCxnSpPr>
        <p:spPr>
          <a:xfrm>
            <a:off x="4463879" y="1201776"/>
            <a:ext cx="0" cy="219456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53155C7-20F2-E79E-5B16-8EE8B22E2BAF}"/>
              </a:ext>
            </a:extLst>
          </p:cNvPr>
          <p:cNvSpPr txBox="1"/>
          <p:nvPr/>
        </p:nvSpPr>
        <p:spPr>
          <a:xfrm>
            <a:off x="3381056" y="2546215"/>
            <a:ext cx="1821941" cy="430887"/>
          </a:xfrm>
          <a:prstGeom prst="rect">
            <a:avLst/>
          </a:prstGeom>
          <a:solidFill>
            <a:srgbClr val="E5E5EA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Pilot sector pipes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Technical Specification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C92588-3878-6BCE-C0D6-17CC3876BE24}"/>
              </a:ext>
            </a:extLst>
          </p:cNvPr>
          <p:cNvSpPr txBox="1"/>
          <p:nvPr/>
        </p:nvSpPr>
        <p:spPr>
          <a:xfrm>
            <a:off x="3304419" y="3442430"/>
            <a:ext cx="2304288" cy="430887"/>
          </a:xfrm>
          <a:prstGeom prst="rect">
            <a:avLst/>
          </a:prstGeom>
          <a:solidFill>
            <a:srgbClr val="E5E5EA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b="1" dirty="0"/>
              <a:t>Pilot sector pipes </a:t>
            </a:r>
            <a:r>
              <a:rPr lang="en-GB" dirty="0"/>
              <a:t>manufacturing price enquiry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D792DDC-DEF4-91A7-B1F1-84FEA0D78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8" b="23785"/>
          <a:stretch/>
        </p:blipFill>
        <p:spPr>
          <a:xfrm rot="545771">
            <a:off x="6900745" y="1952882"/>
            <a:ext cx="4554685" cy="35426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18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E33809-48C1-19D4-EF22-553C3B1EEF7A}"/>
              </a:ext>
            </a:extLst>
          </p:cNvPr>
          <p:cNvCxnSpPr>
            <a:cxnSpLocks/>
          </p:cNvCxnSpPr>
          <p:nvPr/>
        </p:nvCxnSpPr>
        <p:spPr>
          <a:xfrm>
            <a:off x="4635734" y="1204657"/>
            <a:ext cx="0" cy="54864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group of metal containers&#10;&#10;Description automatically generated">
            <a:extLst>
              <a:ext uri="{FF2B5EF4-FFF2-40B4-BE49-F238E27FC236}">
                <a16:creationId xmlns:a16="http://schemas.microsoft.com/office/drawing/2014/main" id="{AF390AD9-3363-CA5C-18A3-12EF85116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78" y="4534042"/>
            <a:ext cx="3537116" cy="1629285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 descr="A large metal container on a wooden pallet&#10;&#10;Description automatically generated">
            <a:extLst>
              <a:ext uri="{FF2B5EF4-FFF2-40B4-BE49-F238E27FC236}">
                <a16:creationId xmlns:a16="http://schemas.microsoft.com/office/drawing/2014/main" id="{59243890-4393-671B-CFCA-77E054D09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70" b="32907"/>
          <a:stretch/>
        </p:blipFill>
        <p:spPr>
          <a:xfrm>
            <a:off x="1075612" y="2104331"/>
            <a:ext cx="1813945" cy="2304602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5E37BD-3FD7-9CE0-FBF5-D40F220CAEA9}"/>
              </a:ext>
            </a:extLst>
          </p:cNvPr>
          <p:cNvCxnSpPr>
            <a:cxnSpLocks/>
          </p:cNvCxnSpPr>
          <p:nvPr/>
        </p:nvCxnSpPr>
        <p:spPr>
          <a:xfrm>
            <a:off x="4788134" y="1201776"/>
            <a:ext cx="0" cy="137160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5711E6-7822-BC7B-5167-D59449450A0C}"/>
              </a:ext>
            </a:extLst>
          </p:cNvPr>
          <p:cNvSpPr txBox="1"/>
          <p:nvPr/>
        </p:nvSpPr>
        <p:spPr>
          <a:xfrm>
            <a:off x="3879339" y="1820885"/>
            <a:ext cx="1519510" cy="430887"/>
          </a:xfrm>
          <a:prstGeom prst="rect">
            <a:avLst/>
          </a:prstGeom>
          <a:solidFill>
            <a:srgbClr val="E5E5EA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Fabrication of </a:t>
            </a:r>
            <a:r>
              <a:rPr lang="en-GB" b="1" dirty="0"/>
              <a:t>mock-up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69AEF8-02AF-38E0-F760-8037988D9361}"/>
              </a:ext>
            </a:extLst>
          </p:cNvPr>
          <p:cNvSpPr txBox="1"/>
          <p:nvPr/>
        </p:nvSpPr>
        <p:spPr>
          <a:xfrm>
            <a:off x="3871115" y="2615430"/>
            <a:ext cx="1821941" cy="430887"/>
          </a:xfrm>
          <a:prstGeom prst="rect">
            <a:avLst/>
          </a:prstGeom>
          <a:solidFill>
            <a:srgbClr val="E5E5EA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Lay-out of the </a:t>
            </a:r>
            <a:r>
              <a:rPr lang="en-GB" sz="1400" b="1" dirty="0">
                <a:solidFill>
                  <a:schemeClr val="tx2"/>
                </a:solidFill>
              </a:rPr>
              <a:t>pilot sector</a:t>
            </a:r>
            <a:r>
              <a:rPr lang="en-GB" sz="1400" dirty="0">
                <a:solidFill>
                  <a:schemeClr val="tx2"/>
                </a:solidFill>
              </a:rPr>
              <a:t> in TT4 tunnel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90239CB-DAAE-02AB-A43F-EC11B31D2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621" y="1547573"/>
            <a:ext cx="4090771" cy="25910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A798E55-4C23-0A6C-1252-6B54AEB50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200" y="4109093"/>
            <a:ext cx="5985732" cy="2229685"/>
          </a:xfrm>
          <a:prstGeom prst="rect">
            <a:avLst/>
          </a:prstGeom>
        </p:spPr>
      </p:pic>
      <p:sp>
        <p:nvSpPr>
          <p:cNvPr id="7" name="Title 55">
            <a:extLst>
              <a:ext uri="{FF2B5EF4-FFF2-40B4-BE49-F238E27FC236}">
                <a16:creationId xmlns:a16="http://schemas.microsoft.com/office/drawing/2014/main" id="{9B240F86-3F80-09FD-C240-AB2C8C291920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2024 - Main </a:t>
            </a:r>
          </a:p>
          <a:p>
            <a:pPr algn="r"/>
            <a:r>
              <a:rPr lang="en-GB" dirty="0"/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94909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>
                <a:solidFill>
                  <a:srgbClr val="FFC000"/>
                </a:solidFill>
              </a:rPr>
              <a:t>Currently </a:t>
            </a:r>
          </a:p>
          <a:p>
            <a:pPr algn="r"/>
            <a:r>
              <a:rPr lang="en-GB" dirty="0">
                <a:solidFill>
                  <a:srgbClr val="FFC000"/>
                </a:solidFill>
              </a:rPr>
              <a:t>working 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054B85-7F3F-DBD0-C142-336D7065AA0F}"/>
              </a:ext>
            </a:extLst>
          </p:cNvPr>
          <p:cNvCxnSpPr>
            <a:cxnSpLocks/>
          </p:cNvCxnSpPr>
          <p:nvPr/>
        </p:nvCxnSpPr>
        <p:spPr>
          <a:xfrm>
            <a:off x="4926949" y="1201776"/>
            <a:ext cx="0" cy="457200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97F435-B5F7-B5AA-6F79-1B34D2361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34" b="1"/>
          <a:stretch/>
        </p:blipFill>
        <p:spPr>
          <a:xfrm>
            <a:off x="257437" y="3232774"/>
            <a:ext cx="11594785" cy="29481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334397-9F69-82BD-66BC-A3BA150FFA84}"/>
              </a:ext>
            </a:extLst>
          </p:cNvPr>
          <p:cNvSpPr txBox="1"/>
          <p:nvPr/>
        </p:nvSpPr>
        <p:spPr>
          <a:xfrm>
            <a:off x="4854431" y="3456121"/>
            <a:ext cx="573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Rigid foam (</a:t>
            </a:r>
            <a:r>
              <a:rPr lang="en-GB" sz="1400" i="1" dirty="0" err="1"/>
              <a:t>furanic</a:t>
            </a:r>
            <a:r>
              <a:rPr lang="en-GB" sz="1400" i="1" dirty="0"/>
              <a:t>-bio-resin with the incorporation of cork particles)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2C9DAA-675C-20E5-6CAE-1E0F4509EDDA}"/>
              </a:ext>
            </a:extLst>
          </p:cNvPr>
          <p:cNvCxnSpPr>
            <a:cxnSpLocks/>
          </p:cNvCxnSpPr>
          <p:nvPr/>
        </p:nvCxnSpPr>
        <p:spPr>
          <a:xfrm>
            <a:off x="5065998" y="1201776"/>
            <a:ext cx="0" cy="1280160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8EBE04-51FF-291C-7E58-B9415E441DAD}"/>
              </a:ext>
            </a:extLst>
          </p:cNvPr>
          <p:cNvSpPr txBox="1"/>
          <p:nvPr/>
        </p:nvSpPr>
        <p:spPr>
          <a:xfrm>
            <a:off x="4112501" y="1716568"/>
            <a:ext cx="1670459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Thermal insulation studies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BBB42C-670F-14D0-16BD-896EC3C8108B}"/>
              </a:ext>
            </a:extLst>
          </p:cNvPr>
          <p:cNvSpPr txBox="1"/>
          <p:nvPr/>
        </p:nvSpPr>
        <p:spPr>
          <a:xfrm>
            <a:off x="4230768" y="2525576"/>
            <a:ext cx="1670459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Corrosion test samples (welds)</a:t>
            </a:r>
          </a:p>
        </p:txBody>
      </p:sp>
    </p:spTree>
    <p:extLst>
      <p:ext uri="{BB962C8B-B14F-4D97-AF65-F5344CB8AC3E}">
        <p14:creationId xmlns:p14="http://schemas.microsoft.com/office/powerpoint/2010/main" val="1953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>
                <a:solidFill>
                  <a:srgbClr val="FFC000"/>
                </a:solidFill>
              </a:rPr>
              <a:t>Currently </a:t>
            </a:r>
          </a:p>
          <a:p>
            <a:pPr algn="r"/>
            <a:r>
              <a:rPr lang="en-GB" dirty="0">
                <a:solidFill>
                  <a:srgbClr val="FFC000"/>
                </a:solidFill>
              </a:rPr>
              <a:t>working 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054B85-7F3F-DBD0-C142-336D7065AA0F}"/>
              </a:ext>
            </a:extLst>
          </p:cNvPr>
          <p:cNvCxnSpPr>
            <a:cxnSpLocks/>
          </p:cNvCxnSpPr>
          <p:nvPr/>
        </p:nvCxnSpPr>
        <p:spPr>
          <a:xfrm>
            <a:off x="4926949" y="1201776"/>
            <a:ext cx="0" cy="457200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7FD132-0614-E180-4425-C33A1FA15A69}"/>
              </a:ext>
            </a:extLst>
          </p:cNvPr>
          <p:cNvCxnSpPr>
            <a:cxnSpLocks/>
          </p:cNvCxnSpPr>
          <p:nvPr/>
        </p:nvCxnSpPr>
        <p:spPr>
          <a:xfrm>
            <a:off x="5059571" y="1193636"/>
            <a:ext cx="0" cy="1280160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8EBE04-51FF-291C-7E58-B9415E441DAD}"/>
              </a:ext>
            </a:extLst>
          </p:cNvPr>
          <p:cNvSpPr txBox="1"/>
          <p:nvPr/>
        </p:nvSpPr>
        <p:spPr>
          <a:xfrm>
            <a:off x="4112501" y="1716568"/>
            <a:ext cx="1670459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Manufacturing of various components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3155C7-20F2-E79E-5B16-8EE8B22E2BAF}"/>
              </a:ext>
            </a:extLst>
          </p:cNvPr>
          <p:cNvSpPr txBox="1"/>
          <p:nvPr/>
        </p:nvSpPr>
        <p:spPr>
          <a:xfrm>
            <a:off x="4101689" y="2515614"/>
            <a:ext cx="1923835" cy="1077218"/>
          </a:xfrm>
          <a:prstGeom prst="rect">
            <a:avLst/>
          </a:prstGeom>
          <a:solidFill>
            <a:srgbClr val="E5E5EA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Pilot sector </a:t>
            </a:r>
            <a:r>
              <a:rPr lang="en-GB" sz="1400" dirty="0">
                <a:solidFill>
                  <a:schemeClr val="tx2"/>
                </a:solidFill>
              </a:rPr>
              <a:t>pipes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installation procedure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for background test and transformation for final testing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9558ED2-A5F5-A595-CE73-BA716F06F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35963"/>
              </p:ext>
            </p:extLst>
          </p:nvPr>
        </p:nvGraphicFramePr>
        <p:xfrm>
          <a:off x="188578" y="2012258"/>
          <a:ext cx="3786559" cy="1927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oduct" r:id="rId3" imgW="7114320" imgH="3620880" progId="CATIA.Product">
                  <p:link updateAutomatic="1"/>
                </p:oleObj>
              </mc:Choice>
              <mc:Fallback>
                <p:oleObj name="Product" r:id="rId3" imgW="7114320" imgH="3620880" progId="CATIA.Product">
                  <p:link updateAutomatic="1"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0AD34A6-4F61-AAAE-F9BF-3770E990F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578" y="2012258"/>
                        <a:ext cx="3786559" cy="1927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BE40BDD-ABA7-8947-4037-11E936941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654588"/>
              </p:ext>
            </p:extLst>
          </p:nvPr>
        </p:nvGraphicFramePr>
        <p:xfrm>
          <a:off x="188578" y="4198790"/>
          <a:ext cx="3767245" cy="214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oduct" r:id="rId3" imgW="5257800" imgH="2988360" progId="CATIA.Product">
                  <p:link updateAutomatic="1"/>
                </p:oleObj>
              </mc:Choice>
              <mc:Fallback>
                <p:oleObj name="Product" r:id="rId3" imgW="5257800" imgH="2988360" progId="CATIA.Product">
                  <p:link updateAutomatic="1"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4707791D-C8AF-581A-4D06-CA5A255FD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578" y="4198790"/>
                        <a:ext cx="3767245" cy="214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8261D2E-8D92-D5FD-C6D5-2686F6B998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622277"/>
              </p:ext>
            </p:extLst>
          </p:nvPr>
        </p:nvGraphicFramePr>
        <p:xfrm>
          <a:off x="5480493" y="4198046"/>
          <a:ext cx="6303520" cy="210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oduct" r:id="rId3" imgW="8472499" imgH="2828572" progId="CATIA.Product">
                  <p:link updateAutomatic="1"/>
                </p:oleObj>
              </mc:Choice>
              <mc:Fallback>
                <p:oleObj name="Product" r:id="rId3" imgW="8472499" imgH="2828572" progId="CATIA.Product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718784A-A069-0F38-4682-34376D9FD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0493" y="4198046"/>
                        <a:ext cx="6303520" cy="210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Right 13">
            <a:extLst>
              <a:ext uri="{FF2B5EF4-FFF2-40B4-BE49-F238E27FC236}">
                <a16:creationId xmlns:a16="http://schemas.microsoft.com/office/drawing/2014/main" id="{A571A0D8-FC1A-8EA9-040C-98BA0BE52BB7}"/>
              </a:ext>
            </a:extLst>
          </p:cNvPr>
          <p:cNvSpPr/>
          <p:nvPr/>
        </p:nvSpPr>
        <p:spPr>
          <a:xfrm>
            <a:off x="4279819" y="5101321"/>
            <a:ext cx="876677" cy="3356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D8B7E7-1BDE-76F7-A921-308811957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4030" y="1819072"/>
            <a:ext cx="2559983" cy="22570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5E3DC2-7B11-7B09-CC99-83C302EB0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747" y="2031197"/>
            <a:ext cx="2988919" cy="19109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3394B43-DA04-CD5B-52FE-21FD8E671A5D}"/>
              </a:ext>
            </a:extLst>
          </p:cNvPr>
          <p:cNvSpPr txBox="1"/>
          <p:nvPr/>
        </p:nvSpPr>
        <p:spPr>
          <a:xfrm>
            <a:off x="202381" y="3913206"/>
            <a:ext cx="3819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Background vacuum measurements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BDE714-CB6A-7B53-2CC3-CA9E6017E114}"/>
              </a:ext>
            </a:extLst>
          </p:cNvPr>
          <p:cNvSpPr txBox="1"/>
          <p:nvPr/>
        </p:nvSpPr>
        <p:spPr>
          <a:xfrm>
            <a:off x="5506699" y="3913206"/>
            <a:ext cx="3819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Transformation for final testing</a:t>
            </a:r>
          </a:p>
        </p:txBody>
      </p:sp>
    </p:spTree>
    <p:extLst>
      <p:ext uri="{BB962C8B-B14F-4D97-AF65-F5344CB8AC3E}">
        <p14:creationId xmlns:p14="http://schemas.microsoft.com/office/powerpoint/2010/main" val="175710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7F162A-03E0-6EBE-9097-28C03B0AE107}"/>
              </a:ext>
            </a:extLst>
          </p:cNvPr>
          <p:cNvCxnSpPr>
            <a:cxnSpLocks/>
          </p:cNvCxnSpPr>
          <p:nvPr/>
        </p:nvCxnSpPr>
        <p:spPr>
          <a:xfrm flipV="1">
            <a:off x="7252580" y="1378802"/>
            <a:ext cx="0" cy="165042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7DAA0B-9CDE-C3F7-0126-D9C209EFC48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DE6BB-0A25-4D0D-682D-0232B480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7735-56AE-C89D-FD84-30116CBA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D5E2B-795B-52A1-7D80-28481946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049CC-E118-71DC-FBAA-63BE824A9A45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22B75F-1E52-FF60-9DD1-22F981E68B56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68E753-328C-F2D8-691F-4C9C11623113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B6617C-BE7C-CE93-FEA6-0E3102B48051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16CB50-D11B-1FB5-58CA-31D40A25169A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F9B149-CF84-2E35-0211-DCBB7C298961}"/>
              </a:ext>
            </a:extLst>
          </p:cNvPr>
          <p:cNvSpPr txBox="1"/>
          <p:nvPr/>
        </p:nvSpPr>
        <p:spPr>
          <a:xfrm>
            <a:off x="105881" y="1561488"/>
            <a:ext cx="91371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CD8E4-0503-D5FF-E7C7-DC6094936C45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04221E-A523-0ED7-7D85-7712BFB39FCA}"/>
              </a:ext>
            </a:extLst>
          </p:cNvPr>
          <p:cNvSpPr txBox="1"/>
          <p:nvPr/>
        </p:nvSpPr>
        <p:spPr>
          <a:xfrm>
            <a:off x="6815562" y="156396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30CAF-F33C-46E4-E0E9-649E8D13A832}"/>
              </a:ext>
            </a:extLst>
          </p:cNvPr>
          <p:cNvSpPr txBox="1"/>
          <p:nvPr/>
        </p:nvSpPr>
        <p:spPr>
          <a:xfrm>
            <a:off x="117989" y="3935880"/>
            <a:ext cx="5872909" cy="30410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Pre-TDR written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75D264-622B-3E0E-96D7-529F5D9BD773}"/>
              </a:ext>
            </a:extLst>
          </p:cNvPr>
          <p:cNvSpPr/>
          <p:nvPr/>
        </p:nvSpPr>
        <p:spPr>
          <a:xfrm>
            <a:off x="117989" y="1936681"/>
            <a:ext cx="5872909" cy="3025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Pilot sector installed and operational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C4C859-DCDC-E5C9-FAE2-5F81EFB0FC1A}"/>
              </a:ext>
            </a:extLst>
          </p:cNvPr>
          <p:cNvSpPr/>
          <p:nvPr/>
        </p:nvSpPr>
        <p:spPr>
          <a:xfrm>
            <a:off x="117989" y="2736287"/>
            <a:ext cx="5872909" cy="3025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At least one vacuum tube fully operational (4 mm)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5C0E2C-1E82-3710-C6ED-DDA60B983ECF}"/>
              </a:ext>
            </a:extLst>
          </p:cNvPr>
          <p:cNvSpPr/>
          <p:nvPr/>
        </p:nvSpPr>
        <p:spPr>
          <a:xfrm>
            <a:off x="117989" y="3539888"/>
            <a:ext cx="5872909" cy="3025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Baffles installed and vacuum characterized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F29030-27AB-FE0C-D40A-B29F38E897EF}"/>
              </a:ext>
            </a:extLst>
          </p:cNvPr>
          <p:cNvSpPr/>
          <p:nvPr/>
        </p:nvSpPr>
        <p:spPr>
          <a:xfrm>
            <a:off x="117989" y="2325233"/>
            <a:ext cx="5872909" cy="3204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Background vacuum characterisation concluded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698D5D-C734-C030-6EF4-96F73099DA5E}"/>
              </a:ext>
            </a:extLst>
          </p:cNvPr>
          <p:cNvSpPr/>
          <p:nvPr/>
        </p:nvSpPr>
        <p:spPr>
          <a:xfrm>
            <a:off x="117989" y="3126036"/>
            <a:ext cx="5872909" cy="3204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2</a:t>
            </a:r>
            <a:r>
              <a:rPr lang="en-GB" sz="1600" baseline="30000" dirty="0"/>
              <a:t>nd</a:t>
            </a:r>
            <a:r>
              <a:rPr lang="en-GB" sz="1600" dirty="0"/>
              <a:t> vacuum tube already manufactured or close to completion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DF732E-3EB3-A679-32F0-95DB37F9CE1B}"/>
              </a:ext>
            </a:extLst>
          </p:cNvPr>
          <p:cNvCxnSpPr/>
          <p:nvPr/>
        </p:nvCxnSpPr>
        <p:spPr>
          <a:xfrm>
            <a:off x="6096000" y="1936681"/>
            <a:ext cx="0" cy="2303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C620C7-2B8C-670B-C4A0-87F284DEA2B7}"/>
              </a:ext>
            </a:extLst>
          </p:cNvPr>
          <p:cNvCxnSpPr>
            <a:cxnSpLocks/>
          </p:cNvCxnSpPr>
          <p:nvPr/>
        </p:nvCxnSpPr>
        <p:spPr>
          <a:xfrm>
            <a:off x="6096000" y="3043416"/>
            <a:ext cx="116905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13DC1F3-A4DC-8C87-5546-6FDCB005E0BD}"/>
              </a:ext>
            </a:extLst>
          </p:cNvPr>
          <p:cNvSpPr txBox="1"/>
          <p:nvPr/>
        </p:nvSpPr>
        <p:spPr>
          <a:xfrm>
            <a:off x="1203618" y="4890741"/>
            <a:ext cx="3701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/>
              <a:t>Amendment of the present contract or new contract (wished start date 01/10/2024)</a:t>
            </a:r>
          </a:p>
        </p:txBody>
      </p:sp>
    </p:spTree>
    <p:extLst>
      <p:ext uri="{BB962C8B-B14F-4D97-AF65-F5344CB8AC3E}">
        <p14:creationId xmlns:p14="http://schemas.microsoft.com/office/powerpoint/2010/main" val="145428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16CB50-D11B-1FB5-58CA-31D40A25169A}"/>
              </a:ext>
            </a:extLst>
          </p:cNvPr>
          <p:cNvCxnSpPr/>
          <p:nvPr/>
        </p:nvCxnSpPr>
        <p:spPr>
          <a:xfrm flipV="1">
            <a:off x="7265052" y="531901"/>
            <a:ext cx="0" cy="4762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244BFF-7FE8-9B89-60DA-9A2C1C6EDDCC}"/>
              </a:ext>
            </a:extLst>
          </p:cNvPr>
          <p:cNvSpPr/>
          <p:nvPr/>
        </p:nvSpPr>
        <p:spPr>
          <a:xfrm>
            <a:off x="317241" y="1024750"/>
            <a:ext cx="11406606" cy="354052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7DAA0B-9CDE-C3F7-0126-D9C209EFC48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DE6BB-0A25-4D0D-682D-0232B480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7735-56AE-C89D-FD84-30116CBA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D5E2B-795B-52A1-7D80-28481946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049CC-E118-71DC-FBAA-63BE824A9A45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22B75F-1E52-FF60-9DD1-22F981E68B56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68E753-328C-F2D8-691F-4C9C11623113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B6617C-BE7C-CE93-FEA6-0E3102B48051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01C939-3FF8-BEAD-1E76-A559F450DA82}"/>
              </a:ext>
            </a:extLst>
          </p:cNvPr>
          <p:cNvSpPr/>
          <p:nvPr/>
        </p:nvSpPr>
        <p:spPr>
          <a:xfrm>
            <a:off x="10968068" y="136930"/>
            <a:ext cx="1156995" cy="47586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Proposed end 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733F81-23D4-8F16-FD01-E28CACE3DA7F}"/>
              </a:ext>
            </a:extLst>
          </p:cNvPr>
          <p:cNvCxnSpPr>
            <a:cxnSpLocks/>
          </p:cNvCxnSpPr>
          <p:nvPr/>
        </p:nvCxnSpPr>
        <p:spPr>
          <a:xfrm flipV="1">
            <a:off x="11723847" y="627585"/>
            <a:ext cx="0" cy="4762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F9B149-CF84-2E35-0211-DCBB7C298961}"/>
              </a:ext>
            </a:extLst>
          </p:cNvPr>
          <p:cNvSpPr txBox="1"/>
          <p:nvPr/>
        </p:nvSpPr>
        <p:spPr>
          <a:xfrm>
            <a:off x="105881" y="1561488"/>
            <a:ext cx="91371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9D328-593B-3110-6643-803296A9EF7D}"/>
              </a:ext>
            </a:extLst>
          </p:cNvPr>
          <p:cNvSpPr txBox="1"/>
          <p:nvPr/>
        </p:nvSpPr>
        <p:spPr>
          <a:xfrm>
            <a:off x="11211351" y="1560523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b="1" dirty="0">
                <a:solidFill>
                  <a:schemeClr val="accent3"/>
                </a:solidFill>
              </a:rPr>
              <a:t>30-09-2027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CD8E4-0503-D5FF-E7C7-DC6094936C45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04221E-A523-0ED7-7D85-7712BFB39FCA}"/>
              </a:ext>
            </a:extLst>
          </p:cNvPr>
          <p:cNvSpPr txBox="1"/>
          <p:nvPr/>
        </p:nvSpPr>
        <p:spPr>
          <a:xfrm>
            <a:off x="6815562" y="156396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2F7D2C-B618-59C5-3F0B-DD4AEB7F716B}"/>
              </a:ext>
            </a:extLst>
          </p:cNvPr>
          <p:cNvSpPr/>
          <p:nvPr/>
        </p:nvSpPr>
        <p:spPr>
          <a:xfrm>
            <a:off x="6096000" y="1936681"/>
            <a:ext cx="5978010" cy="302544"/>
          </a:xfrm>
          <a:prstGeom prst="rect">
            <a:avLst/>
          </a:prstGeom>
          <a:solidFill>
            <a:srgbClr val="9797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Additional vacuum tube design (corrugated, spiral welded…)</a:t>
            </a:r>
          </a:p>
        </p:txBody>
      </p:sp>
      <p:sp>
        <p:nvSpPr>
          <p:cNvPr id="56" name="Subtitle 6">
            <a:extLst>
              <a:ext uri="{FF2B5EF4-FFF2-40B4-BE49-F238E27FC236}">
                <a16:creationId xmlns:a16="http://schemas.microsoft.com/office/drawing/2014/main" id="{D698D2BE-4E2E-5A9F-DC19-4D5BFD2B4440}"/>
              </a:ext>
            </a:extLst>
          </p:cNvPr>
          <p:cNvSpPr txBox="1">
            <a:spLocks/>
          </p:cNvSpPr>
          <p:nvPr/>
        </p:nvSpPr>
        <p:spPr>
          <a:xfrm>
            <a:off x="384301" y="4940901"/>
            <a:ext cx="5340283" cy="361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1200" b="0" dirty="0">
              <a:highlight>
                <a:srgbClr val="FFFF00"/>
              </a:highlight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B542DA1-AE71-6FB1-F0F3-44B3ABBF468C}"/>
              </a:ext>
            </a:extLst>
          </p:cNvPr>
          <p:cNvSpPr/>
          <p:nvPr/>
        </p:nvSpPr>
        <p:spPr>
          <a:xfrm>
            <a:off x="6096000" y="2337057"/>
            <a:ext cx="5978010" cy="295263"/>
          </a:xfrm>
          <a:prstGeom prst="rect">
            <a:avLst/>
          </a:prstGeom>
          <a:solidFill>
            <a:srgbClr val="9797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Test degassing recipes to reduce Q of valves, flanges, gauges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2EAC459-4214-4F2E-1819-CE53086AF322}"/>
              </a:ext>
            </a:extLst>
          </p:cNvPr>
          <p:cNvSpPr/>
          <p:nvPr/>
        </p:nvSpPr>
        <p:spPr>
          <a:xfrm>
            <a:off x="6095999" y="2726678"/>
            <a:ext cx="5978010" cy="295263"/>
          </a:xfrm>
          <a:prstGeom prst="rect">
            <a:avLst/>
          </a:prstGeom>
          <a:solidFill>
            <a:srgbClr val="9797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ID1000 sector valves: test, integration, Q measurement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68F591-18B2-C3BC-DFA2-EA00B7AC6B3E}"/>
              </a:ext>
            </a:extLst>
          </p:cNvPr>
          <p:cNvSpPr txBox="1"/>
          <p:nvPr/>
        </p:nvSpPr>
        <p:spPr>
          <a:xfrm>
            <a:off x="6096001" y="5544345"/>
            <a:ext cx="5978008" cy="33855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Update of TDR and cost assessment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4BD02D8-5C17-5860-0206-DA71D73F2E85}"/>
              </a:ext>
            </a:extLst>
          </p:cNvPr>
          <p:cNvSpPr/>
          <p:nvPr/>
        </p:nvSpPr>
        <p:spPr>
          <a:xfrm>
            <a:off x="6096000" y="3123843"/>
            <a:ext cx="5978009" cy="320406"/>
          </a:xfrm>
          <a:prstGeom prst="rect">
            <a:avLst/>
          </a:prstGeom>
          <a:solidFill>
            <a:srgbClr val="9797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Dust control in the different phases of production and installation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B0F0C1-749F-385F-DE9D-76BD92D0ACC6}"/>
              </a:ext>
            </a:extLst>
          </p:cNvPr>
          <p:cNvSpPr/>
          <p:nvPr/>
        </p:nvSpPr>
        <p:spPr>
          <a:xfrm>
            <a:off x="6095999" y="3528442"/>
            <a:ext cx="5978009" cy="320406"/>
          </a:xfrm>
          <a:prstGeom prst="rect">
            <a:avLst/>
          </a:prstGeom>
          <a:solidFill>
            <a:srgbClr val="9797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Alignment studies and optimisation of the supports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8079307-9486-C836-AFF6-850B0A224A5F}"/>
              </a:ext>
            </a:extLst>
          </p:cNvPr>
          <p:cNvSpPr txBox="1"/>
          <p:nvPr/>
        </p:nvSpPr>
        <p:spPr>
          <a:xfrm>
            <a:off x="6096001" y="5948944"/>
            <a:ext cx="5978008" cy="33855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600" b="0" dirty="0"/>
              <a:t>Transfer of material and knowledge to the local team(s)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7C5A05-F30E-C9E5-C03E-CFAABDF57A65}"/>
              </a:ext>
            </a:extLst>
          </p:cNvPr>
          <p:cNvSpPr/>
          <p:nvPr/>
        </p:nvSpPr>
        <p:spPr>
          <a:xfrm>
            <a:off x="6095998" y="3927730"/>
            <a:ext cx="5978009" cy="320406"/>
          </a:xfrm>
          <a:prstGeom prst="rect">
            <a:avLst/>
          </a:prstGeom>
          <a:solidFill>
            <a:srgbClr val="9797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0" dirty="0"/>
              <a:t>Optimisation of leak detection procedure for pilot sector and ET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B4F48D0-C3AF-CE52-B87B-743DD2E56983}"/>
              </a:ext>
            </a:extLst>
          </p:cNvPr>
          <p:cNvSpPr/>
          <p:nvPr/>
        </p:nvSpPr>
        <p:spPr>
          <a:xfrm>
            <a:off x="6096001" y="4331685"/>
            <a:ext cx="5978009" cy="320406"/>
          </a:xfrm>
          <a:prstGeom prst="rect">
            <a:avLst/>
          </a:prstGeom>
          <a:solidFill>
            <a:srgbClr val="9797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0" dirty="0"/>
              <a:t>Optimisation of installation and commissioning procedure for ET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0DECE30-683F-ED97-80DD-2C3ABBA40477}"/>
              </a:ext>
            </a:extLst>
          </p:cNvPr>
          <p:cNvSpPr/>
          <p:nvPr/>
        </p:nvSpPr>
        <p:spPr>
          <a:xfrm>
            <a:off x="6096001" y="4753364"/>
            <a:ext cx="5978009" cy="320406"/>
          </a:xfrm>
          <a:prstGeom prst="rect">
            <a:avLst/>
          </a:prstGeom>
          <a:solidFill>
            <a:srgbClr val="9797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Optimisation of bakeout and thermal insulation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DF5F502-550F-53C1-D8E6-C8F2E6762F3F}"/>
              </a:ext>
            </a:extLst>
          </p:cNvPr>
          <p:cNvSpPr/>
          <p:nvPr/>
        </p:nvSpPr>
        <p:spPr>
          <a:xfrm>
            <a:off x="6095997" y="5158475"/>
            <a:ext cx="5978009" cy="320406"/>
          </a:xfrm>
          <a:prstGeom prst="rect">
            <a:avLst/>
          </a:prstGeom>
          <a:solidFill>
            <a:srgbClr val="9797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Baffles: coating outgassing, integration and alignment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D9B91E8-C338-A81A-4B32-600C39450661}"/>
              </a:ext>
            </a:extLst>
          </p:cNvPr>
          <p:cNvSpPr txBox="1"/>
          <p:nvPr/>
        </p:nvSpPr>
        <p:spPr>
          <a:xfrm>
            <a:off x="1203618" y="4890741"/>
            <a:ext cx="3701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/>
              <a:t>Amendment of the present contract or new contract (wished start date 01/10/2024)</a:t>
            </a:r>
          </a:p>
          <a:p>
            <a:pPr algn="ctr"/>
            <a:endParaRPr lang="en-GB" b="1" i="1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C458DE0-8058-146C-B1FA-AAD323BCAA14}"/>
              </a:ext>
            </a:extLst>
          </p:cNvPr>
          <p:cNvSpPr txBox="1"/>
          <p:nvPr/>
        </p:nvSpPr>
        <p:spPr>
          <a:xfrm>
            <a:off x="117989" y="3935880"/>
            <a:ext cx="5872909" cy="30410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Pre-TDR written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D5CB73-CB2A-1108-7974-702499282E49}"/>
              </a:ext>
            </a:extLst>
          </p:cNvPr>
          <p:cNvSpPr/>
          <p:nvPr/>
        </p:nvSpPr>
        <p:spPr>
          <a:xfrm>
            <a:off x="117989" y="1936681"/>
            <a:ext cx="5872909" cy="3025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Pilot sector installed and operational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BFD1500-B99A-F6C5-B746-886FF3A179C4}"/>
              </a:ext>
            </a:extLst>
          </p:cNvPr>
          <p:cNvSpPr/>
          <p:nvPr/>
        </p:nvSpPr>
        <p:spPr>
          <a:xfrm>
            <a:off x="117989" y="2736287"/>
            <a:ext cx="5872909" cy="3025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At least one vacuum tube fully operational (4 mm)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91268A6-6331-6FD0-7CA7-A3713E216062}"/>
              </a:ext>
            </a:extLst>
          </p:cNvPr>
          <p:cNvSpPr/>
          <p:nvPr/>
        </p:nvSpPr>
        <p:spPr>
          <a:xfrm>
            <a:off x="117989" y="3539888"/>
            <a:ext cx="5872909" cy="3025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Baffles installed and vacuum characterized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E8538EE-71DD-EAAE-F1BE-7323D052BD44}"/>
              </a:ext>
            </a:extLst>
          </p:cNvPr>
          <p:cNvSpPr/>
          <p:nvPr/>
        </p:nvSpPr>
        <p:spPr>
          <a:xfrm>
            <a:off x="117989" y="2325233"/>
            <a:ext cx="5872909" cy="3204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Background vacuum characterisation concluded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14A7E24-405E-B4D8-7DCF-6611CBC55694}"/>
              </a:ext>
            </a:extLst>
          </p:cNvPr>
          <p:cNvSpPr/>
          <p:nvPr/>
        </p:nvSpPr>
        <p:spPr>
          <a:xfrm>
            <a:off x="117989" y="3126036"/>
            <a:ext cx="5872909" cy="3204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2</a:t>
            </a:r>
            <a:r>
              <a:rPr lang="en-GB" sz="1600" baseline="30000" dirty="0"/>
              <a:t>nd</a:t>
            </a:r>
            <a:r>
              <a:rPr lang="en-GB" sz="1600" dirty="0"/>
              <a:t> vacuum tube already manufactured or close to completion</a:t>
            </a:r>
          </a:p>
        </p:txBody>
      </p:sp>
    </p:spTree>
    <p:extLst>
      <p:ext uri="{BB962C8B-B14F-4D97-AF65-F5344CB8AC3E}">
        <p14:creationId xmlns:p14="http://schemas.microsoft.com/office/powerpoint/2010/main" val="17656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8" grpId="0" animBg="1"/>
      <p:bldP spid="55" grpId="0" animBg="1"/>
      <p:bldP spid="57" grpId="0" animBg="1"/>
      <p:bldP spid="64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FD81C91-34AC-A8DB-BDB4-C2A6C96AD9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145" t="6923"/>
          <a:stretch/>
        </p:blipFill>
        <p:spPr>
          <a:xfrm>
            <a:off x="160420" y="0"/>
            <a:ext cx="9488905" cy="6351182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73A4BCB-6492-EE09-BE25-5D025B649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612" y="253408"/>
            <a:ext cx="4116387" cy="5844365"/>
          </a:xfrm>
        </p:spPr>
        <p:txBody>
          <a:bodyPr>
            <a:normAutofit/>
          </a:bodyPr>
          <a:lstStyle/>
          <a:p>
            <a:r>
              <a:rPr lang="en-GB" dirty="0"/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ET beampipe activities at CERN have been summarized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Key technical decisions that will be implemented in the pilot sector have been discussed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We are progressing well towards our goal of making the pilot sector operational by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An extension of the Contract is needed to accomplish additional tasks and optimizations that will be certainly useful for ET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47C21A-DB27-077C-2EC0-3B40DF4A8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40055" y="6424669"/>
            <a:ext cx="17739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17.06.2024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E491A-57EE-0CDF-EBC5-EACF1390F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8056" y="6424669"/>
            <a:ext cx="376933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Ana Teresa Perez Fontenla --- ET-PP meeting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F4D2E-3F00-915A-837D-742BDCCC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79299" y="6422750"/>
            <a:ext cx="61932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3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6E43F4-C079-46DC-EBE3-E5DEDA0DBF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Thanks!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629BF-ED78-BE3D-F66D-4E8947363BA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418763" y="6424613"/>
            <a:ext cx="1773237" cy="365125"/>
          </a:xfrm>
        </p:spPr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A6580-4C34-BA15-15DE-6F557E87B55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24613"/>
            <a:ext cx="3768725" cy="365125"/>
          </a:xfrm>
        </p:spPr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240E3-E279-FD27-FDE6-08E4DC3612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1288" y="6423025"/>
            <a:ext cx="620712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544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anchor="t">
            <a:normAutofit/>
          </a:bodyPr>
          <a:lstStyle/>
          <a:p>
            <a:r>
              <a:rPr lang="fr-CH" dirty="0"/>
              <a:t>The </a:t>
            </a:r>
            <a:r>
              <a:rPr lang="en-US" dirty="0"/>
              <a:t>approved</a:t>
            </a:r>
            <a:r>
              <a:rPr lang="fr-CH" dirty="0"/>
              <a:t> addendum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E817-4C2A-7A44-BC12-E3A8908A1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9" y="1124744"/>
            <a:ext cx="6109545" cy="4608512"/>
          </a:xfrm>
        </p:spPr>
        <p:txBody>
          <a:bodyPr>
            <a:noAutofit/>
          </a:bodyPr>
          <a:lstStyle/>
          <a:p>
            <a:r>
              <a:rPr lang="en-US" sz="1800" dirty="0"/>
              <a:t>The specific agreement</a:t>
            </a:r>
          </a:p>
          <a:p>
            <a:pPr marL="285750" lvl="1" indent="-285750"/>
            <a:r>
              <a:rPr lang="en-US" dirty="0"/>
              <a:t>On July 2022, INFN, </a:t>
            </a:r>
            <a:r>
              <a:rPr lang="en-US" dirty="0" err="1"/>
              <a:t>Nikhef</a:t>
            </a:r>
            <a:r>
              <a:rPr lang="en-US" dirty="0"/>
              <a:t> and CERN signed an addendum about CERN contribution to ET beampipes.</a:t>
            </a:r>
          </a:p>
          <a:p>
            <a:pPr lvl="1"/>
            <a:r>
              <a:rPr lang="en-US" dirty="0"/>
              <a:t>On a practical basis, CERN activities started on September 2022 and will last three years.</a:t>
            </a:r>
          </a:p>
          <a:p>
            <a:pPr lvl="1"/>
            <a:r>
              <a:rPr lang="en-US" dirty="0"/>
              <a:t>The main objectives are: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GB" sz="1800" b="1" dirty="0"/>
              <a:t>Coordinate the contributions </a:t>
            </a:r>
            <a:r>
              <a:rPr lang="en-GB" sz="1800" dirty="0"/>
              <a:t>of all Parties involved in the study of ET beampipes.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GB" sz="1800" dirty="0"/>
              <a:t>Preparation and writing of the ‘</a:t>
            </a:r>
            <a:r>
              <a:rPr lang="en-GB" sz="1800" b="1" dirty="0"/>
              <a:t>Technical Design Report</a:t>
            </a:r>
            <a:r>
              <a:rPr lang="en-GB" sz="1800" dirty="0"/>
              <a:t>’ for the vacuum systems of the ET’s arms, including cost estimations.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GB" sz="1800" dirty="0"/>
              <a:t>Design, manufacturing, assembling, and tests of a </a:t>
            </a:r>
            <a:r>
              <a:rPr lang="en-GB" sz="1800" b="1" dirty="0"/>
              <a:t>pilot sector</a:t>
            </a:r>
            <a:r>
              <a:rPr lang="en-GB" sz="1800" dirty="0"/>
              <a:t> of the selected ET-beampipe vacuum systems.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GB" sz="1800" dirty="0"/>
              <a:t>Contact and sharing of information with </a:t>
            </a:r>
            <a:r>
              <a:rPr lang="en-GB" sz="1800" b="1" dirty="0"/>
              <a:t>Cosmic Explorer</a:t>
            </a:r>
            <a:endParaRPr lang="en-US" sz="1800" b="1" dirty="0"/>
          </a:p>
          <a:p>
            <a:endParaRPr lang="en-US" sz="1800" dirty="0"/>
          </a:p>
        </p:txBody>
      </p:sp>
      <p:pic>
        <p:nvPicPr>
          <p:cNvPr id="8" name="Picture 7" descr="A picture containing text, letter, font, document&#10;&#10;Description automatically generated">
            <a:extLst>
              <a:ext uri="{FF2B5EF4-FFF2-40B4-BE49-F238E27FC236}">
                <a16:creationId xmlns:a16="http://schemas.microsoft.com/office/drawing/2014/main" id="{31D95B04-6ADA-3DD7-3B07-7168CF2E5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7693">
            <a:off x="7050018" y="330741"/>
            <a:ext cx="4197105" cy="58700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240055" y="6424669"/>
            <a:ext cx="17739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17.06.2024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68056" y="6424669"/>
            <a:ext cx="376933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Ana Teresa Perez Fontenla --- ET-PP meeting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A5809-A654-E805-D3D1-EB1C4ABCEE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279299" y="6422750"/>
            <a:ext cx="61932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33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7C5EBC-F687-8430-BDF0-A3A91B4E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77EF36-E1A2-AAA2-0854-E1A8AE66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D5E59-A42C-CBCF-547F-7EDE8C68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7A4579-1D61-4D89-592F-1364B762EF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8496323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beampipe pilot sector: purpose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B442449-3A77-CEED-FA0D-854885ACAC83}"/>
              </a:ext>
            </a:extLst>
          </p:cNvPr>
          <p:cNvSpPr txBox="1">
            <a:spLocks/>
          </p:cNvSpPr>
          <p:nvPr/>
        </p:nvSpPr>
        <p:spPr>
          <a:xfrm>
            <a:off x="407989" y="1262749"/>
            <a:ext cx="11376024" cy="46085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r>
              <a:rPr lang="en-US" sz="2000" dirty="0"/>
              <a:t>The pilot sector aims to </a:t>
            </a:r>
            <a:r>
              <a:rPr lang="en-US" sz="2000" b="1" dirty="0"/>
              <a:t>test the design, fabrication, installation and commissioning </a:t>
            </a:r>
            <a:r>
              <a:rPr lang="en-US" sz="2000" dirty="0"/>
              <a:t>of the proposed </a:t>
            </a:r>
            <a:r>
              <a:rPr lang="en-US" sz="2000" b="1" dirty="0"/>
              <a:t>beampipes and support system</a:t>
            </a:r>
            <a:r>
              <a:rPr lang="en-US" sz="2000" dirty="0"/>
              <a:t>. It also aims to compare the feasibility of a selected number of technical choices.</a:t>
            </a:r>
          </a:p>
          <a:p>
            <a:pPr marL="457200" lvl="1" indent="0">
              <a:buFont typeface="Arial" charset="0"/>
              <a:buNone/>
            </a:pPr>
            <a:r>
              <a:rPr lang="en-US" sz="2000" dirty="0"/>
              <a:t>Typical tests are: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Installation and alignment </a:t>
            </a:r>
            <a:r>
              <a:rPr lang="en-US" sz="2000" dirty="0"/>
              <a:t>of supports and beampipes.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In-situ </a:t>
            </a:r>
            <a:r>
              <a:rPr lang="en-US" sz="2000" b="1" dirty="0">
                <a:solidFill>
                  <a:srgbClr val="00B050"/>
                </a:solidFill>
              </a:rPr>
              <a:t>welding and assembly</a:t>
            </a:r>
            <a:r>
              <a:rPr lang="en-US" sz="20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Integration </a:t>
            </a:r>
            <a:r>
              <a:rPr lang="en-US" sz="2000" dirty="0"/>
              <a:t>of </a:t>
            </a:r>
            <a:r>
              <a:rPr lang="en-US" sz="2000" dirty="0">
                <a:solidFill>
                  <a:schemeClr val="tx2"/>
                </a:solidFill>
              </a:rPr>
              <a:t>thermal insulation, </a:t>
            </a:r>
            <a:r>
              <a:rPr lang="en-US" sz="2000" dirty="0"/>
              <a:t>instrumentation and vacuum components.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Leak detection </a:t>
            </a:r>
            <a:r>
              <a:rPr lang="en-US" sz="2000" dirty="0"/>
              <a:t>procedure during fabrication and assembly.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Pumpdown time</a:t>
            </a:r>
            <a:r>
              <a:rPr lang="en-US" sz="20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Bakeout</a:t>
            </a:r>
            <a:r>
              <a:rPr lang="en-US" sz="2000" dirty="0"/>
              <a:t>: temperature distribution and efficiency.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Ultimate </a:t>
            </a:r>
            <a:r>
              <a:rPr lang="en-US" sz="2000" b="1" dirty="0">
                <a:solidFill>
                  <a:srgbClr val="00B050"/>
                </a:solidFill>
              </a:rPr>
              <a:t>partial pressures </a:t>
            </a:r>
            <a:r>
              <a:rPr lang="en-US" sz="2000" dirty="0"/>
              <a:t>and outgassing rates.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Validate the calculated </a:t>
            </a:r>
            <a:r>
              <a:rPr lang="en-US" sz="2000" b="1" dirty="0">
                <a:solidFill>
                  <a:srgbClr val="00B050"/>
                </a:solidFill>
              </a:rPr>
              <a:t>vibration transmission matrix</a:t>
            </a:r>
            <a:r>
              <a:rPr lang="en-US" sz="20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Efficiency of the methods used to reduce the </a:t>
            </a:r>
            <a:r>
              <a:rPr lang="en-GB" sz="2000" b="1" dirty="0">
                <a:solidFill>
                  <a:srgbClr val="00B050"/>
                </a:solidFill>
              </a:rPr>
              <a:t>quantity of dust.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Generate a </a:t>
            </a:r>
            <a:r>
              <a:rPr lang="en-GB" sz="2000" b="1" dirty="0">
                <a:solidFill>
                  <a:srgbClr val="00B050"/>
                </a:solidFill>
              </a:rPr>
              <a:t>platform that can be used for testing other solutions </a:t>
            </a:r>
            <a:r>
              <a:rPr lang="en-GB" sz="2000" dirty="0">
                <a:solidFill>
                  <a:schemeClr val="tx2"/>
                </a:solidFill>
              </a:rPr>
              <a:t>and </a:t>
            </a:r>
            <a:r>
              <a:rPr lang="en-GB" sz="2000" b="1" dirty="0">
                <a:solidFill>
                  <a:srgbClr val="00B050"/>
                </a:solidFill>
              </a:rPr>
              <a:t>provide a training set-up.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46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D20FB9-E0DB-1480-C1E2-F7F6B1C4E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79039-9728-B019-0E06-4947E4CE7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4F22B-A295-4FAF-3B6A-48F4A25A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9EF36-FC14-10B5-7F0A-076C888DB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177" y="846196"/>
            <a:ext cx="5156063" cy="17276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15BCAF-1D50-CBB9-0983-1CD55DAC4F1A}"/>
              </a:ext>
            </a:extLst>
          </p:cNvPr>
          <p:cNvCxnSpPr/>
          <p:nvPr/>
        </p:nvCxnSpPr>
        <p:spPr>
          <a:xfrm flipH="1">
            <a:off x="10578529" y="2699041"/>
            <a:ext cx="3705" cy="6400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88AE52-7A01-04F0-2D69-DDDDE5EBC545}"/>
              </a:ext>
            </a:extLst>
          </p:cNvPr>
          <p:cNvCxnSpPr/>
          <p:nvPr/>
        </p:nvCxnSpPr>
        <p:spPr>
          <a:xfrm flipH="1">
            <a:off x="3777035" y="2702605"/>
            <a:ext cx="3705" cy="6400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869DDC-FBE6-7248-2A89-FEEFDF1B3D02}"/>
              </a:ext>
            </a:extLst>
          </p:cNvPr>
          <p:cNvCxnSpPr/>
          <p:nvPr/>
        </p:nvCxnSpPr>
        <p:spPr>
          <a:xfrm flipH="1">
            <a:off x="7268828" y="2703583"/>
            <a:ext cx="3705" cy="6400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FFE58F-BCFD-60E1-7A7B-43EEB7F42B53}"/>
              </a:ext>
            </a:extLst>
          </p:cNvPr>
          <p:cNvCxnSpPr/>
          <p:nvPr/>
        </p:nvCxnSpPr>
        <p:spPr>
          <a:xfrm flipH="1">
            <a:off x="4826661" y="3336370"/>
            <a:ext cx="3705" cy="6400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E575E4-F98E-8102-C472-C8B35C733A2B}"/>
              </a:ext>
            </a:extLst>
          </p:cNvPr>
          <p:cNvCxnSpPr>
            <a:cxnSpLocks/>
          </p:cNvCxnSpPr>
          <p:nvPr/>
        </p:nvCxnSpPr>
        <p:spPr>
          <a:xfrm flipH="1">
            <a:off x="2825612" y="3336370"/>
            <a:ext cx="5199" cy="22299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1E1937-0DBF-991E-CB65-1F4A23B51265}"/>
              </a:ext>
            </a:extLst>
          </p:cNvPr>
          <p:cNvCxnSpPr/>
          <p:nvPr/>
        </p:nvCxnSpPr>
        <p:spPr>
          <a:xfrm>
            <a:off x="922198" y="2708920"/>
            <a:ext cx="9663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53861C-6145-E44C-FF1C-AE08CBBEB149}"/>
              </a:ext>
            </a:extLst>
          </p:cNvPr>
          <p:cNvCxnSpPr>
            <a:cxnSpLocks/>
          </p:cNvCxnSpPr>
          <p:nvPr/>
        </p:nvCxnSpPr>
        <p:spPr>
          <a:xfrm flipH="1">
            <a:off x="896586" y="2708919"/>
            <a:ext cx="29317" cy="2857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4DA8C18-D062-3175-ADA7-B981A694D7CC}"/>
              </a:ext>
            </a:extLst>
          </p:cNvPr>
          <p:cNvSpPr/>
          <p:nvPr/>
        </p:nvSpPr>
        <p:spPr>
          <a:xfrm>
            <a:off x="248982" y="2941593"/>
            <a:ext cx="1336431" cy="53565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Accessories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Manufacturing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AF91DA-B17E-692C-4690-7CEEA4D8C08A}"/>
              </a:ext>
            </a:extLst>
          </p:cNvPr>
          <p:cNvSpPr txBox="1"/>
          <p:nvPr/>
        </p:nvSpPr>
        <p:spPr>
          <a:xfrm>
            <a:off x="-5626" y="3717032"/>
            <a:ext cx="1853058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Cu orifices</a:t>
            </a:r>
          </a:p>
          <a:p>
            <a:pPr algn="ctr"/>
            <a:r>
              <a:rPr lang="en-US" sz="1100" dirty="0"/>
              <a:t>Supports</a:t>
            </a:r>
          </a:p>
          <a:p>
            <a:pPr algn="ctr"/>
            <a:r>
              <a:rPr lang="en-US" sz="1100" dirty="0"/>
              <a:t>316LN flanges </a:t>
            </a:r>
          </a:p>
          <a:p>
            <a:pPr algn="ctr"/>
            <a:r>
              <a:rPr lang="en-US" sz="1100" dirty="0"/>
              <a:t>316LN end covers </a:t>
            </a:r>
          </a:p>
          <a:p>
            <a:pPr algn="ctr"/>
            <a:r>
              <a:rPr lang="en-US" sz="1100" dirty="0"/>
              <a:t>Cleaning</a:t>
            </a:r>
          </a:p>
          <a:p>
            <a:pPr algn="ctr"/>
            <a:r>
              <a:rPr lang="en-US" sz="1100" dirty="0"/>
              <a:t>Small flanges machining</a:t>
            </a:r>
          </a:p>
          <a:p>
            <a:pPr algn="ctr"/>
            <a:r>
              <a:rPr lang="en-US" sz="1100" dirty="0"/>
              <a:t>Welding flange-pipe-cover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5720F-71AB-B8FB-97C3-5A8941943105}"/>
              </a:ext>
            </a:extLst>
          </p:cNvPr>
          <p:cNvSpPr txBox="1"/>
          <p:nvPr/>
        </p:nvSpPr>
        <p:spPr>
          <a:xfrm>
            <a:off x="1942013" y="3920793"/>
            <a:ext cx="177337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Longitudinal welding</a:t>
            </a:r>
          </a:p>
          <a:p>
            <a:pPr algn="ctr"/>
            <a:r>
              <a:rPr lang="en-US" sz="1100" dirty="0"/>
              <a:t>Forming/corrugation</a:t>
            </a:r>
          </a:p>
          <a:p>
            <a:pPr algn="ctr"/>
            <a:r>
              <a:rPr lang="en-US" sz="1100" dirty="0"/>
              <a:t>Cleaning</a:t>
            </a:r>
          </a:p>
          <a:p>
            <a:pPr algn="ctr"/>
            <a:r>
              <a:rPr lang="en-US" sz="1100" dirty="0"/>
              <a:t>Thermal treatment</a:t>
            </a:r>
          </a:p>
          <a:p>
            <a:pPr algn="ctr"/>
            <a:r>
              <a:rPr lang="en-US" sz="1100" dirty="0"/>
              <a:t>Circular welding</a:t>
            </a:r>
          </a:p>
          <a:p>
            <a:pPr algn="ctr"/>
            <a:r>
              <a:rPr lang="en-US" sz="1100" dirty="0"/>
              <a:t>Flanges welding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8ADC1E-947C-27B5-B399-AFA74E74CBE3}"/>
              </a:ext>
            </a:extLst>
          </p:cNvPr>
          <p:cNvSpPr/>
          <p:nvPr/>
        </p:nvSpPr>
        <p:spPr>
          <a:xfrm>
            <a:off x="3117577" y="3057259"/>
            <a:ext cx="1336431" cy="371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AISI 304L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A999FC-2777-AFAD-345D-17598DFA799D}"/>
              </a:ext>
            </a:extLst>
          </p:cNvPr>
          <p:cNvSpPr/>
          <p:nvPr/>
        </p:nvSpPr>
        <p:spPr>
          <a:xfrm>
            <a:off x="9888367" y="3057259"/>
            <a:ext cx="1336431" cy="371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S315MC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60271A-E551-D588-8625-FA1DC37E9333}"/>
              </a:ext>
            </a:extLst>
          </p:cNvPr>
          <p:cNvSpPr/>
          <p:nvPr/>
        </p:nvSpPr>
        <p:spPr>
          <a:xfrm>
            <a:off x="2180990" y="3550620"/>
            <a:ext cx="1336431" cy="293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Manufacturing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27EA93-4188-2D61-9272-FF0F594700C4}"/>
              </a:ext>
            </a:extLst>
          </p:cNvPr>
          <p:cNvCxnSpPr/>
          <p:nvPr/>
        </p:nvCxnSpPr>
        <p:spPr>
          <a:xfrm>
            <a:off x="2825612" y="3342685"/>
            <a:ext cx="20116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C5BCC1-899C-04A8-646C-865F97C92884}"/>
              </a:ext>
            </a:extLst>
          </p:cNvPr>
          <p:cNvCxnSpPr/>
          <p:nvPr/>
        </p:nvCxnSpPr>
        <p:spPr>
          <a:xfrm flipH="1">
            <a:off x="8318454" y="3337348"/>
            <a:ext cx="3705" cy="6400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D071A2-B398-3A14-315C-A52BCA980377}"/>
              </a:ext>
            </a:extLst>
          </p:cNvPr>
          <p:cNvCxnSpPr/>
          <p:nvPr/>
        </p:nvCxnSpPr>
        <p:spPr>
          <a:xfrm flipH="1">
            <a:off x="6324310" y="3337348"/>
            <a:ext cx="3705" cy="20116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B1BD5EB-8A2F-1D55-4867-CDF13633B1C9}"/>
              </a:ext>
            </a:extLst>
          </p:cNvPr>
          <p:cNvSpPr/>
          <p:nvPr/>
        </p:nvSpPr>
        <p:spPr>
          <a:xfrm>
            <a:off x="5672783" y="3551598"/>
            <a:ext cx="1336431" cy="293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Manufacturing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05E484-8088-E334-1C02-8FA8846DDB1A}"/>
              </a:ext>
            </a:extLst>
          </p:cNvPr>
          <p:cNvCxnSpPr/>
          <p:nvPr/>
        </p:nvCxnSpPr>
        <p:spPr>
          <a:xfrm>
            <a:off x="6317405" y="3343663"/>
            <a:ext cx="20116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79BE40-C000-6322-2508-9A4EBEDB7C78}"/>
              </a:ext>
            </a:extLst>
          </p:cNvPr>
          <p:cNvCxnSpPr/>
          <p:nvPr/>
        </p:nvCxnSpPr>
        <p:spPr>
          <a:xfrm flipH="1">
            <a:off x="11633566" y="3327395"/>
            <a:ext cx="3705" cy="6400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C09E90-ADFC-0DEE-A1BA-F032A551FB68}"/>
              </a:ext>
            </a:extLst>
          </p:cNvPr>
          <p:cNvCxnSpPr>
            <a:cxnSpLocks/>
          </p:cNvCxnSpPr>
          <p:nvPr/>
        </p:nvCxnSpPr>
        <p:spPr>
          <a:xfrm>
            <a:off x="9637716" y="3327395"/>
            <a:ext cx="18149" cy="22389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6A5F552-5041-5AAE-DDDB-F15C37280BBF}"/>
              </a:ext>
            </a:extLst>
          </p:cNvPr>
          <p:cNvSpPr/>
          <p:nvPr/>
        </p:nvSpPr>
        <p:spPr>
          <a:xfrm>
            <a:off x="8987895" y="3541645"/>
            <a:ext cx="1336431" cy="293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Manufacturing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24A23D-078B-D001-8739-8BD645694C65}"/>
              </a:ext>
            </a:extLst>
          </p:cNvPr>
          <p:cNvSpPr/>
          <p:nvPr/>
        </p:nvSpPr>
        <p:spPr>
          <a:xfrm>
            <a:off x="11397358" y="3541645"/>
            <a:ext cx="472415" cy="293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WQ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71B794-47B4-70EF-47C3-4BC3C2BA10CF}"/>
              </a:ext>
            </a:extLst>
          </p:cNvPr>
          <p:cNvCxnSpPr/>
          <p:nvPr/>
        </p:nvCxnSpPr>
        <p:spPr>
          <a:xfrm>
            <a:off x="9632517" y="3333710"/>
            <a:ext cx="20116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C4A4629-90E6-11F8-21BF-066DA7524B9D}"/>
              </a:ext>
            </a:extLst>
          </p:cNvPr>
          <p:cNvSpPr/>
          <p:nvPr/>
        </p:nvSpPr>
        <p:spPr>
          <a:xfrm>
            <a:off x="8068822" y="3548511"/>
            <a:ext cx="472415" cy="293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WQ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2BE449-1C43-04F3-536C-A06FA3C195A8}"/>
              </a:ext>
            </a:extLst>
          </p:cNvPr>
          <p:cNvSpPr/>
          <p:nvPr/>
        </p:nvSpPr>
        <p:spPr>
          <a:xfrm>
            <a:off x="4590453" y="3541645"/>
            <a:ext cx="472415" cy="293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WQ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9A1B86-4E4F-6B53-F687-BF8CE1F64AF4}"/>
              </a:ext>
            </a:extLst>
          </p:cNvPr>
          <p:cNvSpPr txBox="1"/>
          <p:nvPr/>
        </p:nvSpPr>
        <p:spPr>
          <a:xfrm>
            <a:off x="8954599" y="3928118"/>
            <a:ext cx="1491262" cy="9412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Longitudinal welding</a:t>
            </a:r>
          </a:p>
          <a:p>
            <a:pPr algn="ctr"/>
            <a:r>
              <a:rPr lang="en-US" sz="1100" dirty="0"/>
              <a:t>Forming/corrugation</a:t>
            </a:r>
          </a:p>
          <a:p>
            <a:pPr algn="ctr"/>
            <a:r>
              <a:rPr lang="en-US" sz="1100" dirty="0"/>
              <a:t>Cleaning</a:t>
            </a:r>
          </a:p>
          <a:p>
            <a:pPr algn="ctr"/>
            <a:r>
              <a:rPr lang="en-US" sz="1100" dirty="0"/>
              <a:t>Circular welding</a:t>
            </a:r>
          </a:p>
          <a:p>
            <a:pPr algn="ctr"/>
            <a:r>
              <a:rPr lang="en-US" sz="1100" dirty="0"/>
              <a:t>Flanges welding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6E80F4-7D40-2FBA-17D3-7D1020BD9580}"/>
              </a:ext>
            </a:extLst>
          </p:cNvPr>
          <p:cNvSpPr/>
          <p:nvPr/>
        </p:nvSpPr>
        <p:spPr>
          <a:xfrm>
            <a:off x="645424" y="5566323"/>
            <a:ext cx="11143376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dk1"/>
                </a:solidFill>
              </a:rPr>
              <a:t>Vacuum test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9860A6-2842-B110-6DF6-498DA6C95884}"/>
              </a:ext>
            </a:extLst>
          </p:cNvPr>
          <p:cNvSpPr txBox="1"/>
          <p:nvPr/>
        </p:nvSpPr>
        <p:spPr>
          <a:xfrm>
            <a:off x="5575526" y="3920793"/>
            <a:ext cx="1497567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Longitudinal welding</a:t>
            </a:r>
          </a:p>
          <a:p>
            <a:pPr algn="ctr"/>
            <a:r>
              <a:rPr lang="en-US" sz="1100" dirty="0"/>
              <a:t>Forming/corrugation</a:t>
            </a:r>
          </a:p>
          <a:p>
            <a:pPr algn="ctr"/>
            <a:r>
              <a:rPr lang="en-US" sz="1100" dirty="0"/>
              <a:t>Cleaning</a:t>
            </a:r>
          </a:p>
          <a:p>
            <a:pPr algn="ctr"/>
            <a:r>
              <a:rPr lang="en-US" sz="1100" dirty="0"/>
              <a:t>Circular welding</a:t>
            </a:r>
          </a:p>
          <a:p>
            <a:pPr algn="ctr"/>
            <a:r>
              <a:rPr lang="en-US" sz="1100" dirty="0"/>
              <a:t>Flanges welding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85D443-BAD4-1AD0-2E85-EFAA67C57425}"/>
              </a:ext>
            </a:extLst>
          </p:cNvPr>
          <p:cNvSpPr txBox="1"/>
          <p:nvPr/>
        </p:nvSpPr>
        <p:spPr>
          <a:xfrm>
            <a:off x="7612419" y="3944819"/>
            <a:ext cx="1232660" cy="9412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Metallurgy</a:t>
            </a:r>
          </a:p>
          <a:p>
            <a:pPr algn="ctr"/>
            <a:r>
              <a:rPr lang="en-US" sz="1100" dirty="0"/>
              <a:t>Tensile testing</a:t>
            </a:r>
          </a:p>
          <a:p>
            <a:pPr algn="ctr"/>
            <a:r>
              <a:rPr lang="en-US" sz="1100" dirty="0"/>
              <a:t>Bending test</a:t>
            </a:r>
          </a:p>
          <a:p>
            <a:pPr algn="ctr"/>
            <a:r>
              <a:rPr lang="en-US" sz="1100" dirty="0"/>
              <a:t>NDT</a:t>
            </a:r>
          </a:p>
          <a:p>
            <a:pPr algn="ctr"/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7CB55F-77FC-505E-2CC8-829C769E6B08}"/>
              </a:ext>
            </a:extLst>
          </p:cNvPr>
          <p:cNvSpPr txBox="1"/>
          <p:nvPr/>
        </p:nvSpPr>
        <p:spPr>
          <a:xfrm>
            <a:off x="11078011" y="3999781"/>
            <a:ext cx="111110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Metallurgy</a:t>
            </a:r>
          </a:p>
          <a:p>
            <a:pPr algn="ctr"/>
            <a:r>
              <a:rPr lang="en-US" sz="1100" dirty="0"/>
              <a:t>Tensile testing</a:t>
            </a:r>
          </a:p>
          <a:p>
            <a:pPr algn="ctr"/>
            <a:r>
              <a:rPr lang="en-US" sz="1100" dirty="0"/>
              <a:t>NDT</a:t>
            </a:r>
          </a:p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8ACABA-AF10-6334-FE31-30BDC89FA9C3}"/>
              </a:ext>
            </a:extLst>
          </p:cNvPr>
          <p:cNvSpPr txBox="1"/>
          <p:nvPr/>
        </p:nvSpPr>
        <p:spPr>
          <a:xfrm>
            <a:off x="4231899" y="3924133"/>
            <a:ext cx="120783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NDT</a:t>
            </a:r>
          </a:p>
          <a:p>
            <a:pPr algn="ctr"/>
            <a:r>
              <a:rPr lang="en-US" sz="1100" dirty="0"/>
              <a:t>Metallurgy</a:t>
            </a:r>
          </a:p>
          <a:p>
            <a:pPr algn="ctr"/>
            <a:r>
              <a:rPr lang="en-US" sz="1100" dirty="0"/>
              <a:t>Tensile testing</a:t>
            </a:r>
          </a:p>
          <a:p>
            <a:pPr algn="ctr"/>
            <a:r>
              <a:rPr lang="en-US" sz="1100" dirty="0"/>
              <a:t>bending test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14DCC0-4058-4343-5705-BFEC5CE09AAD}"/>
              </a:ext>
            </a:extLst>
          </p:cNvPr>
          <p:cNvSpPr/>
          <p:nvPr/>
        </p:nvSpPr>
        <p:spPr>
          <a:xfrm>
            <a:off x="6627740" y="2947356"/>
            <a:ext cx="1336431" cy="481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Ferritic SS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A31608-31D5-44D3-6EC1-F64E49C7444E}"/>
              </a:ext>
            </a:extLst>
          </p:cNvPr>
          <p:cNvSpPr/>
          <p:nvPr/>
        </p:nvSpPr>
        <p:spPr>
          <a:xfrm>
            <a:off x="8256240" y="1112160"/>
            <a:ext cx="3868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/>
              <a:t>Ø 400 mm x 2000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/>
              <a:t>Plate thickness &lt; 1.5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/>
              <a:t>Corrugated pipe with thin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/>
              <a:t>Standard (AISI 304L)/Alternate material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1D338C-7128-1985-65A6-AF1F4D6B9B03}"/>
              </a:ext>
            </a:extLst>
          </p:cNvPr>
          <p:cNvSpPr/>
          <p:nvPr/>
        </p:nvSpPr>
        <p:spPr>
          <a:xfrm>
            <a:off x="5602194" y="2852936"/>
            <a:ext cx="3218473" cy="219911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42F037-EC20-74B7-FAFB-832A66073903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8496323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beampipe pilot sector: proposed material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E5F5B0D-5519-EDE2-1C13-A3D5F058A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5" t="13725" r="8884" b="11967"/>
          <a:stretch/>
        </p:blipFill>
        <p:spPr>
          <a:xfrm>
            <a:off x="256104" y="838590"/>
            <a:ext cx="2793490" cy="1726314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010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52FB1-92DE-500A-5C23-AB63D279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FAA64-E8AA-CF55-42CA-62BC6D31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2BDA8-53E4-C7F7-FAF2-EC5D249C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AA0B2-FE96-2105-B0C0-511B7C56E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056" y="164861"/>
            <a:ext cx="8817279" cy="62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83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>
            <a:extLst>
              <a:ext uri="{FF2B5EF4-FFF2-40B4-BE49-F238E27FC236}">
                <a16:creationId xmlns:a16="http://schemas.microsoft.com/office/drawing/2014/main" id="{7E81B7B3-3A7B-BD44-FE24-CD57E7A0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/>
              <a:t>The main achievements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E2AF7-50D7-BE22-9E31-ACB512AD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DC59E-93DD-C173-6CE5-3936D867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53E3B-DC69-0B03-DD65-F75805DA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6B25EDF-9736-7DDA-5427-439E3B66178A}"/>
              </a:ext>
            </a:extLst>
          </p:cNvPr>
          <p:cNvGraphicFramePr/>
          <p:nvPr/>
        </p:nvGraphicFramePr>
        <p:xfrm>
          <a:off x="653143" y="719666"/>
          <a:ext cx="110474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804F65E-1FED-68B1-C7E6-893F2C06C626}"/>
              </a:ext>
            </a:extLst>
          </p:cNvPr>
          <p:cNvSpPr txBox="1"/>
          <p:nvPr/>
        </p:nvSpPr>
        <p:spPr>
          <a:xfrm>
            <a:off x="90361" y="1110907"/>
            <a:ext cx="157578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Mild steel: </a:t>
            </a:r>
            <a:r>
              <a:rPr lang="en-GB" sz="1400" dirty="0">
                <a:solidFill>
                  <a:schemeClr val="tx2"/>
                </a:solidFill>
              </a:rPr>
              <a:t>firing not needed to attain requirements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C64184-E8AB-C74D-8470-FE276B191900}"/>
              </a:ext>
            </a:extLst>
          </p:cNvPr>
          <p:cNvCxnSpPr>
            <a:cxnSpLocks/>
          </p:cNvCxnSpPr>
          <p:nvPr/>
        </p:nvCxnSpPr>
        <p:spPr>
          <a:xfrm>
            <a:off x="1186378" y="1759534"/>
            <a:ext cx="334512" cy="47819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F66515-C7CB-AC25-BE3D-E889549CF28E}"/>
              </a:ext>
            </a:extLst>
          </p:cNvPr>
          <p:cNvSpPr txBox="1"/>
          <p:nvPr/>
        </p:nvSpPr>
        <p:spPr>
          <a:xfrm>
            <a:off x="57053" y="3624195"/>
            <a:ext cx="171585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Ferritic </a:t>
            </a:r>
            <a:r>
              <a:rPr lang="en-GB" sz="1400" b="1" dirty="0" err="1">
                <a:solidFill>
                  <a:schemeClr val="tx2"/>
                </a:solidFill>
              </a:rPr>
              <a:t>StSt</a:t>
            </a:r>
            <a:r>
              <a:rPr lang="en-GB" sz="1400" b="1" dirty="0">
                <a:solidFill>
                  <a:schemeClr val="tx2"/>
                </a:solidFill>
              </a:rPr>
              <a:t>: </a:t>
            </a:r>
            <a:r>
              <a:rPr lang="en-GB" sz="1400" dirty="0">
                <a:solidFill>
                  <a:schemeClr val="tx2"/>
                </a:solidFill>
              </a:rPr>
              <a:t>firing not needed to attain requirements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31B0C7-49DB-D5E1-332B-839EF5FF476B}"/>
              </a:ext>
            </a:extLst>
          </p:cNvPr>
          <p:cNvCxnSpPr>
            <a:cxnSpLocks/>
          </p:cNvCxnSpPr>
          <p:nvPr/>
        </p:nvCxnSpPr>
        <p:spPr>
          <a:xfrm flipV="1">
            <a:off x="1704055" y="3173073"/>
            <a:ext cx="559345" cy="45112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3A33670-AB2D-C5AB-F972-C776162BFAF4}"/>
              </a:ext>
            </a:extLst>
          </p:cNvPr>
          <p:cNvSpPr txBox="1"/>
          <p:nvPr/>
        </p:nvSpPr>
        <p:spPr>
          <a:xfrm>
            <a:off x="1886002" y="1109250"/>
            <a:ext cx="1723253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Design of a corrugated beampipe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B39032-0E18-4B6E-A4A3-1BC28B20B79A}"/>
              </a:ext>
            </a:extLst>
          </p:cNvPr>
          <p:cNvCxnSpPr>
            <a:cxnSpLocks/>
          </p:cNvCxnSpPr>
          <p:nvPr/>
        </p:nvCxnSpPr>
        <p:spPr>
          <a:xfrm flipH="1">
            <a:off x="1598747" y="1576144"/>
            <a:ext cx="530827" cy="65913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2F2614-75BE-6C09-6DF3-75F8E88B8AE4}"/>
              </a:ext>
            </a:extLst>
          </p:cNvPr>
          <p:cNvSpPr txBox="1"/>
          <p:nvPr/>
        </p:nvSpPr>
        <p:spPr>
          <a:xfrm>
            <a:off x="2001540" y="3624195"/>
            <a:ext cx="166629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Proposal for a vacuum layout &amp; control system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9BAE9C-C091-918D-2525-BC529138A277}"/>
              </a:ext>
            </a:extLst>
          </p:cNvPr>
          <p:cNvCxnSpPr>
            <a:cxnSpLocks/>
          </p:cNvCxnSpPr>
          <p:nvPr/>
        </p:nvCxnSpPr>
        <p:spPr>
          <a:xfrm flipV="1">
            <a:off x="3245329" y="3341635"/>
            <a:ext cx="333520" cy="28256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448C23D-057D-95E8-F8B7-E9A52D7C9B55}"/>
              </a:ext>
            </a:extLst>
          </p:cNvPr>
          <p:cNvSpPr txBox="1"/>
          <p:nvPr/>
        </p:nvSpPr>
        <p:spPr>
          <a:xfrm>
            <a:off x="3921395" y="1110907"/>
            <a:ext cx="27424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Strategy for surface 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cleaning &amp; metallurgical studies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FA7D00-C98C-32BF-3BB7-0033D807DDA4}"/>
              </a:ext>
            </a:extLst>
          </p:cNvPr>
          <p:cNvCxnSpPr>
            <a:cxnSpLocks/>
          </p:cNvCxnSpPr>
          <p:nvPr/>
        </p:nvCxnSpPr>
        <p:spPr>
          <a:xfrm flipH="1">
            <a:off x="4527383" y="1581945"/>
            <a:ext cx="442656" cy="11519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763AB60-C5EC-3310-B3D5-CF93D9B4A311}"/>
              </a:ext>
            </a:extLst>
          </p:cNvPr>
          <p:cNvSpPr txBox="1"/>
          <p:nvPr/>
        </p:nvSpPr>
        <p:spPr>
          <a:xfrm>
            <a:off x="2253988" y="4869901"/>
            <a:ext cx="1413849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Support system &amp;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vibration analysis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B0310E-FB54-7819-B6A6-557100D2A18C}"/>
              </a:ext>
            </a:extLst>
          </p:cNvPr>
          <p:cNvCxnSpPr>
            <a:cxnSpLocks/>
          </p:cNvCxnSpPr>
          <p:nvPr/>
        </p:nvCxnSpPr>
        <p:spPr>
          <a:xfrm flipV="1">
            <a:off x="3182698" y="3472658"/>
            <a:ext cx="1068515" cy="134764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6729B3A-027F-9AC2-B9BC-6BA4CB43620E}"/>
              </a:ext>
            </a:extLst>
          </p:cNvPr>
          <p:cNvSpPr txBox="1"/>
          <p:nvPr/>
        </p:nvSpPr>
        <p:spPr>
          <a:xfrm>
            <a:off x="3789128" y="4373849"/>
            <a:ext cx="1631857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Choice of the space 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for the </a:t>
            </a:r>
            <a:r>
              <a:rPr lang="en-GB" sz="1400" b="1" dirty="0">
                <a:solidFill>
                  <a:schemeClr val="tx2"/>
                </a:solidFill>
              </a:rPr>
              <a:t>pilot sector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D581FE-99C9-02FB-7DC8-4BC7758C1641}"/>
              </a:ext>
            </a:extLst>
          </p:cNvPr>
          <p:cNvCxnSpPr>
            <a:cxnSpLocks/>
          </p:cNvCxnSpPr>
          <p:nvPr/>
        </p:nvCxnSpPr>
        <p:spPr>
          <a:xfrm flipV="1">
            <a:off x="4605056" y="3518254"/>
            <a:ext cx="4494" cy="85559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BC46D49-3178-C890-C699-1C9F765212F1}"/>
              </a:ext>
            </a:extLst>
          </p:cNvPr>
          <p:cNvSpPr txBox="1"/>
          <p:nvPr/>
        </p:nvSpPr>
        <p:spPr>
          <a:xfrm>
            <a:off x="4906789" y="3936672"/>
            <a:ext cx="80304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>
                <a:solidFill>
                  <a:schemeClr val="tx2"/>
                </a:solidFill>
              </a:rPr>
              <a:t>Workshop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3261CD-49E2-29E3-0D8D-B764234F266D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5205640" y="3609467"/>
            <a:ext cx="102669" cy="32720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0FD3A96-24CE-33B5-4EFD-1E86DEDFC7EB}"/>
              </a:ext>
            </a:extLst>
          </p:cNvPr>
          <p:cNvCxnSpPr>
            <a:cxnSpLocks/>
          </p:cNvCxnSpPr>
          <p:nvPr/>
        </p:nvCxnSpPr>
        <p:spPr>
          <a:xfrm flipV="1">
            <a:off x="6103052" y="3816631"/>
            <a:ext cx="460807" cy="126871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9C31693-8B12-88A8-FE7B-F407786F65B5}"/>
              </a:ext>
            </a:extLst>
          </p:cNvPr>
          <p:cNvSpPr txBox="1"/>
          <p:nvPr/>
        </p:nvSpPr>
        <p:spPr>
          <a:xfrm>
            <a:off x="6608089" y="4373848"/>
            <a:ext cx="1716873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b="1" dirty="0"/>
              <a:t>Pilot sector</a:t>
            </a:r>
            <a:r>
              <a:rPr lang="en-GB" dirty="0"/>
              <a:t>: design, integration, bakeout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8193C28-EBF6-0FC9-5AC1-0730194C2F76}"/>
              </a:ext>
            </a:extLst>
          </p:cNvPr>
          <p:cNvCxnSpPr>
            <a:cxnSpLocks/>
          </p:cNvCxnSpPr>
          <p:nvPr/>
        </p:nvCxnSpPr>
        <p:spPr>
          <a:xfrm flipV="1">
            <a:off x="7358602" y="3947361"/>
            <a:ext cx="68565" cy="3231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CE3931D-D837-0666-63CB-50D11671EB2F}"/>
              </a:ext>
            </a:extLst>
          </p:cNvPr>
          <p:cNvSpPr txBox="1"/>
          <p:nvPr/>
        </p:nvSpPr>
        <p:spPr>
          <a:xfrm>
            <a:off x="2793780" y="1796065"/>
            <a:ext cx="1353092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Design of the </a:t>
            </a:r>
            <a:r>
              <a:rPr lang="en-GB" sz="1400" b="1" dirty="0">
                <a:solidFill>
                  <a:schemeClr val="tx2"/>
                </a:solidFill>
              </a:rPr>
              <a:t>pre-prototypes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6E4211B-2B50-0E7E-5FC8-174F6258A8DD}"/>
              </a:ext>
            </a:extLst>
          </p:cNvPr>
          <p:cNvCxnSpPr>
            <a:cxnSpLocks/>
          </p:cNvCxnSpPr>
          <p:nvPr/>
        </p:nvCxnSpPr>
        <p:spPr>
          <a:xfrm>
            <a:off x="3347300" y="2307170"/>
            <a:ext cx="0" cy="24029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07E41DA-6E7F-693D-2BC1-ABB72AC43749}"/>
              </a:ext>
            </a:extLst>
          </p:cNvPr>
          <p:cNvSpPr txBox="1"/>
          <p:nvPr/>
        </p:nvSpPr>
        <p:spPr>
          <a:xfrm>
            <a:off x="5122369" y="1799839"/>
            <a:ext cx="2034092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AISI 304L </a:t>
            </a:r>
            <a:r>
              <a:rPr lang="en-GB" sz="1400" b="1" dirty="0">
                <a:solidFill>
                  <a:schemeClr val="tx2"/>
                </a:solidFill>
              </a:rPr>
              <a:t>pre-prototype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manufactured &amp; installed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C508930-86F9-068A-C1E0-05A5D330B20F}"/>
              </a:ext>
            </a:extLst>
          </p:cNvPr>
          <p:cNvCxnSpPr>
            <a:cxnSpLocks/>
          </p:cNvCxnSpPr>
          <p:nvPr/>
        </p:nvCxnSpPr>
        <p:spPr>
          <a:xfrm flipH="1">
            <a:off x="5341410" y="2282233"/>
            <a:ext cx="401251" cy="56653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FAE2B2B-6C9C-6AD3-360D-5782ED0A0036}"/>
              </a:ext>
            </a:extLst>
          </p:cNvPr>
          <p:cNvSpPr txBox="1"/>
          <p:nvPr/>
        </p:nvSpPr>
        <p:spPr>
          <a:xfrm>
            <a:off x="6121148" y="2370063"/>
            <a:ext cx="148277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>
                <a:solidFill>
                  <a:schemeClr val="tx2"/>
                </a:solidFill>
              </a:rPr>
              <a:t>Pumping modules </a:t>
            </a:r>
          </a:p>
          <a:p>
            <a:pPr algn="l"/>
            <a:r>
              <a:rPr lang="en-GB" sz="1400" dirty="0">
                <a:solidFill>
                  <a:schemeClr val="tx2"/>
                </a:solidFill>
              </a:rPr>
              <a:t>   &amp; integration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3E4109B-EFA6-B8AB-8B63-E924B352EA09}"/>
              </a:ext>
            </a:extLst>
          </p:cNvPr>
          <p:cNvCxnSpPr>
            <a:cxnSpLocks/>
          </p:cNvCxnSpPr>
          <p:nvPr/>
        </p:nvCxnSpPr>
        <p:spPr>
          <a:xfrm flipH="1">
            <a:off x="6380863" y="2807117"/>
            <a:ext cx="151742" cy="17839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53B949-6690-CAAD-426E-346F6FAB43D2}"/>
              </a:ext>
            </a:extLst>
          </p:cNvPr>
          <p:cNvCxnSpPr>
            <a:cxnSpLocks/>
          </p:cNvCxnSpPr>
          <p:nvPr/>
        </p:nvCxnSpPr>
        <p:spPr>
          <a:xfrm flipH="1">
            <a:off x="7688424" y="2257407"/>
            <a:ext cx="473317" cy="91566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BB7F20E-9804-F016-C571-0EBDCC448681}"/>
              </a:ext>
            </a:extLst>
          </p:cNvPr>
          <p:cNvSpPr txBox="1"/>
          <p:nvPr/>
        </p:nvSpPr>
        <p:spPr>
          <a:xfrm>
            <a:off x="7521503" y="1588944"/>
            <a:ext cx="123307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Welding issues solved with AISI 441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8B265A0-2FAA-7585-30F5-7FEFEA32E83B}"/>
              </a:ext>
            </a:extLst>
          </p:cNvPr>
          <p:cNvSpPr txBox="1"/>
          <p:nvPr/>
        </p:nvSpPr>
        <p:spPr>
          <a:xfrm>
            <a:off x="9119623" y="1799838"/>
            <a:ext cx="2034092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Mild-steel </a:t>
            </a:r>
            <a:r>
              <a:rPr lang="en-GB" sz="1400" b="1" dirty="0">
                <a:solidFill>
                  <a:schemeClr val="tx2"/>
                </a:solidFill>
              </a:rPr>
              <a:t>pre-prototype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manufactured &amp; installed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2954DEB-4EA1-6178-B94F-E44C1BD0116C}"/>
              </a:ext>
            </a:extLst>
          </p:cNvPr>
          <p:cNvCxnSpPr>
            <a:cxnSpLocks/>
          </p:cNvCxnSpPr>
          <p:nvPr/>
        </p:nvCxnSpPr>
        <p:spPr>
          <a:xfrm flipH="1">
            <a:off x="8699157" y="2275979"/>
            <a:ext cx="812426" cy="104387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E727161-1CF3-F481-124B-353FA0A06815}"/>
              </a:ext>
            </a:extLst>
          </p:cNvPr>
          <p:cNvSpPr txBox="1"/>
          <p:nvPr/>
        </p:nvSpPr>
        <p:spPr>
          <a:xfrm>
            <a:off x="7871425" y="5141006"/>
            <a:ext cx="1655463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Planning for </a:t>
            </a:r>
            <a:r>
              <a:rPr lang="en-GB" b="1" dirty="0"/>
              <a:t>pilot sector</a:t>
            </a:r>
            <a:r>
              <a:rPr lang="en-GB" dirty="0"/>
              <a:t> stablished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5BB8B29-B53A-10A8-A3E0-7CFBC485B22A}"/>
              </a:ext>
            </a:extLst>
          </p:cNvPr>
          <p:cNvCxnSpPr>
            <a:cxnSpLocks/>
          </p:cNvCxnSpPr>
          <p:nvPr/>
        </p:nvCxnSpPr>
        <p:spPr>
          <a:xfrm flipV="1">
            <a:off x="8699157" y="4110811"/>
            <a:ext cx="0" cy="84973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0DF851BD-F145-92A4-3CD1-4DDB28501947}"/>
              </a:ext>
            </a:extLst>
          </p:cNvPr>
          <p:cNvSpPr txBox="1"/>
          <p:nvPr/>
        </p:nvSpPr>
        <p:spPr>
          <a:xfrm>
            <a:off x="9868930" y="2953588"/>
            <a:ext cx="1964510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First cleaning test results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CB7C4C-145A-7268-ADC0-52B5509CFDAF}"/>
              </a:ext>
            </a:extLst>
          </p:cNvPr>
          <p:cNvCxnSpPr>
            <a:cxnSpLocks/>
          </p:cNvCxnSpPr>
          <p:nvPr/>
        </p:nvCxnSpPr>
        <p:spPr>
          <a:xfrm flipH="1">
            <a:off x="9393025" y="3074500"/>
            <a:ext cx="426478" cy="39815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AD17A16-B303-D277-A675-64756C773704}"/>
              </a:ext>
            </a:extLst>
          </p:cNvPr>
          <p:cNvSpPr txBox="1"/>
          <p:nvPr/>
        </p:nvSpPr>
        <p:spPr>
          <a:xfrm>
            <a:off x="9868930" y="4751536"/>
            <a:ext cx="196451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sz="1400" dirty="0"/>
              <a:t>Design of baffles integration in </a:t>
            </a:r>
            <a:r>
              <a:rPr lang="en-GB" sz="1400" b="1" dirty="0"/>
              <a:t>pilot sector 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FB93A2E-2E27-3559-1CC3-ABCED020D8E1}"/>
              </a:ext>
            </a:extLst>
          </p:cNvPr>
          <p:cNvCxnSpPr>
            <a:cxnSpLocks/>
          </p:cNvCxnSpPr>
          <p:nvPr/>
        </p:nvCxnSpPr>
        <p:spPr>
          <a:xfrm flipH="1" flipV="1">
            <a:off x="9167184" y="4188474"/>
            <a:ext cx="661863" cy="56306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2213FA6B-F0A0-0950-9E19-64041E712202}"/>
              </a:ext>
            </a:extLst>
          </p:cNvPr>
          <p:cNvSpPr txBox="1"/>
          <p:nvPr/>
        </p:nvSpPr>
        <p:spPr>
          <a:xfrm>
            <a:off x="5341410" y="5139475"/>
            <a:ext cx="134343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Welding studies on ferritic </a:t>
            </a:r>
            <a:r>
              <a:rPr lang="en-GB" sz="1400" dirty="0" err="1">
                <a:solidFill>
                  <a:schemeClr val="tx2"/>
                </a:solidFill>
              </a:rPr>
              <a:t>StSt</a:t>
            </a:r>
            <a:r>
              <a:rPr lang="en-GB" sz="1400" dirty="0">
                <a:solidFill>
                  <a:schemeClr val="tx2"/>
                </a:solidFill>
              </a:rPr>
              <a:t> (corrugated)</a:t>
            </a:r>
          </a:p>
        </p:txBody>
      </p:sp>
    </p:spTree>
    <p:extLst>
      <p:ext uri="{BB962C8B-B14F-4D97-AF65-F5344CB8AC3E}">
        <p14:creationId xmlns:p14="http://schemas.microsoft.com/office/powerpoint/2010/main" val="1544264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F47FC-CB9C-3856-320F-04CA1D8F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D0366-773F-5155-F908-AE81F9BA2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C563E-2C21-9974-8FA9-4FCBCE5A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0216539-043A-F334-7650-E9A47D287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098431"/>
              </p:ext>
            </p:extLst>
          </p:nvPr>
        </p:nvGraphicFramePr>
        <p:xfrm>
          <a:off x="377105" y="3345499"/>
          <a:ext cx="11047445" cy="98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96D3E1-635A-03B4-C82C-E549DE3320AC}"/>
              </a:ext>
            </a:extLst>
          </p:cNvPr>
          <p:cNvSpPr txBox="1"/>
          <p:nvPr/>
        </p:nvSpPr>
        <p:spPr>
          <a:xfrm>
            <a:off x="8323543" y="2082701"/>
            <a:ext cx="1821941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b="1" dirty="0"/>
              <a:t>Pilot sector </a:t>
            </a:r>
            <a:r>
              <a:rPr lang="en-GB" dirty="0"/>
              <a:t>pipes manufacturing price enquiry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FACF65-4590-B1F9-0DDC-61C2CBC5B874}"/>
              </a:ext>
            </a:extLst>
          </p:cNvPr>
          <p:cNvSpPr txBox="1"/>
          <p:nvPr/>
        </p:nvSpPr>
        <p:spPr>
          <a:xfrm>
            <a:off x="3520399" y="140378"/>
            <a:ext cx="581409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 dirty="0"/>
              <a:t>CERN participation: </a:t>
            </a:r>
            <a:r>
              <a:rPr lang="en-GB" sz="2400" b="1" dirty="0"/>
              <a:t>Main achievements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DD7E6E-D029-ADBC-E30A-8111F2F1AC55}"/>
              </a:ext>
            </a:extLst>
          </p:cNvPr>
          <p:cNvSpPr txBox="1"/>
          <p:nvPr/>
        </p:nvSpPr>
        <p:spPr>
          <a:xfrm>
            <a:off x="950639" y="4636471"/>
            <a:ext cx="160482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 b="0" dirty="0"/>
              <a:t>Proposal of a new welding procedure (4 mm thickness)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B06B14-68F8-4C72-5174-194BA95A8676}"/>
              </a:ext>
            </a:extLst>
          </p:cNvPr>
          <p:cNvSpPr txBox="1"/>
          <p:nvPr/>
        </p:nvSpPr>
        <p:spPr>
          <a:xfrm>
            <a:off x="5900828" y="5163455"/>
            <a:ext cx="271365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Fabrication of </a:t>
            </a:r>
            <a:r>
              <a:rPr lang="en-GB" b="1" dirty="0"/>
              <a:t>mock-up</a:t>
            </a:r>
            <a:r>
              <a:rPr lang="en-GB" dirty="0"/>
              <a:t> for testing compatibility of new welding procedure and dust studies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4F3FA5-FC0D-34C0-BE59-425DC243E072}"/>
              </a:ext>
            </a:extLst>
          </p:cNvPr>
          <p:cNvSpPr txBox="1"/>
          <p:nvPr/>
        </p:nvSpPr>
        <p:spPr>
          <a:xfrm>
            <a:off x="9843422" y="2791418"/>
            <a:ext cx="18219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Lay-out of the </a:t>
            </a:r>
            <a:r>
              <a:rPr lang="en-GB" sz="1400" b="1" dirty="0">
                <a:solidFill>
                  <a:schemeClr val="tx2"/>
                </a:solidFill>
              </a:rPr>
              <a:t>pilot sector</a:t>
            </a:r>
            <a:r>
              <a:rPr lang="en-GB" sz="1400" dirty="0">
                <a:solidFill>
                  <a:schemeClr val="tx2"/>
                </a:solidFill>
              </a:rPr>
              <a:t> in TT4 tunnel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5E241-2E22-AB5A-B426-CDDBF8A7F370}"/>
              </a:ext>
            </a:extLst>
          </p:cNvPr>
          <p:cNvSpPr txBox="1"/>
          <p:nvPr/>
        </p:nvSpPr>
        <p:spPr>
          <a:xfrm>
            <a:off x="137551" y="1270540"/>
            <a:ext cx="2034092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AISI 441 </a:t>
            </a:r>
            <a:r>
              <a:rPr lang="en-GB" sz="1400" b="1" dirty="0">
                <a:solidFill>
                  <a:schemeClr val="tx2"/>
                </a:solidFill>
              </a:rPr>
              <a:t>pre-prototype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</a:rPr>
              <a:t>manufactured &amp; installed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55B505-FAD7-0EAD-5093-F50C63799123}"/>
              </a:ext>
            </a:extLst>
          </p:cNvPr>
          <p:cNvCxnSpPr>
            <a:cxnSpLocks/>
          </p:cNvCxnSpPr>
          <p:nvPr/>
        </p:nvCxnSpPr>
        <p:spPr>
          <a:xfrm>
            <a:off x="1186378" y="1759534"/>
            <a:ext cx="334512" cy="47819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F029EB-4C79-ED2A-00F4-3768F4D25D8E}"/>
              </a:ext>
            </a:extLst>
          </p:cNvPr>
          <p:cNvSpPr txBox="1"/>
          <p:nvPr/>
        </p:nvSpPr>
        <p:spPr>
          <a:xfrm>
            <a:off x="2568736" y="1165074"/>
            <a:ext cx="203409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Purchasing of AISI 441 coils for the </a:t>
            </a:r>
            <a:r>
              <a:rPr lang="en-GB" sz="1400" b="1" dirty="0">
                <a:solidFill>
                  <a:schemeClr val="tx2"/>
                </a:solidFill>
              </a:rPr>
              <a:t>pilot sector </a:t>
            </a:r>
            <a:r>
              <a:rPr lang="en-GB" sz="1400" dirty="0">
                <a:solidFill>
                  <a:schemeClr val="tx2"/>
                </a:solidFill>
              </a:rPr>
              <a:t>(12-week lead-time)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0B601A-C478-035D-E48C-6AD595C5DF5E}"/>
              </a:ext>
            </a:extLst>
          </p:cNvPr>
          <p:cNvCxnSpPr>
            <a:cxnSpLocks/>
          </p:cNvCxnSpPr>
          <p:nvPr/>
        </p:nvCxnSpPr>
        <p:spPr>
          <a:xfrm flipH="1">
            <a:off x="3093615" y="1820784"/>
            <a:ext cx="411677" cy="69580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622D3F6-92F6-27B4-02F9-1D93F32D60B7}"/>
              </a:ext>
            </a:extLst>
          </p:cNvPr>
          <p:cNvSpPr txBox="1"/>
          <p:nvPr/>
        </p:nvSpPr>
        <p:spPr>
          <a:xfrm>
            <a:off x="4979886" y="1162288"/>
            <a:ext cx="2034092" cy="646331"/>
          </a:xfrm>
          <a:prstGeom prst="rect">
            <a:avLst/>
          </a:prstGeom>
          <a:solidFill>
            <a:srgbClr val="99FF9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Peers review of the options proposed for the beampipe </a:t>
            </a:r>
            <a:r>
              <a:rPr lang="en-GB" sz="1400" b="1" dirty="0">
                <a:solidFill>
                  <a:schemeClr val="tx2"/>
                </a:solidFill>
              </a:rPr>
              <a:t>pilot sector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EBA783-A417-81F6-C16C-401296EB0CFE}"/>
              </a:ext>
            </a:extLst>
          </p:cNvPr>
          <p:cNvCxnSpPr>
            <a:cxnSpLocks/>
          </p:cNvCxnSpPr>
          <p:nvPr/>
        </p:nvCxnSpPr>
        <p:spPr>
          <a:xfrm flipH="1">
            <a:off x="3763896" y="1875172"/>
            <a:ext cx="1595829" cy="94786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AB92D1-1BD0-DA31-635E-C983B9F9007A}"/>
              </a:ext>
            </a:extLst>
          </p:cNvPr>
          <p:cNvCxnSpPr>
            <a:cxnSpLocks/>
          </p:cNvCxnSpPr>
          <p:nvPr/>
        </p:nvCxnSpPr>
        <p:spPr>
          <a:xfrm flipV="1">
            <a:off x="2035941" y="3868593"/>
            <a:ext cx="411004" cy="76001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D49E576-5868-EB04-A94B-98476078A4D1}"/>
              </a:ext>
            </a:extLst>
          </p:cNvPr>
          <p:cNvSpPr txBox="1"/>
          <p:nvPr/>
        </p:nvSpPr>
        <p:spPr>
          <a:xfrm>
            <a:off x="3269269" y="4769495"/>
            <a:ext cx="14098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Cleaning tests with robot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BC52DB-E359-EF9B-E83A-5080DBD65710}"/>
              </a:ext>
            </a:extLst>
          </p:cNvPr>
          <p:cNvCxnSpPr>
            <a:cxnSpLocks/>
          </p:cNvCxnSpPr>
          <p:nvPr/>
        </p:nvCxnSpPr>
        <p:spPr>
          <a:xfrm flipV="1">
            <a:off x="4145810" y="4138022"/>
            <a:ext cx="422079" cy="63147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9664D60-9588-9EC2-1EBD-6A2F22B2EE14}"/>
              </a:ext>
            </a:extLst>
          </p:cNvPr>
          <p:cNvSpPr txBox="1"/>
          <p:nvPr/>
        </p:nvSpPr>
        <p:spPr>
          <a:xfrm>
            <a:off x="6096000" y="2080575"/>
            <a:ext cx="1821941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Technical specification for Virgo-like pipes for </a:t>
            </a:r>
            <a:r>
              <a:rPr lang="en-GB" sz="1400" b="1" dirty="0">
                <a:solidFill>
                  <a:schemeClr val="tx2"/>
                </a:solidFill>
              </a:rPr>
              <a:t>pilot sector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A7E276E-5A9C-2670-28A3-19FC2E483CD2}"/>
              </a:ext>
            </a:extLst>
          </p:cNvPr>
          <p:cNvCxnSpPr>
            <a:cxnSpLocks/>
          </p:cNvCxnSpPr>
          <p:nvPr/>
        </p:nvCxnSpPr>
        <p:spPr>
          <a:xfrm flipH="1">
            <a:off x="6203972" y="2762687"/>
            <a:ext cx="532704" cy="5141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0BE8F09-618B-2077-BD38-27BFBAB07AE1}"/>
              </a:ext>
            </a:extLst>
          </p:cNvPr>
          <p:cNvCxnSpPr>
            <a:cxnSpLocks/>
          </p:cNvCxnSpPr>
          <p:nvPr/>
        </p:nvCxnSpPr>
        <p:spPr>
          <a:xfrm flipH="1">
            <a:off x="8119972" y="2621662"/>
            <a:ext cx="735704" cy="96235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3C33A53-E285-37E3-524D-5E587DE410F4}"/>
              </a:ext>
            </a:extLst>
          </p:cNvPr>
          <p:cNvCxnSpPr>
            <a:cxnSpLocks/>
          </p:cNvCxnSpPr>
          <p:nvPr/>
        </p:nvCxnSpPr>
        <p:spPr>
          <a:xfrm flipV="1">
            <a:off x="8213124" y="4706302"/>
            <a:ext cx="321283" cy="45715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1F178E8-D285-94E2-C999-D3FA9E0004BF}"/>
              </a:ext>
            </a:extLst>
          </p:cNvPr>
          <p:cNvCxnSpPr>
            <a:cxnSpLocks/>
          </p:cNvCxnSpPr>
          <p:nvPr/>
        </p:nvCxnSpPr>
        <p:spPr>
          <a:xfrm flipH="1">
            <a:off x="9943070" y="3271738"/>
            <a:ext cx="467213" cy="56506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078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CE89CB0-01FF-EE87-6EBA-B03AF630C905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latin typeface="+mj-lt"/>
                <a:ea typeface="+mj-ea"/>
                <a:cs typeface="+mj-cs"/>
              </a:rPr>
              <a:t>ET beampipe pilot sector: detailed design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3D229-6BA1-7A34-809A-CFE3DBA21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17.06.2024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FE722E-8439-82EE-BF34-68B6213FE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Ana Teresa Perez Fontenla --- ET-PP meeting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30AD2-08E3-0F3D-2C14-AD7F20D6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FF0F7-B318-EFAB-F89F-8B35E2D9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158" y="908720"/>
            <a:ext cx="7453598" cy="52920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585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7D2FF-080B-7A35-11F6-7BBDB1BD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423B8-41C0-2146-D76F-86A18E13B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51D10-D4E2-0041-6EC3-2182A2BF4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ED1DC6-C807-55FD-1399-8AEFB6EDCA8A}"/>
              </a:ext>
            </a:extLst>
          </p:cNvPr>
          <p:cNvGraphicFramePr>
            <a:graphicFrameLocks noGrp="1"/>
          </p:cNvGraphicFramePr>
          <p:nvPr/>
        </p:nvGraphicFramePr>
        <p:xfrm>
          <a:off x="407988" y="1380341"/>
          <a:ext cx="11175127" cy="16916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39492">
                  <a:extLst>
                    <a:ext uri="{9D8B030D-6E8A-4147-A177-3AD203B41FA5}">
                      <a16:colId xmlns:a16="http://schemas.microsoft.com/office/drawing/2014/main" val="285264081"/>
                    </a:ext>
                  </a:extLst>
                </a:gridCol>
                <a:gridCol w="1939492">
                  <a:extLst>
                    <a:ext uri="{9D8B030D-6E8A-4147-A177-3AD203B41FA5}">
                      <a16:colId xmlns:a16="http://schemas.microsoft.com/office/drawing/2014/main" val="3642066401"/>
                    </a:ext>
                  </a:extLst>
                </a:gridCol>
                <a:gridCol w="2112555">
                  <a:extLst>
                    <a:ext uri="{9D8B030D-6E8A-4147-A177-3AD203B41FA5}">
                      <a16:colId xmlns:a16="http://schemas.microsoft.com/office/drawing/2014/main" val="899034058"/>
                    </a:ext>
                  </a:extLst>
                </a:gridCol>
                <a:gridCol w="1766429">
                  <a:extLst>
                    <a:ext uri="{9D8B030D-6E8A-4147-A177-3AD203B41FA5}">
                      <a16:colId xmlns:a16="http://schemas.microsoft.com/office/drawing/2014/main" val="3664996832"/>
                    </a:ext>
                  </a:extLst>
                </a:gridCol>
                <a:gridCol w="1929807">
                  <a:extLst>
                    <a:ext uri="{9D8B030D-6E8A-4147-A177-3AD203B41FA5}">
                      <a16:colId xmlns:a16="http://schemas.microsoft.com/office/drawing/2014/main" val="1549786055"/>
                    </a:ext>
                  </a:extLst>
                </a:gridCol>
                <a:gridCol w="1487352">
                  <a:extLst>
                    <a:ext uri="{9D8B030D-6E8A-4147-A177-3AD203B41FA5}">
                      <a16:colId xmlns:a16="http://schemas.microsoft.com/office/drawing/2014/main" val="38912810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Materials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ET Vacuum requirements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Manufacturability</a:t>
                      </a:r>
                    </a:p>
                    <a:p>
                      <a:pPr algn="ctr"/>
                      <a:r>
                        <a:rPr lang="en-US" sz="1200" dirty="0"/>
                        <a:t>(Welding and forming)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Corrosion resistance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Air bakeout/</a:t>
                      </a:r>
                    </a:p>
                    <a:p>
                      <a:pPr algn="ctr"/>
                      <a:r>
                        <a:rPr lang="en-US" sz="1600" dirty="0"/>
                        <a:t>vacuum firing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838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AISI 304 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Necessary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476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 315 MC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Not necessary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4218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AISI 441</a:t>
                      </a:r>
                      <a:endParaRPr lang="en-GB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</a:t>
                      </a:r>
                      <a:endParaRPr lang="en-GB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</a:t>
                      </a:r>
                      <a:endParaRPr lang="en-GB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  <a:endParaRPr lang="en-GB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Not necessary</a:t>
                      </a:r>
                      <a:endParaRPr lang="en-GB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  <a:endParaRPr lang="en-GB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408335"/>
                  </a:ext>
                </a:extLst>
              </a:tr>
            </a:tbl>
          </a:graphicData>
        </a:graphic>
      </p:graphicFrame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1163F59D-B5E8-CEEA-B19F-7E6026D8D49C}"/>
              </a:ext>
            </a:extLst>
          </p:cNvPr>
          <p:cNvGraphicFramePr>
            <a:graphicFrameLocks noGrp="1"/>
          </p:cNvGraphicFramePr>
          <p:nvPr/>
        </p:nvGraphicFramePr>
        <p:xfrm>
          <a:off x="8929935" y="3309502"/>
          <a:ext cx="2395602" cy="6400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98534">
                  <a:extLst>
                    <a:ext uri="{9D8B030D-6E8A-4147-A177-3AD203B41FA5}">
                      <a16:colId xmlns:a16="http://schemas.microsoft.com/office/drawing/2014/main" val="4114366393"/>
                    </a:ext>
                  </a:extLst>
                </a:gridCol>
                <a:gridCol w="798534">
                  <a:extLst>
                    <a:ext uri="{9D8B030D-6E8A-4147-A177-3AD203B41FA5}">
                      <a16:colId xmlns:a16="http://schemas.microsoft.com/office/drawing/2014/main" val="34921593"/>
                    </a:ext>
                  </a:extLst>
                </a:gridCol>
                <a:gridCol w="798534">
                  <a:extLst>
                    <a:ext uri="{9D8B030D-6E8A-4147-A177-3AD203B41FA5}">
                      <a16:colId xmlns:a16="http://schemas.microsoft.com/office/drawing/2014/main" val="1667709923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S315 MC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AISI 441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304L</a:t>
                      </a:r>
                      <a:endParaRPr lang="en-GB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71403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~1100</a:t>
                      </a:r>
                    </a:p>
                    <a:p>
                      <a:pPr algn="ctr"/>
                      <a:r>
                        <a:rPr lang="en-GB" sz="1000" kern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ea typeface="Calibri" panose="020F0502020204030204" pitchFamily="34" charset="0"/>
                        </a:rPr>
                        <a:t>€/ton</a:t>
                      </a:r>
                      <a:endParaRPr lang="en-GB" sz="10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~2100 </a:t>
                      </a:r>
                      <a:r>
                        <a:rPr lang="en-GB" sz="1000" kern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ea typeface="Calibri" panose="020F0502020204030204" pitchFamily="34" charset="0"/>
                        </a:rPr>
                        <a:t>€/ton</a:t>
                      </a:r>
                      <a:endParaRPr lang="en-GB" sz="10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~4000 </a:t>
                      </a:r>
                      <a:r>
                        <a:rPr lang="en-GB" sz="1000" kern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ea typeface="Calibri" panose="020F0502020204030204" pitchFamily="34" charset="0"/>
                        </a:rPr>
                        <a:t>€/ton</a:t>
                      </a:r>
                      <a:endParaRPr lang="en-GB" sz="10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22872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4DBB15C-2106-F4BA-E062-56966BA30FFA}"/>
              </a:ext>
            </a:extLst>
          </p:cNvPr>
          <p:cNvGraphicFramePr>
            <a:graphicFrameLocks noGrp="1"/>
          </p:cNvGraphicFramePr>
          <p:nvPr/>
        </p:nvGraphicFramePr>
        <p:xfrm>
          <a:off x="437164" y="3441231"/>
          <a:ext cx="7287138" cy="1822729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1900351">
                  <a:extLst>
                    <a:ext uri="{9D8B030D-6E8A-4147-A177-3AD203B41FA5}">
                      <a16:colId xmlns:a16="http://schemas.microsoft.com/office/drawing/2014/main" val="3010650798"/>
                    </a:ext>
                  </a:extLst>
                </a:gridCol>
                <a:gridCol w="5386787">
                  <a:extLst>
                    <a:ext uri="{9D8B030D-6E8A-4147-A177-3AD203B41FA5}">
                      <a16:colId xmlns:a16="http://schemas.microsoft.com/office/drawing/2014/main" val="1512123853"/>
                    </a:ext>
                  </a:extLst>
                </a:gridCol>
              </a:tblGrid>
              <a:tr h="506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Components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Material and dimensions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(Procurement estimation)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8786503"/>
                  </a:ext>
                </a:extLst>
              </a:tr>
              <a:tr h="446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Vacuum chamber and end caps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AISI 441, 2B surface,~ 4 mm thickness, width of coil ~1500 mm, quantity=12 tons**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8580588"/>
                  </a:ext>
                </a:extLst>
              </a:tr>
              <a:tr h="4896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Stiffeners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AISI 441 / 304L, 4-8 mm thickness, width 45-60 mm, length ~3.5m, 80-100 pieces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9531824"/>
                  </a:ext>
                </a:extLst>
              </a:tr>
              <a:tr h="3799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Sleeves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AISI 441, ~2mm thickness, standard width coil, 1 ton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0157532"/>
                  </a:ext>
                </a:extLst>
              </a:tr>
            </a:tbl>
          </a:graphicData>
        </a:graphic>
      </p:graphicFrame>
      <p:pic>
        <p:nvPicPr>
          <p:cNvPr id="8" name="Picture 7" descr="A blueprint of a machine">
            <a:extLst>
              <a:ext uri="{FF2B5EF4-FFF2-40B4-BE49-F238E27FC236}">
                <a16:creationId xmlns:a16="http://schemas.microsoft.com/office/drawing/2014/main" id="{8D045609-FC0D-CA1C-421E-8D8941CB5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773" y="4150323"/>
            <a:ext cx="2796342" cy="2051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9BF9EB-F7F1-FE0B-91FA-9F449C869FC2}"/>
              </a:ext>
            </a:extLst>
          </p:cNvPr>
          <p:cNvSpPr txBox="1"/>
          <p:nvPr/>
        </p:nvSpPr>
        <p:spPr>
          <a:xfrm>
            <a:off x="447057" y="5427786"/>
            <a:ext cx="683224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dirty="0"/>
              <a:t>** Quantity of material needed for two chambers</a:t>
            </a:r>
            <a:endParaRPr lang="en-GB" sz="10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07EBB9-604F-16D1-AF78-3CAB827989BE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8496323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beampipe pilot sector: proposed material</a:t>
            </a:r>
          </a:p>
        </p:txBody>
      </p:sp>
    </p:spTree>
    <p:extLst>
      <p:ext uri="{BB962C8B-B14F-4D97-AF65-F5344CB8AC3E}">
        <p14:creationId xmlns:p14="http://schemas.microsoft.com/office/powerpoint/2010/main" val="808428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8E7A-9C62-92E4-C335-590F26E8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2DE61-39E9-8CEE-F59A-C80F0EA4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D0864-1138-E48C-392A-AB0DBEF0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379687-C5A6-7E1C-DF94-EDFDF21CE37E}"/>
              </a:ext>
            </a:extLst>
          </p:cNvPr>
          <p:cNvSpPr/>
          <p:nvPr/>
        </p:nvSpPr>
        <p:spPr>
          <a:xfrm>
            <a:off x="1008463" y="4571808"/>
            <a:ext cx="5053521" cy="4747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     Vacuum chamber wall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FBB48-7A47-405E-346B-FA8630619400}"/>
              </a:ext>
            </a:extLst>
          </p:cNvPr>
          <p:cNvSpPr/>
          <p:nvPr/>
        </p:nvSpPr>
        <p:spPr>
          <a:xfrm>
            <a:off x="6343338" y="4571808"/>
            <a:ext cx="5325020" cy="4747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B6ACEA9-7790-A79E-DCF9-161F88A956F4}"/>
              </a:ext>
            </a:extLst>
          </p:cNvPr>
          <p:cNvSpPr/>
          <p:nvPr/>
        </p:nvSpPr>
        <p:spPr>
          <a:xfrm>
            <a:off x="3940107" y="4211322"/>
            <a:ext cx="4806461" cy="360486"/>
          </a:xfrm>
          <a:custGeom>
            <a:avLst/>
            <a:gdLst>
              <a:gd name="connsiteX0" fmla="*/ 0 w 4806461"/>
              <a:gd name="connsiteY0" fmla="*/ 0 h 254977"/>
              <a:gd name="connsiteX1" fmla="*/ 4806461 w 4806461"/>
              <a:gd name="connsiteY1" fmla="*/ 0 h 254977"/>
              <a:gd name="connsiteX2" fmla="*/ 4806461 w 4806461"/>
              <a:gd name="connsiteY2" fmla="*/ 254977 h 254977"/>
              <a:gd name="connsiteX3" fmla="*/ 0 w 4806461"/>
              <a:gd name="connsiteY3" fmla="*/ 254977 h 254977"/>
              <a:gd name="connsiteX4" fmla="*/ 0 w 4806461"/>
              <a:gd name="connsiteY4" fmla="*/ 0 h 254977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4806461 w 4806461"/>
              <a:gd name="connsiteY2" fmla="*/ 8793 h 263770"/>
              <a:gd name="connsiteX3" fmla="*/ 4806461 w 4806461"/>
              <a:gd name="connsiteY3" fmla="*/ 263770 h 263770"/>
              <a:gd name="connsiteX4" fmla="*/ 0 w 4806461"/>
              <a:gd name="connsiteY4" fmla="*/ 263770 h 263770"/>
              <a:gd name="connsiteX5" fmla="*/ 0 w 4806461"/>
              <a:gd name="connsiteY5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4806461 w 4806461"/>
              <a:gd name="connsiteY2" fmla="*/ 8793 h 263770"/>
              <a:gd name="connsiteX3" fmla="*/ 4806461 w 4806461"/>
              <a:gd name="connsiteY3" fmla="*/ 263770 h 263770"/>
              <a:gd name="connsiteX4" fmla="*/ 1324707 w 4806461"/>
              <a:gd name="connsiteY4" fmla="*/ 254977 h 263770"/>
              <a:gd name="connsiteX5" fmla="*/ 0 w 4806461"/>
              <a:gd name="connsiteY5" fmla="*/ 263770 h 263770"/>
              <a:gd name="connsiteX6" fmla="*/ 0 w 4806461"/>
              <a:gd name="connsiteY6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3584330 w 4806461"/>
              <a:gd name="connsiteY2" fmla="*/ 0 h 263770"/>
              <a:gd name="connsiteX3" fmla="*/ 4806461 w 4806461"/>
              <a:gd name="connsiteY3" fmla="*/ 8793 h 263770"/>
              <a:gd name="connsiteX4" fmla="*/ 4806461 w 4806461"/>
              <a:gd name="connsiteY4" fmla="*/ 263770 h 263770"/>
              <a:gd name="connsiteX5" fmla="*/ 1324707 w 4806461"/>
              <a:gd name="connsiteY5" fmla="*/ 254977 h 263770"/>
              <a:gd name="connsiteX6" fmla="*/ 0 w 4806461"/>
              <a:gd name="connsiteY6" fmla="*/ 263770 h 263770"/>
              <a:gd name="connsiteX7" fmla="*/ 0 w 4806461"/>
              <a:gd name="connsiteY7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3584330 w 4806461"/>
              <a:gd name="connsiteY2" fmla="*/ 0 h 263770"/>
              <a:gd name="connsiteX3" fmla="*/ 4806461 w 4806461"/>
              <a:gd name="connsiteY3" fmla="*/ 8793 h 263770"/>
              <a:gd name="connsiteX4" fmla="*/ 4806461 w 4806461"/>
              <a:gd name="connsiteY4" fmla="*/ 263770 h 263770"/>
              <a:gd name="connsiteX5" fmla="*/ 3584330 w 4806461"/>
              <a:gd name="connsiteY5" fmla="*/ 263770 h 263770"/>
              <a:gd name="connsiteX6" fmla="*/ 1324707 w 4806461"/>
              <a:gd name="connsiteY6" fmla="*/ 254977 h 263770"/>
              <a:gd name="connsiteX7" fmla="*/ 0 w 4806461"/>
              <a:gd name="connsiteY7" fmla="*/ 263770 h 263770"/>
              <a:gd name="connsiteX8" fmla="*/ 0 w 4806461"/>
              <a:gd name="connsiteY8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3584330 w 4806461"/>
              <a:gd name="connsiteY2" fmla="*/ 0 h 263770"/>
              <a:gd name="connsiteX3" fmla="*/ 4806461 w 4806461"/>
              <a:gd name="connsiteY3" fmla="*/ 8793 h 263770"/>
              <a:gd name="connsiteX4" fmla="*/ 4806461 w 4806461"/>
              <a:gd name="connsiteY4" fmla="*/ 263770 h 263770"/>
              <a:gd name="connsiteX5" fmla="*/ 3584330 w 4806461"/>
              <a:gd name="connsiteY5" fmla="*/ 263770 h 263770"/>
              <a:gd name="connsiteX6" fmla="*/ 0 w 4806461"/>
              <a:gd name="connsiteY6" fmla="*/ 263770 h 263770"/>
              <a:gd name="connsiteX7" fmla="*/ 0 w 4806461"/>
              <a:gd name="connsiteY7" fmla="*/ 8793 h 263770"/>
              <a:gd name="connsiteX0" fmla="*/ 0 w 4806461"/>
              <a:gd name="connsiteY0" fmla="*/ 8793 h 263770"/>
              <a:gd name="connsiteX1" fmla="*/ 1333500 w 4806461"/>
              <a:gd name="connsiteY1" fmla="*/ 0 h 263770"/>
              <a:gd name="connsiteX2" fmla="*/ 3584330 w 4806461"/>
              <a:gd name="connsiteY2" fmla="*/ 0 h 263770"/>
              <a:gd name="connsiteX3" fmla="*/ 4806461 w 4806461"/>
              <a:gd name="connsiteY3" fmla="*/ 8793 h 263770"/>
              <a:gd name="connsiteX4" fmla="*/ 4806461 w 4806461"/>
              <a:gd name="connsiteY4" fmla="*/ 263770 h 263770"/>
              <a:gd name="connsiteX5" fmla="*/ 3584330 w 4806461"/>
              <a:gd name="connsiteY5" fmla="*/ 263770 h 263770"/>
              <a:gd name="connsiteX6" fmla="*/ 1324707 w 4806461"/>
              <a:gd name="connsiteY6" fmla="*/ 254977 h 263770"/>
              <a:gd name="connsiteX7" fmla="*/ 0 w 4806461"/>
              <a:gd name="connsiteY7" fmla="*/ 263770 h 263770"/>
              <a:gd name="connsiteX8" fmla="*/ 0 w 4806461"/>
              <a:gd name="connsiteY8" fmla="*/ 8793 h 263770"/>
              <a:gd name="connsiteX0" fmla="*/ 0 w 4806461"/>
              <a:gd name="connsiteY0" fmla="*/ 123093 h 378070"/>
              <a:gd name="connsiteX1" fmla="*/ 1333500 w 4806461"/>
              <a:gd name="connsiteY1" fmla="*/ 114300 h 378070"/>
              <a:gd name="connsiteX2" fmla="*/ 3593122 w 4806461"/>
              <a:gd name="connsiteY2" fmla="*/ 0 h 378070"/>
              <a:gd name="connsiteX3" fmla="*/ 4806461 w 4806461"/>
              <a:gd name="connsiteY3" fmla="*/ 123093 h 378070"/>
              <a:gd name="connsiteX4" fmla="*/ 4806461 w 4806461"/>
              <a:gd name="connsiteY4" fmla="*/ 378070 h 378070"/>
              <a:gd name="connsiteX5" fmla="*/ 3584330 w 4806461"/>
              <a:gd name="connsiteY5" fmla="*/ 378070 h 378070"/>
              <a:gd name="connsiteX6" fmla="*/ 1324707 w 4806461"/>
              <a:gd name="connsiteY6" fmla="*/ 369277 h 378070"/>
              <a:gd name="connsiteX7" fmla="*/ 0 w 4806461"/>
              <a:gd name="connsiteY7" fmla="*/ 378070 h 378070"/>
              <a:gd name="connsiteX8" fmla="*/ 0 w 4806461"/>
              <a:gd name="connsiteY8" fmla="*/ 123093 h 378070"/>
              <a:gd name="connsiteX0" fmla="*/ 0 w 4806461"/>
              <a:gd name="connsiteY0" fmla="*/ 123093 h 378070"/>
              <a:gd name="connsiteX1" fmla="*/ 1324708 w 4806461"/>
              <a:gd name="connsiteY1" fmla="*/ 17585 h 378070"/>
              <a:gd name="connsiteX2" fmla="*/ 3593122 w 4806461"/>
              <a:gd name="connsiteY2" fmla="*/ 0 h 378070"/>
              <a:gd name="connsiteX3" fmla="*/ 4806461 w 4806461"/>
              <a:gd name="connsiteY3" fmla="*/ 123093 h 378070"/>
              <a:gd name="connsiteX4" fmla="*/ 4806461 w 4806461"/>
              <a:gd name="connsiteY4" fmla="*/ 378070 h 378070"/>
              <a:gd name="connsiteX5" fmla="*/ 3584330 w 4806461"/>
              <a:gd name="connsiteY5" fmla="*/ 378070 h 378070"/>
              <a:gd name="connsiteX6" fmla="*/ 1324707 w 4806461"/>
              <a:gd name="connsiteY6" fmla="*/ 369277 h 378070"/>
              <a:gd name="connsiteX7" fmla="*/ 0 w 4806461"/>
              <a:gd name="connsiteY7" fmla="*/ 378070 h 378070"/>
              <a:gd name="connsiteX8" fmla="*/ 0 w 4806461"/>
              <a:gd name="connsiteY8" fmla="*/ 123093 h 378070"/>
              <a:gd name="connsiteX0" fmla="*/ 0 w 4806461"/>
              <a:gd name="connsiteY0" fmla="*/ 123093 h 378070"/>
              <a:gd name="connsiteX1" fmla="*/ 1324708 w 4806461"/>
              <a:gd name="connsiteY1" fmla="*/ 17585 h 378070"/>
              <a:gd name="connsiteX2" fmla="*/ 3593122 w 4806461"/>
              <a:gd name="connsiteY2" fmla="*/ 0 h 378070"/>
              <a:gd name="connsiteX3" fmla="*/ 4806461 w 4806461"/>
              <a:gd name="connsiteY3" fmla="*/ 123093 h 378070"/>
              <a:gd name="connsiteX4" fmla="*/ 4806461 w 4806461"/>
              <a:gd name="connsiteY4" fmla="*/ 378070 h 378070"/>
              <a:gd name="connsiteX5" fmla="*/ 3584330 w 4806461"/>
              <a:gd name="connsiteY5" fmla="*/ 378070 h 378070"/>
              <a:gd name="connsiteX6" fmla="*/ 1342292 w 4806461"/>
              <a:gd name="connsiteY6" fmla="*/ 237392 h 378070"/>
              <a:gd name="connsiteX7" fmla="*/ 0 w 4806461"/>
              <a:gd name="connsiteY7" fmla="*/ 378070 h 378070"/>
              <a:gd name="connsiteX8" fmla="*/ 0 w 4806461"/>
              <a:gd name="connsiteY8" fmla="*/ 123093 h 378070"/>
              <a:gd name="connsiteX0" fmla="*/ 0 w 4806461"/>
              <a:gd name="connsiteY0" fmla="*/ 123093 h 378070"/>
              <a:gd name="connsiteX1" fmla="*/ 1324708 w 4806461"/>
              <a:gd name="connsiteY1" fmla="*/ 17585 h 378070"/>
              <a:gd name="connsiteX2" fmla="*/ 3593122 w 4806461"/>
              <a:gd name="connsiteY2" fmla="*/ 0 h 378070"/>
              <a:gd name="connsiteX3" fmla="*/ 4806461 w 4806461"/>
              <a:gd name="connsiteY3" fmla="*/ 123093 h 378070"/>
              <a:gd name="connsiteX4" fmla="*/ 4806461 w 4806461"/>
              <a:gd name="connsiteY4" fmla="*/ 378070 h 378070"/>
              <a:gd name="connsiteX5" fmla="*/ 3619499 w 4806461"/>
              <a:gd name="connsiteY5" fmla="*/ 237393 h 378070"/>
              <a:gd name="connsiteX6" fmla="*/ 1342292 w 4806461"/>
              <a:gd name="connsiteY6" fmla="*/ 237392 h 378070"/>
              <a:gd name="connsiteX7" fmla="*/ 0 w 4806461"/>
              <a:gd name="connsiteY7" fmla="*/ 378070 h 378070"/>
              <a:gd name="connsiteX8" fmla="*/ 0 w 4806461"/>
              <a:gd name="connsiteY8" fmla="*/ 123093 h 378070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619499 w 4806461"/>
              <a:gd name="connsiteY5" fmla="*/ 219809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  <a:gd name="connsiteX0" fmla="*/ 0 w 4806461"/>
              <a:gd name="connsiteY0" fmla="*/ 105509 h 360486"/>
              <a:gd name="connsiteX1" fmla="*/ 1324708 w 4806461"/>
              <a:gd name="connsiteY1" fmla="*/ 1 h 360486"/>
              <a:gd name="connsiteX2" fmla="*/ 3575538 w 4806461"/>
              <a:gd name="connsiteY2" fmla="*/ 0 h 360486"/>
              <a:gd name="connsiteX3" fmla="*/ 4806461 w 4806461"/>
              <a:gd name="connsiteY3" fmla="*/ 105509 h 360486"/>
              <a:gd name="connsiteX4" fmla="*/ 4806461 w 4806461"/>
              <a:gd name="connsiteY4" fmla="*/ 360486 h 360486"/>
              <a:gd name="connsiteX5" fmla="*/ 3566745 w 4806461"/>
              <a:gd name="connsiteY5" fmla="*/ 228601 h 360486"/>
              <a:gd name="connsiteX6" fmla="*/ 1342292 w 4806461"/>
              <a:gd name="connsiteY6" fmla="*/ 219808 h 360486"/>
              <a:gd name="connsiteX7" fmla="*/ 0 w 4806461"/>
              <a:gd name="connsiteY7" fmla="*/ 360486 h 360486"/>
              <a:gd name="connsiteX8" fmla="*/ 0 w 4806461"/>
              <a:gd name="connsiteY8" fmla="*/ 105509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6461" h="360486">
                <a:moveTo>
                  <a:pt x="0" y="105509"/>
                </a:moveTo>
                <a:cubicBezTo>
                  <a:pt x="1320799" y="123093"/>
                  <a:pt x="883139" y="35170"/>
                  <a:pt x="1324708" y="1"/>
                </a:cubicBezTo>
                <a:lnTo>
                  <a:pt x="3575538" y="0"/>
                </a:lnTo>
                <a:cubicBezTo>
                  <a:pt x="3985846" y="35170"/>
                  <a:pt x="3569676" y="96716"/>
                  <a:pt x="4806461" y="105509"/>
                </a:cubicBezTo>
                <a:lnTo>
                  <a:pt x="4806461" y="360486"/>
                </a:lnTo>
                <a:cubicBezTo>
                  <a:pt x="3593123" y="348763"/>
                  <a:pt x="3962399" y="275493"/>
                  <a:pt x="3566745" y="228601"/>
                </a:cubicBezTo>
                <a:lnTo>
                  <a:pt x="1342292" y="219808"/>
                </a:lnTo>
                <a:cubicBezTo>
                  <a:pt x="894861" y="266701"/>
                  <a:pt x="1326662" y="348762"/>
                  <a:pt x="0" y="360486"/>
                </a:cubicBezTo>
                <a:lnTo>
                  <a:pt x="0" y="105509"/>
                </a:lnTo>
                <a:close/>
              </a:path>
            </a:pathLst>
          </a:cu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4994A0D-9F88-99F8-0459-D2520BB11CEC}"/>
              </a:ext>
            </a:extLst>
          </p:cNvPr>
          <p:cNvSpPr/>
          <p:nvPr/>
        </p:nvSpPr>
        <p:spPr>
          <a:xfrm>
            <a:off x="8666788" y="4313309"/>
            <a:ext cx="394260" cy="469315"/>
          </a:xfrm>
          <a:custGeom>
            <a:avLst/>
            <a:gdLst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13445"/>
              <a:gd name="connsiteX1" fmla="*/ 316523 w 316523"/>
              <a:gd name="connsiteY1" fmla="*/ 263769 h 413445"/>
              <a:gd name="connsiteX2" fmla="*/ 17585 w 316523"/>
              <a:gd name="connsiteY2" fmla="*/ 404446 h 413445"/>
              <a:gd name="connsiteX3" fmla="*/ 0 w 316523"/>
              <a:gd name="connsiteY3" fmla="*/ 0 h 413445"/>
              <a:gd name="connsiteX0" fmla="*/ 17430 w 333953"/>
              <a:gd name="connsiteY0" fmla="*/ 0 h 413445"/>
              <a:gd name="connsiteX1" fmla="*/ 333953 w 333953"/>
              <a:gd name="connsiteY1" fmla="*/ 263769 h 413445"/>
              <a:gd name="connsiteX2" fmla="*/ 35015 w 333953"/>
              <a:gd name="connsiteY2" fmla="*/ 404446 h 413445"/>
              <a:gd name="connsiteX3" fmla="*/ 17430 w 333953"/>
              <a:gd name="connsiteY3" fmla="*/ 0 h 413445"/>
              <a:gd name="connsiteX0" fmla="*/ 17430 w 333953"/>
              <a:gd name="connsiteY0" fmla="*/ 0 h 415640"/>
              <a:gd name="connsiteX1" fmla="*/ 333953 w 333953"/>
              <a:gd name="connsiteY1" fmla="*/ 263769 h 415640"/>
              <a:gd name="connsiteX2" fmla="*/ 35015 w 333953"/>
              <a:gd name="connsiteY2" fmla="*/ 404446 h 415640"/>
              <a:gd name="connsiteX3" fmla="*/ 17430 w 333953"/>
              <a:gd name="connsiteY3" fmla="*/ 0 h 415640"/>
              <a:gd name="connsiteX0" fmla="*/ 33979 w 350502"/>
              <a:gd name="connsiteY0" fmla="*/ 0 h 415640"/>
              <a:gd name="connsiteX1" fmla="*/ 350502 w 350502"/>
              <a:gd name="connsiteY1" fmla="*/ 263769 h 415640"/>
              <a:gd name="connsiteX2" fmla="*/ 51564 w 350502"/>
              <a:gd name="connsiteY2" fmla="*/ 404446 h 415640"/>
              <a:gd name="connsiteX3" fmla="*/ 33979 w 350502"/>
              <a:gd name="connsiteY3" fmla="*/ 0 h 415640"/>
              <a:gd name="connsiteX0" fmla="*/ 59980 w 376503"/>
              <a:gd name="connsiteY0" fmla="*/ 0 h 473849"/>
              <a:gd name="connsiteX1" fmla="*/ 376503 w 376503"/>
              <a:gd name="connsiteY1" fmla="*/ 263769 h 473849"/>
              <a:gd name="connsiteX2" fmla="*/ 34462 w 376503"/>
              <a:gd name="connsiteY2" fmla="*/ 466022 h 473849"/>
              <a:gd name="connsiteX3" fmla="*/ 59980 w 376503"/>
              <a:gd name="connsiteY3" fmla="*/ 0 h 473849"/>
              <a:gd name="connsiteX0" fmla="*/ 59980 w 376503"/>
              <a:gd name="connsiteY0" fmla="*/ 0 h 469315"/>
              <a:gd name="connsiteX1" fmla="*/ 376503 w 376503"/>
              <a:gd name="connsiteY1" fmla="*/ 263769 h 469315"/>
              <a:gd name="connsiteX2" fmla="*/ 34462 w 376503"/>
              <a:gd name="connsiteY2" fmla="*/ 466022 h 469315"/>
              <a:gd name="connsiteX3" fmla="*/ 59980 w 376503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60" h="469315">
                <a:moveTo>
                  <a:pt x="77737" y="0"/>
                </a:moveTo>
                <a:cubicBezTo>
                  <a:pt x="291003" y="66371"/>
                  <a:pt x="288752" y="77325"/>
                  <a:pt x="394260" y="263769"/>
                </a:cubicBezTo>
                <a:cubicBezTo>
                  <a:pt x="303850" y="347607"/>
                  <a:pt x="204204" y="493020"/>
                  <a:pt x="52219" y="466022"/>
                </a:cubicBezTo>
                <a:cubicBezTo>
                  <a:pt x="-58321" y="368153"/>
                  <a:pt x="34338" y="144051"/>
                  <a:pt x="77737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6AD1DC-153D-C01B-4728-64C2AE4B76E5}"/>
              </a:ext>
            </a:extLst>
          </p:cNvPr>
          <p:cNvSpPr/>
          <p:nvPr/>
        </p:nvSpPr>
        <p:spPr>
          <a:xfrm flipH="1">
            <a:off x="3625627" y="4313308"/>
            <a:ext cx="394260" cy="469315"/>
          </a:xfrm>
          <a:custGeom>
            <a:avLst/>
            <a:gdLst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13445"/>
              <a:gd name="connsiteX1" fmla="*/ 316523 w 316523"/>
              <a:gd name="connsiteY1" fmla="*/ 263769 h 413445"/>
              <a:gd name="connsiteX2" fmla="*/ 17585 w 316523"/>
              <a:gd name="connsiteY2" fmla="*/ 404446 h 413445"/>
              <a:gd name="connsiteX3" fmla="*/ 0 w 316523"/>
              <a:gd name="connsiteY3" fmla="*/ 0 h 413445"/>
              <a:gd name="connsiteX0" fmla="*/ 17430 w 333953"/>
              <a:gd name="connsiteY0" fmla="*/ 0 h 413445"/>
              <a:gd name="connsiteX1" fmla="*/ 333953 w 333953"/>
              <a:gd name="connsiteY1" fmla="*/ 263769 h 413445"/>
              <a:gd name="connsiteX2" fmla="*/ 35015 w 333953"/>
              <a:gd name="connsiteY2" fmla="*/ 404446 h 413445"/>
              <a:gd name="connsiteX3" fmla="*/ 17430 w 333953"/>
              <a:gd name="connsiteY3" fmla="*/ 0 h 413445"/>
              <a:gd name="connsiteX0" fmla="*/ 17430 w 333953"/>
              <a:gd name="connsiteY0" fmla="*/ 0 h 415640"/>
              <a:gd name="connsiteX1" fmla="*/ 333953 w 333953"/>
              <a:gd name="connsiteY1" fmla="*/ 263769 h 415640"/>
              <a:gd name="connsiteX2" fmla="*/ 35015 w 333953"/>
              <a:gd name="connsiteY2" fmla="*/ 404446 h 415640"/>
              <a:gd name="connsiteX3" fmla="*/ 17430 w 333953"/>
              <a:gd name="connsiteY3" fmla="*/ 0 h 415640"/>
              <a:gd name="connsiteX0" fmla="*/ 33979 w 350502"/>
              <a:gd name="connsiteY0" fmla="*/ 0 h 415640"/>
              <a:gd name="connsiteX1" fmla="*/ 350502 w 350502"/>
              <a:gd name="connsiteY1" fmla="*/ 263769 h 415640"/>
              <a:gd name="connsiteX2" fmla="*/ 51564 w 350502"/>
              <a:gd name="connsiteY2" fmla="*/ 404446 h 415640"/>
              <a:gd name="connsiteX3" fmla="*/ 33979 w 350502"/>
              <a:gd name="connsiteY3" fmla="*/ 0 h 415640"/>
              <a:gd name="connsiteX0" fmla="*/ 59980 w 376503"/>
              <a:gd name="connsiteY0" fmla="*/ 0 h 473849"/>
              <a:gd name="connsiteX1" fmla="*/ 376503 w 376503"/>
              <a:gd name="connsiteY1" fmla="*/ 263769 h 473849"/>
              <a:gd name="connsiteX2" fmla="*/ 34462 w 376503"/>
              <a:gd name="connsiteY2" fmla="*/ 466022 h 473849"/>
              <a:gd name="connsiteX3" fmla="*/ 59980 w 376503"/>
              <a:gd name="connsiteY3" fmla="*/ 0 h 473849"/>
              <a:gd name="connsiteX0" fmla="*/ 59980 w 376503"/>
              <a:gd name="connsiteY0" fmla="*/ 0 h 469315"/>
              <a:gd name="connsiteX1" fmla="*/ 376503 w 376503"/>
              <a:gd name="connsiteY1" fmla="*/ 263769 h 469315"/>
              <a:gd name="connsiteX2" fmla="*/ 34462 w 376503"/>
              <a:gd name="connsiteY2" fmla="*/ 466022 h 469315"/>
              <a:gd name="connsiteX3" fmla="*/ 59980 w 376503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60" h="469315">
                <a:moveTo>
                  <a:pt x="77737" y="0"/>
                </a:moveTo>
                <a:cubicBezTo>
                  <a:pt x="291003" y="66371"/>
                  <a:pt x="288752" y="77325"/>
                  <a:pt x="394260" y="263769"/>
                </a:cubicBezTo>
                <a:cubicBezTo>
                  <a:pt x="303850" y="347607"/>
                  <a:pt x="204204" y="493020"/>
                  <a:pt x="52219" y="466022"/>
                </a:cubicBezTo>
                <a:cubicBezTo>
                  <a:pt x="-58321" y="368153"/>
                  <a:pt x="34338" y="144051"/>
                  <a:pt x="77737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338B93-C35E-140F-5C44-B0C02BD05AF9}"/>
              </a:ext>
            </a:extLst>
          </p:cNvPr>
          <p:cNvSpPr txBox="1"/>
          <p:nvPr/>
        </p:nvSpPr>
        <p:spPr>
          <a:xfrm>
            <a:off x="9061048" y="3574644"/>
            <a:ext cx="2888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External sliding welding sleeve: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Same stainless steel grade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D05394-2D85-9A59-2358-FDFEA496B199}"/>
              </a:ext>
            </a:extLst>
          </p:cNvPr>
          <p:cNvCxnSpPr>
            <a:cxnSpLocks/>
            <a:stCxn id="24" idx="1"/>
            <a:endCxn id="7" idx="2"/>
          </p:cNvCxnSpPr>
          <p:nvPr/>
        </p:nvCxnSpPr>
        <p:spPr>
          <a:xfrm flipH="1">
            <a:off x="7515645" y="3836254"/>
            <a:ext cx="1545403" cy="375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E13CCA1-B141-8C5A-2B42-5212E5B203DE}"/>
              </a:ext>
            </a:extLst>
          </p:cNvPr>
          <p:cNvSpPr txBox="1"/>
          <p:nvPr/>
        </p:nvSpPr>
        <p:spPr>
          <a:xfrm>
            <a:off x="2107688" y="3837567"/>
            <a:ext cx="1086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Fillet weld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F522D1-8F20-9C9C-3B06-8E5C79232146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194044" y="4006844"/>
            <a:ext cx="534081" cy="3847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902F727-1499-5662-99A0-E1B59B2F8D58}"/>
              </a:ext>
            </a:extLst>
          </p:cNvPr>
          <p:cNvSpPr txBox="1"/>
          <p:nvPr/>
        </p:nvSpPr>
        <p:spPr>
          <a:xfrm>
            <a:off x="313885" y="2033170"/>
            <a:ext cx="5258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Radial lip weld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External welded sleeve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B0A510-1641-69CA-99C8-3BFF991DC2ED}"/>
              </a:ext>
            </a:extLst>
          </p:cNvPr>
          <p:cNvSpPr txBox="1"/>
          <p:nvPr/>
        </p:nvSpPr>
        <p:spPr>
          <a:xfrm>
            <a:off x="335974" y="5143109"/>
            <a:ext cx="8527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second solution is considered for the pilot sector.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E80CD8-3D42-15B1-A64D-18EA68FBDD2B}"/>
              </a:ext>
            </a:extLst>
          </p:cNvPr>
          <p:cNvSpPr/>
          <p:nvPr/>
        </p:nvSpPr>
        <p:spPr>
          <a:xfrm>
            <a:off x="1034300" y="2673388"/>
            <a:ext cx="2745339" cy="457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     Vacuum chamber wall  </a:t>
            </a: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5583604B-EB2E-8BAC-C6B2-43846ADCCDC2}"/>
              </a:ext>
            </a:extLst>
          </p:cNvPr>
          <p:cNvSpPr/>
          <p:nvPr/>
        </p:nvSpPr>
        <p:spPr>
          <a:xfrm>
            <a:off x="3044928" y="1692187"/>
            <a:ext cx="1440000" cy="1440000"/>
          </a:xfrm>
          <a:prstGeom prst="blockArc">
            <a:avLst>
              <a:gd name="adj1" fmla="val 21585534"/>
              <a:gd name="adj2" fmla="val 5466712"/>
              <a:gd name="adj3" fmla="val 3184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F6A0FD-EA4C-89D4-32B4-0AD1B0A1636E}"/>
              </a:ext>
            </a:extLst>
          </p:cNvPr>
          <p:cNvSpPr/>
          <p:nvPr/>
        </p:nvSpPr>
        <p:spPr>
          <a:xfrm>
            <a:off x="4023842" y="1963855"/>
            <a:ext cx="461085" cy="457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    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221AB3-A4E9-076D-9C11-07C230B3FD08}"/>
              </a:ext>
            </a:extLst>
          </p:cNvPr>
          <p:cNvGrpSpPr/>
          <p:nvPr/>
        </p:nvGrpSpPr>
        <p:grpSpPr>
          <a:xfrm flipH="1">
            <a:off x="4471054" y="1692187"/>
            <a:ext cx="1866843" cy="1440000"/>
            <a:chOff x="4733924" y="2361309"/>
            <a:chExt cx="1866843" cy="1440000"/>
          </a:xfrm>
          <a:solidFill>
            <a:schemeClr val="bg1">
              <a:lumMod val="65000"/>
            </a:schemeClr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37692A-4079-969D-816E-2FFE9220B5EF}"/>
                </a:ext>
              </a:extLst>
            </p:cNvPr>
            <p:cNvSpPr/>
            <p:nvPr/>
          </p:nvSpPr>
          <p:spPr>
            <a:xfrm>
              <a:off x="4733924" y="3342510"/>
              <a:ext cx="1161553" cy="457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     </a:t>
              </a:r>
            </a:p>
          </p:txBody>
        </p:sp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F2F205D2-EEE0-50B1-0524-F294150DD268}"/>
                </a:ext>
              </a:extLst>
            </p:cNvPr>
            <p:cNvSpPr/>
            <p:nvPr/>
          </p:nvSpPr>
          <p:spPr>
            <a:xfrm>
              <a:off x="5160767" y="2361309"/>
              <a:ext cx="1440000" cy="1440000"/>
            </a:xfrm>
            <a:prstGeom prst="blockArc">
              <a:avLst>
                <a:gd name="adj1" fmla="val 21585534"/>
                <a:gd name="adj2" fmla="val 5466712"/>
                <a:gd name="adj3" fmla="val 3184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79B2686-E29F-A44B-D1BA-6B9F7B79E3B1}"/>
                </a:ext>
              </a:extLst>
            </p:cNvPr>
            <p:cNvSpPr/>
            <p:nvPr/>
          </p:nvSpPr>
          <p:spPr>
            <a:xfrm>
              <a:off x="6139681" y="2632977"/>
              <a:ext cx="461085" cy="457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     </a:t>
              </a: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62E9CC0-C7C5-5342-0BA5-9D67B1DA9E47}"/>
              </a:ext>
            </a:extLst>
          </p:cNvPr>
          <p:cNvSpPr/>
          <p:nvPr/>
        </p:nvSpPr>
        <p:spPr>
          <a:xfrm flipH="1">
            <a:off x="4023613" y="1732381"/>
            <a:ext cx="905554" cy="396698"/>
          </a:xfrm>
          <a:custGeom>
            <a:avLst/>
            <a:gdLst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13445"/>
              <a:gd name="connsiteX1" fmla="*/ 316523 w 316523"/>
              <a:gd name="connsiteY1" fmla="*/ 263769 h 413445"/>
              <a:gd name="connsiteX2" fmla="*/ 17585 w 316523"/>
              <a:gd name="connsiteY2" fmla="*/ 404446 h 413445"/>
              <a:gd name="connsiteX3" fmla="*/ 0 w 316523"/>
              <a:gd name="connsiteY3" fmla="*/ 0 h 413445"/>
              <a:gd name="connsiteX0" fmla="*/ 17430 w 333953"/>
              <a:gd name="connsiteY0" fmla="*/ 0 h 413445"/>
              <a:gd name="connsiteX1" fmla="*/ 333953 w 333953"/>
              <a:gd name="connsiteY1" fmla="*/ 263769 h 413445"/>
              <a:gd name="connsiteX2" fmla="*/ 35015 w 333953"/>
              <a:gd name="connsiteY2" fmla="*/ 404446 h 413445"/>
              <a:gd name="connsiteX3" fmla="*/ 17430 w 333953"/>
              <a:gd name="connsiteY3" fmla="*/ 0 h 413445"/>
              <a:gd name="connsiteX0" fmla="*/ 17430 w 333953"/>
              <a:gd name="connsiteY0" fmla="*/ 0 h 415640"/>
              <a:gd name="connsiteX1" fmla="*/ 333953 w 333953"/>
              <a:gd name="connsiteY1" fmla="*/ 263769 h 415640"/>
              <a:gd name="connsiteX2" fmla="*/ 35015 w 333953"/>
              <a:gd name="connsiteY2" fmla="*/ 404446 h 415640"/>
              <a:gd name="connsiteX3" fmla="*/ 17430 w 333953"/>
              <a:gd name="connsiteY3" fmla="*/ 0 h 415640"/>
              <a:gd name="connsiteX0" fmla="*/ 33979 w 350502"/>
              <a:gd name="connsiteY0" fmla="*/ 0 h 415640"/>
              <a:gd name="connsiteX1" fmla="*/ 350502 w 350502"/>
              <a:gd name="connsiteY1" fmla="*/ 263769 h 415640"/>
              <a:gd name="connsiteX2" fmla="*/ 51564 w 350502"/>
              <a:gd name="connsiteY2" fmla="*/ 404446 h 415640"/>
              <a:gd name="connsiteX3" fmla="*/ 33979 w 350502"/>
              <a:gd name="connsiteY3" fmla="*/ 0 h 415640"/>
              <a:gd name="connsiteX0" fmla="*/ 59980 w 376503"/>
              <a:gd name="connsiteY0" fmla="*/ 0 h 473849"/>
              <a:gd name="connsiteX1" fmla="*/ 376503 w 376503"/>
              <a:gd name="connsiteY1" fmla="*/ 263769 h 473849"/>
              <a:gd name="connsiteX2" fmla="*/ 34462 w 376503"/>
              <a:gd name="connsiteY2" fmla="*/ 466022 h 473849"/>
              <a:gd name="connsiteX3" fmla="*/ 59980 w 376503"/>
              <a:gd name="connsiteY3" fmla="*/ 0 h 473849"/>
              <a:gd name="connsiteX0" fmla="*/ 59980 w 376503"/>
              <a:gd name="connsiteY0" fmla="*/ 0 h 469315"/>
              <a:gd name="connsiteX1" fmla="*/ 376503 w 376503"/>
              <a:gd name="connsiteY1" fmla="*/ 263769 h 469315"/>
              <a:gd name="connsiteX2" fmla="*/ 34462 w 376503"/>
              <a:gd name="connsiteY2" fmla="*/ 466022 h 469315"/>
              <a:gd name="connsiteX3" fmla="*/ 59980 w 376503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2571 w 930564"/>
              <a:gd name="connsiteY0" fmla="*/ 88264 h 271479"/>
              <a:gd name="connsiteX1" fmla="*/ 930564 w 930564"/>
              <a:gd name="connsiteY1" fmla="*/ 65933 h 271479"/>
              <a:gd name="connsiteX2" fmla="*/ 588523 w 930564"/>
              <a:gd name="connsiteY2" fmla="*/ 268186 h 271479"/>
              <a:gd name="connsiteX3" fmla="*/ 2571 w 930564"/>
              <a:gd name="connsiteY3" fmla="*/ 88264 h 271479"/>
              <a:gd name="connsiteX0" fmla="*/ 2571 w 930564"/>
              <a:gd name="connsiteY0" fmla="*/ 193792 h 377007"/>
              <a:gd name="connsiteX1" fmla="*/ 930564 w 930564"/>
              <a:gd name="connsiteY1" fmla="*/ 171461 h 377007"/>
              <a:gd name="connsiteX2" fmla="*/ 588523 w 930564"/>
              <a:gd name="connsiteY2" fmla="*/ 373714 h 377007"/>
              <a:gd name="connsiteX3" fmla="*/ 2571 w 930564"/>
              <a:gd name="connsiteY3" fmla="*/ 193792 h 377007"/>
              <a:gd name="connsiteX0" fmla="*/ 3495 w 931488"/>
              <a:gd name="connsiteY0" fmla="*/ 193792 h 371511"/>
              <a:gd name="connsiteX1" fmla="*/ 931488 w 931488"/>
              <a:gd name="connsiteY1" fmla="*/ 171461 h 371511"/>
              <a:gd name="connsiteX2" fmla="*/ 443592 w 931488"/>
              <a:gd name="connsiteY2" fmla="*/ 368105 h 371511"/>
              <a:gd name="connsiteX3" fmla="*/ 3495 w 931488"/>
              <a:gd name="connsiteY3" fmla="*/ 193792 h 371511"/>
              <a:gd name="connsiteX0" fmla="*/ 4307 w 932300"/>
              <a:gd name="connsiteY0" fmla="*/ 193792 h 371511"/>
              <a:gd name="connsiteX1" fmla="*/ 932300 w 932300"/>
              <a:gd name="connsiteY1" fmla="*/ 171461 h 371511"/>
              <a:gd name="connsiteX2" fmla="*/ 444404 w 932300"/>
              <a:gd name="connsiteY2" fmla="*/ 368105 h 371511"/>
              <a:gd name="connsiteX3" fmla="*/ 4307 w 932300"/>
              <a:gd name="connsiteY3" fmla="*/ 193792 h 371511"/>
              <a:gd name="connsiteX0" fmla="*/ 4307 w 932300"/>
              <a:gd name="connsiteY0" fmla="*/ 193792 h 368105"/>
              <a:gd name="connsiteX1" fmla="*/ 932300 w 932300"/>
              <a:gd name="connsiteY1" fmla="*/ 171461 h 368105"/>
              <a:gd name="connsiteX2" fmla="*/ 444404 w 932300"/>
              <a:gd name="connsiteY2" fmla="*/ 368105 h 368105"/>
              <a:gd name="connsiteX3" fmla="*/ 4307 w 932300"/>
              <a:gd name="connsiteY3" fmla="*/ 193792 h 368105"/>
              <a:gd name="connsiteX0" fmla="*/ 5353 w 933346"/>
              <a:gd name="connsiteY0" fmla="*/ 193792 h 368105"/>
              <a:gd name="connsiteX1" fmla="*/ 933346 w 933346"/>
              <a:gd name="connsiteY1" fmla="*/ 171461 h 368105"/>
              <a:gd name="connsiteX2" fmla="*/ 445450 w 933346"/>
              <a:gd name="connsiteY2" fmla="*/ 368105 h 368105"/>
              <a:gd name="connsiteX3" fmla="*/ 5353 w 933346"/>
              <a:gd name="connsiteY3" fmla="*/ 193792 h 368105"/>
              <a:gd name="connsiteX0" fmla="*/ 5353 w 933346"/>
              <a:gd name="connsiteY0" fmla="*/ 193792 h 368105"/>
              <a:gd name="connsiteX1" fmla="*/ 933346 w 933346"/>
              <a:gd name="connsiteY1" fmla="*/ 171461 h 368105"/>
              <a:gd name="connsiteX2" fmla="*/ 445450 w 933346"/>
              <a:gd name="connsiteY2" fmla="*/ 368105 h 368105"/>
              <a:gd name="connsiteX3" fmla="*/ 5353 w 933346"/>
              <a:gd name="connsiteY3" fmla="*/ 193792 h 368105"/>
              <a:gd name="connsiteX0" fmla="*/ 0 w 927993"/>
              <a:gd name="connsiteY0" fmla="*/ 193792 h 368105"/>
              <a:gd name="connsiteX1" fmla="*/ 927993 w 927993"/>
              <a:gd name="connsiteY1" fmla="*/ 171461 h 368105"/>
              <a:gd name="connsiteX2" fmla="*/ 440097 w 927993"/>
              <a:gd name="connsiteY2" fmla="*/ 368105 h 368105"/>
              <a:gd name="connsiteX3" fmla="*/ 0 w 927993"/>
              <a:gd name="connsiteY3" fmla="*/ 193792 h 368105"/>
              <a:gd name="connsiteX0" fmla="*/ 0 w 927993"/>
              <a:gd name="connsiteY0" fmla="*/ 193792 h 368105"/>
              <a:gd name="connsiteX1" fmla="*/ 927993 w 927993"/>
              <a:gd name="connsiteY1" fmla="*/ 171461 h 368105"/>
              <a:gd name="connsiteX2" fmla="*/ 440097 w 927993"/>
              <a:gd name="connsiteY2" fmla="*/ 368105 h 368105"/>
              <a:gd name="connsiteX3" fmla="*/ 0 w 927993"/>
              <a:gd name="connsiteY3" fmla="*/ 193792 h 368105"/>
              <a:gd name="connsiteX0" fmla="*/ 0 w 927993"/>
              <a:gd name="connsiteY0" fmla="*/ 230981 h 405294"/>
              <a:gd name="connsiteX1" fmla="*/ 927993 w 927993"/>
              <a:gd name="connsiteY1" fmla="*/ 208650 h 405294"/>
              <a:gd name="connsiteX2" fmla="*/ 440097 w 927993"/>
              <a:gd name="connsiteY2" fmla="*/ 405294 h 405294"/>
              <a:gd name="connsiteX3" fmla="*/ 0 w 927993"/>
              <a:gd name="connsiteY3" fmla="*/ 230981 h 405294"/>
              <a:gd name="connsiteX0" fmla="*/ 0 w 927993"/>
              <a:gd name="connsiteY0" fmla="*/ 230981 h 405294"/>
              <a:gd name="connsiteX1" fmla="*/ 927993 w 927993"/>
              <a:gd name="connsiteY1" fmla="*/ 208650 h 405294"/>
              <a:gd name="connsiteX2" fmla="*/ 440097 w 927993"/>
              <a:gd name="connsiteY2" fmla="*/ 405294 h 405294"/>
              <a:gd name="connsiteX3" fmla="*/ 0 w 927993"/>
              <a:gd name="connsiteY3" fmla="*/ 230981 h 405294"/>
              <a:gd name="connsiteX0" fmla="*/ 0 w 927993"/>
              <a:gd name="connsiteY0" fmla="*/ 230981 h 405294"/>
              <a:gd name="connsiteX1" fmla="*/ 927993 w 927993"/>
              <a:gd name="connsiteY1" fmla="*/ 208650 h 405294"/>
              <a:gd name="connsiteX2" fmla="*/ 440097 w 927993"/>
              <a:gd name="connsiteY2" fmla="*/ 405294 h 405294"/>
              <a:gd name="connsiteX3" fmla="*/ 0 w 927993"/>
              <a:gd name="connsiteY3" fmla="*/ 230981 h 405294"/>
              <a:gd name="connsiteX0" fmla="*/ 0 w 905554"/>
              <a:gd name="connsiteY0" fmla="*/ 222385 h 396698"/>
              <a:gd name="connsiteX1" fmla="*/ 905554 w 905554"/>
              <a:gd name="connsiteY1" fmla="*/ 216883 h 396698"/>
              <a:gd name="connsiteX2" fmla="*/ 440097 w 905554"/>
              <a:gd name="connsiteY2" fmla="*/ 396698 h 396698"/>
              <a:gd name="connsiteX3" fmla="*/ 0 w 905554"/>
              <a:gd name="connsiteY3" fmla="*/ 222385 h 39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54" h="396698">
                <a:moveTo>
                  <a:pt x="0" y="222385"/>
                </a:moveTo>
                <a:cubicBezTo>
                  <a:pt x="269365" y="-75882"/>
                  <a:pt x="687850" y="-70538"/>
                  <a:pt x="905554" y="216883"/>
                </a:cubicBezTo>
                <a:cubicBezTo>
                  <a:pt x="764656" y="328770"/>
                  <a:pt x="670619" y="395647"/>
                  <a:pt x="440097" y="396698"/>
                </a:cubicBezTo>
                <a:cubicBezTo>
                  <a:pt x="183701" y="388586"/>
                  <a:pt x="147335" y="338387"/>
                  <a:pt x="0" y="22238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14E019-4377-9E7D-A9D7-1BBFFE7BB6D9}"/>
              </a:ext>
            </a:extLst>
          </p:cNvPr>
          <p:cNvSpPr/>
          <p:nvPr/>
        </p:nvSpPr>
        <p:spPr>
          <a:xfrm>
            <a:off x="6513668" y="2673388"/>
            <a:ext cx="1436343" cy="457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F11A3B-E94D-0571-31F4-DFA0A678D7F0}"/>
              </a:ext>
            </a:extLst>
          </p:cNvPr>
          <p:cNvGrpSpPr>
            <a:grpSpLocks noChangeAspect="1"/>
          </p:cNvGrpSpPr>
          <p:nvPr/>
        </p:nvGrpSpPr>
        <p:grpSpPr>
          <a:xfrm>
            <a:off x="7950011" y="2029476"/>
            <a:ext cx="1029689" cy="896243"/>
            <a:chOff x="4733924" y="2176405"/>
            <a:chExt cx="1866843" cy="1624904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3B9051-CE18-0056-D398-A89D5B5A953D}"/>
                </a:ext>
              </a:extLst>
            </p:cNvPr>
            <p:cNvSpPr/>
            <p:nvPr/>
          </p:nvSpPr>
          <p:spPr>
            <a:xfrm>
              <a:off x="4733924" y="3342510"/>
              <a:ext cx="1161553" cy="457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</a:t>
              </a:r>
            </a:p>
          </p:txBody>
        </p:sp>
        <p:sp>
          <p:nvSpPr>
            <p:cNvPr id="41" name="Block Arc 40">
              <a:extLst>
                <a:ext uri="{FF2B5EF4-FFF2-40B4-BE49-F238E27FC236}">
                  <a16:creationId xmlns:a16="http://schemas.microsoft.com/office/drawing/2014/main" id="{1AF95FC1-64A0-A728-CEDF-FFF1118F297A}"/>
                </a:ext>
              </a:extLst>
            </p:cNvPr>
            <p:cNvSpPr/>
            <p:nvPr/>
          </p:nvSpPr>
          <p:spPr>
            <a:xfrm>
              <a:off x="5160767" y="2361309"/>
              <a:ext cx="1440000" cy="1440000"/>
            </a:xfrm>
            <a:prstGeom prst="blockArc">
              <a:avLst>
                <a:gd name="adj1" fmla="val 21585534"/>
                <a:gd name="adj2" fmla="val 5466712"/>
                <a:gd name="adj3" fmla="val 3184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0A0634A-AE85-FCDB-A302-B4FFDD05C833}"/>
                </a:ext>
              </a:extLst>
            </p:cNvPr>
            <p:cNvSpPr/>
            <p:nvPr/>
          </p:nvSpPr>
          <p:spPr>
            <a:xfrm>
              <a:off x="6139681" y="2176405"/>
              <a:ext cx="461085" cy="91443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6BBF3B3-2E73-E117-E5D3-AC7BC87D196E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979699" y="2028957"/>
            <a:ext cx="1029689" cy="896243"/>
            <a:chOff x="4733924" y="2176405"/>
            <a:chExt cx="1866843" cy="1624904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BB71D45-F035-BD8D-F64A-8752B0AB1BFF}"/>
                </a:ext>
              </a:extLst>
            </p:cNvPr>
            <p:cNvSpPr/>
            <p:nvPr/>
          </p:nvSpPr>
          <p:spPr>
            <a:xfrm>
              <a:off x="4733924" y="3342510"/>
              <a:ext cx="1161553" cy="45785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</a:t>
              </a:r>
            </a:p>
          </p:txBody>
        </p:sp>
        <p:sp>
          <p:nvSpPr>
            <p:cNvPr id="45" name="Block Arc 44">
              <a:extLst>
                <a:ext uri="{FF2B5EF4-FFF2-40B4-BE49-F238E27FC236}">
                  <a16:creationId xmlns:a16="http://schemas.microsoft.com/office/drawing/2014/main" id="{4F3AE9DF-3902-A40D-1897-320B78E163A4}"/>
                </a:ext>
              </a:extLst>
            </p:cNvPr>
            <p:cNvSpPr/>
            <p:nvPr/>
          </p:nvSpPr>
          <p:spPr>
            <a:xfrm>
              <a:off x="5160767" y="2361309"/>
              <a:ext cx="1440000" cy="1440000"/>
            </a:xfrm>
            <a:prstGeom prst="blockArc">
              <a:avLst>
                <a:gd name="adj1" fmla="val 21585534"/>
                <a:gd name="adj2" fmla="val 5466712"/>
                <a:gd name="adj3" fmla="val 3184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5DEA6BB-EF58-6AD6-AE75-65539232DA7E}"/>
                </a:ext>
              </a:extLst>
            </p:cNvPr>
            <p:cNvSpPr/>
            <p:nvPr/>
          </p:nvSpPr>
          <p:spPr>
            <a:xfrm>
              <a:off x="6139681" y="2176405"/>
              <a:ext cx="461085" cy="91443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</a:t>
              </a: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6102FE3-0803-08EE-26F6-F84950474B18}"/>
              </a:ext>
            </a:extLst>
          </p:cNvPr>
          <p:cNvSpPr/>
          <p:nvPr/>
        </p:nvSpPr>
        <p:spPr>
          <a:xfrm flipH="1">
            <a:off x="8725379" y="1875644"/>
            <a:ext cx="508640" cy="283387"/>
          </a:xfrm>
          <a:custGeom>
            <a:avLst/>
            <a:gdLst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13445"/>
              <a:gd name="connsiteX1" fmla="*/ 316523 w 316523"/>
              <a:gd name="connsiteY1" fmla="*/ 263769 h 413445"/>
              <a:gd name="connsiteX2" fmla="*/ 17585 w 316523"/>
              <a:gd name="connsiteY2" fmla="*/ 404446 h 413445"/>
              <a:gd name="connsiteX3" fmla="*/ 0 w 316523"/>
              <a:gd name="connsiteY3" fmla="*/ 0 h 413445"/>
              <a:gd name="connsiteX0" fmla="*/ 17430 w 333953"/>
              <a:gd name="connsiteY0" fmla="*/ 0 h 413445"/>
              <a:gd name="connsiteX1" fmla="*/ 333953 w 333953"/>
              <a:gd name="connsiteY1" fmla="*/ 263769 h 413445"/>
              <a:gd name="connsiteX2" fmla="*/ 35015 w 333953"/>
              <a:gd name="connsiteY2" fmla="*/ 404446 h 413445"/>
              <a:gd name="connsiteX3" fmla="*/ 17430 w 333953"/>
              <a:gd name="connsiteY3" fmla="*/ 0 h 413445"/>
              <a:gd name="connsiteX0" fmla="*/ 17430 w 333953"/>
              <a:gd name="connsiteY0" fmla="*/ 0 h 415640"/>
              <a:gd name="connsiteX1" fmla="*/ 333953 w 333953"/>
              <a:gd name="connsiteY1" fmla="*/ 263769 h 415640"/>
              <a:gd name="connsiteX2" fmla="*/ 35015 w 333953"/>
              <a:gd name="connsiteY2" fmla="*/ 404446 h 415640"/>
              <a:gd name="connsiteX3" fmla="*/ 17430 w 333953"/>
              <a:gd name="connsiteY3" fmla="*/ 0 h 415640"/>
              <a:gd name="connsiteX0" fmla="*/ 33979 w 350502"/>
              <a:gd name="connsiteY0" fmla="*/ 0 h 415640"/>
              <a:gd name="connsiteX1" fmla="*/ 350502 w 350502"/>
              <a:gd name="connsiteY1" fmla="*/ 263769 h 415640"/>
              <a:gd name="connsiteX2" fmla="*/ 51564 w 350502"/>
              <a:gd name="connsiteY2" fmla="*/ 404446 h 415640"/>
              <a:gd name="connsiteX3" fmla="*/ 33979 w 350502"/>
              <a:gd name="connsiteY3" fmla="*/ 0 h 415640"/>
              <a:gd name="connsiteX0" fmla="*/ 59980 w 376503"/>
              <a:gd name="connsiteY0" fmla="*/ 0 h 473849"/>
              <a:gd name="connsiteX1" fmla="*/ 376503 w 376503"/>
              <a:gd name="connsiteY1" fmla="*/ 263769 h 473849"/>
              <a:gd name="connsiteX2" fmla="*/ 34462 w 376503"/>
              <a:gd name="connsiteY2" fmla="*/ 466022 h 473849"/>
              <a:gd name="connsiteX3" fmla="*/ 59980 w 376503"/>
              <a:gd name="connsiteY3" fmla="*/ 0 h 473849"/>
              <a:gd name="connsiteX0" fmla="*/ 59980 w 376503"/>
              <a:gd name="connsiteY0" fmla="*/ 0 h 469315"/>
              <a:gd name="connsiteX1" fmla="*/ 376503 w 376503"/>
              <a:gd name="connsiteY1" fmla="*/ 263769 h 469315"/>
              <a:gd name="connsiteX2" fmla="*/ 34462 w 376503"/>
              <a:gd name="connsiteY2" fmla="*/ 466022 h 469315"/>
              <a:gd name="connsiteX3" fmla="*/ 59980 w 376503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2571 w 930564"/>
              <a:gd name="connsiteY0" fmla="*/ 88264 h 271479"/>
              <a:gd name="connsiteX1" fmla="*/ 930564 w 930564"/>
              <a:gd name="connsiteY1" fmla="*/ 65933 h 271479"/>
              <a:gd name="connsiteX2" fmla="*/ 588523 w 930564"/>
              <a:gd name="connsiteY2" fmla="*/ 268186 h 271479"/>
              <a:gd name="connsiteX3" fmla="*/ 2571 w 930564"/>
              <a:gd name="connsiteY3" fmla="*/ 88264 h 271479"/>
              <a:gd name="connsiteX0" fmla="*/ 2571 w 930564"/>
              <a:gd name="connsiteY0" fmla="*/ 193792 h 377007"/>
              <a:gd name="connsiteX1" fmla="*/ 930564 w 930564"/>
              <a:gd name="connsiteY1" fmla="*/ 171461 h 377007"/>
              <a:gd name="connsiteX2" fmla="*/ 588523 w 930564"/>
              <a:gd name="connsiteY2" fmla="*/ 373714 h 377007"/>
              <a:gd name="connsiteX3" fmla="*/ 2571 w 930564"/>
              <a:gd name="connsiteY3" fmla="*/ 193792 h 377007"/>
              <a:gd name="connsiteX0" fmla="*/ 3495 w 931488"/>
              <a:gd name="connsiteY0" fmla="*/ 193792 h 371511"/>
              <a:gd name="connsiteX1" fmla="*/ 931488 w 931488"/>
              <a:gd name="connsiteY1" fmla="*/ 171461 h 371511"/>
              <a:gd name="connsiteX2" fmla="*/ 443592 w 931488"/>
              <a:gd name="connsiteY2" fmla="*/ 368105 h 371511"/>
              <a:gd name="connsiteX3" fmla="*/ 3495 w 931488"/>
              <a:gd name="connsiteY3" fmla="*/ 193792 h 371511"/>
              <a:gd name="connsiteX0" fmla="*/ 4307 w 932300"/>
              <a:gd name="connsiteY0" fmla="*/ 193792 h 371511"/>
              <a:gd name="connsiteX1" fmla="*/ 932300 w 932300"/>
              <a:gd name="connsiteY1" fmla="*/ 171461 h 371511"/>
              <a:gd name="connsiteX2" fmla="*/ 444404 w 932300"/>
              <a:gd name="connsiteY2" fmla="*/ 368105 h 371511"/>
              <a:gd name="connsiteX3" fmla="*/ 4307 w 932300"/>
              <a:gd name="connsiteY3" fmla="*/ 193792 h 371511"/>
              <a:gd name="connsiteX0" fmla="*/ 4307 w 932300"/>
              <a:gd name="connsiteY0" fmla="*/ 193792 h 368105"/>
              <a:gd name="connsiteX1" fmla="*/ 932300 w 932300"/>
              <a:gd name="connsiteY1" fmla="*/ 171461 h 368105"/>
              <a:gd name="connsiteX2" fmla="*/ 444404 w 932300"/>
              <a:gd name="connsiteY2" fmla="*/ 368105 h 368105"/>
              <a:gd name="connsiteX3" fmla="*/ 4307 w 932300"/>
              <a:gd name="connsiteY3" fmla="*/ 193792 h 368105"/>
              <a:gd name="connsiteX0" fmla="*/ 5353 w 933346"/>
              <a:gd name="connsiteY0" fmla="*/ 193792 h 368105"/>
              <a:gd name="connsiteX1" fmla="*/ 933346 w 933346"/>
              <a:gd name="connsiteY1" fmla="*/ 171461 h 368105"/>
              <a:gd name="connsiteX2" fmla="*/ 445450 w 933346"/>
              <a:gd name="connsiteY2" fmla="*/ 368105 h 368105"/>
              <a:gd name="connsiteX3" fmla="*/ 5353 w 933346"/>
              <a:gd name="connsiteY3" fmla="*/ 193792 h 368105"/>
              <a:gd name="connsiteX0" fmla="*/ 5353 w 933346"/>
              <a:gd name="connsiteY0" fmla="*/ 193792 h 368105"/>
              <a:gd name="connsiteX1" fmla="*/ 933346 w 933346"/>
              <a:gd name="connsiteY1" fmla="*/ 171461 h 368105"/>
              <a:gd name="connsiteX2" fmla="*/ 445450 w 933346"/>
              <a:gd name="connsiteY2" fmla="*/ 368105 h 368105"/>
              <a:gd name="connsiteX3" fmla="*/ 5353 w 933346"/>
              <a:gd name="connsiteY3" fmla="*/ 193792 h 368105"/>
              <a:gd name="connsiteX0" fmla="*/ 0 w 927993"/>
              <a:gd name="connsiteY0" fmla="*/ 193792 h 368105"/>
              <a:gd name="connsiteX1" fmla="*/ 927993 w 927993"/>
              <a:gd name="connsiteY1" fmla="*/ 171461 h 368105"/>
              <a:gd name="connsiteX2" fmla="*/ 440097 w 927993"/>
              <a:gd name="connsiteY2" fmla="*/ 368105 h 368105"/>
              <a:gd name="connsiteX3" fmla="*/ 0 w 927993"/>
              <a:gd name="connsiteY3" fmla="*/ 193792 h 368105"/>
              <a:gd name="connsiteX0" fmla="*/ 0 w 927993"/>
              <a:gd name="connsiteY0" fmla="*/ 193792 h 368105"/>
              <a:gd name="connsiteX1" fmla="*/ 927993 w 927993"/>
              <a:gd name="connsiteY1" fmla="*/ 171461 h 368105"/>
              <a:gd name="connsiteX2" fmla="*/ 440097 w 927993"/>
              <a:gd name="connsiteY2" fmla="*/ 368105 h 368105"/>
              <a:gd name="connsiteX3" fmla="*/ 0 w 927993"/>
              <a:gd name="connsiteY3" fmla="*/ 193792 h 368105"/>
              <a:gd name="connsiteX0" fmla="*/ 0 w 927993"/>
              <a:gd name="connsiteY0" fmla="*/ 230981 h 405294"/>
              <a:gd name="connsiteX1" fmla="*/ 927993 w 927993"/>
              <a:gd name="connsiteY1" fmla="*/ 208650 h 405294"/>
              <a:gd name="connsiteX2" fmla="*/ 440097 w 927993"/>
              <a:gd name="connsiteY2" fmla="*/ 405294 h 405294"/>
              <a:gd name="connsiteX3" fmla="*/ 0 w 927993"/>
              <a:gd name="connsiteY3" fmla="*/ 230981 h 405294"/>
              <a:gd name="connsiteX0" fmla="*/ 0 w 927993"/>
              <a:gd name="connsiteY0" fmla="*/ 230981 h 405294"/>
              <a:gd name="connsiteX1" fmla="*/ 927993 w 927993"/>
              <a:gd name="connsiteY1" fmla="*/ 208650 h 405294"/>
              <a:gd name="connsiteX2" fmla="*/ 440097 w 927993"/>
              <a:gd name="connsiteY2" fmla="*/ 405294 h 405294"/>
              <a:gd name="connsiteX3" fmla="*/ 0 w 927993"/>
              <a:gd name="connsiteY3" fmla="*/ 230981 h 405294"/>
              <a:gd name="connsiteX0" fmla="*/ 0 w 927993"/>
              <a:gd name="connsiteY0" fmla="*/ 230981 h 405294"/>
              <a:gd name="connsiteX1" fmla="*/ 927993 w 927993"/>
              <a:gd name="connsiteY1" fmla="*/ 208650 h 405294"/>
              <a:gd name="connsiteX2" fmla="*/ 440097 w 927993"/>
              <a:gd name="connsiteY2" fmla="*/ 405294 h 405294"/>
              <a:gd name="connsiteX3" fmla="*/ 0 w 927993"/>
              <a:gd name="connsiteY3" fmla="*/ 230981 h 405294"/>
              <a:gd name="connsiteX0" fmla="*/ 0 w 905554"/>
              <a:gd name="connsiteY0" fmla="*/ 222385 h 396698"/>
              <a:gd name="connsiteX1" fmla="*/ 905554 w 905554"/>
              <a:gd name="connsiteY1" fmla="*/ 216883 h 396698"/>
              <a:gd name="connsiteX2" fmla="*/ 440097 w 905554"/>
              <a:gd name="connsiteY2" fmla="*/ 396698 h 396698"/>
              <a:gd name="connsiteX3" fmla="*/ 0 w 905554"/>
              <a:gd name="connsiteY3" fmla="*/ 222385 h 39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54" h="396698">
                <a:moveTo>
                  <a:pt x="0" y="222385"/>
                </a:moveTo>
                <a:cubicBezTo>
                  <a:pt x="269365" y="-75882"/>
                  <a:pt x="687850" y="-70538"/>
                  <a:pt x="905554" y="216883"/>
                </a:cubicBezTo>
                <a:cubicBezTo>
                  <a:pt x="764656" y="328770"/>
                  <a:pt x="670619" y="395647"/>
                  <a:pt x="440097" y="396698"/>
                </a:cubicBezTo>
                <a:cubicBezTo>
                  <a:pt x="183701" y="388586"/>
                  <a:pt x="147335" y="338387"/>
                  <a:pt x="0" y="22238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7A15B7-421A-B0BB-A1A1-F4CF13A8065D}"/>
              </a:ext>
            </a:extLst>
          </p:cNvPr>
          <p:cNvSpPr/>
          <p:nvPr/>
        </p:nvSpPr>
        <p:spPr>
          <a:xfrm>
            <a:off x="10009692" y="2672142"/>
            <a:ext cx="1436343" cy="457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9F7BABC-5695-8071-4D6B-1A4C49BBF05A}"/>
              </a:ext>
            </a:extLst>
          </p:cNvPr>
          <p:cNvSpPr>
            <a:spLocks noChangeAspect="1"/>
          </p:cNvSpPr>
          <p:nvPr/>
        </p:nvSpPr>
        <p:spPr>
          <a:xfrm flipV="1">
            <a:off x="7870191" y="2845826"/>
            <a:ext cx="286923" cy="281884"/>
          </a:xfrm>
          <a:custGeom>
            <a:avLst/>
            <a:gdLst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13445"/>
              <a:gd name="connsiteX1" fmla="*/ 316523 w 316523"/>
              <a:gd name="connsiteY1" fmla="*/ 263769 h 413445"/>
              <a:gd name="connsiteX2" fmla="*/ 17585 w 316523"/>
              <a:gd name="connsiteY2" fmla="*/ 404446 h 413445"/>
              <a:gd name="connsiteX3" fmla="*/ 0 w 316523"/>
              <a:gd name="connsiteY3" fmla="*/ 0 h 413445"/>
              <a:gd name="connsiteX0" fmla="*/ 17430 w 333953"/>
              <a:gd name="connsiteY0" fmla="*/ 0 h 413445"/>
              <a:gd name="connsiteX1" fmla="*/ 333953 w 333953"/>
              <a:gd name="connsiteY1" fmla="*/ 263769 h 413445"/>
              <a:gd name="connsiteX2" fmla="*/ 35015 w 333953"/>
              <a:gd name="connsiteY2" fmla="*/ 404446 h 413445"/>
              <a:gd name="connsiteX3" fmla="*/ 17430 w 333953"/>
              <a:gd name="connsiteY3" fmla="*/ 0 h 413445"/>
              <a:gd name="connsiteX0" fmla="*/ 17430 w 333953"/>
              <a:gd name="connsiteY0" fmla="*/ 0 h 415640"/>
              <a:gd name="connsiteX1" fmla="*/ 333953 w 333953"/>
              <a:gd name="connsiteY1" fmla="*/ 263769 h 415640"/>
              <a:gd name="connsiteX2" fmla="*/ 35015 w 333953"/>
              <a:gd name="connsiteY2" fmla="*/ 404446 h 415640"/>
              <a:gd name="connsiteX3" fmla="*/ 17430 w 333953"/>
              <a:gd name="connsiteY3" fmla="*/ 0 h 415640"/>
              <a:gd name="connsiteX0" fmla="*/ 33979 w 350502"/>
              <a:gd name="connsiteY0" fmla="*/ 0 h 415640"/>
              <a:gd name="connsiteX1" fmla="*/ 350502 w 350502"/>
              <a:gd name="connsiteY1" fmla="*/ 263769 h 415640"/>
              <a:gd name="connsiteX2" fmla="*/ 51564 w 350502"/>
              <a:gd name="connsiteY2" fmla="*/ 404446 h 415640"/>
              <a:gd name="connsiteX3" fmla="*/ 33979 w 350502"/>
              <a:gd name="connsiteY3" fmla="*/ 0 h 415640"/>
              <a:gd name="connsiteX0" fmla="*/ 59980 w 376503"/>
              <a:gd name="connsiteY0" fmla="*/ 0 h 473849"/>
              <a:gd name="connsiteX1" fmla="*/ 376503 w 376503"/>
              <a:gd name="connsiteY1" fmla="*/ 263769 h 473849"/>
              <a:gd name="connsiteX2" fmla="*/ 34462 w 376503"/>
              <a:gd name="connsiteY2" fmla="*/ 466022 h 473849"/>
              <a:gd name="connsiteX3" fmla="*/ 59980 w 376503"/>
              <a:gd name="connsiteY3" fmla="*/ 0 h 473849"/>
              <a:gd name="connsiteX0" fmla="*/ 59980 w 376503"/>
              <a:gd name="connsiteY0" fmla="*/ 0 h 469315"/>
              <a:gd name="connsiteX1" fmla="*/ 376503 w 376503"/>
              <a:gd name="connsiteY1" fmla="*/ 263769 h 469315"/>
              <a:gd name="connsiteX2" fmla="*/ 34462 w 376503"/>
              <a:gd name="connsiteY2" fmla="*/ 466022 h 469315"/>
              <a:gd name="connsiteX3" fmla="*/ 59980 w 376503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107178 w 423701"/>
              <a:gd name="connsiteY0" fmla="*/ 0 h 367305"/>
              <a:gd name="connsiteX1" fmla="*/ 423701 w 423701"/>
              <a:gd name="connsiteY1" fmla="*/ 263769 h 367305"/>
              <a:gd name="connsiteX2" fmla="*/ 43263 w 423701"/>
              <a:gd name="connsiteY2" fmla="*/ 358730 h 367305"/>
              <a:gd name="connsiteX3" fmla="*/ 107178 w 423701"/>
              <a:gd name="connsiteY3" fmla="*/ 0 h 36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701" h="367305">
                <a:moveTo>
                  <a:pt x="107178" y="0"/>
                </a:moveTo>
                <a:cubicBezTo>
                  <a:pt x="320444" y="66371"/>
                  <a:pt x="318193" y="77325"/>
                  <a:pt x="423701" y="263769"/>
                </a:cubicBezTo>
                <a:cubicBezTo>
                  <a:pt x="333291" y="347607"/>
                  <a:pt x="195248" y="385728"/>
                  <a:pt x="43263" y="358730"/>
                </a:cubicBezTo>
                <a:cubicBezTo>
                  <a:pt x="-67277" y="260861"/>
                  <a:pt x="63779" y="144051"/>
                  <a:pt x="107178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40630EF-ACE0-FD33-DB1C-1793E7DB9DBE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9797558" y="2845826"/>
            <a:ext cx="286923" cy="281884"/>
          </a:xfrm>
          <a:custGeom>
            <a:avLst/>
            <a:gdLst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04446"/>
              <a:gd name="connsiteX1" fmla="*/ 316523 w 316523"/>
              <a:gd name="connsiteY1" fmla="*/ 263769 h 404446"/>
              <a:gd name="connsiteX2" fmla="*/ 17585 w 316523"/>
              <a:gd name="connsiteY2" fmla="*/ 404446 h 404446"/>
              <a:gd name="connsiteX3" fmla="*/ 0 w 316523"/>
              <a:gd name="connsiteY3" fmla="*/ 0 h 404446"/>
              <a:gd name="connsiteX0" fmla="*/ 0 w 316523"/>
              <a:gd name="connsiteY0" fmla="*/ 0 h 413445"/>
              <a:gd name="connsiteX1" fmla="*/ 316523 w 316523"/>
              <a:gd name="connsiteY1" fmla="*/ 263769 h 413445"/>
              <a:gd name="connsiteX2" fmla="*/ 17585 w 316523"/>
              <a:gd name="connsiteY2" fmla="*/ 404446 h 413445"/>
              <a:gd name="connsiteX3" fmla="*/ 0 w 316523"/>
              <a:gd name="connsiteY3" fmla="*/ 0 h 413445"/>
              <a:gd name="connsiteX0" fmla="*/ 17430 w 333953"/>
              <a:gd name="connsiteY0" fmla="*/ 0 h 413445"/>
              <a:gd name="connsiteX1" fmla="*/ 333953 w 333953"/>
              <a:gd name="connsiteY1" fmla="*/ 263769 h 413445"/>
              <a:gd name="connsiteX2" fmla="*/ 35015 w 333953"/>
              <a:gd name="connsiteY2" fmla="*/ 404446 h 413445"/>
              <a:gd name="connsiteX3" fmla="*/ 17430 w 333953"/>
              <a:gd name="connsiteY3" fmla="*/ 0 h 413445"/>
              <a:gd name="connsiteX0" fmla="*/ 17430 w 333953"/>
              <a:gd name="connsiteY0" fmla="*/ 0 h 415640"/>
              <a:gd name="connsiteX1" fmla="*/ 333953 w 333953"/>
              <a:gd name="connsiteY1" fmla="*/ 263769 h 415640"/>
              <a:gd name="connsiteX2" fmla="*/ 35015 w 333953"/>
              <a:gd name="connsiteY2" fmla="*/ 404446 h 415640"/>
              <a:gd name="connsiteX3" fmla="*/ 17430 w 333953"/>
              <a:gd name="connsiteY3" fmla="*/ 0 h 415640"/>
              <a:gd name="connsiteX0" fmla="*/ 33979 w 350502"/>
              <a:gd name="connsiteY0" fmla="*/ 0 h 415640"/>
              <a:gd name="connsiteX1" fmla="*/ 350502 w 350502"/>
              <a:gd name="connsiteY1" fmla="*/ 263769 h 415640"/>
              <a:gd name="connsiteX2" fmla="*/ 51564 w 350502"/>
              <a:gd name="connsiteY2" fmla="*/ 404446 h 415640"/>
              <a:gd name="connsiteX3" fmla="*/ 33979 w 350502"/>
              <a:gd name="connsiteY3" fmla="*/ 0 h 415640"/>
              <a:gd name="connsiteX0" fmla="*/ 59980 w 376503"/>
              <a:gd name="connsiteY0" fmla="*/ 0 h 473849"/>
              <a:gd name="connsiteX1" fmla="*/ 376503 w 376503"/>
              <a:gd name="connsiteY1" fmla="*/ 263769 h 473849"/>
              <a:gd name="connsiteX2" fmla="*/ 34462 w 376503"/>
              <a:gd name="connsiteY2" fmla="*/ 466022 h 473849"/>
              <a:gd name="connsiteX3" fmla="*/ 59980 w 376503"/>
              <a:gd name="connsiteY3" fmla="*/ 0 h 473849"/>
              <a:gd name="connsiteX0" fmla="*/ 59980 w 376503"/>
              <a:gd name="connsiteY0" fmla="*/ 0 h 469315"/>
              <a:gd name="connsiteX1" fmla="*/ 376503 w 376503"/>
              <a:gd name="connsiteY1" fmla="*/ 263769 h 469315"/>
              <a:gd name="connsiteX2" fmla="*/ 34462 w 376503"/>
              <a:gd name="connsiteY2" fmla="*/ 466022 h 469315"/>
              <a:gd name="connsiteX3" fmla="*/ 59980 w 376503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77737 w 394260"/>
              <a:gd name="connsiteY0" fmla="*/ 0 h 469315"/>
              <a:gd name="connsiteX1" fmla="*/ 394260 w 394260"/>
              <a:gd name="connsiteY1" fmla="*/ 263769 h 469315"/>
              <a:gd name="connsiteX2" fmla="*/ 52219 w 394260"/>
              <a:gd name="connsiteY2" fmla="*/ 466022 h 469315"/>
              <a:gd name="connsiteX3" fmla="*/ 77737 w 394260"/>
              <a:gd name="connsiteY3" fmla="*/ 0 h 469315"/>
              <a:gd name="connsiteX0" fmla="*/ 107178 w 423701"/>
              <a:gd name="connsiteY0" fmla="*/ 0 h 367305"/>
              <a:gd name="connsiteX1" fmla="*/ 423701 w 423701"/>
              <a:gd name="connsiteY1" fmla="*/ 263769 h 367305"/>
              <a:gd name="connsiteX2" fmla="*/ 43263 w 423701"/>
              <a:gd name="connsiteY2" fmla="*/ 358730 h 367305"/>
              <a:gd name="connsiteX3" fmla="*/ 107178 w 423701"/>
              <a:gd name="connsiteY3" fmla="*/ 0 h 36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701" h="367305">
                <a:moveTo>
                  <a:pt x="107178" y="0"/>
                </a:moveTo>
                <a:cubicBezTo>
                  <a:pt x="320444" y="66371"/>
                  <a:pt x="318193" y="77325"/>
                  <a:pt x="423701" y="263769"/>
                </a:cubicBezTo>
                <a:cubicBezTo>
                  <a:pt x="333291" y="347607"/>
                  <a:pt x="195248" y="385728"/>
                  <a:pt x="43263" y="358730"/>
                </a:cubicBezTo>
                <a:cubicBezTo>
                  <a:pt x="-67277" y="260861"/>
                  <a:pt x="63779" y="144051"/>
                  <a:pt x="107178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50FB89-EDCE-4D15-C7E5-CD87D67845DF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8496323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beampipe pilot sector: proposed connection welding</a:t>
            </a:r>
          </a:p>
        </p:txBody>
      </p:sp>
    </p:spTree>
    <p:extLst>
      <p:ext uri="{BB962C8B-B14F-4D97-AF65-F5344CB8AC3E}">
        <p14:creationId xmlns:p14="http://schemas.microsoft.com/office/powerpoint/2010/main" val="3544924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3266A-BF3A-2BFB-6924-2BD897EB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A00B1-4308-A7FE-4DD7-D8616B88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7004-6BA9-F24F-B77E-92093FBF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6F6CF-22A2-7DC9-BB2A-78872A7058CB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8496323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beampipe pilot sector: measurement sequence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E1C614-8F48-7D68-A7B9-EF1D278744F0}"/>
              </a:ext>
            </a:extLst>
          </p:cNvPr>
          <p:cNvSpPr/>
          <p:nvPr/>
        </p:nvSpPr>
        <p:spPr>
          <a:xfrm>
            <a:off x="1020745" y="1688170"/>
            <a:ext cx="1435921" cy="253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Instruments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A36942-6E7C-D3B6-8853-1B6545F1748C}"/>
              </a:ext>
            </a:extLst>
          </p:cNvPr>
          <p:cNvSpPr/>
          <p:nvPr/>
        </p:nvSpPr>
        <p:spPr>
          <a:xfrm>
            <a:off x="1020745" y="2123592"/>
            <a:ext cx="1435921" cy="253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Valves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3D87FF-03A9-64B9-E707-374DACC5866D}"/>
              </a:ext>
            </a:extLst>
          </p:cNvPr>
          <p:cNvSpPr/>
          <p:nvPr/>
        </p:nvSpPr>
        <p:spPr>
          <a:xfrm>
            <a:off x="1020745" y="2560008"/>
            <a:ext cx="1435921" cy="253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Pumps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DB9EEE-22BA-8F7C-F9A7-44F25DE56D4E}"/>
              </a:ext>
            </a:extLst>
          </p:cNvPr>
          <p:cNvSpPr/>
          <p:nvPr/>
        </p:nvSpPr>
        <p:spPr>
          <a:xfrm>
            <a:off x="1020745" y="3631427"/>
            <a:ext cx="1721426" cy="253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Measurements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902057-DFFD-33BA-DCB3-68843FDBDB35}"/>
              </a:ext>
            </a:extLst>
          </p:cNvPr>
          <p:cNvSpPr/>
          <p:nvPr/>
        </p:nvSpPr>
        <p:spPr>
          <a:xfrm>
            <a:off x="3079735" y="1688170"/>
            <a:ext cx="1880899" cy="253997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FD3B6E-F481-32D4-AF18-387C37B374C1}"/>
              </a:ext>
            </a:extLst>
          </p:cNvPr>
          <p:cNvSpPr/>
          <p:nvPr/>
        </p:nvSpPr>
        <p:spPr>
          <a:xfrm>
            <a:off x="3091715" y="2123592"/>
            <a:ext cx="1868919" cy="253997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58EDBE-F7CA-3163-6510-01DF4BF92A7F}"/>
              </a:ext>
            </a:extLst>
          </p:cNvPr>
          <p:cNvSpPr/>
          <p:nvPr/>
        </p:nvSpPr>
        <p:spPr>
          <a:xfrm>
            <a:off x="3091715" y="2560008"/>
            <a:ext cx="1868918" cy="253997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32887E-2FF3-289D-A991-CA2725E27816}"/>
              </a:ext>
            </a:extLst>
          </p:cNvPr>
          <p:cNvSpPr/>
          <p:nvPr/>
        </p:nvSpPr>
        <p:spPr>
          <a:xfrm>
            <a:off x="3079735" y="3065088"/>
            <a:ext cx="1880899" cy="13866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Ultimate vacuum</a:t>
            </a:r>
            <a:endParaRPr lang="en-US" sz="5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Isosteres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67ED93-BFCD-C944-D32B-A81639BBBA4C}"/>
              </a:ext>
            </a:extLst>
          </p:cNvPr>
          <p:cNvCxnSpPr>
            <a:cxnSpLocks/>
          </p:cNvCxnSpPr>
          <p:nvPr/>
        </p:nvCxnSpPr>
        <p:spPr>
          <a:xfrm>
            <a:off x="3079735" y="1463584"/>
            <a:ext cx="0" cy="27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3A47CB-F2E6-DED9-D28B-A98FD611F7EE}"/>
              </a:ext>
            </a:extLst>
          </p:cNvPr>
          <p:cNvCxnSpPr>
            <a:cxnSpLocks/>
          </p:cNvCxnSpPr>
          <p:nvPr/>
        </p:nvCxnSpPr>
        <p:spPr>
          <a:xfrm>
            <a:off x="6841533" y="1082009"/>
            <a:ext cx="0" cy="441997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98CE7B-CA24-4888-C938-E4D9EBBC5683}"/>
              </a:ext>
            </a:extLst>
          </p:cNvPr>
          <p:cNvSpPr/>
          <p:nvPr/>
        </p:nvSpPr>
        <p:spPr>
          <a:xfrm>
            <a:off x="8722433" y="1688170"/>
            <a:ext cx="1880899" cy="253997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83DB5E-4875-8F12-EAFA-3C2AE1109152}"/>
              </a:ext>
            </a:extLst>
          </p:cNvPr>
          <p:cNvSpPr/>
          <p:nvPr/>
        </p:nvSpPr>
        <p:spPr>
          <a:xfrm>
            <a:off x="8734413" y="2123592"/>
            <a:ext cx="1868919" cy="253997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307ED8-6E89-BBAE-579E-3BED0065E7B3}"/>
              </a:ext>
            </a:extLst>
          </p:cNvPr>
          <p:cNvSpPr/>
          <p:nvPr/>
        </p:nvSpPr>
        <p:spPr>
          <a:xfrm>
            <a:off x="8734413" y="2560008"/>
            <a:ext cx="1868918" cy="253997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3BEE60-71FB-88DE-9412-4E842F1FD105}"/>
              </a:ext>
            </a:extLst>
          </p:cNvPr>
          <p:cNvSpPr/>
          <p:nvPr/>
        </p:nvSpPr>
        <p:spPr>
          <a:xfrm>
            <a:off x="4960633" y="2560008"/>
            <a:ext cx="3773780" cy="253997"/>
          </a:xfrm>
          <a:prstGeom prst="roundRect">
            <a:avLst>
              <a:gd name="adj" fmla="val 0"/>
            </a:avLst>
          </a:prstGeom>
          <a:pattFill prst="wdDnDiag">
            <a:fgClr>
              <a:srgbClr val="FFC000"/>
            </a:fgClr>
            <a:bgClr>
              <a:schemeClr val="bg1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Mobile pumping group only</a:t>
            </a:r>
            <a:endParaRPr lang="en-GB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6E2902-3144-F3E0-ACE2-A4EEE1A706D6}"/>
              </a:ext>
            </a:extLst>
          </p:cNvPr>
          <p:cNvSpPr/>
          <p:nvPr/>
        </p:nvSpPr>
        <p:spPr>
          <a:xfrm>
            <a:off x="4960634" y="3065088"/>
            <a:ext cx="1880899" cy="13866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Accumulations</a:t>
            </a:r>
          </a:p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Isosteres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53D7B9A-D3A1-CAC3-AD6C-837FF4C58EA2}"/>
              </a:ext>
            </a:extLst>
          </p:cNvPr>
          <p:cNvSpPr/>
          <p:nvPr/>
        </p:nvSpPr>
        <p:spPr>
          <a:xfrm>
            <a:off x="6841534" y="3065088"/>
            <a:ext cx="1880899" cy="13866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Accumulations</a:t>
            </a:r>
          </a:p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Isosteres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C460673-DABD-620F-BFC9-5D1C25828765}"/>
              </a:ext>
            </a:extLst>
          </p:cNvPr>
          <p:cNvSpPr/>
          <p:nvPr/>
        </p:nvSpPr>
        <p:spPr>
          <a:xfrm>
            <a:off x="4972613" y="2118561"/>
            <a:ext cx="3737838" cy="253997"/>
          </a:xfrm>
          <a:prstGeom prst="roundRect">
            <a:avLst>
              <a:gd name="adj" fmla="val 0"/>
            </a:avLst>
          </a:prstGeom>
          <a:pattFill prst="wdDnDiag">
            <a:fgClr>
              <a:srgbClr val="FFC000"/>
            </a:fgClr>
            <a:bgClr>
              <a:schemeClr val="bg1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Only the mobile pumping group one</a:t>
            </a:r>
            <a:endParaRPr lang="en-GB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8DC913-C0E9-5FEA-2782-5687381D33DC}"/>
              </a:ext>
            </a:extLst>
          </p:cNvPr>
          <p:cNvSpPr/>
          <p:nvPr/>
        </p:nvSpPr>
        <p:spPr>
          <a:xfrm>
            <a:off x="8716442" y="3065086"/>
            <a:ext cx="1880899" cy="13866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Ultimate vacuum</a:t>
            </a:r>
          </a:p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Isosteres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B4E871-8045-0D6F-86DF-3093B2488B0E}"/>
              </a:ext>
            </a:extLst>
          </p:cNvPr>
          <p:cNvCxnSpPr>
            <a:cxnSpLocks/>
          </p:cNvCxnSpPr>
          <p:nvPr/>
        </p:nvCxnSpPr>
        <p:spPr>
          <a:xfrm>
            <a:off x="4960634" y="1463584"/>
            <a:ext cx="0" cy="270000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E5FC78-0B57-E7DE-14B2-C81EF3BA0A12}"/>
              </a:ext>
            </a:extLst>
          </p:cNvPr>
          <p:cNvCxnSpPr>
            <a:cxnSpLocks/>
          </p:cNvCxnSpPr>
          <p:nvPr/>
        </p:nvCxnSpPr>
        <p:spPr>
          <a:xfrm>
            <a:off x="8722432" y="1463584"/>
            <a:ext cx="0" cy="270000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1725E4C-71E3-FA8C-4020-A161CE5E9AF4}"/>
              </a:ext>
            </a:extLst>
          </p:cNvPr>
          <p:cNvCxnSpPr>
            <a:cxnSpLocks/>
          </p:cNvCxnSpPr>
          <p:nvPr/>
        </p:nvCxnSpPr>
        <p:spPr>
          <a:xfrm>
            <a:off x="10603332" y="1463584"/>
            <a:ext cx="0" cy="27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BEDB601-DAA9-7D67-E567-04EFBF399221}"/>
              </a:ext>
            </a:extLst>
          </p:cNvPr>
          <p:cNvSpPr/>
          <p:nvPr/>
        </p:nvSpPr>
        <p:spPr>
          <a:xfrm>
            <a:off x="3128122" y="1105866"/>
            <a:ext cx="1784125" cy="3525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Configuration 0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C8F8883-3707-A13F-8E3D-ED907D737308}"/>
              </a:ext>
            </a:extLst>
          </p:cNvPr>
          <p:cNvSpPr/>
          <p:nvPr/>
        </p:nvSpPr>
        <p:spPr>
          <a:xfrm>
            <a:off x="5033803" y="1105865"/>
            <a:ext cx="1734560" cy="3525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Configuration 1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2CFCBE0-B648-2855-595C-D7CDD94056EB}"/>
              </a:ext>
            </a:extLst>
          </p:cNvPr>
          <p:cNvSpPr/>
          <p:nvPr/>
        </p:nvSpPr>
        <p:spPr>
          <a:xfrm>
            <a:off x="6889921" y="1082009"/>
            <a:ext cx="1784125" cy="3525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Configuration A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A33C528-30A3-C482-FCEF-F6062E7FBAB5}"/>
              </a:ext>
            </a:extLst>
          </p:cNvPr>
          <p:cNvSpPr/>
          <p:nvPr/>
        </p:nvSpPr>
        <p:spPr>
          <a:xfrm>
            <a:off x="8747035" y="1082008"/>
            <a:ext cx="1819712" cy="3525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Configuration B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8342D0-2CE3-34A5-1DFA-10DE9AF9A521}"/>
              </a:ext>
            </a:extLst>
          </p:cNvPr>
          <p:cNvSpPr/>
          <p:nvPr/>
        </p:nvSpPr>
        <p:spPr>
          <a:xfrm>
            <a:off x="3915059" y="5378854"/>
            <a:ext cx="1981939" cy="42280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Reduced system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B89D4F9-BC40-3E12-2BDC-DCA9E7E7E8F6}"/>
              </a:ext>
            </a:extLst>
          </p:cNvPr>
          <p:cNvSpPr/>
          <p:nvPr/>
        </p:nvSpPr>
        <p:spPr>
          <a:xfrm>
            <a:off x="7786069" y="5394416"/>
            <a:ext cx="1981939" cy="42280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Full system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91CF12-230B-51B9-DFE6-FBFE17F624CE}"/>
              </a:ext>
            </a:extLst>
          </p:cNvPr>
          <p:cNvGrpSpPr/>
          <p:nvPr/>
        </p:nvGrpSpPr>
        <p:grpSpPr>
          <a:xfrm>
            <a:off x="7071550" y="4508716"/>
            <a:ext cx="5026872" cy="793438"/>
            <a:chOff x="3182191" y="5120560"/>
            <a:chExt cx="5743891" cy="80382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3DEE950-39EC-794F-D3C3-2227C0EF8DD7}"/>
                </a:ext>
              </a:extLst>
            </p:cNvPr>
            <p:cNvGrpSpPr/>
            <p:nvPr/>
          </p:nvGrpSpPr>
          <p:grpSpPr>
            <a:xfrm>
              <a:off x="3182191" y="5126946"/>
              <a:ext cx="1159245" cy="797436"/>
              <a:chOff x="3182191" y="5130213"/>
              <a:chExt cx="1159245" cy="797436"/>
            </a:xfrm>
          </p:grpSpPr>
          <p:sp>
            <p:nvSpPr>
              <p:cNvPr id="44" name="Free-form: Shape 4">
                <a:extLst>
                  <a:ext uri="{FF2B5EF4-FFF2-40B4-BE49-F238E27FC236}">
                    <a16:creationId xmlns:a16="http://schemas.microsoft.com/office/drawing/2014/main" id="{8759C184-2D0E-3D00-F760-0404176258C3}"/>
                  </a:ext>
                </a:extLst>
              </p:cNvPr>
              <p:cNvSpPr/>
              <p:nvPr/>
            </p:nvSpPr>
            <p:spPr>
              <a:xfrm rot="10800000" flipH="1" flipV="1">
                <a:off x="3182191" y="5130563"/>
                <a:ext cx="885400" cy="796736"/>
              </a:xfrm>
              <a:custGeom>
                <a:avLst/>
                <a:gdLst>
                  <a:gd name="connsiteX0" fmla="*/ 1653540 w 1653540"/>
                  <a:gd name="connsiteY0" fmla="*/ 960120 h 960120"/>
                  <a:gd name="connsiteX1" fmla="*/ 487680 w 1653540"/>
                  <a:gd name="connsiteY1" fmla="*/ 960120 h 960120"/>
                  <a:gd name="connsiteX2" fmla="*/ 487680 w 1653540"/>
                  <a:gd name="connsiteY2" fmla="*/ 959352 h 960120"/>
                  <a:gd name="connsiteX3" fmla="*/ 480060 w 1653540"/>
                  <a:gd name="connsiteY3" fmla="*/ 960120 h 960120"/>
                  <a:gd name="connsiteX4" fmla="*/ 0 w 1653540"/>
                  <a:gd name="connsiteY4" fmla="*/ 480060 h 960120"/>
                  <a:gd name="connsiteX5" fmla="*/ 480060 w 1653540"/>
                  <a:gd name="connsiteY5" fmla="*/ 0 h 960120"/>
                  <a:gd name="connsiteX6" fmla="*/ 487680 w 1653540"/>
                  <a:gd name="connsiteY6" fmla="*/ 768 h 960120"/>
                  <a:gd name="connsiteX7" fmla="*/ 487680 w 1653540"/>
                  <a:gd name="connsiteY7" fmla="*/ 0 h 960120"/>
                  <a:gd name="connsiteX8" fmla="*/ 1653540 w 1653540"/>
                  <a:gd name="connsiteY8" fmla="*/ 0 h 960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3540" h="960120">
                    <a:moveTo>
                      <a:pt x="1653540" y="960120"/>
                    </a:moveTo>
                    <a:lnTo>
                      <a:pt x="487680" y="960120"/>
                    </a:lnTo>
                    <a:lnTo>
                      <a:pt x="487680" y="959352"/>
                    </a:lnTo>
                    <a:lnTo>
                      <a:pt x="480060" y="960120"/>
                    </a:lnTo>
                    <a:cubicBezTo>
                      <a:pt x="214930" y="960120"/>
                      <a:pt x="0" y="745190"/>
                      <a:pt x="0" y="480060"/>
                    </a:cubicBezTo>
                    <a:cubicBezTo>
                      <a:pt x="0" y="214930"/>
                      <a:pt x="214930" y="0"/>
                      <a:pt x="480060" y="0"/>
                    </a:cubicBezTo>
                    <a:lnTo>
                      <a:pt x="487680" y="768"/>
                    </a:lnTo>
                    <a:lnTo>
                      <a:pt x="487680" y="0"/>
                    </a:lnTo>
                    <a:lnTo>
                      <a:pt x="1653540" y="0"/>
                    </a:lnTo>
                    <a:close/>
                  </a:path>
                </a:pathLst>
              </a:custGeom>
              <a:ln w="12700">
                <a:solidFill>
                  <a:srgbClr val="000F4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r>
                  <a:rPr lang="en-GB" sz="800" dirty="0"/>
                  <a:t>EC </a:t>
                </a:r>
              </a:p>
              <a:p>
                <a:pPr algn="ctr"/>
                <a:r>
                  <a:rPr lang="en-GB" sz="800" dirty="0"/>
                  <a:t>+</a:t>
                </a:r>
              </a:p>
              <a:p>
                <a:pPr algn="ctr"/>
                <a:r>
                  <a:rPr lang="en-GB" sz="800" dirty="0"/>
                  <a:t> bellow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38B9159-C163-021B-B07F-57B4E4D7540D}"/>
                  </a:ext>
                </a:extLst>
              </p:cNvPr>
              <p:cNvSpPr/>
              <p:nvPr/>
            </p:nvSpPr>
            <p:spPr>
              <a:xfrm>
                <a:off x="3881403" y="5130213"/>
                <a:ext cx="460033" cy="79743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PM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5A4D753-5159-A008-BD38-A7B582FC5019}"/>
                </a:ext>
              </a:extLst>
            </p:cNvPr>
            <p:cNvGrpSpPr/>
            <p:nvPr/>
          </p:nvGrpSpPr>
          <p:grpSpPr>
            <a:xfrm>
              <a:off x="7791122" y="5120560"/>
              <a:ext cx="1134960" cy="797439"/>
              <a:chOff x="3675157" y="4320593"/>
              <a:chExt cx="1134960" cy="797439"/>
            </a:xfrm>
          </p:grpSpPr>
          <p:sp>
            <p:nvSpPr>
              <p:cNvPr id="42" name="Free-form: Shape 4">
                <a:extLst>
                  <a:ext uri="{FF2B5EF4-FFF2-40B4-BE49-F238E27FC236}">
                    <a16:creationId xmlns:a16="http://schemas.microsoft.com/office/drawing/2014/main" id="{E26BDD4E-519C-3B70-4C0C-6A6FF3169540}"/>
                  </a:ext>
                </a:extLst>
              </p:cNvPr>
              <p:cNvSpPr/>
              <p:nvPr/>
            </p:nvSpPr>
            <p:spPr>
              <a:xfrm rot="10800000" flipV="1">
                <a:off x="3924717" y="4321296"/>
                <a:ext cx="885400" cy="796736"/>
              </a:xfrm>
              <a:custGeom>
                <a:avLst/>
                <a:gdLst>
                  <a:gd name="connsiteX0" fmla="*/ 1653540 w 1653540"/>
                  <a:gd name="connsiteY0" fmla="*/ 960120 h 960120"/>
                  <a:gd name="connsiteX1" fmla="*/ 487680 w 1653540"/>
                  <a:gd name="connsiteY1" fmla="*/ 960120 h 960120"/>
                  <a:gd name="connsiteX2" fmla="*/ 487680 w 1653540"/>
                  <a:gd name="connsiteY2" fmla="*/ 959352 h 960120"/>
                  <a:gd name="connsiteX3" fmla="*/ 480060 w 1653540"/>
                  <a:gd name="connsiteY3" fmla="*/ 960120 h 960120"/>
                  <a:gd name="connsiteX4" fmla="*/ 0 w 1653540"/>
                  <a:gd name="connsiteY4" fmla="*/ 480060 h 960120"/>
                  <a:gd name="connsiteX5" fmla="*/ 480060 w 1653540"/>
                  <a:gd name="connsiteY5" fmla="*/ 0 h 960120"/>
                  <a:gd name="connsiteX6" fmla="*/ 487680 w 1653540"/>
                  <a:gd name="connsiteY6" fmla="*/ 768 h 960120"/>
                  <a:gd name="connsiteX7" fmla="*/ 487680 w 1653540"/>
                  <a:gd name="connsiteY7" fmla="*/ 0 h 960120"/>
                  <a:gd name="connsiteX8" fmla="*/ 1653540 w 1653540"/>
                  <a:gd name="connsiteY8" fmla="*/ 0 h 960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3540" h="960120">
                    <a:moveTo>
                      <a:pt x="1653540" y="960120"/>
                    </a:moveTo>
                    <a:lnTo>
                      <a:pt x="487680" y="960120"/>
                    </a:lnTo>
                    <a:lnTo>
                      <a:pt x="487680" y="959352"/>
                    </a:lnTo>
                    <a:lnTo>
                      <a:pt x="480060" y="960120"/>
                    </a:lnTo>
                    <a:cubicBezTo>
                      <a:pt x="214930" y="960120"/>
                      <a:pt x="0" y="745190"/>
                      <a:pt x="0" y="480060"/>
                    </a:cubicBezTo>
                    <a:cubicBezTo>
                      <a:pt x="0" y="214930"/>
                      <a:pt x="214930" y="0"/>
                      <a:pt x="480060" y="0"/>
                    </a:cubicBezTo>
                    <a:lnTo>
                      <a:pt x="487680" y="768"/>
                    </a:lnTo>
                    <a:lnTo>
                      <a:pt x="487680" y="0"/>
                    </a:lnTo>
                    <a:lnTo>
                      <a:pt x="1653540" y="0"/>
                    </a:lnTo>
                    <a:close/>
                  </a:path>
                </a:pathLst>
              </a:custGeom>
              <a:ln w="12700">
                <a:solidFill>
                  <a:srgbClr val="000F4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r>
                  <a:rPr lang="en-GB" sz="800" dirty="0"/>
                  <a:t>EC </a:t>
                </a:r>
              </a:p>
              <a:p>
                <a:pPr algn="ctr"/>
                <a:r>
                  <a:rPr lang="en-GB" sz="800" dirty="0"/>
                  <a:t>+</a:t>
                </a:r>
              </a:p>
              <a:p>
                <a:pPr algn="ctr"/>
                <a:r>
                  <a:rPr lang="en-GB" sz="800" dirty="0"/>
                  <a:t> bellow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EA79C1-EFF0-2BDB-9D71-5C2D2D512F38}"/>
                  </a:ext>
                </a:extLst>
              </p:cNvPr>
              <p:cNvSpPr/>
              <p:nvPr/>
            </p:nvSpPr>
            <p:spPr>
              <a:xfrm flipH="1">
                <a:off x="3675157" y="4320593"/>
                <a:ext cx="460033" cy="79743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PM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224DA2D-01CA-B5A3-2AE7-6784DBE5E5B6}"/>
                </a:ext>
              </a:extLst>
            </p:cNvPr>
            <p:cNvSpPr/>
            <p:nvPr/>
          </p:nvSpPr>
          <p:spPr>
            <a:xfrm>
              <a:off x="4268761" y="5126947"/>
              <a:ext cx="3525109" cy="79743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Chamber</a:t>
              </a:r>
            </a:p>
          </p:txBody>
        </p:sp>
      </p:grpSp>
      <p:sp>
        <p:nvSpPr>
          <p:cNvPr id="46" name="Free-form: Shape 4">
            <a:extLst>
              <a:ext uri="{FF2B5EF4-FFF2-40B4-BE49-F238E27FC236}">
                <a16:creationId xmlns:a16="http://schemas.microsoft.com/office/drawing/2014/main" id="{A762EC3B-747E-C4FF-C6A6-9A03B77747F2}"/>
              </a:ext>
            </a:extLst>
          </p:cNvPr>
          <p:cNvSpPr/>
          <p:nvPr/>
        </p:nvSpPr>
        <p:spPr>
          <a:xfrm rot="10800000" flipH="1" flipV="1">
            <a:off x="3810162" y="4498124"/>
            <a:ext cx="774874" cy="786443"/>
          </a:xfrm>
          <a:custGeom>
            <a:avLst/>
            <a:gdLst>
              <a:gd name="connsiteX0" fmla="*/ 1653540 w 1653540"/>
              <a:gd name="connsiteY0" fmla="*/ 960120 h 960120"/>
              <a:gd name="connsiteX1" fmla="*/ 487680 w 1653540"/>
              <a:gd name="connsiteY1" fmla="*/ 960120 h 960120"/>
              <a:gd name="connsiteX2" fmla="*/ 487680 w 1653540"/>
              <a:gd name="connsiteY2" fmla="*/ 959352 h 960120"/>
              <a:gd name="connsiteX3" fmla="*/ 480060 w 1653540"/>
              <a:gd name="connsiteY3" fmla="*/ 960120 h 960120"/>
              <a:gd name="connsiteX4" fmla="*/ 0 w 1653540"/>
              <a:gd name="connsiteY4" fmla="*/ 480060 h 960120"/>
              <a:gd name="connsiteX5" fmla="*/ 480060 w 1653540"/>
              <a:gd name="connsiteY5" fmla="*/ 0 h 960120"/>
              <a:gd name="connsiteX6" fmla="*/ 487680 w 1653540"/>
              <a:gd name="connsiteY6" fmla="*/ 768 h 960120"/>
              <a:gd name="connsiteX7" fmla="*/ 487680 w 1653540"/>
              <a:gd name="connsiteY7" fmla="*/ 0 h 960120"/>
              <a:gd name="connsiteX8" fmla="*/ 1653540 w 1653540"/>
              <a:gd name="connsiteY8" fmla="*/ 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3540" h="960120">
                <a:moveTo>
                  <a:pt x="1653540" y="960120"/>
                </a:moveTo>
                <a:lnTo>
                  <a:pt x="487680" y="960120"/>
                </a:lnTo>
                <a:lnTo>
                  <a:pt x="487680" y="959352"/>
                </a:lnTo>
                <a:lnTo>
                  <a:pt x="480060" y="960120"/>
                </a:lnTo>
                <a:cubicBezTo>
                  <a:pt x="214930" y="960120"/>
                  <a:pt x="0" y="745190"/>
                  <a:pt x="0" y="480060"/>
                </a:cubicBezTo>
                <a:cubicBezTo>
                  <a:pt x="0" y="214930"/>
                  <a:pt x="214930" y="0"/>
                  <a:pt x="480060" y="0"/>
                </a:cubicBezTo>
                <a:lnTo>
                  <a:pt x="487680" y="768"/>
                </a:lnTo>
                <a:lnTo>
                  <a:pt x="487680" y="0"/>
                </a:lnTo>
                <a:lnTo>
                  <a:pt x="1653540" y="0"/>
                </a:lnTo>
                <a:close/>
              </a:path>
            </a:pathLst>
          </a:custGeom>
          <a:ln w="12700">
            <a:solidFill>
              <a:srgbClr val="000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/>
            <a:r>
              <a:rPr lang="en-GB" sz="800" dirty="0"/>
              <a:t>EC </a:t>
            </a:r>
          </a:p>
          <a:p>
            <a:pPr algn="ctr"/>
            <a:r>
              <a:rPr lang="en-GB" sz="800" dirty="0"/>
              <a:t>+</a:t>
            </a:r>
          </a:p>
          <a:p>
            <a:pPr algn="ctr"/>
            <a:r>
              <a:rPr lang="en-GB" sz="800" dirty="0"/>
              <a:t> bellow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D9207E-A81E-FE2B-D279-64AEEF284895}"/>
              </a:ext>
            </a:extLst>
          </p:cNvPr>
          <p:cNvSpPr/>
          <p:nvPr/>
        </p:nvSpPr>
        <p:spPr>
          <a:xfrm>
            <a:off x="4422090" y="4497779"/>
            <a:ext cx="402607" cy="7871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PM</a:t>
            </a:r>
          </a:p>
        </p:txBody>
      </p:sp>
      <p:sp>
        <p:nvSpPr>
          <p:cNvPr id="48" name="Free-form: Shape 4">
            <a:extLst>
              <a:ext uri="{FF2B5EF4-FFF2-40B4-BE49-F238E27FC236}">
                <a16:creationId xmlns:a16="http://schemas.microsoft.com/office/drawing/2014/main" id="{76C8E895-6FBC-6ACB-697A-3A6669E5A156}"/>
              </a:ext>
            </a:extLst>
          </p:cNvPr>
          <p:cNvSpPr/>
          <p:nvPr/>
        </p:nvSpPr>
        <p:spPr>
          <a:xfrm rot="10800000" flipV="1">
            <a:off x="5037359" y="4500062"/>
            <a:ext cx="774874" cy="786443"/>
          </a:xfrm>
          <a:custGeom>
            <a:avLst/>
            <a:gdLst>
              <a:gd name="connsiteX0" fmla="*/ 1653540 w 1653540"/>
              <a:gd name="connsiteY0" fmla="*/ 960120 h 960120"/>
              <a:gd name="connsiteX1" fmla="*/ 487680 w 1653540"/>
              <a:gd name="connsiteY1" fmla="*/ 960120 h 960120"/>
              <a:gd name="connsiteX2" fmla="*/ 487680 w 1653540"/>
              <a:gd name="connsiteY2" fmla="*/ 959352 h 960120"/>
              <a:gd name="connsiteX3" fmla="*/ 480060 w 1653540"/>
              <a:gd name="connsiteY3" fmla="*/ 960120 h 960120"/>
              <a:gd name="connsiteX4" fmla="*/ 0 w 1653540"/>
              <a:gd name="connsiteY4" fmla="*/ 480060 h 960120"/>
              <a:gd name="connsiteX5" fmla="*/ 480060 w 1653540"/>
              <a:gd name="connsiteY5" fmla="*/ 0 h 960120"/>
              <a:gd name="connsiteX6" fmla="*/ 487680 w 1653540"/>
              <a:gd name="connsiteY6" fmla="*/ 768 h 960120"/>
              <a:gd name="connsiteX7" fmla="*/ 487680 w 1653540"/>
              <a:gd name="connsiteY7" fmla="*/ 0 h 960120"/>
              <a:gd name="connsiteX8" fmla="*/ 1653540 w 1653540"/>
              <a:gd name="connsiteY8" fmla="*/ 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3540" h="960120">
                <a:moveTo>
                  <a:pt x="1653540" y="960120"/>
                </a:moveTo>
                <a:lnTo>
                  <a:pt x="487680" y="960120"/>
                </a:lnTo>
                <a:lnTo>
                  <a:pt x="487680" y="959352"/>
                </a:lnTo>
                <a:lnTo>
                  <a:pt x="480060" y="960120"/>
                </a:lnTo>
                <a:cubicBezTo>
                  <a:pt x="214930" y="960120"/>
                  <a:pt x="0" y="745190"/>
                  <a:pt x="0" y="480060"/>
                </a:cubicBezTo>
                <a:cubicBezTo>
                  <a:pt x="0" y="214930"/>
                  <a:pt x="214930" y="0"/>
                  <a:pt x="480060" y="0"/>
                </a:cubicBezTo>
                <a:lnTo>
                  <a:pt x="487680" y="768"/>
                </a:lnTo>
                <a:lnTo>
                  <a:pt x="487680" y="0"/>
                </a:lnTo>
                <a:lnTo>
                  <a:pt x="1653540" y="0"/>
                </a:lnTo>
                <a:close/>
              </a:path>
            </a:pathLst>
          </a:custGeom>
          <a:ln w="12700">
            <a:solidFill>
              <a:srgbClr val="000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/>
            <a:r>
              <a:rPr lang="en-GB" sz="800" dirty="0"/>
              <a:t>EC </a:t>
            </a:r>
          </a:p>
          <a:p>
            <a:pPr algn="ctr"/>
            <a:r>
              <a:rPr lang="en-GB" sz="800" dirty="0"/>
              <a:t>+</a:t>
            </a:r>
          </a:p>
          <a:p>
            <a:pPr algn="ctr"/>
            <a:r>
              <a:rPr lang="en-GB" sz="800" dirty="0"/>
              <a:t> bellow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7FA3E4A-BFA0-0F8F-30FB-A91173D979D4}"/>
              </a:ext>
            </a:extLst>
          </p:cNvPr>
          <p:cNvSpPr/>
          <p:nvPr/>
        </p:nvSpPr>
        <p:spPr>
          <a:xfrm flipH="1">
            <a:off x="4818952" y="4497783"/>
            <a:ext cx="402606" cy="7871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PM</a:t>
            </a:r>
          </a:p>
        </p:txBody>
      </p:sp>
    </p:spTree>
    <p:extLst>
      <p:ext uri="{BB962C8B-B14F-4D97-AF65-F5344CB8AC3E}">
        <p14:creationId xmlns:p14="http://schemas.microsoft.com/office/powerpoint/2010/main" val="1290494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3266A-BF3A-2BFB-6924-2BD897EB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A00B1-4308-A7FE-4DD7-D8616B88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7004-6BA9-F24F-B77E-92093FBF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6F6CF-22A2-7DC9-BB2A-78872A7058CB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8496323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beampipe pilot sector: bakeout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5CB9D25-B334-8D0F-5B17-3739AB94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6" y="1608719"/>
            <a:ext cx="11520000" cy="216320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D0E6D0-B98D-1654-45A3-33C698E29CC4}"/>
              </a:ext>
            </a:extLst>
          </p:cNvPr>
          <p:cNvCxnSpPr>
            <a:cxnSpLocks/>
          </p:cNvCxnSpPr>
          <p:nvPr/>
        </p:nvCxnSpPr>
        <p:spPr>
          <a:xfrm>
            <a:off x="1967879" y="3352970"/>
            <a:ext cx="0" cy="147618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076CF4-A6FD-5B16-D63E-1F6CEF4B6608}"/>
              </a:ext>
            </a:extLst>
          </p:cNvPr>
          <p:cNvGrpSpPr/>
          <p:nvPr/>
        </p:nvGrpSpPr>
        <p:grpSpPr>
          <a:xfrm>
            <a:off x="9513667" y="3992929"/>
            <a:ext cx="490037" cy="490037"/>
            <a:chOff x="3469415" y="3300354"/>
            <a:chExt cx="490037" cy="49003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C799E08-B31F-2963-1BC8-ED5AF2DC43ED}"/>
                </a:ext>
              </a:extLst>
            </p:cNvPr>
            <p:cNvSpPr/>
            <p:nvPr/>
          </p:nvSpPr>
          <p:spPr>
            <a:xfrm>
              <a:off x="3469415" y="3300354"/>
              <a:ext cx="490037" cy="4900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E2B25BB-24A5-3730-9372-A3AAB21AD4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14432" y="3347799"/>
              <a:ext cx="1" cy="3951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D4B9E9-364B-98E1-7EAD-27DE040547AA}"/>
              </a:ext>
            </a:extLst>
          </p:cNvPr>
          <p:cNvCxnSpPr>
            <a:cxnSpLocks/>
          </p:cNvCxnSpPr>
          <p:nvPr/>
        </p:nvCxnSpPr>
        <p:spPr>
          <a:xfrm>
            <a:off x="9758684" y="3360420"/>
            <a:ext cx="2" cy="62505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AA04912-06FB-3416-D66A-AB4546337F32}"/>
              </a:ext>
            </a:extLst>
          </p:cNvPr>
          <p:cNvCxnSpPr>
            <a:cxnSpLocks/>
          </p:cNvCxnSpPr>
          <p:nvPr/>
        </p:nvCxnSpPr>
        <p:spPr>
          <a:xfrm>
            <a:off x="1967879" y="4829155"/>
            <a:ext cx="77908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AE7BB32-38F0-4841-3D3D-54B703D39E00}"/>
              </a:ext>
            </a:extLst>
          </p:cNvPr>
          <p:cNvCxnSpPr>
            <a:cxnSpLocks/>
          </p:cNvCxnSpPr>
          <p:nvPr/>
        </p:nvCxnSpPr>
        <p:spPr>
          <a:xfrm>
            <a:off x="9758686" y="4490416"/>
            <a:ext cx="2" cy="3387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489A3B5-D4F1-7DB0-BFEF-071FFFE97740}"/>
              </a:ext>
            </a:extLst>
          </p:cNvPr>
          <p:cNvSpPr txBox="1"/>
          <p:nvPr/>
        </p:nvSpPr>
        <p:spPr>
          <a:xfrm>
            <a:off x="2053546" y="4910964"/>
            <a:ext cx="385141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>
                <a:solidFill>
                  <a:schemeClr val="tx2"/>
                </a:solidFill>
              </a:rPr>
              <a:t>Return cable:</a:t>
            </a:r>
          </a:p>
          <a:p>
            <a:pPr algn="l"/>
            <a:r>
              <a:rPr lang="en-GB" sz="1600" dirty="0">
                <a:solidFill>
                  <a:schemeClr val="tx2"/>
                </a:solidFill>
              </a:rPr>
              <a:t>I = 1855 A</a:t>
            </a:r>
          </a:p>
          <a:p>
            <a:pPr algn="l"/>
            <a:r>
              <a:rPr lang="en-GB" sz="1600" dirty="0">
                <a:solidFill>
                  <a:schemeClr val="tx2"/>
                </a:solidFill>
              </a:rPr>
              <a:t>4x250 mm</a:t>
            </a:r>
            <a:r>
              <a:rPr lang="en-GB" sz="1600" baseline="30000" dirty="0">
                <a:solidFill>
                  <a:schemeClr val="tx2"/>
                </a:solidFill>
              </a:rPr>
              <a:t>2</a:t>
            </a:r>
            <a:r>
              <a:rPr lang="en-GB" sz="1600" dirty="0">
                <a:solidFill>
                  <a:schemeClr val="tx2"/>
                </a:solidFill>
              </a:rPr>
              <a:t>, 40m, R = 0.67 m</a:t>
            </a:r>
            <a:r>
              <a:rPr lang="el-GR" sz="1600" dirty="0">
                <a:solidFill>
                  <a:schemeClr val="tx2"/>
                </a:solidFill>
              </a:rPr>
              <a:t>Ω</a:t>
            </a:r>
            <a:endParaRPr lang="en-GB" sz="1600" dirty="0">
              <a:solidFill>
                <a:schemeClr val="tx2"/>
              </a:solidFill>
            </a:endParaRPr>
          </a:p>
          <a:p>
            <a:pPr algn="l"/>
            <a:r>
              <a:rPr lang="en-GB" sz="1600" dirty="0" err="1">
                <a:solidFill>
                  <a:schemeClr val="tx2"/>
                </a:solidFill>
              </a:rPr>
              <a:t>Vdrop</a:t>
            </a:r>
            <a:r>
              <a:rPr lang="en-GB" sz="1600" dirty="0">
                <a:solidFill>
                  <a:schemeClr val="tx2"/>
                </a:solidFill>
              </a:rPr>
              <a:t> = 1.24V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F42211-3B22-421A-3AB3-A98438CDD363}"/>
              </a:ext>
            </a:extLst>
          </p:cNvPr>
          <p:cNvSpPr txBox="1"/>
          <p:nvPr/>
        </p:nvSpPr>
        <p:spPr>
          <a:xfrm>
            <a:off x="6050449" y="3533612"/>
            <a:ext cx="334071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>
                <a:solidFill>
                  <a:schemeClr val="tx2"/>
                </a:solidFill>
              </a:rPr>
              <a:t>Connection to the pipe</a:t>
            </a:r>
          </a:p>
          <a:p>
            <a:pPr algn="l"/>
            <a:r>
              <a:rPr lang="en-GB" sz="1600" dirty="0">
                <a:solidFill>
                  <a:schemeClr val="tx2"/>
                </a:solidFill>
              </a:rPr>
              <a:t>I = 1855 A</a:t>
            </a:r>
          </a:p>
          <a:p>
            <a:pPr algn="l"/>
            <a:r>
              <a:rPr lang="en-GB" sz="1600" dirty="0">
                <a:solidFill>
                  <a:schemeClr val="tx2"/>
                </a:solidFill>
              </a:rPr>
              <a:t>4x250 mm</a:t>
            </a:r>
            <a:r>
              <a:rPr lang="en-GB" sz="1600" baseline="30000" dirty="0">
                <a:solidFill>
                  <a:schemeClr val="tx2"/>
                </a:solidFill>
              </a:rPr>
              <a:t>2</a:t>
            </a:r>
            <a:r>
              <a:rPr lang="en-GB" sz="1600" dirty="0">
                <a:solidFill>
                  <a:schemeClr val="tx2"/>
                </a:solidFill>
              </a:rPr>
              <a:t>,</a:t>
            </a:r>
            <a:r>
              <a:rPr lang="en-GB" sz="1600" baseline="30000" dirty="0">
                <a:solidFill>
                  <a:schemeClr val="tx2"/>
                </a:solidFill>
              </a:rPr>
              <a:t> </a:t>
            </a:r>
            <a:r>
              <a:rPr lang="en-GB" sz="1600" dirty="0">
                <a:solidFill>
                  <a:schemeClr val="tx2"/>
                </a:solidFill>
              </a:rPr>
              <a:t>5m, R = 0.08mΩ</a:t>
            </a:r>
          </a:p>
          <a:p>
            <a:pPr algn="l"/>
            <a:r>
              <a:rPr lang="en-GB" sz="1600" dirty="0" err="1">
                <a:solidFill>
                  <a:schemeClr val="tx2"/>
                </a:solidFill>
              </a:rPr>
              <a:t>V</a:t>
            </a:r>
            <a:r>
              <a:rPr lang="en-GB" sz="1600" baseline="-25000" dirty="0" err="1">
                <a:solidFill>
                  <a:schemeClr val="tx2"/>
                </a:solidFill>
              </a:rPr>
              <a:t>drop</a:t>
            </a:r>
            <a:r>
              <a:rPr lang="en-GB" sz="1600" dirty="0">
                <a:solidFill>
                  <a:schemeClr val="tx2"/>
                </a:solidFill>
              </a:rPr>
              <a:t> = 0.15V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EB60623-EADF-5BEF-0329-5DC786A87D36}"/>
              </a:ext>
            </a:extLst>
          </p:cNvPr>
          <p:cNvSpPr/>
          <p:nvPr/>
        </p:nvSpPr>
        <p:spPr>
          <a:xfrm>
            <a:off x="9725327" y="2605088"/>
            <a:ext cx="66715" cy="7478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99F774-12D2-7AD4-6F79-9777C47CFB52}"/>
              </a:ext>
            </a:extLst>
          </p:cNvPr>
          <p:cNvSpPr/>
          <p:nvPr/>
        </p:nvSpPr>
        <p:spPr>
          <a:xfrm>
            <a:off x="1934522" y="2605088"/>
            <a:ext cx="66715" cy="7478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85F13F-0363-1045-544F-115BDE51D004}"/>
              </a:ext>
            </a:extLst>
          </p:cNvPr>
          <p:cNvSpPr txBox="1"/>
          <p:nvPr/>
        </p:nvSpPr>
        <p:spPr>
          <a:xfrm>
            <a:off x="5240056" y="1260388"/>
            <a:ext cx="18751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Chamber:</a:t>
            </a:r>
          </a:p>
          <a:p>
            <a:r>
              <a:rPr lang="en-GB" sz="1600" dirty="0">
                <a:solidFill>
                  <a:schemeClr val="tx2"/>
                </a:solidFill>
              </a:rPr>
              <a:t>I = 1855 A</a:t>
            </a:r>
          </a:p>
          <a:p>
            <a:r>
              <a:rPr lang="en-GB" sz="1600" dirty="0">
                <a:solidFill>
                  <a:schemeClr val="tx2"/>
                </a:solidFill>
              </a:rPr>
              <a:t>R = 1.93 m</a:t>
            </a:r>
            <a:r>
              <a:rPr lang="el-GR" sz="1600" dirty="0">
                <a:solidFill>
                  <a:schemeClr val="tx2"/>
                </a:solidFill>
              </a:rPr>
              <a:t>Ω</a:t>
            </a:r>
            <a:endParaRPr lang="en-GB" sz="1600" dirty="0">
              <a:solidFill>
                <a:schemeClr val="tx2"/>
              </a:solidFill>
            </a:endParaRPr>
          </a:p>
          <a:p>
            <a:pPr algn="l"/>
            <a:r>
              <a:rPr lang="en-GB" sz="1600" dirty="0" err="1">
                <a:solidFill>
                  <a:schemeClr val="tx2"/>
                </a:solidFill>
              </a:rPr>
              <a:t>V</a:t>
            </a:r>
            <a:r>
              <a:rPr lang="en-GB" sz="1600" baseline="-25000" dirty="0" err="1">
                <a:solidFill>
                  <a:schemeClr val="tx2"/>
                </a:solidFill>
              </a:rPr>
              <a:t>drop</a:t>
            </a:r>
            <a:r>
              <a:rPr lang="en-GB" sz="1600" dirty="0">
                <a:solidFill>
                  <a:schemeClr val="tx2"/>
                </a:solidFill>
              </a:rPr>
              <a:t> = 2.7V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3A8FBA-7D98-1278-2E78-7691A9F64785}"/>
              </a:ext>
            </a:extLst>
          </p:cNvPr>
          <p:cNvSpPr txBox="1"/>
          <p:nvPr/>
        </p:nvSpPr>
        <p:spPr>
          <a:xfrm>
            <a:off x="9849447" y="4507533"/>
            <a:ext cx="12599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 err="1">
                <a:solidFill>
                  <a:schemeClr val="tx2"/>
                </a:solidFill>
              </a:rPr>
              <a:t>V</a:t>
            </a:r>
            <a:r>
              <a:rPr lang="en-GB" sz="1600" baseline="-25000" dirty="0" err="1">
                <a:solidFill>
                  <a:schemeClr val="tx2"/>
                </a:solidFill>
              </a:rPr>
              <a:t>drop</a:t>
            </a:r>
            <a:r>
              <a:rPr lang="en-GB" sz="1600" baseline="-25000" dirty="0">
                <a:solidFill>
                  <a:schemeClr val="tx2"/>
                </a:solidFill>
              </a:rPr>
              <a:t> tot</a:t>
            </a:r>
            <a:r>
              <a:rPr lang="en-GB" sz="1600" dirty="0">
                <a:solidFill>
                  <a:schemeClr val="tx2"/>
                </a:solidFill>
              </a:rPr>
              <a:t> = 4 V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5B6157-546D-8833-D8FA-C2A4255595C1}"/>
              </a:ext>
            </a:extLst>
          </p:cNvPr>
          <p:cNvSpPr txBox="1"/>
          <p:nvPr/>
        </p:nvSpPr>
        <p:spPr>
          <a:xfrm>
            <a:off x="548640" y="2532888"/>
            <a:ext cx="1385882" cy="9167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A2B07AD-6C7B-A9BD-CADF-515BFD3B38EC}"/>
              </a:ext>
            </a:extLst>
          </p:cNvPr>
          <p:cNvSpPr txBox="1"/>
          <p:nvPr/>
        </p:nvSpPr>
        <p:spPr>
          <a:xfrm>
            <a:off x="9809622" y="2529840"/>
            <a:ext cx="1385882" cy="9167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en-GB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2F3E3F7-7C36-92B3-BCE5-0E7F9B263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5"/>
          <a:stretch/>
        </p:blipFill>
        <p:spPr>
          <a:xfrm>
            <a:off x="122489" y="3590727"/>
            <a:ext cx="900000" cy="112411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DF3613C-0257-8AA2-C342-2AD8AD864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5"/>
          <a:stretch/>
        </p:blipFill>
        <p:spPr>
          <a:xfrm>
            <a:off x="11169511" y="3590728"/>
            <a:ext cx="900000" cy="112411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75770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D656152-EAC2-06ED-6B37-6042AAAF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work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EC3E9-B6FE-3E97-119E-4B4EBA83F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38165-8B91-94D6-8A9E-01B91E26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75D18-5879-DA80-7BC4-B62E5D41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A9154B-3893-44A7-8427-DC42FD0DF645}"/>
              </a:ext>
            </a:extLst>
          </p:cNvPr>
          <p:cNvSpPr/>
          <p:nvPr/>
        </p:nvSpPr>
        <p:spPr>
          <a:xfrm>
            <a:off x="675979" y="1258805"/>
            <a:ext cx="1849395" cy="627292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WP1: Engineering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F3CBEB-672D-EAAF-9639-6F3256D13A52}"/>
              </a:ext>
            </a:extLst>
          </p:cNvPr>
          <p:cNvSpPr/>
          <p:nvPr/>
        </p:nvSpPr>
        <p:spPr>
          <a:xfrm>
            <a:off x="2648724" y="1258805"/>
            <a:ext cx="1849395" cy="627293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WP2: </a:t>
            </a:r>
          </a:p>
          <a:p>
            <a:pPr algn="ctr"/>
            <a:r>
              <a:rPr lang="en-GB" sz="1600" b="1" dirty="0"/>
              <a:t>Production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C95B5-C0E2-21C9-26B3-2520E92FC262}"/>
              </a:ext>
            </a:extLst>
          </p:cNvPr>
          <p:cNvSpPr/>
          <p:nvPr/>
        </p:nvSpPr>
        <p:spPr>
          <a:xfrm>
            <a:off x="4613448" y="1258805"/>
            <a:ext cx="1849395" cy="627293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WP3: </a:t>
            </a:r>
          </a:p>
          <a:p>
            <a:pPr algn="ctr"/>
            <a:r>
              <a:rPr lang="en-GB" sz="1600" b="1" dirty="0"/>
              <a:t>Treatments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3EAF3B-7776-7DB4-B866-4EEC9FCDDC0E}"/>
              </a:ext>
            </a:extLst>
          </p:cNvPr>
          <p:cNvSpPr/>
          <p:nvPr/>
        </p:nvSpPr>
        <p:spPr>
          <a:xfrm>
            <a:off x="6578172" y="1258805"/>
            <a:ext cx="1849395" cy="627293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WP4: </a:t>
            </a:r>
          </a:p>
          <a:p>
            <a:pPr algn="ctr"/>
            <a:r>
              <a:rPr lang="en-GB" sz="1600" b="1" dirty="0"/>
              <a:t>Transport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952ABD0-7446-A051-B7A4-94BAA09D669A}"/>
              </a:ext>
            </a:extLst>
          </p:cNvPr>
          <p:cNvSpPr/>
          <p:nvPr/>
        </p:nvSpPr>
        <p:spPr>
          <a:xfrm>
            <a:off x="3687865" y="3417152"/>
            <a:ext cx="1849395" cy="627292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WP5: </a:t>
            </a:r>
          </a:p>
          <a:p>
            <a:pPr algn="ctr"/>
            <a:r>
              <a:rPr lang="en-GB" sz="1600" b="1" dirty="0"/>
              <a:t>Installation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7A5F21-E1F2-9F8A-B70C-A6F80396D389}"/>
              </a:ext>
            </a:extLst>
          </p:cNvPr>
          <p:cNvSpPr/>
          <p:nvPr/>
        </p:nvSpPr>
        <p:spPr>
          <a:xfrm>
            <a:off x="5660610" y="3417153"/>
            <a:ext cx="1849395" cy="627292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WP6: </a:t>
            </a:r>
          </a:p>
          <a:p>
            <a:pPr algn="ctr"/>
            <a:r>
              <a:rPr lang="en-GB" sz="1600" b="1" dirty="0"/>
              <a:t>Vacuum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682865-9DB7-B55E-3D1C-F603E04CCEBC}"/>
              </a:ext>
            </a:extLst>
          </p:cNvPr>
          <p:cNvSpPr/>
          <p:nvPr/>
        </p:nvSpPr>
        <p:spPr>
          <a:xfrm>
            <a:off x="675979" y="1957657"/>
            <a:ext cx="1849395" cy="1178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Design and engineering of the vacuum chamber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6E5411-98EB-0560-34A9-6C8298BFCAB4}"/>
              </a:ext>
            </a:extLst>
          </p:cNvPr>
          <p:cNvSpPr/>
          <p:nvPr/>
        </p:nvSpPr>
        <p:spPr>
          <a:xfrm>
            <a:off x="2648725" y="1957657"/>
            <a:ext cx="1849393" cy="1178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Choice of materials and manufacturing technology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D2B1FD8-DD02-C8CA-2E16-3AF3A0D8B9A7}"/>
              </a:ext>
            </a:extLst>
          </p:cNvPr>
          <p:cNvSpPr/>
          <p:nvPr/>
        </p:nvSpPr>
        <p:spPr>
          <a:xfrm>
            <a:off x="4621473" y="1957657"/>
            <a:ext cx="1841369" cy="1178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Choice of post-manufacturing treatments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795AE1-FE6E-AD39-D9C0-126E59CA1460}"/>
              </a:ext>
            </a:extLst>
          </p:cNvPr>
          <p:cNvSpPr/>
          <p:nvPr/>
        </p:nvSpPr>
        <p:spPr>
          <a:xfrm>
            <a:off x="6570151" y="1957657"/>
            <a:ext cx="1857418" cy="1178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Handling and logistics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0722D6-9B89-7AC1-AEAA-DD5AEA53C805}"/>
              </a:ext>
            </a:extLst>
          </p:cNvPr>
          <p:cNvSpPr/>
          <p:nvPr/>
        </p:nvSpPr>
        <p:spPr>
          <a:xfrm>
            <a:off x="3687864" y="4116650"/>
            <a:ext cx="1849395" cy="11780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Installation procedure and interface with other systems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B3BE335-DB93-EA4D-60F9-E66E00DAB933}"/>
              </a:ext>
            </a:extLst>
          </p:cNvPr>
          <p:cNvSpPr/>
          <p:nvPr/>
        </p:nvSpPr>
        <p:spPr>
          <a:xfrm>
            <a:off x="5660612" y="4116651"/>
            <a:ext cx="1849395" cy="1178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Choice of vacuum pumps and valves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D89BDAD-8BB4-5F31-24DE-B83FA07F3207}"/>
              </a:ext>
            </a:extLst>
          </p:cNvPr>
          <p:cNvSpPr/>
          <p:nvPr/>
        </p:nvSpPr>
        <p:spPr>
          <a:xfrm>
            <a:off x="7625334" y="3417154"/>
            <a:ext cx="1849395" cy="627292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WP7:</a:t>
            </a:r>
          </a:p>
          <a:p>
            <a:pPr algn="ctr"/>
            <a:r>
              <a:rPr lang="en-GB" sz="1600" b="1" dirty="0"/>
              <a:t>Prototyping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C7E9B5-2160-3782-4171-710500A58B0C}"/>
              </a:ext>
            </a:extLst>
          </p:cNvPr>
          <p:cNvSpPr/>
          <p:nvPr/>
        </p:nvSpPr>
        <p:spPr>
          <a:xfrm>
            <a:off x="7633360" y="4116650"/>
            <a:ext cx="1849395" cy="1178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Installation and test of a pilot sector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4A40721-AFB6-58C7-564A-40D57855A313}"/>
              </a:ext>
            </a:extLst>
          </p:cNvPr>
          <p:cNvSpPr/>
          <p:nvPr/>
        </p:nvSpPr>
        <p:spPr>
          <a:xfrm>
            <a:off x="9590060" y="3417151"/>
            <a:ext cx="1841374" cy="627295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WP8:</a:t>
            </a:r>
          </a:p>
          <a:p>
            <a:pPr algn="ctr"/>
            <a:r>
              <a:rPr lang="en-GB" sz="1600" b="1" dirty="0"/>
              <a:t>Coordination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E80DAD9-EDAE-C669-97AA-7EC7B8E992DE}"/>
              </a:ext>
            </a:extLst>
          </p:cNvPr>
          <p:cNvSpPr/>
          <p:nvPr/>
        </p:nvSpPr>
        <p:spPr>
          <a:xfrm>
            <a:off x="9590060" y="4122455"/>
            <a:ext cx="1849395" cy="11721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Coordination of the different WP + collaborators contribution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0649A3-5732-A357-FFD2-879971A9E503}"/>
              </a:ext>
            </a:extLst>
          </p:cNvPr>
          <p:cNvSpPr txBox="1"/>
          <p:nvPr/>
        </p:nvSpPr>
        <p:spPr>
          <a:xfrm>
            <a:off x="2648724" y="5812973"/>
            <a:ext cx="75820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b="1" dirty="0"/>
              <a:t>Each work package will provide </a:t>
            </a:r>
            <a:r>
              <a:rPr lang="en-GB" sz="1600" b="1" dirty="0">
                <a:solidFill>
                  <a:srgbClr val="00B050"/>
                </a:solidFill>
              </a:rPr>
              <a:t>input for the TDR </a:t>
            </a:r>
            <a:r>
              <a:rPr lang="en-GB" sz="1600" b="1" dirty="0"/>
              <a:t>and cost estimation</a:t>
            </a:r>
          </a:p>
        </p:txBody>
      </p:sp>
    </p:spTree>
    <p:extLst>
      <p:ext uri="{BB962C8B-B14F-4D97-AF65-F5344CB8AC3E}">
        <p14:creationId xmlns:p14="http://schemas.microsoft.com/office/powerpoint/2010/main" val="1281565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0DBFB-8447-9619-90C9-6CC20F9F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C2A68-AAC0-DD7F-582B-7FDDBEE4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345DA-C5D9-150F-3E6E-F1B84DA41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0E3DC-538E-4D10-EF8B-8C58FE655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372" y="1957090"/>
            <a:ext cx="3600000" cy="3036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F03F86-DB10-B1AE-C30E-B7DF0793A017}"/>
              </a:ext>
            </a:extLst>
          </p:cNvPr>
          <p:cNvSpPr txBox="1"/>
          <p:nvPr/>
        </p:nvSpPr>
        <p:spPr>
          <a:xfrm>
            <a:off x="407368" y="1957090"/>
            <a:ext cx="6408712" cy="2943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TDK-Lambda</a:t>
            </a:r>
            <a:r>
              <a:rPr lang="en-GB" sz="2000" dirty="0">
                <a:solidFill>
                  <a:schemeClr val="tx2"/>
                </a:solidFill>
              </a:rPr>
              <a:t> (Origin: Israel IL)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GSPS30-2040 (up to 2040 A / 30V unidirectional) with 20U mobile rack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Price: 55 </a:t>
            </a:r>
            <a:r>
              <a:rPr lang="en-GB" dirty="0" err="1">
                <a:solidFill>
                  <a:schemeClr val="tx2"/>
                </a:solidFill>
              </a:rPr>
              <a:t>kCHF</a:t>
            </a:r>
            <a:r>
              <a:rPr lang="en-GB" dirty="0">
                <a:solidFill>
                  <a:schemeClr val="tx2"/>
                </a:solidFill>
              </a:rPr>
              <a:t>, including rack 19”, 20U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Delivery time: approx. 14 weeks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Quotation received in 09/2023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466A9C-0399-027B-54B1-CAC635731C6F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8496323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beampipe pilot sector: bakeout</a:t>
            </a:r>
          </a:p>
        </p:txBody>
      </p:sp>
    </p:spTree>
    <p:extLst>
      <p:ext uri="{BB962C8B-B14F-4D97-AF65-F5344CB8AC3E}">
        <p14:creationId xmlns:p14="http://schemas.microsoft.com/office/powerpoint/2010/main" val="2455796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0DBFB-8447-9619-90C9-6CC20F9F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C2A68-AAC0-DD7F-582B-7FDDBEE4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345DA-C5D9-150F-3E6E-F1B84DA41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466A9C-0399-027B-54B1-CAC635731C6F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8496323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beampipe pilot sector: thermal insulation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2FEDBB-C951-E0FA-C828-FE0AE29AA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10" y="1150574"/>
            <a:ext cx="11717779" cy="4863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94426B-A3EB-C21F-F934-090F0FF60B58}"/>
              </a:ext>
            </a:extLst>
          </p:cNvPr>
          <p:cNvSpPr txBox="1"/>
          <p:nvPr/>
        </p:nvSpPr>
        <p:spPr>
          <a:xfrm>
            <a:off x="353752" y="73855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/>
              <a:t>Furanic</a:t>
            </a:r>
            <a:r>
              <a:rPr lang="en-GB" b="1" dirty="0"/>
              <a:t>-cork </a:t>
            </a:r>
            <a:r>
              <a:rPr lang="en-GB" b="1" dirty="0" err="1"/>
              <a:t>biocomposite</a:t>
            </a:r>
            <a:r>
              <a:rPr lang="en-GB" b="1" dirty="0"/>
              <a:t> rigid foam. </a:t>
            </a:r>
          </a:p>
        </p:txBody>
      </p:sp>
    </p:spTree>
    <p:extLst>
      <p:ext uri="{BB962C8B-B14F-4D97-AF65-F5344CB8AC3E}">
        <p14:creationId xmlns:p14="http://schemas.microsoft.com/office/powerpoint/2010/main" val="104419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17.06.2024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Ana Teresa Perez Fontenla --- ET-PP meeting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65ECBF-25F1-19B5-3AB1-42478EB149F5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8496323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beampipe pilot sector: dust control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06952A-48A8-1FDA-8368-A324F4485DAE}"/>
              </a:ext>
            </a:extLst>
          </p:cNvPr>
          <p:cNvSpPr/>
          <p:nvPr/>
        </p:nvSpPr>
        <p:spPr>
          <a:xfrm>
            <a:off x="608367" y="1152814"/>
            <a:ext cx="2949680" cy="461665"/>
          </a:xfrm>
          <a:prstGeom prst="roundRect">
            <a:avLst>
              <a:gd name="adj" fmla="val 473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Reception 6m long units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3EBB6C-04B1-0188-05AF-CF742E357EA7}"/>
              </a:ext>
            </a:extLst>
          </p:cNvPr>
          <p:cNvSpPr/>
          <p:nvPr/>
        </p:nvSpPr>
        <p:spPr>
          <a:xfrm>
            <a:off x="1028698" y="2022020"/>
            <a:ext cx="2109019" cy="46166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Metrology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F4C8D4-A40B-B0C9-16E0-114055653DC0}"/>
              </a:ext>
            </a:extLst>
          </p:cNvPr>
          <p:cNvSpPr/>
          <p:nvPr/>
        </p:nvSpPr>
        <p:spPr>
          <a:xfrm>
            <a:off x="1028698" y="2891226"/>
            <a:ext cx="2109019" cy="46166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Cleaning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56A4E9-B854-8A67-7509-1195352CAEF9}"/>
              </a:ext>
            </a:extLst>
          </p:cNvPr>
          <p:cNvSpPr/>
          <p:nvPr/>
        </p:nvSpPr>
        <p:spPr>
          <a:xfrm>
            <a:off x="1028698" y="3760432"/>
            <a:ext cx="2109019" cy="46166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Leak detection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693E6A-B727-1AD6-D0E9-6874A48A0651}"/>
              </a:ext>
            </a:extLst>
          </p:cNvPr>
          <p:cNvSpPr/>
          <p:nvPr/>
        </p:nvSpPr>
        <p:spPr>
          <a:xfrm>
            <a:off x="938362" y="4629636"/>
            <a:ext cx="2289690" cy="46166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Interface integration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687311-7BBB-3CF4-96F5-7B571E7C17CD}"/>
              </a:ext>
            </a:extLst>
          </p:cNvPr>
          <p:cNvSpPr/>
          <p:nvPr/>
        </p:nvSpPr>
        <p:spPr>
          <a:xfrm>
            <a:off x="5111540" y="1148129"/>
            <a:ext cx="2109019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Cleaning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BD22E9-067C-DD5B-56E1-07A390441B15}"/>
              </a:ext>
            </a:extLst>
          </p:cNvPr>
          <p:cNvSpPr/>
          <p:nvPr/>
        </p:nvSpPr>
        <p:spPr>
          <a:xfrm>
            <a:off x="5111540" y="2013057"/>
            <a:ext cx="2109019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Baffle integration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81523D-43D6-A964-9735-8F05B2669EED}"/>
              </a:ext>
            </a:extLst>
          </p:cNvPr>
          <p:cNvSpPr/>
          <p:nvPr/>
        </p:nvSpPr>
        <p:spPr>
          <a:xfrm>
            <a:off x="4551714" y="3742913"/>
            <a:ext cx="3228671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Welding of 18 m chambers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F7B9AA-E74D-1AF6-AE9F-2DB162DAF7C7}"/>
              </a:ext>
            </a:extLst>
          </p:cNvPr>
          <p:cNvSpPr/>
          <p:nvPr/>
        </p:nvSpPr>
        <p:spPr>
          <a:xfrm>
            <a:off x="8881595" y="1152814"/>
            <a:ext cx="2896832" cy="46166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Thermal insulation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FA814B-477F-A566-BFE5-68B3C963A202}"/>
              </a:ext>
            </a:extLst>
          </p:cNvPr>
          <p:cNvSpPr/>
          <p:nvPr/>
        </p:nvSpPr>
        <p:spPr>
          <a:xfrm>
            <a:off x="4717633" y="4607840"/>
            <a:ext cx="2896832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Leak detection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B98F91-D7C6-7AD6-FE59-1A51F236C9A7}"/>
              </a:ext>
            </a:extLst>
          </p:cNvPr>
          <p:cNvSpPr/>
          <p:nvPr/>
        </p:nvSpPr>
        <p:spPr>
          <a:xfrm>
            <a:off x="8881595" y="2015732"/>
            <a:ext cx="2896832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Installation in place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EDD72B-8424-E87C-9A4D-616FDAF43CCE}"/>
              </a:ext>
            </a:extLst>
          </p:cNvPr>
          <p:cNvSpPr/>
          <p:nvPr/>
        </p:nvSpPr>
        <p:spPr>
          <a:xfrm>
            <a:off x="8881595" y="2878650"/>
            <a:ext cx="2896832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Welding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F0F3F9-7B3D-D728-7411-E9CCEC817215}"/>
              </a:ext>
            </a:extLst>
          </p:cNvPr>
          <p:cNvSpPr/>
          <p:nvPr/>
        </p:nvSpPr>
        <p:spPr>
          <a:xfrm>
            <a:off x="8881595" y="3741568"/>
            <a:ext cx="2896832" cy="46166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Global leak detection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CE71870-E553-66C0-B5A3-466C4775D128}"/>
              </a:ext>
            </a:extLst>
          </p:cNvPr>
          <p:cNvSpPr/>
          <p:nvPr/>
        </p:nvSpPr>
        <p:spPr>
          <a:xfrm>
            <a:off x="8855171" y="4604487"/>
            <a:ext cx="2949680" cy="461665"/>
          </a:xfrm>
          <a:prstGeom prst="roundRect">
            <a:avLst>
              <a:gd name="adj" fmla="val 473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Commissioning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7245EA-E47C-C5C5-D5F2-74F7CB3A5C71}"/>
              </a:ext>
            </a:extLst>
          </p:cNvPr>
          <p:cNvSpPr/>
          <p:nvPr/>
        </p:nvSpPr>
        <p:spPr>
          <a:xfrm>
            <a:off x="4717633" y="2877985"/>
            <a:ext cx="2896832" cy="46166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Transport - storage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FE2F8E-F134-35FC-C128-B300DDDD4E66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>
            <a:off x="2083207" y="1614479"/>
            <a:ext cx="1" cy="4075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0B857D4-7FF7-FAA7-5678-EFE4CA2CBD1E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2083208" y="2483685"/>
            <a:ext cx="0" cy="4075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33B043C-D3BE-5793-D160-09458DCBAFCD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2083208" y="3352891"/>
            <a:ext cx="0" cy="4075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FDB69AF-EDE0-A6AC-ABC3-725E1708B8D2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2083207" y="4222097"/>
            <a:ext cx="1" cy="4075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DCA9A62A-7C35-917D-4A40-A780C1C375A6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rot="5400000" flipH="1" flipV="1">
            <a:off x="2153042" y="1078293"/>
            <a:ext cx="3943172" cy="4082843"/>
          </a:xfrm>
          <a:prstGeom prst="bentConnector5">
            <a:avLst>
              <a:gd name="adj1" fmla="val -5797"/>
              <a:gd name="adj2" fmla="val 51106"/>
              <a:gd name="adj3" fmla="val 10579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CCC9EE3-90B2-DBB1-4931-0DE017790359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6166050" y="1609794"/>
            <a:ext cx="0" cy="4032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8719DA2-D01D-6441-4DD8-22359B4DC2DF}"/>
              </a:ext>
            </a:extLst>
          </p:cNvPr>
          <p:cNvCxnSpPr>
            <a:cxnSpLocks/>
            <a:stCxn id="24" idx="2"/>
            <a:endCxn id="32" idx="0"/>
          </p:cNvCxnSpPr>
          <p:nvPr/>
        </p:nvCxnSpPr>
        <p:spPr>
          <a:xfrm flipH="1">
            <a:off x="6166049" y="2474722"/>
            <a:ext cx="1" cy="4032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62BBBE0-5A2C-1D19-6477-BB2974D7AFCB}"/>
              </a:ext>
            </a:extLst>
          </p:cNvPr>
          <p:cNvCxnSpPr>
            <a:cxnSpLocks/>
            <a:stCxn id="32" idx="2"/>
            <a:endCxn id="25" idx="0"/>
          </p:cNvCxnSpPr>
          <p:nvPr/>
        </p:nvCxnSpPr>
        <p:spPr>
          <a:xfrm>
            <a:off x="6166049" y="3339650"/>
            <a:ext cx="1" cy="4032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742B240-A857-6EDF-EC31-EB56A55ACD11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 flipH="1">
            <a:off x="6166049" y="4204578"/>
            <a:ext cx="1" cy="4032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4B70E93-CB8D-1DE1-1EEA-256FCF6B1FC7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10330011" y="1614479"/>
            <a:ext cx="0" cy="4012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B2AB1B3-65A1-2A00-CF30-3A3F11906888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10330011" y="2477397"/>
            <a:ext cx="0" cy="4012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5C98970-1B40-34E4-4A92-B7CC42F538B5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10330011" y="3340315"/>
            <a:ext cx="0" cy="4012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71F3298-8E73-8048-2E92-6841543EA368}"/>
              </a:ext>
            </a:extLst>
          </p:cNvPr>
          <p:cNvCxnSpPr>
            <a:cxnSpLocks/>
            <a:stCxn id="30" idx="2"/>
            <a:endCxn id="31" idx="0"/>
          </p:cNvCxnSpPr>
          <p:nvPr/>
        </p:nvCxnSpPr>
        <p:spPr>
          <a:xfrm>
            <a:off x="10330011" y="4203233"/>
            <a:ext cx="0" cy="4012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89FD6285-54C3-E5FD-3ED7-1A5A0F8E450F}"/>
              </a:ext>
            </a:extLst>
          </p:cNvPr>
          <p:cNvCxnSpPr>
            <a:cxnSpLocks/>
            <a:stCxn id="27" idx="2"/>
            <a:endCxn id="26" idx="0"/>
          </p:cNvCxnSpPr>
          <p:nvPr/>
        </p:nvCxnSpPr>
        <p:spPr>
          <a:xfrm rot="5400000" flipH="1" flipV="1">
            <a:off x="6289684" y="1029179"/>
            <a:ext cx="3916691" cy="4163962"/>
          </a:xfrm>
          <a:prstGeom prst="bentConnector5">
            <a:avLst>
              <a:gd name="adj1" fmla="val -5837"/>
              <a:gd name="adj2" fmla="val 50000"/>
              <a:gd name="adj3" fmla="val 10583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A1C08B6-7CB1-D6AE-7ADE-A56B76C35C1B}"/>
              </a:ext>
            </a:extLst>
          </p:cNvPr>
          <p:cNvSpPr/>
          <p:nvPr/>
        </p:nvSpPr>
        <p:spPr>
          <a:xfrm>
            <a:off x="2843979" y="5718336"/>
            <a:ext cx="7229169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Specific procedure to maintain dust cleanliness (soft wall cleanroom)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EB39FF9-D254-204E-1AA4-23D7EB2979B7}"/>
              </a:ext>
            </a:extLst>
          </p:cNvPr>
          <p:cNvSpPr/>
          <p:nvPr/>
        </p:nvSpPr>
        <p:spPr>
          <a:xfrm>
            <a:off x="318318" y="5718336"/>
            <a:ext cx="2211030" cy="46166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Standard procedure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A58909B-A94C-DE32-34B2-E36166D9979C}"/>
              </a:ext>
            </a:extLst>
          </p:cNvPr>
          <p:cNvSpPr/>
          <p:nvPr/>
        </p:nvSpPr>
        <p:spPr>
          <a:xfrm>
            <a:off x="7065236" y="1040706"/>
            <a:ext cx="296916" cy="296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775BF6D-7E8B-B4ED-F127-402983F33356}"/>
              </a:ext>
            </a:extLst>
          </p:cNvPr>
          <p:cNvSpPr/>
          <p:nvPr/>
        </p:nvSpPr>
        <p:spPr>
          <a:xfrm>
            <a:off x="7078448" y="1860961"/>
            <a:ext cx="296916" cy="296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871070E-7408-4DA2-F280-FE28762F4F94}"/>
              </a:ext>
            </a:extLst>
          </p:cNvPr>
          <p:cNvSpPr/>
          <p:nvPr/>
        </p:nvSpPr>
        <p:spPr>
          <a:xfrm>
            <a:off x="7645969" y="3594455"/>
            <a:ext cx="296916" cy="296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AB7F23-0538-8FF7-D585-D2BCF5B4B401}"/>
              </a:ext>
            </a:extLst>
          </p:cNvPr>
          <p:cNvSpPr/>
          <p:nvPr/>
        </p:nvSpPr>
        <p:spPr>
          <a:xfrm>
            <a:off x="7440502" y="4439300"/>
            <a:ext cx="296916" cy="296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A7817D1-074B-97AB-0A51-D5B56229ED8F}"/>
              </a:ext>
            </a:extLst>
          </p:cNvPr>
          <p:cNvSpPr/>
          <p:nvPr/>
        </p:nvSpPr>
        <p:spPr>
          <a:xfrm>
            <a:off x="11662023" y="2726838"/>
            <a:ext cx="296916" cy="296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BD901B1-C3B3-18E7-79CB-79FB5D195405}"/>
              </a:ext>
            </a:extLst>
          </p:cNvPr>
          <p:cNvSpPr/>
          <p:nvPr/>
        </p:nvSpPr>
        <p:spPr>
          <a:xfrm>
            <a:off x="11634610" y="1828865"/>
            <a:ext cx="296916" cy="296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694874D-38B9-D7A9-56E9-45EB0DCFC4F5}"/>
              </a:ext>
            </a:extLst>
          </p:cNvPr>
          <p:cNvSpPr/>
          <p:nvPr/>
        </p:nvSpPr>
        <p:spPr>
          <a:xfrm>
            <a:off x="9924690" y="5552769"/>
            <a:ext cx="296916" cy="296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7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3CDCD-ED48-EEC6-7DE6-D73F653F6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878CF-5DB9-7F3A-B422-093EF0D5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F82FD-8949-3F24-C949-FA56470F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A90C6-C7E7-225E-8630-96A0A7FF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5D925-8D4A-A183-B4FD-388CCFE0E0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39838"/>
            <a:ext cx="11376025" cy="49609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000" b="0" dirty="0"/>
              <a:t>Contact established with </a:t>
            </a:r>
            <a:r>
              <a:rPr lang="en-CH" sz="2000" dirty="0"/>
              <a:t>CERN alignment and survey services</a:t>
            </a:r>
            <a:r>
              <a:rPr lang="en-CH" sz="2000" b="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000" b="0" dirty="0"/>
              <a:t>Request for support during the installation sequence in TT4 (see also next slide):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700" b="0" dirty="0"/>
              <a:t>Trace the floor plan before installation of the supports 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700" b="0" dirty="0"/>
              <a:t>Help with the alignment of the vacuum supports during installation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700" b="0" dirty="0"/>
              <a:t>Help with the alignment of  vacuum chambers with respect to the end supports before welding.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1700" b="0" dirty="0"/>
              <a:t>Check the position of the chambers when the system is under vacuum.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sz="1700" b="0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CH" sz="1700" b="0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CH" sz="1700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CH" sz="1700" b="0" dirty="0"/>
          </a:p>
          <a:p>
            <a:pPr lvl="1" indent="0">
              <a:buNone/>
            </a:pPr>
            <a:endParaRPr lang="en-CH" sz="17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000" b="0" dirty="0"/>
              <a:t>Started discussions for the </a:t>
            </a:r>
            <a:r>
              <a:rPr lang="en-GB" sz="2000" dirty="0"/>
              <a:t>alignment techniques for the 10km installation</a:t>
            </a:r>
            <a:r>
              <a:rPr lang="en-GB" sz="2000" b="0" dirty="0"/>
              <a:t>.</a:t>
            </a:r>
            <a:endParaRPr lang="en-CH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H" sz="20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79F67-947F-08DD-99DB-C405E8CF05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73063"/>
            <a:ext cx="11376025" cy="490537"/>
          </a:xfrm>
        </p:spPr>
        <p:txBody>
          <a:bodyPr/>
          <a:lstStyle/>
          <a:p>
            <a:r>
              <a:rPr lang="en-US" dirty="0"/>
              <a:t>ET pilot sector – Alignment</a:t>
            </a:r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DAB47-FFDA-10EB-19C2-FC04CAEAEB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266" y="3509015"/>
            <a:ext cx="3746904" cy="17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9973E3-77E7-C186-BC43-BFD39CBFA9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886" y="3429000"/>
            <a:ext cx="3746904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5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B9793-0057-BD42-7B1F-2D991F258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8C4D9-BD1C-5DB9-B931-AB229ECE1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CAD-AD7D-7A20-8552-1BC054F17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6B01D-F0C1-30DF-706E-C5AD3C27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ED45F-05DF-21DE-CA32-2311ADD271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04900"/>
            <a:ext cx="11376025" cy="509587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sz="1900" b="0" dirty="0"/>
              <a:t>Test of beampipe other than </a:t>
            </a:r>
            <a:r>
              <a:rPr lang="en-GB" sz="1900" b="0" dirty="0"/>
              <a:t>AISI 441 4mm VIRGO-like</a:t>
            </a:r>
            <a:r>
              <a:rPr lang="en-CH" sz="1900" b="0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sz="1900" b="0" dirty="0"/>
              <a:t>Prepare the framework for other beampipe solutions to be tested in the same environment.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sz="1900" b="0" dirty="0"/>
              <a:t>Purchase a gate valve and carry out the mechanical integration studies, the UHV caracterization inclusing the </a:t>
            </a:r>
            <a:r>
              <a:rPr lang="en-GB" sz="1900" b="0" dirty="0"/>
              <a:t>conditioning and outgassing rate measurements.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900" b="0" dirty="0"/>
              <a:t>Workout the detailed integration with the civil engineering.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900" b="0" dirty="0"/>
              <a:t>Study alignment techniques for the 10km assembly and installation and eventual optimisations of the support system.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900" b="0" dirty="0"/>
              <a:t>Design of leak detection systems for the manufacturing, installation and final system.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900" b="0" dirty="0"/>
              <a:t>Design the detailed procedures for the installation and commissioning in the final ET tunnel design.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900" b="0" dirty="0"/>
              <a:t>Study for the control of dust during all assembly and installation processes.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900" b="0" dirty="0"/>
              <a:t>Carry out the baffle material outgassing studies and its integration and alignment in the ET final tubes.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900" b="0" dirty="0"/>
              <a:t>Open to discuss, via ETO, the possibility to carry out other type of tests.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900" b="0" dirty="0"/>
              <a:t>Update the TDR and costing in line with general ET timeline.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9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FFC09-FFEB-3B56-45C4-2D3DA557DE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73063"/>
            <a:ext cx="11376025" cy="1066800"/>
          </a:xfrm>
        </p:spPr>
        <p:txBody>
          <a:bodyPr/>
          <a:lstStyle/>
          <a:p>
            <a:r>
              <a:rPr lang="en-US" dirty="0"/>
              <a:t>ET – CERN to be proposed future scope extension</a:t>
            </a:r>
            <a:endParaRPr lang="en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7ADE0-207C-91D9-78D4-D15DD56864B9}"/>
              </a:ext>
            </a:extLst>
          </p:cNvPr>
          <p:cNvSpPr txBox="1"/>
          <p:nvPr/>
        </p:nvSpPr>
        <p:spPr>
          <a:xfrm>
            <a:off x="10838329" y="668318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88430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2075E04-8020-AE7F-9992-F8F7AC04532B}"/>
              </a:ext>
            </a:extLst>
          </p:cNvPr>
          <p:cNvSpPr txBox="1">
            <a:spLocks/>
          </p:cNvSpPr>
          <p:nvPr/>
        </p:nvSpPr>
        <p:spPr>
          <a:xfrm>
            <a:off x="359561" y="270454"/>
            <a:ext cx="11296730" cy="466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 pilot sector: peer review recommendations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E3A811-471E-CC41-A45C-FEA4108B567B}"/>
              </a:ext>
            </a:extLst>
          </p:cNvPr>
          <p:cNvGraphicFramePr>
            <a:graphicFrameLocks noGrp="1"/>
          </p:cNvGraphicFramePr>
          <p:nvPr/>
        </p:nvGraphicFramePr>
        <p:xfrm>
          <a:off x="313708" y="1043565"/>
          <a:ext cx="11564584" cy="44856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160983">
                  <a:extLst>
                    <a:ext uri="{9D8B030D-6E8A-4147-A177-3AD203B41FA5}">
                      <a16:colId xmlns:a16="http://schemas.microsoft.com/office/drawing/2014/main" val="3270698234"/>
                    </a:ext>
                  </a:extLst>
                </a:gridCol>
                <a:gridCol w="5403601">
                  <a:extLst>
                    <a:ext uri="{9D8B030D-6E8A-4147-A177-3AD203B41FA5}">
                      <a16:colId xmlns:a16="http://schemas.microsoft.com/office/drawing/2014/main" val="1022842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Recommendation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Action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09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Investigation on corrosion resistance of ferritic stainless steels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(tunnel environmental conditions)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Contract with </a:t>
                      </a:r>
                      <a:r>
                        <a:rPr lang="en-US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UGhent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to be launched for comparative corrosion studies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167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Use pilot sector as testbed for extrapolation of ET leak detection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Methodologies and tooling under investigation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537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ET pilot sector to be used to test different insulation materials and solutions (installation, removal)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Contact with companies started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855181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Implementation of large gate valves (DN1000+)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to test thermal cycling, stroke cycling, treatments etc.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Planned in the extension of ET-CERN scope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85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Implementation of temperature control systems in selected building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ET pilot sector moved to TT4 tunnel – stable temperature.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63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Consider launching a parallel test on a corrugated chamber (perhaps through external contribution)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Planned in the extension of ET-CERN scope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36264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D54CE23-AAD5-D706-23AC-147D5B297F1E}"/>
              </a:ext>
            </a:extLst>
          </p:cNvPr>
          <p:cNvSpPr/>
          <p:nvPr/>
        </p:nvSpPr>
        <p:spPr>
          <a:xfrm>
            <a:off x="6495803" y="1449967"/>
            <a:ext cx="5382489" cy="2149433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11C60-14A8-E803-0D09-1BEBE9D16A2F}"/>
              </a:ext>
            </a:extLst>
          </p:cNvPr>
          <p:cNvSpPr txBox="1"/>
          <p:nvPr/>
        </p:nvSpPr>
        <p:spPr>
          <a:xfrm rot="20249027">
            <a:off x="7678232" y="2412547"/>
            <a:ext cx="30176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tx1"/>
                </a:solidFill>
              </a:rPr>
              <a:t>See Carlo’s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38224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C174D-91FB-529A-D897-B94D1525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1" y="577448"/>
            <a:ext cx="12022577" cy="57031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C4BED8-179F-FCE5-179E-25C3D8F9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8A0DA-8789-600C-1042-C3425853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BEDF7-18B2-D187-E883-FD9D8279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217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0DEAF-4A12-EDCE-C65D-2B1E6EB4F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44" y="604541"/>
            <a:ext cx="11887111" cy="56489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F53FC-D3F6-E94D-6345-B2872520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56A3B-F00C-E104-A533-7F81CAA2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CEA17-C757-7A5F-5130-FFA2E504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80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D656152-EAC2-06ED-6B37-6042AAAF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EC3E9-B6FE-3E97-119E-4B4EBA83F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38165-8B91-94D6-8A9E-01B91E26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75D18-5879-DA80-7BC4-B62E5D41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0649A3-5732-A357-FFD2-879971A9E503}"/>
              </a:ext>
            </a:extLst>
          </p:cNvPr>
          <p:cNvSpPr txBox="1"/>
          <p:nvPr/>
        </p:nvSpPr>
        <p:spPr>
          <a:xfrm>
            <a:off x="266166" y="5672345"/>
            <a:ext cx="1165966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By contract, during the three-year agreement: Two FTE/y of CERN staff + Two CERN fellows work for ET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46CE9271-B3CB-58D4-82E1-0F78C1518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79290"/>
              </p:ext>
            </p:extLst>
          </p:nvPr>
        </p:nvGraphicFramePr>
        <p:xfrm>
          <a:off x="266168" y="1272651"/>
          <a:ext cx="5714365" cy="373756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389505">
                  <a:extLst>
                    <a:ext uri="{9D8B030D-6E8A-4147-A177-3AD203B41FA5}">
                      <a16:colId xmlns:a16="http://schemas.microsoft.com/office/drawing/2014/main" val="2359702446"/>
                    </a:ext>
                  </a:extLst>
                </a:gridCol>
                <a:gridCol w="2272030">
                  <a:extLst>
                    <a:ext uri="{9D8B030D-6E8A-4147-A177-3AD203B41FA5}">
                      <a16:colId xmlns:a16="http://schemas.microsoft.com/office/drawing/2014/main" val="388493674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812710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H" sz="1400" dirty="0"/>
                        <a:t>Name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err="1"/>
                        <a:t>Competences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124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/>
                        <a:t>Cedric Garion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Structural </a:t>
                      </a:r>
                      <a:r>
                        <a:rPr lang="fr-CH" sz="1400" dirty="0" err="1"/>
                        <a:t>mechanics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WP1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587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/>
                        <a:t>Carlotta Accettura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err="1"/>
                        <a:t>Mechanical</a:t>
                      </a:r>
                      <a:r>
                        <a:rPr lang="fr-CH" sz="1400" dirty="0"/>
                        <a:t> design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WP1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074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/>
                        <a:t>Ana Teresa Perez Fontenla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Coordination &amp; </a:t>
                      </a:r>
                      <a:r>
                        <a:rPr lang="fr-CH" sz="1400" dirty="0" err="1"/>
                        <a:t>Metallurgy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WP2/WP8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34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/>
                        <a:t>Gilles Favre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err="1"/>
                        <a:t>Manufacturing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WP2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32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/>
                        <a:t>Stefano Sgobba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err="1"/>
                        <a:t>Metallurgy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WP2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579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Manjunath </a:t>
                      </a:r>
                      <a:r>
                        <a:rPr lang="en-GB" sz="1400" b="0" dirty="0" err="1">
                          <a:solidFill>
                            <a:srgbClr val="00B050"/>
                          </a:solidFill>
                        </a:rPr>
                        <a:t>Dakshinamurthy</a:t>
                      </a:r>
                      <a:endParaRPr lang="en-GB" sz="1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 err="1">
                          <a:solidFill>
                            <a:srgbClr val="00B050"/>
                          </a:solidFill>
                        </a:rPr>
                        <a:t>Metallurgy</a:t>
                      </a:r>
                      <a:endParaRPr lang="en-GB" sz="1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>
                          <a:solidFill>
                            <a:srgbClr val="00B050"/>
                          </a:solidFill>
                        </a:rPr>
                        <a:t>WP2</a:t>
                      </a:r>
                      <a:endParaRPr lang="en-GB" sz="1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177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/>
                        <a:t>Leonel Ferreira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Surface </a:t>
                      </a:r>
                      <a:r>
                        <a:rPr lang="fr-CH" sz="1400" dirty="0" err="1"/>
                        <a:t>treatments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WP3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013583"/>
                  </a:ext>
                </a:extLst>
              </a:tr>
              <a:tr h="400006">
                <a:tc>
                  <a:txBody>
                    <a:bodyPr/>
                    <a:lstStyle/>
                    <a:p>
                      <a:r>
                        <a:rPr lang="fr-CH" sz="1400" dirty="0"/>
                        <a:t>Mauro Taborelli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Surface </a:t>
                      </a:r>
                      <a:r>
                        <a:rPr lang="fr-CH" sz="1400" dirty="0" err="1"/>
                        <a:t>analysis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WP3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747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/>
                        <a:t>Luigi Scibile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err="1"/>
                        <a:t>Premises</a:t>
                      </a:r>
                      <a:r>
                        <a:rPr lang="fr-CH" sz="1400" dirty="0"/>
                        <a:t> &amp; </a:t>
                      </a:r>
                      <a:r>
                        <a:rPr lang="fr-CH" sz="1400" dirty="0" err="1"/>
                        <a:t>logistics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WP4/WP5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52936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DF123A-6751-2505-A8BC-ACA2DFFA7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388460"/>
              </p:ext>
            </p:extLst>
          </p:nvPr>
        </p:nvGraphicFramePr>
        <p:xfrm>
          <a:off x="6211469" y="1272651"/>
          <a:ext cx="5714365" cy="370927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391046">
                  <a:extLst>
                    <a:ext uri="{9D8B030D-6E8A-4147-A177-3AD203B41FA5}">
                      <a16:colId xmlns:a16="http://schemas.microsoft.com/office/drawing/2014/main" val="2359702446"/>
                    </a:ext>
                  </a:extLst>
                </a:gridCol>
                <a:gridCol w="2273643">
                  <a:extLst>
                    <a:ext uri="{9D8B030D-6E8A-4147-A177-3AD203B41FA5}">
                      <a16:colId xmlns:a16="http://schemas.microsoft.com/office/drawing/2014/main" val="3884936741"/>
                    </a:ext>
                  </a:extLst>
                </a:gridCol>
                <a:gridCol w="1049676">
                  <a:extLst>
                    <a:ext uri="{9D8B030D-6E8A-4147-A177-3AD203B41FA5}">
                      <a16:colId xmlns:a16="http://schemas.microsoft.com/office/drawing/2014/main" val="812710692"/>
                    </a:ext>
                  </a:extLst>
                </a:gridCol>
              </a:tblGrid>
              <a:tr h="373269">
                <a:tc>
                  <a:txBody>
                    <a:bodyPr/>
                    <a:lstStyle/>
                    <a:p>
                      <a:r>
                        <a:rPr lang="fr-CH" sz="1400" dirty="0"/>
                        <a:t>Name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err="1"/>
                        <a:t>Competences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124105"/>
                  </a:ext>
                </a:extLst>
              </a:tr>
              <a:tr h="372392">
                <a:tc>
                  <a:txBody>
                    <a:bodyPr/>
                    <a:lstStyle/>
                    <a:p>
                      <a:r>
                        <a:rPr lang="fr-CH" sz="1400" dirty="0"/>
                        <a:t>Gregory Pigny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Vacuum control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WP6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074540"/>
                  </a:ext>
                </a:extLst>
              </a:tr>
              <a:tr h="372392">
                <a:tc>
                  <a:txBody>
                    <a:bodyPr/>
                    <a:lstStyle/>
                    <a:p>
                      <a:r>
                        <a:rPr lang="fr-CH" sz="1400" dirty="0"/>
                        <a:t>Giuseppe Bregliozzi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Vacuum engineering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WP6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34894"/>
                  </a:ext>
                </a:extLst>
              </a:tr>
              <a:tr h="372392">
                <a:tc>
                  <a:txBody>
                    <a:bodyPr/>
                    <a:lstStyle/>
                    <a:p>
                      <a:r>
                        <a:rPr lang="fr-CH" sz="1400" dirty="0">
                          <a:solidFill>
                            <a:srgbClr val="00B050"/>
                          </a:solidFill>
                        </a:rPr>
                        <a:t>Carlo Scarcia</a:t>
                      </a:r>
                      <a:r>
                        <a:rPr lang="fr-CH" sz="1400" baseline="30000" dirty="0">
                          <a:solidFill>
                            <a:srgbClr val="00B050"/>
                          </a:solidFill>
                        </a:rPr>
                        <a:t>(1)</a:t>
                      </a:r>
                      <a:endParaRPr lang="en-GB" sz="1400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>
                          <a:solidFill>
                            <a:srgbClr val="00B050"/>
                          </a:solidFill>
                        </a:rPr>
                        <a:t>Vacuum engineering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>
                          <a:solidFill>
                            <a:srgbClr val="00B050"/>
                          </a:solidFill>
                        </a:rPr>
                        <a:t>WP2/WP6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32595"/>
                  </a:ext>
                </a:extLst>
              </a:tr>
              <a:tr h="36083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Purnalingam Revathi</a:t>
                      </a:r>
                      <a:r>
                        <a:rPr lang="fr-CH" sz="1400" baseline="30000" dirty="0">
                          <a:solidFill>
                            <a:srgbClr val="00B050"/>
                          </a:solidFill>
                        </a:rPr>
                        <a:t>(2)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dirty="0">
                          <a:solidFill>
                            <a:srgbClr val="00B050"/>
                          </a:solidFill>
                        </a:rPr>
                        <a:t>Vacuum engineering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>
                          <a:solidFill>
                            <a:srgbClr val="00B050"/>
                          </a:solidFill>
                        </a:rPr>
                        <a:t>WP6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821873"/>
                  </a:ext>
                </a:extLst>
              </a:tr>
              <a:tr h="372392">
                <a:tc>
                  <a:txBody>
                    <a:bodyPr/>
                    <a:lstStyle/>
                    <a:p>
                      <a:r>
                        <a:rPr lang="fr-CH" sz="1400" dirty="0"/>
                        <a:t>Jose Ferreira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Vacuum modeling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WP6/WP7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579702"/>
                  </a:ext>
                </a:extLst>
              </a:tr>
              <a:tr h="372392">
                <a:tc>
                  <a:txBody>
                    <a:bodyPr/>
                    <a:lstStyle/>
                    <a:p>
                      <a:r>
                        <a:rPr lang="fr-CH" sz="1400" dirty="0"/>
                        <a:t>Alice Michet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Vacuum </a:t>
                      </a:r>
                      <a:r>
                        <a:rPr lang="fr-CH" sz="1400" dirty="0" err="1"/>
                        <a:t>measurement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WP6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78696"/>
                  </a:ext>
                </a:extLst>
              </a:tr>
              <a:tr h="372392">
                <a:tc>
                  <a:txBody>
                    <a:bodyPr/>
                    <a:lstStyle/>
                    <a:p>
                      <a:r>
                        <a:rPr lang="fr-CH" sz="1400" dirty="0"/>
                        <a:t>Jan Hansen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err="1"/>
                        <a:t>Mechanical</a:t>
                      </a:r>
                      <a:r>
                        <a:rPr lang="fr-CH" sz="1400" dirty="0"/>
                        <a:t> engineering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WP7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177570"/>
                  </a:ext>
                </a:extLst>
              </a:tr>
              <a:tr h="389932">
                <a:tc>
                  <a:txBody>
                    <a:bodyPr/>
                    <a:lstStyle/>
                    <a:p>
                      <a:r>
                        <a:rPr lang="fr-CH" sz="1400" dirty="0"/>
                        <a:t>Ivo </a:t>
                      </a:r>
                      <a:r>
                        <a:rPr lang="fr-CH" sz="1400" dirty="0" err="1"/>
                        <a:t>Wevers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Vacuum </a:t>
                      </a:r>
                      <a:r>
                        <a:rPr lang="fr-CH" sz="1400" dirty="0" err="1"/>
                        <a:t>measurement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WP6/WP7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013583"/>
                  </a:ext>
                </a:extLst>
              </a:tr>
              <a:tr h="350886">
                <a:tc>
                  <a:txBody>
                    <a:bodyPr/>
                    <a:lstStyle/>
                    <a:p>
                      <a:r>
                        <a:rPr lang="en-GB" sz="1400" dirty="0"/>
                        <a:t>Paolo Chiggiato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Coordination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WP8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74729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569EF73-5621-BF9F-1EB6-5D08213886AB}"/>
              </a:ext>
            </a:extLst>
          </p:cNvPr>
          <p:cNvSpPr txBox="1"/>
          <p:nvPr/>
        </p:nvSpPr>
        <p:spPr>
          <a:xfrm>
            <a:off x="7721637" y="5010217"/>
            <a:ext cx="42041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r">
              <a:buAutoNum type="arabicParenBoth"/>
            </a:pPr>
            <a:r>
              <a:rPr lang="fr-CH" sz="1200" i="1" dirty="0" err="1">
                <a:solidFill>
                  <a:srgbClr val="00B050"/>
                </a:solidFill>
              </a:rPr>
              <a:t>University</a:t>
            </a:r>
            <a:r>
              <a:rPr lang="fr-CH" sz="1200" i="1" dirty="0">
                <a:solidFill>
                  <a:srgbClr val="00B050"/>
                </a:solidFill>
              </a:rPr>
              <a:t> of Aachen (</a:t>
            </a:r>
            <a:r>
              <a:rPr lang="fr-CH" sz="1200" i="1" dirty="0" err="1">
                <a:solidFill>
                  <a:srgbClr val="00B050"/>
                </a:solidFill>
              </a:rPr>
              <a:t>Gentner</a:t>
            </a:r>
            <a:r>
              <a:rPr lang="fr-CH" sz="1200" i="1" dirty="0">
                <a:solidFill>
                  <a:srgbClr val="00B050"/>
                </a:solidFill>
              </a:rPr>
              <a:t> Programme)</a:t>
            </a:r>
          </a:p>
          <a:p>
            <a:pPr marL="342900" indent="-342900" algn="r">
              <a:buAutoNum type="arabicParenBoth"/>
            </a:pPr>
            <a:r>
              <a:rPr lang="fr-CH" sz="1200" i="1" dirty="0" err="1">
                <a:solidFill>
                  <a:srgbClr val="00B050"/>
                </a:solidFill>
              </a:rPr>
              <a:t>University</a:t>
            </a:r>
            <a:r>
              <a:rPr lang="fr-CH" sz="1200" i="1" dirty="0">
                <a:solidFill>
                  <a:srgbClr val="00B050"/>
                </a:solidFill>
              </a:rPr>
              <a:t> of </a:t>
            </a:r>
            <a:r>
              <a:rPr lang="fr-CH" sz="1200" i="1" dirty="0" err="1">
                <a:solidFill>
                  <a:srgbClr val="00B050"/>
                </a:solidFill>
              </a:rPr>
              <a:t>Antwerp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05178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D656152-EAC2-06ED-6B37-6042AAAF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networking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EC3E9-B6FE-3E97-119E-4B4EBA83F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38165-8B91-94D6-8A9E-01B91E26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75D18-5879-DA80-7BC4-B62E5D41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0649A3-5732-A357-FFD2-879971A9E503}"/>
              </a:ext>
            </a:extLst>
          </p:cNvPr>
          <p:cNvSpPr txBox="1"/>
          <p:nvPr/>
        </p:nvSpPr>
        <p:spPr>
          <a:xfrm>
            <a:off x="266168" y="5795456"/>
            <a:ext cx="1165966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Cooperation with industries: </a:t>
            </a:r>
            <a:r>
              <a:rPr lang="en-GB" sz="1600" b="1" dirty="0" err="1"/>
              <a:t>Aperam</a:t>
            </a:r>
            <a:r>
              <a:rPr lang="en-GB" sz="1600" b="1" dirty="0"/>
              <a:t>, </a:t>
            </a:r>
            <a:r>
              <a:rPr lang="en-GB" sz="1600" b="1" dirty="0" err="1"/>
              <a:t>Arvedi</a:t>
            </a:r>
            <a:r>
              <a:rPr lang="en-GB" sz="1600" b="1" dirty="0"/>
              <a:t>, SAES, Agilent Vacuum…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0557429-1671-B19A-9800-9B73C78B4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75923"/>
              </p:ext>
            </p:extLst>
          </p:nvPr>
        </p:nvGraphicFramePr>
        <p:xfrm>
          <a:off x="604507" y="1327648"/>
          <a:ext cx="11045018" cy="420270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277174">
                  <a:extLst>
                    <a:ext uri="{9D8B030D-6E8A-4147-A177-3AD203B41FA5}">
                      <a16:colId xmlns:a16="http://schemas.microsoft.com/office/drawing/2014/main" val="3834806400"/>
                    </a:ext>
                  </a:extLst>
                </a:gridCol>
                <a:gridCol w="2996710">
                  <a:extLst>
                    <a:ext uri="{9D8B030D-6E8A-4147-A177-3AD203B41FA5}">
                      <a16:colId xmlns:a16="http://schemas.microsoft.com/office/drawing/2014/main" val="642384683"/>
                    </a:ext>
                  </a:extLst>
                </a:gridCol>
                <a:gridCol w="2408555">
                  <a:extLst>
                    <a:ext uri="{9D8B030D-6E8A-4147-A177-3AD203B41FA5}">
                      <a16:colId xmlns:a16="http://schemas.microsoft.com/office/drawing/2014/main" val="911231257"/>
                    </a:ext>
                  </a:extLst>
                </a:gridCol>
                <a:gridCol w="3362579">
                  <a:extLst>
                    <a:ext uri="{9D8B030D-6E8A-4147-A177-3AD203B41FA5}">
                      <a16:colId xmlns:a16="http://schemas.microsoft.com/office/drawing/2014/main" val="1799913047"/>
                    </a:ext>
                  </a:extLst>
                </a:gridCol>
              </a:tblGrid>
              <a:tr h="358789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Institute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noProof="0" dirty="0"/>
                        <a:t>Type of agreement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noProof="0" dirty="0"/>
                        <a:t>Contacts</a:t>
                      </a:r>
                      <a:endParaRPr lang="en-GB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670487"/>
                  </a:ext>
                </a:extLst>
              </a:tr>
              <a:tr h="358789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CNRS LAPP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Mechanical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noProof="0" dirty="0"/>
                        <a:t>Informal collaboration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noProof="0" dirty="0"/>
                        <a:t>Guillaume Deleglise</a:t>
                      </a:r>
                      <a:endParaRPr lang="en-GB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40511"/>
                  </a:ext>
                </a:extLst>
              </a:tr>
              <a:tr h="355166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IFAE (ES)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noProof="0" dirty="0"/>
                        <a:t>Baffles design and </a:t>
                      </a:r>
                      <a:r>
                        <a:rPr lang="fr-CH" sz="1400" noProof="0" dirty="0" err="1"/>
                        <a:t>integration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noProof="0" dirty="0"/>
                        <a:t>Framework agreement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noProof="0" dirty="0"/>
                        <a:t>Mario Martinez/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 Andres </a:t>
                      </a:r>
                      <a:endParaRPr lang="en-GB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475718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err="1"/>
                        <a:t>Nikhef</a:t>
                      </a:r>
                      <a:r>
                        <a:rPr lang="en-GB" sz="1400" noProof="0" dirty="0"/>
                        <a:t> (NL)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noProof="0" dirty="0" err="1"/>
                        <a:t>Pumping</a:t>
                      </a:r>
                      <a:r>
                        <a:rPr lang="fr-CH" sz="1400" noProof="0" dirty="0"/>
                        <a:t> modules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noProof="0" dirty="0"/>
                        <a:t>Framework agreement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noProof="0" dirty="0"/>
                        <a:t>Martijn van Overbeek / Patrick Werneke</a:t>
                      </a:r>
                      <a:endParaRPr lang="en-GB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933311"/>
                  </a:ext>
                </a:extLst>
              </a:tr>
              <a:tr h="362465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U. Gent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noProof="0" dirty="0"/>
                        <a:t>Pipeline solution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noProof="0" dirty="0"/>
                        <a:t>Informal collaboration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Leo Kestens / </a:t>
                      </a:r>
                      <a:r>
                        <a:rPr lang="en-GB" sz="1400" noProof="0" dirty="0"/>
                        <a:t>Alexey Gervasyev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354331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00B050"/>
                          </a:solidFill>
                        </a:rPr>
                        <a:t>U. Gent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00B050"/>
                          </a:solidFill>
                        </a:rPr>
                        <a:t>Corrosion of ferritic </a:t>
                      </a:r>
                      <a:r>
                        <a:rPr lang="en-GB" sz="1400" noProof="0" dirty="0" err="1">
                          <a:solidFill>
                            <a:srgbClr val="00B050"/>
                          </a:solidFill>
                        </a:rPr>
                        <a:t>st-st</a:t>
                      </a:r>
                      <a:r>
                        <a:rPr lang="en-GB" sz="1400" noProof="0" dirty="0">
                          <a:solidFill>
                            <a:srgbClr val="00B050"/>
                          </a:solidFill>
                        </a:rPr>
                        <a:t> steels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rgbClr val="00B050"/>
                          </a:solidFill>
                        </a:rPr>
                        <a:t>Contract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Elien</a:t>
                      </a:r>
                      <a:r>
                        <a:rPr lang="en-GB" sz="14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i="0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Wallaert</a:t>
                      </a:r>
                      <a:endParaRPr lang="en-GB" sz="14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029775"/>
                  </a:ext>
                </a:extLst>
              </a:tr>
              <a:tr h="395416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U. Aachen (D)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noProof="0" dirty="0"/>
                        <a:t>Supervision of a PhD </a:t>
                      </a:r>
                      <a:r>
                        <a:rPr lang="fr-CH" sz="1400" noProof="0" dirty="0" err="1"/>
                        <a:t>student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noProof="0" dirty="0" err="1"/>
                        <a:t>Gentner</a:t>
                      </a:r>
                      <a:r>
                        <a:rPr lang="fr-CH" sz="1400" noProof="0" dirty="0"/>
                        <a:t> programme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noProof="0" dirty="0"/>
                        <a:t>Achim Stahl </a:t>
                      </a:r>
                      <a:endParaRPr lang="en-GB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945715"/>
                  </a:ext>
                </a:extLst>
              </a:tr>
              <a:tr h="502508">
                <a:tc>
                  <a:txBody>
                    <a:bodyPr/>
                    <a:lstStyle/>
                    <a:p>
                      <a:r>
                        <a:rPr lang="en-GB" sz="1400" i="0" noProof="0" dirty="0"/>
                        <a:t>INFN (I)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i="0" noProof="0" dirty="0"/>
                        <a:t>Magnetic </a:t>
                      </a:r>
                      <a:r>
                        <a:rPr lang="fr-CH" sz="1400" i="0" noProof="0" dirty="0" err="1"/>
                        <a:t>measurements</a:t>
                      </a:r>
                      <a:endParaRPr lang="en-GB" sz="1400" i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i="0" noProof="0" dirty="0"/>
                        <a:t>Framework agreement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i="0" noProof="0" dirty="0"/>
                        <a:t>(PhD </a:t>
                      </a:r>
                      <a:r>
                        <a:rPr lang="fr-CH" sz="1400" i="0" noProof="0" dirty="0" err="1"/>
                        <a:t>student</a:t>
                      </a:r>
                      <a:r>
                        <a:rPr lang="fr-CH" sz="1400" i="0" noProof="0" dirty="0"/>
                        <a:t> at CERN)</a:t>
                      </a:r>
                      <a:endParaRPr lang="en-GB" sz="1400" i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i="0" noProof="0" dirty="0"/>
                        <a:t>Aniello Grado</a:t>
                      </a:r>
                      <a:endParaRPr lang="en-GB" sz="1400" i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575163"/>
                  </a:ext>
                </a:extLst>
              </a:tr>
              <a:tr h="528046">
                <a:tc>
                  <a:txBody>
                    <a:bodyPr/>
                    <a:lstStyle/>
                    <a:p>
                      <a:r>
                        <a:rPr lang="en-GB" sz="1400" i="0" noProof="0" dirty="0">
                          <a:solidFill>
                            <a:srgbClr val="00B050"/>
                          </a:solidFill>
                        </a:rPr>
                        <a:t>Uni. Antwerp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i="0" noProof="0" dirty="0">
                          <a:solidFill>
                            <a:srgbClr val="00B050"/>
                          </a:solidFill>
                        </a:rPr>
                        <a:t>Installation and commissioning of the ET pilot </a:t>
                      </a:r>
                      <a:r>
                        <a:rPr lang="fr-CH" sz="1400" i="0" noProof="0" dirty="0" err="1">
                          <a:solidFill>
                            <a:srgbClr val="00B050"/>
                          </a:solidFill>
                        </a:rPr>
                        <a:t>sector</a:t>
                      </a:r>
                      <a:endParaRPr lang="en-GB" sz="1400" i="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00B050"/>
                          </a:solidFill>
                        </a:rPr>
                        <a:t>Collaboration agreement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noProof="0" dirty="0">
                          <a:solidFill>
                            <a:srgbClr val="00B050"/>
                          </a:solidFill>
                        </a:rPr>
                        <a:t>Nick Van Remortel</a:t>
                      </a:r>
                      <a:endParaRPr lang="en-GB" sz="14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22950"/>
                  </a:ext>
                </a:extLst>
              </a:tr>
              <a:tr h="617418">
                <a:tc>
                  <a:txBody>
                    <a:bodyPr/>
                    <a:lstStyle/>
                    <a:p>
                      <a:r>
                        <a:rPr lang="pt-BR" sz="1400" b="0" i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PIEP, Univ. do Minho (PT)</a:t>
                      </a:r>
                      <a:endParaRPr lang="en-GB" sz="1400" i="1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 dirty="0">
                          <a:solidFill>
                            <a:srgbClr val="00B050"/>
                          </a:solidFill>
                        </a:rPr>
                        <a:t>Flame retardant insulation foam for thermal insulation during bakeout.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 dirty="0">
                          <a:solidFill>
                            <a:srgbClr val="00B050"/>
                          </a:solidFill>
                        </a:rPr>
                        <a:t>Collaboration in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i="1" noProof="0" dirty="0">
                          <a:solidFill>
                            <a:srgbClr val="00B050"/>
                          </a:solidFill>
                        </a:rPr>
                        <a:t>Pedro </a:t>
                      </a:r>
                      <a:r>
                        <a:rPr lang="en-GB" sz="1400" i="1" noProof="0" dirty="0" err="1">
                          <a:solidFill>
                            <a:srgbClr val="00B050"/>
                          </a:solidFill>
                        </a:rPr>
                        <a:t>Mimoso</a:t>
                      </a:r>
                      <a:endParaRPr lang="en-GB" sz="1400" i="1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385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56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0A1864A-2C27-C171-9E4E-CC5583DD98D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1B44FB-71CA-5822-6B00-C124906AB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014" y="1856821"/>
            <a:ext cx="9347972" cy="446726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DE6BB-0A25-4D0D-682D-0232B480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7735-56AE-C89D-FD84-30116CBA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D5E2B-795B-52A1-7D80-28481946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23DCF6-3A8F-1E84-07D6-102FE8E11239}"/>
              </a:ext>
            </a:extLst>
          </p:cNvPr>
          <p:cNvSpPr txBox="1"/>
          <p:nvPr/>
        </p:nvSpPr>
        <p:spPr>
          <a:xfrm rot="930158">
            <a:off x="8737996" y="2494915"/>
            <a:ext cx="25455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i="1" dirty="0"/>
              <a:t>Annual plan presented </a:t>
            </a:r>
            <a:r>
              <a:rPr lang="fr-CH" sz="1600" i="1" dirty="0"/>
              <a:t>at ET-PP </a:t>
            </a:r>
            <a:r>
              <a:rPr lang="en-US" sz="1600" i="1" dirty="0"/>
              <a:t>event</a:t>
            </a:r>
            <a:r>
              <a:rPr lang="fr-CH" sz="1600" i="1" dirty="0"/>
              <a:t> in 2023</a:t>
            </a:r>
          </a:p>
          <a:p>
            <a:pPr algn="ctr"/>
            <a:r>
              <a:rPr lang="fr-CH" sz="1600" i="1" dirty="0" err="1"/>
              <a:t>Courtesy</a:t>
            </a:r>
            <a:r>
              <a:rPr lang="fr-CH" sz="1600" i="1" dirty="0"/>
              <a:t> of P. Chiggiato</a:t>
            </a:r>
            <a:endParaRPr lang="en-GB" sz="1600" i="1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53C4EEC-8E58-EDF6-D3AC-8A86B0AB3F04}"/>
              </a:ext>
            </a:extLst>
          </p:cNvPr>
          <p:cNvCxnSpPr/>
          <p:nvPr/>
        </p:nvCxnSpPr>
        <p:spPr>
          <a:xfrm flipV="1">
            <a:off x="3407473" y="1380535"/>
            <a:ext cx="0" cy="4762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AC5D695-450A-C3DF-E991-8BCFEE5B7678}"/>
              </a:ext>
            </a:extLst>
          </p:cNvPr>
          <p:cNvSpPr/>
          <p:nvPr/>
        </p:nvSpPr>
        <p:spPr>
          <a:xfrm>
            <a:off x="313693" y="1027624"/>
            <a:ext cx="3090741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113D44-C577-093B-4566-FCC3743360FA}"/>
              </a:ext>
            </a:extLst>
          </p:cNvPr>
          <p:cNvSpPr txBox="1"/>
          <p:nvPr/>
        </p:nvSpPr>
        <p:spPr>
          <a:xfrm>
            <a:off x="3267710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45%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18768C9-7090-CB86-D141-E4F6875468A1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6190B86-D10B-4066-B94B-3C7CA2D5821E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sp>
        <p:nvSpPr>
          <p:cNvPr id="65" name="Title 55">
            <a:extLst>
              <a:ext uri="{FF2B5EF4-FFF2-40B4-BE49-F238E27FC236}">
                <a16:creationId xmlns:a16="http://schemas.microsoft.com/office/drawing/2014/main" id="{355454B2-73E5-6BB3-4F04-C7339895BE4F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The main </a:t>
            </a:r>
          </a:p>
          <a:p>
            <a:pPr algn="r"/>
            <a:r>
              <a:rPr lang="en-GB" dirty="0"/>
              <a:t>achievements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5AD9E3E-A84D-29ED-64F0-062E918321C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6E1FB3A-804B-7E20-105D-4D3CC5C60239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7EA07FB-44ED-A6D0-9137-A4C123C72426}"/>
              </a:ext>
            </a:extLst>
          </p:cNvPr>
          <p:cNvSpPr txBox="1"/>
          <p:nvPr/>
        </p:nvSpPr>
        <p:spPr>
          <a:xfrm>
            <a:off x="188578" y="771626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07B6D9A-E9A6-3BDB-5B03-93140042014D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</p:spTree>
    <p:extLst>
      <p:ext uri="{BB962C8B-B14F-4D97-AF65-F5344CB8AC3E}">
        <p14:creationId xmlns:p14="http://schemas.microsoft.com/office/powerpoint/2010/main" val="106032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7DAA0B-9CDE-C3F7-0126-D9C209EFC48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DE6BB-0A25-4D0D-682D-0232B480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7735-56AE-C89D-FD84-30116CBA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D5E2B-795B-52A1-7D80-28481946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049CC-E118-71DC-FBAA-63BE824A9A45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22B75F-1E52-FF60-9DD1-22F981E68B56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B6617C-BE7C-CE93-FEA6-0E3102B48051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CD8E4-0503-D5FF-E7C7-DC6094936C45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A12D3-94C1-0208-260F-D93CA50AC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014" y="1856821"/>
            <a:ext cx="9347972" cy="44672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FB92A6-E00C-B200-08AD-DA96B1901D0F}"/>
              </a:ext>
            </a:extLst>
          </p:cNvPr>
          <p:cNvCxnSpPr/>
          <p:nvPr/>
        </p:nvCxnSpPr>
        <p:spPr>
          <a:xfrm flipV="1">
            <a:off x="4797801" y="1380535"/>
            <a:ext cx="0" cy="4762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9DDC1214-9633-0193-AC35-58D2E4616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1948" y="1743492"/>
            <a:ext cx="457200" cy="457200"/>
          </a:xfrm>
          <a:prstGeom prst="rect">
            <a:avLst/>
          </a:prstGeom>
        </p:spPr>
      </p:pic>
      <p:pic>
        <p:nvPicPr>
          <p:cNvPr id="14" name="Graphic 13" descr="Badge Tick1 with solid fill">
            <a:extLst>
              <a:ext uri="{FF2B5EF4-FFF2-40B4-BE49-F238E27FC236}">
                <a16:creationId xmlns:a16="http://schemas.microsoft.com/office/drawing/2014/main" id="{B9783577-B0CB-315A-1974-4BCEBCB6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2614" y="2118234"/>
            <a:ext cx="457200" cy="457200"/>
          </a:xfrm>
          <a:prstGeom prst="rect">
            <a:avLst/>
          </a:prstGeom>
        </p:spPr>
      </p:pic>
      <p:pic>
        <p:nvPicPr>
          <p:cNvPr id="15" name="Graphic 14" descr="Badge Tick1 with solid fill">
            <a:extLst>
              <a:ext uri="{FF2B5EF4-FFF2-40B4-BE49-F238E27FC236}">
                <a16:creationId xmlns:a16="http://schemas.microsoft.com/office/drawing/2014/main" id="{38D102D9-74E7-52B1-6D24-F68A05A8C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9840" y="2483834"/>
            <a:ext cx="457200" cy="457200"/>
          </a:xfrm>
          <a:prstGeom prst="rect">
            <a:avLst/>
          </a:prstGeom>
        </p:spPr>
      </p:pic>
      <p:pic>
        <p:nvPicPr>
          <p:cNvPr id="17" name="Graphic 16" descr="Badge Tick1 with solid fill">
            <a:extLst>
              <a:ext uri="{FF2B5EF4-FFF2-40B4-BE49-F238E27FC236}">
                <a16:creationId xmlns:a16="http://schemas.microsoft.com/office/drawing/2014/main" id="{5A04F589-7900-02AF-2099-7178E9651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6348" y="2894336"/>
            <a:ext cx="457200" cy="457200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id="{B50457CB-B850-0349-14E2-E1D2005AF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5458" y="3235051"/>
            <a:ext cx="457200" cy="457200"/>
          </a:xfrm>
          <a:prstGeom prst="rect">
            <a:avLst/>
          </a:prstGeom>
        </p:spPr>
      </p:pic>
      <p:pic>
        <p:nvPicPr>
          <p:cNvPr id="19" name="Graphic 18" descr="Badge Tick1 with solid fill">
            <a:extLst>
              <a:ext uri="{FF2B5EF4-FFF2-40B4-BE49-F238E27FC236}">
                <a16:creationId xmlns:a16="http://schemas.microsoft.com/office/drawing/2014/main" id="{15BF5464-3339-C51F-6CE8-C5E0B90D3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5554" y="3633255"/>
            <a:ext cx="457200" cy="457200"/>
          </a:xfrm>
          <a:prstGeom prst="rect">
            <a:avLst/>
          </a:prstGeom>
        </p:spPr>
      </p:pic>
      <p:pic>
        <p:nvPicPr>
          <p:cNvPr id="20" name="Graphic 19" descr="Badge Tick1 with solid fill">
            <a:extLst>
              <a:ext uri="{FF2B5EF4-FFF2-40B4-BE49-F238E27FC236}">
                <a16:creationId xmlns:a16="http://schemas.microsoft.com/office/drawing/2014/main" id="{648E1082-AD5F-B0E2-8561-375C7522A3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58636" y="3987528"/>
            <a:ext cx="457200" cy="457200"/>
          </a:xfrm>
          <a:prstGeom prst="rect">
            <a:avLst/>
          </a:prstGeom>
        </p:spPr>
      </p:pic>
      <p:pic>
        <p:nvPicPr>
          <p:cNvPr id="21" name="Graphic 20" descr="Badge Tick1 with solid fill">
            <a:extLst>
              <a:ext uri="{FF2B5EF4-FFF2-40B4-BE49-F238E27FC236}">
                <a16:creationId xmlns:a16="http://schemas.microsoft.com/office/drawing/2014/main" id="{C0028E14-25BD-8EAE-9408-61AF0F85E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8287" y="4426559"/>
            <a:ext cx="457200" cy="457200"/>
          </a:xfrm>
          <a:prstGeom prst="rect">
            <a:avLst/>
          </a:prstGeom>
        </p:spPr>
      </p:pic>
      <p:pic>
        <p:nvPicPr>
          <p:cNvPr id="22" name="Graphic 21" descr="Badge Tick1 with solid fill">
            <a:extLst>
              <a:ext uri="{FF2B5EF4-FFF2-40B4-BE49-F238E27FC236}">
                <a16:creationId xmlns:a16="http://schemas.microsoft.com/office/drawing/2014/main" id="{A0D4B4F0-B322-2FBD-DA75-34E1D4755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9148" y="4952183"/>
            <a:ext cx="457200" cy="457200"/>
          </a:xfrm>
          <a:prstGeom prst="rect">
            <a:avLst/>
          </a:prstGeom>
        </p:spPr>
      </p:pic>
      <p:pic>
        <p:nvPicPr>
          <p:cNvPr id="24" name="Graphic 23" descr="Badge Tick1 with solid fill">
            <a:extLst>
              <a:ext uri="{FF2B5EF4-FFF2-40B4-BE49-F238E27FC236}">
                <a16:creationId xmlns:a16="http://schemas.microsoft.com/office/drawing/2014/main" id="{4F01D347-9ACC-F251-AE89-196611A31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6402" y="5333183"/>
            <a:ext cx="457200" cy="457200"/>
          </a:xfrm>
          <a:prstGeom prst="rect">
            <a:avLst/>
          </a:prstGeom>
        </p:spPr>
      </p:pic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C1F2C20A-6A3D-717C-1AA8-A0CEAAB56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5558" y="5790383"/>
            <a:ext cx="457200" cy="457200"/>
          </a:xfrm>
          <a:prstGeom prst="rect">
            <a:avLst/>
          </a:prstGeom>
        </p:spPr>
      </p:pic>
      <p:sp>
        <p:nvSpPr>
          <p:cNvPr id="27" name="Title 55">
            <a:extLst>
              <a:ext uri="{FF2B5EF4-FFF2-40B4-BE49-F238E27FC236}">
                <a16:creationId xmlns:a16="http://schemas.microsoft.com/office/drawing/2014/main" id="{ADF12025-A2A2-14D1-1FAD-8B2EBB38B624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The main </a:t>
            </a:r>
          </a:p>
          <a:p>
            <a:pPr algn="r"/>
            <a:r>
              <a:rPr lang="en-GB" dirty="0"/>
              <a:t>achievements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81A869-BF75-38B4-750F-8C21D98BB573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77267A-FC46-5DF4-6E67-B39CB11BAB30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A8B4213-644F-45A7-B279-917D5A855D82}"/>
              </a:ext>
            </a:extLst>
          </p:cNvPr>
          <p:cNvSpPr txBox="1"/>
          <p:nvPr/>
        </p:nvSpPr>
        <p:spPr>
          <a:xfrm>
            <a:off x="188578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CE049D-53AD-99C1-FC11-4CD65CDE4D50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</p:spTree>
    <p:extLst>
      <p:ext uri="{BB962C8B-B14F-4D97-AF65-F5344CB8AC3E}">
        <p14:creationId xmlns:p14="http://schemas.microsoft.com/office/powerpoint/2010/main" val="142149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6DD70B1-0520-E36C-8CAE-B3177E0DE335}"/>
              </a:ext>
            </a:extLst>
          </p:cNvPr>
          <p:cNvSpPr txBox="1"/>
          <p:nvPr/>
        </p:nvSpPr>
        <p:spPr>
          <a:xfrm>
            <a:off x="218597" y="2016970"/>
            <a:ext cx="1050814" cy="2154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Ferritic </a:t>
            </a:r>
            <a:r>
              <a:rPr lang="en-GB" sz="1400" b="1" dirty="0" err="1">
                <a:solidFill>
                  <a:schemeClr val="tx2"/>
                </a:solidFill>
              </a:rPr>
              <a:t>StSt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 Teresa Perez Fontenla --- ET-PP meeting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5688-FC0C-6CDE-88C7-1101306D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F8C60B-1F16-5382-3A43-27540AFFF2B0}"/>
              </a:ext>
            </a:extLst>
          </p:cNvPr>
          <p:cNvSpPr/>
          <p:nvPr/>
        </p:nvSpPr>
        <p:spPr>
          <a:xfrm>
            <a:off x="317241" y="1024750"/>
            <a:ext cx="6982599" cy="354052"/>
          </a:xfrm>
          <a:prstGeom prst="roundRect">
            <a:avLst>
              <a:gd name="adj" fmla="val 50000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7FE55E-1A4C-CD71-B5D4-3556DD876C90}"/>
              </a:ext>
            </a:extLst>
          </p:cNvPr>
          <p:cNvSpPr/>
          <p:nvPr/>
        </p:nvSpPr>
        <p:spPr>
          <a:xfrm>
            <a:off x="317241" y="1024834"/>
            <a:ext cx="4480560" cy="3540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FF358F-F8B6-92EA-7B74-A09EAACD9EA2}"/>
              </a:ext>
            </a:extLst>
          </p:cNvPr>
          <p:cNvSpPr/>
          <p:nvPr/>
        </p:nvSpPr>
        <p:spPr>
          <a:xfrm>
            <a:off x="66937" y="111881"/>
            <a:ext cx="1156995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Start of the Contract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19F5CE-6279-269F-C4D0-BF2320CB319E}"/>
              </a:ext>
            </a:extLst>
          </p:cNvPr>
          <p:cNvCxnSpPr>
            <a:cxnSpLocks/>
          </p:cNvCxnSpPr>
          <p:nvPr/>
        </p:nvCxnSpPr>
        <p:spPr>
          <a:xfrm flipV="1">
            <a:off x="328193" y="61279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5237B0-426E-C8E3-B5ED-41193B303833}"/>
              </a:ext>
            </a:extLst>
          </p:cNvPr>
          <p:cNvSpPr/>
          <p:nvPr/>
        </p:nvSpPr>
        <p:spPr>
          <a:xfrm>
            <a:off x="6649354" y="151724"/>
            <a:ext cx="1231396" cy="475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End date of the Contract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C1849-F34B-1B30-C222-53851DA0050F}"/>
              </a:ext>
            </a:extLst>
          </p:cNvPr>
          <p:cNvCxnSpPr/>
          <p:nvPr/>
        </p:nvCxnSpPr>
        <p:spPr>
          <a:xfrm flipV="1">
            <a:off x="7265052" y="637001"/>
            <a:ext cx="0" cy="47628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0F0189-F186-6228-8953-D38D9782E8CA}"/>
              </a:ext>
            </a:extLst>
          </p:cNvPr>
          <p:cNvSpPr txBox="1"/>
          <p:nvPr/>
        </p:nvSpPr>
        <p:spPr>
          <a:xfrm>
            <a:off x="188578" y="784257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01-08-2022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718FB-1A0A-77E4-AB35-D6C2AA45BC36}"/>
              </a:ext>
            </a:extLst>
          </p:cNvPr>
          <p:cNvSpPr txBox="1"/>
          <p:nvPr/>
        </p:nvSpPr>
        <p:spPr>
          <a:xfrm>
            <a:off x="4465284" y="651940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65%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E941-16A3-1BE0-5C86-38038FE68E8C}"/>
              </a:ext>
            </a:extLst>
          </p:cNvPr>
          <p:cNvSpPr txBox="1"/>
          <p:nvPr/>
        </p:nvSpPr>
        <p:spPr>
          <a:xfrm>
            <a:off x="6808196" y="781575"/>
            <a:ext cx="91371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31-07-2025</a:t>
            </a:r>
          </a:p>
        </p:txBody>
      </p:sp>
      <p:sp>
        <p:nvSpPr>
          <p:cNvPr id="28" name="Title 55">
            <a:extLst>
              <a:ext uri="{FF2B5EF4-FFF2-40B4-BE49-F238E27FC236}">
                <a16:creationId xmlns:a16="http://schemas.microsoft.com/office/drawing/2014/main" id="{DDDAA7D3-F37E-ACA8-E2C3-DE962559BC4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2022 - Main </a:t>
            </a:r>
          </a:p>
          <a:p>
            <a:pPr algn="r"/>
            <a:r>
              <a:rPr lang="en-GB" dirty="0"/>
              <a:t>achievements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BFEFE7-9C99-6875-9299-06041932B7D5}"/>
              </a:ext>
            </a:extLst>
          </p:cNvPr>
          <p:cNvCxnSpPr>
            <a:cxnSpLocks/>
          </p:cNvCxnSpPr>
          <p:nvPr/>
        </p:nvCxnSpPr>
        <p:spPr>
          <a:xfrm>
            <a:off x="741338" y="1211301"/>
            <a:ext cx="0" cy="7315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7E7D538-CE1F-77FC-402D-9F4B79AAE63D}"/>
              </a:ext>
            </a:extLst>
          </p:cNvPr>
          <p:cNvSpPr txBox="1"/>
          <p:nvPr/>
        </p:nvSpPr>
        <p:spPr>
          <a:xfrm>
            <a:off x="45377" y="1533769"/>
            <a:ext cx="913708" cy="2154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Mild steel</a:t>
            </a:r>
            <a:endParaRPr lang="en-GB" sz="1400" dirty="0">
              <a:solidFill>
                <a:schemeClr val="tx2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C31AE8-DA32-EFF6-60DC-763907BC4BCC}"/>
              </a:ext>
            </a:extLst>
          </p:cNvPr>
          <p:cNvCxnSpPr>
            <a:cxnSpLocks/>
          </p:cNvCxnSpPr>
          <p:nvPr/>
        </p:nvCxnSpPr>
        <p:spPr>
          <a:xfrm>
            <a:off x="503557" y="1211301"/>
            <a:ext cx="0" cy="27432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8C37499F-0D0F-AEB2-ABF7-68D01D663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91911" y="1662945"/>
            <a:ext cx="6712123" cy="4170221"/>
          </a:xfrm>
          <a:prstGeom prst="rect">
            <a:avLst/>
          </a:prstGeom>
        </p:spPr>
      </p:pic>
      <p:sp>
        <p:nvSpPr>
          <p:cNvPr id="41" name="Right Brace 40">
            <a:extLst>
              <a:ext uri="{FF2B5EF4-FFF2-40B4-BE49-F238E27FC236}">
                <a16:creationId xmlns:a16="http://schemas.microsoft.com/office/drawing/2014/main" id="{A4FDC279-0520-8310-4E61-4823A37B1948}"/>
              </a:ext>
            </a:extLst>
          </p:cNvPr>
          <p:cNvSpPr/>
          <p:nvPr/>
        </p:nvSpPr>
        <p:spPr>
          <a:xfrm rot="10800000">
            <a:off x="5669571" y="2075735"/>
            <a:ext cx="234908" cy="640253"/>
          </a:xfrm>
          <a:prstGeom prst="rightBrace">
            <a:avLst>
              <a:gd name="adj1" fmla="val 21699"/>
              <a:gd name="adj2" fmla="val 4937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7A6A8D7B-7AC4-DC06-823D-9AC90FCC411A}"/>
              </a:ext>
            </a:extLst>
          </p:cNvPr>
          <p:cNvSpPr/>
          <p:nvPr/>
        </p:nvSpPr>
        <p:spPr>
          <a:xfrm rot="10800000">
            <a:off x="5434663" y="2837031"/>
            <a:ext cx="234908" cy="1554921"/>
          </a:xfrm>
          <a:prstGeom prst="rightBrace">
            <a:avLst>
              <a:gd name="adj1" fmla="val 44406"/>
              <a:gd name="adj2" fmla="val 4937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672E74E-9962-936F-1C0F-DBD9ECCA96CF}"/>
              </a:ext>
            </a:extLst>
          </p:cNvPr>
          <p:cNvSpPr/>
          <p:nvPr/>
        </p:nvSpPr>
        <p:spPr>
          <a:xfrm rot="10800000">
            <a:off x="5199755" y="4471612"/>
            <a:ext cx="234908" cy="777092"/>
          </a:xfrm>
          <a:prstGeom prst="rightBrace">
            <a:avLst>
              <a:gd name="adj1" fmla="val 44406"/>
              <a:gd name="adj2" fmla="val 4937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Content Placeholder 7">
            <a:extLst>
              <a:ext uri="{FF2B5EF4-FFF2-40B4-BE49-F238E27FC236}">
                <a16:creationId xmlns:a16="http://schemas.microsoft.com/office/drawing/2014/main" id="{C5313463-6E8C-1B7A-3F1E-798EB121822F}"/>
              </a:ext>
            </a:extLst>
          </p:cNvPr>
          <p:cNvSpPr txBox="1">
            <a:spLocks/>
          </p:cNvSpPr>
          <p:nvPr/>
        </p:nvSpPr>
        <p:spPr>
          <a:xfrm>
            <a:off x="4456496" y="2315938"/>
            <a:ext cx="1301527" cy="16864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Ferritic </a:t>
            </a:r>
            <a:r>
              <a:rPr lang="en-US" sz="1400" dirty="0" err="1">
                <a:solidFill>
                  <a:schemeClr val="tx1"/>
                </a:solidFill>
              </a:rPr>
              <a:t>StSt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5" name="Content Placeholder 7">
            <a:extLst>
              <a:ext uri="{FF2B5EF4-FFF2-40B4-BE49-F238E27FC236}">
                <a16:creationId xmlns:a16="http://schemas.microsoft.com/office/drawing/2014/main" id="{30D65F84-4223-DDC7-4139-6B634AD0F4FB}"/>
              </a:ext>
            </a:extLst>
          </p:cNvPr>
          <p:cNvSpPr txBox="1">
            <a:spLocks/>
          </p:cNvSpPr>
          <p:nvPr/>
        </p:nvSpPr>
        <p:spPr>
          <a:xfrm>
            <a:off x="4456496" y="3519980"/>
            <a:ext cx="1301527" cy="16864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Mild steel</a:t>
            </a:r>
          </a:p>
        </p:txBody>
      </p:sp>
      <p:sp>
        <p:nvSpPr>
          <p:cNvPr id="46" name="Content Placeholder 7">
            <a:extLst>
              <a:ext uri="{FF2B5EF4-FFF2-40B4-BE49-F238E27FC236}">
                <a16:creationId xmlns:a16="http://schemas.microsoft.com/office/drawing/2014/main" id="{CAF82107-5115-C71B-C78D-C842ADDC8865}"/>
              </a:ext>
            </a:extLst>
          </p:cNvPr>
          <p:cNvSpPr txBox="1">
            <a:spLocks/>
          </p:cNvSpPr>
          <p:nvPr/>
        </p:nvSpPr>
        <p:spPr>
          <a:xfrm>
            <a:off x="3504039" y="4744904"/>
            <a:ext cx="1917900" cy="2751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Austenitic </a:t>
            </a:r>
            <a:r>
              <a:rPr lang="en-US" sz="1400" dirty="0" err="1">
                <a:solidFill>
                  <a:schemeClr val="tx1"/>
                </a:solidFill>
              </a:rPr>
              <a:t>StSt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7" name="Content Placeholder 7">
            <a:extLst>
              <a:ext uri="{FF2B5EF4-FFF2-40B4-BE49-F238E27FC236}">
                <a16:creationId xmlns:a16="http://schemas.microsoft.com/office/drawing/2014/main" id="{5BC47B36-5EE2-7D37-474D-997F9B1C9C64}"/>
              </a:ext>
            </a:extLst>
          </p:cNvPr>
          <p:cNvSpPr txBox="1">
            <a:spLocks/>
          </p:cNvSpPr>
          <p:nvPr/>
        </p:nvSpPr>
        <p:spPr bwMode="auto">
          <a:xfrm>
            <a:off x="7326110" y="5850372"/>
            <a:ext cx="4537178" cy="244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1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17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1200" b="0" dirty="0">
                <a:solidFill>
                  <a:schemeClr val="tx1"/>
                </a:solidFill>
              </a:rPr>
              <a:t>Measurement error: ±40%; Detection limit: 50% of background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41CA9B-DC0E-DE40-6219-F4E70DA55230}"/>
              </a:ext>
            </a:extLst>
          </p:cNvPr>
          <p:cNvSpPr txBox="1"/>
          <p:nvPr/>
        </p:nvSpPr>
        <p:spPr>
          <a:xfrm>
            <a:off x="9074693" y="3911594"/>
            <a:ext cx="248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800" i="1" dirty="0" err="1"/>
              <a:t>Courtesy</a:t>
            </a:r>
            <a:r>
              <a:rPr lang="fr-CH" sz="1800" i="1" dirty="0"/>
              <a:t> of C. Scarcia</a:t>
            </a:r>
            <a:endParaRPr lang="en-GB" sz="1800" i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6BE994-C1B8-7F13-F968-A7C14FD04D35}"/>
              </a:ext>
            </a:extLst>
          </p:cNvPr>
          <p:cNvSpPr txBox="1"/>
          <p:nvPr/>
        </p:nvSpPr>
        <p:spPr>
          <a:xfrm>
            <a:off x="2359724" y="2715988"/>
            <a:ext cx="228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Firing not needed to attain requirements</a:t>
            </a:r>
          </a:p>
        </p:txBody>
      </p:sp>
    </p:spTree>
    <p:extLst>
      <p:ext uri="{BB962C8B-B14F-4D97-AF65-F5344CB8AC3E}">
        <p14:creationId xmlns:p14="http://schemas.microsoft.com/office/powerpoint/2010/main" val="1076108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R_template  presentation.potx" id="{ED0CFC14-E614-6647-9CE1-6475111B166A}" vid="{421B573E-B94D-464A-8DFE-42673B0FBA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IR_template  presentation</Template>
  <TotalTime>7119</TotalTime>
  <Words>3910</Words>
  <Application>Microsoft Office PowerPoint</Application>
  <PresentationFormat>Widescreen</PresentationFormat>
  <Paragraphs>926</Paragraphs>
  <Slides>47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DengXian</vt:lpstr>
      <vt:lpstr>Arial</vt:lpstr>
      <vt:lpstr>Calibri</vt:lpstr>
      <vt:lpstr>Courier New</vt:lpstr>
      <vt:lpstr>Wingdings</vt:lpstr>
      <vt:lpstr>Office Theme</vt:lpstr>
      <vt:lpstr>file:///C:\SMARTEAMProd_Tmp\eberthom\CAD002247088.CATProduct</vt:lpstr>
      <vt:lpstr>SMARTEAM://_STFILE_C:/SMARTEAMProd_Tmp/eberthom/CAD002248372.CATProduct%25VERS_1</vt:lpstr>
      <vt:lpstr>SMARTEAM://_STFILE_C:/SMARTEAMProd_Tmp/eberthom/CAD002248372.CATProduct%25VERS_1</vt:lpstr>
      <vt:lpstr>SMARTEAM://_STFILE_C:/SMARTEAMProd_Tmp/eberthom/CAD002248372.CATProduct%25VERS_1</vt:lpstr>
      <vt:lpstr>ET beampipe activities at CERN: status report and plan</vt:lpstr>
      <vt:lpstr>Content</vt:lpstr>
      <vt:lpstr>The approved addendum </vt:lpstr>
      <vt:lpstr>The work structure</vt:lpstr>
      <vt:lpstr>The team</vt:lpstr>
      <vt:lpstr>The networking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PowerPoint Presentation</vt:lpstr>
      <vt:lpstr>PowerPoint Presentation</vt:lpstr>
      <vt:lpstr>The main achievements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 pilot sector – Alignment</vt:lpstr>
      <vt:lpstr>ET – CERN to be proposed future scope extension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Paolo Chiggiato</dc:creator>
  <cp:lastModifiedBy>Ana Teresa Perez Fontenla</cp:lastModifiedBy>
  <cp:revision>150</cp:revision>
  <dcterms:created xsi:type="dcterms:W3CDTF">2023-06-05T13:40:05Z</dcterms:created>
  <dcterms:modified xsi:type="dcterms:W3CDTF">2024-06-16T22:20:55Z</dcterms:modified>
</cp:coreProperties>
</file>