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97" r:id="rId2"/>
    <p:sldId id="295" r:id="rId3"/>
    <p:sldId id="296" r:id="rId4"/>
    <p:sldId id="1642" r:id="rId5"/>
    <p:sldId id="1644" r:id="rId6"/>
    <p:sldId id="1645" r:id="rId7"/>
    <p:sldId id="1643" r:id="rId8"/>
    <p:sldId id="1646" r:id="rId9"/>
    <p:sldId id="1648" r:id="rId10"/>
    <p:sldId id="1647" r:id="rId11"/>
    <p:sldId id="1641" r:id="rId12"/>
    <p:sldId id="1649" r:id="rId13"/>
    <p:sldId id="256" r:id="rId14"/>
    <p:sldId id="257" r:id="rId15"/>
    <p:sldId id="268" r:id="rId16"/>
    <p:sldId id="265" r:id="rId17"/>
    <p:sldId id="267" r:id="rId18"/>
    <p:sldId id="269" r:id="rId19"/>
    <p:sldId id="271" r:id="rId20"/>
    <p:sldId id="270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AF8A"/>
    <a:srgbClr val="9FE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2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2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DD4D4-BBA4-4443-A93A-1B4520894480}" type="datetimeFigureOut">
              <a:rPr lang="nl-NL" smtClean="0"/>
              <a:t>16-6-2024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A0317-1C03-4ED1-939E-53A6C2894D1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7851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BC73C-0272-4B78-AA83-6463FEA4CA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D430EE-EB67-4EA1-A065-A0D29C292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41D8F-BCCA-4F57-914A-95026AA37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2F3E-4A7D-4F87-97BC-8CA9DE0CC1BE}" type="datetime1">
              <a:rPr lang="nl-NL" smtClean="0"/>
              <a:t>16-6-2024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E0D80-1E51-4C15-BCE9-2C956830C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727FA-66F3-44DE-8A76-C54C5B73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9EC9-360A-402C-900D-BE58D0B3867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2513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FB60E-618B-42DF-957D-1084B001D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6FCAFD-6862-4FF9-BC62-E8F8D4EE3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88338-98C6-454C-95BB-0618D4C9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8C84-8F32-4423-8F7C-280CD7515984}" type="datetime1">
              <a:rPr lang="nl-NL" smtClean="0"/>
              <a:t>16-6-2024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25310-DF65-43F0-A7AC-CF360B7BB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D0840-828D-4CC1-833A-F691B72A5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9EC9-360A-402C-900D-BE58D0B3867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7467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5E1DDF-0E56-41B4-9822-9420517464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DDDA7-1AD9-4403-920E-CE3DF1A53D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77505-DD57-4C1E-8BC7-8D20E2F89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B248-6BD3-41D7-9EE8-7C17216DD2EA}" type="datetime1">
              <a:rPr lang="nl-NL" smtClean="0"/>
              <a:t>16-6-2024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15009-75F3-45FA-A1DE-1A749F473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3173D-0A0F-4F81-99EC-94F0581C9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9EC9-360A-402C-900D-BE58D0B3867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7742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379994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589C5-9007-4FBF-91FF-EBB69973F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47245-4070-497C-9FE6-89391E23A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29444-0438-46AA-ADD3-656DE50C4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53D8-6512-4EBD-A6DA-990E5B924775}" type="datetime1">
              <a:rPr lang="nl-NL" smtClean="0"/>
              <a:t>16-6-2024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6E19E-508C-4D97-AC31-2A787E0E9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F05B7-4FF8-45EB-8C6E-A53DC2AE7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9EC9-360A-402C-900D-BE58D0B3867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1338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1C121-18BB-458A-A4CD-88539511A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85ADD9-785F-4C00-93CA-2BEE6D775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35792-974E-41FE-B228-96643DB5D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680E-BE21-4B83-9BEC-2B1210AB439F}" type="datetime1">
              <a:rPr lang="nl-NL" smtClean="0"/>
              <a:t>16-6-2024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FEE7C-0F44-48E7-A1BF-B989CB504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A4CAF-A4DE-492F-ADB6-C170772D8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9EC9-360A-402C-900D-BE58D0B3867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3450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DD792-8FB6-4840-AEB3-71282F658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7A9BF-BA3D-48A9-9DF5-7A4F199898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2E2DFD-E2D1-4F74-82B5-4EE5AB9D7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149B46-6C0A-44EF-AEA0-59D294F6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E2FE-30A0-4B15-A583-FBAAE470E400}" type="datetime1">
              <a:rPr lang="nl-NL" smtClean="0"/>
              <a:t>16-6-2024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26FBA-EF4D-495F-9068-1DB43153A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8999AC-1309-4668-BA8C-1BE185E7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9EC9-360A-402C-900D-BE58D0B3867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9690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489C5-F7C8-4A0F-8694-979210A12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4A32A-3518-4998-BCB9-66EBF77D1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DFC81B-A519-49D2-9C4A-92B3F7194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CF2FBA-E478-497C-8F2E-95350B96EB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ED914B-4E4D-4C0F-AF2E-7C3DD68FB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08D9D9-21C0-4FE4-AA59-68EACE230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9519-3906-4809-80BB-F69FEB33EFD3}" type="datetime1">
              <a:rPr lang="nl-NL" smtClean="0"/>
              <a:t>16-6-2024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5F9B77-A637-4158-BDC4-4FBF2AAF2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27C42C-9AA0-4438-997E-52E3569EC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9EC9-360A-402C-900D-BE58D0B3867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9505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481C8-62BC-4C8D-A0D9-5C6D82481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92ECD6-AC19-4FDD-A45A-0FDA1B3AB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CBC7-82C1-447E-908F-15A4E621387B}" type="datetime1">
              <a:rPr lang="nl-NL" smtClean="0"/>
              <a:t>16-6-2024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C411BA-6B7A-44B8-B527-05CC038B2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6E274B-2007-415D-AAD4-C8EB9FF48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9EC9-360A-402C-900D-BE58D0B3867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335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3F1E44-25B7-4D45-A44D-468DC33CD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9951-5A04-4DF2-B791-9C6A6C71195A}" type="datetime1">
              <a:rPr lang="nl-NL" smtClean="0"/>
              <a:t>16-6-2024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F00741-4390-40DA-84B1-EBF8BE35F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62DC8C-0312-4524-8302-C185DBA05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9EC9-360A-402C-900D-BE58D0B3867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099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185BF-E153-4508-87A6-A3DB978BC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CA545-ABEF-4789-9B4D-FD0196DAB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3CD262-2B95-42D4-A36C-E2680D3157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95F4A3-54B2-40D4-8D33-A2032429F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0E2D-9B74-4546-9DB6-057FAB53474B}" type="datetime1">
              <a:rPr lang="nl-NL" smtClean="0"/>
              <a:t>16-6-2024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16EA49-60F2-4E1F-AE3F-17887ACDA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BD0E9A-E476-4F90-B6C6-6448BD9E3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9EC9-360A-402C-900D-BE58D0B3867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6773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3ADC4-6160-4D2D-80C7-E7BEC09A9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A31D9B-AFE1-4D8E-AB86-4CBE6AB6E4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613565-C6D6-424B-A77A-7B07B7B6E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0B1EEB-C5BE-4C7B-8251-204400848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A0FD-0CC3-4268-8EAC-FCDC0F01F2DF}" type="datetime1">
              <a:rPr lang="nl-NL" smtClean="0"/>
              <a:t>16-6-2024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C22AA-8AF7-4BE9-8C9A-28E3B0EF1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ADF509-A5DE-4BF5-8D05-D852C0CBF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9EC9-360A-402C-900D-BE58D0B3867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0623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AEFCFD-5E8E-494C-BFE7-DCC749996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CD747-E170-46ED-912E-C1BFF6F39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A8388-F8AD-4E47-86CB-71A122B7DD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5F949-5D3B-4026-98DC-50ED58FDA349}" type="datetime1">
              <a:rPr lang="nl-NL" smtClean="0"/>
              <a:t>16-6-2024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D36BB-0927-4402-AABA-9A27A3F8B7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0A34F-82E7-4642-8915-384131A36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49EC9-360A-402C-900D-BE58D0B3867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399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leonardo.lucchesi@pi.infn.it" TargetMode="External"/><Relationship Id="rId13" Type="http://schemas.openxmlformats.org/officeDocument/2006/relationships/hyperlink" Target="mailto:o.el-mecherfi@ip2i.in2p3.fr" TargetMode="External"/><Relationship Id="rId18" Type="http://schemas.openxmlformats.org/officeDocument/2006/relationships/hyperlink" Target="mailto:Ivan.Maksimovic@espci.fr" TargetMode="External"/><Relationship Id="rId3" Type="http://schemas.openxmlformats.org/officeDocument/2006/relationships/hyperlink" Target="mailto:alessandro.variola@roma1.infn.it" TargetMode="External"/><Relationship Id="rId7" Type="http://schemas.openxmlformats.org/officeDocument/2006/relationships/hyperlink" Target="mailto:luca.latronico@to.infn.it" TargetMode="External"/><Relationship Id="rId12" Type="http://schemas.openxmlformats.org/officeDocument/2006/relationships/hyperlink" Target="mailto:r.barbier@ip2i.in2p3.fr" TargetMode="External"/><Relationship Id="rId17" Type="http://schemas.openxmlformats.org/officeDocument/2006/relationships/hyperlink" Target="mailto:rmeijer@nikhef.nl" TargetMode="External"/><Relationship Id="rId2" Type="http://schemas.openxmlformats.org/officeDocument/2006/relationships/image" Target="../media/image1.jpg"/><Relationship Id="rId16" Type="http://schemas.openxmlformats.org/officeDocument/2006/relationships/hyperlink" Target="mailto:christian.olivetto@universite-paris-saclay.f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iodor.sorrentino@ge.infn.it" TargetMode="External"/><Relationship Id="rId11" Type="http://schemas.openxmlformats.org/officeDocument/2006/relationships/hyperlink" Target="mailto:patrice.verdier@in2p3.fr" TargetMode="External"/><Relationship Id="rId5" Type="http://schemas.openxmlformats.org/officeDocument/2006/relationships/hyperlink" Target="mailto:alessio.rocchi@roma2.infn.it" TargetMode="External"/><Relationship Id="rId15" Type="http://schemas.openxmlformats.org/officeDocument/2006/relationships/hyperlink" Target="mailto:mahmoud@apc.in2p3.fr" TargetMode="External"/><Relationship Id="rId10" Type="http://schemas.openxmlformats.org/officeDocument/2006/relationships/hyperlink" Target="mailto:sandro.vescovi@lnf.infn.it" TargetMode="External"/><Relationship Id="rId4" Type="http://schemas.openxmlformats.org/officeDocument/2006/relationships/hyperlink" Target="mailto:lucia.lilli@infn.it" TargetMode="External"/><Relationship Id="rId9" Type="http://schemas.openxmlformats.org/officeDocument/2006/relationships/hyperlink" Target="mailto:leonardo.orsini@pi.infn.it" TargetMode="External"/><Relationship Id="rId14" Type="http://schemas.openxmlformats.org/officeDocument/2006/relationships/hyperlink" Target="mailto:joseph.martino@apc.in2p3.fr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t-gw.eu/Main/PBSWorkingGroup/WebHom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ki.et-gw.eu/PO/WebHome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8BAE8-81E2-47AB-8DCE-D688F5E9DD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err="1">
                <a:latin typeface="Univers" panose="020B0503020202020204" pitchFamily="34" charset="0"/>
              </a:rPr>
              <a:t>Working</a:t>
            </a:r>
            <a:r>
              <a:rPr lang="nl-NL" b="1" dirty="0">
                <a:latin typeface="Univers" panose="020B0503020202020204" pitchFamily="34" charset="0"/>
              </a:rPr>
              <a:t> Package 5</a:t>
            </a:r>
            <a:br>
              <a:rPr lang="nl-NL" b="1" dirty="0">
                <a:latin typeface="Univers" panose="020B0503020202020204" pitchFamily="34" charset="0"/>
              </a:rPr>
            </a:br>
            <a:r>
              <a:rPr lang="nl-NL" b="1" dirty="0">
                <a:latin typeface="Univers" panose="020B0503020202020204" pitchFamily="34" charset="0"/>
              </a:rPr>
              <a:t>Project Office &amp; Enginering </a:t>
            </a:r>
            <a:r>
              <a:rPr lang="nl-NL" b="1" dirty="0" err="1">
                <a:latin typeface="Univers" panose="020B0503020202020204" pitchFamily="34" charset="0"/>
              </a:rPr>
              <a:t>Department</a:t>
            </a:r>
            <a:endParaRPr lang="nl-NL" b="1" dirty="0">
              <a:latin typeface="Univers" panose="020B0503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6D5947-EEF3-4A58-A09B-9FAAC33CA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43363"/>
            <a:ext cx="9144000" cy="1354612"/>
          </a:xfrm>
        </p:spPr>
        <p:txBody>
          <a:bodyPr>
            <a:normAutofit fontScale="92500" lnSpcReduction="10000"/>
          </a:bodyPr>
          <a:lstStyle/>
          <a:p>
            <a:r>
              <a:rPr lang="fr-FR" sz="2800" b="1" dirty="0">
                <a:latin typeface="Univers" panose="020B0503020202020204" pitchFamily="34" charset="0"/>
                <a:ea typeface="+mj-ea"/>
                <a:cs typeface="+mj-cs"/>
              </a:rPr>
              <a:t>Alessandro Variola, INFN Roma1</a:t>
            </a:r>
          </a:p>
          <a:p>
            <a:r>
              <a:rPr lang="fr-FR" sz="2800" b="1" dirty="0">
                <a:latin typeface="Univers" panose="020B0503020202020204" pitchFamily="34" charset="0"/>
                <a:ea typeface="+mj-ea"/>
                <a:cs typeface="+mj-cs"/>
              </a:rPr>
              <a:t>Patrick </a:t>
            </a:r>
            <a:r>
              <a:rPr lang="fr-FR" sz="2800" b="1" dirty="0" err="1">
                <a:latin typeface="Univers" panose="020B0503020202020204" pitchFamily="34" charset="0"/>
                <a:ea typeface="+mj-ea"/>
                <a:cs typeface="+mj-cs"/>
              </a:rPr>
              <a:t>Wernecke</a:t>
            </a:r>
            <a:r>
              <a:rPr lang="fr-FR" sz="2800" b="1" dirty="0">
                <a:latin typeface="Univers" panose="020B0503020202020204" pitchFamily="34" charset="0"/>
                <a:ea typeface="+mj-ea"/>
                <a:cs typeface="+mj-cs"/>
              </a:rPr>
              <a:t>, NIEKHEF</a:t>
            </a:r>
          </a:p>
          <a:p>
            <a:r>
              <a:rPr lang="fr-FR" sz="2800" b="1" dirty="0">
                <a:latin typeface="Univers" panose="020B0503020202020204" pitchFamily="34" charset="0"/>
                <a:ea typeface="+mj-ea"/>
                <a:cs typeface="+mj-cs"/>
              </a:rPr>
              <a:t>Christian </a:t>
            </a:r>
            <a:r>
              <a:rPr lang="fr-FR" sz="2800" b="1" dirty="0" err="1">
                <a:latin typeface="Univers" panose="020B0503020202020204" pitchFamily="34" charset="0"/>
                <a:ea typeface="+mj-ea"/>
                <a:cs typeface="+mj-cs"/>
              </a:rPr>
              <a:t>Olivetto</a:t>
            </a:r>
            <a:r>
              <a:rPr lang="fr-FR" sz="2800" b="1" dirty="0">
                <a:latin typeface="Univers" panose="020B0503020202020204" pitchFamily="34" charset="0"/>
                <a:ea typeface="+mj-ea"/>
                <a:cs typeface="+mj-cs"/>
              </a:rPr>
              <a:t>, IJCLAB</a:t>
            </a:r>
          </a:p>
          <a:p>
            <a:endParaRPr lang="nl-NL" sz="2800" dirty="0">
              <a:latin typeface="Univers" panose="020B0503020202020204" pitchFamily="34" charset="0"/>
            </a:endParaRPr>
          </a:p>
        </p:txBody>
      </p:sp>
      <p:pic>
        <p:nvPicPr>
          <p:cNvPr id="5" name="Google Shape;55;p13" descr="Texto&#10;&#10;Descripción generada automáticamente con confianza media">
            <a:extLst>
              <a:ext uri="{FF2B5EF4-FFF2-40B4-BE49-F238E27FC236}">
                <a16:creationId xmlns:a16="http://schemas.microsoft.com/office/drawing/2014/main" id="{4CF58EED-480A-4F2F-A595-6F8F251B672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412" y="227483"/>
            <a:ext cx="1816437" cy="56381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5AD9F7-D16A-43DF-81C4-6AB7E0F167B9}"/>
              </a:ext>
            </a:extLst>
          </p:cNvPr>
          <p:cNvSpPr/>
          <p:nvPr/>
        </p:nvSpPr>
        <p:spPr>
          <a:xfrm flipH="1">
            <a:off x="662471" y="933061"/>
            <a:ext cx="45719" cy="5924939"/>
          </a:xfrm>
          <a:prstGeom prst="rect">
            <a:avLst/>
          </a:prstGeom>
          <a:gradFill>
            <a:gsLst>
              <a:gs pos="100000">
                <a:schemeClr val="accent5">
                  <a:lumMod val="75000"/>
                </a:schemeClr>
              </a:gs>
              <a:gs pos="0">
                <a:srgbClr val="21AF8A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rgbClr val="C5D0F1"/>
              </a:gs>
              <a:gs pos="100000">
                <a:schemeClr val="accent1">
                  <a:lumMod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5121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066DE26-E5CA-4DCB-AC3E-F9F2D3793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EAC7-7EC0-4B77-8BAC-F27635F5BB97}" type="datetime1">
              <a:rPr lang="nl-NL" smtClean="0"/>
              <a:t>16-6-2024</a:t>
            </a:fld>
            <a:endParaRPr lang="nl-NL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A863DF-21B1-42AE-A3FE-4A0F915BC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9EC9-360A-402C-900D-BE58D0B38679}" type="slidenum">
              <a:rPr lang="nl-NL" smtClean="0"/>
              <a:t>10</a:t>
            </a:fld>
            <a:endParaRPr lang="nl-NL"/>
          </a:p>
        </p:txBody>
      </p:sp>
      <p:pic>
        <p:nvPicPr>
          <p:cNvPr id="10" name="Google Shape;55;p13" descr="Texto&#10;&#10;Descripción generada automáticamente con confianza media">
            <a:extLst>
              <a:ext uri="{FF2B5EF4-FFF2-40B4-BE49-F238E27FC236}">
                <a16:creationId xmlns:a16="http://schemas.microsoft.com/office/drawing/2014/main" id="{1B4DB9B4-0543-467A-999A-79C57AB554F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412" y="227483"/>
            <a:ext cx="1816437" cy="5638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2FCE600-D668-4666-A7B2-6E6C27704786}"/>
              </a:ext>
            </a:extLst>
          </p:cNvPr>
          <p:cNvSpPr/>
          <p:nvPr/>
        </p:nvSpPr>
        <p:spPr>
          <a:xfrm flipH="1">
            <a:off x="662471" y="933061"/>
            <a:ext cx="45719" cy="5924939"/>
          </a:xfrm>
          <a:prstGeom prst="rect">
            <a:avLst/>
          </a:prstGeom>
          <a:gradFill>
            <a:gsLst>
              <a:gs pos="100000">
                <a:schemeClr val="accent5">
                  <a:lumMod val="75000"/>
                </a:schemeClr>
              </a:gs>
              <a:gs pos="0">
                <a:srgbClr val="21AF8A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rgbClr val="C5D0F1"/>
              </a:gs>
              <a:gs pos="100000">
                <a:schemeClr val="accent1">
                  <a:lumMod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7D863F2-A9EF-4E05-AAFA-B20A59F83B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09417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328E79"/>
                </a:solidFill>
              </a:rPr>
              <a:t>Collaboration Agreement with CERN</a:t>
            </a:r>
            <a:endParaRPr lang="nl-NL" sz="4000" b="1" dirty="0">
              <a:solidFill>
                <a:srgbClr val="328E79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DC8E03-EB2A-41A5-89DE-F80338CDB48C}"/>
              </a:ext>
            </a:extLst>
          </p:cNvPr>
          <p:cNvSpPr txBox="1"/>
          <p:nvPr/>
        </p:nvSpPr>
        <p:spPr>
          <a:xfrm>
            <a:off x="1338977" y="1484390"/>
            <a:ext cx="767691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0B050"/>
                </a:solidFill>
              </a:rPr>
              <a:t>Vacuum beampipe: pilot sector and TDR (talk CERN)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0B050"/>
                </a:solidFill>
              </a:rPr>
              <a:t>Civil Engineering: technical support</a:t>
            </a:r>
          </a:p>
          <a:p>
            <a:r>
              <a:rPr lang="en-US" sz="800" dirty="0"/>
              <a:t> </a:t>
            </a:r>
          </a:p>
          <a:p>
            <a:r>
              <a:rPr lang="en-US" sz="2400" u="sng" dirty="0"/>
              <a:t>Under discussion: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Technical Infrastructure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Occupational Health and Safety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Costing, planning, integration, information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Cryogenics and Survey</a:t>
            </a:r>
          </a:p>
          <a:p>
            <a:pPr marR="0" algn="l"/>
            <a:endParaRPr lang="en-US" sz="2400" dirty="0">
              <a:highlight>
                <a:srgbClr val="FFFF00"/>
              </a:highligh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767C91-C654-460C-A8D4-3B3334AD5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284" y="4422065"/>
            <a:ext cx="7386732" cy="19342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798F678-0EDC-45EA-B96C-E840ED399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5435" y="1654934"/>
            <a:ext cx="3084956" cy="436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24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50F9F-BEE8-456C-B702-4FACBA6F2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0886-4A85-4333-80D3-20050E1DB7C4}" type="datetime1">
              <a:rPr lang="nl-NL" smtClean="0"/>
              <a:t>16-6-2024</a:t>
            </a:fld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0B2245-CA73-481A-B58C-7923523F9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9EC9-360A-402C-900D-BE58D0B38679}" type="slidenum">
              <a:rPr lang="nl-NL" smtClean="0"/>
              <a:t>11</a:t>
            </a:fld>
            <a:endParaRPr lang="nl-NL"/>
          </a:p>
        </p:txBody>
      </p:sp>
      <p:pic>
        <p:nvPicPr>
          <p:cNvPr id="6" name="Google Shape;55;p13" descr="Texto&#10;&#10;Descripción generada automáticamente con confianza media">
            <a:extLst>
              <a:ext uri="{FF2B5EF4-FFF2-40B4-BE49-F238E27FC236}">
                <a16:creationId xmlns:a16="http://schemas.microsoft.com/office/drawing/2014/main" id="{810A0F83-D4A8-4192-AB5A-E2AF175A0C8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412" y="227483"/>
            <a:ext cx="1816437" cy="56381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0DA4F8-0770-4B5C-BDD5-5F193BF7B7D7}"/>
              </a:ext>
            </a:extLst>
          </p:cNvPr>
          <p:cNvSpPr/>
          <p:nvPr/>
        </p:nvSpPr>
        <p:spPr>
          <a:xfrm flipH="1">
            <a:off x="662471" y="933061"/>
            <a:ext cx="45719" cy="5924939"/>
          </a:xfrm>
          <a:prstGeom prst="rect">
            <a:avLst/>
          </a:prstGeom>
          <a:gradFill>
            <a:gsLst>
              <a:gs pos="100000">
                <a:schemeClr val="accent5">
                  <a:lumMod val="75000"/>
                </a:schemeClr>
              </a:gs>
              <a:gs pos="0">
                <a:srgbClr val="21AF8A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rgbClr val="C5D0F1"/>
              </a:gs>
              <a:gs pos="100000">
                <a:schemeClr val="accent1">
                  <a:lumMod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B947DF5-5789-4B7F-803C-51F5B5766624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8C431A-056D-4A83-AFED-71F323DFB120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6557D0B-0265-4838-8D29-6AC59C31B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494" y="577517"/>
            <a:ext cx="8905305" cy="1359568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328E79"/>
                </a:solidFill>
                <a:latin typeface="Univers" panose="020B0503020202020204" pitchFamily="34" charset="0"/>
              </a:rPr>
              <a:t>ED activities with ET Collaboration</a:t>
            </a:r>
            <a:br>
              <a:rPr lang="en-US" sz="4400" dirty="0">
                <a:solidFill>
                  <a:srgbClr val="328E79"/>
                </a:solidFill>
                <a:latin typeface="Univers" panose="020B0503020202020204" pitchFamily="34" charset="0"/>
              </a:rPr>
            </a:br>
            <a:endParaRPr lang="en-US" sz="4400" dirty="0">
              <a:solidFill>
                <a:srgbClr val="328E79"/>
              </a:solidFill>
              <a:latin typeface="Univers" panose="020B0503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1B5B5B-0F1F-4671-B284-5858C35CD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807" y="1632172"/>
            <a:ext cx="9991107" cy="452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11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066DE26-E5CA-4DCB-AC3E-F9F2D3793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EAC7-7EC0-4B77-8BAC-F27635F5BB97}" type="datetime1">
              <a:rPr lang="nl-NL" smtClean="0"/>
              <a:t>16-6-2024</a:t>
            </a:fld>
            <a:endParaRPr lang="nl-NL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A863DF-21B1-42AE-A3FE-4A0F915BC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9EC9-360A-402C-900D-BE58D0B38679}" type="slidenum">
              <a:rPr lang="nl-NL" smtClean="0"/>
              <a:t>12</a:t>
            </a:fld>
            <a:endParaRPr lang="nl-NL"/>
          </a:p>
        </p:txBody>
      </p:sp>
      <p:pic>
        <p:nvPicPr>
          <p:cNvPr id="10" name="Google Shape;55;p13" descr="Texto&#10;&#10;Descripción generada automáticamente con confianza media">
            <a:extLst>
              <a:ext uri="{FF2B5EF4-FFF2-40B4-BE49-F238E27FC236}">
                <a16:creationId xmlns:a16="http://schemas.microsoft.com/office/drawing/2014/main" id="{1B4DB9B4-0543-467A-999A-79C57AB554F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412" y="227483"/>
            <a:ext cx="1816437" cy="5638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2FCE600-D668-4666-A7B2-6E6C27704786}"/>
              </a:ext>
            </a:extLst>
          </p:cNvPr>
          <p:cNvSpPr/>
          <p:nvPr/>
        </p:nvSpPr>
        <p:spPr>
          <a:xfrm flipH="1">
            <a:off x="662471" y="933061"/>
            <a:ext cx="45719" cy="5924939"/>
          </a:xfrm>
          <a:prstGeom prst="rect">
            <a:avLst/>
          </a:prstGeom>
          <a:gradFill>
            <a:gsLst>
              <a:gs pos="100000">
                <a:schemeClr val="accent5">
                  <a:lumMod val="75000"/>
                </a:schemeClr>
              </a:gs>
              <a:gs pos="0">
                <a:srgbClr val="21AF8A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rgbClr val="C5D0F1"/>
              </a:gs>
              <a:gs pos="100000">
                <a:schemeClr val="accent1">
                  <a:lumMod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7D863F2-A9EF-4E05-AAFA-B20A59F83B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09417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328E79"/>
                </a:solidFill>
              </a:rPr>
              <a:t>Next steps for the Engineering Department</a:t>
            </a:r>
            <a:endParaRPr lang="nl-NL" sz="4000" b="1" dirty="0">
              <a:solidFill>
                <a:srgbClr val="328E79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EDA91B-291F-474A-A87C-7879D07D8487}"/>
              </a:ext>
            </a:extLst>
          </p:cNvPr>
          <p:cNvSpPr txBox="1"/>
          <p:nvPr/>
        </p:nvSpPr>
        <p:spPr>
          <a:xfrm>
            <a:off x="1134208" y="1529120"/>
            <a:ext cx="6660660" cy="4220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ET-PP deliverables 2</a:t>
            </a:r>
            <a:r>
              <a:rPr lang="en-US" sz="2400" baseline="30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nd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half 2024</a:t>
            </a:r>
          </a:p>
          <a:p>
            <a:pPr marL="342900" marR="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Continue with recruitment of vacant position</a:t>
            </a:r>
          </a:p>
          <a:p>
            <a:pPr marL="342900" marR="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Completing request of funds</a:t>
            </a:r>
          </a:p>
          <a:p>
            <a:pPr marL="342900" marR="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Continue development of the Engineering Department</a:t>
            </a:r>
          </a:p>
          <a:p>
            <a:pPr marL="342900" marR="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Working Closely with Collaboration and Local Teams.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96372D-7986-4623-9EFE-B1D184B75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77" y="1529120"/>
            <a:ext cx="3313589" cy="46656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49255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8BAE8-81E2-47AB-8DCE-D688F5E9DD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>
                <a:latin typeface="Univers" panose="020B0503020202020204" pitchFamily="34" charset="0"/>
              </a:rPr>
              <a:t>The Project Office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6D5947-EEF3-4A58-A09B-9FAAC33CA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43363"/>
            <a:ext cx="9144000" cy="801712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Univers" panose="020B0503020202020204" pitchFamily="34" charset="0"/>
                <a:ea typeface="+mj-ea"/>
                <a:cs typeface="+mj-cs"/>
              </a:rPr>
              <a:t>Alessandro Variola, INFN Roma1</a:t>
            </a:r>
          </a:p>
          <a:p>
            <a:endParaRPr lang="nl-NL" sz="2800" dirty="0">
              <a:latin typeface="Univers" panose="020B0503020202020204" pitchFamily="34" charset="0"/>
            </a:endParaRPr>
          </a:p>
        </p:txBody>
      </p:sp>
      <p:pic>
        <p:nvPicPr>
          <p:cNvPr id="5" name="Google Shape;55;p13" descr="Texto&#10;&#10;Descripción generada automáticamente con confianza media">
            <a:extLst>
              <a:ext uri="{FF2B5EF4-FFF2-40B4-BE49-F238E27FC236}">
                <a16:creationId xmlns:a16="http://schemas.microsoft.com/office/drawing/2014/main" id="{4CF58EED-480A-4F2F-A595-6F8F251B672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412" y="227483"/>
            <a:ext cx="1816437" cy="56381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5AD9F7-D16A-43DF-81C4-6AB7E0F167B9}"/>
              </a:ext>
            </a:extLst>
          </p:cNvPr>
          <p:cNvSpPr/>
          <p:nvPr/>
        </p:nvSpPr>
        <p:spPr>
          <a:xfrm flipH="1">
            <a:off x="662471" y="933061"/>
            <a:ext cx="45719" cy="5924939"/>
          </a:xfrm>
          <a:prstGeom prst="rect">
            <a:avLst/>
          </a:prstGeom>
          <a:gradFill>
            <a:gsLst>
              <a:gs pos="100000">
                <a:schemeClr val="accent5">
                  <a:lumMod val="75000"/>
                </a:schemeClr>
              </a:gs>
              <a:gs pos="0">
                <a:srgbClr val="21AF8A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rgbClr val="C5D0F1"/>
              </a:gs>
              <a:gs pos="100000">
                <a:schemeClr val="accent1">
                  <a:lumMod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150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A9664-5C9A-4FD5-AD46-D627D75EF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0639" y="192424"/>
            <a:ext cx="1770720" cy="660736"/>
          </a:xfrm>
        </p:spPr>
        <p:txBody>
          <a:bodyPr>
            <a:normAutofit/>
          </a:bodyPr>
          <a:lstStyle/>
          <a:p>
            <a:r>
              <a:rPr lang="nl-NL" sz="2800" dirty="0">
                <a:latin typeface="Univers" panose="020B0503020202020204" pitchFamily="34" charset="0"/>
              </a:rPr>
              <a:t>Mandate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066DE26-E5CA-4DCB-AC3E-F9F2D3793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A547-6D19-4DC8-A4E5-6F067EF12028}" type="datetime1">
              <a:rPr lang="nl-NL" smtClean="0"/>
              <a:t>16-6-2024</a:t>
            </a:fld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A863DF-21B1-42AE-A3FE-4A0F915BC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9EC9-360A-402C-900D-BE58D0B38679}" type="slidenum">
              <a:rPr lang="nl-NL" smtClean="0"/>
              <a:t>14</a:t>
            </a:fld>
            <a:endParaRPr lang="nl-NL"/>
          </a:p>
        </p:txBody>
      </p:sp>
      <p:pic>
        <p:nvPicPr>
          <p:cNvPr id="10" name="Google Shape;55;p13" descr="Texto&#10;&#10;Descripción generada automáticamente con confianza media">
            <a:extLst>
              <a:ext uri="{FF2B5EF4-FFF2-40B4-BE49-F238E27FC236}">
                <a16:creationId xmlns:a16="http://schemas.microsoft.com/office/drawing/2014/main" id="{1B4DB9B4-0543-467A-999A-79C57AB554F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412" y="227483"/>
            <a:ext cx="1816437" cy="5638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2FCE600-D668-4666-A7B2-6E6C27704786}"/>
              </a:ext>
            </a:extLst>
          </p:cNvPr>
          <p:cNvSpPr/>
          <p:nvPr/>
        </p:nvSpPr>
        <p:spPr>
          <a:xfrm flipH="1">
            <a:off x="662471" y="933061"/>
            <a:ext cx="45719" cy="5924939"/>
          </a:xfrm>
          <a:prstGeom prst="rect">
            <a:avLst/>
          </a:prstGeom>
          <a:gradFill>
            <a:gsLst>
              <a:gs pos="100000">
                <a:schemeClr val="accent5">
                  <a:lumMod val="75000"/>
                </a:schemeClr>
              </a:gs>
              <a:gs pos="0">
                <a:srgbClr val="21AF8A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rgbClr val="C5D0F1"/>
              </a:gs>
              <a:gs pos="100000">
                <a:schemeClr val="accent1">
                  <a:lumMod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8561B436-7FDD-BD9C-9901-F2A9304C4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656" y="1168400"/>
            <a:ext cx="10326687" cy="5336571"/>
          </a:xfr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100" b="0" i="0" dirty="0">
                <a:solidFill>
                  <a:srgbClr val="FFC000"/>
                </a:solidFill>
                <a:effectLst/>
                <a:highlight>
                  <a:srgbClr val="FFFFFF"/>
                </a:highlight>
              </a:rPr>
              <a:t>PO main goal has been identified as : </a:t>
            </a:r>
          </a:p>
          <a:p>
            <a:pPr algn="ctr">
              <a:buFontTx/>
              <a:buChar char="-"/>
            </a:pPr>
            <a:r>
              <a:rPr lang="en-US" sz="3100" b="0" i="1" dirty="0">
                <a:solidFill>
                  <a:srgbClr val="FFC000"/>
                </a:solidFill>
                <a:effectLst/>
                <a:highlight>
                  <a:srgbClr val="FFFFFF"/>
                </a:highlight>
              </a:rPr>
              <a:t>guaranteeing that the as-built research infrastructure fully complies with ​the requirements, the parameters​ and the technical layouts detailed in the project baseline configuration included in the TDR</a:t>
            </a:r>
            <a:r>
              <a:rPr lang="en-US" sz="3100" b="0" i="0" dirty="0">
                <a:solidFill>
                  <a:srgbClr val="FFC000"/>
                </a:solidFill>
                <a:effectLst/>
                <a:highlight>
                  <a:srgbClr val="FFFFFF"/>
                </a:highlight>
              </a:rPr>
              <a:t>. </a:t>
            </a:r>
          </a:p>
          <a:p>
            <a:pPr algn="ctr">
              <a:buFontTx/>
              <a:buChar char="-"/>
            </a:pPr>
            <a:r>
              <a:rPr lang="en-US" sz="3100" b="0" i="0" dirty="0">
                <a:solidFill>
                  <a:srgbClr val="FFC000"/>
                </a:solidFill>
                <a:effectLst/>
                <a:highlight>
                  <a:srgbClr val="FFFFFF"/>
                </a:highlight>
              </a:rPr>
              <a:t>This objective must be achieved </a:t>
            </a:r>
            <a:r>
              <a:rPr lang="en-US" sz="3100" b="0" i="1" dirty="0">
                <a:solidFill>
                  <a:srgbClr val="FFC000"/>
                </a:solidFill>
                <a:effectLst/>
                <a:highlight>
                  <a:srgbClr val="FFFFFF"/>
                </a:highlight>
              </a:rPr>
              <a:t>without making changes that were not endorsed by the stakeholders​ and adhering to the final schedule and the estimated budget</a:t>
            </a:r>
            <a:r>
              <a:rPr lang="en-US" sz="3100" b="0" i="0" dirty="0">
                <a:solidFill>
                  <a:srgbClr val="FFC000"/>
                </a:solidFill>
                <a:effectLst/>
                <a:highlight>
                  <a:srgbClr val="FFFFFF"/>
                </a:highlight>
              </a:rPr>
              <a:t>. </a:t>
            </a:r>
          </a:p>
          <a:p>
            <a:pPr marL="0" indent="0" algn="ctr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Avenir Next"/>
            </a:endParaRPr>
          </a:p>
          <a:p>
            <a:pPr marL="0" indent="0" algn="ctr">
              <a:buNone/>
            </a:pP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Avenir Next"/>
              </a:rPr>
              <a:t>To accomplish this task we are working to set up:</a:t>
            </a:r>
          </a:p>
          <a:p>
            <a:pPr marL="457200" indent="-457200" algn="ctr">
              <a:buAutoNum type="alphaLcParenR"/>
            </a:pP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Avenir Next"/>
              </a:rPr>
              <a:t>A Schedule</a:t>
            </a:r>
          </a:p>
          <a:p>
            <a:pPr marL="457200" indent="-457200" algn="ctr">
              <a:buAutoNum type="alphaLcParenR"/>
            </a:pP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Avenir Next"/>
              </a:rPr>
              <a:t>A Budget (phase I – cost estimate)</a:t>
            </a:r>
          </a:p>
          <a:p>
            <a:pPr marL="457200" indent="-457200" algn="ctr">
              <a:buAutoNum type="alphaLcParenR"/>
            </a:pPr>
            <a:r>
              <a:rPr lang="en-GB" sz="2600" dirty="0"/>
              <a:t>The Configuration</a:t>
            </a:r>
          </a:p>
          <a:p>
            <a:pPr marL="0" indent="0" algn="ctr">
              <a:buNone/>
            </a:pPr>
            <a:r>
              <a:rPr lang="en-GB" sz="2600" dirty="0"/>
              <a:t>These needs to be defined also by QA and risk analysis processes</a:t>
            </a:r>
          </a:p>
        </p:txBody>
      </p:sp>
    </p:spTree>
    <p:extLst>
      <p:ext uri="{BB962C8B-B14F-4D97-AF65-F5344CB8AC3E}">
        <p14:creationId xmlns:p14="http://schemas.microsoft.com/office/powerpoint/2010/main" val="4020985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066DE26-E5CA-4DCB-AC3E-F9F2D3793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B523-72A8-4C62-BC44-443449B5C5D1}" type="datetime1">
              <a:rPr lang="nl-NL" smtClean="0"/>
              <a:t>16-6-2024</a:t>
            </a:fld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A863DF-21B1-42AE-A3FE-4A0F915BC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9EC9-360A-402C-900D-BE58D0B38679}" type="slidenum">
              <a:rPr lang="nl-NL" smtClean="0"/>
              <a:t>15</a:t>
            </a:fld>
            <a:endParaRPr lang="nl-NL" dirty="0"/>
          </a:p>
        </p:txBody>
      </p:sp>
      <p:pic>
        <p:nvPicPr>
          <p:cNvPr id="10" name="Google Shape;55;p13" descr="Texto&#10;&#10;Descripción generada automáticamente con confianza media">
            <a:extLst>
              <a:ext uri="{FF2B5EF4-FFF2-40B4-BE49-F238E27FC236}">
                <a16:creationId xmlns:a16="http://schemas.microsoft.com/office/drawing/2014/main" id="{1B4DB9B4-0543-467A-999A-79C57AB554F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412" y="227483"/>
            <a:ext cx="1816437" cy="5638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2FCE600-D668-4666-A7B2-6E6C27704786}"/>
              </a:ext>
            </a:extLst>
          </p:cNvPr>
          <p:cNvSpPr/>
          <p:nvPr/>
        </p:nvSpPr>
        <p:spPr>
          <a:xfrm flipH="1">
            <a:off x="662471" y="933061"/>
            <a:ext cx="45719" cy="5924939"/>
          </a:xfrm>
          <a:prstGeom prst="rect">
            <a:avLst/>
          </a:prstGeom>
          <a:gradFill>
            <a:gsLst>
              <a:gs pos="100000">
                <a:schemeClr val="accent5">
                  <a:lumMod val="75000"/>
                </a:schemeClr>
              </a:gs>
              <a:gs pos="0">
                <a:srgbClr val="21AF8A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rgbClr val="C5D0F1"/>
              </a:gs>
              <a:gs pos="100000">
                <a:schemeClr val="accent1">
                  <a:lumMod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E00BF1-B514-4D6E-1F28-BA183E167959}"/>
              </a:ext>
            </a:extLst>
          </p:cNvPr>
          <p:cNvSpPr txBox="1">
            <a:spLocks/>
          </p:cNvSpPr>
          <p:nvPr/>
        </p:nvSpPr>
        <p:spPr>
          <a:xfrm>
            <a:off x="1026366" y="3024657"/>
            <a:ext cx="10895385" cy="235933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Char char="-"/>
            </a:pPr>
            <a:endParaRPr lang="it-IT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891BE317-C73C-CE2F-32C6-3CF16E2E61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419833"/>
              </p:ext>
            </p:extLst>
          </p:nvPr>
        </p:nvGraphicFramePr>
        <p:xfrm>
          <a:off x="957209" y="1038536"/>
          <a:ext cx="10572320" cy="4823949"/>
        </p:xfrm>
        <a:graphic>
          <a:graphicData uri="http://schemas.openxmlformats.org/drawingml/2006/table">
            <a:tbl>
              <a:tblPr/>
              <a:tblGrid>
                <a:gridCol w="408932">
                  <a:extLst>
                    <a:ext uri="{9D8B030D-6E8A-4147-A177-3AD203B41FA5}">
                      <a16:colId xmlns:a16="http://schemas.microsoft.com/office/drawing/2014/main" val="2292582132"/>
                    </a:ext>
                  </a:extLst>
                </a:gridCol>
                <a:gridCol w="2053520">
                  <a:extLst>
                    <a:ext uri="{9D8B030D-6E8A-4147-A177-3AD203B41FA5}">
                      <a16:colId xmlns:a16="http://schemas.microsoft.com/office/drawing/2014/main" val="1953361904"/>
                    </a:ext>
                  </a:extLst>
                </a:gridCol>
                <a:gridCol w="1267804">
                  <a:extLst>
                    <a:ext uri="{9D8B030D-6E8A-4147-A177-3AD203B41FA5}">
                      <a16:colId xmlns:a16="http://schemas.microsoft.com/office/drawing/2014/main" val="1992226763"/>
                    </a:ext>
                  </a:extLst>
                </a:gridCol>
                <a:gridCol w="2866274">
                  <a:extLst>
                    <a:ext uri="{9D8B030D-6E8A-4147-A177-3AD203B41FA5}">
                      <a16:colId xmlns:a16="http://schemas.microsoft.com/office/drawing/2014/main" val="1114393042"/>
                    </a:ext>
                  </a:extLst>
                </a:gridCol>
                <a:gridCol w="3975790">
                  <a:extLst>
                    <a:ext uri="{9D8B030D-6E8A-4147-A177-3AD203B41FA5}">
                      <a16:colId xmlns:a16="http://schemas.microsoft.com/office/drawing/2014/main" val="315369581"/>
                    </a:ext>
                  </a:extLst>
                </a:gridCol>
              </a:tblGrid>
              <a:tr h="26285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Name </a:t>
                      </a:r>
                      <a:endParaRPr lang="en-GB" sz="1400" b="0" i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Institute </a:t>
                      </a:r>
                      <a:endParaRPr lang="en-GB" sz="1400" b="0" i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Role </a:t>
                      </a:r>
                      <a:endParaRPr lang="en-GB" sz="1400" b="0" i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e-mail </a:t>
                      </a:r>
                      <a:endParaRPr lang="en-GB" sz="1400" b="0" i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402581"/>
                  </a:ext>
                </a:extLst>
              </a:tr>
              <a:tr h="26285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1 </a:t>
                      </a:r>
                      <a:endParaRPr lang="en-GB" sz="1400" b="0" i="0" dirty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Alessandro Variola </a:t>
                      </a:r>
                      <a:endParaRPr lang="en-GB" sz="1400" b="0" i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INFN </a:t>
                      </a:r>
                      <a:endParaRPr lang="en-GB" sz="1400" b="0" i="0" dirty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Project Office Head </a:t>
                      </a:r>
                      <a:endParaRPr lang="en-GB" sz="1400" b="0" i="0" dirty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>
                          <a:effectLst/>
                          <a:latin typeface="+mn-lt"/>
                          <a:hlinkClick r:id="rId3"/>
                        </a:rPr>
                        <a:t>alessandro.variola@roma1.infn.it</a:t>
                      </a:r>
                      <a:r>
                        <a:rPr lang="en-GB" sz="14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759018"/>
                  </a:ext>
                </a:extLst>
              </a:tr>
              <a:tr h="26285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2 </a:t>
                      </a:r>
                      <a:endParaRPr lang="en-GB" sz="1400" b="0" i="0" dirty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Lucia Lilli </a:t>
                      </a:r>
                      <a:endParaRPr lang="en-GB" sz="1400" b="0" i="0" dirty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INFN </a:t>
                      </a:r>
                      <a:endParaRPr lang="en-GB" sz="1400" b="0" i="0" dirty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PO Assistant </a:t>
                      </a:r>
                      <a:endParaRPr lang="en-GB" sz="1400" b="0" i="0" dirty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effectLst/>
                          <a:latin typeface="+mn-lt"/>
                          <a:hlinkClick r:id="rId4"/>
                        </a:rPr>
                        <a:t>lucia.lilli@infn.it</a:t>
                      </a:r>
                      <a:r>
                        <a:rPr lang="en-GB" sz="1400" b="0" i="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0978160"/>
                  </a:ext>
                </a:extLst>
              </a:tr>
              <a:tr h="26285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3 </a:t>
                      </a:r>
                      <a:endParaRPr lang="en-GB" sz="1400" b="0" i="0" dirty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Alessio </a:t>
                      </a:r>
                      <a:r>
                        <a:rPr lang="en-GB" sz="1400" b="0" i="0" dirty="0" err="1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Rocchi</a:t>
                      </a:r>
                      <a:r>
                        <a:rPr lang="en-GB" sz="1400" b="0" i="0" dirty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400" b="0" i="0" dirty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INFN </a:t>
                      </a:r>
                      <a:endParaRPr lang="en-GB" sz="1400" b="0" i="0" dirty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Technical Coordinator </a:t>
                      </a:r>
                      <a:endParaRPr lang="en-GB" sz="1400" b="0" i="0" dirty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>
                          <a:effectLst/>
                          <a:latin typeface="+mn-lt"/>
                          <a:hlinkClick r:id="rId5"/>
                        </a:rPr>
                        <a:t>alessio.rocchi@roma2.infn.it</a:t>
                      </a:r>
                      <a:r>
                        <a:rPr lang="en-GB" sz="14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81685"/>
                  </a:ext>
                </a:extLst>
              </a:tr>
              <a:tr h="26285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3 </a:t>
                      </a:r>
                      <a:endParaRPr lang="en-GB" sz="1400" b="0" i="0" dirty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 err="1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Fiodor</a:t>
                      </a:r>
                      <a:r>
                        <a:rPr lang="en-GB" sz="1400" b="0" i="0" dirty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 Sorrentino </a:t>
                      </a:r>
                      <a:endParaRPr lang="en-GB" sz="1400" b="0" i="0" dirty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INFN </a:t>
                      </a:r>
                      <a:endParaRPr lang="en-GB" sz="1400" b="0" i="0" dirty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Technical Coordinator </a:t>
                      </a:r>
                      <a:endParaRPr lang="en-GB" sz="1400" b="0" i="0" dirty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>
                          <a:effectLst/>
                          <a:latin typeface="+mn-lt"/>
                          <a:hlinkClick r:id="rId6"/>
                        </a:rPr>
                        <a:t>fiodor.sorrentino@ge.infn.it</a:t>
                      </a:r>
                      <a:r>
                        <a:rPr lang="en-GB" sz="14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60242"/>
                  </a:ext>
                </a:extLst>
              </a:tr>
              <a:tr h="26285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4 </a:t>
                      </a:r>
                      <a:endParaRPr lang="en-GB" sz="1400" b="0" i="0" dirty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Luca Latronico </a:t>
                      </a:r>
                      <a:endParaRPr lang="en-GB" sz="1400" b="0" i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INFN  </a:t>
                      </a:r>
                      <a:endParaRPr lang="en-GB" sz="1400" b="0" i="0" dirty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Quality Manager </a:t>
                      </a:r>
                      <a:endParaRPr lang="en-GB" sz="1400" b="0" i="0" dirty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>
                          <a:effectLst/>
                          <a:latin typeface="+mn-lt"/>
                          <a:hlinkClick r:id="rId7"/>
                        </a:rPr>
                        <a:t>luca.latronico@to.infn.it</a:t>
                      </a:r>
                      <a:r>
                        <a:rPr lang="en-GB" sz="14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2783149"/>
                  </a:ext>
                </a:extLst>
              </a:tr>
              <a:tr h="26285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5 </a:t>
                      </a:r>
                      <a:endParaRPr lang="en-GB" sz="1400" b="0" i="0" dirty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Leonardo Lucchesi </a:t>
                      </a:r>
                      <a:endParaRPr lang="en-GB" sz="1400" b="0" i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INFN </a:t>
                      </a:r>
                      <a:endParaRPr lang="en-GB" sz="1400" b="0" i="0" dirty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Quality Manager </a:t>
                      </a:r>
                      <a:endParaRPr lang="en-GB" sz="1400" b="0" i="0" dirty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effectLst/>
                          <a:latin typeface="+mn-lt"/>
                          <a:hlinkClick r:id="rId8"/>
                        </a:rPr>
                        <a:t>leonardo.lucchesi@pi.infn.it</a:t>
                      </a:r>
                      <a:r>
                        <a:rPr lang="en-GB" sz="1400" b="0" i="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3427465"/>
                  </a:ext>
                </a:extLst>
              </a:tr>
              <a:tr h="35538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6 </a:t>
                      </a:r>
                      <a:endParaRPr lang="en-GB" sz="1400" b="0" i="0" dirty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Leonardo Orsini </a:t>
                      </a:r>
                      <a:endParaRPr lang="en-GB" sz="1400" b="0" i="0" dirty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INFN </a:t>
                      </a:r>
                      <a:endParaRPr lang="en-GB" sz="1400" b="0" i="0" dirty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Quality Manager </a:t>
                      </a:r>
                      <a:endParaRPr lang="en-GB" sz="1400" b="0" i="0" dirty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>
                          <a:effectLst/>
                          <a:latin typeface="+mn-lt"/>
                          <a:hlinkClick r:id="rId9"/>
                        </a:rPr>
                        <a:t>leonardo.orsini@pi.infn.it</a:t>
                      </a:r>
                      <a:r>
                        <a:rPr lang="en-GB" sz="14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066195"/>
                  </a:ext>
                </a:extLst>
              </a:tr>
              <a:tr h="26285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7 </a:t>
                      </a:r>
                      <a:endParaRPr lang="en-GB" sz="1400" b="0" i="0" dirty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Sandro </a:t>
                      </a:r>
                      <a:r>
                        <a:rPr lang="en-GB" sz="1400" b="0" i="0" dirty="0" err="1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Vescovi</a:t>
                      </a:r>
                      <a:r>
                        <a:rPr lang="en-GB" sz="1400" b="0" i="0" dirty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400" b="0" i="0" dirty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INFN </a:t>
                      </a:r>
                      <a:endParaRPr lang="en-GB" sz="1400" b="0" i="0" dirty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Safety Manager </a:t>
                      </a:r>
                      <a:endParaRPr lang="en-GB" sz="1400" b="0" i="0" dirty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effectLst/>
                          <a:latin typeface="+mn-lt"/>
                          <a:hlinkClick r:id="rId10"/>
                        </a:rPr>
                        <a:t>sandro.vescovi@lnf.infn.it</a:t>
                      </a:r>
                      <a:r>
                        <a:rPr lang="en-GB" sz="1400" b="0" i="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9497439"/>
                  </a:ext>
                </a:extLst>
              </a:tr>
              <a:tr h="26285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8 </a:t>
                      </a:r>
                      <a:endParaRPr lang="en-GB" sz="1400" b="0" i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Patrice </a:t>
                      </a:r>
                      <a:r>
                        <a:rPr lang="en-GB" sz="1400" b="0" i="0" dirty="0" err="1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Verdier</a:t>
                      </a:r>
                      <a:r>
                        <a:rPr lang="en-GB" sz="1400" b="0" i="0" dirty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400" b="0" i="0" dirty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CNRS IN2P3 </a:t>
                      </a:r>
                      <a:endParaRPr lang="en-GB" sz="1400" b="0" i="0" dirty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IT Manager </a:t>
                      </a:r>
                      <a:endParaRPr lang="en-GB" sz="1400" b="0" i="0" dirty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>
                          <a:effectLst/>
                          <a:latin typeface="+mn-lt"/>
                          <a:hlinkClick r:id="rId11"/>
                        </a:rPr>
                        <a:t>patrice.verdier@in2p3.fr</a:t>
                      </a:r>
                      <a:r>
                        <a:rPr lang="en-GB" sz="14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928389"/>
                  </a:ext>
                </a:extLst>
              </a:tr>
              <a:tr h="26285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9 </a:t>
                      </a:r>
                      <a:endParaRPr lang="en-GB" sz="1400" b="0" i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Remi </a:t>
                      </a:r>
                      <a:r>
                        <a:rPr lang="en-GB" sz="1400" b="0" i="0" dirty="0" err="1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Barbier</a:t>
                      </a:r>
                      <a:r>
                        <a:rPr lang="en-GB" sz="1400" b="0" i="0" dirty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400" b="0" i="0" dirty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CNRS IN2P3 </a:t>
                      </a:r>
                      <a:endParaRPr lang="en-GB" sz="1400" b="0" i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IT Manager </a:t>
                      </a:r>
                      <a:endParaRPr lang="en-GB" sz="1400" b="0" i="0" dirty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effectLst/>
                          <a:latin typeface="+mn-lt"/>
                          <a:hlinkClick r:id="rId12"/>
                        </a:rPr>
                        <a:t>r.barbier@ip2i.in2p3.fr</a:t>
                      </a:r>
                      <a:r>
                        <a:rPr lang="en-GB" sz="1400" b="0" i="0" dirty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  </a:t>
                      </a:r>
                      <a:endParaRPr lang="en-GB" sz="1400" b="0" i="0" dirty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9630012"/>
                  </a:ext>
                </a:extLst>
              </a:tr>
              <a:tr h="262857">
                <a:tc>
                  <a:txBody>
                    <a:bodyPr/>
                    <a:lstStyle/>
                    <a:p>
                      <a:pPr algn="l" rtl="0" fontAlgn="base"/>
                      <a:endParaRPr lang="en-GB" sz="1400" b="0" i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Oussama El </a:t>
                      </a:r>
                      <a:r>
                        <a:rPr lang="en-GB" sz="1400" b="0" i="0" dirty="0" err="1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Mecherfi</a:t>
                      </a:r>
                      <a:r>
                        <a:rPr lang="en-GB" sz="1400" b="0" i="0" dirty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400" b="0" i="0" dirty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CNRS IN2P3 </a:t>
                      </a:r>
                      <a:endParaRPr lang="en-GB" sz="1400" b="0" i="0" dirty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IT Manager </a:t>
                      </a:r>
                      <a:endParaRPr lang="en-GB" sz="1400" b="0" i="0" dirty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effectLst/>
                          <a:latin typeface="+mn-lt"/>
                          <a:hlinkClick r:id="rId13"/>
                        </a:rPr>
                        <a:t>o.el-mecherfi@ip2i.in2p3.fr</a:t>
                      </a:r>
                      <a:r>
                        <a:rPr lang="en-GB" sz="1400" b="0" i="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4137536"/>
                  </a:ext>
                </a:extLst>
              </a:tr>
              <a:tr h="262857">
                <a:tc>
                  <a:txBody>
                    <a:bodyPr/>
                    <a:lstStyle/>
                    <a:p>
                      <a:pPr algn="l" rtl="0" fontAlgn="base"/>
                      <a:endParaRPr lang="en-GB" sz="1400" b="0" i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Joseph Martino </a:t>
                      </a:r>
                      <a:endParaRPr lang="en-GB" sz="1400" b="0" i="0" dirty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CNRS IN2P3 </a:t>
                      </a:r>
                      <a:endParaRPr lang="en-GB" sz="1400" b="0" i="0" dirty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Risk Manager </a:t>
                      </a:r>
                      <a:endParaRPr lang="en-GB" sz="1400" b="0" i="0" dirty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>
                          <a:effectLst/>
                          <a:latin typeface="+mn-lt"/>
                          <a:hlinkClick r:id="rId14"/>
                        </a:rPr>
                        <a:t>joseph.martino@apc.in2p3.fr</a:t>
                      </a:r>
                      <a:r>
                        <a:rPr lang="en-GB" sz="1400" b="0" i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  </a:t>
                      </a:r>
                      <a:endParaRPr lang="en-GB" sz="1400" b="0" i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4937198"/>
                  </a:ext>
                </a:extLst>
              </a:tr>
              <a:tr h="26285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10 </a:t>
                      </a:r>
                      <a:endParaRPr lang="en-GB" sz="1400" b="0" i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 err="1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Ghada</a:t>
                      </a:r>
                      <a:r>
                        <a:rPr lang="en-GB" sz="1400" b="0" i="0" dirty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 Mahmoud </a:t>
                      </a:r>
                      <a:endParaRPr lang="en-GB" sz="1400" b="0" i="0" dirty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CNRS IN2P3 </a:t>
                      </a:r>
                      <a:endParaRPr lang="en-GB" sz="1400" b="0" i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Risk Manager </a:t>
                      </a:r>
                      <a:endParaRPr lang="en-GB" sz="1400" b="0" i="0" dirty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>
                          <a:effectLst/>
                          <a:latin typeface="+mn-lt"/>
                          <a:hlinkClick r:id="rId15"/>
                        </a:rPr>
                        <a:t>mahmoud@apc.in2p3.fr</a:t>
                      </a:r>
                      <a:r>
                        <a:rPr lang="en-GB" sz="14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2197920"/>
                  </a:ext>
                </a:extLst>
              </a:tr>
              <a:tr h="26285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11 </a:t>
                      </a:r>
                      <a:endParaRPr lang="en-GB" sz="1400" b="0" i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Christian </a:t>
                      </a:r>
                      <a:r>
                        <a:rPr lang="en-GB" sz="1400" b="0" i="0" dirty="0" err="1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Olivetto</a:t>
                      </a:r>
                      <a:r>
                        <a:rPr lang="en-GB" sz="1400" b="0" i="0" dirty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400" b="0" i="0" dirty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CNRS IN2P3 </a:t>
                      </a:r>
                      <a:endParaRPr lang="en-GB" sz="1400" b="0" i="0" dirty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Configuration Manager </a:t>
                      </a:r>
                      <a:endParaRPr lang="en-GB" sz="1400" b="0" i="0" dirty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effectLst/>
                          <a:latin typeface="+mn-lt"/>
                          <a:hlinkClick r:id="rId16"/>
                        </a:rPr>
                        <a:t>Christian.olivetto@universite-paris-saclay.fr</a:t>
                      </a:r>
                      <a:r>
                        <a:rPr lang="en-GB" sz="1400" b="0" i="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0285512"/>
                  </a:ext>
                </a:extLst>
              </a:tr>
              <a:tr h="26285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12 </a:t>
                      </a:r>
                      <a:endParaRPr lang="en-GB" sz="1400" b="0" i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Romano Meijer </a:t>
                      </a:r>
                      <a:endParaRPr lang="en-GB" sz="1400" b="0" i="0" dirty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NIKHEF </a:t>
                      </a:r>
                      <a:endParaRPr lang="en-GB" sz="1400" b="0" i="0" dirty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Requirements Manager </a:t>
                      </a:r>
                      <a:endParaRPr lang="en-GB" sz="1400" b="0" i="0" dirty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>
                          <a:effectLst/>
                          <a:latin typeface="+mn-lt"/>
                          <a:hlinkClick r:id="rId17"/>
                        </a:rPr>
                        <a:t>rmeijer@nikhef.nl</a:t>
                      </a:r>
                      <a:r>
                        <a:rPr lang="en-GB" sz="1400" b="0" i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  </a:t>
                      </a:r>
                      <a:endParaRPr lang="en-GB" sz="1400" b="0" i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9652868"/>
                  </a:ext>
                </a:extLst>
              </a:tr>
              <a:tr h="26285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13 </a:t>
                      </a:r>
                      <a:endParaRPr lang="en-GB" sz="1400" b="0" i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Ivan Maksimovic </a:t>
                      </a:r>
                      <a:endParaRPr lang="en-GB" sz="1400" b="0" i="0" dirty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CNRS IN2P3 </a:t>
                      </a:r>
                      <a:endParaRPr lang="en-GB" sz="1400" b="0" i="0" dirty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Schedule Manager </a:t>
                      </a:r>
                      <a:endParaRPr lang="en-GB" sz="1400" b="0" i="0" dirty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effectLst/>
                          <a:latin typeface="+mn-lt"/>
                          <a:hlinkClick r:id="rId18"/>
                        </a:rPr>
                        <a:t>Ivan.Maksimovic@espci.fr</a:t>
                      </a:r>
                      <a:r>
                        <a:rPr lang="en-GB" sz="1400" b="0" i="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089006"/>
                  </a:ext>
                </a:extLst>
              </a:tr>
              <a:tr h="26285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14 </a:t>
                      </a:r>
                      <a:endParaRPr lang="en-GB" sz="1400" b="0" i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X </a:t>
                      </a:r>
                      <a:endParaRPr lang="en-GB" sz="1400" b="0" i="0">
                        <a:effectLst/>
                        <a:latin typeface="+mn-lt"/>
                      </a:endParaRP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Financial Manager </a:t>
                      </a: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 dirty="0">
                          <a:solidFill>
                            <a:srgbClr val="1C2127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T="19050" marB="19050">
                    <a:lnL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525841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77B339F4-91D5-3EFD-A01E-33DAC40CA223}"/>
              </a:ext>
            </a:extLst>
          </p:cNvPr>
          <p:cNvSpPr txBox="1"/>
          <p:nvPr/>
        </p:nvSpPr>
        <p:spPr>
          <a:xfrm>
            <a:off x="3230253" y="6231135"/>
            <a:ext cx="6487610" cy="3077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fontAlgn="base"/>
            <a:r>
              <a:rPr lang="en-GB" sz="1400" dirty="0">
                <a:solidFill>
                  <a:srgbClr val="1C2127"/>
                </a:solidFill>
                <a:latin typeface="Calibri" panose="020F0502020204030204" pitchFamily="34" charset="0"/>
              </a:rPr>
              <a:t>Working for a MoU with CERN for the cost estimate (financial management in phase 1)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2E1272C-98E1-E5EC-C5E9-DA3E8E36DCC0}"/>
              </a:ext>
            </a:extLst>
          </p:cNvPr>
          <p:cNvSpPr txBox="1"/>
          <p:nvPr/>
        </p:nvSpPr>
        <p:spPr>
          <a:xfrm>
            <a:off x="4086802" y="170363"/>
            <a:ext cx="4774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Project Office Team &amp; Expertise</a:t>
            </a:r>
          </a:p>
        </p:txBody>
      </p:sp>
    </p:spTree>
    <p:extLst>
      <p:ext uri="{BB962C8B-B14F-4D97-AF65-F5344CB8AC3E}">
        <p14:creationId xmlns:p14="http://schemas.microsoft.com/office/powerpoint/2010/main" val="2971764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066DE26-E5CA-4DCB-AC3E-F9F2D3793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EAC7-7EC0-4B77-8BAC-F27635F5BB97}" type="datetime1">
              <a:rPr lang="nl-NL" smtClean="0"/>
              <a:t>16-6-2024</a:t>
            </a:fld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A863DF-21B1-42AE-A3FE-4A0F915BC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9EC9-360A-402C-900D-BE58D0B38679}" type="slidenum">
              <a:rPr lang="nl-NL" smtClean="0"/>
              <a:t>16</a:t>
            </a:fld>
            <a:endParaRPr lang="nl-NL"/>
          </a:p>
        </p:txBody>
      </p:sp>
      <p:pic>
        <p:nvPicPr>
          <p:cNvPr id="10" name="Google Shape;55;p13" descr="Texto&#10;&#10;Descripción generada automáticamente con confianza media">
            <a:extLst>
              <a:ext uri="{FF2B5EF4-FFF2-40B4-BE49-F238E27FC236}">
                <a16:creationId xmlns:a16="http://schemas.microsoft.com/office/drawing/2014/main" id="{1B4DB9B4-0543-467A-999A-79C57AB554F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412" y="227483"/>
            <a:ext cx="1816437" cy="5638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2FCE600-D668-4666-A7B2-6E6C27704786}"/>
              </a:ext>
            </a:extLst>
          </p:cNvPr>
          <p:cNvSpPr/>
          <p:nvPr/>
        </p:nvSpPr>
        <p:spPr>
          <a:xfrm flipH="1">
            <a:off x="662471" y="933061"/>
            <a:ext cx="45719" cy="5924939"/>
          </a:xfrm>
          <a:prstGeom prst="rect">
            <a:avLst/>
          </a:prstGeom>
          <a:gradFill>
            <a:gsLst>
              <a:gs pos="100000">
                <a:schemeClr val="accent5">
                  <a:lumMod val="75000"/>
                </a:schemeClr>
              </a:gs>
              <a:gs pos="0">
                <a:srgbClr val="21AF8A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rgbClr val="C5D0F1"/>
              </a:gs>
              <a:gs pos="100000">
                <a:schemeClr val="accent1">
                  <a:lumMod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E00BF1-B514-4D6E-1F28-BA183E167959}"/>
              </a:ext>
            </a:extLst>
          </p:cNvPr>
          <p:cNvSpPr txBox="1">
            <a:spLocks/>
          </p:cNvSpPr>
          <p:nvPr/>
        </p:nvSpPr>
        <p:spPr>
          <a:xfrm>
            <a:off x="838200" y="1085842"/>
            <a:ext cx="11213488" cy="50386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PBS (Product Breakdown </a:t>
            </a:r>
            <a:r>
              <a:rPr lang="it-IT" sz="24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Structure</a:t>
            </a:r>
            <a:r>
              <a:rPr lang="it-IT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) </a:t>
            </a:r>
            <a:r>
              <a:rPr lang="it-IT" sz="24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process</a:t>
            </a:r>
            <a:r>
              <a:rPr lang="it-IT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 reviews (</a:t>
            </a:r>
            <a:r>
              <a:rPr lang="it-IT" sz="2400" dirty="0" err="1">
                <a:ea typeface="MS Mincho" panose="02020609040205080304" pitchFamily="49" charset="-128"/>
                <a:cs typeface="Times New Roman" panose="02020603050405020304" pitchFamily="18" charset="0"/>
                <a:hlinkClick r:id="rId3"/>
              </a:rPr>
              <a:t>see</a:t>
            </a:r>
            <a:r>
              <a:rPr lang="it-IT" sz="2400" dirty="0">
                <a:ea typeface="MS Mincho" panose="02020609040205080304" pitchFamily="49" charset="-128"/>
                <a:cs typeface="Times New Roman" panose="02020603050405020304" pitchFamily="18" charset="0"/>
                <a:hlinkClick r:id="rId3"/>
              </a:rPr>
              <a:t> </a:t>
            </a:r>
            <a:r>
              <a:rPr lang="it-IT" sz="2400" dirty="0" err="1">
                <a:ea typeface="MS Mincho" panose="02020609040205080304" pitchFamily="49" charset="-128"/>
                <a:cs typeface="Times New Roman" panose="02020603050405020304" pitchFamily="18" charset="0"/>
                <a:hlinkClick r:id="rId3"/>
              </a:rPr>
              <a:t>dedicated</a:t>
            </a:r>
            <a:r>
              <a:rPr lang="it-IT" sz="2400" dirty="0">
                <a:ea typeface="MS Mincho" panose="02020609040205080304" pitchFamily="49" charset="-128"/>
                <a:cs typeface="Times New Roman" panose="02020603050405020304" pitchFamily="18" charset="0"/>
                <a:hlinkClick r:id="rId3"/>
              </a:rPr>
              <a:t> page on the ET wiki</a:t>
            </a:r>
            <a:r>
              <a:rPr lang="it-IT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it-IT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Project Office wiki pages (</a:t>
            </a:r>
            <a:r>
              <a:rPr lang="it-IT" sz="2400" dirty="0" err="1">
                <a:ea typeface="MS Mincho" panose="02020609040205080304" pitchFamily="49" charset="-128"/>
                <a:cs typeface="Times New Roman" panose="02020603050405020304" pitchFamily="18" charset="0"/>
                <a:hlinkClick r:id="rId4"/>
              </a:rPr>
              <a:t>Introduction</a:t>
            </a:r>
            <a:r>
              <a:rPr lang="it-IT" sz="2400" dirty="0">
                <a:ea typeface="MS Mincho" panose="02020609040205080304" pitchFamily="49" charset="-128"/>
                <a:cs typeface="Times New Roman" panose="02020603050405020304" pitchFamily="18" charset="0"/>
                <a:hlinkClick r:id="rId4"/>
              </a:rPr>
              <a:t> for </a:t>
            </a:r>
            <a:r>
              <a:rPr lang="it-IT" sz="2400" dirty="0" err="1">
                <a:ea typeface="MS Mincho" panose="02020609040205080304" pitchFamily="49" charset="-128"/>
                <a:cs typeface="Times New Roman" panose="02020603050405020304" pitchFamily="18" charset="0"/>
                <a:hlinkClick r:id="rId4"/>
              </a:rPr>
              <a:t>each</a:t>
            </a:r>
            <a:r>
              <a:rPr lang="it-IT" sz="2400" dirty="0">
                <a:ea typeface="MS Mincho" panose="02020609040205080304" pitchFamily="49" charset="-128"/>
                <a:cs typeface="Times New Roman" panose="02020603050405020304" pitchFamily="18" charset="0"/>
                <a:hlinkClick r:id="rId4"/>
              </a:rPr>
              <a:t> domain &amp; sharing </a:t>
            </a:r>
            <a:r>
              <a:rPr lang="it-IT" sz="2400" dirty="0" err="1">
                <a:ea typeface="MS Mincho" panose="02020609040205080304" pitchFamily="49" charset="-128"/>
                <a:cs typeface="Times New Roman" panose="02020603050405020304" pitchFamily="18" charset="0"/>
                <a:hlinkClick r:id="rId4"/>
              </a:rPr>
              <a:t>informations</a:t>
            </a:r>
            <a:r>
              <a:rPr lang="it-IT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it-IT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EDMS (Electronic </a:t>
            </a:r>
            <a:r>
              <a:rPr lang="it-IT" sz="24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Document</a:t>
            </a:r>
            <a:r>
              <a:rPr lang="it-IT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 Management System) test </a:t>
            </a:r>
            <a:r>
              <a:rPr lang="it-IT" sz="24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platform</a:t>
            </a:r>
            <a:r>
              <a:rPr lang="it-IT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 operative</a:t>
            </a:r>
          </a:p>
          <a:p>
            <a:pPr marL="0" indent="0">
              <a:buNone/>
            </a:pPr>
            <a:r>
              <a:rPr lang="it-IT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Reference system (</a:t>
            </a:r>
            <a:r>
              <a:rPr lang="it-IT" sz="24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document</a:t>
            </a:r>
            <a:r>
              <a:rPr lang="it-IT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 on EDMS)</a:t>
            </a:r>
          </a:p>
          <a:p>
            <a:pPr marL="0" indent="0">
              <a:buNone/>
            </a:pPr>
            <a:endParaRPr lang="it-IT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Work in progress:</a:t>
            </a:r>
          </a:p>
          <a:p>
            <a:pPr marL="457200" indent="-457200">
              <a:buAutoNum type="arabicParenR"/>
            </a:pPr>
            <a:r>
              <a:rPr lang="it-IT" sz="24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Change</a:t>
            </a:r>
            <a:r>
              <a:rPr lang="it-IT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request</a:t>
            </a:r>
            <a:r>
              <a:rPr lang="it-IT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process</a:t>
            </a:r>
            <a:endParaRPr lang="it-IT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it-IT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Nomenclature </a:t>
            </a:r>
            <a:r>
              <a:rPr lang="it-IT" sz="24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reference</a:t>
            </a:r>
            <a:r>
              <a:rPr lang="it-IT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process</a:t>
            </a:r>
            <a:endParaRPr lang="it-IT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it-IT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Roadmap </a:t>
            </a:r>
            <a:r>
              <a:rPr lang="it-IT" sz="24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definition</a:t>
            </a:r>
            <a:r>
              <a:rPr lang="it-IT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 for Project Office</a:t>
            </a:r>
          </a:p>
          <a:p>
            <a:pPr marL="457200" indent="-457200">
              <a:buAutoNum type="arabicParenR"/>
            </a:pPr>
            <a:r>
              <a:rPr lang="it-IT" sz="24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Configuration</a:t>
            </a:r>
            <a:r>
              <a:rPr lang="it-IT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, risk, </a:t>
            </a:r>
            <a:r>
              <a:rPr lang="it-IT" sz="24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requirements</a:t>
            </a:r>
            <a:r>
              <a:rPr lang="it-IT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 management plans and </a:t>
            </a:r>
            <a:r>
              <a:rPr lang="it-IT" sz="24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assessment</a:t>
            </a:r>
            <a:endParaRPr lang="it-IT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it-IT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Schedule </a:t>
            </a:r>
            <a:r>
              <a:rPr lang="it-IT" sz="24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based</a:t>
            </a:r>
            <a:r>
              <a:rPr lang="it-IT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 on </a:t>
            </a:r>
            <a:r>
              <a:rPr lang="it-IT" sz="24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dedicated</a:t>
            </a:r>
            <a:r>
              <a:rPr lang="it-IT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 tool or </a:t>
            </a:r>
            <a:r>
              <a:rPr lang="it-IT" sz="24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gneral-purpose</a:t>
            </a:r>
            <a:r>
              <a:rPr lang="it-IT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 PLM Tool</a:t>
            </a:r>
          </a:p>
          <a:p>
            <a:pPr marL="457200" indent="-457200">
              <a:buAutoNum type="arabicParenR"/>
            </a:pPr>
            <a:endParaRPr lang="it-IT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it-IT" sz="2400" u="sng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91999395-0D5C-5E5B-DB94-B31EA7461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1115" y="227483"/>
            <a:ext cx="1549769" cy="563819"/>
          </a:xfrm>
        </p:spPr>
        <p:txBody>
          <a:bodyPr>
            <a:normAutofit/>
          </a:bodyPr>
          <a:lstStyle/>
          <a:p>
            <a:r>
              <a:rPr lang="en-GB" sz="2800" dirty="0"/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1724127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A9664-5C9A-4FD5-AD46-D627D75EF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343" y="251766"/>
            <a:ext cx="1239314" cy="734153"/>
          </a:xfrm>
        </p:spPr>
        <p:txBody>
          <a:bodyPr>
            <a:normAutofit/>
          </a:bodyPr>
          <a:lstStyle/>
          <a:p>
            <a:r>
              <a:rPr lang="nl-NL" sz="2800" dirty="0">
                <a:latin typeface="Univers" panose="020B0503020202020204" pitchFamily="34" charset="0"/>
              </a:rPr>
              <a:t>Next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066DE26-E5CA-4DCB-AC3E-F9F2D3793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DD04-FBDC-4CE3-BFFF-4B90F7044112}" type="datetime1">
              <a:rPr lang="nl-NL" smtClean="0"/>
              <a:t>16-6-2024</a:t>
            </a:fld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A863DF-21B1-42AE-A3FE-4A0F915BC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9EC9-360A-402C-900D-BE58D0B38679}" type="slidenum">
              <a:rPr lang="nl-NL" smtClean="0"/>
              <a:t>17</a:t>
            </a:fld>
            <a:endParaRPr lang="nl-NL"/>
          </a:p>
        </p:txBody>
      </p:sp>
      <p:pic>
        <p:nvPicPr>
          <p:cNvPr id="10" name="Google Shape;55;p13" descr="Texto&#10;&#10;Descripción generada automáticamente con confianza media">
            <a:extLst>
              <a:ext uri="{FF2B5EF4-FFF2-40B4-BE49-F238E27FC236}">
                <a16:creationId xmlns:a16="http://schemas.microsoft.com/office/drawing/2014/main" id="{1B4DB9B4-0543-467A-999A-79C57AB554F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412" y="227483"/>
            <a:ext cx="1816437" cy="5638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2FCE600-D668-4666-A7B2-6E6C27704786}"/>
              </a:ext>
            </a:extLst>
          </p:cNvPr>
          <p:cNvSpPr/>
          <p:nvPr/>
        </p:nvSpPr>
        <p:spPr>
          <a:xfrm flipH="1">
            <a:off x="662471" y="933061"/>
            <a:ext cx="45719" cy="5924939"/>
          </a:xfrm>
          <a:prstGeom prst="rect">
            <a:avLst/>
          </a:prstGeom>
          <a:gradFill>
            <a:gsLst>
              <a:gs pos="100000">
                <a:schemeClr val="accent5">
                  <a:lumMod val="75000"/>
                </a:schemeClr>
              </a:gs>
              <a:gs pos="0">
                <a:srgbClr val="21AF8A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rgbClr val="C5D0F1"/>
              </a:gs>
              <a:gs pos="100000">
                <a:schemeClr val="accent1">
                  <a:lumMod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E00BF1-B514-4D6E-1F28-BA183E167959}"/>
              </a:ext>
            </a:extLst>
          </p:cNvPr>
          <p:cNvSpPr txBox="1">
            <a:spLocks/>
          </p:cNvSpPr>
          <p:nvPr/>
        </p:nvSpPr>
        <p:spPr>
          <a:xfrm>
            <a:off x="1115630" y="1447800"/>
            <a:ext cx="10210800" cy="396239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it-IT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it-IT" dirty="0">
                <a:ea typeface="MS Mincho" panose="02020609040205080304" pitchFamily="49" charset="-128"/>
                <a:cs typeface="Times New Roman" panose="02020603050405020304" pitchFamily="18" charset="0"/>
              </a:rPr>
              <a:t>Project Office face-to-face day in Rome (</a:t>
            </a:r>
            <a:r>
              <a:rPr lang="it-IT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July</a:t>
            </a:r>
            <a:r>
              <a:rPr lang="it-IT" dirty="0">
                <a:ea typeface="MS Mincho" panose="02020609040205080304" pitchFamily="49" charset="-128"/>
                <a:cs typeface="Times New Roman" panose="02020603050405020304" pitchFamily="18" charset="0"/>
              </a:rPr>
              <a:t> 1&amp;2)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it-IT" dirty="0">
                <a:ea typeface="MS Mincho" panose="02020609040205080304" pitchFamily="49" charset="-128"/>
                <a:cs typeface="Times New Roman" panose="02020603050405020304" pitchFamily="18" charset="0"/>
              </a:rPr>
              <a:t>Elaborate a </a:t>
            </a:r>
            <a:r>
              <a:rPr lang="it-IT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proposal</a:t>
            </a:r>
            <a:r>
              <a:rPr lang="it-IT" dirty="0">
                <a:ea typeface="MS Mincho" panose="02020609040205080304" pitchFamily="49" charset="-128"/>
                <a:cs typeface="Times New Roman" panose="02020603050405020304" pitchFamily="18" charset="0"/>
              </a:rPr>
              <a:t> for WBS (Working Breakdown </a:t>
            </a:r>
            <a:r>
              <a:rPr lang="it-IT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Structure</a:t>
            </a:r>
            <a:r>
              <a:rPr lang="it-IT" dirty="0"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it-IT" dirty="0">
                <a:ea typeface="MS Mincho" panose="02020609040205080304" pitchFamily="49" charset="-128"/>
                <a:cs typeface="Times New Roman" panose="02020603050405020304" pitchFamily="18" charset="0"/>
              </a:rPr>
              <a:t>Elaborate a </a:t>
            </a:r>
            <a:r>
              <a:rPr lang="it-IT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proposal</a:t>
            </a:r>
            <a:r>
              <a:rPr lang="it-IT" dirty="0">
                <a:ea typeface="MS Mincho" panose="02020609040205080304" pitchFamily="49" charset="-128"/>
                <a:cs typeface="Times New Roman" panose="02020603050405020304" pitchFamily="18" charset="0"/>
              </a:rPr>
              <a:t> for ‘</a:t>
            </a:r>
            <a:r>
              <a:rPr lang="it-IT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preliminary</a:t>
            </a:r>
            <a:r>
              <a:rPr lang="it-IT" dirty="0">
                <a:ea typeface="MS Mincho" panose="02020609040205080304" pitchFamily="49" charset="-128"/>
                <a:cs typeface="Times New Roman" panose="02020603050405020304" pitchFamily="18" charset="0"/>
              </a:rPr>
              <a:t>’ cost and risk </a:t>
            </a:r>
            <a:r>
              <a:rPr lang="it-IT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analysis</a:t>
            </a:r>
            <a:r>
              <a:rPr lang="it-IT" dirty="0"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it-IT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Provide</a:t>
            </a:r>
            <a:r>
              <a:rPr lang="it-IT" dirty="0">
                <a:ea typeface="MS Mincho" panose="02020609040205080304" pitchFamily="49" charset="-128"/>
                <a:cs typeface="Times New Roman" panose="02020603050405020304" pitchFamily="18" charset="0"/>
              </a:rPr>
              <a:t> the </a:t>
            </a:r>
            <a:r>
              <a:rPr lang="it-IT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context</a:t>
            </a:r>
            <a:r>
              <a:rPr lang="it-IT" dirty="0">
                <a:ea typeface="MS Mincho" panose="02020609040205080304" pitchFamily="49" charset="-128"/>
                <a:cs typeface="Times New Roman" panose="02020603050405020304" pitchFamily="18" charset="0"/>
              </a:rPr>
              <a:t> for the </a:t>
            </a:r>
            <a:r>
              <a:rPr lang="it-IT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configuration</a:t>
            </a:r>
            <a:r>
              <a:rPr lang="it-IT" dirty="0">
                <a:ea typeface="MS Mincho" panose="02020609040205080304" pitchFamily="49" charset="-128"/>
                <a:cs typeface="Times New Roman" panose="02020603050405020304" pitchFamily="18" charset="0"/>
              </a:rPr>
              <a:t> database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it-IT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Provide</a:t>
            </a:r>
            <a:r>
              <a:rPr lang="it-IT" dirty="0">
                <a:ea typeface="MS Mincho" panose="02020609040205080304" pitchFamily="49" charset="-128"/>
                <a:cs typeface="Times New Roman" panose="02020603050405020304" pitchFamily="18" charset="0"/>
              </a:rPr>
              <a:t> inputs to the roadmap strategy 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endParaRPr lang="it-IT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it-IT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it-IT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620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A9664-5C9A-4FD5-AD46-D627D75EF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90" y="227483"/>
            <a:ext cx="2865019" cy="734153"/>
          </a:xfrm>
        </p:spPr>
        <p:txBody>
          <a:bodyPr>
            <a:normAutofit/>
          </a:bodyPr>
          <a:lstStyle/>
          <a:p>
            <a:r>
              <a:rPr lang="nl-NL" sz="2800" dirty="0">
                <a:latin typeface="Univers" panose="020B0503020202020204" pitchFamily="34" charset="0"/>
              </a:rPr>
              <a:t>Extra Wiki Page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066DE26-E5CA-4DCB-AC3E-F9F2D3793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DD04-FBDC-4CE3-BFFF-4B90F7044112}" type="datetime1">
              <a:rPr lang="nl-NL" smtClean="0"/>
              <a:t>16-6-2024</a:t>
            </a:fld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A863DF-21B1-42AE-A3FE-4A0F915BC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9EC9-360A-402C-900D-BE58D0B38679}" type="slidenum">
              <a:rPr lang="nl-NL" smtClean="0"/>
              <a:t>18</a:t>
            </a:fld>
            <a:endParaRPr lang="nl-NL"/>
          </a:p>
        </p:txBody>
      </p:sp>
      <p:pic>
        <p:nvPicPr>
          <p:cNvPr id="10" name="Google Shape;55;p13" descr="Texto&#10;&#10;Descripción generada automáticamente con confianza media">
            <a:extLst>
              <a:ext uri="{FF2B5EF4-FFF2-40B4-BE49-F238E27FC236}">
                <a16:creationId xmlns:a16="http://schemas.microsoft.com/office/drawing/2014/main" id="{1B4DB9B4-0543-467A-999A-79C57AB554F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412" y="227483"/>
            <a:ext cx="1816437" cy="5638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2FCE600-D668-4666-A7B2-6E6C27704786}"/>
              </a:ext>
            </a:extLst>
          </p:cNvPr>
          <p:cNvSpPr/>
          <p:nvPr/>
        </p:nvSpPr>
        <p:spPr>
          <a:xfrm flipH="1">
            <a:off x="662471" y="933061"/>
            <a:ext cx="45719" cy="5924939"/>
          </a:xfrm>
          <a:prstGeom prst="rect">
            <a:avLst/>
          </a:prstGeom>
          <a:gradFill>
            <a:gsLst>
              <a:gs pos="100000">
                <a:schemeClr val="accent5">
                  <a:lumMod val="75000"/>
                </a:schemeClr>
              </a:gs>
              <a:gs pos="0">
                <a:srgbClr val="21AF8A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rgbClr val="C5D0F1"/>
              </a:gs>
              <a:gs pos="100000">
                <a:schemeClr val="accent1">
                  <a:lumMod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2F714B3-AADE-0DB4-2BD7-B148A3E21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68" y="933061"/>
            <a:ext cx="8732064" cy="587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88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A9664-5C9A-4FD5-AD46-D627D75EF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055" y="178478"/>
            <a:ext cx="5998573" cy="734153"/>
          </a:xfrm>
        </p:spPr>
        <p:txBody>
          <a:bodyPr>
            <a:normAutofit/>
          </a:bodyPr>
          <a:lstStyle/>
          <a:p>
            <a:r>
              <a:rPr lang="nl-NL" sz="2800" dirty="0">
                <a:latin typeface="Univers" panose="020B0503020202020204" pitchFamily="34" charset="0"/>
              </a:rPr>
              <a:t>Extra </a:t>
            </a:r>
            <a:r>
              <a:rPr lang="nl-NL" sz="2800" dirty="0" err="1">
                <a:latin typeface="Univers" panose="020B0503020202020204" pitchFamily="34" charset="0"/>
              </a:rPr>
              <a:t>Risks</a:t>
            </a:r>
            <a:r>
              <a:rPr lang="nl-NL" sz="2800" dirty="0">
                <a:latin typeface="Univers" panose="020B0503020202020204" pitchFamily="34" charset="0"/>
              </a:rPr>
              <a:t> Interviews </a:t>
            </a:r>
            <a:r>
              <a:rPr lang="nl-NL" sz="2800" dirty="0" err="1">
                <a:latin typeface="Univers" panose="020B0503020202020204" pitchFamily="34" charset="0"/>
              </a:rPr>
              <a:t>Campaign</a:t>
            </a:r>
            <a:endParaRPr lang="nl-NL" sz="2800" dirty="0">
              <a:latin typeface="Univers" panose="020B0503020202020204" pitchFamily="34" charset="0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066DE26-E5CA-4DCB-AC3E-F9F2D3793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DD04-FBDC-4CE3-BFFF-4B90F7044112}" type="datetime1">
              <a:rPr lang="nl-NL" smtClean="0"/>
              <a:t>16-6-2024</a:t>
            </a:fld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A863DF-21B1-42AE-A3FE-4A0F915BC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9EC9-360A-402C-900D-BE58D0B38679}" type="slidenum">
              <a:rPr lang="nl-NL" smtClean="0"/>
              <a:t>19</a:t>
            </a:fld>
            <a:endParaRPr lang="nl-NL"/>
          </a:p>
        </p:txBody>
      </p:sp>
      <p:pic>
        <p:nvPicPr>
          <p:cNvPr id="10" name="Google Shape;55;p13" descr="Texto&#10;&#10;Descripción generada automáticamente con confianza media">
            <a:extLst>
              <a:ext uri="{FF2B5EF4-FFF2-40B4-BE49-F238E27FC236}">
                <a16:creationId xmlns:a16="http://schemas.microsoft.com/office/drawing/2014/main" id="{1B4DB9B4-0543-467A-999A-79C57AB554F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412" y="227483"/>
            <a:ext cx="1816437" cy="5638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2FCE600-D668-4666-A7B2-6E6C27704786}"/>
              </a:ext>
            </a:extLst>
          </p:cNvPr>
          <p:cNvSpPr/>
          <p:nvPr/>
        </p:nvSpPr>
        <p:spPr>
          <a:xfrm flipH="1">
            <a:off x="662471" y="933061"/>
            <a:ext cx="45719" cy="5924939"/>
          </a:xfrm>
          <a:prstGeom prst="rect">
            <a:avLst/>
          </a:prstGeom>
          <a:gradFill>
            <a:gsLst>
              <a:gs pos="100000">
                <a:schemeClr val="accent5">
                  <a:lumMod val="75000"/>
                </a:schemeClr>
              </a:gs>
              <a:gs pos="0">
                <a:srgbClr val="21AF8A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rgbClr val="C5D0F1"/>
              </a:gs>
              <a:gs pos="100000">
                <a:schemeClr val="accent1">
                  <a:lumMod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6AD7160-8AAA-373A-F45A-8EC5C53D7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849" y="912631"/>
            <a:ext cx="8312813" cy="578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61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Espace réservé du pied de page 7"/>
          <p:cNvSpPr txBox="1"/>
          <p:nvPr/>
        </p:nvSpPr>
        <p:spPr>
          <a:xfrm>
            <a:off x="4226559" y="6400415"/>
            <a:ext cx="373888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rIns="60959" anchor="ctr">
            <a:spAutoFit/>
          </a:bodyPr>
          <a:lstStyle>
            <a:lvl1pPr algn="ctr"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sz="1200" dirty="0"/>
              <a:t>WP5 Meeting</a:t>
            </a:r>
          </a:p>
        </p:txBody>
      </p:sp>
      <p:pic>
        <p:nvPicPr>
          <p:cNvPr id="14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3695800" cy="1358676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Connecteur droit 16"/>
          <p:cNvSpPr/>
          <p:nvPr/>
        </p:nvSpPr>
        <p:spPr>
          <a:xfrm>
            <a:off x="234251" y="6358729"/>
            <a:ext cx="11770181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60959" rIns="60959"/>
          <a:lstStyle/>
          <a:p>
            <a:endParaRPr sz="2400"/>
          </a:p>
        </p:txBody>
      </p:sp>
      <p:sp>
        <p:nvSpPr>
          <p:cNvPr id="145" name="Espace réservé de la date 2"/>
          <p:cNvSpPr txBox="1"/>
          <p:nvPr/>
        </p:nvSpPr>
        <p:spPr>
          <a:xfrm>
            <a:off x="670559" y="6400415"/>
            <a:ext cx="272288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rIns="60959" anchor="ctr">
            <a:spAutoFit/>
          </a:bodyPr>
          <a:lstStyle>
            <a:lvl1pPr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sz="1200" dirty="0"/>
              <a:t>03/05/2024</a:t>
            </a:r>
          </a:p>
        </p:txBody>
      </p:sp>
      <p:sp>
        <p:nvSpPr>
          <p:cNvPr id="146" name="Espace réservé du numéro de diapositive 8"/>
          <p:cNvSpPr txBox="1">
            <a:spLocks noGrp="1"/>
          </p:cNvSpPr>
          <p:nvPr>
            <p:ph type="sldNum" sz="quarter" idx="2"/>
          </p:nvPr>
        </p:nvSpPr>
        <p:spPr>
          <a:xfrm>
            <a:off x="11366304" y="6384819"/>
            <a:ext cx="216096" cy="30818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50" name="Connecteur droit 6"/>
          <p:cNvSpPr/>
          <p:nvPr/>
        </p:nvSpPr>
        <p:spPr>
          <a:xfrm flipV="1">
            <a:off x="199237" y="908933"/>
            <a:ext cx="11793523" cy="3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60959" rIns="60959"/>
          <a:lstStyle/>
          <a:p>
            <a:endParaRPr sz="24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1F7D93-4E97-6430-79D9-455C0CE74B57}"/>
              </a:ext>
            </a:extLst>
          </p:cNvPr>
          <p:cNvSpPr txBox="1"/>
          <p:nvPr/>
        </p:nvSpPr>
        <p:spPr>
          <a:xfrm>
            <a:off x="1173603" y="243721"/>
            <a:ext cx="8660091" cy="502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9" rIns="60959">
            <a:spAutoFit/>
          </a:bodyPr>
          <a:lstStyle>
            <a:lvl1pPr algn="ctr">
              <a:defRPr sz="2000" b="1"/>
            </a:lvl1pPr>
          </a:lstStyle>
          <a:p>
            <a:r>
              <a:rPr lang="fr-FR" sz="2667" dirty="0"/>
              <a:t>WP5: </a:t>
            </a:r>
            <a:r>
              <a:rPr lang="fr-FR" sz="2667" dirty="0" err="1"/>
              <a:t>Deliverables</a:t>
            </a:r>
            <a:r>
              <a:rPr lang="fr-FR" sz="2667" dirty="0"/>
              <a:t> (1)</a:t>
            </a:r>
            <a:endParaRPr sz="2667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429A0FE-3584-388B-E8D9-AC5DFAEF8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445" y="82919"/>
            <a:ext cx="2447315" cy="75254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ECF9D2A-95EC-2075-C4D9-F498D60A54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03" y="1350564"/>
            <a:ext cx="9804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7760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A9664-5C9A-4FD5-AD46-D627D75EF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084" y="227483"/>
            <a:ext cx="4917832" cy="734153"/>
          </a:xfrm>
        </p:spPr>
        <p:txBody>
          <a:bodyPr>
            <a:normAutofit fontScale="90000"/>
          </a:bodyPr>
          <a:lstStyle/>
          <a:p>
            <a:r>
              <a:rPr lang="nl-NL" sz="2800" dirty="0">
                <a:latin typeface="Univers" panose="020B0503020202020204" pitchFamily="34" charset="0"/>
              </a:rPr>
              <a:t>Extra Schedule Tool Evaluation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066DE26-E5CA-4DCB-AC3E-F9F2D3793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DD04-FBDC-4CE3-BFFF-4B90F7044112}" type="datetime1">
              <a:rPr lang="nl-NL" smtClean="0"/>
              <a:t>16-6-2024</a:t>
            </a:fld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A863DF-21B1-42AE-A3FE-4A0F915BC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9EC9-360A-402C-900D-BE58D0B38679}" type="slidenum">
              <a:rPr lang="nl-NL" smtClean="0"/>
              <a:t>20</a:t>
            </a:fld>
            <a:endParaRPr lang="nl-NL"/>
          </a:p>
        </p:txBody>
      </p:sp>
      <p:pic>
        <p:nvPicPr>
          <p:cNvPr id="10" name="Google Shape;55;p13" descr="Texto&#10;&#10;Descripción generada automáticamente con confianza media">
            <a:extLst>
              <a:ext uri="{FF2B5EF4-FFF2-40B4-BE49-F238E27FC236}">
                <a16:creationId xmlns:a16="http://schemas.microsoft.com/office/drawing/2014/main" id="{1B4DB9B4-0543-467A-999A-79C57AB554F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412" y="227483"/>
            <a:ext cx="1816437" cy="5638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2FCE600-D668-4666-A7B2-6E6C27704786}"/>
              </a:ext>
            </a:extLst>
          </p:cNvPr>
          <p:cNvSpPr/>
          <p:nvPr/>
        </p:nvSpPr>
        <p:spPr>
          <a:xfrm flipH="1">
            <a:off x="662471" y="933061"/>
            <a:ext cx="45719" cy="5924939"/>
          </a:xfrm>
          <a:prstGeom prst="rect">
            <a:avLst/>
          </a:prstGeom>
          <a:gradFill>
            <a:gsLst>
              <a:gs pos="100000">
                <a:schemeClr val="accent5">
                  <a:lumMod val="75000"/>
                </a:schemeClr>
              </a:gs>
              <a:gs pos="0">
                <a:srgbClr val="21AF8A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rgbClr val="C5D0F1"/>
              </a:gs>
              <a:gs pos="100000">
                <a:schemeClr val="accent1">
                  <a:lumMod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AB5272C-50A7-33E1-0BCF-3AF8DA757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11" y="933061"/>
            <a:ext cx="11785319" cy="520269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439418E-F377-DDB5-7F29-DCEAEEAF2D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933060"/>
            <a:ext cx="11679790" cy="574989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8A5F845-BD4F-4099-2669-1C80A5C79A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97" y="1103396"/>
            <a:ext cx="11109205" cy="49918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1285673-B000-2858-C16D-4085941F58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09" y="1066695"/>
            <a:ext cx="11878573" cy="578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9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Espace réservé du pied de page 7"/>
          <p:cNvSpPr txBox="1"/>
          <p:nvPr/>
        </p:nvSpPr>
        <p:spPr>
          <a:xfrm>
            <a:off x="4226559" y="6400415"/>
            <a:ext cx="373888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rIns="60959" anchor="ctr">
            <a:spAutoFit/>
          </a:bodyPr>
          <a:lstStyle>
            <a:lvl1pPr algn="ctr"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sz="1200" dirty="0"/>
              <a:t>WP5 Meeting</a:t>
            </a:r>
          </a:p>
        </p:txBody>
      </p:sp>
      <p:pic>
        <p:nvPicPr>
          <p:cNvPr id="14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3695800" cy="1358676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Connecteur droit 16"/>
          <p:cNvSpPr/>
          <p:nvPr/>
        </p:nvSpPr>
        <p:spPr>
          <a:xfrm>
            <a:off x="234251" y="6358729"/>
            <a:ext cx="11770181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60959" rIns="60959"/>
          <a:lstStyle/>
          <a:p>
            <a:endParaRPr sz="2400"/>
          </a:p>
        </p:txBody>
      </p:sp>
      <p:sp>
        <p:nvSpPr>
          <p:cNvPr id="145" name="Espace réservé de la date 2"/>
          <p:cNvSpPr txBox="1"/>
          <p:nvPr/>
        </p:nvSpPr>
        <p:spPr>
          <a:xfrm>
            <a:off x="670559" y="6400415"/>
            <a:ext cx="272288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rIns="60959" anchor="ctr">
            <a:spAutoFit/>
          </a:bodyPr>
          <a:lstStyle>
            <a:lvl1pPr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sz="1200" dirty="0"/>
              <a:t>03/05/2024</a:t>
            </a:r>
          </a:p>
        </p:txBody>
      </p:sp>
      <p:sp>
        <p:nvSpPr>
          <p:cNvPr id="146" name="Espace réservé du numéro de diapositive 8"/>
          <p:cNvSpPr txBox="1">
            <a:spLocks noGrp="1"/>
          </p:cNvSpPr>
          <p:nvPr>
            <p:ph type="sldNum" sz="quarter" idx="2"/>
          </p:nvPr>
        </p:nvSpPr>
        <p:spPr>
          <a:xfrm>
            <a:off x="11366304" y="6384819"/>
            <a:ext cx="216096" cy="30818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50" name="Connecteur droit 6"/>
          <p:cNvSpPr/>
          <p:nvPr/>
        </p:nvSpPr>
        <p:spPr>
          <a:xfrm flipV="1">
            <a:off x="199237" y="908933"/>
            <a:ext cx="11793523" cy="3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60959" rIns="60959"/>
          <a:lstStyle/>
          <a:p>
            <a:endParaRPr sz="24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1F7D93-4E97-6430-79D9-455C0CE74B57}"/>
              </a:ext>
            </a:extLst>
          </p:cNvPr>
          <p:cNvSpPr txBox="1"/>
          <p:nvPr/>
        </p:nvSpPr>
        <p:spPr>
          <a:xfrm>
            <a:off x="1173603" y="243721"/>
            <a:ext cx="8660091" cy="502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9" rIns="60959">
            <a:spAutoFit/>
          </a:bodyPr>
          <a:lstStyle>
            <a:lvl1pPr algn="ctr">
              <a:defRPr sz="2000" b="1"/>
            </a:lvl1pPr>
          </a:lstStyle>
          <a:p>
            <a:r>
              <a:rPr lang="fr-FR" sz="2667" dirty="0"/>
              <a:t>WP5: </a:t>
            </a:r>
            <a:r>
              <a:rPr lang="fr-FR" sz="2667" dirty="0" err="1"/>
              <a:t>Deliverables</a:t>
            </a:r>
            <a:r>
              <a:rPr lang="fr-FR" sz="2667" dirty="0"/>
              <a:t> (2)</a:t>
            </a:r>
            <a:endParaRPr sz="2667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429A0FE-3584-388B-E8D9-AC5DFAEF8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445" y="82919"/>
            <a:ext cx="2447315" cy="75254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1D5C697-D103-F795-2F3B-B7279E9C2D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" y="2193667"/>
            <a:ext cx="11938291" cy="28833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C191722-59B0-A41E-23A7-684EB6186E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" y="1831462"/>
            <a:ext cx="11926619" cy="35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0112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066DE26-E5CA-4DCB-AC3E-F9F2D3793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EAC7-7EC0-4B77-8BAC-F27635F5BB97}" type="datetime1">
              <a:rPr lang="nl-NL" smtClean="0"/>
              <a:t>16-6-2024</a:t>
            </a:fld>
            <a:endParaRPr lang="nl-NL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A863DF-21B1-42AE-A3FE-4A0F915BC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9EC9-360A-402C-900D-BE58D0B38679}" type="slidenum">
              <a:rPr lang="nl-NL" smtClean="0"/>
              <a:t>4</a:t>
            </a:fld>
            <a:endParaRPr lang="nl-NL"/>
          </a:p>
        </p:txBody>
      </p:sp>
      <p:pic>
        <p:nvPicPr>
          <p:cNvPr id="10" name="Google Shape;55;p13" descr="Texto&#10;&#10;Descripción generada automáticamente con confianza media">
            <a:extLst>
              <a:ext uri="{FF2B5EF4-FFF2-40B4-BE49-F238E27FC236}">
                <a16:creationId xmlns:a16="http://schemas.microsoft.com/office/drawing/2014/main" id="{1B4DB9B4-0543-467A-999A-79C57AB554F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412" y="227483"/>
            <a:ext cx="1816437" cy="5638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2FCE600-D668-4666-A7B2-6E6C27704786}"/>
              </a:ext>
            </a:extLst>
          </p:cNvPr>
          <p:cNvSpPr/>
          <p:nvPr/>
        </p:nvSpPr>
        <p:spPr>
          <a:xfrm flipH="1">
            <a:off x="662471" y="933061"/>
            <a:ext cx="45719" cy="5924939"/>
          </a:xfrm>
          <a:prstGeom prst="rect">
            <a:avLst/>
          </a:prstGeom>
          <a:gradFill>
            <a:gsLst>
              <a:gs pos="100000">
                <a:schemeClr val="accent5">
                  <a:lumMod val="75000"/>
                </a:schemeClr>
              </a:gs>
              <a:gs pos="0">
                <a:srgbClr val="21AF8A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rgbClr val="C5D0F1"/>
              </a:gs>
              <a:gs pos="100000">
                <a:schemeClr val="accent1">
                  <a:lumMod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7D863F2-A9EF-4E05-AAFA-B20A59F83B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09417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28E79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Engineering Department - Mandate</a:t>
            </a:r>
            <a:endParaRPr kumimoji="0" lang="nl-NL" sz="4000" b="1" i="0" u="none" strike="noStrike" kern="1200" cap="none" spc="0" normalizeH="0" baseline="0" noProof="0" dirty="0">
              <a:ln>
                <a:noFill/>
              </a:ln>
              <a:solidFill>
                <a:srgbClr val="328E79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719E77-5B13-4AE1-BCB6-F45DCEC56EC1}"/>
              </a:ext>
            </a:extLst>
          </p:cNvPr>
          <p:cNvSpPr txBox="1"/>
          <p:nvPr/>
        </p:nvSpPr>
        <p:spPr>
          <a:xfrm>
            <a:off x="1223888" y="1570424"/>
            <a:ext cx="10563104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Mandate: design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procure, install, commission, operate, maintain and eventually, dismantle:</a:t>
            </a:r>
          </a:p>
          <a:p>
            <a:pPr marR="0">
              <a:spcBef>
                <a:spcPts val="300"/>
              </a:spcBef>
              <a:spcAft>
                <a:spcPts val="0"/>
              </a:spcAft>
            </a:pPr>
            <a:endParaRPr lang="en-US" sz="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indent="-457200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technical infrastructure systems needed to operate the interferometer</a:t>
            </a:r>
          </a:p>
          <a:p>
            <a:pPr marL="914400" lvl="1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Civil Engineering: shafts, caverns and tunnels, surface buildings and landscaping, …..</a:t>
            </a:r>
          </a:p>
          <a:p>
            <a:pPr marL="914400" lvl="1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Technical Infrastructures: Cooling and Ventilation, Access and Alarms, 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Electricity Engineering, …..</a:t>
            </a:r>
          </a:p>
          <a:p>
            <a:pPr>
              <a:spcBef>
                <a:spcPts val="300"/>
              </a:spcBef>
            </a:pP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300"/>
              </a:spcBef>
              <a:buFont typeface="+mj-lt"/>
              <a:buAutoNum type="arabicPeriod" startAt="2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special systems associated with the gravitational wave detector</a:t>
            </a:r>
          </a:p>
          <a:p>
            <a:pPr marL="914400" lvl="1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Vacuum beampipe</a:t>
            </a:r>
          </a:p>
          <a:p>
            <a:pPr marL="914400" lvl="1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Cryogenics infrastructure</a:t>
            </a:r>
          </a:p>
          <a:p>
            <a:pPr marL="914400" lvl="1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Survey</a:t>
            </a:r>
          </a:p>
          <a:p>
            <a:pPr>
              <a:spcBef>
                <a:spcPts val="300"/>
              </a:spcBef>
            </a:pP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Tasks associated with on-site responsibilities: </a:t>
            </a:r>
          </a:p>
          <a:p>
            <a:pPr marL="914400" lvl="1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Logistics and installation, e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ngineering integration and safety in the field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7D6D37-417C-44A6-8DF0-A39C67152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9720" y="3237742"/>
            <a:ext cx="2060214" cy="272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26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066DE26-E5CA-4DCB-AC3E-F9F2D3793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EAC7-7EC0-4B77-8BAC-F27635F5BB97}" type="datetime1">
              <a:rPr lang="nl-NL" smtClean="0"/>
              <a:t>16-6-2024</a:t>
            </a:fld>
            <a:endParaRPr lang="nl-NL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A863DF-21B1-42AE-A3FE-4A0F915BC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9EC9-360A-402C-900D-BE58D0B38679}" type="slidenum">
              <a:rPr lang="nl-NL" smtClean="0"/>
              <a:t>5</a:t>
            </a:fld>
            <a:endParaRPr lang="nl-NL"/>
          </a:p>
        </p:txBody>
      </p:sp>
      <p:pic>
        <p:nvPicPr>
          <p:cNvPr id="10" name="Google Shape;55;p13" descr="Texto&#10;&#10;Descripción generada automáticamente con confianza media">
            <a:extLst>
              <a:ext uri="{FF2B5EF4-FFF2-40B4-BE49-F238E27FC236}">
                <a16:creationId xmlns:a16="http://schemas.microsoft.com/office/drawing/2014/main" id="{1B4DB9B4-0543-467A-999A-79C57AB554F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412" y="227483"/>
            <a:ext cx="1816437" cy="5638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2FCE600-D668-4666-A7B2-6E6C27704786}"/>
              </a:ext>
            </a:extLst>
          </p:cNvPr>
          <p:cNvSpPr/>
          <p:nvPr/>
        </p:nvSpPr>
        <p:spPr>
          <a:xfrm flipH="1">
            <a:off x="662471" y="933061"/>
            <a:ext cx="45719" cy="5924939"/>
          </a:xfrm>
          <a:prstGeom prst="rect">
            <a:avLst/>
          </a:prstGeom>
          <a:gradFill>
            <a:gsLst>
              <a:gs pos="100000">
                <a:schemeClr val="accent5">
                  <a:lumMod val="75000"/>
                </a:schemeClr>
              </a:gs>
              <a:gs pos="0">
                <a:srgbClr val="21AF8A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rgbClr val="C5D0F1"/>
              </a:gs>
              <a:gs pos="100000">
                <a:schemeClr val="accent1">
                  <a:lumMod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7D863F2-A9EF-4E05-AAFA-B20A59F83B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09417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328E79"/>
                </a:solidFill>
              </a:rPr>
              <a:t>Engineering Department – Personnel</a:t>
            </a:r>
            <a:endParaRPr lang="nl-NL" sz="3600" b="1" dirty="0">
              <a:solidFill>
                <a:srgbClr val="328E79"/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6F37172-07BA-4A02-997C-6CCF6F19D7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6289" y="1873425"/>
            <a:ext cx="4758061" cy="33158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2215305-B07E-464B-89E5-08BE1E44CDC8}"/>
              </a:ext>
            </a:extLst>
          </p:cNvPr>
          <p:cNvSpPr txBox="1"/>
          <p:nvPr/>
        </p:nvSpPr>
        <p:spPr>
          <a:xfrm>
            <a:off x="9590491" y="4197871"/>
            <a:ext cx="972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venir Next" panose="020B0503020202020204" pitchFamily="34" charset="0"/>
              </a:rPr>
              <a:t>Still vacant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27ACB64-A3A6-4C78-835A-EC5674578817}"/>
              </a:ext>
            </a:extLst>
          </p:cNvPr>
          <p:cNvSpPr txBox="1"/>
          <p:nvPr/>
        </p:nvSpPr>
        <p:spPr>
          <a:xfrm>
            <a:off x="1057769" y="3384746"/>
            <a:ext cx="1529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venir Next" panose="020B0503020202020204" pitchFamily="34" charset="0"/>
              </a:rPr>
              <a:t>In office in Annecy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0E72DFD-0971-498B-A380-361855F2EFC7}"/>
              </a:ext>
            </a:extLst>
          </p:cNvPr>
          <p:cNvSpPr txBox="1"/>
          <p:nvPr/>
        </p:nvSpPr>
        <p:spPr>
          <a:xfrm>
            <a:off x="9590491" y="3232867"/>
            <a:ext cx="796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venir Next" panose="020B0503020202020204" pitchFamily="34" charset="0"/>
              </a:rPr>
              <a:t>In Office</a:t>
            </a:r>
          </a:p>
        </p:txBody>
      </p:sp>
      <p:sp>
        <p:nvSpPr>
          <p:cNvPr id="36" name="Left Arrow 21">
            <a:extLst>
              <a:ext uri="{FF2B5EF4-FFF2-40B4-BE49-F238E27FC236}">
                <a16:creationId xmlns:a16="http://schemas.microsoft.com/office/drawing/2014/main" id="{90E60B7B-DD74-41B3-B039-A29021AAF360}"/>
              </a:ext>
            </a:extLst>
          </p:cNvPr>
          <p:cNvSpPr/>
          <p:nvPr/>
        </p:nvSpPr>
        <p:spPr>
          <a:xfrm>
            <a:off x="7182559" y="4259960"/>
            <a:ext cx="2407932" cy="183600"/>
          </a:xfrm>
          <a:prstGeom prst="leftArrow">
            <a:avLst>
              <a:gd name="adj1" fmla="val 58773"/>
              <a:gd name="adj2" fmla="val 62064"/>
            </a:avLst>
          </a:prstGeom>
          <a:gradFill flip="none" rotWithShape="1">
            <a:gsLst>
              <a:gs pos="87000">
                <a:srgbClr val="C00000"/>
              </a:gs>
              <a:gs pos="0">
                <a:schemeClr val="bg2">
                  <a:shade val="98000"/>
                  <a:satMod val="120000"/>
                  <a:alpha val="28000"/>
                  <a:lumMod val="32203"/>
                  <a:lumOff val="67797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glow>
              <a:srgbClr val="E1DEB8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Left Arrow 24">
            <a:extLst>
              <a:ext uri="{FF2B5EF4-FFF2-40B4-BE49-F238E27FC236}">
                <a16:creationId xmlns:a16="http://schemas.microsoft.com/office/drawing/2014/main" id="{71C4955B-5122-4F6E-A3C6-4267D13F1082}"/>
              </a:ext>
            </a:extLst>
          </p:cNvPr>
          <p:cNvSpPr/>
          <p:nvPr/>
        </p:nvSpPr>
        <p:spPr>
          <a:xfrm flipH="1">
            <a:off x="2876920" y="3439533"/>
            <a:ext cx="1231195" cy="183600"/>
          </a:xfrm>
          <a:prstGeom prst="leftArrow">
            <a:avLst>
              <a:gd name="adj1" fmla="val 58773"/>
              <a:gd name="adj2" fmla="val 62064"/>
            </a:avLst>
          </a:prstGeom>
          <a:gradFill flip="none" rotWithShape="1">
            <a:gsLst>
              <a:gs pos="87000">
                <a:srgbClr val="00B050"/>
              </a:gs>
              <a:gs pos="0">
                <a:schemeClr val="bg2">
                  <a:shade val="98000"/>
                  <a:satMod val="120000"/>
                  <a:alpha val="28000"/>
                  <a:lumMod val="32203"/>
                  <a:lumOff val="67797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glow>
              <a:srgbClr val="E1DEB8"/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Left Arrow 26">
            <a:extLst>
              <a:ext uri="{FF2B5EF4-FFF2-40B4-BE49-F238E27FC236}">
                <a16:creationId xmlns:a16="http://schemas.microsoft.com/office/drawing/2014/main" id="{17586E08-1162-42EC-8A98-0149F2D2D75B}"/>
              </a:ext>
            </a:extLst>
          </p:cNvPr>
          <p:cNvSpPr/>
          <p:nvPr/>
        </p:nvSpPr>
        <p:spPr>
          <a:xfrm flipH="1">
            <a:off x="1886841" y="4864623"/>
            <a:ext cx="2232002" cy="183600"/>
          </a:xfrm>
          <a:prstGeom prst="leftArrow">
            <a:avLst>
              <a:gd name="adj1" fmla="val 58773"/>
              <a:gd name="adj2" fmla="val 62064"/>
            </a:avLst>
          </a:prstGeom>
          <a:gradFill flip="none" rotWithShape="1">
            <a:gsLst>
              <a:gs pos="87000">
                <a:srgbClr val="00B050"/>
              </a:gs>
              <a:gs pos="0">
                <a:schemeClr val="bg2">
                  <a:shade val="98000"/>
                  <a:satMod val="120000"/>
                  <a:alpha val="28000"/>
                  <a:lumMod val="32203"/>
                  <a:lumOff val="67797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glow>
              <a:srgbClr val="E1DEB8"/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8CB62D4-3C64-4CB5-A896-E548E648904E}"/>
              </a:ext>
            </a:extLst>
          </p:cNvPr>
          <p:cNvSpPr txBox="1"/>
          <p:nvPr/>
        </p:nvSpPr>
        <p:spPr>
          <a:xfrm>
            <a:off x="1057769" y="4867282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venir Next" panose="020B0503020202020204" pitchFamily="34" charset="0"/>
              </a:rPr>
              <a:t>In office</a:t>
            </a:r>
          </a:p>
        </p:txBody>
      </p:sp>
      <p:sp>
        <p:nvSpPr>
          <p:cNvPr id="40" name="Left Arrow 31">
            <a:extLst>
              <a:ext uri="{FF2B5EF4-FFF2-40B4-BE49-F238E27FC236}">
                <a16:creationId xmlns:a16="http://schemas.microsoft.com/office/drawing/2014/main" id="{8356B191-8D61-4E47-8525-703A160DA168}"/>
              </a:ext>
            </a:extLst>
          </p:cNvPr>
          <p:cNvSpPr/>
          <p:nvPr/>
        </p:nvSpPr>
        <p:spPr>
          <a:xfrm rot="5400000" flipH="1">
            <a:off x="5746838" y="2164519"/>
            <a:ext cx="1975915" cy="185096"/>
          </a:xfrm>
          <a:prstGeom prst="leftArrow">
            <a:avLst>
              <a:gd name="adj1" fmla="val 58773"/>
              <a:gd name="adj2" fmla="val 62064"/>
            </a:avLst>
          </a:prstGeom>
          <a:gradFill flip="none" rotWithShape="1">
            <a:gsLst>
              <a:gs pos="87000">
                <a:srgbClr val="00B050"/>
              </a:gs>
              <a:gs pos="0">
                <a:schemeClr val="bg2">
                  <a:shade val="98000"/>
                  <a:satMod val="120000"/>
                  <a:alpha val="28000"/>
                  <a:lumMod val="32203"/>
                  <a:lumOff val="67797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glow>
              <a:srgbClr val="E1DEB8"/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9969DAA-725B-4892-9F24-FDDB6CC018C1}"/>
              </a:ext>
            </a:extLst>
          </p:cNvPr>
          <p:cNvSpPr txBox="1"/>
          <p:nvPr/>
        </p:nvSpPr>
        <p:spPr>
          <a:xfrm>
            <a:off x="10496158" y="3399366"/>
            <a:ext cx="796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venir Next" panose="020B0503020202020204" pitchFamily="34" charset="0"/>
              </a:rPr>
              <a:t>In Office</a:t>
            </a:r>
          </a:p>
        </p:txBody>
      </p:sp>
      <p:sp>
        <p:nvSpPr>
          <p:cNvPr id="42" name="Left Arrow 34">
            <a:extLst>
              <a:ext uri="{FF2B5EF4-FFF2-40B4-BE49-F238E27FC236}">
                <a16:creationId xmlns:a16="http://schemas.microsoft.com/office/drawing/2014/main" id="{241CE73C-BB49-4D44-8F76-DF7F894904CF}"/>
              </a:ext>
            </a:extLst>
          </p:cNvPr>
          <p:cNvSpPr/>
          <p:nvPr/>
        </p:nvSpPr>
        <p:spPr>
          <a:xfrm>
            <a:off x="7974647" y="3620731"/>
            <a:ext cx="1615844" cy="183600"/>
          </a:xfrm>
          <a:prstGeom prst="leftArrow">
            <a:avLst>
              <a:gd name="adj1" fmla="val 58773"/>
              <a:gd name="adj2" fmla="val 62064"/>
            </a:avLst>
          </a:prstGeom>
          <a:gradFill flip="none" rotWithShape="1">
            <a:gsLst>
              <a:gs pos="87000">
                <a:srgbClr val="00B050"/>
              </a:gs>
              <a:gs pos="0">
                <a:schemeClr val="bg2">
                  <a:shade val="98000"/>
                  <a:satMod val="120000"/>
                  <a:alpha val="28000"/>
                  <a:lumMod val="32203"/>
                  <a:lumOff val="67797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glow>
              <a:srgbClr val="E1DEB8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DDADF47-133B-4E08-9ABB-B4E69B243628}"/>
              </a:ext>
            </a:extLst>
          </p:cNvPr>
          <p:cNvSpPr txBox="1"/>
          <p:nvPr/>
        </p:nvSpPr>
        <p:spPr>
          <a:xfrm>
            <a:off x="1217109" y="5456963"/>
            <a:ext cx="10562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venir Next" panose="020B0503020202020204" pitchFamily="34" charset="0"/>
              </a:rPr>
              <a:t>One INFRA-DEV PP position remain vacant despite repeated recruitment attempts !</a:t>
            </a:r>
          </a:p>
        </p:txBody>
      </p:sp>
      <p:sp>
        <p:nvSpPr>
          <p:cNvPr id="44" name="Left Arrow 34">
            <a:extLst>
              <a:ext uri="{FF2B5EF4-FFF2-40B4-BE49-F238E27FC236}">
                <a16:creationId xmlns:a16="http://schemas.microsoft.com/office/drawing/2014/main" id="{E6920F29-C540-460E-845D-F2304905654F}"/>
              </a:ext>
            </a:extLst>
          </p:cNvPr>
          <p:cNvSpPr/>
          <p:nvPr/>
        </p:nvSpPr>
        <p:spPr>
          <a:xfrm>
            <a:off x="7974647" y="3261801"/>
            <a:ext cx="1615844" cy="183600"/>
          </a:xfrm>
          <a:prstGeom prst="leftArrow">
            <a:avLst>
              <a:gd name="adj1" fmla="val 58773"/>
              <a:gd name="adj2" fmla="val 62064"/>
            </a:avLst>
          </a:prstGeom>
          <a:gradFill flip="none" rotWithShape="1">
            <a:gsLst>
              <a:gs pos="87000">
                <a:srgbClr val="00B050"/>
              </a:gs>
              <a:gs pos="0">
                <a:schemeClr val="bg2">
                  <a:shade val="98000"/>
                  <a:satMod val="120000"/>
                  <a:alpha val="28000"/>
                  <a:lumMod val="32203"/>
                  <a:lumOff val="67797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glow>
              <a:srgbClr val="E1DEB8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Left Arrow 34">
            <a:extLst>
              <a:ext uri="{FF2B5EF4-FFF2-40B4-BE49-F238E27FC236}">
                <a16:creationId xmlns:a16="http://schemas.microsoft.com/office/drawing/2014/main" id="{A5202EA6-1684-46D9-A4C8-C3A60A4C8FC2}"/>
              </a:ext>
            </a:extLst>
          </p:cNvPr>
          <p:cNvSpPr/>
          <p:nvPr/>
        </p:nvSpPr>
        <p:spPr>
          <a:xfrm>
            <a:off x="8912261" y="3447314"/>
            <a:ext cx="1615844" cy="183600"/>
          </a:xfrm>
          <a:prstGeom prst="leftArrow">
            <a:avLst>
              <a:gd name="adj1" fmla="val 58773"/>
              <a:gd name="adj2" fmla="val 62064"/>
            </a:avLst>
          </a:prstGeom>
          <a:gradFill flip="none" rotWithShape="1">
            <a:gsLst>
              <a:gs pos="87000">
                <a:srgbClr val="00B050"/>
              </a:gs>
              <a:gs pos="0">
                <a:schemeClr val="bg2">
                  <a:shade val="98000"/>
                  <a:satMod val="120000"/>
                  <a:alpha val="28000"/>
                  <a:lumMod val="32203"/>
                  <a:lumOff val="67797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glow>
              <a:srgbClr val="E1DEB8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F05D973-D010-4642-91BA-E95F9ABEAFA8}"/>
              </a:ext>
            </a:extLst>
          </p:cNvPr>
          <p:cNvSpPr txBox="1"/>
          <p:nvPr/>
        </p:nvSpPr>
        <p:spPr>
          <a:xfrm>
            <a:off x="9558544" y="3612693"/>
            <a:ext cx="796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venir Next" panose="020B0503020202020204" pitchFamily="34" charset="0"/>
              </a:rPr>
              <a:t>In Office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A18A9F8-4E03-4EF9-B5FC-38B58BA34347}"/>
              </a:ext>
            </a:extLst>
          </p:cNvPr>
          <p:cNvSpPr txBox="1"/>
          <p:nvPr/>
        </p:nvSpPr>
        <p:spPr>
          <a:xfrm>
            <a:off x="10496158" y="3807046"/>
            <a:ext cx="796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venir Next" panose="020B0503020202020204" pitchFamily="34" charset="0"/>
              </a:rPr>
              <a:t>In Office</a:t>
            </a:r>
          </a:p>
        </p:txBody>
      </p:sp>
      <p:sp>
        <p:nvSpPr>
          <p:cNvPr id="48" name="Left Arrow 34">
            <a:extLst>
              <a:ext uri="{FF2B5EF4-FFF2-40B4-BE49-F238E27FC236}">
                <a16:creationId xmlns:a16="http://schemas.microsoft.com/office/drawing/2014/main" id="{5A773629-055E-479A-B3F9-8DC4BAD765BC}"/>
              </a:ext>
            </a:extLst>
          </p:cNvPr>
          <p:cNvSpPr/>
          <p:nvPr/>
        </p:nvSpPr>
        <p:spPr>
          <a:xfrm>
            <a:off x="8912261" y="3854994"/>
            <a:ext cx="1615844" cy="183600"/>
          </a:xfrm>
          <a:prstGeom prst="leftArrow">
            <a:avLst>
              <a:gd name="adj1" fmla="val 58773"/>
              <a:gd name="adj2" fmla="val 62064"/>
            </a:avLst>
          </a:prstGeom>
          <a:gradFill flip="none" rotWithShape="1">
            <a:gsLst>
              <a:gs pos="87000">
                <a:srgbClr val="00B050"/>
              </a:gs>
              <a:gs pos="0">
                <a:schemeClr val="bg2">
                  <a:shade val="98000"/>
                  <a:satMod val="120000"/>
                  <a:alpha val="28000"/>
                  <a:lumMod val="32203"/>
                  <a:lumOff val="67797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glow>
              <a:srgbClr val="E1DEB8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025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 animBg="1"/>
      <p:bldP spid="37" grpId="0" animBg="1"/>
      <p:bldP spid="38" grpId="0" animBg="1"/>
      <p:bldP spid="39" grpId="0"/>
      <p:bldP spid="40" grpId="0" animBg="1"/>
      <p:bldP spid="41" grpId="0"/>
      <p:bldP spid="42" grpId="0" animBg="1"/>
      <p:bldP spid="43" grpId="0"/>
      <p:bldP spid="44" grpId="0" animBg="1"/>
      <p:bldP spid="45" grpId="0" animBg="1"/>
      <p:bldP spid="46" grpId="0"/>
      <p:bldP spid="47" grpId="0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066DE26-E5CA-4DCB-AC3E-F9F2D3793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EAC7-7EC0-4B77-8BAC-F27635F5BB97}" type="datetime1">
              <a:rPr lang="nl-NL" smtClean="0"/>
              <a:t>16-6-2024</a:t>
            </a:fld>
            <a:endParaRPr lang="nl-NL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A863DF-21B1-42AE-A3FE-4A0F915BC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9EC9-360A-402C-900D-BE58D0B38679}" type="slidenum">
              <a:rPr lang="nl-NL" smtClean="0"/>
              <a:t>6</a:t>
            </a:fld>
            <a:endParaRPr lang="nl-NL"/>
          </a:p>
        </p:txBody>
      </p:sp>
      <p:pic>
        <p:nvPicPr>
          <p:cNvPr id="10" name="Google Shape;55;p13" descr="Texto&#10;&#10;Descripción generada automáticamente con confianza media">
            <a:extLst>
              <a:ext uri="{FF2B5EF4-FFF2-40B4-BE49-F238E27FC236}">
                <a16:creationId xmlns:a16="http://schemas.microsoft.com/office/drawing/2014/main" id="{1B4DB9B4-0543-467A-999A-79C57AB554F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412" y="227483"/>
            <a:ext cx="1816437" cy="5638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2FCE600-D668-4666-A7B2-6E6C27704786}"/>
              </a:ext>
            </a:extLst>
          </p:cNvPr>
          <p:cNvSpPr/>
          <p:nvPr/>
        </p:nvSpPr>
        <p:spPr>
          <a:xfrm flipH="1">
            <a:off x="662471" y="933061"/>
            <a:ext cx="45719" cy="5924939"/>
          </a:xfrm>
          <a:prstGeom prst="rect">
            <a:avLst/>
          </a:prstGeom>
          <a:gradFill>
            <a:gsLst>
              <a:gs pos="100000">
                <a:schemeClr val="accent5">
                  <a:lumMod val="75000"/>
                </a:schemeClr>
              </a:gs>
              <a:gs pos="0">
                <a:srgbClr val="21AF8A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rgbClr val="C5D0F1"/>
              </a:gs>
              <a:gs pos="100000">
                <a:schemeClr val="accent1">
                  <a:lumMod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453CA2-FC02-4D0A-AD86-3DED3FA46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99531" cy="1325563"/>
          </a:xfrm>
        </p:spPr>
        <p:txBody>
          <a:bodyPr>
            <a:normAutofit/>
          </a:bodyPr>
          <a:lstStyle/>
          <a:p>
            <a:pPr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28E79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Engineering Department –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28E79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Organisational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28E79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Chart</a:t>
            </a:r>
            <a:endParaRPr lang="en-NL" dirty="0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D5621136-E1A5-4069-8654-41FA11184FE2}"/>
              </a:ext>
            </a:extLst>
          </p:cNvPr>
          <p:cNvSpPr/>
          <p:nvPr/>
        </p:nvSpPr>
        <p:spPr>
          <a:xfrm>
            <a:off x="1369829" y="1622684"/>
            <a:ext cx="9745545" cy="4374631"/>
          </a:xfrm>
          <a:prstGeom prst="round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C353A56-BF97-497F-982E-C842C9F8E844}"/>
              </a:ext>
            </a:extLst>
          </p:cNvPr>
          <p:cNvCxnSpPr>
            <a:stCxn id="55" idx="2"/>
            <a:endCxn id="68" idx="0"/>
          </p:cNvCxnSpPr>
          <p:nvPr/>
        </p:nvCxnSpPr>
        <p:spPr>
          <a:xfrm>
            <a:off x="8139374" y="3405316"/>
            <a:ext cx="0" cy="75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8F5ABB9-18A2-44EB-9B29-B978FBA89DF7}"/>
              </a:ext>
            </a:extLst>
          </p:cNvPr>
          <p:cNvCxnSpPr>
            <a:cxnSpLocks/>
            <a:stCxn id="57" idx="2"/>
            <a:endCxn id="70" idx="0"/>
          </p:cNvCxnSpPr>
          <p:nvPr/>
        </p:nvCxnSpPr>
        <p:spPr>
          <a:xfrm>
            <a:off x="10083374" y="3405316"/>
            <a:ext cx="0" cy="75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60B1BF4-85AF-4847-9C49-AE9EE46F89EA}"/>
              </a:ext>
            </a:extLst>
          </p:cNvPr>
          <p:cNvCxnSpPr>
            <a:stCxn id="53" idx="2"/>
            <a:endCxn id="62" idx="0"/>
          </p:cNvCxnSpPr>
          <p:nvPr/>
        </p:nvCxnSpPr>
        <p:spPr>
          <a:xfrm>
            <a:off x="2415374" y="3405316"/>
            <a:ext cx="0" cy="1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A7B23CB-CE7A-4D82-BE8D-FC4DA71BC664}"/>
              </a:ext>
            </a:extLst>
          </p:cNvPr>
          <p:cNvCxnSpPr>
            <a:cxnSpLocks/>
            <a:stCxn id="56" idx="2"/>
            <a:endCxn id="74" idx="0"/>
          </p:cNvCxnSpPr>
          <p:nvPr/>
        </p:nvCxnSpPr>
        <p:spPr>
          <a:xfrm>
            <a:off x="4323374" y="3405316"/>
            <a:ext cx="0" cy="14039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143D4A5-E19D-48F4-8053-AE4A7FFA9DE5}"/>
              </a:ext>
            </a:extLst>
          </p:cNvPr>
          <p:cNvCxnSpPr>
            <a:stCxn id="54" idx="2"/>
            <a:endCxn id="66" idx="0"/>
          </p:cNvCxnSpPr>
          <p:nvPr/>
        </p:nvCxnSpPr>
        <p:spPr>
          <a:xfrm>
            <a:off x="6231374" y="3405316"/>
            <a:ext cx="0" cy="19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1762CBF4-8A4C-4ECB-84B0-7C270C80A5A3}"/>
              </a:ext>
            </a:extLst>
          </p:cNvPr>
          <p:cNvSpPr>
            <a:spLocks/>
          </p:cNvSpPr>
          <p:nvPr/>
        </p:nvSpPr>
        <p:spPr>
          <a:xfrm>
            <a:off x="1515374" y="2685316"/>
            <a:ext cx="1800000" cy="7200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Civil Engineering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white"/>
                </a:solidFill>
                <a:latin typeface="Calibri" panose="020F0502020204030204"/>
              </a:rPr>
              <a:t>Maria </a:t>
            </a:r>
            <a:r>
              <a:rPr lang="en-US" sz="1000" dirty="0" err="1">
                <a:solidFill>
                  <a:prstClr val="white"/>
                </a:solidFill>
                <a:latin typeface="Calibri" panose="020F0502020204030204"/>
              </a:rPr>
              <a:t>Marsella</a:t>
            </a:r>
            <a:r>
              <a:rPr lang="en-US" sz="1000" dirty="0">
                <a:solidFill>
                  <a:prstClr val="white"/>
                </a:solidFill>
                <a:latin typeface="Calibri" panose="020F0502020204030204"/>
              </a:rPr>
              <a:t> (INFN)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3109BCA-BF01-45A1-BB30-51A77F2A121B}"/>
              </a:ext>
            </a:extLst>
          </p:cNvPr>
          <p:cNvSpPr>
            <a:spLocks/>
          </p:cNvSpPr>
          <p:nvPr/>
        </p:nvSpPr>
        <p:spPr>
          <a:xfrm>
            <a:off x="5331374" y="2685316"/>
            <a:ext cx="1800000" cy="720000"/>
          </a:xfrm>
          <a:prstGeom prst="round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Mechanical Engineering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……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AB359F5D-548D-4387-80F1-E41DDAA3360B}"/>
              </a:ext>
            </a:extLst>
          </p:cNvPr>
          <p:cNvSpPr>
            <a:spLocks/>
          </p:cNvSpPr>
          <p:nvPr/>
        </p:nvSpPr>
        <p:spPr>
          <a:xfrm>
            <a:off x="7239374" y="2685316"/>
            <a:ext cx="1800000" cy="7200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Logistics </a:t>
            </a:r>
            <a:r>
              <a:rPr lang="en-US" sz="1200" b="1" dirty="0">
                <a:solidFill>
                  <a:prstClr val="white"/>
                </a:solidFill>
                <a:latin typeface="Calibri" panose="020F0502020204030204"/>
              </a:rPr>
              <a:t>and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Installation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….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0AC71D90-31FE-4453-8307-1708ECA761F2}"/>
              </a:ext>
            </a:extLst>
          </p:cNvPr>
          <p:cNvSpPr>
            <a:spLocks/>
          </p:cNvSpPr>
          <p:nvPr/>
        </p:nvSpPr>
        <p:spPr>
          <a:xfrm>
            <a:off x="3423374" y="2685316"/>
            <a:ext cx="1800000" cy="720000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Technical Infrastructure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1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5D317404-43EE-4479-B6D7-05768088AB73}"/>
              </a:ext>
            </a:extLst>
          </p:cNvPr>
          <p:cNvSpPr>
            <a:spLocks/>
          </p:cNvSpPr>
          <p:nvPr/>
        </p:nvSpPr>
        <p:spPr>
          <a:xfrm>
            <a:off x="9183374" y="2685316"/>
            <a:ext cx="1800000" cy="720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Coordination and Integration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…..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863C0D28-929A-4591-BC47-05004DBB51D0}"/>
              </a:ext>
            </a:extLst>
          </p:cNvPr>
          <p:cNvSpPr>
            <a:spLocks/>
          </p:cNvSpPr>
          <p:nvPr/>
        </p:nvSpPr>
        <p:spPr>
          <a:xfrm>
            <a:off x="5331374" y="1785316"/>
            <a:ext cx="1800000" cy="5400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Engineering </a:t>
            </a:r>
            <a:r>
              <a:rPr lang="en-US" sz="1200" b="1" dirty="0">
                <a:solidFill>
                  <a:prstClr val="white"/>
                </a:solidFill>
                <a:latin typeface="Calibri" panose="020F0502020204030204"/>
              </a:rPr>
              <a:t>Department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Patrick Werneke (Nikhef)</a:t>
            </a:r>
            <a:endParaRPr kumimoji="0" lang="nl-NL" sz="1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7A1FB04A-F0D8-43C0-82B7-03EBD31C6092}"/>
              </a:ext>
            </a:extLst>
          </p:cNvPr>
          <p:cNvCxnSpPr>
            <a:cxnSpLocks/>
            <a:stCxn id="58" idx="2"/>
            <a:endCxn id="57" idx="0"/>
          </p:cNvCxnSpPr>
          <p:nvPr/>
        </p:nvCxnSpPr>
        <p:spPr>
          <a:xfrm rot="16200000" flipH="1">
            <a:off x="7977374" y="579316"/>
            <a:ext cx="360000" cy="38520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774EF1DE-2B39-48C7-B498-8C35FA7910E5}"/>
              </a:ext>
            </a:extLst>
          </p:cNvPr>
          <p:cNvCxnSpPr>
            <a:cxnSpLocks/>
            <a:stCxn id="58" idx="2"/>
            <a:endCxn id="55" idx="0"/>
          </p:cNvCxnSpPr>
          <p:nvPr/>
        </p:nvCxnSpPr>
        <p:spPr>
          <a:xfrm rot="16200000" flipH="1">
            <a:off x="7005374" y="1551316"/>
            <a:ext cx="360000" cy="19080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8964A169-B3F4-4090-A58E-B45117BBE1CC}"/>
              </a:ext>
            </a:extLst>
          </p:cNvPr>
          <p:cNvCxnSpPr>
            <a:cxnSpLocks/>
            <a:stCxn id="58" idx="2"/>
            <a:endCxn id="53" idx="0"/>
          </p:cNvCxnSpPr>
          <p:nvPr/>
        </p:nvCxnSpPr>
        <p:spPr>
          <a:xfrm rot="5400000">
            <a:off x="4143374" y="597316"/>
            <a:ext cx="360000" cy="38160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DE599B7A-469C-4A52-8DF9-1149F122EEBB}"/>
              </a:ext>
            </a:extLst>
          </p:cNvPr>
          <p:cNvSpPr>
            <a:spLocks/>
          </p:cNvSpPr>
          <p:nvPr/>
        </p:nvSpPr>
        <p:spPr>
          <a:xfrm>
            <a:off x="1515374" y="3513316"/>
            <a:ext cx="1800000" cy="10800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sz="800" dirty="0">
                <a:solidFill>
                  <a:prstClr val="white"/>
                </a:solidFill>
              </a:rPr>
              <a:t>Civil Engineering:</a:t>
            </a:r>
          </a:p>
          <a:p>
            <a:pPr marL="91440" indent="-91440">
              <a:buFont typeface="Arial" panose="020B0604020202020204" pitchFamily="34" charset="0"/>
              <a:buChar char="•"/>
              <a:defRPr/>
            </a:pPr>
            <a:r>
              <a:rPr lang="en-US" sz="800" dirty="0">
                <a:solidFill>
                  <a:prstClr val="white"/>
                </a:solidFill>
              </a:rPr>
              <a:t>Jonathan </a:t>
            </a:r>
            <a:r>
              <a:rPr lang="en-US" sz="800" dirty="0" err="1">
                <a:solidFill>
                  <a:prstClr val="white"/>
                </a:solidFill>
              </a:rPr>
              <a:t>Bratanata</a:t>
            </a:r>
            <a:r>
              <a:rPr lang="en-US" sz="800" dirty="0">
                <a:solidFill>
                  <a:prstClr val="white"/>
                </a:solidFill>
              </a:rPr>
              <a:t> (Nikhef)</a:t>
            </a:r>
          </a:p>
          <a:p>
            <a:pPr marL="91440" indent="-91440">
              <a:buFont typeface="Arial" panose="020B0604020202020204" pitchFamily="34" charset="0"/>
              <a:buChar char="•"/>
              <a:defRPr/>
            </a:pPr>
            <a:r>
              <a:rPr lang="en-US" sz="800" dirty="0">
                <a:solidFill>
                  <a:prstClr val="white"/>
                </a:solidFill>
              </a:rPr>
              <a:t>Wissam </a:t>
            </a:r>
            <a:r>
              <a:rPr lang="en-US" sz="800" dirty="0" err="1">
                <a:solidFill>
                  <a:prstClr val="white"/>
                </a:solidFill>
              </a:rPr>
              <a:t>Wahbeh</a:t>
            </a:r>
            <a:r>
              <a:rPr lang="en-US" sz="800" dirty="0">
                <a:solidFill>
                  <a:prstClr val="white"/>
                </a:solidFill>
              </a:rPr>
              <a:t> (FHNW)</a:t>
            </a:r>
          </a:p>
          <a:p>
            <a:pPr marL="91440" marR="0" lvl="0" indent="-9144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…..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34C70825-D6A8-4183-91B3-6A27E8F8338C}"/>
              </a:ext>
            </a:extLst>
          </p:cNvPr>
          <p:cNvSpPr>
            <a:spLocks/>
          </p:cNvSpPr>
          <p:nvPr/>
        </p:nvSpPr>
        <p:spPr>
          <a:xfrm>
            <a:off x="3423374" y="3513316"/>
            <a:ext cx="1800000" cy="54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Cooling and Ventilation</a:t>
            </a:r>
          </a:p>
          <a:p>
            <a:pPr marL="91440" marR="0" lvl="0" indent="-9144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800" dirty="0">
                <a:solidFill>
                  <a:prstClr val="white"/>
                </a:solidFill>
                <a:latin typeface="Calibri" panose="020F0502020204030204"/>
              </a:rPr>
              <a:t>…..</a:t>
            </a:r>
            <a:endParaRPr kumimoji="0" lang="nl-NL" sz="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CDBA8EA4-CBCE-47BA-B384-607E851C1AAE}"/>
              </a:ext>
            </a:extLst>
          </p:cNvPr>
          <p:cNvSpPr>
            <a:spLocks/>
          </p:cNvSpPr>
          <p:nvPr/>
        </p:nvSpPr>
        <p:spPr>
          <a:xfrm>
            <a:off x="5331374" y="3513316"/>
            <a:ext cx="1800000" cy="1080000"/>
          </a:xfrm>
          <a:prstGeom prst="round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800" b="1" dirty="0">
                <a:solidFill>
                  <a:prstClr val="white"/>
                </a:solidFill>
                <a:latin typeface="Calibri" panose="020F0502020204030204"/>
              </a:rPr>
              <a:t>Vacuum:</a:t>
            </a:r>
          </a:p>
          <a:p>
            <a:pPr marL="91440" marR="0" lvl="0" indent="-9144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Marije </a:t>
            </a:r>
            <a:r>
              <a:rPr kumimoji="0" lang="en-US" sz="8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Barel</a:t>
            </a:r>
            <a:r>
              <a: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(Nikhef)</a:t>
            </a:r>
          </a:p>
          <a:p>
            <a:pPr marL="91440" marR="0" lvl="0" indent="-9144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8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Alexandre</a:t>
            </a:r>
            <a:r>
              <a:rPr kumimoji="0" lang="nl-NL" sz="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Lacroix  (CNRS)</a:t>
            </a:r>
          </a:p>
          <a:p>
            <a:pPr marL="91440" marR="0" lvl="0" indent="-9144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800" dirty="0">
                <a:solidFill>
                  <a:prstClr val="white"/>
                </a:solidFill>
                <a:latin typeface="Calibri" panose="020F0502020204030204"/>
              </a:rPr>
              <a:t>Guillaume </a:t>
            </a:r>
            <a:r>
              <a:rPr lang="nl-NL" sz="800" dirty="0" err="1">
                <a:solidFill>
                  <a:prstClr val="white"/>
                </a:solidFill>
                <a:latin typeface="Calibri" panose="020F0502020204030204"/>
              </a:rPr>
              <a:t>Deleglise</a:t>
            </a:r>
            <a:r>
              <a:rPr lang="nl-NL" sz="800" dirty="0">
                <a:solidFill>
                  <a:prstClr val="white"/>
                </a:solidFill>
                <a:latin typeface="Calibri" panose="020F0502020204030204"/>
              </a:rPr>
              <a:t> (CNRS) </a:t>
            </a:r>
          </a:p>
          <a:p>
            <a:pPr marL="91440" marR="0" lvl="0" indent="-9144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Romain </a:t>
            </a:r>
            <a:r>
              <a:rPr kumimoji="0" lang="nl-NL" sz="8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Bonnand</a:t>
            </a:r>
            <a:r>
              <a:rPr lang="nl-NL" sz="800" dirty="0">
                <a:solidFill>
                  <a:prstClr val="white"/>
                </a:solidFill>
                <a:latin typeface="Calibri" panose="020F0502020204030204"/>
              </a:rPr>
              <a:t> (CNRS)</a:t>
            </a:r>
          </a:p>
          <a:p>
            <a:pPr marL="91440" marR="0" lvl="0" indent="-9144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Rafael </a:t>
            </a:r>
            <a:r>
              <a:rPr kumimoji="0" lang="nl-NL" sz="8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Garcia</a:t>
            </a:r>
            <a:r>
              <a:rPr kumimoji="0" lang="nl-NL" sz="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(IFAE)</a:t>
            </a:r>
            <a:endParaRPr lang="nl-NL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FE789B5-6590-42E8-AECF-6F0C44A23E73}"/>
              </a:ext>
            </a:extLst>
          </p:cNvPr>
          <p:cNvSpPr>
            <a:spLocks/>
          </p:cNvSpPr>
          <p:nvPr/>
        </p:nvSpPr>
        <p:spPr>
          <a:xfrm>
            <a:off x="5331374" y="4665316"/>
            <a:ext cx="1800000" cy="540000"/>
          </a:xfrm>
          <a:prstGeom prst="round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800" b="1" dirty="0">
                <a:solidFill>
                  <a:prstClr val="white"/>
                </a:solidFill>
                <a:latin typeface="Calibri" panose="020F0502020204030204"/>
              </a:rPr>
              <a:t>Cryogenics:</a:t>
            </a:r>
          </a:p>
          <a:p>
            <a:pPr marL="91440" marR="0" lvl="0" indent="-9144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…..</a:t>
            </a:r>
            <a:endParaRPr lang="nl-NL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15BC3DEB-D858-49C8-BEE8-79136491C299}"/>
              </a:ext>
            </a:extLst>
          </p:cNvPr>
          <p:cNvSpPr>
            <a:spLocks/>
          </p:cNvSpPr>
          <p:nvPr/>
        </p:nvSpPr>
        <p:spPr>
          <a:xfrm>
            <a:off x="5331374" y="5313316"/>
            <a:ext cx="1800000" cy="540000"/>
          </a:xfrm>
          <a:prstGeom prst="round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800" b="1" dirty="0">
                <a:solidFill>
                  <a:prstClr val="white"/>
                </a:solidFill>
                <a:latin typeface="Calibri" panose="020F0502020204030204"/>
              </a:rPr>
              <a:t>Survey:</a:t>
            </a:r>
          </a:p>
          <a:p>
            <a:pPr marL="91440" marR="0" lvl="0" indent="-9144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…..</a:t>
            </a:r>
            <a:endParaRPr lang="nl-NL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BC16F811-9ABD-4156-9B97-40F2A8A5D09A}"/>
              </a:ext>
            </a:extLst>
          </p:cNvPr>
          <p:cNvSpPr>
            <a:spLocks/>
          </p:cNvSpPr>
          <p:nvPr/>
        </p:nvSpPr>
        <p:spPr>
          <a:xfrm>
            <a:off x="7239374" y="3513316"/>
            <a:ext cx="1800000" cy="5400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prstClr val="white"/>
                </a:solidFill>
                <a:latin typeface="Calibri" panose="020F0502020204030204"/>
              </a:rPr>
              <a:t>Logistics:</a:t>
            </a:r>
            <a:endParaRPr lang="nl-NL" sz="800" b="1" dirty="0">
              <a:solidFill>
                <a:prstClr val="white"/>
              </a:solidFill>
              <a:latin typeface="Calibri" panose="020F0502020204030204"/>
            </a:endParaRPr>
          </a:p>
          <a:p>
            <a:pPr marL="91440" marR="0" lvl="0" indent="-9144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 </a:t>
            </a:r>
            <a:r>
              <a:rPr kumimoji="0" lang="en-US" sz="8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Majoor</a:t>
            </a:r>
            <a:r>
              <a: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(Nikhef)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51DD94F5-36D3-4F0A-BE6B-BE4ADB2618D0}"/>
              </a:ext>
            </a:extLst>
          </p:cNvPr>
          <p:cNvSpPr>
            <a:spLocks/>
          </p:cNvSpPr>
          <p:nvPr/>
        </p:nvSpPr>
        <p:spPr>
          <a:xfrm>
            <a:off x="7239374" y="4161316"/>
            <a:ext cx="1800000" cy="5400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prstClr val="white"/>
                </a:solidFill>
                <a:latin typeface="Calibri" panose="020F0502020204030204"/>
              </a:rPr>
              <a:t>Handling Engineering:</a:t>
            </a:r>
            <a:endParaRPr lang="nl-NL" sz="800" b="1" dirty="0">
              <a:solidFill>
                <a:prstClr val="white"/>
              </a:solidFill>
              <a:latin typeface="Calibri" panose="020F0502020204030204"/>
            </a:endParaRPr>
          </a:p>
          <a:p>
            <a:pPr marL="91440" marR="0" lvl="0" indent="-9144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…..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CC7FA8E2-E9A5-4A86-BCF9-C3AEEB7EA5CC}"/>
              </a:ext>
            </a:extLst>
          </p:cNvPr>
          <p:cNvSpPr>
            <a:spLocks/>
          </p:cNvSpPr>
          <p:nvPr/>
        </p:nvSpPr>
        <p:spPr>
          <a:xfrm>
            <a:off x="9183374" y="3513316"/>
            <a:ext cx="1799251" cy="540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Integration:</a:t>
            </a:r>
          </a:p>
          <a:p>
            <a:pPr marL="91440" marR="0" lvl="0" indent="-9144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800" dirty="0">
                <a:solidFill>
                  <a:prstClr val="white"/>
                </a:solidFill>
              </a:rPr>
              <a:t>…..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CEE7A6E8-9430-4A7A-A3B3-402230621D3B}"/>
              </a:ext>
            </a:extLst>
          </p:cNvPr>
          <p:cNvSpPr>
            <a:spLocks/>
          </p:cNvSpPr>
          <p:nvPr/>
        </p:nvSpPr>
        <p:spPr>
          <a:xfrm>
            <a:off x="9183374" y="4161316"/>
            <a:ext cx="1800000" cy="53999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prstClr val="white"/>
                </a:solidFill>
              </a:rPr>
              <a:t>Operational Safety: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91440" marR="0" lvl="0" indent="-9144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800" dirty="0" err="1">
                <a:solidFill>
                  <a:prstClr val="white"/>
                </a:solidFill>
              </a:rPr>
              <a:t>Phase</a:t>
            </a:r>
            <a:r>
              <a:rPr lang="nl-NL" sz="800" dirty="0">
                <a:solidFill>
                  <a:prstClr val="white"/>
                </a:solidFill>
              </a:rPr>
              <a:t> 2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8C17D9A8-3E07-4E10-B469-85C86E46A9B1}"/>
              </a:ext>
            </a:extLst>
          </p:cNvPr>
          <p:cNvCxnSpPr>
            <a:cxnSpLocks/>
            <a:stCxn id="58" idx="2"/>
            <a:endCxn id="56" idx="0"/>
          </p:cNvCxnSpPr>
          <p:nvPr/>
        </p:nvCxnSpPr>
        <p:spPr>
          <a:xfrm rot="5400000">
            <a:off x="5097374" y="1551316"/>
            <a:ext cx="360000" cy="1908000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F617820-B2E5-45AE-A87C-B6C0D6385256}"/>
              </a:ext>
            </a:extLst>
          </p:cNvPr>
          <p:cNvCxnSpPr>
            <a:cxnSpLocks/>
            <a:stCxn id="58" idx="2"/>
            <a:endCxn id="54" idx="0"/>
          </p:cNvCxnSpPr>
          <p:nvPr/>
        </p:nvCxnSpPr>
        <p:spPr>
          <a:xfrm>
            <a:off x="6231374" y="2325316"/>
            <a:ext cx="0" cy="3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099D5035-6178-4F9F-B5A5-F6F326CD33C5}"/>
              </a:ext>
            </a:extLst>
          </p:cNvPr>
          <p:cNvSpPr>
            <a:spLocks/>
          </p:cNvSpPr>
          <p:nvPr/>
        </p:nvSpPr>
        <p:spPr>
          <a:xfrm>
            <a:off x="3423374" y="4161315"/>
            <a:ext cx="1800000" cy="54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and Alarms</a:t>
            </a:r>
          </a:p>
          <a:p>
            <a:pPr marL="91440" marR="0" lvl="0" indent="-9144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800" dirty="0">
                <a:solidFill>
                  <a:prstClr val="white"/>
                </a:solidFill>
                <a:latin typeface="Calibri" panose="020F0502020204030204"/>
              </a:rPr>
              <a:t>…..</a:t>
            </a:r>
            <a:endParaRPr kumimoji="0" lang="nl-NL" sz="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3267E6C0-EE29-4BAB-8214-AAD4AEE5930E}"/>
              </a:ext>
            </a:extLst>
          </p:cNvPr>
          <p:cNvSpPr>
            <a:spLocks/>
          </p:cNvSpPr>
          <p:nvPr/>
        </p:nvSpPr>
        <p:spPr>
          <a:xfrm>
            <a:off x="3423374" y="4809314"/>
            <a:ext cx="1800000" cy="54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Electrical Engineering</a:t>
            </a:r>
          </a:p>
          <a:p>
            <a:pPr marL="91440" marR="0" lvl="0" indent="-9144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800" dirty="0">
                <a:solidFill>
                  <a:prstClr val="white"/>
                </a:solidFill>
                <a:latin typeface="Calibri" panose="020F0502020204030204"/>
              </a:rPr>
              <a:t>…..</a:t>
            </a:r>
            <a:endParaRPr kumimoji="0" lang="nl-NL" sz="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251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066DE26-E5CA-4DCB-AC3E-F9F2D3793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EAC7-7EC0-4B77-8BAC-F27635F5BB97}" type="datetime1">
              <a:rPr lang="nl-NL" smtClean="0"/>
              <a:t>16-6-2024</a:t>
            </a:fld>
            <a:endParaRPr lang="nl-NL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A863DF-21B1-42AE-A3FE-4A0F915BC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9EC9-360A-402C-900D-BE58D0B38679}" type="slidenum">
              <a:rPr lang="nl-NL" smtClean="0"/>
              <a:t>7</a:t>
            </a:fld>
            <a:endParaRPr lang="nl-NL"/>
          </a:p>
        </p:txBody>
      </p:sp>
      <p:pic>
        <p:nvPicPr>
          <p:cNvPr id="10" name="Google Shape;55;p13" descr="Texto&#10;&#10;Descripción generada automáticamente con confianza media">
            <a:extLst>
              <a:ext uri="{FF2B5EF4-FFF2-40B4-BE49-F238E27FC236}">
                <a16:creationId xmlns:a16="http://schemas.microsoft.com/office/drawing/2014/main" id="{1B4DB9B4-0543-467A-999A-79C57AB554F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412" y="227483"/>
            <a:ext cx="1816437" cy="5638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2FCE600-D668-4666-A7B2-6E6C27704786}"/>
              </a:ext>
            </a:extLst>
          </p:cNvPr>
          <p:cNvSpPr/>
          <p:nvPr/>
        </p:nvSpPr>
        <p:spPr>
          <a:xfrm flipH="1">
            <a:off x="662471" y="933061"/>
            <a:ext cx="45719" cy="5924939"/>
          </a:xfrm>
          <a:prstGeom prst="rect">
            <a:avLst/>
          </a:prstGeom>
          <a:gradFill>
            <a:gsLst>
              <a:gs pos="100000">
                <a:schemeClr val="accent5">
                  <a:lumMod val="75000"/>
                </a:schemeClr>
              </a:gs>
              <a:gs pos="0">
                <a:srgbClr val="21AF8A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rgbClr val="C5D0F1"/>
              </a:gs>
              <a:gs pos="100000">
                <a:schemeClr val="accent1">
                  <a:lumMod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7D863F2-A9EF-4E05-AAFA-B20A59F83B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09417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328E79"/>
                </a:solidFill>
              </a:rPr>
              <a:t>ETO Engineering Department – ET Phases </a:t>
            </a:r>
            <a:endParaRPr lang="nl-NL" sz="4000" b="1" dirty="0">
              <a:solidFill>
                <a:srgbClr val="328E79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4EF614-4AB1-4655-B3DE-F0ED9A67B905}"/>
              </a:ext>
            </a:extLst>
          </p:cNvPr>
          <p:cNvSpPr txBox="1"/>
          <p:nvPr/>
        </p:nvSpPr>
        <p:spPr>
          <a:xfrm>
            <a:off x="1151792" y="1529120"/>
            <a:ext cx="106352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/>
            <a:r>
              <a:rPr lang="en-US" sz="2800" b="0" i="0" u="none" strike="noStrike" baseline="0" dirty="0">
                <a:latin typeface="Calibri" panose="020F0502020204030204" pitchFamily="34" charset="0"/>
              </a:rPr>
              <a:t>ET is currently in Phase I of a </a:t>
            </a:r>
            <a:r>
              <a:rPr lang="en-US" sz="2800" b="1" i="0" u="none" strike="noStrike" baseline="0" dirty="0">
                <a:latin typeface="Calibri" panose="020F0502020204030204" pitchFamily="34" charset="0"/>
              </a:rPr>
              <a:t>Design and Preparation Phase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, which ends with the </a:t>
            </a:r>
            <a:r>
              <a:rPr lang="en-US" sz="2800" b="1" i="0" u="sng" strike="noStrike" baseline="0" dirty="0">
                <a:highlight>
                  <a:srgbClr val="FFFF00"/>
                </a:highlight>
                <a:latin typeface="Calibri" panose="020F0502020204030204" pitchFamily="34" charset="0"/>
              </a:rPr>
              <a:t>site decision</a:t>
            </a:r>
            <a:r>
              <a:rPr lang="en-US" sz="2800" b="1" i="0" strike="noStrike" baseline="0" dirty="0">
                <a:latin typeface="Calibri" panose="020F0502020204030204" pitchFamily="34" charset="0"/>
              </a:rPr>
              <a:t> and the </a:t>
            </a:r>
            <a:r>
              <a:rPr lang="en-US" sz="2800" b="1" i="0" u="sng" strike="noStrike" baseline="0" dirty="0">
                <a:highlight>
                  <a:srgbClr val="FFFF00"/>
                </a:highlight>
                <a:latin typeface="Calibri" panose="020F0502020204030204" pitchFamily="34" charset="0"/>
              </a:rPr>
              <a:t>principal approval for construction</a:t>
            </a:r>
            <a:r>
              <a:rPr lang="en-US" sz="2800" b="1" i="0" strike="noStrike" baseline="0" dirty="0">
                <a:latin typeface="Calibri" panose="020F0502020204030204" pitchFamily="34" charset="0"/>
              </a:rPr>
              <a:t> of ET.</a:t>
            </a:r>
            <a:endParaRPr lang="en-US" sz="2800" b="0" i="0" strike="noStrike" baseline="0" dirty="0">
              <a:latin typeface="Calibri" panose="020F0502020204030204" pitchFamily="34" charset="0"/>
            </a:endParaRPr>
          </a:p>
          <a:p>
            <a:pPr marR="0" algn="l"/>
            <a:br>
              <a:rPr lang="en-US" sz="2400" dirty="0"/>
            </a:br>
            <a:r>
              <a:rPr lang="en-US" sz="2400" b="1" dirty="0"/>
              <a:t>Main ETO deliverables for Phase 1: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Preliminary TDR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Budget and risk report (Phase 2 + following phases)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Planning report (Phase 2 + following phases 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Organizational report (Phase 2 + following phases)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Site evaluation report </a:t>
            </a:r>
          </a:p>
        </p:txBody>
      </p:sp>
    </p:spTree>
    <p:extLst>
      <p:ext uri="{BB962C8B-B14F-4D97-AF65-F5344CB8AC3E}">
        <p14:creationId xmlns:p14="http://schemas.microsoft.com/office/powerpoint/2010/main" val="2479414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066DE26-E5CA-4DCB-AC3E-F9F2D3793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EAC7-7EC0-4B77-8BAC-F27635F5BB97}" type="datetime1">
              <a:rPr lang="nl-NL" smtClean="0"/>
              <a:t>16-6-2024</a:t>
            </a:fld>
            <a:endParaRPr lang="nl-NL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A863DF-21B1-42AE-A3FE-4A0F915BC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9EC9-360A-402C-900D-BE58D0B38679}" type="slidenum">
              <a:rPr lang="nl-NL" smtClean="0"/>
              <a:t>8</a:t>
            </a:fld>
            <a:endParaRPr lang="nl-NL"/>
          </a:p>
        </p:txBody>
      </p:sp>
      <p:pic>
        <p:nvPicPr>
          <p:cNvPr id="10" name="Google Shape;55;p13" descr="Texto&#10;&#10;Descripción generada automáticamente con confianza media">
            <a:extLst>
              <a:ext uri="{FF2B5EF4-FFF2-40B4-BE49-F238E27FC236}">
                <a16:creationId xmlns:a16="http://schemas.microsoft.com/office/drawing/2014/main" id="{1B4DB9B4-0543-467A-999A-79C57AB554F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412" y="227483"/>
            <a:ext cx="1816437" cy="5638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2FCE600-D668-4666-A7B2-6E6C27704786}"/>
              </a:ext>
            </a:extLst>
          </p:cNvPr>
          <p:cNvSpPr/>
          <p:nvPr/>
        </p:nvSpPr>
        <p:spPr>
          <a:xfrm flipH="1">
            <a:off x="662471" y="933061"/>
            <a:ext cx="45719" cy="5924939"/>
          </a:xfrm>
          <a:prstGeom prst="rect">
            <a:avLst/>
          </a:prstGeom>
          <a:gradFill>
            <a:gsLst>
              <a:gs pos="100000">
                <a:schemeClr val="accent5">
                  <a:lumMod val="75000"/>
                </a:schemeClr>
              </a:gs>
              <a:gs pos="0">
                <a:srgbClr val="21AF8A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rgbClr val="C5D0F1"/>
              </a:gs>
              <a:gs pos="100000">
                <a:schemeClr val="accent1">
                  <a:lumMod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7D863F2-A9EF-4E05-AAFA-B20A59F83B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09417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328E79"/>
                </a:solidFill>
              </a:rPr>
              <a:t>ETO Engineering Department – ET Phases </a:t>
            </a:r>
            <a:endParaRPr lang="nl-NL" sz="4000" b="1" dirty="0">
              <a:solidFill>
                <a:srgbClr val="328E79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EDA91B-291F-474A-A87C-7879D07D8487}"/>
              </a:ext>
            </a:extLst>
          </p:cNvPr>
          <p:cNvSpPr txBox="1"/>
          <p:nvPr/>
        </p:nvSpPr>
        <p:spPr>
          <a:xfrm>
            <a:off x="1134208" y="1529120"/>
            <a:ext cx="1065278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Phase 2 + following Phases: </a:t>
            </a:r>
          </a:p>
          <a:p>
            <a:pPr marL="457200" marR="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Phase 2 of the Design and Preparation: this phase will end with the final TDR, costing overview, risk assessment and schedule for the construction;</a:t>
            </a:r>
          </a:p>
          <a:p>
            <a:pPr marL="457200" marR="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NL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marR="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Implementation Phase: this phase will end with the Einstein Telescope commissioned;</a:t>
            </a:r>
          </a:p>
          <a:p>
            <a:pPr marL="457200" marR="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NL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marR="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Operation Phase;</a:t>
            </a:r>
          </a:p>
          <a:p>
            <a:pPr marL="457200" marR="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NL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marR="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Termination Phase.</a:t>
            </a:r>
            <a:endParaRPr lang="nl-NL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06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066DE26-E5CA-4DCB-AC3E-F9F2D3793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EAC7-7EC0-4B77-8BAC-F27635F5BB97}" type="datetime1">
              <a:rPr lang="nl-NL" smtClean="0"/>
              <a:t>16-6-2024</a:t>
            </a:fld>
            <a:endParaRPr lang="nl-NL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A863DF-21B1-42AE-A3FE-4A0F915BC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9EC9-360A-402C-900D-BE58D0B38679}" type="slidenum">
              <a:rPr lang="nl-NL" smtClean="0"/>
              <a:t>9</a:t>
            </a:fld>
            <a:endParaRPr lang="nl-NL"/>
          </a:p>
        </p:txBody>
      </p:sp>
      <p:pic>
        <p:nvPicPr>
          <p:cNvPr id="10" name="Google Shape;55;p13" descr="Texto&#10;&#10;Descripción generada automáticamente con confianza media">
            <a:extLst>
              <a:ext uri="{FF2B5EF4-FFF2-40B4-BE49-F238E27FC236}">
                <a16:creationId xmlns:a16="http://schemas.microsoft.com/office/drawing/2014/main" id="{1B4DB9B4-0543-467A-999A-79C57AB554F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412" y="227483"/>
            <a:ext cx="1816437" cy="5638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2FCE600-D668-4666-A7B2-6E6C27704786}"/>
              </a:ext>
            </a:extLst>
          </p:cNvPr>
          <p:cNvSpPr/>
          <p:nvPr/>
        </p:nvSpPr>
        <p:spPr>
          <a:xfrm flipH="1">
            <a:off x="662471" y="933061"/>
            <a:ext cx="45719" cy="5924939"/>
          </a:xfrm>
          <a:prstGeom prst="rect">
            <a:avLst/>
          </a:prstGeom>
          <a:gradFill>
            <a:gsLst>
              <a:gs pos="100000">
                <a:schemeClr val="accent5">
                  <a:lumMod val="75000"/>
                </a:schemeClr>
              </a:gs>
              <a:gs pos="0">
                <a:srgbClr val="21AF8A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rgbClr val="C5D0F1"/>
              </a:gs>
              <a:gs pos="100000">
                <a:schemeClr val="accent1">
                  <a:lumMod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7D863F2-A9EF-4E05-AAFA-B20A59F83B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09417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328E79"/>
                </a:solidFill>
              </a:rPr>
              <a:t>ETO Engineering Department – ET Phases </a:t>
            </a:r>
            <a:endParaRPr lang="nl-NL" sz="4000" b="1" dirty="0">
              <a:solidFill>
                <a:srgbClr val="328E79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4D65DD-B9A0-4FDE-AE07-4D6F4B0BCF83}"/>
              </a:ext>
            </a:extLst>
          </p:cNvPr>
          <p:cNvSpPr txBox="1"/>
          <p:nvPr/>
        </p:nvSpPr>
        <p:spPr>
          <a:xfrm>
            <a:off x="1188719" y="1529120"/>
            <a:ext cx="10598273" cy="4224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ET-PP: bi-weekly</a:t>
            </a:r>
          </a:p>
          <a:p>
            <a:pPr marL="342900" marR="0" lvl="0" indent="-342900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ETO management: weekly and monthly f2f</a:t>
            </a:r>
          </a:p>
          <a:p>
            <a:pPr marL="342900" marR="0" lvl="0" indent="-342900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Engineering Department: monthly</a:t>
            </a:r>
          </a:p>
          <a:p>
            <a:pPr marL="342900" marR="0" lvl="0" indent="-342900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Civil Engineering: bi weekly</a:t>
            </a:r>
          </a:p>
          <a:p>
            <a:pPr marL="342900" marR="0" lvl="0" indent="-342900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ETO – CERN vacuum: f2f /3 months </a:t>
            </a:r>
            <a:b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(monthly meeting @CERN)</a:t>
            </a: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ETO </a:t>
            </a:r>
            <a:r>
              <a:rPr lang="en-US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ivil engineering – CERN civil engineering: monthly f2f</a:t>
            </a:r>
          </a:p>
          <a:p>
            <a:pPr marL="342900" marR="0" lvl="0" indent="-342900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ETO civil engineering – Local teams (TETI &amp; EMR) bi-weekly </a:t>
            </a:r>
          </a:p>
          <a:p>
            <a:pPr marL="342900" marR="0" lvl="0" indent="-342900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Following </a:t>
            </a:r>
            <a:r>
              <a:rPr lang="en-US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the various technical 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ET Collaboration meetings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007CAC4-F3BD-4F08-95F3-531B0F9B4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099" y="1529120"/>
            <a:ext cx="4756835" cy="184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3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1105</Words>
  <Application>Microsoft Office PowerPoint</Application>
  <PresentationFormat>Widescreen</PresentationFormat>
  <Paragraphs>277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Avenir Next</vt:lpstr>
      <vt:lpstr>Calibri</vt:lpstr>
      <vt:lpstr>Calibri Light</vt:lpstr>
      <vt:lpstr>Univers</vt:lpstr>
      <vt:lpstr>Wingdings</vt:lpstr>
      <vt:lpstr>Office Theme</vt:lpstr>
      <vt:lpstr>Working Package 5 Project Office &amp; Enginering Department</vt:lpstr>
      <vt:lpstr>PowerPoint Presentation</vt:lpstr>
      <vt:lpstr>PowerPoint Presentation</vt:lpstr>
      <vt:lpstr>Engineering Department - Mandate</vt:lpstr>
      <vt:lpstr>Engineering Department – Personnel</vt:lpstr>
      <vt:lpstr>Engineering Department – Organisational Chart</vt:lpstr>
      <vt:lpstr>ETO Engineering Department – ET Phases </vt:lpstr>
      <vt:lpstr>ETO Engineering Department – ET Phases </vt:lpstr>
      <vt:lpstr>ETO Engineering Department – ET Phases </vt:lpstr>
      <vt:lpstr>Collaboration Agreement with CERN</vt:lpstr>
      <vt:lpstr>ED activities with ET Collaboration </vt:lpstr>
      <vt:lpstr>Next steps for the Engineering Department</vt:lpstr>
      <vt:lpstr>The Project Office</vt:lpstr>
      <vt:lpstr>Mandate</vt:lpstr>
      <vt:lpstr>PowerPoint Presentation</vt:lpstr>
      <vt:lpstr>Activities</vt:lpstr>
      <vt:lpstr>Next</vt:lpstr>
      <vt:lpstr>Extra Wiki Page</vt:lpstr>
      <vt:lpstr>Extra Risks Interviews Campaign</vt:lpstr>
      <vt:lpstr>Extra Schedule Tool Evaluation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maroud@nh.nikhef.nl</dc:creator>
  <cp:keywords/>
  <dc:description/>
  <cp:lastModifiedBy>Patrick Werneke</cp:lastModifiedBy>
  <cp:revision>32</cp:revision>
  <dcterms:created xsi:type="dcterms:W3CDTF">2023-09-12T12:10:47Z</dcterms:created>
  <dcterms:modified xsi:type="dcterms:W3CDTF">2024-06-16T17:11:24Z</dcterms:modified>
  <cp:category/>
</cp:coreProperties>
</file>