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1607" r:id="rId4"/>
    <p:sldId id="1608" r:id="rId5"/>
    <p:sldId id="1609" r:id="rId6"/>
    <p:sldId id="1610" r:id="rId7"/>
    <p:sldId id="1611" r:id="rId8"/>
    <p:sldId id="1612" r:id="rId9"/>
    <p:sldId id="1613" r:id="rId10"/>
    <p:sldId id="1614" r:id="rId11"/>
    <p:sldId id="1615" r:id="rId12"/>
    <p:sldId id="16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2C8E6-3E3F-4E41-93CB-243A2E946735}" v="8" dt="2024-06-17T07:25:27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>
        <p:scale>
          <a:sx n="71" d="100"/>
          <a:sy n="71" d="100"/>
        </p:scale>
        <p:origin x="4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Punturo" userId="86b18cf8-2a0e-4c57-888a-300064038c87" providerId="ADAL" clId="{F022C8E6-3E3F-4E41-93CB-243A2E946735}"/>
    <pc:docChg chg="undo custSel addSld modSld">
      <pc:chgData name="Michele Punturo" userId="86b18cf8-2a0e-4c57-888a-300064038c87" providerId="ADAL" clId="{F022C8E6-3E3F-4E41-93CB-243A2E946735}" dt="2024-06-17T07:27:07.246" v="3257" actId="20577"/>
      <pc:docMkLst>
        <pc:docMk/>
      </pc:docMkLst>
      <pc:sldChg chg="addSp modSp mod">
        <pc:chgData name="Michele Punturo" userId="86b18cf8-2a0e-4c57-888a-300064038c87" providerId="ADAL" clId="{F022C8E6-3E3F-4E41-93CB-243A2E946735}" dt="2024-06-17T06:51:03.585" v="728" actId="1076"/>
        <pc:sldMkLst>
          <pc:docMk/>
          <pc:sldMk cId="1193518000" sldId="1610"/>
        </pc:sldMkLst>
        <pc:picChg chg="mod">
          <ac:chgData name="Michele Punturo" userId="86b18cf8-2a0e-4c57-888a-300064038c87" providerId="ADAL" clId="{F022C8E6-3E3F-4E41-93CB-243A2E946735}" dt="2024-06-17T06:51:00.412" v="727" actId="1076"/>
          <ac:picMkLst>
            <pc:docMk/>
            <pc:sldMk cId="1193518000" sldId="1610"/>
            <ac:picMk id="7" creationId="{6B348DD3-A40B-F041-18F0-696D05580BBE}"/>
          </ac:picMkLst>
        </pc:picChg>
        <pc:picChg chg="add mod">
          <ac:chgData name="Michele Punturo" userId="86b18cf8-2a0e-4c57-888a-300064038c87" providerId="ADAL" clId="{F022C8E6-3E3F-4E41-93CB-243A2E946735}" dt="2024-06-17T06:51:03.585" v="728" actId="1076"/>
          <ac:picMkLst>
            <pc:docMk/>
            <pc:sldMk cId="1193518000" sldId="1610"/>
            <ac:picMk id="8" creationId="{F1CA20A5-D064-578D-0146-77A433E68F61}"/>
          </ac:picMkLst>
        </pc:picChg>
      </pc:sldChg>
      <pc:sldChg chg="addSp modSp new mod">
        <pc:chgData name="Michele Punturo" userId="86b18cf8-2a0e-4c57-888a-300064038c87" providerId="ADAL" clId="{F022C8E6-3E3F-4E41-93CB-243A2E946735}" dt="2024-06-17T06:49:30.578" v="723"/>
        <pc:sldMkLst>
          <pc:docMk/>
          <pc:sldMk cId="145793467" sldId="1611"/>
        </pc:sldMkLst>
        <pc:spChg chg="mod">
          <ac:chgData name="Michele Punturo" userId="86b18cf8-2a0e-4c57-888a-300064038c87" providerId="ADAL" clId="{F022C8E6-3E3F-4E41-93CB-243A2E946735}" dt="2024-06-17T06:39:17.322" v="174" actId="20577"/>
          <ac:spMkLst>
            <pc:docMk/>
            <pc:sldMk cId="145793467" sldId="1611"/>
            <ac:spMk id="2" creationId="{563413B0-DA6A-1721-59D8-17BFCAA15208}"/>
          </ac:spMkLst>
        </pc:spChg>
        <pc:spChg chg="mod">
          <ac:chgData name="Michele Punturo" userId="86b18cf8-2a0e-4c57-888a-300064038c87" providerId="ADAL" clId="{F022C8E6-3E3F-4E41-93CB-243A2E946735}" dt="2024-06-17T06:38:13.898" v="168" actId="403"/>
          <ac:spMkLst>
            <pc:docMk/>
            <pc:sldMk cId="145793467" sldId="1611"/>
            <ac:spMk id="3" creationId="{B19AB223-44A9-412C-E259-6757B0147E58}"/>
          </ac:spMkLst>
        </pc:spChg>
        <pc:picChg chg="add mod">
          <ac:chgData name="Michele Punturo" userId="86b18cf8-2a0e-4c57-888a-300064038c87" providerId="ADAL" clId="{F022C8E6-3E3F-4E41-93CB-243A2E946735}" dt="2024-06-17T06:49:30.578" v="723"/>
          <ac:picMkLst>
            <pc:docMk/>
            <pc:sldMk cId="145793467" sldId="1611"/>
            <ac:picMk id="6" creationId="{5AC3E72C-F516-6E27-7FC8-C79B24E06384}"/>
          </ac:picMkLst>
        </pc:picChg>
      </pc:sldChg>
      <pc:sldChg chg="addSp modSp new mod">
        <pc:chgData name="Michele Punturo" userId="86b18cf8-2a0e-4c57-888a-300064038c87" providerId="ADAL" clId="{F022C8E6-3E3F-4E41-93CB-243A2E946735}" dt="2024-06-17T06:49:31.402" v="724"/>
        <pc:sldMkLst>
          <pc:docMk/>
          <pc:sldMk cId="1320995806" sldId="1612"/>
        </pc:sldMkLst>
        <pc:spChg chg="mod">
          <ac:chgData name="Michele Punturo" userId="86b18cf8-2a0e-4c57-888a-300064038c87" providerId="ADAL" clId="{F022C8E6-3E3F-4E41-93CB-243A2E946735}" dt="2024-06-17T06:39:34.057" v="192" actId="20577"/>
          <ac:spMkLst>
            <pc:docMk/>
            <pc:sldMk cId="1320995806" sldId="1612"/>
            <ac:spMk id="2" creationId="{EEB9BA67-76DF-D7E2-4A60-6ABEB6CC4C8F}"/>
          </ac:spMkLst>
        </pc:spChg>
        <pc:spChg chg="mod">
          <ac:chgData name="Michele Punturo" userId="86b18cf8-2a0e-4c57-888a-300064038c87" providerId="ADAL" clId="{F022C8E6-3E3F-4E41-93CB-243A2E946735}" dt="2024-06-17T06:49:22.897" v="722" actId="20577"/>
          <ac:spMkLst>
            <pc:docMk/>
            <pc:sldMk cId="1320995806" sldId="1612"/>
            <ac:spMk id="3" creationId="{130E0DF6-EEF4-CECE-DF5D-FAD68815792A}"/>
          </ac:spMkLst>
        </pc:spChg>
        <pc:picChg chg="add mod">
          <ac:chgData name="Michele Punturo" userId="86b18cf8-2a0e-4c57-888a-300064038c87" providerId="ADAL" clId="{F022C8E6-3E3F-4E41-93CB-243A2E946735}" dt="2024-06-17T06:49:31.402" v="724"/>
          <ac:picMkLst>
            <pc:docMk/>
            <pc:sldMk cId="1320995806" sldId="1612"/>
            <ac:picMk id="6" creationId="{FAD8F776-058E-9778-2D18-77930529E2B9}"/>
          </ac:picMkLst>
        </pc:picChg>
      </pc:sldChg>
      <pc:sldChg chg="addSp modSp new mod">
        <pc:chgData name="Michele Punturo" userId="86b18cf8-2a0e-4c57-888a-300064038c87" providerId="ADAL" clId="{F022C8E6-3E3F-4E41-93CB-243A2E946735}" dt="2024-06-17T06:54:52.194" v="925"/>
        <pc:sldMkLst>
          <pc:docMk/>
          <pc:sldMk cId="1663352041" sldId="1613"/>
        </pc:sldMkLst>
        <pc:spChg chg="mod">
          <ac:chgData name="Michele Punturo" userId="86b18cf8-2a0e-4c57-888a-300064038c87" providerId="ADAL" clId="{F022C8E6-3E3F-4E41-93CB-243A2E946735}" dt="2024-06-17T06:53:00.848" v="736" actId="20577"/>
          <ac:spMkLst>
            <pc:docMk/>
            <pc:sldMk cId="1663352041" sldId="1613"/>
            <ac:spMk id="2" creationId="{87483383-879E-98EA-8743-A40777EE9476}"/>
          </ac:spMkLst>
        </pc:spChg>
        <pc:spChg chg="mod">
          <ac:chgData name="Michele Punturo" userId="86b18cf8-2a0e-4c57-888a-300064038c87" providerId="ADAL" clId="{F022C8E6-3E3F-4E41-93CB-243A2E946735}" dt="2024-06-17T06:54:23.067" v="921" actId="14100"/>
          <ac:spMkLst>
            <pc:docMk/>
            <pc:sldMk cId="1663352041" sldId="1613"/>
            <ac:spMk id="3" creationId="{BF3B3BFB-7D09-58C3-6AD5-6189757B2D71}"/>
          </ac:spMkLst>
        </pc:spChg>
        <pc:picChg chg="add mod">
          <ac:chgData name="Michele Punturo" userId="86b18cf8-2a0e-4c57-888a-300064038c87" providerId="ADAL" clId="{F022C8E6-3E3F-4E41-93CB-243A2E946735}" dt="2024-06-17T06:54:29.886" v="924" actId="14100"/>
          <ac:picMkLst>
            <pc:docMk/>
            <pc:sldMk cId="1663352041" sldId="1613"/>
            <ac:picMk id="7" creationId="{821E5D47-69CC-BA7A-56E1-2EC0A6B0FB48}"/>
          </ac:picMkLst>
        </pc:picChg>
        <pc:picChg chg="add mod">
          <ac:chgData name="Michele Punturo" userId="86b18cf8-2a0e-4c57-888a-300064038c87" providerId="ADAL" clId="{F022C8E6-3E3F-4E41-93CB-243A2E946735}" dt="2024-06-17T06:54:52.194" v="925"/>
          <ac:picMkLst>
            <pc:docMk/>
            <pc:sldMk cId="1663352041" sldId="1613"/>
            <ac:picMk id="8" creationId="{82986641-9A37-3D46-A892-672B56EFAD0D}"/>
          </ac:picMkLst>
        </pc:picChg>
      </pc:sldChg>
      <pc:sldChg chg="addSp modSp new mod">
        <pc:chgData name="Michele Punturo" userId="86b18cf8-2a0e-4c57-888a-300064038c87" providerId="ADAL" clId="{F022C8E6-3E3F-4E41-93CB-243A2E946735}" dt="2024-06-17T07:25:10.902" v="3131" actId="20577"/>
        <pc:sldMkLst>
          <pc:docMk/>
          <pc:sldMk cId="2351586306" sldId="1614"/>
        </pc:sldMkLst>
        <pc:spChg chg="mod">
          <ac:chgData name="Michele Punturo" userId="86b18cf8-2a0e-4c57-888a-300064038c87" providerId="ADAL" clId="{F022C8E6-3E3F-4E41-93CB-243A2E946735}" dt="2024-06-17T07:02:31.698" v="1363" actId="1076"/>
          <ac:spMkLst>
            <pc:docMk/>
            <pc:sldMk cId="2351586306" sldId="1614"/>
            <ac:spMk id="2" creationId="{E346DC21-D5F1-3ECA-B20A-8C4BCA633AF8}"/>
          </ac:spMkLst>
        </pc:spChg>
        <pc:spChg chg="mod">
          <ac:chgData name="Michele Punturo" userId="86b18cf8-2a0e-4c57-888a-300064038c87" providerId="ADAL" clId="{F022C8E6-3E3F-4E41-93CB-243A2E946735}" dt="2024-06-17T07:25:10.902" v="3131" actId="20577"/>
          <ac:spMkLst>
            <pc:docMk/>
            <pc:sldMk cId="2351586306" sldId="1614"/>
            <ac:spMk id="3" creationId="{C220A6B8-C6E1-3529-87E4-F2B457DF68E2}"/>
          </ac:spMkLst>
        </pc:spChg>
        <pc:picChg chg="add mod">
          <ac:chgData name="Michele Punturo" userId="86b18cf8-2a0e-4c57-888a-300064038c87" providerId="ADAL" clId="{F022C8E6-3E3F-4E41-93CB-243A2E946735}" dt="2024-06-17T07:20:07.083" v="2562"/>
          <ac:picMkLst>
            <pc:docMk/>
            <pc:sldMk cId="2351586306" sldId="1614"/>
            <ac:picMk id="6" creationId="{0830BE44-8B7F-A5AA-5F99-7DC0CBE59803}"/>
          </ac:picMkLst>
        </pc:picChg>
      </pc:sldChg>
      <pc:sldChg chg="addSp modSp new mod">
        <pc:chgData name="Michele Punturo" userId="86b18cf8-2a0e-4c57-888a-300064038c87" providerId="ADAL" clId="{F022C8E6-3E3F-4E41-93CB-243A2E946735}" dt="2024-06-17T07:20:07.909" v="2563"/>
        <pc:sldMkLst>
          <pc:docMk/>
          <pc:sldMk cId="2377105810" sldId="1615"/>
        </pc:sldMkLst>
        <pc:spChg chg="mod">
          <ac:chgData name="Michele Punturo" userId="86b18cf8-2a0e-4c57-888a-300064038c87" providerId="ADAL" clId="{F022C8E6-3E3F-4E41-93CB-243A2E946735}" dt="2024-06-17T07:09:39.686" v="1552" actId="20577"/>
          <ac:spMkLst>
            <pc:docMk/>
            <pc:sldMk cId="2377105810" sldId="1615"/>
            <ac:spMk id="2" creationId="{835D4547-5140-D669-B9AB-80300A32D330}"/>
          </ac:spMkLst>
        </pc:spChg>
        <pc:spChg chg="mod">
          <ac:chgData name="Michele Punturo" userId="86b18cf8-2a0e-4c57-888a-300064038c87" providerId="ADAL" clId="{F022C8E6-3E3F-4E41-93CB-243A2E946735}" dt="2024-06-17T07:20:00.864" v="2561" actId="27636"/>
          <ac:spMkLst>
            <pc:docMk/>
            <pc:sldMk cId="2377105810" sldId="1615"/>
            <ac:spMk id="3" creationId="{0B4E188D-1924-13C6-1A68-CCB0ADBD804E}"/>
          </ac:spMkLst>
        </pc:spChg>
        <pc:picChg chg="add mod">
          <ac:chgData name="Michele Punturo" userId="86b18cf8-2a0e-4c57-888a-300064038c87" providerId="ADAL" clId="{F022C8E6-3E3F-4E41-93CB-243A2E946735}" dt="2024-06-17T07:20:07.909" v="2563"/>
          <ac:picMkLst>
            <pc:docMk/>
            <pc:sldMk cId="2377105810" sldId="1615"/>
            <ac:picMk id="6" creationId="{4EC3337C-8330-CD28-9D9E-157CDDDBC225}"/>
          </ac:picMkLst>
        </pc:picChg>
      </pc:sldChg>
      <pc:sldChg chg="addSp modSp new mod">
        <pc:chgData name="Michele Punturo" userId="86b18cf8-2a0e-4c57-888a-300064038c87" providerId="ADAL" clId="{F022C8E6-3E3F-4E41-93CB-243A2E946735}" dt="2024-06-17T07:27:07.246" v="3257" actId="20577"/>
        <pc:sldMkLst>
          <pc:docMk/>
          <pc:sldMk cId="275722450" sldId="1616"/>
        </pc:sldMkLst>
        <pc:spChg chg="mod">
          <ac:chgData name="Michele Punturo" userId="86b18cf8-2a0e-4c57-888a-300064038c87" providerId="ADAL" clId="{F022C8E6-3E3F-4E41-93CB-243A2E946735}" dt="2024-06-17T07:20:42.056" v="2577" actId="20577"/>
          <ac:spMkLst>
            <pc:docMk/>
            <pc:sldMk cId="275722450" sldId="1616"/>
            <ac:spMk id="2" creationId="{7E7A29A2-F5B8-6A24-0480-C2B4B2D2D6C2}"/>
          </ac:spMkLst>
        </pc:spChg>
        <pc:spChg chg="mod">
          <ac:chgData name="Michele Punturo" userId="86b18cf8-2a0e-4c57-888a-300064038c87" providerId="ADAL" clId="{F022C8E6-3E3F-4E41-93CB-243A2E946735}" dt="2024-06-17T07:27:07.246" v="3257" actId="20577"/>
          <ac:spMkLst>
            <pc:docMk/>
            <pc:sldMk cId="275722450" sldId="1616"/>
            <ac:spMk id="3" creationId="{3375A77F-D45B-DF55-5396-CCCFCFAB1DEC}"/>
          </ac:spMkLst>
        </pc:spChg>
        <pc:picChg chg="add mod">
          <ac:chgData name="Michele Punturo" userId="86b18cf8-2a0e-4c57-888a-300064038c87" providerId="ADAL" clId="{F022C8E6-3E3F-4E41-93CB-243A2E946735}" dt="2024-06-17T07:25:27.897" v="3132"/>
          <ac:picMkLst>
            <pc:docMk/>
            <pc:sldMk cId="275722450" sldId="1616"/>
            <ac:picMk id="6" creationId="{8619147A-5B08-2CF5-95AF-FFC26613A70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punturo_infn_it/Documents/OneDriveINFN/ET-INFN/ET-docs-INFN/ET_new_Collaboration_Demograph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punturo_infn_it/Documents/OneDriveINFN/ET-INFN/ET-docs-INFN/ET_new_Collaboration_Demograph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 Declared Board</a:t>
            </a:r>
          </a:p>
        </c:rich>
      </c:tx>
      <c:layout>
        <c:manualLayout>
          <c:xMode val="edge"/>
          <c:yMode val="edge"/>
          <c:x val="1.2701224846894142E-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Activity_Distribution!$B$1</c:f>
              <c:strCache>
                <c:ptCount val="1"/>
                <c:pt idx="0">
                  <c:v> Members involved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26-4BEA-AF0F-EC513A701B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26-4BEA-AF0F-EC513A701B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26-4BEA-AF0F-EC513A701B2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26-4BEA-AF0F-EC513A701B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526-4BEA-AF0F-EC513A701B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526-4BEA-AF0F-EC513A701B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526-4BEA-AF0F-EC513A701B2D}"/>
              </c:ext>
            </c:extLst>
          </c:dPt>
          <c:dLbls>
            <c:dLbl>
              <c:idx val="0"/>
              <c:layout>
                <c:manualLayout>
                  <c:x val="-8.461242344706911E-2"/>
                  <c:y val="-7.06051326917468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26-4BEA-AF0F-EC513A701B2D}"/>
                </c:ext>
              </c:extLst>
            </c:dLbl>
            <c:dLbl>
              <c:idx val="1"/>
              <c:layout>
                <c:manualLayout>
                  <c:x val="0.13350262467191601"/>
                  <c:y val="-1.53149606299212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26-4BEA-AF0F-EC513A701B2D}"/>
                </c:ext>
              </c:extLst>
            </c:dLbl>
            <c:dLbl>
              <c:idx val="3"/>
              <c:layout>
                <c:manualLayout>
                  <c:x val="0.17980271216097993"/>
                  <c:y val="-0.278757290755322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26-4BEA-AF0F-EC513A701B2D}"/>
                </c:ext>
              </c:extLst>
            </c:dLbl>
            <c:dLbl>
              <c:idx val="5"/>
              <c:layout>
                <c:manualLayout>
                  <c:x val="-0.15839197023448995"/>
                  <c:y val="1.84704831452717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26-4BEA-AF0F-EC513A701B2D}"/>
                </c:ext>
              </c:extLst>
            </c:dLbl>
            <c:dLbl>
              <c:idx val="6"/>
              <c:layout>
                <c:manualLayout>
                  <c:x val="-0.13264445790430043"/>
                  <c:y val="-4.8113179913164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26-4BEA-AF0F-EC513A701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Activity_Distribution!$A$2:$A$8</c:f>
              <c:strCache>
                <c:ptCount val="7"/>
                <c:pt idx="0">
                  <c:v>CB</c:v>
                </c:pt>
                <c:pt idx="1">
                  <c:v>EIB </c:v>
                </c:pt>
                <c:pt idx="2">
                  <c:v>ET General</c:v>
                </c:pt>
                <c:pt idx="3">
                  <c:v>ISB </c:v>
                </c:pt>
                <c:pt idx="4">
                  <c:v>OSB </c:v>
                </c:pt>
                <c:pt idx="5">
                  <c:v>SPB </c:v>
                </c:pt>
                <c:pt idx="6">
                  <c:v>SSB</c:v>
                </c:pt>
              </c:strCache>
            </c:strRef>
          </c:cat>
          <c:val>
            <c:numRef>
              <c:f>Activity_Distribution!$B$2:$B$8</c:f>
              <c:numCache>
                <c:formatCode>General</c:formatCode>
                <c:ptCount val="7"/>
                <c:pt idx="0">
                  <c:v>35</c:v>
                </c:pt>
                <c:pt idx="1">
                  <c:v>47</c:v>
                </c:pt>
                <c:pt idx="2">
                  <c:v>634</c:v>
                </c:pt>
                <c:pt idx="3">
                  <c:v>339</c:v>
                </c:pt>
                <c:pt idx="4">
                  <c:v>441</c:v>
                </c:pt>
                <c:pt idx="5">
                  <c:v>45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26-4BEA-AF0F-EC513A701B2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FrTE/member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Activity_Distribution!$A$2:$A$8</c:f>
              <c:strCache>
                <c:ptCount val="7"/>
                <c:pt idx="0">
                  <c:v>CB</c:v>
                </c:pt>
                <c:pt idx="1">
                  <c:v>EIB </c:v>
                </c:pt>
                <c:pt idx="2">
                  <c:v>ET General</c:v>
                </c:pt>
                <c:pt idx="3">
                  <c:v>ISB </c:v>
                </c:pt>
                <c:pt idx="4">
                  <c:v>OSB </c:v>
                </c:pt>
                <c:pt idx="5">
                  <c:v>SPB </c:v>
                </c:pt>
                <c:pt idx="6">
                  <c:v>SSB</c:v>
                </c:pt>
              </c:strCache>
            </c:strRef>
          </c:cat>
          <c:val>
            <c:numRef>
              <c:f>Activity_Distribution!$D$2:$D$8</c:f>
              <c:numCache>
                <c:formatCode>General</c:formatCode>
                <c:ptCount val="7"/>
                <c:pt idx="0">
                  <c:v>0.19</c:v>
                </c:pt>
                <c:pt idx="1">
                  <c:v>0.26</c:v>
                </c:pt>
                <c:pt idx="2">
                  <c:v>0.22</c:v>
                </c:pt>
                <c:pt idx="3">
                  <c:v>0.37</c:v>
                </c:pt>
                <c:pt idx="4">
                  <c:v>0.22</c:v>
                </c:pt>
                <c:pt idx="5">
                  <c:v>0.35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2-48CC-B7AA-2BCA91476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0454335"/>
        <c:axId val="1487787583"/>
        <c:axId val="0"/>
      </c:bar3DChart>
      <c:catAx>
        <c:axId val="148045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787583"/>
        <c:crosses val="autoZero"/>
        <c:auto val="1"/>
        <c:lblAlgn val="ctr"/>
        <c:lblOffset val="100"/>
        <c:noMultiLvlLbl val="0"/>
      </c:catAx>
      <c:valAx>
        <c:axId val="148778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45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C7723-F57E-40CE-9249-3399B7D31809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D1F88-3A13-48F7-AF7D-27941416BB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79 </a:t>
            </a:r>
            <a:r>
              <a:rPr lang="de-DE" b="1" dirty="0" err="1"/>
              <a:t>research</a:t>
            </a:r>
            <a:r>
              <a:rPr lang="de-DE" b="1" dirty="0"/>
              <a:t> Units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about</a:t>
            </a:r>
            <a:r>
              <a:rPr lang="de-DE" b="1" dirty="0"/>
              <a:t> 1300 </a:t>
            </a:r>
            <a:r>
              <a:rPr lang="de-DE" b="1" dirty="0" err="1"/>
              <a:t>members</a:t>
            </a:r>
            <a:r>
              <a:rPr lang="de-DE" dirty="0"/>
              <a:t>;</a:t>
            </a:r>
          </a:p>
          <a:p>
            <a:r>
              <a:rPr lang="de-DE" dirty="0" err="1"/>
              <a:t>Concentrated</a:t>
            </a:r>
            <a:r>
              <a:rPr lang="de-DE" dirty="0"/>
              <a:t> in Europe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183CD-62D1-460E-8C41-945CF666ED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0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891C3-1425-C603-92EA-61908C47B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6F8A77-2343-AE19-2D35-27910E361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61EB63-EDEC-3499-914C-1D929311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FD0A-5E4A-4FF9-8D7C-93B7D5A346CB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EDFF9-A121-67D3-EEC3-2520133E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41F0BD-F5DC-A23B-4637-D6D8041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888F1D-1048-ECF2-2FAF-3CC72B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3E3728-E686-E3E5-F837-4C88D82EA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3917D4-6E54-27E1-DDDA-60F77734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B7C0-2F67-45B5-A6BC-6E5BA7D65A64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CA1458-1E8C-90B3-5B56-CA393845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9C79FC-3E08-18CA-A549-1C67211A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42DA764-BD40-7C26-BC36-0D8F1420F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1F3A40-6539-0B29-972E-CEFEEE857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9C1731-F645-DA48-F65B-4256732C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C88-1092-4A4D-9D74-F1D5D62165BF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458D9B-636D-B66A-131A-DE71B6E4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A4555A-BC9C-1E39-9360-4163D5AD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9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913922" y="2129985"/>
            <a:ext cx="10364163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829755" y="3885530"/>
            <a:ext cx="8534395" cy="1752666"/>
          </a:xfrm>
        </p:spPr>
        <p:txBody>
          <a:bodyPr anchorCtr="1"/>
          <a:lstStyle>
            <a:lvl1pPr marL="0" indent="0" algn="ctr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17BD65-98B8-404E-A4B6-CBF94F4C72B9}" type="datetime1">
              <a:rPr lang="en-US" smtClean="0"/>
              <a:t>6/17/2024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3EC88E-C8B4-448E-B84E-2762A0F04F2C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6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44FF8-EFE6-4864-8633-D2396FA7C7D9}" type="datetime1">
              <a:rPr lang="en-US" smtClean="0"/>
              <a:t>6/17/2024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9A356-8300-4A25-9C45-1FE92C991DB1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78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963843" y="4406863"/>
            <a:ext cx="10362237" cy="1362381"/>
          </a:xfrm>
        </p:spPr>
        <p:txBody>
          <a:bodyPr anchor="t"/>
          <a:lstStyle>
            <a:lvl1pPr>
              <a:defRPr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63843" y="2906224"/>
            <a:ext cx="10362237" cy="1500639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814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DCF88-BF41-4242-94C0-E1437429C457}" type="datetime1">
              <a:rPr lang="en-US" smtClean="0"/>
              <a:t>6/17/2024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55887-9365-4415-ABDD-3C34EE0862FD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09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8645" y="1604332"/>
            <a:ext cx="5393284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86241" y="1604332"/>
            <a:ext cx="5395196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36EE04-AC5C-421A-8AA0-CD441D705570}" type="datetime1">
              <a:rPr lang="en-US" smtClean="0"/>
              <a:t>6/17/2024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87B14-12D1-48FA-8237-7AE8FBC646A6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52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7" y="275073"/>
            <a:ext cx="10972805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10556" y="1535196"/>
            <a:ext cx="5385597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0556" y="2174631"/>
            <a:ext cx="5385597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93914" y="1535196"/>
            <a:ext cx="5389435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93914" y="2174631"/>
            <a:ext cx="5389435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9D66FB-6FE5-445B-B6AB-32A877DF46F0}" type="datetime1">
              <a:rPr lang="en-US" smtClean="0"/>
              <a:t>6/17/2024</a:t>
            </a:fld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C0D3E-A88C-4A76-A97D-DA3DF6F988EE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51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0A666C-0F95-4B17-A1BE-CAE95F6672A8}"/>
              </a:ext>
            </a:extLst>
          </p:cNvPr>
          <p:cNvSpPr/>
          <p:nvPr userDrawn="1"/>
        </p:nvSpPr>
        <p:spPr>
          <a:xfrm>
            <a:off x="-59961" y="0"/>
            <a:ext cx="9338872" cy="681001"/>
          </a:xfrm>
          <a:prstGeom prst="rect">
            <a:avLst/>
          </a:prstGeom>
          <a:solidFill>
            <a:srgbClr val="ED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43575" y="0"/>
            <a:ext cx="10710398" cy="643929"/>
          </a:xfrm>
        </p:spPr>
        <p:txBody>
          <a:bodyPr/>
          <a:lstStyle>
            <a:lvl1pPr>
              <a:defRPr>
                <a:solidFill>
                  <a:srgbClr val="007463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C357B2-DFEB-4ABD-93CA-1E418C323554}" type="datetime1">
              <a:rPr lang="en-US" smtClean="0"/>
              <a:t>6/17/2024</a:t>
            </a:fld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B8EA6-9440-4CBE-A916-9B1BC747F3F5}" type="slidenum">
              <a:t>‹N›</a:t>
            </a:fld>
            <a:endParaRPr lang="de-DE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2DCD3D14-0DC8-4F40-844B-DBCE935D1C6C}"/>
              </a:ext>
            </a:extLst>
          </p:cNvPr>
          <p:cNvGrpSpPr/>
          <p:nvPr userDrawn="1"/>
        </p:nvGrpSpPr>
        <p:grpSpPr>
          <a:xfrm rot="10800000">
            <a:off x="-2635172" y="681006"/>
            <a:ext cx="15177009" cy="81329"/>
            <a:chOff x="2024185" y="869307"/>
            <a:chExt cx="10366102" cy="81329"/>
          </a:xfrm>
        </p:grpSpPr>
        <p:cxnSp>
          <p:nvCxnSpPr>
            <p:cNvPr id="7" name="Gerade Verbindung 12">
              <a:extLst>
                <a:ext uri="{FF2B5EF4-FFF2-40B4-BE49-F238E27FC236}">
                  <a16:creationId xmlns:a16="http://schemas.microsoft.com/office/drawing/2014/main" id="{19618200-C8A3-480A-8D9F-42D6293915AA}"/>
                </a:ext>
              </a:extLst>
            </p:cNvPr>
            <p:cNvCxnSpPr/>
            <p:nvPr userDrawn="1"/>
          </p:nvCxnSpPr>
          <p:spPr>
            <a:xfrm>
              <a:off x="3409700" y="950636"/>
              <a:ext cx="8980587" cy="0"/>
            </a:xfrm>
            <a:prstGeom prst="line">
              <a:avLst/>
            </a:prstGeom>
            <a:ln w="25400" cap="rnd">
              <a:solidFill>
                <a:srgbClr val="007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4">
              <a:extLst>
                <a:ext uri="{FF2B5EF4-FFF2-40B4-BE49-F238E27FC236}">
                  <a16:creationId xmlns:a16="http://schemas.microsoft.com/office/drawing/2014/main" id="{E0A63536-0164-44C1-841F-6E49E3BE4493}"/>
                </a:ext>
              </a:extLst>
            </p:cNvPr>
            <p:cNvCxnSpPr/>
            <p:nvPr userDrawn="1"/>
          </p:nvCxnSpPr>
          <p:spPr>
            <a:xfrm>
              <a:off x="2024185" y="869307"/>
              <a:ext cx="10151940" cy="0"/>
            </a:xfrm>
            <a:prstGeom prst="line">
              <a:avLst/>
            </a:prstGeom>
            <a:ln w="25400" cap="rnd">
              <a:solidFill>
                <a:srgbClr val="008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1">
            <a:extLst>
              <a:ext uri="{FF2B5EF4-FFF2-40B4-BE49-F238E27FC236}">
                <a16:creationId xmlns:a16="http://schemas.microsoft.com/office/drawing/2014/main" id="{7B5DDB38-EA11-43DD-869D-4C715E8C0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63" y="-26026"/>
            <a:ext cx="2995453" cy="8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7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2ED42-B28E-4302-B902-90FC3384E321}" type="datetime1">
              <a:rPr lang="en-US" smtClean="0"/>
              <a:t>6/17/2024</a:t>
            </a:fld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922F6-C5C2-4EEE-9AC4-3973278DF3C3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9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6" y="273629"/>
            <a:ext cx="4010884" cy="1160765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767355" y="273627"/>
            <a:ext cx="6815994" cy="5852778"/>
          </a:xfrm>
        </p:spPr>
        <p:txBody>
          <a:bodyPr/>
          <a:lstStyle>
            <a:lvl1pPr>
              <a:defRPr sz="2903"/>
            </a:lvl1pPr>
            <a:lvl2pPr>
              <a:defRPr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0556" y="1434394"/>
            <a:ext cx="4010884" cy="4692013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DBCA5-6B52-4DC1-9719-86BC69D2A0F5}" type="datetime1">
              <a:rPr lang="en-US" smtClean="0"/>
              <a:t>6/17/2024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0E7B3-361A-40FA-8190-CA044C2027B1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8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B1170-EC5B-CF85-98EE-3293B9C2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CFB274-954C-45D0-A0AC-2E031EAD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A1110D-9884-ED2A-64C7-18DDE84B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7100-838C-4655-9370-D39E8A0B41A6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892F5B-E7C3-A910-5A5D-9EC06858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AEE9BD-7F76-F310-7A09-960F8922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1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390403" y="4800027"/>
            <a:ext cx="7315195" cy="567421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390403" y="612068"/>
            <a:ext cx="7315195" cy="4115956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903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390403" y="5367447"/>
            <a:ext cx="7315195" cy="805048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34AB8-5AC2-4CBC-8D90-B780688F7F13}" type="datetime1">
              <a:rPr lang="en-US" smtClean="0"/>
              <a:t>6/17/2024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C2C19-3679-4BAD-A63B-7F82097CE9A4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55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386BC-DCF4-4ABE-8EE7-5CE876A1153D}" type="datetime1">
              <a:rPr lang="en-US" smtClean="0"/>
              <a:t>6/17/2024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5371-5C7B-4787-8FEB-67DB8BA922B2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45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839685" y="273627"/>
            <a:ext cx="2741764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8643" y="273627"/>
            <a:ext cx="8046717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0870F-E890-4433-983A-3591D7151263}" type="datetime1">
              <a:rPr lang="en-US" smtClean="0"/>
              <a:t>6/17/2024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BB4C7-320E-489D-A402-86891896D332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16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A8271-E2E3-942B-D415-6C182893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85C222-CB4D-45EE-00C3-1FA13BF8E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43A3CD-0044-ECFA-1DB0-A223B58B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60E-E14E-4B75-AF21-1E4D58529B97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B65F4D-9AF4-EBC5-A21D-A8D8E7E5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E0D4AC-DAD6-425A-B74B-50C158B5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833B2-88E0-4BBA-9187-AB275F21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2EE65-DAB8-EF60-D855-BE518ADC5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300097-A337-B370-F40B-4E2983100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79B081-DCB2-9C9F-F30E-F7C26695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F06C-12F8-4583-99BD-9ACF20017FCF}" type="datetime1">
              <a:rPr lang="en-US" smtClean="0"/>
              <a:t>6/17/2024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359BFD-F099-8FF5-A7DF-8D8C3D0D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571613-BAD1-D31D-F6D0-AED3724F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F175D-3586-4111-C0AB-E068F39A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C875DC-A947-EB62-5449-342E12E76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999A99-22A8-431C-38D2-D93F267A7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296662-357C-9B37-CF46-384257C3A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AB5C2C-D171-E344-518F-09CAF4565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7F94CF-B27D-F15F-E1ED-98A70167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C463-3BBB-48C6-8A97-B8AEF7521348}" type="datetime1">
              <a:rPr lang="en-US" smtClean="0"/>
              <a:t>6/17/2024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80E93B3-5777-3365-717C-DD51E8CB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55A1A81-BE36-2FEE-8DD9-82213469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6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EE955-BC2C-BE6D-8600-5FBAE691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6CD136-8DFF-89F9-D1DA-0A88C063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2310-E5D0-4066-A3FE-676BF02254B9}" type="datetime1">
              <a:rPr lang="en-US" smtClean="0"/>
              <a:t>6/17/2024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74CA24-5609-71BD-FE0E-FC908B16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5A6050-2015-CD4B-431A-EE399621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4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C3BBFE-9BCB-F02A-06EF-72D1BBE8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110E-C1DA-4683-860D-B84346BD3D4F}" type="datetime1">
              <a:rPr lang="en-US" smtClean="0"/>
              <a:t>6/17/2024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CAF7C7-1CCB-65B7-2E13-7DF3C722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84A224-0B70-BC7C-E7E0-3CDEDFEF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4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3AF83-1350-B1C6-09DF-95327AE8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ED5FBA-742D-565C-B1A5-BF8242EA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F28EEE-6190-1E56-7593-B90A3B15D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11A61B-7D63-E745-4FE5-C9EBBCB6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5A58-1FB5-4887-BF59-56D2A8D15F00}" type="datetime1">
              <a:rPr lang="en-US" smtClean="0"/>
              <a:t>6/17/2024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A18D77-82A8-30F8-3BDB-61C38D06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CFE93A-9135-D1A4-9E21-D8FA2A00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A7900-893E-499F-C760-4591D9AA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BEFE47-0853-4A31-5DEB-BCBB5A4E7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67336A-5B11-72A2-CA24-CC4284B5E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2C44A-9277-8B70-D54C-3F995DF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FFF-5B4E-43A8-A8FA-26AF0D9F41FF}" type="datetime1">
              <a:rPr lang="en-US" smtClean="0"/>
              <a:t>6/17/2024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F95581-5A7C-0620-23A4-725DD7BC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39FCB1-3D16-E390-2018-35726FD2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EA97BC6-CC71-B357-156B-3B2847ED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A3B43-6C02-50BF-C37E-2EA6F36D3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625958-E28A-9C00-186A-A2797C9FD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5A41A-CCBD-45A9-9BBD-5F583D37D88A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301CC1-9C5D-7A23-688F-A7974B391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EE9A4F-17F9-4C51-22A2-AAC0FADEA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609560" y="273355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r>
              <a:rPr lang="de-DE"/>
              <a:t>Klicken Sie, um das Format des Titeltextes zu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09560" y="1604844"/>
            <a:ext cx="10971688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09560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1A2E4460-B28A-4FAD-9054-D7C236D65FE6}" type="datetime1">
              <a:rPr lang="en-US" smtClean="0"/>
              <a:t>6/17/2024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169407" y="6247908"/>
            <a:ext cx="386418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740683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375D5F3B-E643-4C46-882D-A3F3883096C9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06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0" marR="0" lvl="0" indent="0" algn="l" defTabSz="829544" rtl="0" fontAlgn="auto" hangingPunct="1">
        <a:lnSpc>
          <a:spcPct val="107000"/>
        </a:lnSpc>
        <a:spcBef>
          <a:spcPts val="0"/>
        </a:spcBef>
        <a:spcAft>
          <a:spcPts val="0"/>
        </a:spcAft>
        <a:buNone/>
        <a:tabLst>
          <a:tab pos="0" algn="l"/>
          <a:tab pos="829544" algn="l"/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3629" b="0" i="0" u="none" strike="noStrike" kern="0" cap="none" spc="0" baseline="0">
          <a:solidFill>
            <a:srgbClr val="008000"/>
          </a:solidFill>
          <a:uFillTx/>
          <a:latin typeface="Nimbus Sans L" pitchFamily="34"/>
          <a:ea typeface="Gothic" pitchFamily="2"/>
          <a:cs typeface="Lucidasans" pitchFamily="2"/>
        </a:defRPr>
      </a:lvl1pPr>
    </p:titleStyle>
    <p:bodyStyle>
      <a:lvl1pPr marL="310913" marR="0" lvl="0" indent="-310913" algn="l" defTabSz="829544" rtl="0" fontAlgn="auto" hangingPunct="1">
        <a:lnSpc>
          <a:spcPct val="100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2" algn="l"/>
          <a:tab pos="1658755" algn="l"/>
          <a:tab pos="2488299" algn="l"/>
          <a:tab pos="3317843" algn="l"/>
          <a:tab pos="4147386" algn="l"/>
          <a:tab pos="4976930" algn="l"/>
          <a:tab pos="5806474" algn="l"/>
          <a:tab pos="6636017" algn="l"/>
          <a:tab pos="7465561" algn="l"/>
          <a:tab pos="8295105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1pPr>
      <a:lvl2pPr marL="673755" marR="0" lvl="1" indent="-258983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1" algn="l"/>
          <a:tab pos="1658754" algn="l"/>
          <a:tab pos="2488298" algn="l"/>
          <a:tab pos="3317842" algn="l"/>
          <a:tab pos="4147385" algn="l"/>
          <a:tab pos="4976929" algn="l"/>
          <a:tab pos="5806473" algn="l"/>
          <a:tab pos="6636016" algn="l"/>
          <a:tab pos="7465560" algn="l"/>
          <a:tab pos="8295104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2pPr>
      <a:lvl3pPr marL="1036930" marR="0" lvl="2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3pPr>
      <a:lvl4pPr marL="1451701" marR="0" lvl="3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4pPr>
      <a:lvl5pPr marL="1866473" marR="0" lvl="4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lab.et-gw.eu/et/isb/interferometer/et-optical-layout-10km-triang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C77B4-E585-A55E-A79D-86F2BAE0C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430" y="40965"/>
            <a:ext cx="9758570" cy="1148728"/>
          </a:xfrm>
        </p:spPr>
        <p:txBody>
          <a:bodyPr/>
          <a:lstStyle/>
          <a:p>
            <a:r>
              <a:rPr lang="it-IT" dirty="0"/>
              <a:t>Report from the </a:t>
            </a:r>
            <a:r>
              <a:rPr lang="it-IT" dirty="0" err="1"/>
              <a:t>collaboration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F13969-C09D-FFD0-C6FF-9C3569C9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208" y="5053151"/>
            <a:ext cx="4572000" cy="1655762"/>
          </a:xfrm>
        </p:spPr>
        <p:txBody>
          <a:bodyPr>
            <a:normAutofit/>
          </a:bodyPr>
          <a:lstStyle/>
          <a:p>
            <a:r>
              <a:rPr lang="it-IT" sz="3600" dirty="0"/>
              <a:t>Michele Punturo</a:t>
            </a:r>
          </a:p>
          <a:p>
            <a:r>
              <a:rPr lang="it-IT" sz="3600" dirty="0"/>
              <a:t>Harald </a:t>
            </a:r>
            <a:r>
              <a:rPr lang="it-IT" sz="3600" dirty="0" err="1"/>
              <a:t>Lueck</a:t>
            </a:r>
            <a:endParaRPr lang="en-US" sz="3600" dirty="0"/>
          </a:p>
        </p:txBody>
      </p:sp>
      <p:pic>
        <p:nvPicPr>
          <p:cNvPr id="4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509AE30F-9C9C-7EF6-D666-B8E1CC12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1" y="6057109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D4547-5140-D669-B9AB-80300A32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ET-DREAMS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4E188D-1924-13C6-1A68-CCB0ADBD8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7" y="1538754"/>
            <a:ext cx="11824447" cy="4817595"/>
          </a:xfrm>
        </p:spPr>
        <p:txBody>
          <a:bodyPr>
            <a:normAutofit fontScale="92500"/>
          </a:bodyPr>
          <a:lstStyle/>
          <a:p>
            <a:r>
              <a:rPr lang="it-IT" dirty="0"/>
              <a:t>ET-DREAMS: ET </a:t>
            </a:r>
            <a:r>
              <a:rPr lang="it-IT" dirty="0" err="1"/>
              <a:t>Differential</a:t>
            </a:r>
            <a:r>
              <a:rPr lang="it-IT" dirty="0"/>
              <a:t> Risk Evaluation And </a:t>
            </a:r>
            <a:r>
              <a:rPr lang="it-IT" dirty="0" err="1"/>
              <a:t>Mitigation</a:t>
            </a:r>
            <a:r>
              <a:rPr lang="it-IT" dirty="0"/>
              <a:t> Strategy</a:t>
            </a:r>
          </a:p>
          <a:p>
            <a:r>
              <a:rPr lang="it-IT" dirty="0" err="1"/>
              <a:t>Antefact</a:t>
            </a:r>
            <a:endParaRPr lang="it-IT" dirty="0"/>
          </a:p>
          <a:p>
            <a:pPr lvl="1"/>
            <a:r>
              <a:rPr lang="it-IT" dirty="0"/>
              <a:t>The EB </a:t>
            </a:r>
            <a:r>
              <a:rPr lang="it-IT" dirty="0" err="1"/>
              <a:t>commissioned</a:t>
            </a:r>
            <a:r>
              <a:rPr lang="it-IT" dirty="0"/>
              <a:t> a study to a committee of </a:t>
            </a:r>
            <a:r>
              <a:rPr lang="it-IT" dirty="0" err="1"/>
              <a:t>experts</a:t>
            </a:r>
            <a:r>
              <a:rPr lang="it-IT" dirty="0"/>
              <a:t> (</a:t>
            </a:r>
            <a:r>
              <a:rPr lang="it-IT" dirty="0" err="1"/>
              <a:t>former</a:t>
            </a:r>
            <a:r>
              <a:rPr lang="it-IT" dirty="0"/>
              <a:t> Virgo/GEO/LIGO </a:t>
            </a:r>
            <a:r>
              <a:rPr lang="it-IT" dirty="0" err="1"/>
              <a:t>commissioning</a:t>
            </a:r>
            <a:r>
              <a:rPr lang="it-IT" dirty="0"/>
              <a:t> coordinators, detector coordinators, …) </a:t>
            </a:r>
            <a:r>
              <a:rPr lang="it-IT" dirty="0" err="1"/>
              <a:t>chaired</a:t>
            </a:r>
            <a:r>
              <a:rPr lang="it-IT" dirty="0"/>
              <a:t> by Lisa Barsotti (LIGO/CE) to compare the </a:t>
            </a:r>
            <a:r>
              <a:rPr lang="it-IT" dirty="0" err="1"/>
              <a:t>integration</a:t>
            </a:r>
            <a:r>
              <a:rPr lang="it-IT" dirty="0"/>
              <a:t>, </a:t>
            </a:r>
            <a:r>
              <a:rPr lang="it-IT" dirty="0" err="1"/>
              <a:t>commissioning</a:t>
            </a:r>
            <a:r>
              <a:rPr lang="it-IT" dirty="0"/>
              <a:t>, upgrade, </a:t>
            </a:r>
            <a:r>
              <a:rPr lang="it-IT" dirty="0" err="1"/>
              <a:t>operating</a:t>
            </a:r>
            <a:r>
              <a:rPr lang="it-IT" dirty="0"/>
              <a:t> risks in the </a:t>
            </a:r>
            <a:r>
              <a:rPr lang="it-IT" dirty="0" err="1"/>
              <a:t>triangle</a:t>
            </a:r>
            <a:r>
              <a:rPr lang="it-IT" dirty="0"/>
              <a:t> and in the 2L </a:t>
            </a:r>
            <a:r>
              <a:rPr lang="it-IT" dirty="0" err="1"/>
              <a:t>geometry</a:t>
            </a:r>
            <a:endParaRPr lang="it-IT" dirty="0"/>
          </a:p>
          <a:p>
            <a:pPr lvl="1"/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delivered</a:t>
            </a:r>
            <a:r>
              <a:rPr lang="it-IT" dirty="0"/>
              <a:t> in May 2023 to the EB the ETRAC (ET Risk Analysis Committee) </a:t>
            </a:r>
            <a:r>
              <a:rPr lang="it-IT" dirty="0" err="1"/>
              <a:t>document</a:t>
            </a:r>
            <a:endParaRPr lang="it-IT" dirty="0"/>
          </a:p>
          <a:p>
            <a:pPr lvl="2"/>
            <a:r>
              <a:rPr lang="it-IT" dirty="0" err="1"/>
              <a:t>Available</a:t>
            </a:r>
            <a:r>
              <a:rPr lang="it-IT" dirty="0"/>
              <a:t> to the EB </a:t>
            </a:r>
            <a:r>
              <a:rPr lang="it-IT" dirty="0" err="1"/>
              <a:t>members</a:t>
            </a:r>
            <a:r>
              <a:rPr lang="it-IT" dirty="0"/>
              <a:t> in the TDS: ET-0132A-24</a:t>
            </a:r>
          </a:p>
          <a:p>
            <a:pPr lvl="1"/>
            <a:r>
              <a:rPr lang="en-US" dirty="0"/>
              <a:t>Considering the relevant conclusions they achieved, the EB decided to release this document “enveloped” in a risk mitigation strategy (ET-DREAMS)</a:t>
            </a:r>
          </a:p>
          <a:p>
            <a:pPr lvl="2"/>
            <a:r>
              <a:rPr lang="en-US" dirty="0"/>
              <a:t>This activity suffered of an excessive delay and recently we decided to restart</a:t>
            </a:r>
          </a:p>
          <a:p>
            <a:pPr lvl="2"/>
            <a:r>
              <a:rPr lang="en-US" dirty="0"/>
              <a:t>A committee composed by the EB, ISB and SPB chairs is now working to produce the “envelope” following a clearly defined path (ET-0246A-23)</a:t>
            </a:r>
          </a:p>
          <a:p>
            <a:pPr lvl="3"/>
            <a:r>
              <a:rPr lang="en-US" dirty="0"/>
              <a:t>The aim is to release it in few months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E3DF5C-79B4-1B5B-21D4-F8048F37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ABC36C-AAC7-4CE5-6FFC-D0305673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10</a:t>
            </a:fld>
            <a:endParaRPr lang="en-US"/>
          </a:p>
        </p:txBody>
      </p:sp>
      <p:pic>
        <p:nvPicPr>
          <p:cNvPr id="6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4EC3337C-8330-CD28-9D9E-157CDDDBC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0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A29A2-F5B8-6A24-0480-C2B4B2D2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75A77F-D45B-DF55-5396-CCCFCFAB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collaboration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continuously</a:t>
            </a:r>
            <a:r>
              <a:rPr lang="it-IT" dirty="0"/>
              <a:t> </a:t>
            </a:r>
            <a:r>
              <a:rPr lang="it-IT" dirty="0" err="1"/>
              <a:t>growing</a:t>
            </a:r>
            <a:endParaRPr lang="it-IT" dirty="0"/>
          </a:p>
          <a:p>
            <a:pPr lvl="1"/>
            <a:r>
              <a:rPr lang="it-IT" dirty="0"/>
              <a:t>We </a:t>
            </a:r>
            <a:r>
              <a:rPr lang="it-IT" dirty="0" err="1"/>
              <a:t>need</a:t>
            </a:r>
            <a:r>
              <a:rPr lang="it-IT" dirty="0"/>
              <a:t> to pass from the inclusive </a:t>
            </a:r>
            <a:r>
              <a:rPr lang="it-IT" dirty="0" err="1"/>
              <a:t>phase</a:t>
            </a:r>
            <a:r>
              <a:rPr lang="it-IT" dirty="0"/>
              <a:t> to the </a:t>
            </a:r>
            <a:r>
              <a:rPr lang="it-IT" dirty="0" err="1"/>
              <a:t>delective</a:t>
            </a:r>
            <a:r>
              <a:rPr lang="it-IT" dirty="0"/>
              <a:t> </a:t>
            </a:r>
            <a:r>
              <a:rPr lang="it-IT" dirty="0" err="1"/>
              <a:t>phase</a:t>
            </a:r>
            <a:endParaRPr lang="it-IT" dirty="0"/>
          </a:p>
          <a:p>
            <a:pPr lvl="1"/>
            <a:r>
              <a:rPr lang="it-IT" dirty="0"/>
              <a:t>Duties and </a:t>
            </a:r>
            <a:r>
              <a:rPr lang="it-IT" dirty="0" err="1"/>
              <a:t>roles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level</a:t>
            </a:r>
            <a:r>
              <a:rPr lang="it-IT" dirty="0"/>
              <a:t> of agreement </a:t>
            </a:r>
            <a:r>
              <a:rPr lang="it-IT" dirty="0" err="1"/>
              <a:t>between</a:t>
            </a:r>
            <a:r>
              <a:rPr lang="it-IT" dirty="0"/>
              <a:t> the Rus and the Collaboration</a:t>
            </a:r>
          </a:p>
          <a:p>
            <a:r>
              <a:rPr lang="it-IT" dirty="0" err="1"/>
              <a:t>Pivotal</a:t>
            </a:r>
            <a:r>
              <a:rPr lang="it-IT" dirty="0"/>
              <a:t> activities are </a:t>
            </a:r>
            <a:r>
              <a:rPr lang="it-IT" dirty="0" err="1"/>
              <a:t>progressing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 in </a:t>
            </a:r>
            <a:r>
              <a:rPr lang="it-IT" dirty="0" err="1"/>
              <a:t>collaboration</a:t>
            </a:r>
            <a:r>
              <a:rPr lang="it-IT" dirty="0"/>
              <a:t> with ETO and with the National Host Teams</a:t>
            </a:r>
          </a:p>
          <a:p>
            <a:pPr lvl="1"/>
            <a:r>
              <a:rPr lang="it-IT" dirty="0"/>
              <a:t>The ET </a:t>
            </a:r>
            <a:r>
              <a:rPr lang="it-IT" dirty="0" err="1"/>
              <a:t>collaboration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«collaborative» stakeholder, if </a:t>
            </a:r>
            <a:r>
              <a:rPr lang="it-IT" dirty="0" err="1"/>
              <a:t>respected</a:t>
            </a:r>
            <a:r>
              <a:rPr lang="it-IT" dirty="0"/>
              <a:t> as stakeholder! </a:t>
            </a:r>
          </a:p>
          <a:p>
            <a:pPr lvl="1"/>
            <a:endParaRPr lang="it-IT" dirty="0"/>
          </a:p>
          <a:p>
            <a:pPr lvl="1"/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06C1AE-A230-27A4-037B-B9825859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85CCCA-3E23-D03B-6394-E1EA04B7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11</a:t>
            </a:fld>
            <a:endParaRPr lang="en-US"/>
          </a:p>
        </p:txBody>
      </p:sp>
      <p:pic>
        <p:nvPicPr>
          <p:cNvPr id="6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8619147A-5B08-2CF5-95AF-FFC26613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E4E88-D119-4FD8-BCE8-60C97D3D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2" y="0"/>
            <a:ext cx="10710398" cy="643929"/>
          </a:xfrm>
        </p:spPr>
        <p:txBody>
          <a:bodyPr/>
          <a:lstStyle/>
          <a:p>
            <a:r>
              <a:rPr lang="de-DE" dirty="0"/>
              <a:t>The Einstein </a:t>
            </a:r>
            <a:r>
              <a:rPr lang="de-DE" dirty="0" err="1"/>
              <a:t>Telescope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01B164-C308-4E5F-B664-51B747AA33D3}"/>
              </a:ext>
            </a:extLst>
          </p:cNvPr>
          <p:cNvSpPr/>
          <p:nvPr/>
        </p:nvSpPr>
        <p:spPr>
          <a:xfrm>
            <a:off x="8707553" y="1038864"/>
            <a:ext cx="3484447" cy="369332"/>
          </a:xfrm>
          <a:prstGeom prst="rect">
            <a:avLst/>
          </a:prstGeom>
          <a:solidFill>
            <a:srgbClr val="008856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database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D668CD-F6D2-4BF6-89D5-CF231E185BC5}"/>
              </a:ext>
            </a:extLst>
          </p:cNvPr>
          <p:cNvSpPr/>
          <p:nvPr/>
        </p:nvSpPr>
        <p:spPr>
          <a:xfrm>
            <a:off x="40346" y="5932403"/>
            <a:ext cx="4312025" cy="461665"/>
          </a:xfrm>
          <a:prstGeom prst="rect">
            <a:avLst/>
          </a:prstGeom>
          <a:solidFill>
            <a:srgbClr val="B2D3D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ET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Member‘s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affiliation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E626A6-AE15-110B-3D50-6008A28458E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B8EA6-9440-4CBE-A916-9B1BC747F3F5}" type="slidenum">
              <a:rPr kumimoji="0" lang="en-US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 Roman No9 L" pitchFamily="18"/>
              </a:rPr>
              <a:pPr marL="0" marR="0" lvl="0" indent="0" algn="r" defTabSz="82954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 Roman No9 L" pitchFamily="18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1B0D883-43E2-46B9-A9CD-C784294DC4E6}"/>
              </a:ext>
            </a:extLst>
          </p:cNvPr>
          <p:cNvSpPr/>
          <p:nvPr/>
        </p:nvSpPr>
        <p:spPr>
          <a:xfrm>
            <a:off x="543575" y="923925"/>
            <a:ext cx="55329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Research Units (+1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pending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1689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(24/11/2023 15:29)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Total:  243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in 29 Countries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4166715-ED2D-15F5-292A-2942CA06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" y="2474100"/>
            <a:ext cx="7544121" cy="34019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7E1F312-1F37-26C6-667E-18462300A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68" y="2219682"/>
            <a:ext cx="4591286" cy="3943553"/>
          </a:xfrm>
          <a:prstGeom prst="rect">
            <a:avLst/>
          </a:prstGeom>
        </p:spPr>
      </p:pic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8F49ADD1-A1B8-26B3-5D2F-1E4853F9288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de-DE"/>
              <a:t>ET-PP June 2024</a:t>
            </a:r>
          </a:p>
        </p:txBody>
      </p:sp>
    </p:spTree>
    <p:extLst>
      <p:ext uri="{BB962C8B-B14F-4D97-AF65-F5344CB8AC3E}">
        <p14:creationId xmlns:p14="http://schemas.microsoft.com/office/powerpoint/2010/main" val="37905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50BF0-4F15-5E0D-0021-4EEAEE65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Evolution</a:t>
            </a:r>
            <a:r>
              <a:rPr lang="it-IT" dirty="0"/>
              <a:t> of the ET </a:t>
            </a:r>
            <a:r>
              <a:rPr lang="it-IT" dirty="0" err="1"/>
              <a:t>collaboration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ED9D30-7FCA-E6F9-5036-7467062F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4" y="1744908"/>
            <a:ext cx="11344858" cy="5000882"/>
          </a:xfrm>
          <a:prstGeom prst="rect">
            <a:avLst/>
          </a:prstGeom>
        </p:spPr>
      </p:pic>
      <p:pic>
        <p:nvPicPr>
          <p:cNvPr id="5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CA99D176-3830-2581-69CB-8836A2D33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8A244D-22C2-F2B7-2AB4-52913136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8826" y="13810"/>
            <a:ext cx="4114800" cy="365125"/>
          </a:xfrm>
        </p:spPr>
        <p:txBody>
          <a:bodyPr/>
          <a:lstStyle/>
          <a:p>
            <a:r>
              <a:rPr lang="en-US" dirty="0"/>
              <a:t>ET-PP June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1763BB-738B-7E26-A17F-14D20571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466C2-1936-A850-4893-220E7021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04"/>
            <a:ext cx="10515600" cy="827571"/>
          </a:xfrm>
        </p:spPr>
        <p:txBody>
          <a:bodyPr/>
          <a:lstStyle/>
          <a:p>
            <a:r>
              <a:rPr lang="it-IT" dirty="0" err="1"/>
              <a:t>Composition</a:t>
            </a:r>
            <a:r>
              <a:rPr lang="it-IT" dirty="0"/>
              <a:t> of the ET </a:t>
            </a:r>
            <a:r>
              <a:rPr lang="it-IT" dirty="0" err="1"/>
              <a:t>collaboration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FC711F-8487-A736-5951-FE162020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66F374-4EA8-A0E5-C7A9-294EA727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4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EBBB71-F597-738C-7CEF-9AE2888FB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5" y="869675"/>
            <a:ext cx="5707490" cy="283234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6F0420-C8BB-9C6F-DD43-C6F387F4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5" y="1368723"/>
            <a:ext cx="10205589" cy="5352752"/>
          </a:xfrm>
          <a:prstGeom prst="rect">
            <a:avLst/>
          </a:prstGeom>
        </p:spPr>
      </p:pic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A4F32ABA-D412-D9BD-6111-F0D9E23B6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E9ADD-C713-C119-2F78-BE5E8F89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Workload</a:t>
            </a:r>
            <a:r>
              <a:rPr lang="it-IT" dirty="0"/>
              <a:t> </a:t>
            </a:r>
            <a:r>
              <a:rPr lang="it-IT" dirty="0" err="1"/>
              <a:t>apparent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50ABACA-FD4B-CF65-CCF0-4A619798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F6F869-A07A-3A4C-C3E3-E6FE0E25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8143653-1C5E-434F-1B8A-70949E4B5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051412"/>
              </p:ext>
            </p:extLst>
          </p:nvPr>
        </p:nvGraphicFramePr>
        <p:xfrm>
          <a:off x="413854" y="2048530"/>
          <a:ext cx="6329846" cy="385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8535699-9B35-9565-4A50-956B95BA5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605659"/>
              </p:ext>
            </p:extLst>
          </p:nvPr>
        </p:nvGraphicFramePr>
        <p:xfrm>
          <a:off x="6652652" y="3375212"/>
          <a:ext cx="545782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6B348DD3-A40B-F041-18F0-696D0558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8" y="6030448"/>
            <a:ext cx="2055244" cy="6518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1CA20A5-D064-578D-0146-77A433E68F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78" t="11294" b="17779"/>
          <a:stretch/>
        </p:blipFill>
        <p:spPr>
          <a:xfrm>
            <a:off x="8538883" y="136525"/>
            <a:ext cx="3370442" cy="31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1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3413B0-DA6A-1721-59D8-17BFCAA1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1 - Monitoring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AB223-44A9-412C-E259-6757B014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4" y="1825624"/>
            <a:ext cx="11080376" cy="4835151"/>
          </a:xfrm>
        </p:spPr>
        <p:txBody>
          <a:bodyPr/>
          <a:lstStyle/>
          <a:p>
            <a:r>
              <a:rPr lang="en-US" dirty="0"/>
              <a:t>The ET Executive Board just launched a monitoring action to prepare the future correction: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Associate to each activity the corresponding chairs (Board, division, WP) as “responsible”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is a feature implemented in the Virgo member database that we need to clone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FrTE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responsibles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are declared at the level of the chaired activity (hence, for example, OSB chairs declare their activity at the Board level, ISB division chairs at the level of the division)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Each ET member has to allocate his/her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FrTE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at the lowest level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means WP level for ISB, Division for OSB,….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Point 3.b is a clear exception to this rule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Affiliation to an specific board activity is currently non-moderated, but communicated to the responsible(s).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Affiliation to a SSB committee is moderated by the committee chair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corresponding mail list is automatically populated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need to find a mechanism where also interested persons, not declaring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FrTE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the WP can be inserted in the mail list. (for example I could be interested, as SP to follow the discussions in one WP or Division)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2F836D-331E-00AC-65CC-27FDEE08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AB8648-8ED3-7D83-EA30-BA12D659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6</a:t>
            </a:fld>
            <a:endParaRPr lang="en-US"/>
          </a:p>
        </p:txBody>
      </p:sp>
      <p:pic>
        <p:nvPicPr>
          <p:cNvPr id="6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5AC3E72C-F516-6E27-7FC8-C79B24E0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9BA67-76DF-D7E2-4A60-6ABEB6CC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2: steering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0E0DF6-EEF4-CECE-DF5D-FAD68815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parallel</a:t>
            </a:r>
            <a:r>
              <a:rPr lang="it-IT" dirty="0"/>
              <a:t> to the monitoring </a:t>
            </a:r>
            <a:r>
              <a:rPr lang="it-IT" dirty="0" err="1"/>
              <a:t>phase</a:t>
            </a:r>
            <a:r>
              <a:rPr lang="it-IT" dirty="0"/>
              <a:t>, a new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started</a:t>
            </a:r>
            <a:r>
              <a:rPr lang="it-IT" dirty="0"/>
              <a:t>, thanks to the «Service and Standard Board (SSB)» support:</a:t>
            </a:r>
          </a:p>
          <a:p>
            <a:pPr lvl="1"/>
            <a:r>
              <a:rPr lang="it-IT" dirty="0"/>
              <a:t>Definition of the ET </a:t>
            </a:r>
            <a:r>
              <a:rPr lang="it-IT" dirty="0" err="1"/>
              <a:t>collaboration</a:t>
            </a:r>
            <a:r>
              <a:rPr lang="it-IT" dirty="0"/>
              <a:t> (core) Programme</a:t>
            </a:r>
          </a:p>
          <a:p>
            <a:pPr lvl="1"/>
            <a:r>
              <a:rPr lang="it-IT" dirty="0"/>
              <a:t>Set-up of a MOA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Research </a:t>
            </a:r>
            <a:r>
              <a:rPr lang="it-IT" dirty="0" err="1"/>
              <a:t>Units</a:t>
            </a:r>
            <a:r>
              <a:rPr lang="it-IT" dirty="0"/>
              <a:t> (RU) and the </a:t>
            </a:r>
            <a:r>
              <a:rPr lang="it-IT" dirty="0" err="1"/>
              <a:t>collaboration</a:t>
            </a:r>
            <a:r>
              <a:rPr lang="it-IT" dirty="0"/>
              <a:t> (to be </a:t>
            </a:r>
            <a:r>
              <a:rPr lang="it-IT" dirty="0" err="1"/>
              <a:t>inserted</a:t>
            </a:r>
            <a:r>
              <a:rPr lang="it-IT" dirty="0"/>
              <a:t> in the </a:t>
            </a:r>
            <a:r>
              <a:rPr lang="it-IT" dirty="0" err="1"/>
              <a:t>byLaws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Set-up of a activity monitoring (the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difficult</a:t>
            </a:r>
            <a:r>
              <a:rPr lang="it-IT" dirty="0"/>
              <a:t> part) </a:t>
            </a:r>
            <a:r>
              <a:rPr lang="it-IT" dirty="0" err="1"/>
              <a:t>where</a:t>
            </a:r>
            <a:r>
              <a:rPr lang="it-IT" dirty="0"/>
              <a:t> the </a:t>
            </a:r>
            <a:r>
              <a:rPr lang="it-IT" dirty="0" err="1"/>
              <a:t>contribution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RU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monitored</a:t>
            </a:r>
            <a:r>
              <a:rPr lang="it-IT" dirty="0"/>
              <a:t> (</a:t>
            </a:r>
            <a:r>
              <a:rPr lang="it-IT" dirty="0" err="1"/>
              <a:t>either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of RU or of the single </a:t>
            </a:r>
            <a:r>
              <a:rPr lang="it-IT" dirty="0" err="1"/>
              <a:t>member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27F5AA-2745-A8F1-53B2-F41FB4C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E3342B-4971-B64C-8C43-C9168847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7</a:t>
            </a:fld>
            <a:endParaRPr lang="en-US"/>
          </a:p>
        </p:txBody>
      </p:sp>
      <p:pic>
        <p:nvPicPr>
          <p:cNvPr id="6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FAD8F776-058E-9778-2D18-77930529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83383-879E-98EA-8743-A40777EE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SSB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3B3BFB-7D09-58C3-6AD5-6189757B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1825625"/>
            <a:ext cx="11707906" cy="1459940"/>
          </a:xfrm>
        </p:spPr>
        <p:txBody>
          <a:bodyPr/>
          <a:lstStyle/>
          <a:p>
            <a:r>
              <a:rPr lang="it-IT" dirty="0"/>
              <a:t>The Services and Standards Board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completed</a:t>
            </a:r>
            <a:endParaRPr lang="it-IT" dirty="0"/>
          </a:p>
          <a:p>
            <a:r>
              <a:rPr lang="it-IT" dirty="0"/>
              <a:t>At the last Collaboration Board (CB) the </a:t>
            </a:r>
            <a:r>
              <a:rPr lang="it-IT" dirty="0" err="1"/>
              <a:t>composition</a:t>
            </a:r>
            <a:r>
              <a:rPr lang="it-IT" dirty="0"/>
              <a:t> of 7 over 9 Committees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endorsed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6266C6-7657-7308-AAEB-2026EB23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4BC3D7-3D6D-ADBA-C1F8-E0787A23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8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1E5D47-69CC-BA7A-56E1-2EC0A6B0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32" y="3233668"/>
            <a:ext cx="7045480" cy="3122682"/>
          </a:xfrm>
          <a:prstGeom prst="rect">
            <a:avLst/>
          </a:prstGeom>
        </p:spPr>
      </p:pic>
      <p:pic>
        <p:nvPicPr>
          <p:cNvPr id="8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82986641-9A37-3D46-A892-672B56EFA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6DC21-D5F1-3ECA-B20A-8C4BCA63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44"/>
            <a:ext cx="9932894" cy="845110"/>
          </a:xfrm>
        </p:spPr>
        <p:txBody>
          <a:bodyPr/>
          <a:lstStyle/>
          <a:p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Pivotal</a:t>
            </a:r>
            <a:r>
              <a:rPr lang="it-IT" dirty="0"/>
              <a:t> activities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0A6B8-C6E1-3529-87E4-F2B457DF6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156446"/>
            <a:ext cx="11568953" cy="5020235"/>
          </a:xfrm>
        </p:spPr>
        <p:txBody>
          <a:bodyPr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Updating the ET science case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considering the two possible configurations under evaluation: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 2L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Blue Book expected within 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Realizing a European network of R&amp;D infrastructures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Overall investment 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at the level of the RU (in some country)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&gt;60M€</a:t>
            </a:r>
          </a:p>
          <a:p>
            <a:pPr>
              <a:spcBef>
                <a:spcPts val="500"/>
              </a:spcBef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Characterization of the sites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definition of the standards to acquire characterization data and to analyze them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Active participation to the sites characterization in synergy with the National Host Teams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Defining the key elements of the ET detector design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(TDR)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Currently defining the Product Breakdown Structure (PBS) by “attaching” parameter tables to each element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Activity steered by the Project Office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WBS will be the next step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Providing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functional optical layout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the ET detector</a:t>
            </a:r>
          </a:p>
          <a:p>
            <a:pPr lvl="2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Triangular shape delivered</a:t>
            </a:r>
          </a:p>
          <a:p>
            <a:pPr lvl="2"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L-geometry just started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Supporting the realization of the detector layout by the Engineering Department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Providing the requirements document for the vacuum pipe (ET-0385A-24)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Providing a differential risk evaluation triangle vs 2L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F7BC3D-2315-E527-CC78-22165C86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259779-F05B-429C-44F8-A9DDE24E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9</a:t>
            </a:fld>
            <a:endParaRPr lang="en-US"/>
          </a:p>
        </p:txBody>
      </p:sp>
      <p:pic>
        <p:nvPicPr>
          <p:cNvPr id="6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0830BE44-8B7F-A5AA-5F99-7DC0CBE5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6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Widescreen</PresentationFormat>
  <Paragraphs>97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Nimbus Roman No9 L</vt:lpstr>
      <vt:lpstr>Nimbus Sans L</vt:lpstr>
      <vt:lpstr>Symbol</vt:lpstr>
      <vt:lpstr>Tema di Office</vt:lpstr>
      <vt:lpstr>Standard</vt:lpstr>
      <vt:lpstr>Report from the collaboration</vt:lpstr>
      <vt:lpstr>The Einstein Telescope Collaboration</vt:lpstr>
      <vt:lpstr>Evolution of the ET collaboration</vt:lpstr>
      <vt:lpstr>Composition of the ET collaboration</vt:lpstr>
      <vt:lpstr>Workload apparent distribution</vt:lpstr>
      <vt:lpstr>Phase 1 - Monitoring</vt:lpstr>
      <vt:lpstr>Phase 2: steering</vt:lpstr>
      <vt:lpstr>The SSB</vt:lpstr>
      <vt:lpstr>Current Pivotal activities </vt:lpstr>
      <vt:lpstr>ET-DREAMS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Punturo</dc:creator>
  <cp:lastModifiedBy>Michele Punturo</cp:lastModifiedBy>
  <cp:revision>1</cp:revision>
  <dcterms:created xsi:type="dcterms:W3CDTF">2024-06-17T06:06:01Z</dcterms:created>
  <dcterms:modified xsi:type="dcterms:W3CDTF">2024-06-17T07:27:16Z</dcterms:modified>
</cp:coreProperties>
</file>