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30" r:id="rId2"/>
    <p:sldId id="340" r:id="rId3"/>
    <p:sldId id="417" r:id="rId4"/>
    <p:sldId id="394" r:id="rId5"/>
    <p:sldId id="396" r:id="rId6"/>
    <p:sldId id="444" r:id="rId7"/>
    <p:sldId id="445" r:id="rId8"/>
    <p:sldId id="446" r:id="rId9"/>
    <p:sldId id="419" r:id="rId10"/>
    <p:sldId id="426" r:id="rId11"/>
    <p:sldId id="435" r:id="rId12"/>
    <p:sldId id="440" r:id="rId13"/>
    <p:sldId id="439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D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81"/>
    <p:restoredTop sz="91948"/>
  </p:normalViewPr>
  <p:slideViewPr>
    <p:cSldViewPr snapToGrid="0" snapToObjects="1">
      <p:cViewPr>
        <p:scale>
          <a:sx n="85" d="100"/>
          <a:sy n="85" d="100"/>
        </p:scale>
        <p:origin x="20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a\REDINNOVA%20Consulting%20Dropbox\REDINNOVA%20CONSULTING\REDINNOVA%20COMPARTIDO\CLIENTES\IFAE\ET-PP%20(Mario%20Martinez)\Monitoring%20Period%202\Budget_jp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a\REDINNOVA%20Consulting%20Dropbox\REDINNOVA%20CONSULTING\REDINNOVA%20COMPARTIDO\CLIENTES\IFAE\ET-PP%20(Mario%20Martinez)\Monitoring%20Period%202\Budget_jp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a\REDINNOVA%20Consulting%20Dropbox\REDINNOVA%20CONSULTING\REDINNOVA%20COMPARTIDO\CLIENTES\IFAE\ET-PP%20(Mario%20Martinez)\Monitoring%20Period%202\Budget_jp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Budget Monitoring - EC Contribution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'Info for meeting ppt'!$C$16</c:f>
              <c:strCache>
                <c:ptCount val="1"/>
                <c:pt idx="0">
                  <c:v>Budget Spent to date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'Info for meeting ppt'!$B$17:$B$28</c:f>
              <c:strCache>
                <c:ptCount val="12"/>
                <c:pt idx="0">
                  <c:v>IFAE</c:v>
                </c:pt>
                <c:pt idx="1">
                  <c:v>BSC</c:v>
                </c:pt>
                <c:pt idx="2">
                  <c:v>INFN</c:v>
                </c:pt>
                <c:pt idx="3">
                  <c:v>UW</c:v>
                </c:pt>
                <c:pt idx="4">
                  <c:v>CNRS</c:v>
                </c:pt>
                <c:pt idx="5">
                  <c:v>NIKHEF</c:v>
                </c:pt>
                <c:pt idx="6">
                  <c:v>UCL</c:v>
                </c:pt>
                <c:pt idx="7">
                  <c:v>ANTW</c:v>
                </c:pt>
                <c:pt idx="8">
                  <c:v>EGO</c:v>
                </c:pt>
                <c:pt idx="9">
                  <c:v>DESY</c:v>
                </c:pt>
                <c:pt idx="10">
                  <c:v>WIGNER</c:v>
                </c:pt>
                <c:pt idx="11">
                  <c:v>MUL</c:v>
                </c:pt>
              </c:strCache>
            </c:strRef>
          </c:cat>
          <c:val>
            <c:numRef>
              <c:f>'Info for meeting ppt'!$C$17:$C$28</c:f>
              <c:numCache>
                <c:formatCode>0%</c:formatCode>
                <c:ptCount val="12"/>
                <c:pt idx="0">
                  <c:v>0.45409381901140683</c:v>
                </c:pt>
                <c:pt idx="1">
                  <c:v>0.68223015135135134</c:v>
                </c:pt>
                <c:pt idx="2">
                  <c:v>6.6542965986394559E-2</c:v>
                </c:pt>
                <c:pt idx="3">
                  <c:v>0.2368971149253731</c:v>
                </c:pt>
                <c:pt idx="4">
                  <c:v>0.34359870578512403</c:v>
                </c:pt>
                <c:pt idx="5">
                  <c:v>0.59259154442538597</c:v>
                </c:pt>
                <c:pt idx="6">
                  <c:v>0.32925688888888888</c:v>
                </c:pt>
                <c:pt idx="7">
                  <c:v>0.17170733333333335</c:v>
                </c:pt>
                <c:pt idx="8">
                  <c:v>0.15066170833333331</c:v>
                </c:pt>
                <c:pt idx="9">
                  <c:v>0</c:v>
                </c:pt>
                <c:pt idx="10">
                  <c:v>0.71913529279803978</c:v>
                </c:pt>
                <c:pt idx="11">
                  <c:v>0.58776899999999999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58-4F47-8F15-8AA7A779678D}"/>
            </c:ext>
          </c:extLst>
        </c:ser>
        <c:ser>
          <c:idx val="1"/>
          <c:order val="1"/>
          <c:tx>
            <c:strRef>
              <c:f>'Info for meeting ppt'!$D$16</c:f>
              <c:strCache>
                <c:ptCount val="1"/>
                <c:pt idx="0">
                  <c:v>Remaining EC Contribution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'Info for meeting ppt'!$B$17:$B$28</c:f>
              <c:strCache>
                <c:ptCount val="12"/>
                <c:pt idx="0">
                  <c:v>IFAE</c:v>
                </c:pt>
                <c:pt idx="1">
                  <c:v>BSC</c:v>
                </c:pt>
                <c:pt idx="2">
                  <c:v>INFN</c:v>
                </c:pt>
                <c:pt idx="3">
                  <c:v>UW</c:v>
                </c:pt>
                <c:pt idx="4">
                  <c:v>CNRS</c:v>
                </c:pt>
                <c:pt idx="5">
                  <c:v>NIKHEF</c:v>
                </c:pt>
                <c:pt idx="6">
                  <c:v>UCL</c:v>
                </c:pt>
                <c:pt idx="7">
                  <c:v>ANTW</c:v>
                </c:pt>
                <c:pt idx="8">
                  <c:v>EGO</c:v>
                </c:pt>
                <c:pt idx="9">
                  <c:v>DESY</c:v>
                </c:pt>
                <c:pt idx="10">
                  <c:v>WIGNER</c:v>
                </c:pt>
                <c:pt idx="11">
                  <c:v>MUL</c:v>
                </c:pt>
              </c:strCache>
            </c:strRef>
          </c:cat>
          <c:val>
            <c:numRef>
              <c:f>'Info for meeting ppt'!$D$17:$D$28</c:f>
              <c:numCache>
                <c:formatCode>0%</c:formatCode>
                <c:ptCount val="12"/>
                <c:pt idx="0">
                  <c:v>0.54590618098859323</c:v>
                </c:pt>
                <c:pt idx="1">
                  <c:v>0.31776984864864866</c:v>
                </c:pt>
                <c:pt idx="2">
                  <c:v>0.93345703401360547</c:v>
                </c:pt>
                <c:pt idx="3">
                  <c:v>0.76310288507462687</c:v>
                </c:pt>
                <c:pt idx="4">
                  <c:v>0.65640129421487603</c:v>
                </c:pt>
                <c:pt idx="5">
                  <c:v>0.40740845557461403</c:v>
                </c:pt>
                <c:pt idx="6">
                  <c:v>0.67074311111111107</c:v>
                </c:pt>
                <c:pt idx="7">
                  <c:v>0.82829266666666668</c:v>
                </c:pt>
                <c:pt idx="8">
                  <c:v>0.84933829166666674</c:v>
                </c:pt>
                <c:pt idx="9">
                  <c:v>1</c:v>
                </c:pt>
                <c:pt idx="10">
                  <c:v>0.28086470720196022</c:v>
                </c:pt>
                <c:pt idx="11">
                  <c:v>0.41223100000000001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58-4F47-8F15-8AA7A7796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85275808"/>
        <c:axId val="1762702672"/>
      </c:barChart>
      <c:catAx>
        <c:axId val="168527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762702672"/>
        <c:crosses val="autoZero"/>
        <c:auto val="1"/>
        <c:lblAlgn val="ctr"/>
        <c:lblOffset val="100"/>
        <c:noMultiLvlLbl val="0"/>
      </c:catAx>
      <c:valAx>
        <c:axId val="1762702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68527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Budget Monitoring - Own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'Info for meeting ppt'!$C$30</c:f>
              <c:strCache>
                <c:ptCount val="1"/>
                <c:pt idx="0">
                  <c:v>Own Resources Spent to date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'Info for meeting ppt'!$B$31:$B$42</c:f>
              <c:strCache>
                <c:ptCount val="12"/>
                <c:pt idx="0">
                  <c:v>IFAE</c:v>
                </c:pt>
                <c:pt idx="1">
                  <c:v>BSC</c:v>
                </c:pt>
                <c:pt idx="2">
                  <c:v>INFN</c:v>
                </c:pt>
                <c:pt idx="3">
                  <c:v>UW</c:v>
                </c:pt>
                <c:pt idx="4">
                  <c:v>CNRS</c:v>
                </c:pt>
                <c:pt idx="5">
                  <c:v>NIKHEF</c:v>
                </c:pt>
                <c:pt idx="6">
                  <c:v>UCL</c:v>
                </c:pt>
                <c:pt idx="7">
                  <c:v>ANTW</c:v>
                </c:pt>
                <c:pt idx="8">
                  <c:v>EGO</c:v>
                </c:pt>
                <c:pt idx="9">
                  <c:v>DESY</c:v>
                </c:pt>
                <c:pt idx="10">
                  <c:v>WIGNER</c:v>
                </c:pt>
                <c:pt idx="11">
                  <c:v>MUL</c:v>
                </c:pt>
              </c:strCache>
            </c:strRef>
          </c:cat>
          <c:val>
            <c:numRef>
              <c:f>'Info for meeting ppt'!$C$31:$C$42</c:f>
              <c:numCache>
                <c:formatCode>0%</c:formatCode>
                <c:ptCount val="12"/>
                <c:pt idx="0">
                  <c:v>0.36841060618444355</c:v>
                </c:pt>
                <c:pt idx="1">
                  <c:v>0.46647836879432625</c:v>
                </c:pt>
                <c:pt idx="2">
                  <c:v>0.30333694701860503</c:v>
                </c:pt>
                <c:pt idx="3">
                  <c:v>0.35571893754441125</c:v>
                </c:pt>
                <c:pt idx="4">
                  <c:v>0.23115747225434563</c:v>
                </c:pt>
                <c:pt idx="5">
                  <c:v>0.46578372031348947</c:v>
                </c:pt>
                <c:pt idx="6">
                  <c:v>0.21770447999999998</c:v>
                </c:pt>
                <c:pt idx="7">
                  <c:v>0.23053018211920526</c:v>
                </c:pt>
                <c:pt idx="8">
                  <c:v>0.14349988700564972</c:v>
                </c:pt>
                <c:pt idx="9">
                  <c:v>0</c:v>
                </c:pt>
                <c:pt idx="10">
                  <c:v>0.22134351891059437</c:v>
                </c:pt>
                <c:pt idx="11">
                  <c:v>0.26705964444444447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FF-4770-B26D-E978A2954387}"/>
            </c:ext>
          </c:extLst>
        </c:ser>
        <c:ser>
          <c:idx val="1"/>
          <c:order val="1"/>
          <c:tx>
            <c:strRef>
              <c:f>'Info for meeting ppt'!$D$30</c:f>
              <c:strCache>
                <c:ptCount val="1"/>
                <c:pt idx="0">
                  <c:v>Remaining Budget Own Resources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'Info for meeting ppt'!$B$31:$B$42</c:f>
              <c:strCache>
                <c:ptCount val="12"/>
                <c:pt idx="0">
                  <c:v>IFAE</c:v>
                </c:pt>
                <c:pt idx="1">
                  <c:v>BSC</c:v>
                </c:pt>
                <c:pt idx="2">
                  <c:v>INFN</c:v>
                </c:pt>
                <c:pt idx="3">
                  <c:v>UW</c:v>
                </c:pt>
                <c:pt idx="4">
                  <c:v>CNRS</c:v>
                </c:pt>
                <c:pt idx="5">
                  <c:v>NIKHEF</c:v>
                </c:pt>
                <c:pt idx="6">
                  <c:v>UCL</c:v>
                </c:pt>
                <c:pt idx="7">
                  <c:v>ANTW</c:v>
                </c:pt>
                <c:pt idx="8">
                  <c:v>EGO</c:v>
                </c:pt>
                <c:pt idx="9">
                  <c:v>DESY</c:v>
                </c:pt>
                <c:pt idx="10">
                  <c:v>WIGNER</c:v>
                </c:pt>
                <c:pt idx="11">
                  <c:v>MUL</c:v>
                </c:pt>
              </c:strCache>
            </c:strRef>
          </c:cat>
          <c:val>
            <c:numRef>
              <c:f>'Info for meeting ppt'!$D$31:$D$42</c:f>
              <c:numCache>
                <c:formatCode>0%</c:formatCode>
                <c:ptCount val="12"/>
                <c:pt idx="0">
                  <c:v>0.63158939381555645</c:v>
                </c:pt>
                <c:pt idx="1">
                  <c:v>0.53352163120567375</c:v>
                </c:pt>
                <c:pt idx="2">
                  <c:v>0.69666305298139497</c:v>
                </c:pt>
                <c:pt idx="3">
                  <c:v>0.6442810624555888</c:v>
                </c:pt>
                <c:pt idx="4">
                  <c:v>0.76884252774565431</c:v>
                </c:pt>
                <c:pt idx="5">
                  <c:v>0.53421627968651053</c:v>
                </c:pt>
                <c:pt idx="6">
                  <c:v>0.78229552000000002</c:v>
                </c:pt>
                <c:pt idx="7">
                  <c:v>0.76946981788079472</c:v>
                </c:pt>
                <c:pt idx="8">
                  <c:v>0.85650011299435025</c:v>
                </c:pt>
                <c:pt idx="9">
                  <c:v>0</c:v>
                </c:pt>
                <c:pt idx="10">
                  <c:v>0.77865648108940566</c:v>
                </c:pt>
                <c:pt idx="11">
                  <c:v>0.73294035555555559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FF-4770-B26D-E978A2954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8061744"/>
        <c:axId val="103408224"/>
      </c:barChart>
      <c:catAx>
        <c:axId val="12806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03408224"/>
        <c:crosses val="autoZero"/>
        <c:auto val="1"/>
        <c:lblAlgn val="ctr"/>
        <c:lblOffset val="100"/>
        <c:noMultiLvlLbl val="0"/>
      </c:catAx>
      <c:valAx>
        <c:axId val="1034082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2806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'Info for meeting ppt'!$G$44</c:f>
              <c:strCache>
                <c:ptCount val="1"/>
                <c:pt idx="0">
                  <c:v>Forecast Budget Spending untill RP2 end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'Info for meeting ppt'!$F$45:$F$56</c:f>
              <c:strCache>
                <c:ptCount val="12"/>
                <c:pt idx="0">
                  <c:v>IFAE</c:v>
                </c:pt>
                <c:pt idx="1">
                  <c:v>BSC</c:v>
                </c:pt>
                <c:pt idx="2">
                  <c:v>INFN</c:v>
                </c:pt>
                <c:pt idx="3">
                  <c:v>UW</c:v>
                </c:pt>
                <c:pt idx="4">
                  <c:v>CNRS</c:v>
                </c:pt>
                <c:pt idx="5">
                  <c:v>NIKHEF</c:v>
                </c:pt>
                <c:pt idx="6">
                  <c:v>UCL</c:v>
                </c:pt>
                <c:pt idx="7">
                  <c:v>ANTW</c:v>
                </c:pt>
                <c:pt idx="8">
                  <c:v>EGO</c:v>
                </c:pt>
                <c:pt idx="9">
                  <c:v>DESY</c:v>
                </c:pt>
                <c:pt idx="10">
                  <c:v>WIGNER</c:v>
                </c:pt>
                <c:pt idx="11">
                  <c:v>MUL</c:v>
                </c:pt>
              </c:strCache>
            </c:strRef>
          </c:cat>
          <c:val>
            <c:numRef>
              <c:f>'Info for meeting ppt'!$G$45:$G$56</c:f>
              <c:numCache>
                <c:formatCode>0%</c:formatCode>
                <c:ptCount val="12"/>
                <c:pt idx="0">
                  <c:v>0.68591511178707221</c:v>
                </c:pt>
                <c:pt idx="1">
                  <c:v>0.94342117837837836</c:v>
                </c:pt>
                <c:pt idx="2">
                  <c:v>0.11688310204081633</c:v>
                </c:pt>
                <c:pt idx="3">
                  <c:v>0.6943751746268656</c:v>
                </c:pt>
                <c:pt idx="4">
                  <c:v>0.60407568925619848</c:v>
                </c:pt>
                <c:pt idx="5">
                  <c:v>0.77955552384219551</c:v>
                </c:pt>
                <c:pt idx="6">
                  <c:v>0.50036800000000003</c:v>
                </c:pt>
                <c:pt idx="7">
                  <c:v>0.58504066666666665</c:v>
                </c:pt>
                <c:pt idx="8">
                  <c:v>0.504828375</c:v>
                </c:pt>
                <c:pt idx="9">
                  <c:v>1.9199999999999998E-2</c:v>
                </c:pt>
                <c:pt idx="10">
                  <c:v>0.815077449330883</c:v>
                </c:pt>
                <c:pt idx="11">
                  <c:v>1.0726174848484848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D1-4838-BADF-2A7880AAD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015280"/>
        <c:axId val="103439424"/>
      </c:barChart>
      <c:catAx>
        <c:axId val="11801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03439424"/>
        <c:crosses val="autoZero"/>
        <c:auto val="1"/>
        <c:lblAlgn val="ctr"/>
        <c:lblOffset val="100"/>
        <c:noMultiLvlLbl val="0"/>
      </c:catAx>
      <c:valAx>
        <c:axId val="1034394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1801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D6E4C-4508-DF46-9BAB-7C8304A85BBF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46C1F-9E67-0A42-A5A8-006C9DBA5A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6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8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0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3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96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1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62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9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A46C1F-9E67-0A42-A5A8-006C9DBA5A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53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s-ES" dirty="0"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8375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s-ES" dirty="0"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4083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s-ES" dirty="0"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3001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s-ES" dirty="0"/>
          </a:p>
        </p:txBody>
      </p:sp>
      <p:sp>
        <p:nvSpPr>
          <p:cNvPr id="127" name="Google Shape;12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57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5DAD7-C83F-9240-AB6A-5965A3C53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340EFD-7E42-CE4F-A9B9-E86D26D9E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87CE-85C1-6F4A-A77A-9EEEF8AA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16/06/2024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2521BF-2819-7B47-91A5-A4C91960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5EE5A6-719F-D748-906D-2E3321F1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7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641A-7289-8C42-960E-70CAA9AB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D39FF6-1792-314D-B3C3-9A86AC1FA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FAD3D3-E69E-B44D-807D-032FEF95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34865F-B48C-8A48-9FBC-71B58E30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DA49B-75F5-7541-8471-A9116F428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6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7588222-007B-CE49-A35D-4AAD6399C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DD89AC-E773-C949-AD4D-411CE59A8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BB4420-B959-B648-9F28-07678555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7723B1-538F-1145-B5D2-04D797E0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4DFC4C-492A-F648-8067-965703C9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62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2617-F728-4345-9B63-C0B5F79D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96419-4C10-4573-9A34-A9E44962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271FF-57D3-46C2-B896-B112906A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3037F-AC0A-45F2-9BE0-E2564EE6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0DB9A4-7C00-41BB-B303-4E91C20728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7351E8-B1DF-47F2-BEAE-438019E48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6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2617-F728-4345-9B63-C0B5F79D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F96419-4C10-4573-9A34-A9E44962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271FF-57D3-46C2-B896-B112906A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3037F-AC0A-45F2-9BE0-E2564EE61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C0DB9A4-7C00-41BB-B303-4E91C20728D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67351E8-B1DF-47F2-BEAE-438019E48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2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4_Título y objeto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32" name="Google Shape;32;p28"/>
          <p:cNvSpPr txBox="1">
            <a:spLocks noGrp="1"/>
          </p:cNvSpPr>
          <p:nvPr>
            <p:ph type="body" idx="1"/>
          </p:nvPr>
        </p:nvSpPr>
        <p:spPr>
          <a:xfrm>
            <a:off x="838200" y="2044699"/>
            <a:ext cx="10515600" cy="4328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2947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E5BA0-733E-7649-BCF0-81CAEB3F4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5DCBCC-C7E2-A847-AD01-EEF74EB81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288957-FC32-1246-B6A4-30CF5B39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4FA8B-1A21-944A-9EF2-1F15C651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5EFE21-3EAB-4C4D-B830-1F04FF4F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85F4F-5573-3548-A4B2-88789751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69F9C2-F398-1842-9903-749CBC954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3376A0-8B6A-EF44-8F41-C9280CEC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93CE52-BABA-2540-8CBD-5622BDF29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B81296-3171-E04C-97D8-E9FCFF95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A94BF-456C-544E-A6FB-6BAAA869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AFE701-157B-E545-8B79-9CA6100BF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4D667B-E8ED-0F4B-8D4E-137705BAF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D54A24-7BFC-AE4B-9168-8CF30768D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E2A021-E981-454D-A4D5-F1A8E183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0713C7-C49C-8943-9E35-D4573DA9F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5A553-FC00-D647-BF4D-A8F9BC15C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75575E-3C99-914A-8665-FE13C7C0E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22BB69-23BC-BA44-8EE0-2D26F48AE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632595-3D8E-D541-9510-60D878EC3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558FFEA-B200-5046-8B24-2DB5D5A9A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F04CEE-D86F-E54C-9725-7EE336EC9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A136DE-908A-B342-B03C-D5F929A05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D1A198-4518-C24C-846A-3133C3A9C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6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3EF34-2D86-9F4B-8A66-97012C29F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315FC7-A1BA-064D-911C-4104ACE6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624AC8-D763-9543-8CBC-2F6AEA61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7DA4F8-9A6D-6D46-B64B-60B8C36A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6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A5A465-A10C-DC41-B34C-B7D257F8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CB9A48-7D2B-DD4B-A550-719D9EB7D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EA5EE61-C8A6-AF45-B714-CA6EF61C8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0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FEC998-4BF9-AA4D-B93E-B2FBF1DD7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6280E6-A25D-AC46-95C0-8444C37B5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12AD13-78D0-DC4C-97DF-4FCBB92D2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AEE41C-7FEF-3F4C-A416-D5AF669A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CB67A8-C247-A44B-8D8B-6F3D9143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757B47-7D11-F045-894D-20564C9D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1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6D0C2-BF95-4B4A-9707-692CCE8A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07BE81-EB00-D648-97AD-2378E5727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04DCF1-D2AB-354D-B95B-78838D119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299E78-937A-894B-97F2-34E6C1E0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50B861-6204-3C49-B405-1FD26EE52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4B48D5-1265-9649-A883-5A2579410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7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99BA4C4-4292-B24B-A39E-D5F634F3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EB891B-97EF-9B4C-B727-AEE56C941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FC8357-F9A0-6B44-83DF-3D510D8072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26F61-0AAD-0640-A3D5-1AF10F7A05D4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4A8C2-F234-1245-A6C0-A339E826D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6C8C99-A53E-C245-8660-B2F8B9BFF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BBC9-DBF5-144A-8376-CD9B8698C38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8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ET-PP 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annual </a:t>
            </a: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meeting: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administrative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details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14047D9-FEC4-5741-8E7C-1BAB4BE06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7702" y="5537118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17/06/2024</a:t>
            </a:r>
          </a:p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Grant agreement: Nº 101079696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C3331CF-832A-BD49-B245-ECFE647CA5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6114" b="-1"/>
          <a:stretch/>
        </p:blipFill>
        <p:spPr>
          <a:xfrm>
            <a:off x="419382" y="770070"/>
            <a:ext cx="4047843" cy="394968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32DE42F0-6EAA-2842-B57E-BCEA189D54B8}"/>
              </a:ext>
            </a:extLst>
          </p:cNvPr>
          <p:cNvSpPr txBox="1"/>
          <p:nvPr/>
        </p:nvSpPr>
        <p:spPr>
          <a:xfrm>
            <a:off x="0" y="15703"/>
            <a:ext cx="604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Project: 101079696 — ET-PP — HORIZON-INFRA-2021-DEV-02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6B3FFA-9B66-264A-B3FF-9191F1E0B8FC}"/>
              </a:ext>
            </a:extLst>
          </p:cNvPr>
          <p:cNvSpPr txBox="1"/>
          <p:nvPr/>
        </p:nvSpPr>
        <p:spPr>
          <a:xfrm>
            <a:off x="217515" y="5537118"/>
            <a:ext cx="30711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Horizon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Coordination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Support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8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AFDB3784-C4FE-3A42-8B55-6A710BC86F97}"/>
              </a:ext>
            </a:extLst>
          </p:cNvPr>
          <p:cNvSpPr txBox="1"/>
          <p:nvPr/>
        </p:nvSpPr>
        <p:spPr>
          <a:xfrm>
            <a:off x="0" y="34560"/>
            <a:ext cx="2269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Milestones up to date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F79B5446-DF1C-7B48-BFD5-DF8BA1D7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10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B8AC9572-63B1-054D-BC11-D9B7910EA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BBC69928-2654-754B-A880-F4780FDF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7DF2C75-9C6A-421D-83A0-3CF79866C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86" y="546934"/>
            <a:ext cx="10393471" cy="531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25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03C5CBF-2B60-074C-82DA-6F5B8E866A56}"/>
              </a:ext>
            </a:extLst>
          </p:cNvPr>
          <p:cNvSpPr txBox="1"/>
          <p:nvPr/>
        </p:nvSpPr>
        <p:spPr>
          <a:xfrm>
            <a:off x="92716" y="51245"/>
            <a:ext cx="2334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Deliverables up to RP2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3E73BC77-45B5-EC42-949F-20C2C3FA4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11</a:t>
            </a:fld>
            <a:endParaRPr lang="en-US" sz="1400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15FE378A-BCF3-EB43-9F75-B37EDDC3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33038DBC-6BF9-1A48-B578-DB030326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781E990-2207-3848-B684-087AFD523D6F}"/>
              </a:ext>
            </a:extLst>
          </p:cNvPr>
          <p:cNvSpPr txBox="1"/>
          <p:nvPr/>
        </p:nvSpPr>
        <p:spPr>
          <a:xfrm>
            <a:off x="146807" y="5950247"/>
            <a:ext cx="1189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Procedure for the Review of Deliverables and Milestones:  1) Consortium; 2) Coordinator; 3) ET management; 4) F&amp;T Portal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B897617-ED23-4C39-BFF9-0B2C82FBB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20577"/>
            <a:ext cx="9858375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6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B8120ED-3888-AE4B-A5E9-5F0D8DDF70B9}"/>
              </a:ext>
            </a:extLst>
          </p:cNvPr>
          <p:cNvSpPr txBox="1"/>
          <p:nvPr/>
        </p:nvSpPr>
        <p:spPr>
          <a:xfrm>
            <a:off x="605842" y="2220744"/>
            <a:ext cx="11121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DDC8EB-AB16-6046-AF39-D932B4A26949}"/>
              </a:ext>
            </a:extLst>
          </p:cNvPr>
          <p:cNvSpPr txBox="1"/>
          <p:nvPr/>
        </p:nvSpPr>
        <p:spPr>
          <a:xfrm>
            <a:off x="143345" y="1081971"/>
            <a:ext cx="121419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/>
              <a:t>DISCUSSION with the Project Officer on the project modifications. If necessary </a:t>
            </a:r>
            <a:r>
              <a:rPr lang="en-US" b="1" dirty="0">
                <a:sym typeface="Wingdings" panose="05000000000000000000" pitchFamily="2" charset="2"/>
              </a:rPr>
              <a:t> launching of the request for amendment</a:t>
            </a:r>
          </a:p>
          <a:p>
            <a:pPr marL="285750" indent="-285750">
              <a:buFontTx/>
              <a:buChar char="-"/>
            </a:pPr>
            <a:endParaRPr lang="en-US" b="1" dirty="0">
              <a:sym typeface="Wingdings" panose="05000000000000000000" pitchFamily="2" charset="2"/>
            </a:endParaRPr>
          </a:p>
          <a:p>
            <a:pPr marL="804863" indent="-441325"/>
            <a:r>
              <a:rPr lang="en-US" dirty="0">
                <a:sym typeface="Wingdings" panose="05000000000000000000" pitchFamily="2" charset="2"/>
              </a:rPr>
              <a:t>ACTIONS:</a:t>
            </a:r>
          </a:p>
          <a:p>
            <a:pPr marL="804863" indent="-26511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Discussion on the delays in the work packages</a:t>
            </a:r>
          </a:p>
          <a:p>
            <a:pPr marL="1262063" lvl="2" indent="-26511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Possible causes and Impact on the project goals</a:t>
            </a:r>
          </a:p>
          <a:p>
            <a:pPr marL="1262063" lvl="2" indent="-26511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New due dates and Action Plan</a:t>
            </a:r>
          </a:p>
          <a:p>
            <a:pPr marL="804863" indent="-26511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Meeting with the Project Officer</a:t>
            </a:r>
          </a:p>
          <a:p>
            <a:pPr marL="804863" indent="-265113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Amendment (if required)</a:t>
            </a:r>
          </a:p>
          <a:p>
            <a:pPr marL="285750" indent="-285750">
              <a:buFontTx/>
              <a:buChar char="-"/>
            </a:pPr>
            <a:endParaRPr lang="en-US" b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b="1" dirty="0">
                <a:sym typeface="Wingdings" panose="05000000000000000000" pitchFamily="2" charset="2"/>
              </a:rPr>
              <a:t>2</a:t>
            </a:r>
            <a:r>
              <a:rPr lang="en-US" b="1" baseline="30000" dirty="0">
                <a:sym typeface="Wingdings" panose="05000000000000000000" pitchFamily="2" charset="2"/>
              </a:rPr>
              <a:t>nd</a:t>
            </a:r>
            <a:r>
              <a:rPr lang="en-US" b="1" dirty="0">
                <a:sym typeface="Wingdings" panose="05000000000000000000" pitchFamily="2" charset="2"/>
              </a:rPr>
              <a:t> period reporting (March  - April 2025)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E9FE4D3-5216-7042-AC17-0183AD1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12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872DE26-A06C-8541-87AD-A91E56EA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F66D871-68D1-C54B-8D14-491A501B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13/06/2022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A5EBD9B-E3F6-794F-9031-FAA50B178F6F}"/>
              </a:ext>
            </a:extLst>
          </p:cNvPr>
          <p:cNvSpPr txBox="1"/>
          <p:nvPr/>
        </p:nvSpPr>
        <p:spPr>
          <a:xfrm>
            <a:off x="143345" y="67349"/>
            <a:ext cx="3260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4) NEXT COMING STEPS </a:t>
            </a:r>
          </a:p>
        </p:txBody>
      </p:sp>
    </p:spTree>
    <p:extLst>
      <p:ext uri="{BB962C8B-B14F-4D97-AF65-F5344CB8AC3E}">
        <p14:creationId xmlns:p14="http://schemas.microsoft.com/office/powerpoint/2010/main" val="117663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ET-PP 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annual </a:t>
            </a: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meeting: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administrative</a:t>
            </a:r>
            <a:b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5100" kern="1200" cap="none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details</a:t>
            </a:r>
            <a:br>
              <a:rPr lang="en-US" sz="51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51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14047D9-FEC4-5741-8E7C-1BAB4BE06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77702" y="5537118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17/06/2023</a:t>
            </a:r>
            <a:r>
              <a:rPr lang="en-US" sz="2000" dirty="0">
                <a:solidFill>
                  <a:schemeClr val="bg1"/>
                </a:solidFill>
              </a:rPr>
              <a:t>4</a:t>
            </a:r>
          </a:p>
          <a:p>
            <a:pPr algn="l"/>
            <a:r>
              <a:rPr lang="en-US" sz="20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Grant agreement: Nº 101079696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0C3331CF-832A-BD49-B245-ECFE647CA5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6114" b="-1"/>
          <a:stretch/>
        </p:blipFill>
        <p:spPr>
          <a:xfrm>
            <a:off x="419382" y="770070"/>
            <a:ext cx="4047843" cy="394968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32DE42F0-6EAA-2842-B57E-BCEA189D54B8}"/>
              </a:ext>
            </a:extLst>
          </p:cNvPr>
          <p:cNvSpPr txBox="1"/>
          <p:nvPr/>
        </p:nvSpPr>
        <p:spPr>
          <a:xfrm>
            <a:off x="0" y="15703"/>
            <a:ext cx="604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Project: 101079696 — ET-PP — HORIZON-INFRA-2021-DEV-02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86B3FFA-9B66-264A-B3FF-9191F1E0B8FC}"/>
              </a:ext>
            </a:extLst>
          </p:cNvPr>
          <p:cNvSpPr txBox="1"/>
          <p:nvPr/>
        </p:nvSpPr>
        <p:spPr>
          <a:xfrm>
            <a:off x="217515" y="5537118"/>
            <a:ext cx="30711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Horizon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Europe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Coordination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Support</a:t>
            </a:r>
            <a:r>
              <a:rPr lang="es-E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s-ES" b="1" dirty="0" err="1">
                <a:solidFill>
                  <a:schemeClr val="bg1">
                    <a:lumMod val="50000"/>
                  </a:schemeClr>
                </a:solidFill>
              </a:rPr>
              <a:t>Actions</a:t>
            </a:r>
            <a:endParaRPr lang="es-ES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17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868" y="136525"/>
            <a:ext cx="3050894" cy="1325563"/>
          </a:xfrm>
        </p:spPr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8C947-47C8-4643-9EAC-F06C7DF9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2</a:t>
            </a:fld>
            <a:endParaRPr lang="en-US" sz="14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D58B5C6-B57F-6D45-B1A7-6F08C356DB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868" y="1505494"/>
            <a:ext cx="10515600" cy="43281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1) Status of the project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Budget Monitoring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3) Amendment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4) Next steps</a:t>
            </a:r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F9B066DB-1445-924E-9778-3C4BF06D25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</p:spTree>
    <p:extLst>
      <p:ext uri="{BB962C8B-B14F-4D97-AF65-F5344CB8AC3E}">
        <p14:creationId xmlns:p14="http://schemas.microsoft.com/office/powerpoint/2010/main" val="224198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88425-2F50-4608-A74C-052CD9F68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68" y="17018"/>
            <a:ext cx="6512901" cy="1325563"/>
          </a:xfrm>
        </p:spPr>
        <p:txBody>
          <a:bodyPr/>
          <a:lstStyle/>
          <a:p>
            <a:r>
              <a:rPr lang="en-US" dirty="0"/>
              <a:t>Status of the project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53B5B-17BE-4FD5-A01D-77FAC793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3</a:t>
            </a:fld>
            <a:endParaRPr lang="en-US" sz="14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9D58B5C6-B57F-6D45-B1A7-6F08C356DB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028191"/>
            <a:ext cx="10515600" cy="432815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/>
              <a:t>Starting date: 01/09/2022 </a:t>
            </a:r>
          </a:p>
          <a:p>
            <a:pPr>
              <a:buFontTx/>
              <a:buChar char="-"/>
            </a:pPr>
            <a:r>
              <a:rPr lang="en-US" dirty="0"/>
              <a:t>Ending date: 31/08/2026 </a:t>
            </a:r>
          </a:p>
          <a:p>
            <a:pPr>
              <a:buFontTx/>
              <a:buChar char="-"/>
            </a:pPr>
            <a:r>
              <a:rPr lang="en-US" dirty="0"/>
              <a:t>Project duration: 48 months (now, M22). </a:t>
            </a:r>
          </a:p>
          <a:p>
            <a:pPr>
              <a:buFontTx/>
              <a:buChar char="-"/>
            </a:pPr>
            <a:r>
              <a:rPr lang="en-US" dirty="0"/>
              <a:t>RP1 reporting – submitted. Waiting for the Commission approval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34A9AC4B-33D4-264C-BA7D-D96D478B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0" name="Date Placeholder 1">
            <a:extLst>
              <a:ext uri="{FF2B5EF4-FFF2-40B4-BE49-F238E27FC236}">
                <a16:creationId xmlns:a16="http://schemas.microsoft.com/office/drawing/2014/main" id="{554A35CC-13A5-E343-A6A8-9344C939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</p:spTree>
    <p:extLst>
      <p:ext uri="{BB962C8B-B14F-4D97-AF65-F5344CB8AC3E}">
        <p14:creationId xmlns:p14="http://schemas.microsoft.com/office/powerpoint/2010/main" val="391664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F3AABE22-CEEB-2A4C-97B7-1F74D013A4E4}"/>
              </a:ext>
            </a:extLst>
          </p:cNvPr>
          <p:cNvSpPr txBox="1"/>
          <p:nvPr/>
        </p:nvSpPr>
        <p:spPr>
          <a:xfrm>
            <a:off x="49209" y="45212"/>
            <a:ext cx="2160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err="1"/>
              <a:t>Reporting</a:t>
            </a:r>
            <a:r>
              <a:rPr lang="es-ES" sz="2000" b="1" dirty="0"/>
              <a:t> </a:t>
            </a:r>
            <a:r>
              <a:rPr lang="es-ES" sz="2000" b="1" dirty="0" err="1"/>
              <a:t>periods</a:t>
            </a:r>
            <a:r>
              <a:rPr lang="es-ES" sz="2000" b="1" dirty="0"/>
              <a:t>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B8120ED-3888-AE4B-A5E9-5F0D8DDF70B9}"/>
              </a:ext>
            </a:extLst>
          </p:cNvPr>
          <p:cNvSpPr txBox="1"/>
          <p:nvPr/>
        </p:nvSpPr>
        <p:spPr>
          <a:xfrm>
            <a:off x="605842" y="2220744"/>
            <a:ext cx="11121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  <a:p>
            <a:pPr marL="285750" indent="-285750" algn="just">
              <a:buFontTx/>
              <a:buChar char="-"/>
            </a:pPr>
            <a:endParaRPr lang="en-US" dirty="0"/>
          </a:p>
        </p:txBody>
      </p:sp>
      <p:graphicFrame>
        <p:nvGraphicFramePr>
          <p:cNvPr id="13" name="Tabla 13">
            <a:extLst>
              <a:ext uri="{FF2B5EF4-FFF2-40B4-BE49-F238E27FC236}">
                <a16:creationId xmlns:a16="http://schemas.microsoft.com/office/drawing/2014/main" id="{9480F765-C26E-964A-A557-872CFCBE5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12782"/>
              </p:ext>
            </p:extLst>
          </p:nvPr>
        </p:nvGraphicFramePr>
        <p:xfrm>
          <a:off x="2209800" y="752644"/>
          <a:ext cx="860037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396">
                  <a:extLst>
                    <a:ext uri="{9D8B030D-6E8A-4147-A177-3AD203B41FA5}">
                      <a16:colId xmlns:a16="http://schemas.microsoft.com/office/drawing/2014/main" val="338244394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395711878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573470109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813729567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3156823490"/>
                    </a:ext>
                  </a:extLst>
                </a:gridCol>
                <a:gridCol w="1433396">
                  <a:extLst>
                    <a:ext uri="{9D8B030D-6E8A-4147-A177-3AD203B41FA5}">
                      <a16:colId xmlns:a16="http://schemas.microsoft.com/office/drawing/2014/main" val="213554073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Reporting periods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from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Deadline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Project reviews (timing month)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928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Periodic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31/10/2023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9435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Periodic 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(28/02/2025)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30/04/2025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9625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Final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31/10/2026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00328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51DB576D-9E59-8F4B-940B-FBCE44FDF1CA}"/>
              </a:ext>
            </a:extLst>
          </p:cNvPr>
          <p:cNvSpPr txBox="1"/>
          <p:nvPr/>
        </p:nvSpPr>
        <p:spPr>
          <a:xfrm>
            <a:off x="237507" y="4366633"/>
            <a:ext cx="768107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-Technical report </a:t>
            </a:r>
            <a:r>
              <a:rPr lang="en-US" b="1" u="sng" dirty="0"/>
              <a:t>(template provided by the EC + continuous reporting portal)</a:t>
            </a:r>
            <a:endParaRPr lang="en-US" b="1" u="sng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DDC8EB-AB16-6046-AF39-D932B4A26949}"/>
              </a:ext>
            </a:extLst>
          </p:cNvPr>
          <p:cNvSpPr txBox="1"/>
          <p:nvPr/>
        </p:nvSpPr>
        <p:spPr>
          <a:xfrm>
            <a:off x="237507" y="5084188"/>
            <a:ext cx="59879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sz="2000" b="1" dirty="0"/>
              <a:t>Financial report </a:t>
            </a:r>
            <a:r>
              <a:rPr lang="en-US" b="1" u="sng" dirty="0"/>
              <a:t>(done in the Funding and Tenders Portal)</a:t>
            </a:r>
            <a:endParaRPr lang="en-US" b="1" u="sng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E9FE4D3-5216-7042-AC17-0183AD1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4</a:t>
            </a:fld>
            <a:endParaRPr lang="en-US" sz="1400"/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5872DE26-A06C-8541-87AD-A91E56EA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EF66D871-68D1-C54B-8D14-491A501B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050A0B8-152F-6942-BEF2-E8752CBE20B3}"/>
              </a:ext>
            </a:extLst>
          </p:cNvPr>
          <p:cNvSpPr txBox="1">
            <a:spLocks/>
          </p:cNvSpPr>
          <p:nvPr/>
        </p:nvSpPr>
        <p:spPr>
          <a:xfrm>
            <a:off x="2608244" y="5757778"/>
            <a:ext cx="6975512" cy="525886"/>
          </a:xfrm>
          <a:prstGeom prst="rect">
            <a:avLst/>
          </a:prstGeom>
          <a:ln w="28575">
            <a:solidFill>
              <a:schemeClr val="accent4"/>
            </a:solidFill>
            <a:prstDash val="sysDot"/>
          </a:ln>
        </p:spPr>
        <p:txBody>
          <a:bodyPr vert="horz" lIns="91440" tIns="108000" rIns="91440" bIns="10800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Bef>
                <a:spcPts val="1200"/>
              </a:spcBef>
              <a:buClr>
                <a:schemeClr val="accent2"/>
              </a:buClr>
            </a:pPr>
            <a:r>
              <a:rPr lang="en-US" sz="2000" dirty="0"/>
              <a:t>Electronic submission via the Funding &amp; Tenders Portal</a:t>
            </a:r>
          </a:p>
        </p:txBody>
      </p:sp>
    </p:spTree>
    <p:extLst>
      <p:ext uri="{BB962C8B-B14F-4D97-AF65-F5344CB8AC3E}">
        <p14:creationId xmlns:p14="http://schemas.microsoft.com/office/powerpoint/2010/main" val="248670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AD0787-9BE4-B447-82B9-B7976EC107CE}"/>
              </a:ext>
            </a:extLst>
          </p:cNvPr>
          <p:cNvSpPr txBox="1">
            <a:spLocks/>
          </p:cNvSpPr>
          <p:nvPr/>
        </p:nvSpPr>
        <p:spPr>
          <a:xfrm>
            <a:off x="0" y="130574"/>
            <a:ext cx="1651107" cy="4170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highlight>
                  <a:srgbClr val="80D0C7"/>
                </a:highlight>
              </a:rPr>
              <a:t>PAYMENTS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E5F452B-C8B3-484B-A744-67EE633204EC}"/>
              </a:ext>
            </a:extLst>
          </p:cNvPr>
          <p:cNvSpPr txBox="1"/>
          <p:nvPr/>
        </p:nvSpPr>
        <p:spPr>
          <a:xfrm>
            <a:off x="10936" y="850176"/>
            <a:ext cx="121701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dirty="0"/>
              <a:t>Total Budget: maximum grant amount </a:t>
            </a:r>
            <a:r>
              <a:rPr lang="en-US" b="1" dirty="0"/>
              <a:t>3,450,000.00 € </a:t>
            </a:r>
            <a:r>
              <a:rPr lang="en-US" dirty="0"/>
              <a:t>(made to the coordinator, distribute the amounts to the beneficiaries)</a:t>
            </a:r>
          </a:p>
          <a:p>
            <a:pPr algn="just"/>
            <a:endParaRPr lang="en-US" dirty="0"/>
          </a:p>
          <a:p>
            <a:pPr marL="285750" indent="-285750" algn="just">
              <a:buFontTx/>
              <a:buChar char="-"/>
            </a:pPr>
            <a:r>
              <a:rPr lang="en-US" b="1" u="sng" dirty="0" err="1"/>
              <a:t>Prefinancing</a:t>
            </a:r>
            <a:r>
              <a:rPr lang="en-US" b="1" u="sng" dirty="0"/>
              <a:t> payment: </a:t>
            </a:r>
            <a:r>
              <a:rPr lang="en-US" b="1" dirty="0"/>
              <a:t>1,839,885.00 €</a:t>
            </a:r>
            <a:r>
              <a:rPr lang="en-US" dirty="0"/>
              <a:t> (53.3 %) distributed between partners in two payments following provisions of the CA</a:t>
            </a:r>
          </a:p>
          <a:p>
            <a:pPr algn="just"/>
            <a:endParaRPr lang="en-US" b="1" dirty="0"/>
          </a:p>
          <a:p>
            <a:pPr marL="285750" indent="-285750" algn="just">
              <a:buFontTx/>
              <a:buChar char="-"/>
            </a:pPr>
            <a:r>
              <a:rPr lang="en-US" b="1" dirty="0"/>
              <a:t>Interim payment from de Commission:</a:t>
            </a:r>
          </a:p>
          <a:p>
            <a:pPr marL="742950" lvl="1" indent="-285750" algn="just">
              <a:buFontTx/>
              <a:buChar char="-"/>
            </a:pPr>
            <a:r>
              <a:rPr lang="en-US" dirty="0"/>
              <a:t>The payment was suspended, due to required corrections of the Data Management Plan</a:t>
            </a:r>
          </a:p>
          <a:p>
            <a:pPr marL="742950" lvl="1" indent="-285750" algn="just">
              <a:buFontTx/>
              <a:buChar char="-"/>
            </a:pPr>
            <a:r>
              <a:rPr lang="en-US" b="1" dirty="0"/>
              <a:t>The Deliverable and the Report have been re-submitted. Pending on the approval and Payment Letter</a:t>
            </a:r>
          </a:p>
          <a:p>
            <a:pPr algn="just"/>
            <a:endParaRPr lang="en-US" b="1" dirty="0"/>
          </a:p>
          <a:p>
            <a:pPr algn="just"/>
            <a:endParaRPr lang="en-US" dirty="0"/>
          </a:p>
          <a:p>
            <a:pPr marL="285750" indent="-285750" algn="just">
              <a:buFontTx/>
              <a:buChar char="-"/>
            </a:pPr>
            <a:r>
              <a:rPr lang="en-US" dirty="0"/>
              <a:t>Next payments based on the interim payments received, taking into account the 85% ceiling.</a:t>
            </a:r>
            <a:endParaRPr lang="en-US" b="1" u="sng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0DE59CE8-0F54-ED48-BE8F-A0A4E9E9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2007"/>
            <a:ext cx="2743200" cy="365125"/>
          </a:xfrm>
        </p:spPr>
        <p:txBody>
          <a:bodyPr/>
          <a:lstStyle/>
          <a:p>
            <a:fld id="{1C0DB9A4-7C00-41BB-B303-4E91C20728DD}" type="slidenum">
              <a:rPr lang="en-US" sz="1400" smtClean="0"/>
              <a:pPr/>
              <a:t>5</a:t>
            </a:fld>
            <a:endParaRPr lang="en-US" sz="140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3054DE63-4F6A-C64D-B478-12336EF1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11" name="Date Placeholder 1">
            <a:extLst>
              <a:ext uri="{FF2B5EF4-FFF2-40B4-BE49-F238E27FC236}">
                <a16:creationId xmlns:a16="http://schemas.microsoft.com/office/drawing/2014/main" id="{D773CE31-F421-1541-AB7A-37E6FE5A4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D35F5F9-DC1A-41C8-A5D7-28D1EE6DD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900407"/>
              </p:ext>
            </p:extLst>
          </p:nvPr>
        </p:nvGraphicFramePr>
        <p:xfrm>
          <a:off x="1002031" y="3808949"/>
          <a:ext cx="8352012" cy="253111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545383117"/>
                    </a:ext>
                  </a:extLst>
                </a:gridCol>
                <a:gridCol w="1884803">
                  <a:extLst>
                    <a:ext uri="{9D8B030D-6E8A-4147-A177-3AD203B41FA5}">
                      <a16:colId xmlns:a16="http://schemas.microsoft.com/office/drawing/2014/main" val="3336066"/>
                    </a:ext>
                  </a:extLst>
                </a:gridCol>
                <a:gridCol w="1884803">
                  <a:extLst>
                    <a:ext uri="{9D8B030D-6E8A-4147-A177-3AD203B41FA5}">
                      <a16:colId xmlns:a16="http://schemas.microsoft.com/office/drawing/2014/main" val="833698161"/>
                    </a:ext>
                  </a:extLst>
                </a:gridCol>
                <a:gridCol w="1884803">
                  <a:extLst>
                    <a:ext uri="{9D8B030D-6E8A-4147-A177-3AD203B41FA5}">
                      <a16:colId xmlns:a16="http://schemas.microsoft.com/office/drawing/2014/main" val="1508775931"/>
                    </a:ext>
                  </a:extLst>
                </a:gridCol>
                <a:gridCol w="1884803">
                  <a:extLst>
                    <a:ext uri="{9D8B030D-6E8A-4147-A177-3AD203B41FA5}">
                      <a16:colId xmlns:a16="http://schemas.microsoft.com/office/drawing/2014/main" val="494073407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200" u="none" strike="noStrike" dirty="0" err="1">
                          <a:effectLst/>
                          <a:latin typeface="+mn-lt"/>
                        </a:rPr>
                        <a:t>Partner</a:t>
                      </a:r>
                      <a:endParaRPr lang="ca-E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Pre-financing received</a:t>
                      </a:r>
                    </a:p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(in two payments)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To be paid until the end after two payments (85% ceiling)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RP1 declared </a:t>
                      </a:r>
                    </a:p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(still need EU approval)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200" u="none" strike="noStrike">
                          <a:effectLst/>
                          <a:latin typeface="+mn-lt"/>
                        </a:rPr>
                        <a:t>3rd payment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0775537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BSC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111,763.13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84,799.38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92,267.61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84,799.38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416350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INFN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333,221.50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291,528.50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12,956.80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12,956.80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0167772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UW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80,952.75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61,422.25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8,392.71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8,392.71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85057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CNRS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438,594.75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332,780.25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57,845.19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57,845.19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163099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NIKHEF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352,204.88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267,232.63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201,611.49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201,611.49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822544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UCL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27,185.63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20,626.88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9,516.95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9,516.95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190513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ANTW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7,249.50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5,500.50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791072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EGO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22,000.00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3,576.28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3,576.28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799974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DESY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30,206.25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22,918.75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2303548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WIGNER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7,249.50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5,500.50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5,030.50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5,030.50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44710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u="none" strike="noStrike">
                          <a:effectLst/>
                          <a:latin typeface="+mn-lt"/>
                        </a:rPr>
                        <a:t>MUL</a:t>
                      </a:r>
                      <a:endParaRPr lang="ca-E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39,872.25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30,252.75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10,935.68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10,935.68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8979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13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610600" y="64020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 sz="1400"/>
              <a:t>6</a:t>
            </a:fld>
            <a:endParaRPr sz="140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03B05-0FEA-8149-A898-1FD7E78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3CF8D27-77C7-BC48-BB07-6582014B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738537-D682-0F40-B94A-71CE575D4F0E}"/>
              </a:ext>
            </a:extLst>
          </p:cNvPr>
          <p:cNvSpPr txBox="1"/>
          <p:nvPr/>
        </p:nvSpPr>
        <p:spPr>
          <a:xfrm>
            <a:off x="93445" y="90339"/>
            <a:ext cx="3079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2) BUDGET Monitoring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1E187CA-A25C-410F-9677-1FBBAB7383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006411"/>
              </p:ext>
            </p:extLst>
          </p:nvPr>
        </p:nvGraphicFramePr>
        <p:xfrm>
          <a:off x="560068" y="1191830"/>
          <a:ext cx="5226518" cy="3338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88FF4DD-D7DC-4DE9-AD1D-BF36D9A57D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923430"/>
              </p:ext>
            </p:extLst>
          </p:nvPr>
        </p:nvGraphicFramePr>
        <p:xfrm>
          <a:off x="6127282" y="1191830"/>
          <a:ext cx="5226518" cy="3248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0F49BD08-ABF7-4DAD-AEA4-850CF5CAFC6B}"/>
              </a:ext>
            </a:extLst>
          </p:cNvPr>
          <p:cNvCxnSpPr/>
          <p:nvPr/>
        </p:nvCxnSpPr>
        <p:spPr>
          <a:xfrm>
            <a:off x="906905" y="2786213"/>
            <a:ext cx="469192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713899C-2C09-41AB-A8B1-8FC136F49AAF}"/>
              </a:ext>
            </a:extLst>
          </p:cNvPr>
          <p:cNvCxnSpPr/>
          <p:nvPr/>
        </p:nvCxnSpPr>
        <p:spPr>
          <a:xfrm>
            <a:off x="6485744" y="2786213"/>
            <a:ext cx="469192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72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610600" y="64020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 sz="1400"/>
              <a:t>7</a:t>
            </a:fld>
            <a:endParaRPr sz="140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03B05-0FEA-8149-A898-1FD7E78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3CF8D27-77C7-BC48-BB07-6582014B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738537-D682-0F40-B94A-71CE575D4F0E}"/>
              </a:ext>
            </a:extLst>
          </p:cNvPr>
          <p:cNvSpPr txBox="1"/>
          <p:nvPr/>
        </p:nvSpPr>
        <p:spPr>
          <a:xfrm>
            <a:off x="93445" y="90339"/>
            <a:ext cx="3079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2) BUDGET Monitoring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5C6D4750-AEFF-41DF-8554-34654BE3CA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7064719"/>
              </p:ext>
            </p:extLst>
          </p:nvPr>
        </p:nvGraphicFramePr>
        <p:xfrm>
          <a:off x="1675917" y="1041917"/>
          <a:ext cx="8095405" cy="482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3ACB37D-39F6-42A2-B766-4AF9A6CDF5B8}"/>
              </a:ext>
            </a:extLst>
          </p:cNvPr>
          <p:cNvCxnSpPr>
            <a:cxnSpLocks/>
          </p:cNvCxnSpPr>
          <p:nvPr/>
        </p:nvCxnSpPr>
        <p:spPr>
          <a:xfrm>
            <a:off x="2016177" y="3026055"/>
            <a:ext cx="766746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56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610600" y="64020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 sz="1400"/>
              <a:t>8</a:t>
            </a:fld>
            <a:endParaRPr sz="140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03B05-0FEA-8149-A898-1FD7E78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3CF8D27-77C7-BC48-BB07-6582014B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738537-D682-0F40-B94A-71CE575D4F0E}"/>
              </a:ext>
            </a:extLst>
          </p:cNvPr>
          <p:cNvSpPr txBox="1"/>
          <p:nvPr/>
        </p:nvSpPr>
        <p:spPr>
          <a:xfrm>
            <a:off x="93445" y="90339"/>
            <a:ext cx="3079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2) BUDGET Monitoring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376B3B-51E9-466B-A4F2-25424C30B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12558"/>
              </p:ext>
            </p:extLst>
          </p:nvPr>
        </p:nvGraphicFramePr>
        <p:xfrm>
          <a:off x="723014" y="1424762"/>
          <a:ext cx="10738886" cy="375337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22751">
                  <a:extLst>
                    <a:ext uri="{9D8B030D-6E8A-4147-A177-3AD203B41FA5}">
                      <a16:colId xmlns:a16="http://schemas.microsoft.com/office/drawing/2014/main" val="1555540739"/>
                    </a:ext>
                  </a:extLst>
                </a:gridCol>
                <a:gridCol w="1943227">
                  <a:extLst>
                    <a:ext uri="{9D8B030D-6E8A-4147-A177-3AD203B41FA5}">
                      <a16:colId xmlns:a16="http://schemas.microsoft.com/office/drawing/2014/main" val="1169150381"/>
                    </a:ext>
                  </a:extLst>
                </a:gridCol>
                <a:gridCol w="1943227">
                  <a:extLst>
                    <a:ext uri="{9D8B030D-6E8A-4147-A177-3AD203B41FA5}">
                      <a16:colId xmlns:a16="http://schemas.microsoft.com/office/drawing/2014/main" val="2578815900"/>
                    </a:ext>
                  </a:extLst>
                </a:gridCol>
                <a:gridCol w="1943227">
                  <a:extLst>
                    <a:ext uri="{9D8B030D-6E8A-4147-A177-3AD203B41FA5}">
                      <a16:colId xmlns:a16="http://schemas.microsoft.com/office/drawing/2014/main" val="4080279916"/>
                    </a:ext>
                  </a:extLst>
                </a:gridCol>
                <a:gridCol w="1943227">
                  <a:extLst>
                    <a:ext uri="{9D8B030D-6E8A-4147-A177-3AD203B41FA5}">
                      <a16:colId xmlns:a16="http://schemas.microsoft.com/office/drawing/2014/main" val="1291753751"/>
                    </a:ext>
                  </a:extLst>
                </a:gridCol>
                <a:gridCol w="1943227">
                  <a:extLst>
                    <a:ext uri="{9D8B030D-6E8A-4147-A177-3AD203B41FA5}">
                      <a16:colId xmlns:a16="http://schemas.microsoft.com/office/drawing/2014/main" val="3773016226"/>
                    </a:ext>
                  </a:extLst>
                </a:gridCol>
              </a:tblGrid>
              <a:tr h="460318"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u="none" strike="noStrike">
                          <a:effectLst/>
                        </a:rPr>
                        <a:t>Partner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u="none" strike="noStrike" dirty="0" err="1">
                          <a:effectLst/>
                        </a:rPr>
                        <a:t>PMs</a:t>
                      </a:r>
                      <a:r>
                        <a:rPr lang="ca-ES" sz="1800" u="none" strike="noStrike" dirty="0">
                          <a:effectLst/>
                        </a:rPr>
                        <a:t> in </a:t>
                      </a:r>
                      <a:r>
                        <a:rPr lang="ca-ES" sz="1800" u="none" strike="noStrike" dirty="0" err="1">
                          <a:effectLst/>
                        </a:rPr>
                        <a:t>Anex</a:t>
                      </a:r>
                      <a:r>
                        <a:rPr lang="ca-ES" sz="1800" u="none" strike="noStrike" dirty="0">
                          <a:effectLst/>
                        </a:rPr>
                        <a:t> I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u="none" strike="noStrike" dirty="0">
                          <a:effectLst/>
                        </a:rPr>
                        <a:t>PM </a:t>
                      </a:r>
                      <a:r>
                        <a:rPr lang="ca-ES" sz="1800" u="none" strike="noStrike" dirty="0" err="1">
                          <a:effectLst/>
                        </a:rPr>
                        <a:t>declared</a:t>
                      </a:r>
                      <a:r>
                        <a:rPr lang="ca-ES" sz="1800" u="none" strike="noStrike" dirty="0">
                          <a:effectLst/>
                        </a:rPr>
                        <a:t> to </a:t>
                      </a:r>
                      <a:r>
                        <a:rPr lang="ca-ES" sz="1800" u="none" strike="noStrike" dirty="0" err="1">
                          <a:effectLst/>
                        </a:rPr>
                        <a:t>date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u="none" strike="noStrike" dirty="0">
                          <a:effectLst/>
                        </a:rPr>
                        <a:t>RP1+RP2 (</a:t>
                      </a:r>
                      <a:r>
                        <a:rPr lang="ca-ES" sz="1800" u="none" strike="noStrike" dirty="0" err="1">
                          <a:effectLst/>
                        </a:rPr>
                        <a:t>forecast</a:t>
                      </a:r>
                      <a:r>
                        <a:rPr lang="ca-ES" sz="1800" u="none" strike="noStrike" dirty="0">
                          <a:effectLst/>
                        </a:rPr>
                        <a:t>)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u="none" strike="noStrike">
                          <a:effectLst/>
                        </a:rPr>
                        <a:t>% to date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800" u="none" strike="noStrike">
                          <a:effectLst/>
                        </a:rPr>
                        <a:t>% RP1+RP2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8800650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IFAE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50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32,6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46,1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65%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92%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37074890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BSC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36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24,8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35,8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69%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99%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0613127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INFN</a:t>
                      </a:r>
                      <a:endParaRPr lang="ca-E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80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6,0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10,0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8%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13%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44979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UW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24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6,1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14,9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25%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62%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2744632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CNRS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108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39,8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66,8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37%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62%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17371977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NIKHEF</a:t>
                      </a:r>
                      <a:endParaRPr lang="ca-E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53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44,6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58,1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84%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110%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929464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UCL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6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3,2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5,2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53%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87%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35507562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ANTW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 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 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5428930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EGO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18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3,0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9,6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17%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54%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3446648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DESY</a:t>
                      </a:r>
                      <a:endParaRPr lang="ca-E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9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0%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49748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WIGNER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0,0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 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 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84191993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MUL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12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3,6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6,6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>
                          <a:effectLst/>
                        </a:rPr>
                        <a:t>30%</a:t>
                      </a:r>
                      <a:endParaRPr lang="ca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800" u="none" strike="noStrike" dirty="0">
                          <a:effectLst/>
                        </a:rPr>
                        <a:t>55%</a:t>
                      </a:r>
                      <a:endParaRPr lang="ca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480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90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229945" y="2613005"/>
            <a:ext cx="9144001" cy="366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dirty="0">
                <a:latin typeface="+mn-lt"/>
              </a:rPr>
              <a:t>3) List of third parties to be included in the GA (existing ones (AGAIN) + new ones)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2" name="Google Shape;132;p3"/>
          <p:cNvSpPr txBox="1">
            <a:spLocks noGrp="1"/>
          </p:cNvSpPr>
          <p:nvPr>
            <p:ph type="sldNum" idx="12"/>
          </p:nvPr>
        </p:nvSpPr>
        <p:spPr>
          <a:xfrm>
            <a:off x="8610600" y="640200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ES" sz="1400"/>
              <a:t>9</a:t>
            </a:fld>
            <a:endParaRPr sz="1400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6603B05-0FEA-8149-A898-1FD7E78B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02007"/>
            <a:ext cx="4114800" cy="365125"/>
          </a:xfrm>
        </p:spPr>
        <p:txBody>
          <a:bodyPr/>
          <a:lstStyle/>
          <a:p>
            <a:r>
              <a:rPr lang="en-US" sz="1400" i="1" dirty="0"/>
              <a:t>Annual meeting</a:t>
            </a:r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A3CF8D27-77C7-BC48-BB07-6582014B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01478"/>
            <a:ext cx="2743200" cy="366183"/>
          </a:xfrm>
        </p:spPr>
        <p:txBody>
          <a:bodyPr/>
          <a:lstStyle/>
          <a:p>
            <a:r>
              <a:rPr lang="en-US" sz="1400" dirty="0"/>
              <a:t>17/06/2024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AC80309-E20E-3841-9752-812BDA323BCC}"/>
              </a:ext>
            </a:extLst>
          </p:cNvPr>
          <p:cNvSpPr txBox="1"/>
          <p:nvPr/>
        </p:nvSpPr>
        <p:spPr>
          <a:xfrm>
            <a:off x="229945" y="3263105"/>
            <a:ext cx="110193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Last meeting: </a:t>
            </a:r>
            <a:r>
              <a:rPr lang="en-US" sz="1600" dirty="0">
                <a:ea typeface="Times New Roman" panose="02020603050405020304" pitchFamily="18" charset="0"/>
                <a:cs typeface="Arial" panose="020B0604020202020204" pitchFamily="34" charset="0"/>
              </a:rPr>
              <a:t>discussion on the including third parties in the GA to facilitate the monitoring of their contributions to the project</a:t>
            </a:r>
          </a:p>
          <a:p>
            <a:endParaRPr lang="en-US" sz="16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Proposal:  to do that only of various of TPs require to be part of the GA </a:t>
            </a:r>
            <a:r>
              <a:rPr lang="en-US" sz="1600" dirty="0"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discussion with the PO if it is possible including only few of them.</a:t>
            </a:r>
            <a:endParaRPr lang="en-US" sz="16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1600" dirty="0">
                <a:effectLst/>
                <a:cs typeface="Arial" panose="020B0604020202020204" pitchFamily="34" charset="0"/>
              </a:rPr>
              <a:t> 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E738537-D682-0F40-B94A-71CE575D4F0E}"/>
              </a:ext>
            </a:extLst>
          </p:cNvPr>
          <p:cNvSpPr txBox="1"/>
          <p:nvPr/>
        </p:nvSpPr>
        <p:spPr>
          <a:xfrm>
            <a:off x="93445" y="90339"/>
            <a:ext cx="228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highlight>
                  <a:srgbClr val="80D0C7"/>
                </a:highlight>
              </a:rPr>
              <a:t>3) AMENDMENT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FAD0001-0594-4543-9461-A3B377BA5871}"/>
              </a:ext>
            </a:extLst>
          </p:cNvPr>
          <p:cNvSpPr txBox="1"/>
          <p:nvPr/>
        </p:nvSpPr>
        <p:spPr>
          <a:xfrm>
            <a:off x="155468" y="1886574"/>
            <a:ext cx="1021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2) Change in the budget (own resources planification) and PMs (modification of Budget in Annex II of GA)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F643D83-77D9-1048-B385-0B7E105574CD}"/>
              </a:ext>
            </a:extLst>
          </p:cNvPr>
          <p:cNvSpPr txBox="1"/>
          <p:nvPr/>
        </p:nvSpPr>
        <p:spPr>
          <a:xfrm>
            <a:off x="155468" y="1141304"/>
            <a:ext cx="6282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1) Revision of due dates of deliverables/milestones in long-term</a:t>
            </a:r>
          </a:p>
        </p:txBody>
      </p:sp>
    </p:spTree>
    <p:extLst>
      <p:ext uri="{BB962C8B-B14F-4D97-AF65-F5344CB8AC3E}">
        <p14:creationId xmlns:p14="http://schemas.microsoft.com/office/powerpoint/2010/main" val="4012745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14020</TotalTime>
  <Words>782</Words>
  <Application>Microsoft Office PowerPoint</Application>
  <PresentationFormat>Panorámica</PresentationFormat>
  <Paragraphs>284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Tema de Office</vt:lpstr>
      <vt:lpstr>ET-PP  annual meeting: administrative details </vt:lpstr>
      <vt:lpstr>Outline</vt:lpstr>
      <vt:lpstr>Status of the project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3) List of third parties to be included in the GA (existing ones (AGAIN) + new ones)</vt:lpstr>
      <vt:lpstr>Presentación de PowerPoint</vt:lpstr>
      <vt:lpstr>Presentación de PowerPoint</vt:lpstr>
      <vt:lpstr>Presentación de PowerPoint</vt:lpstr>
      <vt:lpstr>ET-PP  annual meeting: administrative details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ET-PP  kick-off meeting</dc:title>
  <dc:creator>Andrés Pacheco Pagés</dc:creator>
  <cp:lastModifiedBy>Ela Goralska</cp:lastModifiedBy>
  <cp:revision>273</cp:revision>
  <dcterms:created xsi:type="dcterms:W3CDTF">2022-06-30T07:13:02Z</dcterms:created>
  <dcterms:modified xsi:type="dcterms:W3CDTF">2024-06-16T19:00:02Z</dcterms:modified>
</cp:coreProperties>
</file>