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248" r:id="rId2"/>
    <p:sldId id="274" r:id="rId3"/>
    <p:sldId id="279" r:id="rId4"/>
    <p:sldId id="2247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B1111"/>
    <a:srgbClr val="CF1717"/>
    <a:srgbClr val="CC0000"/>
    <a:srgbClr val="A9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820" autoAdjust="0"/>
  </p:normalViewPr>
  <p:slideViewPr>
    <p:cSldViewPr snapToGrid="0">
      <p:cViewPr varScale="1">
        <p:scale>
          <a:sx n="107" d="100"/>
          <a:sy n="107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fld id="{D4299FB5-36A8-4864-ABC5-37646999CE00}" type="datetimeFigureOut">
              <a:rPr lang="it-IT" smtClean="0"/>
              <a:pPr/>
              <a:t>18/06/24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" panose="020B0503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" panose="020B0503020202020204" pitchFamily="34" charset="0"/>
              </a:defRPr>
            </a:lvl1pPr>
          </a:lstStyle>
          <a:p>
            <a:fld id="{3C12B0AA-497A-4C26-9A7F-F512001DDE2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930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N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0FD21-0DB9-4A3A-21CC-B16C8A419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438B44-AEE9-7554-919C-3E699B06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E53EB3-9E25-88FB-2D72-63B2C633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9AF82C36-AFBA-B74A-A956-C4C8F70B6CE4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44C9A-5BF1-A7CA-F5DD-7E0C31F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4DCD57-38A5-0ABD-976E-896B7F89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35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CDDE9-10B9-61C6-8B40-36AC00C3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FCEB1C-29EA-6DE7-F969-D83456CD1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A517E8-78B4-E994-7E80-6081DDE7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5F5B73E7-FE2D-C44E-8EC9-38156AABB0F5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F9BC8-1620-DE6B-FF39-97A18073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4B794F-6458-9B5D-0514-7BE752FC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946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E20A008-C730-1765-4755-D425B8C36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219EFA-4B83-8E32-6E2E-CF0519DBF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9D08C3-6487-376A-A64F-FF88F2BB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1CD05D4A-E95F-3446-B8ED-7FEF861A26BC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0E1F0C-B16D-5268-31FD-22934326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462E32-634E-47F3-ECC1-A3CD0F37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49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2623C-AF49-DEAA-9738-EE410145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44D1E2-6E22-9AEB-B671-CD974954B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10FA80-0D38-7983-30A7-05060D48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0A571B6A-FC96-BC48-A0D5-DF172D11B98B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DB6A4-9525-E1DA-D792-78227626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4402FF-ACC5-0580-8A25-60F9D693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187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C41C5-9227-7FBF-089B-7ED7B2B6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ED82E3-E456-3809-3F92-E2F30735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8BDC64-B6BC-5C65-0668-29CDD688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62D86FF4-023A-C144-A7DB-3C4EC5E3B5B5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E8096D-00FA-9D24-FD4A-81E6616C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7730CC-3DB2-494C-30DD-6222D3DB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DE3FF2-30E7-367F-E793-BD89A412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30ABA2-3CD5-DDFD-0A57-D5FAA6EFF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7DE47B-4D28-D850-D00B-5DB2E289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BCCB7A-E59E-41BE-DCB3-E0EB57AE3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A04DCDA8-8B7C-AC4C-829A-14B7D71C3D75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746264-6331-96C7-4E32-1A46993B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37EE34-5DA1-98FB-886D-5CB04CE4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0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94DF1-1603-033C-2216-8B56D05F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C77C9D-0445-BCE0-D224-F76AC07F9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FF2796-0171-D9ED-587F-12162BC7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D20224-7278-7417-35EC-7F4F8C716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C686DC-9CCC-5AC7-EFDC-FA612AF1C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F2877C-661B-91F2-3745-B9C8432B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1F19310D-715F-1B4A-ADEC-A246475A11B7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EBA424-0360-5786-0549-FBFDA6F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164E49F-9CE7-C1B5-5A9C-0F8F9047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91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89FA7-832F-4820-78ED-96A10AF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9E7E25-7957-B74B-19B6-05145579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406257BD-AEED-304E-B17B-934C7E0A6F19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8ADC93-430C-C8CC-A49B-30206CE3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EA0E16-B4D9-7CED-0E08-9FA9507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11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3DAE27-247F-BD63-230E-B5DBA618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13F5A162-50AE-554F-8D0A-CB9057393CC0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F240AE-D55C-2F56-C914-00DB4D8A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0D71D8-4478-40D5-5EB0-60281D6B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60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A4C20-7397-FE34-6273-60679DC3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F00AC1-C189-CB28-1A4B-AD79F5F7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venir Next" panose="020B0503020202020204" pitchFamily="34" charset="0"/>
              </a:defRPr>
            </a:lvl1pPr>
            <a:lvl2pPr>
              <a:defRPr sz="2800" b="0" i="0">
                <a:latin typeface="Avenir Next" panose="020B0503020202020204" pitchFamily="34" charset="0"/>
              </a:defRPr>
            </a:lvl2pPr>
            <a:lvl3pPr>
              <a:defRPr sz="2400" b="0" i="0">
                <a:latin typeface="Avenir Next" panose="020B0503020202020204" pitchFamily="34" charset="0"/>
              </a:defRPr>
            </a:lvl3pPr>
            <a:lvl4pPr>
              <a:defRPr sz="2000" b="0" i="0">
                <a:latin typeface="Avenir Next" panose="020B0503020202020204" pitchFamily="34" charset="0"/>
              </a:defRPr>
            </a:lvl4pPr>
            <a:lvl5pPr>
              <a:defRPr sz="2000" b="0" i="0">
                <a:latin typeface="Avenir Next" panose="020B05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C13112-D052-A20C-9A22-16E73D92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95B70A-E4D3-D032-5774-342008C3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9729E49E-3012-1F4D-9DA2-FA4EAFD73A4C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757D4E5-D7C8-2442-DABD-757B37B5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DF58E6-488A-3F53-E4A0-F4C8D134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1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CB2BAE-3E86-030A-179F-6FE1CCAC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venir Next" panose="020B0503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645483-3BE4-0786-822C-242EAD924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48EF39-AD55-3767-3642-1477947E2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EBB8D9-95F9-3ED9-D5FF-3CB1B238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BA4003DA-B857-C041-B901-A826DD980E27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1E6FF1-3787-A932-9473-89D1D8BD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E9AC59-A91A-27DA-D6FA-FC16847C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6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B7AE52C-6BFB-19CB-2074-46A10EC9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7576F1-7FB7-266B-2D41-6AE4B5D5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41BA20-ECBB-EEC6-EF7E-CA2D2A9A2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345A53FC-4C3F-3640-B3FA-927F4299990E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019CD5-560A-AE5F-2337-F4536AB46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Maria Marsella - Plenary Session - UPC Barcelona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9235E4-96BC-6E63-7089-664A2CF69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CA162D21-AF91-4071-B00C-68649EF4E80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654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R1LsPOO16LiG0pWmx0yxI6Y0RhQsPWr/ed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meeting/tZAtfu6hqzIjGtffZNLw7PSDOvC8ARJK5k0X/ics?icsToken=98tyKuGsrjItE9GcuRmERpwIAor4KPPwmFhEjbdbmiXLLzcEUjDSGfRhapNNOvO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0D58C-123D-F6F5-349E-BD431FBD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WP 9: Deliverables and milestones</a:t>
            </a:r>
            <a:br>
              <a:rPr lang="it-IT" sz="2400" dirty="0"/>
            </a:br>
            <a:endParaRPr lang="en-GB" sz="2400" dirty="0"/>
          </a:p>
        </p:txBody>
      </p:sp>
      <p:graphicFrame>
        <p:nvGraphicFramePr>
          <p:cNvPr id="5" name="Tableau 2">
            <a:extLst>
              <a:ext uri="{FF2B5EF4-FFF2-40B4-BE49-F238E27FC236}">
                <a16:creationId xmlns:a16="http://schemas.microsoft.com/office/drawing/2014/main" id="{59A18BC7-B720-9319-73FA-D00DEE506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98980"/>
              </p:ext>
            </p:extLst>
          </p:nvPr>
        </p:nvGraphicFramePr>
        <p:xfrm>
          <a:off x="504508" y="1256295"/>
          <a:ext cx="11182982" cy="222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838">
                  <a:extLst>
                    <a:ext uri="{9D8B030D-6E8A-4147-A177-3AD203B41FA5}">
                      <a16:colId xmlns:a16="http://schemas.microsoft.com/office/drawing/2014/main" val="2919572824"/>
                    </a:ext>
                  </a:extLst>
                </a:gridCol>
                <a:gridCol w="6029454">
                  <a:extLst>
                    <a:ext uri="{9D8B030D-6E8A-4147-A177-3AD203B41FA5}">
                      <a16:colId xmlns:a16="http://schemas.microsoft.com/office/drawing/2014/main" val="114511340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19771537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41926211"/>
                    </a:ext>
                  </a:extLst>
                </a:gridCol>
                <a:gridCol w="1933890">
                  <a:extLst>
                    <a:ext uri="{9D8B030D-6E8A-4147-A177-3AD203B41FA5}">
                      <a16:colId xmlns:a16="http://schemas.microsoft.com/office/drawing/2014/main" val="3090016290"/>
                    </a:ext>
                  </a:extLst>
                </a:gridCol>
              </a:tblGrid>
              <a:tr h="693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Deliverable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Lead participant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Type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Delivery date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(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months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)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67100"/>
                  </a:ext>
                </a:extLst>
              </a:tr>
              <a:tr h="51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D9.1.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Avenir Next" panose="020B0503020202020204" pitchFamily="34" charset="0"/>
                        </a:rPr>
                        <a:t>ET Sustainable Development of Implementation Strategy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CNRS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Report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18  - </a:t>
                      </a:r>
                      <a:r>
                        <a:rPr lang="it-IT" sz="1600" b="0" dirty="0">
                          <a:latin typeface="Avenir Next" panose="020B0503020202020204" pitchFamily="34" charset="0"/>
                        </a:rPr>
                        <a:t>29/02/2024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44477"/>
                  </a:ext>
                </a:extLst>
              </a:tr>
              <a:tr h="51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D9.2.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ET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Environmental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impact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assessment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and mitigation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strategy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INFN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Report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24 - </a:t>
                      </a:r>
                      <a:r>
                        <a:rPr lang="it-IT" sz="1600" b="0" dirty="0">
                          <a:latin typeface="Avenir Next" panose="020B0503020202020204" pitchFamily="34" charset="0"/>
                        </a:rPr>
                        <a:t>31/08/2024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028687"/>
                  </a:ext>
                </a:extLst>
              </a:tr>
              <a:tr h="510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D9.3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ET CO2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footprint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ET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assessment</a:t>
                      </a: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 and mitigation </a:t>
                      </a:r>
                      <a:r>
                        <a:rPr lang="fr-FR" sz="1600" b="0" i="0" dirty="0" err="1">
                          <a:effectLst/>
                          <a:latin typeface="Avenir Next" panose="020B0503020202020204" pitchFamily="34" charset="0"/>
                        </a:rPr>
                        <a:t>strategy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EGO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Report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dirty="0">
                          <a:effectLst/>
                          <a:latin typeface="Avenir Next" panose="020B0503020202020204" pitchFamily="34" charset="0"/>
                        </a:rPr>
                        <a:t>36 -31/08/2025</a:t>
                      </a:r>
                      <a:endParaRPr lang="fr-FR" sz="1600" b="0" i="0" dirty="0"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724645"/>
                  </a:ext>
                </a:extLst>
              </a:tr>
            </a:tbl>
          </a:graphicData>
        </a:graphic>
      </p:graphicFrame>
      <p:graphicFrame>
        <p:nvGraphicFramePr>
          <p:cNvPr id="8" name="Tableau 2">
            <a:extLst>
              <a:ext uri="{FF2B5EF4-FFF2-40B4-BE49-F238E27FC236}">
                <a16:creationId xmlns:a16="http://schemas.microsoft.com/office/drawing/2014/main" id="{9941BF07-D2AB-7AF5-B46A-1813E7106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86634"/>
              </p:ext>
            </p:extLst>
          </p:nvPr>
        </p:nvGraphicFramePr>
        <p:xfrm>
          <a:off x="504508" y="3921891"/>
          <a:ext cx="11182983" cy="2042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109">
                  <a:extLst>
                    <a:ext uri="{9D8B030D-6E8A-4147-A177-3AD203B41FA5}">
                      <a16:colId xmlns:a16="http://schemas.microsoft.com/office/drawing/2014/main" val="2919572824"/>
                    </a:ext>
                  </a:extLst>
                </a:gridCol>
                <a:gridCol w="3588638">
                  <a:extLst>
                    <a:ext uri="{9D8B030D-6E8A-4147-A177-3AD203B41FA5}">
                      <a16:colId xmlns:a16="http://schemas.microsoft.com/office/drawing/2014/main" val="1145113405"/>
                    </a:ext>
                  </a:extLst>
                </a:gridCol>
                <a:gridCol w="1211283">
                  <a:extLst>
                    <a:ext uri="{9D8B030D-6E8A-4147-A177-3AD203B41FA5}">
                      <a16:colId xmlns:a16="http://schemas.microsoft.com/office/drawing/2014/main" val="2197715372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641926211"/>
                    </a:ext>
                  </a:extLst>
                </a:gridCol>
                <a:gridCol w="4455418">
                  <a:extLst>
                    <a:ext uri="{9D8B030D-6E8A-4147-A177-3AD203B41FA5}">
                      <a16:colId xmlns:a16="http://schemas.microsoft.com/office/drawing/2014/main" val="3729472056"/>
                    </a:ext>
                  </a:extLst>
                </a:gridCol>
              </a:tblGrid>
              <a:tr h="510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Milestone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Delivered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Status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4943358"/>
                  </a:ext>
                </a:extLst>
              </a:tr>
              <a:tr h="9807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M9.1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Preliminary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Sustainability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Plan (PSP)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October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2023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Under </a:t>
                      </a: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revision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June 2024 - new version for </a:t>
                      </a: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internal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review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October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2024 – Delivery to EC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342743"/>
                  </a:ext>
                </a:extLst>
              </a:tr>
              <a:tr h="4863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M9.2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ET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sustainability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workshop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November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 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Writing</a:t>
                      </a:r>
                      <a:r>
                        <a:rPr lang="fr-FR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ea typeface="Arial" panose="020B0604020202020204" pitchFamily="34" charset="0"/>
                          <a:cs typeface="+mn-cs"/>
                        </a:rPr>
                        <a:t> report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Anticipated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respect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to timing (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feb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2024)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All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the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material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already</a:t>
                      </a:r>
                      <a:r>
                        <a:rPr lang="it-IT" sz="1600" b="0" i="0" kern="1200" dirty="0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 </a:t>
                      </a:r>
                      <a:r>
                        <a:rPr lang="it-IT" sz="1600" b="0" i="0" kern="1200" dirty="0" err="1">
                          <a:solidFill>
                            <a:schemeClr val="dk1"/>
                          </a:solidFill>
                          <a:effectLst/>
                          <a:latin typeface="Avenir Next" panose="020B0503020202020204" pitchFamily="34" charset="0"/>
                          <a:cs typeface="+mn-cs"/>
                        </a:rPr>
                        <a:t>available</a:t>
                      </a:r>
                      <a:endParaRPr lang="fr-FR" sz="1600" b="0" i="0" kern="1200" dirty="0">
                        <a:solidFill>
                          <a:schemeClr val="dk1"/>
                        </a:solidFill>
                        <a:effectLst/>
                        <a:latin typeface="Avenir Next" panose="020B050302020202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330848"/>
                  </a:ext>
                </a:extLst>
              </a:tr>
            </a:tbl>
          </a:graphicData>
        </a:graphic>
      </p:graphicFrame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104029-FC22-C300-F881-DCB0B9E79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E4F9-142D-304A-8DE1-C3839D7E7439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8959B8-D27C-AD15-10BE-0133DC02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814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C9B3B8C-E58D-6D18-8E22-26E52351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722" y="-93995"/>
            <a:ext cx="4846211" cy="6858000"/>
          </a:xfrm>
          <a:prstGeom prst="rect">
            <a:avLst/>
          </a:prstGeom>
        </p:spPr>
      </p:pic>
      <p:pic>
        <p:nvPicPr>
          <p:cNvPr id="8" name="Immagine 7" descr="Immagine che contiene testo, schermata, Carattere, Parallelo&#10;&#10;Descrizione generata automaticamente">
            <a:extLst>
              <a:ext uri="{FF2B5EF4-FFF2-40B4-BE49-F238E27FC236}">
                <a16:creationId xmlns:a16="http://schemas.microsoft.com/office/drawing/2014/main" id="{0D671BE6-F373-DF02-A26E-283493BD6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7" y="1083410"/>
            <a:ext cx="6448306" cy="4503189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FF7219A-EECD-7551-25C0-36B44FE9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458D-3769-654C-BE97-93F0C8796747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202682-201D-A245-60D0-81CBE46C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107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FEE91B-F1E5-6D31-20AC-2C80373A3B9C}"/>
              </a:ext>
            </a:extLst>
          </p:cNvPr>
          <p:cNvSpPr txBox="1"/>
          <p:nvPr/>
        </p:nvSpPr>
        <p:spPr>
          <a:xfrm>
            <a:off x="526146" y="243726"/>
            <a:ext cx="8579754" cy="4417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latin typeface="Avenir Next" panose="020B0503020202020204" pitchFamily="34" charset="0"/>
                <a:ea typeface="+mj-ea"/>
                <a:cs typeface="+mj-cs"/>
              </a:rPr>
              <a:t>Preliminary Sustainability Plan- PSP (M9.1 - Milestone)</a:t>
            </a: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pic>
        <p:nvPicPr>
          <p:cNvPr id="17" name="Picture 5" descr="Sticky notes on a wall">
            <a:extLst>
              <a:ext uri="{FF2B5EF4-FFF2-40B4-BE49-F238E27FC236}">
                <a16:creationId xmlns:a16="http://schemas.microsoft.com/office/drawing/2014/main" id="{8F4FCBF0-A554-C0D9-AAA3-D94DC016D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" r="1" b="1"/>
          <a:stretch/>
        </p:blipFill>
        <p:spPr>
          <a:xfrm>
            <a:off x="7708392" y="2462839"/>
            <a:ext cx="4142232" cy="28558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E081EB-7A58-DED3-2D2E-59A18A50F703}"/>
              </a:ext>
            </a:extLst>
          </p:cNvPr>
          <p:cNvSpPr txBox="1"/>
          <p:nvPr/>
        </p:nvSpPr>
        <p:spPr>
          <a:xfrm>
            <a:off x="526146" y="1420354"/>
            <a:ext cx="6890654" cy="44171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The Plan cannot include a quantitative assessment of indicators/parameters</a:t>
            </a: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On-going activity (EGO, INFN) to improve and broaden the content of the draft version of the PSP,  available here for inputs and suggestions: </a:t>
            </a: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https://docs.google.com/document/d/1MR1LsPOO16LiG0pWmx0yxI6Y0RhQsPWr/edit</a:t>
            </a:r>
            <a:endParaRPr lang="en-US" dirty="0">
              <a:solidFill>
                <a:schemeClr val="tx2"/>
              </a:solidFill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Internal deadline for revision by experts/professionals (CERN or external consultant) is June 24 </a:t>
            </a: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highlight>
                  <a:srgbClr val="FFFFFF"/>
                </a:highlight>
                <a:latin typeface="Avenir Next" panose="020B0503020202020204" pitchFamily="34" charset="0"/>
              </a:rPr>
              <a:t>New delivery date to EU is October 24</a:t>
            </a:r>
          </a:p>
          <a:p>
            <a:pPr marL="285750"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  <a:p>
            <a:pPr indent="-2286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D8A3FD1-6F77-7637-7F3A-2BD06255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0EFB-6EBF-664B-8D52-A77B358C7B51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97F6B9-EFAF-9312-E14C-F3A323A7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687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930B9-BA7F-1E3E-B013-2E33ABBF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WP 9: Outlook and </a:t>
            </a:r>
            <a:r>
              <a:rPr lang="it-IT" sz="2400" dirty="0" err="1"/>
              <a:t>perspectives</a:t>
            </a:r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CF779-15E0-122C-776F-602E54C0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14" y="1860622"/>
            <a:ext cx="4470986" cy="33209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dirty="0"/>
              <a:t>A</a:t>
            </a:r>
            <a:r>
              <a:rPr lang="en-GB" sz="1600" dirty="0">
                <a:effectLst/>
              </a:rPr>
              <a:t>ction identified in  2023 Annual meeting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D</a:t>
            </a:r>
            <a:r>
              <a:rPr lang="en-GB" sz="1600" dirty="0">
                <a:effectLst/>
              </a:rPr>
              <a:t>edicated person to be recruited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effectLst/>
              </a:rPr>
              <a:t>Involvement of more people within ET-PP, ETO and the ET collaboration (including research units) - 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>
                <a:effectLst/>
              </a:rPr>
              <a:t>Liaisons with other WPs (starting with computing), departments/working groups (engineering), technical and scientific boards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endParaRPr lang="en-GB" sz="16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C6078F8-61E6-AE26-0E56-EF19E7260549}"/>
              </a:ext>
            </a:extLst>
          </p:cNvPr>
          <p:cNvSpPr txBox="1">
            <a:spLocks/>
          </p:cNvSpPr>
          <p:nvPr/>
        </p:nvSpPr>
        <p:spPr>
          <a:xfrm>
            <a:off x="5579210" y="1378022"/>
            <a:ext cx="6003190" cy="4442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1600"/>
              </a:spcBef>
              <a:buNone/>
            </a:pPr>
            <a:endParaRPr lang="en-GB" sz="1600" dirty="0"/>
          </a:p>
          <a:p>
            <a:pPr marL="0" indent="0" algn="just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1600" dirty="0"/>
              <a:t>Actions in place (June 2024)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EGO open a call for position on a sustainability expert and will recruit in 2024 – INFN is recovering the budget assigned to the vacant position to issue a 1.5/2 year contract on smart energy solution (shared with WP5)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Additional in-kind people involved within ET-PP and the collaboration (link to ETO and local teams, help building a background knowledge for the future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Established links other WPs and attracted more people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r>
              <a:rPr lang="en-GB" sz="1600" dirty="0"/>
              <a:t>Preparing specification for a contract assignment - 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</a:rPr>
              <a:t>2 step activity: 1. review and identify weakness - 2. support the develop of the final plan) to be proposed by INFN</a:t>
            </a:r>
          </a:p>
          <a:p>
            <a:pPr algn="just">
              <a:lnSpc>
                <a:spcPct val="100000"/>
              </a:lnSpc>
              <a:spcBef>
                <a:spcPts val="1600"/>
              </a:spcBef>
            </a:pPr>
            <a:endParaRPr lang="en-GB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AD5416-AB45-B257-C892-D76F4FEE8D5D}"/>
              </a:ext>
            </a:extLst>
          </p:cNvPr>
          <p:cNvSpPr txBox="1"/>
          <p:nvPr/>
        </p:nvSpPr>
        <p:spPr>
          <a:xfrm>
            <a:off x="355014" y="5707166"/>
            <a:ext cx="11519486" cy="672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WP9 periodic meetings</a:t>
            </a:r>
            <a:r>
              <a:rPr lang="en-US" sz="1200" i="1" dirty="0">
                <a:highlight>
                  <a:srgbClr val="FFFFFF"/>
                </a:highlight>
                <a:latin typeface="Avenir Next" panose="020B0503020202020204" pitchFamily="34" charset="0"/>
              </a:rPr>
              <a:t> - </a:t>
            </a: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Thursday at 10 (Rome time)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i="1" dirty="0" err="1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ZOOMhere</a:t>
            </a: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</a:rPr>
              <a:t> </a:t>
            </a:r>
            <a:r>
              <a:rPr lang="en-US" sz="1200" i="1" dirty="0">
                <a:effectLst/>
                <a:highlight>
                  <a:srgbClr val="FFFFFF"/>
                </a:highlight>
                <a:latin typeface="Avenir Next" panose="020B0503020202020204" pitchFamily="34" charset="0"/>
                <a:hlinkClick r:id="rId2"/>
              </a:rPr>
              <a:t>https://us02web.zoom.us/meeting/tZAtfu6hqzIjGtffZNLw7PSDOvC8ARJK5k0X/ics?icsToken=98tyKuGsrjItE9GcuRmERpwIAor4KPPwmFhEjbdbmiXLLzcEUjDSGfRhapNNOvOF</a:t>
            </a:r>
            <a:endParaRPr lang="en-US" sz="1200" i="1" dirty="0">
              <a:highlight>
                <a:srgbClr val="FFFFFF"/>
              </a:highlight>
              <a:latin typeface="Avenir Next" panose="020B050302020202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F58C1E-C3F0-8DFB-F5D1-1B7B463E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73F0-1B29-9B49-A0ED-138D953BD27E}" type="datetime1">
              <a:rPr lang="it-IT" smtClean="0"/>
              <a:t>18/06/24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E63DFF-D085-2F9B-7E39-C84007F7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Maria Marsella - Plenary Session - UPC Barcelona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520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429</Words>
  <Application>Microsoft Macintosh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Avenir Next</vt:lpstr>
      <vt:lpstr>Tema di Office</vt:lpstr>
      <vt:lpstr>WP 9: Deliverables and milestones </vt:lpstr>
      <vt:lpstr>Presentazione standard di PowerPoint</vt:lpstr>
      <vt:lpstr>Presentazione standard di PowerPoint</vt:lpstr>
      <vt:lpstr>WP 9: Outlook and perspectives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sustainability of research infrastructures</dc:title>
  <dc:creator>Francesca Spagnuolo</dc:creator>
  <cp:lastModifiedBy>maria.marsella</cp:lastModifiedBy>
  <cp:revision>36</cp:revision>
  <dcterms:created xsi:type="dcterms:W3CDTF">2023-10-19T07:35:02Z</dcterms:created>
  <dcterms:modified xsi:type="dcterms:W3CDTF">2024-06-18T13:00:06Z</dcterms:modified>
</cp:coreProperties>
</file>