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667" r:id="rId2"/>
    <p:sldId id="1666" r:id="rId3"/>
    <p:sldId id="1413" r:id="rId4"/>
    <p:sldId id="3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 snapToGrid="0">
      <p:cViewPr varScale="1">
        <p:scale>
          <a:sx n="117" d="100"/>
          <a:sy n="117" d="100"/>
        </p:scale>
        <p:origin x="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050E-5DD6-564D-2002-0FAF65D8D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98DC7-4C60-568A-0B3B-2134F5C9D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1F03C-2236-A845-3CC5-756B2456B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5551-A4A6-1544-B9A5-BD31ED155D1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73F6D-5EFA-67D0-5C98-A8F6ED2AC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83070-2314-8A61-FFA9-E9DB035A0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48BF-2B36-CD4E-9269-B5FEC18A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6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4132-4177-A2D5-C225-9BE69CF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C534A-4922-7B15-F349-C128719A1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22881-AEE3-A4D1-C8DC-56FFEC8DB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5551-A4A6-1544-B9A5-BD31ED155D1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EA9B2-D207-D9F1-1F0B-A0213025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E94F1-B5E2-BC9B-4B26-734AB9ED0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48BF-2B36-CD4E-9269-B5FEC18A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6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234FE7-9DF3-52C0-2D3F-E4E42336B2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E9D241-CB2C-0922-AF25-88255FB5F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4C1C9-73BC-DBA9-B56F-108D783BC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5551-A4A6-1544-B9A5-BD31ED155D1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D9ED0-B21D-D967-CB65-E64EDF0A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D900C-1091-C22D-58C1-84E273056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48BF-2B36-CD4E-9269-B5FEC18A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6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A1DDE-67E2-334E-2134-DAFB93282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9C2B7-FDF2-C9C2-D53D-9C609D59E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97C82-ABBB-DDC3-6533-7DF66DC6D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5551-A4A6-1544-B9A5-BD31ED155D1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D995-E77B-58B4-9A83-524A6C46A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E99D9-3DCF-D9D7-DA89-9CA4A8939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48BF-2B36-CD4E-9269-B5FEC18A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1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6A006-9E37-1C87-E732-CC3F18EB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B4C8E-E8C3-8D87-C125-423B56F6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8755-41A0-D54A-2081-791E769E8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5551-A4A6-1544-B9A5-BD31ED155D1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1F0D7-14B6-3EB3-55BE-AF032646D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3851C-AE09-0722-54FC-0CDCB7BE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48BF-2B36-CD4E-9269-B5FEC18A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9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E4564-509E-79B0-7C16-794CCDE4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2E820-13F9-6619-EC9A-65D558A8A8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8DB5F-BA5A-650D-F69A-815B6CB0A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25A1F-CC62-515E-A3BF-3764C566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5551-A4A6-1544-B9A5-BD31ED155D1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06F03-5A68-07EE-4C7E-B11CEF865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EC5C9-4ED1-6E18-EDC5-FD77CE0D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48BF-2B36-CD4E-9269-B5FEC18A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3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F1C0-A3F3-301D-D2AC-57F84AA51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B4166-7B3E-D195-F409-87EB0E21B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A12D6-8DAA-776B-08E0-EDE13840A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DB4FD4-3FD6-8A34-A294-67EE26DFB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0D6F5B-6417-3199-ED54-405D5B562D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38060D-4F21-FC72-FE49-CA26859C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5551-A4A6-1544-B9A5-BD31ED155D1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9EE16C-0107-4DAC-6C70-DA6AF60B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CAD6DF-E0BD-E71B-7058-D5CDCEEF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48BF-2B36-CD4E-9269-B5FEC18A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5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AA639-A407-2B73-DDC7-706290B74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C7E58-B3D1-6F3F-3258-DE22204A6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5551-A4A6-1544-B9A5-BD31ED155D1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9502A-57B7-0EF9-AF50-8D9C1C08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AD6B8-5E23-A09E-E044-F18321F6F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48BF-2B36-CD4E-9269-B5FEC18A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6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65E65-91A4-88C9-8262-76736D0C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5551-A4A6-1544-B9A5-BD31ED155D1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E838CE-52C1-F329-9FF3-30473AFD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703EFF-C453-2B26-3077-F9C01DA8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48BF-2B36-CD4E-9269-B5FEC18A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4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6BC7-0F47-4F36-9D8E-0A29B500C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9A7DE-313E-D233-0751-9A50A8CF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F29FFF-27AE-FB91-88AA-9664B5B99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11519-CA8C-8C9B-D0B0-19FA7CB6C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5551-A4A6-1544-B9A5-BD31ED155D1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7044B-2E50-0B7B-6A23-05C18F27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03B0A-EC84-C7D2-D014-15748D821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48BF-2B36-CD4E-9269-B5FEC18A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3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FAAF9-F803-82C7-B6D6-FACF7C9B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0CA6EA-B68B-7441-8775-54C39186C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B8E23-01BC-6AF1-694E-9503101ADE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2F43C-7623-C9E3-6D3B-0D45A18F0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5551-A4A6-1544-B9A5-BD31ED155D1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014EA-1375-8200-FD03-3E56710B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D86CB-B97B-1467-ADEC-833BF557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48BF-2B36-CD4E-9269-B5FEC18A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8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1892CF-C8EC-31D1-0F1F-647D95AE0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3C981-4C6A-599B-1173-BEA9A5062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3CF67-C1D1-C6A2-F566-C2A2301D21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9B5551-A4A6-1544-B9A5-BD31ED155D1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973C9-24FF-C451-19EC-99B10E505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2B2E6-4566-FB6D-0631-05903737E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2E48BF-2B36-CD4E-9269-B5FEC18A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5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Triangular abstract background">
            <a:extLst>
              <a:ext uri="{FF2B5EF4-FFF2-40B4-BE49-F238E27FC236}">
                <a16:creationId xmlns:a16="http://schemas.microsoft.com/office/drawing/2014/main" id="{83DD60B9-E25A-EF7B-0988-5AE9AB4B56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76EE48-EAC2-DCB5-C1F7-C4341D398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748797"/>
            <a:ext cx="3168734" cy="1375338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800" dirty="0"/>
              <a:t>WP4 </a:t>
            </a:r>
            <a:br>
              <a:rPr lang="en-US" sz="4800" dirty="0"/>
            </a:br>
            <a:r>
              <a:rPr lang="en-US" sz="4800" dirty="0"/>
              <a:t>Parallel Session</a:t>
            </a:r>
            <a:br>
              <a:rPr lang="en-US" sz="4800" dirty="0"/>
            </a:br>
            <a:r>
              <a:rPr lang="en-US" sz="4800" dirty="0"/>
              <a:t>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02EAF-39B0-77D2-2931-974F6C59B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E75D4-90F4-5ACB-0964-4847F6DC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8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1B49ED9-066F-FCE3-053C-4332F4291B1B}"/>
              </a:ext>
            </a:extLst>
          </p:cNvPr>
          <p:cNvGraphicFramePr>
            <a:graphicFrameLocks noGrp="1"/>
          </p:cNvGraphicFramePr>
          <p:nvPr/>
        </p:nvGraphicFramePr>
        <p:xfrm>
          <a:off x="245735" y="814541"/>
          <a:ext cx="11479569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152">
                  <a:extLst>
                    <a:ext uri="{9D8B030D-6E8A-4147-A177-3AD203B41FA5}">
                      <a16:colId xmlns:a16="http://schemas.microsoft.com/office/drawing/2014/main" val="66910843"/>
                    </a:ext>
                  </a:extLst>
                </a:gridCol>
                <a:gridCol w="3379304">
                  <a:extLst>
                    <a:ext uri="{9D8B030D-6E8A-4147-A177-3AD203B41FA5}">
                      <a16:colId xmlns:a16="http://schemas.microsoft.com/office/drawing/2014/main" val="1872481747"/>
                    </a:ext>
                  </a:extLst>
                </a:gridCol>
                <a:gridCol w="3021496">
                  <a:extLst>
                    <a:ext uri="{9D8B030D-6E8A-4147-A177-3AD203B41FA5}">
                      <a16:colId xmlns:a16="http://schemas.microsoft.com/office/drawing/2014/main" val="828416834"/>
                    </a:ext>
                  </a:extLst>
                </a:gridCol>
                <a:gridCol w="2369489">
                  <a:extLst>
                    <a:ext uri="{9D8B030D-6E8A-4147-A177-3AD203B41FA5}">
                      <a16:colId xmlns:a16="http://schemas.microsoft.com/office/drawing/2014/main" val="1472802090"/>
                    </a:ext>
                  </a:extLst>
                </a:gridCol>
                <a:gridCol w="2120128">
                  <a:extLst>
                    <a:ext uri="{9D8B030D-6E8A-4147-A177-3AD203B41FA5}">
                      <a16:colId xmlns:a16="http://schemas.microsoft.com/office/drawing/2014/main" val="2934144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L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800" b="0" dirty="0">
                          <a:solidFill>
                            <a:srgbClr val="002060"/>
                          </a:solidFill>
                        </a:rPr>
                        <a:t>Deliverable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800" b="0" dirty="0">
                          <a:solidFill>
                            <a:srgbClr val="002060"/>
                          </a:solidFill>
                        </a:rPr>
                        <a:t>Current Status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800" b="0" dirty="0">
                          <a:solidFill>
                            <a:srgbClr val="002060"/>
                          </a:solidFill>
                        </a:rPr>
                        <a:t>Mitigation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800" b="0" dirty="0">
                          <a:solidFill>
                            <a:srgbClr val="002060"/>
                          </a:solidFill>
                        </a:rPr>
                        <a:t>Estimate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16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sz="1100" dirty="0"/>
                        <a:t>M 4.1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Document detailing site-specific characteristics that impact ET sensitivity and its duty cycle</a:t>
                      </a:r>
                      <a:br>
                        <a:rPr lang="en-NL" sz="1100" dirty="0"/>
                      </a:br>
                      <a:r>
                        <a:rPr lang="en-NL" sz="1100" dirty="0"/>
                        <a:t>Lead institute: Nikhef, timing: 9/22 + 10 = 7/23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Report published, was considered not quantitative enough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Will be updated (by inserting referenced documents) and resubmitted.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End </a:t>
                      </a:r>
                      <a:r>
                        <a:rPr lang="en-NL" sz="1100"/>
                        <a:t>6/24</a:t>
                      </a:r>
                      <a:endParaRPr lang="en-NL" sz="1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877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sz="1100" dirty="0"/>
                        <a:t>M 4.2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Common methodology to estimate impact of site characteristics on ET sensitivity and operation, and if required, a scheme to compensate it</a:t>
                      </a:r>
                      <a:br>
                        <a:rPr lang="en-NL" sz="1100" dirty="0"/>
                      </a:br>
                      <a:r>
                        <a:rPr lang="en-NL" sz="1100" dirty="0"/>
                        <a:t>Lead institute: INFN, timing 9/22 + 15 = 12/24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Milestone not yet met. Common methodology is still being developed. Delayed by different site time lines.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Discussion in SPB/WP4, and host sites.  Developing a more realistic timeline for individual methodologies to be published 9/24.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/>
                        <a:t>6/24 </a:t>
                      </a:r>
                      <a:r>
                        <a:rPr lang="it-IT" sz="1100" dirty="0"/>
                        <a:t>first</a:t>
                      </a:r>
                      <a:r>
                        <a:rPr lang="en-NL" sz="1100"/>
                        <a:t> </a:t>
                      </a:r>
                      <a:r>
                        <a:rPr lang="en-NL" sz="1100" dirty="0"/>
                        <a:t>draft</a:t>
                      </a:r>
                      <a:br>
                        <a:rPr lang="en-NL" sz="1100"/>
                      </a:br>
                      <a:br>
                        <a:rPr lang="en-NL" sz="1100"/>
                      </a:br>
                      <a:endParaRPr lang="en-NL" sz="1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601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sz="1100" dirty="0"/>
                        <a:t>D 4.1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Scan of legal procedures, permitting and land acquisitions (steps to be taken prior to starting excavations)</a:t>
                      </a:r>
                      <a:br>
                        <a:rPr lang="en-NL" sz="1100" dirty="0"/>
                      </a:br>
                      <a:r>
                        <a:rPr lang="en-NL" sz="1100" dirty="0"/>
                        <a:t>Lead institute: Nikhef, timing: 9/22 + 10 = 7/23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Delivered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NL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Delivered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208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sz="1100" dirty="0"/>
                        <a:t>D 4.2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Updated socio-economic impact studies. Scan of accessibility, quality of life etc. </a:t>
                      </a:r>
                      <a:br>
                        <a:rPr lang="en-NL" sz="1100" dirty="0"/>
                      </a:br>
                      <a:r>
                        <a:rPr lang="en-NL" sz="1100" dirty="0"/>
                        <a:t>Lead institute: INFN, timing 9/22 + 15 = 12/23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100" dirty="0"/>
                        <a:t>Update is being worked by individual local teams, but will still be limited due to incomplete information (localization, subsurface geology, geo-technical understanding).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Maintain an updated view based on new incoming information.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100" dirty="0"/>
                        <a:t>10/24 for updated view</a:t>
                      </a:r>
                    </a:p>
                    <a:p>
                      <a:endParaRPr lang="en-NL" sz="1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868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sz="1100" dirty="0"/>
                        <a:t>D 4.3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Complete quantification of all aspects impacting ET performance for both sites</a:t>
                      </a:r>
                      <a:br>
                        <a:rPr lang="en-NL" sz="1100" dirty="0"/>
                      </a:br>
                      <a:r>
                        <a:rPr lang="en-NL" sz="1100" dirty="0"/>
                        <a:t>Lead institute: UW, timing 9/22 + 28 = 1/25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Depending somewhat on current work progress, and teams availability, discussions with ETO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Work according to plan and contracts,</a:t>
                      </a:r>
                      <a:br>
                        <a:rPr lang="en-NL" sz="1100" dirty="0"/>
                      </a:br>
                      <a:r>
                        <a:rPr lang="en-NL" sz="1100" dirty="0"/>
                        <a:t>discussions in SPB, ET Symposium</a:t>
                      </a:r>
                      <a:br>
                        <a:rPr lang="en-NL" sz="1100" dirty="0"/>
                      </a:br>
                      <a:endParaRPr lang="en-NL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dirty="0" err="1"/>
                        <a:t>Expected</a:t>
                      </a:r>
                      <a:r>
                        <a:rPr lang="it-IT" sz="1100" dirty="0"/>
                        <a:t> </a:t>
                      </a:r>
                      <a:r>
                        <a:rPr lang="en-NL" sz="1100"/>
                        <a:t>12/24 </a:t>
                      </a:r>
                      <a:br>
                        <a:rPr lang="en-NL" sz="1100" dirty="0"/>
                      </a:br>
                      <a:r>
                        <a:rPr lang="en-NL" sz="1100" dirty="0"/>
                        <a:t>9/24 new time line</a:t>
                      </a:r>
                      <a:br>
                        <a:rPr lang="en-NL" sz="1100" dirty="0"/>
                      </a:br>
                      <a:endParaRPr lang="en-NL" sz="1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010356"/>
                  </a:ext>
                </a:extLst>
              </a:tr>
              <a:tr h="429176">
                <a:tc>
                  <a:txBody>
                    <a:bodyPr/>
                    <a:lstStyle/>
                    <a:p>
                      <a:r>
                        <a:rPr lang="en-NL" sz="1100" dirty="0"/>
                        <a:t>D 4.4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3D Geology, hydro-geology and modeling</a:t>
                      </a:r>
                      <a:br>
                        <a:rPr lang="en-NL" sz="1100" dirty="0"/>
                      </a:br>
                      <a:r>
                        <a:rPr lang="en-NL" sz="1100" dirty="0"/>
                        <a:t>Lead institute: INFN, timing 9/22 + 30 = 3/25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>
                          <a:solidFill>
                            <a:srgbClr val="C00000"/>
                          </a:solidFill>
                        </a:rPr>
                        <a:t>Work ongoing, main body of activities</a:t>
                      </a:r>
                      <a:r>
                        <a:rPr lang="en-NL" sz="1100" dirty="0"/>
                        <a:t> at both sites. Local site funding and contracting result in different timeline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Work according to plan and contracts. Redefining and optimized workflow and resonsibilities between Sites and ETO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Sardinia: being discussed in contract</a:t>
                      </a:r>
                      <a:br>
                        <a:rPr lang="en-NL" sz="1100" dirty="0"/>
                      </a:br>
                      <a:r>
                        <a:rPr lang="en-NL" sz="1100" dirty="0"/>
                        <a:t>EMR: expected 1/26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58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sz="1100" dirty="0"/>
                        <a:t>D 4.5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Updated cost and schedule estimates of excavations, including noise cancelation, surface preparation costs (permiting, debris removal, land acquisition etc.)</a:t>
                      </a:r>
                      <a:br>
                        <a:rPr lang="en-NL" sz="1100" dirty="0"/>
                      </a:br>
                      <a:r>
                        <a:rPr lang="en-NL" sz="1100" dirty="0"/>
                        <a:t>Lead institute: Nikhef, timing 9/22 + 42 = 3/26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100" dirty="0">
                          <a:solidFill>
                            <a:srgbClr val="C00000"/>
                          </a:solidFill>
                        </a:rPr>
                        <a:t>Work ongoing, main body of activities</a:t>
                      </a:r>
                      <a:r>
                        <a:rPr lang="en-NL" sz="1100" dirty="0"/>
                        <a:t> at both sites. Local site fundunding and contracting result in different timeline</a:t>
                      </a:r>
                    </a:p>
                    <a:p>
                      <a:endParaRPr lang="en-NL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Work according to plan and contracts. Redefining and optimized workflow and resonsibilities between Sites and ETO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L" sz="1100" dirty="0"/>
                        <a:t>Sardinia: 6/25</a:t>
                      </a:r>
                      <a:br>
                        <a:rPr lang="en-NL" sz="1100" dirty="0"/>
                      </a:br>
                      <a:r>
                        <a:rPr lang="en-NL" sz="1100" dirty="0"/>
                        <a:t>EMR: 6/26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41164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E0278F6-960F-E0A3-0178-3EF95D1F56D0}"/>
              </a:ext>
            </a:extLst>
          </p:cNvPr>
          <p:cNvSpPr txBox="1"/>
          <p:nvPr/>
        </p:nvSpPr>
        <p:spPr>
          <a:xfrm>
            <a:off x="245735" y="230588"/>
            <a:ext cx="6575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solidFill>
                  <a:srgbClr val="002060"/>
                </a:solidFill>
              </a:rPr>
              <a:t>WP4 – </a:t>
            </a:r>
            <a:r>
              <a:rPr lang="en-NL" sz="2000">
                <a:solidFill>
                  <a:srgbClr val="002060"/>
                </a:solidFill>
              </a:rPr>
              <a:t>Update </a:t>
            </a:r>
            <a:r>
              <a:rPr lang="it-IT" sz="2000" dirty="0">
                <a:solidFill>
                  <a:srgbClr val="002060"/>
                </a:solidFill>
              </a:rPr>
              <a:t>June</a:t>
            </a:r>
            <a:r>
              <a:rPr lang="en-NL" sz="2000">
                <a:solidFill>
                  <a:srgbClr val="002060"/>
                </a:solidFill>
              </a:rPr>
              <a:t> </a:t>
            </a:r>
            <a:r>
              <a:rPr lang="it-IT" sz="2000" dirty="0">
                <a:solidFill>
                  <a:srgbClr val="002060"/>
                </a:solidFill>
              </a:rPr>
              <a:t>16</a:t>
            </a:r>
            <a:r>
              <a:rPr lang="it-IT" sz="2000" baseline="30000" dirty="0">
                <a:solidFill>
                  <a:srgbClr val="002060"/>
                </a:solidFill>
              </a:rPr>
              <a:t>th</a:t>
            </a:r>
            <a:r>
              <a:rPr lang="en-NL" sz="2000">
                <a:solidFill>
                  <a:srgbClr val="002060"/>
                </a:solidFill>
              </a:rPr>
              <a:t> </a:t>
            </a:r>
            <a:r>
              <a:rPr lang="en-NL" sz="2000" dirty="0">
                <a:solidFill>
                  <a:srgbClr val="002060"/>
                </a:solidFill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96557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BA692-24A0-4B83-9721-36E204383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3</a:t>
            </a:fld>
            <a:endParaRPr lang="en-US"/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B80846E7-8D22-FEE7-D6DC-CE191F2B1752}"/>
              </a:ext>
            </a:extLst>
          </p:cNvPr>
          <p:cNvGrpSpPr/>
          <p:nvPr/>
        </p:nvGrpSpPr>
        <p:grpSpPr>
          <a:xfrm>
            <a:off x="699168" y="1281568"/>
            <a:ext cx="10793663" cy="5257712"/>
            <a:chOff x="699168" y="617539"/>
            <a:chExt cx="10793663" cy="525771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1483487-8CD5-3076-A300-53A14C9B4B87}"/>
                </a:ext>
              </a:extLst>
            </p:cNvPr>
            <p:cNvGrpSpPr/>
            <p:nvPr/>
          </p:nvGrpSpPr>
          <p:grpSpPr>
            <a:xfrm>
              <a:off x="6453003" y="672146"/>
              <a:ext cx="1861457" cy="957942"/>
              <a:chOff x="947056" y="564493"/>
              <a:chExt cx="1861457" cy="957942"/>
            </a:xfrm>
          </p:grpSpPr>
          <p:sp>
            <p:nvSpPr>
              <p:cNvPr id="5" name="Rounded Rectangle 4">
                <a:extLst>
                  <a:ext uri="{FF2B5EF4-FFF2-40B4-BE49-F238E27FC236}">
                    <a16:creationId xmlns:a16="http://schemas.microsoft.com/office/drawing/2014/main" id="{75DE8023-F294-720F-5467-F3317EF241CE}"/>
                  </a:ext>
                </a:extLst>
              </p:cNvPr>
              <p:cNvSpPr/>
              <p:nvPr/>
            </p:nvSpPr>
            <p:spPr>
              <a:xfrm>
                <a:off x="947056" y="564493"/>
                <a:ext cx="1861457" cy="95794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57E4D8E-4957-CD34-9D0B-CAC86317FE30}"/>
                  </a:ext>
                </a:extLst>
              </p:cNvPr>
              <p:cNvSpPr txBox="1"/>
              <p:nvPr/>
            </p:nvSpPr>
            <p:spPr>
              <a:xfrm>
                <a:off x="1034141" y="627965"/>
                <a:ext cx="1687285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effectLst/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Definition of </a:t>
                </a:r>
              </a:p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R</a:t>
                </a:r>
                <a:r>
                  <a:rPr lang="en-US" sz="1600" dirty="0">
                    <a:effectLst/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elevant </a:t>
                </a:r>
                <a:r>
                  <a:rPr lang="en-US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M</a:t>
                </a:r>
                <a:r>
                  <a:rPr lang="en-US" sz="1600" dirty="0">
                    <a:effectLst/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easurements</a:t>
                </a:r>
                <a:endParaRPr lang="en-US" sz="1600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33AFDA5-E369-BAAB-80BD-FC666331C5F3}"/>
                </a:ext>
              </a:extLst>
            </p:cNvPr>
            <p:cNvGrpSpPr/>
            <p:nvPr/>
          </p:nvGrpSpPr>
          <p:grpSpPr>
            <a:xfrm>
              <a:off x="899135" y="647730"/>
              <a:ext cx="1861457" cy="957942"/>
              <a:chOff x="947056" y="564493"/>
              <a:chExt cx="1861457" cy="957942"/>
            </a:xfrm>
          </p:grpSpPr>
          <p:sp>
            <p:nvSpPr>
              <p:cNvPr id="9" name="Rounded Rectangle 8">
                <a:extLst>
                  <a:ext uri="{FF2B5EF4-FFF2-40B4-BE49-F238E27FC236}">
                    <a16:creationId xmlns:a16="http://schemas.microsoft.com/office/drawing/2014/main" id="{57EF60F1-6C0E-4A51-4F7E-490CF9D839ED}"/>
                  </a:ext>
                </a:extLst>
              </p:cNvPr>
              <p:cNvSpPr/>
              <p:nvPr/>
            </p:nvSpPr>
            <p:spPr>
              <a:xfrm>
                <a:off x="947056" y="564493"/>
                <a:ext cx="1861457" cy="95794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B2161ED-90DB-16F4-1996-E7FE691BDE07}"/>
                  </a:ext>
                </a:extLst>
              </p:cNvPr>
              <p:cNvSpPr txBox="1"/>
              <p:nvPr/>
            </p:nvSpPr>
            <p:spPr>
              <a:xfrm>
                <a:off x="1034141" y="751075"/>
                <a:ext cx="1687285" cy="58477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effectLst/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Definition of </a:t>
                </a:r>
              </a:p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Science Cases</a:t>
                </a:r>
                <a:endParaRPr lang="en-US" sz="1600"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7967D04-308B-E265-F84A-8BBEDC5443EB}"/>
                </a:ext>
              </a:extLst>
            </p:cNvPr>
            <p:cNvGrpSpPr/>
            <p:nvPr/>
          </p:nvGrpSpPr>
          <p:grpSpPr>
            <a:xfrm>
              <a:off x="896223" y="2537676"/>
              <a:ext cx="1861457" cy="957942"/>
              <a:chOff x="947056" y="564493"/>
              <a:chExt cx="1861457" cy="957942"/>
            </a:xfrm>
          </p:grpSpPr>
          <p:sp>
            <p:nvSpPr>
              <p:cNvPr id="15" name="Rounded Rectangle 14">
                <a:extLst>
                  <a:ext uri="{FF2B5EF4-FFF2-40B4-BE49-F238E27FC236}">
                    <a16:creationId xmlns:a16="http://schemas.microsoft.com/office/drawing/2014/main" id="{A9BBD78A-E56A-A0E8-211D-2E179CEAB5AD}"/>
                  </a:ext>
                </a:extLst>
              </p:cNvPr>
              <p:cNvSpPr/>
              <p:nvPr/>
            </p:nvSpPr>
            <p:spPr>
              <a:xfrm>
                <a:off x="947056" y="564493"/>
                <a:ext cx="1861457" cy="95794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3A94AB9-3A2E-741F-21FC-492085740BE4}"/>
                  </a:ext>
                </a:extLst>
              </p:cNvPr>
              <p:cNvSpPr txBox="1"/>
              <p:nvPr/>
            </p:nvSpPr>
            <p:spPr>
              <a:xfrm>
                <a:off x="1034141" y="751075"/>
                <a:ext cx="1687285" cy="58477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effectLst/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Definition of </a:t>
                </a:r>
              </a:p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Analysis Recipes</a:t>
                </a:r>
                <a:endParaRPr lang="en-US" sz="1600" dirty="0"/>
              </a:p>
            </p:txBody>
          </p:sp>
        </p:grp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B8274E1E-EE92-A098-FBC9-7883A280E1EF}"/>
                </a:ext>
              </a:extLst>
            </p:cNvPr>
            <p:cNvCxnSpPr>
              <a:cxnSpLocks/>
              <a:stCxn id="73" idx="3"/>
              <a:endCxn id="117" idx="1"/>
            </p:cNvCxnSpPr>
            <p:nvPr/>
          </p:nvCxnSpPr>
          <p:spPr>
            <a:xfrm flipV="1">
              <a:off x="8960374" y="4938344"/>
              <a:ext cx="671000" cy="926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CEA895D-33FC-241B-E718-97CC0BA98A2D}"/>
                </a:ext>
              </a:extLst>
            </p:cNvPr>
            <p:cNvGrpSpPr/>
            <p:nvPr/>
          </p:nvGrpSpPr>
          <p:grpSpPr>
            <a:xfrm>
              <a:off x="9213921" y="617539"/>
              <a:ext cx="1861457" cy="1077218"/>
              <a:chOff x="947056" y="504855"/>
              <a:chExt cx="1861457" cy="1077218"/>
            </a:xfrm>
          </p:grpSpPr>
          <p:sp>
            <p:nvSpPr>
              <p:cNvPr id="33" name="Rounded Rectangle 32">
                <a:extLst>
                  <a:ext uri="{FF2B5EF4-FFF2-40B4-BE49-F238E27FC236}">
                    <a16:creationId xmlns:a16="http://schemas.microsoft.com/office/drawing/2014/main" id="{1FCC380D-97A7-4B41-ED9F-918483010180}"/>
                  </a:ext>
                </a:extLst>
              </p:cNvPr>
              <p:cNvSpPr/>
              <p:nvPr/>
            </p:nvSpPr>
            <p:spPr>
              <a:xfrm>
                <a:off x="947056" y="564493"/>
                <a:ext cx="1861457" cy="95794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0F61C08-8C23-A34C-E054-E4AFFE65FC4D}"/>
                  </a:ext>
                </a:extLst>
              </p:cNvPr>
              <p:cNvSpPr txBox="1"/>
              <p:nvPr/>
            </p:nvSpPr>
            <p:spPr>
              <a:xfrm>
                <a:off x="1034141" y="504855"/>
                <a:ext cx="1687285" cy="107721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Site Noise Measurement</a:t>
                </a:r>
                <a:r>
                  <a:rPr lang="en-US" sz="1600" dirty="0">
                    <a:effectLst/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: data acquisition and validation </a:t>
                </a:r>
                <a:endParaRPr lang="en-US" sz="1600" dirty="0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B297FC75-9495-5E4C-A026-2DBAFE07A644}"/>
                </a:ext>
              </a:extLst>
            </p:cNvPr>
            <p:cNvGrpSpPr/>
            <p:nvPr/>
          </p:nvGrpSpPr>
          <p:grpSpPr>
            <a:xfrm>
              <a:off x="3641132" y="661758"/>
              <a:ext cx="1861457" cy="957942"/>
              <a:chOff x="947056" y="564493"/>
              <a:chExt cx="1861457" cy="957942"/>
            </a:xfrm>
          </p:grpSpPr>
          <p:sp>
            <p:nvSpPr>
              <p:cNvPr id="45" name="Rounded Rectangle 44">
                <a:extLst>
                  <a:ext uri="{FF2B5EF4-FFF2-40B4-BE49-F238E27FC236}">
                    <a16:creationId xmlns:a16="http://schemas.microsoft.com/office/drawing/2014/main" id="{C62277E2-7417-2633-1A15-9325CBAB683A}"/>
                  </a:ext>
                </a:extLst>
              </p:cNvPr>
              <p:cNvSpPr/>
              <p:nvPr/>
            </p:nvSpPr>
            <p:spPr>
              <a:xfrm>
                <a:off x="947056" y="564493"/>
                <a:ext cx="1861457" cy="95794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38223CF-C08F-970B-B13F-BBF26CF8384F}"/>
                  </a:ext>
                </a:extLst>
              </p:cNvPr>
              <p:cNvSpPr txBox="1"/>
              <p:nvPr/>
            </p:nvSpPr>
            <p:spPr>
              <a:xfrm>
                <a:off x="1034141" y="627964"/>
                <a:ext cx="1687285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effectLst/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Definition of </a:t>
                </a:r>
              </a:p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Tools for detector behavior</a:t>
                </a:r>
                <a:endParaRPr lang="en-US" sz="1600" dirty="0"/>
              </a:p>
            </p:txBody>
          </p:sp>
        </p:grp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1B4EBF0D-D25C-1AD3-3109-B46B4A9234D4}"/>
                </a:ext>
              </a:extLst>
            </p:cNvPr>
            <p:cNvCxnSpPr>
              <a:cxnSpLocks/>
              <a:stCxn id="9" idx="3"/>
              <a:endCxn id="45" idx="1"/>
            </p:cNvCxnSpPr>
            <p:nvPr/>
          </p:nvCxnSpPr>
          <p:spPr>
            <a:xfrm>
              <a:off x="2760592" y="1126701"/>
              <a:ext cx="880540" cy="1402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7AFED48F-FBE5-C005-BE6B-9B3EB50B4C08}"/>
                </a:ext>
              </a:extLst>
            </p:cNvPr>
            <p:cNvCxnSpPr>
              <a:cxnSpLocks/>
              <a:stCxn id="45" idx="3"/>
              <a:endCxn id="5" idx="1"/>
            </p:cNvCxnSpPr>
            <p:nvPr/>
          </p:nvCxnSpPr>
          <p:spPr>
            <a:xfrm>
              <a:off x="5502589" y="1140729"/>
              <a:ext cx="950414" cy="1038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E5C59E97-8E0D-C745-8055-FAD2DE02E03B}"/>
                </a:ext>
              </a:extLst>
            </p:cNvPr>
            <p:cNvCxnSpPr>
              <a:cxnSpLocks/>
              <a:stCxn id="5" idx="3"/>
              <a:endCxn id="33" idx="1"/>
            </p:cNvCxnSpPr>
            <p:nvPr/>
          </p:nvCxnSpPr>
          <p:spPr>
            <a:xfrm>
              <a:off x="8314460" y="1151117"/>
              <a:ext cx="899461" cy="503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86B832C-7249-AE30-74AE-3916AA089471}"/>
                </a:ext>
              </a:extLst>
            </p:cNvPr>
            <p:cNvCxnSpPr>
              <a:cxnSpLocks/>
              <a:stCxn id="15" idx="0"/>
              <a:endCxn id="9" idx="2"/>
            </p:cNvCxnSpPr>
            <p:nvPr/>
          </p:nvCxnSpPr>
          <p:spPr>
            <a:xfrm flipV="1">
              <a:off x="1826952" y="1605672"/>
              <a:ext cx="2912" cy="93200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ECBF284-18C2-97CC-5781-760A719A79B6}"/>
                </a:ext>
              </a:extLst>
            </p:cNvPr>
            <p:cNvSpPr txBox="1"/>
            <p:nvPr/>
          </p:nvSpPr>
          <p:spPr>
            <a:xfrm>
              <a:off x="699168" y="1802025"/>
              <a:ext cx="1062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SUPPORT</a:t>
              </a:r>
            </a:p>
          </p:txBody>
        </p:sp>
        <p:sp>
          <p:nvSpPr>
            <p:cNvPr id="73" name="Diamond 72">
              <a:extLst>
                <a:ext uri="{FF2B5EF4-FFF2-40B4-BE49-F238E27FC236}">
                  <a16:creationId xmlns:a16="http://schemas.microsoft.com/office/drawing/2014/main" id="{23CD6094-1190-4CC9-7F2D-D4A0DC2EF600}"/>
                </a:ext>
              </a:extLst>
            </p:cNvPr>
            <p:cNvSpPr/>
            <p:nvPr/>
          </p:nvSpPr>
          <p:spPr>
            <a:xfrm>
              <a:off x="6928065" y="4224861"/>
              <a:ext cx="2032309" cy="1445500"/>
            </a:xfrm>
            <a:prstGeom prst="diamond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Result Validation by ETC</a:t>
              </a:r>
            </a:p>
          </p:txBody>
        </p:sp>
        <p:cxnSp>
          <p:nvCxnSpPr>
            <p:cNvPr id="75" name="Elbow Connector 74">
              <a:extLst>
                <a:ext uri="{FF2B5EF4-FFF2-40B4-BE49-F238E27FC236}">
                  <a16:creationId xmlns:a16="http://schemas.microsoft.com/office/drawing/2014/main" id="{3D3CD54A-ACC6-296A-E261-804DACEB4C6A}"/>
                </a:ext>
              </a:extLst>
            </p:cNvPr>
            <p:cNvCxnSpPr>
              <a:cxnSpLocks/>
              <a:stCxn id="73" idx="2"/>
              <a:endCxn id="184" idx="2"/>
            </p:cNvCxnSpPr>
            <p:nvPr/>
          </p:nvCxnSpPr>
          <p:spPr>
            <a:xfrm rot="5400000" flipH="1">
              <a:off x="6511392" y="4237534"/>
              <a:ext cx="316521" cy="2549135"/>
            </a:xfrm>
            <a:prstGeom prst="bentConnector3">
              <a:avLst>
                <a:gd name="adj1" fmla="val -72223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7CCABB86-4F4B-141B-88FA-05D5C9ED642E}"/>
                </a:ext>
              </a:extLst>
            </p:cNvPr>
            <p:cNvGrpSpPr/>
            <p:nvPr/>
          </p:nvGrpSpPr>
          <p:grpSpPr>
            <a:xfrm>
              <a:off x="8187372" y="2363737"/>
              <a:ext cx="1861457" cy="1077218"/>
              <a:chOff x="947056" y="504856"/>
              <a:chExt cx="1861457" cy="1077218"/>
            </a:xfrm>
          </p:grpSpPr>
          <p:sp>
            <p:nvSpPr>
              <p:cNvPr id="78" name="Rounded Rectangle 77">
                <a:extLst>
                  <a:ext uri="{FF2B5EF4-FFF2-40B4-BE49-F238E27FC236}">
                    <a16:creationId xmlns:a16="http://schemas.microsoft.com/office/drawing/2014/main" id="{C090F12D-BD40-B0A3-4E25-EE2E2599C96A}"/>
                  </a:ext>
                </a:extLst>
              </p:cNvPr>
              <p:cNvSpPr/>
              <p:nvPr/>
            </p:nvSpPr>
            <p:spPr>
              <a:xfrm>
                <a:off x="947056" y="564493"/>
                <a:ext cx="1861457" cy="95794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0423DD2-63B2-94F7-0EF0-718E759F5438}"/>
                  </a:ext>
                </a:extLst>
              </p:cNvPr>
              <p:cNvSpPr txBox="1"/>
              <p:nvPr/>
            </p:nvSpPr>
            <p:spPr>
              <a:xfrm>
                <a:off x="1034141" y="504856"/>
                <a:ext cx="1687285" cy="107721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Evaluation of Det.  Performance using common tools and recipes</a:t>
                </a:r>
                <a:endParaRPr lang="en-US" sz="1600" dirty="0"/>
              </a:p>
            </p:txBody>
          </p:sp>
        </p:grpSp>
        <p:sp>
          <p:nvSpPr>
            <p:cNvPr id="82" name="Diamond 81">
              <a:extLst>
                <a:ext uri="{FF2B5EF4-FFF2-40B4-BE49-F238E27FC236}">
                  <a16:creationId xmlns:a16="http://schemas.microsoft.com/office/drawing/2014/main" id="{CC0EE3A7-B426-A4A5-84CB-6E2CB35E6B81}"/>
                </a:ext>
              </a:extLst>
            </p:cNvPr>
            <p:cNvSpPr/>
            <p:nvPr/>
          </p:nvSpPr>
          <p:spPr>
            <a:xfrm>
              <a:off x="3962699" y="2164722"/>
              <a:ext cx="2399922" cy="1445500"/>
            </a:xfrm>
            <a:prstGeom prst="diamond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Result Validation by ETC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BFEB01C3-701A-D468-5FAF-17A43C5C238B}"/>
                </a:ext>
              </a:extLst>
            </p:cNvPr>
            <p:cNvCxnSpPr>
              <a:cxnSpLocks/>
              <a:stCxn id="78" idx="1"/>
              <a:endCxn id="82" idx="3"/>
            </p:cNvCxnSpPr>
            <p:nvPr/>
          </p:nvCxnSpPr>
          <p:spPr>
            <a:xfrm flipH="1" flipV="1">
              <a:off x="6362621" y="2887472"/>
              <a:ext cx="1824751" cy="1487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358B275B-37B0-9283-FEE2-1BAB172ADFE1}"/>
                </a:ext>
              </a:extLst>
            </p:cNvPr>
            <p:cNvSpPr txBox="1"/>
            <p:nvPr/>
          </p:nvSpPr>
          <p:spPr>
            <a:xfrm>
              <a:off x="6990455" y="1894897"/>
              <a:ext cx="486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7D9B773-E04E-D3BF-2C34-47F1863F5E3D}"/>
                </a:ext>
              </a:extLst>
            </p:cNvPr>
            <p:cNvSpPr txBox="1"/>
            <p:nvPr/>
          </p:nvSpPr>
          <p:spPr>
            <a:xfrm>
              <a:off x="2944541" y="3604988"/>
              <a:ext cx="5126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777D9AC-CABE-9703-D3FB-D192F559A493}"/>
                </a:ext>
              </a:extLst>
            </p:cNvPr>
            <p:cNvGrpSpPr/>
            <p:nvPr/>
          </p:nvGrpSpPr>
          <p:grpSpPr>
            <a:xfrm>
              <a:off x="1923495" y="4453022"/>
              <a:ext cx="1861457" cy="957942"/>
              <a:chOff x="947056" y="564493"/>
              <a:chExt cx="1861457" cy="957942"/>
            </a:xfrm>
          </p:grpSpPr>
          <p:sp>
            <p:nvSpPr>
              <p:cNvPr id="104" name="Rounded Rectangle 103">
                <a:extLst>
                  <a:ext uri="{FF2B5EF4-FFF2-40B4-BE49-F238E27FC236}">
                    <a16:creationId xmlns:a16="http://schemas.microsoft.com/office/drawing/2014/main" id="{AD8088C4-EDC7-23A6-7518-4FC22FB526E7}"/>
                  </a:ext>
                </a:extLst>
              </p:cNvPr>
              <p:cNvSpPr/>
              <p:nvPr/>
            </p:nvSpPr>
            <p:spPr>
              <a:xfrm>
                <a:off x="947056" y="564493"/>
                <a:ext cx="1861457" cy="95794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A7A802C2-9CCD-56A3-AD20-A274A5862162}"/>
                  </a:ext>
                </a:extLst>
              </p:cNvPr>
              <p:cNvSpPr txBox="1"/>
              <p:nvPr/>
            </p:nvSpPr>
            <p:spPr>
              <a:xfrm>
                <a:off x="1034141" y="627964"/>
                <a:ext cx="1687285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effectLst/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Analysis for noise mitigation strategies</a:t>
                </a:r>
                <a:endParaRPr lang="en-US" sz="1600" dirty="0"/>
              </a:p>
            </p:txBody>
          </p:sp>
        </p:grp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ED15D62A-64EA-2563-21C8-6D45B86A0441}"/>
                </a:ext>
              </a:extLst>
            </p:cNvPr>
            <p:cNvCxnSpPr>
              <a:cxnSpLocks/>
              <a:stCxn id="183" idx="3"/>
            </p:cNvCxnSpPr>
            <p:nvPr/>
          </p:nvCxnSpPr>
          <p:spPr>
            <a:xfrm>
              <a:off x="6325814" y="4938341"/>
              <a:ext cx="602251" cy="927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6CA7EBD0-2ECA-A1CA-3B5B-01FDAD058471}"/>
                </a:ext>
              </a:extLst>
            </p:cNvPr>
            <p:cNvSpPr txBox="1"/>
            <p:nvPr/>
          </p:nvSpPr>
          <p:spPr>
            <a:xfrm>
              <a:off x="6181265" y="5505919"/>
              <a:ext cx="486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</a:t>
              </a:r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FBBAF632-29F0-87D9-38D7-A3AF16077C46}"/>
                </a:ext>
              </a:extLst>
            </p:cNvPr>
            <p:cNvGrpSpPr/>
            <p:nvPr/>
          </p:nvGrpSpPr>
          <p:grpSpPr>
            <a:xfrm>
              <a:off x="9631374" y="4459373"/>
              <a:ext cx="1861457" cy="957942"/>
              <a:chOff x="947056" y="564493"/>
              <a:chExt cx="1861457" cy="957942"/>
            </a:xfrm>
          </p:grpSpPr>
          <p:sp>
            <p:nvSpPr>
              <p:cNvPr id="117" name="Rounded Rectangle 116">
                <a:extLst>
                  <a:ext uri="{FF2B5EF4-FFF2-40B4-BE49-F238E27FC236}">
                    <a16:creationId xmlns:a16="http://schemas.microsoft.com/office/drawing/2014/main" id="{F2EDE3D3-890B-7205-8A86-6FD61F323863}"/>
                  </a:ext>
                </a:extLst>
              </p:cNvPr>
              <p:cNvSpPr/>
              <p:nvPr/>
            </p:nvSpPr>
            <p:spPr>
              <a:xfrm>
                <a:off x="947056" y="564493"/>
                <a:ext cx="1861457" cy="95794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0494F916-B23A-E6B8-F048-84ED35B62C25}"/>
                  </a:ext>
                </a:extLst>
              </p:cNvPr>
              <p:cNvSpPr txBox="1"/>
              <p:nvPr/>
            </p:nvSpPr>
            <p:spPr>
              <a:xfrm>
                <a:off x="1034141" y="627964"/>
                <a:ext cx="1687285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effectLst/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Risk assessment of mitigation effectiveness</a:t>
                </a:r>
                <a:endParaRPr lang="en-US" sz="1600" dirty="0"/>
              </a:p>
            </p:txBody>
          </p:sp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69F93159-608A-09C7-7FAC-774BE177E32D}"/>
                </a:ext>
              </a:extLst>
            </p:cNvPr>
            <p:cNvSpPr txBox="1"/>
            <p:nvPr/>
          </p:nvSpPr>
          <p:spPr>
            <a:xfrm>
              <a:off x="9031646" y="4588389"/>
              <a:ext cx="512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  <p:cxnSp>
          <p:nvCxnSpPr>
            <p:cNvPr id="151" name="Elbow Connector 150">
              <a:extLst>
                <a:ext uri="{FF2B5EF4-FFF2-40B4-BE49-F238E27FC236}">
                  <a16:creationId xmlns:a16="http://schemas.microsoft.com/office/drawing/2014/main" id="{5836C312-F423-2537-6D02-D8FD3C023D34}"/>
                </a:ext>
              </a:extLst>
            </p:cNvPr>
            <p:cNvCxnSpPr>
              <a:stCxn id="33" idx="3"/>
              <a:endCxn id="78" idx="3"/>
            </p:cNvCxnSpPr>
            <p:nvPr/>
          </p:nvCxnSpPr>
          <p:spPr>
            <a:xfrm flipH="1">
              <a:off x="10048829" y="1156148"/>
              <a:ext cx="1026549" cy="1746197"/>
            </a:xfrm>
            <a:prstGeom prst="bentConnector3">
              <a:avLst>
                <a:gd name="adj1" fmla="val -22269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Elbow Connector 156">
              <a:extLst>
                <a:ext uri="{FF2B5EF4-FFF2-40B4-BE49-F238E27FC236}">
                  <a16:creationId xmlns:a16="http://schemas.microsoft.com/office/drawing/2014/main" id="{661184F2-FFEC-056A-0801-AD63E5E405CF}"/>
                </a:ext>
              </a:extLst>
            </p:cNvPr>
            <p:cNvCxnSpPr>
              <a:cxnSpLocks/>
              <a:stCxn id="82" idx="0"/>
              <a:endCxn id="79" idx="0"/>
            </p:cNvCxnSpPr>
            <p:nvPr/>
          </p:nvCxnSpPr>
          <p:spPr>
            <a:xfrm rot="16200000" flipH="1">
              <a:off x="7040872" y="286509"/>
              <a:ext cx="199015" cy="3955440"/>
            </a:xfrm>
            <a:prstGeom prst="bentConnector3">
              <a:avLst>
                <a:gd name="adj1" fmla="val -114866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E0AA6124-AAEC-30F3-2E7C-D2231C286906}"/>
                </a:ext>
              </a:extLst>
            </p:cNvPr>
            <p:cNvCxnSpPr>
              <a:cxnSpLocks/>
              <a:stCxn id="104" idx="3"/>
              <a:endCxn id="183" idx="1"/>
            </p:cNvCxnSpPr>
            <p:nvPr/>
          </p:nvCxnSpPr>
          <p:spPr>
            <a:xfrm>
              <a:off x="3784952" y="4931993"/>
              <a:ext cx="679405" cy="634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3295FB5B-387A-6774-E26D-3C02797B4D1E}"/>
                </a:ext>
              </a:extLst>
            </p:cNvPr>
            <p:cNvGrpSpPr/>
            <p:nvPr/>
          </p:nvGrpSpPr>
          <p:grpSpPr>
            <a:xfrm>
              <a:off x="4464357" y="4459370"/>
              <a:ext cx="1861457" cy="957942"/>
              <a:chOff x="947056" y="564493"/>
              <a:chExt cx="1861457" cy="957942"/>
            </a:xfrm>
          </p:grpSpPr>
          <p:sp>
            <p:nvSpPr>
              <p:cNvPr id="183" name="Rounded Rectangle 182">
                <a:extLst>
                  <a:ext uri="{FF2B5EF4-FFF2-40B4-BE49-F238E27FC236}">
                    <a16:creationId xmlns:a16="http://schemas.microsoft.com/office/drawing/2014/main" id="{A8C88C66-AC48-1A48-4955-BF69A6BA741D}"/>
                  </a:ext>
                </a:extLst>
              </p:cNvPr>
              <p:cNvSpPr/>
              <p:nvPr/>
            </p:nvSpPr>
            <p:spPr>
              <a:xfrm>
                <a:off x="947056" y="564493"/>
                <a:ext cx="1861457" cy="95794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7C9FFF99-F5FF-1E0F-EDA4-21AE676E06F9}"/>
                  </a:ext>
                </a:extLst>
              </p:cNvPr>
              <p:cNvSpPr txBox="1"/>
              <p:nvPr/>
            </p:nvSpPr>
            <p:spPr>
              <a:xfrm>
                <a:off x="1034141" y="627966"/>
                <a:ext cx="1687285" cy="83099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Evaluation of Det.  Perf. Including mitigation</a:t>
                </a:r>
                <a:endParaRPr lang="en-US" sz="1600" dirty="0"/>
              </a:p>
            </p:txBody>
          </p:sp>
        </p:grpSp>
        <p:cxnSp>
          <p:nvCxnSpPr>
            <p:cNvPr id="194" name="Elbow Connector 193">
              <a:extLst>
                <a:ext uri="{FF2B5EF4-FFF2-40B4-BE49-F238E27FC236}">
                  <a16:creationId xmlns:a16="http://schemas.microsoft.com/office/drawing/2014/main" id="{C1FB6A28-D427-E272-A2E1-3C76CDEE68A6}"/>
                </a:ext>
              </a:extLst>
            </p:cNvPr>
            <p:cNvCxnSpPr>
              <a:cxnSpLocks/>
              <a:stCxn id="82" idx="1"/>
            </p:cNvCxnSpPr>
            <p:nvPr/>
          </p:nvCxnSpPr>
          <p:spPr>
            <a:xfrm rot="10800000" flipV="1">
              <a:off x="2936151" y="2887472"/>
              <a:ext cx="1026549" cy="1508426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F5D0F8A-3FF8-9B45-DB58-41E656CD148F}"/>
              </a:ext>
            </a:extLst>
          </p:cNvPr>
          <p:cNvSpPr txBox="1"/>
          <p:nvPr/>
        </p:nvSpPr>
        <p:spPr>
          <a:xfrm>
            <a:off x="2107468" y="24340"/>
            <a:ext cx="79770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Site Comparison: </a:t>
            </a:r>
          </a:p>
          <a:p>
            <a:pPr algn="ctr"/>
            <a:r>
              <a:rPr lang="en-US" sz="3600" dirty="0"/>
              <a:t>Common Methodology</a:t>
            </a:r>
          </a:p>
        </p:txBody>
      </p:sp>
    </p:spTree>
    <p:extLst>
      <p:ext uri="{BB962C8B-B14F-4D97-AF65-F5344CB8AC3E}">
        <p14:creationId xmlns:p14="http://schemas.microsoft.com/office/powerpoint/2010/main" val="361746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0B5DA-DFC4-96E0-956F-82AACE01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1985" y="0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Possible New SCB Structure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31068D-CD31-A27A-7358-29AE645BD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871257"/>
              </p:ext>
            </p:extLst>
          </p:nvPr>
        </p:nvGraphicFramePr>
        <p:xfrm>
          <a:off x="1951983" y="1483232"/>
          <a:ext cx="8288034" cy="442601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648040">
                  <a:extLst>
                    <a:ext uri="{9D8B030D-6E8A-4147-A177-3AD203B41FA5}">
                      <a16:colId xmlns:a16="http://schemas.microsoft.com/office/drawing/2014/main" val="79433036"/>
                    </a:ext>
                  </a:extLst>
                </a:gridCol>
                <a:gridCol w="2657784">
                  <a:extLst>
                    <a:ext uri="{9D8B030D-6E8A-4147-A177-3AD203B41FA5}">
                      <a16:colId xmlns:a16="http://schemas.microsoft.com/office/drawing/2014/main" val="129493764"/>
                    </a:ext>
                  </a:extLst>
                </a:gridCol>
                <a:gridCol w="2662031">
                  <a:extLst>
                    <a:ext uri="{9D8B030D-6E8A-4147-A177-3AD203B41FA5}">
                      <a16:colId xmlns:a16="http://schemas.microsoft.com/office/drawing/2014/main" val="319678974"/>
                    </a:ext>
                  </a:extLst>
                </a:gridCol>
                <a:gridCol w="1320179">
                  <a:extLst>
                    <a:ext uri="{9D8B030D-6E8A-4147-A177-3AD203B41FA5}">
                      <a16:colId xmlns:a16="http://schemas.microsoft.com/office/drawing/2014/main" val="960700156"/>
                    </a:ext>
                  </a:extLst>
                </a:gridCol>
              </a:tblGrid>
              <a:tr h="1521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cap="none" spc="30">
                          <a:solidFill>
                            <a:schemeClr val="tx1"/>
                          </a:solidFill>
                          <a:effectLst/>
                        </a:rPr>
                        <a:t>Working Divisions</a:t>
                      </a:r>
                      <a:endParaRPr lang="en-US" sz="1050" b="1" cap="none" spc="3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89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cap="none" spc="30">
                          <a:solidFill>
                            <a:schemeClr val="tx1"/>
                          </a:solidFill>
                          <a:effectLst/>
                        </a:rPr>
                        <a:t>Topics</a:t>
                      </a:r>
                      <a:endParaRPr lang="en-US" sz="1050" b="1" cap="none" spc="3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89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cap="none" spc="30">
                          <a:solidFill>
                            <a:schemeClr val="tx1"/>
                          </a:solidFill>
                          <a:effectLst/>
                        </a:rPr>
                        <a:t>Output</a:t>
                      </a:r>
                      <a:endParaRPr lang="en-US" sz="1050" b="1" cap="none" spc="3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89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cap="none" spc="30">
                          <a:solidFill>
                            <a:schemeClr val="tx1"/>
                          </a:solidFill>
                          <a:effectLst/>
                        </a:rPr>
                        <a:t>WP</a:t>
                      </a:r>
                      <a:endParaRPr lang="en-US" sz="1050" b="1" cap="none" spc="3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89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182909"/>
                  </a:ext>
                </a:extLst>
              </a:tr>
              <a:tr h="9567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Noise measurements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Update of the needed physical variables for the site characterization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Update of surface and underground (and/or borehole) accurate noise measurements, with procedures and standards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Coordination of the measurement campaigns at the candidate sites (ongoing and planned)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Interaction with the host teams to have comparable long/short-term, active/passive measurements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Set of standard data formats, repository and analysis tools.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Site data management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 describing a set of physical variables to be acquired by the Host Teams.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Documents describing standard for measurements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Documents describing common data formats and analysis tools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Seismic Noise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Gravimetry and Geodynamics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Magnetic noise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Other Env. Noise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57339"/>
                  </a:ext>
                </a:extLst>
              </a:tr>
              <a:tr h="9567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Noise Impact Evaluation  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462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Common methodologies to evaluate the impact of environmental noise on detector performance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Common methodologies to elaborate possible site noise mitigation strategies 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Validation procedure of local team results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Site preservation strategy coming from noise impact. 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Risk assessment.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Coordination of local team studies </a:t>
                      </a:r>
                    </a:p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462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 describing a common methodology to evaluate site dependent detector performances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 describing a possible site noise mitigation strategy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 describing a validation procedure of local team results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 describing a methodology to evaluate the probability and the severity of risk related to site dependent detector performance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462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OSB Interface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ISB Interface 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462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725173"/>
                  </a:ext>
                </a:extLst>
              </a:tr>
              <a:tr h="8519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3D Geological and geotechnical evaluation, and modeling.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Definition of minimal set of (hydro-)geological, geophysical, and geotechnical investigations to be performed by the Host Teams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Coordination of local team effort and promote data/methods exchanges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Provide subsurface images at defined regional locations, such as tunnels and caverns.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Derive structural model and rock quality model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Define groundwater conditions in terms of pressure and flow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 describing a minimal set of geo parameters to create 3D models and maps on.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Documents describing the standards for a local site document providing the geotechnical perspective that the proposed detector can be build.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3D maps of predefined subsurface parameters for the volume enclosed by ET, extended to a region considered relevant 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Structural Geology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Hydrogeology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Geotechnology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Geophysics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Interfaces with ETO</a:t>
                      </a:r>
                      <a:endParaRPr lang="en-US" sz="8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247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96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902</Words>
  <Application>Microsoft Macintosh PowerPoint</Application>
  <PresentationFormat>Widescreen</PresentationFormat>
  <Paragraphs>114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Wingdings</vt:lpstr>
      <vt:lpstr>Office Theme</vt:lpstr>
      <vt:lpstr>WP4  Parallel Session Summary</vt:lpstr>
      <vt:lpstr>PowerPoint Presentation</vt:lpstr>
      <vt:lpstr>PowerPoint Presentation</vt:lpstr>
      <vt:lpstr>Possible New SCB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Domenico D'Urso</dc:creator>
  <cp:lastModifiedBy>Domenico D'Urso</cp:lastModifiedBy>
  <cp:revision>6</cp:revision>
  <dcterms:created xsi:type="dcterms:W3CDTF">2024-06-18T10:31:18Z</dcterms:created>
  <dcterms:modified xsi:type="dcterms:W3CDTF">2024-06-18T10:40:29Z</dcterms:modified>
</cp:coreProperties>
</file>