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73" r:id="rId4"/>
    <p:sldId id="279" r:id="rId5"/>
    <p:sldId id="26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F8A"/>
    <a:srgbClr val="9FE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7" autoAdjust="0"/>
    <p:restoredTop sz="75709" autoAdjust="0"/>
  </p:normalViewPr>
  <p:slideViewPr>
    <p:cSldViewPr snapToGrid="0">
      <p:cViewPr varScale="1">
        <p:scale>
          <a:sx n="50" d="100"/>
          <a:sy n="50" d="100"/>
        </p:scale>
        <p:origin x="12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elofs, M.E.H. [Miriam]" userId="d5362578-3b30-4fd2-a610-aa3ad5e1e93e" providerId="ADAL" clId="{4A015467-F4FA-4EBD-86BB-3C9971B372E7}"/>
    <pc:docChg chg="undo custSel delSld modSld sldOrd">
      <pc:chgData name="Roelofs, M.E.H. [Miriam]" userId="d5362578-3b30-4fd2-a610-aa3ad5e1e93e" providerId="ADAL" clId="{4A015467-F4FA-4EBD-86BB-3C9971B372E7}" dt="2024-06-18T08:59:41.018" v="527" actId="20577"/>
      <pc:docMkLst>
        <pc:docMk/>
      </pc:docMkLst>
      <pc:sldChg chg="ord">
        <pc:chgData name="Roelofs, M.E.H. [Miriam]" userId="d5362578-3b30-4fd2-a610-aa3ad5e1e93e" providerId="ADAL" clId="{4A015467-F4FA-4EBD-86BB-3C9971B372E7}" dt="2024-06-18T08:36:31.726" v="1"/>
        <pc:sldMkLst>
          <pc:docMk/>
          <pc:sldMk cId="2806350810" sldId="273"/>
        </pc:sldMkLst>
      </pc:sldChg>
      <pc:sldChg chg="del">
        <pc:chgData name="Roelofs, M.E.H. [Miriam]" userId="d5362578-3b30-4fd2-a610-aa3ad5e1e93e" providerId="ADAL" clId="{4A015467-F4FA-4EBD-86BB-3C9971B372E7}" dt="2024-06-18T08:36:55.518" v="4" actId="2696"/>
        <pc:sldMkLst>
          <pc:docMk/>
          <pc:sldMk cId="2865111012" sldId="276"/>
        </pc:sldMkLst>
      </pc:sldChg>
      <pc:sldChg chg="del">
        <pc:chgData name="Roelofs, M.E.H. [Miriam]" userId="d5362578-3b30-4fd2-a610-aa3ad5e1e93e" providerId="ADAL" clId="{4A015467-F4FA-4EBD-86BB-3C9971B372E7}" dt="2024-06-18T08:36:37.802" v="2" actId="2696"/>
        <pc:sldMkLst>
          <pc:docMk/>
          <pc:sldMk cId="3181253223" sldId="277"/>
        </pc:sldMkLst>
      </pc:sldChg>
      <pc:sldChg chg="del">
        <pc:chgData name="Roelofs, M.E.H. [Miriam]" userId="d5362578-3b30-4fd2-a610-aa3ad5e1e93e" providerId="ADAL" clId="{4A015467-F4FA-4EBD-86BB-3C9971B372E7}" dt="2024-06-18T08:36:40.056" v="3" actId="2696"/>
        <pc:sldMkLst>
          <pc:docMk/>
          <pc:sldMk cId="3081231780" sldId="278"/>
        </pc:sldMkLst>
      </pc:sldChg>
      <pc:sldChg chg="modSp mod">
        <pc:chgData name="Roelofs, M.E.H. [Miriam]" userId="d5362578-3b30-4fd2-a610-aa3ad5e1e93e" providerId="ADAL" clId="{4A015467-F4FA-4EBD-86BB-3C9971B372E7}" dt="2024-06-18T08:59:41.018" v="527" actId="20577"/>
        <pc:sldMkLst>
          <pc:docMk/>
          <pc:sldMk cId="2379978315" sldId="279"/>
        </pc:sldMkLst>
        <pc:spChg chg="mod">
          <ac:chgData name="Roelofs, M.E.H. [Miriam]" userId="d5362578-3b30-4fd2-a610-aa3ad5e1e93e" providerId="ADAL" clId="{4A015467-F4FA-4EBD-86BB-3C9971B372E7}" dt="2024-06-18T08:57:49.680" v="513" actId="14100"/>
          <ac:spMkLst>
            <pc:docMk/>
            <pc:sldMk cId="2379978315" sldId="279"/>
            <ac:spMk id="2" creationId="{DAF691BD-E915-4CE5-A1DD-375BAF395184}"/>
          </ac:spMkLst>
        </pc:spChg>
        <pc:spChg chg="mod">
          <ac:chgData name="Roelofs, M.E.H. [Miriam]" userId="d5362578-3b30-4fd2-a610-aa3ad5e1e93e" providerId="ADAL" clId="{4A015467-F4FA-4EBD-86BB-3C9971B372E7}" dt="2024-06-18T08:59:41.018" v="527" actId="20577"/>
          <ac:spMkLst>
            <pc:docMk/>
            <pc:sldMk cId="2379978315" sldId="279"/>
            <ac:spMk id="3" creationId="{F5873183-777C-4A6C-9F38-FFCF1D8D11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D4D4-BBA4-4443-A93A-1B4520894480}" type="datetimeFigureOut">
              <a:rPr lang="nl-NL" smtClean="0"/>
              <a:t>17-6-2024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A0317-1C03-4ED1-939E-53A6C2894D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85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C73C-0272-4B78-AA83-6463FEA4C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430EE-EB67-4EA1-A065-A0D29C292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41D8F-BCCA-4F57-914A-95026AA3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3A5B-298B-4276-A5B5-9CAC3D8B1CCB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E0D80-1E51-4C15-BCE9-2C95683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727FA-66F3-44DE-8A76-C54C5B73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5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B60E-618B-42DF-957D-1084B001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FCAFD-6862-4FF9-BC62-E8F8D4EE3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88338-98C6-454C-95BB-0618D4C9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E3E1-422B-431A-926E-29A73401DAB7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25310-DF65-43F0-A7AC-CF360B7B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D0840-828D-4CC1-833A-F691B72A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4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E1DDF-0E56-41B4-9822-942051746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DDDA7-1AD9-4403-920E-CE3DF1A53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77505-DD57-4C1E-8BC7-8D20E2F8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3AE9-4F9A-432D-81BD-BB7A4ADED832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15009-75F3-45FA-A1DE-1A749F47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173D-0A0F-4F81-99EC-94F0581C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7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89C5-9007-4FBF-91FF-EBB69973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7245-4070-497C-9FE6-89391E23A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9444-0438-46AA-ADD3-656DE50C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4AFA-27DA-4A8A-B878-ECBA7024A4C1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E19E-508C-4D97-AC31-2A787E0E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05B7-4FF8-45EB-8C6E-A53DC2AE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33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C121-18BB-458A-A4CD-88539511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ADD9-785F-4C00-93CA-2BEE6D775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35792-974E-41FE-B228-96643DB5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EE7C-0F44-48E7-A1BF-B989CB50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4CAF-A4DE-492F-ADB6-C170772D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4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DD792-8FB6-4840-AEB3-71282F65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A9BF-BA3D-48A9-9DF5-7A4F19989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E2DFD-E2D1-4F74-82B5-4EE5AB9D7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49B46-6C0A-44EF-AEA0-59D294F6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94D-BE56-4423-B6F0-23A4AB8F0E2F}" type="datetime1">
              <a:rPr lang="nl-NL" smtClean="0"/>
              <a:t>17-6-2024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26FBA-EF4D-495F-9068-1DB431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999AC-1309-4668-BA8C-1BE185E7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69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89C5-F7C8-4A0F-8694-979210A1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4A32A-3518-4998-BCB9-66EBF77D1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C81B-A519-49D2-9C4A-92B3F7194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F2FBA-E478-497C-8F2E-95350B96E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D914B-4E4D-4C0F-AF2E-7C3DD68FB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8D9D9-21C0-4FE4-AA59-68EACE23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9E69-C7C6-4C0E-99E1-F7F4336095AD}" type="datetime1">
              <a:rPr lang="nl-NL" smtClean="0"/>
              <a:t>17-6-2024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F9B77-A637-4158-BDC4-4FBF2AAF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7C42C-9AA0-4438-997E-52E3569E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5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81C8-62BC-4C8D-A0D9-5C6D8248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2ECD6-AC19-4FDD-A45A-0FDA1B3A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C42-477E-49D5-BA58-32F0392D4AE4}" type="datetime1">
              <a:rPr lang="nl-NL" smtClean="0"/>
              <a:t>17-6-2024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411BA-6B7A-44B8-B527-05CC038B2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E274B-2007-415D-AAD4-C8EB9FF4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F1E44-25B7-4D45-A44D-468DC33C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00A2-FDFA-4BF1-8A78-C731D4397C4B}" type="datetime1">
              <a:rPr lang="nl-NL" smtClean="0"/>
              <a:t>17-6-2024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00741-4390-40DA-84B1-EBF8BE35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2DC8C-0312-4524-8302-C185DBA0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85BF-E153-4508-87A6-A3DB978B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CA545-ABEF-4789-9B4D-FD0196DAB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CD262-2B95-42D4-A36C-E2680D315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5F4A3-54B2-40D4-8D33-A2032429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7D6A-9B90-48F8-A2EA-2FBE6464884F}" type="datetime1">
              <a:rPr lang="nl-NL" smtClean="0"/>
              <a:t>17-6-2024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6EA49-60F2-4E1F-AE3F-17887ACD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D0E9A-E476-4F90-B6C6-6448BD9E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77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ADC4-6160-4D2D-80C7-E7BEC09A9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31D9B-AFE1-4D8E-AB86-4CBE6AB6E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13565-C6D6-424B-A77A-7B07B7B6E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B1EEB-C5BE-4C7B-8251-20440084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258F-41FE-4901-A0FD-3DFACACC5C6B}" type="datetime1">
              <a:rPr lang="nl-NL" smtClean="0"/>
              <a:t>17-6-2024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C22AA-8AF7-4BE9-8C9A-28E3B0EF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DF509-A5DE-4BF5-8D05-D852C0CB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6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EFCFD-5E8E-494C-BFE7-DCC74999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CD747-E170-46ED-912E-C1BFF6F39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8388-F8AD-4E47-86CB-71A122B7D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ECA5-8BC8-4B71-A0C7-D5004A31B5D2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36BB-0927-4402-AABA-9A27A3F8B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0A34F-82E7-4642-8915-384131A3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9EC9-360A-402C-900D-BE58D0B38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99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9664-5C9A-4FD5-AD46-D627D75E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66" y="1133340"/>
            <a:ext cx="10327433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  <a:t>ETPP </a:t>
            </a:r>
            <a:r>
              <a:rPr lang="nl-NL" b="1" dirty="0" err="1">
                <a:solidFill>
                  <a:srgbClr val="21AF8A"/>
                </a:solidFill>
                <a:latin typeface="Univers" panose="020B0503020202020204" pitchFamily="34" charset="0"/>
              </a:rPr>
              <a:t>Annual</a:t>
            </a:r>
            <a: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  <a:t> meeting 2024, </a:t>
            </a:r>
            <a:br>
              <a:rPr lang="nl-NL" b="1" dirty="0">
                <a:solidFill>
                  <a:srgbClr val="21AF8A"/>
                </a:solidFill>
                <a:latin typeface="Univers" panose="020B0503020202020204" pitchFamily="34" charset="0"/>
              </a:rPr>
            </a:br>
            <a:r>
              <a:rPr lang="nl-NL" sz="2400" b="1" dirty="0">
                <a:solidFill>
                  <a:srgbClr val="21AF8A"/>
                </a:solidFill>
                <a:latin typeface="Univers" panose="020B0503020202020204" pitchFamily="34" charset="0"/>
              </a:rPr>
              <a:t>17-18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 pitchFamily="34" charset="0"/>
              </a:rPr>
              <a:t>June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 pitchFamily="34" charset="0"/>
              </a:rPr>
              <a:t> Barcelona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2723-2E20-475C-A5FF-48D0631AD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6" y="2718033"/>
            <a:ext cx="10327434" cy="34589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21AF8A"/>
                </a:solidFill>
              </a:rPr>
              <a:t>Joint session: WP2/WP3 : take away</a:t>
            </a:r>
          </a:p>
          <a:p>
            <a:pPr marL="0" indent="0" algn="ctr">
              <a:buNone/>
            </a:pPr>
            <a:r>
              <a:rPr lang="nl-NL" b="1" dirty="0">
                <a:solidFill>
                  <a:srgbClr val="21AF8A"/>
                </a:solidFill>
              </a:rPr>
              <a:t>ESFRI </a:t>
            </a:r>
            <a:r>
              <a:rPr lang="nl-NL" b="1" dirty="0" err="1">
                <a:solidFill>
                  <a:srgbClr val="21AF8A"/>
                </a:solidFill>
              </a:rPr>
              <a:t>lifecycle</a:t>
            </a:r>
            <a:r>
              <a:rPr lang="nl-NL" b="1" dirty="0">
                <a:solidFill>
                  <a:srgbClr val="21AF8A"/>
                </a:solidFill>
              </a:rPr>
              <a:t> approach </a:t>
            </a:r>
            <a:r>
              <a:rPr lang="nl-NL" b="1" dirty="0" err="1">
                <a:solidFill>
                  <a:srgbClr val="21AF8A"/>
                </a:solidFill>
              </a:rPr>
              <a:t>for</a:t>
            </a:r>
            <a:r>
              <a:rPr lang="nl-NL" b="1" dirty="0">
                <a:solidFill>
                  <a:srgbClr val="21AF8A"/>
                </a:solidFill>
              </a:rPr>
              <a:t> development financial model</a:t>
            </a:r>
          </a:p>
          <a:p>
            <a:pPr marL="0" indent="0" algn="ctr">
              <a:buNone/>
            </a:pPr>
            <a:endParaRPr lang="en-US" b="1" dirty="0">
              <a:solidFill>
                <a:srgbClr val="21AF8A"/>
              </a:solidFill>
            </a:endParaRPr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endParaRPr lang="nl-NL" sz="2000" dirty="0">
              <a:solidFill>
                <a:srgbClr val="000000"/>
              </a:solidFill>
            </a:endParaRPr>
          </a:p>
          <a:p>
            <a:pPr marL="0" indent="0" algn="r">
              <a:buNone/>
            </a:pPr>
            <a:r>
              <a:rPr lang="nl-NL" sz="2000" dirty="0">
                <a:solidFill>
                  <a:srgbClr val="000000"/>
                </a:solidFill>
              </a:rPr>
              <a:t>WP2 </a:t>
            </a:r>
            <a:r>
              <a:rPr lang="nl-NL" sz="2000" dirty="0" err="1">
                <a:solidFill>
                  <a:srgbClr val="000000"/>
                </a:solidFill>
              </a:rPr>
              <a:t>Workpackage</a:t>
            </a:r>
            <a:r>
              <a:rPr lang="nl-NL" sz="2000" dirty="0">
                <a:solidFill>
                  <a:srgbClr val="000000"/>
                </a:solidFill>
              </a:rPr>
              <a:t> leader: </a:t>
            </a:r>
            <a:r>
              <a:rPr lang="nl-NL" sz="1800" dirty="0">
                <a:solidFill>
                  <a:srgbClr val="000000"/>
                </a:solidFill>
              </a:rPr>
              <a:t>Miriam Roelofs</a:t>
            </a:r>
          </a:p>
          <a:p>
            <a:pPr marL="0" indent="0" algn="r">
              <a:buNone/>
            </a:pPr>
            <a:r>
              <a:rPr lang="nl-NL" sz="1800" dirty="0">
                <a:solidFill>
                  <a:srgbClr val="000000"/>
                </a:solidFill>
              </a:rPr>
              <a:t>m.roelofs@nwo-i.nl</a:t>
            </a:r>
          </a:p>
          <a:p>
            <a:pPr marL="0" indent="0">
              <a:buNone/>
            </a:pPr>
            <a:endParaRPr lang="nl-NL" sz="4800" dirty="0">
              <a:solidFill>
                <a:srgbClr val="000000"/>
              </a:solidFill>
              <a:latin typeface="Roboto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66DE26-E5CA-4DCB-AC3E-F9F2D379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A914-D304-4577-B9B3-9E3EA628217A}" type="datetime1">
              <a:rPr lang="nl-NL" smtClean="0"/>
              <a:t>17-6-2024</a:t>
            </a:fld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863DF-21B1-42AE-A3FE-4A0F915B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1</a:t>
            </a:fld>
            <a:endParaRPr lang="nl-NL"/>
          </a:p>
        </p:txBody>
      </p:sp>
      <p:pic>
        <p:nvPicPr>
          <p:cNvPr id="10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1B4DB9B4-0543-467A-999A-79C57AB554F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2FCE600-D668-4666-A7B2-6E6C27704786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Google Shape;57;p13">
            <a:extLst>
              <a:ext uri="{FF2B5EF4-FFF2-40B4-BE49-F238E27FC236}">
                <a16:creationId xmlns:a16="http://schemas.microsoft.com/office/drawing/2014/main" id="{764CC818-5C0C-4483-A9F9-290C622691A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B12DFE-AB03-4A6A-938A-6EBFDA17C3F2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98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Aim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of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the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joint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session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WP2/WP3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What are the options for the development of a financial model in the various phases of the lifecycle?</a:t>
            </a:r>
            <a:endParaRPr lang="nl-NL" sz="19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Best practices and lessons learned for the financial model from recent examples, ESS, SKA and the hybrid model ESRF.</a:t>
            </a:r>
            <a:endParaRPr lang="nl-NL" sz="19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 which areas would the choices in the financial model relate to, or restrict the development of the governance structure and options of the legal entity? </a:t>
            </a:r>
            <a:endParaRPr lang="nl-NL" sz="1900" kern="0" dirty="0">
              <a:solidFill>
                <a:srgbClr val="D5D5D5">
                  <a:lumMod val="10000"/>
                </a:srgbClr>
              </a:solidFill>
              <a:uFill>
                <a:solidFill>
                  <a:srgbClr val="0042AA"/>
                </a:solidFill>
              </a:uFill>
              <a:sym typeface="Minion Pro"/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2</a:t>
            </a:fld>
            <a:endParaRPr lang="nl-NL"/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300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828154"/>
            <a:ext cx="10326377" cy="778974"/>
          </a:xfrm>
        </p:spPr>
        <p:txBody>
          <a:bodyPr>
            <a:normAutofit/>
          </a:bodyPr>
          <a:lstStyle/>
          <a:p>
            <a:r>
              <a:rPr lang="nl-NL" sz="2400" b="1" dirty="0">
                <a:solidFill>
                  <a:srgbClr val="21AF8A"/>
                </a:solidFill>
                <a:latin typeface="Univers" panose="020B0503020202020204"/>
              </a:rPr>
              <a:t>Legal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/>
              </a:rPr>
              <a:t>framework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/>
              </a:rPr>
              <a:t>: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/>
              </a:rPr>
              <a:t>guidelines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/>
              </a:rPr>
              <a:t> and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/>
              </a:rPr>
              <a:t>references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/>
              </a:rPr>
              <a:t>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/>
              </a:rPr>
              <a:t>to</a:t>
            </a:r>
            <a:r>
              <a:rPr lang="nl-NL" sz="2400" b="1" dirty="0">
                <a:solidFill>
                  <a:srgbClr val="21AF8A"/>
                </a:solidFill>
                <a:latin typeface="Univers" panose="020B0503020202020204"/>
              </a:rPr>
              <a:t> best </a:t>
            </a:r>
            <a:r>
              <a:rPr lang="nl-NL" sz="2400" b="1" dirty="0" err="1">
                <a:solidFill>
                  <a:srgbClr val="21AF8A"/>
                </a:solidFill>
                <a:latin typeface="Univers" panose="020B0503020202020204"/>
              </a:rPr>
              <a:t>practices</a:t>
            </a:r>
            <a:endParaRPr lang="nl-NL" sz="2400" b="1" dirty="0">
              <a:solidFill>
                <a:srgbClr val="21AF8A"/>
              </a:solidFill>
              <a:latin typeface="Univers" panose="020B050302020202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1" y="1787233"/>
            <a:ext cx="10326378" cy="4339270"/>
          </a:xfrm>
        </p:spPr>
        <p:txBody>
          <a:bodyPr>
            <a:normAutofit fontScale="9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 err="1">
                <a:solidFill>
                  <a:schemeClr val="tx1"/>
                </a:solidFill>
              </a:rPr>
              <a:t>Third</a:t>
            </a:r>
            <a:r>
              <a:rPr lang="nl-NL" sz="1800" i="1" dirty="0">
                <a:solidFill>
                  <a:schemeClr val="tx1"/>
                </a:solidFill>
              </a:rPr>
              <a:t> Report </a:t>
            </a:r>
            <a:r>
              <a:rPr lang="nl-NL" sz="1800" i="1" dirty="0" err="1">
                <a:solidFill>
                  <a:schemeClr val="tx1"/>
                </a:solidFill>
              </a:rPr>
              <a:t>from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EC on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ERIC </a:t>
            </a:r>
            <a:r>
              <a:rPr lang="nl-NL" sz="1800" i="1" dirty="0" err="1">
                <a:solidFill>
                  <a:schemeClr val="tx1"/>
                </a:solidFill>
              </a:rPr>
              <a:t>regulation</a:t>
            </a:r>
            <a:r>
              <a:rPr lang="nl-NL" sz="1800" i="1" dirty="0">
                <a:solidFill>
                  <a:schemeClr val="tx1"/>
                </a:solidFill>
              </a:rPr>
              <a:t> (2023)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>
                <a:solidFill>
                  <a:schemeClr val="tx1"/>
                </a:solidFill>
              </a:rPr>
              <a:t>OECD report: </a:t>
            </a:r>
            <a:r>
              <a:rPr lang="nl-NL" sz="1800" i="1" dirty="0" err="1">
                <a:solidFill>
                  <a:schemeClr val="tx1"/>
                </a:solidFill>
              </a:rPr>
              <a:t>Very</a:t>
            </a:r>
            <a:r>
              <a:rPr lang="nl-NL" sz="1800" i="1" dirty="0">
                <a:solidFill>
                  <a:schemeClr val="tx1"/>
                </a:solidFill>
              </a:rPr>
              <a:t> large research </a:t>
            </a:r>
            <a:r>
              <a:rPr lang="nl-NL" sz="1800" i="1" dirty="0" err="1">
                <a:solidFill>
                  <a:schemeClr val="tx1"/>
                </a:solidFill>
              </a:rPr>
              <a:t>infrastructures</a:t>
            </a:r>
            <a:r>
              <a:rPr lang="nl-NL" sz="1800" i="1" dirty="0">
                <a:solidFill>
                  <a:schemeClr val="tx1"/>
                </a:solidFill>
              </a:rPr>
              <a:t> (2023)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i="1" dirty="0">
                <a:solidFill>
                  <a:schemeClr val="tx1"/>
                </a:solidFill>
              </a:rPr>
              <a:t>Assessment on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implementation</a:t>
            </a:r>
            <a:r>
              <a:rPr lang="nl-NL" sz="1800" i="1" dirty="0">
                <a:solidFill>
                  <a:schemeClr val="tx1"/>
                </a:solidFill>
              </a:rPr>
              <a:t> of </a:t>
            </a:r>
            <a:r>
              <a:rPr lang="nl-NL" sz="1800" i="1" dirty="0" err="1">
                <a:solidFill>
                  <a:schemeClr val="tx1"/>
                </a:solidFill>
              </a:rPr>
              <a:t>the</a:t>
            </a:r>
            <a:r>
              <a:rPr lang="nl-NL" sz="1800" i="1" dirty="0">
                <a:solidFill>
                  <a:schemeClr val="tx1"/>
                </a:solidFill>
              </a:rPr>
              <a:t> ERIC </a:t>
            </a:r>
            <a:r>
              <a:rPr lang="nl-NL" sz="1800" i="1" dirty="0" err="1">
                <a:solidFill>
                  <a:schemeClr val="tx1"/>
                </a:solidFill>
              </a:rPr>
              <a:t>regulation</a:t>
            </a:r>
            <a:r>
              <a:rPr lang="nl-NL" sz="1800" i="1" dirty="0">
                <a:solidFill>
                  <a:schemeClr val="tx1"/>
                </a:solidFill>
              </a:rPr>
              <a:t> (2021)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Sustainable governance (ESFRI report 2017)</a:t>
            </a:r>
            <a:endParaRPr lang="nl-NL" sz="1800" i="1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>
                <a:solidFill>
                  <a:schemeClr val="tx1"/>
                </a:solidFill>
              </a:rPr>
              <a:t>ESFRI life </a:t>
            </a:r>
            <a:r>
              <a:rPr lang="nl-NL" sz="1800" i="1" dirty="0" err="1">
                <a:solidFill>
                  <a:schemeClr val="tx1"/>
                </a:solidFill>
              </a:rPr>
              <a:t>cycle</a:t>
            </a:r>
            <a:r>
              <a:rPr lang="nl-NL" sz="1800" i="1" dirty="0">
                <a:solidFill>
                  <a:schemeClr val="tx1"/>
                </a:solidFill>
              </a:rPr>
              <a:t> approach,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800" i="1" dirty="0" err="1">
                <a:solidFill>
                  <a:schemeClr val="tx1"/>
                </a:solidFill>
              </a:rPr>
              <a:t>Practices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from</a:t>
            </a:r>
            <a:r>
              <a:rPr lang="nl-NL" sz="1800" i="1" dirty="0">
                <a:solidFill>
                  <a:schemeClr val="tx1"/>
                </a:solidFill>
              </a:rPr>
              <a:t> </a:t>
            </a:r>
            <a:r>
              <a:rPr lang="nl-NL" sz="1800" i="1" dirty="0" err="1">
                <a:solidFill>
                  <a:schemeClr val="tx1"/>
                </a:solidFill>
              </a:rPr>
              <a:t>examples</a:t>
            </a:r>
            <a:r>
              <a:rPr lang="nl-NL" sz="1800" i="1" dirty="0">
                <a:solidFill>
                  <a:schemeClr val="tx1"/>
                </a:solidFill>
              </a:rPr>
              <a:t> of </a:t>
            </a:r>
            <a:r>
              <a:rPr lang="nl-NL" sz="1800" i="1" dirty="0" err="1">
                <a:solidFill>
                  <a:schemeClr val="tx1"/>
                </a:solidFill>
              </a:rPr>
              <a:t>other</a:t>
            </a:r>
            <a:r>
              <a:rPr lang="nl-NL" sz="1800" i="1" dirty="0">
                <a:solidFill>
                  <a:schemeClr val="tx1"/>
                </a:solidFill>
              </a:rPr>
              <a:t> large </a:t>
            </a:r>
            <a:r>
              <a:rPr lang="nl-NL" sz="1800" i="1" dirty="0" err="1">
                <a:solidFill>
                  <a:schemeClr val="tx1"/>
                </a:solidFill>
              </a:rPr>
              <a:t>scale</a:t>
            </a:r>
            <a:r>
              <a:rPr lang="nl-NL" sz="1800" i="1" dirty="0">
                <a:solidFill>
                  <a:schemeClr val="tx1"/>
                </a:solidFill>
              </a:rPr>
              <a:t> research </a:t>
            </a:r>
            <a:r>
              <a:rPr lang="nl-NL" sz="1800" i="1" dirty="0" err="1">
                <a:solidFill>
                  <a:schemeClr val="tx1"/>
                </a:solidFill>
              </a:rPr>
              <a:t>infrastructures</a:t>
            </a:r>
            <a:r>
              <a:rPr lang="nl-NL" sz="1800" i="1" dirty="0">
                <a:solidFill>
                  <a:schemeClr val="tx1"/>
                </a:solidFill>
              </a:rPr>
              <a:t>: ESS, SKA, CTAO, ESRF, EGO, CERN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1800" b="1" i="1" dirty="0">
              <a:solidFill>
                <a:srgbClr val="002060"/>
              </a:solidFill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long term </a:t>
            </a:r>
            <a:r>
              <a:rPr kumimoji="0" lang="nl-N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srgbClr val="21AF8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RI: </a:t>
            </a:r>
            <a:endParaRPr lang="nl-NL" sz="1800" b="1" i="1" dirty="0">
              <a:solidFill>
                <a:srgbClr val="21AF8A"/>
              </a:solidFill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Governmental participation</a:t>
            </a: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Sustainable financial contribution model [construction &amp; exploitation] 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 procurement policy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 of exemptions of VAT and excise duties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HR scheme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auto" latinLnBrk="0" hangingPunct="1">
              <a:lnSpc>
                <a:spcPts val="13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Inclusiveness for late joiners (global partners or international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600" b="1" i="1" dirty="0">
              <a:solidFill>
                <a:srgbClr val="002060"/>
              </a:solidFill>
            </a:endParaRPr>
          </a:p>
          <a:p>
            <a:pPr lvl="0"/>
            <a:endParaRPr lang="nl-NL" sz="24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2060"/>
              </a:solidFill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Inforegio - Download centre for visual elements">
            <a:extLst>
              <a:ext uri="{FF2B5EF4-FFF2-40B4-BE49-F238E27FC236}">
                <a16:creationId xmlns:a16="http://schemas.microsoft.com/office/drawing/2014/main" id="{5225B231-05CA-3CCD-90AB-65AAAB667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682" y="6213096"/>
            <a:ext cx="673922" cy="44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5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828154"/>
            <a:ext cx="10326377" cy="778974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Take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away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of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the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joint </a:t>
            </a:r>
            <a:r>
              <a:rPr lang="nl-NL" sz="3200" b="1" dirty="0" err="1">
                <a:solidFill>
                  <a:srgbClr val="21AF8A"/>
                </a:solidFill>
                <a:latin typeface="Univers" panose="020B0503020202020204"/>
              </a:rPr>
              <a:t>session</a:t>
            </a:r>
            <a:r>
              <a:rPr lang="nl-NL" sz="3200" b="1" dirty="0">
                <a:solidFill>
                  <a:srgbClr val="21AF8A"/>
                </a:solidFill>
                <a:latin typeface="Univers" panose="020B0503020202020204"/>
              </a:rPr>
              <a:t> WP2/WP3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 fontScale="85000" lnSpcReduction="20000"/>
          </a:bodyPr>
          <a:lstStyle/>
          <a:p>
            <a:r>
              <a:rPr lang="nl-NL" sz="2800" b="1" dirty="0">
                <a:solidFill>
                  <a:srgbClr val="21AF8A"/>
                </a:solidFill>
              </a:rPr>
              <a:t>Baseline: 	</a:t>
            </a:r>
            <a:r>
              <a:rPr lang="nl-NL" sz="2800" b="1" dirty="0">
                <a:solidFill>
                  <a:schemeClr val="tx1"/>
                </a:solidFill>
              </a:rPr>
              <a:t>	</a:t>
            </a:r>
            <a:r>
              <a:rPr lang="nl-NL" sz="2800" b="1" dirty="0" err="1">
                <a:solidFill>
                  <a:srgbClr val="21AF8A"/>
                </a:solidFill>
              </a:rPr>
              <a:t>Scientific</a:t>
            </a:r>
            <a:r>
              <a:rPr lang="nl-NL" sz="2800" b="1" dirty="0">
                <a:solidFill>
                  <a:srgbClr val="21AF8A"/>
                </a:solidFill>
              </a:rPr>
              <a:t> excellence of </a:t>
            </a:r>
            <a:r>
              <a:rPr lang="nl-NL" sz="2800" b="1" dirty="0" err="1">
                <a:solidFill>
                  <a:srgbClr val="21AF8A"/>
                </a:solidFill>
              </a:rPr>
              <a:t>the</a:t>
            </a:r>
            <a:r>
              <a:rPr lang="nl-NL" sz="2800" b="1">
                <a:solidFill>
                  <a:srgbClr val="21AF8A"/>
                </a:solidFill>
              </a:rPr>
              <a:t> ET</a:t>
            </a:r>
            <a:endParaRPr lang="nl-NL" sz="2800" b="1" dirty="0">
              <a:solidFill>
                <a:srgbClr val="21AF8A"/>
              </a:solidFill>
            </a:endParaRPr>
          </a:p>
          <a:p>
            <a:endParaRPr lang="nl-NL" b="1" dirty="0">
              <a:solidFill>
                <a:srgbClr val="21AF8A"/>
              </a:solidFill>
            </a:endParaRPr>
          </a:p>
          <a:p>
            <a:r>
              <a:rPr lang="nl-NL" b="1" dirty="0" err="1">
                <a:solidFill>
                  <a:schemeClr val="tx1"/>
                </a:solidFill>
              </a:rPr>
              <a:t>Discussion</a:t>
            </a:r>
            <a:r>
              <a:rPr lang="nl-NL" b="1" dirty="0">
                <a:solidFill>
                  <a:schemeClr val="tx1"/>
                </a:solidFill>
              </a:rPr>
              <a:t>: </a:t>
            </a:r>
          </a:p>
          <a:p>
            <a:r>
              <a:rPr lang="nl-NL" b="1" dirty="0">
                <a:solidFill>
                  <a:schemeClr val="tx1"/>
                </a:solidFill>
              </a:rPr>
              <a:t>ESFI life </a:t>
            </a:r>
            <a:r>
              <a:rPr lang="nl-NL" b="1" dirty="0" err="1">
                <a:solidFill>
                  <a:schemeClr val="tx1"/>
                </a:solidFill>
              </a:rPr>
              <a:t>cycle</a:t>
            </a:r>
            <a:r>
              <a:rPr lang="nl-NL" b="1" dirty="0">
                <a:solidFill>
                  <a:schemeClr val="tx1"/>
                </a:solidFill>
              </a:rPr>
              <a:t>: 		</a:t>
            </a:r>
            <a:r>
              <a:rPr lang="nl-NL" dirty="0" err="1">
                <a:solidFill>
                  <a:schemeClr val="tx1"/>
                </a:solidFill>
              </a:rPr>
              <a:t>divide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construction-operation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phase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Perimeter of RI: 		</a:t>
            </a:r>
            <a:r>
              <a:rPr lang="nl-NL" b="1" dirty="0" err="1">
                <a:solidFill>
                  <a:schemeClr val="tx1"/>
                </a:solidFill>
              </a:rPr>
              <a:t>tbd</a:t>
            </a:r>
            <a:r>
              <a:rPr lang="nl-NL" dirty="0">
                <a:solidFill>
                  <a:schemeClr val="tx1"/>
                </a:solidFill>
              </a:rPr>
              <a:t>, RI, </a:t>
            </a:r>
            <a:r>
              <a:rPr lang="nl-NL" dirty="0" err="1">
                <a:solidFill>
                  <a:schemeClr val="tx1"/>
                </a:solidFill>
              </a:rPr>
              <a:t>central</a:t>
            </a:r>
            <a:r>
              <a:rPr lang="nl-NL" dirty="0">
                <a:solidFill>
                  <a:schemeClr val="tx1"/>
                </a:solidFill>
              </a:rPr>
              <a:t> lab (e.g. CERN experiment) </a:t>
            </a:r>
          </a:p>
          <a:p>
            <a:r>
              <a:rPr lang="nl-NL" b="1" dirty="0">
                <a:solidFill>
                  <a:schemeClr val="tx1"/>
                </a:solidFill>
              </a:rPr>
              <a:t>Line of </a:t>
            </a:r>
            <a:r>
              <a:rPr lang="nl-NL" b="1" dirty="0" err="1">
                <a:solidFill>
                  <a:schemeClr val="tx1"/>
                </a:solidFill>
              </a:rPr>
              <a:t>authority</a:t>
            </a:r>
            <a:r>
              <a:rPr lang="nl-NL" b="1" dirty="0">
                <a:solidFill>
                  <a:schemeClr val="tx1"/>
                </a:solidFill>
              </a:rPr>
              <a:t>:</a:t>
            </a:r>
            <a:r>
              <a:rPr lang="nl-NL" dirty="0">
                <a:solidFill>
                  <a:schemeClr val="tx1"/>
                </a:solidFill>
              </a:rPr>
              <a:t>		</a:t>
            </a:r>
            <a:r>
              <a:rPr lang="nl-NL" dirty="0" err="1">
                <a:solidFill>
                  <a:schemeClr val="tx1"/>
                </a:solidFill>
              </a:rPr>
              <a:t>integrating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in kind </a:t>
            </a:r>
            <a:r>
              <a:rPr lang="nl-NL" dirty="0" err="1">
                <a:solidFill>
                  <a:schemeClr val="tx1"/>
                </a:solidFill>
              </a:rPr>
              <a:t>contribution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b="1" dirty="0">
                <a:solidFill>
                  <a:schemeClr val="tx1"/>
                </a:solidFill>
              </a:rPr>
              <a:t>Financial model:  	</a:t>
            </a:r>
            <a:r>
              <a:rPr lang="nl-NL" dirty="0">
                <a:solidFill>
                  <a:schemeClr val="tx1"/>
                </a:solidFill>
              </a:rPr>
              <a:t>cash/</a:t>
            </a:r>
            <a:r>
              <a:rPr lang="nl-NL" dirty="0" err="1">
                <a:solidFill>
                  <a:schemeClr val="tx1"/>
                </a:solidFill>
              </a:rPr>
              <a:t>inkind</a:t>
            </a:r>
            <a:r>
              <a:rPr lang="nl-NL" dirty="0">
                <a:solidFill>
                  <a:schemeClr val="tx1"/>
                </a:solidFill>
              </a:rPr>
              <a:t>, no </a:t>
            </a:r>
            <a:r>
              <a:rPr lang="nl-NL" dirty="0" err="1">
                <a:solidFill>
                  <a:schemeClr val="tx1"/>
                </a:solidFill>
              </a:rPr>
              <a:t>recommended</a:t>
            </a:r>
            <a:r>
              <a:rPr lang="nl-NL" dirty="0">
                <a:solidFill>
                  <a:schemeClr val="tx1"/>
                </a:solidFill>
              </a:rPr>
              <a:t> ratio, stakeholders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b="1" dirty="0">
                <a:solidFill>
                  <a:srgbClr val="21AF8A"/>
                </a:solidFill>
              </a:rPr>
              <a:t>Follow up: </a:t>
            </a:r>
            <a:r>
              <a:rPr lang="nl-NL" dirty="0">
                <a:solidFill>
                  <a:schemeClr val="tx1"/>
                </a:solidFill>
              </a:rPr>
              <a:t>workshop </a:t>
            </a:r>
            <a:r>
              <a:rPr lang="nl-NL" dirty="0" err="1">
                <a:solidFill>
                  <a:schemeClr val="tx1"/>
                </a:solidFill>
              </a:rPr>
              <a:t>with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experiences</a:t>
            </a:r>
            <a:r>
              <a:rPr lang="nl-NL" dirty="0">
                <a:solidFill>
                  <a:schemeClr val="tx1"/>
                </a:solidFill>
              </a:rPr>
              <a:t> financial model </a:t>
            </a:r>
            <a:r>
              <a:rPr lang="nl-NL" dirty="0" err="1">
                <a:solidFill>
                  <a:schemeClr val="tx1"/>
                </a:solidFill>
              </a:rPr>
              <a:t>from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other</a:t>
            </a:r>
            <a:r>
              <a:rPr lang="nl-NL" dirty="0">
                <a:solidFill>
                  <a:schemeClr val="tx1"/>
                </a:solidFill>
              </a:rPr>
              <a:t> RI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Topics e.g.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chemeClr val="tx1"/>
                </a:solidFill>
              </a:rPr>
              <a:t>Integrating</a:t>
            </a:r>
            <a:r>
              <a:rPr lang="nl-NL" dirty="0">
                <a:solidFill>
                  <a:schemeClr val="tx1"/>
                </a:solidFill>
              </a:rPr>
              <a:t> in kind equipment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Computing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Mass </a:t>
            </a:r>
            <a:r>
              <a:rPr lang="nl-NL" dirty="0" err="1">
                <a:solidFill>
                  <a:schemeClr val="tx1"/>
                </a:solidFill>
              </a:rPr>
              <a:t>production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latin typeface="Univers" panose="020B0503020202020204" pitchFamily="34" charset="0"/>
            </a:endParaRPr>
          </a:p>
          <a:p>
            <a:endParaRPr lang="nl-NL" dirty="0">
              <a:latin typeface="Univers" panose="020B0503020202020204" pitchFamily="34" charset="0"/>
            </a:endParaRPr>
          </a:p>
          <a:p>
            <a:endParaRPr lang="nl-NL" dirty="0">
              <a:latin typeface="Univers" panose="020B0503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20886-4A85-4333-80D3-20050E1DB7C4}" type="datetime1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18-6-2024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9EC9-360A-402C-900D-BE58D0B3867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97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91BD-E915-4CE5-A1DD-375BAF39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72" y="914746"/>
            <a:ext cx="10326377" cy="692381"/>
          </a:xfrm>
        </p:spPr>
        <p:txBody>
          <a:bodyPr>
            <a:normAutofit/>
          </a:bodyPr>
          <a:lstStyle/>
          <a:p>
            <a:r>
              <a:rPr lang="nl-NL" sz="3200" dirty="0">
                <a:latin typeface="Univers" panose="020B0503020202020204" pitchFamily="34" charset="0"/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3183-777C-4A6C-9F38-FFCF1D8D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1072" y="1750381"/>
            <a:ext cx="10326378" cy="4339270"/>
          </a:xfrm>
        </p:spPr>
        <p:txBody>
          <a:bodyPr>
            <a:normAutofit/>
          </a:bodyPr>
          <a:lstStyle/>
          <a:p>
            <a:pPr algn="ctr"/>
            <a:r>
              <a:rPr lang="nl-NL" sz="4400" dirty="0" err="1">
                <a:solidFill>
                  <a:srgbClr val="21AF8A"/>
                </a:solidFill>
              </a:rPr>
              <a:t>Thank</a:t>
            </a:r>
            <a:r>
              <a:rPr lang="nl-NL" sz="4400" dirty="0">
                <a:solidFill>
                  <a:srgbClr val="21AF8A"/>
                </a:solidFill>
              </a:rPr>
              <a:t> </a:t>
            </a:r>
            <a:r>
              <a:rPr lang="nl-NL" sz="4400" dirty="0" err="1">
                <a:solidFill>
                  <a:srgbClr val="21AF8A"/>
                </a:solidFill>
              </a:rPr>
              <a:t>you</a:t>
            </a:r>
            <a:r>
              <a:rPr lang="nl-NL" sz="4400" dirty="0">
                <a:solidFill>
                  <a:srgbClr val="21AF8A"/>
                </a:solidFill>
              </a:rPr>
              <a:t>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F9F-BEE8-456C-B702-4FACBA6F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0886-4A85-4333-80D3-20050E1DB7C4}" type="datetime1">
              <a:rPr lang="nl-NL" smtClean="0"/>
              <a:t>17-6-2024</a:t>
            </a:fld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B2245-CA73-481A-B58C-7923523F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9EC9-360A-402C-900D-BE58D0B38679}" type="slidenum">
              <a:rPr lang="nl-NL" smtClean="0"/>
              <a:t>5</a:t>
            </a:fld>
            <a:endParaRPr lang="nl-NL"/>
          </a:p>
        </p:txBody>
      </p:sp>
      <p:pic>
        <p:nvPicPr>
          <p:cNvPr id="6" name="Google Shape;55;p1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10A0F83-D4A8-4192-AB5A-E2AF175A0C8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12" y="227483"/>
            <a:ext cx="1816437" cy="5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DA4F8-0770-4B5C-BDD5-5F193BF7B7D7}"/>
              </a:ext>
            </a:extLst>
          </p:cNvPr>
          <p:cNvSpPr/>
          <p:nvPr/>
        </p:nvSpPr>
        <p:spPr>
          <a:xfrm flipH="1">
            <a:off x="662471" y="933061"/>
            <a:ext cx="45719" cy="5924939"/>
          </a:xfrm>
          <a:prstGeom prst="rect">
            <a:avLst/>
          </a:prstGeom>
          <a:gradFill>
            <a:gsLst>
              <a:gs pos="100000">
                <a:schemeClr val="accent5">
                  <a:lumMod val="75000"/>
                </a:schemeClr>
              </a:gs>
              <a:gs pos="0">
                <a:srgbClr val="21AF8A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C5D0F1"/>
              </a:gs>
              <a:gs pos="100000">
                <a:schemeClr val="accent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oogle Shape;57;p13">
            <a:extLst>
              <a:ext uri="{FF2B5EF4-FFF2-40B4-BE49-F238E27FC236}">
                <a16:creationId xmlns:a16="http://schemas.microsoft.com/office/drawing/2014/main" id="{14E38FDD-A347-40AB-A33A-4D7D813547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2200" y="6126503"/>
            <a:ext cx="1013675" cy="703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4BDE89-F8E9-4927-BE36-CF2A4854028A}"/>
              </a:ext>
            </a:extLst>
          </p:cNvPr>
          <p:cNvSpPr txBox="1"/>
          <p:nvPr/>
        </p:nvSpPr>
        <p:spPr>
          <a:xfrm>
            <a:off x="2141600" y="6213096"/>
            <a:ext cx="7790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ET-PP is a project supported by the European Commission Framework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Programme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ea typeface="Roboto"/>
                <a:cs typeface="Roboto"/>
                <a:sym typeface="Roboto"/>
              </a:rPr>
              <a:t>Horizon Europe Coordination and Support action under grant agreement 101079696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475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1e63bdd-534e-4aaf-855a-4c017eec7126}" enabled="0" method="" siteId="{81e63bdd-534e-4aaf-855a-4c017eec71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14143</TotalTime>
  <Words>452</Words>
  <Application>Microsoft Office PowerPoint</Application>
  <PresentationFormat>Breedbeeld</PresentationFormat>
  <Paragraphs>70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Symbol</vt:lpstr>
      <vt:lpstr>Univers</vt:lpstr>
      <vt:lpstr>Wingdings</vt:lpstr>
      <vt:lpstr>Office Theme</vt:lpstr>
      <vt:lpstr>ETPP Annual meeting 2024,  17-18 June Barcelona </vt:lpstr>
      <vt:lpstr>Aim of the joint session WP2/WP3</vt:lpstr>
      <vt:lpstr>Legal framework: guidelines and references to best practices</vt:lpstr>
      <vt:lpstr>Take away of the joint session WP2/WP3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maroud@nh.nikhef.nl</dc:creator>
  <cp:lastModifiedBy>Roelofs, M.E.H. [Miriam]</cp:lastModifiedBy>
  <cp:revision>63</cp:revision>
  <dcterms:created xsi:type="dcterms:W3CDTF">2023-09-12T12:10:47Z</dcterms:created>
  <dcterms:modified xsi:type="dcterms:W3CDTF">2024-06-18T08:59:41Z</dcterms:modified>
</cp:coreProperties>
</file>