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243" r:id="rId2"/>
    <p:sldId id="2259" r:id="rId3"/>
    <p:sldId id="2258" r:id="rId4"/>
    <p:sldId id="268" r:id="rId5"/>
    <p:sldId id="263" r:id="rId6"/>
    <p:sldId id="2260" r:id="rId7"/>
    <p:sldId id="278" r:id="rId8"/>
    <p:sldId id="2261" r:id="rId9"/>
    <p:sldId id="2232" r:id="rId10"/>
    <p:sldId id="2256" r:id="rId11"/>
    <p:sldId id="2238" r:id="rId12"/>
    <p:sldId id="2235" r:id="rId13"/>
    <p:sldId id="2236" r:id="rId14"/>
    <p:sldId id="266" r:id="rId15"/>
    <p:sldId id="2237" r:id="rId16"/>
    <p:sldId id="2240" r:id="rId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9B1111"/>
    <a:srgbClr val="CF1717"/>
    <a:srgbClr val="CC0000"/>
    <a:srgbClr val="A91B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Stile scuro 1 - Color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969" autoAdjust="0"/>
    <p:restoredTop sz="95820" autoAdjust="0"/>
  </p:normalViewPr>
  <p:slideViewPr>
    <p:cSldViewPr snapToGrid="0">
      <p:cViewPr varScale="1">
        <p:scale>
          <a:sx n="112" d="100"/>
          <a:sy n="112" d="100"/>
        </p:scale>
        <p:origin x="496" y="184"/>
      </p:cViewPr>
      <p:guideLst/>
    </p:cSldViewPr>
  </p:slideViewPr>
  <p:notesTextViewPr>
    <p:cViewPr>
      <p:scale>
        <a:sx n="1" d="1"/>
        <a:sy n="1" d="1"/>
      </p:scale>
      <p:origin x="0" y="0"/>
    </p:cViewPr>
  </p:notesTextViewPr>
  <p:sorterViewPr>
    <p:cViewPr>
      <p:scale>
        <a:sx n="86" d="100"/>
        <a:sy n="8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Foglio_di_lavoro_di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69488188976378"/>
          <c:y val="5.0925925925925923E-2"/>
          <c:w val="0.82491097987751527"/>
          <c:h val="0.54475758238553518"/>
        </c:manualLayout>
      </c:layout>
      <c:barChart>
        <c:barDir val="col"/>
        <c:grouping val="clustered"/>
        <c:varyColors val="0"/>
        <c:ser>
          <c:idx val="0"/>
          <c:order val="0"/>
          <c:tx>
            <c:strRef>
              <c:f>Sheet1!$B$28:$B$29</c:f>
              <c:strCache>
                <c:ptCount val="2"/>
                <c:pt idx="0">
                  <c:v>L20km-D6.8m -excavated </c:v>
                </c:pt>
              </c:strCache>
            </c:strRef>
          </c:tx>
          <c:spPr>
            <a:solidFill>
              <a:schemeClr val="accent1"/>
            </a:solidFill>
            <a:ln>
              <a:noFill/>
            </a:ln>
            <a:effectLst/>
          </c:spPr>
          <c:invertIfNegative val="0"/>
          <c:cat>
            <c:strRef>
              <c:f>Sheet1!$A$30:$A$35</c:f>
              <c:strCache>
                <c:ptCount val="6"/>
                <c:pt idx="0">
                  <c:v>Caverns (drill&amp;blast)</c:v>
                </c:pt>
                <c:pt idx="1">
                  <c:v>Portals/connections/service/tunnels</c:v>
                </c:pt>
                <c:pt idx="2">
                  <c:v>Shafts</c:v>
                </c:pt>
                <c:pt idx="3">
                  <c:v>Access tunnels</c:v>
                </c:pt>
                <c:pt idx="4">
                  <c:v>Main tunnels</c:v>
                </c:pt>
                <c:pt idx="5">
                  <c:v>TOTAL</c:v>
                </c:pt>
              </c:strCache>
            </c:strRef>
          </c:cat>
          <c:val>
            <c:numRef>
              <c:f>Sheet1!$B$30:$B$35</c:f>
              <c:numCache>
                <c:formatCode>General</c:formatCode>
                <c:ptCount val="6"/>
                <c:pt idx="0">
                  <c:v>0.5</c:v>
                </c:pt>
                <c:pt idx="1">
                  <c:v>0.3</c:v>
                </c:pt>
                <c:pt idx="2">
                  <c:v>7.0000000000000007E-2</c:v>
                </c:pt>
                <c:pt idx="3">
                  <c:v>1.1000000000000001</c:v>
                </c:pt>
                <c:pt idx="4">
                  <c:v>1.5</c:v>
                </c:pt>
                <c:pt idx="5">
                  <c:v>3.5</c:v>
                </c:pt>
              </c:numCache>
            </c:numRef>
          </c:val>
          <c:extLst>
            <c:ext xmlns:c16="http://schemas.microsoft.com/office/drawing/2014/chart" uri="{C3380CC4-5D6E-409C-BE32-E72D297353CC}">
              <c16:uniqueId val="{00000000-A394-B849-A0BD-577B8ED7ED71}"/>
            </c:ext>
          </c:extLst>
        </c:ser>
        <c:ser>
          <c:idx val="1"/>
          <c:order val="1"/>
          <c:tx>
            <c:strRef>
              <c:f>Sheet1!$C$28:$C$29</c:f>
              <c:strCache>
                <c:ptCount val="2"/>
                <c:pt idx="0">
                  <c:v>L20km-D6.8m -muck</c:v>
                </c:pt>
              </c:strCache>
            </c:strRef>
          </c:tx>
          <c:spPr>
            <a:solidFill>
              <a:schemeClr val="accent2"/>
            </a:solidFill>
            <a:ln>
              <a:noFill/>
            </a:ln>
            <a:effectLst/>
          </c:spPr>
          <c:invertIfNegative val="0"/>
          <c:cat>
            <c:strRef>
              <c:f>Sheet1!$A$30:$A$35</c:f>
              <c:strCache>
                <c:ptCount val="6"/>
                <c:pt idx="0">
                  <c:v>Caverns (drill&amp;blast)</c:v>
                </c:pt>
                <c:pt idx="1">
                  <c:v>Portals/connections/service/tunnels</c:v>
                </c:pt>
                <c:pt idx="2">
                  <c:v>Shafts</c:v>
                </c:pt>
                <c:pt idx="3">
                  <c:v>Access tunnels</c:v>
                </c:pt>
                <c:pt idx="4">
                  <c:v>Main tunnels</c:v>
                </c:pt>
                <c:pt idx="5">
                  <c:v>TOTAL</c:v>
                </c:pt>
              </c:strCache>
            </c:strRef>
          </c:cat>
          <c:val>
            <c:numRef>
              <c:f>Sheet1!$C$30:$C$35</c:f>
              <c:numCache>
                <c:formatCode>General</c:formatCode>
                <c:ptCount val="6"/>
                <c:pt idx="0">
                  <c:v>0.6</c:v>
                </c:pt>
                <c:pt idx="1">
                  <c:v>0.4</c:v>
                </c:pt>
                <c:pt idx="2">
                  <c:v>0.1</c:v>
                </c:pt>
                <c:pt idx="3">
                  <c:v>1.3</c:v>
                </c:pt>
                <c:pt idx="4">
                  <c:v>1.7</c:v>
                </c:pt>
                <c:pt idx="5">
                  <c:v>4.2</c:v>
                </c:pt>
              </c:numCache>
            </c:numRef>
          </c:val>
          <c:extLst>
            <c:ext xmlns:c16="http://schemas.microsoft.com/office/drawing/2014/chart" uri="{C3380CC4-5D6E-409C-BE32-E72D297353CC}">
              <c16:uniqueId val="{00000001-A394-B849-A0BD-577B8ED7ED71}"/>
            </c:ext>
          </c:extLst>
        </c:ser>
        <c:ser>
          <c:idx val="2"/>
          <c:order val="2"/>
          <c:tx>
            <c:strRef>
              <c:f>Sheet1!$D$28:$D$29</c:f>
              <c:strCache>
                <c:ptCount val="2"/>
                <c:pt idx="0">
                  <c:v>T15km-7.8m -excavated </c:v>
                </c:pt>
              </c:strCache>
            </c:strRef>
          </c:tx>
          <c:spPr>
            <a:solidFill>
              <a:schemeClr val="accent3"/>
            </a:solidFill>
            <a:ln>
              <a:noFill/>
            </a:ln>
            <a:effectLst/>
          </c:spPr>
          <c:invertIfNegative val="0"/>
          <c:cat>
            <c:strRef>
              <c:f>Sheet1!$A$30:$A$35</c:f>
              <c:strCache>
                <c:ptCount val="6"/>
                <c:pt idx="0">
                  <c:v>Caverns (drill&amp;blast)</c:v>
                </c:pt>
                <c:pt idx="1">
                  <c:v>Portals/connections/service/tunnels</c:v>
                </c:pt>
                <c:pt idx="2">
                  <c:v>Shafts</c:v>
                </c:pt>
                <c:pt idx="3">
                  <c:v>Access tunnels</c:v>
                </c:pt>
                <c:pt idx="4">
                  <c:v>Main tunnels</c:v>
                </c:pt>
                <c:pt idx="5">
                  <c:v>TOTAL</c:v>
                </c:pt>
              </c:strCache>
            </c:strRef>
          </c:cat>
          <c:val>
            <c:numRef>
              <c:f>Sheet1!$D$30:$D$35</c:f>
              <c:numCache>
                <c:formatCode>General</c:formatCode>
                <c:ptCount val="6"/>
                <c:pt idx="0">
                  <c:v>1.1000000000000001</c:v>
                </c:pt>
                <c:pt idx="1">
                  <c:v>0.7</c:v>
                </c:pt>
                <c:pt idx="2">
                  <c:v>0.03</c:v>
                </c:pt>
                <c:pt idx="3">
                  <c:v>1.1000000000000001</c:v>
                </c:pt>
                <c:pt idx="4">
                  <c:v>1.4</c:v>
                </c:pt>
                <c:pt idx="5">
                  <c:v>4.4000000000000004</c:v>
                </c:pt>
              </c:numCache>
            </c:numRef>
          </c:val>
          <c:extLst>
            <c:ext xmlns:c16="http://schemas.microsoft.com/office/drawing/2014/chart" uri="{C3380CC4-5D6E-409C-BE32-E72D297353CC}">
              <c16:uniqueId val="{00000002-A394-B849-A0BD-577B8ED7ED71}"/>
            </c:ext>
          </c:extLst>
        </c:ser>
        <c:ser>
          <c:idx val="3"/>
          <c:order val="3"/>
          <c:tx>
            <c:strRef>
              <c:f>Sheet1!$E$28:$E$29</c:f>
              <c:strCache>
                <c:ptCount val="2"/>
                <c:pt idx="0">
                  <c:v>T15km-7.8m -muck</c:v>
                </c:pt>
              </c:strCache>
            </c:strRef>
          </c:tx>
          <c:spPr>
            <a:solidFill>
              <a:schemeClr val="accent4"/>
            </a:solidFill>
            <a:ln>
              <a:noFill/>
            </a:ln>
            <a:effectLst/>
          </c:spPr>
          <c:invertIfNegative val="0"/>
          <c:cat>
            <c:strRef>
              <c:f>Sheet1!$A$30:$A$35</c:f>
              <c:strCache>
                <c:ptCount val="6"/>
                <c:pt idx="0">
                  <c:v>Caverns (drill&amp;blast)</c:v>
                </c:pt>
                <c:pt idx="1">
                  <c:v>Portals/connections/service/tunnels</c:v>
                </c:pt>
                <c:pt idx="2">
                  <c:v>Shafts</c:v>
                </c:pt>
                <c:pt idx="3">
                  <c:v>Access tunnels</c:v>
                </c:pt>
                <c:pt idx="4">
                  <c:v>Main tunnels</c:v>
                </c:pt>
                <c:pt idx="5">
                  <c:v>TOTAL</c:v>
                </c:pt>
              </c:strCache>
            </c:strRef>
          </c:cat>
          <c:val>
            <c:numRef>
              <c:f>Sheet1!$E$30:$E$35</c:f>
              <c:numCache>
                <c:formatCode>General</c:formatCode>
                <c:ptCount val="6"/>
                <c:pt idx="0">
                  <c:v>1.3</c:v>
                </c:pt>
                <c:pt idx="1">
                  <c:v>0.9</c:v>
                </c:pt>
                <c:pt idx="2">
                  <c:v>0.04</c:v>
                </c:pt>
                <c:pt idx="3">
                  <c:v>1.3</c:v>
                </c:pt>
                <c:pt idx="4">
                  <c:v>1.7</c:v>
                </c:pt>
                <c:pt idx="5">
                  <c:v>5.3</c:v>
                </c:pt>
              </c:numCache>
            </c:numRef>
          </c:val>
          <c:extLst>
            <c:ext xmlns:c16="http://schemas.microsoft.com/office/drawing/2014/chart" uri="{C3380CC4-5D6E-409C-BE32-E72D297353CC}">
              <c16:uniqueId val="{00000003-A394-B849-A0BD-577B8ED7ED71}"/>
            </c:ext>
          </c:extLst>
        </c:ser>
        <c:dLbls>
          <c:showLegendKey val="0"/>
          <c:showVal val="0"/>
          <c:showCatName val="0"/>
          <c:showSerName val="0"/>
          <c:showPercent val="0"/>
          <c:showBubbleSize val="0"/>
        </c:dLbls>
        <c:gapWidth val="300"/>
        <c:axId val="980499871"/>
        <c:axId val="980501119"/>
      </c:barChart>
      <c:catAx>
        <c:axId val="980499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it-IT"/>
          </a:p>
        </c:txPr>
        <c:crossAx val="980501119"/>
        <c:crosses val="autoZero"/>
        <c:auto val="1"/>
        <c:lblAlgn val="ctr"/>
        <c:lblOffset val="100"/>
        <c:noMultiLvlLbl val="0"/>
      </c:catAx>
      <c:valAx>
        <c:axId val="980501119"/>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b="0" i="0" dirty="0">
                    <a:latin typeface="Avenir Next" panose="020B0503020202020204" pitchFamily="34" charset="0"/>
                  </a:rPr>
                  <a:t>estimated volume (106m3)</a:t>
                </a:r>
              </a:p>
            </c:rich>
          </c:tx>
          <c:layout>
            <c:manualLayout>
              <c:xMode val="edge"/>
              <c:yMode val="edge"/>
              <c:x val="1.588485682280295E-2"/>
              <c:y val="4.1650944475631863E-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it-IT"/>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it-IT"/>
          </a:p>
        </c:txPr>
        <c:crossAx val="980499871"/>
        <c:crosses val="autoZero"/>
        <c:crossBetween val="between"/>
      </c:valAx>
      <c:spPr>
        <a:noFill/>
        <a:ln>
          <a:noFill/>
        </a:ln>
        <a:effectLst/>
      </c:spPr>
    </c:plotArea>
    <c:legend>
      <c:legendPos val="r"/>
      <c:layout>
        <c:manualLayout>
          <c:xMode val="edge"/>
          <c:yMode val="edge"/>
          <c:x val="0.15593919510061241"/>
          <c:y val="7.5230387868183202E-2"/>
          <c:w val="0.67183858267716534"/>
          <c:h val="0.1226873724117818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hyperlink" Target="https://www.ego-gw.it/blog/2024/05/09/et-pp-sustainability-expert/" TargetMode="Externa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diagrams/_rels/data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7.svg"/></Relationships>
</file>

<file path=ppt/diagrams/_rels/data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www.ego-gw.it/blog/2024/05/09/et-pp-sustainability-expert/" TargetMode="External"/><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0A8DBB-BD29-40A3-BEA7-0BB4211ADCE4}"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8C2767A2-E0C4-468E-82FE-EB86174806FF}">
      <dgm:prSet custT="1"/>
      <dgm:spPr/>
      <dgm:t>
        <a:bodyPr/>
        <a:lstStyle/>
        <a:p>
          <a:pPr>
            <a:lnSpc>
              <a:spcPct val="100000"/>
            </a:lnSpc>
          </a:pPr>
          <a:r>
            <a:rPr lang="it-IT" sz="1600" dirty="0" err="1">
              <a:latin typeface="Avenir Next" panose="020B0503020202020204" pitchFamily="34" charset="0"/>
            </a:rPr>
            <a:t>Coordinating</a:t>
          </a:r>
          <a:r>
            <a:rPr lang="it-IT" sz="1600" dirty="0">
              <a:latin typeface="Avenir Next" panose="020B0503020202020204" pitchFamily="34" charset="0"/>
            </a:rPr>
            <a:t> the </a:t>
          </a:r>
          <a:r>
            <a:rPr lang="it-IT" sz="1600" dirty="0" err="1">
              <a:latin typeface="Avenir Next" panose="020B0503020202020204" pitchFamily="34" charset="0"/>
            </a:rPr>
            <a:t>revision</a:t>
          </a:r>
          <a:r>
            <a:rPr lang="it-IT" sz="1600" dirty="0">
              <a:latin typeface="Avenir Next" panose="020B0503020202020204" pitchFamily="34" charset="0"/>
            </a:rPr>
            <a:t> to </a:t>
          </a:r>
          <a:r>
            <a:rPr lang="it-IT" sz="1600" dirty="0" err="1">
              <a:latin typeface="Avenir Next" panose="020B0503020202020204" pitchFamily="34" charset="0"/>
            </a:rPr>
            <a:t>improvr</a:t>
          </a:r>
          <a:r>
            <a:rPr lang="it-IT" sz="1600" dirty="0">
              <a:latin typeface="Avenir Next" panose="020B0503020202020204" pitchFamily="34" charset="0"/>
            </a:rPr>
            <a:t> the </a:t>
          </a:r>
          <a:r>
            <a:rPr lang="it-IT" sz="1600" dirty="0" err="1">
              <a:latin typeface="Avenir Next" panose="020B0503020202020204" pitchFamily="34" charset="0"/>
            </a:rPr>
            <a:t>initial</a:t>
          </a:r>
          <a:r>
            <a:rPr lang="it-IT" sz="1600" dirty="0">
              <a:latin typeface="Avenir Next" panose="020B0503020202020204" pitchFamily="34" charset="0"/>
            </a:rPr>
            <a:t> </a:t>
          </a:r>
          <a:r>
            <a:rPr lang="it-IT" sz="1600" dirty="0" err="1">
              <a:latin typeface="Avenir Next" panose="020B0503020202020204" pitchFamily="34" charset="0"/>
            </a:rPr>
            <a:t>sustainability</a:t>
          </a:r>
          <a:r>
            <a:rPr lang="it-IT" sz="1600" dirty="0">
              <a:latin typeface="Avenir Next" panose="020B0503020202020204" pitchFamily="34" charset="0"/>
            </a:rPr>
            <a:t> plan to be </a:t>
          </a:r>
          <a:r>
            <a:rPr lang="it-IT" sz="1600" dirty="0" err="1">
              <a:latin typeface="Avenir Next" panose="020B0503020202020204" pitchFamily="34" charset="0"/>
            </a:rPr>
            <a:t>resubmitted</a:t>
          </a:r>
          <a:r>
            <a:rPr lang="it-IT" sz="1600" dirty="0">
              <a:latin typeface="Avenir Next" panose="020B0503020202020204" pitchFamily="34" charset="0"/>
            </a:rPr>
            <a:t> in </a:t>
          </a:r>
          <a:r>
            <a:rPr lang="it-IT" sz="1600" dirty="0" err="1">
              <a:latin typeface="Avenir Next" panose="020B0503020202020204" pitchFamily="34" charset="0"/>
            </a:rPr>
            <a:t>October</a:t>
          </a:r>
          <a:r>
            <a:rPr lang="it-IT" sz="1600" dirty="0">
              <a:latin typeface="Avenir Next" panose="020B0503020202020204" pitchFamily="34" charset="0"/>
            </a:rPr>
            <a:t> 2024</a:t>
          </a:r>
          <a:endParaRPr lang="en-US" sz="1600" dirty="0">
            <a:latin typeface="Avenir Next" panose="020B0503020202020204" pitchFamily="34" charset="0"/>
          </a:endParaRPr>
        </a:p>
      </dgm:t>
    </dgm:pt>
    <dgm:pt modelId="{6E6E3450-D106-4C7F-98CC-5D52970F1AE7}" type="parTrans" cxnId="{6F58010D-FB9A-4A35-B520-AA9784707A58}">
      <dgm:prSet/>
      <dgm:spPr/>
      <dgm:t>
        <a:bodyPr/>
        <a:lstStyle/>
        <a:p>
          <a:endParaRPr lang="en-US" sz="1800"/>
        </a:p>
      </dgm:t>
    </dgm:pt>
    <dgm:pt modelId="{234752C3-2B21-4489-8902-8B5543469BAB}" type="sibTrans" cxnId="{6F58010D-FB9A-4A35-B520-AA9784707A58}">
      <dgm:prSet/>
      <dgm:spPr/>
      <dgm:t>
        <a:bodyPr/>
        <a:lstStyle/>
        <a:p>
          <a:endParaRPr lang="en-US" sz="1800"/>
        </a:p>
      </dgm:t>
    </dgm:pt>
    <dgm:pt modelId="{F2BADAF8-CDDA-4940-BADA-3432EF0957EF}">
      <dgm:prSet custT="1"/>
      <dgm:spPr/>
      <dgm:t>
        <a:bodyPr/>
        <a:lstStyle/>
        <a:p>
          <a:pPr>
            <a:lnSpc>
              <a:spcPct val="100000"/>
            </a:lnSpc>
          </a:pPr>
          <a:r>
            <a:rPr lang="it-IT" sz="1600" dirty="0" err="1">
              <a:latin typeface="Avenir Next" panose="020B0503020202020204" pitchFamily="34" charset="0"/>
            </a:rPr>
            <a:t>Organize</a:t>
          </a:r>
          <a:r>
            <a:rPr lang="it-IT" sz="1600" dirty="0">
              <a:latin typeface="Avenir Next" panose="020B0503020202020204" pitchFamily="34" charset="0"/>
            </a:rPr>
            <a:t> </a:t>
          </a:r>
          <a:r>
            <a:rPr lang="it-IT" sz="1600" dirty="0" err="1">
              <a:latin typeface="Avenir Next" panose="020B0503020202020204" pitchFamily="34" charset="0"/>
            </a:rPr>
            <a:t>weekly</a:t>
          </a:r>
          <a:r>
            <a:rPr lang="it-IT" sz="1600" dirty="0">
              <a:latin typeface="Avenir Next" panose="020B0503020202020204" pitchFamily="34" charset="0"/>
            </a:rPr>
            <a:t> WP9 </a:t>
          </a:r>
          <a:r>
            <a:rPr lang="it-IT" sz="1600" dirty="0" err="1">
              <a:latin typeface="Avenir Next" panose="020B0503020202020204" pitchFamily="34" charset="0"/>
            </a:rPr>
            <a:t>internal</a:t>
          </a:r>
          <a:r>
            <a:rPr lang="it-IT" sz="1600" dirty="0">
              <a:latin typeface="Avenir Next" panose="020B0503020202020204" pitchFamily="34" charset="0"/>
            </a:rPr>
            <a:t> meetings to </a:t>
          </a:r>
          <a:r>
            <a:rPr lang="it-IT" sz="1600" dirty="0" err="1">
              <a:latin typeface="Avenir Next" panose="020B0503020202020204" pitchFamily="34" charset="0"/>
            </a:rPr>
            <a:t>discuss</a:t>
          </a:r>
          <a:r>
            <a:rPr lang="it-IT" sz="1600" dirty="0">
              <a:latin typeface="Avenir Next" panose="020B0503020202020204" pitchFamily="34" charset="0"/>
            </a:rPr>
            <a:t> progress and </a:t>
          </a:r>
          <a:r>
            <a:rPr lang="it-IT" sz="1600" dirty="0" err="1">
              <a:latin typeface="Avenir Next" panose="020B0503020202020204" pitchFamily="34" charset="0"/>
            </a:rPr>
            <a:t>problem</a:t>
          </a:r>
          <a:r>
            <a:rPr lang="it-IT" sz="1600" dirty="0">
              <a:latin typeface="Avenir Next" panose="020B0503020202020204" pitchFamily="34" charset="0"/>
            </a:rPr>
            <a:t> </a:t>
          </a:r>
          <a:r>
            <a:rPr lang="it-IT" sz="1600" dirty="0" err="1">
              <a:latin typeface="Avenir Next" panose="020B0503020202020204" pitchFamily="34" charset="0"/>
            </a:rPr>
            <a:t>within</a:t>
          </a:r>
          <a:r>
            <a:rPr lang="it-IT" sz="1600" dirty="0">
              <a:latin typeface="Avenir Next" panose="020B0503020202020204" pitchFamily="34" charset="0"/>
            </a:rPr>
            <a:t> the WP</a:t>
          </a:r>
          <a:endParaRPr lang="en-US" sz="1600" dirty="0">
            <a:latin typeface="Avenir Next" panose="020B0503020202020204" pitchFamily="34" charset="0"/>
          </a:endParaRPr>
        </a:p>
      </dgm:t>
    </dgm:pt>
    <dgm:pt modelId="{01ACF01A-8C84-432E-9282-01875D57D982}" type="parTrans" cxnId="{401CC115-840A-4DF4-8D6E-9C4BC1DC5ACB}">
      <dgm:prSet/>
      <dgm:spPr/>
      <dgm:t>
        <a:bodyPr/>
        <a:lstStyle/>
        <a:p>
          <a:endParaRPr lang="en-US" sz="1800"/>
        </a:p>
      </dgm:t>
    </dgm:pt>
    <dgm:pt modelId="{C9A8FDFC-D7F2-435D-A6F9-7E58C1F3CF9E}" type="sibTrans" cxnId="{401CC115-840A-4DF4-8D6E-9C4BC1DC5ACB}">
      <dgm:prSet/>
      <dgm:spPr/>
      <dgm:t>
        <a:bodyPr/>
        <a:lstStyle/>
        <a:p>
          <a:endParaRPr lang="en-US" sz="1800"/>
        </a:p>
      </dgm:t>
    </dgm:pt>
    <dgm:pt modelId="{47775C9F-A1F1-42AB-AD66-956A7CFB6F12}">
      <dgm:prSet custT="1"/>
      <dgm:spPr/>
      <dgm:t>
        <a:bodyPr/>
        <a:lstStyle/>
        <a:p>
          <a:pPr>
            <a:lnSpc>
              <a:spcPct val="100000"/>
            </a:lnSpc>
          </a:pPr>
          <a:r>
            <a:rPr lang="it-IT" sz="1600" b="0" dirty="0">
              <a:latin typeface="Avenir Next" panose="020B0503020202020204" pitchFamily="34" charset="0"/>
            </a:rPr>
            <a:t>call for </a:t>
          </a:r>
          <a:r>
            <a:rPr lang="it-IT" sz="1600" b="0" dirty="0" err="1">
              <a:latin typeface="Avenir Next" panose="020B0503020202020204" pitchFamily="34" charset="0"/>
            </a:rPr>
            <a:t>interest</a:t>
          </a:r>
          <a:r>
            <a:rPr lang="it-IT" sz="1600" b="0" dirty="0">
              <a:latin typeface="Avenir Next" panose="020B0503020202020204" pitchFamily="34" charset="0"/>
            </a:rPr>
            <a:t> for a </a:t>
          </a:r>
          <a:r>
            <a:rPr lang="it-IT" sz="1600" b="0" dirty="0" err="1">
              <a:latin typeface="Avenir Next" panose="020B0503020202020204" pitchFamily="34" charset="0"/>
            </a:rPr>
            <a:t>sustainability</a:t>
          </a:r>
          <a:r>
            <a:rPr lang="it-IT" sz="1600" b="0" dirty="0">
              <a:latin typeface="Avenir Next" panose="020B0503020202020204" pitchFamily="34" charset="0"/>
            </a:rPr>
            <a:t> </a:t>
          </a:r>
          <a:r>
            <a:rPr lang="it-IT" sz="1600" b="0" dirty="0" err="1">
              <a:latin typeface="Avenir Next" panose="020B0503020202020204" pitchFamily="34" charset="0"/>
            </a:rPr>
            <a:t>expert</a:t>
          </a:r>
          <a:r>
            <a:rPr lang="it-IT" sz="1600" b="0" dirty="0">
              <a:latin typeface="Avenir Next" panose="020B0503020202020204" pitchFamily="34" charset="0"/>
            </a:rPr>
            <a:t> @EGO </a:t>
          </a:r>
          <a:r>
            <a:rPr lang="it-IT" sz="1600" b="0" dirty="0" err="1">
              <a:latin typeface="Avenir Next" panose="020B0503020202020204" pitchFamily="34" charset="0"/>
            </a:rPr>
            <a:t>focused</a:t>
          </a:r>
          <a:r>
            <a:rPr lang="it-IT" sz="1600" b="0" dirty="0">
              <a:latin typeface="Avenir Next" panose="020B0503020202020204" pitchFamily="34" charset="0"/>
            </a:rPr>
            <a:t> on </a:t>
          </a:r>
          <a:r>
            <a:rPr lang="en-US" sz="1600" b="0" dirty="0">
              <a:latin typeface="Avenir Next" panose="020B0503020202020204" pitchFamily="34" charset="0"/>
            </a:rPr>
            <a:t>the assessment of the CO2 footprint of the future RI and the mitigation strategy to minimize its environmental impacts</a:t>
          </a:r>
          <a:r>
            <a:rPr lang="it-IT" sz="1600" b="0" dirty="0">
              <a:latin typeface="Avenir Next" panose="020B0503020202020204" pitchFamily="34" charset="0"/>
            </a:rPr>
            <a:t> </a:t>
          </a:r>
          <a:r>
            <a:rPr lang="it-IT" sz="1600" b="0" dirty="0">
              <a:latin typeface="Avenir Next" panose="020B0503020202020204" pitchFamily="34" charset="0"/>
              <a:hlinkClick xmlns:r="http://schemas.openxmlformats.org/officeDocument/2006/relationships" r:id="rId1"/>
            </a:rPr>
            <a:t>https://www.ego-gw.it/blog/2024/05/09/et-pp-sustainability-expert/</a:t>
          </a:r>
          <a:endParaRPr lang="en-US" sz="1600" b="0" dirty="0">
            <a:latin typeface="Avenir Next" panose="020B0503020202020204" pitchFamily="34" charset="0"/>
          </a:endParaRPr>
        </a:p>
      </dgm:t>
    </dgm:pt>
    <dgm:pt modelId="{2926A784-93EB-4FA0-906D-345E83F462B6}" type="parTrans" cxnId="{C1A5EEA9-71F0-4E63-A273-6F96710BA3E9}">
      <dgm:prSet/>
      <dgm:spPr/>
      <dgm:t>
        <a:bodyPr/>
        <a:lstStyle/>
        <a:p>
          <a:endParaRPr lang="en-US" sz="1800"/>
        </a:p>
      </dgm:t>
    </dgm:pt>
    <dgm:pt modelId="{736348ED-E223-47D5-8D0A-31A30CF1062D}" type="sibTrans" cxnId="{C1A5EEA9-71F0-4E63-A273-6F96710BA3E9}">
      <dgm:prSet/>
      <dgm:spPr/>
      <dgm:t>
        <a:bodyPr/>
        <a:lstStyle/>
        <a:p>
          <a:endParaRPr lang="en-US" sz="1800"/>
        </a:p>
      </dgm:t>
    </dgm:pt>
    <dgm:pt modelId="{16F02B77-6F6C-4FBA-9069-E683071CDF5C}" type="pres">
      <dgm:prSet presAssocID="{1D0A8DBB-BD29-40A3-BEA7-0BB4211ADCE4}" presName="root" presStyleCnt="0">
        <dgm:presLayoutVars>
          <dgm:dir/>
          <dgm:resizeHandles val="exact"/>
        </dgm:presLayoutVars>
      </dgm:prSet>
      <dgm:spPr/>
    </dgm:pt>
    <dgm:pt modelId="{22B0C047-D9AD-49BC-BD96-DB4CE046F59D}" type="pres">
      <dgm:prSet presAssocID="{8C2767A2-E0C4-468E-82FE-EB86174806FF}" presName="compNode" presStyleCnt="0"/>
      <dgm:spPr/>
    </dgm:pt>
    <dgm:pt modelId="{BDA38A53-23AB-4A5D-86AE-E0B8EB0E12E9}" type="pres">
      <dgm:prSet presAssocID="{8C2767A2-E0C4-468E-82FE-EB86174806FF}"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Segno di spunta"/>
        </a:ext>
      </dgm:extLst>
    </dgm:pt>
    <dgm:pt modelId="{E6A062B4-1307-46DC-8526-324A86E71BA3}" type="pres">
      <dgm:prSet presAssocID="{8C2767A2-E0C4-468E-82FE-EB86174806FF}" presName="spaceRect" presStyleCnt="0"/>
      <dgm:spPr/>
    </dgm:pt>
    <dgm:pt modelId="{D8C1BACF-A155-4955-BECD-A2E7FFC1521D}" type="pres">
      <dgm:prSet presAssocID="{8C2767A2-E0C4-468E-82FE-EB86174806FF}" presName="textRect" presStyleLbl="revTx" presStyleIdx="0" presStyleCnt="3">
        <dgm:presLayoutVars>
          <dgm:chMax val="1"/>
          <dgm:chPref val="1"/>
        </dgm:presLayoutVars>
      </dgm:prSet>
      <dgm:spPr/>
    </dgm:pt>
    <dgm:pt modelId="{A35C6522-EAEA-4B14-9ED8-3B6078B4212C}" type="pres">
      <dgm:prSet presAssocID="{234752C3-2B21-4489-8902-8B5543469BAB}" presName="sibTrans" presStyleCnt="0"/>
      <dgm:spPr/>
    </dgm:pt>
    <dgm:pt modelId="{4D2295B8-7B50-448C-9286-784F0B5873C0}" type="pres">
      <dgm:prSet presAssocID="{F2BADAF8-CDDA-4940-BADA-3432EF0957EF}" presName="compNode" presStyleCnt="0"/>
      <dgm:spPr/>
    </dgm:pt>
    <dgm:pt modelId="{CA86013A-F511-4EE9-82DB-04F5A5F46B93}" type="pres">
      <dgm:prSet presAssocID="{F2BADAF8-CDDA-4940-BADA-3432EF0957EF}"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Riunione"/>
        </a:ext>
      </dgm:extLst>
    </dgm:pt>
    <dgm:pt modelId="{707F65D0-00FB-4C02-B438-0CC529C1AA97}" type="pres">
      <dgm:prSet presAssocID="{F2BADAF8-CDDA-4940-BADA-3432EF0957EF}" presName="spaceRect" presStyleCnt="0"/>
      <dgm:spPr/>
    </dgm:pt>
    <dgm:pt modelId="{20CC83FD-11B9-4BA8-A975-CEEBC5D92A62}" type="pres">
      <dgm:prSet presAssocID="{F2BADAF8-CDDA-4940-BADA-3432EF0957EF}" presName="textRect" presStyleLbl="revTx" presStyleIdx="1" presStyleCnt="3">
        <dgm:presLayoutVars>
          <dgm:chMax val="1"/>
          <dgm:chPref val="1"/>
        </dgm:presLayoutVars>
      </dgm:prSet>
      <dgm:spPr/>
    </dgm:pt>
    <dgm:pt modelId="{7A35A5FB-1658-4342-A867-CBCE8BCA5BC6}" type="pres">
      <dgm:prSet presAssocID="{C9A8FDFC-D7F2-435D-A6F9-7E58C1F3CF9E}" presName="sibTrans" presStyleCnt="0"/>
      <dgm:spPr/>
    </dgm:pt>
    <dgm:pt modelId="{8E365D8E-E7BD-4D48-944B-B7F6C945DF25}" type="pres">
      <dgm:prSet presAssocID="{47775C9F-A1F1-42AB-AD66-956A7CFB6F12}" presName="compNode" presStyleCnt="0"/>
      <dgm:spPr/>
    </dgm:pt>
    <dgm:pt modelId="{0C2F9E2A-143F-422B-BB44-1052EDC10907}" type="pres">
      <dgm:prSet presAssocID="{47775C9F-A1F1-42AB-AD66-956A7CFB6F12}"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Head with Gears"/>
        </a:ext>
      </dgm:extLst>
    </dgm:pt>
    <dgm:pt modelId="{BECD6CCA-7F0B-4192-B7BA-DFEE21867E77}" type="pres">
      <dgm:prSet presAssocID="{47775C9F-A1F1-42AB-AD66-956A7CFB6F12}" presName="spaceRect" presStyleCnt="0"/>
      <dgm:spPr/>
    </dgm:pt>
    <dgm:pt modelId="{39326C53-4F92-4C2C-868E-0EB8A5E46EE6}" type="pres">
      <dgm:prSet presAssocID="{47775C9F-A1F1-42AB-AD66-956A7CFB6F12}" presName="textRect" presStyleLbl="revTx" presStyleIdx="2" presStyleCnt="3" custScaleX="117307">
        <dgm:presLayoutVars>
          <dgm:chMax val="1"/>
          <dgm:chPref val="1"/>
        </dgm:presLayoutVars>
      </dgm:prSet>
      <dgm:spPr/>
    </dgm:pt>
  </dgm:ptLst>
  <dgm:cxnLst>
    <dgm:cxn modelId="{2CBC4907-7B5E-0941-BF86-73BC24CA2DEA}" type="presOf" srcId="{47775C9F-A1F1-42AB-AD66-956A7CFB6F12}" destId="{39326C53-4F92-4C2C-868E-0EB8A5E46EE6}" srcOrd="0" destOrd="0" presId="urn:microsoft.com/office/officeart/2018/2/layout/IconLabelList"/>
    <dgm:cxn modelId="{C4125B09-FC80-E347-9490-2A249CAD5960}" type="presOf" srcId="{8C2767A2-E0C4-468E-82FE-EB86174806FF}" destId="{D8C1BACF-A155-4955-BECD-A2E7FFC1521D}" srcOrd="0" destOrd="0" presId="urn:microsoft.com/office/officeart/2018/2/layout/IconLabelList"/>
    <dgm:cxn modelId="{6F58010D-FB9A-4A35-B520-AA9784707A58}" srcId="{1D0A8DBB-BD29-40A3-BEA7-0BB4211ADCE4}" destId="{8C2767A2-E0C4-468E-82FE-EB86174806FF}" srcOrd="0" destOrd="0" parTransId="{6E6E3450-D106-4C7F-98CC-5D52970F1AE7}" sibTransId="{234752C3-2B21-4489-8902-8B5543469BAB}"/>
    <dgm:cxn modelId="{401CC115-840A-4DF4-8D6E-9C4BC1DC5ACB}" srcId="{1D0A8DBB-BD29-40A3-BEA7-0BB4211ADCE4}" destId="{F2BADAF8-CDDA-4940-BADA-3432EF0957EF}" srcOrd="1" destOrd="0" parTransId="{01ACF01A-8C84-432E-9282-01875D57D982}" sibTransId="{C9A8FDFC-D7F2-435D-A6F9-7E58C1F3CF9E}"/>
    <dgm:cxn modelId="{06A2F550-1F6B-1C43-9E76-582C6D56C1C4}" type="presOf" srcId="{1D0A8DBB-BD29-40A3-BEA7-0BB4211ADCE4}" destId="{16F02B77-6F6C-4FBA-9069-E683071CDF5C}" srcOrd="0" destOrd="0" presId="urn:microsoft.com/office/officeart/2018/2/layout/IconLabelList"/>
    <dgm:cxn modelId="{337F7069-E541-8B42-BAD4-C0F72BAA3EA0}" type="presOf" srcId="{F2BADAF8-CDDA-4940-BADA-3432EF0957EF}" destId="{20CC83FD-11B9-4BA8-A975-CEEBC5D92A62}" srcOrd="0" destOrd="0" presId="urn:microsoft.com/office/officeart/2018/2/layout/IconLabelList"/>
    <dgm:cxn modelId="{C1A5EEA9-71F0-4E63-A273-6F96710BA3E9}" srcId="{1D0A8DBB-BD29-40A3-BEA7-0BB4211ADCE4}" destId="{47775C9F-A1F1-42AB-AD66-956A7CFB6F12}" srcOrd="2" destOrd="0" parTransId="{2926A784-93EB-4FA0-906D-345E83F462B6}" sibTransId="{736348ED-E223-47D5-8D0A-31A30CF1062D}"/>
    <dgm:cxn modelId="{5BBE65F4-0029-8846-927E-3366D2E316FE}" type="presParOf" srcId="{16F02B77-6F6C-4FBA-9069-E683071CDF5C}" destId="{22B0C047-D9AD-49BC-BD96-DB4CE046F59D}" srcOrd="0" destOrd="0" presId="urn:microsoft.com/office/officeart/2018/2/layout/IconLabelList"/>
    <dgm:cxn modelId="{27E7998D-734B-DE4A-92D7-0F9231FCDD43}" type="presParOf" srcId="{22B0C047-D9AD-49BC-BD96-DB4CE046F59D}" destId="{BDA38A53-23AB-4A5D-86AE-E0B8EB0E12E9}" srcOrd="0" destOrd="0" presId="urn:microsoft.com/office/officeart/2018/2/layout/IconLabelList"/>
    <dgm:cxn modelId="{76AACFC2-7B9C-5343-95C4-7F74B40E06C3}" type="presParOf" srcId="{22B0C047-D9AD-49BC-BD96-DB4CE046F59D}" destId="{E6A062B4-1307-46DC-8526-324A86E71BA3}" srcOrd="1" destOrd="0" presId="urn:microsoft.com/office/officeart/2018/2/layout/IconLabelList"/>
    <dgm:cxn modelId="{0D464570-3AD8-9340-86C6-9DFC1FB9D716}" type="presParOf" srcId="{22B0C047-D9AD-49BC-BD96-DB4CE046F59D}" destId="{D8C1BACF-A155-4955-BECD-A2E7FFC1521D}" srcOrd="2" destOrd="0" presId="urn:microsoft.com/office/officeart/2018/2/layout/IconLabelList"/>
    <dgm:cxn modelId="{F3090788-18AC-2A42-8F01-E046964D00D0}" type="presParOf" srcId="{16F02B77-6F6C-4FBA-9069-E683071CDF5C}" destId="{A35C6522-EAEA-4B14-9ED8-3B6078B4212C}" srcOrd="1" destOrd="0" presId="urn:microsoft.com/office/officeart/2018/2/layout/IconLabelList"/>
    <dgm:cxn modelId="{AF0218C6-E2AB-DB46-89AD-411860996746}" type="presParOf" srcId="{16F02B77-6F6C-4FBA-9069-E683071CDF5C}" destId="{4D2295B8-7B50-448C-9286-784F0B5873C0}" srcOrd="2" destOrd="0" presId="urn:microsoft.com/office/officeart/2018/2/layout/IconLabelList"/>
    <dgm:cxn modelId="{AC935398-ACE9-8E4F-B8F1-ACE6FE87B15D}" type="presParOf" srcId="{4D2295B8-7B50-448C-9286-784F0B5873C0}" destId="{CA86013A-F511-4EE9-82DB-04F5A5F46B93}" srcOrd="0" destOrd="0" presId="urn:microsoft.com/office/officeart/2018/2/layout/IconLabelList"/>
    <dgm:cxn modelId="{7F40B121-3F46-7244-9E81-CCAFA1787498}" type="presParOf" srcId="{4D2295B8-7B50-448C-9286-784F0B5873C0}" destId="{707F65D0-00FB-4C02-B438-0CC529C1AA97}" srcOrd="1" destOrd="0" presId="urn:microsoft.com/office/officeart/2018/2/layout/IconLabelList"/>
    <dgm:cxn modelId="{8D88DEC3-E9DC-D846-9A65-EF6DB55F81FC}" type="presParOf" srcId="{4D2295B8-7B50-448C-9286-784F0B5873C0}" destId="{20CC83FD-11B9-4BA8-A975-CEEBC5D92A62}" srcOrd="2" destOrd="0" presId="urn:microsoft.com/office/officeart/2018/2/layout/IconLabelList"/>
    <dgm:cxn modelId="{782C75ED-CC00-3B4E-B4F1-4DE8031B48E6}" type="presParOf" srcId="{16F02B77-6F6C-4FBA-9069-E683071CDF5C}" destId="{7A35A5FB-1658-4342-A867-CBCE8BCA5BC6}" srcOrd="3" destOrd="0" presId="urn:microsoft.com/office/officeart/2018/2/layout/IconLabelList"/>
    <dgm:cxn modelId="{E86E154A-3538-824F-8157-8AE8BA0AE6EA}" type="presParOf" srcId="{16F02B77-6F6C-4FBA-9069-E683071CDF5C}" destId="{8E365D8E-E7BD-4D48-944B-B7F6C945DF25}" srcOrd="4" destOrd="0" presId="urn:microsoft.com/office/officeart/2018/2/layout/IconLabelList"/>
    <dgm:cxn modelId="{561D486D-876D-5941-A94C-8BE6FDCFB89F}" type="presParOf" srcId="{8E365D8E-E7BD-4D48-944B-B7F6C945DF25}" destId="{0C2F9E2A-143F-422B-BB44-1052EDC10907}" srcOrd="0" destOrd="0" presId="urn:microsoft.com/office/officeart/2018/2/layout/IconLabelList"/>
    <dgm:cxn modelId="{F42D3F9E-5B49-1347-BF10-BEAC507FA146}" type="presParOf" srcId="{8E365D8E-E7BD-4D48-944B-B7F6C945DF25}" destId="{BECD6CCA-7F0B-4192-B7BA-DFEE21867E77}" srcOrd="1" destOrd="0" presId="urn:microsoft.com/office/officeart/2018/2/layout/IconLabelList"/>
    <dgm:cxn modelId="{AC383C7E-4F59-5E47-857E-8040DB287E64}" type="presParOf" srcId="{8E365D8E-E7BD-4D48-944B-B7F6C945DF25}" destId="{39326C53-4F92-4C2C-868E-0EB8A5E46EE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DF3692-3BD4-4A3A-AD0A-5D3E3A2B28C7}" type="doc">
      <dgm:prSet loTypeId="urn:microsoft.com/office/officeart/2008/layout/VerticalCurvedList" loCatId="list" qsTypeId="urn:microsoft.com/office/officeart/2005/8/quickstyle/simple2" qsCatId="simple" csTypeId="urn:microsoft.com/office/officeart/2005/8/colors/accent1_3" csCatId="accent1" phldr="1"/>
      <dgm:spPr/>
      <dgm:t>
        <a:bodyPr/>
        <a:lstStyle/>
        <a:p>
          <a:endParaRPr lang="it-IT"/>
        </a:p>
      </dgm:t>
    </dgm:pt>
    <dgm:pt modelId="{175CB2F9-6342-4F84-BA2E-8901D7A5C3CD}">
      <dgm:prSet phldrT="[Testo]" custT="1"/>
      <dgm:spPr/>
      <dgm:t>
        <a:bodyPr/>
        <a:lstStyle/>
        <a:p>
          <a:r>
            <a:rPr lang="it-IT" sz="1350" b="0" i="0" dirty="0" err="1">
              <a:latin typeface="Avenir Next" panose="020B0503020202020204" pitchFamily="34" charset="0"/>
              <a:cs typeface="Arial" panose="020B0604020202020204" pitchFamily="34" charset="0"/>
            </a:rPr>
            <a:t>scientific</a:t>
          </a:r>
          <a:r>
            <a:rPr lang="it-IT" sz="1350" b="0" i="0" dirty="0">
              <a:latin typeface="Avenir Next" panose="020B0503020202020204" pitchFamily="34" charset="0"/>
              <a:cs typeface="Arial" panose="020B0604020202020204" pitchFamily="34" charset="0"/>
            </a:rPr>
            <a:t> excellence</a:t>
          </a:r>
        </a:p>
      </dgm:t>
    </dgm:pt>
    <dgm:pt modelId="{6BFA5566-4166-4AFE-A14F-A00EB50E6B4B}" type="parTrans" cxnId="{FB8DAB7A-C291-4849-97CB-B09FE8D4A0AE}">
      <dgm:prSet/>
      <dgm:spPr/>
      <dgm:t>
        <a:bodyPr/>
        <a:lstStyle/>
        <a:p>
          <a:endParaRPr lang="it-IT"/>
        </a:p>
      </dgm:t>
    </dgm:pt>
    <dgm:pt modelId="{656AD64C-606E-41C6-A25A-14ECC332DCF6}" type="sibTrans" cxnId="{FB8DAB7A-C291-4849-97CB-B09FE8D4A0AE}">
      <dgm:prSet/>
      <dgm:spPr/>
      <dgm:t>
        <a:bodyPr/>
        <a:lstStyle/>
        <a:p>
          <a:endParaRPr lang="it-IT"/>
        </a:p>
      </dgm:t>
    </dgm:pt>
    <dgm:pt modelId="{8E23FF3C-ECDD-47AD-9F6A-3764A09393E8}">
      <dgm:prSet phldrT="[Testo]" custT="1"/>
      <dgm:spPr/>
      <dgm:t>
        <a:bodyPr/>
        <a:lstStyle/>
        <a:p>
          <a:r>
            <a:rPr lang="it-IT" sz="1350" b="0" i="0" dirty="0">
              <a:latin typeface="Avenir Next" panose="020B0503020202020204" pitchFamily="34" charset="0"/>
              <a:cs typeface="Arial" panose="020B0604020202020204" pitchFamily="34" charset="0"/>
            </a:rPr>
            <a:t>funding</a:t>
          </a:r>
        </a:p>
      </dgm:t>
    </dgm:pt>
    <dgm:pt modelId="{5EC8FF63-D9FD-42E6-874E-5DDEE21089C8}" type="parTrans" cxnId="{262DF29B-9DE9-4310-9F9B-700E61EC4F40}">
      <dgm:prSet/>
      <dgm:spPr/>
      <dgm:t>
        <a:bodyPr/>
        <a:lstStyle/>
        <a:p>
          <a:endParaRPr lang="it-IT"/>
        </a:p>
      </dgm:t>
    </dgm:pt>
    <dgm:pt modelId="{9634BF95-27B5-4B2A-9CF2-DE13DB0F227F}" type="sibTrans" cxnId="{262DF29B-9DE9-4310-9F9B-700E61EC4F40}">
      <dgm:prSet/>
      <dgm:spPr/>
      <dgm:t>
        <a:bodyPr/>
        <a:lstStyle/>
        <a:p>
          <a:endParaRPr lang="it-IT"/>
        </a:p>
      </dgm:t>
    </dgm:pt>
    <dgm:pt modelId="{E3D68505-9BEB-49BC-B99D-DB3620ECF9CE}">
      <dgm:prSet phldrT="[Testo]" custT="1"/>
      <dgm:spPr/>
      <dgm:t>
        <a:bodyPr/>
        <a:lstStyle/>
        <a:p>
          <a:r>
            <a:rPr lang="it-IT" sz="1350" b="0" i="0" dirty="0" err="1">
              <a:latin typeface="Avenir Next" panose="020B0503020202020204" pitchFamily="34" charset="0"/>
              <a:cs typeface="Arial" panose="020B0604020202020204" pitchFamily="34" charset="0"/>
            </a:rPr>
            <a:t>socio-economic</a:t>
          </a:r>
          <a:r>
            <a:rPr lang="it-IT" sz="1350" b="0" i="0" dirty="0">
              <a:latin typeface="Avenir Next" panose="020B0503020202020204" pitchFamily="34" charset="0"/>
              <a:cs typeface="Arial" panose="020B0604020202020204" pitchFamily="34" charset="0"/>
            </a:rPr>
            <a:t> impact</a:t>
          </a:r>
        </a:p>
      </dgm:t>
    </dgm:pt>
    <dgm:pt modelId="{EA0E7EC2-3B13-47E0-8C71-5AD22A0508EF}" type="parTrans" cxnId="{D33D8F0E-607F-4D38-B33D-95F819D75B5D}">
      <dgm:prSet/>
      <dgm:spPr/>
      <dgm:t>
        <a:bodyPr/>
        <a:lstStyle/>
        <a:p>
          <a:endParaRPr lang="it-IT"/>
        </a:p>
      </dgm:t>
    </dgm:pt>
    <dgm:pt modelId="{FB228198-8DE2-476A-970F-123FC58386D6}" type="sibTrans" cxnId="{D33D8F0E-607F-4D38-B33D-95F819D75B5D}">
      <dgm:prSet/>
      <dgm:spPr/>
      <dgm:t>
        <a:bodyPr/>
        <a:lstStyle/>
        <a:p>
          <a:endParaRPr lang="it-IT"/>
        </a:p>
      </dgm:t>
    </dgm:pt>
    <dgm:pt modelId="{92D0559A-C70C-4C1F-9103-D1E4DB4220E8}">
      <dgm:prSet phldrT="[Testo]" custT="1"/>
      <dgm:spPr/>
      <dgm:t>
        <a:bodyPr/>
        <a:lstStyle/>
        <a:p>
          <a:r>
            <a:rPr lang="it-IT" sz="1350" b="0" i="0" dirty="0" err="1">
              <a:latin typeface="Avenir Next" panose="020B0503020202020204" pitchFamily="34" charset="0"/>
              <a:cs typeface="Arial" panose="020B0604020202020204" pitchFamily="34" charset="0"/>
            </a:rPr>
            <a:t>innovation</a:t>
          </a:r>
          <a:endParaRPr lang="it-IT" sz="1350" b="0" i="0" dirty="0">
            <a:latin typeface="Avenir Next" panose="020B0503020202020204" pitchFamily="34" charset="0"/>
            <a:cs typeface="Arial" panose="020B0604020202020204" pitchFamily="34" charset="0"/>
          </a:endParaRPr>
        </a:p>
      </dgm:t>
    </dgm:pt>
    <dgm:pt modelId="{629EB7CE-FA72-4325-8E3F-8FBA8295F3E4}" type="parTrans" cxnId="{36E00F8F-7DCA-4E5B-B9F9-47B089A7E9A5}">
      <dgm:prSet/>
      <dgm:spPr/>
      <dgm:t>
        <a:bodyPr/>
        <a:lstStyle/>
        <a:p>
          <a:endParaRPr lang="it-IT"/>
        </a:p>
      </dgm:t>
    </dgm:pt>
    <dgm:pt modelId="{BA394A37-C40B-4053-B55F-0B7B1F29BC58}" type="sibTrans" cxnId="{36E00F8F-7DCA-4E5B-B9F9-47B089A7E9A5}">
      <dgm:prSet/>
      <dgm:spPr/>
      <dgm:t>
        <a:bodyPr/>
        <a:lstStyle/>
        <a:p>
          <a:endParaRPr lang="it-IT"/>
        </a:p>
      </dgm:t>
    </dgm:pt>
    <dgm:pt modelId="{70C32F46-1548-4422-B536-3056B2A05E1B}" type="pres">
      <dgm:prSet presAssocID="{7CDF3692-3BD4-4A3A-AD0A-5D3E3A2B28C7}" presName="Name0" presStyleCnt="0">
        <dgm:presLayoutVars>
          <dgm:chMax val="7"/>
          <dgm:chPref val="7"/>
          <dgm:dir/>
        </dgm:presLayoutVars>
      </dgm:prSet>
      <dgm:spPr/>
    </dgm:pt>
    <dgm:pt modelId="{29E1FD2D-EF41-4333-93B5-766A4E6A8387}" type="pres">
      <dgm:prSet presAssocID="{7CDF3692-3BD4-4A3A-AD0A-5D3E3A2B28C7}" presName="Name1" presStyleCnt="0"/>
      <dgm:spPr/>
    </dgm:pt>
    <dgm:pt modelId="{C84ACC53-D3C3-4263-9FB3-627754F8EEA0}" type="pres">
      <dgm:prSet presAssocID="{7CDF3692-3BD4-4A3A-AD0A-5D3E3A2B28C7}" presName="cycle" presStyleCnt="0"/>
      <dgm:spPr/>
    </dgm:pt>
    <dgm:pt modelId="{4B97EE7D-852F-4B18-A8CC-2EDB305D32DF}" type="pres">
      <dgm:prSet presAssocID="{7CDF3692-3BD4-4A3A-AD0A-5D3E3A2B28C7}" presName="srcNode" presStyleLbl="node1" presStyleIdx="0" presStyleCnt="4"/>
      <dgm:spPr/>
    </dgm:pt>
    <dgm:pt modelId="{EDF43E12-8A30-43F3-BBE3-97A9D1713100}" type="pres">
      <dgm:prSet presAssocID="{7CDF3692-3BD4-4A3A-AD0A-5D3E3A2B28C7}" presName="conn" presStyleLbl="parChTrans1D2" presStyleIdx="0" presStyleCnt="1"/>
      <dgm:spPr/>
    </dgm:pt>
    <dgm:pt modelId="{1F710D91-ADA1-4D1F-8515-D2EBA2602A79}" type="pres">
      <dgm:prSet presAssocID="{7CDF3692-3BD4-4A3A-AD0A-5D3E3A2B28C7}" presName="extraNode" presStyleLbl="node1" presStyleIdx="0" presStyleCnt="4"/>
      <dgm:spPr/>
    </dgm:pt>
    <dgm:pt modelId="{FC025655-4AD5-4D8D-B479-2D9A94DF7B7C}" type="pres">
      <dgm:prSet presAssocID="{7CDF3692-3BD4-4A3A-AD0A-5D3E3A2B28C7}" presName="dstNode" presStyleLbl="node1" presStyleIdx="0" presStyleCnt="4"/>
      <dgm:spPr/>
    </dgm:pt>
    <dgm:pt modelId="{A46F7ECF-92FE-443A-9D22-176755CC8C3E}" type="pres">
      <dgm:prSet presAssocID="{175CB2F9-6342-4F84-BA2E-8901D7A5C3CD}" presName="text_1" presStyleLbl="node1" presStyleIdx="0" presStyleCnt="4">
        <dgm:presLayoutVars>
          <dgm:bulletEnabled val="1"/>
        </dgm:presLayoutVars>
      </dgm:prSet>
      <dgm:spPr/>
    </dgm:pt>
    <dgm:pt modelId="{679C6EA9-5F29-4803-9B09-FAFBBBD89F0A}" type="pres">
      <dgm:prSet presAssocID="{175CB2F9-6342-4F84-BA2E-8901D7A5C3CD}" presName="accent_1" presStyleCnt="0"/>
      <dgm:spPr/>
    </dgm:pt>
    <dgm:pt modelId="{56D41C7F-3C83-4105-99BE-412C9FEAD893}" type="pres">
      <dgm:prSet presAssocID="{175CB2F9-6342-4F84-BA2E-8901D7A5C3CD}" presName="accentRepeatNode" presStyleLbl="solidFgAcc1" presStyleIdx="0" presStyleCnt="4"/>
      <dgm:spPr/>
    </dgm:pt>
    <dgm:pt modelId="{F93198C9-5EA3-4B20-A8FE-8A2F247692C3}" type="pres">
      <dgm:prSet presAssocID="{8E23FF3C-ECDD-47AD-9F6A-3764A09393E8}" presName="text_2" presStyleLbl="node1" presStyleIdx="1" presStyleCnt="4">
        <dgm:presLayoutVars>
          <dgm:bulletEnabled val="1"/>
        </dgm:presLayoutVars>
      </dgm:prSet>
      <dgm:spPr/>
    </dgm:pt>
    <dgm:pt modelId="{B8B8FA93-1419-497E-AE1A-AF6E24E43F08}" type="pres">
      <dgm:prSet presAssocID="{8E23FF3C-ECDD-47AD-9F6A-3764A09393E8}" presName="accent_2" presStyleCnt="0"/>
      <dgm:spPr/>
    </dgm:pt>
    <dgm:pt modelId="{DE9D2646-4D9B-428F-BD00-2C37CD176A79}" type="pres">
      <dgm:prSet presAssocID="{8E23FF3C-ECDD-47AD-9F6A-3764A09393E8}" presName="accentRepeatNode" presStyleLbl="solidFgAcc1" presStyleIdx="1" presStyleCnt="4" custAng="19970056"/>
      <dgm:spPr/>
    </dgm:pt>
    <dgm:pt modelId="{DD92688C-DD90-4C4F-9FA9-7CF96E3D3AAC}" type="pres">
      <dgm:prSet presAssocID="{E3D68505-9BEB-49BC-B99D-DB3620ECF9CE}" presName="text_3" presStyleLbl="node1" presStyleIdx="2" presStyleCnt="4" custLinFactNeighborX="-532" custLinFactNeighborY="-22268">
        <dgm:presLayoutVars>
          <dgm:bulletEnabled val="1"/>
        </dgm:presLayoutVars>
      </dgm:prSet>
      <dgm:spPr/>
    </dgm:pt>
    <dgm:pt modelId="{2B25EF8D-27EC-41AD-A31C-B1B4B7133E1B}" type="pres">
      <dgm:prSet presAssocID="{E3D68505-9BEB-49BC-B99D-DB3620ECF9CE}" presName="accent_3" presStyleCnt="0"/>
      <dgm:spPr/>
    </dgm:pt>
    <dgm:pt modelId="{912F1309-7A29-416A-A0B6-23375A3B9278}" type="pres">
      <dgm:prSet presAssocID="{E3D68505-9BEB-49BC-B99D-DB3620ECF9CE}" presName="accentRepeatNode" presStyleLbl="solidFgAcc1" presStyleIdx="2" presStyleCnt="4"/>
      <dgm:spPr/>
    </dgm:pt>
    <dgm:pt modelId="{DD062C79-C380-479E-8C1D-A439534A25D6}" type="pres">
      <dgm:prSet presAssocID="{92D0559A-C70C-4C1F-9103-D1E4DB4220E8}" presName="text_4" presStyleLbl="node1" presStyleIdx="3" presStyleCnt="4">
        <dgm:presLayoutVars>
          <dgm:bulletEnabled val="1"/>
        </dgm:presLayoutVars>
      </dgm:prSet>
      <dgm:spPr/>
    </dgm:pt>
    <dgm:pt modelId="{957D49F9-1EA6-44AB-B08D-3875E2144879}" type="pres">
      <dgm:prSet presAssocID="{92D0559A-C70C-4C1F-9103-D1E4DB4220E8}" presName="accent_4" presStyleCnt="0"/>
      <dgm:spPr/>
    </dgm:pt>
    <dgm:pt modelId="{6ED96614-6AB4-4CD2-87DC-3EC8426DD919}" type="pres">
      <dgm:prSet presAssocID="{92D0559A-C70C-4C1F-9103-D1E4DB4220E8}" presName="accentRepeatNode" presStyleLbl="solidFgAcc1" presStyleIdx="3" presStyleCnt="4"/>
      <dgm:spPr/>
    </dgm:pt>
  </dgm:ptLst>
  <dgm:cxnLst>
    <dgm:cxn modelId="{D33D8F0E-607F-4D38-B33D-95F819D75B5D}" srcId="{7CDF3692-3BD4-4A3A-AD0A-5D3E3A2B28C7}" destId="{E3D68505-9BEB-49BC-B99D-DB3620ECF9CE}" srcOrd="2" destOrd="0" parTransId="{EA0E7EC2-3B13-47E0-8C71-5AD22A0508EF}" sibTransId="{FB228198-8DE2-476A-970F-123FC58386D6}"/>
    <dgm:cxn modelId="{5E5D8567-058B-4E41-AE91-83327EB9F800}" type="presOf" srcId="{92D0559A-C70C-4C1F-9103-D1E4DB4220E8}" destId="{DD062C79-C380-479E-8C1D-A439534A25D6}" srcOrd="0" destOrd="0" presId="urn:microsoft.com/office/officeart/2008/layout/VerticalCurvedList"/>
    <dgm:cxn modelId="{FB8DAB7A-C291-4849-97CB-B09FE8D4A0AE}" srcId="{7CDF3692-3BD4-4A3A-AD0A-5D3E3A2B28C7}" destId="{175CB2F9-6342-4F84-BA2E-8901D7A5C3CD}" srcOrd="0" destOrd="0" parTransId="{6BFA5566-4166-4AFE-A14F-A00EB50E6B4B}" sibTransId="{656AD64C-606E-41C6-A25A-14ECC332DCF6}"/>
    <dgm:cxn modelId="{1E257B8D-8F5C-40EE-8381-0BA24A7B25DB}" type="presOf" srcId="{656AD64C-606E-41C6-A25A-14ECC332DCF6}" destId="{EDF43E12-8A30-43F3-BBE3-97A9D1713100}" srcOrd="0" destOrd="0" presId="urn:microsoft.com/office/officeart/2008/layout/VerticalCurvedList"/>
    <dgm:cxn modelId="{36E00F8F-7DCA-4E5B-B9F9-47B089A7E9A5}" srcId="{7CDF3692-3BD4-4A3A-AD0A-5D3E3A2B28C7}" destId="{92D0559A-C70C-4C1F-9103-D1E4DB4220E8}" srcOrd="3" destOrd="0" parTransId="{629EB7CE-FA72-4325-8E3F-8FBA8295F3E4}" sibTransId="{BA394A37-C40B-4053-B55F-0B7B1F29BC58}"/>
    <dgm:cxn modelId="{4C76E299-450D-4F16-9731-05944567CDAA}" type="presOf" srcId="{7CDF3692-3BD4-4A3A-AD0A-5D3E3A2B28C7}" destId="{70C32F46-1548-4422-B536-3056B2A05E1B}" srcOrd="0" destOrd="0" presId="urn:microsoft.com/office/officeart/2008/layout/VerticalCurvedList"/>
    <dgm:cxn modelId="{262DF29B-9DE9-4310-9F9B-700E61EC4F40}" srcId="{7CDF3692-3BD4-4A3A-AD0A-5D3E3A2B28C7}" destId="{8E23FF3C-ECDD-47AD-9F6A-3764A09393E8}" srcOrd="1" destOrd="0" parTransId="{5EC8FF63-D9FD-42E6-874E-5DDEE21089C8}" sibTransId="{9634BF95-27B5-4B2A-9CF2-DE13DB0F227F}"/>
    <dgm:cxn modelId="{930E36A7-7FD2-426B-B6BC-9A7C8119733D}" type="presOf" srcId="{8E23FF3C-ECDD-47AD-9F6A-3764A09393E8}" destId="{F93198C9-5EA3-4B20-A8FE-8A2F247692C3}" srcOrd="0" destOrd="0" presId="urn:microsoft.com/office/officeart/2008/layout/VerticalCurvedList"/>
    <dgm:cxn modelId="{5CF03BCC-976A-4916-9E04-452B413FE515}" type="presOf" srcId="{E3D68505-9BEB-49BC-B99D-DB3620ECF9CE}" destId="{DD92688C-DD90-4C4F-9FA9-7CF96E3D3AAC}" srcOrd="0" destOrd="0" presId="urn:microsoft.com/office/officeart/2008/layout/VerticalCurvedList"/>
    <dgm:cxn modelId="{D03696FD-1402-4AB4-A299-8427139F0963}" type="presOf" srcId="{175CB2F9-6342-4F84-BA2E-8901D7A5C3CD}" destId="{A46F7ECF-92FE-443A-9D22-176755CC8C3E}" srcOrd="0" destOrd="0" presId="urn:microsoft.com/office/officeart/2008/layout/VerticalCurvedList"/>
    <dgm:cxn modelId="{779FEC28-DA68-4236-BE84-26CF49214C55}" type="presParOf" srcId="{70C32F46-1548-4422-B536-3056B2A05E1B}" destId="{29E1FD2D-EF41-4333-93B5-766A4E6A8387}" srcOrd="0" destOrd="0" presId="urn:microsoft.com/office/officeart/2008/layout/VerticalCurvedList"/>
    <dgm:cxn modelId="{7D209BD4-1349-4D6B-A499-6E3EA5017BB1}" type="presParOf" srcId="{29E1FD2D-EF41-4333-93B5-766A4E6A8387}" destId="{C84ACC53-D3C3-4263-9FB3-627754F8EEA0}" srcOrd="0" destOrd="0" presId="urn:microsoft.com/office/officeart/2008/layout/VerticalCurvedList"/>
    <dgm:cxn modelId="{F494820D-C42C-46F8-A14A-9AE74D6C4315}" type="presParOf" srcId="{C84ACC53-D3C3-4263-9FB3-627754F8EEA0}" destId="{4B97EE7D-852F-4B18-A8CC-2EDB305D32DF}" srcOrd="0" destOrd="0" presId="urn:microsoft.com/office/officeart/2008/layout/VerticalCurvedList"/>
    <dgm:cxn modelId="{32B1AEB0-EA01-4316-8F21-6256A5EB71C9}" type="presParOf" srcId="{C84ACC53-D3C3-4263-9FB3-627754F8EEA0}" destId="{EDF43E12-8A30-43F3-BBE3-97A9D1713100}" srcOrd="1" destOrd="0" presId="urn:microsoft.com/office/officeart/2008/layout/VerticalCurvedList"/>
    <dgm:cxn modelId="{E32FEBB7-31AB-47D8-8AC3-EE4FBB10D341}" type="presParOf" srcId="{C84ACC53-D3C3-4263-9FB3-627754F8EEA0}" destId="{1F710D91-ADA1-4D1F-8515-D2EBA2602A79}" srcOrd="2" destOrd="0" presId="urn:microsoft.com/office/officeart/2008/layout/VerticalCurvedList"/>
    <dgm:cxn modelId="{2941663D-8755-4493-820F-8C072AF612FB}" type="presParOf" srcId="{C84ACC53-D3C3-4263-9FB3-627754F8EEA0}" destId="{FC025655-4AD5-4D8D-B479-2D9A94DF7B7C}" srcOrd="3" destOrd="0" presId="urn:microsoft.com/office/officeart/2008/layout/VerticalCurvedList"/>
    <dgm:cxn modelId="{5FD086CE-10FE-4225-A123-EECFB6A5F107}" type="presParOf" srcId="{29E1FD2D-EF41-4333-93B5-766A4E6A8387}" destId="{A46F7ECF-92FE-443A-9D22-176755CC8C3E}" srcOrd="1" destOrd="0" presId="urn:microsoft.com/office/officeart/2008/layout/VerticalCurvedList"/>
    <dgm:cxn modelId="{CE6AD2C5-2B09-4144-94A4-0631FB836472}" type="presParOf" srcId="{29E1FD2D-EF41-4333-93B5-766A4E6A8387}" destId="{679C6EA9-5F29-4803-9B09-FAFBBBD89F0A}" srcOrd="2" destOrd="0" presId="urn:microsoft.com/office/officeart/2008/layout/VerticalCurvedList"/>
    <dgm:cxn modelId="{117CE582-BC27-4C8B-99D8-D95C07B5C13D}" type="presParOf" srcId="{679C6EA9-5F29-4803-9B09-FAFBBBD89F0A}" destId="{56D41C7F-3C83-4105-99BE-412C9FEAD893}" srcOrd="0" destOrd="0" presId="urn:microsoft.com/office/officeart/2008/layout/VerticalCurvedList"/>
    <dgm:cxn modelId="{B8BBAE52-985D-4459-81F4-FE5F5FADAA4F}" type="presParOf" srcId="{29E1FD2D-EF41-4333-93B5-766A4E6A8387}" destId="{F93198C9-5EA3-4B20-A8FE-8A2F247692C3}" srcOrd="3" destOrd="0" presId="urn:microsoft.com/office/officeart/2008/layout/VerticalCurvedList"/>
    <dgm:cxn modelId="{321A9B32-78F0-442A-9FCF-BE5C06468655}" type="presParOf" srcId="{29E1FD2D-EF41-4333-93B5-766A4E6A8387}" destId="{B8B8FA93-1419-497E-AE1A-AF6E24E43F08}" srcOrd="4" destOrd="0" presId="urn:microsoft.com/office/officeart/2008/layout/VerticalCurvedList"/>
    <dgm:cxn modelId="{B36E407E-5ED0-474A-87CC-DAF91B975842}" type="presParOf" srcId="{B8B8FA93-1419-497E-AE1A-AF6E24E43F08}" destId="{DE9D2646-4D9B-428F-BD00-2C37CD176A79}" srcOrd="0" destOrd="0" presId="urn:microsoft.com/office/officeart/2008/layout/VerticalCurvedList"/>
    <dgm:cxn modelId="{2EC6E012-4BDC-492C-968A-CBD19F3DC28F}" type="presParOf" srcId="{29E1FD2D-EF41-4333-93B5-766A4E6A8387}" destId="{DD92688C-DD90-4C4F-9FA9-7CF96E3D3AAC}" srcOrd="5" destOrd="0" presId="urn:microsoft.com/office/officeart/2008/layout/VerticalCurvedList"/>
    <dgm:cxn modelId="{29070320-8923-44F6-ADD7-6322C85A3763}" type="presParOf" srcId="{29E1FD2D-EF41-4333-93B5-766A4E6A8387}" destId="{2B25EF8D-27EC-41AD-A31C-B1B4B7133E1B}" srcOrd="6" destOrd="0" presId="urn:microsoft.com/office/officeart/2008/layout/VerticalCurvedList"/>
    <dgm:cxn modelId="{0F06E254-62CA-4026-9976-BAFB9C7918DC}" type="presParOf" srcId="{2B25EF8D-27EC-41AD-A31C-B1B4B7133E1B}" destId="{912F1309-7A29-416A-A0B6-23375A3B9278}" srcOrd="0" destOrd="0" presId="urn:microsoft.com/office/officeart/2008/layout/VerticalCurvedList"/>
    <dgm:cxn modelId="{C57D9E8C-863B-467F-8B73-13D37303AD70}" type="presParOf" srcId="{29E1FD2D-EF41-4333-93B5-766A4E6A8387}" destId="{DD062C79-C380-479E-8C1D-A439534A25D6}" srcOrd="7" destOrd="0" presId="urn:microsoft.com/office/officeart/2008/layout/VerticalCurvedList"/>
    <dgm:cxn modelId="{60BB01E7-12A4-4E22-9E54-528C7C73F148}" type="presParOf" srcId="{29E1FD2D-EF41-4333-93B5-766A4E6A8387}" destId="{957D49F9-1EA6-44AB-B08D-3875E2144879}" srcOrd="8" destOrd="0" presId="urn:microsoft.com/office/officeart/2008/layout/VerticalCurvedList"/>
    <dgm:cxn modelId="{B0F6660B-4B2D-4DC7-9809-514FA8FF0A71}" type="presParOf" srcId="{957D49F9-1EA6-44AB-B08D-3875E2144879}" destId="{6ED96614-6AB4-4CD2-87DC-3EC8426DD91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0A8DBB-BD29-40A3-BEA7-0BB4211ADCE4}"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8C2767A2-E0C4-468E-82FE-EB86174806FF}">
      <dgm:prSet custT="1"/>
      <dgm:spPr/>
      <dgm:t>
        <a:bodyPr/>
        <a:lstStyle/>
        <a:p>
          <a:pPr>
            <a:lnSpc>
              <a:spcPct val="100000"/>
            </a:lnSpc>
          </a:pPr>
          <a:r>
            <a:rPr lang="it-IT" sz="1600" b="0" i="0" dirty="0">
              <a:solidFill>
                <a:srgbClr val="000000"/>
              </a:solidFill>
              <a:effectLst/>
              <a:latin typeface="Avenir Next" panose="020B0503020202020204" pitchFamily="34" charset="0"/>
            </a:rPr>
            <a:t>ET </a:t>
          </a:r>
          <a:r>
            <a:rPr lang="it-IT" sz="1600" b="0" i="0" dirty="0" err="1">
              <a:solidFill>
                <a:srgbClr val="000000"/>
              </a:solidFill>
              <a:effectLst/>
              <a:latin typeface="Avenir Next" panose="020B0503020202020204" pitchFamily="34" charset="0"/>
            </a:rPr>
            <a:t>Sustainability</a:t>
          </a:r>
          <a:r>
            <a:rPr lang="it-IT" sz="1600" b="0" i="0" dirty="0">
              <a:solidFill>
                <a:srgbClr val="000000"/>
              </a:solidFill>
              <a:effectLst/>
              <a:latin typeface="Avenir Next" panose="020B0503020202020204" pitchFamily="34" charset="0"/>
            </a:rPr>
            <a:t> Workshop - </a:t>
          </a:r>
          <a:r>
            <a:rPr lang="it-IT" sz="1600" b="0" i="0" dirty="0" err="1">
              <a:solidFill>
                <a:srgbClr val="000000"/>
              </a:solidFill>
              <a:effectLst/>
              <a:highlight>
                <a:srgbClr val="FFFFFF"/>
              </a:highlight>
              <a:latin typeface="Avenir Next" panose="020B0503020202020204" pitchFamily="34" charset="0"/>
            </a:rPr>
            <a:t>Done</a:t>
          </a:r>
          <a:r>
            <a:rPr lang="it-IT" sz="1600" b="0" dirty="0">
              <a:solidFill>
                <a:srgbClr val="000000"/>
              </a:solidFill>
              <a:highlight>
                <a:srgbClr val="FFFFFF"/>
              </a:highlight>
              <a:latin typeface="Avenir Next" panose="020B0503020202020204" pitchFamily="34" charset="0"/>
            </a:rPr>
            <a:t> in Paris ET-</a:t>
          </a:r>
          <a:r>
            <a:rPr lang="it-IT" sz="1600" b="0" dirty="0" err="1">
              <a:solidFill>
                <a:srgbClr val="000000"/>
              </a:solidFill>
              <a:highlight>
                <a:srgbClr val="FFFFFF"/>
              </a:highlight>
              <a:latin typeface="Avenir Next" panose="020B0503020202020204" pitchFamily="34" charset="0"/>
            </a:rPr>
            <a:t>syposium</a:t>
          </a:r>
          <a:r>
            <a:rPr lang="it-IT" sz="1600" b="0" dirty="0">
              <a:solidFill>
                <a:srgbClr val="000000"/>
              </a:solidFill>
              <a:highlight>
                <a:srgbClr val="FFFFFF"/>
              </a:highlight>
              <a:latin typeface="Avenir Next" panose="020B0503020202020204" pitchFamily="34" charset="0"/>
            </a:rPr>
            <a:t> - </a:t>
          </a:r>
          <a:r>
            <a:rPr lang="it-IT" sz="1600" b="0" i="0" dirty="0">
              <a:solidFill>
                <a:srgbClr val="000000"/>
              </a:solidFill>
              <a:effectLst/>
              <a:highlight>
                <a:srgbClr val="FFFFFF"/>
              </a:highlight>
              <a:latin typeface="Avenir Next" panose="020B0503020202020204" pitchFamily="34" charset="0"/>
            </a:rPr>
            <a:t>Report in a .pdf format and ET-PP project template to be </a:t>
          </a:r>
          <a:r>
            <a:rPr lang="it-IT" sz="1600" b="0" i="0" dirty="0" err="1">
              <a:solidFill>
                <a:srgbClr val="000000"/>
              </a:solidFill>
              <a:effectLst/>
              <a:highlight>
                <a:srgbClr val="FFFFFF"/>
              </a:highlight>
              <a:latin typeface="Avenir Next" panose="020B0503020202020204" pitchFamily="34" charset="0"/>
            </a:rPr>
            <a:t>uploaded</a:t>
          </a:r>
          <a:r>
            <a:rPr lang="it-IT" sz="1600" b="0" i="0" dirty="0">
              <a:solidFill>
                <a:srgbClr val="000000"/>
              </a:solidFill>
              <a:effectLst/>
              <a:highlight>
                <a:srgbClr val="FFFFFF"/>
              </a:highlight>
              <a:latin typeface="Avenir Next" panose="020B0503020202020204" pitchFamily="34" charset="0"/>
            </a:rPr>
            <a:t> in the SEDIA </a:t>
          </a:r>
          <a:r>
            <a:rPr lang="it-IT" sz="1600" b="0" i="0" dirty="0" err="1">
              <a:solidFill>
                <a:srgbClr val="000000"/>
              </a:solidFill>
              <a:effectLst/>
              <a:highlight>
                <a:srgbClr val="FFFFFF"/>
              </a:highlight>
              <a:latin typeface="Avenir Next" panose="020B0503020202020204" pitchFamily="34" charset="0"/>
            </a:rPr>
            <a:t>portal</a:t>
          </a:r>
          <a:r>
            <a:rPr lang="it-IT" sz="1600" b="0" i="0" dirty="0">
              <a:solidFill>
                <a:srgbClr val="000000"/>
              </a:solidFill>
              <a:effectLst/>
              <a:highlight>
                <a:srgbClr val="FFFFFF"/>
              </a:highlight>
              <a:latin typeface="Avenir Next" panose="020B0503020202020204" pitchFamily="34" charset="0"/>
            </a:rPr>
            <a:t> by </a:t>
          </a:r>
          <a:r>
            <a:rPr lang="it-IT" sz="1600" b="0" i="0" dirty="0" err="1">
              <a:solidFill>
                <a:srgbClr val="000000"/>
              </a:solidFill>
              <a:effectLst/>
              <a:highlight>
                <a:srgbClr val="FFFFFF"/>
              </a:highlight>
              <a:latin typeface="Avenir Next" panose="020B0503020202020204" pitchFamily="34" charset="0"/>
            </a:rPr>
            <a:t>October</a:t>
          </a:r>
          <a:endParaRPr lang="it-IT" sz="1600" b="0" dirty="0">
            <a:latin typeface="Avenir Next" panose="020B0503020202020204" pitchFamily="34" charset="0"/>
          </a:endParaRPr>
        </a:p>
      </dgm:t>
    </dgm:pt>
    <dgm:pt modelId="{6E6E3450-D106-4C7F-98CC-5D52970F1AE7}" type="parTrans" cxnId="{6F58010D-FB9A-4A35-B520-AA9784707A58}">
      <dgm:prSet/>
      <dgm:spPr/>
      <dgm:t>
        <a:bodyPr/>
        <a:lstStyle/>
        <a:p>
          <a:endParaRPr lang="en-US" sz="1800"/>
        </a:p>
      </dgm:t>
    </dgm:pt>
    <dgm:pt modelId="{234752C3-2B21-4489-8902-8B5543469BAB}" type="sibTrans" cxnId="{6F58010D-FB9A-4A35-B520-AA9784707A58}">
      <dgm:prSet/>
      <dgm:spPr/>
      <dgm:t>
        <a:bodyPr/>
        <a:lstStyle/>
        <a:p>
          <a:endParaRPr lang="en-US" sz="1800"/>
        </a:p>
      </dgm:t>
    </dgm:pt>
    <dgm:pt modelId="{F2BADAF8-CDDA-4940-BADA-3432EF0957EF}">
      <dgm:prSet custT="1"/>
      <dgm:spPr/>
      <dgm:t>
        <a:bodyPr/>
        <a:lstStyle/>
        <a:p>
          <a:pPr>
            <a:lnSpc>
              <a:spcPct val="100000"/>
            </a:lnSpc>
          </a:pPr>
          <a:r>
            <a:rPr lang="it-IT" sz="1600" b="0" i="0" dirty="0">
              <a:solidFill>
                <a:srgbClr val="000000"/>
              </a:solidFill>
              <a:effectLst/>
              <a:latin typeface="Avenir Next" panose="020B0503020202020204" pitchFamily="34" charset="0"/>
            </a:rPr>
            <a:t>Lead the </a:t>
          </a:r>
          <a:r>
            <a:rPr lang="it-IT" sz="1600" b="0" i="0" dirty="0" err="1">
              <a:solidFill>
                <a:srgbClr val="000000"/>
              </a:solidFill>
              <a:effectLst/>
              <a:latin typeface="Avenir Next" panose="020B0503020202020204" pitchFamily="34" charset="0"/>
            </a:rPr>
            <a:t>sustainable</a:t>
          </a:r>
          <a:r>
            <a:rPr lang="it-IT" sz="1600" b="0" i="0" dirty="0">
              <a:solidFill>
                <a:srgbClr val="000000"/>
              </a:solidFill>
              <a:effectLst/>
              <a:latin typeface="Avenir Next" panose="020B0503020202020204" pitchFamily="34" charset="0"/>
            </a:rPr>
            <a:t> </a:t>
          </a:r>
          <a:r>
            <a:rPr lang="it-IT" sz="1600" b="0" i="0" dirty="0" err="1">
              <a:solidFill>
                <a:srgbClr val="000000"/>
              </a:solidFill>
              <a:effectLst/>
              <a:latin typeface="Avenir Next" panose="020B0503020202020204" pitchFamily="34" charset="0"/>
            </a:rPr>
            <a:t>development</a:t>
          </a:r>
          <a:r>
            <a:rPr lang="it-IT" sz="1600" b="0" i="0" dirty="0">
              <a:solidFill>
                <a:srgbClr val="000000"/>
              </a:solidFill>
              <a:effectLst/>
              <a:latin typeface="Avenir Next" panose="020B0503020202020204" pitchFamily="34" charset="0"/>
            </a:rPr>
            <a:t> </a:t>
          </a:r>
          <a:r>
            <a:rPr lang="it-IT" sz="1600" b="0" i="0" dirty="0" err="1">
              <a:solidFill>
                <a:srgbClr val="000000"/>
              </a:solidFill>
              <a:effectLst/>
              <a:latin typeface="Avenir Next" panose="020B0503020202020204" pitchFamily="34" charset="0"/>
            </a:rPr>
            <a:t>implementation</a:t>
          </a:r>
          <a:r>
            <a:rPr lang="it-IT" sz="1600" b="0" i="0" dirty="0">
              <a:solidFill>
                <a:srgbClr val="000000"/>
              </a:solidFill>
              <a:effectLst/>
              <a:latin typeface="Avenir Next" panose="020B0503020202020204" pitchFamily="34" charset="0"/>
            </a:rPr>
            <a:t> Strategy</a:t>
          </a:r>
          <a:endParaRPr lang="en-US" sz="1600" dirty="0">
            <a:latin typeface="Avenir Next" panose="020B0503020202020204" pitchFamily="34" charset="0"/>
          </a:endParaRPr>
        </a:p>
      </dgm:t>
    </dgm:pt>
    <dgm:pt modelId="{01ACF01A-8C84-432E-9282-01875D57D982}" type="parTrans" cxnId="{401CC115-840A-4DF4-8D6E-9C4BC1DC5ACB}">
      <dgm:prSet/>
      <dgm:spPr/>
      <dgm:t>
        <a:bodyPr/>
        <a:lstStyle/>
        <a:p>
          <a:endParaRPr lang="en-US" sz="1800"/>
        </a:p>
      </dgm:t>
    </dgm:pt>
    <dgm:pt modelId="{C9A8FDFC-D7F2-435D-A6F9-7E58C1F3CF9E}" type="sibTrans" cxnId="{401CC115-840A-4DF4-8D6E-9C4BC1DC5ACB}">
      <dgm:prSet/>
      <dgm:spPr/>
      <dgm:t>
        <a:bodyPr/>
        <a:lstStyle/>
        <a:p>
          <a:endParaRPr lang="en-US" sz="1800"/>
        </a:p>
      </dgm:t>
    </dgm:pt>
    <dgm:pt modelId="{47775C9F-A1F1-42AB-AD66-956A7CFB6F12}">
      <dgm:prSet custT="1"/>
      <dgm:spPr/>
      <dgm:t>
        <a:bodyPr/>
        <a:lstStyle/>
        <a:p>
          <a:pPr>
            <a:lnSpc>
              <a:spcPct val="100000"/>
            </a:lnSpc>
          </a:pPr>
          <a:r>
            <a:rPr lang="en-US" sz="1600" dirty="0">
              <a:effectLst/>
              <a:latin typeface="Avenir Next" panose="020B0503020202020204" pitchFamily="34" charset="0"/>
            </a:rPr>
            <a:t>Enforce the collaboration with WP8 (meeting organized in Napoli to discuss computing sustainability (CNRS)</a:t>
          </a:r>
        </a:p>
      </dgm:t>
    </dgm:pt>
    <dgm:pt modelId="{2926A784-93EB-4FA0-906D-345E83F462B6}" type="parTrans" cxnId="{C1A5EEA9-71F0-4E63-A273-6F96710BA3E9}">
      <dgm:prSet/>
      <dgm:spPr/>
      <dgm:t>
        <a:bodyPr/>
        <a:lstStyle/>
        <a:p>
          <a:endParaRPr lang="en-US" sz="1800"/>
        </a:p>
      </dgm:t>
    </dgm:pt>
    <dgm:pt modelId="{736348ED-E223-47D5-8D0A-31A30CF1062D}" type="sibTrans" cxnId="{C1A5EEA9-71F0-4E63-A273-6F96710BA3E9}">
      <dgm:prSet/>
      <dgm:spPr/>
      <dgm:t>
        <a:bodyPr/>
        <a:lstStyle/>
        <a:p>
          <a:endParaRPr lang="en-US" sz="1800"/>
        </a:p>
      </dgm:t>
    </dgm:pt>
    <dgm:pt modelId="{C1867663-B15F-4F9E-B3FF-4151941558AC}" type="pres">
      <dgm:prSet presAssocID="{1D0A8DBB-BD29-40A3-BEA7-0BB4211ADCE4}" presName="root" presStyleCnt="0">
        <dgm:presLayoutVars>
          <dgm:dir/>
          <dgm:resizeHandles val="exact"/>
        </dgm:presLayoutVars>
      </dgm:prSet>
      <dgm:spPr/>
    </dgm:pt>
    <dgm:pt modelId="{197749EF-2B93-4E83-AFAB-B27CB496DC56}" type="pres">
      <dgm:prSet presAssocID="{8C2767A2-E0C4-468E-82FE-EB86174806FF}" presName="compNode" presStyleCnt="0"/>
      <dgm:spPr/>
    </dgm:pt>
    <dgm:pt modelId="{74E6F7C0-63E7-47BA-8366-80AAFF735CE8}" type="pres">
      <dgm:prSet presAssocID="{8C2767A2-E0C4-468E-82FE-EB86174806F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egno di spunta"/>
        </a:ext>
      </dgm:extLst>
    </dgm:pt>
    <dgm:pt modelId="{F6EDC126-324C-4F93-8584-A342A637599E}" type="pres">
      <dgm:prSet presAssocID="{8C2767A2-E0C4-468E-82FE-EB86174806FF}" presName="spaceRect" presStyleCnt="0"/>
      <dgm:spPr/>
    </dgm:pt>
    <dgm:pt modelId="{FA5DB51B-44CB-4DD3-9647-3696E49AAE4A}" type="pres">
      <dgm:prSet presAssocID="{8C2767A2-E0C4-468E-82FE-EB86174806FF}" presName="textRect" presStyleLbl="revTx" presStyleIdx="0" presStyleCnt="3">
        <dgm:presLayoutVars>
          <dgm:chMax val="1"/>
          <dgm:chPref val="1"/>
        </dgm:presLayoutVars>
      </dgm:prSet>
      <dgm:spPr/>
    </dgm:pt>
    <dgm:pt modelId="{DC35A607-BCAD-4802-9DBA-051CE5B9CC20}" type="pres">
      <dgm:prSet presAssocID="{234752C3-2B21-4489-8902-8B5543469BAB}" presName="sibTrans" presStyleCnt="0"/>
      <dgm:spPr/>
    </dgm:pt>
    <dgm:pt modelId="{C95635E7-189F-4376-A673-5466E9130675}" type="pres">
      <dgm:prSet presAssocID="{F2BADAF8-CDDA-4940-BADA-3432EF0957EF}" presName="compNode" presStyleCnt="0"/>
      <dgm:spPr/>
    </dgm:pt>
    <dgm:pt modelId="{9F98560D-94CE-448C-A80E-4C2A0BDAF3FE}" type="pres">
      <dgm:prSet presAssocID="{F2BADAF8-CDDA-4940-BADA-3432EF0957E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iunione"/>
        </a:ext>
      </dgm:extLst>
    </dgm:pt>
    <dgm:pt modelId="{23E1E084-BC34-4CB6-8958-F310599EFD0C}" type="pres">
      <dgm:prSet presAssocID="{F2BADAF8-CDDA-4940-BADA-3432EF0957EF}" presName="spaceRect" presStyleCnt="0"/>
      <dgm:spPr/>
    </dgm:pt>
    <dgm:pt modelId="{7413AB96-7DCD-4F97-86B0-9C3BADCC0AF0}" type="pres">
      <dgm:prSet presAssocID="{F2BADAF8-CDDA-4940-BADA-3432EF0957EF}" presName="textRect" presStyleLbl="revTx" presStyleIdx="1" presStyleCnt="3">
        <dgm:presLayoutVars>
          <dgm:chMax val="1"/>
          <dgm:chPref val="1"/>
        </dgm:presLayoutVars>
      </dgm:prSet>
      <dgm:spPr/>
    </dgm:pt>
    <dgm:pt modelId="{7BC87A6F-D348-4CA1-AF4F-40FEDCA0EAEA}" type="pres">
      <dgm:prSet presAssocID="{C9A8FDFC-D7F2-435D-A6F9-7E58C1F3CF9E}" presName="sibTrans" presStyleCnt="0"/>
      <dgm:spPr/>
    </dgm:pt>
    <dgm:pt modelId="{5A07F385-A0F2-4113-BA8D-D0EE36089E03}" type="pres">
      <dgm:prSet presAssocID="{47775C9F-A1F1-42AB-AD66-956A7CFB6F12}" presName="compNode" presStyleCnt="0"/>
      <dgm:spPr/>
    </dgm:pt>
    <dgm:pt modelId="{D2473AD1-9EA5-4D79-A4A7-18CECEF7A8B1}" type="pres">
      <dgm:prSet presAssocID="{47775C9F-A1F1-42AB-AD66-956A7CFB6F1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retta di mano"/>
        </a:ext>
      </dgm:extLst>
    </dgm:pt>
    <dgm:pt modelId="{60972180-DA6F-4B05-93E0-C6B2F0DFF98E}" type="pres">
      <dgm:prSet presAssocID="{47775C9F-A1F1-42AB-AD66-956A7CFB6F12}" presName="spaceRect" presStyleCnt="0"/>
      <dgm:spPr/>
    </dgm:pt>
    <dgm:pt modelId="{A3D20FE9-8DE6-4F02-9C58-9D82355CEC14}" type="pres">
      <dgm:prSet presAssocID="{47775C9F-A1F1-42AB-AD66-956A7CFB6F12}" presName="textRect" presStyleLbl="revTx" presStyleIdx="2" presStyleCnt="3">
        <dgm:presLayoutVars>
          <dgm:chMax val="1"/>
          <dgm:chPref val="1"/>
        </dgm:presLayoutVars>
      </dgm:prSet>
      <dgm:spPr/>
    </dgm:pt>
  </dgm:ptLst>
  <dgm:cxnLst>
    <dgm:cxn modelId="{6F58010D-FB9A-4A35-B520-AA9784707A58}" srcId="{1D0A8DBB-BD29-40A3-BEA7-0BB4211ADCE4}" destId="{8C2767A2-E0C4-468E-82FE-EB86174806FF}" srcOrd="0" destOrd="0" parTransId="{6E6E3450-D106-4C7F-98CC-5D52970F1AE7}" sibTransId="{234752C3-2B21-4489-8902-8B5543469BAB}"/>
    <dgm:cxn modelId="{401CC115-840A-4DF4-8D6E-9C4BC1DC5ACB}" srcId="{1D0A8DBB-BD29-40A3-BEA7-0BB4211ADCE4}" destId="{F2BADAF8-CDDA-4940-BADA-3432EF0957EF}" srcOrd="1" destOrd="0" parTransId="{01ACF01A-8C84-432E-9282-01875D57D982}" sibTransId="{C9A8FDFC-D7F2-435D-A6F9-7E58C1F3CF9E}"/>
    <dgm:cxn modelId="{06F53732-720B-FA48-89DB-9D61CB2E240D}" type="presOf" srcId="{F2BADAF8-CDDA-4940-BADA-3432EF0957EF}" destId="{7413AB96-7DCD-4F97-86B0-9C3BADCC0AF0}" srcOrd="0" destOrd="0" presId="urn:microsoft.com/office/officeart/2018/2/layout/IconLabelList"/>
    <dgm:cxn modelId="{6E852858-9EE0-9647-A8ED-28A1F645C157}" type="presOf" srcId="{1D0A8DBB-BD29-40A3-BEA7-0BB4211ADCE4}" destId="{C1867663-B15F-4F9E-B3FF-4151941558AC}" srcOrd="0" destOrd="0" presId="urn:microsoft.com/office/officeart/2018/2/layout/IconLabelList"/>
    <dgm:cxn modelId="{EE195593-A14F-F143-AF1D-EEDAC527CF86}" type="presOf" srcId="{47775C9F-A1F1-42AB-AD66-956A7CFB6F12}" destId="{A3D20FE9-8DE6-4F02-9C58-9D82355CEC14}" srcOrd="0" destOrd="0" presId="urn:microsoft.com/office/officeart/2018/2/layout/IconLabelList"/>
    <dgm:cxn modelId="{C1A5EEA9-71F0-4E63-A273-6F96710BA3E9}" srcId="{1D0A8DBB-BD29-40A3-BEA7-0BB4211ADCE4}" destId="{47775C9F-A1F1-42AB-AD66-956A7CFB6F12}" srcOrd="2" destOrd="0" parTransId="{2926A784-93EB-4FA0-906D-345E83F462B6}" sibTransId="{736348ED-E223-47D5-8D0A-31A30CF1062D}"/>
    <dgm:cxn modelId="{6A5ED8C7-0952-F04B-9582-DB0AD7128A69}" type="presOf" srcId="{8C2767A2-E0C4-468E-82FE-EB86174806FF}" destId="{FA5DB51B-44CB-4DD3-9647-3696E49AAE4A}" srcOrd="0" destOrd="0" presId="urn:microsoft.com/office/officeart/2018/2/layout/IconLabelList"/>
    <dgm:cxn modelId="{0BF06113-231B-EE47-B042-97A6992A708E}" type="presParOf" srcId="{C1867663-B15F-4F9E-B3FF-4151941558AC}" destId="{197749EF-2B93-4E83-AFAB-B27CB496DC56}" srcOrd="0" destOrd="0" presId="urn:microsoft.com/office/officeart/2018/2/layout/IconLabelList"/>
    <dgm:cxn modelId="{94271CD3-F20F-5F40-9429-1B3C664773B3}" type="presParOf" srcId="{197749EF-2B93-4E83-AFAB-B27CB496DC56}" destId="{74E6F7C0-63E7-47BA-8366-80AAFF735CE8}" srcOrd="0" destOrd="0" presId="urn:microsoft.com/office/officeart/2018/2/layout/IconLabelList"/>
    <dgm:cxn modelId="{0D36A542-8754-1E4D-B4F1-BA40299B5CA9}" type="presParOf" srcId="{197749EF-2B93-4E83-AFAB-B27CB496DC56}" destId="{F6EDC126-324C-4F93-8584-A342A637599E}" srcOrd="1" destOrd="0" presId="urn:microsoft.com/office/officeart/2018/2/layout/IconLabelList"/>
    <dgm:cxn modelId="{F09BF2C1-0089-3F4D-9D6C-3001F9C26C62}" type="presParOf" srcId="{197749EF-2B93-4E83-AFAB-B27CB496DC56}" destId="{FA5DB51B-44CB-4DD3-9647-3696E49AAE4A}" srcOrd="2" destOrd="0" presId="urn:microsoft.com/office/officeart/2018/2/layout/IconLabelList"/>
    <dgm:cxn modelId="{2283AF43-7DEF-9241-B0B0-E7A3BFE19A15}" type="presParOf" srcId="{C1867663-B15F-4F9E-B3FF-4151941558AC}" destId="{DC35A607-BCAD-4802-9DBA-051CE5B9CC20}" srcOrd="1" destOrd="0" presId="urn:microsoft.com/office/officeart/2018/2/layout/IconLabelList"/>
    <dgm:cxn modelId="{D73A3614-4501-D34A-8110-E7C6C9AD5179}" type="presParOf" srcId="{C1867663-B15F-4F9E-B3FF-4151941558AC}" destId="{C95635E7-189F-4376-A673-5466E9130675}" srcOrd="2" destOrd="0" presId="urn:microsoft.com/office/officeart/2018/2/layout/IconLabelList"/>
    <dgm:cxn modelId="{C7DB9339-1E0E-154F-AD40-5F5F2B4A23B3}" type="presParOf" srcId="{C95635E7-189F-4376-A673-5466E9130675}" destId="{9F98560D-94CE-448C-A80E-4C2A0BDAF3FE}" srcOrd="0" destOrd="0" presId="urn:microsoft.com/office/officeart/2018/2/layout/IconLabelList"/>
    <dgm:cxn modelId="{00F00F63-7B9A-1342-AD86-3E1BCFB0F557}" type="presParOf" srcId="{C95635E7-189F-4376-A673-5466E9130675}" destId="{23E1E084-BC34-4CB6-8958-F310599EFD0C}" srcOrd="1" destOrd="0" presId="urn:microsoft.com/office/officeart/2018/2/layout/IconLabelList"/>
    <dgm:cxn modelId="{14EEF9FC-90D2-7541-9442-E3E64E905077}" type="presParOf" srcId="{C95635E7-189F-4376-A673-5466E9130675}" destId="{7413AB96-7DCD-4F97-86B0-9C3BADCC0AF0}" srcOrd="2" destOrd="0" presId="urn:microsoft.com/office/officeart/2018/2/layout/IconLabelList"/>
    <dgm:cxn modelId="{0FDF1997-2EEA-BE40-A2FC-80B5FE4EB9B3}" type="presParOf" srcId="{C1867663-B15F-4F9E-B3FF-4151941558AC}" destId="{7BC87A6F-D348-4CA1-AF4F-40FEDCA0EAEA}" srcOrd="3" destOrd="0" presId="urn:microsoft.com/office/officeart/2018/2/layout/IconLabelList"/>
    <dgm:cxn modelId="{02E99591-40FA-8645-97A4-8E4A7A767925}" type="presParOf" srcId="{C1867663-B15F-4F9E-B3FF-4151941558AC}" destId="{5A07F385-A0F2-4113-BA8D-D0EE36089E03}" srcOrd="4" destOrd="0" presId="urn:microsoft.com/office/officeart/2018/2/layout/IconLabelList"/>
    <dgm:cxn modelId="{5D6D0B7C-2F81-EE4D-845A-CCC077DA0CD0}" type="presParOf" srcId="{5A07F385-A0F2-4113-BA8D-D0EE36089E03}" destId="{D2473AD1-9EA5-4D79-A4A7-18CECEF7A8B1}" srcOrd="0" destOrd="0" presId="urn:microsoft.com/office/officeart/2018/2/layout/IconLabelList"/>
    <dgm:cxn modelId="{11401A79-61BF-2848-8330-29D3F61CBF7E}" type="presParOf" srcId="{5A07F385-A0F2-4113-BA8D-D0EE36089E03}" destId="{60972180-DA6F-4B05-93E0-C6B2F0DFF98E}" srcOrd="1" destOrd="0" presId="urn:microsoft.com/office/officeart/2018/2/layout/IconLabelList"/>
    <dgm:cxn modelId="{A7F2FC9E-D2D3-BA49-9E46-64E8B3DEB2C6}" type="presParOf" srcId="{5A07F385-A0F2-4113-BA8D-D0EE36089E03}" destId="{A3D20FE9-8DE6-4F02-9C58-9D82355CEC1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0A8DBB-BD29-40A3-BEA7-0BB4211ADCE4}"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8C2767A2-E0C4-468E-82FE-EB86174806FF}">
      <dgm:prSet custT="1"/>
      <dgm:spPr/>
      <dgm:t>
        <a:bodyPr/>
        <a:lstStyle/>
        <a:p>
          <a:pPr>
            <a:lnSpc>
              <a:spcPct val="100000"/>
            </a:lnSpc>
            <a:spcAft>
              <a:spcPts val="0"/>
            </a:spcAft>
          </a:pPr>
          <a:r>
            <a:rPr lang="en-US" sz="1600" b="0" u="none" dirty="0">
              <a:latin typeface="Avenir Next" panose="020B0503020202020204" pitchFamily="34" charset="0"/>
            </a:rPr>
            <a:t>Work on sustainability aspects topics relevant for E T different phases: the  design construction phase; operation phase,  (including various upgrades along the years. Contribute to the strategy for excavated material </a:t>
          </a:r>
        </a:p>
      </dgm:t>
    </dgm:pt>
    <dgm:pt modelId="{6E6E3450-D106-4C7F-98CC-5D52970F1AE7}" type="parTrans" cxnId="{6F58010D-FB9A-4A35-B520-AA9784707A58}">
      <dgm:prSet/>
      <dgm:spPr/>
      <dgm:t>
        <a:bodyPr/>
        <a:lstStyle/>
        <a:p>
          <a:endParaRPr lang="en-US" sz="1800"/>
        </a:p>
      </dgm:t>
    </dgm:pt>
    <dgm:pt modelId="{234752C3-2B21-4489-8902-8B5543469BAB}" type="sibTrans" cxnId="{6F58010D-FB9A-4A35-B520-AA9784707A58}">
      <dgm:prSet/>
      <dgm:spPr/>
      <dgm:t>
        <a:bodyPr/>
        <a:lstStyle/>
        <a:p>
          <a:endParaRPr lang="en-US" sz="1800"/>
        </a:p>
      </dgm:t>
    </dgm:pt>
    <dgm:pt modelId="{F2BADAF8-CDDA-4940-BADA-3432EF0957EF}">
      <dgm:prSet custT="1"/>
      <dgm:spPr/>
      <dgm:t>
        <a:bodyPr/>
        <a:lstStyle/>
        <a:p>
          <a:pPr>
            <a:lnSpc>
              <a:spcPct val="100000"/>
            </a:lnSpc>
            <a:spcAft>
              <a:spcPts val="0"/>
            </a:spcAft>
          </a:pPr>
          <a:r>
            <a:rPr lang="en-US" sz="1600" dirty="0">
              <a:latin typeface="Avenir Next" panose="020B0503020202020204" pitchFamily="34" charset="0"/>
            </a:rPr>
            <a:t>Development of a collective methodology to implement ET sustainability plan (smart energy, environmental, social, and territorial impact) - Liaisons with the socio-economic impact analysis </a:t>
          </a:r>
        </a:p>
      </dgm:t>
    </dgm:pt>
    <dgm:pt modelId="{01ACF01A-8C84-432E-9282-01875D57D982}" type="parTrans" cxnId="{401CC115-840A-4DF4-8D6E-9C4BC1DC5ACB}">
      <dgm:prSet/>
      <dgm:spPr/>
      <dgm:t>
        <a:bodyPr/>
        <a:lstStyle/>
        <a:p>
          <a:endParaRPr lang="en-US" sz="1800"/>
        </a:p>
      </dgm:t>
    </dgm:pt>
    <dgm:pt modelId="{C9A8FDFC-D7F2-435D-A6F9-7E58C1F3CF9E}" type="sibTrans" cxnId="{401CC115-840A-4DF4-8D6E-9C4BC1DC5ACB}">
      <dgm:prSet/>
      <dgm:spPr/>
      <dgm:t>
        <a:bodyPr/>
        <a:lstStyle/>
        <a:p>
          <a:endParaRPr lang="en-US" sz="1800"/>
        </a:p>
      </dgm:t>
    </dgm:pt>
    <dgm:pt modelId="{47775C9F-A1F1-42AB-AD66-956A7CFB6F12}">
      <dgm:prSet custT="1"/>
      <dgm:spPr/>
      <dgm:t>
        <a:bodyPr/>
        <a:lstStyle/>
        <a:p>
          <a:pPr>
            <a:lnSpc>
              <a:spcPct val="100000"/>
            </a:lnSpc>
            <a:spcAft>
              <a:spcPts val="0"/>
            </a:spcAft>
          </a:pPr>
          <a:r>
            <a:rPr lang="it-IT" sz="1600" dirty="0" err="1">
              <a:latin typeface="Avenir Next" panose="020B0503020202020204" pitchFamily="34" charset="0"/>
            </a:rPr>
            <a:t>Analyse</a:t>
          </a:r>
          <a:r>
            <a:rPr lang="it-IT" sz="1600" dirty="0">
              <a:latin typeface="Avenir Next" panose="020B0503020202020204" pitchFamily="34" charset="0"/>
            </a:rPr>
            <a:t> </a:t>
          </a:r>
          <a:r>
            <a:rPr lang="it-IT" sz="1600" dirty="0" err="1">
              <a:latin typeface="Avenir Next" panose="020B0503020202020204" pitchFamily="34" charset="0"/>
            </a:rPr>
            <a:t>measurable</a:t>
          </a:r>
          <a:r>
            <a:rPr lang="it-IT" sz="1600" dirty="0">
              <a:latin typeface="Avenir Next" panose="020B0503020202020204" pitchFamily="34" charset="0"/>
            </a:rPr>
            <a:t> </a:t>
          </a:r>
          <a:r>
            <a:rPr lang="it-IT" sz="1600" dirty="0" err="1">
              <a:latin typeface="Avenir Next" panose="020B0503020202020204" pitchFamily="34" charset="0"/>
            </a:rPr>
            <a:t>values</a:t>
          </a:r>
          <a:r>
            <a:rPr lang="it-IT" sz="1600" dirty="0">
              <a:latin typeface="Avenir Next" panose="020B0503020202020204" pitchFamily="34" charset="0"/>
            </a:rPr>
            <a:t>, </a:t>
          </a:r>
          <a:r>
            <a:rPr lang="it-IT" sz="1600" dirty="0" err="1">
              <a:latin typeface="Avenir Next" panose="020B0503020202020204" pitchFamily="34" charset="0"/>
            </a:rPr>
            <a:t>helping</a:t>
          </a:r>
          <a:r>
            <a:rPr lang="it-IT" sz="1600" dirty="0">
              <a:latin typeface="Avenir Next" panose="020B0503020202020204" pitchFamily="34" charset="0"/>
            </a:rPr>
            <a:t> to </a:t>
          </a:r>
          <a:r>
            <a:rPr lang="it-IT" sz="1600" dirty="0" err="1">
              <a:latin typeface="Avenir Next" panose="020B0503020202020204" pitchFamily="34" charset="0"/>
            </a:rPr>
            <a:t>calculate</a:t>
          </a:r>
          <a:r>
            <a:rPr lang="it-IT" sz="1600" dirty="0">
              <a:latin typeface="Avenir Next" panose="020B0503020202020204" pitchFamily="34" charset="0"/>
            </a:rPr>
            <a:t> the </a:t>
          </a:r>
          <a:r>
            <a:rPr lang="it-IT" sz="1600" dirty="0" err="1">
              <a:latin typeface="Avenir Next" panose="020B0503020202020204" pitchFamily="34" charset="0"/>
            </a:rPr>
            <a:t>sustainable</a:t>
          </a:r>
          <a:r>
            <a:rPr lang="it-IT" sz="1600" dirty="0">
              <a:latin typeface="Avenir Next" panose="020B0503020202020204" pitchFamily="34" charset="0"/>
            </a:rPr>
            <a:t> and </a:t>
          </a:r>
          <a:r>
            <a:rPr lang="it-IT" sz="1600" dirty="0" err="1">
              <a:latin typeface="Avenir Next" panose="020B0503020202020204" pitchFamily="34" charset="0"/>
            </a:rPr>
            <a:t>environmental</a:t>
          </a:r>
          <a:r>
            <a:rPr lang="it-IT" sz="1600" dirty="0">
              <a:latin typeface="Avenir Next" panose="020B0503020202020204" pitchFamily="34" charset="0"/>
            </a:rPr>
            <a:t> impact of a business (KPI, ESG, DNSH, )</a:t>
          </a:r>
          <a:endParaRPr lang="en-US" sz="1600" dirty="0">
            <a:latin typeface="Avenir Next" panose="020B0503020202020204" pitchFamily="34" charset="0"/>
          </a:endParaRPr>
        </a:p>
      </dgm:t>
    </dgm:pt>
    <dgm:pt modelId="{2926A784-93EB-4FA0-906D-345E83F462B6}" type="parTrans" cxnId="{C1A5EEA9-71F0-4E63-A273-6F96710BA3E9}">
      <dgm:prSet/>
      <dgm:spPr/>
      <dgm:t>
        <a:bodyPr/>
        <a:lstStyle/>
        <a:p>
          <a:endParaRPr lang="en-US" sz="1800"/>
        </a:p>
      </dgm:t>
    </dgm:pt>
    <dgm:pt modelId="{736348ED-E223-47D5-8D0A-31A30CF1062D}" type="sibTrans" cxnId="{C1A5EEA9-71F0-4E63-A273-6F96710BA3E9}">
      <dgm:prSet/>
      <dgm:spPr/>
      <dgm:t>
        <a:bodyPr/>
        <a:lstStyle/>
        <a:p>
          <a:endParaRPr lang="en-US" sz="1800"/>
        </a:p>
      </dgm:t>
    </dgm:pt>
    <dgm:pt modelId="{C1867663-B15F-4F9E-B3FF-4151941558AC}" type="pres">
      <dgm:prSet presAssocID="{1D0A8DBB-BD29-40A3-BEA7-0BB4211ADCE4}" presName="root" presStyleCnt="0">
        <dgm:presLayoutVars>
          <dgm:dir/>
          <dgm:resizeHandles val="exact"/>
        </dgm:presLayoutVars>
      </dgm:prSet>
      <dgm:spPr/>
    </dgm:pt>
    <dgm:pt modelId="{197749EF-2B93-4E83-AFAB-B27CB496DC56}" type="pres">
      <dgm:prSet presAssocID="{8C2767A2-E0C4-468E-82FE-EB86174806FF}" presName="compNode" presStyleCnt="0"/>
      <dgm:spPr/>
    </dgm:pt>
    <dgm:pt modelId="{74E6F7C0-63E7-47BA-8366-80AAFF735CE8}" type="pres">
      <dgm:prSet presAssocID="{8C2767A2-E0C4-468E-82FE-EB86174806F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egno di spunta"/>
        </a:ext>
      </dgm:extLst>
    </dgm:pt>
    <dgm:pt modelId="{F6EDC126-324C-4F93-8584-A342A637599E}" type="pres">
      <dgm:prSet presAssocID="{8C2767A2-E0C4-468E-82FE-EB86174806FF}" presName="spaceRect" presStyleCnt="0"/>
      <dgm:spPr/>
    </dgm:pt>
    <dgm:pt modelId="{FA5DB51B-44CB-4DD3-9647-3696E49AAE4A}" type="pres">
      <dgm:prSet presAssocID="{8C2767A2-E0C4-468E-82FE-EB86174806FF}" presName="textRect" presStyleLbl="revTx" presStyleIdx="0" presStyleCnt="3">
        <dgm:presLayoutVars>
          <dgm:chMax val="1"/>
          <dgm:chPref val="1"/>
        </dgm:presLayoutVars>
      </dgm:prSet>
      <dgm:spPr/>
    </dgm:pt>
    <dgm:pt modelId="{DC35A607-BCAD-4802-9DBA-051CE5B9CC20}" type="pres">
      <dgm:prSet presAssocID="{234752C3-2B21-4489-8902-8B5543469BAB}" presName="sibTrans" presStyleCnt="0"/>
      <dgm:spPr/>
    </dgm:pt>
    <dgm:pt modelId="{C95635E7-189F-4376-A673-5466E9130675}" type="pres">
      <dgm:prSet presAssocID="{F2BADAF8-CDDA-4940-BADA-3432EF0957EF}" presName="compNode" presStyleCnt="0"/>
      <dgm:spPr/>
    </dgm:pt>
    <dgm:pt modelId="{9F98560D-94CE-448C-A80E-4C2A0BDAF3FE}" type="pres">
      <dgm:prSet presAssocID="{F2BADAF8-CDDA-4940-BADA-3432EF0957E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iunione"/>
        </a:ext>
      </dgm:extLst>
    </dgm:pt>
    <dgm:pt modelId="{23E1E084-BC34-4CB6-8958-F310599EFD0C}" type="pres">
      <dgm:prSet presAssocID="{F2BADAF8-CDDA-4940-BADA-3432EF0957EF}" presName="spaceRect" presStyleCnt="0"/>
      <dgm:spPr/>
    </dgm:pt>
    <dgm:pt modelId="{7413AB96-7DCD-4F97-86B0-9C3BADCC0AF0}" type="pres">
      <dgm:prSet presAssocID="{F2BADAF8-CDDA-4940-BADA-3432EF0957EF}" presName="textRect" presStyleLbl="revTx" presStyleIdx="1" presStyleCnt="3">
        <dgm:presLayoutVars>
          <dgm:chMax val="1"/>
          <dgm:chPref val="1"/>
        </dgm:presLayoutVars>
      </dgm:prSet>
      <dgm:spPr/>
    </dgm:pt>
    <dgm:pt modelId="{7BC87A6F-D348-4CA1-AF4F-40FEDCA0EAEA}" type="pres">
      <dgm:prSet presAssocID="{C9A8FDFC-D7F2-435D-A6F9-7E58C1F3CF9E}" presName="sibTrans" presStyleCnt="0"/>
      <dgm:spPr/>
    </dgm:pt>
    <dgm:pt modelId="{5A07F385-A0F2-4113-BA8D-D0EE36089E03}" type="pres">
      <dgm:prSet presAssocID="{47775C9F-A1F1-42AB-AD66-956A7CFB6F12}" presName="compNode" presStyleCnt="0"/>
      <dgm:spPr/>
    </dgm:pt>
    <dgm:pt modelId="{D2473AD1-9EA5-4D79-A4A7-18CECEF7A8B1}" type="pres">
      <dgm:prSet presAssocID="{47775C9F-A1F1-42AB-AD66-956A7CFB6F1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retta di mano"/>
        </a:ext>
      </dgm:extLst>
    </dgm:pt>
    <dgm:pt modelId="{60972180-DA6F-4B05-93E0-C6B2F0DFF98E}" type="pres">
      <dgm:prSet presAssocID="{47775C9F-A1F1-42AB-AD66-956A7CFB6F12}" presName="spaceRect" presStyleCnt="0"/>
      <dgm:spPr/>
    </dgm:pt>
    <dgm:pt modelId="{A3D20FE9-8DE6-4F02-9C58-9D82355CEC14}" type="pres">
      <dgm:prSet presAssocID="{47775C9F-A1F1-42AB-AD66-956A7CFB6F12}" presName="textRect" presStyleLbl="revTx" presStyleIdx="2" presStyleCnt="3">
        <dgm:presLayoutVars>
          <dgm:chMax val="1"/>
          <dgm:chPref val="1"/>
        </dgm:presLayoutVars>
      </dgm:prSet>
      <dgm:spPr/>
    </dgm:pt>
  </dgm:ptLst>
  <dgm:cxnLst>
    <dgm:cxn modelId="{6F58010D-FB9A-4A35-B520-AA9784707A58}" srcId="{1D0A8DBB-BD29-40A3-BEA7-0BB4211ADCE4}" destId="{8C2767A2-E0C4-468E-82FE-EB86174806FF}" srcOrd="0" destOrd="0" parTransId="{6E6E3450-D106-4C7F-98CC-5D52970F1AE7}" sibTransId="{234752C3-2B21-4489-8902-8B5543469BAB}"/>
    <dgm:cxn modelId="{401CC115-840A-4DF4-8D6E-9C4BC1DC5ACB}" srcId="{1D0A8DBB-BD29-40A3-BEA7-0BB4211ADCE4}" destId="{F2BADAF8-CDDA-4940-BADA-3432EF0957EF}" srcOrd="1" destOrd="0" parTransId="{01ACF01A-8C84-432E-9282-01875D57D982}" sibTransId="{C9A8FDFC-D7F2-435D-A6F9-7E58C1F3CF9E}"/>
    <dgm:cxn modelId="{06F53732-720B-FA48-89DB-9D61CB2E240D}" type="presOf" srcId="{F2BADAF8-CDDA-4940-BADA-3432EF0957EF}" destId="{7413AB96-7DCD-4F97-86B0-9C3BADCC0AF0}" srcOrd="0" destOrd="0" presId="urn:microsoft.com/office/officeart/2018/2/layout/IconLabelList"/>
    <dgm:cxn modelId="{6E852858-9EE0-9647-A8ED-28A1F645C157}" type="presOf" srcId="{1D0A8DBB-BD29-40A3-BEA7-0BB4211ADCE4}" destId="{C1867663-B15F-4F9E-B3FF-4151941558AC}" srcOrd="0" destOrd="0" presId="urn:microsoft.com/office/officeart/2018/2/layout/IconLabelList"/>
    <dgm:cxn modelId="{EE195593-A14F-F143-AF1D-EEDAC527CF86}" type="presOf" srcId="{47775C9F-A1F1-42AB-AD66-956A7CFB6F12}" destId="{A3D20FE9-8DE6-4F02-9C58-9D82355CEC14}" srcOrd="0" destOrd="0" presId="urn:microsoft.com/office/officeart/2018/2/layout/IconLabelList"/>
    <dgm:cxn modelId="{C1A5EEA9-71F0-4E63-A273-6F96710BA3E9}" srcId="{1D0A8DBB-BD29-40A3-BEA7-0BB4211ADCE4}" destId="{47775C9F-A1F1-42AB-AD66-956A7CFB6F12}" srcOrd="2" destOrd="0" parTransId="{2926A784-93EB-4FA0-906D-345E83F462B6}" sibTransId="{736348ED-E223-47D5-8D0A-31A30CF1062D}"/>
    <dgm:cxn modelId="{6A5ED8C7-0952-F04B-9582-DB0AD7128A69}" type="presOf" srcId="{8C2767A2-E0C4-468E-82FE-EB86174806FF}" destId="{FA5DB51B-44CB-4DD3-9647-3696E49AAE4A}" srcOrd="0" destOrd="0" presId="urn:microsoft.com/office/officeart/2018/2/layout/IconLabelList"/>
    <dgm:cxn modelId="{0BF06113-231B-EE47-B042-97A6992A708E}" type="presParOf" srcId="{C1867663-B15F-4F9E-B3FF-4151941558AC}" destId="{197749EF-2B93-4E83-AFAB-B27CB496DC56}" srcOrd="0" destOrd="0" presId="urn:microsoft.com/office/officeart/2018/2/layout/IconLabelList"/>
    <dgm:cxn modelId="{94271CD3-F20F-5F40-9429-1B3C664773B3}" type="presParOf" srcId="{197749EF-2B93-4E83-AFAB-B27CB496DC56}" destId="{74E6F7C0-63E7-47BA-8366-80AAFF735CE8}" srcOrd="0" destOrd="0" presId="urn:microsoft.com/office/officeart/2018/2/layout/IconLabelList"/>
    <dgm:cxn modelId="{0D36A542-8754-1E4D-B4F1-BA40299B5CA9}" type="presParOf" srcId="{197749EF-2B93-4E83-AFAB-B27CB496DC56}" destId="{F6EDC126-324C-4F93-8584-A342A637599E}" srcOrd="1" destOrd="0" presId="urn:microsoft.com/office/officeart/2018/2/layout/IconLabelList"/>
    <dgm:cxn modelId="{F09BF2C1-0089-3F4D-9D6C-3001F9C26C62}" type="presParOf" srcId="{197749EF-2B93-4E83-AFAB-B27CB496DC56}" destId="{FA5DB51B-44CB-4DD3-9647-3696E49AAE4A}" srcOrd="2" destOrd="0" presId="urn:microsoft.com/office/officeart/2018/2/layout/IconLabelList"/>
    <dgm:cxn modelId="{2283AF43-7DEF-9241-B0B0-E7A3BFE19A15}" type="presParOf" srcId="{C1867663-B15F-4F9E-B3FF-4151941558AC}" destId="{DC35A607-BCAD-4802-9DBA-051CE5B9CC20}" srcOrd="1" destOrd="0" presId="urn:microsoft.com/office/officeart/2018/2/layout/IconLabelList"/>
    <dgm:cxn modelId="{D73A3614-4501-D34A-8110-E7C6C9AD5179}" type="presParOf" srcId="{C1867663-B15F-4F9E-B3FF-4151941558AC}" destId="{C95635E7-189F-4376-A673-5466E9130675}" srcOrd="2" destOrd="0" presId="urn:microsoft.com/office/officeart/2018/2/layout/IconLabelList"/>
    <dgm:cxn modelId="{C7DB9339-1E0E-154F-AD40-5F5F2B4A23B3}" type="presParOf" srcId="{C95635E7-189F-4376-A673-5466E9130675}" destId="{9F98560D-94CE-448C-A80E-4C2A0BDAF3FE}" srcOrd="0" destOrd="0" presId="urn:microsoft.com/office/officeart/2018/2/layout/IconLabelList"/>
    <dgm:cxn modelId="{00F00F63-7B9A-1342-AD86-3E1BCFB0F557}" type="presParOf" srcId="{C95635E7-189F-4376-A673-5466E9130675}" destId="{23E1E084-BC34-4CB6-8958-F310599EFD0C}" srcOrd="1" destOrd="0" presId="urn:microsoft.com/office/officeart/2018/2/layout/IconLabelList"/>
    <dgm:cxn modelId="{14EEF9FC-90D2-7541-9442-E3E64E905077}" type="presParOf" srcId="{C95635E7-189F-4376-A673-5466E9130675}" destId="{7413AB96-7DCD-4F97-86B0-9C3BADCC0AF0}" srcOrd="2" destOrd="0" presId="urn:microsoft.com/office/officeart/2018/2/layout/IconLabelList"/>
    <dgm:cxn modelId="{0FDF1997-2EEA-BE40-A2FC-80B5FE4EB9B3}" type="presParOf" srcId="{C1867663-B15F-4F9E-B3FF-4151941558AC}" destId="{7BC87A6F-D348-4CA1-AF4F-40FEDCA0EAEA}" srcOrd="3" destOrd="0" presId="urn:microsoft.com/office/officeart/2018/2/layout/IconLabelList"/>
    <dgm:cxn modelId="{02E99591-40FA-8645-97A4-8E4A7A767925}" type="presParOf" srcId="{C1867663-B15F-4F9E-B3FF-4151941558AC}" destId="{5A07F385-A0F2-4113-BA8D-D0EE36089E03}" srcOrd="4" destOrd="0" presId="urn:microsoft.com/office/officeart/2018/2/layout/IconLabelList"/>
    <dgm:cxn modelId="{5D6D0B7C-2F81-EE4D-845A-CCC077DA0CD0}" type="presParOf" srcId="{5A07F385-A0F2-4113-BA8D-D0EE36089E03}" destId="{D2473AD1-9EA5-4D79-A4A7-18CECEF7A8B1}" srcOrd="0" destOrd="0" presId="urn:microsoft.com/office/officeart/2018/2/layout/IconLabelList"/>
    <dgm:cxn modelId="{11401A79-61BF-2848-8330-29D3F61CBF7E}" type="presParOf" srcId="{5A07F385-A0F2-4113-BA8D-D0EE36089E03}" destId="{60972180-DA6F-4B05-93E0-C6B2F0DFF98E}" srcOrd="1" destOrd="0" presId="urn:microsoft.com/office/officeart/2018/2/layout/IconLabelList"/>
    <dgm:cxn modelId="{A7F2FC9E-D2D3-BA49-9E46-64E8B3DEB2C6}" type="presParOf" srcId="{5A07F385-A0F2-4113-BA8D-D0EE36089E03}" destId="{A3D20FE9-8DE6-4F02-9C58-9D82355CEC1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D0A8DBB-BD29-40A3-BEA7-0BB4211ADCE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9CDF8D9-AE83-9E43-B1EF-8759BCB9C5F8}">
      <dgm:prSet custT="1"/>
      <dgm:spPr/>
      <dgm:t>
        <a:bodyPr/>
        <a:lstStyle/>
        <a:p>
          <a:pPr>
            <a:lnSpc>
              <a:spcPct val="100000"/>
            </a:lnSpc>
          </a:pPr>
          <a:r>
            <a:rPr lang="en-GB" sz="1800" b="1" noProof="0" dirty="0">
              <a:solidFill>
                <a:schemeClr val="tx2"/>
              </a:solidFill>
              <a:highlight>
                <a:srgbClr val="FFFFFF"/>
              </a:highlight>
              <a:latin typeface="Avenir Next" panose="020B0503020202020204" pitchFamily="34" charset="0"/>
            </a:rPr>
            <a:t>WP10 - </a:t>
          </a:r>
          <a:r>
            <a:rPr lang="en-GB" sz="1800" noProof="0" dirty="0">
              <a:solidFill>
                <a:schemeClr val="tx2"/>
              </a:solidFill>
              <a:highlight>
                <a:srgbClr val="FFFFFF"/>
              </a:highlight>
              <a:latin typeface="Avenir Next" panose="020B0503020202020204" pitchFamily="34" charset="0"/>
            </a:rPr>
            <a:t>Drafting of the texts for the new EGO website page "Sustainability for ET”</a:t>
          </a:r>
        </a:p>
      </dgm:t>
    </dgm:pt>
    <dgm:pt modelId="{AFD04F0F-3307-A54E-9E13-1AC22F1BF32B}" type="parTrans" cxnId="{02431F97-DF5A-9E4A-82C6-4B986F558519}">
      <dgm:prSet/>
      <dgm:spPr/>
      <dgm:t>
        <a:bodyPr/>
        <a:lstStyle/>
        <a:p>
          <a:endParaRPr lang="en-GB" sz="1800" noProof="0" dirty="0"/>
        </a:p>
      </dgm:t>
    </dgm:pt>
    <dgm:pt modelId="{FF7F2026-1E05-A242-B935-3ED86AB80765}" type="sibTrans" cxnId="{02431F97-DF5A-9E4A-82C6-4B986F558519}">
      <dgm:prSet/>
      <dgm:spPr/>
      <dgm:t>
        <a:bodyPr/>
        <a:lstStyle/>
        <a:p>
          <a:endParaRPr lang="en-GB" sz="1800" noProof="0" dirty="0"/>
        </a:p>
      </dgm:t>
    </dgm:pt>
    <dgm:pt modelId="{D603E278-8303-854E-A0FE-1BAE508E009A}">
      <dgm:prSet custT="1"/>
      <dgm:spPr/>
      <dgm:t>
        <a:bodyPr/>
        <a:lstStyle/>
        <a:p>
          <a:pPr>
            <a:lnSpc>
              <a:spcPct val="100000"/>
            </a:lnSpc>
          </a:pPr>
          <a:r>
            <a:rPr lang="en-GB" sz="1800" b="1" noProof="0" dirty="0">
              <a:solidFill>
                <a:schemeClr val="tx2"/>
              </a:solidFill>
              <a:highlight>
                <a:srgbClr val="FFFFFF"/>
              </a:highlight>
              <a:latin typeface="Avenir Next" panose="020B0503020202020204" pitchFamily="34" charset="0"/>
            </a:rPr>
            <a:t>WP8</a:t>
          </a:r>
          <a:r>
            <a:rPr lang="en-GB" sz="1800" noProof="0" dirty="0">
              <a:solidFill>
                <a:schemeClr val="tx2"/>
              </a:solidFill>
              <a:highlight>
                <a:srgbClr val="FFFFFF"/>
              </a:highlight>
              <a:latin typeface="Avenir Next" panose="020B0503020202020204" pitchFamily="34" charset="0"/>
            </a:rPr>
            <a:t> - Link established at Sustainability Workshop, renewed at Maastricht 2024 Symposium, next WP8 meeting in Naples July, 9 2024</a:t>
          </a:r>
        </a:p>
      </dgm:t>
    </dgm:pt>
    <dgm:pt modelId="{3ABDEC9C-0A98-A248-94ED-F62295C5AEC2}" type="parTrans" cxnId="{71A0FE15-6A54-7147-8299-D3B2AABD4E95}">
      <dgm:prSet/>
      <dgm:spPr/>
      <dgm:t>
        <a:bodyPr/>
        <a:lstStyle/>
        <a:p>
          <a:endParaRPr lang="en-GB" sz="1800" noProof="0" dirty="0"/>
        </a:p>
      </dgm:t>
    </dgm:pt>
    <dgm:pt modelId="{65E7D0DA-5B08-F348-A4D3-FD5403B58D84}" type="sibTrans" cxnId="{71A0FE15-6A54-7147-8299-D3B2AABD4E95}">
      <dgm:prSet/>
      <dgm:spPr/>
      <dgm:t>
        <a:bodyPr/>
        <a:lstStyle/>
        <a:p>
          <a:endParaRPr lang="en-GB" sz="1800" noProof="0" dirty="0"/>
        </a:p>
      </dgm:t>
    </dgm:pt>
    <dgm:pt modelId="{643D54B2-63D7-C741-8C31-A89900A0DF15}">
      <dgm:prSet custT="1"/>
      <dgm:spPr/>
      <dgm:t>
        <a:bodyPr/>
        <a:lstStyle/>
        <a:p>
          <a:pPr>
            <a:lnSpc>
              <a:spcPct val="100000"/>
            </a:lnSpc>
          </a:pPr>
          <a:r>
            <a:rPr lang="en-GB" sz="1800" b="1" kern="1200" noProof="0" dirty="0">
              <a:solidFill>
                <a:srgbClr val="44546A"/>
              </a:solidFill>
              <a:highlight>
                <a:srgbClr val="FFFFFF"/>
              </a:highlight>
              <a:latin typeface="Avenir Next" panose="020B0503020202020204" pitchFamily="34" charset="0"/>
              <a:ea typeface="+mn-ea"/>
              <a:cs typeface="+mn-cs"/>
            </a:rPr>
            <a:t>WP5</a:t>
          </a:r>
          <a:r>
            <a:rPr lang="en-GB" sz="1800" kern="1200" noProof="0" dirty="0">
              <a:solidFill>
                <a:srgbClr val="44546A"/>
              </a:solidFill>
              <a:highlight>
                <a:srgbClr val="FFFFFF"/>
              </a:highlight>
              <a:latin typeface="Avenir Next" panose="020B0503020202020204" pitchFamily="34" charset="0"/>
              <a:ea typeface="+mn-ea"/>
              <a:cs typeface="+mn-cs"/>
            </a:rPr>
            <a:t> - ETO Civil and mechanical  engineering (</a:t>
          </a:r>
          <a:r>
            <a:rPr lang="en-US" sz="1800" kern="1200" dirty="0">
              <a:solidFill>
                <a:srgbClr val="44546A"/>
              </a:solidFill>
              <a:highlight>
                <a:srgbClr val="FFFFFF"/>
              </a:highlight>
              <a:latin typeface="Avenir Next" panose="020B0503020202020204" pitchFamily="34" charset="0"/>
              <a:ea typeface="+mn-ea"/>
              <a:cs typeface="+mn-cs"/>
            </a:rPr>
            <a:t>framework study for setting up an environmental and energy due diligence for whole ET RI; identification of environmental mitigation measures in construction and operation phases; etc.)</a:t>
          </a:r>
          <a:endParaRPr lang="en-GB" sz="1800" kern="1200" noProof="0" dirty="0">
            <a:solidFill>
              <a:srgbClr val="44546A"/>
            </a:solidFill>
            <a:highlight>
              <a:srgbClr val="FFFFFF"/>
            </a:highlight>
            <a:latin typeface="Avenir Next" panose="020B0503020202020204" pitchFamily="34" charset="0"/>
            <a:ea typeface="+mn-ea"/>
            <a:cs typeface="+mn-cs"/>
          </a:endParaRPr>
        </a:p>
      </dgm:t>
    </dgm:pt>
    <dgm:pt modelId="{BCB1D03A-826B-4C42-A996-7739E3CF023A}" type="parTrans" cxnId="{F0EFC374-D1CD-4841-A3D5-7F1D26355450}">
      <dgm:prSet/>
      <dgm:spPr/>
      <dgm:t>
        <a:bodyPr/>
        <a:lstStyle/>
        <a:p>
          <a:endParaRPr lang="it-IT" sz="1800"/>
        </a:p>
      </dgm:t>
    </dgm:pt>
    <dgm:pt modelId="{33023507-F65D-6A46-944C-5ED556BBB9EE}" type="sibTrans" cxnId="{F0EFC374-D1CD-4841-A3D5-7F1D26355450}">
      <dgm:prSet/>
      <dgm:spPr/>
      <dgm:t>
        <a:bodyPr/>
        <a:lstStyle/>
        <a:p>
          <a:endParaRPr lang="it-IT" sz="1800"/>
        </a:p>
      </dgm:t>
    </dgm:pt>
    <dgm:pt modelId="{CF7BA370-5006-334C-9964-695042CA8104}">
      <dgm:prSet custT="1"/>
      <dgm:spPr/>
      <dgm:t>
        <a:bodyPr/>
        <a:lstStyle/>
        <a:p>
          <a:pPr>
            <a:lnSpc>
              <a:spcPct val="100000"/>
            </a:lnSpc>
          </a:pPr>
          <a:r>
            <a:rPr lang="en-GB" sz="1800" b="1" i="0" kern="1200" noProof="0" dirty="0">
              <a:highlight>
                <a:srgbClr val="00FFFF"/>
              </a:highlight>
            </a:rPr>
            <a:t>WP7 - </a:t>
          </a:r>
          <a:r>
            <a:rPr lang="en-GB" sz="1800" b="0" i="0" kern="1200" noProof="0" dirty="0">
              <a:highlight>
                <a:srgbClr val="00FFFF"/>
              </a:highlight>
            </a:rPr>
            <a:t>I</a:t>
          </a:r>
          <a:r>
            <a:rPr lang="en-GB" sz="1800" kern="1200" noProof="0" dirty="0">
              <a:solidFill>
                <a:srgbClr val="44546A"/>
              </a:solidFill>
              <a:highlight>
                <a:srgbClr val="00FFFF"/>
              </a:highlight>
              <a:latin typeface="Avenir Next" panose="020B0503020202020204" pitchFamily="34" charset="0"/>
              <a:ea typeface="+mn-ea"/>
              <a:cs typeface="+mn-cs"/>
            </a:rPr>
            <a:t>nnovation and Industrial engagement – Organize a joint meeting on sustainability to enforce industrial engagement </a:t>
          </a:r>
          <a:endParaRPr lang="it-IT" sz="1800" kern="1200" dirty="0">
            <a:highlight>
              <a:srgbClr val="00FFFF"/>
            </a:highlight>
          </a:endParaRPr>
        </a:p>
      </dgm:t>
    </dgm:pt>
    <dgm:pt modelId="{424E6DBC-802C-494C-AFC3-1639B4BA8BE3}" type="parTrans" cxnId="{DD7907E5-ED6C-2442-BBCD-C3108E99F674}">
      <dgm:prSet/>
      <dgm:spPr/>
      <dgm:t>
        <a:bodyPr/>
        <a:lstStyle/>
        <a:p>
          <a:endParaRPr lang="it-IT" sz="1800"/>
        </a:p>
      </dgm:t>
    </dgm:pt>
    <dgm:pt modelId="{7F65F705-F782-E848-A3B8-66B1E70CDE37}" type="sibTrans" cxnId="{DD7907E5-ED6C-2442-BBCD-C3108E99F674}">
      <dgm:prSet/>
      <dgm:spPr/>
      <dgm:t>
        <a:bodyPr/>
        <a:lstStyle/>
        <a:p>
          <a:endParaRPr lang="it-IT" sz="1800"/>
        </a:p>
      </dgm:t>
    </dgm:pt>
    <dgm:pt modelId="{6E39BB7B-4191-B34E-9973-BA9AAD6E2AD7}" type="pres">
      <dgm:prSet presAssocID="{1D0A8DBB-BD29-40A3-BEA7-0BB4211ADCE4}" presName="vert0" presStyleCnt="0">
        <dgm:presLayoutVars>
          <dgm:dir/>
          <dgm:animOne val="branch"/>
          <dgm:animLvl val="lvl"/>
        </dgm:presLayoutVars>
      </dgm:prSet>
      <dgm:spPr/>
    </dgm:pt>
    <dgm:pt modelId="{FF16454B-569A-B149-AEC7-7971150C98FE}" type="pres">
      <dgm:prSet presAssocID="{643D54B2-63D7-C741-8C31-A89900A0DF15}" presName="thickLine" presStyleLbl="alignNode1" presStyleIdx="0" presStyleCnt="4"/>
      <dgm:spPr/>
    </dgm:pt>
    <dgm:pt modelId="{84CD956D-8BB4-5840-BCA9-F48EC2F7B91C}" type="pres">
      <dgm:prSet presAssocID="{643D54B2-63D7-C741-8C31-A89900A0DF15}" presName="horz1" presStyleCnt="0"/>
      <dgm:spPr/>
    </dgm:pt>
    <dgm:pt modelId="{A077718A-141C-8D46-8BCB-569FEE0634EB}" type="pres">
      <dgm:prSet presAssocID="{643D54B2-63D7-C741-8C31-A89900A0DF15}" presName="tx1" presStyleLbl="revTx" presStyleIdx="0" presStyleCnt="4"/>
      <dgm:spPr/>
    </dgm:pt>
    <dgm:pt modelId="{DA2CE2A0-04DE-2945-A8B4-D23A742E4524}" type="pres">
      <dgm:prSet presAssocID="{643D54B2-63D7-C741-8C31-A89900A0DF15}" presName="vert1" presStyleCnt="0"/>
      <dgm:spPr/>
    </dgm:pt>
    <dgm:pt modelId="{BBAC54A6-CD8C-9744-B9A4-1B09F9264FE4}" type="pres">
      <dgm:prSet presAssocID="{CF7BA370-5006-334C-9964-695042CA8104}" presName="thickLine" presStyleLbl="alignNode1" presStyleIdx="1" presStyleCnt="4"/>
      <dgm:spPr/>
    </dgm:pt>
    <dgm:pt modelId="{9D8DF202-925B-E140-8147-E947592B2C68}" type="pres">
      <dgm:prSet presAssocID="{CF7BA370-5006-334C-9964-695042CA8104}" presName="horz1" presStyleCnt="0"/>
      <dgm:spPr/>
    </dgm:pt>
    <dgm:pt modelId="{57923C95-F03F-174C-AFEE-09F5685ECD1B}" type="pres">
      <dgm:prSet presAssocID="{CF7BA370-5006-334C-9964-695042CA8104}" presName="tx1" presStyleLbl="revTx" presStyleIdx="1" presStyleCnt="4"/>
      <dgm:spPr/>
    </dgm:pt>
    <dgm:pt modelId="{BDB96C36-204F-184D-BC43-F62CBD4350EC}" type="pres">
      <dgm:prSet presAssocID="{CF7BA370-5006-334C-9964-695042CA8104}" presName="vert1" presStyleCnt="0"/>
      <dgm:spPr/>
    </dgm:pt>
    <dgm:pt modelId="{3C21BFA4-95B3-514B-B48A-B478DE1332D7}" type="pres">
      <dgm:prSet presAssocID="{D603E278-8303-854E-A0FE-1BAE508E009A}" presName="thickLine" presStyleLbl="alignNode1" presStyleIdx="2" presStyleCnt="4"/>
      <dgm:spPr/>
    </dgm:pt>
    <dgm:pt modelId="{A5047814-D1FE-8045-8ABB-4699E35ED21E}" type="pres">
      <dgm:prSet presAssocID="{D603E278-8303-854E-A0FE-1BAE508E009A}" presName="horz1" presStyleCnt="0"/>
      <dgm:spPr/>
    </dgm:pt>
    <dgm:pt modelId="{7B783621-E364-6644-AEC2-D43F625D16DC}" type="pres">
      <dgm:prSet presAssocID="{D603E278-8303-854E-A0FE-1BAE508E009A}" presName="tx1" presStyleLbl="revTx" presStyleIdx="2" presStyleCnt="4"/>
      <dgm:spPr/>
    </dgm:pt>
    <dgm:pt modelId="{70FBC520-735F-0D4C-ADDB-81322C9EE745}" type="pres">
      <dgm:prSet presAssocID="{D603E278-8303-854E-A0FE-1BAE508E009A}" presName="vert1" presStyleCnt="0"/>
      <dgm:spPr/>
    </dgm:pt>
    <dgm:pt modelId="{BDF58278-0A6A-2146-A744-5661DBE8A14E}" type="pres">
      <dgm:prSet presAssocID="{69CDF8D9-AE83-9E43-B1EF-8759BCB9C5F8}" presName="thickLine" presStyleLbl="alignNode1" presStyleIdx="3" presStyleCnt="4"/>
      <dgm:spPr/>
    </dgm:pt>
    <dgm:pt modelId="{5463079F-7E36-0448-A8D4-6CF8CD7AEC35}" type="pres">
      <dgm:prSet presAssocID="{69CDF8D9-AE83-9E43-B1EF-8759BCB9C5F8}" presName="horz1" presStyleCnt="0"/>
      <dgm:spPr/>
    </dgm:pt>
    <dgm:pt modelId="{E94924D6-EE4A-ED4B-92C7-B8F9817EA993}" type="pres">
      <dgm:prSet presAssocID="{69CDF8D9-AE83-9E43-B1EF-8759BCB9C5F8}" presName="tx1" presStyleLbl="revTx" presStyleIdx="3" presStyleCnt="4"/>
      <dgm:spPr/>
    </dgm:pt>
    <dgm:pt modelId="{B5A07FE0-8942-7248-B717-6DEFECB496EF}" type="pres">
      <dgm:prSet presAssocID="{69CDF8D9-AE83-9E43-B1EF-8759BCB9C5F8}" presName="vert1" presStyleCnt="0"/>
      <dgm:spPr/>
    </dgm:pt>
  </dgm:ptLst>
  <dgm:cxnLst>
    <dgm:cxn modelId="{71A0FE15-6A54-7147-8299-D3B2AABD4E95}" srcId="{1D0A8DBB-BD29-40A3-BEA7-0BB4211ADCE4}" destId="{D603E278-8303-854E-A0FE-1BAE508E009A}" srcOrd="2" destOrd="0" parTransId="{3ABDEC9C-0A98-A248-94ED-F62295C5AEC2}" sibTransId="{65E7D0DA-5B08-F348-A4D3-FD5403B58D84}"/>
    <dgm:cxn modelId="{BBC21B46-E252-DA48-A1D9-C878BB88BA4E}" type="presOf" srcId="{643D54B2-63D7-C741-8C31-A89900A0DF15}" destId="{A077718A-141C-8D46-8BCB-569FEE0634EB}" srcOrd="0" destOrd="0" presId="urn:microsoft.com/office/officeart/2008/layout/LinedList"/>
    <dgm:cxn modelId="{3E5A7A52-707C-9341-BA90-051DC725A711}" type="presOf" srcId="{CF7BA370-5006-334C-9964-695042CA8104}" destId="{57923C95-F03F-174C-AFEE-09F5685ECD1B}" srcOrd="0" destOrd="0" presId="urn:microsoft.com/office/officeart/2008/layout/LinedList"/>
    <dgm:cxn modelId="{F0EFC374-D1CD-4841-A3D5-7F1D26355450}" srcId="{1D0A8DBB-BD29-40A3-BEA7-0BB4211ADCE4}" destId="{643D54B2-63D7-C741-8C31-A89900A0DF15}" srcOrd="0" destOrd="0" parTransId="{BCB1D03A-826B-4C42-A996-7739E3CF023A}" sibTransId="{33023507-F65D-6A46-944C-5ED556BBB9EE}"/>
    <dgm:cxn modelId="{02431F97-DF5A-9E4A-82C6-4B986F558519}" srcId="{1D0A8DBB-BD29-40A3-BEA7-0BB4211ADCE4}" destId="{69CDF8D9-AE83-9E43-B1EF-8759BCB9C5F8}" srcOrd="3" destOrd="0" parTransId="{AFD04F0F-3307-A54E-9E13-1AC22F1BF32B}" sibTransId="{FF7F2026-1E05-A242-B935-3ED86AB80765}"/>
    <dgm:cxn modelId="{42CB57C9-1E46-074D-B3B2-C625B2DDD647}" type="presOf" srcId="{1D0A8DBB-BD29-40A3-BEA7-0BB4211ADCE4}" destId="{6E39BB7B-4191-B34E-9973-BA9AAD6E2AD7}" srcOrd="0" destOrd="0" presId="urn:microsoft.com/office/officeart/2008/layout/LinedList"/>
    <dgm:cxn modelId="{DD7907E5-ED6C-2442-BBCD-C3108E99F674}" srcId="{1D0A8DBB-BD29-40A3-BEA7-0BB4211ADCE4}" destId="{CF7BA370-5006-334C-9964-695042CA8104}" srcOrd="1" destOrd="0" parTransId="{424E6DBC-802C-494C-AFC3-1639B4BA8BE3}" sibTransId="{7F65F705-F782-E848-A3B8-66B1E70CDE37}"/>
    <dgm:cxn modelId="{7C9F90E7-4271-C346-B16B-08096BCA1AED}" type="presOf" srcId="{69CDF8D9-AE83-9E43-B1EF-8759BCB9C5F8}" destId="{E94924D6-EE4A-ED4B-92C7-B8F9817EA993}" srcOrd="0" destOrd="0" presId="urn:microsoft.com/office/officeart/2008/layout/LinedList"/>
    <dgm:cxn modelId="{1F539BFB-0A60-6B40-A585-FF22561A326B}" type="presOf" srcId="{D603E278-8303-854E-A0FE-1BAE508E009A}" destId="{7B783621-E364-6644-AEC2-D43F625D16DC}" srcOrd="0" destOrd="0" presId="urn:microsoft.com/office/officeart/2008/layout/LinedList"/>
    <dgm:cxn modelId="{40E08AEA-1163-014E-A238-012399A16445}" type="presParOf" srcId="{6E39BB7B-4191-B34E-9973-BA9AAD6E2AD7}" destId="{FF16454B-569A-B149-AEC7-7971150C98FE}" srcOrd="0" destOrd="0" presId="urn:microsoft.com/office/officeart/2008/layout/LinedList"/>
    <dgm:cxn modelId="{8B3C319D-26C6-B94D-9FA2-ED46ACA3768F}" type="presParOf" srcId="{6E39BB7B-4191-B34E-9973-BA9AAD6E2AD7}" destId="{84CD956D-8BB4-5840-BCA9-F48EC2F7B91C}" srcOrd="1" destOrd="0" presId="urn:microsoft.com/office/officeart/2008/layout/LinedList"/>
    <dgm:cxn modelId="{7D214251-AB7F-034E-9F9C-3698DD4362C6}" type="presParOf" srcId="{84CD956D-8BB4-5840-BCA9-F48EC2F7B91C}" destId="{A077718A-141C-8D46-8BCB-569FEE0634EB}" srcOrd="0" destOrd="0" presId="urn:microsoft.com/office/officeart/2008/layout/LinedList"/>
    <dgm:cxn modelId="{5E1336C4-4E94-0F47-9D71-219F360FDF50}" type="presParOf" srcId="{84CD956D-8BB4-5840-BCA9-F48EC2F7B91C}" destId="{DA2CE2A0-04DE-2945-A8B4-D23A742E4524}" srcOrd="1" destOrd="0" presId="urn:microsoft.com/office/officeart/2008/layout/LinedList"/>
    <dgm:cxn modelId="{7509BBBA-FAD5-3F47-B739-F469422716E8}" type="presParOf" srcId="{6E39BB7B-4191-B34E-9973-BA9AAD6E2AD7}" destId="{BBAC54A6-CD8C-9744-B9A4-1B09F9264FE4}" srcOrd="2" destOrd="0" presId="urn:microsoft.com/office/officeart/2008/layout/LinedList"/>
    <dgm:cxn modelId="{35FBA3F2-3D7E-204C-AFC3-4A0823AA1305}" type="presParOf" srcId="{6E39BB7B-4191-B34E-9973-BA9AAD6E2AD7}" destId="{9D8DF202-925B-E140-8147-E947592B2C68}" srcOrd="3" destOrd="0" presId="urn:microsoft.com/office/officeart/2008/layout/LinedList"/>
    <dgm:cxn modelId="{1D9F36A6-E311-C441-86DD-440C086362D2}" type="presParOf" srcId="{9D8DF202-925B-E140-8147-E947592B2C68}" destId="{57923C95-F03F-174C-AFEE-09F5685ECD1B}" srcOrd="0" destOrd="0" presId="urn:microsoft.com/office/officeart/2008/layout/LinedList"/>
    <dgm:cxn modelId="{012DF3B0-4B83-7448-B8FE-ECEE03AEC1BD}" type="presParOf" srcId="{9D8DF202-925B-E140-8147-E947592B2C68}" destId="{BDB96C36-204F-184D-BC43-F62CBD4350EC}" srcOrd="1" destOrd="0" presId="urn:microsoft.com/office/officeart/2008/layout/LinedList"/>
    <dgm:cxn modelId="{DBFD4798-82A7-5B49-AE83-6077BAC2D83E}" type="presParOf" srcId="{6E39BB7B-4191-B34E-9973-BA9AAD6E2AD7}" destId="{3C21BFA4-95B3-514B-B48A-B478DE1332D7}" srcOrd="4" destOrd="0" presId="urn:microsoft.com/office/officeart/2008/layout/LinedList"/>
    <dgm:cxn modelId="{B3DC2FC3-C2AF-2648-A24D-164133DEAF9E}" type="presParOf" srcId="{6E39BB7B-4191-B34E-9973-BA9AAD6E2AD7}" destId="{A5047814-D1FE-8045-8ABB-4699E35ED21E}" srcOrd="5" destOrd="0" presId="urn:microsoft.com/office/officeart/2008/layout/LinedList"/>
    <dgm:cxn modelId="{CFA22176-5537-E247-9F08-632EB95CE5E9}" type="presParOf" srcId="{A5047814-D1FE-8045-8ABB-4699E35ED21E}" destId="{7B783621-E364-6644-AEC2-D43F625D16DC}" srcOrd="0" destOrd="0" presId="urn:microsoft.com/office/officeart/2008/layout/LinedList"/>
    <dgm:cxn modelId="{56C6A9E2-504B-6447-9500-BCC619AC1424}" type="presParOf" srcId="{A5047814-D1FE-8045-8ABB-4699E35ED21E}" destId="{70FBC520-735F-0D4C-ADDB-81322C9EE745}" srcOrd="1" destOrd="0" presId="urn:microsoft.com/office/officeart/2008/layout/LinedList"/>
    <dgm:cxn modelId="{7D77664C-D365-A74C-9DD6-FECD28FDF037}" type="presParOf" srcId="{6E39BB7B-4191-B34E-9973-BA9AAD6E2AD7}" destId="{BDF58278-0A6A-2146-A744-5661DBE8A14E}" srcOrd="6" destOrd="0" presId="urn:microsoft.com/office/officeart/2008/layout/LinedList"/>
    <dgm:cxn modelId="{DC9A56F2-AEAF-3C4C-9F8B-AF9269DF4BD1}" type="presParOf" srcId="{6E39BB7B-4191-B34E-9973-BA9AAD6E2AD7}" destId="{5463079F-7E36-0448-A8D4-6CF8CD7AEC35}" srcOrd="7" destOrd="0" presId="urn:microsoft.com/office/officeart/2008/layout/LinedList"/>
    <dgm:cxn modelId="{B54C8B61-6F19-2F4A-9BED-90962896C099}" type="presParOf" srcId="{5463079F-7E36-0448-A8D4-6CF8CD7AEC35}" destId="{E94924D6-EE4A-ED4B-92C7-B8F9817EA993}" srcOrd="0" destOrd="0" presId="urn:microsoft.com/office/officeart/2008/layout/LinedList"/>
    <dgm:cxn modelId="{EAC18B57-6E6D-4A45-9B95-EC33D23E5CF2}" type="presParOf" srcId="{5463079F-7E36-0448-A8D4-6CF8CD7AEC35}" destId="{B5A07FE0-8942-7248-B717-6DEFECB496E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38A53-23AB-4A5D-86AE-E0B8EB0E12E9}">
      <dsp:nvSpPr>
        <dsp:cNvPr id="0" name=""/>
        <dsp:cNvSpPr/>
      </dsp:nvSpPr>
      <dsp:spPr>
        <a:xfrm>
          <a:off x="604545" y="1665715"/>
          <a:ext cx="883803" cy="8838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C1BACF-A155-4955-BECD-A2E7FFC1521D}">
      <dsp:nvSpPr>
        <dsp:cNvPr id="0" name=""/>
        <dsp:cNvSpPr/>
      </dsp:nvSpPr>
      <dsp:spPr>
        <a:xfrm>
          <a:off x="64444" y="2880652"/>
          <a:ext cx="1964006" cy="972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it-IT" sz="1600" kern="1200" dirty="0" err="1">
              <a:latin typeface="Avenir Next" panose="020B0503020202020204" pitchFamily="34" charset="0"/>
            </a:rPr>
            <a:t>Coordinating</a:t>
          </a:r>
          <a:r>
            <a:rPr lang="it-IT" sz="1600" kern="1200" dirty="0">
              <a:latin typeface="Avenir Next" panose="020B0503020202020204" pitchFamily="34" charset="0"/>
            </a:rPr>
            <a:t> the </a:t>
          </a:r>
          <a:r>
            <a:rPr lang="it-IT" sz="1600" kern="1200" dirty="0" err="1">
              <a:latin typeface="Avenir Next" panose="020B0503020202020204" pitchFamily="34" charset="0"/>
            </a:rPr>
            <a:t>revision</a:t>
          </a:r>
          <a:r>
            <a:rPr lang="it-IT" sz="1600" kern="1200" dirty="0">
              <a:latin typeface="Avenir Next" panose="020B0503020202020204" pitchFamily="34" charset="0"/>
            </a:rPr>
            <a:t> to </a:t>
          </a:r>
          <a:r>
            <a:rPr lang="it-IT" sz="1600" kern="1200" dirty="0" err="1">
              <a:latin typeface="Avenir Next" panose="020B0503020202020204" pitchFamily="34" charset="0"/>
            </a:rPr>
            <a:t>improvr</a:t>
          </a:r>
          <a:r>
            <a:rPr lang="it-IT" sz="1600" kern="1200" dirty="0">
              <a:latin typeface="Avenir Next" panose="020B0503020202020204" pitchFamily="34" charset="0"/>
            </a:rPr>
            <a:t> the </a:t>
          </a:r>
          <a:r>
            <a:rPr lang="it-IT" sz="1600" kern="1200" dirty="0" err="1">
              <a:latin typeface="Avenir Next" panose="020B0503020202020204" pitchFamily="34" charset="0"/>
            </a:rPr>
            <a:t>initial</a:t>
          </a:r>
          <a:r>
            <a:rPr lang="it-IT" sz="1600" kern="1200" dirty="0">
              <a:latin typeface="Avenir Next" panose="020B0503020202020204" pitchFamily="34" charset="0"/>
            </a:rPr>
            <a:t> </a:t>
          </a:r>
          <a:r>
            <a:rPr lang="it-IT" sz="1600" kern="1200" dirty="0" err="1">
              <a:latin typeface="Avenir Next" panose="020B0503020202020204" pitchFamily="34" charset="0"/>
            </a:rPr>
            <a:t>sustainability</a:t>
          </a:r>
          <a:r>
            <a:rPr lang="it-IT" sz="1600" kern="1200" dirty="0">
              <a:latin typeface="Avenir Next" panose="020B0503020202020204" pitchFamily="34" charset="0"/>
            </a:rPr>
            <a:t> plan to be </a:t>
          </a:r>
          <a:r>
            <a:rPr lang="it-IT" sz="1600" kern="1200" dirty="0" err="1">
              <a:latin typeface="Avenir Next" panose="020B0503020202020204" pitchFamily="34" charset="0"/>
            </a:rPr>
            <a:t>resubmitted</a:t>
          </a:r>
          <a:r>
            <a:rPr lang="it-IT" sz="1600" kern="1200" dirty="0">
              <a:latin typeface="Avenir Next" panose="020B0503020202020204" pitchFamily="34" charset="0"/>
            </a:rPr>
            <a:t> in </a:t>
          </a:r>
          <a:r>
            <a:rPr lang="it-IT" sz="1600" kern="1200" dirty="0" err="1">
              <a:latin typeface="Avenir Next" panose="020B0503020202020204" pitchFamily="34" charset="0"/>
            </a:rPr>
            <a:t>October</a:t>
          </a:r>
          <a:r>
            <a:rPr lang="it-IT" sz="1600" kern="1200" dirty="0">
              <a:latin typeface="Avenir Next" panose="020B0503020202020204" pitchFamily="34" charset="0"/>
            </a:rPr>
            <a:t> 2024</a:t>
          </a:r>
          <a:endParaRPr lang="en-US" sz="1600" kern="1200" dirty="0">
            <a:latin typeface="Avenir Next" panose="020B0503020202020204" pitchFamily="34" charset="0"/>
          </a:endParaRPr>
        </a:p>
      </dsp:txBody>
      <dsp:txXfrm>
        <a:off x="64444" y="2880652"/>
        <a:ext cx="1964006" cy="972529"/>
      </dsp:txXfrm>
    </dsp:sp>
    <dsp:sp modelId="{CA86013A-F511-4EE9-82DB-04F5A5F46B93}">
      <dsp:nvSpPr>
        <dsp:cNvPr id="0" name=""/>
        <dsp:cNvSpPr/>
      </dsp:nvSpPr>
      <dsp:spPr>
        <a:xfrm>
          <a:off x="2912254" y="1665715"/>
          <a:ext cx="883803" cy="8838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CC83FD-11B9-4BA8-A975-CEEBC5D92A62}">
      <dsp:nvSpPr>
        <dsp:cNvPr id="0" name=""/>
        <dsp:cNvSpPr/>
      </dsp:nvSpPr>
      <dsp:spPr>
        <a:xfrm>
          <a:off x="2372152" y="2880652"/>
          <a:ext cx="1964006" cy="972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it-IT" sz="1600" kern="1200" dirty="0" err="1">
              <a:latin typeface="Avenir Next" panose="020B0503020202020204" pitchFamily="34" charset="0"/>
            </a:rPr>
            <a:t>Organize</a:t>
          </a:r>
          <a:r>
            <a:rPr lang="it-IT" sz="1600" kern="1200" dirty="0">
              <a:latin typeface="Avenir Next" panose="020B0503020202020204" pitchFamily="34" charset="0"/>
            </a:rPr>
            <a:t> </a:t>
          </a:r>
          <a:r>
            <a:rPr lang="it-IT" sz="1600" kern="1200" dirty="0" err="1">
              <a:latin typeface="Avenir Next" panose="020B0503020202020204" pitchFamily="34" charset="0"/>
            </a:rPr>
            <a:t>weekly</a:t>
          </a:r>
          <a:r>
            <a:rPr lang="it-IT" sz="1600" kern="1200" dirty="0">
              <a:latin typeface="Avenir Next" panose="020B0503020202020204" pitchFamily="34" charset="0"/>
            </a:rPr>
            <a:t> WP9 </a:t>
          </a:r>
          <a:r>
            <a:rPr lang="it-IT" sz="1600" kern="1200" dirty="0" err="1">
              <a:latin typeface="Avenir Next" panose="020B0503020202020204" pitchFamily="34" charset="0"/>
            </a:rPr>
            <a:t>internal</a:t>
          </a:r>
          <a:r>
            <a:rPr lang="it-IT" sz="1600" kern="1200" dirty="0">
              <a:latin typeface="Avenir Next" panose="020B0503020202020204" pitchFamily="34" charset="0"/>
            </a:rPr>
            <a:t> meetings to </a:t>
          </a:r>
          <a:r>
            <a:rPr lang="it-IT" sz="1600" kern="1200" dirty="0" err="1">
              <a:latin typeface="Avenir Next" panose="020B0503020202020204" pitchFamily="34" charset="0"/>
            </a:rPr>
            <a:t>discuss</a:t>
          </a:r>
          <a:r>
            <a:rPr lang="it-IT" sz="1600" kern="1200" dirty="0">
              <a:latin typeface="Avenir Next" panose="020B0503020202020204" pitchFamily="34" charset="0"/>
            </a:rPr>
            <a:t> progress and </a:t>
          </a:r>
          <a:r>
            <a:rPr lang="it-IT" sz="1600" kern="1200" dirty="0" err="1">
              <a:latin typeface="Avenir Next" panose="020B0503020202020204" pitchFamily="34" charset="0"/>
            </a:rPr>
            <a:t>problem</a:t>
          </a:r>
          <a:r>
            <a:rPr lang="it-IT" sz="1600" kern="1200" dirty="0">
              <a:latin typeface="Avenir Next" panose="020B0503020202020204" pitchFamily="34" charset="0"/>
            </a:rPr>
            <a:t> </a:t>
          </a:r>
          <a:r>
            <a:rPr lang="it-IT" sz="1600" kern="1200" dirty="0" err="1">
              <a:latin typeface="Avenir Next" panose="020B0503020202020204" pitchFamily="34" charset="0"/>
            </a:rPr>
            <a:t>within</a:t>
          </a:r>
          <a:r>
            <a:rPr lang="it-IT" sz="1600" kern="1200" dirty="0">
              <a:latin typeface="Avenir Next" panose="020B0503020202020204" pitchFamily="34" charset="0"/>
            </a:rPr>
            <a:t> the WP</a:t>
          </a:r>
          <a:endParaRPr lang="en-US" sz="1600" kern="1200" dirty="0">
            <a:latin typeface="Avenir Next" panose="020B0503020202020204" pitchFamily="34" charset="0"/>
          </a:endParaRPr>
        </a:p>
      </dsp:txBody>
      <dsp:txXfrm>
        <a:off x="2372152" y="2880652"/>
        <a:ext cx="1964006" cy="972529"/>
      </dsp:txXfrm>
    </dsp:sp>
    <dsp:sp modelId="{0C2F9E2A-143F-422B-BB44-1052EDC10907}">
      <dsp:nvSpPr>
        <dsp:cNvPr id="0" name=""/>
        <dsp:cNvSpPr/>
      </dsp:nvSpPr>
      <dsp:spPr>
        <a:xfrm>
          <a:off x="5389917" y="1665715"/>
          <a:ext cx="883803" cy="8838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326C53-4F92-4C2C-868E-0EB8A5E46EE6}">
      <dsp:nvSpPr>
        <dsp:cNvPr id="0" name=""/>
        <dsp:cNvSpPr/>
      </dsp:nvSpPr>
      <dsp:spPr>
        <a:xfrm>
          <a:off x="4679860" y="2880652"/>
          <a:ext cx="2303917" cy="972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it-IT" sz="1600" b="0" kern="1200" dirty="0">
              <a:latin typeface="Avenir Next" panose="020B0503020202020204" pitchFamily="34" charset="0"/>
            </a:rPr>
            <a:t>call for </a:t>
          </a:r>
          <a:r>
            <a:rPr lang="it-IT" sz="1600" b="0" kern="1200" dirty="0" err="1">
              <a:latin typeface="Avenir Next" panose="020B0503020202020204" pitchFamily="34" charset="0"/>
            </a:rPr>
            <a:t>interest</a:t>
          </a:r>
          <a:r>
            <a:rPr lang="it-IT" sz="1600" b="0" kern="1200" dirty="0">
              <a:latin typeface="Avenir Next" panose="020B0503020202020204" pitchFamily="34" charset="0"/>
            </a:rPr>
            <a:t> for a </a:t>
          </a:r>
          <a:r>
            <a:rPr lang="it-IT" sz="1600" b="0" kern="1200" dirty="0" err="1">
              <a:latin typeface="Avenir Next" panose="020B0503020202020204" pitchFamily="34" charset="0"/>
            </a:rPr>
            <a:t>sustainability</a:t>
          </a:r>
          <a:r>
            <a:rPr lang="it-IT" sz="1600" b="0" kern="1200" dirty="0">
              <a:latin typeface="Avenir Next" panose="020B0503020202020204" pitchFamily="34" charset="0"/>
            </a:rPr>
            <a:t> </a:t>
          </a:r>
          <a:r>
            <a:rPr lang="it-IT" sz="1600" b="0" kern="1200" dirty="0" err="1">
              <a:latin typeface="Avenir Next" panose="020B0503020202020204" pitchFamily="34" charset="0"/>
            </a:rPr>
            <a:t>expert</a:t>
          </a:r>
          <a:r>
            <a:rPr lang="it-IT" sz="1600" b="0" kern="1200" dirty="0">
              <a:latin typeface="Avenir Next" panose="020B0503020202020204" pitchFamily="34" charset="0"/>
            </a:rPr>
            <a:t> @EGO </a:t>
          </a:r>
          <a:r>
            <a:rPr lang="it-IT" sz="1600" b="0" kern="1200" dirty="0" err="1">
              <a:latin typeface="Avenir Next" panose="020B0503020202020204" pitchFamily="34" charset="0"/>
            </a:rPr>
            <a:t>focused</a:t>
          </a:r>
          <a:r>
            <a:rPr lang="it-IT" sz="1600" b="0" kern="1200" dirty="0">
              <a:latin typeface="Avenir Next" panose="020B0503020202020204" pitchFamily="34" charset="0"/>
            </a:rPr>
            <a:t> on </a:t>
          </a:r>
          <a:r>
            <a:rPr lang="en-US" sz="1600" b="0" kern="1200" dirty="0">
              <a:latin typeface="Avenir Next" panose="020B0503020202020204" pitchFamily="34" charset="0"/>
            </a:rPr>
            <a:t>the assessment of the CO2 footprint of the future RI and the mitigation strategy to minimize its environmental impacts</a:t>
          </a:r>
          <a:r>
            <a:rPr lang="it-IT" sz="1600" b="0" kern="1200" dirty="0">
              <a:latin typeface="Avenir Next" panose="020B0503020202020204" pitchFamily="34" charset="0"/>
            </a:rPr>
            <a:t> </a:t>
          </a:r>
          <a:r>
            <a:rPr lang="it-IT" sz="1600" b="0" kern="1200" dirty="0">
              <a:latin typeface="Avenir Next" panose="020B0503020202020204" pitchFamily="34" charset="0"/>
              <a:hlinkClick xmlns:r="http://schemas.openxmlformats.org/officeDocument/2006/relationships" r:id="rId7"/>
            </a:rPr>
            <a:t>https://www.ego-gw.it/blog/2024/05/09/et-pp-sustainability-expert/</a:t>
          </a:r>
          <a:endParaRPr lang="en-US" sz="1600" b="0" kern="1200" dirty="0">
            <a:latin typeface="Avenir Next" panose="020B0503020202020204" pitchFamily="34" charset="0"/>
          </a:endParaRPr>
        </a:p>
      </dsp:txBody>
      <dsp:txXfrm>
        <a:off x="4679860" y="2880652"/>
        <a:ext cx="2303917" cy="9725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F43E12-8A30-43F3-BBE3-97A9D1713100}">
      <dsp:nvSpPr>
        <dsp:cNvPr id="0" name=""/>
        <dsp:cNvSpPr/>
      </dsp:nvSpPr>
      <dsp:spPr>
        <a:xfrm>
          <a:off x="-2573003" y="-397111"/>
          <a:ext cx="3071618" cy="3071618"/>
        </a:xfrm>
        <a:prstGeom prst="blockArc">
          <a:avLst>
            <a:gd name="adj1" fmla="val 18900000"/>
            <a:gd name="adj2" fmla="val 2700000"/>
            <a:gd name="adj3" fmla="val 703"/>
          </a:avLst>
        </a:pr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6F7ECF-92FE-443A-9D22-176755CC8C3E}">
      <dsp:nvSpPr>
        <dsp:cNvPr id="0" name=""/>
        <dsp:cNvSpPr/>
      </dsp:nvSpPr>
      <dsp:spPr>
        <a:xfrm>
          <a:off x="261804" y="175086"/>
          <a:ext cx="2559462" cy="350354"/>
        </a:xfrm>
        <a:prstGeom prst="rect">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8094" tIns="35560" rIns="35560" bIns="35560" numCol="1" spcCol="1270" anchor="ctr" anchorCtr="0">
          <a:noAutofit/>
        </a:bodyPr>
        <a:lstStyle/>
        <a:p>
          <a:pPr marL="0" lvl="0" indent="0" algn="l" defTabSz="600075">
            <a:lnSpc>
              <a:spcPct val="90000"/>
            </a:lnSpc>
            <a:spcBef>
              <a:spcPct val="0"/>
            </a:spcBef>
            <a:spcAft>
              <a:spcPct val="35000"/>
            </a:spcAft>
            <a:buNone/>
          </a:pPr>
          <a:r>
            <a:rPr lang="it-IT" sz="1350" b="0" i="0" kern="1200" dirty="0" err="1">
              <a:latin typeface="Avenir Next" panose="020B0503020202020204" pitchFamily="34" charset="0"/>
              <a:cs typeface="Arial" panose="020B0604020202020204" pitchFamily="34" charset="0"/>
            </a:rPr>
            <a:t>scientific</a:t>
          </a:r>
          <a:r>
            <a:rPr lang="it-IT" sz="1350" b="0" i="0" kern="1200" dirty="0">
              <a:latin typeface="Avenir Next" panose="020B0503020202020204" pitchFamily="34" charset="0"/>
              <a:cs typeface="Arial" panose="020B0604020202020204" pitchFamily="34" charset="0"/>
            </a:rPr>
            <a:t> excellence</a:t>
          </a:r>
        </a:p>
      </dsp:txBody>
      <dsp:txXfrm>
        <a:off x="261804" y="175086"/>
        <a:ext cx="2559462" cy="350354"/>
      </dsp:txXfrm>
    </dsp:sp>
    <dsp:sp modelId="{56D41C7F-3C83-4105-99BE-412C9FEAD893}">
      <dsp:nvSpPr>
        <dsp:cNvPr id="0" name=""/>
        <dsp:cNvSpPr/>
      </dsp:nvSpPr>
      <dsp:spPr>
        <a:xfrm>
          <a:off x="42833" y="131291"/>
          <a:ext cx="437943" cy="437943"/>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3198C9-5EA3-4B20-A8FE-8A2F247692C3}">
      <dsp:nvSpPr>
        <dsp:cNvPr id="0" name=""/>
        <dsp:cNvSpPr/>
      </dsp:nvSpPr>
      <dsp:spPr>
        <a:xfrm>
          <a:off x="462670" y="700708"/>
          <a:ext cx="2358596" cy="350354"/>
        </a:xfrm>
        <a:prstGeom prst="rect">
          <a:avLst/>
        </a:prstGeom>
        <a:solidFill>
          <a:schemeClr val="accent1">
            <a:shade val="80000"/>
            <a:hueOff val="116428"/>
            <a:satOff val="-2085"/>
            <a:lumOff val="886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8094" tIns="35560" rIns="35560" bIns="35560" numCol="1" spcCol="1270" anchor="ctr" anchorCtr="0">
          <a:noAutofit/>
        </a:bodyPr>
        <a:lstStyle/>
        <a:p>
          <a:pPr marL="0" lvl="0" indent="0" algn="l" defTabSz="600075">
            <a:lnSpc>
              <a:spcPct val="90000"/>
            </a:lnSpc>
            <a:spcBef>
              <a:spcPct val="0"/>
            </a:spcBef>
            <a:spcAft>
              <a:spcPct val="35000"/>
            </a:spcAft>
            <a:buNone/>
          </a:pPr>
          <a:r>
            <a:rPr lang="it-IT" sz="1350" b="0" i="0" kern="1200" dirty="0">
              <a:latin typeface="Avenir Next" panose="020B0503020202020204" pitchFamily="34" charset="0"/>
              <a:cs typeface="Arial" panose="020B0604020202020204" pitchFamily="34" charset="0"/>
            </a:rPr>
            <a:t>funding</a:t>
          </a:r>
        </a:p>
      </dsp:txBody>
      <dsp:txXfrm>
        <a:off x="462670" y="700708"/>
        <a:ext cx="2358596" cy="350354"/>
      </dsp:txXfrm>
    </dsp:sp>
    <dsp:sp modelId="{DE9D2646-4D9B-428F-BD00-2C37CD176A79}">
      <dsp:nvSpPr>
        <dsp:cNvPr id="0" name=""/>
        <dsp:cNvSpPr/>
      </dsp:nvSpPr>
      <dsp:spPr>
        <a:xfrm rot="19970056">
          <a:off x="243699" y="656914"/>
          <a:ext cx="437943" cy="437943"/>
        </a:xfrm>
        <a:prstGeom prst="ellipse">
          <a:avLst/>
        </a:prstGeom>
        <a:solidFill>
          <a:schemeClr val="lt1">
            <a:hueOff val="0"/>
            <a:satOff val="0"/>
            <a:lumOff val="0"/>
            <a:alphaOff val="0"/>
          </a:schemeClr>
        </a:solidFill>
        <a:ln w="12700" cap="flat" cmpd="sng" algn="ctr">
          <a:solidFill>
            <a:schemeClr val="accent1">
              <a:shade val="80000"/>
              <a:hueOff val="116428"/>
              <a:satOff val="-2085"/>
              <a:lumOff val="8862"/>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92688C-DD90-4C4F-9FA9-7CF96E3D3AAC}">
      <dsp:nvSpPr>
        <dsp:cNvPr id="0" name=""/>
        <dsp:cNvSpPr/>
      </dsp:nvSpPr>
      <dsp:spPr>
        <a:xfrm>
          <a:off x="450123" y="1148314"/>
          <a:ext cx="2358596" cy="350354"/>
        </a:xfrm>
        <a:prstGeom prst="rect">
          <a:avLst/>
        </a:prstGeom>
        <a:solidFill>
          <a:schemeClr val="accent1">
            <a:shade val="80000"/>
            <a:hueOff val="232855"/>
            <a:satOff val="-4171"/>
            <a:lumOff val="1772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8094" tIns="35560" rIns="35560" bIns="35560" numCol="1" spcCol="1270" anchor="ctr" anchorCtr="0">
          <a:noAutofit/>
        </a:bodyPr>
        <a:lstStyle/>
        <a:p>
          <a:pPr marL="0" lvl="0" indent="0" algn="l" defTabSz="600075">
            <a:lnSpc>
              <a:spcPct val="90000"/>
            </a:lnSpc>
            <a:spcBef>
              <a:spcPct val="0"/>
            </a:spcBef>
            <a:spcAft>
              <a:spcPct val="35000"/>
            </a:spcAft>
            <a:buNone/>
          </a:pPr>
          <a:r>
            <a:rPr lang="it-IT" sz="1350" b="0" i="0" kern="1200" dirty="0" err="1">
              <a:latin typeface="Avenir Next" panose="020B0503020202020204" pitchFamily="34" charset="0"/>
              <a:cs typeface="Arial" panose="020B0604020202020204" pitchFamily="34" charset="0"/>
            </a:rPr>
            <a:t>socio-economic</a:t>
          </a:r>
          <a:r>
            <a:rPr lang="it-IT" sz="1350" b="0" i="0" kern="1200" dirty="0">
              <a:latin typeface="Avenir Next" panose="020B0503020202020204" pitchFamily="34" charset="0"/>
              <a:cs typeface="Arial" panose="020B0604020202020204" pitchFamily="34" charset="0"/>
            </a:rPr>
            <a:t> impact</a:t>
          </a:r>
        </a:p>
      </dsp:txBody>
      <dsp:txXfrm>
        <a:off x="450123" y="1148314"/>
        <a:ext cx="2358596" cy="350354"/>
      </dsp:txXfrm>
    </dsp:sp>
    <dsp:sp modelId="{912F1309-7A29-416A-A0B6-23375A3B9278}">
      <dsp:nvSpPr>
        <dsp:cNvPr id="0" name=""/>
        <dsp:cNvSpPr/>
      </dsp:nvSpPr>
      <dsp:spPr>
        <a:xfrm>
          <a:off x="243699" y="1182537"/>
          <a:ext cx="437943" cy="437943"/>
        </a:xfrm>
        <a:prstGeom prst="ellipse">
          <a:avLst/>
        </a:prstGeom>
        <a:solidFill>
          <a:schemeClr val="lt1">
            <a:hueOff val="0"/>
            <a:satOff val="0"/>
            <a:lumOff val="0"/>
            <a:alphaOff val="0"/>
          </a:schemeClr>
        </a:solidFill>
        <a:ln w="12700" cap="flat" cmpd="sng" algn="ctr">
          <a:solidFill>
            <a:schemeClr val="accent1">
              <a:shade val="80000"/>
              <a:hueOff val="232855"/>
              <a:satOff val="-4171"/>
              <a:lumOff val="17723"/>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062C79-C380-479E-8C1D-A439534A25D6}">
      <dsp:nvSpPr>
        <dsp:cNvPr id="0" name=""/>
        <dsp:cNvSpPr/>
      </dsp:nvSpPr>
      <dsp:spPr>
        <a:xfrm>
          <a:off x="261804" y="1751954"/>
          <a:ext cx="2559462" cy="350354"/>
        </a:xfrm>
        <a:prstGeom prst="rect">
          <a:avLst/>
        </a:prstGeom>
        <a:solidFill>
          <a:schemeClr val="accent1">
            <a:shade val="80000"/>
            <a:hueOff val="349283"/>
            <a:satOff val="-6256"/>
            <a:lumOff val="2658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8094" tIns="35560" rIns="35560" bIns="35560" numCol="1" spcCol="1270" anchor="ctr" anchorCtr="0">
          <a:noAutofit/>
        </a:bodyPr>
        <a:lstStyle/>
        <a:p>
          <a:pPr marL="0" lvl="0" indent="0" algn="l" defTabSz="600075">
            <a:lnSpc>
              <a:spcPct val="90000"/>
            </a:lnSpc>
            <a:spcBef>
              <a:spcPct val="0"/>
            </a:spcBef>
            <a:spcAft>
              <a:spcPct val="35000"/>
            </a:spcAft>
            <a:buNone/>
          </a:pPr>
          <a:r>
            <a:rPr lang="it-IT" sz="1350" b="0" i="0" kern="1200" dirty="0" err="1">
              <a:latin typeface="Avenir Next" panose="020B0503020202020204" pitchFamily="34" charset="0"/>
              <a:cs typeface="Arial" panose="020B0604020202020204" pitchFamily="34" charset="0"/>
            </a:rPr>
            <a:t>innovation</a:t>
          </a:r>
          <a:endParaRPr lang="it-IT" sz="1350" b="0" i="0" kern="1200" dirty="0">
            <a:latin typeface="Avenir Next" panose="020B0503020202020204" pitchFamily="34" charset="0"/>
            <a:cs typeface="Arial" panose="020B0604020202020204" pitchFamily="34" charset="0"/>
          </a:endParaRPr>
        </a:p>
      </dsp:txBody>
      <dsp:txXfrm>
        <a:off x="261804" y="1751954"/>
        <a:ext cx="2559462" cy="350354"/>
      </dsp:txXfrm>
    </dsp:sp>
    <dsp:sp modelId="{6ED96614-6AB4-4CD2-87DC-3EC8426DD919}">
      <dsp:nvSpPr>
        <dsp:cNvPr id="0" name=""/>
        <dsp:cNvSpPr/>
      </dsp:nvSpPr>
      <dsp:spPr>
        <a:xfrm>
          <a:off x="42833" y="1708160"/>
          <a:ext cx="437943" cy="437943"/>
        </a:xfrm>
        <a:prstGeom prst="ellipse">
          <a:avLst/>
        </a:prstGeom>
        <a:solidFill>
          <a:schemeClr val="lt1">
            <a:hueOff val="0"/>
            <a:satOff val="0"/>
            <a:lumOff val="0"/>
            <a:alphaOff val="0"/>
          </a:schemeClr>
        </a:solidFill>
        <a:ln w="12700" cap="flat" cmpd="sng" algn="ctr">
          <a:solidFill>
            <a:schemeClr val="accent1">
              <a:shade val="80000"/>
              <a:hueOff val="349283"/>
              <a:satOff val="-6256"/>
              <a:lumOff val="2658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E6F7C0-63E7-47BA-8366-80AAFF735CE8}">
      <dsp:nvSpPr>
        <dsp:cNvPr id="0" name=""/>
        <dsp:cNvSpPr/>
      </dsp:nvSpPr>
      <dsp:spPr>
        <a:xfrm>
          <a:off x="774501" y="762160"/>
          <a:ext cx="883803" cy="8838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5DB51B-44CB-4DD3-9647-3696E49AAE4A}">
      <dsp:nvSpPr>
        <dsp:cNvPr id="0" name=""/>
        <dsp:cNvSpPr/>
      </dsp:nvSpPr>
      <dsp:spPr>
        <a:xfrm>
          <a:off x="234399" y="2245173"/>
          <a:ext cx="1964006" cy="2511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it-IT" sz="1600" b="0" i="0" kern="1200" dirty="0">
              <a:solidFill>
                <a:srgbClr val="000000"/>
              </a:solidFill>
              <a:effectLst/>
              <a:latin typeface="Avenir Next" panose="020B0503020202020204" pitchFamily="34" charset="0"/>
            </a:rPr>
            <a:t>ET </a:t>
          </a:r>
          <a:r>
            <a:rPr lang="it-IT" sz="1600" b="0" i="0" kern="1200" dirty="0" err="1">
              <a:solidFill>
                <a:srgbClr val="000000"/>
              </a:solidFill>
              <a:effectLst/>
              <a:latin typeface="Avenir Next" panose="020B0503020202020204" pitchFamily="34" charset="0"/>
            </a:rPr>
            <a:t>Sustainability</a:t>
          </a:r>
          <a:r>
            <a:rPr lang="it-IT" sz="1600" b="0" i="0" kern="1200" dirty="0">
              <a:solidFill>
                <a:srgbClr val="000000"/>
              </a:solidFill>
              <a:effectLst/>
              <a:latin typeface="Avenir Next" panose="020B0503020202020204" pitchFamily="34" charset="0"/>
            </a:rPr>
            <a:t> Workshop - </a:t>
          </a:r>
          <a:r>
            <a:rPr lang="it-IT" sz="1600" b="0" i="0" kern="1200" dirty="0" err="1">
              <a:solidFill>
                <a:srgbClr val="000000"/>
              </a:solidFill>
              <a:effectLst/>
              <a:highlight>
                <a:srgbClr val="FFFFFF"/>
              </a:highlight>
              <a:latin typeface="Avenir Next" panose="020B0503020202020204" pitchFamily="34" charset="0"/>
            </a:rPr>
            <a:t>Done</a:t>
          </a:r>
          <a:r>
            <a:rPr lang="it-IT" sz="1600" b="0" kern="1200" dirty="0">
              <a:solidFill>
                <a:srgbClr val="000000"/>
              </a:solidFill>
              <a:highlight>
                <a:srgbClr val="FFFFFF"/>
              </a:highlight>
              <a:latin typeface="Avenir Next" panose="020B0503020202020204" pitchFamily="34" charset="0"/>
            </a:rPr>
            <a:t> in Paris ET-</a:t>
          </a:r>
          <a:r>
            <a:rPr lang="it-IT" sz="1600" b="0" kern="1200" dirty="0" err="1">
              <a:solidFill>
                <a:srgbClr val="000000"/>
              </a:solidFill>
              <a:highlight>
                <a:srgbClr val="FFFFFF"/>
              </a:highlight>
              <a:latin typeface="Avenir Next" panose="020B0503020202020204" pitchFamily="34" charset="0"/>
            </a:rPr>
            <a:t>syposium</a:t>
          </a:r>
          <a:r>
            <a:rPr lang="it-IT" sz="1600" b="0" kern="1200" dirty="0">
              <a:solidFill>
                <a:srgbClr val="000000"/>
              </a:solidFill>
              <a:highlight>
                <a:srgbClr val="FFFFFF"/>
              </a:highlight>
              <a:latin typeface="Avenir Next" panose="020B0503020202020204" pitchFamily="34" charset="0"/>
            </a:rPr>
            <a:t> - </a:t>
          </a:r>
          <a:r>
            <a:rPr lang="it-IT" sz="1600" b="0" i="0" kern="1200" dirty="0">
              <a:solidFill>
                <a:srgbClr val="000000"/>
              </a:solidFill>
              <a:effectLst/>
              <a:highlight>
                <a:srgbClr val="FFFFFF"/>
              </a:highlight>
              <a:latin typeface="Avenir Next" panose="020B0503020202020204" pitchFamily="34" charset="0"/>
            </a:rPr>
            <a:t>Report in a .pdf format and ET-PP project template to be </a:t>
          </a:r>
          <a:r>
            <a:rPr lang="it-IT" sz="1600" b="0" i="0" kern="1200" dirty="0" err="1">
              <a:solidFill>
                <a:srgbClr val="000000"/>
              </a:solidFill>
              <a:effectLst/>
              <a:highlight>
                <a:srgbClr val="FFFFFF"/>
              </a:highlight>
              <a:latin typeface="Avenir Next" panose="020B0503020202020204" pitchFamily="34" charset="0"/>
            </a:rPr>
            <a:t>uploaded</a:t>
          </a:r>
          <a:r>
            <a:rPr lang="it-IT" sz="1600" b="0" i="0" kern="1200" dirty="0">
              <a:solidFill>
                <a:srgbClr val="000000"/>
              </a:solidFill>
              <a:effectLst/>
              <a:highlight>
                <a:srgbClr val="FFFFFF"/>
              </a:highlight>
              <a:latin typeface="Avenir Next" panose="020B0503020202020204" pitchFamily="34" charset="0"/>
            </a:rPr>
            <a:t> in the SEDIA </a:t>
          </a:r>
          <a:r>
            <a:rPr lang="it-IT" sz="1600" b="0" i="0" kern="1200" dirty="0" err="1">
              <a:solidFill>
                <a:srgbClr val="000000"/>
              </a:solidFill>
              <a:effectLst/>
              <a:highlight>
                <a:srgbClr val="FFFFFF"/>
              </a:highlight>
              <a:latin typeface="Avenir Next" panose="020B0503020202020204" pitchFamily="34" charset="0"/>
            </a:rPr>
            <a:t>portal</a:t>
          </a:r>
          <a:r>
            <a:rPr lang="it-IT" sz="1600" b="0" i="0" kern="1200" dirty="0">
              <a:solidFill>
                <a:srgbClr val="000000"/>
              </a:solidFill>
              <a:effectLst/>
              <a:highlight>
                <a:srgbClr val="FFFFFF"/>
              </a:highlight>
              <a:latin typeface="Avenir Next" panose="020B0503020202020204" pitchFamily="34" charset="0"/>
            </a:rPr>
            <a:t> by </a:t>
          </a:r>
          <a:r>
            <a:rPr lang="it-IT" sz="1600" b="0" i="0" kern="1200" dirty="0" err="1">
              <a:solidFill>
                <a:srgbClr val="000000"/>
              </a:solidFill>
              <a:effectLst/>
              <a:highlight>
                <a:srgbClr val="FFFFFF"/>
              </a:highlight>
              <a:latin typeface="Avenir Next" panose="020B0503020202020204" pitchFamily="34" charset="0"/>
            </a:rPr>
            <a:t>October</a:t>
          </a:r>
          <a:endParaRPr lang="it-IT" sz="1600" b="0" kern="1200" dirty="0">
            <a:latin typeface="Avenir Next" panose="020B0503020202020204" pitchFamily="34" charset="0"/>
          </a:endParaRPr>
        </a:p>
      </dsp:txBody>
      <dsp:txXfrm>
        <a:off x="234399" y="2245173"/>
        <a:ext cx="1964006" cy="2511562"/>
      </dsp:txXfrm>
    </dsp:sp>
    <dsp:sp modelId="{9F98560D-94CE-448C-A80E-4C2A0BDAF3FE}">
      <dsp:nvSpPr>
        <dsp:cNvPr id="0" name=""/>
        <dsp:cNvSpPr/>
      </dsp:nvSpPr>
      <dsp:spPr>
        <a:xfrm>
          <a:off x="3082209" y="762160"/>
          <a:ext cx="883803" cy="8838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13AB96-7DCD-4F97-86B0-9C3BADCC0AF0}">
      <dsp:nvSpPr>
        <dsp:cNvPr id="0" name=""/>
        <dsp:cNvSpPr/>
      </dsp:nvSpPr>
      <dsp:spPr>
        <a:xfrm>
          <a:off x="2542107" y="2245173"/>
          <a:ext cx="1964006" cy="2511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it-IT" sz="1600" b="0" i="0" kern="1200" dirty="0">
              <a:solidFill>
                <a:srgbClr val="000000"/>
              </a:solidFill>
              <a:effectLst/>
              <a:latin typeface="Avenir Next" panose="020B0503020202020204" pitchFamily="34" charset="0"/>
            </a:rPr>
            <a:t>Lead the </a:t>
          </a:r>
          <a:r>
            <a:rPr lang="it-IT" sz="1600" b="0" i="0" kern="1200" dirty="0" err="1">
              <a:solidFill>
                <a:srgbClr val="000000"/>
              </a:solidFill>
              <a:effectLst/>
              <a:latin typeface="Avenir Next" panose="020B0503020202020204" pitchFamily="34" charset="0"/>
            </a:rPr>
            <a:t>sustainable</a:t>
          </a:r>
          <a:r>
            <a:rPr lang="it-IT" sz="1600" b="0" i="0" kern="1200" dirty="0">
              <a:solidFill>
                <a:srgbClr val="000000"/>
              </a:solidFill>
              <a:effectLst/>
              <a:latin typeface="Avenir Next" panose="020B0503020202020204" pitchFamily="34" charset="0"/>
            </a:rPr>
            <a:t> </a:t>
          </a:r>
          <a:r>
            <a:rPr lang="it-IT" sz="1600" b="0" i="0" kern="1200" dirty="0" err="1">
              <a:solidFill>
                <a:srgbClr val="000000"/>
              </a:solidFill>
              <a:effectLst/>
              <a:latin typeface="Avenir Next" panose="020B0503020202020204" pitchFamily="34" charset="0"/>
            </a:rPr>
            <a:t>development</a:t>
          </a:r>
          <a:r>
            <a:rPr lang="it-IT" sz="1600" b="0" i="0" kern="1200" dirty="0">
              <a:solidFill>
                <a:srgbClr val="000000"/>
              </a:solidFill>
              <a:effectLst/>
              <a:latin typeface="Avenir Next" panose="020B0503020202020204" pitchFamily="34" charset="0"/>
            </a:rPr>
            <a:t> </a:t>
          </a:r>
          <a:r>
            <a:rPr lang="it-IT" sz="1600" b="0" i="0" kern="1200" dirty="0" err="1">
              <a:solidFill>
                <a:srgbClr val="000000"/>
              </a:solidFill>
              <a:effectLst/>
              <a:latin typeface="Avenir Next" panose="020B0503020202020204" pitchFamily="34" charset="0"/>
            </a:rPr>
            <a:t>implementation</a:t>
          </a:r>
          <a:r>
            <a:rPr lang="it-IT" sz="1600" b="0" i="0" kern="1200" dirty="0">
              <a:solidFill>
                <a:srgbClr val="000000"/>
              </a:solidFill>
              <a:effectLst/>
              <a:latin typeface="Avenir Next" panose="020B0503020202020204" pitchFamily="34" charset="0"/>
            </a:rPr>
            <a:t> Strategy</a:t>
          </a:r>
          <a:endParaRPr lang="en-US" sz="1600" kern="1200" dirty="0">
            <a:latin typeface="Avenir Next" panose="020B0503020202020204" pitchFamily="34" charset="0"/>
          </a:endParaRPr>
        </a:p>
      </dsp:txBody>
      <dsp:txXfrm>
        <a:off x="2542107" y="2245173"/>
        <a:ext cx="1964006" cy="2511562"/>
      </dsp:txXfrm>
    </dsp:sp>
    <dsp:sp modelId="{D2473AD1-9EA5-4D79-A4A7-18CECEF7A8B1}">
      <dsp:nvSpPr>
        <dsp:cNvPr id="0" name=""/>
        <dsp:cNvSpPr/>
      </dsp:nvSpPr>
      <dsp:spPr>
        <a:xfrm>
          <a:off x="5389917" y="762160"/>
          <a:ext cx="883803" cy="8838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D20FE9-8DE6-4F02-9C58-9D82355CEC14}">
      <dsp:nvSpPr>
        <dsp:cNvPr id="0" name=""/>
        <dsp:cNvSpPr/>
      </dsp:nvSpPr>
      <dsp:spPr>
        <a:xfrm>
          <a:off x="4849815" y="2245173"/>
          <a:ext cx="1964006" cy="2511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effectLst/>
              <a:latin typeface="Avenir Next" panose="020B0503020202020204" pitchFamily="34" charset="0"/>
            </a:rPr>
            <a:t>Enforce the collaboration with WP8 (meeting organized in Napoli to discuss computing sustainability (CNRS)</a:t>
          </a:r>
        </a:p>
      </dsp:txBody>
      <dsp:txXfrm>
        <a:off x="4849815" y="2245173"/>
        <a:ext cx="1964006" cy="25115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E6F7C0-63E7-47BA-8366-80AAFF735CE8}">
      <dsp:nvSpPr>
        <dsp:cNvPr id="0" name=""/>
        <dsp:cNvSpPr/>
      </dsp:nvSpPr>
      <dsp:spPr>
        <a:xfrm>
          <a:off x="1043486" y="628"/>
          <a:ext cx="797343" cy="7973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5DB51B-44CB-4DD3-9647-3696E49AAE4A}">
      <dsp:nvSpPr>
        <dsp:cNvPr id="0" name=""/>
        <dsp:cNvSpPr/>
      </dsp:nvSpPr>
      <dsp:spPr>
        <a:xfrm>
          <a:off x="556220" y="1625680"/>
          <a:ext cx="1771875" cy="3892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ts val="0"/>
            </a:spcAft>
            <a:buNone/>
          </a:pPr>
          <a:r>
            <a:rPr lang="en-US" sz="1600" b="0" u="none" kern="1200" dirty="0">
              <a:latin typeface="Avenir Next" panose="020B0503020202020204" pitchFamily="34" charset="0"/>
            </a:rPr>
            <a:t>Work on sustainability aspects topics relevant for E T different phases: the  design construction phase; operation phase,  (including various upgrades along the years. Contribute to the strategy for excavated material </a:t>
          </a:r>
        </a:p>
      </dsp:txBody>
      <dsp:txXfrm>
        <a:off x="556220" y="1625680"/>
        <a:ext cx="1771875" cy="3892587"/>
      </dsp:txXfrm>
    </dsp:sp>
    <dsp:sp modelId="{9F98560D-94CE-448C-A80E-4C2A0BDAF3FE}">
      <dsp:nvSpPr>
        <dsp:cNvPr id="0" name=""/>
        <dsp:cNvSpPr/>
      </dsp:nvSpPr>
      <dsp:spPr>
        <a:xfrm>
          <a:off x="3125439" y="628"/>
          <a:ext cx="797343" cy="7973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13AB96-7DCD-4F97-86B0-9C3BADCC0AF0}">
      <dsp:nvSpPr>
        <dsp:cNvPr id="0" name=""/>
        <dsp:cNvSpPr/>
      </dsp:nvSpPr>
      <dsp:spPr>
        <a:xfrm>
          <a:off x="2638173" y="1625680"/>
          <a:ext cx="1771875" cy="3892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ts val="0"/>
            </a:spcAft>
            <a:buNone/>
          </a:pPr>
          <a:r>
            <a:rPr lang="en-US" sz="1600" kern="1200" dirty="0">
              <a:latin typeface="Avenir Next" panose="020B0503020202020204" pitchFamily="34" charset="0"/>
            </a:rPr>
            <a:t>Development of a collective methodology to implement ET sustainability plan (smart energy, environmental, social, and territorial impact) - Liaisons with the socio-economic impact analysis </a:t>
          </a:r>
        </a:p>
      </dsp:txBody>
      <dsp:txXfrm>
        <a:off x="2638173" y="1625680"/>
        <a:ext cx="1771875" cy="3892587"/>
      </dsp:txXfrm>
    </dsp:sp>
    <dsp:sp modelId="{D2473AD1-9EA5-4D79-A4A7-18CECEF7A8B1}">
      <dsp:nvSpPr>
        <dsp:cNvPr id="0" name=""/>
        <dsp:cNvSpPr/>
      </dsp:nvSpPr>
      <dsp:spPr>
        <a:xfrm>
          <a:off x="5207392" y="628"/>
          <a:ext cx="797343" cy="7973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D20FE9-8DE6-4F02-9C58-9D82355CEC14}">
      <dsp:nvSpPr>
        <dsp:cNvPr id="0" name=""/>
        <dsp:cNvSpPr/>
      </dsp:nvSpPr>
      <dsp:spPr>
        <a:xfrm>
          <a:off x="4720126" y="1625680"/>
          <a:ext cx="1771875" cy="3892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ts val="0"/>
            </a:spcAft>
            <a:buNone/>
          </a:pPr>
          <a:r>
            <a:rPr lang="it-IT" sz="1600" kern="1200" dirty="0" err="1">
              <a:latin typeface="Avenir Next" panose="020B0503020202020204" pitchFamily="34" charset="0"/>
            </a:rPr>
            <a:t>Analyse</a:t>
          </a:r>
          <a:r>
            <a:rPr lang="it-IT" sz="1600" kern="1200" dirty="0">
              <a:latin typeface="Avenir Next" panose="020B0503020202020204" pitchFamily="34" charset="0"/>
            </a:rPr>
            <a:t> </a:t>
          </a:r>
          <a:r>
            <a:rPr lang="it-IT" sz="1600" kern="1200" dirty="0" err="1">
              <a:latin typeface="Avenir Next" panose="020B0503020202020204" pitchFamily="34" charset="0"/>
            </a:rPr>
            <a:t>measurable</a:t>
          </a:r>
          <a:r>
            <a:rPr lang="it-IT" sz="1600" kern="1200" dirty="0">
              <a:latin typeface="Avenir Next" panose="020B0503020202020204" pitchFamily="34" charset="0"/>
            </a:rPr>
            <a:t> </a:t>
          </a:r>
          <a:r>
            <a:rPr lang="it-IT" sz="1600" kern="1200" dirty="0" err="1">
              <a:latin typeface="Avenir Next" panose="020B0503020202020204" pitchFamily="34" charset="0"/>
            </a:rPr>
            <a:t>values</a:t>
          </a:r>
          <a:r>
            <a:rPr lang="it-IT" sz="1600" kern="1200" dirty="0">
              <a:latin typeface="Avenir Next" panose="020B0503020202020204" pitchFamily="34" charset="0"/>
            </a:rPr>
            <a:t>, </a:t>
          </a:r>
          <a:r>
            <a:rPr lang="it-IT" sz="1600" kern="1200" dirty="0" err="1">
              <a:latin typeface="Avenir Next" panose="020B0503020202020204" pitchFamily="34" charset="0"/>
            </a:rPr>
            <a:t>helping</a:t>
          </a:r>
          <a:r>
            <a:rPr lang="it-IT" sz="1600" kern="1200" dirty="0">
              <a:latin typeface="Avenir Next" panose="020B0503020202020204" pitchFamily="34" charset="0"/>
            </a:rPr>
            <a:t> to </a:t>
          </a:r>
          <a:r>
            <a:rPr lang="it-IT" sz="1600" kern="1200" dirty="0" err="1">
              <a:latin typeface="Avenir Next" panose="020B0503020202020204" pitchFamily="34" charset="0"/>
            </a:rPr>
            <a:t>calculate</a:t>
          </a:r>
          <a:r>
            <a:rPr lang="it-IT" sz="1600" kern="1200" dirty="0">
              <a:latin typeface="Avenir Next" panose="020B0503020202020204" pitchFamily="34" charset="0"/>
            </a:rPr>
            <a:t> the </a:t>
          </a:r>
          <a:r>
            <a:rPr lang="it-IT" sz="1600" kern="1200" dirty="0" err="1">
              <a:latin typeface="Avenir Next" panose="020B0503020202020204" pitchFamily="34" charset="0"/>
            </a:rPr>
            <a:t>sustainable</a:t>
          </a:r>
          <a:r>
            <a:rPr lang="it-IT" sz="1600" kern="1200" dirty="0">
              <a:latin typeface="Avenir Next" panose="020B0503020202020204" pitchFamily="34" charset="0"/>
            </a:rPr>
            <a:t> and </a:t>
          </a:r>
          <a:r>
            <a:rPr lang="it-IT" sz="1600" kern="1200" dirty="0" err="1">
              <a:latin typeface="Avenir Next" panose="020B0503020202020204" pitchFamily="34" charset="0"/>
            </a:rPr>
            <a:t>environmental</a:t>
          </a:r>
          <a:r>
            <a:rPr lang="it-IT" sz="1600" kern="1200" dirty="0">
              <a:latin typeface="Avenir Next" panose="020B0503020202020204" pitchFamily="34" charset="0"/>
            </a:rPr>
            <a:t> impact of a business (KPI, ESG, DNSH, )</a:t>
          </a:r>
          <a:endParaRPr lang="en-US" sz="1600" kern="1200" dirty="0">
            <a:latin typeface="Avenir Next" panose="020B0503020202020204" pitchFamily="34" charset="0"/>
          </a:endParaRPr>
        </a:p>
      </dsp:txBody>
      <dsp:txXfrm>
        <a:off x="4720126" y="1625680"/>
        <a:ext cx="1771875" cy="38925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6454B-569A-B149-AEC7-7971150C98FE}">
      <dsp:nvSpPr>
        <dsp:cNvPr id="0" name=""/>
        <dsp:cNvSpPr/>
      </dsp:nvSpPr>
      <dsp:spPr>
        <a:xfrm>
          <a:off x="0" y="0"/>
          <a:ext cx="704822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77718A-141C-8D46-8BCB-569FEE0634EB}">
      <dsp:nvSpPr>
        <dsp:cNvPr id="0" name=""/>
        <dsp:cNvSpPr/>
      </dsp:nvSpPr>
      <dsp:spPr>
        <a:xfrm>
          <a:off x="0" y="0"/>
          <a:ext cx="7048222" cy="1379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ct val="35000"/>
            </a:spcAft>
            <a:buNone/>
          </a:pPr>
          <a:r>
            <a:rPr lang="en-GB" sz="1800" b="1" kern="1200" noProof="0" dirty="0">
              <a:solidFill>
                <a:srgbClr val="44546A"/>
              </a:solidFill>
              <a:highlight>
                <a:srgbClr val="FFFFFF"/>
              </a:highlight>
              <a:latin typeface="Avenir Next" panose="020B0503020202020204" pitchFamily="34" charset="0"/>
              <a:ea typeface="+mn-ea"/>
              <a:cs typeface="+mn-cs"/>
            </a:rPr>
            <a:t>WP5</a:t>
          </a:r>
          <a:r>
            <a:rPr lang="en-GB" sz="1800" kern="1200" noProof="0" dirty="0">
              <a:solidFill>
                <a:srgbClr val="44546A"/>
              </a:solidFill>
              <a:highlight>
                <a:srgbClr val="FFFFFF"/>
              </a:highlight>
              <a:latin typeface="Avenir Next" panose="020B0503020202020204" pitchFamily="34" charset="0"/>
              <a:ea typeface="+mn-ea"/>
              <a:cs typeface="+mn-cs"/>
            </a:rPr>
            <a:t> - ETO Civil and mechanical  engineering (</a:t>
          </a:r>
          <a:r>
            <a:rPr lang="en-US" sz="1800" kern="1200" dirty="0">
              <a:solidFill>
                <a:srgbClr val="44546A"/>
              </a:solidFill>
              <a:highlight>
                <a:srgbClr val="FFFFFF"/>
              </a:highlight>
              <a:latin typeface="Avenir Next" panose="020B0503020202020204" pitchFamily="34" charset="0"/>
              <a:ea typeface="+mn-ea"/>
              <a:cs typeface="+mn-cs"/>
            </a:rPr>
            <a:t>framework study for setting up an environmental and energy due diligence for whole ET RI; identification of environmental mitigation measures in construction and operation phases; etc.)</a:t>
          </a:r>
          <a:endParaRPr lang="en-GB" sz="1800" kern="1200" noProof="0" dirty="0">
            <a:solidFill>
              <a:srgbClr val="44546A"/>
            </a:solidFill>
            <a:highlight>
              <a:srgbClr val="FFFFFF"/>
            </a:highlight>
            <a:latin typeface="Avenir Next" panose="020B0503020202020204" pitchFamily="34" charset="0"/>
            <a:ea typeface="+mn-ea"/>
            <a:cs typeface="+mn-cs"/>
          </a:endParaRPr>
        </a:p>
      </dsp:txBody>
      <dsp:txXfrm>
        <a:off x="0" y="0"/>
        <a:ext cx="7048222" cy="1379724"/>
      </dsp:txXfrm>
    </dsp:sp>
    <dsp:sp modelId="{BBAC54A6-CD8C-9744-B9A4-1B09F9264FE4}">
      <dsp:nvSpPr>
        <dsp:cNvPr id="0" name=""/>
        <dsp:cNvSpPr/>
      </dsp:nvSpPr>
      <dsp:spPr>
        <a:xfrm>
          <a:off x="0" y="1379724"/>
          <a:ext cx="704822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923C95-F03F-174C-AFEE-09F5685ECD1B}">
      <dsp:nvSpPr>
        <dsp:cNvPr id="0" name=""/>
        <dsp:cNvSpPr/>
      </dsp:nvSpPr>
      <dsp:spPr>
        <a:xfrm>
          <a:off x="0" y="1379724"/>
          <a:ext cx="7048222" cy="1379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ct val="35000"/>
            </a:spcAft>
            <a:buNone/>
          </a:pPr>
          <a:r>
            <a:rPr lang="en-GB" sz="1800" b="1" i="0" kern="1200" noProof="0" dirty="0">
              <a:highlight>
                <a:srgbClr val="00FFFF"/>
              </a:highlight>
            </a:rPr>
            <a:t>WP7 - </a:t>
          </a:r>
          <a:r>
            <a:rPr lang="en-GB" sz="1800" b="0" i="0" kern="1200" noProof="0" dirty="0">
              <a:highlight>
                <a:srgbClr val="00FFFF"/>
              </a:highlight>
            </a:rPr>
            <a:t>I</a:t>
          </a:r>
          <a:r>
            <a:rPr lang="en-GB" sz="1800" kern="1200" noProof="0" dirty="0">
              <a:solidFill>
                <a:srgbClr val="44546A"/>
              </a:solidFill>
              <a:highlight>
                <a:srgbClr val="00FFFF"/>
              </a:highlight>
              <a:latin typeface="Avenir Next" panose="020B0503020202020204" pitchFamily="34" charset="0"/>
              <a:ea typeface="+mn-ea"/>
              <a:cs typeface="+mn-cs"/>
            </a:rPr>
            <a:t>nnovation and Industrial engagement – Organize a joint meeting on sustainability to enforce industrial engagement </a:t>
          </a:r>
          <a:endParaRPr lang="it-IT" sz="1800" kern="1200" dirty="0">
            <a:highlight>
              <a:srgbClr val="00FFFF"/>
            </a:highlight>
          </a:endParaRPr>
        </a:p>
      </dsp:txBody>
      <dsp:txXfrm>
        <a:off x="0" y="1379724"/>
        <a:ext cx="7048222" cy="1379724"/>
      </dsp:txXfrm>
    </dsp:sp>
    <dsp:sp modelId="{3C21BFA4-95B3-514B-B48A-B478DE1332D7}">
      <dsp:nvSpPr>
        <dsp:cNvPr id="0" name=""/>
        <dsp:cNvSpPr/>
      </dsp:nvSpPr>
      <dsp:spPr>
        <a:xfrm>
          <a:off x="0" y="2759448"/>
          <a:ext cx="704822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783621-E364-6644-AEC2-D43F625D16DC}">
      <dsp:nvSpPr>
        <dsp:cNvPr id="0" name=""/>
        <dsp:cNvSpPr/>
      </dsp:nvSpPr>
      <dsp:spPr>
        <a:xfrm>
          <a:off x="0" y="2759448"/>
          <a:ext cx="7048222" cy="1379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ct val="35000"/>
            </a:spcAft>
            <a:buNone/>
          </a:pPr>
          <a:r>
            <a:rPr lang="en-GB" sz="1800" b="1" kern="1200" noProof="0" dirty="0">
              <a:solidFill>
                <a:schemeClr val="tx2"/>
              </a:solidFill>
              <a:highlight>
                <a:srgbClr val="FFFFFF"/>
              </a:highlight>
              <a:latin typeface="Avenir Next" panose="020B0503020202020204" pitchFamily="34" charset="0"/>
            </a:rPr>
            <a:t>WP8</a:t>
          </a:r>
          <a:r>
            <a:rPr lang="en-GB" sz="1800" kern="1200" noProof="0" dirty="0">
              <a:solidFill>
                <a:schemeClr val="tx2"/>
              </a:solidFill>
              <a:highlight>
                <a:srgbClr val="FFFFFF"/>
              </a:highlight>
              <a:latin typeface="Avenir Next" panose="020B0503020202020204" pitchFamily="34" charset="0"/>
            </a:rPr>
            <a:t> - Link established at Sustainability Workshop, renewed at Maastricht 2024 Symposium, next WP8 meeting in Naples July, 9 2024</a:t>
          </a:r>
        </a:p>
      </dsp:txBody>
      <dsp:txXfrm>
        <a:off x="0" y="2759448"/>
        <a:ext cx="7048222" cy="1379724"/>
      </dsp:txXfrm>
    </dsp:sp>
    <dsp:sp modelId="{BDF58278-0A6A-2146-A744-5661DBE8A14E}">
      <dsp:nvSpPr>
        <dsp:cNvPr id="0" name=""/>
        <dsp:cNvSpPr/>
      </dsp:nvSpPr>
      <dsp:spPr>
        <a:xfrm>
          <a:off x="0" y="4139172"/>
          <a:ext cx="704822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4924D6-EE4A-ED4B-92C7-B8F9817EA993}">
      <dsp:nvSpPr>
        <dsp:cNvPr id="0" name=""/>
        <dsp:cNvSpPr/>
      </dsp:nvSpPr>
      <dsp:spPr>
        <a:xfrm>
          <a:off x="0" y="4139172"/>
          <a:ext cx="7048222" cy="1379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ct val="35000"/>
            </a:spcAft>
            <a:buNone/>
          </a:pPr>
          <a:r>
            <a:rPr lang="en-GB" sz="1800" b="1" kern="1200" noProof="0" dirty="0">
              <a:solidFill>
                <a:schemeClr val="tx2"/>
              </a:solidFill>
              <a:highlight>
                <a:srgbClr val="FFFFFF"/>
              </a:highlight>
              <a:latin typeface="Avenir Next" panose="020B0503020202020204" pitchFamily="34" charset="0"/>
            </a:rPr>
            <a:t>WP10 - </a:t>
          </a:r>
          <a:r>
            <a:rPr lang="en-GB" sz="1800" kern="1200" noProof="0" dirty="0">
              <a:solidFill>
                <a:schemeClr val="tx2"/>
              </a:solidFill>
              <a:highlight>
                <a:srgbClr val="FFFFFF"/>
              </a:highlight>
              <a:latin typeface="Avenir Next" panose="020B0503020202020204" pitchFamily="34" charset="0"/>
            </a:rPr>
            <a:t>Drafting of the texts for the new EGO website page "Sustainability for ET”</a:t>
          </a:r>
        </a:p>
      </dsp:txBody>
      <dsp:txXfrm>
        <a:off x="0" y="4139172"/>
        <a:ext cx="7048222" cy="1379724"/>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venir Next" panose="020B0503020202020204" pitchFamily="34" charset="0"/>
              </a:defRPr>
            </a:lvl1pPr>
          </a:lstStyle>
          <a:p>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venir Next" panose="020B0503020202020204" pitchFamily="34" charset="0"/>
              </a:defRPr>
            </a:lvl1pPr>
          </a:lstStyle>
          <a:p>
            <a:fld id="{D4299FB5-36A8-4864-ABC5-37646999CE00}" type="datetimeFigureOut">
              <a:rPr lang="it-IT" smtClean="0"/>
              <a:pPr/>
              <a:t>17/06/24</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venir Next" panose="020B0503020202020204" pitchFamily="34" charset="0"/>
              </a:defRPr>
            </a:lvl1pPr>
          </a:lstStyle>
          <a:p>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venir Next" panose="020B0503020202020204" pitchFamily="34" charset="0"/>
              </a:defRPr>
            </a:lvl1pPr>
          </a:lstStyle>
          <a:p>
            <a:fld id="{3C12B0AA-497A-4C26-9A7F-F512001DDE29}" type="slidenum">
              <a:rPr lang="it-IT" smtClean="0"/>
              <a:pPr/>
              <a:t>‹N›</a:t>
            </a:fld>
            <a:endParaRPr lang="it-IT" dirty="0"/>
          </a:p>
        </p:txBody>
      </p:sp>
    </p:spTree>
    <p:extLst>
      <p:ext uri="{BB962C8B-B14F-4D97-AF65-F5344CB8AC3E}">
        <p14:creationId xmlns:p14="http://schemas.microsoft.com/office/powerpoint/2010/main" val="1879304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venir Next" panose="020B0503020202020204" pitchFamily="34" charset="0"/>
        <a:ea typeface="+mn-ea"/>
        <a:cs typeface="+mn-cs"/>
      </a:defRPr>
    </a:lvl1pPr>
    <a:lvl2pPr marL="457200" algn="l" defTabSz="914400" rtl="0" eaLnBrk="1" latinLnBrk="0" hangingPunct="1">
      <a:defRPr sz="1200" b="0" i="0" kern="1200">
        <a:solidFill>
          <a:schemeClr val="tx1"/>
        </a:solidFill>
        <a:latin typeface="Avenir Next" panose="020B0503020202020204" pitchFamily="34" charset="0"/>
        <a:ea typeface="+mn-ea"/>
        <a:cs typeface="+mn-cs"/>
      </a:defRPr>
    </a:lvl2pPr>
    <a:lvl3pPr marL="914400" algn="l" defTabSz="914400" rtl="0" eaLnBrk="1" latinLnBrk="0" hangingPunct="1">
      <a:defRPr sz="1200" b="0" i="0" kern="1200">
        <a:solidFill>
          <a:schemeClr val="tx1"/>
        </a:solidFill>
        <a:latin typeface="Avenir Next" panose="020B0503020202020204" pitchFamily="34" charset="0"/>
        <a:ea typeface="+mn-ea"/>
        <a:cs typeface="+mn-cs"/>
      </a:defRPr>
    </a:lvl3pPr>
    <a:lvl4pPr marL="1371600" algn="l" defTabSz="914400" rtl="0" eaLnBrk="1" latinLnBrk="0" hangingPunct="1">
      <a:defRPr sz="1200" b="0" i="0" kern="1200">
        <a:solidFill>
          <a:schemeClr val="tx1"/>
        </a:solidFill>
        <a:latin typeface="Avenir Next" panose="020B0503020202020204" pitchFamily="34" charset="0"/>
        <a:ea typeface="+mn-ea"/>
        <a:cs typeface="+mn-cs"/>
      </a:defRPr>
    </a:lvl4pPr>
    <a:lvl5pPr marL="1828800" algn="l" defTabSz="914400" rtl="0" eaLnBrk="1" latinLnBrk="0" hangingPunct="1">
      <a:defRPr sz="1200" b="0" i="0" kern="1200">
        <a:solidFill>
          <a:schemeClr val="tx1"/>
        </a:solidFill>
        <a:latin typeface="Avenir Next" panose="020B0503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 questa slide, inserisco le principali attività che stiamo svolgendo ad EGO</a:t>
            </a:r>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2B0AA-497A-4C26-9A7F-F512001DDE29}" type="slidenum">
              <a:rPr kumimoji="0" lang="it-IT" sz="1200" b="0" i="0" u="none" strike="noStrike" kern="1200" cap="none" spc="0" normalizeH="0" baseline="0" noProof="0" smtClean="0">
                <a:ln>
                  <a:noFill/>
                </a:ln>
                <a:solidFill>
                  <a:prstClr val="black"/>
                </a:solidFill>
                <a:effectLst/>
                <a:uLnTx/>
                <a:uFillTx/>
                <a:latin typeface="Avenir Next" panose="020B05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t-IT" sz="12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3587732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800" kern="0" dirty="0" err="1">
                <a:solidFill>
                  <a:srgbClr val="0D0D0D"/>
                </a:solidFill>
                <a:effectLst/>
                <a:ea typeface="Times New Roman" panose="02020603050405020304" pitchFamily="18" charset="0"/>
              </a:rPr>
              <a:t>KPIs</a:t>
            </a:r>
            <a:r>
              <a:rPr lang="it-IT" sz="1800" kern="0" dirty="0">
                <a:solidFill>
                  <a:srgbClr val="0D0D0D"/>
                </a:solidFill>
                <a:effectLst/>
                <a:ea typeface="Times New Roman" panose="02020603050405020304" pitchFamily="18" charset="0"/>
              </a:rPr>
              <a:t> are </a:t>
            </a:r>
            <a:r>
              <a:rPr lang="it-IT" sz="1800" kern="0" dirty="0" err="1">
                <a:solidFill>
                  <a:srgbClr val="0D0D0D"/>
                </a:solidFill>
                <a:effectLst/>
                <a:ea typeface="Times New Roman" panose="02020603050405020304" pitchFamily="18" charset="0"/>
              </a:rPr>
              <a:t>metrics</a:t>
            </a:r>
            <a:r>
              <a:rPr lang="it-IT" sz="1800" kern="0" dirty="0">
                <a:solidFill>
                  <a:srgbClr val="0D0D0D"/>
                </a:solidFill>
                <a:effectLst/>
                <a:ea typeface="Times New Roman" panose="02020603050405020304" pitchFamily="18" charset="0"/>
              </a:rPr>
              <a:t> </a:t>
            </a:r>
            <a:r>
              <a:rPr lang="it-IT" sz="1800" kern="0" dirty="0" err="1">
                <a:solidFill>
                  <a:srgbClr val="0D0D0D"/>
                </a:solidFill>
                <a:effectLst/>
                <a:ea typeface="Times New Roman" panose="02020603050405020304" pitchFamily="18" charset="0"/>
              </a:rPr>
              <a:t>used</a:t>
            </a:r>
            <a:r>
              <a:rPr lang="it-IT" sz="1800" kern="0" dirty="0">
                <a:solidFill>
                  <a:srgbClr val="0D0D0D"/>
                </a:solidFill>
                <a:effectLst/>
                <a:ea typeface="Times New Roman" panose="02020603050405020304" pitchFamily="18" charset="0"/>
              </a:rPr>
              <a:t> to </a:t>
            </a:r>
            <a:r>
              <a:rPr lang="it-IT" sz="1800" kern="0" dirty="0" err="1">
                <a:solidFill>
                  <a:srgbClr val="0D0D0D"/>
                </a:solidFill>
                <a:effectLst/>
                <a:ea typeface="Times New Roman" panose="02020603050405020304" pitchFamily="18" charset="0"/>
              </a:rPr>
              <a:t>measure</a:t>
            </a:r>
            <a:r>
              <a:rPr lang="it-IT" sz="1800" kern="0" dirty="0">
                <a:solidFill>
                  <a:srgbClr val="0D0D0D"/>
                </a:solidFill>
                <a:effectLst/>
                <a:ea typeface="Times New Roman" panose="02020603050405020304" pitchFamily="18" charset="0"/>
              </a:rPr>
              <a:t> an </a:t>
            </a:r>
            <a:r>
              <a:rPr lang="it-IT" sz="1800" kern="0" dirty="0" err="1">
                <a:solidFill>
                  <a:srgbClr val="0D0D0D"/>
                </a:solidFill>
                <a:effectLst/>
                <a:ea typeface="Times New Roman" panose="02020603050405020304" pitchFamily="18" charset="0"/>
              </a:rPr>
              <a:t>organization's</a:t>
            </a:r>
            <a:r>
              <a:rPr lang="it-IT" sz="1800" kern="0" dirty="0">
                <a:solidFill>
                  <a:srgbClr val="0D0D0D"/>
                </a:solidFill>
                <a:effectLst/>
                <a:ea typeface="Times New Roman" panose="02020603050405020304" pitchFamily="18" charset="0"/>
              </a:rPr>
              <a:t> performance </a:t>
            </a:r>
            <a:r>
              <a:rPr lang="it-IT" sz="1800" kern="0" dirty="0" err="1">
                <a:solidFill>
                  <a:srgbClr val="0D0D0D"/>
                </a:solidFill>
                <a:effectLst/>
                <a:ea typeface="Times New Roman" panose="02020603050405020304" pitchFamily="18" charset="0"/>
              </a:rPr>
              <a:t>against</a:t>
            </a:r>
            <a:r>
              <a:rPr lang="it-IT" sz="1800" kern="0" dirty="0">
                <a:solidFill>
                  <a:srgbClr val="0D0D0D"/>
                </a:solidFill>
                <a:effectLst/>
                <a:ea typeface="Times New Roman" panose="02020603050405020304" pitchFamily="18" charset="0"/>
              </a:rPr>
              <a:t> </a:t>
            </a:r>
            <a:r>
              <a:rPr lang="it-IT" sz="1800" kern="0" dirty="0" err="1">
                <a:solidFill>
                  <a:srgbClr val="0D0D0D"/>
                </a:solidFill>
                <a:effectLst/>
                <a:ea typeface="Times New Roman" panose="02020603050405020304" pitchFamily="18" charset="0"/>
              </a:rPr>
              <a:t>its</a:t>
            </a:r>
            <a:r>
              <a:rPr lang="it-IT" sz="1800" kern="0" dirty="0">
                <a:solidFill>
                  <a:srgbClr val="0D0D0D"/>
                </a:solidFill>
                <a:effectLst/>
                <a:ea typeface="Times New Roman" panose="02020603050405020304" pitchFamily="18" charset="0"/>
              </a:rPr>
              <a:t> </a:t>
            </a:r>
            <a:r>
              <a:rPr lang="it-IT" sz="1800" kern="0" dirty="0" err="1">
                <a:solidFill>
                  <a:srgbClr val="0D0D0D"/>
                </a:solidFill>
                <a:effectLst/>
                <a:ea typeface="Times New Roman" panose="02020603050405020304" pitchFamily="18" charset="0"/>
              </a:rPr>
              <a:t>strategic</a:t>
            </a:r>
            <a:r>
              <a:rPr lang="it-IT" sz="1800" kern="0" dirty="0">
                <a:solidFill>
                  <a:srgbClr val="0D0D0D"/>
                </a:solidFill>
                <a:effectLst/>
                <a:ea typeface="Times New Roman" panose="02020603050405020304" pitchFamily="18" charset="0"/>
              </a:rPr>
              <a:t> </a:t>
            </a:r>
            <a:r>
              <a:rPr lang="it-IT" sz="1800" kern="0" dirty="0" err="1">
                <a:solidFill>
                  <a:srgbClr val="0D0D0D"/>
                </a:solidFill>
                <a:effectLst/>
                <a:ea typeface="Times New Roman" panose="02020603050405020304" pitchFamily="18" charset="0"/>
              </a:rPr>
              <a:t>objectives</a:t>
            </a:r>
            <a:r>
              <a:rPr lang="it-IT" sz="1800" kern="0" dirty="0">
                <a:solidFill>
                  <a:srgbClr val="0D0D0D"/>
                </a:solidFill>
                <a:effectLst/>
                <a:ea typeface="Times New Roman" panose="02020603050405020304" pitchFamily="18" charset="0"/>
              </a:rPr>
              <a:t>.</a:t>
            </a:r>
            <a:endParaRPr lang="it-IT" dirty="0"/>
          </a:p>
        </p:txBody>
      </p:sp>
      <p:sp>
        <p:nvSpPr>
          <p:cNvPr id="4" name="Segnaposto numero diapositiva 3"/>
          <p:cNvSpPr>
            <a:spLocks noGrp="1"/>
          </p:cNvSpPr>
          <p:nvPr>
            <p:ph type="sldNum" sz="quarter" idx="5"/>
          </p:nvPr>
        </p:nvSpPr>
        <p:spPr/>
        <p:txBody>
          <a:bodyPr/>
          <a:lstStyle/>
          <a:p>
            <a:fld id="{0D1F2187-BD6B-4CD4-8DF4-F350925E52CA}" type="slidenum">
              <a:rPr lang="it-IT" smtClean="0"/>
              <a:t>14</a:t>
            </a:fld>
            <a:endParaRPr lang="it-IT" dirty="0"/>
          </a:p>
        </p:txBody>
      </p:sp>
    </p:spTree>
    <p:extLst>
      <p:ext uri="{BB962C8B-B14F-4D97-AF65-F5344CB8AC3E}">
        <p14:creationId xmlns:p14="http://schemas.microsoft.com/office/powerpoint/2010/main" val="57287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800" kern="0" dirty="0" err="1">
                <a:solidFill>
                  <a:srgbClr val="0D0D0D"/>
                </a:solidFill>
                <a:effectLst/>
                <a:ea typeface="Times New Roman" panose="02020603050405020304" pitchFamily="18" charset="0"/>
              </a:rPr>
              <a:t>Criteria</a:t>
            </a:r>
            <a:r>
              <a:rPr lang="it-IT" sz="1800" kern="0" dirty="0">
                <a:solidFill>
                  <a:srgbClr val="0D0D0D"/>
                </a:solidFill>
                <a:effectLst/>
                <a:ea typeface="Times New Roman" panose="02020603050405020304" pitchFamily="18" charset="0"/>
              </a:rPr>
              <a:t> </a:t>
            </a:r>
            <a:r>
              <a:rPr lang="it-IT" sz="1800" kern="0" dirty="0" err="1">
                <a:solidFill>
                  <a:srgbClr val="0D0D0D"/>
                </a:solidFill>
                <a:effectLst/>
                <a:ea typeface="Times New Roman" panose="02020603050405020304" pitchFamily="18" charset="0"/>
              </a:rPr>
              <a:t>defined</a:t>
            </a:r>
            <a:r>
              <a:rPr lang="it-IT" sz="1800" kern="0" dirty="0">
                <a:solidFill>
                  <a:srgbClr val="0D0D0D"/>
                </a:solidFill>
                <a:effectLst/>
                <a:ea typeface="Times New Roman" panose="02020603050405020304" pitchFamily="18" charset="0"/>
              </a:rPr>
              <a:t> by the </a:t>
            </a:r>
            <a:r>
              <a:rPr lang="it-IT" sz="1800" kern="0" dirty="0" err="1">
                <a:solidFill>
                  <a:srgbClr val="0D0D0D"/>
                </a:solidFill>
                <a:effectLst/>
                <a:ea typeface="Times New Roman" panose="02020603050405020304" pitchFamily="18" charset="0"/>
              </a:rPr>
              <a:t>Italian</a:t>
            </a:r>
            <a:r>
              <a:rPr lang="it-IT" sz="1800" kern="0" dirty="0">
                <a:solidFill>
                  <a:srgbClr val="0D0D0D"/>
                </a:solidFill>
                <a:effectLst/>
                <a:ea typeface="Times New Roman" panose="02020603050405020304" pitchFamily="18" charset="0"/>
              </a:rPr>
              <a:t> government to </a:t>
            </a:r>
            <a:r>
              <a:rPr lang="it-IT" sz="1800" kern="0" dirty="0" err="1">
                <a:solidFill>
                  <a:srgbClr val="0D0D0D"/>
                </a:solidFill>
                <a:effectLst/>
                <a:ea typeface="Times New Roman" panose="02020603050405020304" pitchFamily="18" charset="0"/>
              </a:rPr>
              <a:t>ensure</a:t>
            </a:r>
            <a:r>
              <a:rPr lang="it-IT" sz="1800" kern="0" dirty="0">
                <a:solidFill>
                  <a:srgbClr val="0D0D0D"/>
                </a:solidFill>
                <a:effectLst/>
                <a:ea typeface="Times New Roman" panose="02020603050405020304" pitchFamily="18" charset="0"/>
              </a:rPr>
              <a:t> </a:t>
            </a:r>
            <a:r>
              <a:rPr lang="it-IT" sz="1800" kern="0" dirty="0" err="1">
                <a:solidFill>
                  <a:srgbClr val="0D0D0D"/>
                </a:solidFill>
                <a:effectLst/>
                <a:ea typeface="Times New Roman" panose="02020603050405020304" pitchFamily="18" charset="0"/>
              </a:rPr>
              <a:t>environmental</a:t>
            </a:r>
            <a:r>
              <a:rPr lang="it-IT" sz="1800" kern="0" dirty="0">
                <a:solidFill>
                  <a:srgbClr val="0D0D0D"/>
                </a:solidFill>
                <a:effectLst/>
                <a:ea typeface="Times New Roman" panose="02020603050405020304" pitchFamily="18" charset="0"/>
              </a:rPr>
              <a:t> </a:t>
            </a:r>
            <a:r>
              <a:rPr lang="it-IT" sz="1800" kern="0" dirty="0" err="1">
                <a:solidFill>
                  <a:srgbClr val="0D0D0D"/>
                </a:solidFill>
                <a:effectLst/>
                <a:ea typeface="Times New Roman" panose="02020603050405020304" pitchFamily="18" charset="0"/>
              </a:rPr>
              <a:t>sustainability</a:t>
            </a:r>
            <a:r>
              <a:rPr lang="it-IT" sz="1800" kern="0" dirty="0">
                <a:solidFill>
                  <a:srgbClr val="0D0D0D"/>
                </a:solidFill>
                <a:effectLst/>
                <a:ea typeface="Times New Roman" panose="02020603050405020304" pitchFamily="18" charset="0"/>
              </a:rPr>
              <a:t> in public procurement. The </a:t>
            </a:r>
            <a:r>
              <a:rPr lang="it-IT" sz="1800" kern="0" dirty="0" err="1">
                <a:solidFill>
                  <a:srgbClr val="0D0D0D"/>
                </a:solidFill>
                <a:effectLst/>
                <a:ea typeface="Times New Roman" panose="02020603050405020304" pitchFamily="18" charset="0"/>
              </a:rPr>
              <a:t>criteria</a:t>
            </a:r>
            <a:r>
              <a:rPr lang="it-IT" sz="1800" kern="0" dirty="0">
                <a:solidFill>
                  <a:srgbClr val="0D0D0D"/>
                </a:solidFill>
                <a:effectLst/>
                <a:ea typeface="Times New Roman" panose="02020603050405020304" pitchFamily="18" charset="0"/>
              </a:rPr>
              <a:t> include technical </a:t>
            </a:r>
            <a:r>
              <a:rPr lang="it-IT" sz="1800" kern="0" dirty="0" err="1">
                <a:solidFill>
                  <a:srgbClr val="0D0D0D"/>
                </a:solidFill>
                <a:effectLst/>
                <a:ea typeface="Times New Roman" panose="02020603050405020304" pitchFamily="18" charset="0"/>
              </a:rPr>
              <a:t>specifications</a:t>
            </a:r>
            <a:r>
              <a:rPr lang="it-IT" sz="1800" kern="0" dirty="0">
                <a:solidFill>
                  <a:srgbClr val="0D0D0D"/>
                </a:solidFill>
                <a:effectLst/>
                <a:ea typeface="Times New Roman" panose="02020603050405020304" pitchFamily="18" charset="0"/>
              </a:rPr>
              <a:t> to reduce the </a:t>
            </a:r>
            <a:r>
              <a:rPr lang="it-IT" sz="1800" kern="0" dirty="0" err="1">
                <a:solidFill>
                  <a:srgbClr val="0D0D0D"/>
                </a:solidFill>
                <a:effectLst/>
                <a:ea typeface="Times New Roman" panose="02020603050405020304" pitchFamily="18" charset="0"/>
              </a:rPr>
              <a:t>environmental</a:t>
            </a:r>
            <a:r>
              <a:rPr lang="it-IT" sz="1800" kern="0" dirty="0">
                <a:solidFill>
                  <a:srgbClr val="0D0D0D"/>
                </a:solidFill>
                <a:effectLst/>
                <a:ea typeface="Times New Roman" panose="02020603050405020304" pitchFamily="18" charset="0"/>
              </a:rPr>
              <a:t> impact of products and services </a:t>
            </a:r>
            <a:r>
              <a:rPr lang="it-IT" sz="1800" kern="0" dirty="0" err="1">
                <a:solidFill>
                  <a:srgbClr val="0D0D0D"/>
                </a:solidFill>
                <a:effectLst/>
                <a:ea typeface="Times New Roman" panose="02020603050405020304" pitchFamily="18" charset="0"/>
              </a:rPr>
              <a:t>purchased</a:t>
            </a:r>
            <a:r>
              <a:rPr lang="it-IT" sz="1800" kern="0" dirty="0">
                <a:solidFill>
                  <a:srgbClr val="0D0D0D"/>
                </a:solidFill>
                <a:effectLst/>
                <a:ea typeface="Times New Roman" panose="02020603050405020304" pitchFamily="18" charset="0"/>
              </a:rPr>
              <a:t> by public </a:t>
            </a:r>
            <a:r>
              <a:rPr lang="it-IT" sz="1800" kern="0" dirty="0" err="1">
                <a:solidFill>
                  <a:srgbClr val="0D0D0D"/>
                </a:solidFill>
                <a:effectLst/>
                <a:ea typeface="Times New Roman" panose="02020603050405020304" pitchFamily="18" charset="0"/>
              </a:rPr>
              <a:t>authorities</a:t>
            </a:r>
            <a:endParaRPr lang="it-IT" dirty="0"/>
          </a:p>
        </p:txBody>
      </p:sp>
      <p:sp>
        <p:nvSpPr>
          <p:cNvPr id="4" name="Segnaposto numero diapositiva 3"/>
          <p:cNvSpPr>
            <a:spLocks noGrp="1"/>
          </p:cNvSpPr>
          <p:nvPr>
            <p:ph type="sldNum" sz="quarter" idx="5"/>
          </p:nvPr>
        </p:nvSpPr>
        <p:spPr/>
        <p:txBody>
          <a:bodyPr/>
          <a:lstStyle/>
          <a:p>
            <a:fld id="{0D1F2187-BD6B-4CD4-8DF4-F350925E52CA}" type="slidenum">
              <a:rPr lang="it-IT" smtClean="0"/>
              <a:t>15</a:t>
            </a:fld>
            <a:endParaRPr lang="it-IT" dirty="0"/>
          </a:p>
        </p:txBody>
      </p:sp>
    </p:spTree>
    <p:extLst>
      <p:ext uri="{BB962C8B-B14F-4D97-AF65-F5344CB8AC3E}">
        <p14:creationId xmlns:p14="http://schemas.microsoft.com/office/powerpoint/2010/main" val="860642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800" kern="0" dirty="0" err="1">
                <a:solidFill>
                  <a:srgbClr val="0D0D0D"/>
                </a:solidFill>
                <a:effectLst/>
                <a:ea typeface="Times New Roman" panose="02020603050405020304" pitchFamily="18" charset="0"/>
              </a:rPr>
              <a:t>Criteria</a:t>
            </a:r>
            <a:r>
              <a:rPr lang="it-IT" sz="1800" kern="0" dirty="0">
                <a:solidFill>
                  <a:srgbClr val="0D0D0D"/>
                </a:solidFill>
                <a:effectLst/>
                <a:ea typeface="Times New Roman" panose="02020603050405020304" pitchFamily="18" charset="0"/>
              </a:rPr>
              <a:t> </a:t>
            </a:r>
            <a:r>
              <a:rPr lang="it-IT" sz="1800" kern="0" dirty="0" err="1">
                <a:solidFill>
                  <a:srgbClr val="0D0D0D"/>
                </a:solidFill>
                <a:effectLst/>
                <a:ea typeface="Times New Roman" panose="02020603050405020304" pitchFamily="18" charset="0"/>
              </a:rPr>
              <a:t>defined</a:t>
            </a:r>
            <a:r>
              <a:rPr lang="it-IT" sz="1800" kern="0" dirty="0">
                <a:solidFill>
                  <a:srgbClr val="0D0D0D"/>
                </a:solidFill>
                <a:effectLst/>
                <a:ea typeface="Times New Roman" panose="02020603050405020304" pitchFamily="18" charset="0"/>
              </a:rPr>
              <a:t> by the </a:t>
            </a:r>
            <a:r>
              <a:rPr lang="it-IT" sz="1800" kern="0" dirty="0" err="1">
                <a:solidFill>
                  <a:srgbClr val="0D0D0D"/>
                </a:solidFill>
                <a:effectLst/>
                <a:ea typeface="Times New Roman" panose="02020603050405020304" pitchFamily="18" charset="0"/>
              </a:rPr>
              <a:t>Italian</a:t>
            </a:r>
            <a:r>
              <a:rPr lang="it-IT" sz="1800" kern="0" dirty="0">
                <a:solidFill>
                  <a:srgbClr val="0D0D0D"/>
                </a:solidFill>
                <a:effectLst/>
                <a:ea typeface="Times New Roman" panose="02020603050405020304" pitchFamily="18" charset="0"/>
              </a:rPr>
              <a:t> government to </a:t>
            </a:r>
            <a:r>
              <a:rPr lang="it-IT" sz="1800" kern="0" dirty="0" err="1">
                <a:solidFill>
                  <a:srgbClr val="0D0D0D"/>
                </a:solidFill>
                <a:effectLst/>
                <a:ea typeface="Times New Roman" panose="02020603050405020304" pitchFamily="18" charset="0"/>
              </a:rPr>
              <a:t>ensure</a:t>
            </a:r>
            <a:r>
              <a:rPr lang="it-IT" sz="1800" kern="0" dirty="0">
                <a:solidFill>
                  <a:srgbClr val="0D0D0D"/>
                </a:solidFill>
                <a:effectLst/>
                <a:ea typeface="Times New Roman" panose="02020603050405020304" pitchFamily="18" charset="0"/>
              </a:rPr>
              <a:t> </a:t>
            </a:r>
            <a:r>
              <a:rPr lang="it-IT" sz="1800" kern="0" dirty="0" err="1">
                <a:solidFill>
                  <a:srgbClr val="0D0D0D"/>
                </a:solidFill>
                <a:effectLst/>
                <a:ea typeface="Times New Roman" panose="02020603050405020304" pitchFamily="18" charset="0"/>
              </a:rPr>
              <a:t>environmental</a:t>
            </a:r>
            <a:r>
              <a:rPr lang="it-IT" sz="1800" kern="0" dirty="0">
                <a:solidFill>
                  <a:srgbClr val="0D0D0D"/>
                </a:solidFill>
                <a:effectLst/>
                <a:ea typeface="Times New Roman" panose="02020603050405020304" pitchFamily="18" charset="0"/>
              </a:rPr>
              <a:t> </a:t>
            </a:r>
            <a:r>
              <a:rPr lang="it-IT" sz="1800" kern="0" dirty="0" err="1">
                <a:solidFill>
                  <a:srgbClr val="0D0D0D"/>
                </a:solidFill>
                <a:effectLst/>
                <a:ea typeface="Times New Roman" panose="02020603050405020304" pitchFamily="18" charset="0"/>
              </a:rPr>
              <a:t>sustainability</a:t>
            </a:r>
            <a:r>
              <a:rPr lang="it-IT" sz="1800" kern="0" dirty="0">
                <a:solidFill>
                  <a:srgbClr val="0D0D0D"/>
                </a:solidFill>
                <a:effectLst/>
                <a:ea typeface="Times New Roman" panose="02020603050405020304" pitchFamily="18" charset="0"/>
              </a:rPr>
              <a:t> in public procurement. The </a:t>
            </a:r>
            <a:r>
              <a:rPr lang="it-IT" sz="1800" kern="0" dirty="0" err="1">
                <a:solidFill>
                  <a:srgbClr val="0D0D0D"/>
                </a:solidFill>
                <a:effectLst/>
                <a:ea typeface="Times New Roman" panose="02020603050405020304" pitchFamily="18" charset="0"/>
              </a:rPr>
              <a:t>criteria</a:t>
            </a:r>
            <a:r>
              <a:rPr lang="it-IT" sz="1800" kern="0" dirty="0">
                <a:solidFill>
                  <a:srgbClr val="0D0D0D"/>
                </a:solidFill>
                <a:effectLst/>
                <a:ea typeface="Times New Roman" panose="02020603050405020304" pitchFamily="18" charset="0"/>
              </a:rPr>
              <a:t> include technical </a:t>
            </a:r>
            <a:r>
              <a:rPr lang="it-IT" sz="1800" kern="0" dirty="0" err="1">
                <a:solidFill>
                  <a:srgbClr val="0D0D0D"/>
                </a:solidFill>
                <a:effectLst/>
                <a:ea typeface="Times New Roman" panose="02020603050405020304" pitchFamily="18" charset="0"/>
              </a:rPr>
              <a:t>specifications</a:t>
            </a:r>
            <a:r>
              <a:rPr lang="it-IT" sz="1800" kern="0" dirty="0">
                <a:solidFill>
                  <a:srgbClr val="0D0D0D"/>
                </a:solidFill>
                <a:effectLst/>
                <a:ea typeface="Times New Roman" panose="02020603050405020304" pitchFamily="18" charset="0"/>
              </a:rPr>
              <a:t> to reduce the </a:t>
            </a:r>
            <a:r>
              <a:rPr lang="it-IT" sz="1800" kern="0" dirty="0" err="1">
                <a:solidFill>
                  <a:srgbClr val="0D0D0D"/>
                </a:solidFill>
                <a:effectLst/>
                <a:ea typeface="Times New Roman" panose="02020603050405020304" pitchFamily="18" charset="0"/>
              </a:rPr>
              <a:t>environmental</a:t>
            </a:r>
            <a:r>
              <a:rPr lang="it-IT" sz="1800" kern="0" dirty="0">
                <a:solidFill>
                  <a:srgbClr val="0D0D0D"/>
                </a:solidFill>
                <a:effectLst/>
                <a:ea typeface="Times New Roman" panose="02020603050405020304" pitchFamily="18" charset="0"/>
              </a:rPr>
              <a:t> impact of products and services </a:t>
            </a:r>
            <a:r>
              <a:rPr lang="it-IT" sz="1800" kern="0" dirty="0" err="1">
                <a:solidFill>
                  <a:srgbClr val="0D0D0D"/>
                </a:solidFill>
                <a:effectLst/>
                <a:ea typeface="Times New Roman" panose="02020603050405020304" pitchFamily="18" charset="0"/>
              </a:rPr>
              <a:t>purchased</a:t>
            </a:r>
            <a:r>
              <a:rPr lang="it-IT" sz="1800" kern="0" dirty="0">
                <a:solidFill>
                  <a:srgbClr val="0D0D0D"/>
                </a:solidFill>
                <a:effectLst/>
                <a:ea typeface="Times New Roman" panose="02020603050405020304" pitchFamily="18" charset="0"/>
              </a:rPr>
              <a:t> by public </a:t>
            </a:r>
            <a:r>
              <a:rPr lang="it-IT" sz="1800" kern="0" dirty="0" err="1">
                <a:solidFill>
                  <a:srgbClr val="0D0D0D"/>
                </a:solidFill>
                <a:effectLst/>
                <a:ea typeface="Times New Roman" panose="02020603050405020304" pitchFamily="18" charset="0"/>
              </a:rPr>
              <a:t>authorities</a:t>
            </a:r>
            <a:endParaRPr lang="it-IT" dirty="0"/>
          </a:p>
        </p:txBody>
      </p:sp>
      <p:sp>
        <p:nvSpPr>
          <p:cNvPr id="4" name="Segnaposto numero diapositiva 3"/>
          <p:cNvSpPr>
            <a:spLocks noGrp="1"/>
          </p:cNvSpPr>
          <p:nvPr>
            <p:ph type="sldNum" sz="quarter" idx="5"/>
          </p:nvPr>
        </p:nvSpPr>
        <p:spPr/>
        <p:txBody>
          <a:bodyPr/>
          <a:lstStyle/>
          <a:p>
            <a:fld id="{0D1F2187-BD6B-4CD4-8DF4-F350925E52CA}" type="slidenum">
              <a:rPr lang="it-IT" smtClean="0"/>
              <a:t>16</a:t>
            </a:fld>
            <a:endParaRPr lang="it-IT" dirty="0"/>
          </a:p>
        </p:txBody>
      </p:sp>
    </p:spTree>
    <p:extLst>
      <p:ext uri="{BB962C8B-B14F-4D97-AF65-F5344CB8AC3E}">
        <p14:creationId xmlns:p14="http://schemas.microsoft.com/office/powerpoint/2010/main" val="1748377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 questa slide sono inserite azioni fattibili e anche concrete, che possono essere intraprese sia nella fase di design e progettazione che in quella successiva di costruzione e operatività dell’infrastruttura. Alcune di queste noi le stiamo già adottando ad EGO, per essere il gender equality plan. Si potrebbe pensare, persino di  dotare ET di una certificazione ISO sulla parità di genere, volendo.</a:t>
            </a:r>
          </a:p>
        </p:txBody>
      </p:sp>
      <p:sp>
        <p:nvSpPr>
          <p:cNvPr id="4" name="Segnaposto numero diapositiva 3"/>
          <p:cNvSpPr>
            <a:spLocks noGrp="1"/>
          </p:cNvSpPr>
          <p:nvPr>
            <p:ph type="sldNum" sz="quarter" idx="5"/>
          </p:nvPr>
        </p:nvSpPr>
        <p:spPr/>
        <p:txBody>
          <a:bodyPr/>
          <a:lstStyle/>
          <a:p>
            <a:fld id="{3C12B0AA-497A-4C26-9A7F-F512001DDE29}" type="slidenum">
              <a:rPr lang="it-IT" smtClean="0"/>
              <a:t>4</a:t>
            </a:fld>
            <a:endParaRPr lang="it-IT" dirty="0"/>
          </a:p>
        </p:txBody>
      </p:sp>
    </p:spTree>
    <p:extLst>
      <p:ext uri="{BB962C8B-B14F-4D97-AF65-F5344CB8AC3E}">
        <p14:creationId xmlns:p14="http://schemas.microsoft.com/office/powerpoint/2010/main" val="3676471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 questa prima slide ho riassunto alcuni concetti principali discussi al workshop su sostenibilità ad Orsay. Partendo dalla definizione di long-</a:t>
            </a:r>
            <a:r>
              <a:rPr lang="it-IT" dirty="0" err="1"/>
              <a:t>term</a:t>
            </a:r>
            <a:r>
              <a:rPr lang="it-IT" dirty="0"/>
              <a:t> </a:t>
            </a:r>
            <a:r>
              <a:rPr lang="it-IT" dirty="0" err="1"/>
              <a:t>sustainability</a:t>
            </a:r>
            <a:r>
              <a:rPr lang="it-IT" dirty="0"/>
              <a:t>, come </a:t>
            </a:r>
            <a:r>
              <a:rPr lang="it-IT" dirty="0" err="1"/>
              <a:t>capacity</a:t>
            </a:r>
            <a:r>
              <a:rPr lang="it-IT" dirty="0"/>
              <a:t> to </a:t>
            </a:r>
            <a:r>
              <a:rPr lang="it-IT" dirty="0" err="1"/>
              <a:t>remain</a:t>
            </a:r>
            <a:r>
              <a:rPr lang="it-IT" dirty="0"/>
              <a:t> … </a:t>
            </a:r>
          </a:p>
          <a:p>
            <a:r>
              <a:rPr lang="it-IT" dirty="0"/>
              <a:t>Scientific </a:t>
            </a:r>
            <a:r>
              <a:rPr lang="it-IT" dirty="0" err="1"/>
              <a:t>excellence</a:t>
            </a:r>
            <a:r>
              <a:rPr lang="it-IT" dirty="0"/>
              <a:t>, funding, etc. sono gli elementi principali di questa nozione e nell’immagine a destra li vedi articoli in alcuni elementi principali</a:t>
            </a:r>
          </a:p>
          <a:p>
            <a:r>
              <a:rPr lang="it-IT" dirty="0"/>
              <a:t>In quanto </a:t>
            </a:r>
            <a:r>
              <a:rPr lang="it-IT" dirty="0" err="1"/>
              <a:t>very</a:t>
            </a:r>
            <a:r>
              <a:rPr lang="it-IT" dirty="0"/>
              <a:t> large </a:t>
            </a:r>
            <a:r>
              <a:rPr lang="it-IT" dirty="0" err="1"/>
              <a:t>research</a:t>
            </a:r>
            <a:r>
              <a:rPr lang="it-IT" dirty="0"/>
              <a:t> </a:t>
            </a:r>
            <a:r>
              <a:rPr lang="it-IT" dirty="0" err="1"/>
              <a:t>infrastructure</a:t>
            </a:r>
            <a:r>
              <a:rPr lang="it-IT" dirty="0"/>
              <a:t>, da ET ci si aspetta che sia in grado di produrre sia obiettivi scientifici che socio-economici, incluso contribuire agli obiettivi di sviluppo sostenibile definiti dalle Nazioni Unite</a:t>
            </a:r>
          </a:p>
        </p:txBody>
      </p:sp>
      <p:sp>
        <p:nvSpPr>
          <p:cNvPr id="4" name="Segnaposto numero diapositiva 3"/>
          <p:cNvSpPr>
            <a:spLocks noGrp="1"/>
          </p:cNvSpPr>
          <p:nvPr>
            <p:ph type="sldNum" sz="quarter" idx="5"/>
          </p:nvPr>
        </p:nvSpPr>
        <p:spPr/>
        <p:txBody>
          <a:bodyPr/>
          <a:lstStyle/>
          <a:p>
            <a:fld id="{3C12B0AA-497A-4C26-9A7F-F512001DDE29}" type="slidenum">
              <a:rPr lang="it-IT" smtClean="0"/>
              <a:t>5</a:t>
            </a:fld>
            <a:endParaRPr lang="it-IT" dirty="0"/>
          </a:p>
        </p:txBody>
      </p:sp>
    </p:spTree>
    <p:extLst>
      <p:ext uri="{BB962C8B-B14F-4D97-AF65-F5344CB8AC3E}">
        <p14:creationId xmlns:p14="http://schemas.microsoft.com/office/powerpoint/2010/main" val="3672697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 questa slide, inserisco le principali attività che stiamo svolgendo ad EGO</a:t>
            </a:r>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2B0AA-497A-4C26-9A7F-F512001DDE29}" type="slidenum">
              <a:rPr kumimoji="0" lang="it-IT" sz="1200" b="0" i="0" u="none" strike="noStrike" kern="1200" cap="none" spc="0" normalizeH="0" baseline="0" noProof="0" smtClean="0">
                <a:ln>
                  <a:noFill/>
                </a:ln>
                <a:solidFill>
                  <a:prstClr val="black"/>
                </a:solidFill>
                <a:effectLst/>
                <a:uLnTx/>
                <a:uFillTx/>
                <a:latin typeface="Avenir Next" panose="020B05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3911947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 questa slide, inserisco le principali attività che stiamo svolgendo ad EGO</a:t>
            </a:r>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2B0AA-497A-4C26-9A7F-F512001DDE29}" type="slidenum">
              <a:rPr kumimoji="0" lang="it-IT" sz="1200" b="0" i="0" u="none" strike="noStrike" kern="1200" cap="none" spc="0" normalizeH="0" baseline="0" noProof="0" smtClean="0">
                <a:ln>
                  <a:noFill/>
                </a:ln>
                <a:solidFill>
                  <a:prstClr val="black"/>
                </a:solidFill>
                <a:effectLst/>
                <a:uLnTx/>
                <a:uFillTx/>
                <a:latin typeface="Avenir Next" panose="020B05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sz="1200" b="0" i="0" u="none" strike="noStrike" kern="1200" cap="none" spc="0" normalizeH="0" baseline="0" noProof="0" dirty="0">
              <a:ln>
                <a:noFill/>
              </a:ln>
              <a:solidFill>
                <a:prstClr val="black"/>
              </a:solidFill>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376733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 questa slide, inserisco le principali attività che stiamo svolgendo ad EGO</a:t>
            </a:r>
          </a:p>
        </p:txBody>
      </p:sp>
      <p:sp>
        <p:nvSpPr>
          <p:cNvPr id="4" name="Segnaposto numero diapositiva 3"/>
          <p:cNvSpPr>
            <a:spLocks noGrp="1"/>
          </p:cNvSpPr>
          <p:nvPr>
            <p:ph type="sldNum" sz="quarter" idx="5"/>
          </p:nvPr>
        </p:nvSpPr>
        <p:spPr/>
        <p:txBody>
          <a:bodyPr/>
          <a:lstStyle/>
          <a:p>
            <a:fld id="{3C12B0AA-497A-4C26-9A7F-F512001DDE29}" type="slidenum">
              <a:rPr lang="it-IT" smtClean="0"/>
              <a:t>10</a:t>
            </a:fld>
            <a:endParaRPr lang="it-IT" dirty="0"/>
          </a:p>
        </p:txBody>
      </p:sp>
    </p:spTree>
    <p:extLst>
      <p:ext uri="{BB962C8B-B14F-4D97-AF65-F5344CB8AC3E}">
        <p14:creationId xmlns:p14="http://schemas.microsoft.com/office/powerpoint/2010/main" val="1441172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800" kern="0" dirty="0" err="1">
                <a:solidFill>
                  <a:srgbClr val="0D0D0D"/>
                </a:solidFill>
                <a:effectLst/>
                <a:ea typeface="Times New Roman" panose="02020603050405020304" pitchFamily="18" charset="0"/>
              </a:rPr>
              <a:t>Criteria</a:t>
            </a:r>
            <a:r>
              <a:rPr lang="it-IT" sz="1800" kern="0" dirty="0">
                <a:solidFill>
                  <a:srgbClr val="0D0D0D"/>
                </a:solidFill>
                <a:effectLst/>
                <a:ea typeface="Times New Roman" panose="02020603050405020304" pitchFamily="18" charset="0"/>
              </a:rPr>
              <a:t> </a:t>
            </a:r>
            <a:r>
              <a:rPr lang="it-IT" sz="1800" kern="0" dirty="0" err="1">
                <a:solidFill>
                  <a:srgbClr val="0D0D0D"/>
                </a:solidFill>
                <a:effectLst/>
                <a:ea typeface="Times New Roman" panose="02020603050405020304" pitchFamily="18" charset="0"/>
              </a:rPr>
              <a:t>defined</a:t>
            </a:r>
            <a:r>
              <a:rPr lang="it-IT" sz="1800" kern="0" dirty="0">
                <a:solidFill>
                  <a:srgbClr val="0D0D0D"/>
                </a:solidFill>
                <a:effectLst/>
                <a:ea typeface="Times New Roman" panose="02020603050405020304" pitchFamily="18" charset="0"/>
              </a:rPr>
              <a:t> by the </a:t>
            </a:r>
            <a:r>
              <a:rPr lang="it-IT" sz="1800" kern="0" dirty="0" err="1">
                <a:solidFill>
                  <a:srgbClr val="0D0D0D"/>
                </a:solidFill>
                <a:effectLst/>
                <a:ea typeface="Times New Roman" panose="02020603050405020304" pitchFamily="18" charset="0"/>
              </a:rPr>
              <a:t>Italian</a:t>
            </a:r>
            <a:r>
              <a:rPr lang="it-IT" sz="1800" kern="0" dirty="0">
                <a:solidFill>
                  <a:srgbClr val="0D0D0D"/>
                </a:solidFill>
                <a:effectLst/>
                <a:ea typeface="Times New Roman" panose="02020603050405020304" pitchFamily="18" charset="0"/>
              </a:rPr>
              <a:t> government to </a:t>
            </a:r>
            <a:r>
              <a:rPr lang="it-IT" sz="1800" kern="0" dirty="0" err="1">
                <a:solidFill>
                  <a:srgbClr val="0D0D0D"/>
                </a:solidFill>
                <a:effectLst/>
                <a:ea typeface="Times New Roman" panose="02020603050405020304" pitchFamily="18" charset="0"/>
              </a:rPr>
              <a:t>ensure</a:t>
            </a:r>
            <a:r>
              <a:rPr lang="it-IT" sz="1800" kern="0" dirty="0">
                <a:solidFill>
                  <a:srgbClr val="0D0D0D"/>
                </a:solidFill>
                <a:effectLst/>
                <a:ea typeface="Times New Roman" panose="02020603050405020304" pitchFamily="18" charset="0"/>
              </a:rPr>
              <a:t> </a:t>
            </a:r>
            <a:r>
              <a:rPr lang="it-IT" sz="1800" kern="0" dirty="0" err="1">
                <a:solidFill>
                  <a:srgbClr val="0D0D0D"/>
                </a:solidFill>
                <a:effectLst/>
                <a:ea typeface="Times New Roman" panose="02020603050405020304" pitchFamily="18" charset="0"/>
              </a:rPr>
              <a:t>environmental</a:t>
            </a:r>
            <a:r>
              <a:rPr lang="it-IT" sz="1800" kern="0" dirty="0">
                <a:solidFill>
                  <a:srgbClr val="0D0D0D"/>
                </a:solidFill>
                <a:effectLst/>
                <a:ea typeface="Times New Roman" panose="02020603050405020304" pitchFamily="18" charset="0"/>
              </a:rPr>
              <a:t> </a:t>
            </a:r>
            <a:r>
              <a:rPr lang="it-IT" sz="1800" kern="0" dirty="0" err="1">
                <a:solidFill>
                  <a:srgbClr val="0D0D0D"/>
                </a:solidFill>
                <a:effectLst/>
                <a:ea typeface="Times New Roman" panose="02020603050405020304" pitchFamily="18" charset="0"/>
              </a:rPr>
              <a:t>sustainability</a:t>
            </a:r>
            <a:r>
              <a:rPr lang="it-IT" sz="1800" kern="0" dirty="0">
                <a:solidFill>
                  <a:srgbClr val="0D0D0D"/>
                </a:solidFill>
                <a:effectLst/>
                <a:ea typeface="Times New Roman" panose="02020603050405020304" pitchFamily="18" charset="0"/>
              </a:rPr>
              <a:t> in public procurement. The </a:t>
            </a:r>
            <a:r>
              <a:rPr lang="it-IT" sz="1800" kern="0" dirty="0" err="1">
                <a:solidFill>
                  <a:srgbClr val="0D0D0D"/>
                </a:solidFill>
                <a:effectLst/>
                <a:ea typeface="Times New Roman" panose="02020603050405020304" pitchFamily="18" charset="0"/>
              </a:rPr>
              <a:t>criteria</a:t>
            </a:r>
            <a:r>
              <a:rPr lang="it-IT" sz="1800" kern="0" dirty="0">
                <a:solidFill>
                  <a:srgbClr val="0D0D0D"/>
                </a:solidFill>
                <a:effectLst/>
                <a:ea typeface="Times New Roman" panose="02020603050405020304" pitchFamily="18" charset="0"/>
              </a:rPr>
              <a:t> include technical </a:t>
            </a:r>
            <a:r>
              <a:rPr lang="it-IT" sz="1800" kern="0" dirty="0" err="1">
                <a:solidFill>
                  <a:srgbClr val="0D0D0D"/>
                </a:solidFill>
                <a:effectLst/>
                <a:ea typeface="Times New Roman" panose="02020603050405020304" pitchFamily="18" charset="0"/>
              </a:rPr>
              <a:t>specifications</a:t>
            </a:r>
            <a:r>
              <a:rPr lang="it-IT" sz="1800" kern="0" dirty="0">
                <a:solidFill>
                  <a:srgbClr val="0D0D0D"/>
                </a:solidFill>
                <a:effectLst/>
                <a:ea typeface="Times New Roman" panose="02020603050405020304" pitchFamily="18" charset="0"/>
              </a:rPr>
              <a:t> to reduce the </a:t>
            </a:r>
            <a:r>
              <a:rPr lang="it-IT" sz="1800" kern="0" dirty="0" err="1">
                <a:solidFill>
                  <a:srgbClr val="0D0D0D"/>
                </a:solidFill>
                <a:effectLst/>
                <a:ea typeface="Times New Roman" panose="02020603050405020304" pitchFamily="18" charset="0"/>
              </a:rPr>
              <a:t>environmental</a:t>
            </a:r>
            <a:r>
              <a:rPr lang="it-IT" sz="1800" kern="0" dirty="0">
                <a:solidFill>
                  <a:srgbClr val="0D0D0D"/>
                </a:solidFill>
                <a:effectLst/>
                <a:ea typeface="Times New Roman" panose="02020603050405020304" pitchFamily="18" charset="0"/>
              </a:rPr>
              <a:t> impact of products and services </a:t>
            </a:r>
            <a:r>
              <a:rPr lang="it-IT" sz="1800" kern="0" dirty="0" err="1">
                <a:solidFill>
                  <a:srgbClr val="0D0D0D"/>
                </a:solidFill>
                <a:effectLst/>
                <a:ea typeface="Times New Roman" panose="02020603050405020304" pitchFamily="18" charset="0"/>
              </a:rPr>
              <a:t>purchased</a:t>
            </a:r>
            <a:r>
              <a:rPr lang="it-IT" sz="1800" kern="0" dirty="0">
                <a:solidFill>
                  <a:srgbClr val="0D0D0D"/>
                </a:solidFill>
                <a:effectLst/>
                <a:ea typeface="Times New Roman" panose="02020603050405020304" pitchFamily="18" charset="0"/>
              </a:rPr>
              <a:t> by public </a:t>
            </a:r>
            <a:r>
              <a:rPr lang="it-IT" sz="1800" kern="0" dirty="0" err="1">
                <a:solidFill>
                  <a:srgbClr val="0D0D0D"/>
                </a:solidFill>
                <a:effectLst/>
                <a:ea typeface="Times New Roman" panose="02020603050405020304" pitchFamily="18" charset="0"/>
              </a:rPr>
              <a:t>authorities</a:t>
            </a:r>
            <a:endParaRPr lang="it-IT" dirty="0"/>
          </a:p>
        </p:txBody>
      </p:sp>
      <p:sp>
        <p:nvSpPr>
          <p:cNvPr id="4" name="Segnaposto numero diapositiva 3"/>
          <p:cNvSpPr>
            <a:spLocks noGrp="1"/>
          </p:cNvSpPr>
          <p:nvPr>
            <p:ph type="sldNum" sz="quarter" idx="5"/>
          </p:nvPr>
        </p:nvSpPr>
        <p:spPr/>
        <p:txBody>
          <a:bodyPr/>
          <a:lstStyle/>
          <a:p>
            <a:fld id="{0D1F2187-BD6B-4CD4-8DF4-F350925E52CA}" type="slidenum">
              <a:rPr lang="it-IT" smtClean="0"/>
              <a:t>11</a:t>
            </a:fld>
            <a:endParaRPr lang="it-IT" dirty="0"/>
          </a:p>
        </p:txBody>
      </p:sp>
    </p:spTree>
    <p:extLst>
      <p:ext uri="{BB962C8B-B14F-4D97-AF65-F5344CB8AC3E}">
        <p14:creationId xmlns:p14="http://schemas.microsoft.com/office/powerpoint/2010/main" val="1740611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solidFill>
                  <a:srgbClr val="0D0D0D"/>
                </a:solidFill>
                <a:effectLst/>
              </a:rPr>
              <a:t>The concept of ESG (</a:t>
            </a:r>
            <a:r>
              <a:rPr lang="it-IT" dirty="0" err="1">
                <a:solidFill>
                  <a:srgbClr val="0D0D0D"/>
                </a:solidFill>
                <a:effectLst/>
              </a:rPr>
              <a:t>Environmental</a:t>
            </a:r>
            <a:r>
              <a:rPr lang="it-IT" dirty="0">
                <a:solidFill>
                  <a:srgbClr val="0D0D0D"/>
                </a:solidFill>
                <a:effectLst/>
              </a:rPr>
              <a:t>, Social, and Governance) </a:t>
            </a:r>
            <a:r>
              <a:rPr lang="it-IT" dirty="0" err="1">
                <a:solidFill>
                  <a:srgbClr val="0D0D0D"/>
                </a:solidFill>
                <a:effectLst/>
              </a:rPr>
              <a:t>has</a:t>
            </a:r>
            <a:r>
              <a:rPr lang="it-IT" dirty="0">
                <a:solidFill>
                  <a:srgbClr val="0D0D0D"/>
                </a:solidFill>
                <a:effectLst/>
              </a:rPr>
              <a:t> a history </a:t>
            </a:r>
            <a:r>
              <a:rPr lang="it-IT" dirty="0" err="1">
                <a:solidFill>
                  <a:srgbClr val="0D0D0D"/>
                </a:solidFill>
                <a:effectLst/>
              </a:rPr>
              <a:t>that</a:t>
            </a:r>
            <a:r>
              <a:rPr lang="it-IT" dirty="0">
                <a:solidFill>
                  <a:srgbClr val="0D0D0D"/>
                </a:solidFill>
                <a:effectLst/>
              </a:rPr>
              <a:t> </a:t>
            </a:r>
            <a:r>
              <a:rPr lang="it-IT" dirty="0" err="1">
                <a:solidFill>
                  <a:srgbClr val="0D0D0D"/>
                </a:solidFill>
                <a:effectLst/>
              </a:rPr>
              <a:t>has</a:t>
            </a:r>
            <a:r>
              <a:rPr lang="it-IT" dirty="0">
                <a:solidFill>
                  <a:srgbClr val="0D0D0D"/>
                </a:solidFill>
                <a:effectLst/>
              </a:rPr>
              <a:t> </a:t>
            </a:r>
            <a:r>
              <a:rPr lang="it-IT" dirty="0" err="1">
                <a:solidFill>
                  <a:srgbClr val="0D0D0D"/>
                </a:solidFill>
                <a:effectLst/>
              </a:rPr>
              <a:t>developed</a:t>
            </a:r>
            <a:r>
              <a:rPr lang="it-IT" dirty="0">
                <a:solidFill>
                  <a:srgbClr val="0D0D0D"/>
                </a:solidFill>
                <a:effectLst/>
              </a:rPr>
              <a:t> over </a:t>
            </a:r>
            <a:r>
              <a:rPr lang="it-IT" dirty="0" err="1">
                <a:solidFill>
                  <a:srgbClr val="0D0D0D"/>
                </a:solidFill>
                <a:effectLst/>
              </a:rPr>
              <a:t>several</a:t>
            </a:r>
            <a:r>
              <a:rPr lang="it-IT" dirty="0">
                <a:solidFill>
                  <a:srgbClr val="0D0D0D"/>
                </a:solidFill>
                <a:effectLst/>
              </a:rPr>
              <a:t> </a:t>
            </a:r>
            <a:r>
              <a:rPr lang="it-IT" dirty="0" err="1">
                <a:solidFill>
                  <a:srgbClr val="0D0D0D"/>
                </a:solidFill>
                <a:effectLst/>
              </a:rPr>
              <a:t>decades</a:t>
            </a:r>
            <a:r>
              <a:rPr lang="it-IT" dirty="0">
                <a:solidFill>
                  <a:srgbClr val="0D0D0D"/>
                </a:solidFill>
                <a:effectLst/>
              </a:rPr>
              <a:t>, with </a:t>
            </a:r>
            <a:r>
              <a:rPr lang="it-IT" dirty="0" err="1">
                <a:solidFill>
                  <a:srgbClr val="0D0D0D"/>
                </a:solidFill>
                <a:effectLst/>
              </a:rPr>
              <a:t>significant</a:t>
            </a:r>
            <a:r>
              <a:rPr lang="it-IT" dirty="0">
                <a:solidFill>
                  <a:srgbClr val="0D0D0D"/>
                </a:solidFill>
                <a:effectLst/>
              </a:rPr>
              <a:t> </a:t>
            </a:r>
            <a:r>
              <a:rPr lang="it-IT" dirty="0" err="1">
                <a:solidFill>
                  <a:srgbClr val="0D0D0D"/>
                </a:solidFill>
                <a:effectLst/>
              </a:rPr>
              <a:t>contributions</a:t>
            </a:r>
            <a:r>
              <a:rPr lang="it-IT" dirty="0">
                <a:solidFill>
                  <a:srgbClr val="0D0D0D"/>
                </a:solidFill>
                <a:effectLst/>
              </a:rPr>
              <a:t> from </a:t>
            </a:r>
            <a:r>
              <a:rPr lang="it-IT" dirty="0" err="1">
                <a:solidFill>
                  <a:srgbClr val="0D0D0D"/>
                </a:solidFill>
                <a:effectLst/>
              </a:rPr>
              <a:t>various</a:t>
            </a:r>
            <a:r>
              <a:rPr lang="it-IT" dirty="0">
                <a:solidFill>
                  <a:srgbClr val="0D0D0D"/>
                </a:solidFill>
                <a:effectLst/>
              </a:rPr>
              <a:t> global </a:t>
            </a:r>
            <a:r>
              <a:rPr lang="it-IT" dirty="0" err="1">
                <a:solidFill>
                  <a:srgbClr val="0D0D0D"/>
                </a:solidFill>
                <a:effectLst/>
              </a:rPr>
              <a:t>actors</a:t>
            </a:r>
            <a:r>
              <a:rPr lang="it-IT" dirty="0">
                <a:solidFill>
                  <a:srgbClr val="0D0D0D"/>
                </a:solidFill>
                <a:effectLst/>
              </a:rPr>
              <a:t>. Building on </a:t>
            </a:r>
            <a:r>
              <a:rPr lang="it-IT" dirty="0" err="1">
                <a:solidFill>
                  <a:srgbClr val="0D0D0D"/>
                </a:solidFill>
                <a:effectLst/>
              </a:rPr>
              <a:t>ethical</a:t>
            </a:r>
            <a:r>
              <a:rPr lang="it-IT" dirty="0">
                <a:solidFill>
                  <a:srgbClr val="0D0D0D"/>
                </a:solidFill>
                <a:effectLst/>
              </a:rPr>
              <a:t> and social </a:t>
            </a:r>
            <a:r>
              <a:rPr lang="it-IT" dirty="0" err="1">
                <a:solidFill>
                  <a:srgbClr val="0D0D0D"/>
                </a:solidFill>
                <a:effectLst/>
              </a:rPr>
              <a:t>considerations</a:t>
            </a:r>
            <a:r>
              <a:rPr lang="it-IT" dirty="0">
                <a:solidFill>
                  <a:srgbClr val="0D0D0D"/>
                </a:solidFill>
                <a:effectLst/>
              </a:rPr>
              <a:t> in investment, a </a:t>
            </a:r>
            <a:r>
              <a:rPr lang="it-IT" dirty="0" err="1">
                <a:solidFill>
                  <a:srgbClr val="0D0D0D"/>
                </a:solidFill>
                <a:effectLst/>
              </a:rPr>
              <a:t>globally</a:t>
            </a:r>
            <a:r>
              <a:rPr lang="it-IT" dirty="0">
                <a:solidFill>
                  <a:srgbClr val="0D0D0D"/>
                </a:solidFill>
                <a:effectLst/>
              </a:rPr>
              <a:t> </a:t>
            </a:r>
            <a:r>
              <a:rPr lang="it-IT" dirty="0" err="1">
                <a:solidFill>
                  <a:srgbClr val="0D0D0D"/>
                </a:solidFill>
                <a:effectLst/>
              </a:rPr>
              <a:t>recognized</a:t>
            </a:r>
            <a:r>
              <a:rPr lang="it-IT" dirty="0">
                <a:solidFill>
                  <a:srgbClr val="0D0D0D"/>
                </a:solidFill>
                <a:effectLst/>
              </a:rPr>
              <a:t> and </a:t>
            </a:r>
            <a:r>
              <a:rPr lang="it-IT" dirty="0" err="1">
                <a:solidFill>
                  <a:srgbClr val="0D0D0D"/>
                </a:solidFill>
                <a:effectLst/>
              </a:rPr>
              <a:t>structured</a:t>
            </a:r>
            <a:r>
              <a:rPr lang="it-IT" dirty="0">
                <a:solidFill>
                  <a:srgbClr val="0D0D0D"/>
                </a:solidFill>
                <a:effectLst/>
              </a:rPr>
              <a:t> framework for </a:t>
            </a:r>
            <a:r>
              <a:rPr lang="it-IT" dirty="0" err="1">
                <a:solidFill>
                  <a:srgbClr val="0D0D0D"/>
                </a:solidFill>
                <a:effectLst/>
              </a:rPr>
              <a:t>assessing</a:t>
            </a:r>
            <a:r>
              <a:rPr lang="it-IT" dirty="0">
                <a:solidFill>
                  <a:srgbClr val="0D0D0D"/>
                </a:solidFill>
                <a:effectLst/>
              </a:rPr>
              <a:t> </a:t>
            </a:r>
            <a:r>
              <a:rPr lang="it-IT" dirty="0" err="1">
                <a:solidFill>
                  <a:srgbClr val="0D0D0D"/>
                </a:solidFill>
                <a:effectLst/>
              </a:rPr>
              <a:t>sustainability</a:t>
            </a:r>
            <a:r>
              <a:rPr lang="it-IT" dirty="0">
                <a:solidFill>
                  <a:srgbClr val="0D0D0D"/>
                </a:solidFill>
                <a:effectLst/>
              </a:rPr>
              <a:t> and corporate </a:t>
            </a:r>
            <a:r>
              <a:rPr lang="it-IT" dirty="0" err="1">
                <a:solidFill>
                  <a:srgbClr val="0D0D0D"/>
                </a:solidFill>
                <a:effectLst/>
              </a:rPr>
              <a:t>responsibility</a:t>
            </a:r>
            <a:r>
              <a:rPr lang="it-IT" dirty="0">
                <a:solidFill>
                  <a:srgbClr val="0D0D0D"/>
                </a:solidFill>
                <a:effectLst/>
              </a:rPr>
              <a:t> </a:t>
            </a:r>
            <a:r>
              <a:rPr lang="it-IT" dirty="0" err="1">
                <a:solidFill>
                  <a:srgbClr val="0D0D0D"/>
                </a:solidFill>
                <a:effectLst/>
              </a:rPr>
              <a:t>has</a:t>
            </a:r>
            <a:r>
              <a:rPr lang="it-IT" dirty="0">
                <a:solidFill>
                  <a:srgbClr val="0D0D0D"/>
                </a:solidFill>
                <a:effectLst/>
              </a:rPr>
              <a:t> </a:t>
            </a:r>
            <a:r>
              <a:rPr lang="it-IT" dirty="0" err="1">
                <a:solidFill>
                  <a:srgbClr val="0D0D0D"/>
                </a:solidFill>
                <a:effectLst/>
              </a:rPr>
              <a:t>been</a:t>
            </a:r>
            <a:r>
              <a:rPr lang="it-IT" dirty="0">
                <a:solidFill>
                  <a:srgbClr val="0D0D0D"/>
                </a:solidFill>
                <a:effectLst/>
              </a:rPr>
              <a:t> </a:t>
            </a:r>
            <a:r>
              <a:rPr lang="it-IT" dirty="0" err="1">
                <a:solidFill>
                  <a:srgbClr val="0D0D0D"/>
                </a:solidFill>
                <a:effectLst/>
              </a:rPr>
              <a:t>developed</a:t>
            </a:r>
            <a:r>
              <a:rPr lang="it-IT" dirty="0">
                <a:solidFill>
                  <a:srgbClr val="0D0D0D"/>
                </a:solidFill>
                <a:effectLst/>
              </a:rPr>
              <a:t>, with a </a:t>
            </a:r>
            <a:r>
              <a:rPr lang="it-IT" dirty="0" err="1">
                <a:solidFill>
                  <a:srgbClr val="0D0D0D"/>
                </a:solidFill>
                <a:effectLst/>
              </a:rPr>
              <a:t>growing</a:t>
            </a:r>
            <a:r>
              <a:rPr lang="it-IT" dirty="0">
                <a:solidFill>
                  <a:srgbClr val="0D0D0D"/>
                </a:solidFill>
                <a:effectLst/>
              </a:rPr>
              <a:t> </a:t>
            </a:r>
            <a:r>
              <a:rPr lang="it-IT" dirty="0" err="1">
                <a:solidFill>
                  <a:srgbClr val="0D0D0D"/>
                </a:solidFill>
                <a:effectLst/>
              </a:rPr>
              <a:t>awareness</a:t>
            </a:r>
            <a:r>
              <a:rPr lang="it-IT" dirty="0">
                <a:solidFill>
                  <a:srgbClr val="0D0D0D"/>
                </a:solidFill>
                <a:effectLst/>
              </a:rPr>
              <a:t> of the </a:t>
            </a:r>
            <a:r>
              <a:rPr lang="it-IT" dirty="0" err="1">
                <a:solidFill>
                  <a:srgbClr val="0D0D0D"/>
                </a:solidFill>
                <a:effectLst/>
              </a:rPr>
              <a:t>need</a:t>
            </a:r>
            <a:r>
              <a:rPr lang="it-IT" dirty="0">
                <a:solidFill>
                  <a:srgbClr val="0D0D0D"/>
                </a:solidFill>
                <a:effectLst/>
              </a:rPr>
              <a:t> to </a:t>
            </a:r>
            <a:r>
              <a:rPr lang="it-IT" dirty="0" err="1">
                <a:solidFill>
                  <a:srgbClr val="0D0D0D"/>
                </a:solidFill>
                <a:effectLst/>
              </a:rPr>
              <a:t>manage</a:t>
            </a:r>
            <a:r>
              <a:rPr lang="it-IT" dirty="0">
                <a:solidFill>
                  <a:srgbClr val="0D0D0D"/>
                </a:solidFill>
                <a:effectLst/>
              </a:rPr>
              <a:t> </a:t>
            </a:r>
            <a:r>
              <a:rPr lang="it-IT" dirty="0" err="1">
                <a:solidFill>
                  <a:srgbClr val="0D0D0D"/>
                </a:solidFill>
                <a:effectLst/>
              </a:rPr>
              <a:t>environmental</a:t>
            </a:r>
            <a:r>
              <a:rPr lang="it-IT" dirty="0">
                <a:solidFill>
                  <a:srgbClr val="0D0D0D"/>
                </a:solidFill>
                <a:effectLst/>
              </a:rPr>
              <a:t>, social and governance risks to </a:t>
            </a:r>
            <a:r>
              <a:rPr lang="it-IT" dirty="0" err="1">
                <a:solidFill>
                  <a:srgbClr val="0D0D0D"/>
                </a:solidFill>
                <a:effectLst/>
              </a:rPr>
              <a:t>ensure</a:t>
            </a:r>
            <a:r>
              <a:rPr lang="it-IT" dirty="0">
                <a:solidFill>
                  <a:srgbClr val="0D0D0D"/>
                </a:solidFill>
                <a:effectLst/>
              </a:rPr>
              <a:t> the long-</a:t>
            </a:r>
            <a:r>
              <a:rPr lang="it-IT" dirty="0" err="1">
                <a:solidFill>
                  <a:srgbClr val="0D0D0D"/>
                </a:solidFill>
                <a:effectLst/>
              </a:rPr>
              <a:t>term</a:t>
            </a:r>
            <a:r>
              <a:rPr lang="it-IT" dirty="0">
                <a:solidFill>
                  <a:srgbClr val="0D0D0D"/>
                </a:solidFill>
                <a:effectLst/>
              </a:rPr>
              <a:t> </a:t>
            </a:r>
            <a:r>
              <a:rPr lang="it-IT" dirty="0" err="1">
                <a:solidFill>
                  <a:srgbClr val="0D0D0D"/>
                </a:solidFill>
                <a:effectLst/>
              </a:rPr>
              <a:t>resilience</a:t>
            </a:r>
            <a:r>
              <a:rPr lang="it-IT" dirty="0">
                <a:solidFill>
                  <a:srgbClr val="0D0D0D"/>
                </a:solidFill>
                <a:effectLst/>
              </a:rPr>
              <a:t> and </a:t>
            </a:r>
            <a:r>
              <a:rPr lang="it-IT" dirty="0" err="1">
                <a:solidFill>
                  <a:srgbClr val="0D0D0D"/>
                </a:solidFill>
                <a:effectLst/>
              </a:rPr>
              <a:t>sustainability</a:t>
            </a:r>
            <a:r>
              <a:rPr lang="it-IT" dirty="0">
                <a:solidFill>
                  <a:srgbClr val="0D0D0D"/>
                </a:solidFill>
                <a:effectLst/>
              </a:rPr>
              <a:t> of companies and </a:t>
            </a:r>
            <a:r>
              <a:rPr lang="it-IT" dirty="0" err="1">
                <a:solidFill>
                  <a:srgbClr val="0D0D0D"/>
                </a:solidFill>
                <a:effectLst/>
              </a:rPr>
              <a:t>financial</a:t>
            </a:r>
            <a:r>
              <a:rPr lang="it-IT" dirty="0">
                <a:solidFill>
                  <a:srgbClr val="0D0D0D"/>
                </a:solidFill>
                <a:effectLst/>
              </a:rPr>
              <a:t> markets.</a:t>
            </a:r>
            <a:endParaRPr lang="it-IT" dirty="0"/>
          </a:p>
        </p:txBody>
      </p:sp>
      <p:sp>
        <p:nvSpPr>
          <p:cNvPr id="4" name="Segnaposto numero diapositiva 3"/>
          <p:cNvSpPr>
            <a:spLocks noGrp="1"/>
          </p:cNvSpPr>
          <p:nvPr>
            <p:ph type="sldNum" sz="quarter" idx="5"/>
          </p:nvPr>
        </p:nvSpPr>
        <p:spPr/>
        <p:txBody>
          <a:bodyPr/>
          <a:lstStyle/>
          <a:p>
            <a:fld id="{0D1F2187-BD6B-4CD4-8DF4-F350925E52CA}" type="slidenum">
              <a:rPr lang="it-IT" smtClean="0"/>
              <a:t>12</a:t>
            </a:fld>
            <a:endParaRPr lang="it-IT" dirty="0"/>
          </a:p>
        </p:txBody>
      </p:sp>
    </p:spTree>
    <p:extLst>
      <p:ext uri="{BB962C8B-B14F-4D97-AF65-F5344CB8AC3E}">
        <p14:creationId xmlns:p14="http://schemas.microsoft.com/office/powerpoint/2010/main" val="461374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solidFill>
                  <a:srgbClr val="0D0D0D"/>
                </a:solidFill>
                <a:effectLst/>
              </a:rPr>
              <a:t>Closely</a:t>
            </a:r>
            <a:r>
              <a:rPr lang="it-IT" dirty="0">
                <a:solidFill>
                  <a:srgbClr val="0D0D0D"/>
                </a:solidFill>
                <a:effectLst/>
              </a:rPr>
              <a:t> </a:t>
            </a:r>
            <a:r>
              <a:rPr lang="it-IT" dirty="0" err="1">
                <a:solidFill>
                  <a:srgbClr val="0D0D0D"/>
                </a:solidFill>
                <a:effectLst/>
              </a:rPr>
              <a:t>linked</a:t>
            </a:r>
            <a:r>
              <a:rPr lang="it-IT" dirty="0">
                <a:solidFill>
                  <a:srgbClr val="0D0D0D"/>
                </a:solidFill>
                <a:effectLst/>
              </a:rPr>
              <a:t> to the ESG concept, the DNSH </a:t>
            </a:r>
            <a:r>
              <a:rPr lang="it-IT" dirty="0" err="1">
                <a:solidFill>
                  <a:srgbClr val="0D0D0D"/>
                </a:solidFill>
                <a:effectLst/>
              </a:rPr>
              <a:t>principle</a:t>
            </a:r>
            <a:r>
              <a:rPr lang="it-IT" dirty="0">
                <a:solidFill>
                  <a:srgbClr val="0D0D0D"/>
                </a:solidFill>
                <a:effectLst/>
              </a:rPr>
              <a:t> </a:t>
            </a:r>
            <a:r>
              <a:rPr lang="it-IT" dirty="0" err="1">
                <a:solidFill>
                  <a:srgbClr val="0D0D0D"/>
                </a:solidFill>
                <a:effectLst/>
              </a:rPr>
              <a:t>is</a:t>
            </a:r>
            <a:r>
              <a:rPr lang="it-IT" dirty="0">
                <a:solidFill>
                  <a:srgbClr val="0D0D0D"/>
                </a:solidFill>
                <a:effectLst/>
              </a:rPr>
              <a:t> a key </a:t>
            </a:r>
            <a:r>
              <a:rPr lang="it-IT" dirty="0" err="1">
                <a:solidFill>
                  <a:srgbClr val="0D0D0D"/>
                </a:solidFill>
                <a:effectLst/>
              </a:rPr>
              <a:t>element</a:t>
            </a:r>
            <a:r>
              <a:rPr lang="it-IT" dirty="0">
                <a:solidFill>
                  <a:srgbClr val="0D0D0D"/>
                </a:solidFill>
                <a:effectLst/>
              </a:rPr>
              <a:t> of the </a:t>
            </a:r>
            <a:r>
              <a:rPr lang="it-IT" dirty="0" err="1">
                <a:solidFill>
                  <a:srgbClr val="0D0D0D"/>
                </a:solidFill>
                <a:effectLst/>
              </a:rPr>
              <a:t>European</a:t>
            </a:r>
            <a:r>
              <a:rPr lang="it-IT" dirty="0">
                <a:solidFill>
                  <a:srgbClr val="0D0D0D"/>
                </a:solidFill>
                <a:effectLst/>
              </a:rPr>
              <a:t> Union </a:t>
            </a:r>
            <a:r>
              <a:rPr lang="it-IT" dirty="0" err="1">
                <a:solidFill>
                  <a:srgbClr val="0D0D0D"/>
                </a:solidFill>
                <a:effectLst/>
              </a:rPr>
              <a:t>Taxonomy</a:t>
            </a:r>
            <a:r>
              <a:rPr lang="it-IT" dirty="0">
                <a:solidFill>
                  <a:srgbClr val="0D0D0D"/>
                </a:solidFill>
                <a:effectLst/>
              </a:rPr>
              <a:t> </a:t>
            </a:r>
            <a:r>
              <a:rPr lang="it-IT" dirty="0" err="1">
                <a:solidFill>
                  <a:srgbClr val="0D0D0D"/>
                </a:solidFill>
                <a:effectLst/>
              </a:rPr>
              <a:t>Regulation</a:t>
            </a:r>
            <a:r>
              <a:rPr lang="it-IT" dirty="0">
                <a:solidFill>
                  <a:srgbClr val="0D0D0D"/>
                </a:solidFill>
                <a:effectLst/>
              </a:rPr>
              <a:t>, a framework </a:t>
            </a:r>
            <a:r>
              <a:rPr lang="it-IT" dirty="0" err="1">
                <a:solidFill>
                  <a:srgbClr val="0D0D0D"/>
                </a:solidFill>
                <a:effectLst/>
              </a:rPr>
              <a:t>that</a:t>
            </a:r>
            <a:r>
              <a:rPr lang="it-IT" dirty="0">
                <a:solidFill>
                  <a:srgbClr val="0D0D0D"/>
                </a:solidFill>
                <a:effectLst/>
              </a:rPr>
              <a:t> helps </a:t>
            </a:r>
            <a:r>
              <a:rPr lang="it-IT" dirty="0" err="1">
                <a:solidFill>
                  <a:srgbClr val="0D0D0D"/>
                </a:solidFill>
                <a:effectLst/>
              </a:rPr>
              <a:t>financial</a:t>
            </a:r>
            <a:r>
              <a:rPr lang="it-IT" dirty="0">
                <a:solidFill>
                  <a:srgbClr val="0D0D0D"/>
                </a:solidFill>
                <a:effectLst/>
              </a:rPr>
              <a:t> markets </a:t>
            </a:r>
            <a:r>
              <a:rPr lang="it-IT" dirty="0" err="1">
                <a:solidFill>
                  <a:srgbClr val="0D0D0D"/>
                </a:solidFill>
                <a:effectLst/>
              </a:rPr>
              <a:t>identify</a:t>
            </a:r>
            <a:r>
              <a:rPr lang="it-IT" dirty="0">
                <a:solidFill>
                  <a:srgbClr val="0D0D0D"/>
                </a:solidFill>
                <a:effectLst/>
              </a:rPr>
              <a:t> and </a:t>
            </a:r>
            <a:r>
              <a:rPr lang="it-IT" dirty="0" err="1">
                <a:solidFill>
                  <a:srgbClr val="0D0D0D"/>
                </a:solidFill>
                <a:effectLst/>
              </a:rPr>
              <a:t>invest</a:t>
            </a:r>
            <a:r>
              <a:rPr lang="it-IT" dirty="0">
                <a:solidFill>
                  <a:srgbClr val="0D0D0D"/>
                </a:solidFill>
                <a:effectLst/>
              </a:rPr>
              <a:t> in </a:t>
            </a:r>
            <a:r>
              <a:rPr lang="it-IT" dirty="0" err="1">
                <a:solidFill>
                  <a:srgbClr val="0D0D0D"/>
                </a:solidFill>
                <a:effectLst/>
              </a:rPr>
              <a:t>sustainable</a:t>
            </a:r>
            <a:r>
              <a:rPr lang="it-IT" dirty="0">
                <a:solidFill>
                  <a:srgbClr val="0D0D0D"/>
                </a:solidFill>
                <a:effectLst/>
              </a:rPr>
              <a:t> projects (</a:t>
            </a:r>
            <a:r>
              <a:rPr lang="it-IT" sz="1800" u="none" strike="noStrike" baseline="0" dirty="0">
                <a:solidFill>
                  <a:srgbClr val="000000"/>
                </a:solidFill>
              </a:rPr>
              <a:t>a </a:t>
            </a:r>
            <a:r>
              <a:rPr lang="it-IT" sz="1800" u="none" strike="noStrike" baseline="0" dirty="0" err="1">
                <a:solidFill>
                  <a:srgbClr val="000000"/>
                </a:solidFill>
              </a:rPr>
              <a:t>classification</a:t>
            </a:r>
            <a:r>
              <a:rPr lang="it-IT" sz="1800" u="none" strike="noStrike" baseline="0" dirty="0">
                <a:solidFill>
                  <a:srgbClr val="000000"/>
                </a:solidFill>
              </a:rPr>
              <a:t> system for </a:t>
            </a:r>
            <a:r>
              <a:rPr lang="it-IT" sz="1800" u="none" strike="noStrike" baseline="0" dirty="0" err="1">
                <a:solidFill>
                  <a:srgbClr val="000000"/>
                </a:solidFill>
              </a:rPr>
              <a:t>sustainable</a:t>
            </a:r>
            <a:r>
              <a:rPr lang="it-IT" sz="1800" u="none" strike="noStrike" baseline="0" dirty="0">
                <a:solidFill>
                  <a:srgbClr val="000000"/>
                </a:solidFill>
              </a:rPr>
              <a:t> </a:t>
            </a:r>
            <a:r>
              <a:rPr lang="it-IT" sz="1800" u="none" strike="noStrike" baseline="0" dirty="0" err="1">
                <a:solidFill>
                  <a:srgbClr val="000000"/>
                </a:solidFill>
              </a:rPr>
              <a:t>economic</a:t>
            </a:r>
            <a:r>
              <a:rPr lang="it-IT" sz="1800" u="none" strike="noStrike" baseline="0" dirty="0">
                <a:solidFill>
                  <a:srgbClr val="000000"/>
                </a:solidFill>
              </a:rPr>
              <a:t> activities with the </a:t>
            </a:r>
            <a:r>
              <a:rPr lang="it-IT" sz="1800" u="none" strike="noStrike" baseline="0" dirty="0" err="1">
                <a:solidFill>
                  <a:srgbClr val="000000"/>
                </a:solidFill>
              </a:rPr>
              <a:t>aim</a:t>
            </a:r>
            <a:r>
              <a:rPr lang="it-IT" sz="1800" u="none" strike="noStrike" baseline="0" dirty="0">
                <a:solidFill>
                  <a:srgbClr val="000000"/>
                </a:solidFill>
              </a:rPr>
              <a:t> of </a:t>
            </a:r>
            <a:r>
              <a:rPr lang="it-IT" sz="1800" u="none" strike="noStrike" baseline="0" dirty="0" err="1">
                <a:solidFill>
                  <a:srgbClr val="000000"/>
                </a:solidFill>
              </a:rPr>
              <a:t>overcoming</a:t>
            </a:r>
            <a:r>
              <a:rPr lang="it-IT" sz="1800" u="none" strike="noStrike" baseline="0" dirty="0">
                <a:solidFill>
                  <a:srgbClr val="000000"/>
                </a:solidFill>
              </a:rPr>
              <a:t> the </a:t>
            </a:r>
            <a:r>
              <a:rPr lang="it-IT" sz="1800" u="none" strike="noStrike" baseline="0" dirty="0" err="1">
                <a:solidFill>
                  <a:srgbClr val="000000"/>
                </a:solidFill>
              </a:rPr>
              <a:t>lack</a:t>
            </a:r>
            <a:r>
              <a:rPr lang="it-IT" sz="1800" u="none" strike="noStrike" baseline="0" dirty="0">
                <a:solidFill>
                  <a:srgbClr val="000000"/>
                </a:solidFill>
              </a:rPr>
              <a:t> of </a:t>
            </a:r>
            <a:r>
              <a:rPr lang="it-IT" sz="1800" u="none" strike="noStrike" baseline="0" dirty="0" err="1">
                <a:solidFill>
                  <a:srgbClr val="000000"/>
                </a:solidFill>
              </a:rPr>
              <a:t>shared</a:t>
            </a:r>
            <a:r>
              <a:rPr lang="it-IT" sz="1800" u="none" strike="noStrike" baseline="0" dirty="0">
                <a:solidFill>
                  <a:srgbClr val="000000"/>
                </a:solidFill>
              </a:rPr>
              <a:t> </a:t>
            </a:r>
            <a:r>
              <a:rPr lang="it-IT" sz="1800" u="none" strike="noStrike" baseline="0" dirty="0" err="1">
                <a:solidFill>
                  <a:srgbClr val="000000"/>
                </a:solidFill>
              </a:rPr>
              <a:t>definitions</a:t>
            </a:r>
            <a:r>
              <a:rPr lang="it-IT" sz="1800" u="none" strike="noStrike" baseline="0" dirty="0">
                <a:solidFill>
                  <a:srgbClr val="000000"/>
                </a:solidFill>
              </a:rPr>
              <a:t> and </a:t>
            </a:r>
            <a:r>
              <a:rPr lang="it-IT" sz="1800" u="none" strike="noStrike" baseline="0" dirty="0" err="1">
                <a:solidFill>
                  <a:srgbClr val="000000"/>
                </a:solidFill>
              </a:rPr>
              <a:t>thus</a:t>
            </a:r>
            <a:r>
              <a:rPr lang="it-IT" sz="1800" u="none" strike="noStrike" baseline="0" dirty="0">
                <a:solidFill>
                  <a:srgbClr val="000000"/>
                </a:solidFill>
              </a:rPr>
              <a:t> </a:t>
            </a:r>
            <a:r>
              <a:rPr lang="it-IT" sz="1800" u="none" strike="noStrike" baseline="0" dirty="0" err="1">
                <a:solidFill>
                  <a:srgbClr val="000000"/>
                </a:solidFill>
              </a:rPr>
              <a:t>fostering</a:t>
            </a:r>
            <a:r>
              <a:rPr lang="it-IT" sz="1800" u="none" strike="noStrike" baseline="0" dirty="0">
                <a:solidFill>
                  <a:srgbClr val="000000"/>
                </a:solidFill>
              </a:rPr>
              <a:t> </a:t>
            </a:r>
            <a:r>
              <a:rPr lang="it-IT" sz="1800" u="none" strike="noStrike" baseline="0" dirty="0" err="1">
                <a:solidFill>
                  <a:srgbClr val="000000"/>
                </a:solidFill>
              </a:rPr>
              <a:t>transparency</a:t>
            </a:r>
            <a:r>
              <a:rPr lang="it-IT" sz="1800" u="none" strike="noStrike" baseline="0" dirty="0">
                <a:solidFill>
                  <a:srgbClr val="000000"/>
                </a:solidFill>
              </a:rPr>
              <a:t> and </a:t>
            </a:r>
            <a:r>
              <a:rPr lang="it-IT" sz="1800" u="none" strike="noStrike" baseline="0" dirty="0" err="1">
                <a:solidFill>
                  <a:srgbClr val="000000"/>
                </a:solidFill>
              </a:rPr>
              <a:t>comparability</a:t>
            </a:r>
            <a:r>
              <a:rPr lang="it-IT" sz="1800" u="none" strike="noStrike" baseline="0" dirty="0">
                <a:solidFill>
                  <a:srgbClr val="000000"/>
                </a:solidFill>
              </a:rPr>
              <a:t> of information on </a:t>
            </a:r>
            <a:r>
              <a:rPr lang="it-IT" sz="1800" u="none" strike="noStrike" baseline="0" dirty="0" err="1">
                <a:solidFill>
                  <a:srgbClr val="000000"/>
                </a:solidFill>
              </a:rPr>
              <a:t>sustainable</a:t>
            </a:r>
            <a:r>
              <a:rPr lang="it-IT" sz="1800" u="none" strike="noStrike" baseline="0" dirty="0">
                <a:solidFill>
                  <a:srgbClr val="000000"/>
                </a:solidFill>
              </a:rPr>
              <a:t> investments by </a:t>
            </a:r>
            <a:r>
              <a:rPr lang="it-IT" sz="1800" u="none" strike="noStrike" baseline="0" dirty="0" err="1">
                <a:solidFill>
                  <a:srgbClr val="000000"/>
                </a:solidFill>
              </a:rPr>
              <a:t>investors</a:t>
            </a:r>
            <a:r>
              <a:rPr lang="it-IT" sz="1800" u="none" strike="noStrike" baseline="0" dirty="0">
                <a:solidFill>
                  <a:srgbClr val="000000"/>
                </a:solidFill>
              </a:rPr>
              <a:t>). </a:t>
            </a:r>
            <a:endParaRPr lang="it-IT" dirty="0"/>
          </a:p>
        </p:txBody>
      </p:sp>
      <p:sp>
        <p:nvSpPr>
          <p:cNvPr id="4" name="Segnaposto numero diapositiva 3"/>
          <p:cNvSpPr>
            <a:spLocks noGrp="1"/>
          </p:cNvSpPr>
          <p:nvPr>
            <p:ph type="sldNum" sz="quarter" idx="5"/>
          </p:nvPr>
        </p:nvSpPr>
        <p:spPr/>
        <p:txBody>
          <a:bodyPr/>
          <a:lstStyle/>
          <a:p>
            <a:fld id="{0D1F2187-BD6B-4CD4-8DF4-F350925E52CA}" type="slidenum">
              <a:rPr lang="it-IT" smtClean="0"/>
              <a:t>13</a:t>
            </a:fld>
            <a:endParaRPr lang="it-IT" dirty="0"/>
          </a:p>
        </p:txBody>
      </p:sp>
    </p:spTree>
    <p:extLst>
      <p:ext uri="{BB962C8B-B14F-4D97-AF65-F5344CB8AC3E}">
        <p14:creationId xmlns:p14="http://schemas.microsoft.com/office/powerpoint/2010/main" val="95960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90FD21-0DB9-4A3A-21CC-B16C8A4194D2}"/>
              </a:ext>
            </a:extLst>
          </p:cNvPr>
          <p:cNvSpPr>
            <a:spLocks noGrp="1"/>
          </p:cNvSpPr>
          <p:nvPr>
            <p:ph type="ctrTitle"/>
          </p:nvPr>
        </p:nvSpPr>
        <p:spPr>
          <a:xfrm>
            <a:off x="1524000" y="1122363"/>
            <a:ext cx="9144000" cy="2387600"/>
          </a:xfrm>
        </p:spPr>
        <p:txBody>
          <a:bodyPr anchor="b"/>
          <a:lstStyle>
            <a:lvl1pPr algn="ctr">
              <a:defRPr sz="6000" b="0" i="0">
                <a:latin typeface="Avenir Next" panose="020B0503020202020204" pitchFamily="34" charset="0"/>
              </a:defRPr>
            </a:lvl1pPr>
          </a:lstStyle>
          <a:p>
            <a:r>
              <a:rPr lang="it-IT" dirty="0"/>
              <a:t>Fare clic per modificare lo stile del titolo dello schema</a:t>
            </a:r>
          </a:p>
        </p:txBody>
      </p:sp>
      <p:sp>
        <p:nvSpPr>
          <p:cNvPr id="3" name="Sottotitolo 2">
            <a:extLst>
              <a:ext uri="{FF2B5EF4-FFF2-40B4-BE49-F238E27FC236}">
                <a16:creationId xmlns:a16="http://schemas.microsoft.com/office/drawing/2014/main" id="{56438B44-AEE9-7554-919C-3E699B06481F}"/>
              </a:ext>
            </a:extLst>
          </p:cNvPr>
          <p:cNvSpPr>
            <a:spLocks noGrp="1"/>
          </p:cNvSpPr>
          <p:nvPr>
            <p:ph type="subTitle" idx="1"/>
          </p:nvPr>
        </p:nvSpPr>
        <p:spPr>
          <a:xfrm>
            <a:off x="1524000" y="3602038"/>
            <a:ext cx="9144000" cy="1655762"/>
          </a:xfrm>
        </p:spPr>
        <p:txBody>
          <a:bodyPr/>
          <a:lstStyle>
            <a:lvl1pPr marL="0" indent="0" algn="ctr">
              <a:buNone/>
              <a:defRPr sz="2400" b="0" i="0">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4" name="Segnaposto data 3">
            <a:extLst>
              <a:ext uri="{FF2B5EF4-FFF2-40B4-BE49-F238E27FC236}">
                <a16:creationId xmlns:a16="http://schemas.microsoft.com/office/drawing/2014/main" id="{23E53EB3-9E25-88FB-2D72-63B2C6335A32}"/>
              </a:ext>
            </a:extLst>
          </p:cNvPr>
          <p:cNvSpPr>
            <a:spLocks noGrp="1"/>
          </p:cNvSpPr>
          <p:nvPr>
            <p:ph type="dt" sz="half" idx="10"/>
          </p:nvPr>
        </p:nvSpPr>
        <p:spPr/>
        <p:txBody>
          <a:bodyPr/>
          <a:lstStyle>
            <a:lvl1pPr>
              <a:defRPr b="0" i="0">
                <a:latin typeface="Avenir Next" panose="020B0503020202020204" pitchFamily="34" charset="0"/>
              </a:defRPr>
            </a:lvl1pPr>
          </a:lstStyle>
          <a:p>
            <a:r>
              <a:rPr lang="it-IT"/>
              <a:t>Maria Marsella  - Sapienza Univ. Roma</a:t>
            </a:r>
            <a:endParaRPr lang="it-IT" dirty="0"/>
          </a:p>
        </p:txBody>
      </p:sp>
      <p:sp>
        <p:nvSpPr>
          <p:cNvPr id="5" name="Segnaposto piè di pagina 4">
            <a:extLst>
              <a:ext uri="{FF2B5EF4-FFF2-40B4-BE49-F238E27FC236}">
                <a16:creationId xmlns:a16="http://schemas.microsoft.com/office/drawing/2014/main" id="{3ED44C9A-5BF1-A7CA-F5DD-7E0C31F9F242}"/>
              </a:ext>
            </a:extLst>
          </p:cNvPr>
          <p:cNvSpPr>
            <a:spLocks noGrp="1"/>
          </p:cNvSpPr>
          <p:nvPr>
            <p:ph type="ftr" sz="quarter" idx="11"/>
          </p:nvPr>
        </p:nvSpPr>
        <p:spPr/>
        <p:txBody>
          <a:bodyPr/>
          <a:lstStyle>
            <a:lvl1pPr>
              <a:defRPr b="0" i="0">
                <a:latin typeface="Avenir Next" panose="020B0503020202020204" pitchFamily="34" charset="0"/>
              </a:defRPr>
            </a:lvl1pPr>
          </a:lstStyle>
          <a:p>
            <a:r>
              <a:rPr lang="en-US"/>
              <a:t>Parallel Session on Sustainability, Barcelona,  June 17, 2024</a:t>
            </a:r>
            <a:endParaRPr lang="it-IT" dirty="0"/>
          </a:p>
        </p:txBody>
      </p:sp>
      <p:sp>
        <p:nvSpPr>
          <p:cNvPr id="6" name="Segnaposto numero diapositiva 5">
            <a:extLst>
              <a:ext uri="{FF2B5EF4-FFF2-40B4-BE49-F238E27FC236}">
                <a16:creationId xmlns:a16="http://schemas.microsoft.com/office/drawing/2014/main" id="{2C4DCD57-38A5-0ABD-976E-896B7F89B72E}"/>
              </a:ext>
            </a:extLst>
          </p:cNvPr>
          <p:cNvSpPr>
            <a:spLocks noGrp="1"/>
          </p:cNvSpPr>
          <p:nvPr>
            <p:ph type="sldNum" sz="quarter" idx="12"/>
          </p:nvPr>
        </p:nvSpPr>
        <p:spPr/>
        <p:txBody>
          <a:bodyPr/>
          <a:lstStyle>
            <a:lvl1pPr>
              <a:defRPr b="0" i="0">
                <a:latin typeface="Avenir Next" panose="020B0503020202020204" pitchFamily="34" charset="0"/>
              </a:defRPr>
            </a:lvl1pPr>
          </a:lstStyle>
          <a:p>
            <a:fld id="{CA162D21-AF91-4071-B00C-68649EF4E802}" type="slidenum">
              <a:rPr lang="it-IT" smtClean="0"/>
              <a:pPr/>
              <a:t>‹N›</a:t>
            </a:fld>
            <a:endParaRPr lang="it-IT" dirty="0"/>
          </a:p>
        </p:txBody>
      </p:sp>
    </p:spTree>
    <p:extLst>
      <p:ext uri="{BB962C8B-B14F-4D97-AF65-F5344CB8AC3E}">
        <p14:creationId xmlns:p14="http://schemas.microsoft.com/office/powerpoint/2010/main" val="345352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1CDDE9-10B9-61C6-8B40-36AC00C3BAED}"/>
              </a:ext>
            </a:extLst>
          </p:cNvPr>
          <p:cNvSpPr>
            <a:spLocks noGrp="1"/>
          </p:cNvSpPr>
          <p:nvPr>
            <p:ph type="title"/>
          </p:nvPr>
        </p:nvSpPr>
        <p:spPr/>
        <p:txBody>
          <a:bodyPr/>
          <a:lstStyle>
            <a:lvl1pPr>
              <a:defRPr b="0" i="0">
                <a:latin typeface="Avenir Next" panose="020B0503020202020204" pitchFamily="34" charset="0"/>
              </a:defRPr>
            </a:lvl1pPr>
          </a:lstStyle>
          <a:p>
            <a:r>
              <a:rPr lang="it-IT" dirty="0"/>
              <a:t>Fare clic per modificare lo stile del titolo dello schema</a:t>
            </a:r>
          </a:p>
        </p:txBody>
      </p:sp>
      <p:sp>
        <p:nvSpPr>
          <p:cNvPr id="3" name="Segnaposto testo verticale 2">
            <a:extLst>
              <a:ext uri="{FF2B5EF4-FFF2-40B4-BE49-F238E27FC236}">
                <a16:creationId xmlns:a16="http://schemas.microsoft.com/office/drawing/2014/main" id="{5AFCEB1C-29EA-6DE7-F969-D83456CD176D}"/>
              </a:ext>
            </a:extLst>
          </p:cNvPr>
          <p:cNvSpPr>
            <a:spLocks noGrp="1"/>
          </p:cNvSpPr>
          <p:nvPr>
            <p:ph type="body" orient="vert" idx="1"/>
          </p:nvPr>
        </p:nvSpPr>
        <p:spPr/>
        <p:txBody>
          <a:bodyPr vert="eaVert"/>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29A517E8-78B4-E994-7E80-6081DDE7BF6D}"/>
              </a:ext>
            </a:extLst>
          </p:cNvPr>
          <p:cNvSpPr>
            <a:spLocks noGrp="1"/>
          </p:cNvSpPr>
          <p:nvPr>
            <p:ph type="dt" sz="half" idx="10"/>
          </p:nvPr>
        </p:nvSpPr>
        <p:spPr/>
        <p:txBody>
          <a:bodyPr/>
          <a:lstStyle>
            <a:lvl1pPr>
              <a:defRPr b="0" i="0">
                <a:latin typeface="Avenir Next" panose="020B0503020202020204" pitchFamily="34" charset="0"/>
              </a:defRPr>
            </a:lvl1pPr>
          </a:lstStyle>
          <a:p>
            <a:r>
              <a:rPr lang="it-IT"/>
              <a:t>Maria Marsella  - Sapienza Univ. Roma</a:t>
            </a:r>
            <a:endParaRPr lang="it-IT" dirty="0"/>
          </a:p>
        </p:txBody>
      </p:sp>
      <p:sp>
        <p:nvSpPr>
          <p:cNvPr id="5" name="Segnaposto piè di pagina 4">
            <a:extLst>
              <a:ext uri="{FF2B5EF4-FFF2-40B4-BE49-F238E27FC236}">
                <a16:creationId xmlns:a16="http://schemas.microsoft.com/office/drawing/2014/main" id="{923F9BC8-1620-DE6B-FF39-97A18073DDBB}"/>
              </a:ext>
            </a:extLst>
          </p:cNvPr>
          <p:cNvSpPr>
            <a:spLocks noGrp="1"/>
          </p:cNvSpPr>
          <p:nvPr>
            <p:ph type="ftr" sz="quarter" idx="11"/>
          </p:nvPr>
        </p:nvSpPr>
        <p:spPr/>
        <p:txBody>
          <a:bodyPr/>
          <a:lstStyle>
            <a:lvl1pPr>
              <a:defRPr b="0" i="0">
                <a:latin typeface="Avenir Next" panose="020B0503020202020204" pitchFamily="34" charset="0"/>
              </a:defRPr>
            </a:lvl1pPr>
          </a:lstStyle>
          <a:p>
            <a:r>
              <a:rPr lang="en-US"/>
              <a:t>Parallel Session on Sustainability, Barcelona,  June 17, 2024</a:t>
            </a:r>
            <a:endParaRPr lang="it-IT" dirty="0"/>
          </a:p>
        </p:txBody>
      </p:sp>
      <p:sp>
        <p:nvSpPr>
          <p:cNvPr id="6" name="Segnaposto numero diapositiva 5">
            <a:extLst>
              <a:ext uri="{FF2B5EF4-FFF2-40B4-BE49-F238E27FC236}">
                <a16:creationId xmlns:a16="http://schemas.microsoft.com/office/drawing/2014/main" id="{CE4B794F-6458-9B5D-0514-7BE752FCE9E6}"/>
              </a:ext>
            </a:extLst>
          </p:cNvPr>
          <p:cNvSpPr>
            <a:spLocks noGrp="1"/>
          </p:cNvSpPr>
          <p:nvPr>
            <p:ph type="sldNum" sz="quarter" idx="12"/>
          </p:nvPr>
        </p:nvSpPr>
        <p:spPr/>
        <p:txBody>
          <a:bodyPr/>
          <a:lstStyle>
            <a:lvl1pPr>
              <a:defRPr b="0" i="0">
                <a:latin typeface="Avenir Next" panose="020B0503020202020204" pitchFamily="34" charset="0"/>
              </a:defRPr>
            </a:lvl1pPr>
          </a:lstStyle>
          <a:p>
            <a:fld id="{CA162D21-AF91-4071-B00C-68649EF4E802}" type="slidenum">
              <a:rPr lang="it-IT" smtClean="0"/>
              <a:pPr/>
              <a:t>‹N›</a:t>
            </a:fld>
            <a:endParaRPr lang="it-IT" dirty="0"/>
          </a:p>
        </p:txBody>
      </p:sp>
    </p:spTree>
    <p:extLst>
      <p:ext uri="{BB962C8B-B14F-4D97-AF65-F5344CB8AC3E}">
        <p14:creationId xmlns:p14="http://schemas.microsoft.com/office/powerpoint/2010/main" val="2769466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FE20A008-C730-1765-4755-D425B8C36874}"/>
              </a:ext>
            </a:extLst>
          </p:cNvPr>
          <p:cNvSpPr>
            <a:spLocks noGrp="1"/>
          </p:cNvSpPr>
          <p:nvPr>
            <p:ph type="title" orient="vert"/>
          </p:nvPr>
        </p:nvSpPr>
        <p:spPr>
          <a:xfrm>
            <a:off x="8724900" y="365125"/>
            <a:ext cx="2628900" cy="5811838"/>
          </a:xfrm>
        </p:spPr>
        <p:txBody>
          <a:bodyPr vert="eaVert"/>
          <a:lstStyle>
            <a:lvl1pPr>
              <a:defRPr b="0" i="0">
                <a:latin typeface="Avenir Next" panose="020B0503020202020204" pitchFamily="34" charset="0"/>
              </a:defRPr>
            </a:lvl1pPr>
          </a:lstStyle>
          <a:p>
            <a:r>
              <a:rPr lang="it-IT" dirty="0"/>
              <a:t>Fare clic per modificare lo stile del titolo dello schema</a:t>
            </a:r>
          </a:p>
        </p:txBody>
      </p:sp>
      <p:sp>
        <p:nvSpPr>
          <p:cNvPr id="3" name="Segnaposto testo verticale 2">
            <a:extLst>
              <a:ext uri="{FF2B5EF4-FFF2-40B4-BE49-F238E27FC236}">
                <a16:creationId xmlns:a16="http://schemas.microsoft.com/office/drawing/2014/main" id="{D3219EFA-4B83-8E32-6E2E-CF0519DBFDBC}"/>
              </a:ext>
            </a:extLst>
          </p:cNvPr>
          <p:cNvSpPr>
            <a:spLocks noGrp="1"/>
          </p:cNvSpPr>
          <p:nvPr>
            <p:ph type="body" orient="vert" idx="1"/>
          </p:nvPr>
        </p:nvSpPr>
        <p:spPr>
          <a:xfrm>
            <a:off x="838200" y="365125"/>
            <a:ext cx="7734300" cy="5811838"/>
          </a:xfrm>
        </p:spPr>
        <p:txBody>
          <a:bodyPr vert="eaVert"/>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CC9D08C3-6487-376A-A64F-FF88F2BB3C50}"/>
              </a:ext>
            </a:extLst>
          </p:cNvPr>
          <p:cNvSpPr>
            <a:spLocks noGrp="1"/>
          </p:cNvSpPr>
          <p:nvPr>
            <p:ph type="dt" sz="half" idx="10"/>
          </p:nvPr>
        </p:nvSpPr>
        <p:spPr/>
        <p:txBody>
          <a:bodyPr/>
          <a:lstStyle>
            <a:lvl1pPr>
              <a:defRPr b="0" i="0">
                <a:latin typeface="Avenir Next" panose="020B0503020202020204" pitchFamily="34" charset="0"/>
              </a:defRPr>
            </a:lvl1pPr>
          </a:lstStyle>
          <a:p>
            <a:r>
              <a:rPr lang="it-IT"/>
              <a:t>Maria Marsella  - Sapienza Univ. Roma</a:t>
            </a:r>
            <a:endParaRPr lang="it-IT" dirty="0"/>
          </a:p>
        </p:txBody>
      </p:sp>
      <p:sp>
        <p:nvSpPr>
          <p:cNvPr id="5" name="Segnaposto piè di pagina 4">
            <a:extLst>
              <a:ext uri="{FF2B5EF4-FFF2-40B4-BE49-F238E27FC236}">
                <a16:creationId xmlns:a16="http://schemas.microsoft.com/office/drawing/2014/main" id="{7E0E1F0C-B16D-5268-31FD-229343261CB1}"/>
              </a:ext>
            </a:extLst>
          </p:cNvPr>
          <p:cNvSpPr>
            <a:spLocks noGrp="1"/>
          </p:cNvSpPr>
          <p:nvPr>
            <p:ph type="ftr" sz="quarter" idx="11"/>
          </p:nvPr>
        </p:nvSpPr>
        <p:spPr/>
        <p:txBody>
          <a:bodyPr/>
          <a:lstStyle>
            <a:lvl1pPr>
              <a:defRPr b="0" i="0">
                <a:latin typeface="Avenir Next" panose="020B0503020202020204" pitchFamily="34" charset="0"/>
              </a:defRPr>
            </a:lvl1pPr>
          </a:lstStyle>
          <a:p>
            <a:r>
              <a:rPr lang="en-US"/>
              <a:t>Parallel Session on Sustainability, Barcelona,  June 17, 2024</a:t>
            </a:r>
            <a:endParaRPr lang="it-IT" dirty="0"/>
          </a:p>
        </p:txBody>
      </p:sp>
      <p:sp>
        <p:nvSpPr>
          <p:cNvPr id="6" name="Segnaposto numero diapositiva 5">
            <a:extLst>
              <a:ext uri="{FF2B5EF4-FFF2-40B4-BE49-F238E27FC236}">
                <a16:creationId xmlns:a16="http://schemas.microsoft.com/office/drawing/2014/main" id="{7A462E32-634E-47F3-ECC1-A3CD0F375412}"/>
              </a:ext>
            </a:extLst>
          </p:cNvPr>
          <p:cNvSpPr>
            <a:spLocks noGrp="1"/>
          </p:cNvSpPr>
          <p:nvPr>
            <p:ph type="sldNum" sz="quarter" idx="12"/>
          </p:nvPr>
        </p:nvSpPr>
        <p:spPr/>
        <p:txBody>
          <a:bodyPr/>
          <a:lstStyle>
            <a:lvl1pPr>
              <a:defRPr b="0" i="0">
                <a:latin typeface="Avenir Next" panose="020B0503020202020204" pitchFamily="34" charset="0"/>
              </a:defRPr>
            </a:lvl1pPr>
          </a:lstStyle>
          <a:p>
            <a:fld id="{CA162D21-AF91-4071-B00C-68649EF4E802}" type="slidenum">
              <a:rPr lang="it-IT" smtClean="0"/>
              <a:pPr/>
              <a:t>‹N›</a:t>
            </a:fld>
            <a:endParaRPr lang="it-IT" dirty="0"/>
          </a:p>
        </p:txBody>
      </p:sp>
    </p:spTree>
    <p:extLst>
      <p:ext uri="{BB962C8B-B14F-4D97-AF65-F5344CB8AC3E}">
        <p14:creationId xmlns:p14="http://schemas.microsoft.com/office/powerpoint/2010/main" val="3584914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12623C-AF49-DEAA-9738-EE410145105B}"/>
              </a:ext>
            </a:extLst>
          </p:cNvPr>
          <p:cNvSpPr>
            <a:spLocks noGrp="1"/>
          </p:cNvSpPr>
          <p:nvPr>
            <p:ph type="title"/>
          </p:nvPr>
        </p:nvSpPr>
        <p:spPr/>
        <p:txBody>
          <a:bodyPr/>
          <a:lstStyle>
            <a:lvl1pPr>
              <a:defRPr b="0" i="0">
                <a:latin typeface="Avenir Next" panose="020B0503020202020204" pitchFamily="34" charset="0"/>
              </a:defRPr>
            </a:lvl1p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A844D1E2-6E22-9AEB-B671-CD974954B90B}"/>
              </a:ext>
            </a:extLst>
          </p:cNvPr>
          <p:cNvSpPr>
            <a:spLocks noGrp="1"/>
          </p:cNvSpPr>
          <p:nvPr>
            <p:ph idx="1"/>
          </p:nvPr>
        </p:nvSpPr>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1810FA80-0D38-7983-30A7-05060D485847}"/>
              </a:ext>
            </a:extLst>
          </p:cNvPr>
          <p:cNvSpPr>
            <a:spLocks noGrp="1"/>
          </p:cNvSpPr>
          <p:nvPr>
            <p:ph type="dt" sz="half" idx="10"/>
          </p:nvPr>
        </p:nvSpPr>
        <p:spPr/>
        <p:txBody>
          <a:bodyPr/>
          <a:lstStyle>
            <a:lvl1pPr>
              <a:defRPr b="0" i="0">
                <a:latin typeface="Avenir Next" panose="020B0503020202020204" pitchFamily="34" charset="0"/>
              </a:defRPr>
            </a:lvl1pPr>
          </a:lstStyle>
          <a:p>
            <a:r>
              <a:rPr lang="it-IT"/>
              <a:t>Maria Marsella  - Sapienza Univ. Roma</a:t>
            </a:r>
            <a:endParaRPr lang="it-IT" dirty="0"/>
          </a:p>
        </p:txBody>
      </p:sp>
      <p:sp>
        <p:nvSpPr>
          <p:cNvPr id="5" name="Segnaposto piè di pagina 4">
            <a:extLst>
              <a:ext uri="{FF2B5EF4-FFF2-40B4-BE49-F238E27FC236}">
                <a16:creationId xmlns:a16="http://schemas.microsoft.com/office/drawing/2014/main" id="{A70DB6A4-9525-E1DA-D792-782276267838}"/>
              </a:ext>
            </a:extLst>
          </p:cNvPr>
          <p:cNvSpPr>
            <a:spLocks noGrp="1"/>
          </p:cNvSpPr>
          <p:nvPr>
            <p:ph type="ftr" sz="quarter" idx="11"/>
          </p:nvPr>
        </p:nvSpPr>
        <p:spPr/>
        <p:txBody>
          <a:bodyPr/>
          <a:lstStyle>
            <a:lvl1pPr>
              <a:defRPr b="0" i="0">
                <a:latin typeface="Avenir Next" panose="020B0503020202020204" pitchFamily="34" charset="0"/>
              </a:defRPr>
            </a:lvl1pPr>
          </a:lstStyle>
          <a:p>
            <a:r>
              <a:rPr lang="en-US"/>
              <a:t>Parallel Session on Sustainability, Barcelona,  June 17, 2024</a:t>
            </a:r>
            <a:endParaRPr lang="it-IT" dirty="0"/>
          </a:p>
        </p:txBody>
      </p:sp>
      <p:sp>
        <p:nvSpPr>
          <p:cNvPr id="6" name="Segnaposto numero diapositiva 5">
            <a:extLst>
              <a:ext uri="{FF2B5EF4-FFF2-40B4-BE49-F238E27FC236}">
                <a16:creationId xmlns:a16="http://schemas.microsoft.com/office/drawing/2014/main" id="{2D4402FF-ACC5-0580-8A25-60F9D693314A}"/>
              </a:ext>
            </a:extLst>
          </p:cNvPr>
          <p:cNvSpPr>
            <a:spLocks noGrp="1"/>
          </p:cNvSpPr>
          <p:nvPr>
            <p:ph type="sldNum" sz="quarter" idx="12"/>
          </p:nvPr>
        </p:nvSpPr>
        <p:spPr/>
        <p:txBody>
          <a:bodyPr/>
          <a:lstStyle>
            <a:lvl1pPr>
              <a:defRPr b="0" i="0">
                <a:latin typeface="Avenir Next" panose="020B0503020202020204" pitchFamily="34" charset="0"/>
              </a:defRPr>
            </a:lvl1pPr>
          </a:lstStyle>
          <a:p>
            <a:fld id="{CA162D21-AF91-4071-B00C-68649EF4E802}" type="slidenum">
              <a:rPr lang="it-IT" smtClean="0"/>
              <a:pPr/>
              <a:t>‹N›</a:t>
            </a:fld>
            <a:endParaRPr lang="it-IT" dirty="0"/>
          </a:p>
        </p:txBody>
      </p:sp>
    </p:spTree>
    <p:extLst>
      <p:ext uri="{BB962C8B-B14F-4D97-AF65-F5344CB8AC3E}">
        <p14:creationId xmlns:p14="http://schemas.microsoft.com/office/powerpoint/2010/main" val="1511872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9C41C5-9227-7FBF-089B-7ED7B2B6F1A4}"/>
              </a:ext>
            </a:extLst>
          </p:cNvPr>
          <p:cNvSpPr>
            <a:spLocks noGrp="1"/>
          </p:cNvSpPr>
          <p:nvPr>
            <p:ph type="title"/>
          </p:nvPr>
        </p:nvSpPr>
        <p:spPr>
          <a:xfrm>
            <a:off x="831850" y="1709738"/>
            <a:ext cx="10515600" cy="2852737"/>
          </a:xfrm>
        </p:spPr>
        <p:txBody>
          <a:bodyPr anchor="b"/>
          <a:lstStyle>
            <a:lvl1pPr>
              <a:defRPr sz="6000" b="0" i="0">
                <a:latin typeface="Avenir Next" panose="020B0503020202020204" pitchFamily="34" charset="0"/>
              </a:defRPr>
            </a:lvl1p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45ED82E3-E456-3809-3F92-E2F307356C7C}"/>
              </a:ext>
            </a:extLst>
          </p:cNvPr>
          <p:cNvSpPr>
            <a:spLocks noGrp="1"/>
          </p:cNvSpPr>
          <p:nvPr>
            <p:ph type="body" idx="1"/>
          </p:nvPr>
        </p:nvSpPr>
        <p:spPr>
          <a:xfrm>
            <a:off x="831850" y="4589463"/>
            <a:ext cx="10515600" cy="1500187"/>
          </a:xfrm>
        </p:spPr>
        <p:txBody>
          <a:bodyPr/>
          <a:lstStyle>
            <a:lvl1pPr marL="0" indent="0">
              <a:buNone/>
              <a:defRPr sz="2400" b="0" i="0">
                <a:solidFill>
                  <a:schemeClr val="tx1">
                    <a:tint val="75000"/>
                  </a:schemeClr>
                </a:solidFill>
                <a:latin typeface="Avenir Next" panose="020B0503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dirty="0"/>
              <a:t>Fare clic per modificare gli stili del testo dello schema</a:t>
            </a:r>
          </a:p>
        </p:txBody>
      </p:sp>
      <p:sp>
        <p:nvSpPr>
          <p:cNvPr id="4" name="Segnaposto data 3">
            <a:extLst>
              <a:ext uri="{FF2B5EF4-FFF2-40B4-BE49-F238E27FC236}">
                <a16:creationId xmlns:a16="http://schemas.microsoft.com/office/drawing/2014/main" id="{358BDC64-B6BC-5C65-0668-29CDD688D001}"/>
              </a:ext>
            </a:extLst>
          </p:cNvPr>
          <p:cNvSpPr>
            <a:spLocks noGrp="1"/>
          </p:cNvSpPr>
          <p:nvPr>
            <p:ph type="dt" sz="half" idx="10"/>
          </p:nvPr>
        </p:nvSpPr>
        <p:spPr/>
        <p:txBody>
          <a:bodyPr/>
          <a:lstStyle>
            <a:lvl1pPr>
              <a:defRPr b="0" i="0">
                <a:latin typeface="Avenir Next" panose="020B0503020202020204" pitchFamily="34" charset="0"/>
              </a:defRPr>
            </a:lvl1pPr>
          </a:lstStyle>
          <a:p>
            <a:r>
              <a:rPr lang="it-IT"/>
              <a:t>Maria Marsella  - Sapienza Univ. Roma</a:t>
            </a:r>
            <a:endParaRPr lang="it-IT" dirty="0"/>
          </a:p>
        </p:txBody>
      </p:sp>
      <p:sp>
        <p:nvSpPr>
          <p:cNvPr id="5" name="Segnaposto piè di pagina 4">
            <a:extLst>
              <a:ext uri="{FF2B5EF4-FFF2-40B4-BE49-F238E27FC236}">
                <a16:creationId xmlns:a16="http://schemas.microsoft.com/office/drawing/2014/main" id="{F2E8096D-00FA-9D24-FD4A-81E6616C5128}"/>
              </a:ext>
            </a:extLst>
          </p:cNvPr>
          <p:cNvSpPr>
            <a:spLocks noGrp="1"/>
          </p:cNvSpPr>
          <p:nvPr>
            <p:ph type="ftr" sz="quarter" idx="11"/>
          </p:nvPr>
        </p:nvSpPr>
        <p:spPr/>
        <p:txBody>
          <a:bodyPr/>
          <a:lstStyle>
            <a:lvl1pPr>
              <a:defRPr b="0" i="0">
                <a:latin typeface="Avenir Next" panose="020B0503020202020204" pitchFamily="34" charset="0"/>
              </a:defRPr>
            </a:lvl1pPr>
          </a:lstStyle>
          <a:p>
            <a:r>
              <a:rPr lang="en-US"/>
              <a:t>Parallel Session on Sustainability, Barcelona,  June 17, 2024</a:t>
            </a:r>
            <a:endParaRPr lang="it-IT" dirty="0"/>
          </a:p>
        </p:txBody>
      </p:sp>
      <p:sp>
        <p:nvSpPr>
          <p:cNvPr id="6" name="Segnaposto numero diapositiva 5">
            <a:extLst>
              <a:ext uri="{FF2B5EF4-FFF2-40B4-BE49-F238E27FC236}">
                <a16:creationId xmlns:a16="http://schemas.microsoft.com/office/drawing/2014/main" id="{E07730CC-3DB2-494C-30DD-6222D3DB93E6}"/>
              </a:ext>
            </a:extLst>
          </p:cNvPr>
          <p:cNvSpPr>
            <a:spLocks noGrp="1"/>
          </p:cNvSpPr>
          <p:nvPr>
            <p:ph type="sldNum" sz="quarter" idx="12"/>
          </p:nvPr>
        </p:nvSpPr>
        <p:spPr/>
        <p:txBody>
          <a:bodyPr/>
          <a:lstStyle>
            <a:lvl1pPr>
              <a:defRPr b="0" i="0">
                <a:latin typeface="Avenir Next" panose="020B0503020202020204" pitchFamily="34" charset="0"/>
              </a:defRPr>
            </a:lvl1pPr>
          </a:lstStyle>
          <a:p>
            <a:fld id="{CA162D21-AF91-4071-B00C-68649EF4E802}" type="slidenum">
              <a:rPr lang="it-IT" smtClean="0"/>
              <a:pPr/>
              <a:t>‹N›</a:t>
            </a:fld>
            <a:endParaRPr lang="it-IT" dirty="0"/>
          </a:p>
        </p:txBody>
      </p:sp>
    </p:spTree>
    <p:extLst>
      <p:ext uri="{BB962C8B-B14F-4D97-AF65-F5344CB8AC3E}">
        <p14:creationId xmlns:p14="http://schemas.microsoft.com/office/powerpoint/2010/main" val="135783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DE3FF2-30E7-367F-E793-BD89A4129FED}"/>
              </a:ext>
            </a:extLst>
          </p:cNvPr>
          <p:cNvSpPr>
            <a:spLocks noGrp="1"/>
          </p:cNvSpPr>
          <p:nvPr>
            <p:ph type="title"/>
          </p:nvPr>
        </p:nvSpPr>
        <p:spPr/>
        <p:txBody>
          <a:bodyPr/>
          <a:lstStyle>
            <a:lvl1pPr>
              <a:defRPr b="0" i="0">
                <a:latin typeface="Avenir Next" panose="020B0503020202020204" pitchFamily="34" charset="0"/>
              </a:defRPr>
            </a:lvl1p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8B30ABA2-3CD5-DDFD-0A57-D5FAA6EFFF60}"/>
              </a:ext>
            </a:extLst>
          </p:cNvPr>
          <p:cNvSpPr>
            <a:spLocks noGrp="1"/>
          </p:cNvSpPr>
          <p:nvPr>
            <p:ph sz="half" idx="1"/>
          </p:nvPr>
        </p:nvSpPr>
        <p:spPr>
          <a:xfrm>
            <a:off x="838200" y="1825625"/>
            <a:ext cx="5181600" cy="4351338"/>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contenuto 3">
            <a:extLst>
              <a:ext uri="{FF2B5EF4-FFF2-40B4-BE49-F238E27FC236}">
                <a16:creationId xmlns:a16="http://schemas.microsoft.com/office/drawing/2014/main" id="{FA7DE47B-4D28-D850-D00B-5DB2E2892AF5}"/>
              </a:ext>
            </a:extLst>
          </p:cNvPr>
          <p:cNvSpPr>
            <a:spLocks noGrp="1"/>
          </p:cNvSpPr>
          <p:nvPr>
            <p:ph sz="half" idx="2"/>
          </p:nvPr>
        </p:nvSpPr>
        <p:spPr>
          <a:xfrm>
            <a:off x="6172200" y="1825625"/>
            <a:ext cx="5181600" cy="4351338"/>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data 4">
            <a:extLst>
              <a:ext uri="{FF2B5EF4-FFF2-40B4-BE49-F238E27FC236}">
                <a16:creationId xmlns:a16="http://schemas.microsoft.com/office/drawing/2014/main" id="{6BBCCB7A-E59E-41BE-DCB3-E0EB57AE3F24}"/>
              </a:ext>
            </a:extLst>
          </p:cNvPr>
          <p:cNvSpPr>
            <a:spLocks noGrp="1"/>
          </p:cNvSpPr>
          <p:nvPr>
            <p:ph type="dt" sz="half" idx="10"/>
          </p:nvPr>
        </p:nvSpPr>
        <p:spPr/>
        <p:txBody>
          <a:bodyPr/>
          <a:lstStyle>
            <a:lvl1pPr>
              <a:defRPr b="0" i="0">
                <a:latin typeface="Avenir Next" panose="020B0503020202020204" pitchFamily="34" charset="0"/>
              </a:defRPr>
            </a:lvl1pPr>
          </a:lstStyle>
          <a:p>
            <a:r>
              <a:rPr lang="it-IT"/>
              <a:t>Maria Marsella  - Sapienza Univ. Roma</a:t>
            </a:r>
            <a:endParaRPr lang="it-IT" dirty="0"/>
          </a:p>
        </p:txBody>
      </p:sp>
      <p:sp>
        <p:nvSpPr>
          <p:cNvPr id="6" name="Segnaposto piè di pagina 5">
            <a:extLst>
              <a:ext uri="{FF2B5EF4-FFF2-40B4-BE49-F238E27FC236}">
                <a16:creationId xmlns:a16="http://schemas.microsoft.com/office/drawing/2014/main" id="{A4746264-6331-96C7-4E32-1A46993B7079}"/>
              </a:ext>
            </a:extLst>
          </p:cNvPr>
          <p:cNvSpPr>
            <a:spLocks noGrp="1"/>
          </p:cNvSpPr>
          <p:nvPr>
            <p:ph type="ftr" sz="quarter" idx="11"/>
          </p:nvPr>
        </p:nvSpPr>
        <p:spPr/>
        <p:txBody>
          <a:bodyPr/>
          <a:lstStyle>
            <a:lvl1pPr>
              <a:defRPr b="0" i="0">
                <a:latin typeface="Avenir Next" panose="020B0503020202020204" pitchFamily="34" charset="0"/>
              </a:defRPr>
            </a:lvl1pPr>
          </a:lstStyle>
          <a:p>
            <a:r>
              <a:rPr lang="en-US"/>
              <a:t>Parallel Session on Sustainability, Barcelona,  June 17, 2024</a:t>
            </a:r>
            <a:endParaRPr lang="it-IT" dirty="0"/>
          </a:p>
        </p:txBody>
      </p:sp>
      <p:sp>
        <p:nvSpPr>
          <p:cNvPr id="7" name="Segnaposto numero diapositiva 6">
            <a:extLst>
              <a:ext uri="{FF2B5EF4-FFF2-40B4-BE49-F238E27FC236}">
                <a16:creationId xmlns:a16="http://schemas.microsoft.com/office/drawing/2014/main" id="{8737EE34-5DA1-98FB-886D-5CB04CE46F1E}"/>
              </a:ext>
            </a:extLst>
          </p:cNvPr>
          <p:cNvSpPr>
            <a:spLocks noGrp="1"/>
          </p:cNvSpPr>
          <p:nvPr>
            <p:ph type="sldNum" sz="quarter" idx="12"/>
          </p:nvPr>
        </p:nvSpPr>
        <p:spPr/>
        <p:txBody>
          <a:bodyPr/>
          <a:lstStyle>
            <a:lvl1pPr>
              <a:defRPr b="0" i="0">
                <a:latin typeface="Avenir Next" panose="020B0503020202020204" pitchFamily="34" charset="0"/>
              </a:defRPr>
            </a:lvl1pPr>
          </a:lstStyle>
          <a:p>
            <a:fld id="{CA162D21-AF91-4071-B00C-68649EF4E802}" type="slidenum">
              <a:rPr lang="it-IT" smtClean="0"/>
              <a:pPr/>
              <a:t>‹N›</a:t>
            </a:fld>
            <a:endParaRPr lang="it-IT" dirty="0"/>
          </a:p>
        </p:txBody>
      </p:sp>
    </p:spTree>
    <p:extLst>
      <p:ext uri="{BB962C8B-B14F-4D97-AF65-F5344CB8AC3E}">
        <p14:creationId xmlns:p14="http://schemas.microsoft.com/office/powerpoint/2010/main" val="3116038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594DF1-1603-033C-2216-8B56D05F3873}"/>
              </a:ext>
            </a:extLst>
          </p:cNvPr>
          <p:cNvSpPr>
            <a:spLocks noGrp="1"/>
          </p:cNvSpPr>
          <p:nvPr>
            <p:ph type="title"/>
          </p:nvPr>
        </p:nvSpPr>
        <p:spPr>
          <a:xfrm>
            <a:off x="839788" y="365125"/>
            <a:ext cx="10515600" cy="1325563"/>
          </a:xfrm>
        </p:spPr>
        <p:txBody>
          <a:bodyPr/>
          <a:lstStyle>
            <a:lvl1pPr>
              <a:defRPr b="0" i="0">
                <a:latin typeface="Avenir Next" panose="020B0503020202020204" pitchFamily="34" charset="0"/>
              </a:defRPr>
            </a:lvl1p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D8C77C9D-0445-BCE0-D224-F76AC07F973F}"/>
              </a:ext>
            </a:extLst>
          </p:cNvPr>
          <p:cNvSpPr>
            <a:spLocks noGrp="1"/>
          </p:cNvSpPr>
          <p:nvPr>
            <p:ph type="body" idx="1"/>
          </p:nvPr>
        </p:nvSpPr>
        <p:spPr>
          <a:xfrm>
            <a:off x="839788" y="1681163"/>
            <a:ext cx="5157787" cy="823912"/>
          </a:xfrm>
        </p:spPr>
        <p:txBody>
          <a:bodyPr anchor="b"/>
          <a:lstStyle>
            <a:lvl1pPr marL="0" indent="0">
              <a:buNone/>
              <a:defRPr sz="2400" b="0" i="0">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4" name="Segnaposto contenuto 3">
            <a:extLst>
              <a:ext uri="{FF2B5EF4-FFF2-40B4-BE49-F238E27FC236}">
                <a16:creationId xmlns:a16="http://schemas.microsoft.com/office/drawing/2014/main" id="{A5FF2796-0171-D9ED-587F-12162BC7FF85}"/>
              </a:ext>
            </a:extLst>
          </p:cNvPr>
          <p:cNvSpPr>
            <a:spLocks noGrp="1"/>
          </p:cNvSpPr>
          <p:nvPr>
            <p:ph sz="half" idx="2"/>
          </p:nvPr>
        </p:nvSpPr>
        <p:spPr>
          <a:xfrm>
            <a:off x="839788" y="2505075"/>
            <a:ext cx="5157787" cy="3684588"/>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testo 4">
            <a:extLst>
              <a:ext uri="{FF2B5EF4-FFF2-40B4-BE49-F238E27FC236}">
                <a16:creationId xmlns:a16="http://schemas.microsoft.com/office/drawing/2014/main" id="{1AD20224-7278-7417-35EC-7F4F8C716FAF}"/>
              </a:ext>
            </a:extLst>
          </p:cNvPr>
          <p:cNvSpPr>
            <a:spLocks noGrp="1"/>
          </p:cNvSpPr>
          <p:nvPr>
            <p:ph type="body" sz="quarter" idx="3"/>
          </p:nvPr>
        </p:nvSpPr>
        <p:spPr>
          <a:xfrm>
            <a:off x="6172200" y="1681163"/>
            <a:ext cx="5183188" cy="823912"/>
          </a:xfrm>
        </p:spPr>
        <p:txBody>
          <a:bodyPr anchor="b"/>
          <a:lstStyle>
            <a:lvl1pPr marL="0" indent="0">
              <a:buNone/>
              <a:defRPr sz="2400" b="0" i="0">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6" name="Segnaposto contenuto 5">
            <a:extLst>
              <a:ext uri="{FF2B5EF4-FFF2-40B4-BE49-F238E27FC236}">
                <a16:creationId xmlns:a16="http://schemas.microsoft.com/office/drawing/2014/main" id="{05C686DC-9CCC-5AC7-EFDC-FA612AF1CB0E}"/>
              </a:ext>
            </a:extLst>
          </p:cNvPr>
          <p:cNvSpPr>
            <a:spLocks noGrp="1"/>
          </p:cNvSpPr>
          <p:nvPr>
            <p:ph sz="quarter" idx="4"/>
          </p:nvPr>
        </p:nvSpPr>
        <p:spPr>
          <a:xfrm>
            <a:off x="6172200" y="2505075"/>
            <a:ext cx="5183188" cy="3684588"/>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Segnaposto data 6">
            <a:extLst>
              <a:ext uri="{FF2B5EF4-FFF2-40B4-BE49-F238E27FC236}">
                <a16:creationId xmlns:a16="http://schemas.microsoft.com/office/drawing/2014/main" id="{88F2877C-661B-91F2-3745-B9C8432B0E47}"/>
              </a:ext>
            </a:extLst>
          </p:cNvPr>
          <p:cNvSpPr>
            <a:spLocks noGrp="1"/>
          </p:cNvSpPr>
          <p:nvPr>
            <p:ph type="dt" sz="half" idx="10"/>
          </p:nvPr>
        </p:nvSpPr>
        <p:spPr/>
        <p:txBody>
          <a:bodyPr/>
          <a:lstStyle>
            <a:lvl1pPr>
              <a:defRPr b="0" i="0">
                <a:latin typeface="Avenir Next" panose="020B0503020202020204" pitchFamily="34" charset="0"/>
              </a:defRPr>
            </a:lvl1pPr>
          </a:lstStyle>
          <a:p>
            <a:r>
              <a:rPr lang="it-IT"/>
              <a:t>Maria Marsella  - Sapienza Univ. Roma</a:t>
            </a:r>
            <a:endParaRPr lang="it-IT" dirty="0"/>
          </a:p>
        </p:txBody>
      </p:sp>
      <p:sp>
        <p:nvSpPr>
          <p:cNvPr id="8" name="Segnaposto piè di pagina 7">
            <a:extLst>
              <a:ext uri="{FF2B5EF4-FFF2-40B4-BE49-F238E27FC236}">
                <a16:creationId xmlns:a16="http://schemas.microsoft.com/office/drawing/2014/main" id="{48EBA424-0360-5786-0549-FBFDA6F7E00D}"/>
              </a:ext>
            </a:extLst>
          </p:cNvPr>
          <p:cNvSpPr>
            <a:spLocks noGrp="1"/>
          </p:cNvSpPr>
          <p:nvPr>
            <p:ph type="ftr" sz="quarter" idx="11"/>
          </p:nvPr>
        </p:nvSpPr>
        <p:spPr/>
        <p:txBody>
          <a:bodyPr/>
          <a:lstStyle>
            <a:lvl1pPr>
              <a:defRPr b="0" i="0">
                <a:latin typeface="Avenir Next" panose="020B0503020202020204" pitchFamily="34" charset="0"/>
              </a:defRPr>
            </a:lvl1pPr>
          </a:lstStyle>
          <a:p>
            <a:r>
              <a:rPr lang="en-US"/>
              <a:t>Parallel Session on Sustainability, Barcelona,  June 17, 2024</a:t>
            </a:r>
            <a:endParaRPr lang="it-IT" dirty="0"/>
          </a:p>
        </p:txBody>
      </p:sp>
      <p:sp>
        <p:nvSpPr>
          <p:cNvPr id="9" name="Segnaposto numero diapositiva 8">
            <a:extLst>
              <a:ext uri="{FF2B5EF4-FFF2-40B4-BE49-F238E27FC236}">
                <a16:creationId xmlns:a16="http://schemas.microsoft.com/office/drawing/2014/main" id="{9164E49F-9CE7-C1B5-5A9C-0F8F90473A6F}"/>
              </a:ext>
            </a:extLst>
          </p:cNvPr>
          <p:cNvSpPr>
            <a:spLocks noGrp="1"/>
          </p:cNvSpPr>
          <p:nvPr>
            <p:ph type="sldNum" sz="quarter" idx="12"/>
          </p:nvPr>
        </p:nvSpPr>
        <p:spPr/>
        <p:txBody>
          <a:bodyPr/>
          <a:lstStyle>
            <a:lvl1pPr>
              <a:defRPr b="0" i="0">
                <a:latin typeface="Avenir Next" panose="020B0503020202020204" pitchFamily="34" charset="0"/>
              </a:defRPr>
            </a:lvl1pPr>
          </a:lstStyle>
          <a:p>
            <a:fld id="{CA162D21-AF91-4071-B00C-68649EF4E802}" type="slidenum">
              <a:rPr lang="it-IT" smtClean="0"/>
              <a:pPr/>
              <a:t>‹N›</a:t>
            </a:fld>
            <a:endParaRPr lang="it-IT" dirty="0"/>
          </a:p>
        </p:txBody>
      </p:sp>
    </p:spTree>
    <p:extLst>
      <p:ext uri="{BB962C8B-B14F-4D97-AF65-F5344CB8AC3E}">
        <p14:creationId xmlns:p14="http://schemas.microsoft.com/office/powerpoint/2010/main" val="2478918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189FA7-832F-4820-78ED-96A10AF6B91D}"/>
              </a:ext>
            </a:extLst>
          </p:cNvPr>
          <p:cNvSpPr>
            <a:spLocks noGrp="1"/>
          </p:cNvSpPr>
          <p:nvPr>
            <p:ph type="title"/>
          </p:nvPr>
        </p:nvSpPr>
        <p:spPr/>
        <p:txBody>
          <a:bodyPr/>
          <a:lstStyle>
            <a:lvl1pPr>
              <a:defRPr b="0" i="0">
                <a:latin typeface="Avenir Next" panose="020B0503020202020204" pitchFamily="34" charset="0"/>
              </a:defRPr>
            </a:lvl1pPr>
          </a:lstStyle>
          <a:p>
            <a:r>
              <a:rPr lang="it-IT" dirty="0"/>
              <a:t>Fare clic per modificare lo stile del titolo dello schema</a:t>
            </a:r>
          </a:p>
        </p:txBody>
      </p:sp>
      <p:sp>
        <p:nvSpPr>
          <p:cNvPr id="3" name="Segnaposto data 2">
            <a:extLst>
              <a:ext uri="{FF2B5EF4-FFF2-40B4-BE49-F238E27FC236}">
                <a16:creationId xmlns:a16="http://schemas.microsoft.com/office/drawing/2014/main" id="{139E7E25-7957-B74B-19B6-051455792B87}"/>
              </a:ext>
            </a:extLst>
          </p:cNvPr>
          <p:cNvSpPr>
            <a:spLocks noGrp="1"/>
          </p:cNvSpPr>
          <p:nvPr>
            <p:ph type="dt" sz="half" idx="10"/>
          </p:nvPr>
        </p:nvSpPr>
        <p:spPr/>
        <p:txBody>
          <a:bodyPr/>
          <a:lstStyle>
            <a:lvl1pPr>
              <a:defRPr b="0" i="0">
                <a:latin typeface="Avenir Next" panose="020B0503020202020204" pitchFamily="34" charset="0"/>
              </a:defRPr>
            </a:lvl1pPr>
          </a:lstStyle>
          <a:p>
            <a:r>
              <a:rPr lang="it-IT"/>
              <a:t>Maria Marsella  - Sapienza Univ. Roma</a:t>
            </a:r>
            <a:endParaRPr lang="it-IT" dirty="0"/>
          </a:p>
        </p:txBody>
      </p:sp>
      <p:sp>
        <p:nvSpPr>
          <p:cNvPr id="4" name="Segnaposto piè di pagina 3">
            <a:extLst>
              <a:ext uri="{FF2B5EF4-FFF2-40B4-BE49-F238E27FC236}">
                <a16:creationId xmlns:a16="http://schemas.microsoft.com/office/drawing/2014/main" id="{BD8ADC93-430C-C8CC-A49B-30206CE34430}"/>
              </a:ext>
            </a:extLst>
          </p:cNvPr>
          <p:cNvSpPr>
            <a:spLocks noGrp="1"/>
          </p:cNvSpPr>
          <p:nvPr>
            <p:ph type="ftr" sz="quarter" idx="11"/>
          </p:nvPr>
        </p:nvSpPr>
        <p:spPr/>
        <p:txBody>
          <a:bodyPr/>
          <a:lstStyle>
            <a:lvl1pPr>
              <a:defRPr b="0" i="0">
                <a:latin typeface="Avenir Next" panose="020B0503020202020204" pitchFamily="34" charset="0"/>
              </a:defRPr>
            </a:lvl1pPr>
          </a:lstStyle>
          <a:p>
            <a:r>
              <a:rPr lang="en-US"/>
              <a:t>Parallel Session on Sustainability, Barcelona,  June 17, 2024</a:t>
            </a:r>
            <a:endParaRPr lang="it-IT" dirty="0"/>
          </a:p>
        </p:txBody>
      </p:sp>
      <p:sp>
        <p:nvSpPr>
          <p:cNvPr id="5" name="Segnaposto numero diapositiva 4">
            <a:extLst>
              <a:ext uri="{FF2B5EF4-FFF2-40B4-BE49-F238E27FC236}">
                <a16:creationId xmlns:a16="http://schemas.microsoft.com/office/drawing/2014/main" id="{79EA0E16-B4D9-7CED-0E08-9FA9507CC505}"/>
              </a:ext>
            </a:extLst>
          </p:cNvPr>
          <p:cNvSpPr>
            <a:spLocks noGrp="1"/>
          </p:cNvSpPr>
          <p:nvPr>
            <p:ph type="sldNum" sz="quarter" idx="12"/>
          </p:nvPr>
        </p:nvSpPr>
        <p:spPr/>
        <p:txBody>
          <a:bodyPr/>
          <a:lstStyle>
            <a:lvl1pPr>
              <a:defRPr b="0" i="0">
                <a:latin typeface="Avenir Next" panose="020B0503020202020204" pitchFamily="34" charset="0"/>
              </a:defRPr>
            </a:lvl1pPr>
          </a:lstStyle>
          <a:p>
            <a:fld id="{CA162D21-AF91-4071-B00C-68649EF4E802}" type="slidenum">
              <a:rPr lang="it-IT" smtClean="0"/>
              <a:pPr/>
              <a:t>‹N›</a:t>
            </a:fld>
            <a:endParaRPr lang="it-IT" dirty="0"/>
          </a:p>
        </p:txBody>
      </p:sp>
    </p:spTree>
    <p:extLst>
      <p:ext uri="{BB962C8B-B14F-4D97-AF65-F5344CB8AC3E}">
        <p14:creationId xmlns:p14="http://schemas.microsoft.com/office/powerpoint/2010/main" val="1067110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A3DAE27-247F-BD63-230E-B5DBA618872A}"/>
              </a:ext>
            </a:extLst>
          </p:cNvPr>
          <p:cNvSpPr>
            <a:spLocks noGrp="1"/>
          </p:cNvSpPr>
          <p:nvPr>
            <p:ph type="dt" sz="half" idx="10"/>
          </p:nvPr>
        </p:nvSpPr>
        <p:spPr/>
        <p:txBody>
          <a:bodyPr/>
          <a:lstStyle>
            <a:lvl1pPr>
              <a:defRPr b="0" i="0">
                <a:latin typeface="Avenir Next" panose="020B0503020202020204" pitchFamily="34" charset="0"/>
              </a:defRPr>
            </a:lvl1pPr>
          </a:lstStyle>
          <a:p>
            <a:r>
              <a:rPr lang="it-IT"/>
              <a:t>Maria Marsella  - Sapienza Univ. Roma</a:t>
            </a:r>
            <a:endParaRPr lang="it-IT" dirty="0"/>
          </a:p>
        </p:txBody>
      </p:sp>
      <p:sp>
        <p:nvSpPr>
          <p:cNvPr id="3" name="Segnaposto piè di pagina 2">
            <a:extLst>
              <a:ext uri="{FF2B5EF4-FFF2-40B4-BE49-F238E27FC236}">
                <a16:creationId xmlns:a16="http://schemas.microsoft.com/office/drawing/2014/main" id="{74F240AE-D55C-2F56-C914-00DB4D8AB229}"/>
              </a:ext>
            </a:extLst>
          </p:cNvPr>
          <p:cNvSpPr>
            <a:spLocks noGrp="1"/>
          </p:cNvSpPr>
          <p:nvPr>
            <p:ph type="ftr" sz="quarter" idx="11"/>
          </p:nvPr>
        </p:nvSpPr>
        <p:spPr/>
        <p:txBody>
          <a:bodyPr/>
          <a:lstStyle>
            <a:lvl1pPr>
              <a:defRPr b="0" i="0">
                <a:latin typeface="Avenir Next" panose="020B0503020202020204" pitchFamily="34" charset="0"/>
              </a:defRPr>
            </a:lvl1pPr>
          </a:lstStyle>
          <a:p>
            <a:r>
              <a:rPr lang="en-US"/>
              <a:t>Parallel Session on Sustainability, Barcelona,  June 17, 2024</a:t>
            </a:r>
            <a:endParaRPr lang="it-IT" dirty="0"/>
          </a:p>
        </p:txBody>
      </p:sp>
      <p:sp>
        <p:nvSpPr>
          <p:cNvPr id="4" name="Segnaposto numero diapositiva 3">
            <a:extLst>
              <a:ext uri="{FF2B5EF4-FFF2-40B4-BE49-F238E27FC236}">
                <a16:creationId xmlns:a16="http://schemas.microsoft.com/office/drawing/2014/main" id="{EC0D71D8-4478-40D5-5EB0-60281D6B4233}"/>
              </a:ext>
            </a:extLst>
          </p:cNvPr>
          <p:cNvSpPr>
            <a:spLocks noGrp="1"/>
          </p:cNvSpPr>
          <p:nvPr>
            <p:ph type="sldNum" sz="quarter" idx="12"/>
          </p:nvPr>
        </p:nvSpPr>
        <p:spPr/>
        <p:txBody>
          <a:bodyPr/>
          <a:lstStyle>
            <a:lvl1pPr>
              <a:defRPr b="0" i="0">
                <a:latin typeface="Avenir Next" panose="020B0503020202020204" pitchFamily="34" charset="0"/>
              </a:defRPr>
            </a:lvl1pPr>
          </a:lstStyle>
          <a:p>
            <a:fld id="{CA162D21-AF91-4071-B00C-68649EF4E802}" type="slidenum">
              <a:rPr lang="it-IT" smtClean="0"/>
              <a:pPr/>
              <a:t>‹N›</a:t>
            </a:fld>
            <a:endParaRPr lang="it-IT" dirty="0"/>
          </a:p>
        </p:txBody>
      </p:sp>
    </p:spTree>
    <p:extLst>
      <p:ext uri="{BB962C8B-B14F-4D97-AF65-F5344CB8AC3E}">
        <p14:creationId xmlns:p14="http://schemas.microsoft.com/office/powerpoint/2010/main" val="831608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9A4C20-7397-FE34-6273-60679DC32BD5}"/>
              </a:ext>
            </a:extLst>
          </p:cNvPr>
          <p:cNvSpPr>
            <a:spLocks noGrp="1"/>
          </p:cNvSpPr>
          <p:nvPr>
            <p:ph type="title"/>
          </p:nvPr>
        </p:nvSpPr>
        <p:spPr>
          <a:xfrm>
            <a:off x="839788" y="457200"/>
            <a:ext cx="3932237" cy="1600200"/>
          </a:xfrm>
        </p:spPr>
        <p:txBody>
          <a:bodyPr anchor="b"/>
          <a:lstStyle>
            <a:lvl1pPr>
              <a:defRPr sz="3200" b="0" i="0">
                <a:latin typeface="Avenir Next" panose="020B0503020202020204" pitchFamily="34" charset="0"/>
              </a:defRPr>
            </a:lvl1p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7FF00AC1-C189-CB28-1A4B-AD79F5F73B74}"/>
              </a:ext>
            </a:extLst>
          </p:cNvPr>
          <p:cNvSpPr>
            <a:spLocks noGrp="1"/>
          </p:cNvSpPr>
          <p:nvPr>
            <p:ph idx="1"/>
          </p:nvPr>
        </p:nvSpPr>
        <p:spPr>
          <a:xfrm>
            <a:off x="5183188" y="987425"/>
            <a:ext cx="6172200" cy="4873625"/>
          </a:xfrm>
        </p:spPr>
        <p:txBody>
          <a:bodyPr/>
          <a:lstStyle>
            <a:lvl1pPr>
              <a:defRPr sz="3200" b="0" i="0">
                <a:latin typeface="Avenir Next" panose="020B0503020202020204" pitchFamily="34" charset="0"/>
              </a:defRPr>
            </a:lvl1pPr>
            <a:lvl2pPr>
              <a:defRPr sz="2800" b="0" i="0">
                <a:latin typeface="Avenir Next" panose="020B0503020202020204" pitchFamily="34" charset="0"/>
              </a:defRPr>
            </a:lvl2pPr>
            <a:lvl3pPr>
              <a:defRPr sz="2400" b="0" i="0">
                <a:latin typeface="Avenir Next" panose="020B0503020202020204" pitchFamily="34" charset="0"/>
              </a:defRPr>
            </a:lvl3pPr>
            <a:lvl4pPr>
              <a:defRPr sz="2000" b="0" i="0">
                <a:latin typeface="Avenir Next" panose="020B0503020202020204" pitchFamily="34" charset="0"/>
              </a:defRPr>
            </a:lvl4pPr>
            <a:lvl5pPr>
              <a:defRPr sz="2000" b="0" i="0">
                <a:latin typeface="Avenir Next" panose="020B0503020202020204" pitchFamily="34" charset="0"/>
              </a:defRPr>
            </a:lvl5pPr>
            <a:lvl6pPr>
              <a:defRPr sz="2000"/>
            </a:lvl6pPr>
            <a:lvl7pPr>
              <a:defRPr sz="2000"/>
            </a:lvl7pPr>
            <a:lvl8pPr>
              <a:defRPr sz="2000"/>
            </a:lvl8pPr>
            <a:lvl9pPr>
              <a:defRPr sz="20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testo 3">
            <a:extLst>
              <a:ext uri="{FF2B5EF4-FFF2-40B4-BE49-F238E27FC236}">
                <a16:creationId xmlns:a16="http://schemas.microsoft.com/office/drawing/2014/main" id="{9EC13112-D052-A20C-9A22-16E73D92B0FB}"/>
              </a:ext>
            </a:extLst>
          </p:cNvPr>
          <p:cNvSpPr>
            <a:spLocks noGrp="1"/>
          </p:cNvSpPr>
          <p:nvPr>
            <p:ph type="body" sz="half" idx="2"/>
          </p:nvPr>
        </p:nvSpPr>
        <p:spPr>
          <a:xfrm>
            <a:off x="839788" y="2057400"/>
            <a:ext cx="3932237" cy="3811588"/>
          </a:xfrm>
        </p:spPr>
        <p:txBody>
          <a:bodyPr/>
          <a:lstStyle>
            <a:lvl1pPr marL="0" indent="0">
              <a:buNone/>
              <a:defRPr sz="1600" b="0" i="0">
                <a:latin typeface="Avenir Next" panose="020B0503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
        <p:nvSpPr>
          <p:cNvPr id="5" name="Segnaposto data 4">
            <a:extLst>
              <a:ext uri="{FF2B5EF4-FFF2-40B4-BE49-F238E27FC236}">
                <a16:creationId xmlns:a16="http://schemas.microsoft.com/office/drawing/2014/main" id="{2D95B70A-E4D3-D032-5774-342008C30E34}"/>
              </a:ext>
            </a:extLst>
          </p:cNvPr>
          <p:cNvSpPr>
            <a:spLocks noGrp="1"/>
          </p:cNvSpPr>
          <p:nvPr>
            <p:ph type="dt" sz="half" idx="10"/>
          </p:nvPr>
        </p:nvSpPr>
        <p:spPr/>
        <p:txBody>
          <a:bodyPr/>
          <a:lstStyle>
            <a:lvl1pPr>
              <a:defRPr b="0" i="0">
                <a:latin typeface="Avenir Next" panose="020B0503020202020204" pitchFamily="34" charset="0"/>
              </a:defRPr>
            </a:lvl1pPr>
          </a:lstStyle>
          <a:p>
            <a:r>
              <a:rPr lang="it-IT"/>
              <a:t>Maria Marsella  - Sapienza Univ. Roma</a:t>
            </a:r>
            <a:endParaRPr lang="it-IT" dirty="0"/>
          </a:p>
        </p:txBody>
      </p:sp>
      <p:sp>
        <p:nvSpPr>
          <p:cNvPr id="6" name="Segnaposto piè di pagina 5">
            <a:extLst>
              <a:ext uri="{FF2B5EF4-FFF2-40B4-BE49-F238E27FC236}">
                <a16:creationId xmlns:a16="http://schemas.microsoft.com/office/drawing/2014/main" id="{4757D4E5-D7C8-2442-DABD-757B37B540E4}"/>
              </a:ext>
            </a:extLst>
          </p:cNvPr>
          <p:cNvSpPr>
            <a:spLocks noGrp="1"/>
          </p:cNvSpPr>
          <p:nvPr>
            <p:ph type="ftr" sz="quarter" idx="11"/>
          </p:nvPr>
        </p:nvSpPr>
        <p:spPr/>
        <p:txBody>
          <a:bodyPr/>
          <a:lstStyle>
            <a:lvl1pPr>
              <a:defRPr b="0" i="0">
                <a:latin typeface="Avenir Next" panose="020B0503020202020204" pitchFamily="34" charset="0"/>
              </a:defRPr>
            </a:lvl1pPr>
          </a:lstStyle>
          <a:p>
            <a:r>
              <a:rPr lang="en-US"/>
              <a:t>Parallel Session on Sustainability, Barcelona,  June 17, 2024</a:t>
            </a:r>
            <a:endParaRPr lang="it-IT" dirty="0"/>
          </a:p>
        </p:txBody>
      </p:sp>
      <p:sp>
        <p:nvSpPr>
          <p:cNvPr id="7" name="Segnaposto numero diapositiva 6">
            <a:extLst>
              <a:ext uri="{FF2B5EF4-FFF2-40B4-BE49-F238E27FC236}">
                <a16:creationId xmlns:a16="http://schemas.microsoft.com/office/drawing/2014/main" id="{DEDF58E6-488A-3F53-E4A0-F4C8D134F747}"/>
              </a:ext>
            </a:extLst>
          </p:cNvPr>
          <p:cNvSpPr>
            <a:spLocks noGrp="1"/>
          </p:cNvSpPr>
          <p:nvPr>
            <p:ph type="sldNum" sz="quarter" idx="12"/>
          </p:nvPr>
        </p:nvSpPr>
        <p:spPr/>
        <p:txBody>
          <a:bodyPr/>
          <a:lstStyle>
            <a:lvl1pPr>
              <a:defRPr b="0" i="0">
                <a:latin typeface="Avenir Next" panose="020B0503020202020204" pitchFamily="34" charset="0"/>
              </a:defRPr>
            </a:lvl1pPr>
          </a:lstStyle>
          <a:p>
            <a:fld id="{CA162D21-AF91-4071-B00C-68649EF4E802}" type="slidenum">
              <a:rPr lang="it-IT" smtClean="0"/>
              <a:pPr/>
              <a:t>‹N›</a:t>
            </a:fld>
            <a:endParaRPr lang="it-IT" dirty="0"/>
          </a:p>
        </p:txBody>
      </p:sp>
    </p:spTree>
    <p:extLst>
      <p:ext uri="{BB962C8B-B14F-4D97-AF65-F5344CB8AC3E}">
        <p14:creationId xmlns:p14="http://schemas.microsoft.com/office/powerpoint/2010/main" val="614109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CB2BAE-3E86-030A-179F-6FE1CCAC345F}"/>
              </a:ext>
            </a:extLst>
          </p:cNvPr>
          <p:cNvSpPr>
            <a:spLocks noGrp="1"/>
          </p:cNvSpPr>
          <p:nvPr>
            <p:ph type="title"/>
          </p:nvPr>
        </p:nvSpPr>
        <p:spPr>
          <a:xfrm>
            <a:off x="839788" y="457200"/>
            <a:ext cx="3932237" cy="1600200"/>
          </a:xfrm>
        </p:spPr>
        <p:txBody>
          <a:bodyPr anchor="b"/>
          <a:lstStyle>
            <a:lvl1pPr>
              <a:defRPr sz="3200" b="0" i="0">
                <a:latin typeface="Avenir Next" panose="020B0503020202020204" pitchFamily="34" charset="0"/>
              </a:defRPr>
            </a:lvl1pPr>
          </a:lstStyle>
          <a:p>
            <a:r>
              <a:rPr lang="it-IT" dirty="0"/>
              <a:t>Fare clic per modificare lo stile del titolo dello schema</a:t>
            </a:r>
          </a:p>
        </p:txBody>
      </p:sp>
      <p:sp>
        <p:nvSpPr>
          <p:cNvPr id="3" name="Segnaposto immagine 2">
            <a:extLst>
              <a:ext uri="{FF2B5EF4-FFF2-40B4-BE49-F238E27FC236}">
                <a16:creationId xmlns:a16="http://schemas.microsoft.com/office/drawing/2014/main" id="{9B645483-3BE4-0786-822C-242EAD924A64}"/>
              </a:ext>
            </a:extLst>
          </p:cNvPr>
          <p:cNvSpPr>
            <a:spLocks noGrp="1"/>
          </p:cNvSpPr>
          <p:nvPr>
            <p:ph type="pic" idx="1"/>
          </p:nvPr>
        </p:nvSpPr>
        <p:spPr>
          <a:xfrm>
            <a:off x="5183188" y="987425"/>
            <a:ext cx="6172200" cy="4873625"/>
          </a:xfrm>
        </p:spPr>
        <p:txBody>
          <a:bodyPr/>
          <a:lstStyle>
            <a:lvl1pPr marL="0" indent="0">
              <a:buNone/>
              <a:defRPr sz="3200" b="0" i="0">
                <a:latin typeface="Avenir Next" panose="020B0503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a:extLst>
              <a:ext uri="{FF2B5EF4-FFF2-40B4-BE49-F238E27FC236}">
                <a16:creationId xmlns:a16="http://schemas.microsoft.com/office/drawing/2014/main" id="{6D48EF39-AD55-3767-3642-1477947E2DF0}"/>
              </a:ext>
            </a:extLst>
          </p:cNvPr>
          <p:cNvSpPr>
            <a:spLocks noGrp="1"/>
          </p:cNvSpPr>
          <p:nvPr>
            <p:ph type="body" sz="half" idx="2"/>
          </p:nvPr>
        </p:nvSpPr>
        <p:spPr>
          <a:xfrm>
            <a:off x="839788" y="2057400"/>
            <a:ext cx="3932237" cy="3811588"/>
          </a:xfrm>
        </p:spPr>
        <p:txBody>
          <a:bodyPr/>
          <a:lstStyle>
            <a:lvl1pPr marL="0" indent="0">
              <a:buNone/>
              <a:defRPr sz="1600" b="0" i="0">
                <a:latin typeface="Avenir Next" panose="020B0503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
        <p:nvSpPr>
          <p:cNvPr id="5" name="Segnaposto data 4">
            <a:extLst>
              <a:ext uri="{FF2B5EF4-FFF2-40B4-BE49-F238E27FC236}">
                <a16:creationId xmlns:a16="http://schemas.microsoft.com/office/drawing/2014/main" id="{A5EBB8D9-95F9-3ED9-D5FF-3CB1B238C805}"/>
              </a:ext>
            </a:extLst>
          </p:cNvPr>
          <p:cNvSpPr>
            <a:spLocks noGrp="1"/>
          </p:cNvSpPr>
          <p:nvPr>
            <p:ph type="dt" sz="half" idx="10"/>
          </p:nvPr>
        </p:nvSpPr>
        <p:spPr/>
        <p:txBody>
          <a:bodyPr/>
          <a:lstStyle>
            <a:lvl1pPr>
              <a:defRPr b="0" i="0">
                <a:latin typeface="Avenir Next" panose="020B0503020202020204" pitchFamily="34" charset="0"/>
              </a:defRPr>
            </a:lvl1pPr>
          </a:lstStyle>
          <a:p>
            <a:r>
              <a:rPr lang="it-IT"/>
              <a:t>Maria Marsella  - Sapienza Univ. Roma</a:t>
            </a:r>
            <a:endParaRPr lang="it-IT" dirty="0"/>
          </a:p>
        </p:txBody>
      </p:sp>
      <p:sp>
        <p:nvSpPr>
          <p:cNvPr id="6" name="Segnaposto piè di pagina 5">
            <a:extLst>
              <a:ext uri="{FF2B5EF4-FFF2-40B4-BE49-F238E27FC236}">
                <a16:creationId xmlns:a16="http://schemas.microsoft.com/office/drawing/2014/main" id="{6E1E6FF1-3787-A932-9473-89D1D8BDADA6}"/>
              </a:ext>
            </a:extLst>
          </p:cNvPr>
          <p:cNvSpPr>
            <a:spLocks noGrp="1"/>
          </p:cNvSpPr>
          <p:nvPr>
            <p:ph type="ftr" sz="quarter" idx="11"/>
          </p:nvPr>
        </p:nvSpPr>
        <p:spPr/>
        <p:txBody>
          <a:bodyPr/>
          <a:lstStyle>
            <a:lvl1pPr>
              <a:defRPr b="0" i="0">
                <a:latin typeface="Avenir Next" panose="020B0503020202020204" pitchFamily="34" charset="0"/>
              </a:defRPr>
            </a:lvl1pPr>
          </a:lstStyle>
          <a:p>
            <a:r>
              <a:rPr lang="en-US"/>
              <a:t>Parallel Session on Sustainability, Barcelona,  June 17, 2024</a:t>
            </a:r>
            <a:endParaRPr lang="it-IT" dirty="0"/>
          </a:p>
        </p:txBody>
      </p:sp>
      <p:sp>
        <p:nvSpPr>
          <p:cNvPr id="7" name="Segnaposto numero diapositiva 6">
            <a:extLst>
              <a:ext uri="{FF2B5EF4-FFF2-40B4-BE49-F238E27FC236}">
                <a16:creationId xmlns:a16="http://schemas.microsoft.com/office/drawing/2014/main" id="{C7E9AC59-A91A-27DA-D6FA-FC16847C0B82}"/>
              </a:ext>
            </a:extLst>
          </p:cNvPr>
          <p:cNvSpPr>
            <a:spLocks noGrp="1"/>
          </p:cNvSpPr>
          <p:nvPr>
            <p:ph type="sldNum" sz="quarter" idx="12"/>
          </p:nvPr>
        </p:nvSpPr>
        <p:spPr/>
        <p:txBody>
          <a:bodyPr/>
          <a:lstStyle>
            <a:lvl1pPr>
              <a:defRPr b="0" i="0">
                <a:latin typeface="Avenir Next" panose="020B0503020202020204" pitchFamily="34" charset="0"/>
              </a:defRPr>
            </a:lvl1pPr>
          </a:lstStyle>
          <a:p>
            <a:fld id="{CA162D21-AF91-4071-B00C-68649EF4E802}" type="slidenum">
              <a:rPr lang="it-IT" smtClean="0"/>
              <a:pPr/>
              <a:t>‹N›</a:t>
            </a:fld>
            <a:endParaRPr lang="it-IT" dirty="0"/>
          </a:p>
        </p:txBody>
      </p:sp>
    </p:spTree>
    <p:extLst>
      <p:ext uri="{BB962C8B-B14F-4D97-AF65-F5344CB8AC3E}">
        <p14:creationId xmlns:p14="http://schemas.microsoft.com/office/powerpoint/2010/main" val="3590695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B7AE52C-6BFB-19CB-2074-46A10EC927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E07576F1-7FB7-266B-2D41-6AE4B5D553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7C41BA20-ECBB-EEC6-EF7E-CA2D2A9A2F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venir Next" panose="020B0503020202020204" pitchFamily="34" charset="0"/>
              </a:defRPr>
            </a:lvl1pPr>
          </a:lstStyle>
          <a:p>
            <a:r>
              <a:rPr lang="it-IT"/>
              <a:t>Maria Marsella  - Sapienza Univ. Roma</a:t>
            </a:r>
            <a:endParaRPr lang="it-IT" dirty="0"/>
          </a:p>
        </p:txBody>
      </p:sp>
      <p:sp>
        <p:nvSpPr>
          <p:cNvPr id="5" name="Segnaposto piè di pagina 4">
            <a:extLst>
              <a:ext uri="{FF2B5EF4-FFF2-40B4-BE49-F238E27FC236}">
                <a16:creationId xmlns:a16="http://schemas.microsoft.com/office/drawing/2014/main" id="{58019CD5-560A-AE5F-2337-F4536AB46F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venir Next" panose="020B0503020202020204" pitchFamily="34" charset="0"/>
              </a:defRPr>
            </a:lvl1pPr>
          </a:lstStyle>
          <a:p>
            <a:r>
              <a:rPr lang="en-US"/>
              <a:t>Parallel Session on Sustainability, Barcelona,  June 17, 2024</a:t>
            </a:r>
            <a:endParaRPr lang="it-IT" dirty="0"/>
          </a:p>
        </p:txBody>
      </p:sp>
      <p:sp>
        <p:nvSpPr>
          <p:cNvPr id="6" name="Segnaposto numero diapositiva 5">
            <a:extLst>
              <a:ext uri="{FF2B5EF4-FFF2-40B4-BE49-F238E27FC236}">
                <a16:creationId xmlns:a16="http://schemas.microsoft.com/office/drawing/2014/main" id="{499235E4-96BC-6E63-7089-664A2CF69A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venir Next" panose="020B0503020202020204" pitchFamily="34" charset="0"/>
              </a:defRPr>
            </a:lvl1pPr>
          </a:lstStyle>
          <a:p>
            <a:fld id="{CA162D21-AF91-4071-B00C-68649EF4E802}" type="slidenum">
              <a:rPr lang="it-IT" smtClean="0"/>
              <a:pPr/>
              <a:t>‹N›</a:t>
            </a:fld>
            <a:endParaRPr lang="it-IT" dirty="0"/>
          </a:p>
        </p:txBody>
      </p:sp>
    </p:spTree>
    <p:extLst>
      <p:ext uri="{BB962C8B-B14F-4D97-AF65-F5344CB8AC3E}">
        <p14:creationId xmlns:p14="http://schemas.microsoft.com/office/powerpoint/2010/main" val="3426540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l" defTabSz="914400" rtl="0" eaLnBrk="1" latinLnBrk="0" hangingPunct="1">
        <a:lnSpc>
          <a:spcPct val="90000"/>
        </a:lnSpc>
        <a:spcBef>
          <a:spcPct val="0"/>
        </a:spcBef>
        <a:buNone/>
        <a:defRPr sz="4400" b="0" i="0" kern="1200">
          <a:solidFill>
            <a:schemeClr val="tx1"/>
          </a:solidFill>
          <a:latin typeface="Avenir Next" panose="020B05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etpp.ifae.es/" TargetMode="Externa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hyperlink" Target="https://www.oecd-ilibrary.org/docserver/2b93187f-en.pdf?expires=1698334752&amp;id=id&amp;accname=guest&amp;checksum=47FAD7D7B82E049A37663E594F21DDBA" TargetMode="External"/><Relationship Id="rId5" Type="http://schemas.openxmlformats.org/officeDocument/2006/relationships/diagramQuickStyle" Target="../diagrams/quickStyle2.xml"/><Relationship Id="rId10" Type="http://schemas.openxmlformats.org/officeDocument/2006/relationships/image" Target="../media/image13.png"/><Relationship Id="rId4" Type="http://schemas.openxmlformats.org/officeDocument/2006/relationships/diagramLayout" Target="../diagrams/layout2.xml"/><Relationship Id="rId9" Type="http://schemas.openxmlformats.org/officeDocument/2006/relationships/image" Target="../media/image12.svg"/><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10" Type="http://schemas.openxmlformats.org/officeDocument/2006/relationships/image" Target="../media/image27.jpeg"/><Relationship Id="rId4" Type="http://schemas.openxmlformats.org/officeDocument/2006/relationships/image" Target="../media/image21.png"/><Relationship Id="rId9"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7CC662CE-C387-9A10-9516-FF014C5097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31" y="0"/>
            <a:ext cx="12544661" cy="6905635"/>
          </a:xfrm>
          <a:prstGeom prst="rect">
            <a:avLst/>
          </a:prstGeom>
        </p:spPr>
      </p:pic>
      <p:pic>
        <p:nvPicPr>
          <p:cNvPr id="10" name="Immagine 9">
            <a:extLst>
              <a:ext uri="{FF2B5EF4-FFF2-40B4-BE49-F238E27FC236}">
                <a16:creationId xmlns:a16="http://schemas.microsoft.com/office/drawing/2014/main" id="{D8449321-648B-5D4E-05A0-0CDC914CA4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8778" y="3598140"/>
            <a:ext cx="4013104" cy="579005"/>
          </a:xfrm>
          <a:prstGeom prst="rect">
            <a:avLst/>
          </a:prstGeom>
        </p:spPr>
      </p:pic>
      <p:pic>
        <p:nvPicPr>
          <p:cNvPr id="11" name="Immagine 10">
            <a:extLst>
              <a:ext uri="{FF2B5EF4-FFF2-40B4-BE49-F238E27FC236}">
                <a16:creationId xmlns:a16="http://schemas.microsoft.com/office/drawing/2014/main" id="{3C0F9A29-7C67-7C2D-44EA-4E14ABEA80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8055" y="2025649"/>
            <a:ext cx="493567" cy="579005"/>
          </a:xfrm>
          <a:prstGeom prst="rect">
            <a:avLst/>
          </a:prstGeom>
        </p:spPr>
      </p:pic>
      <p:sp>
        <p:nvSpPr>
          <p:cNvPr id="13" name="CasellaDiTesto 12">
            <a:extLst>
              <a:ext uri="{FF2B5EF4-FFF2-40B4-BE49-F238E27FC236}">
                <a16:creationId xmlns:a16="http://schemas.microsoft.com/office/drawing/2014/main" id="{3BACB085-F2CB-E216-DE18-A2DCB83CECEA}"/>
              </a:ext>
            </a:extLst>
          </p:cNvPr>
          <p:cNvSpPr txBox="1"/>
          <p:nvPr/>
        </p:nvSpPr>
        <p:spPr>
          <a:xfrm>
            <a:off x="6172423" y="3121086"/>
            <a:ext cx="6141026" cy="830997"/>
          </a:xfrm>
          <a:prstGeom prst="rect">
            <a:avLst/>
          </a:prstGeom>
          <a:noFill/>
        </p:spPr>
        <p:txBody>
          <a:bodyPr wrap="square">
            <a:spAutoFit/>
          </a:bodyPr>
          <a:lstStyle/>
          <a:p>
            <a:pPr algn="ctr"/>
            <a:r>
              <a:rPr lang="en-GB" sz="2400" b="0" i="0" u="none" strike="noStrike" dirty="0">
                <a:solidFill>
                  <a:schemeClr val="bg1"/>
                </a:solidFill>
                <a:effectLst/>
                <a:hlinkClick r:id="rId4">
                  <a:extLst>
                    <a:ext uri="{A12FA001-AC4F-418D-AE19-62706E023703}">
                      <ahyp:hlinkClr xmlns:ahyp="http://schemas.microsoft.com/office/drawing/2018/hyperlinkcolor" val="tx"/>
                    </a:ext>
                  </a:extLst>
                </a:hlinkClick>
              </a:rPr>
              <a:t>ET-PP INFRA-DEV</a:t>
            </a:r>
            <a:r>
              <a:rPr lang="en-GB" sz="2400" b="0" i="0" dirty="0">
                <a:solidFill>
                  <a:schemeClr val="bg1"/>
                </a:solidFill>
                <a:effectLst/>
              </a:rPr>
              <a:t> Annual Meeting</a:t>
            </a:r>
          </a:p>
          <a:p>
            <a:pPr algn="ctr"/>
            <a:r>
              <a:rPr lang="en-GB" sz="2400" dirty="0">
                <a:solidFill>
                  <a:schemeClr val="bg1"/>
                </a:solidFill>
              </a:rPr>
              <a:t>17-18 June 2024</a:t>
            </a:r>
            <a:endParaRPr lang="en-GB" sz="2400" b="0" i="0" dirty="0">
              <a:solidFill>
                <a:schemeClr val="bg1"/>
              </a:solidFill>
              <a:effectLst/>
            </a:endParaRPr>
          </a:p>
        </p:txBody>
      </p:sp>
      <p:pic>
        <p:nvPicPr>
          <p:cNvPr id="15" name="Immagine 14">
            <a:extLst>
              <a:ext uri="{FF2B5EF4-FFF2-40B4-BE49-F238E27FC236}">
                <a16:creationId xmlns:a16="http://schemas.microsoft.com/office/drawing/2014/main" id="{74BDA25A-B313-CD1D-3C14-25FE0DFE21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2290" y="1925701"/>
            <a:ext cx="5212074" cy="579005"/>
          </a:xfrm>
          <a:prstGeom prst="rect">
            <a:avLst/>
          </a:prstGeom>
        </p:spPr>
      </p:pic>
      <p:pic>
        <p:nvPicPr>
          <p:cNvPr id="18" name="Immagine 17">
            <a:extLst>
              <a:ext uri="{FF2B5EF4-FFF2-40B4-BE49-F238E27FC236}">
                <a16:creationId xmlns:a16="http://schemas.microsoft.com/office/drawing/2014/main" id="{E0AABBD7-4A04-2EFD-CB79-C12C9BDB78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8055" y="5436237"/>
            <a:ext cx="5212074" cy="579005"/>
          </a:xfrm>
          <a:prstGeom prst="rect">
            <a:avLst/>
          </a:prstGeom>
        </p:spPr>
      </p:pic>
      <p:sp>
        <p:nvSpPr>
          <p:cNvPr id="4" name="CasellaDiTesto 3">
            <a:extLst>
              <a:ext uri="{FF2B5EF4-FFF2-40B4-BE49-F238E27FC236}">
                <a16:creationId xmlns:a16="http://schemas.microsoft.com/office/drawing/2014/main" id="{55C50D39-78B7-FE1A-AB6C-507AD083DA8A}"/>
              </a:ext>
            </a:extLst>
          </p:cNvPr>
          <p:cNvSpPr txBox="1"/>
          <p:nvPr/>
        </p:nvSpPr>
        <p:spPr>
          <a:xfrm>
            <a:off x="4619501" y="5436237"/>
            <a:ext cx="7693948" cy="646331"/>
          </a:xfrm>
          <a:prstGeom prst="rect">
            <a:avLst/>
          </a:prstGeom>
          <a:noFill/>
        </p:spPr>
        <p:txBody>
          <a:bodyPr wrap="square">
            <a:spAutoFit/>
          </a:bodyPr>
          <a:lstStyle/>
          <a:p>
            <a:pPr algn="ctr"/>
            <a:r>
              <a:rPr lang="en-GB" b="0" i="0" u="none" strike="noStrike" dirty="0">
                <a:solidFill>
                  <a:schemeClr val="bg1"/>
                </a:solidFill>
                <a:effectLst/>
              </a:rPr>
              <a:t>Parallel </a:t>
            </a:r>
            <a:r>
              <a:rPr lang="en-GB" dirty="0">
                <a:solidFill>
                  <a:schemeClr val="bg1"/>
                </a:solidFill>
              </a:rPr>
              <a:t>S</a:t>
            </a:r>
            <a:r>
              <a:rPr lang="en-GB" b="0" i="0" u="none" strike="noStrike" dirty="0">
                <a:solidFill>
                  <a:schemeClr val="bg1"/>
                </a:solidFill>
                <a:effectLst/>
              </a:rPr>
              <a:t>ession on WP9 - </a:t>
            </a:r>
            <a:r>
              <a:rPr lang="en-GB" b="0" i="0" dirty="0">
                <a:solidFill>
                  <a:schemeClr val="bg1"/>
                </a:solidFill>
                <a:effectLst/>
              </a:rPr>
              <a:t>Annual Meeting</a:t>
            </a:r>
          </a:p>
          <a:p>
            <a:pPr algn="ctr"/>
            <a:r>
              <a:rPr lang="en-GB" dirty="0">
                <a:solidFill>
                  <a:schemeClr val="bg1"/>
                </a:solidFill>
              </a:rPr>
              <a:t>17 June 2024</a:t>
            </a:r>
            <a:endParaRPr lang="en-GB" b="0" i="0" dirty="0">
              <a:solidFill>
                <a:schemeClr val="bg1"/>
              </a:solidFill>
              <a:effectLst/>
            </a:endParaRPr>
          </a:p>
        </p:txBody>
      </p:sp>
    </p:spTree>
    <p:extLst>
      <p:ext uri="{BB962C8B-B14F-4D97-AF65-F5344CB8AC3E}">
        <p14:creationId xmlns:p14="http://schemas.microsoft.com/office/powerpoint/2010/main" val="165983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C7697E-8201-5233-8AAC-72CBDB3942D8}"/>
              </a:ext>
            </a:extLst>
          </p:cNvPr>
          <p:cNvSpPr>
            <a:spLocks noGrp="1"/>
          </p:cNvSpPr>
          <p:nvPr>
            <p:ph type="title"/>
          </p:nvPr>
        </p:nvSpPr>
        <p:spPr>
          <a:xfrm>
            <a:off x="640080" y="1243013"/>
            <a:ext cx="3855720" cy="4371974"/>
          </a:xfrm>
        </p:spPr>
        <p:txBody>
          <a:bodyPr>
            <a:normAutofit/>
          </a:bodyPr>
          <a:lstStyle/>
          <a:p>
            <a:r>
              <a:rPr lang="it-IT" sz="3600" dirty="0">
                <a:solidFill>
                  <a:schemeClr val="tx2"/>
                </a:solidFill>
              </a:rPr>
              <a:t>Collaboration with </a:t>
            </a:r>
            <a:r>
              <a:rPr lang="it-IT" sz="3600" dirty="0" err="1">
                <a:solidFill>
                  <a:schemeClr val="tx2"/>
                </a:solidFill>
              </a:rPr>
              <a:t>other</a:t>
            </a:r>
            <a:r>
              <a:rPr lang="it-IT" sz="3600" dirty="0">
                <a:solidFill>
                  <a:schemeClr val="tx2"/>
                </a:solidFill>
              </a:rPr>
              <a:t> </a:t>
            </a:r>
            <a:r>
              <a:rPr lang="it-IT" sz="3600" dirty="0" err="1">
                <a:solidFill>
                  <a:schemeClr val="tx2"/>
                </a:solidFill>
              </a:rPr>
              <a:t>WPs</a:t>
            </a:r>
            <a:endParaRPr lang="it-IT" sz="3600" dirty="0">
              <a:solidFill>
                <a:schemeClr val="tx2"/>
              </a:solidFill>
            </a:endParaRPr>
          </a:p>
        </p:txBody>
      </p:sp>
      <p:graphicFrame>
        <p:nvGraphicFramePr>
          <p:cNvPr id="33" name="Segnaposto contenuto 2">
            <a:extLst>
              <a:ext uri="{FF2B5EF4-FFF2-40B4-BE49-F238E27FC236}">
                <a16:creationId xmlns:a16="http://schemas.microsoft.com/office/drawing/2014/main" id="{805189D6-D650-7A22-868A-20F97454C05A}"/>
              </a:ext>
            </a:extLst>
          </p:cNvPr>
          <p:cNvGraphicFramePr>
            <a:graphicFrameLocks noGrp="1"/>
          </p:cNvGraphicFramePr>
          <p:nvPr>
            <p:ph idx="1"/>
            <p:extLst>
              <p:ext uri="{D42A27DB-BD31-4B8C-83A1-F6EECF244321}">
                <p14:modId xmlns:p14="http://schemas.microsoft.com/office/powerpoint/2010/main" val="3332391075"/>
              </p:ext>
            </p:extLst>
          </p:nvPr>
        </p:nvGraphicFramePr>
        <p:xfrm>
          <a:off x="5165335" y="837451"/>
          <a:ext cx="7048222" cy="5518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egnaposto data 2">
            <a:extLst>
              <a:ext uri="{FF2B5EF4-FFF2-40B4-BE49-F238E27FC236}">
                <a16:creationId xmlns:a16="http://schemas.microsoft.com/office/drawing/2014/main" id="{EBC51952-7B5B-3A38-D754-752C27C16D19}"/>
              </a:ext>
            </a:extLst>
          </p:cNvPr>
          <p:cNvSpPr>
            <a:spLocks noGrp="1"/>
          </p:cNvSpPr>
          <p:nvPr>
            <p:ph type="dt" sz="half" idx="10"/>
          </p:nvPr>
        </p:nvSpPr>
        <p:spPr>
          <a:xfrm>
            <a:off x="308758" y="6356350"/>
            <a:ext cx="3272642" cy="365125"/>
          </a:xfrm>
        </p:spPr>
        <p:txBody>
          <a:bodyPr/>
          <a:lstStyle/>
          <a:p>
            <a:r>
              <a:rPr lang="it-IT"/>
              <a:t>Maria Marsella  - Sapienza Univ. Roma</a:t>
            </a:r>
            <a:endParaRPr lang="it-IT" dirty="0"/>
          </a:p>
        </p:txBody>
      </p:sp>
      <p:sp>
        <p:nvSpPr>
          <p:cNvPr id="4" name="Segnaposto piè di pagina 3">
            <a:extLst>
              <a:ext uri="{FF2B5EF4-FFF2-40B4-BE49-F238E27FC236}">
                <a16:creationId xmlns:a16="http://schemas.microsoft.com/office/drawing/2014/main" id="{485EC0B9-8A9E-B527-CE91-0E957E0FD7C4}"/>
              </a:ext>
            </a:extLst>
          </p:cNvPr>
          <p:cNvSpPr>
            <a:spLocks noGrp="1"/>
          </p:cNvSpPr>
          <p:nvPr>
            <p:ph type="ftr" sz="quarter" idx="11"/>
          </p:nvPr>
        </p:nvSpPr>
        <p:spPr>
          <a:xfrm>
            <a:off x="3265714" y="6356350"/>
            <a:ext cx="4887686" cy="365125"/>
          </a:xfrm>
        </p:spPr>
        <p:txBody>
          <a:bodyPr/>
          <a:lstStyle/>
          <a:p>
            <a:r>
              <a:rPr lang="en-US" dirty="0"/>
              <a:t>Parallel Session on Sustainability, Barcelona,  June 17, 2024</a:t>
            </a:r>
            <a:endParaRPr lang="it-IT" dirty="0"/>
          </a:p>
        </p:txBody>
      </p:sp>
    </p:spTree>
    <p:extLst>
      <p:ext uri="{BB962C8B-B14F-4D97-AF65-F5344CB8AC3E}">
        <p14:creationId xmlns:p14="http://schemas.microsoft.com/office/powerpoint/2010/main" val="996132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BADD86B5-50AC-FB80-89C5-3CA396F8F65A}"/>
              </a:ext>
            </a:extLst>
          </p:cNvPr>
          <p:cNvSpPr txBox="1"/>
          <p:nvPr/>
        </p:nvSpPr>
        <p:spPr>
          <a:xfrm>
            <a:off x="239990" y="821034"/>
            <a:ext cx="5477372" cy="3970318"/>
          </a:xfrm>
          <a:prstGeom prst="rect">
            <a:avLst/>
          </a:prstGeom>
          <a:noFill/>
        </p:spPr>
        <p:txBody>
          <a:bodyPr wrap="square">
            <a:spAutoFit/>
          </a:bodyPr>
          <a:lstStyle/>
          <a:p>
            <a:pPr marL="285750" indent="-285750" algn="l">
              <a:spcBef>
                <a:spcPts val="600"/>
              </a:spcBef>
              <a:spcAft>
                <a:spcPts val="600"/>
              </a:spcAft>
              <a:buFont typeface="Wingdings" panose="05000000000000000000" pitchFamily="2" charset="2"/>
              <a:buChar char="§"/>
            </a:pPr>
            <a:r>
              <a:rPr lang="it-IT" sz="1400" dirty="0">
                <a:effectLst/>
                <a:latin typeface="Avenir Next" panose="020B0503020202020204" pitchFamily="34" charset="0"/>
              </a:rPr>
              <a:t> </a:t>
            </a:r>
            <a:r>
              <a:rPr lang="it-IT" sz="1400" dirty="0">
                <a:latin typeface="Avenir Next" panose="020B0503020202020204" pitchFamily="34" charset="0"/>
              </a:rPr>
              <a:t>Internal Adjustment:</a:t>
            </a:r>
          </a:p>
          <a:p>
            <a:pPr marL="800100" lvl="1" indent="-342900" algn="l">
              <a:spcBef>
                <a:spcPts val="600"/>
              </a:spcBef>
              <a:spcAft>
                <a:spcPts val="600"/>
              </a:spcAft>
              <a:buFont typeface="Courier New" panose="02070309020205020404" pitchFamily="49" charset="0"/>
              <a:buChar char="o"/>
            </a:pPr>
            <a:r>
              <a:rPr lang="it-IT" sz="1400" dirty="0">
                <a:latin typeface="Avenir Next" panose="020B0503020202020204" pitchFamily="34" charset="0"/>
              </a:rPr>
              <a:t>Training specialist staff to manage and implement DNSH, ESG, CAM and LCA policies</a:t>
            </a:r>
          </a:p>
          <a:p>
            <a:pPr marL="800100" lvl="1" indent="-342900" algn="l">
              <a:spcBef>
                <a:spcPts val="600"/>
              </a:spcBef>
              <a:spcAft>
                <a:spcPts val="600"/>
              </a:spcAft>
              <a:buFont typeface="Courier New" panose="02070309020205020404" pitchFamily="49" charset="0"/>
              <a:buChar char="o"/>
            </a:pPr>
            <a:r>
              <a:rPr lang="it-IT" sz="1400" dirty="0">
                <a:latin typeface="Avenir Next" panose="020B0503020202020204" pitchFamily="34" charset="0"/>
              </a:rPr>
              <a:t>Review of internal procedures to ensure compliance with indicators and analysis of the life cycle of products</a:t>
            </a:r>
          </a:p>
          <a:p>
            <a:pPr marL="342900" indent="-342900" algn="l">
              <a:spcBef>
                <a:spcPts val="600"/>
              </a:spcBef>
              <a:spcAft>
                <a:spcPts val="600"/>
              </a:spcAft>
              <a:buFont typeface="Wingdings" panose="05000000000000000000" pitchFamily="2" charset="2"/>
              <a:buChar char="§"/>
            </a:pPr>
            <a:r>
              <a:rPr lang="it-IT" sz="1400" dirty="0">
                <a:latin typeface="Avenir Next" panose="020B0503020202020204" pitchFamily="34" charset="0"/>
              </a:rPr>
              <a:t> Development of Good Practices:</a:t>
            </a:r>
          </a:p>
          <a:p>
            <a:pPr marL="800100" lvl="1" indent="-342900">
              <a:spcBef>
                <a:spcPts val="600"/>
              </a:spcBef>
              <a:spcAft>
                <a:spcPts val="600"/>
              </a:spcAft>
              <a:buFont typeface="Courier New" panose="02070309020205020404" pitchFamily="49" charset="0"/>
              <a:buChar char="o"/>
            </a:pPr>
            <a:r>
              <a:rPr lang="it-IT" sz="1400" dirty="0">
                <a:latin typeface="Avenir Next" panose="020B0503020202020204" pitchFamily="34" charset="0"/>
              </a:rPr>
              <a:t>Implementing sustainable and responsible practices to adopt and suggest to other companies</a:t>
            </a:r>
          </a:p>
          <a:p>
            <a:pPr marL="800100" lvl="1" indent="-342900">
              <a:spcBef>
                <a:spcPts val="600"/>
              </a:spcBef>
              <a:spcAft>
                <a:spcPts val="600"/>
              </a:spcAft>
              <a:buFont typeface="Courier New" panose="02070309020205020404" pitchFamily="49" charset="0"/>
              <a:buChar char="o"/>
            </a:pPr>
            <a:r>
              <a:rPr lang="it-IT" sz="1400" dirty="0">
                <a:latin typeface="Avenir Next" panose="020B0503020202020204" pitchFamily="34" charset="0"/>
              </a:rPr>
              <a:t>Use of LCA to identify and reduce environmental impacts throughout the value chain</a:t>
            </a:r>
          </a:p>
          <a:p>
            <a:pPr marL="342900" lvl="1" indent="-342900">
              <a:spcBef>
                <a:spcPts val="600"/>
              </a:spcBef>
              <a:spcAft>
                <a:spcPts val="600"/>
              </a:spcAft>
              <a:buFont typeface="Wingdings" panose="05000000000000000000" pitchFamily="2" charset="2"/>
              <a:buChar char="§"/>
            </a:pPr>
            <a:r>
              <a:rPr lang="it-IT" sz="1400" dirty="0">
                <a:latin typeface="Avenir Next" panose="020B0503020202020204" pitchFamily="34" charset="0"/>
              </a:rPr>
              <a:t>Increasing investment by firms specialized in R&amp;D and training </a:t>
            </a:r>
          </a:p>
          <a:p>
            <a:pPr marL="800100" lvl="1" indent="-342900">
              <a:spcBef>
                <a:spcPts val="600"/>
              </a:spcBef>
              <a:spcAft>
                <a:spcPts val="600"/>
              </a:spcAft>
              <a:buFont typeface="Courier New" panose="02070309020205020404" pitchFamily="49" charset="0"/>
              <a:buChar char="o"/>
            </a:pPr>
            <a:endParaRPr lang="it-IT" sz="1400" dirty="0">
              <a:latin typeface="Avenir Next" panose="020B0503020202020204" pitchFamily="34" charset="0"/>
            </a:endParaRPr>
          </a:p>
        </p:txBody>
      </p:sp>
      <p:grpSp>
        <p:nvGrpSpPr>
          <p:cNvPr id="2" name="Gruppo 1">
            <a:extLst>
              <a:ext uri="{FF2B5EF4-FFF2-40B4-BE49-F238E27FC236}">
                <a16:creationId xmlns:a16="http://schemas.microsoft.com/office/drawing/2014/main" id="{135D1C7B-E313-D293-D3A7-650E47B7A0FF}"/>
              </a:ext>
            </a:extLst>
          </p:cNvPr>
          <p:cNvGrpSpPr/>
          <p:nvPr/>
        </p:nvGrpSpPr>
        <p:grpSpPr>
          <a:xfrm>
            <a:off x="9478976" y="6111975"/>
            <a:ext cx="2462696" cy="481806"/>
            <a:chOff x="9335295" y="6236411"/>
            <a:chExt cx="2462696" cy="481806"/>
          </a:xfrm>
        </p:grpSpPr>
        <p:pic>
          <p:nvPicPr>
            <p:cNvPr id="8" name="Immagine 7">
              <a:extLst>
                <a:ext uri="{FF2B5EF4-FFF2-40B4-BE49-F238E27FC236}">
                  <a16:creationId xmlns:a16="http://schemas.microsoft.com/office/drawing/2014/main" id="{B81DDFE5-55AB-6354-1955-6FAF461385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61402" y="6246215"/>
              <a:ext cx="736589" cy="462198"/>
            </a:xfrm>
            <a:prstGeom prst="rect">
              <a:avLst/>
            </a:prstGeom>
          </p:spPr>
        </p:pic>
        <p:pic>
          <p:nvPicPr>
            <p:cNvPr id="9" name="Immagine 8" descr="Immagine che contiene testo&#10;&#10;Descrizione generata automaticamente">
              <a:extLst>
                <a:ext uri="{FF2B5EF4-FFF2-40B4-BE49-F238E27FC236}">
                  <a16:creationId xmlns:a16="http://schemas.microsoft.com/office/drawing/2014/main" id="{B829C878-07C1-2796-DD23-3D79C94C599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957"/>
            <a:stretch/>
          </p:blipFill>
          <p:spPr>
            <a:xfrm>
              <a:off x="9335295" y="6236411"/>
              <a:ext cx="1546379" cy="481806"/>
            </a:xfrm>
            <a:prstGeom prst="rect">
              <a:avLst/>
            </a:prstGeom>
          </p:spPr>
        </p:pic>
      </p:grpSp>
      <p:sp>
        <p:nvSpPr>
          <p:cNvPr id="10" name="CasellaDiTesto 9">
            <a:extLst>
              <a:ext uri="{FF2B5EF4-FFF2-40B4-BE49-F238E27FC236}">
                <a16:creationId xmlns:a16="http://schemas.microsoft.com/office/drawing/2014/main" id="{5DEAD635-065E-869D-74EE-6F6F64C38EE9}"/>
              </a:ext>
            </a:extLst>
          </p:cNvPr>
          <p:cNvSpPr txBox="1"/>
          <p:nvPr/>
        </p:nvSpPr>
        <p:spPr>
          <a:xfrm>
            <a:off x="5513577" y="953730"/>
            <a:ext cx="6392215" cy="4062651"/>
          </a:xfrm>
          <a:prstGeom prst="rect">
            <a:avLst/>
          </a:prstGeom>
          <a:noFill/>
        </p:spPr>
        <p:txBody>
          <a:bodyPr wrap="square">
            <a:spAutoFit/>
          </a:bodyPr>
          <a:lstStyle>
            <a:defPPr>
              <a:defRPr lang="it-IT"/>
            </a:defPPr>
            <a:lvl1pPr marL="285750" indent="-285750">
              <a:spcBef>
                <a:spcPts val="600"/>
              </a:spcBef>
              <a:spcAft>
                <a:spcPts val="600"/>
              </a:spcAft>
              <a:buFont typeface="Wingdings" panose="05000000000000000000" pitchFamily="2" charset="2"/>
              <a:buChar char="§"/>
              <a:defRPr sz="1400">
                <a:solidFill>
                  <a:srgbClr val="0D0D0D"/>
                </a:solidFill>
                <a:effectLst/>
                <a:latin typeface="Avenir Next" panose="020B0503020202020204" pitchFamily="34" charset="0"/>
              </a:defRPr>
            </a:lvl1pPr>
            <a:lvl2pPr marL="800100" lvl="1" indent="-342900">
              <a:spcBef>
                <a:spcPts val="600"/>
              </a:spcBef>
              <a:spcAft>
                <a:spcPts val="600"/>
              </a:spcAft>
              <a:buFont typeface="Courier New" panose="02070309020205020404" pitchFamily="49" charset="0"/>
              <a:buChar char="o"/>
              <a:defRPr sz="1400">
                <a:latin typeface="Avenir Next" panose="020B0503020202020204" pitchFamily="34" charset="0"/>
              </a:defRPr>
            </a:lvl2pPr>
          </a:lstStyle>
          <a:p>
            <a:r>
              <a:rPr lang="it-IT" sz="1600" dirty="0"/>
              <a:t>Assessment of undertakings:</a:t>
            </a:r>
          </a:p>
          <a:p>
            <a:pPr lvl="1"/>
            <a:r>
              <a:rPr lang="it-IT" sz="1600" dirty="0"/>
              <a:t>Use of DNSH, ESG, CAM and LCA criteria to select companies in public and private tenders</a:t>
            </a:r>
          </a:p>
          <a:p>
            <a:pPr lvl="1"/>
            <a:r>
              <a:rPr lang="it-IT" sz="1600" dirty="0"/>
              <a:t>To support companies that demonstrate a concrete commitment to sustainability and social responsibility, by assessing the entire life cycle of their products</a:t>
            </a:r>
          </a:p>
          <a:p>
            <a:r>
              <a:rPr lang="it-IT" sz="1600" dirty="0"/>
              <a:t>Benefits for Research Infrastructure:</a:t>
            </a:r>
          </a:p>
          <a:p>
            <a:pPr lvl="1"/>
            <a:r>
              <a:rPr lang="it-IT" sz="1600" dirty="0"/>
              <a:t>Collaboration with companies adopting high standards, improving the quality and visibility of research infrastructure</a:t>
            </a:r>
          </a:p>
          <a:p>
            <a:pPr lvl="1"/>
            <a:r>
              <a:rPr lang="it-IT" sz="1600" dirty="0"/>
              <a:t>Promoting the growth and cultural development of businesses by increasing their competitiveness at national and international level</a:t>
            </a:r>
          </a:p>
        </p:txBody>
      </p:sp>
      <p:sp>
        <p:nvSpPr>
          <p:cNvPr id="11" name="CasellaDiTesto 10">
            <a:extLst>
              <a:ext uri="{FF2B5EF4-FFF2-40B4-BE49-F238E27FC236}">
                <a16:creationId xmlns:a16="http://schemas.microsoft.com/office/drawing/2014/main" id="{3D17928C-9D2D-2F61-B82C-F5AB3233CF66}"/>
              </a:ext>
            </a:extLst>
          </p:cNvPr>
          <p:cNvSpPr txBox="1"/>
          <p:nvPr/>
        </p:nvSpPr>
        <p:spPr>
          <a:xfrm>
            <a:off x="186952" y="4548659"/>
            <a:ext cx="5096269" cy="1723549"/>
          </a:xfrm>
          <a:prstGeom prst="rect">
            <a:avLst/>
          </a:prstGeom>
          <a:noFill/>
        </p:spPr>
        <p:txBody>
          <a:bodyPr wrap="square">
            <a:spAutoFit/>
          </a:bodyPr>
          <a:lstStyle/>
          <a:p>
            <a:pPr marL="0" lvl="1" algn="l">
              <a:spcBef>
                <a:spcPts val="600"/>
              </a:spcBef>
              <a:spcAft>
                <a:spcPts val="600"/>
              </a:spcAft>
            </a:pPr>
            <a:r>
              <a:rPr lang="it-IT" sz="1600" i="1" dirty="0" err="1">
                <a:solidFill>
                  <a:schemeClr val="accent1"/>
                </a:solidFill>
                <a:latin typeface="Avenir Next" panose="020B0503020202020204" pitchFamily="34" charset="0"/>
              </a:rPr>
              <a:t>Being</a:t>
            </a:r>
            <a:r>
              <a:rPr lang="it-IT" sz="1600" i="1" dirty="0">
                <a:solidFill>
                  <a:schemeClr val="accent1"/>
                </a:solidFill>
                <a:latin typeface="Avenir Next" panose="020B0503020202020204" pitchFamily="34" charset="0"/>
              </a:rPr>
              <a:t> </a:t>
            </a:r>
            <a:r>
              <a:rPr lang="it-IT" sz="1600" i="1" dirty="0" err="1">
                <a:solidFill>
                  <a:schemeClr val="accent1"/>
                </a:solidFill>
                <a:latin typeface="Avenir Next" panose="020B0503020202020204" pitchFamily="34" charset="0"/>
              </a:rPr>
              <a:t>compliant</a:t>
            </a:r>
            <a:r>
              <a:rPr lang="it-IT" sz="1600" i="1" dirty="0">
                <a:solidFill>
                  <a:schemeClr val="accent1"/>
                </a:solidFill>
                <a:latin typeface="Avenir Next" panose="020B0503020202020204" pitchFamily="34" charset="0"/>
              </a:rPr>
              <a:t> with DNSH, ESG, CAM and LCA </a:t>
            </a:r>
            <a:r>
              <a:rPr lang="it-IT" sz="1600" i="1" dirty="0" err="1">
                <a:solidFill>
                  <a:schemeClr val="accent1"/>
                </a:solidFill>
                <a:latin typeface="Avenir Next" panose="020B0503020202020204" pitchFamily="34" charset="0"/>
              </a:rPr>
              <a:t>not</a:t>
            </a:r>
            <a:r>
              <a:rPr lang="it-IT" sz="1600" i="1" dirty="0">
                <a:solidFill>
                  <a:schemeClr val="accent1"/>
                </a:solidFill>
                <a:latin typeface="Avenir Next" panose="020B0503020202020204" pitchFamily="34" charset="0"/>
              </a:rPr>
              <a:t> </a:t>
            </a:r>
            <a:r>
              <a:rPr lang="it-IT" sz="1600" i="1" dirty="0" err="1">
                <a:solidFill>
                  <a:schemeClr val="accent1"/>
                </a:solidFill>
                <a:latin typeface="Avenir Next" panose="020B0503020202020204" pitchFamily="34" charset="0"/>
              </a:rPr>
              <a:t>only</a:t>
            </a:r>
            <a:r>
              <a:rPr lang="it-IT" sz="1600" i="1" dirty="0">
                <a:solidFill>
                  <a:schemeClr val="accent1"/>
                </a:solidFill>
                <a:latin typeface="Avenir Next" panose="020B0503020202020204" pitchFamily="34" charset="0"/>
              </a:rPr>
              <a:t> </a:t>
            </a:r>
            <a:r>
              <a:rPr lang="it-IT" sz="1600" i="1" dirty="0" err="1">
                <a:solidFill>
                  <a:schemeClr val="accent1"/>
                </a:solidFill>
                <a:latin typeface="Avenir Next" panose="020B0503020202020204" pitchFamily="34" charset="0"/>
              </a:rPr>
              <a:t>ensures</a:t>
            </a:r>
            <a:r>
              <a:rPr lang="it-IT" sz="1600" i="1" dirty="0">
                <a:solidFill>
                  <a:schemeClr val="accent1"/>
                </a:solidFill>
                <a:latin typeface="Avenir Next" panose="020B0503020202020204" pitchFamily="34" charset="0"/>
              </a:rPr>
              <a:t> </a:t>
            </a:r>
            <a:r>
              <a:rPr lang="it-IT" sz="1600" i="1" dirty="0" err="1">
                <a:solidFill>
                  <a:schemeClr val="accent1"/>
                </a:solidFill>
                <a:latin typeface="Avenir Next" panose="020B0503020202020204" pitchFamily="34" charset="0"/>
              </a:rPr>
              <a:t>regulatory</a:t>
            </a:r>
            <a:r>
              <a:rPr lang="it-IT" sz="1600" i="1" dirty="0">
                <a:solidFill>
                  <a:schemeClr val="accent1"/>
                </a:solidFill>
                <a:latin typeface="Avenir Next" panose="020B0503020202020204" pitchFamily="34" charset="0"/>
              </a:rPr>
              <a:t> compliance, </a:t>
            </a:r>
            <a:r>
              <a:rPr lang="it-IT" sz="1600" i="1" dirty="0" err="1">
                <a:solidFill>
                  <a:schemeClr val="accent1"/>
                </a:solidFill>
                <a:latin typeface="Avenir Next" panose="020B0503020202020204" pitchFamily="34" charset="0"/>
              </a:rPr>
              <a:t>but</a:t>
            </a:r>
            <a:r>
              <a:rPr lang="it-IT" sz="1600" i="1" dirty="0">
                <a:solidFill>
                  <a:schemeClr val="accent1"/>
                </a:solidFill>
                <a:latin typeface="Avenir Next" panose="020B0503020202020204" pitchFamily="34" charset="0"/>
              </a:rPr>
              <a:t> </a:t>
            </a:r>
            <a:r>
              <a:rPr lang="it-IT" sz="1600" i="1" dirty="0" err="1">
                <a:solidFill>
                  <a:schemeClr val="accent1"/>
                </a:solidFill>
                <a:latin typeface="Avenir Next" panose="020B0503020202020204" pitchFamily="34" charset="0"/>
              </a:rPr>
              <a:t>also</a:t>
            </a:r>
            <a:r>
              <a:rPr lang="it-IT" sz="1600" i="1" dirty="0">
                <a:solidFill>
                  <a:schemeClr val="accent1"/>
                </a:solidFill>
                <a:latin typeface="Avenir Next" panose="020B0503020202020204" pitchFamily="34" charset="0"/>
              </a:rPr>
              <a:t> </a:t>
            </a:r>
            <a:r>
              <a:rPr lang="it-IT" sz="1600" i="1" dirty="0" err="1">
                <a:solidFill>
                  <a:schemeClr val="accent1"/>
                </a:solidFill>
                <a:latin typeface="Avenir Next" panose="020B0503020202020204" pitchFamily="34" charset="0"/>
              </a:rPr>
              <a:t>provides</a:t>
            </a:r>
            <a:r>
              <a:rPr lang="it-IT" sz="1600" i="1" dirty="0">
                <a:solidFill>
                  <a:schemeClr val="accent1"/>
                </a:solidFill>
                <a:latin typeface="Avenir Next" panose="020B0503020202020204" pitchFamily="34" charset="0"/>
              </a:rPr>
              <a:t> a competitive </a:t>
            </a:r>
            <a:r>
              <a:rPr lang="it-IT" sz="1600" i="1" dirty="0" err="1">
                <a:solidFill>
                  <a:schemeClr val="accent1"/>
                </a:solidFill>
                <a:latin typeface="Avenir Next" panose="020B0503020202020204" pitchFamily="34" charset="0"/>
              </a:rPr>
              <a:t>advantage</a:t>
            </a:r>
            <a:r>
              <a:rPr lang="it-IT" sz="1600" i="1" dirty="0">
                <a:solidFill>
                  <a:schemeClr val="accent1"/>
                </a:solidFill>
                <a:latin typeface="Avenir Next" panose="020B0503020202020204" pitchFamily="34" charset="0"/>
              </a:rPr>
              <a:t> for businesses</a:t>
            </a:r>
          </a:p>
          <a:p>
            <a:pPr marL="0" lvl="1" algn="l">
              <a:spcBef>
                <a:spcPts val="600"/>
              </a:spcBef>
              <a:spcAft>
                <a:spcPts val="600"/>
              </a:spcAft>
            </a:pPr>
            <a:r>
              <a:rPr lang="it-IT" sz="1600" i="1" dirty="0">
                <a:solidFill>
                  <a:schemeClr val="accent1"/>
                </a:solidFill>
                <a:latin typeface="Avenir Next" panose="020B0503020202020204" pitchFamily="34" charset="0"/>
              </a:rPr>
              <a:t>Companies </a:t>
            </a:r>
            <a:r>
              <a:rPr lang="it-IT" sz="1600" i="1" dirty="0" err="1">
                <a:solidFill>
                  <a:schemeClr val="accent1"/>
                </a:solidFill>
                <a:latin typeface="Avenir Next" panose="020B0503020202020204" pitchFamily="34" charset="0"/>
              </a:rPr>
              <a:t>investing</a:t>
            </a:r>
            <a:r>
              <a:rPr lang="it-IT" sz="1600" i="1" dirty="0">
                <a:solidFill>
                  <a:schemeClr val="accent1"/>
                </a:solidFill>
                <a:latin typeface="Avenir Next" panose="020B0503020202020204" pitchFamily="34" charset="0"/>
              </a:rPr>
              <a:t> in </a:t>
            </a:r>
            <a:r>
              <a:rPr lang="it-IT" sz="1600" i="1" dirty="0" err="1">
                <a:solidFill>
                  <a:schemeClr val="accent1"/>
                </a:solidFill>
                <a:latin typeface="Avenir Next" panose="020B0503020202020204" pitchFamily="34" charset="0"/>
              </a:rPr>
              <a:t>these</a:t>
            </a:r>
            <a:r>
              <a:rPr lang="it-IT" sz="1600" i="1" dirty="0">
                <a:solidFill>
                  <a:schemeClr val="accent1"/>
                </a:solidFill>
                <a:latin typeface="Avenir Next" panose="020B0503020202020204" pitchFamily="34" charset="0"/>
              </a:rPr>
              <a:t> </a:t>
            </a:r>
            <a:r>
              <a:rPr lang="it-IT" sz="1600" i="1" dirty="0" err="1">
                <a:solidFill>
                  <a:schemeClr val="accent1"/>
                </a:solidFill>
                <a:latin typeface="Avenir Next" panose="020B0503020202020204" pitchFamily="34" charset="0"/>
              </a:rPr>
              <a:t>areas</a:t>
            </a:r>
            <a:r>
              <a:rPr lang="it-IT" sz="1600" i="1" dirty="0">
                <a:solidFill>
                  <a:schemeClr val="accent1"/>
                </a:solidFill>
                <a:latin typeface="Avenir Next" panose="020B0503020202020204" pitchFamily="34" charset="0"/>
              </a:rPr>
              <a:t> are </a:t>
            </a:r>
            <a:r>
              <a:rPr lang="it-IT" sz="1600" i="1" dirty="0" err="1">
                <a:solidFill>
                  <a:schemeClr val="accent1"/>
                </a:solidFill>
                <a:latin typeface="Avenir Next" panose="020B0503020202020204" pitchFamily="34" charset="0"/>
              </a:rPr>
              <a:t>better</a:t>
            </a:r>
            <a:r>
              <a:rPr lang="it-IT" sz="1600" i="1" dirty="0">
                <a:solidFill>
                  <a:schemeClr val="accent1"/>
                </a:solidFill>
                <a:latin typeface="Avenir Next" panose="020B0503020202020204" pitchFamily="34" charset="0"/>
              </a:rPr>
              <a:t> </a:t>
            </a:r>
            <a:r>
              <a:rPr lang="it-IT" sz="1600" i="1" dirty="0" err="1">
                <a:solidFill>
                  <a:schemeClr val="accent1"/>
                </a:solidFill>
                <a:latin typeface="Avenir Next" panose="020B0503020202020204" pitchFamily="34" charset="0"/>
              </a:rPr>
              <a:t>placed</a:t>
            </a:r>
            <a:r>
              <a:rPr lang="it-IT" sz="1600" i="1" dirty="0">
                <a:solidFill>
                  <a:schemeClr val="accent1"/>
                </a:solidFill>
                <a:latin typeface="Avenir Next" panose="020B0503020202020204" pitchFamily="34" charset="0"/>
              </a:rPr>
              <a:t> to </a:t>
            </a:r>
            <a:r>
              <a:rPr lang="it-IT" sz="1600" i="1" dirty="0" err="1">
                <a:solidFill>
                  <a:schemeClr val="accent1"/>
                </a:solidFill>
                <a:latin typeface="Avenir Next" panose="020B0503020202020204" pitchFamily="34" charset="0"/>
              </a:rPr>
              <a:t>win</a:t>
            </a:r>
            <a:r>
              <a:rPr lang="it-IT" sz="1600" i="1" dirty="0">
                <a:solidFill>
                  <a:schemeClr val="accent1"/>
                </a:solidFill>
                <a:latin typeface="Avenir Next" panose="020B0503020202020204" pitchFamily="34" charset="0"/>
              </a:rPr>
              <a:t> races and operate in a </a:t>
            </a:r>
            <a:r>
              <a:rPr lang="it-IT" sz="1600" i="1" dirty="0" err="1">
                <a:solidFill>
                  <a:schemeClr val="accent1"/>
                </a:solidFill>
                <a:latin typeface="Avenir Next" panose="020B0503020202020204" pitchFamily="34" charset="0"/>
              </a:rPr>
              <a:t>sustainable</a:t>
            </a:r>
            <a:r>
              <a:rPr lang="it-IT" sz="1600" i="1" dirty="0">
                <a:solidFill>
                  <a:schemeClr val="accent1"/>
                </a:solidFill>
                <a:latin typeface="Avenir Next" panose="020B0503020202020204" pitchFamily="34" charset="0"/>
              </a:rPr>
              <a:t> and </a:t>
            </a:r>
            <a:r>
              <a:rPr lang="it-IT" sz="1600" i="1" dirty="0" err="1">
                <a:solidFill>
                  <a:schemeClr val="accent1"/>
                </a:solidFill>
                <a:latin typeface="Avenir Next" panose="020B0503020202020204" pitchFamily="34" charset="0"/>
              </a:rPr>
              <a:t>responsible</a:t>
            </a:r>
            <a:r>
              <a:rPr lang="it-IT" sz="1600" i="1" dirty="0">
                <a:solidFill>
                  <a:schemeClr val="accent1"/>
                </a:solidFill>
                <a:latin typeface="Avenir Next" panose="020B0503020202020204" pitchFamily="34" charset="0"/>
              </a:rPr>
              <a:t> </a:t>
            </a:r>
            <a:r>
              <a:rPr lang="it-IT" sz="1600" i="1" dirty="0" err="1">
                <a:solidFill>
                  <a:schemeClr val="accent1"/>
                </a:solidFill>
                <a:latin typeface="Avenir Next" panose="020B0503020202020204" pitchFamily="34" charset="0"/>
              </a:rPr>
              <a:t>manner</a:t>
            </a:r>
            <a:endParaRPr lang="it-IT" sz="1600" i="1" dirty="0">
              <a:solidFill>
                <a:schemeClr val="accent1"/>
              </a:solidFill>
              <a:latin typeface="Avenir Next" panose="020B0503020202020204" pitchFamily="34" charset="0"/>
            </a:endParaRPr>
          </a:p>
        </p:txBody>
      </p:sp>
      <p:sp>
        <p:nvSpPr>
          <p:cNvPr id="12" name="CasellaDiTesto 11">
            <a:extLst>
              <a:ext uri="{FF2B5EF4-FFF2-40B4-BE49-F238E27FC236}">
                <a16:creationId xmlns:a16="http://schemas.microsoft.com/office/drawing/2014/main" id="{96A2227F-F1FF-A848-B7C1-D3DC0D7DA97F}"/>
              </a:ext>
            </a:extLst>
          </p:cNvPr>
          <p:cNvSpPr txBox="1"/>
          <p:nvPr/>
        </p:nvSpPr>
        <p:spPr>
          <a:xfrm>
            <a:off x="403061" y="297814"/>
            <a:ext cx="8260228" cy="523220"/>
          </a:xfrm>
          <a:prstGeom prst="rect">
            <a:avLst/>
          </a:prstGeom>
          <a:noFill/>
        </p:spPr>
        <p:txBody>
          <a:bodyPr wrap="square">
            <a:spAutoFit/>
          </a:bodyPr>
          <a:lstStyle/>
          <a:p>
            <a:pPr algn="l"/>
            <a:r>
              <a:rPr lang="it-IT" sz="2800" dirty="0">
                <a:solidFill>
                  <a:srgbClr val="B27F47"/>
                </a:solidFill>
                <a:latin typeface="Avenir Next" panose="020B0503020202020204" pitchFamily="34" charset="0"/>
              </a:rPr>
              <a:t>Competitive </a:t>
            </a:r>
            <a:r>
              <a:rPr lang="it-IT" sz="2800" dirty="0" err="1">
                <a:solidFill>
                  <a:srgbClr val="B27F47"/>
                </a:solidFill>
                <a:latin typeface="Avenir Next" panose="020B0503020202020204" pitchFamily="34" charset="0"/>
              </a:rPr>
              <a:t>advantages</a:t>
            </a:r>
            <a:r>
              <a:rPr lang="it-IT" sz="2800" dirty="0">
                <a:solidFill>
                  <a:srgbClr val="B27F47"/>
                </a:solidFill>
                <a:latin typeface="Avenir Next" panose="020B0503020202020204" pitchFamily="34" charset="0"/>
              </a:rPr>
              <a:t> for </a:t>
            </a:r>
            <a:r>
              <a:rPr lang="it-IT" sz="2800" dirty="0" err="1">
                <a:solidFill>
                  <a:srgbClr val="B27F47"/>
                </a:solidFill>
                <a:latin typeface="Avenir Next" panose="020B0503020202020204" pitchFamily="34" charset="0"/>
              </a:rPr>
              <a:t>industries</a:t>
            </a:r>
            <a:endParaRPr lang="it-IT" sz="2800" dirty="0">
              <a:solidFill>
                <a:srgbClr val="B27F47"/>
              </a:solidFill>
              <a:latin typeface="Avenir Next" panose="020B0503020202020204" pitchFamily="34" charset="0"/>
            </a:endParaRPr>
          </a:p>
        </p:txBody>
      </p:sp>
      <p:pic>
        <p:nvPicPr>
          <p:cNvPr id="13" name="Immagine 12">
            <a:extLst>
              <a:ext uri="{FF2B5EF4-FFF2-40B4-BE49-F238E27FC236}">
                <a16:creationId xmlns:a16="http://schemas.microsoft.com/office/drawing/2014/main" id="{1B51AC8B-7328-1C32-3661-C2BFFC9595D0}"/>
              </a:ext>
            </a:extLst>
          </p:cNvPr>
          <p:cNvPicPr>
            <a:picLocks noChangeAspect="1"/>
          </p:cNvPicPr>
          <p:nvPr/>
        </p:nvPicPr>
        <p:blipFill>
          <a:blip r:embed="rId5" cstate="email">
            <a:alphaModFix amt="33000"/>
            <a:extLst>
              <a:ext uri="{28A0092B-C50C-407E-A947-70E740481C1C}">
                <a14:useLocalDpi xmlns:a14="http://schemas.microsoft.com/office/drawing/2010/main"/>
              </a:ext>
            </a:extLst>
          </a:blip>
          <a:stretch>
            <a:fillRect/>
          </a:stretch>
        </p:blipFill>
        <p:spPr>
          <a:xfrm>
            <a:off x="5394899" y="59676"/>
            <a:ext cx="6629570" cy="6798324"/>
          </a:xfrm>
          <a:prstGeom prst="rect">
            <a:avLst/>
          </a:prstGeom>
        </p:spPr>
      </p:pic>
      <p:sp>
        <p:nvSpPr>
          <p:cNvPr id="3" name="Segnaposto data 2">
            <a:extLst>
              <a:ext uri="{FF2B5EF4-FFF2-40B4-BE49-F238E27FC236}">
                <a16:creationId xmlns:a16="http://schemas.microsoft.com/office/drawing/2014/main" id="{B894A4B6-ED8C-66F6-307D-AA4EE80C6A30}"/>
              </a:ext>
            </a:extLst>
          </p:cNvPr>
          <p:cNvSpPr>
            <a:spLocks noGrp="1"/>
          </p:cNvSpPr>
          <p:nvPr>
            <p:ph type="dt" sz="half" idx="10"/>
          </p:nvPr>
        </p:nvSpPr>
        <p:spPr>
          <a:xfrm>
            <a:off x="298630" y="6481901"/>
            <a:ext cx="3643977" cy="365125"/>
          </a:xfrm>
        </p:spPr>
        <p:txBody>
          <a:bodyPr/>
          <a:lstStyle/>
          <a:p>
            <a:r>
              <a:rPr lang="it-IT" dirty="0"/>
              <a:t>Maria Marsella  - Sapienza </a:t>
            </a:r>
            <a:r>
              <a:rPr lang="it-IT" dirty="0" err="1"/>
              <a:t>Univ</a:t>
            </a:r>
            <a:r>
              <a:rPr lang="it-IT" dirty="0"/>
              <a:t>. Roma</a:t>
            </a:r>
          </a:p>
        </p:txBody>
      </p:sp>
      <p:sp>
        <p:nvSpPr>
          <p:cNvPr id="4" name="Segnaposto piè di pagina 3">
            <a:extLst>
              <a:ext uri="{FF2B5EF4-FFF2-40B4-BE49-F238E27FC236}">
                <a16:creationId xmlns:a16="http://schemas.microsoft.com/office/drawing/2014/main" id="{64493C9A-482F-297F-996B-FBB444A7BB25}"/>
              </a:ext>
            </a:extLst>
          </p:cNvPr>
          <p:cNvSpPr>
            <a:spLocks noGrp="1"/>
          </p:cNvSpPr>
          <p:nvPr>
            <p:ph type="ftr" sz="quarter" idx="11"/>
          </p:nvPr>
        </p:nvSpPr>
        <p:spPr>
          <a:xfrm>
            <a:off x="3443845" y="6515391"/>
            <a:ext cx="4768932" cy="365125"/>
          </a:xfrm>
        </p:spPr>
        <p:txBody>
          <a:bodyPr/>
          <a:lstStyle/>
          <a:p>
            <a:r>
              <a:rPr lang="en-US" dirty="0"/>
              <a:t>Parallel Session on Sustainability, Barcelona,  June 17, 2024</a:t>
            </a:r>
            <a:endParaRPr lang="it-IT" dirty="0"/>
          </a:p>
        </p:txBody>
      </p:sp>
    </p:spTree>
    <p:extLst>
      <p:ext uri="{BB962C8B-B14F-4D97-AF65-F5344CB8AC3E}">
        <p14:creationId xmlns:p14="http://schemas.microsoft.com/office/powerpoint/2010/main" val="441023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4BC49E9C-F294-3777-44DA-8589C927EB63}"/>
              </a:ext>
            </a:extLst>
          </p:cNvPr>
          <p:cNvSpPr>
            <a:spLocks noGrp="1"/>
          </p:cNvSpPr>
          <p:nvPr>
            <p:ph type="title"/>
          </p:nvPr>
        </p:nvSpPr>
        <p:spPr>
          <a:xfrm>
            <a:off x="157975" y="1243367"/>
            <a:ext cx="8495371" cy="780114"/>
          </a:xfrm>
        </p:spPr>
        <p:txBody>
          <a:bodyPr>
            <a:normAutofit fontScale="90000"/>
          </a:bodyPr>
          <a:lstStyle/>
          <a:p>
            <a:pPr marL="0" lvl="2" algn="just"/>
            <a:r>
              <a:rPr lang="it-IT" sz="2800" dirty="0">
                <a:solidFill>
                  <a:srgbClr val="B27F47"/>
                </a:solidFill>
                <a:latin typeface="Avenir Next" panose="020B0503020202020204" pitchFamily="34" charset="0"/>
              </a:rPr>
              <a:t>ESG </a:t>
            </a:r>
            <a:r>
              <a:rPr lang="it-IT" sz="2800" dirty="0" err="1">
                <a:solidFill>
                  <a:srgbClr val="B27F47"/>
                </a:solidFill>
                <a:latin typeface="Avenir Next" panose="020B0503020202020204" pitchFamily="34" charset="0"/>
              </a:rPr>
              <a:t>Factors</a:t>
            </a:r>
            <a:r>
              <a:rPr lang="it-IT" sz="2800" dirty="0">
                <a:solidFill>
                  <a:srgbClr val="B27F47"/>
                </a:solidFill>
                <a:latin typeface="Avenir Next" panose="020B0503020202020204" pitchFamily="34" charset="0"/>
              </a:rPr>
              <a:t> - </a:t>
            </a:r>
            <a:r>
              <a:rPr lang="it-IT" sz="2800" dirty="0" err="1">
                <a:solidFill>
                  <a:srgbClr val="B27F47"/>
                </a:solidFill>
                <a:latin typeface="Avenir Next" panose="020B0503020202020204" pitchFamily="34" charset="0"/>
              </a:rPr>
              <a:t>Environmental</a:t>
            </a:r>
            <a:r>
              <a:rPr lang="it-IT" sz="2800" dirty="0">
                <a:solidFill>
                  <a:srgbClr val="B27F47"/>
                </a:solidFill>
                <a:latin typeface="Avenir Next" panose="020B0503020202020204" pitchFamily="34" charset="0"/>
              </a:rPr>
              <a:t>, Social and Governance</a:t>
            </a:r>
          </a:p>
        </p:txBody>
      </p:sp>
      <p:grpSp>
        <p:nvGrpSpPr>
          <p:cNvPr id="5" name="Gruppo 4">
            <a:extLst>
              <a:ext uri="{FF2B5EF4-FFF2-40B4-BE49-F238E27FC236}">
                <a16:creationId xmlns:a16="http://schemas.microsoft.com/office/drawing/2014/main" id="{81662628-9CBC-8F36-CF69-E30F2112BDDA}"/>
              </a:ext>
            </a:extLst>
          </p:cNvPr>
          <p:cNvGrpSpPr/>
          <p:nvPr/>
        </p:nvGrpSpPr>
        <p:grpSpPr>
          <a:xfrm>
            <a:off x="426630" y="3160469"/>
            <a:ext cx="4113469" cy="2617073"/>
            <a:chOff x="610931" y="1766047"/>
            <a:chExt cx="4113469" cy="2617073"/>
          </a:xfrm>
        </p:grpSpPr>
        <p:pic>
          <p:nvPicPr>
            <p:cNvPr id="6" name="Immagine 5">
              <a:extLst>
                <a:ext uri="{FF2B5EF4-FFF2-40B4-BE49-F238E27FC236}">
                  <a16:creationId xmlns:a16="http://schemas.microsoft.com/office/drawing/2014/main" id="{E8FEC5C5-6E20-00D3-8C99-0CD91D79E3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0931" y="1766047"/>
              <a:ext cx="4113469" cy="2617073"/>
            </a:xfrm>
            <a:prstGeom prst="rect">
              <a:avLst/>
            </a:prstGeom>
          </p:spPr>
        </p:pic>
        <p:sp>
          <p:nvSpPr>
            <p:cNvPr id="8" name="CasellaDiTesto 7">
              <a:extLst>
                <a:ext uri="{FF2B5EF4-FFF2-40B4-BE49-F238E27FC236}">
                  <a16:creationId xmlns:a16="http://schemas.microsoft.com/office/drawing/2014/main" id="{2A16392B-FDAE-92D9-6233-1F342707F399}"/>
                </a:ext>
              </a:extLst>
            </p:cNvPr>
            <p:cNvSpPr txBox="1"/>
            <p:nvPr/>
          </p:nvSpPr>
          <p:spPr>
            <a:xfrm>
              <a:off x="2667665" y="1952778"/>
              <a:ext cx="1277472" cy="954107"/>
            </a:xfrm>
            <a:prstGeom prst="rect">
              <a:avLst/>
            </a:prstGeom>
            <a:noFill/>
          </p:spPr>
          <p:txBody>
            <a:bodyPr wrap="square">
              <a:spAutoFit/>
            </a:bodyPr>
            <a:lstStyle/>
            <a:p>
              <a:r>
                <a:rPr lang="it-IT" sz="2800" dirty="0" err="1">
                  <a:solidFill>
                    <a:srgbClr val="7FB53E"/>
                  </a:solidFill>
                  <a:latin typeface="Avenir Next" panose="020B0503020202020204" pitchFamily="34" charset="0"/>
                </a:rPr>
                <a:t>Factors</a:t>
              </a:r>
              <a:r>
                <a:rPr lang="it-IT" sz="2800" dirty="0">
                  <a:solidFill>
                    <a:srgbClr val="7FB53E"/>
                  </a:solidFill>
                  <a:latin typeface="Avenir Next" panose="020B0503020202020204" pitchFamily="34" charset="0"/>
                </a:rPr>
                <a:t> </a:t>
              </a:r>
            </a:p>
          </p:txBody>
        </p:sp>
      </p:grpSp>
      <p:sp>
        <p:nvSpPr>
          <p:cNvPr id="9" name="CasellaDiTesto 8">
            <a:extLst>
              <a:ext uri="{FF2B5EF4-FFF2-40B4-BE49-F238E27FC236}">
                <a16:creationId xmlns:a16="http://schemas.microsoft.com/office/drawing/2014/main" id="{1937C5B5-B11B-E0B1-5860-65A09FA814A5}"/>
              </a:ext>
            </a:extLst>
          </p:cNvPr>
          <p:cNvSpPr txBox="1"/>
          <p:nvPr/>
        </p:nvSpPr>
        <p:spPr>
          <a:xfrm>
            <a:off x="292192" y="1973567"/>
            <a:ext cx="4113469" cy="923330"/>
          </a:xfrm>
          <a:prstGeom prst="rect">
            <a:avLst/>
          </a:prstGeom>
          <a:noFill/>
        </p:spPr>
        <p:txBody>
          <a:bodyPr wrap="square">
            <a:spAutoFit/>
          </a:bodyPr>
          <a:lstStyle/>
          <a:p>
            <a:pPr algn="ctr"/>
            <a:r>
              <a:rPr lang="it-IT" dirty="0" err="1">
                <a:latin typeface="Avenir Next" panose="020B0503020202020204" pitchFamily="34" charset="0"/>
              </a:rPr>
              <a:t>Describe</a:t>
            </a:r>
            <a:r>
              <a:rPr lang="it-IT" dirty="0">
                <a:latin typeface="Avenir Next" panose="020B0503020202020204" pitchFamily="34" charset="0"/>
              </a:rPr>
              <a:t> a company </a:t>
            </a:r>
            <a:r>
              <a:rPr lang="it-IT" dirty="0" err="1">
                <a:latin typeface="Avenir Next" panose="020B0503020202020204" pitchFamily="34" charset="0"/>
              </a:rPr>
              <a:t>according</a:t>
            </a:r>
            <a:r>
              <a:rPr lang="it-IT" dirty="0">
                <a:latin typeface="Avenir Next" panose="020B0503020202020204" pitchFamily="34" charset="0"/>
              </a:rPr>
              <a:t> to non-</a:t>
            </a:r>
            <a:r>
              <a:rPr lang="it-IT" dirty="0" err="1">
                <a:latin typeface="Avenir Next" panose="020B0503020202020204" pitchFamily="34" charset="0"/>
              </a:rPr>
              <a:t>financial</a:t>
            </a:r>
            <a:r>
              <a:rPr lang="it-IT" dirty="0">
                <a:latin typeface="Avenir Next" panose="020B0503020202020204" pitchFamily="34" charset="0"/>
              </a:rPr>
              <a:t> </a:t>
            </a:r>
            <a:r>
              <a:rPr lang="it-IT" dirty="0" err="1">
                <a:latin typeface="Avenir Next" panose="020B0503020202020204" pitchFamily="34" charset="0"/>
              </a:rPr>
              <a:t>parameters</a:t>
            </a:r>
            <a:r>
              <a:rPr lang="it-IT" dirty="0">
                <a:latin typeface="Avenir Next" panose="020B0503020202020204" pitchFamily="34" charset="0"/>
              </a:rPr>
              <a:t>, </a:t>
            </a:r>
            <a:r>
              <a:rPr lang="it-IT" dirty="0" err="1">
                <a:latin typeface="Avenir Next" panose="020B0503020202020204" pitchFamily="34" charset="0"/>
              </a:rPr>
              <a:t>enhancing</a:t>
            </a:r>
            <a:r>
              <a:rPr lang="it-IT" dirty="0">
                <a:latin typeface="Avenir Next" panose="020B0503020202020204" pitchFamily="34" charset="0"/>
              </a:rPr>
              <a:t> </a:t>
            </a:r>
            <a:r>
              <a:rPr lang="it-IT" dirty="0" err="1">
                <a:latin typeface="Avenir Next" panose="020B0503020202020204" pitchFamily="34" charset="0"/>
              </a:rPr>
              <a:t>its</a:t>
            </a:r>
            <a:r>
              <a:rPr lang="it-IT" dirty="0">
                <a:latin typeface="Avenir Next" panose="020B0503020202020204" pitchFamily="34" charset="0"/>
              </a:rPr>
              <a:t> social and </a:t>
            </a:r>
            <a:r>
              <a:rPr lang="it-IT" dirty="0" err="1">
                <a:latin typeface="Avenir Next" panose="020B0503020202020204" pitchFamily="34" charset="0"/>
              </a:rPr>
              <a:t>environmental</a:t>
            </a:r>
            <a:r>
              <a:rPr lang="it-IT" dirty="0">
                <a:latin typeface="Avenir Next" panose="020B0503020202020204" pitchFamily="34" charset="0"/>
              </a:rPr>
              <a:t> </a:t>
            </a:r>
            <a:r>
              <a:rPr lang="it-IT" dirty="0" err="1">
                <a:latin typeface="Avenir Next" panose="020B0503020202020204" pitchFamily="34" charset="0"/>
              </a:rPr>
              <a:t>reach</a:t>
            </a:r>
            <a:r>
              <a:rPr lang="it-IT" dirty="0">
                <a:latin typeface="Avenir Next" panose="020B0503020202020204" pitchFamily="34" charset="0"/>
              </a:rPr>
              <a:t> </a:t>
            </a:r>
          </a:p>
        </p:txBody>
      </p:sp>
      <p:grpSp>
        <p:nvGrpSpPr>
          <p:cNvPr id="10" name="Gruppo 9">
            <a:extLst>
              <a:ext uri="{FF2B5EF4-FFF2-40B4-BE49-F238E27FC236}">
                <a16:creationId xmlns:a16="http://schemas.microsoft.com/office/drawing/2014/main" id="{1D380B5E-CE49-29EE-C9A1-583CCF57AC4A}"/>
              </a:ext>
            </a:extLst>
          </p:cNvPr>
          <p:cNvGrpSpPr/>
          <p:nvPr/>
        </p:nvGrpSpPr>
        <p:grpSpPr>
          <a:xfrm>
            <a:off x="4992121" y="2023481"/>
            <a:ext cx="6773249" cy="3559709"/>
            <a:chOff x="951161" y="2522130"/>
            <a:chExt cx="10544889" cy="3317981"/>
          </a:xfrm>
        </p:grpSpPr>
        <p:sp>
          <p:nvSpPr>
            <p:cNvPr id="11" name="Rettangolo 10">
              <a:extLst>
                <a:ext uri="{FF2B5EF4-FFF2-40B4-BE49-F238E27FC236}">
                  <a16:creationId xmlns:a16="http://schemas.microsoft.com/office/drawing/2014/main" id="{E4857287-2624-7F15-8197-28FBFC0CB180}"/>
                </a:ext>
              </a:extLst>
            </p:cNvPr>
            <p:cNvSpPr/>
            <p:nvPr/>
          </p:nvSpPr>
          <p:spPr>
            <a:xfrm>
              <a:off x="2230600" y="2522130"/>
              <a:ext cx="8296363" cy="315564"/>
            </a:xfrm>
            <a:prstGeom prst="rect">
              <a:avLst/>
            </a:prstGeom>
          </p:spPr>
          <p:txBody>
            <a:bodyPr wrap="square">
              <a:spAutoFit/>
            </a:bodyPr>
            <a:lstStyle/>
            <a:p>
              <a:pPr algn="just"/>
              <a:r>
                <a:rPr lang="it-IT" sz="1600" dirty="0">
                  <a:latin typeface="Avenir Next" panose="020B0503020202020204" pitchFamily="34" charset="0"/>
                </a:rPr>
                <a:t>A </a:t>
              </a:r>
              <a:r>
                <a:rPr lang="it-IT" sz="1600" dirty="0" err="1">
                  <a:latin typeface="Avenir Next" panose="020B0503020202020204" pitchFamily="34" charset="0"/>
                </a:rPr>
                <a:t>sustainable</a:t>
              </a:r>
              <a:r>
                <a:rPr lang="it-IT" sz="1600" dirty="0">
                  <a:latin typeface="Avenir Next" panose="020B0503020202020204" pitchFamily="34" charset="0"/>
                </a:rPr>
                <a:t> and </a:t>
              </a:r>
              <a:r>
                <a:rPr lang="it-IT" sz="1600" dirty="0" err="1">
                  <a:latin typeface="Avenir Next" panose="020B0503020202020204" pitchFamily="34" charset="0"/>
                </a:rPr>
                <a:t>responsible</a:t>
              </a:r>
              <a:r>
                <a:rPr lang="it-IT" sz="1600" dirty="0">
                  <a:latin typeface="Avenir Next" panose="020B0503020202020204" pitchFamily="34" charset="0"/>
                </a:rPr>
                <a:t> </a:t>
              </a:r>
              <a:r>
                <a:rPr lang="it-IT" sz="1600" dirty="0" err="1">
                  <a:latin typeface="Avenir Next" panose="020B0503020202020204" pitchFamily="34" charset="0"/>
                </a:rPr>
                <a:t>enterprise</a:t>
              </a:r>
              <a:r>
                <a:rPr lang="it-IT" sz="1600" dirty="0">
                  <a:latin typeface="Avenir Next" panose="020B0503020202020204" pitchFamily="34" charset="0"/>
                </a:rPr>
                <a:t> </a:t>
              </a:r>
              <a:r>
                <a:rPr lang="it-IT" sz="1600" dirty="0" err="1">
                  <a:latin typeface="Avenir Next" panose="020B0503020202020204" pitchFamily="34" charset="0"/>
                </a:rPr>
                <a:t>is</a:t>
              </a:r>
              <a:r>
                <a:rPr lang="it-IT" sz="1600" dirty="0">
                  <a:latin typeface="Avenir Next" panose="020B0503020202020204" pitchFamily="34" charset="0"/>
                </a:rPr>
                <a:t> </a:t>
              </a:r>
              <a:r>
                <a:rPr lang="it-IT" sz="1600" dirty="0" err="1">
                  <a:latin typeface="Avenir Next" panose="020B0503020202020204" pitchFamily="34" charset="0"/>
                </a:rPr>
                <a:t>mindful</a:t>
              </a:r>
              <a:r>
                <a:rPr lang="it-IT" sz="1600" dirty="0">
                  <a:latin typeface="Avenir Next" panose="020B0503020202020204" pitchFamily="34" charset="0"/>
                </a:rPr>
                <a:t> of:</a:t>
              </a:r>
            </a:p>
          </p:txBody>
        </p:sp>
        <p:sp>
          <p:nvSpPr>
            <p:cNvPr id="12" name="Rettangolo 11">
              <a:extLst>
                <a:ext uri="{FF2B5EF4-FFF2-40B4-BE49-F238E27FC236}">
                  <a16:creationId xmlns:a16="http://schemas.microsoft.com/office/drawing/2014/main" id="{6B23EA31-F31A-8941-E89A-F233D7D22DAF}"/>
                </a:ext>
              </a:extLst>
            </p:cNvPr>
            <p:cNvSpPr/>
            <p:nvPr/>
          </p:nvSpPr>
          <p:spPr>
            <a:xfrm>
              <a:off x="1890233" y="2799218"/>
              <a:ext cx="9605817" cy="3040893"/>
            </a:xfrm>
            <a:prstGeom prst="rect">
              <a:avLst/>
            </a:prstGeom>
          </p:spPr>
          <p:txBody>
            <a:bodyPr wrap="square">
              <a:spAutoFit/>
            </a:bodyPr>
            <a:lstStyle/>
            <a:p>
              <a:pPr algn="just"/>
              <a:r>
                <a:rPr lang="it-IT" sz="1600" dirty="0">
                  <a:latin typeface="Avenir Next" panose="020B0503020202020204" pitchFamily="34" charset="0"/>
                </a:rPr>
                <a:t>Environmental factor if it reduces greenhouse gas emissions; is efficient in the use of energy and natural resources (water, raw materials, forests...); does not pollute; protects biodiversity etc. </a:t>
              </a:r>
            </a:p>
            <a:p>
              <a:pPr algn="just"/>
              <a:endParaRPr lang="it-IT" sz="1600" dirty="0">
                <a:latin typeface="Avenir Next" panose="020B0503020202020204" pitchFamily="34" charset="0"/>
              </a:endParaRPr>
            </a:p>
            <a:p>
              <a:pPr algn="just"/>
              <a:r>
                <a:rPr lang="it-IT" sz="1600" dirty="0">
                  <a:latin typeface="Avenir Next" panose="020B0503020202020204" pitchFamily="34" charset="0"/>
                </a:rPr>
                <a:t>SOCIAL FACTOR if it ensures quality of the working environment and supply chain; development of human resources; attention to gender equality, diversity and inclusion; corporate social responsibility in the broad sense.</a:t>
              </a:r>
            </a:p>
            <a:p>
              <a:pPr algn="just"/>
              <a:endParaRPr lang="it-IT" sz="1400" dirty="0">
                <a:latin typeface="Avenir Next" panose="020B0503020202020204" pitchFamily="34" charset="0"/>
              </a:endParaRPr>
            </a:p>
            <a:p>
              <a:pPr algn="just"/>
              <a:r>
                <a:rPr lang="it-IT" sz="1600" dirty="0">
                  <a:latin typeface="Avenir Next" panose="020B0503020202020204" pitchFamily="34" charset="0"/>
                </a:rPr>
                <a:t>GOVERNANCE covers ethics and transparency; control policies and procedures; in the case of public limited companies, the rights of shareholders, the composition, independence and remuneration of the board of directors, etc.</a:t>
              </a:r>
            </a:p>
          </p:txBody>
        </p:sp>
        <p:sp>
          <p:nvSpPr>
            <p:cNvPr id="13" name="Freccia a destra 12">
              <a:extLst>
                <a:ext uri="{FF2B5EF4-FFF2-40B4-BE49-F238E27FC236}">
                  <a16:creationId xmlns:a16="http://schemas.microsoft.com/office/drawing/2014/main" id="{BAD1DD4B-655A-8F22-5984-74A21C04945B}"/>
                </a:ext>
              </a:extLst>
            </p:cNvPr>
            <p:cNvSpPr/>
            <p:nvPr/>
          </p:nvSpPr>
          <p:spPr>
            <a:xfrm>
              <a:off x="951161" y="2814231"/>
              <a:ext cx="812800" cy="4986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dirty="0">
                <a:latin typeface="Avenir Next" panose="020B0503020202020204" pitchFamily="34" charset="0"/>
              </a:endParaRPr>
            </a:p>
          </p:txBody>
        </p:sp>
        <p:sp>
          <p:nvSpPr>
            <p:cNvPr id="14" name="Freccia a destra 13">
              <a:extLst>
                <a:ext uri="{FF2B5EF4-FFF2-40B4-BE49-F238E27FC236}">
                  <a16:creationId xmlns:a16="http://schemas.microsoft.com/office/drawing/2014/main" id="{858FAB4B-8348-807A-D791-BBD241478F2A}"/>
                </a:ext>
              </a:extLst>
            </p:cNvPr>
            <p:cNvSpPr/>
            <p:nvPr/>
          </p:nvSpPr>
          <p:spPr>
            <a:xfrm>
              <a:off x="951161" y="3767722"/>
              <a:ext cx="812800" cy="4986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dirty="0">
                <a:latin typeface="Avenir Next" panose="020B0503020202020204" pitchFamily="34" charset="0"/>
              </a:endParaRPr>
            </a:p>
          </p:txBody>
        </p:sp>
        <p:sp>
          <p:nvSpPr>
            <p:cNvPr id="15" name="Freccia a destra 14">
              <a:extLst>
                <a:ext uri="{FF2B5EF4-FFF2-40B4-BE49-F238E27FC236}">
                  <a16:creationId xmlns:a16="http://schemas.microsoft.com/office/drawing/2014/main" id="{07C64554-851D-AA69-84A5-1294003929B5}"/>
                </a:ext>
              </a:extLst>
            </p:cNvPr>
            <p:cNvSpPr/>
            <p:nvPr/>
          </p:nvSpPr>
          <p:spPr>
            <a:xfrm>
              <a:off x="951161" y="4970531"/>
              <a:ext cx="812800" cy="4986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dirty="0">
                <a:latin typeface="Avenir Next" panose="020B0503020202020204" pitchFamily="34" charset="0"/>
              </a:endParaRPr>
            </a:p>
          </p:txBody>
        </p:sp>
      </p:grpSp>
      <p:grpSp>
        <p:nvGrpSpPr>
          <p:cNvPr id="2" name="Gruppo 1">
            <a:extLst>
              <a:ext uri="{FF2B5EF4-FFF2-40B4-BE49-F238E27FC236}">
                <a16:creationId xmlns:a16="http://schemas.microsoft.com/office/drawing/2014/main" id="{93E8B711-D91F-CBF7-4662-E67B7C9D719E}"/>
              </a:ext>
            </a:extLst>
          </p:cNvPr>
          <p:cNvGrpSpPr/>
          <p:nvPr/>
        </p:nvGrpSpPr>
        <p:grpSpPr>
          <a:xfrm>
            <a:off x="9335295" y="6236411"/>
            <a:ext cx="2462696" cy="481806"/>
            <a:chOff x="9335295" y="6236411"/>
            <a:chExt cx="2462696" cy="481806"/>
          </a:xfrm>
        </p:grpSpPr>
        <p:pic>
          <p:nvPicPr>
            <p:cNvPr id="4" name="Immagine 3">
              <a:extLst>
                <a:ext uri="{FF2B5EF4-FFF2-40B4-BE49-F238E27FC236}">
                  <a16:creationId xmlns:a16="http://schemas.microsoft.com/office/drawing/2014/main" id="{12447551-5DC8-4F12-B9DA-D600FACE683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61402" y="6246215"/>
              <a:ext cx="736589" cy="462198"/>
            </a:xfrm>
            <a:prstGeom prst="rect">
              <a:avLst/>
            </a:prstGeom>
          </p:spPr>
        </p:pic>
        <p:pic>
          <p:nvPicPr>
            <p:cNvPr id="7" name="Immagine 6" descr="Immagine che contiene testo&#10;&#10;Descrizione generata automaticamente">
              <a:extLst>
                <a:ext uri="{FF2B5EF4-FFF2-40B4-BE49-F238E27FC236}">
                  <a16:creationId xmlns:a16="http://schemas.microsoft.com/office/drawing/2014/main" id="{06647199-C604-BAE9-7CEE-B81CC7B2D30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1957"/>
            <a:stretch/>
          </p:blipFill>
          <p:spPr>
            <a:xfrm>
              <a:off x="9335295" y="6236411"/>
              <a:ext cx="1546379" cy="481806"/>
            </a:xfrm>
            <a:prstGeom prst="rect">
              <a:avLst/>
            </a:prstGeom>
          </p:spPr>
        </p:pic>
      </p:grpSp>
      <p:sp>
        <p:nvSpPr>
          <p:cNvPr id="16" name="Segnaposto data 15">
            <a:extLst>
              <a:ext uri="{FF2B5EF4-FFF2-40B4-BE49-F238E27FC236}">
                <a16:creationId xmlns:a16="http://schemas.microsoft.com/office/drawing/2014/main" id="{6F5C8531-D84E-277D-AC21-CA41BCB24648}"/>
              </a:ext>
            </a:extLst>
          </p:cNvPr>
          <p:cNvSpPr>
            <a:spLocks noGrp="1"/>
          </p:cNvSpPr>
          <p:nvPr>
            <p:ph type="dt" sz="half" idx="10"/>
          </p:nvPr>
        </p:nvSpPr>
        <p:spPr>
          <a:xfrm>
            <a:off x="394009" y="6356350"/>
            <a:ext cx="3187391" cy="365125"/>
          </a:xfrm>
        </p:spPr>
        <p:txBody>
          <a:bodyPr/>
          <a:lstStyle/>
          <a:p>
            <a:r>
              <a:rPr lang="it-IT" dirty="0"/>
              <a:t>Maria Marsella  - Sapienza </a:t>
            </a:r>
            <a:r>
              <a:rPr lang="it-IT" dirty="0" err="1"/>
              <a:t>Univ</a:t>
            </a:r>
            <a:r>
              <a:rPr lang="it-IT" dirty="0"/>
              <a:t>. Roma</a:t>
            </a:r>
          </a:p>
        </p:txBody>
      </p:sp>
      <p:sp>
        <p:nvSpPr>
          <p:cNvPr id="17" name="Segnaposto piè di pagina 16">
            <a:extLst>
              <a:ext uri="{FF2B5EF4-FFF2-40B4-BE49-F238E27FC236}">
                <a16:creationId xmlns:a16="http://schemas.microsoft.com/office/drawing/2014/main" id="{A017193F-442B-E3E6-2CAF-1225CBF9D099}"/>
              </a:ext>
            </a:extLst>
          </p:cNvPr>
          <p:cNvSpPr>
            <a:spLocks noGrp="1"/>
          </p:cNvSpPr>
          <p:nvPr>
            <p:ph type="ftr" sz="quarter" idx="11"/>
          </p:nvPr>
        </p:nvSpPr>
        <p:spPr>
          <a:xfrm>
            <a:off x="3313216" y="6356350"/>
            <a:ext cx="4840184" cy="365125"/>
          </a:xfrm>
        </p:spPr>
        <p:txBody>
          <a:bodyPr/>
          <a:lstStyle/>
          <a:p>
            <a:r>
              <a:rPr lang="en-US" dirty="0"/>
              <a:t>Parallel Session on Sustainability, Barcelona,  June 17, 2024</a:t>
            </a:r>
            <a:endParaRPr lang="it-IT" dirty="0"/>
          </a:p>
        </p:txBody>
      </p:sp>
    </p:spTree>
    <p:extLst>
      <p:ext uri="{BB962C8B-B14F-4D97-AF65-F5344CB8AC3E}">
        <p14:creationId xmlns:p14="http://schemas.microsoft.com/office/powerpoint/2010/main" val="4096515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3" name="Gruppo 42">
            <a:extLst>
              <a:ext uri="{FF2B5EF4-FFF2-40B4-BE49-F238E27FC236}">
                <a16:creationId xmlns:a16="http://schemas.microsoft.com/office/drawing/2014/main" id="{2BEE7D48-DB02-FC5A-6053-41372C861C56}"/>
              </a:ext>
            </a:extLst>
          </p:cNvPr>
          <p:cNvGrpSpPr>
            <a:grpSpLocks noChangeAspect="1"/>
          </p:cNvGrpSpPr>
          <p:nvPr/>
        </p:nvGrpSpPr>
        <p:grpSpPr>
          <a:xfrm>
            <a:off x="6606313" y="607280"/>
            <a:ext cx="4823383" cy="5002197"/>
            <a:chOff x="6890282" y="1207131"/>
            <a:chExt cx="4775551" cy="4952592"/>
          </a:xfrm>
        </p:grpSpPr>
        <p:grpSp>
          <p:nvGrpSpPr>
            <p:cNvPr id="42" name="Gruppo 41">
              <a:extLst>
                <a:ext uri="{FF2B5EF4-FFF2-40B4-BE49-F238E27FC236}">
                  <a16:creationId xmlns:a16="http://schemas.microsoft.com/office/drawing/2014/main" id="{DD66DB5D-3F66-5946-9D45-4FF837595314}"/>
                </a:ext>
              </a:extLst>
            </p:cNvPr>
            <p:cNvGrpSpPr/>
            <p:nvPr/>
          </p:nvGrpSpPr>
          <p:grpSpPr>
            <a:xfrm>
              <a:off x="6890282" y="1207131"/>
              <a:ext cx="4775551" cy="4952592"/>
              <a:chOff x="6890282" y="1207131"/>
              <a:chExt cx="4775551" cy="4952592"/>
            </a:xfrm>
          </p:grpSpPr>
          <p:grpSp>
            <p:nvGrpSpPr>
              <p:cNvPr id="39" name="Gruppo 38">
                <a:extLst>
                  <a:ext uri="{FF2B5EF4-FFF2-40B4-BE49-F238E27FC236}">
                    <a16:creationId xmlns:a16="http://schemas.microsoft.com/office/drawing/2014/main" id="{087FE87D-3D6A-038B-2BCF-7B9ED21B2EAC}"/>
                  </a:ext>
                </a:extLst>
              </p:cNvPr>
              <p:cNvGrpSpPr/>
              <p:nvPr/>
            </p:nvGrpSpPr>
            <p:grpSpPr>
              <a:xfrm>
                <a:off x="6890282" y="1207131"/>
                <a:ext cx="4775551" cy="4952592"/>
                <a:chOff x="4724400" y="1243528"/>
                <a:chExt cx="4775551" cy="4952592"/>
              </a:xfrm>
            </p:grpSpPr>
            <p:grpSp>
              <p:nvGrpSpPr>
                <p:cNvPr id="37" name="Gruppo 36">
                  <a:extLst>
                    <a:ext uri="{FF2B5EF4-FFF2-40B4-BE49-F238E27FC236}">
                      <a16:creationId xmlns:a16="http://schemas.microsoft.com/office/drawing/2014/main" id="{811D67D5-CD35-6435-90E6-0EAA19F619D5}"/>
                    </a:ext>
                  </a:extLst>
                </p:cNvPr>
                <p:cNvGrpSpPr/>
                <p:nvPr/>
              </p:nvGrpSpPr>
              <p:grpSpPr>
                <a:xfrm>
                  <a:off x="4724400" y="1243528"/>
                  <a:ext cx="4775551" cy="4952592"/>
                  <a:chOff x="4754735" y="1354030"/>
                  <a:chExt cx="4775551" cy="4952592"/>
                </a:xfrm>
              </p:grpSpPr>
              <p:grpSp>
                <p:nvGrpSpPr>
                  <p:cNvPr id="35" name="Gruppo 34">
                    <a:extLst>
                      <a:ext uri="{FF2B5EF4-FFF2-40B4-BE49-F238E27FC236}">
                        <a16:creationId xmlns:a16="http://schemas.microsoft.com/office/drawing/2014/main" id="{6716EAAA-3B4E-3C47-D3AD-7F9ECEFD03DC}"/>
                      </a:ext>
                    </a:extLst>
                  </p:cNvPr>
                  <p:cNvGrpSpPr/>
                  <p:nvPr/>
                </p:nvGrpSpPr>
                <p:grpSpPr>
                  <a:xfrm>
                    <a:off x="4754735" y="1354030"/>
                    <a:ext cx="4775551" cy="4952592"/>
                    <a:chOff x="5167864" y="1243528"/>
                    <a:chExt cx="4775551" cy="4952592"/>
                  </a:xfrm>
                </p:grpSpPr>
                <p:grpSp>
                  <p:nvGrpSpPr>
                    <p:cNvPr id="32" name="Gruppo 31">
                      <a:extLst>
                        <a:ext uri="{FF2B5EF4-FFF2-40B4-BE49-F238E27FC236}">
                          <a16:creationId xmlns:a16="http://schemas.microsoft.com/office/drawing/2014/main" id="{FB8E4EBC-0DD4-E81B-397A-77844C947E38}"/>
                        </a:ext>
                      </a:extLst>
                    </p:cNvPr>
                    <p:cNvGrpSpPr/>
                    <p:nvPr/>
                  </p:nvGrpSpPr>
                  <p:grpSpPr>
                    <a:xfrm>
                      <a:off x="5167864" y="1243528"/>
                      <a:ext cx="4775551" cy="4952592"/>
                      <a:chOff x="5167864" y="1243528"/>
                      <a:chExt cx="4775551" cy="4952592"/>
                    </a:xfrm>
                  </p:grpSpPr>
                  <p:grpSp>
                    <p:nvGrpSpPr>
                      <p:cNvPr id="27" name="Gruppo 26">
                        <a:extLst>
                          <a:ext uri="{FF2B5EF4-FFF2-40B4-BE49-F238E27FC236}">
                            <a16:creationId xmlns:a16="http://schemas.microsoft.com/office/drawing/2014/main" id="{DB464E21-2A45-92D8-E8BB-44B116B85888}"/>
                          </a:ext>
                        </a:extLst>
                      </p:cNvPr>
                      <p:cNvGrpSpPr/>
                      <p:nvPr/>
                    </p:nvGrpSpPr>
                    <p:grpSpPr>
                      <a:xfrm>
                        <a:off x="5167864" y="1243528"/>
                        <a:ext cx="4775551" cy="4952592"/>
                        <a:chOff x="4877178" y="1905409"/>
                        <a:chExt cx="4775551" cy="4952592"/>
                      </a:xfrm>
                    </p:grpSpPr>
                    <p:grpSp>
                      <p:nvGrpSpPr>
                        <p:cNvPr id="26" name="Gruppo 25">
                          <a:extLst>
                            <a:ext uri="{FF2B5EF4-FFF2-40B4-BE49-F238E27FC236}">
                              <a16:creationId xmlns:a16="http://schemas.microsoft.com/office/drawing/2014/main" id="{1BE2A1FC-FA47-16BB-8BA8-0E6AEC5834BB}"/>
                            </a:ext>
                          </a:extLst>
                        </p:cNvPr>
                        <p:cNvGrpSpPr/>
                        <p:nvPr/>
                      </p:nvGrpSpPr>
                      <p:grpSpPr>
                        <a:xfrm>
                          <a:off x="4877178" y="1905409"/>
                          <a:ext cx="4775551" cy="4952592"/>
                          <a:chOff x="4877178" y="1905409"/>
                          <a:chExt cx="4775551" cy="4952592"/>
                        </a:xfrm>
                      </p:grpSpPr>
                      <p:grpSp>
                        <p:nvGrpSpPr>
                          <p:cNvPr id="25" name="Gruppo 24">
                            <a:extLst>
                              <a:ext uri="{FF2B5EF4-FFF2-40B4-BE49-F238E27FC236}">
                                <a16:creationId xmlns:a16="http://schemas.microsoft.com/office/drawing/2014/main" id="{F1236E55-3E1E-04C9-98CC-CFD154150CC6}"/>
                              </a:ext>
                            </a:extLst>
                          </p:cNvPr>
                          <p:cNvGrpSpPr/>
                          <p:nvPr/>
                        </p:nvGrpSpPr>
                        <p:grpSpPr>
                          <a:xfrm>
                            <a:off x="4877178" y="1905409"/>
                            <a:ext cx="4775551" cy="4952592"/>
                            <a:chOff x="4877178" y="1905409"/>
                            <a:chExt cx="4775551" cy="4952592"/>
                          </a:xfrm>
                        </p:grpSpPr>
                        <p:pic>
                          <p:nvPicPr>
                            <p:cNvPr id="10" name="Immagine 9">
                              <a:extLst>
                                <a:ext uri="{FF2B5EF4-FFF2-40B4-BE49-F238E27FC236}">
                                  <a16:creationId xmlns:a16="http://schemas.microsoft.com/office/drawing/2014/main" id="{48FB9A4C-3235-47CA-B79D-61FB8791DD4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77178" y="1905409"/>
                              <a:ext cx="4775551" cy="4952592"/>
                            </a:xfrm>
                            <a:prstGeom prst="rect">
                              <a:avLst/>
                            </a:prstGeom>
                            <a:ln>
                              <a:noFill/>
                            </a:ln>
                          </p:spPr>
                        </p:pic>
                        <p:sp>
                          <p:nvSpPr>
                            <p:cNvPr id="24" name="CasellaDiTesto 23">
                              <a:extLst>
                                <a:ext uri="{FF2B5EF4-FFF2-40B4-BE49-F238E27FC236}">
                                  <a16:creationId xmlns:a16="http://schemas.microsoft.com/office/drawing/2014/main" id="{98655AF8-AA00-69D0-3C19-DA6620EC11B6}"/>
                                </a:ext>
                              </a:extLst>
                            </p:cNvPr>
                            <p:cNvSpPr txBox="1"/>
                            <p:nvPr/>
                          </p:nvSpPr>
                          <p:spPr>
                            <a:xfrm>
                              <a:off x="8400053" y="3446930"/>
                              <a:ext cx="878416" cy="461665"/>
                            </a:xfrm>
                            <a:prstGeom prst="rect">
                              <a:avLst/>
                            </a:prstGeom>
                            <a:solidFill>
                              <a:schemeClr val="bg1"/>
                            </a:solidFill>
                            <a:ln>
                              <a:noFill/>
                            </a:ln>
                          </p:spPr>
                          <p:txBody>
                            <a:bodyPr wrap="square" rtlCol="0">
                              <a:spAutoFit/>
                            </a:bodyPr>
                            <a:lstStyle/>
                            <a:p>
                              <a:pPr algn="ctr"/>
                              <a:endParaRPr lang="it-IT" sz="800" dirty="0">
                                <a:solidFill>
                                  <a:srgbClr val="144165"/>
                                </a:solidFill>
                                <a:latin typeface="Avenir Next" panose="020B0503020202020204" pitchFamily="34" charset="0"/>
                              </a:endParaRPr>
                            </a:p>
                            <a:p>
                              <a:pPr algn="ctr"/>
                              <a:endParaRPr lang="it-IT" sz="800" dirty="0">
                                <a:solidFill>
                                  <a:srgbClr val="144165"/>
                                </a:solidFill>
                                <a:latin typeface="Avenir Next" panose="020B0503020202020204" pitchFamily="34" charset="0"/>
                              </a:endParaRPr>
                            </a:p>
                            <a:p>
                              <a:pPr algn="ctr"/>
                              <a:endParaRPr lang="it-IT" sz="800" dirty="0">
                                <a:solidFill>
                                  <a:srgbClr val="144165"/>
                                </a:solidFill>
                                <a:latin typeface="Avenir Next" panose="020B0503020202020204" pitchFamily="34" charset="0"/>
                              </a:endParaRPr>
                            </a:p>
                          </p:txBody>
                        </p:sp>
                      </p:grpSp>
                      <p:grpSp>
                        <p:nvGrpSpPr>
                          <p:cNvPr id="17" name="Gruppo 16">
                            <a:extLst>
                              <a:ext uri="{FF2B5EF4-FFF2-40B4-BE49-F238E27FC236}">
                                <a16:creationId xmlns:a16="http://schemas.microsoft.com/office/drawing/2014/main" id="{F4601705-9394-11CD-A1BB-F8F54294720F}"/>
                              </a:ext>
                            </a:extLst>
                          </p:cNvPr>
                          <p:cNvGrpSpPr/>
                          <p:nvPr/>
                        </p:nvGrpSpPr>
                        <p:grpSpPr>
                          <a:xfrm>
                            <a:off x="6727464" y="2002493"/>
                            <a:ext cx="1187998" cy="1186897"/>
                            <a:chOff x="6835415" y="2716306"/>
                            <a:chExt cx="1187998" cy="1186897"/>
                          </a:xfrm>
                        </p:grpSpPr>
                        <p:sp>
                          <p:nvSpPr>
                            <p:cNvPr id="12" name="CasellaDiTesto 11">
                              <a:extLst>
                                <a:ext uri="{FF2B5EF4-FFF2-40B4-BE49-F238E27FC236}">
                                  <a16:creationId xmlns:a16="http://schemas.microsoft.com/office/drawing/2014/main" id="{08DBA958-1F4B-33E0-614F-F3F15648D9DB}"/>
                                </a:ext>
                              </a:extLst>
                            </p:cNvPr>
                            <p:cNvSpPr txBox="1"/>
                            <p:nvPr/>
                          </p:nvSpPr>
                          <p:spPr>
                            <a:xfrm>
                              <a:off x="6992596" y="3429000"/>
                              <a:ext cx="869451" cy="215444"/>
                            </a:xfrm>
                            <a:prstGeom prst="rect">
                              <a:avLst/>
                            </a:prstGeom>
                            <a:solidFill>
                              <a:schemeClr val="bg1"/>
                            </a:solidFill>
                          </p:spPr>
                          <p:txBody>
                            <a:bodyPr wrap="square" rtlCol="0">
                              <a:spAutoFit/>
                            </a:bodyPr>
                            <a:lstStyle/>
                            <a:p>
                              <a:pPr algn="ctr"/>
                              <a:endParaRPr lang="it-IT" sz="800" dirty="0">
                                <a:solidFill>
                                  <a:srgbClr val="FF0000"/>
                                </a:solidFill>
                                <a:latin typeface="Avenir Next" panose="020B0503020202020204" pitchFamily="34" charset="0"/>
                              </a:endParaRPr>
                            </a:p>
                          </p:txBody>
                        </p:sp>
                        <p:sp>
                          <p:nvSpPr>
                            <p:cNvPr id="14" name="Connettore 13">
                              <a:extLst>
                                <a:ext uri="{FF2B5EF4-FFF2-40B4-BE49-F238E27FC236}">
                                  <a16:creationId xmlns:a16="http://schemas.microsoft.com/office/drawing/2014/main" id="{F2BAC76B-ED6B-2A00-B8FF-AF31A2C89F69}"/>
                                </a:ext>
                              </a:extLst>
                            </p:cNvPr>
                            <p:cNvSpPr>
                              <a:spLocks noChangeAspect="1"/>
                            </p:cNvSpPr>
                            <p:nvPr/>
                          </p:nvSpPr>
                          <p:spPr>
                            <a:xfrm>
                              <a:off x="6835415" y="2716306"/>
                              <a:ext cx="1187998" cy="1186897"/>
                            </a:xfrm>
                            <a:prstGeom prst="flowChartConnec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800" dirty="0">
                                <a:solidFill>
                                  <a:srgbClr val="FF0000"/>
                                </a:solidFill>
                                <a:latin typeface="Avenir Next" panose="020B0503020202020204" pitchFamily="34" charset="0"/>
                              </a:endParaRPr>
                            </a:p>
                            <a:p>
                              <a:pPr algn="ctr"/>
                              <a:endParaRPr lang="it-IT" sz="800" dirty="0">
                                <a:solidFill>
                                  <a:srgbClr val="FF0000"/>
                                </a:solidFill>
                                <a:latin typeface="Avenir Next" panose="020B0503020202020204" pitchFamily="34" charset="0"/>
                              </a:endParaRPr>
                            </a:p>
                            <a:p>
                              <a:pPr algn="ctr"/>
                              <a:endParaRPr lang="it-IT" sz="800" dirty="0">
                                <a:solidFill>
                                  <a:srgbClr val="FF0000"/>
                                </a:solidFill>
                                <a:latin typeface="Avenir Next" panose="020B0503020202020204" pitchFamily="34" charset="0"/>
                              </a:endParaRPr>
                            </a:p>
                            <a:p>
                              <a:pPr algn="ctr"/>
                              <a:endParaRPr lang="it-IT" sz="800" dirty="0">
                                <a:solidFill>
                                  <a:srgbClr val="FF0000"/>
                                </a:solidFill>
                                <a:latin typeface="Avenir Next" panose="020B0503020202020204" pitchFamily="34" charset="0"/>
                              </a:endParaRPr>
                            </a:p>
                            <a:p>
                              <a:pPr algn="ctr"/>
                              <a:r>
                                <a:rPr lang="it-IT" sz="900" dirty="0" err="1">
                                  <a:solidFill>
                                    <a:srgbClr val="EB4A60"/>
                                  </a:solidFill>
                                  <a:latin typeface="Avenir Next" panose="020B0503020202020204" pitchFamily="34" charset="0"/>
                                </a:rPr>
                                <a:t>Mitigation</a:t>
                              </a:r>
                              <a:r>
                                <a:rPr lang="it-IT" sz="900" dirty="0">
                                  <a:solidFill>
                                    <a:srgbClr val="EB4A60"/>
                                  </a:solidFill>
                                  <a:latin typeface="Avenir Next" panose="020B0503020202020204" pitchFamily="34" charset="0"/>
                                </a:rPr>
                                <a:t> of </a:t>
                              </a:r>
                              <a:r>
                                <a:rPr lang="it-IT" sz="900" dirty="0" err="1">
                                  <a:solidFill>
                                    <a:srgbClr val="EB4A60"/>
                                  </a:solidFill>
                                  <a:latin typeface="Avenir Next" panose="020B0503020202020204" pitchFamily="34" charset="0"/>
                                </a:rPr>
                                <a:t>climate</a:t>
                              </a:r>
                              <a:r>
                                <a:rPr lang="it-IT" sz="900" dirty="0">
                                  <a:solidFill>
                                    <a:srgbClr val="EB4A60"/>
                                  </a:solidFill>
                                  <a:latin typeface="Avenir Next" panose="020B0503020202020204" pitchFamily="34" charset="0"/>
                                </a:rPr>
                                <a:t> </a:t>
                              </a:r>
                              <a:r>
                                <a:rPr lang="it-IT" sz="900" dirty="0" err="1">
                                  <a:solidFill>
                                    <a:srgbClr val="EB4A60"/>
                                  </a:solidFill>
                                  <a:latin typeface="Avenir Next" panose="020B0503020202020204" pitchFamily="34" charset="0"/>
                                </a:rPr>
                                <a:t>change</a:t>
                              </a:r>
                              <a:endParaRPr lang="it-IT" sz="900" dirty="0">
                                <a:solidFill>
                                  <a:srgbClr val="EB4A60"/>
                                </a:solidFill>
                                <a:latin typeface="Avenir Next" panose="020B0503020202020204" pitchFamily="34" charset="0"/>
                              </a:endParaRPr>
                            </a:p>
                          </p:txBody>
                        </p:sp>
                      </p:grpSp>
                    </p:grpSp>
                    <p:sp>
                      <p:nvSpPr>
                        <p:cNvPr id="23" name="Connettore 22">
                          <a:extLst>
                            <a:ext uri="{FF2B5EF4-FFF2-40B4-BE49-F238E27FC236}">
                              <a16:creationId xmlns:a16="http://schemas.microsoft.com/office/drawing/2014/main" id="{7332B91E-2F88-8482-8819-6F6310BCFD1A}"/>
                            </a:ext>
                          </a:extLst>
                        </p:cNvPr>
                        <p:cNvSpPr>
                          <a:spLocks noChangeAspect="1"/>
                        </p:cNvSpPr>
                        <p:nvPr/>
                      </p:nvSpPr>
                      <p:spPr>
                        <a:xfrm>
                          <a:off x="8294133" y="2902908"/>
                          <a:ext cx="1187998" cy="1186897"/>
                        </a:xfrm>
                        <a:prstGeom prst="flowChartConnector">
                          <a:avLst/>
                        </a:prstGeom>
                        <a:noFill/>
                        <a:ln w="38100">
                          <a:solidFill>
                            <a:srgbClr val="5269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800" dirty="0">
                            <a:solidFill>
                              <a:srgbClr val="144165"/>
                            </a:solidFill>
                            <a:latin typeface="Avenir Next" panose="020B0503020202020204" pitchFamily="34" charset="0"/>
                          </a:endParaRPr>
                        </a:p>
                        <a:p>
                          <a:pPr algn="ctr"/>
                          <a:endParaRPr lang="it-IT" sz="800" dirty="0">
                            <a:solidFill>
                              <a:srgbClr val="144165"/>
                            </a:solidFill>
                            <a:latin typeface="Avenir Next" panose="020B0503020202020204" pitchFamily="34" charset="0"/>
                          </a:endParaRPr>
                        </a:p>
                        <a:p>
                          <a:pPr algn="ctr"/>
                          <a:endParaRPr lang="it-IT" sz="800" dirty="0">
                            <a:solidFill>
                              <a:srgbClr val="144165"/>
                            </a:solidFill>
                            <a:latin typeface="Avenir Next" panose="020B0503020202020204" pitchFamily="34" charset="0"/>
                          </a:endParaRPr>
                        </a:p>
                        <a:p>
                          <a:pPr algn="ctr"/>
                          <a:endParaRPr lang="it-IT" sz="800" dirty="0">
                            <a:solidFill>
                              <a:srgbClr val="144165"/>
                            </a:solidFill>
                            <a:latin typeface="Avenir Next" panose="020B0503020202020204" pitchFamily="34" charset="0"/>
                          </a:endParaRPr>
                        </a:p>
                        <a:p>
                          <a:pPr algn="ctr"/>
                          <a:r>
                            <a:rPr lang="it-IT" sz="900" dirty="0">
                              <a:solidFill>
                                <a:srgbClr val="526976"/>
                              </a:solidFill>
                              <a:latin typeface="Avenir Next" panose="020B0503020202020204" pitchFamily="34" charset="0"/>
                            </a:rPr>
                            <a:t>Adaptation to </a:t>
                          </a:r>
                          <a:r>
                            <a:rPr lang="it-IT" sz="900" dirty="0" err="1">
                              <a:solidFill>
                                <a:srgbClr val="526976"/>
                              </a:solidFill>
                              <a:latin typeface="Avenir Next" panose="020B0503020202020204" pitchFamily="34" charset="0"/>
                            </a:rPr>
                            <a:t>climate</a:t>
                          </a:r>
                          <a:r>
                            <a:rPr lang="it-IT" sz="900" dirty="0">
                              <a:solidFill>
                                <a:srgbClr val="526976"/>
                              </a:solidFill>
                              <a:latin typeface="Avenir Next" panose="020B0503020202020204" pitchFamily="34" charset="0"/>
                            </a:rPr>
                            <a:t> </a:t>
                          </a:r>
                          <a:r>
                            <a:rPr lang="it-IT" sz="900" dirty="0" err="1">
                              <a:solidFill>
                                <a:srgbClr val="526976"/>
                              </a:solidFill>
                              <a:latin typeface="Avenir Next" panose="020B0503020202020204" pitchFamily="34" charset="0"/>
                            </a:rPr>
                            <a:t>change</a:t>
                          </a:r>
                          <a:endParaRPr lang="it-IT" sz="900" dirty="0">
                            <a:solidFill>
                              <a:srgbClr val="526976"/>
                            </a:solidFill>
                            <a:latin typeface="Avenir Next" panose="020B0503020202020204" pitchFamily="34" charset="0"/>
                          </a:endParaRPr>
                        </a:p>
                      </p:txBody>
                    </p:sp>
                  </p:grpSp>
                  <p:sp>
                    <p:nvSpPr>
                      <p:cNvPr id="30" name="CasellaDiTesto 29">
                        <a:extLst>
                          <a:ext uri="{FF2B5EF4-FFF2-40B4-BE49-F238E27FC236}">
                            <a16:creationId xmlns:a16="http://schemas.microsoft.com/office/drawing/2014/main" id="{8E7C2FBD-2EEC-0130-70FB-B71B572FFB70}"/>
                          </a:ext>
                        </a:extLst>
                      </p:cNvPr>
                      <p:cNvSpPr txBox="1"/>
                      <p:nvPr/>
                    </p:nvSpPr>
                    <p:spPr>
                      <a:xfrm>
                        <a:off x="7284928" y="5614473"/>
                        <a:ext cx="759854" cy="369332"/>
                      </a:xfrm>
                      <a:prstGeom prst="rect">
                        <a:avLst/>
                      </a:prstGeom>
                      <a:solidFill>
                        <a:schemeClr val="bg1"/>
                      </a:solidFill>
                    </p:spPr>
                    <p:txBody>
                      <a:bodyPr wrap="square" rtlCol="0">
                        <a:spAutoFit/>
                      </a:bodyPr>
                      <a:lstStyle/>
                      <a:p>
                        <a:endParaRPr lang="it-IT" dirty="0">
                          <a:latin typeface="Avenir Next" panose="020B0503020202020204" pitchFamily="34" charset="0"/>
                        </a:endParaRPr>
                      </a:p>
                    </p:txBody>
                  </p:sp>
                  <p:sp>
                    <p:nvSpPr>
                      <p:cNvPr id="31" name="CasellaDiTesto 30">
                        <a:extLst>
                          <a:ext uri="{FF2B5EF4-FFF2-40B4-BE49-F238E27FC236}">
                            <a16:creationId xmlns:a16="http://schemas.microsoft.com/office/drawing/2014/main" id="{E84AB563-54BF-4A91-E983-408026869AE3}"/>
                          </a:ext>
                        </a:extLst>
                      </p:cNvPr>
                      <p:cNvSpPr txBox="1"/>
                      <p:nvPr/>
                    </p:nvSpPr>
                    <p:spPr>
                      <a:xfrm>
                        <a:off x="5527845" y="4638889"/>
                        <a:ext cx="1061213" cy="369332"/>
                      </a:xfrm>
                      <a:prstGeom prst="rect">
                        <a:avLst/>
                      </a:prstGeom>
                      <a:solidFill>
                        <a:schemeClr val="bg1"/>
                      </a:solidFill>
                    </p:spPr>
                    <p:txBody>
                      <a:bodyPr wrap="square" rtlCol="0">
                        <a:spAutoFit/>
                      </a:bodyPr>
                      <a:lstStyle/>
                      <a:p>
                        <a:endParaRPr lang="it-IT" dirty="0">
                          <a:latin typeface="Avenir Next" panose="020B0503020202020204" pitchFamily="34" charset="0"/>
                        </a:endParaRPr>
                      </a:p>
                    </p:txBody>
                  </p:sp>
                </p:grpSp>
                <p:sp>
                  <p:nvSpPr>
                    <p:cNvPr id="33" name="CasellaDiTesto 32">
                      <a:extLst>
                        <a:ext uri="{FF2B5EF4-FFF2-40B4-BE49-F238E27FC236}">
                          <a16:creationId xmlns:a16="http://schemas.microsoft.com/office/drawing/2014/main" id="{9F0473BE-3DA1-43BF-CAC8-B3506A53B36A}"/>
                        </a:ext>
                      </a:extLst>
                    </p:cNvPr>
                    <p:cNvSpPr txBox="1"/>
                    <p:nvPr/>
                  </p:nvSpPr>
                  <p:spPr>
                    <a:xfrm>
                      <a:off x="5639843" y="2889917"/>
                      <a:ext cx="849501" cy="369332"/>
                    </a:xfrm>
                    <a:prstGeom prst="rect">
                      <a:avLst/>
                    </a:prstGeom>
                    <a:solidFill>
                      <a:schemeClr val="bg1"/>
                    </a:solidFill>
                  </p:spPr>
                  <p:txBody>
                    <a:bodyPr wrap="square" rtlCol="0">
                      <a:spAutoFit/>
                    </a:bodyPr>
                    <a:lstStyle/>
                    <a:p>
                      <a:endParaRPr lang="it-IT" dirty="0">
                        <a:latin typeface="Avenir Next" panose="020B0503020202020204" pitchFamily="34" charset="0"/>
                      </a:endParaRPr>
                    </a:p>
                  </p:txBody>
                </p:sp>
              </p:grpSp>
              <p:sp>
                <p:nvSpPr>
                  <p:cNvPr id="36" name="CasellaDiTesto 35">
                    <a:extLst>
                      <a:ext uri="{FF2B5EF4-FFF2-40B4-BE49-F238E27FC236}">
                        <a16:creationId xmlns:a16="http://schemas.microsoft.com/office/drawing/2014/main" id="{0A283CED-8FE9-D301-FAE8-D3A9D9C12683}"/>
                      </a:ext>
                    </a:extLst>
                  </p:cNvPr>
                  <p:cNvSpPr txBox="1"/>
                  <p:nvPr/>
                </p:nvSpPr>
                <p:spPr>
                  <a:xfrm>
                    <a:off x="8396172" y="4797023"/>
                    <a:ext cx="759854" cy="369332"/>
                  </a:xfrm>
                  <a:prstGeom prst="rect">
                    <a:avLst/>
                  </a:prstGeom>
                  <a:solidFill>
                    <a:schemeClr val="bg1"/>
                  </a:solidFill>
                </p:spPr>
                <p:txBody>
                  <a:bodyPr wrap="square" rtlCol="0">
                    <a:spAutoFit/>
                  </a:bodyPr>
                  <a:lstStyle/>
                  <a:p>
                    <a:endParaRPr lang="it-IT" dirty="0">
                      <a:latin typeface="Avenir Next" panose="020B0503020202020204" pitchFamily="34" charset="0"/>
                    </a:endParaRPr>
                  </a:p>
                </p:txBody>
              </p:sp>
              <p:sp>
                <p:nvSpPr>
                  <p:cNvPr id="28" name="Connettore 27">
                    <a:extLst>
                      <a:ext uri="{FF2B5EF4-FFF2-40B4-BE49-F238E27FC236}">
                        <a16:creationId xmlns:a16="http://schemas.microsoft.com/office/drawing/2014/main" id="{FA7EDBE5-2F28-B070-1018-1D5EEF64CBD9}"/>
                      </a:ext>
                    </a:extLst>
                  </p:cNvPr>
                  <p:cNvSpPr>
                    <a:spLocks noChangeAspect="1"/>
                  </p:cNvSpPr>
                  <p:nvPr/>
                </p:nvSpPr>
                <p:spPr>
                  <a:xfrm>
                    <a:off x="8161512" y="4155942"/>
                    <a:ext cx="1187998" cy="1186897"/>
                  </a:xfrm>
                  <a:prstGeom prst="flowChartConnector">
                    <a:avLst/>
                  </a:prstGeom>
                  <a:noFill/>
                  <a:ln w="31750">
                    <a:solidFill>
                      <a:srgbClr val="CF70C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800" dirty="0">
                      <a:solidFill>
                        <a:srgbClr val="144165"/>
                      </a:solidFill>
                      <a:latin typeface="Avenir Next" panose="020B0503020202020204" pitchFamily="34" charset="0"/>
                    </a:endParaRPr>
                  </a:p>
                  <a:p>
                    <a:pPr algn="ctr"/>
                    <a:endParaRPr lang="it-IT" sz="800" dirty="0">
                      <a:solidFill>
                        <a:srgbClr val="144165"/>
                      </a:solidFill>
                      <a:latin typeface="Avenir Next" panose="020B0503020202020204" pitchFamily="34" charset="0"/>
                    </a:endParaRPr>
                  </a:p>
                  <a:p>
                    <a:pPr algn="ctr"/>
                    <a:endParaRPr lang="it-IT" sz="800" dirty="0">
                      <a:solidFill>
                        <a:srgbClr val="144165"/>
                      </a:solidFill>
                      <a:latin typeface="Avenir Next" panose="020B0503020202020204" pitchFamily="34" charset="0"/>
                    </a:endParaRPr>
                  </a:p>
                  <a:p>
                    <a:pPr algn="ctr"/>
                    <a:endParaRPr lang="it-IT" sz="800" dirty="0">
                      <a:solidFill>
                        <a:srgbClr val="144165"/>
                      </a:solidFill>
                      <a:latin typeface="Avenir Next" panose="020B0503020202020204" pitchFamily="34" charset="0"/>
                    </a:endParaRPr>
                  </a:p>
                  <a:p>
                    <a:pPr algn="ctr"/>
                    <a:r>
                      <a:rPr lang="it-IT" sz="900" dirty="0" err="1">
                        <a:solidFill>
                          <a:srgbClr val="CF70CB"/>
                        </a:solidFill>
                        <a:latin typeface="Avenir Next" panose="020B0503020202020204" pitchFamily="34" charset="0"/>
                      </a:rPr>
                      <a:t>Pollution</a:t>
                    </a:r>
                    <a:r>
                      <a:rPr lang="it-IT" sz="900" dirty="0">
                        <a:solidFill>
                          <a:srgbClr val="CF70CB"/>
                        </a:solidFill>
                        <a:latin typeface="Avenir Next" panose="020B0503020202020204" pitchFamily="34" charset="0"/>
                      </a:rPr>
                      <a:t> </a:t>
                    </a:r>
                    <a:r>
                      <a:rPr lang="it-IT" sz="900" dirty="0" err="1">
                        <a:solidFill>
                          <a:srgbClr val="CF70CB"/>
                        </a:solidFill>
                        <a:latin typeface="Avenir Next" panose="020B0503020202020204" pitchFamily="34" charset="0"/>
                      </a:rPr>
                      <a:t>prevention</a:t>
                    </a:r>
                    <a:r>
                      <a:rPr lang="it-IT" sz="900" dirty="0">
                        <a:solidFill>
                          <a:srgbClr val="CF70CB"/>
                        </a:solidFill>
                        <a:latin typeface="Avenir Next" panose="020B0503020202020204" pitchFamily="34" charset="0"/>
                      </a:rPr>
                      <a:t> and control</a:t>
                    </a:r>
                  </a:p>
                </p:txBody>
              </p:sp>
            </p:grpSp>
            <p:sp>
              <p:nvSpPr>
                <p:cNvPr id="38" name="Connettore 37">
                  <a:extLst>
                    <a:ext uri="{FF2B5EF4-FFF2-40B4-BE49-F238E27FC236}">
                      <a16:creationId xmlns:a16="http://schemas.microsoft.com/office/drawing/2014/main" id="{69835AAA-778D-5B67-D400-2CD761FABC77}"/>
                    </a:ext>
                  </a:extLst>
                </p:cNvPr>
                <p:cNvSpPr>
                  <a:spLocks noChangeAspect="1"/>
                </p:cNvSpPr>
                <p:nvPr/>
              </p:nvSpPr>
              <p:spPr>
                <a:xfrm>
                  <a:off x="6568378" y="4944725"/>
                  <a:ext cx="1187998" cy="1186897"/>
                </a:xfrm>
                <a:prstGeom prst="flowChartConnector">
                  <a:avLst/>
                </a:prstGeom>
                <a:noFill/>
                <a:ln w="38100">
                  <a:solidFill>
                    <a:srgbClr val="38AD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800" dirty="0">
                    <a:solidFill>
                      <a:srgbClr val="144165"/>
                    </a:solidFill>
                    <a:latin typeface="Avenir Next" panose="020B0503020202020204" pitchFamily="34" charset="0"/>
                  </a:endParaRPr>
                </a:p>
                <a:p>
                  <a:pPr algn="ctr"/>
                  <a:endParaRPr lang="it-IT" sz="800" dirty="0">
                    <a:solidFill>
                      <a:srgbClr val="144165"/>
                    </a:solidFill>
                    <a:latin typeface="Avenir Next" panose="020B0503020202020204" pitchFamily="34" charset="0"/>
                  </a:endParaRPr>
                </a:p>
                <a:p>
                  <a:pPr algn="ctr"/>
                  <a:endParaRPr lang="it-IT" sz="800" dirty="0">
                    <a:solidFill>
                      <a:srgbClr val="144165"/>
                    </a:solidFill>
                    <a:latin typeface="Avenir Next" panose="020B0503020202020204" pitchFamily="34" charset="0"/>
                  </a:endParaRPr>
                </a:p>
                <a:p>
                  <a:pPr algn="ctr"/>
                  <a:endParaRPr lang="it-IT" sz="800" dirty="0">
                    <a:solidFill>
                      <a:srgbClr val="144165"/>
                    </a:solidFill>
                    <a:latin typeface="Avenir Next" panose="020B0503020202020204" pitchFamily="34" charset="0"/>
                  </a:endParaRPr>
                </a:p>
                <a:p>
                  <a:pPr algn="ctr"/>
                  <a:r>
                    <a:rPr lang="it-IT" sz="900" dirty="0" err="1">
                      <a:solidFill>
                        <a:srgbClr val="38ADB8"/>
                      </a:solidFill>
                      <a:latin typeface="Avenir Next" panose="020B0503020202020204" pitchFamily="34" charset="0"/>
                    </a:rPr>
                    <a:t>Circular</a:t>
                  </a:r>
                  <a:r>
                    <a:rPr lang="it-IT" sz="900" dirty="0">
                      <a:solidFill>
                        <a:srgbClr val="38ADB8"/>
                      </a:solidFill>
                      <a:latin typeface="Avenir Next" panose="020B0503020202020204" pitchFamily="34" charset="0"/>
                    </a:rPr>
                    <a:t> economy </a:t>
                  </a:r>
                  <a:r>
                    <a:rPr lang="it-IT" sz="900" dirty="0" err="1">
                      <a:solidFill>
                        <a:srgbClr val="38ADB8"/>
                      </a:solidFill>
                      <a:latin typeface="Avenir Next" panose="020B0503020202020204" pitchFamily="34" charset="0"/>
                    </a:rPr>
                    <a:t>transition</a:t>
                  </a:r>
                  <a:endParaRPr lang="it-IT" sz="900" dirty="0">
                    <a:solidFill>
                      <a:srgbClr val="38ADB8"/>
                    </a:solidFill>
                    <a:latin typeface="Avenir Next" panose="020B0503020202020204" pitchFamily="34" charset="0"/>
                  </a:endParaRPr>
                </a:p>
              </p:txBody>
            </p:sp>
          </p:grpSp>
          <p:sp>
            <p:nvSpPr>
              <p:cNvPr id="40" name="Connettore 39">
                <a:extLst>
                  <a:ext uri="{FF2B5EF4-FFF2-40B4-BE49-F238E27FC236}">
                    <a16:creationId xmlns:a16="http://schemas.microsoft.com/office/drawing/2014/main" id="{FF306003-ACA3-6A46-610A-2967C0EDDB96}"/>
                  </a:ext>
                </a:extLst>
              </p:cNvPr>
              <p:cNvSpPr>
                <a:spLocks noChangeAspect="1"/>
              </p:cNvSpPr>
              <p:nvPr/>
            </p:nvSpPr>
            <p:spPr>
              <a:xfrm>
                <a:off x="7179966" y="4009583"/>
                <a:ext cx="1187998" cy="1186897"/>
              </a:xfrm>
              <a:prstGeom prst="flowChartConnector">
                <a:avLst/>
              </a:prstGeom>
              <a:noFill/>
              <a:ln w="38100">
                <a:solidFill>
                  <a:srgbClr val="9AC0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800" dirty="0">
                  <a:solidFill>
                    <a:srgbClr val="144165"/>
                  </a:solidFill>
                  <a:latin typeface="Avenir Next" panose="020B0503020202020204" pitchFamily="34" charset="0"/>
                </a:endParaRPr>
              </a:p>
              <a:p>
                <a:pPr algn="ctr"/>
                <a:endParaRPr lang="it-IT" sz="800" dirty="0">
                  <a:solidFill>
                    <a:srgbClr val="144165"/>
                  </a:solidFill>
                  <a:latin typeface="Avenir Next" panose="020B0503020202020204" pitchFamily="34" charset="0"/>
                </a:endParaRPr>
              </a:p>
              <a:p>
                <a:pPr algn="ctr"/>
                <a:endParaRPr lang="it-IT" sz="800" dirty="0">
                  <a:solidFill>
                    <a:srgbClr val="144165"/>
                  </a:solidFill>
                  <a:latin typeface="Avenir Next" panose="020B0503020202020204" pitchFamily="34" charset="0"/>
                </a:endParaRPr>
              </a:p>
              <a:p>
                <a:pPr algn="ctr"/>
                <a:endParaRPr lang="it-IT" sz="800" dirty="0">
                  <a:solidFill>
                    <a:srgbClr val="144165"/>
                  </a:solidFill>
                  <a:latin typeface="Avenir Next" panose="020B0503020202020204" pitchFamily="34" charset="0"/>
                </a:endParaRPr>
              </a:p>
              <a:p>
                <a:pPr algn="ctr"/>
                <a:r>
                  <a:rPr lang="it-IT" sz="900" dirty="0" err="1">
                    <a:solidFill>
                      <a:srgbClr val="9AC048"/>
                    </a:solidFill>
                    <a:latin typeface="Avenir Next" panose="020B0503020202020204" pitchFamily="34" charset="0"/>
                  </a:rPr>
                  <a:t>Protection</a:t>
                </a:r>
                <a:r>
                  <a:rPr lang="it-IT" sz="900" dirty="0">
                    <a:solidFill>
                      <a:srgbClr val="9AC048"/>
                    </a:solidFill>
                    <a:latin typeface="Avenir Next" panose="020B0503020202020204" pitchFamily="34" charset="0"/>
                  </a:rPr>
                  <a:t> of water and marine </a:t>
                </a:r>
                <a:r>
                  <a:rPr lang="it-IT" sz="900" dirty="0" err="1">
                    <a:solidFill>
                      <a:srgbClr val="9AC048"/>
                    </a:solidFill>
                    <a:latin typeface="Avenir Next" panose="020B0503020202020204" pitchFamily="34" charset="0"/>
                  </a:rPr>
                  <a:t>resources</a:t>
                </a:r>
                <a:endParaRPr lang="it-IT" sz="900" dirty="0">
                  <a:solidFill>
                    <a:srgbClr val="9AC048"/>
                  </a:solidFill>
                  <a:latin typeface="Avenir Next" panose="020B0503020202020204" pitchFamily="34" charset="0"/>
                </a:endParaRPr>
              </a:p>
            </p:txBody>
          </p:sp>
        </p:grpSp>
        <p:sp>
          <p:nvSpPr>
            <p:cNvPr id="41" name="Connettore 40">
              <a:extLst>
                <a:ext uri="{FF2B5EF4-FFF2-40B4-BE49-F238E27FC236}">
                  <a16:creationId xmlns:a16="http://schemas.microsoft.com/office/drawing/2014/main" id="{52C8C2AE-0E51-6E9D-468B-44C1B6642BD8}"/>
                </a:ext>
              </a:extLst>
            </p:cNvPr>
            <p:cNvSpPr>
              <a:spLocks noChangeAspect="1"/>
            </p:cNvSpPr>
            <p:nvPr/>
          </p:nvSpPr>
          <p:spPr>
            <a:xfrm>
              <a:off x="7182864" y="2204630"/>
              <a:ext cx="1187998" cy="1186897"/>
            </a:xfrm>
            <a:prstGeom prst="flowChartConnector">
              <a:avLst/>
            </a:prstGeom>
            <a:noFill/>
            <a:ln w="38100">
              <a:solidFill>
                <a:srgbClr val="F47B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800" dirty="0">
                <a:solidFill>
                  <a:srgbClr val="144165"/>
                </a:solidFill>
                <a:latin typeface="Avenir Next" panose="020B0503020202020204" pitchFamily="34" charset="0"/>
              </a:endParaRPr>
            </a:p>
            <a:p>
              <a:pPr algn="ctr"/>
              <a:endParaRPr lang="it-IT" sz="800" dirty="0">
                <a:solidFill>
                  <a:srgbClr val="144165"/>
                </a:solidFill>
                <a:latin typeface="Avenir Next" panose="020B0503020202020204" pitchFamily="34" charset="0"/>
              </a:endParaRPr>
            </a:p>
            <a:p>
              <a:pPr algn="ctr"/>
              <a:endParaRPr lang="it-IT" sz="800" dirty="0">
                <a:solidFill>
                  <a:srgbClr val="144165"/>
                </a:solidFill>
                <a:latin typeface="Avenir Next" panose="020B0503020202020204" pitchFamily="34" charset="0"/>
              </a:endParaRPr>
            </a:p>
            <a:p>
              <a:pPr algn="ctr"/>
              <a:endParaRPr lang="it-IT" sz="800" dirty="0">
                <a:solidFill>
                  <a:srgbClr val="144165"/>
                </a:solidFill>
                <a:latin typeface="Avenir Next" panose="020B0503020202020204" pitchFamily="34" charset="0"/>
              </a:endParaRPr>
            </a:p>
            <a:p>
              <a:pPr algn="ctr"/>
              <a:r>
                <a:rPr lang="it-IT" sz="900" dirty="0" err="1">
                  <a:solidFill>
                    <a:srgbClr val="F47B00"/>
                  </a:solidFill>
                  <a:latin typeface="Avenir Next" panose="020B0503020202020204" pitchFamily="34" charset="0"/>
                </a:rPr>
                <a:t>Protection</a:t>
              </a:r>
              <a:r>
                <a:rPr lang="it-IT" sz="900" dirty="0">
                  <a:solidFill>
                    <a:srgbClr val="F47B00"/>
                  </a:solidFill>
                  <a:latin typeface="Avenir Next" panose="020B0503020202020204" pitchFamily="34" charset="0"/>
                </a:rPr>
                <a:t> of </a:t>
              </a:r>
              <a:r>
                <a:rPr lang="it-IT" sz="900" dirty="0" err="1">
                  <a:solidFill>
                    <a:srgbClr val="F47B00"/>
                  </a:solidFill>
                  <a:latin typeface="Avenir Next" panose="020B0503020202020204" pitchFamily="34" charset="0"/>
                </a:rPr>
                <a:t>biodiversity</a:t>
              </a:r>
              <a:r>
                <a:rPr lang="it-IT" sz="900" dirty="0">
                  <a:solidFill>
                    <a:srgbClr val="F47B00"/>
                  </a:solidFill>
                  <a:latin typeface="Avenir Next" panose="020B0503020202020204" pitchFamily="34" charset="0"/>
                </a:rPr>
                <a:t> and </a:t>
              </a:r>
              <a:r>
                <a:rPr lang="it-IT" sz="900" dirty="0" err="1">
                  <a:solidFill>
                    <a:srgbClr val="F47B00"/>
                  </a:solidFill>
                  <a:latin typeface="Avenir Next" panose="020B0503020202020204" pitchFamily="34" charset="0"/>
                </a:rPr>
                <a:t>ecosystems</a:t>
              </a:r>
              <a:endParaRPr lang="it-IT" sz="900" dirty="0">
                <a:solidFill>
                  <a:srgbClr val="F47B00"/>
                </a:solidFill>
                <a:latin typeface="Avenir Next" panose="020B0503020202020204" pitchFamily="34" charset="0"/>
              </a:endParaRPr>
            </a:p>
          </p:txBody>
        </p:sp>
      </p:grpSp>
      <p:sp>
        <p:nvSpPr>
          <p:cNvPr id="29" name="CasellaDiTesto 28">
            <a:extLst>
              <a:ext uri="{FF2B5EF4-FFF2-40B4-BE49-F238E27FC236}">
                <a16:creationId xmlns:a16="http://schemas.microsoft.com/office/drawing/2014/main" id="{8F4A6EDC-8406-CAAC-136F-07CD2445A226}"/>
              </a:ext>
            </a:extLst>
          </p:cNvPr>
          <p:cNvSpPr txBox="1"/>
          <p:nvPr/>
        </p:nvSpPr>
        <p:spPr>
          <a:xfrm>
            <a:off x="8800336" y="4681145"/>
            <a:ext cx="759854" cy="369332"/>
          </a:xfrm>
          <a:prstGeom prst="rect">
            <a:avLst/>
          </a:prstGeom>
          <a:solidFill>
            <a:schemeClr val="bg1"/>
          </a:solidFill>
        </p:spPr>
        <p:txBody>
          <a:bodyPr wrap="square" rtlCol="0">
            <a:spAutoFit/>
          </a:bodyPr>
          <a:lstStyle/>
          <a:p>
            <a:endParaRPr lang="it-IT" dirty="0">
              <a:latin typeface="Avenir Next" panose="020B0503020202020204" pitchFamily="34" charset="0"/>
            </a:endParaRPr>
          </a:p>
        </p:txBody>
      </p:sp>
      <p:sp>
        <p:nvSpPr>
          <p:cNvPr id="45" name="CasellaDiTesto 44">
            <a:extLst>
              <a:ext uri="{FF2B5EF4-FFF2-40B4-BE49-F238E27FC236}">
                <a16:creationId xmlns:a16="http://schemas.microsoft.com/office/drawing/2014/main" id="{2CBB58C7-EED2-A284-FC8F-6DF652CEBB3B}"/>
              </a:ext>
            </a:extLst>
          </p:cNvPr>
          <p:cNvSpPr txBox="1"/>
          <p:nvPr/>
        </p:nvSpPr>
        <p:spPr>
          <a:xfrm>
            <a:off x="639104" y="4744955"/>
            <a:ext cx="5487134" cy="1200329"/>
          </a:xfrm>
          <a:prstGeom prst="rect">
            <a:avLst/>
          </a:prstGeom>
          <a:noFill/>
        </p:spPr>
        <p:txBody>
          <a:bodyPr wrap="square">
            <a:spAutoFit/>
          </a:bodyPr>
          <a:lstStyle/>
          <a:p>
            <a:pPr algn="ctr"/>
            <a:r>
              <a:rPr lang="it-IT" dirty="0">
                <a:latin typeface="Avenir Next" panose="020B0503020202020204" pitchFamily="34" charset="0"/>
              </a:rPr>
              <a:t>The DNSH principle ensures that economic activities contribute significantly to environmental objectives without significantly damaging other environmental objectives</a:t>
            </a:r>
          </a:p>
        </p:txBody>
      </p:sp>
      <p:pic>
        <p:nvPicPr>
          <p:cNvPr id="47" name="Immagine 46">
            <a:extLst>
              <a:ext uri="{FF2B5EF4-FFF2-40B4-BE49-F238E27FC236}">
                <a16:creationId xmlns:a16="http://schemas.microsoft.com/office/drawing/2014/main" id="{86302AFF-5708-7945-9A4D-047355C58B15}"/>
              </a:ext>
            </a:extLst>
          </p:cNvPr>
          <p:cNvPicPr>
            <a:picLocks noChangeAspect="1"/>
          </p:cNvPicPr>
          <p:nvPr/>
        </p:nvPicPr>
        <p:blipFill rotWithShape="1">
          <a:blip r:embed="rId4" cstate="email">
            <a:alphaModFix amt="78000"/>
            <a:extLst>
              <a:ext uri="{28A0092B-C50C-407E-A947-70E740481C1C}">
                <a14:useLocalDpi xmlns:a14="http://schemas.microsoft.com/office/drawing/2010/main"/>
              </a:ext>
            </a:extLst>
          </a:blip>
          <a:srcRect/>
          <a:stretch/>
        </p:blipFill>
        <p:spPr>
          <a:xfrm rot="21109706">
            <a:off x="953903" y="1962838"/>
            <a:ext cx="4543866" cy="2291082"/>
          </a:xfrm>
          <a:prstGeom prst="rect">
            <a:avLst/>
          </a:prstGeom>
        </p:spPr>
      </p:pic>
      <p:sp>
        <p:nvSpPr>
          <p:cNvPr id="48" name="CasellaDiTesto 47">
            <a:extLst>
              <a:ext uri="{FF2B5EF4-FFF2-40B4-BE49-F238E27FC236}">
                <a16:creationId xmlns:a16="http://schemas.microsoft.com/office/drawing/2014/main" id="{6C12A420-71D3-8F84-6BF2-502EDB7A6F86}"/>
              </a:ext>
            </a:extLst>
          </p:cNvPr>
          <p:cNvSpPr txBox="1"/>
          <p:nvPr/>
        </p:nvSpPr>
        <p:spPr>
          <a:xfrm>
            <a:off x="75533" y="1250962"/>
            <a:ext cx="5510706" cy="523220"/>
          </a:xfrm>
          <a:prstGeom prst="rect">
            <a:avLst/>
          </a:prstGeom>
          <a:noFill/>
        </p:spPr>
        <p:txBody>
          <a:bodyPr wrap="square" lIns="91440" tIns="45720" rIns="91440" bIns="45720" anchor="t">
            <a:spAutoFit/>
          </a:bodyPr>
          <a:lstStyle/>
          <a:p>
            <a:pPr algn="l"/>
            <a:r>
              <a:rPr lang="pt-BR" sz="2800" dirty="0">
                <a:solidFill>
                  <a:srgbClr val="B27F47"/>
                </a:solidFill>
                <a:latin typeface="Avenir Next" panose="020B0503020202020204" pitchFamily="34" charset="0"/>
              </a:rPr>
              <a:t>‘Do No </a:t>
            </a:r>
            <a:r>
              <a:rPr lang="pt-BR" sz="2800" dirty="0" err="1">
                <a:solidFill>
                  <a:srgbClr val="B27F47"/>
                </a:solidFill>
                <a:latin typeface="Avenir Next" panose="020B0503020202020204" pitchFamily="34" charset="0"/>
              </a:rPr>
              <a:t>Significant</a:t>
            </a:r>
            <a:r>
              <a:rPr lang="pt-BR" sz="2800" dirty="0">
                <a:solidFill>
                  <a:srgbClr val="B27F47"/>
                </a:solidFill>
                <a:latin typeface="Avenir Next" panose="020B0503020202020204" pitchFamily="34" charset="0"/>
              </a:rPr>
              <a:t> </a:t>
            </a:r>
            <a:r>
              <a:rPr lang="pt-BR" sz="2800" dirty="0" err="1">
                <a:solidFill>
                  <a:srgbClr val="B27F47"/>
                </a:solidFill>
                <a:latin typeface="Avenir Next" panose="020B0503020202020204" pitchFamily="34" charset="0"/>
              </a:rPr>
              <a:t>Harm</a:t>
            </a:r>
            <a:r>
              <a:rPr lang="pt-BR" sz="2800" dirty="0">
                <a:solidFill>
                  <a:srgbClr val="B27F47"/>
                </a:solidFill>
                <a:latin typeface="Avenir Next" panose="020B0503020202020204" pitchFamily="34" charset="0"/>
              </a:rPr>
              <a:t>’ (DNSH)</a:t>
            </a:r>
          </a:p>
        </p:txBody>
      </p:sp>
      <p:grpSp>
        <p:nvGrpSpPr>
          <p:cNvPr id="2" name="Gruppo 1">
            <a:extLst>
              <a:ext uri="{FF2B5EF4-FFF2-40B4-BE49-F238E27FC236}">
                <a16:creationId xmlns:a16="http://schemas.microsoft.com/office/drawing/2014/main" id="{8970848C-AD47-39CE-9780-7C1448BCDA18}"/>
              </a:ext>
            </a:extLst>
          </p:cNvPr>
          <p:cNvGrpSpPr/>
          <p:nvPr/>
        </p:nvGrpSpPr>
        <p:grpSpPr>
          <a:xfrm>
            <a:off x="9335295" y="6236411"/>
            <a:ext cx="2462696" cy="481806"/>
            <a:chOff x="9335295" y="6236411"/>
            <a:chExt cx="2462696" cy="481806"/>
          </a:xfrm>
        </p:grpSpPr>
        <p:pic>
          <p:nvPicPr>
            <p:cNvPr id="3" name="Immagine 2">
              <a:extLst>
                <a:ext uri="{FF2B5EF4-FFF2-40B4-BE49-F238E27FC236}">
                  <a16:creationId xmlns:a16="http://schemas.microsoft.com/office/drawing/2014/main" id="{FDF2B7D9-5BFF-649A-816D-0B67EA25AEF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61402" y="6246215"/>
              <a:ext cx="736589" cy="462198"/>
            </a:xfrm>
            <a:prstGeom prst="rect">
              <a:avLst/>
            </a:prstGeom>
          </p:spPr>
        </p:pic>
        <p:pic>
          <p:nvPicPr>
            <p:cNvPr id="4" name="Immagine 3" descr="Immagine che contiene testo&#10;&#10;Descrizione generata automaticamente">
              <a:extLst>
                <a:ext uri="{FF2B5EF4-FFF2-40B4-BE49-F238E27FC236}">
                  <a16:creationId xmlns:a16="http://schemas.microsoft.com/office/drawing/2014/main" id="{9771E8C2-811B-9D89-222F-95726303BCC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1957"/>
            <a:stretch/>
          </p:blipFill>
          <p:spPr>
            <a:xfrm>
              <a:off x="9335295" y="6236411"/>
              <a:ext cx="1546379" cy="481806"/>
            </a:xfrm>
            <a:prstGeom prst="rect">
              <a:avLst/>
            </a:prstGeom>
          </p:spPr>
        </p:pic>
      </p:grpSp>
      <p:sp>
        <p:nvSpPr>
          <p:cNvPr id="5" name="Segnaposto data 4">
            <a:extLst>
              <a:ext uri="{FF2B5EF4-FFF2-40B4-BE49-F238E27FC236}">
                <a16:creationId xmlns:a16="http://schemas.microsoft.com/office/drawing/2014/main" id="{1E06DABB-F53D-251C-84CC-872B3000F544}"/>
              </a:ext>
            </a:extLst>
          </p:cNvPr>
          <p:cNvSpPr>
            <a:spLocks noGrp="1"/>
          </p:cNvSpPr>
          <p:nvPr>
            <p:ph type="dt" sz="half" idx="10"/>
          </p:nvPr>
        </p:nvSpPr>
        <p:spPr>
          <a:xfrm>
            <a:off x="237506" y="6356350"/>
            <a:ext cx="3343894" cy="365125"/>
          </a:xfrm>
        </p:spPr>
        <p:txBody>
          <a:bodyPr/>
          <a:lstStyle/>
          <a:p>
            <a:r>
              <a:rPr lang="it-IT" dirty="0"/>
              <a:t>Maria Marsella  - Sapienza </a:t>
            </a:r>
            <a:r>
              <a:rPr lang="it-IT" dirty="0" err="1"/>
              <a:t>Univ</a:t>
            </a:r>
            <a:r>
              <a:rPr lang="it-IT" dirty="0"/>
              <a:t>. Roma</a:t>
            </a:r>
          </a:p>
        </p:txBody>
      </p:sp>
      <p:sp>
        <p:nvSpPr>
          <p:cNvPr id="6" name="Segnaposto piè di pagina 5">
            <a:extLst>
              <a:ext uri="{FF2B5EF4-FFF2-40B4-BE49-F238E27FC236}">
                <a16:creationId xmlns:a16="http://schemas.microsoft.com/office/drawing/2014/main" id="{5DD8DA69-BDE6-8CE4-54AD-0292FFC6D5EE}"/>
              </a:ext>
            </a:extLst>
          </p:cNvPr>
          <p:cNvSpPr>
            <a:spLocks noGrp="1"/>
          </p:cNvSpPr>
          <p:nvPr>
            <p:ph type="ftr" sz="quarter" idx="11"/>
          </p:nvPr>
        </p:nvSpPr>
        <p:spPr>
          <a:xfrm>
            <a:off x="3123210" y="6356350"/>
            <a:ext cx="5030190" cy="365125"/>
          </a:xfrm>
        </p:spPr>
        <p:txBody>
          <a:bodyPr/>
          <a:lstStyle/>
          <a:p>
            <a:r>
              <a:rPr lang="en-US" dirty="0"/>
              <a:t>Parallel Session on Sustainability, Barcelona,  June 17, 2024</a:t>
            </a:r>
            <a:endParaRPr lang="it-IT" dirty="0"/>
          </a:p>
        </p:txBody>
      </p:sp>
    </p:spTree>
    <p:extLst>
      <p:ext uri="{BB962C8B-B14F-4D97-AF65-F5344CB8AC3E}">
        <p14:creationId xmlns:p14="http://schemas.microsoft.com/office/powerpoint/2010/main" val="3719009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CasellaDiTesto 14">
            <a:extLst>
              <a:ext uri="{FF2B5EF4-FFF2-40B4-BE49-F238E27FC236}">
                <a16:creationId xmlns:a16="http://schemas.microsoft.com/office/drawing/2014/main" id="{6770A171-DE94-7B1D-BCA6-A901A8C21C70}"/>
              </a:ext>
            </a:extLst>
          </p:cNvPr>
          <p:cNvSpPr txBox="1"/>
          <p:nvPr/>
        </p:nvSpPr>
        <p:spPr>
          <a:xfrm>
            <a:off x="355665" y="1149281"/>
            <a:ext cx="5019223" cy="523220"/>
          </a:xfrm>
          <a:prstGeom prst="rect">
            <a:avLst/>
          </a:prstGeom>
          <a:noFill/>
        </p:spPr>
        <p:txBody>
          <a:bodyPr wrap="square" lIns="91440" tIns="45720" rIns="91440" bIns="45720" anchor="t">
            <a:spAutoFit/>
          </a:bodyPr>
          <a:lstStyle/>
          <a:p>
            <a:pPr marL="0" lvl="2" algn="just"/>
            <a:r>
              <a:rPr lang="it-IT" sz="2800" dirty="0">
                <a:solidFill>
                  <a:srgbClr val="B27F47"/>
                </a:solidFill>
                <a:latin typeface="Avenir Next" panose="020B0503020202020204" pitchFamily="34" charset="0"/>
              </a:rPr>
              <a:t>Performance </a:t>
            </a:r>
            <a:r>
              <a:rPr lang="it-IT" sz="2800" dirty="0" err="1">
                <a:solidFill>
                  <a:srgbClr val="B27F47"/>
                </a:solidFill>
                <a:latin typeface="Avenir Next" panose="020B0503020202020204" pitchFamily="34" charset="0"/>
              </a:rPr>
              <a:t>indicators</a:t>
            </a:r>
            <a:r>
              <a:rPr lang="it-IT" sz="2800" dirty="0">
                <a:solidFill>
                  <a:srgbClr val="B27F47"/>
                </a:solidFill>
                <a:latin typeface="Avenir Next" panose="020B0503020202020204" pitchFamily="34" charset="0"/>
              </a:rPr>
              <a:t> (</a:t>
            </a:r>
            <a:r>
              <a:rPr lang="it-IT" sz="2800" dirty="0" err="1">
                <a:solidFill>
                  <a:srgbClr val="B27F47"/>
                </a:solidFill>
                <a:latin typeface="Avenir Next" panose="020B0503020202020204" pitchFamily="34" charset="0"/>
              </a:rPr>
              <a:t>KPIs</a:t>
            </a:r>
            <a:r>
              <a:rPr lang="it-IT" sz="2800" dirty="0">
                <a:solidFill>
                  <a:srgbClr val="B27F47"/>
                </a:solidFill>
                <a:latin typeface="Avenir Next" panose="020B0503020202020204" pitchFamily="34" charset="0"/>
              </a:rPr>
              <a:t>)</a:t>
            </a:r>
          </a:p>
        </p:txBody>
      </p:sp>
      <p:pic>
        <p:nvPicPr>
          <p:cNvPr id="2" name="Picture 94">
            <a:extLst>
              <a:ext uri="{FF2B5EF4-FFF2-40B4-BE49-F238E27FC236}">
                <a16:creationId xmlns:a16="http://schemas.microsoft.com/office/drawing/2014/main" id="{9C3B8515-83CF-2B0D-DF53-EA9252D2C60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9520148" y="19873"/>
            <a:ext cx="2433933" cy="979005"/>
          </a:xfrm>
          <a:prstGeom prst="rect">
            <a:avLst/>
          </a:prstGeom>
          <a:noFill/>
          <a:ln>
            <a:noFill/>
          </a:ln>
        </p:spPr>
      </p:pic>
      <p:sp>
        <p:nvSpPr>
          <p:cNvPr id="5" name="Segnaposto piè di pagina 8">
            <a:extLst>
              <a:ext uri="{FF2B5EF4-FFF2-40B4-BE49-F238E27FC236}">
                <a16:creationId xmlns:a16="http://schemas.microsoft.com/office/drawing/2014/main" id="{26277018-140F-2B66-877D-F3CAEE1B485E}"/>
              </a:ext>
            </a:extLst>
          </p:cNvPr>
          <p:cNvSpPr txBox="1">
            <a:spLocks/>
          </p:cNvSpPr>
          <p:nvPr/>
        </p:nvSpPr>
        <p:spPr>
          <a:xfrm>
            <a:off x="1439342" y="6381483"/>
            <a:ext cx="8640949" cy="476517"/>
          </a:xfrm>
          <a:prstGeom prst="rect">
            <a:avLst/>
          </a:prstGeom>
          <a:effectLst/>
        </p:spPr>
        <p:txBody>
          <a:bodyPr vert="horz" lIns="91440" tIns="45720" rIns="91440" bIns="45720" rtlCol="0" anchor="ctr"/>
          <a:lstStyle>
            <a:defPPr>
              <a:defRPr lang="it-IT"/>
            </a:defPPr>
            <a:lvl1pPr marL="0" algn="r" defTabSz="914400" rtl="0" eaLnBrk="1" latinLnBrk="0" hangingPunct="1">
              <a:defRPr lang="it-IT" sz="1400" kern="1200" smtClean="0">
                <a:solidFill>
                  <a:schemeClr val="bg1">
                    <a:alpha val="50000"/>
                  </a:schemeClr>
                </a:solidFill>
                <a:latin typeface="Titill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solidFill>
                  <a:schemeClr val="bg1"/>
                </a:solidFill>
                <a:latin typeface="Avenir Next" panose="020B0503020202020204" pitchFamily="34" charset="0"/>
              </a:rPr>
              <a:t>Einstein Telescope Infrastructure Consortium (ETIC - IR000004)</a:t>
            </a:r>
          </a:p>
          <a:p>
            <a:pPr algn="ctr"/>
            <a:r>
              <a:rPr lang="en-US" sz="1100" dirty="0">
                <a:solidFill>
                  <a:schemeClr val="bg1"/>
                </a:solidFill>
                <a:latin typeface="Avenir Next" panose="020B0503020202020204" pitchFamily="34" charset="0"/>
              </a:rPr>
              <a:t>PNRR MISSION 4, COMPONENT 2, INVESTMENT 3.1</a:t>
            </a:r>
          </a:p>
        </p:txBody>
      </p:sp>
      <p:pic>
        <p:nvPicPr>
          <p:cNvPr id="8" name="Immagine 7" descr="Immagine che contiene testo, logo, schermata, Carattere&#10;&#10;Descrizione generata automaticamente">
            <a:extLst>
              <a:ext uri="{FF2B5EF4-FFF2-40B4-BE49-F238E27FC236}">
                <a16:creationId xmlns:a16="http://schemas.microsoft.com/office/drawing/2014/main" id="{7DD34554-EE9D-688B-D7D4-8A5D957E719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072" y="6381483"/>
            <a:ext cx="1027269" cy="513635"/>
          </a:xfrm>
          <a:prstGeom prst="rect">
            <a:avLst/>
          </a:prstGeom>
        </p:spPr>
      </p:pic>
      <p:sp>
        <p:nvSpPr>
          <p:cNvPr id="12" name="Rettangolo 11">
            <a:extLst>
              <a:ext uri="{FF2B5EF4-FFF2-40B4-BE49-F238E27FC236}">
                <a16:creationId xmlns:a16="http://schemas.microsoft.com/office/drawing/2014/main" id="{F16BCC7F-0E98-4D24-B860-04897F5DC4EE}"/>
              </a:ext>
            </a:extLst>
          </p:cNvPr>
          <p:cNvSpPr/>
          <p:nvPr/>
        </p:nvSpPr>
        <p:spPr>
          <a:xfrm>
            <a:off x="334080" y="1962226"/>
            <a:ext cx="3630387" cy="1231624"/>
          </a:xfrm>
          <a:prstGeom prst="rect">
            <a:avLst/>
          </a:prstGeom>
          <a:solidFill>
            <a:schemeClr val="bg1">
              <a:lumMod val="85000"/>
            </a:schemeClr>
          </a:solidFill>
          <a:ln w="12700">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it-IT" sz="1400" dirty="0" err="1">
                <a:solidFill>
                  <a:srgbClr val="000000"/>
                </a:solidFill>
                <a:effectLst/>
                <a:latin typeface="Avenir Next" panose="020B0503020202020204" pitchFamily="34" charset="0"/>
                <a:ea typeface="Calibri" panose="020F0502020204030204" pitchFamily="34" charset="0"/>
                <a:cs typeface="Calibri" panose="020F0502020204030204" pitchFamily="34" charset="0"/>
              </a:rPr>
              <a:t>Example</a:t>
            </a:r>
            <a:r>
              <a:rPr lang="it-IT" sz="14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a:t>
            </a:r>
          </a:p>
          <a:p>
            <a:pPr algn="ctr">
              <a:spcAft>
                <a:spcPts val="0"/>
              </a:spcAft>
            </a:pPr>
            <a:r>
              <a:rPr lang="it-IT" sz="14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ESG1 ‘energy </a:t>
            </a:r>
            <a:r>
              <a:rPr lang="it-IT" sz="1400" dirty="0" err="1">
                <a:solidFill>
                  <a:srgbClr val="000000"/>
                </a:solidFill>
                <a:effectLst/>
                <a:latin typeface="Avenir Next" panose="020B0503020202020204" pitchFamily="34" charset="0"/>
                <a:ea typeface="Calibri" panose="020F0502020204030204" pitchFamily="34" charset="0"/>
                <a:cs typeface="Calibri" panose="020F0502020204030204" pitchFamily="34" charset="0"/>
              </a:rPr>
              <a:t>efficiency</a:t>
            </a:r>
            <a:r>
              <a:rPr lang="it-IT" sz="14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 </a:t>
            </a:r>
          </a:p>
          <a:p>
            <a:pPr algn="ctr">
              <a:spcAft>
                <a:spcPts val="0"/>
              </a:spcAft>
            </a:pPr>
            <a:r>
              <a:rPr lang="it-IT" sz="1400" u="sng"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To be </a:t>
            </a:r>
            <a:r>
              <a:rPr lang="it-IT" sz="1400" u="sng" dirty="0" err="1">
                <a:solidFill>
                  <a:srgbClr val="000000"/>
                </a:solidFill>
                <a:effectLst/>
                <a:latin typeface="Avenir Next" panose="020B0503020202020204" pitchFamily="34" charset="0"/>
                <a:ea typeface="Calibri" panose="020F0502020204030204" pitchFamily="34" charset="0"/>
                <a:cs typeface="Calibri" panose="020F0502020204030204" pitchFamily="34" charset="0"/>
              </a:rPr>
              <a:t>reported</a:t>
            </a:r>
            <a:r>
              <a:rPr lang="it-IT" sz="1400" u="sng"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 by </a:t>
            </a:r>
            <a:r>
              <a:rPr lang="it-IT" sz="1400" u="sng" dirty="0" err="1">
                <a:solidFill>
                  <a:srgbClr val="000000"/>
                </a:solidFill>
                <a:effectLst/>
                <a:latin typeface="Avenir Next" panose="020B0503020202020204" pitchFamily="34" charset="0"/>
                <a:ea typeface="Calibri" panose="020F0502020204030204" pitchFamily="34" charset="0"/>
                <a:cs typeface="Calibri" panose="020F0502020204030204" pitchFamily="34" charset="0"/>
              </a:rPr>
              <a:t>enterprises</a:t>
            </a:r>
            <a:r>
              <a:rPr lang="it-IT" sz="1400" u="sng"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 of </a:t>
            </a:r>
            <a:r>
              <a:rPr lang="it-IT" sz="1400" u="sng" dirty="0" err="1">
                <a:solidFill>
                  <a:srgbClr val="000000"/>
                </a:solidFill>
                <a:effectLst/>
                <a:latin typeface="Avenir Next" panose="020B0503020202020204" pitchFamily="34" charset="0"/>
                <a:ea typeface="Calibri" panose="020F0502020204030204" pitchFamily="34" charset="0"/>
                <a:cs typeface="Calibri" panose="020F0502020204030204" pitchFamily="34" charset="0"/>
              </a:rPr>
              <a:t>all</a:t>
            </a:r>
            <a:r>
              <a:rPr lang="it-IT" sz="1400" u="sng"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 </a:t>
            </a:r>
            <a:r>
              <a:rPr lang="it-IT" sz="1400" u="sng" dirty="0" err="1">
                <a:solidFill>
                  <a:srgbClr val="000000"/>
                </a:solidFill>
                <a:effectLst/>
                <a:latin typeface="Avenir Next" panose="020B0503020202020204" pitchFamily="34" charset="0"/>
                <a:ea typeface="Calibri" panose="020F0502020204030204" pitchFamily="34" charset="0"/>
                <a:cs typeface="Calibri" panose="020F0502020204030204" pitchFamily="34" charset="0"/>
              </a:rPr>
              <a:t>sectors</a:t>
            </a:r>
            <a:r>
              <a:rPr lang="it-IT" sz="1400" u="sng"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 </a:t>
            </a:r>
            <a:endParaRPr lang="it-IT" sz="14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endParaRPr>
          </a:p>
        </p:txBody>
      </p:sp>
      <p:sp>
        <p:nvSpPr>
          <p:cNvPr id="7" name="Rettangolo 6">
            <a:extLst>
              <a:ext uri="{FF2B5EF4-FFF2-40B4-BE49-F238E27FC236}">
                <a16:creationId xmlns:a16="http://schemas.microsoft.com/office/drawing/2014/main" id="{4A4ED68F-3A59-4537-B443-DB4DE51C3C55}"/>
              </a:ext>
            </a:extLst>
          </p:cNvPr>
          <p:cNvSpPr/>
          <p:nvPr/>
        </p:nvSpPr>
        <p:spPr>
          <a:xfrm>
            <a:off x="4581764" y="1841340"/>
            <a:ext cx="1257258" cy="307777"/>
          </a:xfrm>
          <a:prstGeom prst="rect">
            <a:avLst/>
          </a:prstGeom>
        </p:spPr>
        <p:txBody>
          <a:bodyPr wrap="square">
            <a:spAutoFit/>
          </a:bodyPr>
          <a:lstStyle/>
          <a:p>
            <a:pPr algn="r"/>
            <a:r>
              <a:rPr lang="it-IT" sz="1400" u="sng" dirty="0">
                <a:latin typeface="Avenir Next" panose="020B0503020202020204" pitchFamily="34" charset="0"/>
              </a:rPr>
              <a:t>GENERAL</a:t>
            </a:r>
          </a:p>
        </p:txBody>
      </p:sp>
      <p:sp>
        <p:nvSpPr>
          <p:cNvPr id="14" name="Rettangolo 13">
            <a:extLst>
              <a:ext uri="{FF2B5EF4-FFF2-40B4-BE49-F238E27FC236}">
                <a16:creationId xmlns:a16="http://schemas.microsoft.com/office/drawing/2014/main" id="{6D853AEB-9D9F-4AE3-8683-9A09570F5645}"/>
              </a:ext>
            </a:extLst>
          </p:cNvPr>
          <p:cNvSpPr/>
          <p:nvPr/>
        </p:nvSpPr>
        <p:spPr>
          <a:xfrm>
            <a:off x="4048435" y="2697183"/>
            <a:ext cx="1542616" cy="1080000"/>
          </a:xfrm>
          <a:prstGeom prst="rect">
            <a:avLst/>
          </a:prstGeom>
          <a:noFill/>
          <a:ln w="12700">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it-IT" sz="14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General ESG</a:t>
            </a:r>
          </a:p>
          <a:p>
            <a:pPr algn="ctr">
              <a:spcAft>
                <a:spcPts val="0"/>
              </a:spcAft>
            </a:pPr>
            <a:r>
              <a:rPr lang="it-IT" sz="1400" dirty="0" err="1">
                <a:solidFill>
                  <a:srgbClr val="000000"/>
                </a:solidFill>
                <a:effectLst/>
                <a:latin typeface="Avenir Next" panose="020B0503020202020204" pitchFamily="34" charset="0"/>
                <a:ea typeface="Calibri" panose="020F0502020204030204" pitchFamily="34" charset="0"/>
                <a:cs typeface="Calibri" panose="020F0502020204030204" pitchFamily="34" charset="0"/>
              </a:rPr>
              <a:t>Areas</a:t>
            </a:r>
            <a:r>
              <a:rPr lang="it-IT" sz="14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 to be </a:t>
            </a:r>
            <a:r>
              <a:rPr lang="it-IT" sz="1400" dirty="0" err="1">
                <a:solidFill>
                  <a:srgbClr val="000000"/>
                </a:solidFill>
                <a:effectLst/>
                <a:latin typeface="Avenir Next" panose="020B0503020202020204" pitchFamily="34" charset="0"/>
                <a:ea typeface="Calibri" panose="020F0502020204030204" pitchFamily="34" charset="0"/>
                <a:cs typeface="Calibri" panose="020F0502020204030204" pitchFamily="34" charset="0"/>
              </a:rPr>
              <a:t>covered</a:t>
            </a:r>
            <a:r>
              <a:rPr lang="it-IT" sz="14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 by </a:t>
            </a:r>
            <a:r>
              <a:rPr lang="it-IT" sz="1400" dirty="0" err="1">
                <a:solidFill>
                  <a:srgbClr val="000000"/>
                </a:solidFill>
                <a:effectLst/>
                <a:latin typeface="Avenir Next" panose="020B0503020202020204" pitchFamily="34" charset="0"/>
                <a:ea typeface="Calibri" panose="020F0502020204030204" pitchFamily="34" charset="0"/>
                <a:cs typeface="Calibri" panose="020F0502020204030204" pitchFamily="34" charset="0"/>
              </a:rPr>
              <a:t>all</a:t>
            </a:r>
            <a:r>
              <a:rPr lang="it-IT" sz="14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 </a:t>
            </a:r>
            <a:r>
              <a:rPr lang="it-IT" sz="1400" dirty="0" err="1">
                <a:solidFill>
                  <a:srgbClr val="000000"/>
                </a:solidFill>
                <a:effectLst/>
                <a:latin typeface="Avenir Next" panose="020B0503020202020204" pitchFamily="34" charset="0"/>
                <a:ea typeface="Calibri" panose="020F0502020204030204" pitchFamily="34" charset="0"/>
                <a:cs typeface="Calibri" panose="020F0502020204030204" pitchFamily="34" charset="0"/>
              </a:rPr>
              <a:t>sectors</a:t>
            </a:r>
            <a:endParaRPr lang="it-IT" sz="14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endParaRPr>
          </a:p>
        </p:txBody>
      </p:sp>
      <p:cxnSp>
        <p:nvCxnSpPr>
          <p:cNvPr id="16" name="Connettore a gomito 15">
            <a:extLst>
              <a:ext uri="{FF2B5EF4-FFF2-40B4-BE49-F238E27FC236}">
                <a16:creationId xmlns:a16="http://schemas.microsoft.com/office/drawing/2014/main" id="{6BE6E0C0-3C54-4F90-B31F-2BF1412FC35E}"/>
              </a:ext>
            </a:extLst>
          </p:cNvPr>
          <p:cNvCxnSpPr>
            <a:cxnSpLocks/>
            <a:stCxn id="12" idx="3"/>
            <a:endCxn id="14" idx="0"/>
          </p:cNvCxnSpPr>
          <p:nvPr/>
        </p:nvCxnSpPr>
        <p:spPr>
          <a:xfrm>
            <a:off x="3964467" y="2578038"/>
            <a:ext cx="855276" cy="119145"/>
          </a:xfrm>
          <a:prstGeom prst="bentConnector2">
            <a:avLst/>
          </a:prstGeom>
          <a:ln w="38100"/>
        </p:spPr>
        <p:style>
          <a:lnRef idx="1">
            <a:schemeClr val="accent1"/>
          </a:lnRef>
          <a:fillRef idx="0">
            <a:schemeClr val="accent1"/>
          </a:fillRef>
          <a:effectRef idx="0">
            <a:schemeClr val="accent1"/>
          </a:effectRef>
          <a:fontRef idx="minor">
            <a:schemeClr val="tx1"/>
          </a:fontRef>
        </p:style>
      </p:cxnSp>
      <p:cxnSp>
        <p:nvCxnSpPr>
          <p:cNvPr id="22" name="Connettore diritto 21">
            <a:extLst>
              <a:ext uri="{FF2B5EF4-FFF2-40B4-BE49-F238E27FC236}">
                <a16:creationId xmlns:a16="http://schemas.microsoft.com/office/drawing/2014/main" id="{49D34D28-7FCE-4A60-B8AE-A7635A83B6F4}"/>
              </a:ext>
            </a:extLst>
          </p:cNvPr>
          <p:cNvCxnSpPr/>
          <p:nvPr/>
        </p:nvCxnSpPr>
        <p:spPr>
          <a:xfrm>
            <a:off x="5659121" y="2110766"/>
            <a:ext cx="0" cy="415052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9BB5969E-928E-4DA3-97B3-16B06AD73356}"/>
              </a:ext>
            </a:extLst>
          </p:cNvPr>
          <p:cNvCxnSpPr>
            <a:cxnSpLocks/>
          </p:cNvCxnSpPr>
          <p:nvPr/>
        </p:nvCxnSpPr>
        <p:spPr>
          <a:xfrm>
            <a:off x="106072" y="4186027"/>
            <a:ext cx="11379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9" name="Rettangolo 28">
            <a:extLst>
              <a:ext uri="{FF2B5EF4-FFF2-40B4-BE49-F238E27FC236}">
                <a16:creationId xmlns:a16="http://schemas.microsoft.com/office/drawing/2014/main" id="{994D7927-863D-4E28-9367-1B78AEEE1778}"/>
              </a:ext>
            </a:extLst>
          </p:cNvPr>
          <p:cNvSpPr/>
          <p:nvPr/>
        </p:nvSpPr>
        <p:spPr>
          <a:xfrm>
            <a:off x="224857" y="4279331"/>
            <a:ext cx="3630387" cy="2032429"/>
          </a:xfrm>
          <a:prstGeom prst="rect">
            <a:avLst/>
          </a:prstGeom>
          <a:solidFill>
            <a:schemeClr val="bg1">
              <a:lumMod val="85000"/>
            </a:schemeClr>
          </a:solidFill>
          <a:ln w="12700">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it-IT" sz="1400" dirty="0">
                <a:solidFill>
                  <a:srgbClr val="000000"/>
                </a:solidFill>
                <a:latin typeface="Avenir Next" panose="020B0503020202020204" pitchFamily="34" charset="0"/>
                <a:ea typeface="Calibri" panose="020F0502020204030204" pitchFamily="34" charset="0"/>
                <a:cs typeface="Calibri" panose="020F0502020204030204" pitchFamily="34" charset="0"/>
              </a:rPr>
              <a:t>Example:</a:t>
            </a:r>
          </a:p>
          <a:p>
            <a:pPr algn="ctr">
              <a:spcAft>
                <a:spcPts val="0"/>
              </a:spcAft>
            </a:pPr>
            <a:r>
              <a:rPr lang="it-IT" sz="1400" dirty="0">
                <a:solidFill>
                  <a:srgbClr val="000000"/>
                </a:solidFill>
                <a:latin typeface="Avenir Next" panose="020B0503020202020204" pitchFamily="34" charset="0"/>
                <a:ea typeface="Calibri" panose="020F0502020204030204" pitchFamily="34" charset="0"/>
                <a:cs typeface="Calibri" panose="020F0502020204030204" pitchFamily="34" charset="0"/>
              </a:rPr>
              <a:t>ESG1 ‘energy efficiency’ has the following KPIs: </a:t>
            </a:r>
          </a:p>
          <a:p>
            <a:pPr algn="ctr">
              <a:spcAft>
                <a:spcPts val="0"/>
              </a:spcAft>
            </a:pPr>
            <a:r>
              <a:rPr lang="it-IT" sz="1400" dirty="0">
                <a:solidFill>
                  <a:srgbClr val="000000"/>
                </a:solidFill>
                <a:latin typeface="Avenir Next" panose="020B0503020202020204" pitchFamily="34" charset="0"/>
                <a:ea typeface="Calibri" panose="020F0502020204030204" pitchFamily="34" charset="0"/>
                <a:cs typeface="Calibri" panose="020F0502020204030204" pitchFamily="34" charset="0"/>
              </a:rPr>
              <a:t>- total energy consumption</a:t>
            </a:r>
          </a:p>
          <a:p>
            <a:pPr algn="ctr">
              <a:spcAft>
                <a:spcPts val="0"/>
              </a:spcAft>
            </a:pPr>
            <a:r>
              <a:rPr lang="it-IT" sz="1400" dirty="0">
                <a:solidFill>
                  <a:srgbClr val="000000"/>
                </a:solidFill>
                <a:latin typeface="Avenir Next" panose="020B0503020202020204" pitchFamily="34" charset="0"/>
                <a:ea typeface="Calibri" panose="020F0502020204030204" pitchFamily="34" charset="0"/>
                <a:cs typeface="Calibri" panose="020F0502020204030204" pitchFamily="34" charset="0"/>
              </a:rPr>
              <a:t>- specific energy consumption (intensity);</a:t>
            </a:r>
          </a:p>
          <a:p>
            <a:pPr algn="ctr">
              <a:spcAft>
                <a:spcPts val="0"/>
              </a:spcAft>
            </a:pPr>
            <a:r>
              <a:rPr lang="it-IT" sz="1400" dirty="0">
                <a:solidFill>
                  <a:srgbClr val="000000"/>
                </a:solidFill>
                <a:latin typeface="Avenir Next" panose="020B0503020202020204" pitchFamily="34" charset="0"/>
                <a:ea typeface="Calibri" panose="020F0502020204030204" pitchFamily="34" charset="0"/>
                <a:cs typeface="Calibri" panose="020F0502020204030204" pitchFamily="34" charset="0"/>
              </a:rPr>
              <a:t>Options: per unit of turnover, per employee, per unit of production. </a:t>
            </a:r>
          </a:p>
          <a:p>
            <a:pPr algn="ctr">
              <a:spcAft>
                <a:spcPts val="0"/>
              </a:spcAft>
            </a:pPr>
            <a:r>
              <a:rPr lang="it-IT" sz="1400" dirty="0">
                <a:solidFill>
                  <a:srgbClr val="000000"/>
                </a:solidFill>
                <a:latin typeface="Avenir Next" panose="020B0503020202020204" pitchFamily="34" charset="0"/>
                <a:ea typeface="Calibri" panose="020F0502020204030204" pitchFamily="34" charset="0"/>
                <a:cs typeface="Calibri" panose="020F0502020204030204" pitchFamily="34" charset="0"/>
              </a:rPr>
              <a:t>All companies must report all KPIs for each general ESG</a:t>
            </a:r>
          </a:p>
        </p:txBody>
      </p:sp>
      <p:sp>
        <p:nvSpPr>
          <p:cNvPr id="30" name="Rettangolo 29">
            <a:extLst>
              <a:ext uri="{FF2B5EF4-FFF2-40B4-BE49-F238E27FC236}">
                <a16:creationId xmlns:a16="http://schemas.microsoft.com/office/drawing/2014/main" id="{1A3023B8-476E-4D23-9DCC-55DBC25C402B}"/>
              </a:ext>
            </a:extLst>
          </p:cNvPr>
          <p:cNvSpPr/>
          <p:nvPr/>
        </p:nvSpPr>
        <p:spPr>
          <a:xfrm>
            <a:off x="3989179" y="4279331"/>
            <a:ext cx="1542616" cy="1080000"/>
          </a:xfrm>
          <a:prstGeom prst="rect">
            <a:avLst/>
          </a:prstGeom>
          <a:noFill/>
          <a:ln w="12700">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it-IT" sz="1400" dirty="0">
                <a:solidFill>
                  <a:srgbClr val="000000"/>
                </a:solidFill>
                <a:latin typeface="Avenir Next" panose="020B0503020202020204" pitchFamily="34" charset="0"/>
                <a:ea typeface="Calibri" panose="020F0502020204030204" pitchFamily="34" charset="0"/>
                <a:cs typeface="Calibri" panose="020F0502020204030204" pitchFamily="34" charset="0"/>
              </a:rPr>
              <a:t>List of KPIS</a:t>
            </a:r>
          </a:p>
          <a:p>
            <a:pPr algn="ctr">
              <a:spcAft>
                <a:spcPts val="0"/>
              </a:spcAft>
            </a:pPr>
            <a:r>
              <a:rPr lang="it-IT" sz="1400" dirty="0">
                <a:solidFill>
                  <a:srgbClr val="000000"/>
                </a:solidFill>
                <a:latin typeface="Avenir Next" panose="020B0503020202020204" pitchFamily="34" charset="0"/>
                <a:ea typeface="Calibri" panose="020F0502020204030204" pitchFamily="34" charset="0"/>
                <a:cs typeface="Calibri" panose="020F0502020204030204" pitchFamily="34" charset="0"/>
              </a:rPr>
              <a:t>For </a:t>
            </a:r>
            <a:r>
              <a:rPr lang="it-IT" sz="1400" dirty="0" err="1">
                <a:solidFill>
                  <a:srgbClr val="000000"/>
                </a:solidFill>
                <a:latin typeface="Avenir Next" panose="020B0503020202020204" pitchFamily="34" charset="0"/>
                <a:ea typeface="Calibri" panose="020F0502020204030204" pitchFamily="34" charset="0"/>
                <a:cs typeface="Calibri" panose="020F0502020204030204" pitchFamily="34" charset="0"/>
              </a:rPr>
              <a:t>all</a:t>
            </a:r>
            <a:r>
              <a:rPr lang="it-IT" sz="1400" dirty="0">
                <a:solidFill>
                  <a:srgbClr val="000000"/>
                </a:solidFill>
                <a:latin typeface="Avenir Next" panose="020B0503020202020204" pitchFamily="34" charset="0"/>
                <a:ea typeface="Calibri" panose="020F0502020204030204" pitchFamily="34" charset="0"/>
                <a:cs typeface="Calibri" panose="020F0502020204030204" pitchFamily="34" charset="0"/>
              </a:rPr>
              <a:t> </a:t>
            </a:r>
            <a:r>
              <a:rPr lang="it-IT" sz="1400" dirty="0" err="1">
                <a:solidFill>
                  <a:srgbClr val="000000"/>
                </a:solidFill>
                <a:latin typeface="Avenir Next" panose="020B0503020202020204" pitchFamily="34" charset="0"/>
                <a:ea typeface="Calibri" panose="020F0502020204030204" pitchFamily="34" charset="0"/>
                <a:cs typeface="Calibri" panose="020F0502020204030204" pitchFamily="34" charset="0"/>
              </a:rPr>
              <a:t>sectors</a:t>
            </a:r>
            <a:r>
              <a:rPr lang="it-IT" sz="1400" dirty="0">
                <a:solidFill>
                  <a:srgbClr val="000000"/>
                </a:solidFill>
                <a:latin typeface="Avenir Next" panose="020B0503020202020204" pitchFamily="34" charset="0"/>
                <a:ea typeface="Calibri" panose="020F0502020204030204" pitchFamily="34" charset="0"/>
                <a:cs typeface="Calibri" panose="020F0502020204030204" pitchFamily="34" charset="0"/>
              </a:rPr>
              <a:t> </a:t>
            </a:r>
          </a:p>
        </p:txBody>
      </p:sp>
      <p:cxnSp>
        <p:nvCxnSpPr>
          <p:cNvPr id="31" name="Connettore a gomito 30">
            <a:extLst>
              <a:ext uri="{FF2B5EF4-FFF2-40B4-BE49-F238E27FC236}">
                <a16:creationId xmlns:a16="http://schemas.microsoft.com/office/drawing/2014/main" id="{C26DCC41-EE4F-4154-9BA9-0C036CDF45FA}"/>
              </a:ext>
            </a:extLst>
          </p:cNvPr>
          <p:cNvCxnSpPr>
            <a:cxnSpLocks/>
            <a:endCxn id="30" idx="2"/>
          </p:cNvCxnSpPr>
          <p:nvPr/>
        </p:nvCxnSpPr>
        <p:spPr>
          <a:xfrm flipV="1">
            <a:off x="3136434" y="5359331"/>
            <a:ext cx="1624053" cy="179206"/>
          </a:xfrm>
          <a:prstGeom prst="bentConnector2">
            <a:avLst/>
          </a:prstGeom>
          <a:ln w="38100"/>
        </p:spPr>
        <p:style>
          <a:lnRef idx="1">
            <a:schemeClr val="accent1"/>
          </a:lnRef>
          <a:fillRef idx="0">
            <a:schemeClr val="accent1"/>
          </a:fillRef>
          <a:effectRef idx="0">
            <a:schemeClr val="accent1"/>
          </a:effectRef>
          <a:fontRef idx="minor">
            <a:schemeClr val="tx1"/>
          </a:fontRef>
        </p:style>
      </p:cxnSp>
      <p:sp>
        <p:nvSpPr>
          <p:cNvPr id="36" name="Rectangle 2">
            <a:extLst>
              <a:ext uri="{FF2B5EF4-FFF2-40B4-BE49-F238E27FC236}">
                <a16:creationId xmlns:a16="http://schemas.microsoft.com/office/drawing/2014/main" id="{9AB4E338-0CA4-4490-A985-D2CFD1D89C97}"/>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dirty="0">
              <a:latin typeface="Avenir Next" panose="020B0503020202020204" pitchFamily="34" charset="0"/>
            </a:endParaRPr>
          </a:p>
        </p:txBody>
      </p:sp>
      <p:sp>
        <p:nvSpPr>
          <p:cNvPr id="40" name="Rettangolo 39">
            <a:extLst>
              <a:ext uri="{FF2B5EF4-FFF2-40B4-BE49-F238E27FC236}">
                <a16:creationId xmlns:a16="http://schemas.microsoft.com/office/drawing/2014/main" id="{C91D7F66-2008-4C5F-9C74-10752FA67ACE}"/>
              </a:ext>
            </a:extLst>
          </p:cNvPr>
          <p:cNvSpPr/>
          <p:nvPr/>
        </p:nvSpPr>
        <p:spPr>
          <a:xfrm>
            <a:off x="5702610" y="1841340"/>
            <a:ext cx="2338155" cy="307777"/>
          </a:xfrm>
          <a:prstGeom prst="rect">
            <a:avLst/>
          </a:prstGeom>
        </p:spPr>
        <p:txBody>
          <a:bodyPr wrap="square">
            <a:spAutoFit/>
          </a:bodyPr>
          <a:lstStyle/>
          <a:p>
            <a:r>
              <a:rPr lang="it-IT" sz="1400" u="sng" dirty="0">
                <a:latin typeface="Avenir Next" panose="020B0503020202020204" pitchFamily="34" charset="0"/>
              </a:rPr>
              <a:t>INDUSTRY-SPECIFIC</a:t>
            </a:r>
          </a:p>
        </p:txBody>
      </p:sp>
      <p:sp>
        <p:nvSpPr>
          <p:cNvPr id="41" name="Rettangolo 40">
            <a:extLst>
              <a:ext uri="{FF2B5EF4-FFF2-40B4-BE49-F238E27FC236}">
                <a16:creationId xmlns:a16="http://schemas.microsoft.com/office/drawing/2014/main" id="{112975D2-E994-42C7-A765-A9481C06E936}"/>
              </a:ext>
            </a:extLst>
          </p:cNvPr>
          <p:cNvSpPr/>
          <p:nvPr/>
        </p:nvSpPr>
        <p:spPr>
          <a:xfrm>
            <a:off x="169235" y="3448805"/>
            <a:ext cx="2489867" cy="307777"/>
          </a:xfrm>
          <a:prstGeom prst="rect">
            <a:avLst/>
          </a:prstGeom>
        </p:spPr>
        <p:txBody>
          <a:bodyPr wrap="square">
            <a:spAutoFit/>
          </a:bodyPr>
          <a:lstStyle/>
          <a:p>
            <a:r>
              <a:rPr lang="it-IT" sz="1400" dirty="0" err="1">
                <a:latin typeface="Avenir Next" panose="020B0503020202020204" pitchFamily="34" charset="0"/>
              </a:rPr>
              <a:t>Thematic</a:t>
            </a:r>
            <a:r>
              <a:rPr lang="it-IT" sz="1400" dirty="0">
                <a:latin typeface="Avenir Next" panose="020B0503020202020204" pitchFamily="34" charset="0"/>
              </a:rPr>
              <a:t> </a:t>
            </a:r>
            <a:r>
              <a:rPr lang="it-IT" sz="1400" dirty="0" err="1">
                <a:latin typeface="Avenir Next" panose="020B0503020202020204" pitchFamily="34" charset="0"/>
              </a:rPr>
              <a:t>areas</a:t>
            </a:r>
            <a:r>
              <a:rPr lang="it-IT" sz="1400" dirty="0">
                <a:latin typeface="Avenir Next" panose="020B0503020202020204" pitchFamily="34" charset="0"/>
              </a:rPr>
              <a:t> = ESG</a:t>
            </a:r>
          </a:p>
        </p:txBody>
      </p:sp>
      <p:sp>
        <p:nvSpPr>
          <p:cNvPr id="42" name="Rettangolo 41">
            <a:extLst>
              <a:ext uri="{FF2B5EF4-FFF2-40B4-BE49-F238E27FC236}">
                <a16:creationId xmlns:a16="http://schemas.microsoft.com/office/drawing/2014/main" id="{0CE86974-A13E-4A81-A91C-51C8C8794655}"/>
              </a:ext>
            </a:extLst>
          </p:cNvPr>
          <p:cNvSpPr/>
          <p:nvPr/>
        </p:nvSpPr>
        <p:spPr>
          <a:xfrm>
            <a:off x="138995" y="3795373"/>
            <a:ext cx="3046843" cy="307777"/>
          </a:xfrm>
          <a:prstGeom prst="rect">
            <a:avLst/>
          </a:prstGeom>
        </p:spPr>
        <p:txBody>
          <a:bodyPr wrap="square">
            <a:spAutoFit/>
          </a:bodyPr>
          <a:lstStyle/>
          <a:p>
            <a:r>
              <a:rPr lang="it-IT" sz="1400" dirty="0" err="1">
                <a:latin typeface="Avenir Next" panose="020B0503020202020204" pitchFamily="34" charset="0"/>
              </a:rPr>
              <a:t>Measurable</a:t>
            </a:r>
            <a:r>
              <a:rPr lang="it-IT" sz="1400" dirty="0">
                <a:latin typeface="Avenir Next" panose="020B0503020202020204" pitchFamily="34" charset="0"/>
              </a:rPr>
              <a:t> </a:t>
            </a:r>
            <a:r>
              <a:rPr lang="it-IT" sz="1400" dirty="0" err="1">
                <a:latin typeface="Avenir Next" panose="020B0503020202020204" pitchFamily="34" charset="0"/>
              </a:rPr>
              <a:t>elements</a:t>
            </a:r>
            <a:r>
              <a:rPr lang="it-IT" sz="1400" dirty="0">
                <a:latin typeface="Avenir Next" panose="020B0503020202020204" pitchFamily="34" charset="0"/>
              </a:rPr>
              <a:t> = KPI</a:t>
            </a:r>
          </a:p>
        </p:txBody>
      </p:sp>
      <p:sp>
        <p:nvSpPr>
          <p:cNvPr id="43" name="Rettangolo 42">
            <a:extLst>
              <a:ext uri="{FF2B5EF4-FFF2-40B4-BE49-F238E27FC236}">
                <a16:creationId xmlns:a16="http://schemas.microsoft.com/office/drawing/2014/main" id="{57E2D6C7-5B19-4216-B4C0-338AFA39B72B}"/>
              </a:ext>
            </a:extLst>
          </p:cNvPr>
          <p:cNvSpPr/>
          <p:nvPr/>
        </p:nvSpPr>
        <p:spPr>
          <a:xfrm>
            <a:off x="8124733" y="1962226"/>
            <a:ext cx="3630387" cy="1205348"/>
          </a:xfrm>
          <a:prstGeom prst="rect">
            <a:avLst/>
          </a:prstGeom>
          <a:solidFill>
            <a:schemeClr val="bg1">
              <a:lumMod val="85000"/>
            </a:schemeClr>
          </a:solidFill>
          <a:ln w="12700">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it-IT" sz="1400" dirty="0" err="1">
                <a:solidFill>
                  <a:srgbClr val="000000"/>
                </a:solidFill>
                <a:latin typeface="Avenir Next" panose="020B0503020202020204" pitchFamily="34" charset="0"/>
                <a:ea typeface="Calibri" panose="020F0502020204030204" pitchFamily="34" charset="0"/>
                <a:cs typeface="Calibri" panose="020F0502020204030204" pitchFamily="34" charset="0"/>
              </a:rPr>
              <a:t>Example</a:t>
            </a:r>
            <a:r>
              <a:rPr lang="it-IT" sz="1400" dirty="0">
                <a:solidFill>
                  <a:srgbClr val="000000"/>
                </a:solidFill>
                <a:latin typeface="Avenir Next" panose="020B0503020202020204" pitchFamily="34" charset="0"/>
                <a:ea typeface="Calibri" panose="020F0502020204030204" pitchFamily="34" charset="0"/>
                <a:cs typeface="Calibri" panose="020F0502020204030204" pitchFamily="34" charset="0"/>
              </a:rPr>
              <a:t>:</a:t>
            </a:r>
          </a:p>
          <a:p>
            <a:pPr algn="ctr">
              <a:spcAft>
                <a:spcPts val="0"/>
              </a:spcAft>
            </a:pPr>
            <a:r>
              <a:rPr lang="it-IT" sz="1400" dirty="0">
                <a:solidFill>
                  <a:srgbClr val="000000"/>
                </a:solidFill>
                <a:latin typeface="Avenir Next" panose="020B0503020202020204" pitchFamily="34" charset="0"/>
                <a:ea typeface="Calibri" panose="020F0502020204030204" pitchFamily="34" charset="0"/>
                <a:cs typeface="Calibri" panose="020F0502020204030204" pitchFamily="34" charset="0"/>
              </a:rPr>
              <a:t>ESG12 ‘</a:t>
            </a:r>
            <a:r>
              <a:rPr lang="it-IT" sz="1400" dirty="0" err="1">
                <a:solidFill>
                  <a:srgbClr val="000000"/>
                </a:solidFill>
                <a:latin typeface="Avenir Next" panose="020B0503020202020204" pitchFamily="34" charset="0"/>
                <a:ea typeface="Calibri" panose="020F0502020204030204" pitchFamily="34" charset="0"/>
                <a:cs typeface="Calibri" panose="020F0502020204030204" pitchFamily="34" charset="0"/>
              </a:rPr>
              <a:t>waste</a:t>
            </a:r>
            <a:r>
              <a:rPr lang="it-IT" sz="1400" dirty="0">
                <a:solidFill>
                  <a:srgbClr val="000000"/>
                </a:solidFill>
                <a:latin typeface="Avenir Next" panose="020B0503020202020204" pitchFamily="34" charset="0"/>
                <a:ea typeface="Calibri" panose="020F0502020204030204" pitchFamily="34" charset="0"/>
                <a:cs typeface="Calibri" panose="020F0502020204030204" pitchFamily="34" charset="0"/>
              </a:rPr>
              <a:t>’ </a:t>
            </a:r>
          </a:p>
          <a:p>
            <a:pPr algn="ctr">
              <a:spcAft>
                <a:spcPts val="0"/>
              </a:spcAft>
            </a:pPr>
            <a:r>
              <a:rPr lang="it-IT" sz="1400" dirty="0">
                <a:solidFill>
                  <a:srgbClr val="000000"/>
                </a:solidFill>
                <a:latin typeface="Avenir Next" panose="020B0503020202020204" pitchFamily="34" charset="0"/>
                <a:ea typeface="Calibri" panose="020F0502020204030204" pitchFamily="34" charset="0"/>
                <a:cs typeface="Calibri" panose="020F0502020204030204" pitchFamily="34" charset="0"/>
              </a:rPr>
              <a:t>- </a:t>
            </a:r>
            <a:r>
              <a:rPr lang="it-IT" sz="1400" dirty="0" err="1">
                <a:solidFill>
                  <a:srgbClr val="000000"/>
                </a:solidFill>
                <a:latin typeface="Avenir Next" panose="020B0503020202020204" pitchFamily="34" charset="0"/>
                <a:ea typeface="Calibri" panose="020F0502020204030204" pitchFamily="34" charset="0"/>
                <a:cs typeface="Calibri" panose="020F0502020204030204" pitchFamily="34" charset="0"/>
              </a:rPr>
              <a:t>only</a:t>
            </a:r>
            <a:r>
              <a:rPr lang="it-IT" sz="1400" dirty="0">
                <a:solidFill>
                  <a:srgbClr val="000000"/>
                </a:solidFill>
                <a:latin typeface="Avenir Next" panose="020B0503020202020204" pitchFamily="34" charset="0"/>
                <a:ea typeface="Calibri" panose="020F0502020204030204" pitchFamily="34" charset="0"/>
                <a:cs typeface="Calibri" panose="020F0502020204030204" pitchFamily="34" charset="0"/>
              </a:rPr>
              <a:t> </a:t>
            </a:r>
            <a:r>
              <a:rPr lang="it-IT" sz="1400" dirty="0" err="1">
                <a:solidFill>
                  <a:srgbClr val="000000"/>
                </a:solidFill>
                <a:latin typeface="Avenir Next" panose="020B0503020202020204" pitchFamily="34" charset="0"/>
                <a:ea typeface="Calibri" panose="020F0502020204030204" pitchFamily="34" charset="0"/>
                <a:cs typeface="Calibri" panose="020F0502020204030204" pitchFamily="34" charset="0"/>
              </a:rPr>
              <a:t>applicable</a:t>
            </a:r>
            <a:r>
              <a:rPr lang="it-IT" sz="1400" dirty="0">
                <a:solidFill>
                  <a:srgbClr val="000000"/>
                </a:solidFill>
                <a:latin typeface="Avenir Next" panose="020B0503020202020204" pitchFamily="34" charset="0"/>
                <a:ea typeface="Calibri" panose="020F0502020204030204" pitchFamily="34" charset="0"/>
                <a:cs typeface="Calibri" panose="020F0502020204030204" pitchFamily="34" charset="0"/>
              </a:rPr>
              <a:t> for </a:t>
            </a:r>
            <a:r>
              <a:rPr lang="it-IT" sz="1400" dirty="0" err="1">
                <a:solidFill>
                  <a:srgbClr val="000000"/>
                </a:solidFill>
                <a:latin typeface="Avenir Next" panose="020B0503020202020204" pitchFamily="34" charset="0"/>
                <a:ea typeface="Calibri" panose="020F0502020204030204" pitchFamily="34" charset="0"/>
                <a:cs typeface="Calibri" panose="020F0502020204030204" pitchFamily="34" charset="0"/>
              </a:rPr>
              <a:t>certain</a:t>
            </a:r>
            <a:r>
              <a:rPr lang="it-IT" sz="1400" dirty="0">
                <a:solidFill>
                  <a:srgbClr val="000000"/>
                </a:solidFill>
                <a:latin typeface="Avenir Next" panose="020B0503020202020204" pitchFamily="34" charset="0"/>
                <a:ea typeface="Calibri" panose="020F0502020204030204" pitchFamily="34" charset="0"/>
                <a:cs typeface="Calibri" panose="020F0502020204030204" pitchFamily="34" charset="0"/>
              </a:rPr>
              <a:t> </a:t>
            </a:r>
            <a:r>
              <a:rPr lang="it-IT" sz="1400" dirty="0" err="1">
                <a:solidFill>
                  <a:srgbClr val="000000"/>
                </a:solidFill>
                <a:latin typeface="Avenir Next" panose="020B0503020202020204" pitchFamily="34" charset="0"/>
                <a:ea typeface="Calibri" panose="020F0502020204030204" pitchFamily="34" charset="0"/>
                <a:cs typeface="Calibri" panose="020F0502020204030204" pitchFamily="34" charset="0"/>
              </a:rPr>
              <a:t>sectors</a:t>
            </a:r>
            <a:r>
              <a:rPr lang="it-IT" sz="1400" dirty="0">
                <a:solidFill>
                  <a:srgbClr val="000000"/>
                </a:solidFill>
                <a:latin typeface="Avenir Next" panose="020B0503020202020204" pitchFamily="34" charset="0"/>
                <a:ea typeface="Calibri" panose="020F0502020204030204" pitchFamily="34" charset="0"/>
                <a:cs typeface="Calibri" panose="020F0502020204030204" pitchFamily="34" charset="0"/>
              </a:rPr>
              <a:t> (oil and gas producers, </a:t>
            </a:r>
            <a:r>
              <a:rPr lang="it-IT" sz="1400" dirty="0" err="1">
                <a:solidFill>
                  <a:srgbClr val="000000"/>
                </a:solidFill>
                <a:latin typeface="Avenir Next" panose="020B0503020202020204" pitchFamily="34" charset="0"/>
                <a:ea typeface="Calibri" panose="020F0502020204030204" pitchFamily="34" charset="0"/>
                <a:cs typeface="Calibri" panose="020F0502020204030204" pitchFamily="34" charset="0"/>
              </a:rPr>
              <a:t>chemistry</a:t>
            </a:r>
            <a:r>
              <a:rPr lang="it-IT" sz="1400" dirty="0">
                <a:solidFill>
                  <a:srgbClr val="000000"/>
                </a:solidFill>
                <a:latin typeface="Avenir Next" panose="020B0503020202020204" pitchFamily="34" charset="0"/>
                <a:ea typeface="Calibri" panose="020F0502020204030204" pitchFamily="34" charset="0"/>
                <a:cs typeface="Calibri" panose="020F0502020204030204" pitchFamily="34" charset="0"/>
              </a:rPr>
              <a:t>, paper, </a:t>
            </a:r>
            <a:r>
              <a:rPr lang="it-IT" sz="1400" dirty="0" err="1">
                <a:solidFill>
                  <a:srgbClr val="000000"/>
                </a:solidFill>
                <a:latin typeface="Avenir Next" panose="020B0503020202020204" pitchFamily="34" charset="0"/>
                <a:ea typeface="Calibri" panose="020F0502020204030204" pitchFamily="34" charset="0"/>
                <a:cs typeface="Calibri" panose="020F0502020204030204" pitchFamily="34" charset="0"/>
              </a:rPr>
              <a:t>etc</a:t>
            </a:r>
            <a:r>
              <a:rPr lang="it-IT" sz="1400" dirty="0">
                <a:solidFill>
                  <a:srgbClr val="000000"/>
                </a:solidFill>
                <a:latin typeface="Avenir Next" panose="020B0503020202020204" pitchFamily="34" charset="0"/>
                <a:ea typeface="Calibri" panose="020F0502020204030204" pitchFamily="34" charset="0"/>
                <a:cs typeface="Calibri" panose="020F0502020204030204" pitchFamily="34" charset="0"/>
              </a:rPr>
              <a:t>) </a:t>
            </a:r>
          </a:p>
        </p:txBody>
      </p:sp>
      <p:sp>
        <p:nvSpPr>
          <p:cNvPr id="44" name="Rettangolo 43">
            <a:extLst>
              <a:ext uri="{FF2B5EF4-FFF2-40B4-BE49-F238E27FC236}">
                <a16:creationId xmlns:a16="http://schemas.microsoft.com/office/drawing/2014/main" id="{5CBC933D-02BD-4A13-9765-A37A3AF4604F}"/>
              </a:ext>
            </a:extLst>
          </p:cNvPr>
          <p:cNvSpPr/>
          <p:nvPr/>
        </p:nvSpPr>
        <p:spPr>
          <a:xfrm>
            <a:off x="5784985" y="2697183"/>
            <a:ext cx="2091771" cy="1080000"/>
          </a:xfrm>
          <a:prstGeom prst="rect">
            <a:avLst/>
          </a:prstGeom>
          <a:noFill/>
          <a:ln w="12700">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it-IT" sz="1400" dirty="0" err="1">
                <a:solidFill>
                  <a:srgbClr val="000000"/>
                </a:solidFill>
                <a:latin typeface="Avenir Next" panose="020B0503020202020204" pitchFamily="34" charset="0"/>
                <a:ea typeface="Calibri" panose="020F0502020204030204" pitchFamily="34" charset="0"/>
                <a:cs typeface="Calibri" panose="020F0502020204030204" pitchFamily="34" charset="0"/>
              </a:rPr>
              <a:t>Sectoral</a:t>
            </a:r>
            <a:r>
              <a:rPr lang="it-IT" sz="1400" dirty="0">
                <a:solidFill>
                  <a:srgbClr val="000000"/>
                </a:solidFill>
                <a:latin typeface="Avenir Next" panose="020B0503020202020204" pitchFamily="34" charset="0"/>
                <a:ea typeface="Calibri" panose="020F0502020204030204" pitchFamily="34" charset="0"/>
                <a:cs typeface="Calibri" panose="020F0502020204030204" pitchFamily="34" charset="0"/>
              </a:rPr>
              <a:t> ESG</a:t>
            </a:r>
          </a:p>
          <a:p>
            <a:pPr algn="ctr">
              <a:spcAft>
                <a:spcPts val="0"/>
              </a:spcAft>
            </a:pPr>
            <a:r>
              <a:rPr lang="it-IT" sz="1400" dirty="0">
                <a:solidFill>
                  <a:srgbClr val="000000"/>
                </a:solidFill>
                <a:latin typeface="Avenir Next" panose="020B0503020202020204" pitchFamily="34" charset="0"/>
                <a:ea typeface="Calibri" panose="020F0502020204030204" pitchFamily="34" charset="0"/>
                <a:cs typeface="Calibri" panose="020F0502020204030204" pitchFamily="34" charset="0"/>
              </a:rPr>
              <a:t> </a:t>
            </a:r>
            <a:r>
              <a:rPr lang="it-IT" sz="1400" dirty="0" err="1">
                <a:solidFill>
                  <a:srgbClr val="000000"/>
                </a:solidFill>
                <a:latin typeface="Avenir Next" panose="020B0503020202020204" pitchFamily="34" charset="0"/>
                <a:ea typeface="Calibri" panose="020F0502020204030204" pitchFamily="34" charset="0"/>
                <a:cs typeface="Calibri" panose="020F0502020204030204" pitchFamily="34" charset="0"/>
              </a:rPr>
              <a:t>Areas</a:t>
            </a:r>
            <a:r>
              <a:rPr lang="it-IT" sz="1400" dirty="0">
                <a:solidFill>
                  <a:srgbClr val="000000"/>
                </a:solidFill>
                <a:latin typeface="Avenir Next" panose="020B0503020202020204" pitchFamily="34" charset="0"/>
                <a:ea typeface="Calibri" panose="020F0502020204030204" pitchFamily="34" charset="0"/>
                <a:cs typeface="Calibri" panose="020F0502020204030204" pitchFamily="34" charset="0"/>
              </a:rPr>
              <a:t> on </a:t>
            </a:r>
            <a:r>
              <a:rPr lang="it-IT" sz="1400" dirty="0" err="1">
                <a:solidFill>
                  <a:srgbClr val="000000"/>
                </a:solidFill>
                <a:latin typeface="Avenir Next" panose="020B0503020202020204" pitchFamily="34" charset="0"/>
                <a:ea typeface="Calibri" panose="020F0502020204030204" pitchFamily="34" charset="0"/>
                <a:cs typeface="Calibri" panose="020F0502020204030204" pitchFamily="34" charset="0"/>
              </a:rPr>
              <a:t>which</a:t>
            </a:r>
            <a:r>
              <a:rPr lang="it-IT" sz="1400" dirty="0">
                <a:solidFill>
                  <a:srgbClr val="000000"/>
                </a:solidFill>
                <a:latin typeface="Avenir Next" panose="020B0503020202020204" pitchFamily="34" charset="0"/>
                <a:ea typeface="Calibri" panose="020F0502020204030204" pitchFamily="34" charset="0"/>
                <a:cs typeface="Calibri" panose="020F0502020204030204" pitchFamily="34" charset="0"/>
              </a:rPr>
              <a:t> </a:t>
            </a:r>
            <a:r>
              <a:rPr lang="it-IT" sz="1400" dirty="0" err="1">
                <a:solidFill>
                  <a:srgbClr val="000000"/>
                </a:solidFill>
                <a:latin typeface="Avenir Next" panose="020B0503020202020204" pitchFamily="34" charset="0"/>
                <a:ea typeface="Calibri" panose="020F0502020204030204" pitchFamily="34" charset="0"/>
                <a:cs typeface="Calibri" panose="020F0502020204030204" pitchFamily="34" charset="0"/>
              </a:rPr>
              <a:t>only</a:t>
            </a:r>
            <a:r>
              <a:rPr lang="it-IT" sz="1400" dirty="0">
                <a:solidFill>
                  <a:srgbClr val="000000"/>
                </a:solidFill>
                <a:latin typeface="Avenir Next" panose="020B0503020202020204" pitchFamily="34" charset="0"/>
                <a:ea typeface="Calibri" panose="020F0502020204030204" pitchFamily="34" charset="0"/>
                <a:cs typeface="Calibri" panose="020F0502020204030204" pitchFamily="34" charset="0"/>
              </a:rPr>
              <a:t> </a:t>
            </a:r>
            <a:r>
              <a:rPr lang="it-IT" sz="1400" dirty="0" err="1">
                <a:solidFill>
                  <a:srgbClr val="000000"/>
                </a:solidFill>
                <a:latin typeface="Avenir Next" panose="020B0503020202020204" pitchFamily="34" charset="0"/>
                <a:ea typeface="Calibri" panose="020F0502020204030204" pitchFamily="34" charset="0"/>
                <a:cs typeface="Calibri" panose="020F0502020204030204" pitchFamily="34" charset="0"/>
              </a:rPr>
              <a:t>specific</a:t>
            </a:r>
            <a:r>
              <a:rPr lang="it-IT" sz="1400" dirty="0">
                <a:solidFill>
                  <a:srgbClr val="000000"/>
                </a:solidFill>
                <a:latin typeface="Avenir Next" panose="020B0503020202020204" pitchFamily="34" charset="0"/>
                <a:ea typeface="Calibri" panose="020F0502020204030204" pitchFamily="34" charset="0"/>
                <a:cs typeface="Calibri" panose="020F0502020204030204" pitchFamily="34" charset="0"/>
              </a:rPr>
              <a:t> </a:t>
            </a:r>
            <a:r>
              <a:rPr lang="it-IT" sz="1400" dirty="0" err="1">
                <a:solidFill>
                  <a:srgbClr val="000000"/>
                </a:solidFill>
                <a:latin typeface="Avenir Next" panose="020B0503020202020204" pitchFamily="34" charset="0"/>
                <a:ea typeface="Calibri" panose="020F0502020204030204" pitchFamily="34" charset="0"/>
                <a:cs typeface="Calibri" panose="020F0502020204030204" pitchFamily="34" charset="0"/>
              </a:rPr>
              <a:t>sectors</a:t>
            </a:r>
            <a:r>
              <a:rPr lang="it-IT" sz="1400" dirty="0">
                <a:solidFill>
                  <a:srgbClr val="000000"/>
                </a:solidFill>
                <a:latin typeface="Avenir Next" panose="020B0503020202020204" pitchFamily="34" charset="0"/>
                <a:ea typeface="Calibri" panose="020F0502020204030204" pitchFamily="34" charset="0"/>
                <a:cs typeface="Calibri" panose="020F0502020204030204" pitchFamily="34" charset="0"/>
              </a:rPr>
              <a:t> </a:t>
            </a:r>
            <a:r>
              <a:rPr lang="it-IT" sz="1400" dirty="0" err="1">
                <a:solidFill>
                  <a:srgbClr val="000000"/>
                </a:solidFill>
                <a:latin typeface="Avenir Next" panose="020B0503020202020204" pitchFamily="34" charset="0"/>
                <a:ea typeface="Calibri" panose="020F0502020204030204" pitchFamily="34" charset="0"/>
                <a:cs typeface="Calibri" panose="020F0502020204030204" pitchFamily="34" charset="0"/>
              </a:rPr>
              <a:t>need</a:t>
            </a:r>
            <a:r>
              <a:rPr lang="it-IT" sz="1400" dirty="0">
                <a:solidFill>
                  <a:srgbClr val="000000"/>
                </a:solidFill>
                <a:latin typeface="Avenir Next" panose="020B0503020202020204" pitchFamily="34" charset="0"/>
                <a:ea typeface="Calibri" panose="020F0502020204030204" pitchFamily="34" charset="0"/>
                <a:cs typeface="Calibri" panose="020F0502020204030204" pitchFamily="34" charset="0"/>
              </a:rPr>
              <a:t> to report</a:t>
            </a:r>
          </a:p>
        </p:txBody>
      </p:sp>
      <p:cxnSp>
        <p:nvCxnSpPr>
          <p:cNvPr id="45" name="Connettore a gomito 44">
            <a:extLst>
              <a:ext uri="{FF2B5EF4-FFF2-40B4-BE49-F238E27FC236}">
                <a16:creationId xmlns:a16="http://schemas.microsoft.com/office/drawing/2014/main" id="{F6816497-D4F6-47A9-8142-310765F6EF6E}"/>
              </a:ext>
            </a:extLst>
          </p:cNvPr>
          <p:cNvCxnSpPr>
            <a:cxnSpLocks/>
            <a:stCxn id="43" idx="1"/>
            <a:endCxn id="44" idx="0"/>
          </p:cNvCxnSpPr>
          <p:nvPr/>
        </p:nvCxnSpPr>
        <p:spPr>
          <a:xfrm rot="10800000" flipV="1">
            <a:off x="6830871" y="2564899"/>
            <a:ext cx="1293862" cy="132283"/>
          </a:xfrm>
          <a:prstGeom prst="bentConnector2">
            <a:avLst/>
          </a:prstGeom>
          <a:ln w="38100"/>
        </p:spPr>
        <p:style>
          <a:lnRef idx="1">
            <a:schemeClr val="accent1"/>
          </a:lnRef>
          <a:fillRef idx="0">
            <a:schemeClr val="accent1"/>
          </a:fillRef>
          <a:effectRef idx="0">
            <a:schemeClr val="accent1"/>
          </a:effectRef>
          <a:fontRef idx="minor">
            <a:schemeClr val="tx1"/>
          </a:fontRef>
        </p:style>
      </p:cxnSp>
      <p:sp>
        <p:nvSpPr>
          <p:cNvPr id="48" name="Rettangolo 47">
            <a:extLst>
              <a:ext uri="{FF2B5EF4-FFF2-40B4-BE49-F238E27FC236}">
                <a16:creationId xmlns:a16="http://schemas.microsoft.com/office/drawing/2014/main" id="{AB2B8866-3B9A-4D8A-A0A1-DD2725F95E27}"/>
              </a:ext>
            </a:extLst>
          </p:cNvPr>
          <p:cNvSpPr/>
          <p:nvPr/>
        </p:nvSpPr>
        <p:spPr>
          <a:xfrm>
            <a:off x="8124733" y="4186026"/>
            <a:ext cx="3630387" cy="2036909"/>
          </a:xfrm>
          <a:prstGeom prst="rect">
            <a:avLst/>
          </a:prstGeom>
          <a:solidFill>
            <a:schemeClr val="bg1">
              <a:lumMod val="85000"/>
            </a:schemeClr>
          </a:solidFill>
          <a:ln w="12700">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it-IT" sz="1400" dirty="0" err="1">
                <a:solidFill>
                  <a:srgbClr val="000000"/>
                </a:solidFill>
                <a:latin typeface="Avenir Next" panose="020B0503020202020204" pitchFamily="34" charset="0"/>
                <a:ea typeface="Calibri" panose="020F0502020204030204" pitchFamily="34" charset="0"/>
                <a:cs typeface="Calibri" panose="020F0502020204030204" pitchFamily="34" charset="0"/>
              </a:rPr>
              <a:t>Example</a:t>
            </a:r>
            <a:r>
              <a:rPr lang="it-IT" sz="1400" dirty="0">
                <a:solidFill>
                  <a:srgbClr val="000000"/>
                </a:solidFill>
                <a:latin typeface="Avenir Next" panose="020B0503020202020204" pitchFamily="34" charset="0"/>
                <a:ea typeface="Calibri" panose="020F0502020204030204" pitchFamily="34" charset="0"/>
                <a:cs typeface="Calibri" panose="020F0502020204030204" pitchFamily="34" charset="0"/>
              </a:rPr>
              <a:t>:</a:t>
            </a:r>
          </a:p>
          <a:p>
            <a:pPr algn="ctr">
              <a:spcAft>
                <a:spcPts val="0"/>
              </a:spcAft>
            </a:pPr>
            <a:r>
              <a:rPr lang="it-IT" sz="1400" dirty="0">
                <a:solidFill>
                  <a:srgbClr val="000000"/>
                </a:solidFill>
                <a:latin typeface="Avenir Next" panose="020B0503020202020204" pitchFamily="34" charset="0"/>
                <a:ea typeface="Calibri" panose="020F0502020204030204" pitchFamily="34" charset="0"/>
                <a:cs typeface="Calibri" panose="020F0502020204030204" pitchFamily="34" charset="0"/>
              </a:rPr>
              <a:t>ESG12 ‘</a:t>
            </a:r>
            <a:r>
              <a:rPr lang="it-IT" sz="1400" dirty="0" err="1">
                <a:solidFill>
                  <a:srgbClr val="000000"/>
                </a:solidFill>
                <a:latin typeface="Avenir Next" panose="020B0503020202020204" pitchFamily="34" charset="0"/>
                <a:ea typeface="Calibri" panose="020F0502020204030204" pitchFamily="34" charset="0"/>
                <a:cs typeface="Calibri" panose="020F0502020204030204" pitchFamily="34" charset="0"/>
              </a:rPr>
              <a:t>waste</a:t>
            </a:r>
            <a:r>
              <a:rPr lang="it-IT" sz="1400" dirty="0">
                <a:solidFill>
                  <a:srgbClr val="000000"/>
                </a:solidFill>
                <a:latin typeface="Avenir Next" panose="020B0503020202020204" pitchFamily="34" charset="0"/>
                <a:ea typeface="Calibri" panose="020F0502020204030204" pitchFamily="34" charset="0"/>
                <a:cs typeface="Calibri" panose="020F0502020204030204" pitchFamily="34" charset="0"/>
              </a:rPr>
              <a:t>’ </a:t>
            </a:r>
            <a:r>
              <a:rPr lang="it-IT" sz="1400" dirty="0" err="1">
                <a:solidFill>
                  <a:srgbClr val="000000"/>
                </a:solidFill>
                <a:latin typeface="Avenir Next" panose="020B0503020202020204" pitchFamily="34" charset="0"/>
                <a:ea typeface="Calibri" panose="020F0502020204030204" pitchFamily="34" charset="0"/>
                <a:cs typeface="Calibri" panose="020F0502020204030204" pitchFamily="34" charset="0"/>
              </a:rPr>
              <a:t>has</a:t>
            </a:r>
            <a:r>
              <a:rPr lang="it-IT" sz="1400" dirty="0">
                <a:solidFill>
                  <a:srgbClr val="000000"/>
                </a:solidFill>
                <a:latin typeface="Avenir Next" panose="020B0503020202020204" pitchFamily="34" charset="0"/>
                <a:ea typeface="Calibri" panose="020F0502020204030204" pitchFamily="34" charset="0"/>
                <a:cs typeface="Calibri" panose="020F0502020204030204" pitchFamily="34" charset="0"/>
              </a:rPr>
              <a:t> the following </a:t>
            </a:r>
            <a:r>
              <a:rPr lang="it-IT" sz="1400" dirty="0" err="1">
                <a:solidFill>
                  <a:srgbClr val="000000"/>
                </a:solidFill>
                <a:latin typeface="Avenir Next" panose="020B0503020202020204" pitchFamily="34" charset="0"/>
                <a:ea typeface="Calibri" panose="020F0502020204030204" pitchFamily="34" charset="0"/>
                <a:cs typeface="Calibri" panose="020F0502020204030204" pitchFamily="34" charset="0"/>
              </a:rPr>
              <a:t>KPIs</a:t>
            </a:r>
            <a:r>
              <a:rPr lang="it-IT" sz="1400" dirty="0">
                <a:solidFill>
                  <a:srgbClr val="000000"/>
                </a:solidFill>
                <a:latin typeface="Avenir Next" panose="020B0503020202020204" pitchFamily="34" charset="0"/>
                <a:ea typeface="Calibri" panose="020F0502020204030204" pitchFamily="34" charset="0"/>
                <a:cs typeface="Calibri" panose="020F0502020204030204" pitchFamily="34" charset="0"/>
              </a:rPr>
              <a:t>:</a:t>
            </a:r>
          </a:p>
          <a:p>
            <a:pPr algn="ctr">
              <a:spcAft>
                <a:spcPts val="0"/>
              </a:spcAft>
            </a:pPr>
            <a:r>
              <a:rPr lang="it-IT" sz="1400" dirty="0">
                <a:solidFill>
                  <a:srgbClr val="000000"/>
                </a:solidFill>
                <a:latin typeface="Avenir Next" panose="020B0503020202020204" pitchFamily="34" charset="0"/>
                <a:ea typeface="Calibri" panose="020F0502020204030204" pitchFamily="34" charset="0"/>
                <a:cs typeface="Calibri" panose="020F0502020204030204" pitchFamily="34" charset="0"/>
              </a:rPr>
              <a:t>- </a:t>
            </a:r>
            <a:r>
              <a:rPr lang="it-IT" sz="1400" dirty="0" err="1">
                <a:solidFill>
                  <a:srgbClr val="000000"/>
                </a:solidFill>
                <a:latin typeface="Avenir Next" panose="020B0503020202020204" pitchFamily="34" charset="0"/>
                <a:ea typeface="Calibri" panose="020F0502020204030204" pitchFamily="34" charset="0"/>
                <a:cs typeface="Calibri" panose="020F0502020204030204" pitchFamily="34" charset="0"/>
              </a:rPr>
              <a:t>waste</a:t>
            </a:r>
            <a:r>
              <a:rPr lang="it-IT" sz="1400" dirty="0">
                <a:solidFill>
                  <a:srgbClr val="000000"/>
                </a:solidFill>
                <a:latin typeface="Avenir Next" panose="020B0503020202020204" pitchFamily="34" charset="0"/>
                <a:ea typeface="Calibri" panose="020F0502020204030204" pitchFamily="34" charset="0"/>
                <a:cs typeface="Calibri" panose="020F0502020204030204" pitchFamily="34" charset="0"/>
              </a:rPr>
              <a:t> per </a:t>
            </a:r>
            <a:r>
              <a:rPr lang="it-IT" sz="1400" dirty="0" err="1">
                <a:solidFill>
                  <a:srgbClr val="000000"/>
                </a:solidFill>
                <a:latin typeface="Avenir Next" panose="020B0503020202020204" pitchFamily="34" charset="0"/>
                <a:ea typeface="Calibri" panose="020F0502020204030204" pitchFamily="34" charset="0"/>
                <a:cs typeface="Calibri" panose="020F0502020204030204" pitchFamily="34" charset="0"/>
              </a:rPr>
              <a:t>unit</a:t>
            </a:r>
            <a:r>
              <a:rPr lang="it-IT" sz="1400" dirty="0">
                <a:solidFill>
                  <a:srgbClr val="000000"/>
                </a:solidFill>
                <a:latin typeface="Avenir Next" panose="020B0503020202020204" pitchFamily="34" charset="0"/>
                <a:ea typeface="Calibri" panose="020F0502020204030204" pitchFamily="34" charset="0"/>
                <a:cs typeface="Calibri" panose="020F0502020204030204" pitchFamily="34" charset="0"/>
              </a:rPr>
              <a:t> </a:t>
            </a:r>
            <a:r>
              <a:rPr lang="it-IT" sz="1400" dirty="0" err="1">
                <a:solidFill>
                  <a:srgbClr val="000000"/>
                </a:solidFill>
                <a:latin typeface="Avenir Next" panose="020B0503020202020204" pitchFamily="34" charset="0"/>
                <a:ea typeface="Calibri" panose="020F0502020204030204" pitchFamily="34" charset="0"/>
                <a:cs typeface="Calibri" panose="020F0502020204030204" pitchFamily="34" charset="0"/>
              </a:rPr>
              <a:t>produced</a:t>
            </a:r>
            <a:endParaRPr lang="it-IT" sz="1400" dirty="0">
              <a:solidFill>
                <a:srgbClr val="000000"/>
              </a:solidFill>
              <a:latin typeface="Avenir Next" panose="020B0503020202020204" pitchFamily="34" charset="0"/>
              <a:ea typeface="Calibri" panose="020F0502020204030204" pitchFamily="34" charset="0"/>
              <a:cs typeface="Calibri" panose="020F0502020204030204" pitchFamily="34" charset="0"/>
            </a:endParaRPr>
          </a:p>
          <a:p>
            <a:pPr algn="ctr">
              <a:spcAft>
                <a:spcPts val="0"/>
              </a:spcAft>
            </a:pPr>
            <a:r>
              <a:rPr lang="it-IT" sz="1400" dirty="0">
                <a:solidFill>
                  <a:srgbClr val="000000"/>
                </a:solidFill>
                <a:latin typeface="Avenir Next" panose="020B0503020202020204" pitchFamily="34" charset="0"/>
                <a:ea typeface="Calibri" panose="020F0502020204030204" pitchFamily="34" charset="0"/>
                <a:cs typeface="Calibri" panose="020F0502020204030204" pitchFamily="34" charset="0"/>
              </a:rPr>
              <a:t> - % </a:t>
            </a:r>
            <a:r>
              <a:rPr lang="it-IT" sz="1400" dirty="0" err="1">
                <a:solidFill>
                  <a:srgbClr val="000000"/>
                </a:solidFill>
                <a:latin typeface="Avenir Next" panose="020B0503020202020204" pitchFamily="34" charset="0"/>
                <a:ea typeface="Calibri" panose="020F0502020204030204" pitchFamily="34" charset="0"/>
                <a:cs typeface="Calibri" panose="020F0502020204030204" pitchFamily="34" charset="0"/>
              </a:rPr>
              <a:t>recycled</a:t>
            </a:r>
            <a:r>
              <a:rPr lang="it-IT" sz="1400" dirty="0">
                <a:solidFill>
                  <a:srgbClr val="000000"/>
                </a:solidFill>
                <a:latin typeface="Avenir Next" panose="020B0503020202020204" pitchFamily="34" charset="0"/>
                <a:ea typeface="Calibri" panose="020F0502020204030204" pitchFamily="34" charset="0"/>
                <a:cs typeface="Calibri" panose="020F0502020204030204" pitchFamily="34" charset="0"/>
              </a:rPr>
              <a:t> </a:t>
            </a:r>
            <a:r>
              <a:rPr lang="it-IT" sz="1400" dirty="0" err="1">
                <a:solidFill>
                  <a:srgbClr val="000000"/>
                </a:solidFill>
                <a:latin typeface="Avenir Next" panose="020B0503020202020204" pitchFamily="34" charset="0"/>
                <a:ea typeface="Calibri" panose="020F0502020204030204" pitchFamily="34" charset="0"/>
                <a:cs typeface="Calibri" panose="020F0502020204030204" pitchFamily="34" charset="0"/>
              </a:rPr>
              <a:t>waste</a:t>
            </a:r>
            <a:endParaRPr lang="it-IT" sz="1400" dirty="0">
              <a:solidFill>
                <a:srgbClr val="000000"/>
              </a:solidFill>
              <a:latin typeface="Avenir Next" panose="020B0503020202020204" pitchFamily="34" charset="0"/>
              <a:ea typeface="Calibri" panose="020F0502020204030204" pitchFamily="34" charset="0"/>
              <a:cs typeface="Calibri" panose="020F0502020204030204" pitchFamily="34" charset="0"/>
            </a:endParaRPr>
          </a:p>
          <a:p>
            <a:pPr algn="ctr">
              <a:spcAft>
                <a:spcPts val="0"/>
              </a:spcAft>
            </a:pPr>
            <a:r>
              <a:rPr lang="it-IT" sz="1400" dirty="0">
                <a:solidFill>
                  <a:srgbClr val="000000"/>
                </a:solidFill>
                <a:latin typeface="Avenir Next" panose="020B0503020202020204" pitchFamily="34" charset="0"/>
                <a:ea typeface="Calibri" panose="020F0502020204030204" pitchFamily="34" charset="0"/>
                <a:cs typeface="Calibri" panose="020F0502020204030204" pitchFamily="34" charset="0"/>
              </a:rPr>
              <a:t>Companies in the </a:t>
            </a:r>
            <a:r>
              <a:rPr lang="it-IT" sz="1400" dirty="0" err="1">
                <a:solidFill>
                  <a:srgbClr val="000000"/>
                </a:solidFill>
                <a:latin typeface="Avenir Next" panose="020B0503020202020204" pitchFamily="34" charset="0"/>
                <a:ea typeface="Calibri" panose="020F0502020204030204" pitchFamily="34" charset="0"/>
                <a:cs typeface="Calibri" panose="020F0502020204030204" pitchFamily="34" charset="0"/>
              </a:rPr>
              <a:t>specific</a:t>
            </a:r>
            <a:r>
              <a:rPr lang="it-IT" sz="1400" dirty="0">
                <a:solidFill>
                  <a:srgbClr val="000000"/>
                </a:solidFill>
                <a:latin typeface="Avenir Next" panose="020B0503020202020204" pitchFamily="34" charset="0"/>
                <a:ea typeface="Calibri" panose="020F0502020204030204" pitchFamily="34" charset="0"/>
                <a:cs typeface="Calibri" panose="020F0502020204030204" pitchFamily="34" charset="0"/>
              </a:rPr>
              <a:t> </a:t>
            </a:r>
            <a:r>
              <a:rPr lang="it-IT" sz="1400" dirty="0" err="1">
                <a:solidFill>
                  <a:srgbClr val="000000"/>
                </a:solidFill>
                <a:latin typeface="Avenir Next" panose="020B0503020202020204" pitchFamily="34" charset="0"/>
                <a:ea typeface="Calibri" panose="020F0502020204030204" pitchFamily="34" charset="0"/>
                <a:cs typeface="Calibri" panose="020F0502020204030204" pitchFamily="34" charset="0"/>
              </a:rPr>
              <a:t>sectors</a:t>
            </a:r>
            <a:r>
              <a:rPr lang="it-IT" sz="1400" dirty="0">
                <a:solidFill>
                  <a:srgbClr val="000000"/>
                </a:solidFill>
                <a:latin typeface="Avenir Next" panose="020B0503020202020204" pitchFamily="34" charset="0"/>
                <a:ea typeface="Calibri" panose="020F0502020204030204" pitchFamily="34" charset="0"/>
                <a:cs typeface="Calibri" panose="020F0502020204030204" pitchFamily="34" charset="0"/>
              </a:rPr>
              <a:t> to </a:t>
            </a:r>
            <a:r>
              <a:rPr lang="it-IT" sz="1400" dirty="0" err="1">
                <a:solidFill>
                  <a:srgbClr val="000000"/>
                </a:solidFill>
                <a:latin typeface="Avenir Next" panose="020B0503020202020204" pitchFamily="34" charset="0"/>
                <a:ea typeface="Calibri" panose="020F0502020204030204" pitchFamily="34" charset="0"/>
                <a:cs typeface="Calibri" panose="020F0502020204030204" pitchFamily="34" charset="0"/>
              </a:rPr>
              <a:t>which</a:t>
            </a:r>
            <a:r>
              <a:rPr lang="it-IT" sz="1400" dirty="0">
                <a:solidFill>
                  <a:srgbClr val="000000"/>
                </a:solidFill>
                <a:latin typeface="Avenir Next" panose="020B0503020202020204" pitchFamily="34" charset="0"/>
                <a:ea typeface="Calibri" panose="020F0502020204030204" pitchFamily="34" charset="0"/>
                <a:cs typeface="Calibri" panose="020F0502020204030204" pitchFamily="34" charset="0"/>
              </a:rPr>
              <a:t> the </a:t>
            </a:r>
            <a:r>
              <a:rPr lang="it-IT" sz="1400" dirty="0" err="1">
                <a:solidFill>
                  <a:srgbClr val="000000"/>
                </a:solidFill>
                <a:latin typeface="Avenir Next" panose="020B0503020202020204" pitchFamily="34" charset="0"/>
                <a:ea typeface="Calibri" panose="020F0502020204030204" pitchFamily="34" charset="0"/>
                <a:cs typeface="Calibri" panose="020F0502020204030204" pitchFamily="34" charset="0"/>
              </a:rPr>
              <a:t>specific</a:t>
            </a:r>
            <a:r>
              <a:rPr lang="it-IT" sz="1400" dirty="0">
                <a:solidFill>
                  <a:srgbClr val="000000"/>
                </a:solidFill>
                <a:latin typeface="Avenir Next" panose="020B0503020202020204" pitchFamily="34" charset="0"/>
                <a:ea typeface="Calibri" panose="020F0502020204030204" pitchFamily="34" charset="0"/>
                <a:cs typeface="Calibri" panose="020F0502020204030204" pitchFamily="34" charset="0"/>
              </a:rPr>
              <a:t> </a:t>
            </a:r>
            <a:r>
              <a:rPr lang="it-IT" sz="1400" dirty="0" err="1">
                <a:solidFill>
                  <a:srgbClr val="000000"/>
                </a:solidFill>
                <a:latin typeface="Avenir Next" panose="020B0503020202020204" pitchFamily="34" charset="0"/>
                <a:ea typeface="Calibri" panose="020F0502020204030204" pitchFamily="34" charset="0"/>
                <a:cs typeface="Calibri" panose="020F0502020204030204" pitchFamily="34" charset="0"/>
              </a:rPr>
              <a:t>ESGs</a:t>
            </a:r>
            <a:r>
              <a:rPr lang="it-IT" sz="1400" dirty="0">
                <a:solidFill>
                  <a:srgbClr val="000000"/>
                </a:solidFill>
                <a:latin typeface="Avenir Next" panose="020B0503020202020204" pitchFamily="34" charset="0"/>
                <a:ea typeface="Calibri" panose="020F0502020204030204" pitchFamily="34" charset="0"/>
                <a:cs typeface="Calibri" panose="020F0502020204030204" pitchFamily="34" charset="0"/>
              </a:rPr>
              <a:t> </a:t>
            </a:r>
            <a:r>
              <a:rPr lang="it-IT" sz="1400" dirty="0" err="1">
                <a:solidFill>
                  <a:srgbClr val="000000"/>
                </a:solidFill>
                <a:latin typeface="Avenir Next" panose="020B0503020202020204" pitchFamily="34" charset="0"/>
                <a:ea typeface="Calibri" panose="020F0502020204030204" pitchFamily="34" charset="0"/>
                <a:cs typeface="Calibri" panose="020F0502020204030204" pitchFamily="34" charset="0"/>
              </a:rPr>
              <a:t>apply</a:t>
            </a:r>
            <a:r>
              <a:rPr lang="it-IT" sz="1400" dirty="0">
                <a:solidFill>
                  <a:srgbClr val="000000"/>
                </a:solidFill>
                <a:latin typeface="Avenir Next" panose="020B0503020202020204" pitchFamily="34" charset="0"/>
                <a:ea typeface="Calibri" panose="020F0502020204030204" pitchFamily="34" charset="0"/>
                <a:cs typeface="Calibri" panose="020F0502020204030204" pitchFamily="34" charset="0"/>
              </a:rPr>
              <a:t> must report </a:t>
            </a:r>
            <a:r>
              <a:rPr lang="it-IT" sz="1400" dirty="0" err="1">
                <a:solidFill>
                  <a:srgbClr val="000000"/>
                </a:solidFill>
                <a:latin typeface="Avenir Next" panose="020B0503020202020204" pitchFamily="34" charset="0"/>
                <a:ea typeface="Calibri" panose="020F0502020204030204" pitchFamily="34" charset="0"/>
                <a:cs typeface="Calibri" panose="020F0502020204030204" pitchFamily="34" charset="0"/>
              </a:rPr>
              <a:t>at</a:t>
            </a:r>
            <a:r>
              <a:rPr lang="it-IT" sz="1400" dirty="0">
                <a:solidFill>
                  <a:srgbClr val="000000"/>
                </a:solidFill>
                <a:latin typeface="Avenir Next" panose="020B0503020202020204" pitchFamily="34" charset="0"/>
                <a:ea typeface="Calibri" panose="020F0502020204030204" pitchFamily="34" charset="0"/>
                <a:cs typeface="Calibri" panose="020F0502020204030204" pitchFamily="34" charset="0"/>
              </a:rPr>
              <a:t> </a:t>
            </a:r>
            <a:r>
              <a:rPr lang="it-IT" sz="1400" dirty="0" err="1">
                <a:solidFill>
                  <a:srgbClr val="000000"/>
                </a:solidFill>
                <a:latin typeface="Avenir Next" panose="020B0503020202020204" pitchFamily="34" charset="0"/>
                <a:ea typeface="Calibri" panose="020F0502020204030204" pitchFamily="34" charset="0"/>
                <a:cs typeface="Calibri" panose="020F0502020204030204" pitchFamily="34" charset="0"/>
              </a:rPr>
              <a:t>least</a:t>
            </a:r>
            <a:r>
              <a:rPr lang="it-IT" sz="1400" dirty="0">
                <a:solidFill>
                  <a:srgbClr val="000000"/>
                </a:solidFill>
                <a:latin typeface="Avenir Next" panose="020B0503020202020204" pitchFamily="34" charset="0"/>
                <a:ea typeface="Calibri" panose="020F0502020204030204" pitchFamily="34" charset="0"/>
                <a:cs typeface="Calibri" panose="020F0502020204030204" pitchFamily="34" charset="0"/>
              </a:rPr>
              <a:t> </a:t>
            </a:r>
            <a:r>
              <a:rPr lang="it-IT" sz="1400" dirty="0" err="1">
                <a:solidFill>
                  <a:srgbClr val="000000"/>
                </a:solidFill>
                <a:latin typeface="Avenir Next" panose="020B0503020202020204" pitchFamily="34" charset="0"/>
                <a:ea typeface="Calibri" panose="020F0502020204030204" pitchFamily="34" charset="0"/>
                <a:cs typeface="Calibri" panose="020F0502020204030204" pitchFamily="34" charset="0"/>
              </a:rPr>
              <a:t>at</a:t>
            </a:r>
            <a:r>
              <a:rPr lang="it-IT" sz="1400" dirty="0">
                <a:solidFill>
                  <a:srgbClr val="000000"/>
                </a:solidFill>
                <a:latin typeface="Avenir Next" panose="020B0503020202020204" pitchFamily="34" charset="0"/>
                <a:ea typeface="Calibri" panose="020F0502020204030204" pitchFamily="34" charset="0"/>
                <a:cs typeface="Calibri" panose="020F0502020204030204" pitchFamily="34" charset="0"/>
              </a:rPr>
              <a:t> KPI </a:t>
            </a:r>
            <a:r>
              <a:rPr lang="it-IT" sz="1400" dirty="0" err="1">
                <a:solidFill>
                  <a:srgbClr val="000000"/>
                </a:solidFill>
                <a:latin typeface="Avenir Next" panose="020B0503020202020204" pitchFamily="34" charset="0"/>
                <a:ea typeface="Calibri" panose="020F0502020204030204" pitchFamily="34" charset="0"/>
                <a:cs typeface="Calibri" panose="020F0502020204030204" pitchFamily="34" charset="0"/>
              </a:rPr>
              <a:t>level</a:t>
            </a:r>
            <a:r>
              <a:rPr lang="it-IT" sz="1400" dirty="0">
                <a:solidFill>
                  <a:srgbClr val="000000"/>
                </a:solidFill>
                <a:latin typeface="Avenir Next" panose="020B0503020202020204" pitchFamily="34" charset="0"/>
                <a:ea typeface="Calibri" panose="020F0502020204030204" pitchFamily="34" charset="0"/>
                <a:cs typeface="Calibri" panose="020F0502020204030204" pitchFamily="34" charset="0"/>
              </a:rPr>
              <a:t> 1</a:t>
            </a:r>
          </a:p>
        </p:txBody>
      </p:sp>
      <p:sp>
        <p:nvSpPr>
          <p:cNvPr id="49" name="Rettangolo 48">
            <a:extLst>
              <a:ext uri="{FF2B5EF4-FFF2-40B4-BE49-F238E27FC236}">
                <a16:creationId xmlns:a16="http://schemas.microsoft.com/office/drawing/2014/main" id="{FE2C257B-BC73-4471-8457-2819F11D3CDD}"/>
              </a:ext>
            </a:extLst>
          </p:cNvPr>
          <p:cNvSpPr/>
          <p:nvPr/>
        </p:nvSpPr>
        <p:spPr>
          <a:xfrm>
            <a:off x="5784985" y="4293948"/>
            <a:ext cx="2091771" cy="1080000"/>
          </a:xfrm>
          <a:prstGeom prst="rect">
            <a:avLst/>
          </a:prstGeom>
          <a:noFill/>
          <a:ln w="12700">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it-IT" sz="1400" dirty="0">
                <a:solidFill>
                  <a:srgbClr val="000000"/>
                </a:solidFill>
                <a:latin typeface="Avenir Next" panose="020B0503020202020204" pitchFamily="34" charset="0"/>
                <a:ea typeface="Calibri" panose="020F0502020204030204" pitchFamily="34" charset="0"/>
                <a:cs typeface="Calibri" panose="020F0502020204030204" pitchFamily="34" charset="0"/>
              </a:rPr>
              <a:t>List of </a:t>
            </a:r>
            <a:r>
              <a:rPr lang="it-IT" sz="1400" dirty="0" err="1">
                <a:solidFill>
                  <a:srgbClr val="000000"/>
                </a:solidFill>
                <a:latin typeface="Avenir Next" panose="020B0503020202020204" pitchFamily="34" charset="0"/>
                <a:ea typeface="Calibri" panose="020F0502020204030204" pitchFamily="34" charset="0"/>
                <a:cs typeface="Calibri" panose="020F0502020204030204" pitchFamily="34" charset="0"/>
              </a:rPr>
              <a:t>individual</a:t>
            </a:r>
            <a:r>
              <a:rPr lang="it-IT" sz="1400" dirty="0">
                <a:solidFill>
                  <a:srgbClr val="000000"/>
                </a:solidFill>
                <a:latin typeface="Avenir Next" panose="020B0503020202020204" pitchFamily="34" charset="0"/>
                <a:ea typeface="Calibri" panose="020F0502020204030204" pitchFamily="34" charset="0"/>
                <a:cs typeface="Calibri" panose="020F0502020204030204" pitchFamily="34" charset="0"/>
              </a:rPr>
              <a:t> ESG </a:t>
            </a:r>
            <a:r>
              <a:rPr lang="it-IT" sz="1400" dirty="0" err="1">
                <a:solidFill>
                  <a:srgbClr val="000000"/>
                </a:solidFill>
                <a:latin typeface="Avenir Next" panose="020B0503020202020204" pitchFamily="34" charset="0"/>
                <a:ea typeface="Calibri" panose="020F0502020204030204" pitchFamily="34" charset="0"/>
                <a:cs typeface="Calibri" panose="020F0502020204030204" pitchFamily="34" charset="0"/>
              </a:rPr>
              <a:t>KPIs</a:t>
            </a:r>
            <a:endParaRPr lang="it-IT" sz="1400" dirty="0">
              <a:solidFill>
                <a:srgbClr val="000000"/>
              </a:solidFill>
              <a:latin typeface="Avenir Next" panose="020B0503020202020204" pitchFamily="34" charset="0"/>
              <a:ea typeface="Calibri" panose="020F0502020204030204" pitchFamily="34" charset="0"/>
              <a:cs typeface="Calibri" panose="020F0502020204030204" pitchFamily="34" charset="0"/>
            </a:endParaRPr>
          </a:p>
          <a:p>
            <a:pPr algn="ctr">
              <a:spcAft>
                <a:spcPts val="0"/>
              </a:spcAft>
            </a:pPr>
            <a:r>
              <a:rPr lang="it-IT" sz="1400" dirty="0" err="1">
                <a:solidFill>
                  <a:srgbClr val="000000"/>
                </a:solidFill>
                <a:latin typeface="Avenir Next" panose="020B0503020202020204" pitchFamily="34" charset="0"/>
                <a:ea typeface="Calibri" panose="020F0502020204030204" pitchFamily="34" charset="0"/>
                <a:cs typeface="Calibri" panose="020F0502020204030204" pitchFamily="34" charset="0"/>
              </a:rPr>
              <a:t>suited</a:t>
            </a:r>
            <a:r>
              <a:rPr lang="it-IT" sz="1400" dirty="0">
                <a:solidFill>
                  <a:srgbClr val="000000"/>
                </a:solidFill>
                <a:latin typeface="Avenir Next" panose="020B0503020202020204" pitchFamily="34" charset="0"/>
                <a:ea typeface="Calibri" panose="020F0502020204030204" pitchFamily="34" charset="0"/>
                <a:cs typeface="Calibri" panose="020F0502020204030204" pitchFamily="34" charset="0"/>
              </a:rPr>
              <a:t> to the </a:t>
            </a:r>
            <a:r>
              <a:rPr lang="it-IT" sz="1400" dirty="0" err="1">
                <a:solidFill>
                  <a:srgbClr val="000000"/>
                </a:solidFill>
                <a:latin typeface="Avenir Next" panose="020B0503020202020204" pitchFamily="34" charset="0"/>
                <a:ea typeface="Calibri" panose="020F0502020204030204" pitchFamily="34" charset="0"/>
                <a:cs typeface="Calibri" panose="020F0502020204030204" pitchFamily="34" charset="0"/>
              </a:rPr>
              <a:t>needs</a:t>
            </a:r>
            <a:r>
              <a:rPr lang="it-IT" sz="1400" dirty="0">
                <a:solidFill>
                  <a:srgbClr val="000000"/>
                </a:solidFill>
                <a:latin typeface="Avenir Next" panose="020B0503020202020204" pitchFamily="34" charset="0"/>
                <a:ea typeface="Calibri" panose="020F0502020204030204" pitchFamily="34" charset="0"/>
                <a:cs typeface="Calibri" panose="020F0502020204030204" pitchFamily="34" charset="0"/>
              </a:rPr>
              <a:t> of the </a:t>
            </a:r>
            <a:r>
              <a:rPr lang="it-IT" sz="1400" dirty="0" err="1">
                <a:solidFill>
                  <a:srgbClr val="000000"/>
                </a:solidFill>
                <a:latin typeface="Avenir Next" panose="020B0503020202020204" pitchFamily="34" charset="0"/>
                <a:ea typeface="Calibri" panose="020F0502020204030204" pitchFamily="34" charset="0"/>
                <a:cs typeface="Calibri" panose="020F0502020204030204" pitchFamily="34" charset="0"/>
              </a:rPr>
              <a:t>specific</a:t>
            </a:r>
            <a:r>
              <a:rPr lang="it-IT" sz="1400" dirty="0">
                <a:solidFill>
                  <a:srgbClr val="000000"/>
                </a:solidFill>
                <a:latin typeface="Avenir Next" panose="020B0503020202020204" pitchFamily="34" charset="0"/>
                <a:ea typeface="Calibri" panose="020F0502020204030204" pitchFamily="34" charset="0"/>
                <a:cs typeface="Calibri" panose="020F0502020204030204" pitchFamily="34" charset="0"/>
              </a:rPr>
              <a:t> </a:t>
            </a:r>
            <a:r>
              <a:rPr lang="it-IT" sz="1400" dirty="0" err="1">
                <a:solidFill>
                  <a:srgbClr val="000000"/>
                </a:solidFill>
                <a:latin typeface="Avenir Next" panose="020B0503020202020204" pitchFamily="34" charset="0"/>
                <a:ea typeface="Calibri" panose="020F0502020204030204" pitchFamily="34" charset="0"/>
                <a:cs typeface="Calibri" panose="020F0502020204030204" pitchFamily="34" charset="0"/>
              </a:rPr>
              <a:t>sectors</a:t>
            </a:r>
            <a:r>
              <a:rPr lang="it-IT" sz="1400" dirty="0">
                <a:solidFill>
                  <a:srgbClr val="000000"/>
                </a:solidFill>
                <a:latin typeface="Avenir Next" panose="020B0503020202020204" pitchFamily="34" charset="0"/>
                <a:ea typeface="Calibri" panose="020F0502020204030204" pitchFamily="34" charset="0"/>
                <a:cs typeface="Calibri" panose="020F0502020204030204" pitchFamily="34" charset="0"/>
              </a:rPr>
              <a:t> </a:t>
            </a:r>
          </a:p>
        </p:txBody>
      </p:sp>
      <p:cxnSp>
        <p:nvCxnSpPr>
          <p:cNvPr id="50" name="Connettore a gomito 49">
            <a:extLst>
              <a:ext uri="{FF2B5EF4-FFF2-40B4-BE49-F238E27FC236}">
                <a16:creationId xmlns:a16="http://schemas.microsoft.com/office/drawing/2014/main" id="{E576A52A-CB28-4659-A839-482962B12EA5}"/>
              </a:ext>
            </a:extLst>
          </p:cNvPr>
          <p:cNvCxnSpPr>
            <a:cxnSpLocks/>
            <a:stCxn id="48" idx="1"/>
            <a:endCxn id="49" idx="2"/>
          </p:cNvCxnSpPr>
          <p:nvPr/>
        </p:nvCxnSpPr>
        <p:spPr>
          <a:xfrm rot="10800000" flipV="1">
            <a:off x="6830871" y="5204480"/>
            <a:ext cx="1293862" cy="169467"/>
          </a:xfrm>
          <a:prstGeom prst="bentConnector4">
            <a:avLst>
              <a:gd name="adj1" fmla="val 9583"/>
              <a:gd name="adj2" fmla="val 735868"/>
            </a:avLst>
          </a:prstGeom>
          <a:ln w="38100"/>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537DE4E0-C5A0-567E-75ED-28FF973215F8}"/>
              </a:ext>
            </a:extLst>
          </p:cNvPr>
          <p:cNvSpPr txBox="1"/>
          <p:nvPr/>
        </p:nvSpPr>
        <p:spPr>
          <a:xfrm>
            <a:off x="5514543" y="1154253"/>
            <a:ext cx="6094140" cy="646331"/>
          </a:xfrm>
          <a:prstGeom prst="rect">
            <a:avLst/>
          </a:prstGeom>
          <a:noFill/>
        </p:spPr>
        <p:txBody>
          <a:bodyPr wrap="square">
            <a:spAutoFit/>
          </a:bodyPr>
          <a:lstStyle/>
          <a:p>
            <a:pPr algn="ctr"/>
            <a:r>
              <a:rPr lang="it-IT" dirty="0" err="1">
                <a:latin typeface="Avenir Next" panose="020B0503020202020204" pitchFamily="34" charset="0"/>
              </a:rPr>
              <a:t>Concretely</a:t>
            </a:r>
            <a:r>
              <a:rPr lang="it-IT" dirty="0">
                <a:latin typeface="Avenir Next" panose="020B0503020202020204" pitchFamily="34" charset="0"/>
              </a:rPr>
              <a:t> </a:t>
            </a:r>
            <a:r>
              <a:rPr lang="it-IT" dirty="0" err="1">
                <a:latin typeface="Avenir Next" panose="020B0503020202020204" pitchFamily="34" charset="0"/>
              </a:rPr>
              <a:t>measurable</a:t>
            </a:r>
            <a:r>
              <a:rPr lang="it-IT" dirty="0">
                <a:latin typeface="Avenir Next" panose="020B0503020202020204" pitchFamily="34" charset="0"/>
              </a:rPr>
              <a:t> </a:t>
            </a:r>
            <a:r>
              <a:rPr lang="it-IT" dirty="0" err="1">
                <a:latin typeface="Avenir Next" panose="020B0503020202020204" pitchFamily="34" charset="0"/>
              </a:rPr>
              <a:t>values</a:t>
            </a:r>
            <a:r>
              <a:rPr lang="it-IT" dirty="0">
                <a:latin typeface="Avenir Next" panose="020B0503020202020204" pitchFamily="34" charset="0"/>
              </a:rPr>
              <a:t>, </a:t>
            </a:r>
            <a:r>
              <a:rPr lang="it-IT" dirty="0" err="1">
                <a:latin typeface="Avenir Next" panose="020B0503020202020204" pitchFamily="34" charset="0"/>
              </a:rPr>
              <a:t>helping</a:t>
            </a:r>
            <a:r>
              <a:rPr lang="it-IT" dirty="0">
                <a:latin typeface="Avenir Next" panose="020B0503020202020204" pitchFamily="34" charset="0"/>
              </a:rPr>
              <a:t> to </a:t>
            </a:r>
            <a:r>
              <a:rPr lang="it-IT" dirty="0" err="1">
                <a:latin typeface="Avenir Next" panose="020B0503020202020204" pitchFamily="34" charset="0"/>
              </a:rPr>
              <a:t>calculate</a:t>
            </a:r>
            <a:r>
              <a:rPr lang="it-IT" dirty="0">
                <a:latin typeface="Avenir Next" panose="020B0503020202020204" pitchFamily="34" charset="0"/>
              </a:rPr>
              <a:t> the </a:t>
            </a:r>
            <a:r>
              <a:rPr lang="it-IT" dirty="0" err="1">
                <a:latin typeface="Avenir Next" panose="020B0503020202020204" pitchFamily="34" charset="0"/>
              </a:rPr>
              <a:t>sustainable</a:t>
            </a:r>
            <a:r>
              <a:rPr lang="it-IT" dirty="0">
                <a:latin typeface="Avenir Next" panose="020B0503020202020204" pitchFamily="34" charset="0"/>
              </a:rPr>
              <a:t> and </a:t>
            </a:r>
            <a:r>
              <a:rPr lang="it-IT" dirty="0" err="1">
                <a:latin typeface="Avenir Next" panose="020B0503020202020204" pitchFamily="34" charset="0"/>
              </a:rPr>
              <a:t>environmental</a:t>
            </a:r>
            <a:r>
              <a:rPr lang="it-IT" dirty="0">
                <a:latin typeface="Avenir Next" panose="020B0503020202020204" pitchFamily="34" charset="0"/>
              </a:rPr>
              <a:t> impact of a business</a:t>
            </a:r>
          </a:p>
        </p:txBody>
      </p:sp>
      <p:grpSp>
        <p:nvGrpSpPr>
          <p:cNvPr id="3" name="Gruppo 2">
            <a:extLst>
              <a:ext uri="{FF2B5EF4-FFF2-40B4-BE49-F238E27FC236}">
                <a16:creationId xmlns:a16="http://schemas.microsoft.com/office/drawing/2014/main" id="{B92D2781-B6D9-9A84-BD6E-4679E060A660}"/>
              </a:ext>
            </a:extLst>
          </p:cNvPr>
          <p:cNvGrpSpPr/>
          <p:nvPr/>
        </p:nvGrpSpPr>
        <p:grpSpPr>
          <a:xfrm>
            <a:off x="9335295" y="6261287"/>
            <a:ext cx="2433930" cy="456929"/>
            <a:chOff x="9335295" y="6236411"/>
            <a:chExt cx="2462696" cy="481806"/>
          </a:xfrm>
        </p:grpSpPr>
        <p:pic>
          <p:nvPicPr>
            <p:cNvPr id="4" name="Immagine 3">
              <a:extLst>
                <a:ext uri="{FF2B5EF4-FFF2-40B4-BE49-F238E27FC236}">
                  <a16:creationId xmlns:a16="http://schemas.microsoft.com/office/drawing/2014/main" id="{FB81D75B-BC27-86E3-4F2C-D532DF71055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61402" y="6246215"/>
              <a:ext cx="736589" cy="462198"/>
            </a:xfrm>
            <a:prstGeom prst="rect">
              <a:avLst/>
            </a:prstGeom>
          </p:spPr>
        </p:pic>
        <p:pic>
          <p:nvPicPr>
            <p:cNvPr id="9" name="Immagine 8" descr="Immagine che contiene testo&#10;&#10;Descrizione generata automaticamente">
              <a:extLst>
                <a:ext uri="{FF2B5EF4-FFF2-40B4-BE49-F238E27FC236}">
                  <a16:creationId xmlns:a16="http://schemas.microsoft.com/office/drawing/2014/main" id="{CBE58202-9D8D-E5DE-F392-AAAEE7315C6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1957"/>
            <a:stretch/>
          </p:blipFill>
          <p:spPr>
            <a:xfrm>
              <a:off x="9335295" y="6236411"/>
              <a:ext cx="1546379" cy="481806"/>
            </a:xfrm>
            <a:prstGeom prst="rect">
              <a:avLst/>
            </a:prstGeom>
          </p:spPr>
        </p:pic>
      </p:grpSp>
      <p:sp>
        <p:nvSpPr>
          <p:cNvPr id="10" name="Segnaposto data 9">
            <a:extLst>
              <a:ext uri="{FF2B5EF4-FFF2-40B4-BE49-F238E27FC236}">
                <a16:creationId xmlns:a16="http://schemas.microsoft.com/office/drawing/2014/main" id="{CD4CCA7A-B1FA-EE5A-4985-218E4EAFDDCD}"/>
              </a:ext>
            </a:extLst>
          </p:cNvPr>
          <p:cNvSpPr>
            <a:spLocks noGrp="1"/>
          </p:cNvSpPr>
          <p:nvPr>
            <p:ph type="dt" sz="half" idx="10"/>
          </p:nvPr>
        </p:nvSpPr>
        <p:spPr/>
        <p:txBody>
          <a:bodyPr/>
          <a:lstStyle/>
          <a:p>
            <a:r>
              <a:rPr lang="it-IT"/>
              <a:t>Maria Marsella  - Sapienza Univ. Roma</a:t>
            </a:r>
            <a:endParaRPr lang="it-IT" dirty="0"/>
          </a:p>
        </p:txBody>
      </p:sp>
      <p:sp>
        <p:nvSpPr>
          <p:cNvPr id="11" name="Segnaposto piè di pagina 10">
            <a:extLst>
              <a:ext uri="{FF2B5EF4-FFF2-40B4-BE49-F238E27FC236}">
                <a16:creationId xmlns:a16="http://schemas.microsoft.com/office/drawing/2014/main" id="{03D0BCA5-A150-0062-89BB-23CDFFE5862F}"/>
              </a:ext>
            </a:extLst>
          </p:cNvPr>
          <p:cNvSpPr>
            <a:spLocks noGrp="1"/>
          </p:cNvSpPr>
          <p:nvPr>
            <p:ph type="ftr" sz="quarter" idx="11"/>
          </p:nvPr>
        </p:nvSpPr>
        <p:spPr>
          <a:xfrm>
            <a:off x="2921699" y="6462441"/>
            <a:ext cx="5220191" cy="365125"/>
          </a:xfrm>
        </p:spPr>
        <p:txBody>
          <a:bodyPr/>
          <a:lstStyle/>
          <a:p>
            <a:r>
              <a:rPr lang="en-US" dirty="0"/>
              <a:t>Parallel Session on Sustainability, Barcelona,  June 17, 2024</a:t>
            </a:r>
            <a:endParaRPr lang="it-IT" dirty="0"/>
          </a:p>
        </p:txBody>
      </p:sp>
    </p:spTree>
    <p:extLst>
      <p:ext uri="{BB962C8B-B14F-4D97-AF65-F5344CB8AC3E}">
        <p14:creationId xmlns:p14="http://schemas.microsoft.com/office/powerpoint/2010/main" val="579817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924E3234-6BD1-FCCC-18D7-BFA2F353F5BB}"/>
              </a:ext>
            </a:extLst>
          </p:cNvPr>
          <p:cNvSpPr txBox="1"/>
          <p:nvPr/>
        </p:nvSpPr>
        <p:spPr>
          <a:xfrm>
            <a:off x="192358" y="1331900"/>
            <a:ext cx="9967642" cy="523220"/>
          </a:xfrm>
          <a:prstGeom prst="rect">
            <a:avLst/>
          </a:prstGeom>
          <a:noFill/>
        </p:spPr>
        <p:txBody>
          <a:bodyPr wrap="square">
            <a:spAutoFit/>
          </a:bodyPr>
          <a:lstStyle/>
          <a:p>
            <a:r>
              <a:rPr lang="it-IT" sz="2800" dirty="0">
                <a:solidFill>
                  <a:srgbClr val="B27F47"/>
                </a:solidFill>
                <a:latin typeface="Avenir Next" panose="020B0503020202020204" pitchFamily="34" charset="0"/>
              </a:rPr>
              <a:t>CAM CRITERIA - Minimum </a:t>
            </a:r>
            <a:r>
              <a:rPr lang="it-IT" sz="2800" dirty="0" err="1">
                <a:solidFill>
                  <a:srgbClr val="B27F47"/>
                </a:solidFill>
                <a:latin typeface="Avenir Next" panose="020B0503020202020204" pitchFamily="34" charset="0"/>
              </a:rPr>
              <a:t>Environmental</a:t>
            </a:r>
            <a:r>
              <a:rPr lang="it-IT" sz="2800" dirty="0">
                <a:solidFill>
                  <a:srgbClr val="B27F47"/>
                </a:solidFill>
                <a:latin typeface="Avenir Next" panose="020B0503020202020204" pitchFamily="34" charset="0"/>
              </a:rPr>
              <a:t> </a:t>
            </a:r>
            <a:r>
              <a:rPr lang="it-IT" sz="2800" dirty="0" err="1">
                <a:solidFill>
                  <a:srgbClr val="B27F47"/>
                </a:solidFill>
                <a:latin typeface="Avenir Next" panose="020B0503020202020204" pitchFamily="34" charset="0"/>
              </a:rPr>
              <a:t>Criteria</a:t>
            </a:r>
            <a:endParaRPr lang="it-IT" sz="2800" dirty="0">
              <a:solidFill>
                <a:srgbClr val="B27F47"/>
              </a:solidFill>
              <a:latin typeface="Avenir Next" panose="020B0503020202020204" pitchFamily="34" charset="0"/>
            </a:endParaRPr>
          </a:p>
        </p:txBody>
      </p:sp>
      <p:sp>
        <p:nvSpPr>
          <p:cNvPr id="13" name="CasellaDiTesto 12">
            <a:extLst>
              <a:ext uri="{FF2B5EF4-FFF2-40B4-BE49-F238E27FC236}">
                <a16:creationId xmlns:a16="http://schemas.microsoft.com/office/drawing/2014/main" id="{3261F212-649C-21A6-2FA2-BB3191CA0E7A}"/>
              </a:ext>
            </a:extLst>
          </p:cNvPr>
          <p:cNvSpPr txBox="1"/>
          <p:nvPr/>
        </p:nvSpPr>
        <p:spPr>
          <a:xfrm>
            <a:off x="192357" y="2016042"/>
            <a:ext cx="10729071" cy="1015663"/>
          </a:xfrm>
          <a:prstGeom prst="rect">
            <a:avLst/>
          </a:prstGeom>
          <a:noFill/>
        </p:spPr>
        <p:txBody>
          <a:bodyPr wrap="square">
            <a:spAutoFit/>
          </a:bodyPr>
          <a:lstStyle/>
          <a:p>
            <a:pPr algn="ctr"/>
            <a:r>
              <a:rPr lang="it-IT" sz="2000" dirty="0" err="1">
                <a:latin typeface="Avenir Next" panose="020B0503020202020204" pitchFamily="34" charset="0"/>
              </a:rPr>
              <a:t>Environmental</a:t>
            </a:r>
            <a:r>
              <a:rPr lang="it-IT" sz="2000" dirty="0">
                <a:latin typeface="Avenir Next" panose="020B0503020202020204" pitchFamily="34" charset="0"/>
              </a:rPr>
              <a:t> </a:t>
            </a:r>
            <a:r>
              <a:rPr lang="it-IT" sz="2000" dirty="0" err="1">
                <a:latin typeface="Avenir Next" panose="020B0503020202020204" pitchFamily="34" charset="0"/>
              </a:rPr>
              <a:t>requirements</a:t>
            </a:r>
            <a:r>
              <a:rPr lang="it-IT" sz="2000" dirty="0">
                <a:latin typeface="Avenir Next" panose="020B0503020202020204" pitchFamily="34" charset="0"/>
              </a:rPr>
              <a:t>, </a:t>
            </a:r>
            <a:r>
              <a:rPr lang="it-IT" sz="2000" dirty="0" err="1">
                <a:latin typeface="Avenir Next" panose="020B0503020202020204" pitchFamily="34" charset="0"/>
              </a:rPr>
              <a:t>defined</a:t>
            </a:r>
            <a:r>
              <a:rPr lang="it-IT" sz="2000" dirty="0">
                <a:latin typeface="Avenir Next" panose="020B0503020202020204" pitchFamily="34" charset="0"/>
              </a:rPr>
              <a:t> for the </a:t>
            </a:r>
            <a:r>
              <a:rPr lang="it-IT" sz="2000" dirty="0" err="1">
                <a:latin typeface="Avenir Next" panose="020B0503020202020204" pitchFamily="34" charset="0"/>
              </a:rPr>
              <a:t>different</a:t>
            </a:r>
            <a:r>
              <a:rPr lang="it-IT" sz="2000" dirty="0">
                <a:latin typeface="Avenir Next" panose="020B0503020202020204" pitchFamily="34" charset="0"/>
              </a:rPr>
              <a:t> stages of the </a:t>
            </a:r>
            <a:r>
              <a:rPr lang="it-IT" sz="2000" dirty="0" err="1">
                <a:latin typeface="Avenir Next" panose="020B0503020202020204" pitchFamily="34" charset="0"/>
              </a:rPr>
              <a:t>purchasing</a:t>
            </a:r>
            <a:r>
              <a:rPr lang="it-IT" sz="2000" dirty="0">
                <a:latin typeface="Avenir Next" panose="020B0503020202020204" pitchFamily="34" charset="0"/>
              </a:rPr>
              <a:t> </a:t>
            </a:r>
            <a:r>
              <a:rPr lang="it-IT" sz="2000" dirty="0" err="1">
                <a:latin typeface="Avenir Next" panose="020B0503020202020204" pitchFamily="34" charset="0"/>
              </a:rPr>
              <a:t>process</a:t>
            </a:r>
            <a:r>
              <a:rPr lang="it-IT" sz="2000" dirty="0">
                <a:latin typeface="Avenir Next" panose="020B0503020202020204" pitchFamily="34" charset="0"/>
              </a:rPr>
              <a:t>, </a:t>
            </a:r>
            <a:r>
              <a:rPr lang="it-IT" sz="2000" dirty="0" err="1">
                <a:latin typeface="Avenir Next" panose="020B0503020202020204" pitchFamily="34" charset="0"/>
              </a:rPr>
              <a:t>aiming</a:t>
            </a:r>
            <a:r>
              <a:rPr lang="it-IT" sz="2000" dirty="0">
                <a:latin typeface="Avenir Next" panose="020B0503020202020204" pitchFamily="34" charset="0"/>
              </a:rPr>
              <a:t> </a:t>
            </a:r>
            <a:r>
              <a:rPr lang="it-IT" sz="2000" dirty="0" err="1">
                <a:latin typeface="Avenir Next" panose="020B0503020202020204" pitchFamily="34" charset="0"/>
              </a:rPr>
              <a:t>at</a:t>
            </a:r>
            <a:r>
              <a:rPr lang="it-IT" sz="2000" dirty="0">
                <a:latin typeface="Avenir Next" panose="020B0503020202020204" pitchFamily="34" charset="0"/>
              </a:rPr>
              <a:t> </a:t>
            </a:r>
            <a:r>
              <a:rPr lang="it-IT" sz="2000" dirty="0" err="1">
                <a:latin typeface="Avenir Next" panose="020B0503020202020204" pitchFamily="34" charset="0"/>
              </a:rPr>
              <a:t>identifying</a:t>
            </a:r>
            <a:r>
              <a:rPr lang="it-IT" sz="2000" dirty="0">
                <a:latin typeface="Avenir Next" panose="020B0503020202020204" pitchFamily="34" charset="0"/>
              </a:rPr>
              <a:t> the best design </a:t>
            </a:r>
            <a:r>
              <a:rPr lang="it-IT" sz="2000" dirty="0" err="1">
                <a:latin typeface="Avenir Next" panose="020B0503020202020204" pitchFamily="34" charset="0"/>
              </a:rPr>
              <a:t>solution</a:t>
            </a:r>
            <a:r>
              <a:rPr lang="it-IT" sz="2000" dirty="0">
                <a:latin typeface="Avenir Next" panose="020B0503020202020204" pitchFamily="34" charset="0"/>
              </a:rPr>
              <a:t>, product or service in </a:t>
            </a:r>
            <a:r>
              <a:rPr lang="it-IT" sz="2000" dirty="0" err="1">
                <a:latin typeface="Avenir Next" panose="020B0503020202020204" pitchFamily="34" charset="0"/>
              </a:rPr>
              <a:t>environmental</a:t>
            </a:r>
            <a:r>
              <a:rPr lang="it-IT" sz="2000" dirty="0">
                <a:latin typeface="Avenir Next" panose="020B0503020202020204" pitchFamily="34" charset="0"/>
              </a:rPr>
              <a:t> </a:t>
            </a:r>
            <a:r>
              <a:rPr lang="it-IT" sz="2000" dirty="0" err="1">
                <a:latin typeface="Avenir Next" panose="020B0503020202020204" pitchFamily="34" charset="0"/>
              </a:rPr>
              <a:t>terms</a:t>
            </a:r>
            <a:r>
              <a:rPr lang="it-IT" sz="2000" dirty="0">
                <a:latin typeface="Avenir Next" panose="020B0503020202020204" pitchFamily="34" charset="0"/>
              </a:rPr>
              <a:t> </a:t>
            </a:r>
            <a:r>
              <a:rPr lang="it-IT" sz="2000" dirty="0" err="1">
                <a:latin typeface="Avenir Next" panose="020B0503020202020204" pitchFamily="34" charset="0"/>
              </a:rPr>
              <a:t>throughout</a:t>
            </a:r>
            <a:r>
              <a:rPr lang="it-IT" sz="2000" dirty="0">
                <a:latin typeface="Avenir Next" panose="020B0503020202020204" pitchFamily="34" charset="0"/>
              </a:rPr>
              <a:t> the life </a:t>
            </a:r>
            <a:r>
              <a:rPr lang="it-IT" sz="2000" dirty="0" err="1">
                <a:latin typeface="Avenir Next" panose="020B0503020202020204" pitchFamily="34" charset="0"/>
              </a:rPr>
              <a:t>cycle</a:t>
            </a:r>
            <a:r>
              <a:rPr lang="it-IT" sz="2000" dirty="0">
                <a:latin typeface="Avenir Next" panose="020B0503020202020204" pitchFamily="34" charset="0"/>
              </a:rPr>
              <a:t>, </a:t>
            </a:r>
            <a:r>
              <a:rPr lang="it-IT" sz="2000" dirty="0" err="1">
                <a:latin typeface="Avenir Next" panose="020B0503020202020204" pitchFamily="34" charset="0"/>
              </a:rPr>
              <a:t>taking</a:t>
            </a:r>
            <a:r>
              <a:rPr lang="it-IT" sz="2000" dirty="0">
                <a:latin typeface="Avenir Next" panose="020B0503020202020204" pitchFamily="34" charset="0"/>
              </a:rPr>
              <a:t> </a:t>
            </a:r>
            <a:r>
              <a:rPr lang="it-IT" sz="2000" dirty="0" err="1">
                <a:latin typeface="Avenir Next" panose="020B0503020202020204" pitchFamily="34" charset="0"/>
              </a:rPr>
              <a:t>into</a:t>
            </a:r>
            <a:r>
              <a:rPr lang="it-IT" sz="2000" dirty="0">
                <a:latin typeface="Avenir Next" panose="020B0503020202020204" pitchFamily="34" charset="0"/>
              </a:rPr>
              <a:t> account market </a:t>
            </a:r>
            <a:r>
              <a:rPr lang="it-IT" sz="2000" dirty="0" err="1">
                <a:latin typeface="Avenir Next" panose="020B0503020202020204" pitchFamily="34" charset="0"/>
              </a:rPr>
              <a:t>availability</a:t>
            </a:r>
            <a:endParaRPr lang="it-IT" sz="2000" dirty="0">
              <a:latin typeface="Avenir Next" panose="020B0503020202020204" pitchFamily="34" charset="0"/>
            </a:endParaRPr>
          </a:p>
        </p:txBody>
      </p:sp>
      <p:sp>
        <p:nvSpPr>
          <p:cNvPr id="3" name="CasellaDiTesto 2">
            <a:extLst>
              <a:ext uri="{FF2B5EF4-FFF2-40B4-BE49-F238E27FC236}">
                <a16:creationId xmlns:a16="http://schemas.microsoft.com/office/drawing/2014/main" id="{2360D1CE-0B8C-FD8A-BFF7-5CC1624C7069}"/>
              </a:ext>
            </a:extLst>
          </p:cNvPr>
          <p:cNvSpPr txBox="1"/>
          <p:nvPr/>
        </p:nvSpPr>
        <p:spPr>
          <a:xfrm>
            <a:off x="8697590" y="3530540"/>
            <a:ext cx="3333448" cy="2400657"/>
          </a:xfrm>
          <a:prstGeom prst="rect">
            <a:avLst/>
          </a:prstGeom>
          <a:noFill/>
        </p:spPr>
        <p:txBody>
          <a:bodyPr wrap="square">
            <a:spAutoFit/>
          </a:bodyPr>
          <a:lstStyle/>
          <a:p>
            <a:pPr lvl="0">
              <a:spcBef>
                <a:spcPts val="600"/>
              </a:spcBef>
              <a:spcAft>
                <a:spcPts val="600"/>
              </a:spcAft>
              <a:tabLst>
                <a:tab pos="457200" algn="l"/>
              </a:tabLst>
            </a:pPr>
            <a:r>
              <a:rPr lang="it-IT" sz="2000" dirty="0" err="1">
                <a:latin typeface="Avenir Next" panose="020B0503020202020204" pitchFamily="34" charset="0"/>
              </a:rPr>
              <a:t>Examples</a:t>
            </a:r>
            <a:r>
              <a:rPr lang="it-IT" sz="2000" dirty="0">
                <a:latin typeface="Avenir Next" panose="020B0503020202020204" pitchFamily="34" charset="0"/>
              </a:rPr>
              <a:t>:</a:t>
            </a:r>
          </a:p>
          <a:p>
            <a:pPr marL="285750" lvl="0" indent="-285750">
              <a:spcBef>
                <a:spcPts val="600"/>
              </a:spcBef>
              <a:spcAft>
                <a:spcPts val="600"/>
              </a:spcAft>
              <a:buFont typeface="Wingdings" panose="05000000000000000000" pitchFamily="2" charset="2"/>
              <a:buChar char="§"/>
              <a:tabLst>
                <a:tab pos="457200" algn="l"/>
              </a:tabLst>
            </a:pPr>
            <a:r>
              <a:rPr lang="it-IT" sz="2000" dirty="0">
                <a:latin typeface="Avenir Next" panose="020B0503020202020204" pitchFamily="34" charset="0"/>
              </a:rPr>
              <a:t>Use of </a:t>
            </a:r>
            <a:r>
              <a:rPr lang="it-IT" sz="2000" dirty="0" err="1">
                <a:latin typeface="Avenir Next" panose="020B0503020202020204" pitchFamily="34" charset="0"/>
              </a:rPr>
              <a:t>recycled</a:t>
            </a:r>
            <a:r>
              <a:rPr lang="it-IT" sz="2000" dirty="0">
                <a:latin typeface="Avenir Next" panose="020B0503020202020204" pitchFamily="34" charset="0"/>
              </a:rPr>
              <a:t> </a:t>
            </a:r>
            <a:r>
              <a:rPr lang="it-IT" sz="2000" dirty="0" err="1">
                <a:latin typeface="Avenir Next" panose="020B0503020202020204" pitchFamily="34" charset="0"/>
              </a:rPr>
              <a:t>materials</a:t>
            </a:r>
            <a:endParaRPr lang="it-IT" sz="2000" dirty="0">
              <a:latin typeface="Avenir Next" panose="020B0503020202020204" pitchFamily="34" charset="0"/>
            </a:endParaRPr>
          </a:p>
          <a:p>
            <a:pPr marL="285750" lvl="0" indent="-285750">
              <a:spcBef>
                <a:spcPts val="600"/>
              </a:spcBef>
              <a:spcAft>
                <a:spcPts val="600"/>
              </a:spcAft>
              <a:buFont typeface="Wingdings" panose="05000000000000000000" pitchFamily="2" charset="2"/>
              <a:buChar char="§"/>
              <a:tabLst>
                <a:tab pos="457200" algn="l"/>
              </a:tabLst>
            </a:pPr>
            <a:r>
              <a:rPr lang="it-IT" sz="2000" dirty="0">
                <a:latin typeface="Avenir Next" panose="020B0503020202020204" pitchFamily="34" charset="0"/>
              </a:rPr>
              <a:t>Energy </a:t>
            </a:r>
            <a:r>
              <a:rPr lang="it-IT" sz="2000" dirty="0" err="1">
                <a:latin typeface="Avenir Next" panose="020B0503020202020204" pitchFamily="34" charset="0"/>
              </a:rPr>
              <a:t>Efficiency</a:t>
            </a:r>
            <a:endParaRPr lang="it-IT" sz="2000" dirty="0">
              <a:latin typeface="Avenir Next" panose="020B0503020202020204" pitchFamily="34" charset="0"/>
            </a:endParaRPr>
          </a:p>
          <a:p>
            <a:pPr marL="285750" lvl="0" indent="-285750">
              <a:spcBef>
                <a:spcPts val="600"/>
              </a:spcBef>
              <a:spcAft>
                <a:spcPts val="600"/>
              </a:spcAft>
              <a:buFont typeface="Wingdings" panose="05000000000000000000" pitchFamily="2" charset="2"/>
              <a:buChar char="§"/>
              <a:tabLst>
                <a:tab pos="457200" algn="l"/>
              </a:tabLst>
            </a:pPr>
            <a:r>
              <a:rPr lang="it-IT" sz="2000" dirty="0" err="1">
                <a:latin typeface="Avenir Next" panose="020B0503020202020204" pitchFamily="34" charset="0"/>
              </a:rPr>
              <a:t>Reduction</a:t>
            </a:r>
            <a:r>
              <a:rPr lang="it-IT" sz="2000" dirty="0">
                <a:latin typeface="Avenir Next" panose="020B0503020202020204" pitchFamily="34" charset="0"/>
              </a:rPr>
              <a:t> in the use of </a:t>
            </a:r>
            <a:r>
              <a:rPr lang="it-IT" sz="2000" dirty="0" err="1">
                <a:latin typeface="Avenir Next" panose="020B0503020202020204" pitchFamily="34" charset="0"/>
              </a:rPr>
              <a:t>hazardous</a:t>
            </a:r>
            <a:r>
              <a:rPr lang="it-IT" sz="2000" dirty="0">
                <a:latin typeface="Avenir Next" panose="020B0503020202020204" pitchFamily="34" charset="0"/>
              </a:rPr>
              <a:t> </a:t>
            </a:r>
            <a:r>
              <a:rPr lang="it-IT" sz="2000" dirty="0" err="1">
                <a:latin typeface="Avenir Next" panose="020B0503020202020204" pitchFamily="34" charset="0"/>
              </a:rPr>
              <a:t>substances</a:t>
            </a:r>
            <a:endParaRPr lang="it-IT" sz="2000" dirty="0">
              <a:latin typeface="Avenir Next" panose="020B0503020202020204" pitchFamily="34" charset="0"/>
            </a:endParaRPr>
          </a:p>
        </p:txBody>
      </p:sp>
      <p:pic>
        <p:nvPicPr>
          <p:cNvPr id="6" name="Immagine 5">
            <a:extLst>
              <a:ext uri="{FF2B5EF4-FFF2-40B4-BE49-F238E27FC236}">
                <a16:creationId xmlns:a16="http://schemas.microsoft.com/office/drawing/2014/main" id="{C7BDEE1E-7221-9767-18B9-81E7587C8E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7685" y="3464586"/>
            <a:ext cx="8006117" cy="2532670"/>
          </a:xfrm>
          <a:prstGeom prst="rect">
            <a:avLst/>
          </a:prstGeom>
        </p:spPr>
      </p:pic>
      <p:grpSp>
        <p:nvGrpSpPr>
          <p:cNvPr id="4" name="Gruppo 3">
            <a:extLst>
              <a:ext uri="{FF2B5EF4-FFF2-40B4-BE49-F238E27FC236}">
                <a16:creationId xmlns:a16="http://schemas.microsoft.com/office/drawing/2014/main" id="{8B77F3D2-0E7C-2C26-D1DC-238432D5F545}"/>
              </a:ext>
            </a:extLst>
          </p:cNvPr>
          <p:cNvGrpSpPr/>
          <p:nvPr/>
        </p:nvGrpSpPr>
        <p:grpSpPr>
          <a:xfrm>
            <a:off x="9335295" y="6236411"/>
            <a:ext cx="2462696" cy="481806"/>
            <a:chOff x="9335295" y="6236411"/>
            <a:chExt cx="2462696" cy="481806"/>
          </a:xfrm>
        </p:grpSpPr>
        <p:pic>
          <p:nvPicPr>
            <p:cNvPr id="8" name="Immagine 7">
              <a:extLst>
                <a:ext uri="{FF2B5EF4-FFF2-40B4-BE49-F238E27FC236}">
                  <a16:creationId xmlns:a16="http://schemas.microsoft.com/office/drawing/2014/main" id="{29FD0CEC-BB61-FEC5-9B35-6F1FF479C4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61402" y="6246215"/>
              <a:ext cx="736589" cy="462198"/>
            </a:xfrm>
            <a:prstGeom prst="rect">
              <a:avLst/>
            </a:prstGeom>
          </p:spPr>
        </p:pic>
        <p:pic>
          <p:nvPicPr>
            <p:cNvPr id="10" name="Immagine 9" descr="Immagine che contiene testo&#10;&#10;Descrizione generata automaticamente">
              <a:extLst>
                <a:ext uri="{FF2B5EF4-FFF2-40B4-BE49-F238E27FC236}">
                  <a16:creationId xmlns:a16="http://schemas.microsoft.com/office/drawing/2014/main" id="{7DBB7219-E73B-0B04-AF38-457AAB8922A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1957"/>
            <a:stretch/>
          </p:blipFill>
          <p:spPr>
            <a:xfrm>
              <a:off x="9335295" y="6236411"/>
              <a:ext cx="1546379" cy="481806"/>
            </a:xfrm>
            <a:prstGeom prst="rect">
              <a:avLst/>
            </a:prstGeom>
          </p:spPr>
        </p:pic>
      </p:grpSp>
      <p:sp>
        <p:nvSpPr>
          <p:cNvPr id="2" name="Segnaposto data 1">
            <a:extLst>
              <a:ext uri="{FF2B5EF4-FFF2-40B4-BE49-F238E27FC236}">
                <a16:creationId xmlns:a16="http://schemas.microsoft.com/office/drawing/2014/main" id="{47F19068-F5E3-96F9-282B-68396B84FF22}"/>
              </a:ext>
            </a:extLst>
          </p:cNvPr>
          <p:cNvSpPr>
            <a:spLocks noGrp="1"/>
          </p:cNvSpPr>
          <p:nvPr>
            <p:ph type="dt" sz="half" idx="10"/>
          </p:nvPr>
        </p:nvSpPr>
        <p:spPr>
          <a:xfrm>
            <a:off x="337685" y="6356350"/>
            <a:ext cx="3243715" cy="365125"/>
          </a:xfrm>
        </p:spPr>
        <p:txBody>
          <a:bodyPr/>
          <a:lstStyle/>
          <a:p>
            <a:r>
              <a:rPr lang="it-IT" dirty="0"/>
              <a:t>Maria Marsella  - Sapienza </a:t>
            </a:r>
            <a:r>
              <a:rPr lang="it-IT" dirty="0" err="1"/>
              <a:t>Univ</a:t>
            </a:r>
            <a:r>
              <a:rPr lang="it-IT" dirty="0"/>
              <a:t>. Roma</a:t>
            </a:r>
          </a:p>
        </p:txBody>
      </p:sp>
      <p:sp>
        <p:nvSpPr>
          <p:cNvPr id="5" name="Segnaposto piè di pagina 4">
            <a:extLst>
              <a:ext uri="{FF2B5EF4-FFF2-40B4-BE49-F238E27FC236}">
                <a16:creationId xmlns:a16="http://schemas.microsoft.com/office/drawing/2014/main" id="{82A667F0-3C3E-E8F9-4C13-59181F543AE8}"/>
              </a:ext>
            </a:extLst>
          </p:cNvPr>
          <p:cNvSpPr>
            <a:spLocks noGrp="1"/>
          </p:cNvSpPr>
          <p:nvPr>
            <p:ph type="ftr" sz="quarter" idx="11"/>
          </p:nvPr>
        </p:nvSpPr>
        <p:spPr/>
        <p:txBody>
          <a:bodyPr/>
          <a:lstStyle/>
          <a:p>
            <a:r>
              <a:rPr lang="en-US"/>
              <a:t>Parallel Session on Sustainability, Barcelona,  June 17, 2024</a:t>
            </a:r>
            <a:endParaRPr lang="it-IT" dirty="0"/>
          </a:p>
        </p:txBody>
      </p:sp>
    </p:spTree>
    <p:extLst>
      <p:ext uri="{BB962C8B-B14F-4D97-AF65-F5344CB8AC3E}">
        <p14:creationId xmlns:p14="http://schemas.microsoft.com/office/powerpoint/2010/main" val="395179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B48EF3FA-BBB5-48E0-2333-E2F122222DAF}"/>
              </a:ext>
            </a:extLst>
          </p:cNvPr>
          <p:cNvSpPr txBox="1"/>
          <p:nvPr/>
        </p:nvSpPr>
        <p:spPr>
          <a:xfrm>
            <a:off x="509156" y="2087560"/>
            <a:ext cx="3661062" cy="2708434"/>
          </a:xfrm>
          <a:prstGeom prst="rect">
            <a:avLst/>
          </a:prstGeom>
          <a:noFill/>
        </p:spPr>
        <p:txBody>
          <a:bodyPr wrap="square">
            <a:spAutoFit/>
          </a:bodyPr>
          <a:lstStyle/>
          <a:p>
            <a:pPr marL="742950" lvl="1" indent="-285750" algn="l">
              <a:spcBef>
                <a:spcPts val="600"/>
              </a:spcBef>
              <a:spcAft>
                <a:spcPts val="600"/>
              </a:spcAft>
              <a:buFont typeface="Wingdings" panose="05000000000000000000" pitchFamily="2" charset="2"/>
              <a:buChar char="§"/>
            </a:pPr>
            <a:r>
              <a:rPr lang="it-IT" sz="2000" dirty="0">
                <a:latin typeface="Avenir Next" panose="020B0503020202020204" pitchFamily="34" charset="0"/>
              </a:rPr>
              <a:t>Preparedness on aspects of sustainability non recovery or mitigation (e.g. CERN)</a:t>
            </a:r>
          </a:p>
          <a:p>
            <a:pPr marL="742950" lvl="1" indent="-285750" algn="l">
              <a:spcBef>
                <a:spcPts val="600"/>
              </a:spcBef>
              <a:spcAft>
                <a:spcPts val="600"/>
              </a:spcAft>
              <a:buFont typeface="Wingdings" panose="05000000000000000000" pitchFamily="2" charset="2"/>
              <a:buChar char="§"/>
            </a:pPr>
            <a:r>
              <a:rPr lang="it-IT" sz="2000" dirty="0">
                <a:latin typeface="Avenir Next" panose="020B0503020202020204" pitchFamily="34" charset="0"/>
              </a:rPr>
              <a:t>Long-term vision for a research infrastructure from which to learn and transfer</a:t>
            </a:r>
          </a:p>
        </p:txBody>
      </p:sp>
      <p:pic>
        <p:nvPicPr>
          <p:cNvPr id="11" name="Immagine 10">
            <a:extLst>
              <a:ext uri="{FF2B5EF4-FFF2-40B4-BE49-F238E27FC236}">
                <a16:creationId xmlns:a16="http://schemas.microsoft.com/office/drawing/2014/main" id="{25636811-B7B3-10FF-221A-672B19073B3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57606" y="1970949"/>
            <a:ext cx="7040385" cy="3902582"/>
          </a:xfrm>
          <a:prstGeom prst="rect">
            <a:avLst/>
          </a:prstGeom>
        </p:spPr>
      </p:pic>
      <p:sp>
        <p:nvSpPr>
          <p:cNvPr id="4" name="Segnaposto data 3">
            <a:extLst>
              <a:ext uri="{FF2B5EF4-FFF2-40B4-BE49-F238E27FC236}">
                <a16:creationId xmlns:a16="http://schemas.microsoft.com/office/drawing/2014/main" id="{4385BEBB-1AF9-8AFD-A8A1-4798C01D224C}"/>
              </a:ext>
            </a:extLst>
          </p:cNvPr>
          <p:cNvSpPr>
            <a:spLocks noGrp="1"/>
          </p:cNvSpPr>
          <p:nvPr>
            <p:ph type="dt" sz="half" idx="10"/>
          </p:nvPr>
        </p:nvSpPr>
        <p:spPr>
          <a:xfrm>
            <a:off x="368135" y="6356350"/>
            <a:ext cx="3213265" cy="365125"/>
          </a:xfrm>
        </p:spPr>
        <p:txBody>
          <a:bodyPr/>
          <a:lstStyle/>
          <a:p>
            <a:r>
              <a:rPr lang="it-IT" dirty="0"/>
              <a:t>Maria Marsella  - Sapienza </a:t>
            </a:r>
            <a:r>
              <a:rPr lang="it-IT" dirty="0" err="1"/>
              <a:t>Univ</a:t>
            </a:r>
            <a:r>
              <a:rPr lang="it-IT" dirty="0"/>
              <a:t>. Roma</a:t>
            </a:r>
          </a:p>
        </p:txBody>
      </p:sp>
      <p:sp>
        <p:nvSpPr>
          <p:cNvPr id="6" name="Segnaposto piè di pagina 5">
            <a:extLst>
              <a:ext uri="{FF2B5EF4-FFF2-40B4-BE49-F238E27FC236}">
                <a16:creationId xmlns:a16="http://schemas.microsoft.com/office/drawing/2014/main" id="{7FBB5DC9-6807-667D-866A-38F366DACA64}"/>
              </a:ext>
            </a:extLst>
          </p:cNvPr>
          <p:cNvSpPr>
            <a:spLocks noGrp="1"/>
          </p:cNvSpPr>
          <p:nvPr>
            <p:ph type="ftr" sz="quarter" idx="11"/>
          </p:nvPr>
        </p:nvSpPr>
        <p:spPr>
          <a:xfrm>
            <a:off x="3241964" y="6356350"/>
            <a:ext cx="4911436" cy="365125"/>
          </a:xfrm>
        </p:spPr>
        <p:txBody>
          <a:bodyPr/>
          <a:lstStyle/>
          <a:p>
            <a:r>
              <a:rPr lang="en-US" dirty="0"/>
              <a:t>Parallel Session on Sustainability, Barcelona,  June 17, 2024</a:t>
            </a:r>
            <a:endParaRPr lang="it-IT" dirty="0"/>
          </a:p>
        </p:txBody>
      </p:sp>
    </p:spTree>
    <p:extLst>
      <p:ext uri="{BB962C8B-B14F-4D97-AF65-F5344CB8AC3E}">
        <p14:creationId xmlns:p14="http://schemas.microsoft.com/office/powerpoint/2010/main" val="2787385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riting an appointment on a paper agenda">
            <a:extLst>
              <a:ext uri="{FF2B5EF4-FFF2-40B4-BE49-F238E27FC236}">
                <a16:creationId xmlns:a16="http://schemas.microsoft.com/office/drawing/2014/main" id="{00E24720-8306-91F9-0409-547E2D12AC38}"/>
              </a:ext>
            </a:extLst>
          </p:cNvPr>
          <p:cNvPicPr>
            <a:picLocks noChangeAspect="1"/>
          </p:cNvPicPr>
          <p:nvPr/>
        </p:nvPicPr>
        <p:blipFill rotWithShape="1">
          <a:blip r:embed="rId2">
            <a:alphaModFix amt="42000"/>
          </a:blip>
          <a:srcRect r="5882" b="-1"/>
          <a:stretch/>
        </p:blipFill>
        <p:spPr>
          <a:xfrm>
            <a:off x="2522356" y="10"/>
            <a:ext cx="9669642" cy="6857990"/>
          </a:xfrm>
          <a:prstGeom prst="rect">
            <a:avLst/>
          </a:prstGeom>
        </p:spPr>
      </p:pic>
      <p:sp>
        <p:nvSpPr>
          <p:cNvPr id="3" name="CasellaDiTesto 2">
            <a:extLst>
              <a:ext uri="{FF2B5EF4-FFF2-40B4-BE49-F238E27FC236}">
                <a16:creationId xmlns:a16="http://schemas.microsoft.com/office/drawing/2014/main" id="{DF014B10-18B9-31BA-731B-324F6EBEA9B2}"/>
              </a:ext>
            </a:extLst>
          </p:cNvPr>
          <p:cNvSpPr txBox="1"/>
          <p:nvPr/>
        </p:nvSpPr>
        <p:spPr>
          <a:xfrm>
            <a:off x="436372" y="1438590"/>
            <a:ext cx="5545328" cy="4431882"/>
          </a:xfrm>
          <a:prstGeom prst="rect">
            <a:avLst/>
          </a:prstGeom>
        </p:spPr>
        <p:txBody>
          <a:bodyPr vert="horz" lIns="91440" tIns="45720" rIns="91440" bIns="45720" rtlCol="0" anchor="ctr">
            <a:noAutofit/>
          </a:bodyPr>
          <a:lstStyle/>
          <a:p>
            <a:pPr>
              <a:lnSpc>
                <a:spcPct val="120000"/>
              </a:lnSpc>
              <a:spcAft>
                <a:spcPts val="1200"/>
              </a:spcAft>
            </a:pPr>
            <a:r>
              <a:rPr lang="en-US" sz="2400" dirty="0">
                <a:solidFill>
                  <a:schemeClr val="tx2"/>
                </a:solidFill>
                <a:effectLst/>
                <a:highlight>
                  <a:srgbClr val="FFFFFF"/>
                </a:highlight>
                <a:latin typeface="Avenir Next" panose="020B0503020202020204" pitchFamily="34" charset="0"/>
              </a:rPr>
              <a:t>Parallel Session on Sustainability </a:t>
            </a:r>
          </a:p>
          <a:p>
            <a:pPr>
              <a:lnSpc>
                <a:spcPct val="120000"/>
              </a:lnSpc>
              <a:spcAft>
                <a:spcPts val="1200"/>
              </a:spcAft>
            </a:pPr>
            <a:r>
              <a:rPr lang="en-US" sz="2400" dirty="0">
                <a:solidFill>
                  <a:schemeClr val="tx2"/>
                </a:solidFill>
                <a:highlight>
                  <a:srgbClr val="FFFFFF"/>
                </a:highlight>
                <a:latin typeface="Avenir Next" panose="020B0503020202020204" pitchFamily="34" charset="0"/>
              </a:rPr>
              <a:t>16 June 2024 </a:t>
            </a:r>
            <a:endParaRPr lang="en-US" sz="2400" dirty="0">
              <a:solidFill>
                <a:schemeClr val="tx2"/>
              </a:solidFill>
              <a:effectLst/>
              <a:highlight>
                <a:srgbClr val="FFFFFF"/>
              </a:highlight>
              <a:latin typeface="Avenir Next" panose="020B0503020202020204" pitchFamily="34" charset="0"/>
            </a:endParaRPr>
          </a:p>
          <a:p>
            <a:pPr indent="-228600">
              <a:lnSpc>
                <a:spcPct val="120000"/>
              </a:lnSpc>
              <a:spcAft>
                <a:spcPts val="600"/>
              </a:spcAft>
              <a:buFont typeface="Arial" panose="020B0604020202020204" pitchFamily="34" charset="0"/>
              <a:buChar char="•"/>
            </a:pPr>
            <a:endParaRPr lang="en-US" sz="1600" dirty="0">
              <a:solidFill>
                <a:schemeClr val="tx2"/>
              </a:solidFill>
              <a:highlight>
                <a:srgbClr val="FFFFFF"/>
              </a:highlight>
              <a:latin typeface="Avenir Next" panose="020B0503020202020204" pitchFamily="34" charset="0"/>
            </a:endParaRPr>
          </a:p>
          <a:p>
            <a:pPr marL="285750" indent="-228600">
              <a:lnSpc>
                <a:spcPct val="120000"/>
              </a:lnSpc>
              <a:spcAft>
                <a:spcPts val="600"/>
              </a:spcAft>
              <a:buFont typeface="Arial" panose="020B0604020202020204" pitchFamily="34" charset="0"/>
              <a:buChar char="•"/>
            </a:pPr>
            <a:r>
              <a:rPr lang="en-US" sz="1600" dirty="0">
                <a:solidFill>
                  <a:schemeClr val="tx2"/>
                </a:solidFill>
                <a:effectLst/>
                <a:highlight>
                  <a:srgbClr val="FFFFFF"/>
                </a:highlight>
                <a:latin typeface="Avenir Next" panose="020B0503020202020204" pitchFamily="34" charset="0"/>
              </a:rPr>
              <a:t>How to reach a quantitative approach for the indicators/parameters to be included in the Preliminary Sustainability Plan ?</a:t>
            </a:r>
          </a:p>
          <a:p>
            <a:pPr marL="285750" indent="-228600">
              <a:lnSpc>
                <a:spcPct val="120000"/>
              </a:lnSpc>
              <a:spcAft>
                <a:spcPts val="600"/>
              </a:spcAft>
              <a:buFont typeface="Arial" panose="020B0604020202020204" pitchFamily="34" charset="0"/>
              <a:buChar char="•"/>
            </a:pPr>
            <a:r>
              <a:rPr lang="en-US" sz="1600" dirty="0">
                <a:solidFill>
                  <a:schemeClr val="tx2"/>
                </a:solidFill>
                <a:highlight>
                  <a:srgbClr val="FFFFFF"/>
                </a:highlight>
                <a:latin typeface="Avenir Next" panose="020B0503020202020204" pitchFamily="34" charset="0"/>
              </a:rPr>
              <a:t>Discuss the c</a:t>
            </a:r>
            <a:r>
              <a:rPr lang="en-US" sz="1600" dirty="0">
                <a:solidFill>
                  <a:schemeClr val="tx2"/>
                </a:solidFill>
                <a:effectLst/>
                <a:highlight>
                  <a:srgbClr val="FFFFFF"/>
                </a:highlight>
                <a:latin typeface="Avenir Next" panose="020B0503020202020204" pitchFamily="34" charset="0"/>
              </a:rPr>
              <a:t>ontent and deadline(s) for the delivery of the ET Sustainable Development Implementation Strategy (D9,1, CNRS)</a:t>
            </a:r>
          </a:p>
          <a:p>
            <a:pPr marL="285750" indent="-228600">
              <a:lnSpc>
                <a:spcPct val="120000"/>
              </a:lnSpc>
              <a:spcAft>
                <a:spcPts val="600"/>
              </a:spcAft>
              <a:buFont typeface="Arial" panose="020B0604020202020204" pitchFamily="34" charset="0"/>
              <a:buChar char="•"/>
            </a:pPr>
            <a:r>
              <a:rPr lang="en-US" sz="1600" dirty="0">
                <a:solidFill>
                  <a:schemeClr val="tx2"/>
                </a:solidFill>
                <a:effectLst/>
                <a:highlight>
                  <a:srgbClr val="FFFFFF"/>
                </a:highlight>
                <a:latin typeface="Avenir Next" panose="020B0503020202020204" pitchFamily="34" charset="0"/>
              </a:rPr>
              <a:t>Propose a meeting with CERN (attendees; content; possible dates)</a:t>
            </a:r>
            <a:r>
              <a:rPr lang="en-US" sz="1600" dirty="0">
                <a:effectLst/>
                <a:highlight>
                  <a:srgbClr val="FFFFFF"/>
                </a:highlight>
                <a:latin typeface="Avenir Next" panose="020B0503020202020204" pitchFamily="34" charset="0"/>
              </a:rPr>
              <a:t> to discuss sustainability issues  an</a:t>
            </a:r>
            <a:r>
              <a:rPr lang="en-US" sz="1600" dirty="0">
                <a:highlight>
                  <a:srgbClr val="FFFFFF"/>
                </a:highlight>
                <a:latin typeface="Avenir Next" panose="020B0503020202020204" pitchFamily="34" charset="0"/>
              </a:rPr>
              <a:t>d identify /</a:t>
            </a:r>
            <a:r>
              <a:rPr lang="en-US" sz="1600" dirty="0">
                <a:effectLst/>
                <a:highlight>
                  <a:srgbClr val="FFFFFF"/>
                </a:highlight>
                <a:latin typeface="Avenir Next" panose="020B0503020202020204" pitchFamily="34" charset="0"/>
              </a:rPr>
              <a:t>involve a contacts</a:t>
            </a:r>
            <a:endParaRPr lang="en-US" sz="1600" dirty="0">
              <a:solidFill>
                <a:schemeClr val="tx2"/>
              </a:solidFill>
              <a:effectLst/>
              <a:highlight>
                <a:srgbClr val="FFFFFF"/>
              </a:highlight>
              <a:latin typeface="Avenir Next" panose="020B0503020202020204" pitchFamily="34" charset="0"/>
            </a:endParaRPr>
          </a:p>
          <a:p>
            <a:pPr indent="-228600">
              <a:lnSpc>
                <a:spcPct val="120000"/>
              </a:lnSpc>
              <a:spcAft>
                <a:spcPts val="600"/>
              </a:spcAft>
              <a:buFont typeface="Arial" panose="020B0604020202020204" pitchFamily="34" charset="0"/>
              <a:buChar char="•"/>
            </a:pPr>
            <a:endParaRPr lang="en-US" sz="1600" dirty="0">
              <a:solidFill>
                <a:schemeClr val="tx2"/>
              </a:solidFill>
              <a:effectLst/>
              <a:highlight>
                <a:srgbClr val="FFFFFF"/>
              </a:highlight>
              <a:latin typeface="Avenir Next" panose="020B0503020202020204" pitchFamily="34" charset="0"/>
            </a:endParaRPr>
          </a:p>
          <a:p>
            <a:pPr indent="-228600">
              <a:lnSpc>
                <a:spcPct val="120000"/>
              </a:lnSpc>
              <a:spcAft>
                <a:spcPts val="600"/>
              </a:spcAft>
              <a:buFont typeface="Arial" panose="020B0604020202020204" pitchFamily="34" charset="0"/>
              <a:buChar char="•"/>
            </a:pPr>
            <a:endParaRPr lang="en-US" sz="1600" dirty="0">
              <a:solidFill>
                <a:schemeClr val="tx2"/>
              </a:solidFill>
              <a:effectLst/>
              <a:highlight>
                <a:srgbClr val="FFFFFF"/>
              </a:highlight>
              <a:latin typeface="Avenir Next" panose="020B0503020202020204" pitchFamily="34" charset="0"/>
            </a:endParaRPr>
          </a:p>
        </p:txBody>
      </p:sp>
      <p:sp>
        <p:nvSpPr>
          <p:cNvPr id="2" name="Segnaposto data 1">
            <a:extLst>
              <a:ext uri="{FF2B5EF4-FFF2-40B4-BE49-F238E27FC236}">
                <a16:creationId xmlns:a16="http://schemas.microsoft.com/office/drawing/2014/main" id="{FF9ABEC4-8F66-D7CE-C6B8-DE612C21B494}"/>
              </a:ext>
            </a:extLst>
          </p:cNvPr>
          <p:cNvSpPr>
            <a:spLocks noGrp="1"/>
          </p:cNvSpPr>
          <p:nvPr>
            <p:ph type="dt" sz="half" idx="10"/>
          </p:nvPr>
        </p:nvSpPr>
        <p:spPr>
          <a:xfrm>
            <a:off x="522514" y="6356350"/>
            <a:ext cx="3058886" cy="365125"/>
          </a:xfrm>
        </p:spPr>
        <p:txBody>
          <a:bodyPr/>
          <a:lstStyle/>
          <a:p>
            <a:r>
              <a:rPr lang="it-IT" dirty="0"/>
              <a:t>Maria Marsella  - Sapienza </a:t>
            </a:r>
            <a:r>
              <a:rPr lang="it-IT" dirty="0" err="1"/>
              <a:t>Univ</a:t>
            </a:r>
            <a:r>
              <a:rPr lang="it-IT" dirty="0"/>
              <a:t>. Roma</a:t>
            </a:r>
          </a:p>
        </p:txBody>
      </p:sp>
      <p:sp>
        <p:nvSpPr>
          <p:cNvPr id="4" name="Segnaposto piè di pagina 3">
            <a:extLst>
              <a:ext uri="{FF2B5EF4-FFF2-40B4-BE49-F238E27FC236}">
                <a16:creationId xmlns:a16="http://schemas.microsoft.com/office/drawing/2014/main" id="{71F464AB-970E-08C8-2BED-68DCB5BA578A}"/>
              </a:ext>
            </a:extLst>
          </p:cNvPr>
          <p:cNvSpPr>
            <a:spLocks noGrp="1"/>
          </p:cNvSpPr>
          <p:nvPr>
            <p:ph type="ftr" sz="quarter" idx="11"/>
          </p:nvPr>
        </p:nvSpPr>
        <p:spPr>
          <a:xfrm>
            <a:off x="3693226" y="6356350"/>
            <a:ext cx="4460174" cy="365125"/>
          </a:xfrm>
        </p:spPr>
        <p:txBody>
          <a:bodyPr/>
          <a:lstStyle/>
          <a:p>
            <a:r>
              <a:rPr lang="en-US" dirty="0"/>
              <a:t>Parallel Session on Sustainability, Barcelona,  June 17, 2024</a:t>
            </a:r>
            <a:endParaRPr lang="it-IT" dirty="0"/>
          </a:p>
        </p:txBody>
      </p:sp>
    </p:spTree>
    <p:extLst>
      <p:ext uri="{BB962C8B-B14F-4D97-AF65-F5344CB8AC3E}">
        <p14:creationId xmlns:p14="http://schemas.microsoft.com/office/powerpoint/2010/main" val="734702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panose="020B0503020202020204" pitchFamily="34" charset="0"/>
              <a:ea typeface="+mn-ea"/>
              <a:cs typeface="+mn-cs"/>
            </a:endParaRPr>
          </a:p>
        </p:txBody>
      </p:sp>
      <p:sp>
        <p:nvSpPr>
          <p:cNvPr id="24" name="Rectangle 23">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Avenir Next" panose="020B0503020202020204" pitchFamily="34" charset="0"/>
              <a:ea typeface="+mn-ea"/>
              <a:cs typeface="+mn-cs"/>
            </a:endParaRPr>
          </a:p>
        </p:txBody>
      </p:sp>
      <p:grpSp>
        <p:nvGrpSpPr>
          <p:cNvPr id="26" name="Group 25">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27" name="Freeform: Shape 26">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panose="020B0503020202020204" pitchFamily="34" charset="0"/>
                <a:ea typeface="+mn-ea"/>
                <a:cs typeface="+mn-cs"/>
              </a:endParaRPr>
            </a:p>
          </p:txBody>
        </p:sp>
        <p:sp>
          <p:nvSpPr>
            <p:cNvPr id="28" name="Freeform: Shape 27">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panose="020B0503020202020204" pitchFamily="34" charset="0"/>
                <a:ea typeface="+mn-ea"/>
                <a:cs typeface="+mn-cs"/>
              </a:endParaRPr>
            </a:p>
          </p:txBody>
        </p:sp>
        <p:sp>
          <p:nvSpPr>
            <p:cNvPr id="29" name="Freeform: Shape 28">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panose="020B0503020202020204" pitchFamily="34" charset="0"/>
                <a:ea typeface="+mn-ea"/>
                <a:cs typeface="+mn-cs"/>
              </a:endParaRPr>
            </a:p>
          </p:txBody>
        </p:sp>
        <p:sp>
          <p:nvSpPr>
            <p:cNvPr id="30" name="Freeform: Shape 29">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panose="020B0503020202020204" pitchFamily="34" charset="0"/>
                <a:ea typeface="+mn-ea"/>
                <a:cs typeface="+mn-cs"/>
              </a:endParaRPr>
            </a:p>
          </p:txBody>
        </p:sp>
      </p:grpSp>
      <p:sp>
        <p:nvSpPr>
          <p:cNvPr id="2" name="Titolo 1">
            <a:extLst>
              <a:ext uri="{FF2B5EF4-FFF2-40B4-BE49-F238E27FC236}">
                <a16:creationId xmlns:a16="http://schemas.microsoft.com/office/drawing/2014/main" id="{EBC7697E-8201-5233-8AAC-72CBDB3942D8}"/>
              </a:ext>
            </a:extLst>
          </p:cNvPr>
          <p:cNvSpPr>
            <a:spLocks noGrp="1"/>
          </p:cNvSpPr>
          <p:nvPr>
            <p:ph type="title"/>
          </p:nvPr>
        </p:nvSpPr>
        <p:spPr>
          <a:xfrm>
            <a:off x="640080" y="1243013"/>
            <a:ext cx="3855720" cy="4371974"/>
          </a:xfrm>
        </p:spPr>
        <p:txBody>
          <a:bodyPr>
            <a:normAutofit/>
          </a:bodyPr>
          <a:lstStyle/>
          <a:p>
            <a:r>
              <a:rPr lang="it-IT" sz="3600" dirty="0" err="1">
                <a:solidFill>
                  <a:schemeClr val="tx2"/>
                </a:solidFill>
              </a:rPr>
              <a:t>What</a:t>
            </a:r>
            <a:r>
              <a:rPr lang="it-IT" sz="3600" dirty="0">
                <a:solidFill>
                  <a:schemeClr val="tx2"/>
                </a:solidFill>
              </a:rPr>
              <a:t> </a:t>
            </a:r>
            <a:r>
              <a:rPr lang="it-IT" sz="3600" dirty="0" err="1">
                <a:solidFill>
                  <a:schemeClr val="tx2"/>
                </a:solidFill>
              </a:rPr>
              <a:t>we</a:t>
            </a:r>
            <a:r>
              <a:rPr lang="it-IT" sz="3600" dirty="0">
                <a:solidFill>
                  <a:schemeClr val="tx2"/>
                </a:solidFill>
              </a:rPr>
              <a:t> are </a:t>
            </a:r>
            <a:r>
              <a:rPr lang="it-IT" sz="3600" dirty="0" err="1">
                <a:solidFill>
                  <a:schemeClr val="tx2"/>
                </a:solidFill>
              </a:rPr>
              <a:t>doing</a:t>
            </a:r>
            <a:r>
              <a:rPr lang="it-IT" sz="3600" dirty="0">
                <a:solidFill>
                  <a:schemeClr val="tx2"/>
                </a:solidFill>
              </a:rPr>
              <a:t> @EGO</a:t>
            </a:r>
          </a:p>
        </p:txBody>
      </p:sp>
      <p:graphicFrame>
        <p:nvGraphicFramePr>
          <p:cNvPr id="33" name="Segnaposto contenuto 2">
            <a:extLst>
              <a:ext uri="{FF2B5EF4-FFF2-40B4-BE49-F238E27FC236}">
                <a16:creationId xmlns:a16="http://schemas.microsoft.com/office/drawing/2014/main" id="{805189D6-D650-7A22-868A-20F97454C05A}"/>
              </a:ext>
            </a:extLst>
          </p:cNvPr>
          <p:cNvGraphicFramePr>
            <a:graphicFrameLocks noGrp="1"/>
          </p:cNvGraphicFramePr>
          <p:nvPr>
            <p:ph idx="1"/>
          </p:nvPr>
        </p:nvGraphicFramePr>
        <p:xfrm>
          <a:off x="5135575" y="195518"/>
          <a:ext cx="7048222" cy="5518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egnaposto data 2">
            <a:extLst>
              <a:ext uri="{FF2B5EF4-FFF2-40B4-BE49-F238E27FC236}">
                <a16:creationId xmlns:a16="http://schemas.microsoft.com/office/drawing/2014/main" id="{C2956E74-07ED-CCEA-F894-C66429BF16CB}"/>
              </a:ext>
            </a:extLst>
          </p:cNvPr>
          <p:cNvSpPr>
            <a:spLocks noGrp="1"/>
          </p:cNvSpPr>
          <p:nvPr>
            <p:ph type="dt" sz="half" idx="10"/>
          </p:nvPr>
        </p:nvSpPr>
        <p:spPr>
          <a:xfrm>
            <a:off x="368135" y="6356350"/>
            <a:ext cx="3213265" cy="365125"/>
          </a:xfrm>
        </p:spPr>
        <p:txBody>
          <a:bodyPr/>
          <a:lstStyle/>
          <a:p>
            <a:r>
              <a:rPr lang="it-IT" dirty="0"/>
              <a:t>Maria Marsella  - Sapienza </a:t>
            </a:r>
            <a:r>
              <a:rPr lang="it-IT" dirty="0" err="1"/>
              <a:t>Univ</a:t>
            </a:r>
            <a:r>
              <a:rPr lang="it-IT" dirty="0"/>
              <a:t>. Roma</a:t>
            </a:r>
          </a:p>
        </p:txBody>
      </p:sp>
      <p:sp>
        <p:nvSpPr>
          <p:cNvPr id="4" name="Segnaposto piè di pagina 3">
            <a:extLst>
              <a:ext uri="{FF2B5EF4-FFF2-40B4-BE49-F238E27FC236}">
                <a16:creationId xmlns:a16="http://schemas.microsoft.com/office/drawing/2014/main" id="{821E0F77-5E2E-E59C-19CF-B1BB7A844C76}"/>
              </a:ext>
            </a:extLst>
          </p:cNvPr>
          <p:cNvSpPr>
            <a:spLocks noGrp="1"/>
          </p:cNvSpPr>
          <p:nvPr>
            <p:ph type="ftr" sz="quarter" idx="11"/>
          </p:nvPr>
        </p:nvSpPr>
        <p:spPr>
          <a:xfrm>
            <a:off x="3705101" y="6356350"/>
            <a:ext cx="4448299" cy="365125"/>
          </a:xfrm>
        </p:spPr>
        <p:txBody>
          <a:bodyPr/>
          <a:lstStyle/>
          <a:p>
            <a:r>
              <a:rPr lang="en-US" dirty="0"/>
              <a:t>Parallel Session on Sustainability, Barcelona,  June 17, 2024</a:t>
            </a:r>
            <a:endParaRPr lang="it-IT" dirty="0"/>
          </a:p>
        </p:txBody>
      </p:sp>
    </p:spTree>
    <p:extLst>
      <p:ext uri="{BB962C8B-B14F-4D97-AF65-F5344CB8AC3E}">
        <p14:creationId xmlns:p14="http://schemas.microsoft.com/office/powerpoint/2010/main" val="464013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E3ADCBE7-9330-1CDA-00EB-CDD12DB72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0E51CE5-3068-7A4D-658C-171FB7623445}"/>
              </a:ext>
            </a:extLst>
          </p:cNvPr>
          <p:cNvSpPr>
            <a:spLocks noGrp="1"/>
          </p:cNvSpPr>
          <p:nvPr>
            <p:ph type="title"/>
          </p:nvPr>
        </p:nvSpPr>
        <p:spPr>
          <a:xfrm>
            <a:off x="761802" y="240241"/>
            <a:ext cx="10760054" cy="1228299"/>
          </a:xfrm>
        </p:spPr>
        <p:txBody>
          <a:bodyPr>
            <a:normAutofit/>
          </a:bodyPr>
          <a:lstStyle/>
          <a:p>
            <a:r>
              <a:rPr lang="it-IT" sz="4000" dirty="0">
                <a:ea typeface="+mn-ea"/>
                <a:cs typeface="Arial" panose="020B0604020202020204" pitchFamily="34" charset="0"/>
              </a:rPr>
              <a:t>Actions in ET- </a:t>
            </a:r>
            <a:r>
              <a:rPr lang="it-IT" sz="4000">
                <a:ea typeface="+mn-ea"/>
                <a:cs typeface="Arial" panose="020B0604020202020204" pitchFamily="34" charset="0"/>
              </a:rPr>
              <a:t>Phase</a:t>
            </a:r>
            <a:r>
              <a:rPr lang="it-IT" sz="4000" dirty="0">
                <a:ea typeface="+mn-ea"/>
                <a:cs typeface="Arial" panose="020B0604020202020204" pitchFamily="34" charset="0"/>
              </a:rPr>
              <a:t> 1 </a:t>
            </a:r>
          </a:p>
        </p:txBody>
      </p:sp>
      <p:sp>
        <p:nvSpPr>
          <p:cNvPr id="3" name="Segnaposto contenuto 2">
            <a:extLst>
              <a:ext uri="{FF2B5EF4-FFF2-40B4-BE49-F238E27FC236}">
                <a16:creationId xmlns:a16="http://schemas.microsoft.com/office/drawing/2014/main" id="{90AEA3ED-EAF5-2AE5-6BA8-57BBED3C4254}"/>
              </a:ext>
            </a:extLst>
          </p:cNvPr>
          <p:cNvSpPr>
            <a:spLocks noGrp="1"/>
          </p:cNvSpPr>
          <p:nvPr>
            <p:ph idx="1"/>
          </p:nvPr>
        </p:nvSpPr>
        <p:spPr>
          <a:xfrm>
            <a:off x="514151" y="1969358"/>
            <a:ext cx="5581848" cy="3850724"/>
          </a:xfrm>
        </p:spPr>
        <p:txBody>
          <a:bodyPr anchor="ctr">
            <a:noAutofit/>
          </a:bodyPr>
          <a:lstStyle/>
          <a:p>
            <a:pPr>
              <a:lnSpc>
                <a:spcPct val="110000"/>
              </a:lnSpc>
              <a:spcBef>
                <a:spcPts val="0"/>
              </a:spcBef>
              <a:spcAft>
                <a:spcPts val="1200"/>
              </a:spcAft>
            </a:pPr>
            <a:r>
              <a:rPr lang="it-IT" sz="1600" b="1" dirty="0"/>
              <a:t>Energy management </a:t>
            </a:r>
            <a:r>
              <a:rPr lang="it-IT" sz="1600" dirty="0"/>
              <a:t>- design an energy-</a:t>
            </a:r>
            <a:r>
              <a:rPr lang="it-IT" sz="1600" dirty="0" err="1"/>
              <a:t>efficient</a:t>
            </a:r>
            <a:r>
              <a:rPr lang="it-IT" sz="1600" dirty="0"/>
              <a:t> </a:t>
            </a:r>
            <a:r>
              <a:rPr lang="it-IT" sz="1600" dirty="0" err="1"/>
              <a:t>infrastructure</a:t>
            </a:r>
            <a:r>
              <a:rPr lang="it-IT" sz="1600" dirty="0"/>
              <a:t>; </a:t>
            </a:r>
            <a:r>
              <a:rPr lang="it-IT" sz="1600" dirty="0" err="1"/>
              <a:t>promote</a:t>
            </a:r>
            <a:r>
              <a:rPr lang="it-IT" sz="1600" dirty="0"/>
              <a:t> the use of </a:t>
            </a:r>
            <a:r>
              <a:rPr lang="it-IT" sz="1600" dirty="0" err="1"/>
              <a:t>renewable</a:t>
            </a:r>
            <a:r>
              <a:rPr lang="it-IT" sz="1600" dirty="0"/>
              <a:t> energy and the adoption of </a:t>
            </a:r>
            <a:r>
              <a:rPr lang="it-IT" sz="1600" dirty="0" err="1"/>
              <a:t>clean</a:t>
            </a:r>
            <a:r>
              <a:rPr lang="it-IT" sz="1600" dirty="0"/>
              <a:t> and </a:t>
            </a:r>
            <a:r>
              <a:rPr lang="it-IT" sz="1600" dirty="0" err="1"/>
              <a:t>environmentally</a:t>
            </a:r>
            <a:r>
              <a:rPr lang="it-IT" sz="1600" dirty="0"/>
              <a:t> sound </a:t>
            </a:r>
            <a:r>
              <a:rPr lang="it-IT" sz="1600" dirty="0" err="1"/>
              <a:t>technologies</a:t>
            </a:r>
            <a:endParaRPr lang="it-IT" sz="1600" dirty="0"/>
          </a:p>
          <a:p>
            <a:pPr>
              <a:lnSpc>
                <a:spcPct val="110000"/>
              </a:lnSpc>
              <a:spcBef>
                <a:spcPts val="0"/>
              </a:spcBef>
              <a:spcAft>
                <a:spcPts val="1200"/>
              </a:spcAft>
            </a:pPr>
            <a:r>
              <a:rPr lang="it-IT" sz="1600" b="1" dirty="0"/>
              <a:t>Carbon Footprint </a:t>
            </a:r>
            <a:r>
              <a:rPr lang="it-IT" sz="1600" b="1" dirty="0" err="1"/>
              <a:t>Reduction</a:t>
            </a:r>
            <a:r>
              <a:rPr lang="it-IT" sz="1600" b="1" dirty="0"/>
              <a:t> </a:t>
            </a:r>
            <a:r>
              <a:rPr lang="it-IT" sz="1600" dirty="0"/>
              <a:t>- integrate carbon footprint </a:t>
            </a:r>
            <a:r>
              <a:rPr lang="it-IT" sz="1600" dirty="0" err="1"/>
              <a:t>measures</a:t>
            </a:r>
            <a:r>
              <a:rPr lang="it-IT" sz="1600" dirty="0"/>
              <a:t> </a:t>
            </a:r>
            <a:r>
              <a:rPr lang="it-IT" sz="1600" dirty="0" err="1"/>
              <a:t>into</a:t>
            </a:r>
            <a:r>
              <a:rPr lang="it-IT" sz="1600" dirty="0"/>
              <a:t> ET planning and policies (e.g. </a:t>
            </a:r>
            <a:r>
              <a:rPr lang="it-IT" sz="1600" dirty="0" err="1"/>
              <a:t>adopt</a:t>
            </a:r>
            <a:r>
              <a:rPr lang="it-IT" sz="1600" dirty="0"/>
              <a:t> </a:t>
            </a:r>
            <a:r>
              <a:rPr lang="it-IT" sz="1600" dirty="0" err="1"/>
              <a:t>sustainable</a:t>
            </a:r>
            <a:r>
              <a:rPr lang="it-IT" sz="1600" dirty="0"/>
              <a:t> travel policies: </a:t>
            </a:r>
            <a:r>
              <a:rPr lang="it-IT" sz="1600" dirty="0" err="1"/>
              <a:t>limit</a:t>
            </a:r>
            <a:r>
              <a:rPr lang="it-IT" sz="1600" dirty="0"/>
              <a:t> in-</a:t>
            </a:r>
            <a:r>
              <a:rPr lang="it-IT" sz="1600" dirty="0" err="1"/>
              <a:t>person</a:t>
            </a:r>
            <a:r>
              <a:rPr lang="it-IT" sz="1600" dirty="0"/>
              <a:t> meetings; travel by </a:t>
            </a:r>
            <a:r>
              <a:rPr lang="it-IT" sz="1600" dirty="0" err="1"/>
              <a:t>train</a:t>
            </a:r>
            <a:r>
              <a:rPr lang="it-IT" sz="1600" dirty="0"/>
              <a:t>; offset Co2, etc.)</a:t>
            </a:r>
          </a:p>
          <a:p>
            <a:pPr>
              <a:lnSpc>
                <a:spcPct val="110000"/>
              </a:lnSpc>
              <a:spcBef>
                <a:spcPts val="0"/>
              </a:spcBef>
              <a:spcAft>
                <a:spcPts val="1200"/>
              </a:spcAft>
            </a:pPr>
            <a:r>
              <a:rPr lang="it-IT" sz="1600" b="1" dirty="0"/>
              <a:t>Waste management </a:t>
            </a:r>
            <a:r>
              <a:rPr lang="it-IT" sz="1600" dirty="0"/>
              <a:t>- reduce </a:t>
            </a:r>
            <a:r>
              <a:rPr lang="it-IT" sz="1600" dirty="0" err="1"/>
              <a:t>waste</a:t>
            </a:r>
            <a:r>
              <a:rPr lang="it-IT" sz="1600" dirty="0"/>
              <a:t> generation </a:t>
            </a:r>
            <a:r>
              <a:rPr lang="it-IT" sz="1600" dirty="0" err="1"/>
              <a:t>through</a:t>
            </a:r>
            <a:r>
              <a:rPr lang="it-IT" sz="1600" dirty="0"/>
              <a:t> </a:t>
            </a:r>
            <a:r>
              <a:rPr lang="it-IT" sz="1600" dirty="0" err="1"/>
              <a:t>prevention</a:t>
            </a:r>
            <a:r>
              <a:rPr lang="it-IT" sz="1600" dirty="0"/>
              <a:t>, </a:t>
            </a:r>
            <a:r>
              <a:rPr lang="it-IT" sz="1600" dirty="0" err="1"/>
              <a:t>reduction</a:t>
            </a:r>
            <a:r>
              <a:rPr lang="it-IT" sz="1600" dirty="0"/>
              <a:t>,  </a:t>
            </a:r>
            <a:r>
              <a:rPr lang="it-IT" sz="1600" dirty="0" err="1"/>
              <a:t>recycling</a:t>
            </a:r>
            <a:r>
              <a:rPr lang="it-IT" sz="1600" dirty="0"/>
              <a:t> and </a:t>
            </a:r>
            <a:r>
              <a:rPr lang="it-IT" sz="1600" dirty="0" err="1"/>
              <a:t>reuse</a:t>
            </a:r>
            <a:endParaRPr lang="it-IT" sz="1600" dirty="0"/>
          </a:p>
          <a:p>
            <a:pPr>
              <a:lnSpc>
                <a:spcPct val="110000"/>
              </a:lnSpc>
              <a:spcBef>
                <a:spcPts val="0"/>
              </a:spcBef>
              <a:spcAft>
                <a:spcPts val="1200"/>
              </a:spcAft>
            </a:pPr>
            <a:r>
              <a:rPr lang="it-IT" sz="1600" b="1" dirty="0" err="1"/>
              <a:t>Adopt</a:t>
            </a:r>
            <a:r>
              <a:rPr lang="it-IT" sz="1600" b="1" dirty="0"/>
              <a:t> and </a:t>
            </a:r>
            <a:r>
              <a:rPr lang="it-IT" sz="1600" b="1" dirty="0" err="1"/>
              <a:t>implement</a:t>
            </a:r>
            <a:r>
              <a:rPr lang="it-IT" sz="1600" b="1" dirty="0"/>
              <a:t> a Gender Equality Plan </a:t>
            </a:r>
            <a:r>
              <a:rPr lang="it-IT" sz="1600" dirty="0"/>
              <a:t>-</a:t>
            </a:r>
            <a:r>
              <a:rPr lang="it-IT" sz="1600" dirty="0" err="1"/>
              <a:t>ensure</a:t>
            </a:r>
            <a:r>
              <a:rPr lang="it-IT" sz="1600" dirty="0"/>
              <a:t> </a:t>
            </a:r>
            <a:r>
              <a:rPr lang="it-IT" sz="1600" dirty="0" err="1"/>
              <a:t>women’s</a:t>
            </a:r>
            <a:r>
              <a:rPr lang="it-IT" sz="1600" dirty="0"/>
              <a:t> full and </a:t>
            </a:r>
            <a:r>
              <a:rPr lang="it-IT" sz="1600" dirty="0" err="1"/>
              <a:t>effective</a:t>
            </a:r>
            <a:r>
              <a:rPr lang="it-IT" sz="1600" dirty="0"/>
              <a:t> </a:t>
            </a:r>
            <a:r>
              <a:rPr lang="it-IT" sz="1600" dirty="0" err="1"/>
              <a:t>participation</a:t>
            </a:r>
            <a:r>
              <a:rPr lang="it-IT" sz="1600" dirty="0"/>
              <a:t> and </a:t>
            </a:r>
            <a:r>
              <a:rPr lang="it-IT" sz="1600" dirty="0" err="1"/>
              <a:t>equal</a:t>
            </a:r>
            <a:r>
              <a:rPr lang="it-IT" sz="1600" dirty="0"/>
              <a:t> </a:t>
            </a:r>
            <a:r>
              <a:rPr lang="it-IT" sz="1600" dirty="0" err="1"/>
              <a:t>opportunities</a:t>
            </a:r>
            <a:r>
              <a:rPr lang="it-IT" sz="1600" dirty="0"/>
              <a:t> for leadership (EGO </a:t>
            </a:r>
            <a:r>
              <a:rPr lang="it-IT" sz="1600" dirty="0" err="1"/>
              <a:t>implementation</a:t>
            </a:r>
            <a:r>
              <a:rPr lang="it-IT" sz="1600" dirty="0"/>
              <a:t> plan)</a:t>
            </a:r>
          </a:p>
          <a:p>
            <a:pPr>
              <a:lnSpc>
                <a:spcPct val="110000"/>
              </a:lnSpc>
              <a:spcBef>
                <a:spcPts val="0"/>
              </a:spcBef>
              <a:spcAft>
                <a:spcPts val="1200"/>
              </a:spcAft>
            </a:pPr>
            <a:r>
              <a:rPr lang="it-IT" sz="1600" b="1" dirty="0"/>
              <a:t>Quality </a:t>
            </a:r>
            <a:r>
              <a:rPr lang="it-IT" sz="1600" b="1" dirty="0" err="1"/>
              <a:t>education</a:t>
            </a:r>
            <a:r>
              <a:rPr lang="it-IT" sz="1600" b="1" dirty="0"/>
              <a:t> </a:t>
            </a:r>
            <a:r>
              <a:rPr lang="it-IT" sz="1600" dirty="0"/>
              <a:t>- support </a:t>
            </a:r>
            <a:r>
              <a:rPr lang="it-IT" sz="1600" dirty="0" err="1"/>
              <a:t>quality</a:t>
            </a:r>
            <a:r>
              <a:rPr lang="it-IT" sz="1600" dirty="0"/>
              <a:t> </a:t>
            </a:r>
            <a:r>
              <a:rPr lang="it-IT" sz="1600" dirty="0" err="1"/>
              <a:t>education</a:t>
            </a:r>
            <a:r>
              <a:rPr lang="it-IT" sz="1600" dirty="0"/>
              <a:t> in schools and </a:t>
            </a:r>
            <a:r>
              <a:rPr lang="it-IT" sz="1600" dirty="0" err="1"/>
              <a:t>universities</a:t>
            </a:r>
            <a:r>
              <a:rPr lang="it-IT" sz="1600" dirty="0"/>
              <a:t> and </a:t>
            </a:r>
            <a:r>
              <a:rPr lang="it-IT" sz="1600" dirty="0" err="1"/>
              <a:t>promote</a:t>
            </a:r>
            <a:r>
              <a:rPr lang="it-IT" sz="1600" dirty="0"/>
              <a:t> </a:t>
            </a:r>
            <a:r>
              <a:rPr lang="it-IT" sz="1600" dirty="0" err="1"/>
              <a:t>citizen</a:t>
            </a:r>
            <a:r>
              <a:rPr lang="it-IT" sz="1600" dirty="0"/>
              <a:t> science</a:t>
            </a:r>
          </a:p>
        </p:txBody>
      </p:sp>
      <p:pic>
        <p:nvPicPr>
          <p:cNvPr id="5" name="Picture 2">
            <a:extLst>
              <a:ext uri="{FF2B5EF4-FFF2-40B4-BE49-F238E27FC236}">
                <a16:creationId xmlns:a16="http://schemas.microsoft.com/office/drawing/2014/main" id="{1E247C46-8464-EF0A-31AE-93CF502FE1E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43650" y="2438350"/>
            <a:ext cx="5178206" cy="2912739"/>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data 3">
            <a:extLst>
              <a:ext uri="{FF2B5EF4-FFF2-40B4-BE49-F238E27FC236}">
                <a16:creationId xmlns:a16="http://schemas.microsoft.com/office/drawing/2014/main" id="{164DFFCF-184A-1B12-83AF-9DF36671AAC2}"/>
              </a:ext>
            </a:extLst>
          </p:cNvPr>
          <p:cNvSpPr>
            <a:spLocks noGrp="1"/>
          </p:cNvSpPr>
          <p:nvPr>
            <p:ph type="dt" sz="half" idx="10"/>
          </p:nvPr>
        </p:nvSpPr>
        <p:spPr>
          <a:xfrm>
            <a:off x="427512" y="6356350"/>
            <a:ext cx="3153888" cy="365125"/>
          </a:xfrm>
        </p:spPr>
        <p:txBody>
          <a:bodyPr/>
          <a:lstStyle/>
          <a:p>
            <a:r>
              <a:rPr lang="it-IT"/>
              <a:t>Maria Marsella  - Sapienza Univ. Roma</a:t>
            </a:r>
            <a:endParaRPr lang="it-IT" dirty="0"/>
          </a:p>
        </p:txBody>
      </p:sp>
      <p:sp>
        <p:nvSpPr>
          <p:cNvPr id="6" name="Segnaposto piè di pagina 5">
            <a:extLst>
              <a:ext uri="{FF2B5EF4-FFF2-40B4-BE49-F238E27FC236}">
                <a16:creationId xmlns:a16="http://schemas.microsoft.com/office/drawing/2014/main" id="{FB59E3A8-68C0-E7B2-302B-003B270D4962}"/>
              </a:ext>
            </a:extLst>
          </p:cNvPr>
          <p:cNvSpPr>
            <a:spLocks noGrp="1"/>
          </p:cNvSpPr>
          <p:nvPr>
            <p:ph type="ftr" sz="quarter" idx="11"/>
          </p:nvPr>
        </p:nvSpPr>
        <p:spPr>
          <a:xfrm>
            <a:off x="3408218" y="6356350"/>
            <a:ext cx="4745182" cy="365125"/>
          </a:xfrm>
        </p:spPr>
        <p:txBody>
          <a:bodyPr/>
          <a:lstStyle/>
          <a:p>
            <a:r>
              <a:rPr lang="en-US" dirty="0"/>
              <a:t>Parallel Session on Sustainability, Barcelona,  June 17, 2024</a:t>
            </a:r>
            <a:endParaRPr lang="it-IT" dirty="0"/>
          </a:p>
        </p:txBody>
      </p:sp>
    </p:spTree>
    <p:extLst>
      <p:ext uri="{BB962C8B-B14F-4D97-AF65-F5344CB8AC3E}">
        <p14:creationId xmlns:p14="http://schemas.microsoft.com/office/powerpoint/2010/main" val="3961020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asellaDiTesto 25">
            <a:extLst>
              <a:ext uri="{FF2B5EF4-FFF2-40B4-BE49-F238E27FC236}">
                <a16:creationId xmlns:a16="http://schemas.microsoft.com/office/drawing/2014/main" id="{9FE4B49C-7970-C8ED-0755-CD2D81C7416E}"/>
              </a:ext>
            </a:extLst>
          </p:cNvPr>
          <p:cNvSpPr txBox="1"/>
          <p:nvPr/>
        </p:nvSpPr>
        <p:spPr>
          <a:xfrm>
            <a:off x="174496" y="1151606"/>
            <a:ext cx="2731990" cy="369332"/>
          </a:xfrm>
          <a:prstGeom prst="rect">
            <a:avLst/>
          </a:prstGeom>
          <a:noFill/>
        </p:spPr>
        <p:txBody>
          <a:bodyPr wrap="square" rtlCol="0">
            <a:spAutoFit/>
          </a:bodyPr>
          <a:lstStyle/>
          <a:p>
            <a:r>
              <a:rPr lang="it-IT" dirty="0">
                <a:latin typeface="Avenir Next" panose="020B0503020202020204" pitchFamily="34" charset="0"/>
                <a:cs typeface="Arial" panose="020B0604020202020204" pitchFamily="34" charset="0"/>
              </a:rPr>
              <a:t>long-</a:t>
            </a:r>
            <a:r>
              <a:rPr lang="it-IT" dirty="0" err="1">
                <a:latin typeface="Avenir Next" panose="020B0503020202020204" pitchFamily="34" charset="0"/>
                <a:cs typeface="Arial" panose="020B0604020202020204" pitchFamily="34" charset="0"/>
              </a:rPr>
              <a:t>term</a:t>
            </a:r>
            <a:r>
              <a:rPr lang="it-IT" dirty="0">
                <a:latin typeface="Avenir Next" panose="020B0503020202020204" pitchFamily="34" charset="0"/>
                <a:cs typeface="Arial" panose="020B0604020202020204" pitchFamily="34" charset="0"/>
              </a:rPr>
              <a:t> </a:t>
            </a:r>
            <a:r>
              <a:rPr lang="it-IT" dirty="0" err="1">
                <a:latin typeface="Avenir Next" panose="020B0503020202020204" pitchFamily="34" charset="0"/>
                <a:cs typeface="Arial" panose="020B0604020202020204" pitchFamily="34" charset="0"/>
              </a:rPr>
              <a:t>sustainability</a:t>
            </a:r>
            <a:endParaRPr lang="it-IT" dirty="0">
              <a:latin typeface="Avenir Next" panose="020B0503020202020204" pitchFamily="34" charset="0"/>
              <a:cs typeface="Arial" panose="020B0604020202020204" pitchFamily="34" charset="0"/>
            </a:endParaRPr>
          </a:p>
        </p:txBody>
      </p:sp>
      <p:graphicFrame>
        <p:nvGraphicFramePr>
          <p:cNvPr id="27" name="Diagramma 26">
            <a:extLst>
              <a:ext uri="{FF2B5EF4-FFF2-40B4-BE49-F238E27FC236}">
                <a16:creationId xmlns:a16="http://schemas.microsoft.com/office/drawing/2014/main" id="{16C5E669-5C37-E54B-3325-F091E8F35282}"/>
              </a:ext>
            </a:extLst>
          </p:cNvPr>
          <p:cNvGraphicFramePr/>
          <p:nvPr>
            <p:extLst>
              <p:ext uri="{D42A27DB-BD31-4B8C-83A1-F6EECF244321}">
                <p14:modId xmlns:p14="http://schemas.microsoft.com/office/powerpoint/2010/main" val="4176299964"/>
              </p:ext>
            </p:extLst>
          </p:nvPr>
        </p:nvGraphicFramePr>
        <p:xfrm>
          <a:off x="3247764" y="1261429"/>
          <a:ext cx="2848236" cy="22773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Rettangolo con angoli arrotondati 27">
            <a:extLst>
              <a:ext uri="{FF2B5EF4-FFF2-40B4-BE49-F238E27FC236}">
                <a16:creationId xmlns:a16="http://schemas.microsoft.com/office/drawing/2014/main" id="{148BB304-7651-79E0-667A-45F7990C5DED}"/>
              </a:ext>
            </a:extLst>
          </p:cNvPr>
          <p:cNvSpPr/>
          <p:nvPr/>
        </p:nvSpPr>
        <p:spPr>
          <a:xfrm>
            <a:off x="152604" y="1000230"/>
            <a:ext cx="2568826" cy="758116"/>
          </a:xfrm>
          <a:prstGeom prst="roundRect">
            <a:avLst/>
          </a:prstGeom>
          <a:noFill/>
          <a:ln w="28575">
            <a:solidFill>
              <a:srgbClr val="0070C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latin typeface="Avenir Next" panose="020B0503020202020204" pitchFamily="34" charset="0"/>
            </a:endParaRPr>
          </a:p>
        </p:txBody>
      </p:sp>
      <p:sp>
        <p:nvSpPr>
          <p:cNvPr id="30" name="CasellaDiTesto 29">
            <a:extLst>
              <a:ext uri="{FF2B5EF4-FFF2-40B4-BE49-F238E27FC236}">
                <a16:creationId xmlns:a16="http://schemas.microsoft.com/office/drawing/2014/main" id="{B48C185A-25F6-E4F5-5CBC-B51315D74B82}"/>
              </a:ext>
            </a:extLst>
          </p:cNvPr>
          <p:cNvSpPr txBox="1"/>
          <p:nvPr/>
        </p:nvSpPr>
        <p:spPr>
          <a:xfrm>
            <a:off x="320994" y="2731612"/>
            <a:ext cx="2399130" cy="923330"/>
          </a:xfrm>
          <a:prstGeom prst="rect">
            <a:avLst/>
          </a:prstGeom>
          <a:noFill/>
        </p:spPr>
        <p:txBody>
          <a:bodyPr wrap="square">
            <a:spAutoFit/>
          </a:bodyPr>
          <a:lstStyle/>
          <a:p>
            <a:r>
              <a:rPr lang="it-IT" dirty="0" err="1">
                <a:latin typeface="Avenir Next" panose="020B0503020202020204" pitchFamily="34" charset="0"/>
                <a:cs typeface="Arial" panose="020B0604020202020204" pitchFamily="34" charset="0"/>
              </a:rPr>
              <a:t>capacity</a:t>
            </a:r>
            <a:r>
              <a:rPr lang="it-IT" dirty="0">
                <a:latin typeface="Avenir Next" panose="020B0503020202020204" pitchFamily="34" charset="0"/>
                <a:cs typeface="Arial" panose="020B0604020202020204" pitchFamily="34" charset="0"/>
              </a:rPr>
              <a:t> to </a:t>
            </a:r>
            <a:r>
              <a:rPr lang="it-IT" dirty="0" err="1">
                <a:latin typeface="Avenir Next" panose="020B0503020202020204" pitchFamily="34" charset="0"/>
                <a:cs typeface="Arial" panose="020B0604020202020204" pitchFamily="34" charset="0"/>
              </a:rPr>
              <a:t>remain</a:t>
            </a:r>
            <a:r>
              <a:rPr lang="it-IT" dirty="0">
                <a:latin typeface="Avenir Next" panose="020B0503020202020204" pitchFamily="34" charset="0"/>
                <a:cs typeface="Arial" panose="020B0604020202020204" pitchFamily="34" charset="0"/>
              </a:rPr>
              <a:t> operative, </a:t>
            </a:r>
            <a:r>
              <a:rPr lang="it-IT" dirty="0" err="1">
                <a:latin typeface="Avenir Next" panose="020B0503020202020204" pitchFamily="34" charset="0"/>
                <a:cs typeface="Arial" panose="020B0604020202020204" pitchFamily="34" charset="0"/>
              </a:rPr>
              <a:t>effective</a:t>
            </a:r>
            <a:r>
              <a:rPr lang="it-IT" dirty="0">
                <a:latin typeface="Avenir Next" panose="020B0503020202020204" pitchFamily="34" charset="0"/>
                <a:cs typeface="Arial" panose="020B0604020202020204" pitchFamily="34" charset="0"/>
              </a:rPr>
              <a:t> and competitive </a:t>
            </a:r>
            <a:endParaRPr lang="it-IT" dirty="0">
              <a:latin typeface="Avenir Next" panose="020B0503020202020204" pitchFamily="34" charset="0"/>
            </a:endParaRPr>
          </a:p>
        </p:txBody>
      </p:sp>
      <p:pic>
        <p:nvPicPr>
          <p:cNvPr id="32" name="Elemento grafico 31" descr="Freccia: leggera curva con riempimento a tinta unita">
            <a:extLst>
              <a:ext uri="{FF2B5EF4-FFF2-40B4-BE49-F238E27FC236}">
                <a16:creationId xmlns:a16="http://schemas.microsoft.com/office/drawing/2014/main" id="{1869848F-402F-E4A7-E042-B332D13B674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526911">
            <a:off x="2565515" y="1620245"/>
            <a:ext cx="914400" cy="914400"/>
          </a:xfrm>
          <a:prstGeom prst="rect">
            <a:avLst/>
          </a:prstGeom>
        </p:spPr>
      </p:pic>
      <p:sp>
        <p:nvSpPr>
          <p:cNvPr id="33" name="Rettangolo con angoli arrotondati 32">
            <a:extLst>
              <a:ext uri="{FF2B5EF4-FFF2-40B4-BE49-F238E27FC236}">
                <a16:creationId xmlns:a16="http://schemas.microsoft.com/office/drawing/2014/main" id="{4533BCD2-E75D-AB8D-4AB7-5FF2B2F25876}"/>
              </a:ext>
            </a:extLst>
          </p:cNvPr>
          <p:cNvSpPr/>
          <p:nvPr/>
        </p:nvSpPr>
        <p:spPr>
          <a:xfrm>
            <a:off x="151298" y="2641869"/>
            <a:ext cx="2568826" cy="1102817"/>
          </a:xfrm>
          <a:prstGeom prst="roundRect">
            <a:avLst/>
          </a:prstGeom>
          <a:noFill/>
          <a:ln w="28575">
            <a:solidFill>
              <a:srgbClr val="0070C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latin typeface="Avenir Next" panose="020B0503020202020204" pitchFamily="34" charset="0"/>
            </a:endParaRPr>
          </a:p>
        </p:txBody>
      </p:sp>
      <p:pic>
        <p:nvPicPr>
          <p:cNvPr id="44" name="Elemento grafico 43" descr="Freccia: leggera curva con riempimento a tinta unita">
            <a:extLst>
              <a:ext uri="{FF2B5EF4-FFF2-40B4-BE49-F238E27FC236}">
                <a16:creationId xmlns:a16="http://schemas.microsoft.com/office/drawing/2014/main" id="{1A633153-FB34-EF6E-324C-BCB03A8FB95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5400000">
            <a:off x="570859" y="1853789"/>
            <a:ext cx="756022" cy="756022"/>
          </a:xfrm>
          <a:prstGeom prst="rect">
            <a:avLst/>
          </a:prstGeom>
        </p:spPr>
      </p:pic>
      <p:sp>
        <p:nvSpPr>
          <p:cNvPr id="47" name="CasellaDiTesto 46">
            <a:extLst>
              <a:ext uri="{FF2B5EF4-FFF2-40B4-BE49-F238E27FC236}">
                <a16:creationId xmlns:a16="http://schemas.microsoft.com/office/drawing/2014/main" id="{46BEA82E-2E6A-6DE5-5644-A054F86DE94C}"/>
              </a:ext>
            </a:extLst>
          </p:cNvPr>
          <p:cNvSpPr txBox="1"/>
          <p:nvPr/>
        </p:nvSpPr>
        <p:spPr>
          <a:xfrm>
            <a:off x="151298" y="136525"/>
            <a:ext cx="5305683" cy="584775"/>
          </a:xfrm>
          <a:prstGeom prst="rect">
            <a:avLst/>
          </a:prstGeom>
          <a:noFill/>
        </p:spPr>
        <p:txBody>
          <a:bodyPr wrap="none" rtlCol="0">
            <a:spAutoFit/>
          </a:bodyPr>
          <a:lstStyle/>
          <a:p>
            <a:r>
              <a:rPr lang="it-IT" sz="3200" dirty="0">
                <a:latin typeface="Avenir Next" panose="020B0503020202020204" pitchFamily="34" charset="0"/>
                <a:cs typeface="Arial" panose="020B0604020202020204" pitchFamily="34" charset="0"/>
              </a:rPr>
              <a:t>ET Long-</a:t>
            </a:r>
            <a:r>
              <a:rPr lang="it-IT" sz="3200" dirty="0" err="1">
                <a:latin typeface="Avenir Next" panose="020B0503020202020204" pitchFamily="34" charset="0"/>
                <a:cs typeface="Arial" panose="020B0604020202020204" pitchFamily="34" charset="0"/>
              </a:rPr>
              <a:t>Term</a:t>
            </a:r>
            <a:r>
              <a:rPr lang="it-IT" sz="3200" dirty="0">
                <a:latin typeface="Avenir Next" panose="020B0503020202020204" pitchFamily="34" charset="0"/>
                <a:cs typeface="Arial" panose="020B0604020202020204" pitchFamily="34" charset="0"/>
              </a:rPr>
              <a:t> </a:t>
            </a:r>
            <a:r>
              <a:rPr lang="it-IT" sz="3200" dirty="0" err="1">
                <a:latin typeface="Avenir Next" panose="020B0503020202020204" pitchFamily="34" charset="0"/>
                <a:cs typeface="Arial" panose="020B0604020202020204" pitchFamily="34" charset="0"/>
              </a:rPr>
              <a:t>Sustainability</a:t>
            </a:r>
            <a:endParaRPr lang="it-IT" sz="3200" dirty="0">
              <a:latin typeface="Avenir Next" panose="020B0503020202020204" pitchFamily="34" charset="0"/>
              <a:cs typeface="Arial" panose="020B0604020202020204" pitchFamily="34" charset="0"/>
            </a:endParaRPr>
          </a:p>
        </p:txBody>
      </p:sp>
      <p:sp>
        <p:nvSpPr>
          <p:cNvPr id="12" name="Segnaposto piè di pagina 3">
            <a:extLst>
              <a:ext uri="{FF2B5EF4-FFF2-40B4-BE49-F238E27FC236}">
                <a16:creationId xmlns:a16="http://schemas.microsoft.com/office/drawing/2014/main" id="{F2DD410B-757D-9765-845D-14A224DCE969}"/>
              </a:ext>
            </a:extLst>
          </p:cNvPr>
          <p:cNvSpPr>
            <a:spLocks noGrp="1"/>
          </p:cNvSpPr>
          <p:nvPr>
            <p:ph type="ftr" sz="quarter" idx="11"/>
          </p:nvPr>
        </p:nvSpPr>
        <p:spPr>
          <a:xfrm>
            <a:off x="2413417" y="6356350"/>
            <a:ext cx="5739983" cy="365125"/>
          </a:xfrm>
        </p:spPr>
        <p:txBody>
          <a:bodyPr/>
          <a:lstStyle/>
          <a:p>
            <a:r>
              <a:rPr lang="en-US" dirty="0"/>
              <a:t>Parallel Session on Sustainability, Barcelona,  June 17, 2024</a:t>
            </a:r>
            <a:endParaRPr lang="it-IT" dirty="0"/>
          </a:p>
        </p:txBody>
      </p:sp>
      <p:pic>
        <p:nvPicPr>
          <p:cNvPr id="14" name="Immagine 13">
            <a:extLst>
              <a:ext uri="{FF2B5EF4-FFF2-40B4-BE49-F238E27FC236}">
                <a16:creationId xmlns:a16="http://schemas.microsoft.com/office/drawing/2014/main" id="{BFB2E1D3-F4CF-345E-1A6C-97BD0460B372}"/>
              </a:ext>
            </a:extLst>
          </p:cNvPr>
          <p:cNvPicPr>
            <a:picLocks noChangeAspect="1"/>
          </p:cNvPicPr>
          <p:nvPr/>
        </p:nvPicPr>
        <p:blipFill rotWithShape="1">
          <a:blip r:embed="rId10"/>
          <a:srcRect l="17288" t="13952" r="22963" b="6896"/>
          <a:stretch/>
        </p:blipFill>
        <p:spPr>
          <a:xfrm>
            <a:off x="6108885" y="763587"/>
            <a:ext cx="5762121" cy="4007341"/>
          </a:xfrm>
          <a:prstGeom prst="rect">
            <a:avLst/>
          </a:prstGeom>
        </p:spPr>
      </p:pic>
      <p:pic>
        <p:nvPicPr>
          <p:cNvPr id="15" name="Immagine 14">
            <a:hlinkClick r:id="rId11"/>
            <a:extLst>
              <a:ext uri="{FF2B5EF4-FFF2-40B4-BE49-F238E27FC236}">
                <a16:creationId xmlns:a16="http://schemas.microsoft.com/office/drawing/2014/main" id="{FB5B1DB7-89DC-E756-4A32-24247E0A6EF9}"/>
              </a:ext>
            </a:extLst>
          </p:cNvPr>
          <p:cNvPicPr>
            <a:picLocks noChangeAspect="1"/>
          </p:cNvPicPr>
          <p:nvPr/>
        </p:nvPicPr>
        <p:blipFill rotWithShape="1">
          <a:blip r:embed="rId12"/>
          <a:srcRect l="36146" t="26802" r="33125"/>
          <a:stretch/>
        </p:blipFill>
        <p:spPr>
          <a:xfrm>
            <a:off x="2260800" y="4171258"/>
            <a:ext cx="1705835" cy="2133269"/>
          </a:xfrm>
          <a:prstGeom prst="rect">
            <a:avLst/>
          </a:prstGeom>
        </p:spPr>
      </p:pic>
      <p:sp>
        <p:nvSpPr>
          <p:cNvPr id="16" name="CasellaDiTesto 15">
            <a:extLst>
              <a:ext uri="{FF2B5EF4-FFF2-40B4-BE49-F238E27FC236}">
                <a16:creationId xmlns:a16="http://schemas.microsoft.com/office/drawing/2014/main" id="{ABE9134C-51CD-F473-F1A7-19860800F0C0}"/>
              </a:ext>
            </a:extLst>
          </p:cNvPr>
          <p:cNvSpPr txBox="1"/>
          <p:nvPr/>
        </p:nvSpPr>
        <p:spPr>
          <a:xfrm>
            <a:off x="4671882" y="5234967"/>
            <a:ext cx="4114799" cy="1200329"/>
          </a:xfrm>
          <a:prstGeom prst="rect">
            <a:avLst/>
          </a:prstGeom>
          <a:noFill/>
        </p:spPr>
        <p:txBody>
          <a:bodyPr wrap="square" rtlCol="0">
            <a:spAutoFit/>
          </a:bodyPr>
          <a:lstStyle/>
          <a:p>
            <a:r>
              <a:rPr lang="it-IT" dirty="0">
                <a:latin typeface="Avenir Next" panose="020B0503020202020204" pitchFamily="34" charset="0"/>
                <a:cs typeface="Arial" panose="020B0604020202020204" pitchFamily="34" charset="0"/>
              </a:rPr>
              <a:t> </a:t>
            </a:r>
            <a:r>
              <a:rPr lang="it-IT" dirty="0" err="1">
                <a:latin typeface="Avenir Next" panose="020B0503020202020204" pitchFamily="34" charset="0"/>
                <a:cs typeface="Arial" panose="020B0604020202020204" pitchFamily="34" charset="0"/>
              </a:rPr>
              <a:t>expected</a:t>
            </a:r>
            <a:r>
              <a:rPr lang="it-IT" dirty="0">
                <a:latin typeface="Avenir Next" panose="020B0503020202020204" pitchFamily="34" charset="0"/>
                <a:cs typeface="Arial" panose="020B0604020202020204" pitchFamily="34" charset="0"/>
              </a:rPr>
              <a:t> to </a:t>
            </a:r>
            <a:r>
              <a:rPr lang="it-IT" dirty="0" err="1">
                <a:latin typeface="Avenir Next" panose="020B0503020202020204" pitchFamily="34" charset="0"/>
                <a:cs typeface="Arial" panose="020B0604020202020204" pitchFamily="34" charset="0"/>
              </a:rPr>
              <a:t>deliver</a:t>
            </a:r>
            <a:r>
              <a:rPr lang="it-IT" dirty="0">
                <a:latin typeface="Avenir Next" panose="020B0503020202020204" pitchFamily="34" charset="0"/>
                <a:cs typeface="Arial" panose="020B0604020202020204" pitchFamily="34" charset="0"/>
              </a:rPr>
              <a:t> </a:t>
            </a:r>
            <a:r>
              <a:rPr lang="it-IT" dirty="0" err="1">
                <a:latin typeface="Avenir Next" panose="020B0503020202020204" pitchFamily="34" charset="0"/>
                <a:cs typeface="Arial" panose="020B0604020202020204" pitchFamily="34" charset="0"/>
              </a:rPr>
              <a:t>both</a:t>
            </a:r>
            <a:r>
              <a:rPr lang="it-IT" dirty="0">
                <a:latin typeface="Avenir Next" panose="020B0503020202020204" pitchFamily="34" charset="0"/>
                <a:cs typeface="Arial" panose="020B0604020202020204" pitchFamily="34" charset="0"/>
              </a:rPr>
              <a:t> </a:t>
            </a:r>
            <a:r>
              <a:rPr lang="it-IT" dirty="0" err="1">
                <a:latin typeface="Avenir Next" panose="020B0503020202020204" pitchFamily="34" charset="0"/>
                <a:cs typeface="Arial" panose="020B0604020202020204" pitchFamily="34" charset="0"/>
              </a:rPr>
              <a:t>scientific</a:t>
            </a:r>
            <a:r>
              <a:rPr lang="it-IT" dirty="0">
                <a:latin typeface="Avenir Next" panose="020B0503020202020204" pitchFamily="34" charset="0"/>
                <a:cs typeface="Arial" panose="020B0604020202020204" pitchFamily="34" charset="0"/>
              </a:rPr>
              <a:t> and </a:t>
            </a:r>
            <a:r>
              <a:rPr lang="it-IT" dirty="0" err="1">
                <a:latin typeface="Avenir Next" panose="020B0503020202020204" pitchFamily="34" charset="0"/>
                <a:cs typeface="Arial" panose="020B0604020202020204" pitchFamily="34" charset="0"/>
              </a:rPr>
              <a:t>socio-economic</a:t>
            </a:r>
            <a:r>
              <a:rPr lang="it-IT" dirty="0">
                <a:latin typeface="Avenir Next" panose="020B0503020202020204" pitchFamily="34" charset="0"/>
                <a:cs typeface="Arial" panose="020B0604020202020204" pitchFamily="34" charset="0"/>
              </a:rPr>
              <a:t> goals &gt;</a:t>
            </a:r>
          </a:p>
          <a:p>
            <a:r>
              <a:rPr lang="it-IT" dirty="0" err="1">
                <a:latin typeface="Avenir Next" panose="020B0503020202020204" pitchFamily="34" charset="0"/>
                <a:cs typeface="Arial" panose="020B0604020202020204" pitchFamily="34" charset="0"/>
              </a:rPr>
              <a:t>Including</a:t>
            </a:r>
            <a:r>
              <a:rPr lang="it-IT" dirty="0">
                <a:latin typeface="Avenir Next" panose="020B0503020202020204" pitchFamily="34" charset="0"/>
                <a:cs typeface="Arial" panose="020B0604020202020204" pitchFamily="34" charset="0"/>
              </a:rPr>
              <a:t> </a:t>
            </a:r>
            <a:r>
              <a:rPr lang="it-IT" dirty="0" err="1">
                <a:latin typeface="Avenir Next" panose="020B0503020202020204" pitchFamily="34" charset="0"/>
                <a:cs typeface="Arial" panose="020B0604020202020204" pitchFamily="34" charset="0"/>
              </a:rPr>
              <a:t>contribution</a:t>
            </a:r>
            <a:r>
              <a:rPr lang="it-IT" dirty="0">
                <a:latin typeface="Avenir Next" panose="020B0503020202020204" pitchFamily="34" charset="0"/>
                <a:cs typeface="Arial" panose="020B0604020202020204" pitchFamily="34" charset="0"/>
              </a:rPr>
              <a:t> to the UN </a:t>
            </a:r>
            <a:r>
              <a:rPr lang="it-IT" dirty="0" err="1">
                <a:latin typeface="Avenir Next" panose="020B0503020202020204" pitchFamily="34" charset="0"/>
                <a:cs typeface="Arial" panose="020B0604020202020204" pitchFamily="34" charset="0"/>
              </a:rPr>
              <a:t>SDGs</a:t>
            </a:r>
            <a:r>
              <a:rPr lang="it-IT" dirty="0">
                <a:latin typeface="Avenir Next" panose="020B0503020202020204" pitchFamily="34" charset="0"/>
                <a:cs typeface="Arial" panose="020B0604020202020204" pitchFamily="34" charset="0"/>
              </a:rPr>
              <a:t> </a:t>
            </a:r>
          </a:p>
        </p:txBody>
      </p:sp>
      <p:pic>
        <p:nvPicPr>
          <p:cNvPr id="17" name="Immagine 16">
            <a:extLst>
              <a:ext uri="{FF2B5EF4-FFF2-40B4-BE49-F238E27FC236}">
                <a16:creationId xmlns:a16="http://schemas.microsoft.com/office/drawing/2014/main" id="{E5F39C59-6E2A-01EA-F246-CF3948D3DAA0}"/>
              </a:ext>
            </a:extLst>
          </p:cNvPr>
          <p:cNvPicPr>
            <a:picLocks noChangeAspect="1"/>
          </p:cNvPicPr>
          <p:nvPr/>
        </p:nvPicPr>
        <p:blipFill>
          <a:blip r:embed="rId13"/>
          <a:stretch>
            <a:fillRect/>
          </a:stretch>
        </p:blipFill>
        <p:spPr>
          <a:xfrm>
            <a:off x="3924121" y="4408799"/>
            <a:ext cx="1317088" cy="1317088"/>
          </a:xfrm>
          <a:prstGeom prst="rect">
            <a:avLst/>
          </a:prstGeom>
        </p:spPr>
      </p:pic>
      <p:pic>
        <p:nvPicPr>
          <p:cNvPr id="19" name="Immagine 18">
            <a:extLst>
              <a:ext uri="{FF2B5EF4-FFF2-40B4-BE49-F238E27FC236}">
                <a16:creationId xmlns:a16="http://schemas.microsoft.com/office/drawing/2014/main" id="{41BCEBE1-52FE-FB87-AB63-4816C568CB7D}"/>
              </a:ext>
            </a:extLst>
          </p:cNvPr>
          <p:cNvPicPr>
            <a:picLocks noChangeAspect="1"/>
          </p:cNvPicPr>
          <p:nvPr/>
        </p:nvPicPr>
        <p:blipFill rotWithShape="1">
          <a:blip r:embed="rId14"/>
          <a:srcRect l="34107" t="34354" r="17232" b="17691"/>
          <a:stretch/>
        </p:blipFill>
        <p:spPr>
          <a:xfrm>
            <a:off x="8858647" y="5203376"/>
            <a:ext cx="2250765" cy="1164522"/>
          </a:xfrm>
          <a:prstGeom prst="rect">
            <a:avLst/>
          </a:prstGeom>
        </p:spPr>
      </p:pic>
      <p:sp>
        <p:nvSpPr>
          <p:cNvPr id="2" name="Segnaposto data 1">
            <a:extLst>
              <a:ext uri="{FF2B5EF4-FFF2-40B4-BE49-F238E27FC236}">
                <a16:creationId xmlns:a16="http://schemas.microsoft.com/office/drawing/2014/main" id="{60708083-0087-703D-E81A-AB1F06E520A4}"/>
              </a:ext>
            </a:extLst>
          </p:cNvPr>
          <p:cNvSpPr>
            <a:spLocks noGrp="1"/>
          </p:cNvSpPr>
          <p:nvPr>
            <p:ph type="dt" sz="half" idx="10"/>
          </p:nvPr>
        </p:nvSpPr>
        <p:spPr>
          <a:xfrm>
            <a:off x="320994" y="6356350"/>
            <a:ext cx="3260406" cy="365125"/>
          </a:xfrm>
        </p:spPr>
        <p:txBody>
          <a:bodyPr/>
          <a:lstStyle/>
          <a:p>
            <a:r>
              <a:rPr lang="it-IT" dirty="0"/>
              <a:t>Maria Marsella  - Sapienza </a:t>
            </a:r>
            <a:r>
              <a:rPr lang="it-IT" dirty="0" err="1"/>
              <a:t>Univ</a:t>
            </a:r>
            <a:r>
              <a:rPr lang="it-IT" dirty="0"/>
              <a:t>. Roma</a:t>
            </a:r>
          </a:p>
        </p:txBody>
      </p:sp>
    </p:spTree>
    <p:extLst>
      <p:ext uri="{BB962C8B-B14F-4D97-AF65-F5344CB8AC3E}">
        <p14:creationId xmlns:p14="http://schemas.microsoft.com/office/powerpoint/2010/main" val="2761990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panose="020B0503020202020204" pitchFamily="34" charset="0"/>
              <a:ea typeface="+mn-ea"/>
              <a:cs typeface="+mn-cs"/>
            </a:endParaRPr>
          </a:p>
        </p:txBody>
      </p:sp>
      <p:sp>
        <p:nvSpPr>
          <p:cNvPr id="24" name="Rectangle 23">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Avenir Next" panose="020B0503020202020204" pitchFamily="34" charset="0"/>
              <a:ea typeface="+mn-ea"/>
              <a:cs typeface="+mn-cs"/>
            </a:endParaRPr>
          </a:p>
        </p:txBody>
      </p:sp>
      <p:grpSp>
        <p:nvGrpSpPr>
          <p:cNvPr id="26" name="Group 25">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27" name="Freeform: Shape 26">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panose="020B0503020202020204" pitchFamily="34" charset="0"/>
                <a:ea typeface="+mn-ea"/>
                <a:cs typeface="+mn-cs"/>
              </a:endParaRPr>
            </a:p>
          </p:txBody>
        </p:sp>
        <p:sp>
          <p:nvSpPr>
            <p:cNvPr id="28" name="Freeform: Shape 27">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panose="020B0503020202020204" pitchFamily="34" charset="0"/>
                <a:ea typeface="+mn-ea"/>
                <a:cs typeface="+mn-cs"/>
              </a:endParaRPr>
            </a:p>
          </p:txBody>
        </p:sp>
        <p:sp>
          <p:nvSpPr>
            <p:cNvPr id="29" name="Freeform: Shape 28">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panose="020B0503020202020204" pitchFamily="34" charset="0"/>
                <a:ea typeface="+mn-ea"/>
                <a:cs typeface="+mn-cs"/>
              </a:endParaRPr>
            </a:p>
          </p:txBody>
        </p:sp>
        <p:sp>
          <p:nvSpPr>
            <p:cNvPr id="30" name="Freeform: Shape 29">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panose="020B0503020202020204" pitchFamily="34" charset="0"/>
                <a:ea typeface="+mn-ea"/>
                <a:cs typeface="+mn-cs"/>
              </a:endParaRPr>
            </a:p>
          </p:txBody>
        </p:sp>
      </p:grpSp>
      <p:sp>
        <p:nvSpPr>
          <p:cNvPr id="2" name="Titolo 1">
            <a:extLst>
              <a:ext uri="{FF2B5EF4-FFF2-40B4-BE49-F238E27FC236}">
                <a16:creationId xmlns:a16="http://schemas.microsoft.com/office/drawing/2014/main" id="{EBC7697E-8201-5233-8AAC-72CBDB3942D8}"/>
              </a:ext>
            </a:extLst>
          </p:cNvPr>
          <p:cNvSpPr>
            <a:spLocks noGrp="1"/>
          </p:cNvSpPr>
          <p:nvPr>
            <p:ph type="title"/>
          </p:nvPr>
        </p:nvSpPr>
        <p:spPr>
          <a:xfrm>
            <a:off x="640080" y="1243013"/>
            <a:ext cx="3855720" cy="4371974"/>
          </a:xfrm>
        </p:spPr>
        <p:txBody>
          <a:bodyPr>
            <a:normAutofit/>
          </a:bodyPr>
          <a:lstStyle/>
          <a:p>
            <a:r>
              <a:rPr lang="it-IT" sz="3600" dirty="0" err="1">
                <a:solidFill>
                  <a:schemeClr val="tx2"/>
                </a:solidFill>
              </a:rPr>
              <a:t>What</a:t>
            </a:r>
            <a:r>
              <a:rPr lang="it-IT" sz="3600" dirty="0">
                <a:solidFill>
                  <a:schemeClr val="tx2"/>
                </a:solidFill>
              </a:rPr>
              <a:t> </a:t>
            </a:r>
            <a:r>
              <a:rPr lang="it-IT" sz="3600" dirty="0" err="1">
                <a:solidFill>
                  <a:schemeClr val="tx2"/>
                </a:solidFill>
              </a:rPr>
              <a:t>we</a:t>
            </a:r>
            <a:r>
              <a:rPr lang="it-IT" sz="3600" dirty="0">
                <a:solidFill>
                  <a:schemeClr val="tx2"/>
                </a:solidFill>
              </a:rPr>
              <a:t> are </a:t>
            </a:r>
            <a:r>
              <a:rPr lang="it-IT" sz="3600" dirty="0" err="1">
                <a:solidFill>
                  <a:schemeClr val="tx2"/>
                </a:solidFill>
              </a:rPr>
              <a:t>doing</a:t>
            </a:r>
            <a:r>
              <a:rPr lang="it-IT" sz="3600" dirty="0">
                <a:solidFill>
                  <a:schemeClr val="tx2"/>
                </a:solidFill>
              </a:rPr>
              <a:t> @CNRS</a:t>
            </a:r>
          </a:p>
        </p:txBody>
      </p:sp>
      <p:graphicFrame>
        <p:nvGraphicFramePr>
          <p:cNvPr id="33" name="Segnaposto contenuto 2">
            <a:extLst>
              <a:ext uri="{FF2B5EF4-FFF2-40B4-BE49-F238E27FC236}">
                <a16:creationId xmlns:a16="http://schemas.microsoft.com/office/drawing/2014/main" id="{805189D6-D650-7A22-868A-20F97454C05A}"/>
              </a:ext>
            </a:extLst>
          </p:cNvPr>
          <p:cNvGraphicFramePr>
            <a:graphicFrameLocks noGrp="1"/>
          </p:cNvGraphicFramePr>
          <p:nvPr>
            <p:ph idx="1"/>
          </p:nvPr>
        </p:nvGraphicFramePr>
        <p:xfrm>
          <a:off x="5165335" y="837451"/>
          <a:ext cx="7048222" cy="5518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egnaposto data 2">
            <a:extLst>
              <a:ext uri="{FF2B5EF4-FFF2-40B4-BE49-F238E27FC236}">
                <a16:creationId xmlns:a16="http://schemas.microsoft.com/office/drawing/2014/main" id="{49998AEF-5AA7-FE1A-F127-75E5337EFC8B}"/>
              </a:ext>
            </a:extLst>
          </p:cNvPr>
          <p:cNvSpPr>
            <a:spLocks noGrp="1"/>
          </p:cNvSpPr>
          <p:nvPr>
            <p:ph type="dt" sz="half" idx="10"/>
          </p:nvPr>
        </p:nvSpPr>
        <p:spPr>
          <a:xfrm>
            <a:off x="344384" y="6356350"/>
            <a:ext cx="3237016" cy="365125"/>
          </a:xfrm>
        </p:spPr>
        <p:txBody>
          <a:bodyPr/>
          <a:lstStyle/>
          <a:p>
            <a:r>
              <a:rPr lang="it-IT"/>
              <a:t>Maria Marsella  - Sapienza Univ. Roma</a:t>
            </a:r>
            <a:endParaRPr lang="it-IT" dirty="0"/>
          </a:p>
        </p:txBody>
      </p:sp>
      <p:sp>
        <p:nvSpPr>
          <p:cNvPr id="4" name="Segnaposto piè di pagina 3">
            <a:extLst>
              <a:ext uri="{FF2B5EF4-FFF2-40B4-BE49-F238E27FC236}">
                <a16:creationId xmlns:a16="http://schemas.microsoft.com/office/drawing/2014/main" id="{8EC1890F-80EB-6B0D-3BE9-BE82D9EEA368}"/>
              </a:ext>
            </a:extLst>
          </p:cNvPr>
          <p:cNvSpPr>
            <a:spLocks noGrp="1"/>
          </p:cNvSpPr>
          <p:nvPr>
            <p:ph type="ftr" sz="quarter" idx="11"/>
          </p:nvPr>
        </p:nvSpPr>
        <p:spPr>
          <a:xfrm>
            <a:off x="3443844" y="6356350"/>
            <a:ext cx="4709556" cy="365125"/>
          </a:xfrm>
        </p:spPr>
        <p:txBody>
          <a:bodyPr/>
          <a:lstStyle/>
          <a:p>
            <a:r>
              <a:rPr lang="en-US" dirty="0"/>
              <a:t>Parallel Session on Sustainability, Barcelona,  June 17, 2024</a:t>
            </a:r>
            <a:endParaRPr lang="it-IT" dirty="0"/>
          </a:p>
        </p:txBody>
      </p:sp>
    </p:spTree>
    <p:extLst>
      <p:ext uri="{BB962C8B-B14F-4D97-AF65-F5344CB8AC3E}">
        <p14:creationId xmlns:p14="http://schemas.microsoft.com/office/powerpoint/2010/main" val="1161765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Plant growing in a concrete crack">
            <a:extLst>
              <a:ext uri="{FF2B5EF4-FFF2-40B4-BE49-F238E27FC236}">
                <a16:creationId xmlns:a16="http://schemas.microsoft.com/office/drawing/2014/main" id="{CCC734F3-A18D-B8F0-C153-4CA81C1A914C}"/>
              </a:ext>
            </a:extLst>
          </p:cNvPr>
          <p:cNvPicPr>
            <a:picLocks noChangeAspect="1"/>
          </p:cNvPicPr>
          <p:nvPr/>
        </p:nvPicPr>
        <p:blipFill rotWithShape="1">
          <a:blip r:embed="rId2"/>
          <a:srcRect l="4717" r="23351" b="-1"/>
          <a:stretch/>
        </p:blipFill>
        <p:spPr>
          <a:xfrm>
            <a:off x="1222978" y="805657"/>
            <a:ext cx="5577820" cy="5176044"/>
          </a:xfrm>
          <a:prstGeom prst="rect">
            <a:avLst/>
          </a:prstGeom>
        </p:spPr>
      </p:pic>
      <p:sp>
        <p:nvSpPr>
          <p:cNvPr id="4" name="CasellaDiTesto 3">
            <a:extLst>
              <a:ext uri="{FF2B5EF4-FFF2-40B4-BE49-F238E27FC236}">
                <a16:creationId xmlns:a16="http://schemas.microsoft.com/office/drawing/2014/main" id="{E9FEE91B-F1E5-6D31-20AC-2C80373A3B9C}"/>
              </a:ext>
            </a:extLst>
          </p:cNvPr>
          <p:cNvSpPr txBox="1"/>
          <p:nvPr/>
        </p:nvSpPr>
        <p:spPr>
          <a:xfrm>
            <a:off x="7163192" y="1187962"/>
            <a:ext cx="4368408" cy="3447832"/>
          </a:xfrm>
          <a:prstGeom prst="rect">
            <a:avLst/>
          </a:prstGeom>
        </p:spPr>
        <p:txBody>
          <a:bodyPr vert="horz" lIns="91440" tIns="45720" rIns="91440" bIns="45720" rtlCol="0" anchor="t">
            <a:noAutofit/>
          </a:bodyPr>
          <a:lstStyle/>
          <a:p>
            <a:pPr algn="just">
              <a:lnSpc>
                <a:spcPct val="90000"/>
              </a:lnSpc>
              <a:spcAft>
                <a:spcPts val="600"/>
              </a:spcAft>
            </a:pPr>
            <a:r>
              <a:rPr lang="en-US" dirty="0">
                <a:solidFill>
                  <a:schemeClr val="tx2"/>
                </a:solidFill>
                <a:highlight>
                  <a:srgbClr val="FFFFFF"/>
                </a:highlight>
                <a:latin typeface="Avenir Next" panose="020B0503020202020204" pitchFamily="34" charset="0"/>
              </a:rPr>
              <a:t>D9.1 - ET Sustainable Development was due in February 2024</a:t>
            </a:r>
          </a:p>
          <a:p>
            <a:pPr algn="just">
              <a:lnSpc>
                <a:spcPct val="90000"/>
              </a:lnSpc>
              <a:spcAft>
                <a:spcPts val="600"/>
              </a:spcAft>
            </a:pPr>
            <a:endParaRPr lang="en-US" dirty="0">
              <a:solidFill>
                <a:schemeClr val="tx2"/>
              </a:solidFill>
              <a:highlight>
                <a:srgbClr val="FFFFFF"/>
              </a:highlight>
              <a:latin typeface="Avenir Next" panose="020B0503020202020204" pitchFamily="34" charset="0"/>
            </a:endParaRPr>
          </a:p>
          <a:p>
            <a:pPr marL="285750" indent="-285750" algn="just">
              <a:lnSpc>
                <a:spcPct val="90000"/>
              </a:lnSpc>
              <a:spcAft>
                <a:spcPts val="600"/>
              </a:spcAft>
              <a:buFont typeface="Arial" panose="020B0604020202020204" pitchFamily="34" charset="0"/>
              <a:buChar char="•"/>
            </a:pPr>
            <a:r>
              <a:rPr lang="en-US" dirty="0">
                <a:solidFill>
                  <a:schemeClr val="tx2"/>
                </a:solidFill>
                <a:highlight>
                  <a:srgbClr val="FFFFFF"/>
                </a:highlight>
                <a:latin typeface="Avenir Next" panose="020B0503020202020204" pitchFamily="34" charset="0"/>
              </a:rPr>
              <a:t>ask for a new delivery date and start to work on it </a:t>
            </a:r>
          </a:p>
          <a:p>
            <a:pPr marL="285750" indent="-285750" algn="just">
              <a:lnSpc>
                <a:spcPct val="90000"/>
              </a:lnSpc>
              <a:spcAft>
                <a:spcPts val="600"/>
              </a:spcAft>
              <a:buFont typeface="Arial" panose="020B0604020202020204" pitchFamily="34" charset="0"/>
              <a:buChar char="•"/>
            </a:pPr>
            <a:r>
              <a:rPr lang="en-US" dirty="0">
                <a:solidFill>
                  <a:schemeClr val="tx2"/>
                </a:solidFill>
                <a:highlight>
                  <a:srgbClr val="FFFFFF"/>
                </a:highlight>
                <a:latin typeface="Avenir Next" panose="020B0503020202020204" pitchFamily="34" charset="0"/>
              </a:rPr>
              <a:t>Who/What/When to be defined</a:t>
            </a:r>
          </a:p>
          <a:p>
            <a:pPr algn="just">
              <a:lnSpc>
                <a:spcPct val="90000"/>
              </a:lnSpc>
              <a:spcAft>
                <a:spcPts val="600"/>
              </a:spcAft>
            </a:pPr>
            <a:endParaRPr lang="en-US" kern="1200" dirty="0">
              <a:highlight>
                <a:srgbClr val="FFFFFF"/>
              </a:highlight>
              <a:latin typeface="Avenir Next" panose="020B0503020202020204" pitchFamily="34" charset="0"/>
            </a:endParaRPr>
          </a:p>
          <a:p>
            <a:pPr algn="just">
              <a:lnSpc>
                <a:spcPct val="90000"/>
              </a:lnSpc>
              <a:spcAft>
                <a:spcPts val="600"/>
              </a:spcAft>
            </a:pPr>
            <a:r>
              <a:rPr lang="en-US" dirty="0">
                <a:solidFill>
                  <a:schemeClr val="tx2"/>
                </a:solidFill>
                <a:highlight>
                  <a:srgbClr val="FFFFFF"/>
                </a:highlight>
                <a:latin typeface="Avenir Next" panose="020B0503020202020204" pitchFamily="34" charset="0"/>
              </a:rPr>
              <a:t>Goals</a:t>
            </a:r>
          </a:p>
          <a:p>
            <a:pPr marL="285750" indent="-285750" algn="just">
              <a:lnSpc>
                <a:spcPct val="90000"/>
              </a:lnSpc>
              <a:spcAft>
                <a:spcPts val="600"/>
              </a:spcAft>
              <a:buFont typeface="Arial" panose="020B0604020202020204" pitchFamily="34" charset="0"/>
              <a:buChar char="•"/>
            </a:pPr>
            <a:r>
              <a:rPr lang="en-US" dirty="0">
                <a:solidFill>
                  <a:schemeClr val="tx2"/>
                </a:solidFill>
                <a:highlight>
                  <a:srgbClr val="FFFFFF"/>
                </a:highlight>
                <a:latin typeface="Avenir Next" panose="020B0503020202020204" pitchFamily="34" charset="0"/>
              </a:rPr>
              <a:t>Development of a collective methodology to define and sustain ET sustainability plan</a:t>
            </a:r>
          </a:p>
          <a:p>
            <a:pPr marL="285750" indent="-285750" algn="just">
              <a:lnSpc>
                <a:spcPct val="90000"/>
              </a:lnSpc>
              <a:spcAft>
                <a:spcPts val="600"/>
              </a:spcAft>
              <a:buFont typeface="Arial" panose="020B0604020202020204" pitchFamily="34" charset="0"/>
              <a:buChar char="•"/>
            </a:pPr>
            <a:r>
              <a:rPr lang="en-US" dirty="0">
                <a:solidFill>
                  <a:schemeClr val="tx2"/>
                </a:solidFill>
                <a:highlight>
                  <a:srgbClr val="FFFFFF"/>
                </a:highlight>
                <a:latin typeface="Avenir Next" panose="020B0503020202020204" pitchFamily="34" charset="0"/>
              </a:rPr>
              <a:t>Implementation/adaptation of a tool for the estimation of energy consumption and the assessment of environmental, social, and territorial impact.</a:t>
            </a:r>
            <a:endParaRPr lang="it-IT" dirty="0">
              <a:solidFill>
                <a:schemeClr val="tx2"/>
              </a:solidFill>
              <a:highlight>
                <a:srgbClr val="FFFFFF"/>
              </a:highlight>
              <a:latin typeface="Avenir Next" panose="020B0503020202020204" pitchFamily="34" charset="0"/>
            </a:endParaRPr>
          </a:p>
          <a:p>
            <a:pPr indent="-228600" algn="just">
              <a:lnSpc>
                <a:spcPct val="90000"/>
              </a:lnSpc>
              <a:spcAft>
                <a:spcPts val="600"/>
              </a:spcAft>
              <a:buFont typeface="Arial" panose="020B0604020202020204" pitchFamily="34" charset="0"/>
              <a:buChar char="•"/>
            </a:pPr>
            <a:endParaRPr lang="en-US" dirty="0">
              <a:solidFill>
                <a:schemeClr val="tx2"/>
              </a:solidFill>
              <a:highlight>
                <a:srgbClr val="FFFFFF"/>
              </a:highlight>
              <a:latin typeface="Avenir Next" panose="020B0503020202020204" pitchFamily="34" charset="0"/>
            </a:endParaRPr>
          </a:p>
        </p:txBody>
      </p:sp>
      <p:grpSp>
        <p:nvGrpSpPr>
          <p:cNvPr id="19" name="Group 18">
            <a:extLst>
              <a:ext uri="{FF2B5EF4-FFF2-40B4-BE49-F238E27FC236}">
                <a16:creationId xmlns:a16="http://schemas.microsoft.com/office/drawing/2014/main" id="{31C49F18-8757-4E87-5C2E-9D6D7B82BA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0" name="Rectangle 19">
              <a:extLst>
                <a:ext uri="{FF2B5EF4-FFF2-40B4-BE49-F238E27FC236}">
                  <a16:creationId xmlns:a16="http://schemas.microsoft.com/office/drawing/2014/main" id="{25C84D91-E5BF-B919-ACEF-4A25262CE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panose="020B0503020202020204" pitchFamily="34" charset="0"/>
              </a:endParaRPr>
            </a:p>
          </p:txBody>
        </p:sp>
        <p:sp>
          <p:nvSpPr>
            <p:cNvPr id="21" name="Rectangle 20">
              <a:extLst>
                <a:ext uri="{FF2B5EF4-FFF2-40B4-BE49-F238E27FC236}">
                  <a16:creationId xmlns:a16="http://schemas.microsoft.com/office/drawing/2014/main" id="{DD889E38-27CA-E23F-B646-8D7B4BB17D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panose="020B0503020202020204" pitchFamily="34" charset="0"/>
              </a:endParaRPr>
            </a:p>
          </p:txBody>
        </p:sp>
      </p:grpSp>
      <p:sp>
        <p:nvSpPr>
          <p:cNvPr id="2" name="Segnaposto data 1">
            <a:extLst>
              <a:ext uri="{FF2B5EF4-FFF2-40B4-BE49-F238E27FC236}">
                <a16:creationId xmlns:a16="http://schemas.microsoft.com/office/drawing/2014/main" id="{3E660AED-1D80-F7FA-37B9-78EE8A985C35}"/>
              </a:ext>
            </a:extLst>
          </p:cNvPr>
          <p:cNvSpPr>
            <a:spLocks noGrp="1"/>
          </p:cNvSpPr>
          <p:nvPr>
            <p:ph type="dt" sz="half" idx="10"/>
          </p:nvPr>
        </p:nvSpPr>
        <p:spPr>
          <a:xfrm>
            <a:off x="273132" y="6356350"/>
            <a:ext cx="3308268" cy="365125"/>
          </a:xfrm>
        </p:spPr>
        <p:txBody>
          <a:bodyPr/>
          <a:lstStyle/>
          <a:p>
            <a:r>
              <a:rPr lang="it-IT" dirty="0"/>
              <a:t>Maria Marsella  - Sapienza </a:t>
            </a:r>
            <a:r>
              <a:rPr lang="it-IT" dirty="0" err="1"/>
              <a:t>Univ</a:t>
            </a:r>
            <a:r>
              <a:rPr lang="it-IT" dirty="0"/>
              <a:t>. Roma</a:t>
            </a:r>
          </a:p>
        </p:txBody>
      </p:sp>
      <p:sp>
        <p:nvSpPr>
          <p:cNvPr id="3" name="Segnaposto piè di pagina 2">
            <a:extLst>
              <a:ext uri="{FF2B5EF4-FFF2-40B4-BE49-F238E27FC236}">
                <a16:creationId xmlns:a16="http://schemas.microsoft.com/office/drawing/2014/main" id="{8C7865B3-366B-FE94-3D94-A7DDDFE3EE16}"/>
              </a:ext>
            </a:extLst>
          </p:cNvPr>
          <p:cNvSpPr>
            <a:spLocks noGrp="1"/>
          </p:cNvSpPr>
          <p:nvPr>
            <p:ph type="ftr" sz="quarter" idx="11"/>
          </p:nvPr>
        </p:nvSpPr>
        <p:spPr/>
        <p:txBody>
          <a:bodyPr/>
          <a:lstStyle/>
          <a:p>
            <a:r>
              <a:rPr lang="en-US"/>
              <a:t>Parallel Session on Sustainability, Barcelona,  June 17, 2024</a:t>
            </a:r>
            <a:endParaRPr lang="it-IT" dirty="0"/>
          </a:p>
        </p:txBody>
      </p:sp>
    </p:spTree>
    <p:extLst>
      <p:ext uri="{BB962C8B-B14F-4D97-AF65-F5344CB8AC3E}">
        <p14:creationId xmlns:p14="http://schemas.microsoft.com/office/powerpoint/2010/main" val="2472506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panose="020B0503020202020204" pitchFamily="34" charset="0"/>
              <a:ea typeface="+mn-ea"/>
              <a:cs typeface="+mn-cs"/>
            </a:endParaRPr>
          </a:p>
        </p:txBody>
      </p:sp>
      <p:sp>
        <p:nvSpPr>
          <p:cNvPr id="24" name="Rectangle 23">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Avenir Next" panose="020B0503020202020204" pitchFamily="34" charset="0"/>
              <a:ea typeface="+mn-ea"/>
              <a:cs typeface="+mn-cs"/>
            </a:endParaRPr>
          </a:p>
        </p:txBody>
      </p:sp>
      <p:grpSp>
        <p:nvGrpSpPr>
          <p:cNvPr id="26" name="Group 25">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27" name="Freeform: Shape 26">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panose="020B0503020202020204" pitchFamily="34" charset="0"/>
                <a:ea typeface="+mn-ea"/>
                <a:cs typeface="+mn-cs"/>
              </a:endParaRPr>
            </a:p>
          </p:txBody>
        </p:sp>
        <p:sp>
          <p:nvSpPr>
            <p:cNvPr id="28" name="Freeform: Shape 27">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panose="020B0503020202020204" pitchFamily="34" charset="0"/>
                <a:ea typeface="+mn-ea"/>
                <a:cs typeface="+mn-cs"/>
              </a:endParaRPr>
            </a:p>
          </p:txBody>
        </p:sp>
        <p:sp>
          <p:nvSpPr>
            <p:cNvPr id="29" name="Freeform: Shape 28">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panose="020B0503020202020204" pitchFamily="34" charset="0"/>
                <a:ea typeface="+mn-ea"/>
                <a:cs typeface="+mn-cs"/>
              </a:endParaRPr>
            </a:p>
          </p:txBody>
        </p:sp>
        <p:sp>
          <p:nvSpPr>
            <p:cNvPr id="30" name="Freeform: Shape 29">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panose="020B0503020202020204" pitchFamily="34" charset="0"/>
                <a:ea typeface="+mn-ea"/>
                <a:cs typeface="+mn-cs"/>
              </a:endParaRPr>
            </a:p>
          </p:txBody>
        </p:sp>
      </p:grpSp>
      <p:sp>
        <p:nvSpPr>
          <p:cNvPr id="2" name="Titolo 1">
            <a:extLst>
              <a:ext uri="{FF2B5EF4-FFF2-40B4-BE49-F238E27FC236}">
                <a16:creationId xmlns:a16="http://schemas.microsoft.com/office/drawing/2014/main" id="{EBC7697E-8201-5233-8AAC-72CBDB3942D8}"/>
              </a:ext>
            </a:extLst>
          </p:cNvPr>
          <p:cNvSpPr>
            <a:spLocks noGrp="1"/>
          </p:cNvSpPr>
          <p:nvPr>
            <p:ph type="title"/>
          </p:nvPr>
        </p:nvSpPr>
        <p:spPr>
          <a:xfrm>
            <a:off x="640080" y="1243013"/>
            <a:ext cx="3855720" cy="4371974"/>
          </a:xfrm>
        </p:spPr>
        <p:txBody>
          <a:bodyPr>
            <a:normAutofit/>
          </a:bodyPr>
          <a:lstStyle/>
          <a:p>
            <a:r>
              <a:rPr lang="it-IT" sz="3600" dirty="0" err="1">
                <a:solidFill>
                  <a:schemeClr val="tx2"/>
                </a:solidFill>
              </a:rPr>
              <a:t>What</a:t>
            </a:r>
            <a:r>
              <a:rPr lang="it-IT" sz="3600" dirty="0">
                <a:solidFill>
                  <a:schemeClr val="tx2"/>
                </a:solidFill>
              </a:rPr>
              <a:t> </a:t>
            </a:r>
            <a:r>
              <a:rPr lang="it-IT" sz="3600" dirty="0" err="1">
                <a:solidFill>
                  <a:schemeClr val="tx2"/>
                </a:solidFill>
              </a:rPr>
              <a:t>we</a:t>
            </a:r>
            <a:r>
              <a:rPr lang="it-IT" sz="3600" dirty="0">
                <a:solidFill>
                  <a:schemeClr val="tx2"/>
                </a:solidFill>
              </a:rPr>
              <a:t> are </a:t>
            </a:r>
            <a:r>
              <a:rPr lang="it-IT" sz="3600" dirty="0" err="1">
                <a:solidFill>
                  <a:schemeClr val="tx2"/>
                </a:solidFill>
              </a:rPr>
              <a:t>doing</a:t>
            </a:r>
            <a:r>
              <a:rPr lang="it-IT" sz="3600" dirty="0">
                <a:solidFill>
                  <a:schemeClr val="tx2"/>
                </a:solidFill>
              </a:rPr>
              <a:t> @INFN</a:t>
            </a:r>
          </a:p>
        </p:txBody>
      </p:sp>
      <p:graphicFrame>
        <p:nvGraphicFramePr>
          <p:cNvPr id="33" name="Segnaposto contenuto 2">
            <a:extLst>
              <a:ext uri="{FF2B5EF4-FFF2-40B4-BE49-F238E27FC236}">
                <a16:creationId xmlns:a16="http://schemas.microsoft.com/office/drawing/2014/main" id="{805189D6-D650-7A22-868A-20F97454C05A}"/>
              </a:ext>
            </a:extLst>
          </p:cNvPr>
          <p:cNvGraphicFramePr>
            <a:graphicFrameLocks noGrp="1"/>
          </p:cNvGraphicFramePr>
          <p:nvPr>
            <p:ph idx="1"/>
          </p:nvPr>
        </p:nvGraphicFramePr>
        <p:xfrm>
          <a:off x="5165335" y="837451"/>
          <a:ext cx="7048222" cy="5518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egnaposto data 2">
            <a:extLst>
              <a:ext uri="{FF2B5EF4-FFF2-40B4-BE49-F238E27FC236}">
                <a16:creationId xmlns:a16="http://schemas.microsoft.com/office/drawing/2014/main" id="{279076CF-1D48-B80D-4B9A-41D62B8AD27D}"/>
              </a:ext>
            </a:extLst>
          </p:cNvPr>
          <p:cNvSpPr>
            <a:spLocks noGrp="1"/>
          </p:cNvSpPr>
          <p:nvPr>
            <p:ph type="dt" sz="half" idx="10"/>
          </p:nvPr>
        </p:nvSpPr>
        <p:spPr>
          <a:xfrm>
            <a:off x="356260" y="6356350"/>
            <a:ext cx="3225140" cy="365125"/>
          </a:xfrm>
        </p:spPr>
        <p:txBody>
          <a:bodyPr/>
          <a:lstStyle/>
          <a:p>
            <a:r>
              <a:rPr lang="it-IT" dirty="0"/>
              <a:t>Maria Marsella  - Sapienza </a:t>
            </a:r>
            <a:r>
              <a:rPr lang="it-IT" dirty="0" err="1"/>
              <a:t>Univ</a:t>
            </a:r>
            <a:r>
              <a:rPr lang="it-IT" dirty="0"/>
              <a:t>. Roma</a:t>
            </a:r>
          </a:p>
        </p:txBody>
      </p:sp>
      <p:sp>
        <p:nvSpPr>
          <p:cNvPr id="4" name="Segnaposto piè di pagina 3">
            <a:extLst>
              <a:ext uri="{FF2B5EF4-FFF2-40B4-BE49-F238E27FC236}">
                <a16:creationId xmlns:a16="http://schemas.microsoft.com/office/drawing/2014/main" id="{929E49EC-AA7B-F6C2-F721-D6CA564BB436}"/>
              </a:ext>
            </a:extLst>
          </p:cNvPr>
          <p:cNvSpPr>
            <a:spLocks noGrp="1"/>
          </p:cNvSpPr>
          <p:nvPr>
            <p:ph type="ftr" sz="quarter" idx="11"/>
          </p:nvPr>
        </p:nvSpPr>
        <p:spPr>
          <a:xfrm>
            <a:off x="3194462" y="6356350"/>
            <a:ext cx="4958938" cy="365125"/>
          </a:xfrm>
        </p:spPr>
        <p:txBody>
          <a:bodyPr/>
          <a:lstStyle/>
          <a:p>
            <a:r>
              <a:rPr lang="en-US" dirty="0"/>
              <a:t>Parallel Session on Sustainability, Barcelona,  June 17, 2024</a:t>
            </a:r>
            <a:endParaRPr lang="it-IT" dirty="0"/>
          </a:p>
        </p:txBody>
      </p:sp>
    </p:spTree>
    <p:extLst>
      <p:ext uri="{BB962C8B-B14F-4D97-AF65-F5344CB8AC3E}">
        <p14:creationId xmlns:p14="http://schemas.microsoft.com/office/powerpoint/2010/main" val="4029431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8">
            <a:extLst>
              <a:ext uri="{FF2B5EF4-FFF2-40B4-BE49-F238E27FC236}">
                <a16:creationId xmlns:a16="http://schemas.microsoft.com/office/drawing/2014/main" id="{FB7C998E-E507-3013-1EB0-CEAC54BA8DE6}"/>
              </a:ext>
            </a:extLst>
          </p:cNvPr>
          <p:cNvGraphicFramePr>
            <a:graphicFrameLocks/>
          </p:cNvGraphicFramePr>
          <p:nvPr>
            <p:extLst>
              <p:ext uri="{D42A27DB-BD31-4B8C-83A1-F6EECF244321}">
                <p14:modId xmlns:p14="http://schemas.microsoft.com/office/powerpoint/2010/main" val="473816113"/>
              </p:ext>
            </p:extLst>
          </p:nvPr>
        </p:nvGraphicFramePr>
        <p:xfrm>
          <a:off x="92611" y="2153689"/>
          <a:ext cx="6325647" cy="3657800"/>
        </p:xfrm>
        <a:graphic>
          <a:graphicData uri="http://schemas.openxmlformats.org/drawingml/2006/chart">
            <c:chart xmlns:c="http://schemas.openxmlformats.org/drawingml/2006/chart" xmlns:r="http://schemas.openxmlformats.org/officeDocument/2006/relationships" r:id="rId2"/>
          </a:graphicData>
        </a:graphic>
      </p:graphicFrame>
      <p:sp>
        <p:nvSpPr>
          <p:cNvPr id="13" name="Title 1">
            <a:extLst>
              <a:ext uri="{FF2B5EF4-FFF2-40B4-BE49-F238E27FC236}">
                <a16:creationId xmlns:a16="http://schemas.microsoft.com/office/drawing/2014/main" id="{13AD350E-DC7B-BEEB-1EA6-0F1A265319F9}"/>
              </a:ext>
            </a:extLst>
          </p:cNvPr>
          <p:cNvSpPr txBox="1">
            <a:spLocks/>
          </p:cNvSpPr>
          <p:nvPr/>
        </p:nvSpPr>
        <p:spPr>
          <a:xfrm>
            <a:off x="-2083797" y="1453359"/>
            <a:ext cx="10678462" cy="54706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500"/>
              </a:spcAft>
              <a:tabLst>
                <a:tab pos="279400" algn="l"/>
                <a:tab pos="6639560" algn="r"/>
              </a:tabLst>
            </a:pPr>
            <a:r>
              <a:rPr lang="en-US" sz="2800" dirty="0">
                <a:solidFill>
                  <a:srgbClr val="B27F47"/>
                </a:solidFill>
                <a:latin typeface="Avenir Next" panose="020B0503020202020204" pitchFamily="34" charset="0"/>
                <a:ea typeface="+mn-ea"/>
                <a:cs typeface="+mn-cs"/>
              </a:rPr>
              <a:t>Management of excavation material</a:t>
            </a:r>
          </a:p>
        </p:txBody>
      </p:sp>
      <p:pic>
        <p:nvPicPr>
          <p:cNvPr id="14" name="Immagine 13">
            <a:extLst>
              <a:ext uri="{FF2B5EF4-FFF2-40B4-BE49-F238E27FC236}">
                <a16:creationId xmlns:a16="http://schemas.microsoft.com/office/drawing/2014/main" id="{FD60140A-CDC9-D5F6-F888-EC78430A664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207818" y="1217753"/>
            <a:ext cx="3584006" cy="2075202"/>
          </a:xfrm>
          <a:prstGeom prst="rect">
            <a:avLst/>
          </a:prstGeom>
        </p:spPr>
      </p:pic>
      <p:pic>
        <p:nvPicPr>
          <p:cNvPr id="15" name="Immagine 14">
            <a:extLst>
              <a:ext uri="{FF2B5EF4-FFF2-40B4-BE49-F238E27FC236}">
                <a16:creationId xmlns:a16="http://schemas.microsoft.com/office/drawing/2014/main" id="{727BD084-D85B-D839-6E27-1118C485F6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78151" y="1439390"/>
            <a:ext cx="1866657" cy="1290909"/>
          </a:xfrm>
          <a:prstGeom prst="rect">
            <a:avLst/>
          </a:prstGeom>
        </p:spPr>
      </p:pic>
      <p:sp>
        <p:nvSpPr>
          <p:cNvPr id="16" name="CasellaDiTesto 15">
            <a:extLst>
              <a:ext uri="{FF2B5EF4-FFF2-40B4-BE49-F238E27FC236}">
                <a16:creationId xmlns:a16="http://schemas.microsoft.com/office/drawing/2014/main" id="{FEB33CB0-22BC-9EF5-D64F-FC477971C347}"/>
              </a:ext>
            </a:extLst>
          </p:cNvPr>
          <p:cNvSpPr txBox="1"/>
          <p:nvPr/>
        </p:nvSpPr>
        <p:spPr>
          <a:xfrm>
            <a:off x="6325647" y="3363995"/>
            <a:ext cx="5466177" cy="1384995"/>
          </a:xfrm>
          <a:prstGeom prst="rect">
            <a:avLst/>
          </a:prstGeom>
          <a:noFill/>
        </p:spPr>
        <p:txBody>
          <a:bodyPr wrap="square">
            <a:spAutoFit/>
          </a:bodyPr>
          <a:lstStyle/>
          <a:p>
            <a:pPr algn="just"/>
            <a:r>
              <a:rPr lang="it-IT" sz="1200" dirty="0">
                <a:latin typeface="Avenir Next" panose="020B0503020202020204" pitchFamily="34" charset="0"/>
              </a:rPr>
              <a:t>TRS must be declared as a by-product in order to be reused (new decree coming).</a:t>
            </a:r>
          </a:p>
          <a:p>
            <a:pPr marL="285750" indent="-285750" algn="just">
              <a:buFont typeface="Arial" panose="020B0604020202020204" pitchFamily="34" charset="0"/>
              <a:buChar char="•"/>
            </a:pPr>
            <a:r>
              <a:rPr lang="it-IT" sz="1200" dirty="0">
                <a:latin typeface="Avenir Next" panose="020B0503020202020204" pitchFamily="34" charset="0"/>
              </a:rPr>
              <a:t>well-known and widely used solutions: fills, landscaping, slope stabilization;</a:t>
            </a:r>
          </a:p>
          <a:p>
            <a:pPr marL="285750" indent="-285750" algn="just">
              <a:buFont typeface="Arial" panose="020B0604020202020204" pitchFamily="34" charset="0"/>
              <a:buChar char="•"/>
            </a:pPr>
            <a:r>
              <a:rPr lang="it-IT" sz="1200" dirty="0">
                <a:latin typeface="Avenir Next" panose="020B0503020202020204" pitchFamily="34" charset="0"/>
              </a:rPr>
              <a:t>Fully feasible solutions with optimization possibilities: fillers and aggregates for concrete mixtures and road pavement, </a:t>
            </a:r>
            <a:r>
              <a:rPr lang="it-IT" sz="1200" dirty="0" err="1">
                <a:latin typeface="Avenir Next" panose="020B0503020202020204" pitchFamily="34" charset="0"/>
              </a:rPr>
              <a:t>pea gravel</a:t>
            </a:r>
            <a:r>
              <a:rPr lang="it-IT" sz="1200" dirty="0">
                <a:latin typeface="Avenir Next" panose="020B0503020202020204" pitchFamily="34" charset="0"/>
              </a:rPr>
              <a:t>;</a:t>
            </a:r>
          </a:p>
          <a:p>
            <a:pPr marL="285750" indent="-285750" algn="just">
              <a:buFont typeface="Arial" panose="020B0604020202020204" pitchFamily="34" charset="0"/>
              <a:buChar char="•"/>
            </a:pPr>
            <a:r>
              <a:rPr lang="it-IT" sz="1200" dirty="0">
                <a:latin typeface="Avenir Next" panose="020B0503020202020204" pitchFamily="34" charset="0"/>
              </a:rPr>
              <a:t>solutions which are still pioneering: production of binders.</a:t>
            </a:r>
          </a:p>
        </p:txBody>
      </p:sp>
      <p:pic>
        <p:nvPicPr>
          <p:cNvPr id="17" name="Immagine 16">
            <a:extLst>
              <a:ext uri="{FF2B5EF4-FFF2-40B4-BE49-F238E27FC236}">
                <a16:creationId xmlns:a16="http://schemas.microsoft.com/office/drawing/2014/main" id="{F1A3B457-305C-BCB2-3595-1E28922B92D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63881" y="5137349"/>
            <a:ext cx="1414270" cy="1085491"/>
          </a:xfrm>
          <a:prstGeom prst="rect">
            <a:avLst/>
          </a:prstGeom>
        </p:spPr>
      </p:pic>
      <p:pic>
        <p:nvPicPr>
          <p:cNvPr id="18" name="Immagine 17">
            <a:extLst>
              <a:ext uri="{FF2B5EF4-FFF2-40B4-BE49-F238E27FC236}">
                <a16:creationId xmlns:a16="http://schemas.microsoft.com/office/drawing/2014/main" id="{8264C7A3-69C5-50CF-D6F5-45D77508BB5A}"/>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8103251" y="5124386"/>
            <a:ext cx="1369925" cy="1086401"/>
          </a:xfrm>
          <a:prstGeom prst="rect">
            <a:avLst/>
          </a:prstGeom>
        </p:spPr>
      </p:pic>
      <p:pic>
        <p:nvPicPr>
          <p:cNvPr id="19" name="Immagine 18">
            <a:extLst>
              <a:ext uri="{FF2B5EF4-FFF2-40B4-BE49-F238E27FC236}">
                <a16:creationId xmlns:a16="http://schemas.microsoft.com/office/drawing/2014/main" id="{1F7585C8-3075-9AF0-E082-1AE650426D4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521767" y="5116403"/>
            <a:ext cx="1458631" cy="1085492"/>
          </a:xfrm>
          <a:prstGeom prst="rect">
            <a:avLst/>
          </a:prstGeom>
        </p:spPr>
      </p:pic>
      <p:pic>
        <p:nvPicPr>
          <p:cNvPr id="20" name="Immagine 19">
            <a:extLst>
              <a:ext uri="{FF2B5EF4-FFF2-40B4-BE49-F238E27FC236}">
                <a16:creationId xmlns:a16="http://schemas.microsoft.com/office/drawing/2014/main" id="{87731162-5B8D-9348-1B63-D4D9846E7B2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669296" y="5137349"/>
            <a:ext cx="2326584" cy="1102066"/>
          </a:xfrm>
          <a:prstGeom prst="rect">
            <a:avLst/>
          </a:prstGeom>
        </p:spPr>
      </p:pic>
      <p:sp>
        <p:nvSpPr>
          <p:cNvPr id="21" name="CasellaDiTesto 20">
            <a:extLst>
              <a:ext uri="{FF2B5EF4-FFF2-40B4-BE49-F238E27FC236}">
                <a16:creationId xmlns:a16="http://schemas.microsoft.com/office/drawing/2014/main" id="{1C4EFF99-29F0-0E99-7308-3E768D6E3928}"/>
              </a:ext>
            </a:extLst>
          </p:cNvPr>
          <p:cNvSpPr txBox="1"/>
          <p:nvPr/>
        </p:nvSpPr>
        <p:spPr>
          <a:xfrm>
            <a:off x="196120" y="5448052"/>
            <a:ext cx="4424145" cy="830997"/>
          </a:xfrm>
          <a:prstGeom prst="rect">
            <a:avLst/>
          </a:prstGeom>
          <a:noFill/>
        </p:spPr>
        <p:txBody>
          <a:bodyPr wrap="square">
            <a:spAutoFit/>
          </a:bodyPr>
          <a:lstStyle/>
          <a:p>
            <a:pPr algn="l"/>
            <a:r>
              <a:rPr lang="it-IT" sz="1200" dirty="0">
                <a:solidFill>
                  <a:srgbClr val="000000"/>
                </a:solidFill>
                <a:effectLst/>
                <a:latin typeface="Avenir Next" panose="020B0503020202020204" pitchFamily="34" charset="0"/>
              </a:rPr>
              <a:t>Innovative approaches to optimizing the treatment, management and re-use of excavation material</a:t>
            </a:r>
            <a:r>
              <a:rPr lang="it-IT" sz="1200" dirty="0">
                <a:solidFill>
                  <a:srgbClr val="000000"/>
                </a:solidFill>
                <a:latin typeface="Avenir Next" panose="020B0503020202020204" pitchFamily="34" charset="0"/>
              </a:rPr>
              <a:t> to be included in </a:t>
            </a:r>
            <a:r>
              <a:rPr lang="it-IT" sz="1200" dirty="0">
                <a:solidFill>
                  <a:srgbClr val="000000"/>
                </a:solidFill>
                <a:effectLst/>
                <a:latin typeface="Avenir Next" panose="020B0503020202020204" pitchFamily="34" charset="0"/>
              </a:rPr>
              <a:t>the sustainability plan for discussion and approval by local regions and stakeholders.</a:t>
            </a:r>
            <a:endParaRPr lang="it-IT" sz="1200" dirty="0">
              <a:solidFill>
                <a:srgbClr val="222222"/>
              </a:solidFill>
              <a:effectLst/>
              <a:latin typeface="Avenir Next" panose="020B0503020202020204" pitchFamily="34" charset="0"/>
            </a:endParaRPr>
          </a:p>
        </p:txBody>
      </p:sp>
      <p:grpSp>
        <p:nvGrpSpPr>
          <p:cNvPr id="2" name="Gruppo 1">
            <a:extLst>
              <a:ext uri="{FF2B5EF4-FFF2-40B4-BE49-F238E27FC236}">
                <a16:creationId xmlns:a16="http://schemas.microsoft.com/office/drawing/2014/main" id="{DD31BDDD-DC46-5082-8E9C-F3752A81374C}"/>
              </a:ext>
            </a:extLst>
          </p:cNvPr>
          <p:cNvGrpSpPr/>
          <p:nvPr/>
        </p:nvGrpSpPr>
        <p:grpSpPr>
          <a:xfrm>
            <a:off x="9414272" y="178196"/>
            <a:ext cx="2462696" cy="481806"/>
            <a:chOff x="9335295" y="6236411"/>
            <a:chExt cx="2462696" cy="481806"/>
          </a:xfrm>
        </p:grpSpPr>
        <p:pic>
          <p:nvPicPr>
            <p:cNvPr id="3" name="Immagine 2">
              <a:extLst>
                <a:ext uri="{FF2B5EF4-FFF2-40B4-BE49-F238E27FC236}">
                  <a16:creationId xmlns:a16="http://schemas.microsoft.com/office/drawing/2014/main" id="{87A23045-7827-C481-B021-687FF683FF0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1061402" y="6246215"/>
              <a:ext cx="736589" cy="462198"/>
            </a:xfrm>
            <a:prstGeom prst="rect">
              <a:avLst/>
            </a:prstGeom>
          </p:spPr>
        </p:pic>
        <p:pic>
          <p:nvPicPr>
            <p:cNvPr id="4" name="Immagine 3" descr="Immagine che contiene testo&#10;&#10;Descrizione generata automaticamente">
              <a:extLst>
                <a:ext uri="{FF2B5EF4-FFF2-40B4-BE49-F238E27FC236}">
                  <a16:creationId xmlns:a16="http://schemas.microsoft.com/office/drawing/2014/main" id="{4F57E1FD-5542-98A2-8811-E0D6C60D3BB8}"/>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b="-1957"/>
            <a:stretch/>
          </p:blipFill>
          <p:spPr>
            <a:xfrm>
              <a:off x="9335295" y="6236411"/>
              <a:ext cx="1546379" cy="481806"/>
            </a:xfrm>
            <a:prstGeom prst="rect">
              <a:avLst/>
            </a:prstGeom>
          </p:spPr>
        </p:pic>
      </p:grpSp>
      <p:sp>
        <p:nvSpPr>
          <p:cNvPr id="5" name="Segnaposto data 4">
            <a:extLst>
              <a:ext uri="{FF2B5EF4-FFF2-40B4-BE49-F238E27FC236}">
                <a16:creationId xmlns:a16="http://schemas.microsoft.com/office/drawing/2014/main" id="{D7D9FDB1-A980-3FA9-2D66-421E1DCE9E50}"/>
              </a:ext>
            </a:extLst>
          </p:cNvPr>
          <p:cNvSpPr>
            <a:spLocks noGrp="1"/>
          </p:cNvSpPr>
          <p:nvPr>
            <p:ph type="dt" sz="half" idx="10"/>
          </p:nvPr>
        </p:nvSpPr>
        <p:spPr>
          <a:xfrm>
            <a:off x="439387" y="6356350"/>
            <a:ext cx="3142013" cy="365125"/>
          </a:xfrm>
        </p:spPr>
        <p:txBody>
          <a:bodyPr/>
          <a:lstStyle/>
          <a:p>
            <a:r>
              <a:rPr lang="it-IT" dirty="0"/>
              <a:t>Maria Marsella  - Sapienza </a:t>
            </a:r>
            <a:r>
              <a:rPr lang="it-IT" dirty="0" err="1"/>
              <a:t>Univ</a:t>
            </a:r>
            <a:r>
              <a:rPr lang="it-IT" dirty="0"/>
              <a:t>. Roma</a:t>
            </a:r>
          </a:p>
        </p:txBody>
      </p:sp>
      <p:sp>
        <p:nvSpPr>
          <p:cNvPr id="6" name="Segnaposto piè di pagina 5">
            <a:extLst>
              <a:ext uri="{FF2B5EF4-FFF2-40B4-BE49-F238E27FC236}">
                <a16:creationId xmlns:a16="http://schemas.microsoft.com/office/drawing/2014/main" id="{CD136163-A8B7-A098-0262-5916F2E05145}"/>
              </a:ext>
            </a:extLst>
          </p:cNvPr>
          <p:cNvSpPr>
            <a:spLocks noGrp="1"/>
          </p:cNvSpPr>
          <p:nvPr>
            <p:ph type="ftr" sz="quarter" idx="11"/>
          </p:nvPr>
        </p:nvSpPr>
        <p:spPr>
          <a:xfrm>
            <a:off x="2992582" y="6356350"/>
            <a:ext cx="5160818" cy="365125"/>
          </a:xfrm>
        </p:spPr>
        <p:txBody>
          <a:bodyPr/>
          <a:lstStyle/>
          <a:p>
            <a:r>
              <a:rPr lang="en-US" dirty="0"/>
              <a:t>Parallel Session on Sustainability, Barcelona,  June 17, 2024</a:t>
            </a:r>
            <a:endParaRPr lang="it-IT" dirty="0"/>
          </a:p>
        </p:txBody>
      </p:sp>
    </p:spTree>
    <p:extLst>
      <p:ext uri="{BB962C8B-B14F-4D97-AF65-F5344CB8AC3E}">
        <p14:creationId xmlns:p14="http://schemas.microsoft.com/office/powerpoint/2010/main" val="175895668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714</TotalTime>
  <Words>2185</Words>
  <Application>Microsoft Macintosh PowerPoint</Application>
  <PresentationFormat>Widescreen</PresentationFormat>
  <Paragraphs>212</Paragraphs>
  <Slides>16</Slides>
  <Notes>12</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16</vt:i4>
      </vt:variant>
    </vt:vector>
  </HeadingPairs>
  <TitlesOfParts>
    <vt:vector size="22" baseType="lpstr">
      <vt:lpstr>Arial</vt:lpstr>
      <vt:lpstr>Avenir Next</vt:lpstr>
      <vt:lpstr>Courier New</vt:lpstr>
      <vt:lpstr>Times New Roman</vt:lpstr>
      <vt:lpstr>Wingdings</vt:lpstr>
      <vt:lpstr>Tema di Office</vt:lpstr>
      <vt:lpstr>Presentazione standard di PowerPoint</vt:lpstr>
      <vt:lpstr>Presentazione standard di PowerPoint</vt:lpstr>
      <vt:lpstr>What we are doing @EGO</vt:lpstr>
      <vt:lpstr>Actions in ET- Phase 1 </vt:lpstr>
      <vt:lpstr>Presentazione standard di PowerPoint</vt:lpstr>
      <vt:lpstr>What we are doing @CNRS</vt:lpstr>
      <vt:lpstr>Presentazione standard di PowerPoint</vt:lpstr>
      <vt:lpstr>What we are doing @INFN</vt:lpstr>
      <vt:lpstr>Presentazione standard di PowerPoint</vt:lpstr>
      <vt:lpstr>Collaboration with other WPs</vt:lpstr>
      <vt:lpstr>Presentazione standard di PowerPoint</vt:lpstr>
      <vt:lpstr>ESG Factors - Environmental, Social and Governance</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Long-term sustainability of research infrastructures</dc:title>
  <dc:creator>Francesca Spagnuolo</dc:creator>
  <cp:lastModifiedBy>maria.marsella</cp:lastModifiedBy>
  <cp:revision>34</cp:revision>
  <dcterms:created xsi:type="dcterms:W3CDTF">2023-10-19T07:35:02Z</dcterms:created>
  <dcterms:modified xsi:type="dcterms:W3CDTF">2024-06-17T12:02:05Z</dcterms:modified>
</cp:coreProperties>
</file>