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6"/>
  </p:notesMasterIdLst>
  <p:sldIdLst>
    <p:sldId id="1667" r:id="rId2"/>
    <p:sldId id="1666" r:id="rId3"/>
    <p:sldId id="1668" r:id="rId4"/>
    <p:sldId id="256" r:id="rId5"/>
    <p:sldId id="1406" r:id="rId6"/>
    <p:sldId id="1413" r:id="rId7"/>
    <p:sldId id="1408" r:id="rId8"/>
    <p:sldId id="1409" r:id="rId9"/>
    <p:sldId id="1407" r:id="rId10"/>
    <p:sldId id="1414" r:id="rId11"/>
    <p:sldId id="1410" r:id="rId12"/>
    <p:sldId id="1415" r:id="rId13"/>
    <p:sldId id="1411" r:id="rId14"/>
    <p:sldId id="141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7"/>
    <p:restoredTop sz="94694"/>
  </p:normalViewPr>
  <p:slideViewPr>
    <p:cSldViewPr snapToGrid="0">
      <p:cViewPr varScale="1">
        <p:scale>
          <a:sx n="117" d="100"/>
          <a:sy n="117" d="100"/>
        </p:scale>
        <p:origin x="7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8B263-EADC-884E-9966-56A4E394AD7E}" type="datetimeFigureOut">
              <a:rPr lang="en-US" smtClean="0"/>
              <a:t>6/18/24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AB06C-0A2C-4A4E-B9B5-EBD0854D76A9}" type="slidenum">
              <a:rPr lang="en-US" smtClean="0"/>
              <a:t>‹#›</a:t>
            </a:fld>
            <a:endParaRPr lang="en-US"/>
          </a:p>
        </p:txBody>
      </p:sp>
    </p:spTree>
    <p:extLst>
      <p:ext uri="{BB962C8B-B14F-4D97-AF65-F5344CB8AC3E}">
        <p14:creationId xmlns:p14="http://schemas.microsoft.com/office/powerpoint/2010/main" val="3635913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8A8264-20CB-8C4A-A02D-88DBFC755E9F}" type="datetime1">
              <a:rPr lang="en-US" smtClean="0"/>
              <a:t>6/18/24</a:t>
            </a:fld>
            <a:endParaRPr lang="en-US"/>
          </a:p>
        </p:txBody>
      </p:sp>
      <p:sp>
        <p:nvSpPr>
          <p:cNvPr id="5" name="Footer Placeholder 4"/>
          <p:cNvSpPr>
            <a:spLocks noGrp="1"/>
          </p:cNvSpPr>
          <p:nvPr>
            <p:ph type="ftr" sz="quarter" idx="11"/>
          </p:nvPr>
        </p:nvSpPr>
        <p:spPr/>
        <p:txBody>
          <a:bodyPr/>
          <a:lstStyle/>
          <a:p>
            <a:r>
              <a:rPr lang="en-US"/>
              <a:t>D. D'Urso, Measurements and standards - 3rd SPB Workshop – Amsterdam 6-7 Dec 2023</a:t>
            </a:r>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80070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6C3AF-9ABB-0544-A4DF-40BAC9003DB7}" type="datetime1">
              <a:rPr lang="en-US" smtClean="0"/>
              <a:t>6/18/24</a:t>
            </a:fld>
            <a:endParaRPr lang="en-US"/>
          </a:p>
        </p:txBody>
      </p:sp>
      <p:sp>
        <p:nvSpPr>
          <p:cNvPr id="5" name="Footer Placeholder 4"/>
          <p:cNvSpPr>
            <a:spLocks noGrp="1"/>
          </p:cNvSpPr>
          <p:nvPr>
            <p:ph type="ftr" sz="quarter" idx="11"/>
          </p:nvPr>
        </p:nvSpPr>
        <p:spPr/>
        <p:txBody>
          <a:bodyPr/>
          <a:lstStyle/>
          <a:p>
            <a:r>
              <a:rPr lang="en-US"/>
              <a:t>D. D'Urso, Measurements and standards - 3rd SPB Workshop – Amsterdam 6-7 Dec 2023</a:t>
            </a:r>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52780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501AFC-0118-F04D-9F45-8FFA175989E1}" type="datetime1">
              <a:rPr lang="en-US" smtClean="0"/>
              <a:t>6/18/24</a:t>
            </a:fld>
            <a:endParaRPr lang="en-US"/>
          </a:p>
        </p:txBody>
      </p:sp>
      <p:sp>
        <p:nvSpPr>
          <p:cNvPr id="5" name="Footer Placeholder 4"/>
          <p:cNvSpPr>
            <a:spLocks noGrp="1"/>
          </p:cNvSpPr>
          <p:nvPr>
            <p:ph type="ftr" sz="quarter" idx="11"/>
          </p:nvPr>
        </p:nvSpPr>
        <p:spPr/>
        <p:txBody>
          <a:bodyPr/>
          <a:lstStyle/>
          <a:p>
            <a:r>
              <a:rPr lang="en-US"/>
              <a:t>D. D'Urso, Measurements and standards - 3rd SPB Workshop – Amsterdam 6-7 Dec 2023</a:t>
            </a:r>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04212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5BBA19-9960-6741-BA8C-2DA8063FAABF}" type="datetime1">
              <a:rPr lang="en-US" smtClean="0"/>
              <a:t>6/18/24</a:t>
            </a:fld>
            <a:endParaRPr lang="en-US"/>
          </a:p>
        </p:txBody>
      </p:sp>
      <p:sp>
        <p:nvSpPr>
          <p:cNvPr id="5" name="Footer Placeholder 4"/>
          <p:cNvSpPr>
            <a:spLocks noGrp="1"/>
          </p:cNvSpPr>
          <p:nvPr>
            <p:ph type="ftr" sz="quarter" idx="11"/>
          </p:nvPr>
        </p:nvSpPr>
        <p:spPr/>
        <p:txBody>
          <a:bodyPr/>
          <a:lstStyle/>
          <a:p>
            <a:r>
              <a:rPr lang="en-US"/>
              <a:t>D. D'Urso, Measurements and standards - 3rd SPB Workshop – Amsterdam 6-7 Dec 2023</a:t>
            </a:r>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96696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BA7AE7-ACD2-AC4C-92CA-5573D0C2CCA7}" type="datetime1">
              <a:rPr lang="en-US" smtClean="0"/>
              <a:t>6/18/24</a:t>
            </a:fld>
            <a:endParaRPr lang="en-US"/>
          </a:p>
        </p:txBody>
      </p:sp>
      <p:sp>
        <p:nvSpPr>
          <p:cNvPr id="5" name="Footer Placeholder 4"/>
          <p:cNvSpPr>
            <a:spLocks noGrp="1"/>
          </p:cNvSpPr>
          <p:nvPr>
            <p:ph type="ftr" sz="quarter" idx="11"/>
          </p:nvPr>
        </p:nvSpPr>
        <p:spPr/>
        <p:txBody>
          <a:bodyPr/>
          <a:lstStyle/>
          <a:p>
            <a:r>
              <a:rPr lang="en-US"/>
              <a:t>D. D'Urso, Measurements and standards - 3rd SPB Workshop – Amsterdam 6-7 Dec 2023</a:t>
            </a:r>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90194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9EB5D0-4845-8747-BCCA-C9F10DE51FE9}" type="datetime1">
              <a:rPr lang="en-US" smtClean="0"/>
              <a:t>6/18/24</a:t>
            </a:fld>
            <a:endParaRPr lang="en-US"/>
          </a:p>
        </p:txBody>
      </p:sp>
      <p:sp>
        <p:nvSpPr>
          <p:cNvPr id="6" name="Footer Placeholder 5"/>
          <p:cNvSpPr>
            <a:spLocks noGrp="1"/>
          </p:cNvSpPr>
          <p:nvPr>
            <p:ph type="ftr" sz="quarter" idx="11"/>
          </p:nvPr>
        </p:nvSpPr>
        <p:spPr/>
        <p:txBody>
          <a:bodyPr/>
          <a:lstStyle/>
          <a:p>
            <a:r>
              <a:rPr lang="en-US"/>
              <a:t>D. D'Urso, Measurements and standards - 3rd SPB Workshop – Amsterdam 6-7 Dec 2023</a:t>
            </a:r>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80486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D9885-D75C-8F49-91D3-A892D9832663}" type="datetime1">
              <a:rPr lang="en-US" smtClean="0"/>
              <a:t>6/18/24</a:t>
            </a:fld>
            <a:endParaRPr lang="en-US"/>
          </a:p>
        </p:txBody>
      </p:sp>
      <p:sp>
        <p:nvSpPr>
          <p:cNvPr id="8" name="Footer Placeholder 7"/>
          <p:cNvSpPr>
            <a:spLocks noGrp="1"/>
          </p:cNvSpPr>
          <p:nvPr>
            <p:ph type="ftr" sz="quarter" idx="11"/>
          </p:nvPr>
        </p:nvSpPr>
        <p:spPr/>
        <p:txBody>
          <a:bodyPr/>
          <a:lstStyle/>
          <a:p>
            <a:r>
              <a:rPr lang="en-US"/>
              <a:t>D. D'Urso, Measurements and standards - 3rd SPB Workshop – Amsterdam 6-7 Dec 2023</a:t>
            </a:r>
          </a:p>
        </p:txBody>
      </p:sp>
      <p:sp>
        <p:nvSpPr>
          <p:cNvPr id="9" name="Slide Number Placeholder 8"/>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70154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A3D233-E3FA-7E44-9ADA-D97240165077}" type="datetime1">
              <a:rPr lang="en-US" smtClean="0"/>
              <a:t>6/18/24</a:t>
            </a:fld>
            <a:endParaRPr lang="en-US"/>
          </a:p>
        </p:txBody>
      </p:sp>
      <p:sp>
        <p:nvSpPr>
          <p:cNvPr id="4" name="Footer Placeholder 3"/>
          <p:cNvSpPr>
            <a:spLocks noGrp="1"/>
          </p:cNvSpPr>
          <p:nvPr>
            <p:ph type="ftr" sz="quarter" idx="11"/>
          </p:nvPr>
        </p:nvSpPr>
        <p:spPr/>
        <p:txBody>
          <a:bodyPr/>
          <a:lstStyle/>
          <a:p>
            <a:r>
              <a:rPr lang="en-US"/>
              <a:t>D. D'Urso, Measurements and standards - 3rd SPB Workshop – Amsterdam 6-7 Dec 2023</a:t>
            </a:r>
          </a:p>
        </p:txBody>
      </p:sp>
      <p:sp>
        <p:nvSpPr>
          <p:cNvPr id="5" name="Slide Number Placeholder 4"/>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23418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CA04F-D7A7-544F-923A-C847AE376D64}" type="datetime1">
              <a:rPr lang="en-US" smtClean="0"/>
              <a:t>6/18/24</a:t>
            </a:fld>
            <a:endParaRPr lang="en-US"/>
          </a:p>
        </p:txBody>
      </p:sp>
      <p:sp>
        <p:nvSpPr>
          <p:cNvPr id="3" name="Footer Placeholder 2"/>
          <p:cNvSpPr>
            <a:spLocks noGrp="1"/>
          </p:cNvSpPr>
          <p:nvPr>
            <p:ph type="ftr" sz="quarter" idx="11"/>
          </p:nvPr>
        </p:nvSpPr>
        <p:spPr/>
        <p:txBody>
          <a:bodyPr/>
          <a:lstStyle/>
          <a:p>
            <a:r>
              <a:rPr lang="en-US"/>
              <a:t>D. D'Urso, Measurements and standards - 3rd SPB Workshop – Amsterdam 6-7 Dec 2023</a:t>
            </a:r>
          </a:p>
        </p:txBody>
      </p:sp>
      <p:sp>
        <p:nvSpPr>
          <p:cNvPr id="4" name="Slide Number Placeholder 3"/>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78116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A2357F-FB81-624F-906C-E51C27EF3BA7}" type="datetime1">
              <a:rPr lang="en-US" smtClean="0"/>
              <a:t>6/18/24</a:t>
            </a:fld>
            <a:endParaRPr lang="en-US"/>
          </a:p>
        </p:txBody>
      </p:sp>
      <p:sp>
        <p:nvSpPr>
          <p:cNvPr id="6" name="Footer Placeholder 5"/>
          <p:cNvSpPr>
            <a:spLocks noGrp="1"/>
          </p:cNvSpPr>
          <p:nvPr>
            <p:ph type="ftr" sz="quarter" idx="11"/>
          </p:nvPr>
        </p:nvSpPr>
        <p:spPr/>
        <p:txBody>
          <a:bodyPr/>
          <a:lstStyle/>
          <a:p>
            <a:r>
              <a:rPr lang="en-US"/>
              <a:t>D. D'Urso, Measurements and standards - 3rd SPB Workshop – Amsterdam 6-7 Dec 2023</a:t>
            </a:r>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7671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EEAFA2-E707-B14C-B070-42F97DB069D0}" type="datetime1">
              <a:rPr lang="en-US" smtClean="0"/>
              <a:t>6/18/24</a:t>
            </a:fld>
            <a:endParaRPr lang="en-US"/>
          </a:p>
        </p:txBody>
      </p:sp>
      <p:sp>
        <p:nvSpPr>
          <p:cNvPr id="6" name="Footer Placeholder 5"/>
          <p:cNvSpPr>
            <a:spLocks noGrp="1"/>
          </p:cNvSpPr>
          <p:nvPr>
            <p:ph type="ftr" sz="quarter" idx="11"/>
          </p:nvPr>
        </p:nvSpPr>
        <p:spPr/>
        <p:txBody>
          <a:bodyPr/>
          <a:lstStyle/>
          <a:p>
            <a:r>
              <a:rPr lang="en-US"/>
              <a:t>D. D'Urso, Measurements and standards - 3rd SPB Workshop – Amsterdam 6-7 Dec 2023</a:t>
            </a:r>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12623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EF463-4D97-AD4C-AA39-269CFAE8AADA}" type="datetime1">
              <a:rPr lang="en-US" smtClean="0"/>
              <a:t>6/18/24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 D'Urso, Measurements and standards - 3rd SPB Workshop – Amsterdam 6-7 Dec 2023</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69363256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Ø"/>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itchFamily="2" charset="2"/>
        <a:buChar char="ü"/>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itchFamily="2" charset="2"/>
        <a:buChar char="q"/>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itlab.et-gw.eu/et/isb/interferometer/ET-NoiseBudget/-/tree/master/acoustic_spectra?ref_type=hea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pps.et-gw.eu/tds/?content=3&amp;r=183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Triangular abstract background">
            <a:extLst>
              <a:ext uri="{FF2B5EF4-FFF2-40B4-BE49-F238E27FC236}">
                <a16:creationId xmlns:a16="http://schemas.microsoft.com/office/drawing/2014/main" id="{83DD60B9-E25A-EF7B-0988-5AE9AB4B5619}"/>
              </a:ext>
            </a:extLst>
          </p:cNvPr>
          <p:cNvPicPr>
            <a:picLocks noChangeAspect="1"/>
          </p:cNvPicPr>
          <p:nvPr/>
        </p:nvPicPr>
        <p:blipFill rotWithShape="1">
          <a:blip r:embed="rId2"/>
          <a:srcRect t="9091" r="23298"/>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776EE48-EAC2-DCB5-C1F7-C4341D398831}"/>
              </a:ext>
            </a:extLst>
          </p:cNvPr>
          <p:cNvSpPr>
            <a:spLocks noGrp="1"/>
          </p:cNvSpPr>
          <p:nvPr>
            <p:ph type="ctrTitle"/>
          </p:nvPr>
        </p:nvSpPr>
        <p:spPr>
          <a:xfrm>
            <a:off x="477980" y="1110006"/>
            <a:ext cx="3168734" cy="1375338"/>
          </a:xfrm>
        </p:spPr>
        <p:txBody>
          <a:bodyPr anchor="b">
            <a:normAutofit fontScale="90000"/>
          </a:bodyPr>
          <a:lstStyle/>
          <a:p>
            <a:pPr algn="l"/>
            <a:r>
              <a:rPr lang="en-US" sz="4800" dirty="0"/>
              <a:t>WP4 </a:t>
            </a:r>
            <a:br>
              <a:rPr lang="en-US" sz="4800" dirty="0"/>
            </a:br>
            <a:r>
              <a:rPr lang="en-US" sz="4800" dirty="0"/>
              <a:t>Parallel Session</a:t>
            </a:r>
          </a:p>
        </p:txBody>
      </p:sp>
      <p:sp>
        <p:nvSpPr>
          <p:cNvPr id="3" name="Subtitle 2">
            <a:extLst>
              <a:ext uri="{FF2B5EF4-FFF2-40B4-BE49-F238E27FC236}">
                <a16:creationId xmlns:a16="http://schemas.microsoft.com/office/drawing/2014/main" id="{32F02EAF-39B0-77D2-2931-974F6C59B041}"/>
              </a:ext>
            </a:extLst>
          </p:cNvPr>
          <p:cNvSpPr>
            <a:spLocks noGrp="1"/>
          </p:cNvSpPr>
          <p:nvPr>
            <p:ph type="subTitle" idx="1"/>
          </p:nvPr>
        </p:nvSpPr>
        <p:spPr>
          <a:xfrm>
            <a:off x="477980" y="4872922"/>
            <a:ext cx="4023359" cy="1208141"/>
          </a:xfrm>
        </p:spPr>
        <p:txBody>
          <a:bodyPr>
            <a:normAutofit/>
          </a:bodyPr>
          <a:lstStyle/>
          <a:p>
            <a:pPr algn="l"/>
            <a:endParaRPr lang="en-US" sz="2000" dirty="0"/>
          </a:p>
        </p:txBody>
      </p:sp>
      <p:sp>
        <p:nvSpPr>
          <p:cNvPr id="4" name="Slide Number Placeholder 3">
            <a:extLst>
              <a:ext uri="{FF2B5EF4-FFF2-40B4-BE49-F238E27FC236}">
                <a16:creationId xmlns:a16="http://schemas.microsoft.com/office/drawing/2014/main" id="{28FE75D4-90F4-5ACB-0964-4847F6DC38BD}"/>
              </a:ext>
            </a:extLst>
          </p:cNvPr>
          <p:cNvSpPr>
            <a:spLocks noGrp="1"/>
          </p:cNvSpPr>
          <p:nvPr>
            <p:ph type="sldNum" sz="quarter" idx="12"/>
          </p:nvPr>
        </p:nvSpPr>
        <p:spPr/>
        <p:txBody>
          <a:bodyPr/>
          <a:lstStyle/>
          <a:p>
            <a:fld id="{1F646F3F-274D-499B-ABBE-824EB4ABDC3D}" type="slidenum">
              <a:rPr lang="en-US" smtClean="0"/>
              <a:t>1</a:t>
            </a:fld>
            <a:endParaRPr lang="en-US"/>
          </a:p>
        </p:txBody>
      </p:sp>
    </p:spTree>
    <p:extLst>
      <p:ext uri="{BB962C8B-B14F-4D97-AF65-F5344CB8AC3E}">
        <p14:creationId xmlns:p14="http://schemas.microsoft.com/office/powerpoint/2010/main" val="99118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0C14F-CAC2-4A07-31C1-AC07EED87BAB}"/>
              </a:ext>
            </a:extLst>
          </p:cNvPr>
          <p:cNvSpPr>
            <a:spLocks noGrp="1"/>
          </p:cNvSpPr>
          <p:nvPr>
            <p:ph type="title"/>
          </p:nvPr>
        </p:nvSpPr>
        <p:spPr/>
        <p:txBody>
          <a:bodyPr>
            <a:normAutofit/>
          </a:bodyPr>
          <a:lstStyle/>
          <a:p>
            <a:r>
              <a:rPr lang="en-US" sz="4400" dirty="0">
                <a:latin typeface="Calibri" panose="020F0502020204030204" pitchFamily="34" charset="0"/>
                <a:ea typeface="Arial Unicode MS" panose="020B0604020202020204" pitchFamily="34" charset="-128"/>
                <a:cs typeface="Times New Roman" panose="02020603050405020304" pitchFamily="18" charset="0"/>
              </a:rPr>
              <a:t>Site Noise Measurement</a:t>
            </a:r>
            <a:r>
              <a:rPr lang="en-US" sz="4400" dirty="0">
                <a:effectLst/>
                <a:latin typeface="Calibri" panose="020F0502020204030204" pitchFamily="34" charset="0"/>
                <a:ea typeface="Arial Unicode MS" panose="020B0604020202020204" pitchFamily="34" charset="-128"/>
                <a:cs typeface="Times New Roman" panose="02020603050405020304" pitchFamily="18" charset="0"/>
              </a:rPr>
              <a:t>: data acquisition and validation </a:t>
            </a:r>
            <a:endParaRPr lang="en-US" dirty="0"/>
          </a:p>
        </p:txBody>
      </p:sp>
      <p:sp>
        <p:nvSpPr>
          <p:cNvPr id="3" name="Content Placeholder 2">
            <a:extLst>
              <a:ext uri="{FF2B5EF4-FFF2-40B4-BE49-F238E27FC236}">
                <a16:creationId xmlns:a16="http://schemas.microsoft.com/office/drawing/2014/main" id="{4360DAC8-78AB-2216-3CE3-4135D08626F6}"/>
              </a:ext>
            </a:extLst>
          </p:cNvPr>
          <p:cNvSpPr>
            <a:spLocks noGrp="1"/>
          </p:cNvSpPr>
          <p:nvPr>
            <p:ph idx="1"/>
          </p:nvPr>
        </p:nvSpPr>
        <p:spPr/>
        <p:txBody>
          <a:bodyPr/>
          <a:lstStyle/>
          <a:p>
            <a:r>
              <a:rPr lang="en-US" dirty="0"/>
              <a:t> Measurements should follow standards set by ETC. Local team have to provide all the quantities identified by ETC with verified and well documented tools to perform a basic analysis. Data and tools should be well documented and shared to the whole ETC:</a:t>
            </a:r>
          </a:p>
          <a:p>
            <a:pPr lvl="1"/>
            <a:r>
              <a:rPr lang="en-US" dirty="0"/>
              <a:t> Long term measurement (</a:t>
            </a:r>
            <a:r>
              <a:rPr lang="en-US" dirty="0">
                <a:solidFill>
                  <a:srgbClr val="000000"/>
                </a:solidFill>
                <a:effectLst/>
                <a:latin typeface="Calibri" panose="020F0502020204030204" pitchFamily="34" charset="0"/>
              </a:rPr>
              <a:t>at least two years, 3 broadband component)</a:t>
            </a:r>
          </a:p>
          <a:p>
            <a:pPr lvl="1"/>
            <a:r>
              <a:rPr lang="en-US" dirty="0">
                <a:solidFill>
                  <a:srgbClr val="000000"/>
                </a:solidFill>
                <a:latin typeface="Calibri" panose="020F0502020204030204" pitchFamily="34" charset="0"/>
              </a:rPr>
              <a:t> </a:t>
            </a:r>
            <a:r>
              <a:rPr lang="en-US" dirty="0"/>
              <a:t>Short-term measurement</a:t>
            </a:r>
          </a:p>
          <a:p>
            <a:pPr lvl="1"/>
            <a:r>
              <a:rPr lang="en-US" dirty="0">
                <a:solidFill>
                  <a:srgbClr val="000000"/>
                </a:solidFill>
                <a:effectLst/>
                <a:latin typeface="Calibri" panose="020F0502020204030204" pitchFamily="34" charset="0"/>
              </a:rPr>
              <a:t> gravimetry &amp; geodynamics studies</a:t>
            </a:r>
          </a:p>
          <a:p>
            <a:pPr lvl="1"/>
            <a:r>
              <a:rPr lang="en-US" b="1" dirty="0">
                <a:solidFill>
                  <a:srgbClr val="000000"/>
                </a:solidFill>
                <a:latin typeface="Calibri" panose="020F0502020204030204" pitchFamily="34" charset="0"/>
              </a:rPr>
              <a:t> </a:t>
            </a:r>
            <a:r>
              <a:rPr lang="en-US" b="1" dirty="0">
                <a:effectLst/>
                <a:latin typeface="Calibri" panose="020F0502020204030204" pitchFamily="34" charset="0"/>
              </a:rPr>
              <a:t>magnetic noise</a:t>
            </a:r>
          </a:p>
          <a:p>
            <a:pPr marL="0" indent="0">
              <a:buNone/>
            </a:pPr>
            <a:endParaRPr lang="en-US" b="1" dirty="0">
              <a:solidFill>
                <a:srgbClr val="000000"/>
              </a:solidFill>
              <a:latin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896F7542-FB7E-0B87-6DEA-7B6F207AC4C4}"/>
              </a:ext>
            </a:extLst>
          </p:cNvPr>
          <p:cNvSpPr>
            <a:spLocks noGrp="1"/>
          </p:cNvSpPr>
          <p:nvPr>
            <p:ph type="sldNum" sz="quarter" idx="12"/>
          </p:nvPr>
        </p:nvSpPr>
        <p:spPr/>
        <p:txBody>
          <a:bodyPr/>
          <a:lstStyle/>
          <a:p>
            <a:fld id="{1F646F3F-274D-499B-ABBE-824EB4ABDC3D}" type="slidenum">
              <a:rPr lang="en-US" smtClean="0"/>
              <a:t>10</a:t>
            </a:fld>
            <a:endParaRPr lang="en-US"/>
          </a:p>
        </p:txBody>
      </p:sp>
    </p:spTree>
    <p:extLst>
      <p:ext uri="{BB962C8B-B14F-4D97-AF65-F5344CB8AC3E}">
        <p14:creationId xmlns:p14="http://schemas.microsoft.com/office/powerpoint/2010/main" val="134686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3A2D-F1A6-5DBC-EA80-66F8A2012AFC}"/>
              </a:ext>
            </a:extLst>
          </p:cNvPr>
          <p:cNvSpPr>
            <a:spLocks noGrp="1"/>
          </p:cNvSpPr>
          <p:nvPr>
            <p:ph type="title"/>
          </p:nvPr>
        </p:nvSpPr>
        <p:spPr/>
        <p:txBody>
          <a:bodyPr/>
          <a:lstStyle/>
          <a:p>
            <a:r>
              <a:rPr lang="en-US" dirty="0"/>
              <a:t>Evaluation of Detector Sensitivity and Validation</a:t>
            </a:r>
          </a:p>
        </p:txBody>
      </p:sp>
      <p:sp>
        <p:nvSpPr>
          <p:cNvPr id="3" name="Content Placeholder 2">
            <a:extLst>
              <a:ext uri="{FF2B5EF4-FFF2-40B4-BE49-F238E27FC236}">
                <a16:creationId xmlns:a16="http://schemas.microsoft.com/office/drawing/2014/main" id="{FFCA43DE-3B7B-7851-1E6C-2CB366ADC6FD}"/>
              </a:ext>
            </a:extLst>
          </p:cNvPr>
          <p:cNvSpPr>
            <a:spLocks noGrp="1"/>
          </p:cNvSpPr>
          <p:nvPr>
            <p:ph idx="1"/>
          </p:nvPr>
        </p:nvSpPr>
        <p:spPr/>
        <p:txBody>
          <a:bodyPr/>
          <a:lstStyle/>
          <a:p>
            <a:r>
              <a:rPr lang="en-US" dirty="0"/>
              <a:t> Following the inputs and making use of common tools and recipes provided by the different bodies of ETC, local teams must evaluate the detector sensitivity for each of the identified science targets. </a:t>
            </a:r>
          </a:p>
          <a:p>
            <a:endParaRPr lang="en-US" dirty="0"/>
          </a:p>
          <a:p>
            <a:r>
              <a:rPr lang="en-US" dirty="0"/>
              <a:t> Results of local team studies should be verified by the relevant ETC bodies to ensure that common tools and recipes have been correctly used. </a:t>
            </a:r>
          </a:p>
        </p:txBody>
      </p:sp>
      <p:sp>
        <p:nvSpPr>
          <p:cNvPr id="4" name="Slide Number Placeholder 3">
            <a:extLst>
              <a:ext uri="{FF2B5EF4-FFF2-40B4-BE49-F238E27FC236}">
                <a16:creationId xmlns:a16="http://schemas.microsoft.com/office/drawing/2014/main" id="{AE9D4502-08B6-1F17-0846-FEA2D5249141}"/>
              </a:ext>
            </a:extLst>
          </p:cNvPr>
          <p:cNvSpPr>
            <a:spLocks noGrp="1"/>
          </p:cNvSpPr>
          <p:nvPr>
            <p:ph type="sldNum" sz="quarter" idx="12"/>
          </p:nvPr>
        </p:nvSpPr>
        <p:spPr/>
        <p:txBody>
          <a:bodyPr/>
          <a:lstStyle/>
          <a:p>
            <a:fld id="{1F646F3F-274D-499B-ABBE-824EB4ABDC3D}" type="slidenum">
              <a:rPr lang="en-US" smtClean="0"/>
              <a:t>11</a:t>
            </a:fld>
            <a:endParaRPr lang="en-US"/>
          </a:p>
        </p:txBody>
      </p:sp>
    </p:spTree>
    <p:extLst>
      <p:ext uri="{BB962C8B-B14F-4D97-AF65-F5344CB8AC3E}">
        <p14:creationId xmlns:p14="http://schemas.microsoft.com/office/powerpoint/2010/main" val="49836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CBEFA-3909-6D88-72E5-3430967F6CEF}"/>
              </a:ext>
            </a:extLst>
          </p:cNvPr>
          <p:cNvSpPr>
            <a:spLocks noGrp="1"/>
          </p:cNvSpPr>
          <p:nvPr>
            <p:ph type="title"/>
          </p:nvPr>
        </p:nvSpPr>
        <p:spPr/>
        <p:txBody>
          <a:bodyPr/>
          <a:lstStyle/>
          <a:p>
            <a:r>
              <a:rPr lang="en-US" sz="4400" dirty="0">
                <a:latin typeface="Calibri" panose="020F0502020204030204" pitchFamily="34" charset="0"/>
                <a:ea typeface="Arial Unicode MS" panose="020B0604020202020204" pitchFamily="34" charset="-128"/>
                <a:cs typeface="Times New Roman" panose="02020603050405020304" pitchFamily="18" charset="0"/>
              </a:rPr>
              <a:t>Evaluation of Det.  Perf. Including mitigation</a:t>
            </a:r>
            <a:endParaRPr lang="en-US" dirty="0"/>
          </a:p>
        </p:txBody>
      </p:sp>
      <p:sp>
        <p:nvSpPr>
          <p:cNvPr id="3" name="Content Placeholder 2">
            <a:extLst>
              <a:ext uri="{FF2B5EF4-FFF2-40B4-BE49-F238E27FC236}">
                <a16:creationId xmlns:a16="http://schemas.microsoft.com/office/drawing/2014/main" id="{6B8FA86E-B2D2-2E1C-6DCB-75C914D5A436}"/>
              </a:ext>
            </a:extLst>
          </p:cNvPr>
          <p:cNvSpPr>
            <a:spLocks noGrp="1"/>
          </p:cNvSpPr>
          <p:nvPr>
            <p:ph idx="1"/>
          </p:nvPr>
        </p:nvSpPr>
        <p:spPr/>
        <p:txBody>
          <a:bodyPr/>
          <a:lstStyle/>
          <a:p>
            <a:r>
              <a:rPr lang="en-US" dirty="0"/>
              <a:t> ISB should provide possible mitigation strategies to compensate env. Noise. Local team may evaluate detector performance taking into account mitigation strategies in agreement with what has been defined by ETC that has to validate the results of the study</a:t>
            </a:r>
          </a:p>
          <a:p>
            <a:endParaRPr lang="en-US" dirty="0"/>
          </a:p>
        </p:txBody>
      </p:sp>
      <p:sp>
        <p:nvSpPr>
          <p:cNvPr id="4" name="Slide Number Placeholder 3">
            <a:extLst>
              <a:ext uri="{FF2B5EF4-FFF2-40B4-BE49-F238E27FC236}">
                <a16:creationId xmlns:a16="http://schemas.microsoft.com/office/drawing/2014/main" id="{E2B41A59-9A5D-DD12-DFFE-4C672696D139}"/>
              </a:ext>
            </a:extLst>
          </p:cNvPr>
          <p:cNvSpPr>
            <a:spLocks noGrp="1"/>
          </p:cNvSpPr>
          <p:nvPr>
            <p:ph type="sldNum" sz="quarter" idx="12"/>
          </p:nvPr>
        </p:nvSpPr>
        <p:spPr/>
        <p:txBody>
          <a:bodyPr/>
          <a:lstStyle/>
          <a:p>
            <a:fld id="{1F646F3F-274D-499B-ABBE-824EB4ABDC3D}" type="slidenum">
              <a:rPr lang="en-US" smtClean="0"/>
              <a:t>12</a:t>
            </a:fld>
            <a:endParaRPr lang="en-US"/>
          </a:p>
        </p:txBody>
      </p:sp>
    </p:spTree>
    <p:extLst>
      <p:ext uri="{BB962C8B-B14F-4D97-AF65-F5344CB8AC3E}">
        <p14:creationId xmlns:p14="http://schemas.microsoft.com/office/powerpoint/2010/main" val="361913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4EC1-321C-64CA-E7A6-DF841B97C6AB}"/>
              </a:ext>
            </a:extLst>
          </p:cNvPr>
          <p:cNvSpPr>
            <a:spLocks noGrp="1"/>
          </p:cNvSpPr>
          <p:nvPr>
            <p:ph type="title"/>
          </p:nvPr>
        </p:nvSpPr>
        <p:spPr/>
        <p:txBody>
          <a:bodyPr/>
          <a:lstStyle/>
          <a:p>
            <a:r>
              <a:rPr lang="en-US" sz="4400" dirty="0">
                <a:effectLst/>
                <a:latin typeface="Calibri" panose="020F0502020204030204" pitchFamily="34" charset="0"/>
                <a:ea typeface="Arial Unicode MS" panose="020B0604020202020204" pitchFamily="34" charset="-128"/>
                <a:cs typeface="Times New Roman" panose="02020603050405020304" pitchFamily="18" charset="0"/>
              </a:rPr>
              <a:t>Risk assessment of mitigation effectiveness</a:t>
            </a:r>
            <a:endParaRPr lang="en-US" dirty="0"/>
          </a:p>
        </p:txBody>
      </p:sp>
      <p:sp>
        <p:nvSpPr>
          <p:cNvPr id="3" name="Content Placeholder 2">
            <a:extLst>
              <a:ext uri="{FF2B5EF4-FFF2-40B4-BE49-F238E27FC236}">
                <a16:creationId xmlns:a16="http://schemas.microsoft.com/office/drawing/2014/main" id="{B7A76D19-1288-D8AE-78D0-FF828A8AB71F}"/>
              </a:ext>
            </a:extLst>
          </p:cNvPr>
          <p:cNvSpPr>
            <a:spLocks noGrp="1"/>
          </p:cNvSpPr>
          <p:nvPr>
            <p:ph idx="1"/>
          </p:nvPr>
        </p:nvSpPr>
        <p:spPr/>
        <p:txBody>
          <a:bodyPr/>
          <a:lstStyle/>
          <a:p>
            <a:r>
              <a:rPr lang="en-US" dirty="0"/>
              <a:t> Based on the obtained results, local team should assess the risk of a possible scientific descoping due to effectiveness of mitigation strategies, estimating additional costs and time and </a:t>
            </a:r>
            <a:r>
              <a:rPr lang="en-US" dirty="0" err="1"/>
              <a:t>personpower</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DF8579ED-B04E-D08D-42FF-A73CB6CE5BF3}"/>
              </a:ext>
            </a:extLst>
          </p:cNvPr>
          <p:cNvSpPr>
            <a:spLocks noGrp="1"/>
          </p:cNvSpPr>
          <p:nvPr>
            <p:ph type="sldNum" sz="quarter" idx="12"/>
          </p:nvPr>
        </p:nvSpPr>
        <p:spPr/>
        <p:txBody>
          <a:bodyPr/>
          <a:lstStyle/>
          <a:p>
            <a:fld id="{1F646F3F-274D-499B-ABBE-824EB4ABDC3D}" type="slidenum">
              <a:rPr lang="en-US" smtClean="0"/>
              <a:t>13</a:t>
            </a:fld>
            <a:endParaRPr lang="en-US"/>
          </a:p>
        </p:txBody>
      </p:sp>
    </p:spTree>
    <p:extLst>
      <p:ext uri="{BB962C8B-B14F-4D97-AF65-F5344CB8AC3E}">
        <p14:creationId xmlns:p14="http://schemas.microsoft.com/office/powerpoint/2010/main" val="422115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E292-6085-FB5F-62DE-3052CF28EA99}"/>
              </a:ext>
            </a:extLst>
          </p:cNvPr>
          <p:cNvSpPr>
            <a:spLocks noGrp="1"/>
          </p:cNvSpPr>
          <p:nvPr>
            <p:ph type="title"/>
          </p:nvPr>
        </p:nvSpPr>
        <p:spPr/>
        <p:txBody>
          <a:bodyPr/>
          <a:lstStyle/>
          <a:p>
            <a:r>
              <a:rPr lang="en-US" dirty="0"/>
              <a:t>Timeline </a:t>
            </a:r>
          </a:p>
        </p:txBody>
      </p:sp>
      <p:sp>
        <p:nvSpPr>
          <p:cNvPr id="3" name="Content Placeholder 2">
            <a:extLst>
              <a:ext uri="{FF2B5EF4-FFF2-40B4-BE49-F238E27FC236}">
                <a16:creationId xmlns:a16="http://schemas.microsoft.com/office/drawing/2014/main" id="{92ABC014-9E16-92BD-D3F4-E487E1B98C28}"/>
              </a:ext>
            </a:extLst>
          </p:cNvPr>
          <p:cNvSpPr>
            <a:spLocks noGrp="1"/>
          </p:cNvSpPr>
          <p:nvPr>
            <p:ph idx="1"/>
          </p:nvPr>
        </p:nvSpPr>
        <p:spPr/>
        <p:txBody>
          <a:bodyPr/>
          <a:lstStyle/>
          <a:p>
            <a:r>
              <a:rPr lang="en-US" dirty="0"/>
              <a:t> In the ESFRI Proposal there was a clear timeline for the output of the process: M28 (end of 2024!) </a:t>
            </a:r>
          </a:p>
          <a:p>
            <a:r>
              <a:rPr lang="en-US" dirty="0"/>
              <a:t> Define relevant measurements   </a:t>
            </a:r>
          </a:p>
          <a:p>
            <a:pPr lvl="1"/>
            <a:r>
              <a:rPr lang="en-US" dirty="0"/>
              <a:t> </a:t>
            </a:r>
            <a:r>
              <a:rPr lang="en-US" b="1" dirty="0">
                <a:solidFill>
                  <a:srgbClr val="FF0000"/>
                </a:solidFill>
              </a:rPr>
              <a:t>Data Availability Sardinia 6.2024, EMR 2.2026 </a:t>
            </a:r>
          </a:p>
          <a:p>
            <a:r>
              <a:rPr lang="en-US" dirty="0"/>
              <a:t> Define Science Cases by ETC (</a:t>
            </a:r>
            <a:r>
              <a:rPr lang="en-US" b="1" dirty="0">
                <a:solidFill>
                  <a:srgbClr val="C00000"/>
                </a:solidFill>
              </a:rPr>
              <a:t>Oct. 24 ?</a:t>
            </a:r>
            <a:r>
              <a:rPr lang="en-US" dirty="0"/>
              <a:t>)</a:t>
            </a:r>
          </a:p>
          <a:p>
            <a:r>
              <a:rPr lang="en-US" dirty="0"/>
              <a:t> Common tools to simulate detector behavior already available:</a:t>
            </a:r>
          </a:p>
          <a:p>
            <a:pPr marL="0" indent="0">
              <a:buNone/>
            </a:pPr>
            <a:r>
              <a:rPr lang="en-US" dirty="0"/>
              <a:t>	 </a:t>
            </a:r>
            <a:r>
              <a:rPr lang="en-US" dirty="0">
                <a:hlinkClick r:id="rId2"/>
              </a:rPr>
              <a:t>https://gitlab.et-gw.eu/et/isb/interferometer/ET-NoiseBudget/-/tree/master/acoustic_spectra?ref_type=heads</a:t>
            </a:r>
            <a:endParaRPr lang="en-US" dirty="0"/>
          </a:p>
          <a:p>
            <a:r>
              <a:rPr lang="en-US" dirty="0"/>
              <a:t> Start of impact quantification by local team ??? </a:t>
            </a:r>
          </a:p>
          <a:p>
            <a:pPr marL="0" indent="0">
              <a:buNone/>
            </a:pPr>
            <a:endParaRPr lang="en-US" dirty="0"/>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5B4CA53-DCED-7E17-196A-FE42CB125062}"/>
              </a:ext>
            </a:extLst>
          </p:cNvPr>
          <p:cNvSpPr>
            <a:spLocks noGrp="1"/>
          </p:cNvSpPr>
          <p:nvPr>
            <p:ph type="sldNum" sz="quarter" idx="12"/>
          </p:nvPr>
        </p:nvSpPr>
        <p:spPr/>
        <p:txBody>
          <a:bodyPr/>
          <a:lstStyle/>
          <a:p>
            <a:fld id="{1F646F3F-274D-499B-ABBE-824EB4ABDC3D}" type="slidenum">
              <a:rPr lang="en-US" smtClean="0"/>
              <a:t>14</a:t>
            </a:fld>
            <a:endParaRPr lang="en-US"/>
          </a:p>
        </p:txBody>
      </p:sp>
    </p:spTree>
    <p:extLst>
      <p:ext uri="{BB962C8B-B14F-4D97-AF65-F5344CB8AC3E}">
        <p14:creationId xmlns:p14="http://schemas.microsoft.com/office/powerpoint/2010/main" val="367509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1B49ED9-066F-FCE3-053C-4332F4291B1B}"/>
              </a:ext>
            </a:extLst>
          </p:cNvPr>
          <p:cNvGraphicFramePr>
            <a:graphicFrameLocks noGrp="1"/>
          </p:cNvGraphicFramePr>
          <p:nvPr/>
        </p:nvGraphicFramePr>
        <p:xfrm>
          <a:off x="245735" y="814541"/>
          <a:ext cx="11479569" cy="5369560"/>
        </p:xfrm>
        <a:graphic>
          <a:graphicData uri="http://schemas.openxmlformats.org/drawingml/2006/table">
            <a:tbl>
              <a:tblPr firstRow="1" bandRow="1">
                <a:tableStyleId>{5C22544A-7EE6-4342-B048-85BDC9FD1C3A}</a:tableStyleId>
              </a:tblPr>
              <a:tblGrid>
                <a:gridCol w="589152">
                  <a:extLst>
                    <a:ext uri="{9D8B030D-6E8A-4147-A177-3AD203B41FA5}">
                      <a16:colId xmlns:a16="http://schemas.microsoft.com/office/drawing/2014/main" val="66910843"/>
                    </a:ext>
                  </a:extLst>
                </a:gridCol>
                <a:gridCol w="3379304">
                  <a:extLst>
                    <a:ext uri="{9D8B030D-6E8A-4147-A177-3AD203B41FA5}">
                      <a16:colId xmlns:a16="http://schemas.microsoft.com/office/drawing/2014/main" val="1872481747"/>
                    </a:ext>
                  </a:extLst>
                </a:gridCol>
                <a:gridCol w="3021496">
                  <a:extLst>
                    <a:ext uri="{9D8B030D-6E8A-4147-A177-3AD203B41FA5}">
                      <a16:colId xmlns:a16="http://schemas.microsoft.com/office/drawing/2014/main" val="828416834"/>
                    </a:ext>
                  </a:extLst>
                </a:gridCol>
                <a:gridCol w="2369489">
                  <a:extLst>
                    <a:ext uri="{9D8B030D-6E8A-4147-A177-3AD203B41FA5}">
                      <a16:colId xmlns:a16="http://schemas.microsoft.com/office/drawing/2014/main" val="1472802090"/>
                    </a:ext>
                  </a:extLst>
                </a:gridCol>
                <a:gridCol w="2120128">
                  <a:extLst>
                    <a:ext uri="{9D8B030D-6E8A-4147-A177-3AD203B41FA5}">
                      <a16:colId xmlns:a16="http://schemas.microsoft.com/office/drawing/2014/main" val="2934144299"/>
                    </a:ext>
                  </a:extLst>
                </a:gridCol>
              </a:tblGrid>
              <a:tr h="370840">
                <a:tc>
                  <a:txBody>
                    <a:bodyPr/>
                    <a:lstStyle/>
                    <a:p>
                      <a:endParaRPr lang="en-NL" sz="1800" dirty="0">
                        <a:solidFill>
                          <a:srgbClr val="002060"/>
                        </a:solidFill>
                      </a:endParaRPr>
                    </a:p>
                  </a:txBody>
                  <a:tcPr>
                    <a:noFill/>
                  </a:tcPr>
                </a:tc>
                <a:tc>
                  <a:txBody>
                    <a:bodyPr/>
                    <a:lstStyle/>
                    <a:p>
                      <a:r>
                        <a:rPr lang="en-NL" sz="1800" b="0" dirty="0">
                          <a:solidFill>
                            <a:srgbClr val="002060"/>
                          </a:solidFill>
                        </a:rPr>
                        <a:t>Deliverable</a:t>
                      </a:r>
                    </a:p>
                  </a:txBody>
                  <a:tcPr>
                    <a:noFill/>
                  </a:tcPr>
                </a:tc>
                <a:tc>
                  <a:txBody>
                    <a:bodyPr/>
                    <a:lstStyle/>
                    <a:p>
                      <a:r>
                        <a:rPr lang="en-NL" sz="1800" b="0" dirty="0">
                          <a:solidFill>
                            <a:srgbClr val="002060"/>
                          </a:solidFill>
                        </a:rPr>
                        <a:t>Current Status</a:t>
                      </a:r>
                    </a:p>
                  </a:txBody>
                  <a:tcPr>
                    <a:noFill/>
                  </a:tcPr>
                </a:tc>
                <a:tc>
                  <a:txBody>
                    <a:bodyPr/>
                    <a:lstStyle/>
                    <a:p>
                      <a:r>
                        <a:rPr lang="en-NL" sz="1800" b="0" dirty="0">
                          <a:solidFill>
                            <a:srgbClr val="002060"/>
                          </a:solidFill>
                        </a:rPr>
                        <a:t>Mitigation</a:t>
                      </a:r>
                    </a:p>
                  </a:txBody>
                  <a:tcPr>
                    <a:noFill/>
                  </a:tcPr>
                </a:tc>
                <a:tc>
                  <a:txBody>
                    <a:bodyPr/>
                    <a:lstStyle/>
                    <a:p>
                      <a:r>
                        <a:rPr lang="en-NL" sz="1800" b="0" dirty="0">
                          <a:solidFill>
                            <a:srgbClr val="002060"/>
                          </a:solidFill>
                        </a:rPr>
                        <a:t>Estimate</a:t>
                      </a:r>
                    </a:p>
                  </a:txBody>
                  <a:tcPr>
                    <a:noFill/>
                  </a:tcPr>
                </a:tc>
                <a:extLst>
                  <a:ext uri="{0D108BD9-81ED-4DB2-BD59-A6C34878D82A}">
                    <a16:rowId xmlns:a16="http://schemas.microsoft.com/office/drawing/2014/main" val="1080164604"/>
                  </a:ext>
                </a:extLst>
              </a:tr>
              <a:tr h="370840">
                <a:tc>
                  <a:txBody>
                    <a:bodyPr/>
                    <a:lstStyle/>
                    <a:p>
                      <a:r>
                        <a:rPr lang="en-NL" sz="1100" dirty="0"/>
                        <a:t>M 4.1</a:t>
                      </a:r>
                    </a:p>
                  </a:txBody>
                  <a:tcPr>
                    <a:noFill/>
                  </a:tcPr>
                </a:tc>
                <a:tc>
                  <a:txBody>
                    <a:bodyPr/>
                    <a:lstStyle/>
                    <a:p>
                      <a:r>
                        <a:rPr lang="en-NL" sz="1100" dirty="0"/>
                        <a:t>Document detailing site-specific characteristics that impact ET sensitivity and its duty cycle</a:t>
                      </a:r>
                      <a:br>
                        <a:rPr lang="en-NL" sz="1100" dirty="0"/>
                      </a:br>
                      <a:r>
                        <a:rPr lang="en-NL" sz="1100" dirty="0"/>
                        <a:t>Lead institute: Nikhef, timing: 9/22 + 10 = 7/23</a:t>
                      </a:r>
                    </a:p>
                  </a:txBody>
                  <a:tcPr>
                    <a:noFill/>
                  </a:tcPr>
                </a:tc>
                <a:tc>
                  <a:txBody>
                    <a:bodyPr/>
                    <a:lstStyle/>
                    <a:p>
                      <a:r>
                        <a:rPr lang="en-NL" sz="1100" dirty="0"/>
                        <a:t>Report published, was considered not quantitative enough </a:t>
                      </a:r>
                    </a:p>
                  </a:txBody>
                  <a:tcPr>
                    <a:noFill/>
                  </a:tcPr>
                </a:tc>
                <a:tc>
                  <a:txBody>
                    <a:bodyPr/>
                    <a:lstStyle/>
                    <a:p>
                      <a:r>
                        <a:rPr lang="en-NL" sz="1100" dirty="0"/>
                        <a:t>Will be updated (by inserting referenced documents) and resubmitted. </a:t>
                      </a:r>
                    </a:p>
                  </a:txBody>
                  <a:tcPr>
                    <a:noFill/>
                  </a:tcPr>
                </a:tc>
                <a:tc>
                  <a:txBody>
                    <a:bodyPr/>
                    <a:lstStyle/>
                    <a:p>
                      <a:r>
                        <a:rPr lang="it-IT" sz="1100" dirty="0"/>
                        <a:t>End </a:t>
                      </a:r>
                      <a:r>
                        <a:rPr lang="en-NL" sz="1100"/>
                        <a:t>6/24</a:t>
                      </a:r>
                      <a:endParaRPr lang="en-NL" sz="1100" dirty="0"/>
                    </a:p>
                  </a:txBody>
                  <a:tcPr>
                    <a:noFill/>
                  </a:tcPr>
                </a:tc>
                <a:extLst>
                  <a:ext uri="{0D108BD9-81ED-4DB2-BD59-A6C34878D82A}">
                    <a16:rowId xmlns:a16="http://schemas.microsoft.com/office/drawing/2014/main" val="920877637"/>
                  </a:ext>
                </a:extLst>
              </a:tr>
              <a:tr h="370840">
                <a:tc>
                  <a:txBody>
                    <a:bodyPr/>
                    <a:lstStyle/>
                    <a:p>
                      <a:r>
                        <a:rPr lang="en-NL" sz="1100" dirty="0"/>
                        <a:t>M 4.2</a:t>
                      </a:r>
                    </a:p>
                  </a:txBody>
                  <a:tcPr>
                    <a:noFill/>
                  </a:tcPr>
                </a:tc>
                <a:tc>
                  <a:txBody>
                    <a:bodyPr/>
                    <a:lstStyle/>
                    <a:p>
                      <a:r>
                        <a:rPr lang="en-NL" sz="1100" dirty="0"/>
                        <a:t>Common methodology to estimate impact of site characteristics on ET sensitivity and operation, and if required, a scheme to compensate it</a:t>
                      </a:r>
                      <a:br>
                        <a:rPr lang="en-NL" sz="1100" dirty="0"/>
                      </a:br>
                      <a:r>
                        <a:rPr lang="en-NL" sz="1100" dirty="0"/>
                        <a:t>Lead institute: INFN, timing 9/22 + 15 = 12/24</a:t>
                      </a:r>
                    </a:p>
                  </a:txBody>
                  <a:tcPr>
                    <a:noFill/>
                  </a:tcPr>
                </a:tc>
                <a:tc>
                  <a:txBody>
                    <a:bodyPr/>
                    <a:lstStyle/>
                    <a:p>
                      <a:r>
                        <a:rPr lang="en-NL" sz="1100" dirty="0"/>
                        <a:t>Milestone not yet met. Common methodology is still being developed. Delayed by different site time lines.</a:t>
                      </a:r>
                    </a:p>
                  </a:txBody>
                  <a:tcPr>
                    <a:noFill/>
                  </a:tcPr>
                </a:tc>
                <a:tc>
                  <a:txBody>
                    <a:bodyPr/>
                    <a:lstStyle/>
                    <a:p>
                      <a:r>
                        <a:rPr lang="en-NL" sz="1100" dirty="0"/>
                        <a:t>Discussion in SPB/WP4, and host sites.  Developing a more realistic timeline for individual methodologies to be published 9/24. </a:t>
                      </a:r>
                    </a:p>
                  </a:txBody>
                  <a:tcPr>
                    <a:noFill/>
                  </a:tcPr>
                </a:tc>
                <a:tc>
                  <a:txBody>
                    <a:bodyPr/>
                    <a:lstStyle/>
                    <a:p>
                      <a:r>
                        <a:rPr lang="en-NL" sz="1100"/>
                        <a:t>6/24 </a:t>
                      </a:r>
                      <a:r>
                        <a:rPr lang="it-IT" sz="1100" dirty="0"/>
                        <a:t>first</a:t>
                      </a:r>
                      <a:r>
                        <a:rPr lang="en-NL" sz="1100"/>
                        <a:t> </a:t>
                      </a:r>
                      <a:r>
                        <a:rPr lang="en-NL" sz="1100" dirty="0"/>
                        <a:t>draft</a:t>
                      </a:r>
                      <a:br>
                        <a:rPr lang="en-NL" sz="1100"/>
                      </a:br>
                      <a:br>
                        <a:rPr lang="en-NL" sz="1100"/>
                      </a:br>
                      <a:endParaRPr lang="en-NL" sz="1100" dirty="0"/>
                    </a:p>
                  </a:txBody>
                  <a:tcPr>
                    <a:noFill/>
                  </a:tcPr>
                </a:tc>
                <a:extLst>
                  <a:ext uri="{0D108BD9-81ED-4DB2-BD59-A6C34878D82A}">
                    <a16:rowId xmlns:a16="http://schemas.microsoft.com/office/drawing/2014/main" val="3426601332"/>
                  </a:ext>
                </a:extLst>
              </a:tr>
              <a:tr h="370840">
                <a:tc>
                  <a:txBody>
                    <a:bodyPr/>
                    <a:lstStyle/>
                    <a:p>
                      <a:r>
                        <a:rPr lang="en-NL" sz="1100" dirty="0"/>
                        <a:t>D 4.1</a:t>
                      </a:r>
                    </a:p>
                  </a:txBody>
                  <a:tcPr>
                    <a:noFill/>
                  </a:tcPr>
                </a:tc>
                <a:tc>
                  <a:txBody>
                    <a:bodyPr/>
                    <a:lstStyle/>
                    <a:p>
                      <a:r>
                        <a:rPr lang="en-NL" sz="1100" dirty="0"/>
                        <a:t>Scan of legal procedures, permitting and land acquisitions (steps to be taken prior to starting excavations)</a:t>
                      </a:r>
                      <a:br>
                        <a:rPr lang="en-NL" sz="1100" dirty="0"/>
                      </a:br>
                      <a:r>
                        <a:rPr lang="en-NL" sz="1100" dirty="0"/>
                        <a:t>Lead institute: Nikhef, timing: 9/22 + 10 = 7/23</a:t>
                      </a:r>
                    </a:p>
                  </a:txBody>
                  <a:tcPr>
                    <a:noFill/>
                  </a:tcPr>
                </a:tc>
                <a:tc>
                  <a:txBody>
                    <a:bodyPr/>
                    <a:lstStyle/>
                    <a:p>
                      <a:r>
                        <a:rPr lang="en-NL" sz="1100" dirty="0"/>
                        <a:t>Delivered </a:t>
                      </a:r>
                    </a:p>
                  </a:txBody>
                  <a:tcPr>
                    <a:noFill/>
                  </a:tcPr>
                </a:tc>
                <a:tc>
                  <a:txBody>
                    <a:bodyPr/>
                    <a:lstStyle/>
                    <a:p>
                      <a:endParaRPr lang="en-NL" sz="1100" dirty="0"/>
                    </a:p>
                  </a:txBody>
                  <a:tcPr>
                    <a:noFill/>
                  </a:tcPr>
                </a:tc>
                <a:tc>
                  <a:txBody>
                    <a:bodyPr/>
                    <a:lstStyle/>
                    <a:p>
                      <a:r>
                        <a:rPr lang="en-NL" sz="1100" dirty="0"/>
                        <a:t>Delivered</a:t>
                      </a:r>
                    </a:p>
                  </a:txBody>
                  <a:tcPr>
                    <a:noFill/>
                  </a:tcPr>
                </a:tc>
                <a:extLst>
                  <a:ext uri="{0D108BD9-81ED-4DB2-BD59-A6C34878D82A}">
                    <a16:rowId xmlns:a16="http://schemas.microsoft.com/office/drawing/2014/main" val="2117208330"/>
                  </a:ext>
                </a:extLst>
              </a:tr>
              <a:tr h="370840">
                <a:tc>
                  <a:txBody>
                    <a:bodyPr/>
                    <a:lstStyle/>
                    <a:p>
                      <a:r>
                        <a:rPr lang="en-NL" sz="1100" dirty="0"/>
                        <a:t>D 4.2</a:t>
                      </a:r>
                    </a:p>
                  </a:txBody>
                  <a:tcPr>
                    <a:noFill/>
                  </a:tcPr>
                </a:tc>
                <a:tc>
                  <a:txBody>
                    <a:bodyPr/>
                    <a:lstStyle/>
                    <a:p>
                      <a:r>
                        <a:rPr lang="en-NL" sz="1100" dirty="0"/>
                        <a:t>Updated socio-economic impact studies. Scan of accessibility, quality of life etc. </a:t>
                      </a:r>
                      <a:br>
                        <a:rPr lang="en-NL" sz="1100" dirty="0"/>
                      </a:br>
                      <a:r>
                        <a:rPr lang="en-NL" sz="1100" dirty="0"/>
                        <a:t>Lead institute: INFN, timing 9/22 + 15 = 12/23</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L" sz="1100" dirty="0"/>
                        <a:t>Update is being worked by individual local teams, but will still be limited due to incomplete information (localization, subsurface geology, geo-technical understanding). </a:t>
                      </a:r>
                    </a:p>
                  </a:txBody>
                  <a:tcPr>
                    <a:noFill/>
                  </a:tcPr>
                </a:tc>
                <a:tc>
                  <a:txBody>
                    <a:bodyPr/>
                    <a:lstStyle/>
                    <a:p>
                      <a:r>
                        <a:rPr lang="en-NL" sz="1100" dirty="0"/>
                        <a:t>Maintain an updated view based on new incoming information. </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L" sz="1100" dirty="0"/>
                        <a:t>10/24 for updated view</a:t>
                      </a:r>
                    </a:p>
                    <a:p>
                      <a:endParaRPr lang="en-NL" sz="1100" dirty="0"/>
                    </a:p>
                  </a:txBody>
                  <a:tcPr>
                    <a:noFill/>
                  </a:tcPr>
                </a:tc>
                <a:extLst>
                  <a:ext uri="{0D108BD9-81ED-4DB2-BD59-A6C34878D82A}">
                    <a16:rowId xmlns:a16="http://schemas.microsoft.com/office/drawing/2014/main" val="2245868633"/>
                  </a:ext>
                </a:extLst>
              </a:tr>
              <a:tr h="370840">
                <a:tc>
                  <a:txBody>
                    <a:bodyPr/>
                    <a:lstStyle/>
                    <a:p>
                      <a:r>
                        <a:rPr lang="en-NL" sz="1100" dirty="0"/>
                        <a:t>D 4.3</a:t>
                      </a:r>
                    </a:p>
                  </a:txBody>
                  <a:tcPr>
                    <a:noFill/>
                  </a:tcPr>
                </a:tc>
                <a:tc>
                  <a:txBody>
                    <a:bodyPr/>
                    <a:lstStyle/>
                    <a:p>
                      <a:r>
                        <a:rPr lang="en-NL" sz="1100" dirty="0"/>
                        <a:t>Complete quantification of all aspects impacting ET performance for both sites</a:t>
                      </a:r>
                      <a:br>
                        <a:rPr lang="en-NL" sz="1100" dirty="0"/>
                      </a:br>
                      <a:r>
                        <a:rPr lang="en-NL" sz="1100" dirty="0"/>
                        <a:t>Lead institute: UW, timing 9/22 + 28 = 1/25</a:t>
                      </a:r>
                    </a:p>
                  </a:txBody>
                  <a:tcPr>
                    <a:noFill/>
                  </a:tcPr>
                </a:tc>
                <a:tc>
                  <a:txBody>
                    <a:bodyPr/>
                    <a:lstStyle/>
                    <a:p>
                      <a:r>
                        <a:rPr lang="en-NL" sz="1100" dirty="0"/>
                        <a:t>Depending somewhat on current work progress, and teams availability, discussions with ETO</a:t>
                      </a:r>
                    </a:p>
                  </a:txBody>
                  <a:tcPr>
                    <a:noFill/>
                  </a:tcPr>
                </a:tc>
                <a:tc>
                  <a:txBody>
                    <a:bodyPr/>
                    <a:lstStyle/>
                    <a:p>
                      <a:r>
                        <a:rPr lang="en-NL" sz="1100" dirty="0"/>
                        <a:t>Work according to plan and contracts,</a:t>
                      </a:r>
                      <a:br>
                        <a:rPr lang="en-NL" sz="1100" dirty="0"/>
                      </a:br>
                      <a:r>
                        <a:rPr lang="en-NL" sz="1100" dirty="0"/>
                        <a:t>discussions in SPB, ET Symposium</a:t>
                      </a:r>
                      <a:br>
                        <a:rPr lang="en-NL" sz="1100" dirty="0"/>
                      </a:br>
                      <a:endParaRPr lang="en-NL" sz="1100" dirty="0"/>
                    </a:p>
                  </a:txBody>
                  <a:tcPr>
                    <a:noFill/>
                  </a:tcPr>
                </a:tc>
                <a:tc>
                  <a:txBody>
                    <a:bodyPr/>
                    <a:lstStyle/>
                    <a:p>
                      <a:r>
                        <a:rPr lang="it-IT" sz="1100" dirty="0" err="1"/>
                        <a:t>Expected</a:t>
                      </a:r>
                      <a:r>
                        <a:rPr lang="it-IT" sz="1100" dirty="0"/>
                        <a:t> </a:t>
                      </a:r>
                      <a:r>
                        <a:rPr lang="en-NL" sz="1100"/>
                        <a:t>12/24 </a:t>
                      </a:r>
                      <a:br>
                        <a:rPr lang="en-NL" sz="1100" dirty="0"/>
                      </a:br>
                      <a:r>
                        <a:rPr lang="en-NL" sz="1100" dirty="0"/>
                        <a:t>9/24 new time line</a:t>
                      </a:r>
                      <a:br>
                        <a:rPr lang="en-NL" sz="1100" dirty="0"/>
                      </a:br>
                      <a:endParaRPr lang="en-NL" sz="1100" dirty="0"/>
                    </a:p>
                  </a:txBody>
                  <a:tcPr>
                    <a:noFill/>
                  </a:tcPr>
                </a:tc>
                <a:extLst>
                  <a:ext uri="{0D108BD9-81ED-4DB2-BD59-A6C34878D82A}">
                    <a16:rowId xmlns:a16="http://schemas.microsoft.com/office/drawing/2014/main" val="2557010356"/>
                  </a:ext>
                </a:extLst>
              </a:tr>
              <a:tr h="429176">
                <a:tc>
                  <a:txBody>
                    <a:bodyPr/>
                    <a:lstStyle/>
                    <a:p>
                      <a:r>
                        <a:rPr lang="en-NL" sz="1100" dirty="0"/>
                        <a:t>D 4.4</a:t>
                      </a:r>
                    </a:p>
                  </a:txBody>
                  <a:tcPr>
                    <a:noFill/>
                  </a:tcPr>
                </a:tc>
                <a:tc>
                  <a:txBody>
                    <a:bodyPr/>
                    <a:lstStyle/>
                    <a:p>
                      <a:r>
                        <a:rPr lang="en-NL" sz="1100" dirty="0"/>
                        <a:t>3D Geology, hydro-geology and modeling</a:t>
                      </a:r>
                      <a:br>
                        <a:rPr lang="en-NL" sz="1100" dirty="0"/>
                      </a:br>
                      <a:r>
                        <a:rPr lang="en-NL" sz="1100" dirty="0"/>
                        <a:t>Lead institute: INFN, timing 9/22 + 30 = 3/25</a:t>
                      </a:r>
                    </a:p>
                  </a:txBody>
                  <a:tcPr>
                    <a:noFill/>
                  </a:tcPr>
                </a:tc>
                <a:tc>
                  <a:txBody>
                    <a:bodyPr/>
                    <a:lstStyle/>
                    <a:p>
                      <a:r>
                        <a:rPr lang="en-NL" sz="1100" dirty="0">
                          <a:solidFill>
                            <a:srgbClr val="C00000"/>
                          </a:solidFill>
                        </a:rPr>
                        <a:t>Work ongoing, main body of activities</a:t>
                      </a:r>
                      <a:r>
                        <a:rPr lang="en-NL" sz="1100" dirty="0"/>
                        <a:t> at both sites. Local site funding and contracting result in different timeline</a:t>
                      </a:r>
                    </a:p>
                  </a:txBody>
                  <a:tcPr>
                    <a:noFill/>
                  </a:tcPr>
                </a:tc>
                <a:tc>
                  <a:txBody>
                    <a:bodyPr/>
                    <a:lstStyle/>
                    <a:p>
                      <a:r>
                        <a:rPr lang="en-NL" sz="1100" dirty="0"/>
                        <a:t>Work according to plan and contracts. Redefining and optimized workflow and resonsibilities between Sites and ETO</a:t>
                      </a:r>
                    </a:p>
                  </a:txBody>
                  <a:tcPr>
                    <a:noFill/>
                  </a:tcPr>
                </a:tc>
                <a:tc>
                  <a:txBody>
                    <a:bodyPr/>
                    <a:lstStyle/>
                    <a:p>
                      <a:r>
                        <a:rPr lang="en-NL" sz="1100" dirty="0"/>
                        <a:t>Sardinia: being discussed in contract</a:t>
                      </a:r>
                      <a:br>
                        <a:rPr lang="en-NL" sz="1100" dirty="0"/>
                      </a:br>
                      <a:r>
                        <a:rPr lang="en-NL" sz="1100" dirty="0"/>
                        <a:t>EMR: expected 1/26</a:t>
                      </a:r>
                    </a:p>
                  </a:txBody>
                  <a:tcPr>
                    <a:noFill/>
                  </a:tcPr>
                </a:tc>
                <a:extLst>
                  <a:ext uri="{0D108BD9-81ED-4DB2-BD59-A6C34878D82A}">
                    <a16:rowId xmlns:a16="http://schemas.microsoft.com/office/drawing/2014/main" val="54958103"/>
                  </a:ext>
                </a:extLst>
              </a:tr>
              <a:tr h="370840">
                <a:tc>
                  <a:txBody>
                    <a:bodyPr/>
                    <a:lstStyle/>
                    <a:p>
                      <a:r>
                        <a:rPr lang="en-NL" sz="1100" dirty="0"/>
                        <a:t>D 4.5</a:t>
                      </a:r>
                    </a:p>
                  </a:txBody>
                  <a:tcPr>
                    <a:noFill/>
                  </a:tcPr>
                </a:tc>
                <a:tc>
                  <a:txBody>
                    <a:bodyPr/>
                    <a:lstStyle/>
                    <a:p>
                      <a:r>
                        <a:rPr lang="en-NL" sz="1100" dirty="0"/>
                        <a:t>Updated cost and schedule estimates of excavations, including noise cancelation, surface preparation costs (permiting, debris removal, land acquisition etc.)</a:t>
                      </a:r>
                      <a:br>
                        <a:rPr lang="en-NL" sz="1100" dirty="0"/>
                      </a:br>
                      <a:r>
                        <a:rPr lang="en-NL" sz="1100" dirty="0"/>
                        <a:t>Lead institute: Nikhef, timing 9/22 + 42 = 3/26</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L" sz="1100" dirty="0">
                          <a:solidFill>
                            <a:srgbClr val="C00000"/>
                          </a:solidFill>
                        </a:rPr>
                        <a:t>Work ongoing, main body of activities</a:t>
                      </a:r>
                      <a:r>
                        <a:rPr lang="en-NL" sz="1100" dirty="0"/>
                        <a:t> at both sites. Local site fundunding and contracting result in different timeline</a:t>
                      </a:r>
                    </a:p>
                    <a:p>
                      <a:endParaRPr lang="en-NL" sz="1100" dirty="0"/>
                    </a:p>
                  </a:txBody>
                  <a:tcPr>
                    <a:noFill/>
                  </a:tcPr>
                </a:tc>
                <a:tc>
                  <a:txBody>
                    <a:bodyPr/>
                    <a:lstStyle/>
                    <a:p>
                      <a:r>
                        <a:rPr lang="en-NL" sz="1100" dirty="0"/>
                        <a:t>Work according to plan and contracts. Redefining and optimized workflow and resonsibilities between Sites and ETO</a:t>
                      </a:r>
                    </a:p>
                  </a:txBody>
                  <a:tcPr>
                    <a:noFill/>
                  </a:tcPr>
                </a:tc>
                <a:tc>
                  <a:txBody>
                    <a:bodyPr/>
                    <a:lstStyle/>
                    <a:p>
                      <a:r>
                        <a:rPr lang="en-NL" sz="1100" dirty="0"/>
                        <a:t>Sardinia: 6/25</a:t>
                      </a:r>
                      <a:br>
                        <a:rPr lang="en-NL" sz="1100" dirty="0"/>
                      </a:br>
                      <a:r>
                        <a:rPr lang="en-NL" sz="1100" dirty="0"/>
                        <a:t>EMR: 6/26</a:t>
                      </a:r>
                    </a:p>
                  </a:txBody>
                  <a:tcPr>
                    <a:noFill/>
                  </a:tcPr>
                </a:tc>
                <a:extLst>
                  <a:ext uri="{0D108BD9-81ED-4DB2-BD59-A6C34878D82A}">
                    <a16:rowId xmlns:a16="http://schemas.microsoft.com/office/drawing/2014/main" val="2013411643"/>
                  </a:ext>
                </a:extLst>
              </a:tr>
            </a:tbl>
          </a:graphicData>
        </a:graphic>
      </p:graphicFrame>
      <p:sp>
        <p:nvSpPr>
          <p:cNvPr id="3" name="TextBox 2">
            <a:extLst>
              <a:ext uri="{FF2B5EF4-FFF2-40B4-BE49-F238E27FC236}">
                <a16:creationId xmlns:a16="http://schemas.microsoft.com/office/drawing/2014/main" id="{5E0278F6-960F-E0A3-0178-3EF95D1F56D0}"/>
              </a:ext>
            </a:extLst>
          </p:cNvPr>
          <p:cNvSpPr txBox="1"/>
          <p:nvPr/>
        </p:nvSpPr>
        <p:spPr>
          <a:xfrm>
            <a:off x="245735" y="230588"/>
            <a:ext cx="6575729" cy="400110"/>
          </a:xfrm>
          <a:prstGeom prst="rect">
            <a:avLst/>
          </a:prstGeom>
          <a:noFill/>
        </p:spPr>
        <p:txBody>
          <a:bodyPr wrap="square" rtlCol="0">
            <a:spAutoFit/>
          </a:bodyPr>
          <a:lstStyle/>
          <a:p>
            <a:r>
              <a:rPr lang="en-NL" sz="2000" dirty="0">
                <a:solidFill>
                  <a:srgbClr val="002060"/>
                </a:solidFill>
              </a:rPr>
              <a:t>WP4 – </a:t>
            </a:r>
            <a:r>
              <a:rPr lang="en-NL" sz="2000">
                <a:solidFill>
                  <a:srgbClr val="002060"/>
                </a:solidFill>
              </a:rPr>
              <a:t>Update </a:t>
            </a:r>
            <a:r>
              <a:rPr lang="it-IT" sz="2000" dirty="0">
                <a:solidFill>
                  <a:srgbClr val="002060"/>
                </a:solidFill>
              </a:rPr>
              <a:t>June</a:t>
            </a:r>
            <a:r>
              <a:rPr lang="en-NL" sz="2000">
                <a:solidFill>
                  <a:srgbClr val="002060"/>
                </a:solidFill>
              </a:rPr>
              <a:t> </a:t>
            </a:r>
            <a:r>
              <a:rPr lang="it-IT" sz="2000" dirty="0">
                <a:solidFill>
                  <a:srgbClr val="002060"/>
                </a:solidFill>
              </a:rPr>
              <a:t>16</a:t>
            </a:r>
            <a:r>
              <a:rPr lang="it-IT" sz="2000" baseline="30000" dirty="0">
                <a:solidFill>
                  <a:srgbClr val="002060"/>
                </a:solidFill>
              </a:rPr>
              <a:t>th</a:t>
            </a:r>
            <a:r>
              <a:rPr lang="en-NL" sz="2000">
                <a:solidFill>
                  <a:srgbClr val="002060"/>
                </a:solidFill>
              </a:rPr>
              <a:t> </a:t>
            </a:r>
            <a:r>
              <a:rPr lang="en-NL" sz="2000" dirty="0">
                <a:solidFill>
                  <a:srgbClr val="002060"/>
                </a:solidFill>
              </a:rPr>
              <a:t>2024</a:t>
            </a:r>
          </a:p>
        </p:txBody>
      </p:sp>
    </p:spTree>
    <p:extLst>
      <p:ext uri="{BB962C8B-B14F-4D97-AF65-F5344CB8AC3E}">
        <p14:creationId xmlns:p14="http://schemas.microsoft.com/office/powerpoint/2010/main" val="196557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E644676-9437-5A97-7905-E718DC7528AA}"/>
              </a:ext>
            </a:extLst>
          </p:cNvPr>
          <p:cNvSpPr>
            <a:spLocks noGrp="1"/>
          </p:cNvSpPr>
          <p:nvPr>
            <p:ph idx="1"/>
          </p:nvPr>
        </p:nvSpPr>
        <p:spPr>
          <a:xfrm>
            <a:off x="838200" y="454025"/>
            <a:ext cx="10515600" cy="5467804"/>
          </a:xfrm>
        </p:spPr>
        <p:txBody>
          <a:bodyPr>
            <a:normAutofit lnSpcReduction="10000"/>
          </a:bodyPr>
          <a:lstStyle/>
          <a:p>
            <a:r>
              <a:rPr lang="it-IT" sz="2800" dirty="0"/>
              <a:t> </a:t>
            </a:r>
            <a:r>
              <a:rPr lang="en-NL" sz="2800" b="1"/>
              <a:t>M 4.1</a:t>
            </a:r>
            <a:r>
              <a:rPr lang="it-IT" sz="2800" dirty="0"/>
              <a:t>: </a:t>
            </a:r>
            <a:r>
              <a:rPr lang="en-NL" sz="2800"/>
              <a:t>Document detailing site-specific characteristics that impact ET sensitivity and its duty cycle</a:t>
            </a:r>
            <a:r>
              <a:rPr lang="it-IT" sz="2800" dirty="0"/>
              <a:t>			</a:t>
            </a:r>
          </a:p>
          <a:p>
            <a:pPr marL="0" indent="0">
              <a:buNone/>
            </a:pPr>
            <a:r>
              <a:rPr lang="it-IT" sz="2800" b="1" dirty="0">
                <a:solidFill>
                  <a:srgbClr val="C00000"/>
                </a:solidFill>
              </a:rPr>
              <a:t>							DRAFT End of June24</a:t>
            </a:r>
          </a:p>
          <a:p>
            <a:r>
              <a:rPr lang="it-IT" dirty="0"/>
              <a:t> </a:t>
            </a:r>
            <a:r>
              <a:rPr lang="it-IT" b="1" dirty="0"/>
              <a:t>M4.2</a:t>
            </a:r>
            <a:r>
              <a:rPr lang="it-IT" dirty="0"/>
              <a:t>: </a:t>
            </a:r>
            <a:r>
              <a:rPr lang="en-NL" sz="2800"/>
              <a:t>Common methodology to estimate impact of site characteristics on ET sensitivity and operation, and if required, a scheme to compensate it</a:t>
            </a:r>
            <a:br>
              <a:rPr lang="en-NL" sz="2800"/>
            </a:br>
            <a:r>
              <a:rPr lang="it-IT" sz="2800" dirty="0"/>
              <a:t>							</a:t>
            </a:r>
            <a:r>
              <a:rPr lang="it-IT" sz="2800" b="1" dirty="0">
                <a:solidFill>
                  <a:srgbClr val="C00000"/>
                </a:solidFill>
              </a:rPr>
              <a:t>DRAFT </a:t>
            </a:r>
            <a:r>
              <a:rPr lang="it-IT" sz="2800" b="1" dirty="0" err="1">
                <a:solidFill>
                  <a:srgbClr val="C00000"/>
                </a:solidFill>
              </a:rPr>
              <a:t>available</a:t>
            </a:r>
            <a:r>
              <a:rPr lang="it-IT" sz="2800" b="1" dirty="0">
                <a:solidFill>
                  <a:srgbClr val="C00000"/>
                </a:solidFill>
              </a:rPr>
              <a:t> </a:t>
            </a:r>
          </a:p>
          <a:p>
            <a:r>
              <a:rPr lang="it-IT" b="1" dirty="0"/>
              <a:t> D4.2: </a:t>
            </a:r>
            <a:r>
              <a:rPr lang="en-NL" sz="2800"/>
              <a:t>Updated socio-economic impact studies. Scan of accessibility, quality of life etc. </a:t>
            </a:r>
            <a:endParaRPr lang="en-US" sz="2800" dirty="0"/>
          </a:p>
          <a:p>
            <a:pPr marL="0" indent="0">
              <a:buNone/>
            </a:pPr>
            <a:r>
              <a:rPr lang="en-US" dirty="0"/>
              <a:t>							</a:t>
            </a:r>
            <a:r>
              <a:rPr lang="it-IT" sz="2800" b="1" dirty="0">
                <a:solidFill>
                  <a:srgbClr val="C00000"/>
                </a:solidFill>
              </a:rPr>
              <a:t> DRAFT </a:t>
            </a:r>
            <a:r>
              <a:rPr lang="it-IT" sz="2800" b="1" dirty="0" err="1">
                <a:solidFill>
                  <a:srgbClr val="C00000"/>
                </a:solidFill>
              </a:rPr>
              <a:t>Oct</a:t>
            </a:r>
            <a:r>
              <a:rPr lang="it-IT" sz="2800" b="1" dirty="0">
                <a:solidFill>
                  <a:srgbClr val="C00000"/>
                </a:solidFill>
              </a:rPr>
              <a:t>. ?</a:t>
            </a:r>
          </a:p>
          <a:p>
            <a:r>
              <a:rPr lang="it-IT" sz="2800" dirty="0"/>
              <a:t> </a:t>
            </a:r>
            <a:r>
              <a:rPr lang="it-IT" sz="2800" b="1" dirty="0"/>
              <a:t>D4.3</a:t>
            </a:r>
            <a:r>
              <a:rPr lang="it-IT" sz="2800" dirty="0"/>
              <a:t>: </a:t>
            </a:r>
            <a:r>
              <a:rPr lang="en-NL" sz="2800"/>
              <a:t>Complete quantification of all aspects impacting ET performance for both sites</a:t>
            </a:r>
            <a:endParaRPr lang="it-IT" sz="2800" dirty="0"/>
          </a:p>
          <a:p>
            <a:pPr marL="0" indent="0">
              <a:buNone/>
            </a:pPr>
            <a:r>
              <a:rPr lang="it-IT" dirty="0"/>
              <a:t>					</a:t>
            </a:r>
            <a:r>
              <a:rPr lang="it-IT" b="1" dirty="0" err="1">
                <a:solidFill>
                  <a:srgbClr val="C00000"/>
                </a:solidFill>
              </a:rPr>
              <a:t>Expected</a:t>
            </a:r>
            <a:r>
              <a:rPr lang="it-IT" b="1" dirty="0">
                <a:solidFill>
                  <a:srgbClr val="C00000"/>
                </a:solidFill>
              </a:rPr>
              <a:t> </a:t>
            </a:r>
            <a:r>
              <a:rPr lang="it-IT" b="1" dirty="0" err="1">
                <a:solidFill>
                  <a:srgbClr val="C00000"/>
                </a:solidFill>
              </a:rPr>
              <a:t>Dec</a:t>
            </a:r>
            <a:r>
              <a:rPr lang="it-IT" b="1" dirty="0">
                <a:solidFill>
                  <a:srgbClr val="C00000"/>
                </a:solidFill>
              </a:rPr>
              <a:t>/24	to be </a:t>
            </a:r>
            <a:r>
              <a:rPr lang="it-IT" b="1" dirty="0" err="1">
                <a:solidFill>
                  <a:srgbClr val="C00000"/>
                </a:solidFill>
              </a:rPr>
              <a:t>moved</a:t>
            </a:r>
            <a:r>
              <a:rPr lang="it-IT" b="1" dirty="0">
                <a:solidFill>
                  <a:srgbClr val="C00000"/>
                </a:solidFill>
              </a:rPr>
              <a:t> to ???</a:t>
            </a:r>
            <a:endParaRPr lang="it-IT" sz="2800" b="1" dirty="0">
              <a:solidFill>
                <a:srgbClr val="C00000"/>
              </a:solidFill>
            </a:endParaRPr>
          </a:p>
          <a:p>
            <a:endParaRPr lang="it-IT" dirty="0"/>
          </a:p>
          <a:p>
            <a:pPr marL="0" indent="0">
              <a:buNone/>
            </a:pPr>
            <a:endParaRPr lang="it-IT" sz="2800" dirty="0"/>
          </a:p>
        </p:txBody>
      </p:sp>
      <p:sp>
        <p:nvSpPr>
          <p:cNvPr id="2" name="Slide Number Placeholder 1">
            <a:extLst>
              <a:ext uri="{FF2B5EF4-FFF2-40B4-BE49-F238E27FC236}">
                <a16:creationId xmlns:a16="http://schemas.microsoft.com/office/drawing/2014/main" id="{5C9C9F90-49EB-1EDB-8A50-36EB24BD2CA1}"/>
              </a:ext>
            </a:extLst>
          </p:cNvPr>
          <p:cNvSpPr>
            <a:spLocks noGrp="1"/>
          </p:cNvSpPr>
          <p:nvPr>
            <p:ph type="sldNum" sz="quarter" idx="12"/>
          </p:nvPr>
        </p:nvSpPr>
        <p:spPr/>
        <p:txBody>
          <a:bodyPr/>
          <a:lstStyle/>
          <a:p>
            <a:fld id="{1F646F3F-274D-499B-ABBE-824EB4ABDC3D}" type="slidenum">
              <a:rPr lang="en-US" smtClean="0"/>
              <a:t>3</a:t>
            </a:fld>
            <a:endParaRPr lang="en-US"/>
          </a:p>
        </p:txBody>
      </p:sp>
    </p:spTree>
    <p:extLst>
      <p:ext uri="{BB962C8B-B14F-4D97-AF65-F5344CB8AC3E}">
        <p14:creationId xmlns:p14="http://schemas.microsoft.com/office/powerpoint/2010/main" val="288104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Triangular abstract background">
            <a:extLst>
              <a:ext uri="{FF2B5EF4-FFF2-40B4-BE49-F238E27FC236}">
                <a16:creationId xmlns:a16="http://schemas.microsoft.com/office/drawing/2014/main" id="{83DD60B9-E25A-EF7B-0988-5AE9AB4B5619}"/>
              </a:ext>
            </a:extLst>
          </p:cNvPr>
          <p:cNvPicPr>
            <a:picLocks noChangeAspect="1"/>
          </p:cNvPicPr>
          <p:nvPr/>
        </p:nvPicPr>
        <p:blipFill rotWithShape="1">
          <a:blip r:embed="rId2"/>
          <a:srcRect t="9091" r="23298"/>
          <a:stretch/>
        </p:blipFill>
        <p:spPr>
          <a:xfrm>
            <a:off x="3523488" y="10"/>
            <a:ext cx="8668512" cy="6857990"/>
          </a:xfrm>
          <a:prstGeom prst="rect">
            <a:avLst/>
          </a:prstGeom>
        </p:spPr>
      </p:pic>
      <p:sp>
        <p:nvSpPr>
          <p:cNvPr id="31" name="Rectangle 3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76EE48-EAC2-DCB5-C1F7-C4341D398831}"/>
              </a:ext>
            </a:extLst>
          </p:cNvPr>
          <p:cNvSpPr>
            <a:spLocks noGrp="1"/>
          </p:cNvSpPr>
          <p:nvPr>
            <p:ph type="ctrTitle"/>
          </p:nvPr>
        </p:nvSpPr>
        <p:spPr>
          <a:xfrm>
            <a:off x="477980" y="1110006"/>
            <a:ext cx="6118762" cy="1375338"/>
          </a:xfrm>
        </p:spPr>
        <p:txBody>
          <a:bodyPr anchor="b">
            <a:normAutofit fontScale="90000"/>
          </a:bodyPr>
          <a:lstStyle/>
          <a:p>
            <a:pPr algn="l"/>
            <a:r>
              <a:rPr lang="en-US" sz="4800" dirty="0"/>
              <a:t>Site Comparison:</a:t>
            </a:r>
            <a:br>
              <a:rPr lang="en-US" sz="4800" dirty="0"/>
            </a:br>
            <a:r>
              <a:rPr lang="en-US" sz="4800" dirty="0"/>
              <a:t>Common Methodology</a:t>
            </a:r>
          </a:p>
        </p:txBody>
      </p:sp>
      <p:sp>
        <p:nvSpPr>
          <p:cNvPr id="3" name="Subtitle 2">
            <a:extLst>
              <a:ext uri="{FF2B5EF4-FFF2-40B4-BE49-F238E27FC236}">
                <a16:creationId xmlns:a16="http://schemas.microsoft.com/office/drawing/2014/main" id="{32F02EAF-39B0-77D2-2931-974F6C59B041}"/>
              </a:ext>
            </a:extLst>
          </p:cNvPr>
          <p:cNvSpPr>
            <a:spLocks noGrp="1"/>
          </p:cNvSpPr>
          <p:nvPr>
            <p:ph type="subTitle" idx="1"/>
          </p:nvPr>
        </p:nvSpPr>
        <p:spPr>
          <a:xfrm>
            <a:off x="477980" y="4872922"/>
            <a:ext cx="4023359" cy="1208141"/>
          </a:xfrm>
        </p:spPr>
        <p:txBody>
          <a:bodyPr>
            <a:normAutofit/>
          </a:bodyPr>
          <a:lstStyle/>
          <a:p>
            <a:pPr algn="l"/>
            <a:endParaRPr lang="en-US" sz="2000" dirty="0"/>
          </a:p>
        </p:txBody>
      </p:sp>
      <p:sp>
        <p:nvSpPr>
          <p:cNvPr id="28" name="Rectangle 2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 name="Rectangle 2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8FE75D4-90F4-5ACB-0964-4847F6DC38BD}"/>
              </a:ext>
            </a:extLst>
          </p:cNvPr>
          <p:cNvSpPr>
            <a:spLocks noGrp="1"/>
          </p:cNvSpPr>
          <p:nvPr>
            <p:ph type="sldNum" sz="quarter" idx="12"/>
          </p:nvPr>
        </p:nvSpPr>
        <p:spPr/>
        <p:txBody>
          <a:bodyPr/>
          <a:lstStyle/>
          <a:p>
            <a:fld id="{1F646F3F-274D-499B-ABBE-824EB4ABDC3D}" type="slidenum">
              <a:rPr lang="en-US" smtClean="0"/>
              <a:t>4</a:t>
            </a:fld>
            <a:endParaRPr lang="en-US"/>
          </a:p>
        </p:txBody>
      </p:sp>
    </p:spTree>
    <p:extLst>
      <p:ext uri="{BB962C8B-B14F-4D97-AF65-F5344CB8AC3E}">
        <p14:creationId xmlns:p14="http://schemas.microsoft.com/office/powerpoint/2010/main" val="328751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964CE-3973-6C8F-EF1B-83EB26D2AE24}"/>
              </a:ext>
            </a:extLst>
          </p:cNvPr>
          <p:cNvSpPr>
            <a:spLocks noGrp="1"/>
          </p:cNvSpPr>
          <p:nvPr>
            <p:ph type="title"/>
          </p:nvPr>
        </p:nvSpPr>
        <p:spPr/>
        <p:txBody>
          <a:bodyPr/>
          <a:lstStyle/>
          <a:p>
            <a:r>
              <a:rPr lang="en-US" dirty="0"/>
              <a:t>ET-PP Milestone M4.2: Methodology</a:t>
            </a:r>
          </a:p>
        </p:txBody>
      </p:sp>
      <p:sp>
        <p:nvSpPr>
          <p:cNvPr id="4" name="Slide Number Placeholder 3">
            <a:extLst>
              <a:ext uri="{FF2B5EF4-FFF2-40B4-BE49-F238E27FC236}">
                <a16:creationId xmlns:a16="http://schemas.microsoft.com/office/drawing/2014/main" id="{57545AE8-BD55-DE54-6121-49F29F34ED78}"/>
              </a:ext>
            </a:extLst>
          </p:cNvPr>
          <p:cNvSpPr>
            <a:spLocks noGrp="1"/>
          </p:cNvSpPr>
          <p:nvPr>
            <p:ph type="sldNum" sz="quarter" idx="12"/>
          </p:nvPr>
        </p:nvSpPr>
        <p:spPr/>
        <p:txBody>
          <a:bodyPr/>
          <a:lstStyle/>
          <a:p>
            <a:fld id="{1F646F3F-274D-499B-ABBE-824EB4ABDC3D}" type="slidenum">
              <a:rPr lang="en-US" smtClean="0"/>
              <a:t>5</a:t>
            </a:fld>
            <a:endParaRPr lang="en-US"/>
          </a:p>
        </p:txBody>
      </p:sp>
      <p:sp>
        <p:nvSpPr>
          <p:cNvPr id="7" name="Content Placeholder 6">
            <a:extLst>
              <a:ext uri="{FF2B5EF4-FFF2-40B4-BE49-F238E27FC236}">
                <a16:creationId xmlns:a16="http://schemas.microsoft.com/office/drawing/2014/main" id="{66D13176-4F0C-5668-6CEB-CB5D7A87557B}"/>
              </a:ext>
            </a:extLst>
          </p:cNvPr>
          <p:cNvSpPr>
            <a:spLocks noGrp="1"/>
          </p:cNvSpPr>
          <p:nvPr>
            <p:ph idx="1"/>
          </p:nvPr>
        </p:nvSpPr>
        <p:spPr>
          <a:xfrm>
            <a:off x="838200" y="1288472"/>
            <a:ext cx="10515600" cy="5067877"/>
          </a:xfrm>
        </p:spPr>
        <p:txBody>
          <a:bodyPr>
            <a:normAutofit fontScale="92500" lnSpcReduction="20000"/>
          </a:bodyPr>
          <a:lstStyle/>
          <a:p>
            <a:pPr marL="514350" indent="-514350">
              <a:buFont typeface="+mj-lt"/>
              <a:buAutoNum type="arabicPeriod"/>
            </a:pPr>
            <a:r>
              <a:rPr lang="en-US" sz="2400" dirty="0"/>
              <a:t>Define relevant measurements to be performed, following specific standards</a:t>
            </a:r>
          </a:p>
          <a:p>
            <a:pPr marL="514350" indent="-514350">
              <a:buFont typeface="+mj-lt"/>
              <a:buAutoNum type="arabicPeriod"/>
            </a:pPr>
            <a:r>
              <a:rPr lang="en-US" sz="2400" dirty="0"/>
              <a:t>Define science cases relevant for site dependent detector performance, likely low frequency scientific targets</a:t>
            </a:r>
          </a:p>
          <a:p>
            <a:pPr marL="514350" indent="-514350">
              <a:buFont typeface="+mj-lt"/>
              <a:buAutoNum type="arabicPeriod"/>
            </a:pPr>
            <a:r>
              <a:rPr lang="en-US" sz="2400" dirty="0"/>
              <a:t>Define tools to be used to estimated detector behavior, given a specific environmental configuration</a:t>
            </a:r>
          </a:p>
          <a:p>
            <a:pPr marL="514350" indent="-514350">
              <a:buFont typeface="+mj-lt"/>
              <a:buAutoNum type="arabicPeriod"/>
            </a:pPr>
            <a:r>
              <a:rPr lang="en-US" sz="2400" dirty="0"/>
              <a:t>Define analysis recipes to be followed to evaluate detector potentialities with respect to science cases of point 2</a:t>
            </a:r>
          </a:p>
          <a:p>
            <a:pPr marL="514350" indent="-514350">
              <a:buFont typeface="+mj-lt"/>
              <a:buAutoNum type="arabicPeriod"/>
            </a:pPr>
            <a:r>
              <a:rPr lang="en-US" sz="2400" dirty="0"/>
              <a:t>Evaluation of detector performance</a:t>
            </a:r>
          </a:p>
          <a:p>
            <a:pPr marL="514350" indent="-514350">
              <a:buFont typeface="+mj-lt"/>
              <a:buAutoNum type="arabicPeriod"/>
            </a:pPr>
            <a:r>
              <a:rPr lang="en-US" sz="2400" dirty="0"/>
              <a:t>Result validation</a:t>
            </a:r>
          </a:p>
          <a:p>
            <a:pPr marL="514350" indent="-514350">
              <a:buFont typeface="+mj-lt"/>
              <a:buAutoNum type="arabicPeriod"/>
            </a:pPr>
            <a:r>
              <a:rPr lang="en-US" sz="2400" dirty="0"/>
              <a:t>Define a possible mitigation strategy for environmental noise and evaluate possible additional costs</a:t>
            </a:r>
          </a:p>
          <a:p>
            <a:pPr marL="514350" indent="-514350">
              <a:buFont typeface="+mj-lt"/>
              <a:buAutoNum type="arabicPeriod"/>
            </a:pPr>
            <a:r>
              <a:rPr lang="en-US" sz="2400" dirty="0"/>
              <a:t>Evaluation of detector performance considering mitigation strategies of point 6</a:t>
            </a:r>
          </a:p>
          <a:p>
            <a:pPr marL="514350" indent="-514350">
              <a:buFont typeface="+mj-lt"/>
              <a:buAutoNum type="arabicPeriod"/>
            </a:pPr>
            <a:r>
              <a:rPr lang="en-US" sz="2400" dirty="0"/>
              <a:t>Result validation </a:t>
            </a:r>
          </a:p>
          <a:p>
            <a:pPr marL="514350" indent="-514350">
              <a:buFont typeface="+mj-lt"/>
              <a:buAutoNum type="arabicPeriod"/>
            </a:pPr>
            <a:r>
              <a:rPr lang="en-US" sz="2400" dirty="0"/>
              <a:t>Risk assessment of scientific descoping taking into account results obtained in point 5 and point 8</a:t>
            </a:r>
          </a:p>
          <a:p>
            <a:pPr marL="514350" indent="-514350">
              <a:buFont typeface="+mj-lt"/>
              <a:buAutoNum type="arabicPeriod"/>
            </a:pPr>
            <a:endParaRPr lang="en-US" sz="2400" dirty="0"/>
          </a:p>
          <a:p>
            <a:pPr marL="514350" indent="-514350">
              <a:buFont typeface="+mj-lt"/>
              <a:buAutoNum type="arabicPeriod"/>
            </a:pPr>
            <a:endParaRPr lang="en-US" sz="2400" dirty="0"/>
          </a:p>
        </p:txBody>
      </p:sp>
    </p:spTree>
    <p:extLst>
      <p:ext uri="{BB962C8B-B14F-4D97-AF65-F5344CB8AC3E}">
        <p14:creationId xmlns:p14="http://schemas.microsoft.com/office/powerpoint/2010/main" val="156605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3BA692-24A0-4B83-9721-36E204383A55}"/>
              </a:ext>
            </a:extLst>
          </p:cNvPr>
          <p:cNvSpPr>
            <a:spLocks noGrp="1"/>
          </p:cNvSpPr>
          <p:nvPr>
            <p:ph type="sldNum" sz="quarter" idx="12"/>
          </p:nvPr>
        </p:nvSpPr>
        <p:spPr/>
        <p:txBody>
          <a:bodyPr/>
          <a:lstStyle/>
          <a:p>
            <a:fld id="{1F646F3F-274D-499B-ABBE-824EB4ABDC3D}" type="slidenum">
              <a:rPr lang="en-US" smtClean="0"/>
              <a:t>6</a:t>
            </a:fld>
            <a:endParaRPr lang="en-US"/>
          </a:p>
        </p:txBody>
      </p:sp>
      <p:grpSp>
        <p:nvGrpSpPr>
          <p:cNvPr id="196" name="Group 195">
            <a:extLst>
              <a:ext uri="{FF2B5EF4-FFF2-40B4-BE49-F238E27FC236}">
                <a16:creationId xmlns:a16="http://schemas.microsoft.com/office/drawing/2014/main" id="{B80846E7-8D22-FEE7-D6DC-CE191F2B1752}"/>
              </a:ext>
            </a:extLst>
          </p:cNvPr>
          <p:cNvGrpSpPr/>
          <p:nvPr/>
        </p:nvGrpSpPr>
        <p:grpSpPr>
          <a:xfrm>
            <a:off x="699168" y="617539"/>
            <a:ext cx="10793663" cy="5257712"/>
            <a:chOff x="699168" y="617539"/>
            <a:chExt cx="10793663" cy="5257712"/>
          </a:xfrm>
        </p:grpSpPr>
        <p:grpSp>
          <p:nvGrpSpPr>
            <p:cNvPr id="7" name="Group 6">
              <a:extLst>
                <a:ext uri="{FF2B5EF4-FFF2-40B4-BE49-F238E27FC236}">
                  <a16:creationId xmlns:a16="http://schemas.microsoft.com/office/drawing/2014/main" id="{81483487-8CD5-3076-A300-53A14C9B4B87}"/>
                </a:ext>
              </a:extLst>
            </p:cNvPr>
            <p:cNvGrpSpPr/>
            <p:nvPr/>
          </p:nvGrpSpPr>
          <p:grpSpPr>
            <a:xfrm>
              <a:off x="6453003" y="672146"/>
              <a:ext cx="1861457" cy="957942"/>
              <a:chOff x="947056" y="564493"/>
              <a:chExt cx="1861457" cy="957942"/>
            </a:xfrm>
          </p:grpSpPr>
          <p:sp>
            <p:nvSpPr>
              <p:cNvPr id="5" name="Rounded Rectangle 4">
                <a:extLst>
                  <a:ext uri="{FF2B5EF4-FFF2-40B4-BE49-F238E27FC236}">
                    <a16:creationId xmlns:a16="http://schemas.microsoft.com/office/drawing/2014/main" id="{75DE8023-F294-720F-5467-F3317EF241CE}"/>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57E4D8E-4957-CD34-9D0B-CAC86317FE30}"/>
                  </a:ext>
                </a:extLst>
              </p:cNvPr>
              <p:cNvSpPr txBox="1"/>
              <p:nvPr/>
            </p:nvSpPr>
            <p:spPr>
              <a:xfrm>
                <a:off x="1034141" y="627965"/>
                <a:ext cx="1687285" cy="830997"/>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Definition of </a:t>
                </a:r>
              </a:p>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R</a:t>
                </a: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elevant </a:t>
                </a:r>
                <a:r>
                  <a:rPr lang="en-US" sz="1600" dirty="0">
                    <a:latin typeface="Calibri" panose="020F0502020204030204" pitchFamily="34" charset="0"/>
                    <a:ea typeface="Arial Unicode MS" panose="020B0604020202020204" pitchFamily="34" charset="-128"/>
                    <a:cs typeface="Times New Roman" panose="02020603050405020304" pitchFamily="18" charset="0"/>
                  </a:rPr>
                  <a:t>M</a:t>
                </a: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easurements</a:t>
                </a:r>
                <a:endParaRPr lang="en-US" sz="1600" dirty="0"/>
              </a:p>
            </p:txBody>
          </p:sp>
        </p:grpSp>
        <p:grpSp>
          <p:nvGrpSpPr>
            <p:cNvPr id="8" name="Group 7">
              <a:extLst>
                <a:ext uri="{FF2B5EF4-FFF2-40B4-BE49-F238E27FC236}">
                  <a16:creationId xmlns:a16="http://schemas.microsoft.com/office/drawing/2014/main" id="{633AFDA5-E369-BAAB-80BD-FC666331C5F3}"/>
                </a:ext>
              </a:extLst>
            </p:cNvPr>
            <p:cNvGrpSpPr/>
            <p:nvPr/>
          </p:nvGrpSpPr>
          <p:grpSpPr>
            <a:xfrm>
              <a:off x="899135" y="647730"/>
              <a:ext cx="1861457" cy="957942"/>
              <a:chOff x="947056" y="564493"/>
              <a:chExt cx="1861457" cy="957942"/>
            </a:xfrm>
          </p:grpSpPr>
          <p:sp>
            <p:nvSpPr>
              <p:cNvPr id="9" name="Rounded Rectangle 8">
                <a:extLst>
                  <a:ext uri="{FF2B5EF4-FFF2-40B4-BE49-F238E27FC236}">
                    <a16:creationId xmlns:a16="http://schemas.microsoft.com/office/drawing/2014/main" id="{57EF60F1-6C0E-4A51-4F7E-490CF9D839ED}"/>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B2161ED-90DB-16F4-1996-E7FE691BDE07}"/>
                  </a:ext>
                </a:extLst>
              </p:cNvPr>
              <p:cNvSpPr txBox="1"/>
              <p:nvPr/>
            </p:nvSpPr>
            <p:spPr>
              <a:xfrm>
                <a:off x="1034141" y="751075"/>
                <a:ext cx="1687285" cy="584775"/>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Definition of </a:t>
                </a:r>
              </a:p>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Science Cases</a:t>
                </a:r>
                <a:endParaRPr lang="en-US" sz="1600" dirty="0"/>
              </a:p>
            </p:txBody>
          </p:sp>
        </p:grpSp>
        <p:grpSp>
          <p:nvGrpSpPr>
            <p:cNvPr id="14" name="Group 13">
              <a:extLst>
                <a:ext uri="{FF2B5EF4-FFF2-40B4-BE49-F238E27FC236}">
                  <a16:creationId xmlns:a16="http://schemas.microsoft.com/office/drawing/2014/main" id="{D7967D04-308B-E265-F84A-8BBEDC5443EB}"/>
                </a:ext>
              </a:extLst>
            </p:cNvPr>
            <p:cNvGrpSpPr/>
            <p:nvPr/>
          </p:nvGrpSpPr>
          <p:grpSpPr>
            <a:xfrm>
              <a:off x="896223" y="2537676"/>
              <a:ext cx="1861457" cy="957942"/>
              <a:chOff x="947056" y="564493"/>
              <a:chExt cx="1861457" cy="957942"/>
            </a:xfrm>
          </p:grpSpPr>
          <p:sp>
            <p:nvSpPr>
              <p:cNvPr id="15" name="Rounded Rectangle 14">
                <a:extLst>
                  <a:ext uri="{FF2B5EF4-FFF2-40B4-BE49-F238E27FC236}">
                    <a16:creationId xmlns:a16="http://schemas.microsoft.com/office/drawing/2014/main" id="{A9BBD78A-E56A-A0E8-211D-2E179CEAB5AD}"/>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3A94AB9-3A2E-741F-21FC-492085740BE4}"/>
                  </a:ext>
                </a:extLst>
              </p:cNvPr>
              <p:cNvSpPr txBox="1"/>
              <p:nvPr/>
            </p:nvSpPr>
            <p:spPr>
              <a:xfrm>
                <a:off x="1034141" y="751075"/>
                <a:ext cx="1687285" cy="584775"/>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Definition of </a:t>
                </a:r>
              </a:p>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Analysis Recipes</a:t>
                </a:r>
                <a:endParaRPr lang="en-US" sz="1600" dirty="0"/>
              </a:p>
            </p:txBody>
          </p:sp>
        </p:grpSp>
        <p:cxnSp>
          <p:nvCxnSpPr>
            <p:cNvPr id="83" name="Straight Arrow Connector 82">
              <a:extLst>
                <a:ext uri="{FF2B5EF4-FFF2-40B4-BE49-F238E27FC236}">
                  <a16:creationId xmlns:a16="http://schemas.microsoft.com/office/drawing/2014/main" id="{B8274E1E-EE92-A098-FBC9-7883A280E1EF}"/>
                </a:ext>
              </a:extLst>
            </p:cNvPr>
            <p:cNvCxnSpPr>
              <a:cxnSpLocks/>
              <a:stCxn id="73" idx="3"/>
              <a:endCxn id="117" idx="1"/>
            </p:cNvCxnSpPr>
            <p:nvPr/>
          </p:nvCxnSpPr>
          <p:spPr>
            <a:xfrm flipV="1">
              <a:off x="8960374" y="4938344"/>
              <a:ext cx="671000" cy="926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32" name="Group 31">
              <a:extLst>
                <a:ext uri="{FF2B5EF4-FFF2-40B4-BE49-F238E27FC236}">
                  <a16:creationId xmlns:a16="http://schemas.microsoft.com/office/drawing/2014/main" id="{4CEA895D-33FC-241B-E718-97CC0BA98A2D}"/>
                </a:ext>
              </a:extLst>
            </p:cNvPr>
            <p:cNvGrpSpPr/>
            <p:nvPr/>
          </p:nvGrpSpPr>
          <p:grpSpPr>
            <a:xfrm>
              <a:off x="9213921" y="617539"/>
              <a:ext cx="1861457" cy="1077218"/>
              <a:chOff x="947056" y="504855"/>
              <a:chExt cx="1861457" cy="1077218"/>
            </a:xfrm>
          </p:grpSpPr>
          <p:sp>
            <p:nvSpPr>
              <p:cNvPr id="33" name="Rounded Rectangle 32">
                <a:extLst>
                  <a:ext uri="{FF2B5EF4-FFF2-40B4-BE49-F238E27FC236}">
                    <a16:creationId xmlns:a16="http://schemas.microsoft.com/office/drawing/2014/main" id="{1FCC380D-97A7-4B41-ED9F-918483010180}"/>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30F61C08-8C23-A34C-E054-E4AFFE65FC4D}"/>
                  </a:ext>
                </a:extLst>
              </p:cNvPr>
              <p:cNvSpPr txBox="1"/>
              <p:nvPr/>
            </p:nvSpPr>
            <p:spPr>
              <a:xfrm>
                <a:off x="1034141" y="504855"/>
                <a:ext cx="1687285" cy="1077218"/>
              </a:xfrm>
              <a:prstGeom prst="rect">
                <a:avLst/>
              </a:prstGeom>
              <a:noFill/>
            </p:spPr>
            <p:txBody>
              <a:bodyPr wrap="square" rtlCol="0" anchor="ctr">
                <a:spAutoFit/>
              </a:bodyPr>
              <a:lstStyle/>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Site Noise Measurement</a:t>
                </a: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 data acquisition and validation </a:t>
                </a:r>
                <a:endParaRPr lang="en-US" sz="1600" dirty="0"/>
              </a:p>
            </p:txBody>
          </p:sp>
        </p:grpSp>
        <p:grpSp>
          <p:nvGrpSpPr>
            <p:cNvPr id="44" name="Group 43">
              <a:extLst>
                <a:ext uri="{FF2B5EF4-FFF2-40B4-BE49-F238E27FC236}">
                  <a16:creationId xmlns:a16="http://schemas.microsoft.com/office/drawing/2014/main" id="{B297FC75-9495-5E4C-A026-2DBAFE07A644}"/>
                </a:ext>
              </a:extLst>
            </p:cNvPr>
            <p:cNvGrpSpPr/>
            <p:nvPr/>
          </p:nvGrpSpPr>
          <p:grpSpPr>
            <a:xfrm>
              <a:off x="3641132" y="661758"/>
              <a:ext cx="1861457" cy="957942"/>
              <a:chOff x="947056" y="564493"/>
              <a:chExt cx="1861457" cy="957942"/>
            </a:xfrm>
          </p:grpSpPr>
          <p:sp>
            <p:nvSpPr>
              <p:cNvPr id="45" name="Rounded Rectangle 44">
                <a:extLst>
                  <a:ext uri="{FF2B5EF4-FFF2-40B4-BE49-F238E27FC236}">
                    <a16:creationId xmlns:a16="http://schemas.microsoft.com/office/drawing/2014/main" id="{C62277E2-7417-2633-1A15-9325CBAB683A}"/>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38223CF-C08F-970B-B13F-BBF26CF8384F}"/>
                  </a:ext>
                </a:extLst>
              </p:cNvPr>
              <p:cNvSpPr txBox="1"/>
              <p:nvPr/>
            </p:nvSpPr>
            <p:spPr>
              <a:xfrm>
                <a:off x="1034141" y="627964"/>
                <a:ext cx="1687285" cy="830997"/>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Definition of </a:t>
                </a:r>
              </a:p>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Tools for detector behavior</a:t>
                </a:r>
                <a:endParaRPr lang="en-US" sz="1600" dirty="0"/>
              </a:p>
            </p:txBody>
          </p:sp>
        </p:grpSp>
        <p:cxnSp>
          <p:nvCxnSpPr>
            <p:cNvPr id="49" name="Straight Arrow Connector 48">
              <a:extLst>
                <a:ext uri="{FF2B5EF4-FFF2-40B4-BE49-F238E27FC236}">
                  <a16:creationId xmlns:a16="http://schemas.microsoft.com/office/drawing/2014/main" id="{1B4EBF0D-D25C-1AD3-3109-B46B4A9234D4}"/>
                </a:ext>
              </a:extLst>
            </p:cNvPr>
            <p:cNvCxnSpPr>
              <a:cxnSpLocks/>
              <a:stCxn id="9" idx="3"/>
              <a:endCxn id="45" idx="1"/>
            </p:cNvCxnSpPr>
            <p:nvPr/>
          </p:nvCxnSpPr>
          <p:spPr>
            <a:xfrm>
              <a:off x="2760592" y="1126701"/>
              <a:ext cx="880540" cy="140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7AFED48F-FBE5-C005-BE6B-9B3EB50B4C08}"/>
                </a:ext>
              </a:extLst>
            </p:cNvPr>
            <p:cNvCxnSpPr>
              <a:cxnSpLocks/>
              <a:stCxn id="45" idx="3"/>
              <a:endCxn id="5" idx="1"/>
            </p:cNvCxnSpPr>
            <p:nvPr/>
          </p:nvCxnSpPr>
          <p:spPr>
            <a:xfrm>
              <a:off x="5502589" y="1140729"/>
              <a:ext cx="950414" cy="1038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E5C59E97-8E0D-C745-8055-FAD2DE02E03B}"/>
                </a:ext>
              </a:extLst>
            </p:cNvPr>
            <p:cNvCxnSpPr>
              <a:cxnSpLocks/>
              <a:stCxn id="5" idx="3"/>
              <a:endCxn id="33" idx="1"/>
            </p:cNvCxnSpPr>
            <p:nvPr/>
          </p:nvCxnSpPr>
          <p:spPr>
            <a:xfrm>
              <a:off x="8314460" y="1151117"/>
              <a:ext cx="899461" cy="503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586B832C-7249-AE30-74AE-3916AA089471}"/>
                </a:ext>
              </a:extLst>
            </p:cNvPr>
            <p:cNvCxnSpPr>
              <a:cxnSpLocks/>
              <a:stCxn id="15" idx="0"/>
              <a:endCxn id="9" idx="2"/>
            </p:cNvCxnSpPr>
            <p:nvPr/>
          </p:nvCxnSpPr>
          <p:spPr>
            <a:xfrm flipV="1">
              <a:off x="1826952" y="1605672"/>
              <a:ext cx="2912" cy="9320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AECBF284-18C2-97CC-5781-760A719A79B6}"/>
                </a:ext>
              </a:extLst>
            </p:cNvPr>
            <p:cNvSpPr txBox="1"/>
            <p:nvPr/>
          </p:nvSpPr>
          <p:spPr>
            <a:xfrm>
              <a:off x="699168" y="1802025"/>
              <a:ext cx="1062470" cy="369332"/>
            </a:xfrm>
            <a:prstGeom prst="rect">
              <a:avLst/>
            </a:prstGeom>
            <a:noFill/>
          </p:spPr>
          <p:txBody>
            <a:bodyPr wrap="none" rtlCol="0">
              <a:spAutoFit/>
            </a:bodyPr>
            <a:lstStyle/>
            <a:p>
              <a:r>
                <a:rPr lang="en-US" dirty="0"/>
                <a:t>SUPPORT</a:t>
              </a:r>
            </a:p>
          </p:txBody>
        </p:sp>
        <p:sp>
          <p:nvSpPr>
            <p:cNvPr id="73" name="Diamond 72">
              <a:extLst>
                <a:ext uri="{FF2B5EF4-FFF2-40B4-BE49-F238E27FC236}">
                  <a16:creationId xmlns:a16="http://schemas.microsoft.com/office/drawing/2014/main" id="{23CD6094-1190-4CC9-7F2D-D4A0DC2EF600}"/>
                </a:ext>
              </a:extLst>
            </p:cNvPr>
            <p:cNvSpPr/>
            <p:nvPr/>
          </p:nvSpPr>
          <p:spPr>
            <a:xfrm>
              <a:off x="6928065" y="4224861"/>
              <a:ext cx="2032309" cy="1445500"/>
            </a:xfrm>
            <a:prstGeom prst="diamond">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Result Validation by ETC</a:t>
              </a:r>
            </a:p>
          </p:txBody>
        </p:sp>
        <p:cxnSp>
          <p:nvCxnSpPr>
            <p:cNvPr id="75" name="Elbow Connector 74">
              <a:extLst>
                <a:ext uri="{FF2B5EF4-FFF2-40B4-BE49-F238E27FC236}">
                  <a16:creationId xmlns:a16="http://schemas.microsoft.com/office/drawing/2014/main" id="{3D3CD54A-ACC6-296A-E261-804DACEB4C6A}"/>
                </a:ext>
              </a:extLst>
            </p:cNvPr>
            <p:cNvCxnSpPr>
              <a:cxnSpLocks/>
              <a:stCxn id="73" idx="2"/>
              <a:endCxn id="184" idx="2"/>
            </p:cNvCxnSpPr>
            <p:nvPr/>
          </p:nvCxnSpPr>
          <p:spPr>
            <a:xfrm rot="5400000" flipH="1">
              <a:off x="6511392" y="4237534"/>
              <a:ext cx="316521" cy="2549135"/>
            </a:xfrm>
            <a:prstGeom prst="bentConnector3">
              <a:avLst>
                <a:gd name="adj1" fmla="val -72223"/>
              </a:avLst>
            </a:prstGeom>
            <a:ln w="28575">
              <a:tailEnd type="triangle"/>
            </a:ln>
          </p:spPr>
          <p:style>
            <a:lnRef idx="1">
              <a:schemeClr val="dk1"/>
            </a:lnRef>
            <a:fillRef idx="0">
              <a:schemeClr val="dk1"/>
            </a:fillRef>
            <a:effectRef idx="0">
              <a:schemeClr val="dk1"/>
            </a:effectRef>
            <a:fontRef idx="minor">
              <a:schemeClr val="tx1"/>
            </a:fontRef>
          </p:style>
        </p:cxnSp>
        <p:grpSp>
          <p:nvGrpSpPr>
            <p:cNvPr id="77" name="Group 76">
              <a:extLst>
                <a:ext uri="{FF2B5EF4-FFF2-40B4-BE49-F238E27FC236}">
                  <a16:creationId xmlns:a16="http://schemas.microsoft.com/office/drawing/2014/main" id="{7CCABB86-4F4B-141B-88FA-05D5C9ED642E}"/>
                </a:ext>
              </a:extLst>
            </p:cNvPr>
            <p:cNvGrpSpPr/>
            <p:nvPr/>
          </p:nvGrpSpPr>
          <p:grpSpPr>
            <a:xfrm>
              <a:off x="8187372" y="2363737"/>
              <a:ext cx="1861457" cy="1077218"/>
              <a:chOff x="947056" y="504856"/>
              <a:chExt cx="1861457" cy="1077218"/>
            </a:xfrm>
          </p:grpSpPr>
          <p:sp>
            <p:nvSpPr>
              <p:cNvPr id="78" name="Rounded Rectangle 77">
                <a:extLst>
                  <a:ext uri="{FF2B5EF4-FFF2-40B4-BE49-F238E27FC236}">
                    <a16:creationId xmlns:a16="http://schemas.microsoft.com/office/drawing/2014/main" id="{C090F12D-BD40-B0A3-4E25-EE2E2599C96A}"/>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B0423DD2-63B2-94F7-0EF0-718E759F5438}"/>
                  </a:ext>
                </a:extLst>
              </p:cNvPr>
              <p:cNvSpPr txBox="1"/>
              <p:nvPr/>
            </p:nvSpPr>
            <p:spPr>
              <a:xfrm>
                <a:off x="1034141" y="504856"/>
                <a:ext cx="1687285" cy="1077218"/>
              </a:xfrm>
              <a:prstGeom prst="rect">
                <a:avLst/>
              </a:prstGeom>
              <a:noFill/>
            </p:spPr>
            <p:txBody>
              <a:bodyPr wrap="square" rtlCol="0" anchor="ctr">
                <a:spAutoFit/>
              </a:bodyPr>
              <a:lstStyle/>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Evaluation of Det.  Performance using common tools and recipes</a:t>
                </a:r>
                <a:endParaRPr lang="en-US" sz="1600" dirty="0"/>
              </a:p>
            </p:txBody>
          </p:sp>
        </p:grpSp>
        <p:sp>
          <p:nvSpPr>
            <p:cNvPr id="82" name="Diamond 81">
              <a:extLst>
                <a:ext uri="{FF2B5EF4-FFF2-40B4-BE49-F238E27FC236}">
                  <a16:creationId xmlns:a16="http://schemas.microsoft.com/office/drawing/2014/main" id="{CC0EE3A7-B426-A4A5-84CB-6E2CB35E6B81}"/>
                </a:ext>
              </a:extLst>
            </p:cNvPr>
            <p:cNvSpPr/>
            <p:nvPr/>
          </p:nvSpPr>
          <p:spPr>
            <a:xfrm>
              <a:off x="3962699" y="2164722"/>
              <a:ext cx="2399922" cy="1445500"/>
            </a:xfrm>
            <a:prstGeom prst="diamond">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Result Validation by ETC</a:t>
              </a:r>
            </a:p>
          </p:txBody>
        </p:sp>
        <p:cxnSp>
          <p:nvCxnSpPr>
            <p:cNvPr id="89" name="Straight Arrow Connector 88">
              <a:extLst>
                <a:ext uri="{FF2B5EF4-FFF2-40B4-BE49-F238E27FC236}">
                  <a16:creationId xmlns:a16="http://schemas.microsoft.com/office/drawing/2014/main" id="{BFEB01C3-701A-D468-5FAF-17A43C5C238B}"/>
                </a:ext>
              </a:extLst>
            </p:cNvPr>
            <p:cNvCxnSpPr>
              <a:cxnSpLocks/>
              <a:stCxn id="78" idx="1"/>
              <a:endCxn id="82" idx="3"/>
            </p:cNvCxnSpPr>
            <p:nvPr/>
          </p:nvCxnSpPr>
          <p:spPr>
            <a:xfrm flipH="1" flipV="1">
              <a:off x="6362621" y="2887472"/>
              <a:ext cx="1824751" cy="1487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99" name="TextBox 98">
              <a:extLst>
                <a:ext uri="{FF2B5EF4-FFF2-40B4-BE49-F238E27FC236}">
                  <a16:creationId xmlns:a16="http://schemas.microsoft.com/office/drawing/2014/main" id="{358B275B-37B0-9283-FEE2-1BAB172ADFE1}"/>
                </a:ext>
              </a:extLst>
            </p:cNvPr>
            <p:cNvSpPr txBox="1"/>
            <p:nvPr/>
          </p:nvSpPr>
          <p:spPr>
            <a:xfrm>
              <a:off x="6990455" y="1894897"/>
              <a:ext cx="486030" cy="369332"/>
            </a:xfrm>
            <a:prstGeom prst="rect">
              <a:avLst/>
            </a:prstGeom>
            <a:noFill/>
          </p:spPr>
          <p:txBody>
            <a:bodyPr wrap="none" rtlCol="0">
              <a:spAutoFit/>
            </a:bodyPr>
            <a:lstStyle/>
            <a:p>
              <a:r>
                <a:rPr lang="en-US" dirty="0"/>
                <a:t>NO</a:t>
              </a:r>
            </a:p>
          </p:txBody>
        </p:sp>
        <p:sp>
          <p:nvSpPr>
            <p:cNvPr id="102" name="TextBox 101">
              <a:extLst>
                <a:ext uri="{FF2B5EF4-FFF2-40B4-BE49-F238E27FC236}">
                  <a16:creationId xmlns:a16="http://schemas.microsoft.com/office/drawing/2014/main" id="{C7D9B773-E04E-D3BF-2C34-47F1863F5E3D}"/>
                </a:ext>
              </a:extLst>
            </p:cNvPr>
            <p:cNvSpPr txBox="1"/>
            <p:nvPr/>
          </p:nvSpPr>
          <p:spPr>
            <a:xfrm>
              <a:off x="2944541" y="3604988"/>
              <a:ext cx="512641" cy="369332"/>
            </a:xfrm>
            <a:prstGeom prst="rect">
              <a:avLst/>
            </a:prstGeom>
            <a:noFill/>
          </p:spPr>
          <p:txBody>
            <a:bodyPr wrap="none" rtlCol="0">
              <a:spAutoFit/>
            </a:bodyPr>
            <a:lstStyle/>
            <a:p>
              <a:r>
                <a:rPr lang="en-US" dirty="0"/>
                <a:t>YES</a:t>
              </a:r>
            </a:p>
          </p:txBody>
        </p:sp>
        <p:grpSp>
          <p:nvGrpSpPr>
            <p:cNvPr id="103" name="Group 102">
              <a:extLst>
                <a:ext uri="{FF2B5EF4-FFF2-40B4-BE49-F238E27FC236}">
                  <a16:creationId xmlns:a16="http://schemas.microsoft.com/office/drawing/2014/main" id="{F777D9AC-CABE-9703-D3FB-D192F559A493}"/>
                </a:ext>
              </a:extLst>
            </p:cNvPr>
            <p:cNvGrpSpPr/>
            <p:nvPr/>
          </p:nvGrpSpPr>
          <p:grpSpPr>
            <a:xfrm>
              <a:off x="1923495" y="4453022"/>
              <a:ext cx="1861457" cy="957942"/>
              <a:chOff x="947056" y="564493"/>
              <a:chExt cx="1861457" cy="957942"/>
            </a:xfrm>
          </p:grpSpPr>
          <p:sp>
            <p:nvSpPr>
              <p:cNvPr id="104" name="Rounded Rectangle 103">
                <a:extLst>
                  <a:ext uri="{FF2B5EF4-FFF2-40B4-BE49-F238E27FC236}">
                    <a16:creationId xmlns:a16="http://schemas.microsoft.com/office/drawing/2014/main" id="{AD8088C4-EDC7-23A6-7518-4FC22FB526E7}"/>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A7A802C2-9CCD-56A3-AD20-A274A5862162}"/>
                  </a:ext>
                </a:extLst>
              </p:cNvPr>
              <p:cNvSpPr txBox="1"/>
              <p:nvPr/>
            </p:nvSpPr>
            <p:spPr>
              <a:xfrm>
                <a:off x="1034141" y="627964"/>
                <a:ext cx="1687285" cy="830997"/>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Analysis for noise mitigation strategies</a:t>
                </a:r>
                <a:endParaRPr lang="en-US" sz="1600" dirty="0"/>
              </a:p>
            </p:txBody>
          </p:sp>
        </p:grpSp>
        <p:cxnSp>
          <p:nvCxnSpPr>
            <p:cNvPr id="110" name="Straight Arrow Connector 109">
              <a:extLst>
                <a:ext uri="{FF2B5EF4-FFF2-40B4-BE49-F238E27FC236}">
                  <a16:creationId xmlns:a16="http://schemas.microsoft.com/office/drawing/2014/main" id="{ED15D62A-64EA-2563-21C8-6D45B86A0441}"/>
                </a:ext>
              </a:extLst>
            </p:cNvPr>
            <p:cNvCxnSpPr>
              <a:cxnSpLocks/>
              <a:stCxn id="183" idx="3"/>
            </p:cNvCxnSpPr>
            <p:nvPr/>
          </p:nvCxnSpPr>
          <p:spPr>
            <a:xfrm>
              <a:off x="6325814" y="4938341"/>
              <a:ext cx="602251" cy="927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4" name="TextBox 113">
              <a:extLst>
                <a:ext uri="{FF2B5EF4-FFF2-40B4-BE49-F238E27FC236}">
                  <a16:creationId xmlns:a16="http://schemas.microsoft.com/office/drawing/2014/main" id="{6CA7EBD0-2ECA-A1CA-3B5B-01FDAD058471}"/>
                </a:ext>
              </a:extLst>
            </p:cNvPr>
            <p:cNvSpPr txBox="1"/>
            <p:nvPr/>
          </p:nvSpPr>
          <p:spPr>
            <a:xfrm>
              <a:off x="6181265" y="5505919"/>
              <a:ext cx="486030" cy="369332"/>
            </a:xfrm>
            <a:prstGeom prst="rect">
              <a:avLst/>
            </a:prstGeom>
            <a:noFill/>
          </p:spPr>
          <p:txBody>
            <a:bodyPr wrap="none" rtlCol="0">
              <a:spAutoFit/>
            </a:bodyPr>
            <a:lstStyle/>
            <a:p>
              <a:r>
                <a:rPr lang="en-US" dirty="0"/>
                <a:t>NO</a:t>
              </a:r>
            </a:p>
          </p:txBody>
        </p:sp>
        <p:grpSp>
          <p:nvGrpSpPr>
            <p:cNvPr id="116" name="Group 115">
              <a:extLst>
                <a:ext uri="{FF2B5EF4-FFF2-40B4-BE49-F238E27FC236}">
                  <a16:creationId xmlns:a16="http://schemas.microsoft.com/office/drawing/2014/main" id="{FBBAF632-29F0-87D9-38D7-A3AF16077C46}"/>
                </a:ext>
              </a:extLst>
            </p:cNvPr>
            <p:cNvGrpSpPr/>
            <p:nvPr/>
          </p:nvGrpSpPr>
          <p:grpSpPr>
            <a:xfrm>
              <a:off x="9631374" y="4459373"/>
              <a:ext cx="1861457" cy="957942"/>
              <a:chOff x="947056" y="564493"/>
              <a:chExt cx="1861457" cy="957942"/>
            </a:xfrm>
          </p:grpSpPr>
          <p:sp>
            <p:nvSpPr>
              <p:cNvPr id="117" name="Rounded Rectangle 116">
                <a:extLst>
                  <a:ext uri="{FF2B5EF4-FFF2-40B4-BE49-F238E27FC236}">
                    <a16:creationId xmlns:a16="http://schemas.microsoft.com/office/drawing/2014/main" id="{F2EDE3D3-890B-7205-8A86-6FD61F323863}"/>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0494F916-B23A-E6B8-F048-84ED35B62C25}"/>
                  </a:ext>
                </a:extLst>
              </p:cNvPr>
              <p:cNvSpPr txBox="1"/>
              <p:nvPr/>
            </p:nvSpPr>
            <p:spPr>
              <a:xfrm>
                <a:off x="1034141" y="627964"/>
                <a:ext cx="1687285" cy="830997"/>
              </a:xfrm>
              <a:prstGeom prst="rect">
                <a:avLst/>
              </a:prstGeom>
              <a:noFill/>
            </p:spPr>
            <p:txBody>
              <a:bodyPr wrap="square" rtlCol="0" anchor="ctr">
                <a:spAutoFit/>
              </a:bodyPr>
              <a:lstStyle/>
              <a:p>
                <a:pPr algn="ctr"/>
                <a:r>
                  <a:rPr lang="en-US" sz="1600" dirty="0">
                    <a:effectLst/>
                    <a:latin typeface="Calibri" panose="020F0502020204030204" pitchFamily="34" charset="0"/>
                    <a:ea typeface="Arial Unicode MS" panose="020B0604020202020204" pitchFamily="34" charset="-128"/>
                    <a:cs typeface="Times New Roman" panose="02020603050405020304" pitchFamily="18" charset="0"/>
                  </a:rPr>
                  <a:t>Risk assessment of mitigation effectiveness</a:t>
                </a:r>
                <a:endParaRPr lang="en-US" sz="1600" dirty="0"/>
              </a:p>
            </p:txBody>
          </p:sp>
        </p:grpSp>
        <p:sp>
          <p:nvSpPr>
            <p:cNvPr id="121" name="TextBox 120">
              <a:extLst>
                <a:ext uri="{FF2B5EF4-FFF2-40B4-BE49-F238E27FC236}">
                  <a16:creationId xmlns:a16="http://schemas.microsoft.com/office/drawing/2014/main" id="{69F93159-608A-09C7-7FAC-774BE177E32D}"/>
                </a:ext>
              </a:extLst>
            </p:cNvPr>
            <p:cNvSpPr txBox="1"/>
            <p:nvPr/>
          </p:nvSpPr>
          <p:spPr>
            <a:xfrm>
              <a:off x="9031646" y="4588389"/>
              <a:ext cx="512641" cy="369332"/>
            </a:xfrm>
            <a:prstGeom prst="rect">
              <a:avLst/>
            </a:prstGeom>
            <a:noFill/>
          </p:spPr>
          <p:txBody>
            <a:bodyPr wrap="square" rtlCol="0">
              <a:spAutoFit/>
            </a:bodyPr>
            <a:lstStyle/>
            <a:p>
              <a:r>
                <a:rPr lang="en-US" dirty="0"/>
                <a:t>YES</a:t>
              </a:r>
            </a:p>
          </p:txBody>
        </p:sp>
        <p:cxnSp>
          <p:nvCxnSpPr>
            <p:cNvPr id="151" name="Elbow Connector 150">
              <a:extLst>
                <a:ext uri="{FF2B5EF4-FFF2-40B4-BE49-F238E27FC236}">
                  <a16:creationId xmlns:a16="http://schemas.microsoft.com/office/drawing/2014/main" id="{5836C312-F423-2537-6D02-D8FD3C023D34}"/>
                </a:ext>
              </a:extLst>
            </p:cNvPr>
            <p:cNvCxnSpPr>
              <a:stCxn id="33" idx="3"/>
              <a:endCxn id="78" idx="3"/>
            </p:cNvCxnSpPr>
            <p:nvPr/>
          </p:nvCxnSpPr>
          <p:spPr>
            <a:xfrm flipH="1">
              <a:off x="10048829" y="1156148"/>
              <a:ext cx="1026549" cy="1746197"/>
            </a:xfrm>
            <a:prstGeom prst="bentConnector3">
              <a:avLst>
                <a:gd name="adj1" fmla="val -22269"/>
              </a:avLst>
            </a:prstGeom>
            <a:ln w="28575">
              <a:tailEnd type="triangle"/>
            </a:ln>
          </p:spPr>
          <p:style>
            <a:lnRef idx="1">
              <a:schemeClr val="dk1"/>
            </a:lnRef>
            <a:fillRef idx="0">
              <a:schemeClr val="dk1"/>
            </a:fillRef>
            <a:effectRef idx="0">
              <a:schemeClr val="dk1"/>
            </a:effectRef>
            <a:fontRef idx="minor">
              <a:schemeClr val="tx1"/>
            </a:fontRef>
          </p:style>
        </p:cxnSp>
        <p:cxnSp>
          <p:nvCxnSpPr>
            <p:cNvPr id="157" name="Elbow Connector 156">
              <a:extLst>
                <a:ext uri="{FF2B5EF4-FFF2-40B4-BE49-F238E27FC236}">
                  <a16:creationId xmlns:a16="http://schemas.microsoft.com/office/drawing/2014/main" id="{661184F2-FFEC-056A-0801-AD63E5E405CF}"/>
                </a:ext>
              </a:extLst>
            </p:cNvPr>
            <p:cNvCxnSpPr>
              <a:cxnSpLocks/>
              <a:stCxn id="82" idx="0"/>
              <a:endCxn id="79" idx="0"/>
            </p:cNvCxnSpPr>
            <p:nvPr/>
          </p:nvCxnSpPr>
          <p:spPr>
            <a:xfrm rot="16200000" flipH="1">
              <a:off x="7040872" y="286509"/>
              <a:ext cx="199015" cy="3955440"/>
            </a:xfrm>
            <a:prstGeom prst="bentConnector3">
              <a:avLst>
                <a:gd name="adj1" fmla="val -114866"/>
              </a:avLst>
            </a:prstGeom>
            <a:ln w="28575">
              <a:tailEnd type="triangle"/>
            </a:ln>
          </p:spPr>
          <p:style>
            <a:lnRef idx="1">
              <a:schemeClr val="dk1"/>
            </a:lnRef>
            <a:fillRef idx="0">
              <a:schemeClr val="dk1"/>
            </a:fillRef>
            <a:effectRef idx="0">
              <a:schemeClr val="dk1"/>
            </a:effectRef>
            <a:fontRef idx="minor">
              <a:schemeClr val="tx1"/>
            </a:fontRef>
          </p:style>
        </p:cxnSp>
        <p:cxnSp>
          <p:nvCxnSpPr>
            <p:cNvPr id="160" name="Straight Arrow Connector 159">
              <a:extLst>
                <a:ext uri="{FF2B5EF4-FFF2-40B4-BE49-F238E27FC236}">
                  <a16:creationId xmlns:a16="http://schemas.microsoft.com/office/drawing/2014/main" id="{E0AA6124-AAEC-30F3-2E7C-D2231C286906}"/>
                </a:ext>
              </a:extLst>
            </p:cNvPr>
            <p:cNvCxnSpPr>
              <a:cxnSpLocks/>
              <a:stCxn id="104" idx="3"/>
              <a:endCxn id="183" idx="1"/>
            </p:cNvCxnSpPr>
            <p:nvPr/>
          </p:nvCxnSpPr>
          <p:spPr>
            <a:xfrm>
              <a:off x="3784952" y="4931993"/>
              <a:ext cx="679405" cy="634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182" name="Group 181">
              <a:extLst>
                <a:ext uri="{FF2B5EF4-FFF2-40B4-BE49-F238E27FC236}">
                  <a16:creationId xmlns:a16="http://schemas.microsoft.com/office/drawing/2014/main" id="{3295FB5B-387A-6774-E26D-3C02797B4D1E}"/>
                </a:ext>
              </a:extLst>
            </p:cNvPr>
            <p:cNvGrpSpPr/>
            <p:nvPr/>
          </p:nvGrpSpPr>
          <p:grpSpPr>
            <a:xfrm>
              <a:off x="4464357" y="4459370"/>
              <a:ext cx="1861457" cy="957942"/>
              <a:chOff x="947056" y="564493"/>
              <a:chExt cx="1861457" cy="957942"/>
            </a:xfrm>
          </p:grpSpPr>
          <p:sp>
            <p:nvSpPr>
              <p:cNvPr id="183" name="Rounded Rectangle 182">
                <a:extLst>
                  <a:ext uri="{FF2B5EF4-FFF2-40B4-BE49-F238E27FC236}">
                    <a16:creationId xmlns:a16="http://schemas.microsoft.com/office/drawing/2014/main" id="{A8C88C66-AC48-1A48-4955-BF69A6BA741D}"/>
                  </a:ext>
                </a:extLst>
              </p:cNvPr>
              <p:cNvSpPr/>
              <p:nvPr/>
            </p:nvSpPr>
            <p:spPr>
              <a:xfrm>
                <a:off x="947056" y="564493"/>
                <a:ext cx="1861457" cy="957942"/>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7C9FFF99-F5FF-1E0F-EDA4-21AE676E06F9}"/>
                  </a:ext>
                </a:extLst>
              </p:cNvPr>
              <p:cNvSpPr txBox="1"/>
              <p:nvPr/>
            </p:nvSpPr>
            <p:spPr>
              <a:xfrm>
                <a:off x="1034141" y="627966"/>
                <a:ext cx="1687285" cy="830997"/>
              </a:xfrm>
              <a:prstGeom prst="rect">
                <a:avLst/>
              </a:prstGeom>
              <a:noFill/>
            </p:spPr>
            <p:txBody>
              <a:bodyPr wrap="square" rtlCol="0" anchor="ctr">
                <a:spAutoFit/>
              </a:bodyPr>
              <a:lstStyle/>
              <a:p>
                <a:pPr algn="ctr"/>
                <a:r>
                  <a:rPr lang="en-US" sz="1600" dirty="0">
                    <a:latin typeface="Calibri" panose="020F0502020204030204" pitchFamily="34" charset="0"/>
                    <a:ea typeface="Arial Unicode MS" panose="020B0604020202020204" pitchFamily="34" charset="-128"/>
                    <a:cs typeface="Times New Roman" panose="02020603050405020304" pitchFamily="18" charset="0"/>
                  </a:rPr>
                  <a:t>Evaluation of Det.  Perf. Including mitigation</a:t>
                </a:r>
                <a:endParaRPr lang="en-US" sz="1600" dirty="0"/>
              </a:p>
            </p:txBody>
          </p:sp>
        </p:grpSp>
        <p:cxnSp>
          <p:nvCxnSpPr>
            <p:cNvPr id="194" name="Elbow Connector 193">
              <a:extLst>
                <a:ext uri="{FF2B5EF4-FFF2-40B4-BE49-F238E27FC236}">
                  <a16:creationId xmlns:a16="http://schemas.microsoft.com/office/drawing/2014/main" id="{C1FB6A28-D427-E272-A2E1-3C76CDEE68A6}"/>
                </a:ext>
              </a:extLst>
            </p:cNvPr>
            <p:cNvCxnSpPr>
              <a:cxnSpLocks/>
              <a:stCxn id="82" idx="1"/>
            </p:cNvCxnSpPr>
            <p:nvPr/>
          </p:nvCxnSpPr>
          <p:spPr>
            <a:xfrm rot="10800000" flipV="1">
              <a:off x="2936151" y="2887472"/>
              <a:ext cx="1026549" cy="1508426"/>
            </a:xfrm>
            <a:prstGeom prst="bentConnector2">
              <a:avLst/>
            </a:prstGeom>
            <a:ln w="28575">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61746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A52D-F72B-1AA5-E246-156EF6B2C227}"/>
              </a:ext>
            </a:extLst>
          </p:cNvPr>
          <p:cNvSpPr>
            <a:spLocks noGrp="1"/>
          </p:cNvSpPr>
          <p:nvPr>
            <p:ph type="title"/>
          </p:nvPr>
        </p:nvSpPr>
        <p:spPr/>
        <p:txBody>
          <a:bodyPr>
            <a:normAutofit/>
          </a:bodyPr>
          <a:lstStyle/>
          <a:p>
            <a:r>
              <a:rPr lang="en-US" dirty="0"/>
              <a:t>Definition of Science Cases and of Analysis Recipes</a:t>
            </a:r>
          </a:p>
        </p:txBody>
      </p:sp>
      <p:sp>
        <p:nvSpPr>
          <p:cNvPr id="3" name="Content Placeholder 2">
            <a:extLst>
              <a:ext uri="{FF2B5EF4-FFF2-40B4-BE49-F238E27FC236}">
                <a16:creationId xmlns:a16="http://schemas.microsoft.com/office/drawing/2014/main" id="{D60B4450-472A-60D5-83D5-DA445B4CCF67}"/>
              </a:ext>
            </a:extLst>
          </p:cNvPr>
          <p:cNvSpPr>
            <a:spLocks noGrp="1"/>
          </p:cNvSpPr>
          <p:nvPr>
            <p:ph idx="1"/>
          </p:nvPr>
        </p:nvSpPr>
        <p:spPr/>
        <p:txBody>
          <a:bodyPr/>
          <a:lstStyle/>
          <a:p>
            <a:r>
              <a:rPr lang="en-US" dirty="0"/>
              <a:t> There is a huge effort in the ETC to define the science case for the Einstein Telescope. This involves studies of different detector configurations, construction of the data analysis platform, exploration of the computational needs for optimum science extraction and the interaction between ET and other GW/non-GW observatories. </a:t>
            </a:r>
          </a:p>
          <a:p>
            <a:r>
              <a:rPr lang="en-US" dirty="0"/>
              <a:t> The Observational Science Board (OSB) of ETC is fully devoted to identify ET science goals and provide common tools and an analysis platform. OSB will provide the list of science cases that needs or may benefit of low frequency GW detection, the recipes and common tools to be used by local teams in their analysis.    </a:t>
            </a:r>
          </a:p>
          <a:p>
            <a:endParaRPr lang="en-US" dirty="0"/>
          </a:p>
        </p:txBody>
      </p:sp>
      <p:sp>
        <p:nvSpPr>
          <p:cNvPr id="4" name="Slide Number Placeholder 3">
            <a:extLst>
              <a:ext uri="{FF2B5EF4-FFF2-40B4-BE49-F238E27FC236}">
                <a16:creationId xmlns:a16="http://schemas.microsoft.com/office/drawing/2014/main" id="{C6B96971-A3BE-B99F-FDF6-BC463DD4AD83}"/>
              </a:ext>
            </a:extLst>
          </p:cNvPr>
          <p:cNvSpPr>
            <a:spLocks noGrp="1"/>
          </p:cNvSpPr>
          <p:nvPr>
            <p:ph type="sldNum" sz="quarter" idx="12"/>
          </p:nvPr>
        </p:nvSpPr>
        <p:spPr/>
        <p:txBody>
          <a:bodyPr/>
          <a:lstStyle/>
          <a:p>
            <a:fld id="{1F646F3F-274D-499B-ABBE-824EB4ABDC3D}" type="slidenum">
              <a:rPr lang="en-US" smtClean="0"/>
              <a:t>7</a:t>
            </a:fld>
            <a:endParaRPr lang="en-US"/>
          </a:p>
        </p:txBody>
      </p:sp>
    </p:spTree>
    <p:extLst>
      <p:ext uri="{BB962C8B-B14F-4D97-AF65-F5344CB8AC3E}">
        <p14:creationId xmlns:p14="http://schemas.microsoft.com/office/powerpoint/2010/main" val="368684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D76-C8DC-4B9D-058A-7E796A50BD02}"/>
              </a:ext>
            </a:extLst>
          </p:cNvPr>
          <p:cNvSpPr>
            <a:spLocks noGrp="1"/>
          </p:cNvSpPr>
          <p:nvPr>
            <p:ph type="title"/>
          </p:nvPr>
        </p:nvSpPr>
        <p:spPr/>
        <p:txBody>
          <a:bodyPr>
            <a:normAutofit/>
          </a:bodyPr>
          <a:lstStyle/>
          <a:p>
            <a:r>
              <a:rPr lang="en-US" dirty="0"/>
              <a:t>Definition of Tools for detector behavior and Mitigation Strategy</a:t>
            </a:r>
          </a:p>
        </p:txBody>
      </p:sp>
      <p:sp>
        <p:nvSpPr>
          <p:cNvPr id="3" name="Content Placeholder 2">
            <a:extLst>
              <a:ext uri="{FF2B5EF4-FFF2-40B4-BE49-F238E27FC236}">
                <a16:creationId xmlns:a16="http://schemas.microsoft.com/office/drawing/2014/main" id="{66C75FCB-76BE-D23F-4BFC-FAF7147202D9}"/>
              </a:ext>
            </a:extLst>
          </p:cNvPr>
          <p:cNvSpPr>
            <a:spLocks noGrp="1"/>
          </p:cNvSpPr>
          <p:nvPr>
            <p:ph idx="1"/>
          </p:nvPr>
        </p:nvSpPr>
        <p:spPr/>
        <p:txBody>
          <a:bodyPr>
            <a:normAutofit/>
          </a:bodyPr>
          <a:lstStyle/>
          <a:p>
            <a:r>
              <a:rPr lang="en-US" dirty="0"/>
              <a:t> In the ETC the Instrumental Science Board (ISB) has been established to develop the ET Detector Technical Design Report. ISB is structured in different Working Divisions and it will provide the tools to estimate the effect of different site environmental noises on detector behavior and possible mitigation strategy to compensate them.</a:t>
            </a:r>
          </a:p>
          <a:p>
            <a:pPr lvl="1"/>
            <a:r>
              <a:rPr lang="en-US" dirty="0"/>
              <a:t> </a:t>
            </a:r>
            <a:r>
              <a:rPr lang="en-US" sz="2400" dirty="0"/>
              <a:t>magnetic noise: VIRGO tools</a:t>
            </a:r>
          </a:p>
          <a:p>
            <a:pPr lvl="1"/>
            <a:r>
              <a:rPr lang="en-US" sz="2400" dirty="0"/>
              <a:t> NN noise: </a:t>
            </a:r>
            <a:r>
              <a:rPr lang="en-US" sz="2000" dirty="0"/>
              <a:t>A beginner guide to the installing and running basic </a:t>
            </a:r>
            <a:r>
              <a:rPr lang="en-US" sz="2000" dirty="0" err="1"/>
              <a:t>pygwinc</a:t>
            </a:r>
            <a:r>
              <a:rPr lang="en-US" sz="2000" dirty="0"/>
              <a:t> noise budget (by Mikhail </a:t>
            </a:r>
            <a:r>
              <a:rPr lang="en-US" sz="2000" dirty="0" err="1"/>
              <a:t>Korobko</a:t>
            </a:r>
            <a:r>
              <a:rPr lang="en-US" sz="2000" dirty="0"/>
              <a:t>) https://</a:t>
            </a:r>
            <a:r>
              <a:rPr lang="en-US" sz="2000" dirty="0" err="1"/>
              <a:t>wiki.et-gw.eu</a:t>
            </a:r>
            <a:r>
              <a:rPr lang="en-US" sz="2000" dirty="0"/>
              <a:t>/ISB/Interferometer/</a:t>
            </a:r>
            <a:r>
              <a:rPr lang="en-US" sz="2000" dirty="0" err="1"/>
              <a:t>ObservatoryDesignAndNoiseBudget</a:t>
            </a:r>
            <a:r>
              <a:rPr lang="en-US" sz="2000" dirty="0"/>
              <a:t>/</a:t>
            </a:r>
            <a:r>
              <a:rPr lang="en-US" sz="2000" dirty="0" err="1"/>
              <a:t>BeginnerSGuideToInstallingAndRunningPygwinc</a:t>
            </a:r>
            <a:r>
              <a:rPr lang="en-US" sz="2000" dirty="0"/>
              <a:t> </a:t>
            </a:r>
          </a:p>
          <a:p>
            <a:pPr marL="0" indent="0">
              <a:buNone/>
            </a:pPr>
            <a:endParaRPr lang="en-US" dirty="0"/>
          </a:p>
        </p:txBody>
      </p:sp>
      <p:sp>
        <p:nvSpPr>
          <p:cNvPr id="4" name="Slide Number Placeholder 3">
            <a:extLst>
              <a:ext uri="{FF2B5EF4-FFF2-40B4-BE49-F238E27FC236}">
                <a16:creationId xmlns:a16="http://schemas.microsoft.com/office/drawing/2014/main" id="{8C1577C5-BD30-F13E-929A-DB81F27D605D}"/>
              </a:ext>
            </a:extLst>
          </p:cNvPr>
          <p:cNvSpPr>
            <a:spLocks noGrp="1"/>
          </p:cNvSpPr>
          <p:nvPr>
            <p:ph type="sldNum" sz="quarter" idx="12"/>
          </p:nvPr>
        </p:nvSpPr>
        <p:spPr/>
        <p:txBody>
          <a:bodyPr/>
          <a:lstStyle/>
          <a:p>
            <a:fld id="{1F646F3F-274D-499B-ABBE-824EB4ABDC3D}" type="slidenum">
              <a:rPr lang="en-US" smtClean="0"/>
              <a:t>8</a:t>
            </a:fld>
            <a:endParaRPr lang="en-US"/>
          </a:p>
        </p:txBody>
      </p:sp>
    </p:spTree>
    <p:extLst>
      <p:ext uri="{BB962C8B-B14F-4D97-AF65-F5344CB8AC3E}">
        <p14:creationId xmlns:p14="http://schemas.microsoft.com/office/powerpoint/2010/main" val="191060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94D33A-4FF1-061A-724E-5DE4A3A5AFFE}"/>
              </a:ext>
            </a:extLst>
          </p:cNvPr>
          <p:cNvSpPr>
            <a:spLocks noGrp="1"/>
          </p:cNvSpPr>
          <p:nvPr>
            <p:ph type="title"/>
          </p:nvPr>
        </p:nvSpPr>
        <p:spPr/>
        <p:txBody>
          <a:bodyPr/>
          <a:lstStyle/>
          <a:p>
            <a:r>
              <a:rPr lang="en-US" dirty="0"/>
              <a:t>Definition of Relevant Measurements</a:t>
            </a:r>
          </a:p>
        </p:txBody>
      </p:sp>
      <p:sp>
        <p:nvSpPr>
          <p:cNvPr id="4" name="Content Placeholder 3">
            <a:extLst>
              <a:ext uri="{FF2B5EF4-FFF2-40B4-BE49-F238E27FC236}">
                <a16:creationId xmlns:a16="http://schemas.microsoft.com/office/drawing/2014/main" id="{B35D0561-4BA0-77A8-3C4E-92D50DCEE3A8}"/>
              </a:ext>
            </a:extLst>
          </p:cNvPr>
          <p:cNvSpPr>
            <a:spLocks noGrp="1"/>
          </p:cNvSpPr>
          <p:nvPr>
            <p:ph idx="1"/>
          </p:nvPr>
        </p:nvSpPr>
        <p:spPr/>
        <p:txBody>
          <a:bodyPr>
            <a:normAutofit fontScale="85000" lnSpcReduction="20000"/>
          </a:bodyPr>
          <a:lstStyle/>
          <a:p>
            <a:pPr marL="0" marR="0" algn="just">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dirty="0"/>
              <a:t> </a:t>
            </a:r>
            <a:r>
              <a:rPr lang="en-US" sz="2400" dirty="0">
                <a:solidFill>
                  <a:srgbClr val="000000"/>
                </a:solidFill>
                <a:effectLst/>
                <a:ea typeface="Arial Unicode MS" panose="020B0604020202020204" pitchFamily="34" charset="-128"/>
              </a:rPr>
              <a:t>The environment has an important role in a third-generation gravitational wave (GW) observatory like ET, which one of the most crucial goals is to observe GW in the frequency range 2-10 Hz.</a:t>
            </a:r>
          </a:p>
          <a:p>
            <a:pPr marL="0" marR="0" algn="just">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400" dirty="0">
              <a:effectLst/>
              <a:ea typeface="Arial Unicode MS" panose="020B0604020202020204" pitchFamily="34" charset="-128"/>
            </a:endParaRPr>
          </a:p>
          <a:p>
            <a:pPr marL="0" marR="0" algn="just">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dirty="0">
                <a:solidFill>
                  <a:srgbClr val="000000"/>
                </a:solidFill>
                <a:effectLst/>
                <a:ea typeface="Arial Unicode MS" panose="020B0604020202020204" pitchFamily="34" charset="-128"/>
              </a:rPr>
              <a:t> ETC established a board fully devoted to define the relevant site parameters for detector functionality, the Site Characterization Board, that is providing the list of relevant measurements to be performed in each candidate site and the standard to be followed.</a:t>
            </a:r>
          </a:p>
          <a:p>
            <a:pPr marL="0" marR="0" indent="0" algn="just">
              <a:spcBef>
                <a:spcPts val="0"/>
              </a:spcBef>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400" dirty="0">
              <a:solidFill>
                <a:srgbClr val="000000"/>
              </a:solidFill>
              <a:effectLst/>
              <a:ea typeface="Arial Unicode MS" panose="020B0604020202020204" pitchFamily="34" charset="-128"/>
            </a:endParaRPr>
          </a:p>
          <a:p>
            <a:pPr marL="0" marR="0" indent="0" algn="just">
              <a:spcBef>
                <a:spcPts val="0"/>
              </a:spcBef>
              <a:spcAft>
                <a:spcPts val="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300" b="1" dirty="0">
                <a:solidFill>
                  <a:srgbClr val="000000"/>
                </a:solidFill>
                <a:effectLst/>
                <a:ea typeface="Arial Unicode MS" panose="020B0604020202020204" pitchFamily="34" charset="-128"/>
              </a:rPr>
              <a:t>SPB documents:</a:t>
            </a:r>
          </a:p>
          <a:p>
            <a:r>
              <a:rPr lang="en-US" sz="2400" dirty="0">
                <a:solidFill>
                  <a:srgbClr val="000000"/>
                </a:solidFill>
                <a:effectLst/>
                <a:ea typeface="Arial Unicode MS" panose="020B0604020202020204" pitchFamily="34" charset="-128"/>
              </a:rPr>
              <a:t> </a:t>
            </a:r>
            <a:r>
              <a:rPr lang="en-US" sz="2400" b="1" dirty="0">
                <a:effectLst/>
                <a:latin typeface="Calibri" panose="020F0502020204030204" pitchFamily="34" charset="0"/>
              </a:rPr>
              <a:t>M1.1: physical variables</a:t>
            </a:r>
            <a:r>
              <a:rPr lang="en-US" sz="2400" dirty="0">
                <a:effectLst/>
                <a:latin typeface="Calibri" panose="020F0502020204030204" pitchFamily="34" charset="0"/>
              </a:rPr>
              <a:t>:</a:t>
            </a:r>
            <a:br>
              <a:rPr lang="en-US" sz="2400" dirty="0">
                <a:effectLst/>
                <a:latin typeface="Calibri" panose="020F0502020204030204" pitchFamily="34" charset="0"/>
              </a:rPr>
            </a:br>
            <a:r>
              <a:rPr lang="en-US" sz="2400" dirty="0">
                <a:effectLst/>
                <a:latin typeface="Calibri" panose="020F0502020204030204" pitchFamily="34" charset="0"/>
              </a:rPr>
              <a:t>ET-0012A-23, discussed and finalized at the II SPB Workshop (Jan 2023) </a:t>
            </a:r>
            <a:r>
              <a:rPr lang="en-US" sz="2400" dirty="0">
                <a:solidFill>
                  <a:srgbClr val="0260BF"/>
                </a:solidFill>
                <a:effectLst/>
                <a:latin typeface="Calibri" panose="020F0502020204030204" pitchFamily="34" charset="0"/>
              </a:rPr>
              <a:t>https://</a:t>
            </a:r>
            <a:r>
              <a:rPr lang="en-US" sz="2400" dirty="0" err="1">
                <a:solidFill>
                  <a:srgbClr val="0260BF"/>
                </a:solidFill>
                <a:effectLst/>
                <a:latin typeface="Calibri" panose="020F0502020204030204" pitchFamily="34" charset="0"/>
              </a:rPr>
              <a:t>apps.et-gw.eu</a:t>
            </a:r>
            <a:r>
              <a:rPr lang="en-US" sz="2400" dirty="0">
                <a:solidFill>
                  <a:srgbClr val="0260BF"/>
                </a:solidFill>
                <a:effectLst/>
                <a:latin typeface="Calibri" panose="020F0502020204030204" pitchFamily="34" charset="0"/>
              </a:rPr>
              <a:t>/</a:t>
            </a:r>
            <a:r>
              <a:rPr lang="en-US" sz="2400" dirty="0" err="1">
                <a:solidFill>
                  <a:srgbClr val="0260BF"/>
                </a:solidFill>
                <a:effectLst/>
                <a:latin typeface="Calibri" panose="020F0502020204030204" pitchFamily="34" charset="0"/>
              </a:rPr>
              <a:t>tds</a:t>
            </a:r>
            <a:r>
              <a:rPr lang="en-US" sz="2400" dirty="0">
                <a:solidFill>
                  <a:srgbClr val="0260BF"/>
                </a:solidFill>
                <a:effectLst/>
                <a:latin typeface="Calibri" panose="020F0502020204030204" pitchFamily="34" charset="0"/>
              </a:rPr>
              <a:t>/?content=3&amp;r=18113 </a:t>
            </a:r>
            <a:endParaRPr lang="en-US" sz="2800" dirty="0">
              <a:effectLst/>
            </a:endParaRPr>
          </a:p>
          <a:p>
            <a:r>
              <a:rPr lang="en-US" sz="2400" b="1" dirty="0">
                <a:effectLst/>
                <a:latin typeface="Calibri" panose="020F0502020204030204" pitchFamily="34" charset="0"/>
              </a:rPr>
              <a:t>M1.2: measurements recommendations and standards</a:t>
            </a:r>
            <a:r>
              <a:rPr lang="en-US" sz="2400" dirty="0">
                <a:effectLst/>
                <a:latin typeface="Calibri" panose="020F0502020204030204" pitchFamily="34" charset="0"/>
              </a:rPr>
              <a:t>:</a:t>
            </a:r>
            <a:br>
              <a:rPr lang="en-US" sz="2400" dirty="0">
                <a:effectLst/>
                <a:latin typeface="Calibri" panose="020F0502020204030204" pitchFamily="34" charset="0"/>
              </a:rPr>
            </a:br>
            <a:r>
              <a:rPr lang="en-US" sz="2400" dirty="0">
                <a:effectLst/>
                <a:latin typeface="Calibri" panose="020F0502020204030204" pitchFamily="34" charset="0"/>
              </a:rPr>
              <a:t>ET-0013A-23, discussed and finalized at the II SPB Workshop (Jan 2023) </a:t>
            </a:r>
            <a:r>
              <a:rPr lang="en-US" sz="2400" dirty="0">
                <a:solidFill>
                  <a:srgbClr val="0260BF"/>
                </a:solidFill>
                <a:effectLst/>
                <a:latin typeface="Calibri" panose="020F0502020204030204" pitchFamily="34" charset="0"/>
              </a:rPr>
              <a:t>https://</a:t>
            </a:r>
            <a:r>
              <a:rPr lang="en-US" sz="2400" dirty="0" err="1">
                <a:solidFill>
                  <a:srgbClr val="0260BF"/>
                </a:solidFill>
                <a:effectLst/>
                <a:latin typeface="Calibri" panose="020F0502020204030204" pitchFamily="34" charset="0"/>
              </a:rPr>
              <a:t>apps.et-gw.eu</a:t>
            </a:r>
            <a:r>
              <a:rPr lang="en-US" sz="2400" dirty="0">
                <a:solidFill>
                  <a:srgbClr val="0260BF"/>
                </a:solidFill>
                <a:effectLst/>
                <a:latin typeface="Calibri" panose="020F0502020204030204" pitchFamily="34" charset="0"/>
              </a:rPr>
              <a:t>/</a:t>
            </a:r>
            <a:r>
              <a:rPr lang="en-US" sz="2400" dirty="0" err="1">
                <a:solidFill>
                  <a:srgbClr val="0260BF"/>
                </a:solidFill>
                <a:effectLst/>
                <a:latin typeface="Calibri" panose="020F0502020204030204" pitchFamily="34" charset="0"/>
              </a:rPr>
              <a:t>tds</a:t>
            </a:r>
            <a:r>
              <a:rPr lang="en-US" sz="2400" dirty="0">
                <a:solidFill>
                  <a:srgbClr val="0260BF"/>
                </a:solidFill>
                <a:effectLst/>
                <a:latin typeface="Calibri" panose="020F0502020204030204" pitchFamily="34" charset="0"/>
              </a:rPr>
              <a:t>/?content=3&amp;r=18114 </a:t>
            </a:r>
            <a:endParaRPr lang="en-US" sz="2800" dirty="0">
              <a:effectLst/>
            </a:endParaRPr>
          </a:p>
          <a:p>
            <a:r>
              <a:rPr lang="en-US" sz="2400" b="1" dirty="0">
                <a:effectLst/>
                <a:latin typeface="Calibri" panose="020F0502020204030204" pitchFamily="34" charset="0"/>
              </a:rPr>
              <a:t>M1.3: data format standards and analysis tools </a:t>
            </a:r>
            <a:br>
              <a:rPr lang="en-US" sz="2400" b="1" dirty="0">
                <a:effectLst/>
                <a:latin typeface="Calibri" panose="020F0502020204030204" pitchFamily="34" charset="0"/>
              </a:rPr>
            </a:br>
            <a:r>
              <a:rPr lang="en-US" sz="2400" dirty="0">
                <a:effectLst/>
                <a:latin typeface="Calibri" panose="020F0502020204030204" pitchFamily="34" charset="0"/>
              </a:rPr>
              <a:t>ET-0270A-23, </a:t>
            </a:r>
            <a:r>
              <a:rPr lang="en-US" sz="2400" b="1" dirty="0">
                <a:effectLst/>
                <a:latin typeface="Calibri" panose="020F0502020204030204" pitchFamily="34" charset="0"/>
                <a:hlinkClick r:id="rId2"/>
              </a:rPr>
              <a:t>https://apps.et-gw.eu/tds/?content=3&amp;r=18398</a:t>
            </a:r>
            <a:r>
              <a:rPr lang="en-US" sz="2400" b="1" dirty="0">
                <a:effectLst/>
                <a:latin typeface="Calibri" panose="020F0502020204030204" pitchFamily="34" charset="0"/>
              </a:rPr>
              <a:t>	</a:t>
            </a:r>
          </a:p>
          <a:p>
            <a:pPr marL="0" marR="0" algn="just">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400" dirty="0">
              <a:effectLst/>
              <a:ea typeface="Arial Unicode MS" panose="020B0604020202020204" pitchFamily="34" charset="-128"/>
            </a:endParaRPr>
          </a:p>
        </p:txBody>
      </p:sp>
      <p:sp>
        <p:nvSpPr>
          <p:cNvPr id="2" name="Slide Number Placeholder 1">
            <a:extLst>
              <a:ext uri="{FF2B5EF4-FFF2-40B4-BE49-F238E27FC236}">
                <a16:creationId xmlns:a16="http://schemas.microsoft.com/office/drawing/2014/main" id="{5C5B7D06-9658-9E32-A6CC-12FC3F3D8708}"/>
              </a:ext>
            </a:extLst>
          </p:cNvPr>
          <p:cNvSpPr>
            <a:spLocks noGrp="1"/>
          </p:cNvSpPr>
          <p:nvPr>
            <p:ph type="sldNum" sz="quarter" idx="12"/>
          </p:nvPr>
        </p:nvSpPr>
        <p:spPr/>
        <p:txBody>
          <a:bodyPr/>
          <a:lstStyle/>
          <a:p>
            <a:fld id="{1F646F3F-274D-499B-ABBE-824EB4ABDC3D}" type="slidenum">
              <a:rPr lang="en-US" smtClean="0"/>
              <a:t>9</a:t>
            </a:fld>
            <a:endParaRPr lang="en-US"/>
          </a:p>
        </p:txBody>
      </p:sp>
    </p:spTree>
    <p:extLst>
      <p:ext uri="{BB962C8B-B14F-4D97-AF65-F5344CB8AC3E}">
        <p14:creationId xmlns:p14="http://schemas.microsoft.com/office/powerpoint/2010/main" val="379794015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17888</TotalTime>
  <Words>1542</Words>
  <Application>Microsoft Macintosh PowerPoint</Application>
  <PresentationFormat>Widescreen</PresentationFormat>
  <Paragraphs>134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Unicode MS</vt:lpstr>
      <vt:lpstr>Aptos</vt:lpstr>
      <vt:lpstr>Arial</vt:lpstr>
      <vt:lpstr>Calibri</vt:lpstr>
      <vt:lpstr>Calibri Light</vt:lpstr>
      <vt:lpstr>Courier New</vt:lpstr>
      <vt:lpstr>Wingdings</vt:lpstr>
      <vt:lpstr>Office 2013 - 2022 Theme</vt:lpstr>
      <vt:lpstr>WP4  Parallel Session</vt:lpstr>
      <vt:lpstr>PowerPoint Presentation</vt:lpstr>
      <vt:lpstr>PowerPoint Presentation</vt:lpstr>
      <vt:lpstr>Site Comparison: Common Methodology</vt:lpstr>
      <vt:lpstr>ET-PP Milestone M4.2: Methodology</vt:lpstr>
      <vt:lpstr>PowerPoint Presentation</vt:lpstr>
      <vt:lpstr>Definition of Science Cases and of Analysis Recipes</vt:lpstr>
      <vt:lpstr>Definition of Tools for detector behavior and Mitigation Strategy</vt:lpstr>
      <vt:lpstr>Definition of Relevant Measurements</vt:lpstr>
      <vt:lpstr>Site Noise Measurement: data acquisition and validation </vt:lpstr>
      <vt:lpstr>Evaluation of Detector Sensitivity and Validation</vt:lpstr>
      <vt:lpstr>Evaluation of Det.  Perf. Including mitigation</vt:lpstr>
      <vt:lpstr>Risk assessment of mitigation effectiveness</vt:lpstr>
      <vt:lpstr>Timeline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Comparison Framework</dc:title>
  <dc:creator>D'URSO Domenico</dc:creator>
  <cp:lastModifiedBy>Domenico D'Urso</cp:lastModifiedBy>
  <cp:revision>23</cp:revision>
  <dcterms:created xsi:type="dcterms:W3CDTF">2024-04-29T14:23:14Z</dcterms:created>
  <dcterms:modified xsi:type="dcterms:W3CDTF">2024-06-18T06:26:47Z</dcterms:modified>
</cp:coreProperties>
</file>