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8" r:id="rId4"/>
    <p:sldMasterId id="2147483701" r:id="rId5"/>
    <p:sldMasterId id="2147483731" r:id="rId6"/>
    <p:sldMasterId id="2147483757" r:id="rId7"/>
    <p:sldMasterId id="2147483770" r:id="rId8"/>
    <p:sldMasterId id="2147483775" r:id="rId9"/>
  </p:sldMasterIdLst>
  <p:notesMasterIdLst>
    <p:notesMasterId r:id="rId47"/>
  </p:notesMasterIdLst>
  <p:sldIdLst>
    <p:sldId id="4747" r:id="rId10"/>
    <p:sldId id="4619" r:id="rId11"/>
    <p:sldId id="4704" r:id="rId12"/>
    <p:sldId id="2754" r:id="rId13"/>
    <p:sldId id="4752" r:id="rId14"/>
    <p:sldId id="4748" r:id="rId15"/>
    <p:sldId id="4733" r:id="rId16"/>
    <p:sldId id="4735" r:id="rId17"/>
    <p:sldId id="4673" r:id="rId18"/>
    <p:sldId id="4751" r:id="rId19"/>
    <p:sldId id="4749" r:id="rId20"/>
    <p:sldId id="4737" r:id="rId21"/>
    <p:sldId id="4753" r:id="rId22"/>
    <p:sldId id="4754" r:id="rId23"/>
    <p:sldId id="4739" r:id="rId24"/>
    <p:sldId id="4755" r:id="rId25"/>
    <p:sldId id="4759" r:id="rId26"/>
    <p:sldId id="4760" r:id="rId27"/>
    <p:sldId id="4761" r:id="rId28"/>
    <p:sldId id="4762" r:id="rId29"/>
    <p:sldId id="4757" r:id="rId30"/>
    <p:sldId id="4758" r:id="rId31"/>
    <p:sldId id="4750" r:id="rId32"/>
    <p:sldId id="4756" r:id="rId33"/>
    <p:sldId id="4741" r:id="rId34"/>
    <p:sldId id="4734" r:id="rId35"/>
    <p:sldId id="4660" r:id="rId36"/>
    <p:sldId id="4763" r:id="rId37"/>
    <p:sldId id="4764" r:id="rId38"/>
    <p:sldId id="4765" r:id="rId39"/>
    <p:sldId id="4742" r:id="rId40"/>
    <p:sldId id="4726" r:id="rId41"/>
    <p:sldId id="4705" r:id="rId42"/>
    <p:sldId id="4547" r:id="rId43"/>
    <p:sldId id="4658" r:id="rId44"/>
    <p:sldId id="4684" r:id="rId45"/>
    <p:sldId id="28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034" autoAdjust="0"/>
  </p:normalViewPr>
  <p:slideViewPr>
    <p:cSldViewPr snapToGrid="0" showGuides="1">
      <p:cViewPr>
        <p:scale>
          <a:sx n="63" d="100"/>
          <a:sy n="63" d="100"/>
        </p:scale>
        <p:origin x="754" y="499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4A38E-3E18-4A5F-A85C-56294E10E901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D5035-7877-4205-90D9-07F8B3C60A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94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5201CB70-4936-4D56-BD85-7A85A016B8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44148" indent="-231286" defTabSz="46257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06720" indent="-231286" defTabSz="46257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69292" indent="-231286" defTabSz="46257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31864" indent="-231286" defTabSz="46257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514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/>
            </a:pPr>
            <a:fld id="{66D6A5A0-806E-4E21-A59A-4D6E0AB8A47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pPr marL="0" marR="0" lvl="0" indent="0" algn="r" defTabSz="92514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462572" algn="l"/>
                  <a:tab pos="925144" algn="l"/>
                  <a:tab pos="1387717" algn="l"/>
                  <a:tab pos="1850289" algn="l"/>
                  <a:tab pos="2312862" algn="l"/>
                  <a:tab pos="2775434" algn="l"/>
                </a:tabLst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B4A93988-550D-4E5D-98AD-CF08DFF36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828675"/>
            <a:ext cx="7278688" cy="4095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084EA72E-32BD-4BB9-A9BA-E79977EA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47" y="5185636"/>
            <a:ext cx="6046949" cy="491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14" tIns="46258" rIns="92514" bIns="46258" anchor="ctr"/>
          <a:lstStyle/>
          <a:p>
            <a:pPr marL="0" marR="0" lvl="0" indent="0" algn="l" defTabSz="925144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">
            <a:extLst>
              <a:ext uri="{FF2B5EF4-FFF2-40B4-BE49-F238E27FC236}">
                <a16:creationId xmlns:a16="http://schemas.microsoft.com/office/drawing/2014/main" id="{A582808F-1B55-4C8C-B67D-F80A35D284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0999" algn="l"/>
                <a:tab pos="881998" algn="l"/>
                <a:tab pos="1322998" algn="l"/>
                <a:tab pos="1763997" algn="l"/>
                <a:tab pos="2204997" algn="l"/>
                <a:tab pos="2645996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0999" algn="l"/>
                <a:tab pos="881998" algn="l"/>
                <a:tab pos="1322998" algn="l"/>
                <a:tab pos="1763997" algn="l"/>
                <a:tab pos="2204997" algn="l"/>
                <a:tab pos="2645996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0999" algn="l"/>
                <a:tab pos="881998" algn="l"/>
                <a:tab pos="1322998" algn="l"/>
                <a:tab pos="1763997" algn="l"/>
                <a:tab pos="2204997" algn="l"/>
                <a:tab pos="2645996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0999" algn="l"/>
                <a:tab pos="881998" algn="l"/>
                <a:tab pos="1322998" algn="l"/>
                <a:tab pos="1763997" algn="l"/>
                <a:tab pos="2204997" algn="l"/>
                <a:tab pos="2645996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0999" algn="l"/>
                <a:tab pos="881998" algn="l"/>
                <a:tab pos="1322998" algn="l"/>
                <a:tab pos="1763997" algn="l"/>
                <a:tab pos="2204997" algn="l"/>
                <a:tab pos="2645996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25496" indent="-220500" defTabSz="4409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0999" algn="l"/>
                <a:tab pos="881998" algn="l"/>
                <a:tab pos="1322998" algn="l"/>
                <a:tab pos="1763997" algn="l"/>
                <a:tab pos="2204997" algn="l"/>
                <a:tab pos="2645996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6496" indent="-220500" defTabSz="4409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0999" algn="l"/>
                <a:tab pos="881998" algn="l"/>
                <a:tab pos="1322998" algn="l"/>
                <a:tab pos="1763997" algn="l"/>
                <a:tab pos="2204997" algn="l"/>
                <a:tab pos="2645996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07495" indent="-220500" defTabSz="4409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0999" algn="l"/>
                <a:tab pos="881998" algn="l"/>
                <a:tab pos="1322998" algn="l"/>
                <a:tab pos="1763997" algn="l"/>
                <a:tab pos="2204997" algn="l"/>
                <a:tab pos="2645996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48494" indent="-220500" defTabSz="4409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0999" algn="l"/>
                <a:tab pos="881998" algn="l"/>
                <a:tab pos="1322998" algn="l"/>
                <a:tab pos="1763997" algn="l"/>
                <a:tab pos="2204997" algn="l"/>
                <a:tab pos="2645996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8819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440999" algn="l"/>
                <a:tab pos="881998" algn="l"/>
                <a:tab pos="1322998" algn="l"/>
                <a:tab pos="1763997" algn="l"/>
                <a:tab pos="2204997" algn="l"/>
                <a:tab pos="2645996" algn="l"/>
              </a:tabLst>
              <a:defRPr/>
            </a:pPr>
            <a:fld id="{A3518953-E347-4627-8DB3-12FB50EACE85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pPr marL="0" marR="0" lvl="0" indent="0" algn="r" defTabSz="88199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440999" algn="l"/>
                  <a:tab pos="881998" algn="l"/>
                  <a:tab pos="1322998" algn="l"/>
                  <a:tab pos="1763997" algn="l"/>
                  <a:tab pos="2204997" algn="l"/>
                  <a:tab pos="2645996" algn="l"/>
                </a:tabLst>
                <a:defRPr/>
              </a:pPr>
              <a:t>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C7B0C01B-24EA-4180-9283-C92EDC04C4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41363"/>
            <a:ext cx="6503988" cy="3657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957D2B46-F92D-430A-9CA1-5338D568E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28" y="4633788"/>
            <a:ext cx="5950054" cy="439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200" tIns="44100" rIns="88200" bIns="44100" anchor="ctr"/>
          <a:lstStyle/>
          <a:p>
            <a:pPr marL="0" marR="0" lvl="0" indent="0" algn="l" defTabSz="881998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8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5035-7877-4205-90D9-07F8B3C60A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12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5035-7877-4205-90D9-07F8B3C60A5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239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5201CB70-4936-4D56-BD85-7A85A016B8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4455" algn="l"/>
                <a:tab pos="888910" algn="l"/>
                <a:tab pos="1333365" algn="l"/>
                <a:tab pos="1777820" algn="l"/>
                <a:tab pos="2222276" algn="l"/>
                <a:tab pos="266673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4455" algn="l"/>
                <a:tab pos="888910" algn="l"/>
                <a:tab pos="1333365" algn="l"/>
                <a:tab pos="1777820" algn="l"/>
                <a:tab pos="2222276" algn="l"/>
                <a:tab pos="266673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4455" algn="l"/>
                <a:tab pos="888910" algn="l"/>
                <a:tab pos="1333365" algn="l"/>
                <a:tab pos="1777820" algn="l"/>
                <a:tab pos="2222276" algn="l"/>
                <a:tab pos="266673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4455" algn="l"/>
                <a:tab pos="888910" algn="l"/>
                <a:tab pos="1333365" algn="l"/>
                <a:tab pos="1777820" algn="l"/>
                <a:tab pos="2222276" algn="l"/>
                <a:tab pos="266673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4455" algn="l"/>
                <a:tab pos="888910" algn="l"/>
                <a:tab pos="1333365" algn="l"/>
                <a:tab pos="1777820" algn="l"/>
                <a:tab pos="2222276" algn="l"/>
                <a:tab pos="266673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44503" indent="-222228" defTabSz="44445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4455" algn="l"/>
                <a:tab pos="888910" algn="l"/>
                <a:tab pos="1333365" algn="l"/>
                <a:tab pos="1777820" algn="l"/>
                <a:tab pos="2222276" algn="l"/>
                <a:tab pos="266673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88957" indent="-222228" defTabSz="44445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4455" algn="l"/>
                <a:tab pos="888910" algn="l"/>
                <a:tab pos="1333365" algn="l"/>
                <a:tab pos="1777820" algn="l"/>
                <a:tab pos="2222276" algn="l"/>
                <a:tab pos="266673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33412" indent="-222228" defTabSz="44445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4455" algn="l"/>
                <a:tab pos="888910" algn="l"/>
                <a:tab pos="1333365" algn="l"/>
                <a:tab pos="1777820" algn="l"/>
                <a:tab pos="2222276" algn="l"/>
                <a:tab pos="266673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77868" indent="-222228" defTabSz="44445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4455" algn="l"/>
                <a:tab pos="888910" algn="l"/>
                <a:tab pos="1333365" algn="l"/>
                <a:tab pos="1777820" algn="l"/>
                <a:tab pos="2222276" algn="l"/>
                <a:tab pos="266673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8889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444455" algn="l"/>
                <a:tab pos="888910" algn="l"/>
                <a:tab pos="1333365" algn="l"/>
                <a:tab pos="1777820" algn="l"/>
                <a:tab pos="2222276" algn="l"/>
                <a:tab pos="2666731" algn="l"/>
              </a:tabLst>
              <a:defRPr/>
            </a:pPr>
            <a:fld id="{66D6A5A0-806E-4E21-A59A-4D6E0AB8A47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pPr marL="0" marR="0" lvl="0" indent="0" algn="r" defTabSz="88891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444455" algn="l"/>
                  <a:tab pos="888910" algn="l"/>
                  <a:tab pos="1333365" algn="l"/>
                  <a:tab pos="1777820" algn="l"/>
                  <a:tab pos="2222276" algn="l"/>
                  <a:tab pos="2666731" algn="l"/>
                </a:tabLst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B4A93988-550D-4E5D-98AD-CF08DFF36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93738"/>
            <a:ext cx="6105525" cy="34337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084EA72E-32BD-4BB9-A9BA-E79977EA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26" y="4347703"/>
            <a:ext cx="6245027" cy="41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891" tIns="44446" rIns="88891" bIns="44446" anchor="ctr"/>
          <a:lstStyle/>
          <a:p>
            <a:pPr marL="0" marR="0" lvl="0" indent="0" algn="l" defTabSz="88891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1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F3DE2-81F1-2B6B-A5A7-80D1C9ADD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607472-82FB-258A-7B5E-2014E77E0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6E950-A899-6C4B-C94B-011A6BB1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8B08A-D0DD-9F29-88E6-6D08336C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76A11-C6C7-3060-A08F-FB7B816D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111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BC27-9D8C-B4C1-A257-DDB774121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622BA4-C668-D05F-9AD8-45195050F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1122A-9FDD-7CA0-9EA7-E8EA8FBA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8148C-310D-C7B8-7817-D6946C2B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D602-A1DE-AFD6-EC2A-C3573C8F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367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F6EE23-0EC0-1E67-AD2E-8C9DDBCA2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AA9AC-91A1-05DC-6146-2F533DF93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79D91-2D78-CF69-CE9F-C00F6655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F7AF1-887E-CAE0-3DBB-FFDBB0EA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E0D4F-1643-2AEA-5AA6-FCCF05F6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62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08056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3213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11782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2590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76084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606244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88253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9124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46A24-7F69-613C-EDF6-9FA80A9C6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DEE8F-8812-A543-7B12-760FEFB36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9520D-327B-2E08-F75E-B191CC59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65481-638F-6847-1C56-FB329CF8E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75F4C-C5E6-0EBF-26AC-7E555C493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418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36265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66514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635669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839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9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7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541081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80777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49309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053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BB04-6D81-FB74-DC70-57B6E817F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0AF3E-2601-66D6-DC3E-16688EBA3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01E94-CEC0-1087-63B3-BD3FAFBF7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2653E-4695-FA35-3FA7-2C590072E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945D7-2CCF-BDA0-8536-5CD861CE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300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911949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06746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85951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7485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12278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485308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3189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470846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97152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8565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0A4D1-94E3-9C60-9FB2-E584D85C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7C399-9C05-8B2F-2C89-5FE00EDD2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197BE-D988-807B-32E3-A043064AA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FFFDA-7BCE-97C0-17D6-F7AB47AB6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4F156-8E6A-3B0B-72A5-82B90030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3E3F1-3E9C-A644-ADE6-F40D0EAF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8397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46458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282145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64558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52956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538212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88993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192704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9046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7170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133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1D372-3622-89C6-F07E-CBCBE89A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1246D-DF30-1FA2-7177-1CEF56A44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6CBE6-1DA3-18D1-7837-75B6B1318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AC7556-F0C8-A6D1-B999-5CD0C170D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73E52-18C9-4813-2AFD-2E03DE27F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C35DE-27B5-B719-A2BC-9A22CA18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6449D1-1680-4FAB-21A9-8821D0A0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656202-FE1B-8688-2173-001D97E00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7279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049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128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69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290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142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055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395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0262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280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 FCC-ee 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5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34EF7-8022-C604-A687-355EB263B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966BD7-A2D7-CC4E-C8C9-0445BE9A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35BF8-95FE-45FC-4CB9-7EF58E91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8C9F3-DC4C-5DE6-C14C-9B4A2E6C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4769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1FCC7-98AE-0483-8F78-ED29B7E9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>
            <a:lvl1pPr algn="ctr"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1C9EE-CFFB-7CE9-B677-02639C9C5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46AA-8345-C320-2489-D30EB2DB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17C6E-1A3C-D687-1A3C-0004E291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 FCC-ee status</a:t>
            </a:r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04A72-02C2-C487-6A7E-D1E8F01F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9790" y="6474620"/>
            <a:ext cx="27432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25F45218-EFE8-4AFD-8563-7EF7F84D4617}" type="slidenum">
              <a:rPr lang="en-150" smtClean="0"/>
              <a:pPr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104588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942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2145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558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3880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3549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821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925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114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937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5FC280-9153-6652-46BA-DBD9E058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DA3BF-16B2-EA79-FD75-5C083791A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426F1-D7CA-15B4-E01D-97590A5EA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798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416819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287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 FCC-ee 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5096418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542046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497918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462216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062548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601677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8452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65FA7-B1DB-F134-B86F-408B437B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3D1C-54E1-96F3-94BE-92894CDB4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157D92-56CC-DF6E-0C2F-80D3D605D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B0486-D45A-27F8-52F1-31B611F3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A2C12-F8E8-7E98-9BDB-CF0BBB14F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6A13A-9F4A-DD68-04CC-98B6E3313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102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212797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266710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4011377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34930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91383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16.06.2025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FCC-ee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1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16.06.2025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FCC-ee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3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91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12" y="174050"/>
            <a:ext cx="216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148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91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12" y="174050"/>
            <a:ext cx="216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670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92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0718-47E6-BD04-DD75-B40B7653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7B90B-CB0E-E160-5C81-A9BB791D8E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F41E1-0173-5DBF-D34B-10C906D42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12033-D214-8C02-A283-8B0842C0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CD9A0-732D-831F-96B9-364C5DC54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2FAA9-1A06-F382-6BCF-19566259B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4200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696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88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873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3083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25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A743F-B8F9-DF4F-B444-0326959A40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781482" cy="7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9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138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684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3608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70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5589C-EF5D-8D7A-6597-76BD4BA3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BAC87-01ED-3111-69C6-902864567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F1EB-5B18-90A7-A390-2A3D37735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0DD36-505D-509A-B2D3-893FC6CF4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2E331-E187-5863-2619-DB2B2A3B2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EC94E9-2A27-4C2F-B231-28C1275A4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03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1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6498000"/>
            <a:ext cx="597087" cy="24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72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</p:sldLayoutIdLst>
  <p:hf hdr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/>
        </p:nvSpPr>
        <p:spPr>
          <a:xfrm>
            <a:off x="600" y="6378000"/>
            <a:ext cx="121914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1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6498000"/>
            <a:ext cx="597087" cy="24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80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1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59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89A29F69-B16F-064F-BB1D-1244600631A6}"/>
              </a:ext>
            </a:extLst>
          </p:cNvPr>
          <p:cNvSpPr txBox="1"/>
          <p:nvPr userDrawn="1"/>
        </p:nvSpPr>
        <p:spPr>
          <a:xfrm>
            <a:off x="1343775" y="116660"/>
            <a:ext cx="2718000" cy="2267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51"/>
              </a:lnSpc>
            </a:pPr>
            <a:r>
              <a:rPr lang="en-US" sz="1200" dirty="0">
                <a:solidFill>
                  <a:schemeClr val="bg1"/>
                </a:solidFill>
              </a:rPr>
              <a:t>2024-05-07</a:t>
            </a:r>
          </a:p>
        </p:txBody>
      </p:sp>
    </p:spTree>
    <p:extLst>
      <p:ext uri="{BB962C8B-B14F-4D97-AF65-F5344CB8AC3E}">
        <p14:creationId xmlns:p14="http://schemas.microsoft.com/office/powerpoint/2010/main" val="117957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hf hdr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89A29F69-B16F-064F-BB1D-1244600631A6}"/>
              </a:ext>
            </a:extLst>
          </p:cNvPr>
          <p:cNvSpPr txBox="1"/>
          <p:nvPr userDrawn="1"/>
        </p:nvSpPr>
        <p:spPr>
          <a:xfrm>
            <a:off x="1343775" y="116660"/>
            <a:ext cx="2718000" cy="2267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51"/>
              </a:lnSpc>
            </a:pPr>
            <a:r>
              <a:rPr lang="en-US" sz="1200" dirty="0">
                <a:solidFill>
                  <a:schemeClr val="bg1"/>
                </a:solidFill>
              </a:rPr>
              <a:t>2024-10-07</a:t>
            </a:r>
          </a:p>
        </p:txBody>
      </p:sp>
    </p:spTree>
    <p:extLst>
      <p:ext uri="{BB962C8B-B14F-4D97-AF65-F5344CB8AC3E}">
        <p14:creationId xmlns:p14="http://schemas.microsoft.com/office/powerpoint/2010/main" val="135223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hf hdr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/>
        </p:nvSpPr>
        <p:spPr>
          <a:xfrm>
            <a:off x="600" y="6378000"/>
            <a:ext cx="121914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1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6498000"/>
            <a:ext cx="597087" cy="24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64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16.06.2025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5733" y="6381329"/>
            <a:ext cx="4618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FCC-ee status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5" y="33184"/>
            <a:ext cx="1807464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6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09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95.xml"/><Relationship Id="rId16" Type="http://schemas.openxmlformats.org/officeDocument/2006/relationships/hyperlink" Target="https://arxiv.org/pdf/2504.02634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hyperlink" Target="https://indico.cern.ch/event/1408515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hyperlink" Target="http://cern.ch/fcc" TargetMode="External"/><Relationship Id="rId14" Type="http://schemas.openxmlformats.org/officeDocument/2006/relationships/hyperlink" Target="https://indico.cern.ch/event/1534205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95.xml"/><Relationship Id="rId6" Type="http://schemas.openxmlformats.org/officeDocument/2006/relationships/hyperlink" Target="https://arxiv.org/abs/2501.05508v1" TargetMode="External"/><Relationship Id="rId5" Type="http://schemas.openxmlformats.org/officeDocument/2006/relationships/hyperlink" Target="https://doi.org/10.17181/sq5pm-c8334" TargetMode="External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y.cern/records/h34ka-06y15" TargetMode="External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svg"/><Relationship Id="rId7" Type="http://schemas.openxmlformats.org/officeDocument/2006/relationships/image" Target="../media/image59.png"/><Relationship Id="rId12" Type="http://schemas.openxmlformats.org/officeDocument/2006/relationships/image" Target="../media/image62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topics/strengthening-european-competitiveness/eu-competitiveness-looking-ahead_en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" y="9236"/>
            <a:ext cx="12176372" cy="69497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29" y="28451"/>
            <a:ext cx="12176372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6000" dirty="0" smtClean="0">
                <a:solidFill>
                  <a:srgbClr val="FFC000"/>
                </a:solidFill>
              </a:rPr>
              <a:t>FCC-</a:t>
            </a:r>
            <a:r>
              <a:rPr lang="fr-CH" sz="6000" dirty="0" err="1" smtClean="0">
                <a:solidFill>
                  <a:srgbClr val="FFC000"/>
                </a:solidFill>
              </a:rPr>
              <a:t>ee</a:t>
            </a:r>
            <a:r>
              <a:rPr lang="fr-CH" sz="6000" dirty="0" smtClean="0">
                <a:solidFill>
                  <a:srgbClr val="FFC000"/>
                </a:solidFill>
              </a:rPr>
              <a:t> STATUS – </a:t>
            </a:r>
            <a:r>
              <a:rPr lang="fr-CH" sz="6000" dirty="0" err="1" smtClean="0">
                <a:solidFill>
                  <a:srgbClr val="FFC000"/>
                </a:solidFill>
              </a:rPr>
              <a:t>selected</a:t>
            </a:r>
            <a:r>
              <a:rPr lang="fr-CH" sz="6000" dirty="0" smtClean="0">
                <a:solidFill>
                  <a:srgbClr val="FFC000"/>
                </a:solidFill>
              </a:rPr>
              <a:t> </a:t>
            </a:r>
            <a:r>
              <a:rPr lang="fr-CH" sz="6000" dirty="0" err="1" smtClean="0">
                <a:solidFill>
                  <a:srgbClr val="FFC000"/>
                </a:solidFill>
              </a:rPr>
              <a:t>Highlights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1908" y="1099127"/>
            <a:ext cx="6313055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Alain BLONDEL CNRS and UNI-GVA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49090" y="6485824"/>
            <a:ext cx="463614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rgbClr val="FFC000"/>
                </a:solidFill>
                <a:latin typeface="Calibri" panose="020F0502020204030204"/>
              </a:rPr>
              <a:t>CEPC </a:t>
            </a:r>
            <a:r>
              <a:rPr lang="en-US" sz="2400" b="1" dirty="0" smtClean="0">
                <a:solidFill>
                  <a:srgbClr val="FFC000"/>
                </a:solidFill>
                <a:latin typeface="Calibri" panose="020F0502020204030204"/>
              </a:rPr>
              <a:t>meeting Barcelona June 2025</a:t>
            </a:r>
            <a:endParaRPr lang="en-GB" sz="2400" b="1" dirty="0">
              <a:solidFill>
                <a:srgbClr val="FFC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4467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" y="12034"/>
            <a:ext cx="12046922" cy="68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82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2" y="451054"/>
            <a:ext cx="6422110" cy="3592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110" y="3661536"/>
            <a:ext cx="5550851" cy="3196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982" y="390592"/>
            <a:ext cx="5860709" cy="30687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982" y="4256436"/>
            <a:ext cx="5745018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b="1" dirty="0"/>
              <a:t>2-cell 400 MHz SRF system for Z, W and ZH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entire </a:t>
            </a:r>
            <a:r>
              <a:rPr lang="en-US" dirty="0"/>
              <a:t>system installed at operation </a:t>
            </a:r>
            <a:r>
              <a:rPr lang="en-US" dirty="0" smtClean="0"/>
              <a:t>start. </a:t>
            </a:r>
            <a:endParaRPr lang="en-US" dirty="0"/>
          </a:p>
          <a:p>
            <a:r>
              <a:rPr lang="en-US" dirty="0"/>
              <a:t>-</a:t>
            </a:r>
            <a:r>
              <a:rPr lang="en-US" b="1" dirty="0"/>
              <a:t>Flexibility for switching between Z, WW, ZH operation</a:t>
            </a:r>
            <a:endParaRPr lang="en-US" dirty="0"/>
          </a:p>
          <a:p>
            <a:r>
              <a:rPr lang="en-US" dirty="0"/>
              <a:t>-Suppression of the single-cell 400 MHz system </a:t>
            </a:r>
          </a:p>
          <a:p>
            <a:r>
              <a:rPr lang="en-US" dirty="0"/>
              <a:t>-Reduced R&amp;D, installation, commissioning, 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b="1" dirty="0"/>
              <a:t>6-cell 800 MHz SRF system for </a:t>
            </a:r>
            <a:r>
              <a:rPr lang="en-US" b="1" dirty="0" err="1"/>
              <a:t>ttbar</a:t>
            </a:r>
            <a:r>
              <a:rPr lang="en-US" b="1" dirty="0"/>
              <a:t> operation and booster at all </a:t>
            </a:r>
            <a:r>
              <a:rPr lang="en-US" b="1" dirty="0" smtClean="0"/>
              <a:t>modes (more Volts and less power)</a:t>
            </a:r>
          </a:p>
          <a:p>
            <a:r>
              <a:rPr lang="fr-CH" b="1" dirty="0" smtClean="0"/>
              <a:t>+ high </a:t>
            </a:r>
            <a:r>
              <a:rPr lang="fr-CH" b="1" dirty="0" err="1" smtClean="0"/>
              <a:t>efficiency</a:t>
            </a:r>
            <a:r>
              <a:rPr lang="fr-CH" b="1" dirty="0" smtClean="0"/>
              <a:t> power sources (&gt;90%)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872" y="28472"/>
            <a:ext cx="6409674" cy="6634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C00000"/>
                </a:solidFill>
              </a:rPr>
              <a:t>Progress </a:t>
            </a:r>
            <a:r>
              <a:rPr lang="fr-CH" dirty="0" err="1" smtClean="0">
                <a:solidFill>
                  <a:srgbClr val="C00000"/>
                </a:solidFill>
              </a:rPr>
              <a:t>towards</a:t>
            </a:r>
            <a:r>
              <a:rPr lang="fr-CH" dirty="0" smtClean="0">
                <a:solidFill>
                  <a:srgbClr val="C00000"/>
                </a:solidFill>
              </a:rPr>
              <a:t> </a:t>
            </a:r>
            <a:r>
              <a:rPr lang="fr-CH" dirty="0" err="1" smtClean="0">
                <a:solidFill>
                  <a:srgbClr val="C00000"/>
                </a:solidFill>
              </a:rPr>
              <a:t>operational</a:t>
            </a:r>
            <a:r>
              <a:rPr lang="fr-CH" dirty="0" smtClean="0">
                <a:solidFill>
                  <a:srgbClr val="C00000"/>
                </a:solidFill>
              </a:rPr>
              <a:t> and </a:t>
            </a:r>
            <a:r>
              <a:rPr lang="fr-CH" dirty="0" err="1" smtClean="0">
                <a:solidFill>
                  <a:srgbClr val="C00000"/>
                </a:solidFill>
              </a:rPr>
              <a:t>energy</a:t>
            </a:r>
            <a:r>
              <a:rPr lang="fr-CH" dirty="0" smtClean="0">
                <a:solidFill>
                  <a:srgbClr val="C00000"/>
                </a:solidFill>
              </a:rPr>
              <a:t> </a:t>
            </a:r>
            <a:r>
              <a:rPr lang="fr-CH" dirty="0" err="1" smtClean="0">
                <a:solidFill>
                  <a:srgbClr val="C00000"/>
                </a:solidFill>
              </a:rPr>
              <a:t>efficiency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37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8476" y="251378"/>
            <a:ext cx="345504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</a:t>
            </a:r>
            <a: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FCC-</a:t>
            </a:r>
            <a:r>
              <a:rPr kumimoji="0" lang="fr-CH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2677" y="1149634"/>
            <a:ext cx="946348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2" marR="0" lvl="0" indent="-457182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HIGGS FACTORY 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Higgs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provides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good </a:t>
            </a: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reason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e+e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(or 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) </a:t>
            </a: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ELECTROWEAK PRECISION  ( 10</a:t>
            </a:r>
            <a:r>
              <a:rPr kumimoji="0" lang="fr-CH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-3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10</a:t>
            </a:r>
            <a:r>
              <a:rPr kumimoji="0" lang="fr-CH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-5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+ WW + top </a:t>
            </a: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required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</a:t>
            </a:r>
            <a:r>
              <a:rPr kumimoji="0" lang="fr-CH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precision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determination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centre-of-mass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(20-100 </a:t>
            </a:r>
            <a:r>
              <a:rPr kumimoji="0" lang="fr-CH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keV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</a:t>
            </a: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completeness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the SM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Z FACTORY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5 10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  i.e.  1.5 10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C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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, </a:t>
            </a:r>
            <a:r>
              <a:rPr kumimoji="0" lang="en-C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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;  ~0.7 10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12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uu,dd,ss,cc,bb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;  10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12 </a:t>
            </a:r>
            <a:r>
              <a:rPr kumimoji="0" lang="en-C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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statistics for Heavy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Flavours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QCD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Search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Feebly  Coupled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000" b="1" dirty="0" smtClean="0">
                <a:solidFill>
                  <a:srgbClr val="00B0F0"/>
                </a:solidFill>
                <a:latin typeface="Calibri"/>
              </a:rPr>
              <a:t>Possible insight on </a:t>
            </a:r>
            <a:r>
              <a:rPr lang="fr-CH" sz="2000" b="1" dirty="0" err="1" smtClean="0">
                <a:solidFill>
                  <a:srgbClr val="00B0F0"/>
                </a:solidFill>
                <a:latin typeface="Calibri"/>
              </a:rPr>
              <a:t>Higgs</a:t>
            </a:r>
            <a:r>
              <a:rPr lang="fr-CH" sz="2000" b="1" dirty="0" smtClean="0">
                <a:solidFill>
                  <a:srgbClr val="00B0F0"/>
                </a:solidFill>
                <a:latin typeface="Calibri"/>
              </a:rPr>
              <a:t> </a:t>
            </a:r>
            <a:r>
              <a:rPr lang="fr-CH" sz="2000" b="1" dirty="0" err="1" smtClean="0">
                <a:solidFill>
                  <a:srgbClr val="00B0F0"/>
                </a:solidFill>
                <a:latin typeface="Calibri"/>
              </a:rPr>
              <a:t>coupling</a:t>
            </a:r>
            <a:r>
              <a:rPr lang="fr-CH" sz="2000" b="1" dirty="0" smtClean="0">
                <a:solidFill>
                  <a:srgbClr val="00B0F0"/>
                </a:solidFill>
                <a:latin typeface="Calibri"/>
              </a:rPr>
              <a:t> to neutrinos if HNL (right-</a:t>
            </a:r>
            <a:r>
              <a:rPr lang="fr-CH" sz="2000" b="1" dirty="0" err="1" smtClean="0">
                <a:solidFill>
                  <a:srgbClr val="00B0F0"/>
                </a:solidFill>
                <a:latin typeface="Calibri"/>
              </a:rPr>
              <a:t>handed</a:t>
            </a:r>
            <a:r>
              <a:rPr lang="fr-CH" sz="2000" b="1" dirty="0" smtClean="0">
                <a:solidFill>
                  <a:srgbClr val="00B0F0"/>
                </a:solidFill>
                <a:latin typeface="Calibri"/>
              </a:rPr>
              <a:t> neutrino) </a:t>
            </a:r>
            <a:r>
              <a:rPr lang="fr-CH" sz="2000" b="1" dirty="0" err="1" smtClean="0">
                <a:solidFill>
                  <a:srgbClr val="00B0F0"/>
                </a:solidFill>
                <a:latin typeface="Calibri"/>
              </a:rPr>
              <a:t>discovery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 for ‘direct discovery’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Aussi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the most challenging for experiments!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2940" y="5987020"/>
            <a:ext cx="687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comments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the </a:t>
            </a: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synergy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complementarity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FCC-</a:t>
            </a: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hh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eh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62" y="4847474"/>
            <a:ext cx="646646" cy="63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9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11" cy="685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4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" y="-7641"/>
            <a:ext cx="12178446" cy="6865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35616" y="2340864"/>
            <a:ext cx="17881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FF0000"/>
                </a:solidFill>
              </a:rPr>
              <a:t>2 10</a:t>
            </a:r>
            <a:r>
              <a:rPr lang="fr-CH" sz="1600" b="1" baseline="30000" dirty="0" smtClean="0">
                <a:solidFill>
                  <a:srgbClr val="FF0000"/>
                </a:solidFill>
              </a:rPr>
              <a:t>-5</a:t>
            </a:r>
            <a:r>
              <a:rPr lang="fr-CH" sz="1600" b="1" dirty="0" smtClean="0">
                <a:solidFill>
                  <a:srgbClr val="FF0000"/>
                </a:solidFill>
              </a:rPr>
              <a:t> </a:t>
            </a:r>
            <a:r>
              <a:rPr lang="fr-CH" sz="1600" dirty="0" err="1" smtClean="0">
                <a:solidFill>
                  <a:srgbClr val="FF0000"/>
                </a:solidFill>
              </a:rPr>
              <a:t>using</a:t>
            </a:r>
            <a:r>
              <a:rPr lang="fr-CH" sz="1600" dirty="0" smtClean="0">
                <a:solidFill>
                  <a:srgbClr val="FF0000"/>
                </a:solidFill>
              </a:rPr>
              <a:t> </a:t>
            </a:r>
            <a:r>
              <a:rPr lang="fr-CH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</a:t>
            </a:r>
            <a:r>
              <a:rPr lang="fr-CH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86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023" y="1085638"/>
            <a:ext cx="5306752" cy="48115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16.06.2025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Alain Blondel  FCC-ee status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28110" y="3017074"/>
            <a:ext cx="7746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3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}</a:t>
            </a:r>
            <a:endParaRPr lang="en-GB" sz="13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28109" y="1512502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3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}</a:t>
            </a:r>
            <a:endParaRPr lang="en-GB" sz="13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46567" y="2468114"/>
            <a:ext cx="46038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dirty="0" err="1">
                <a:solidFill>
                  <a:srgbClr val="FF0000"/>
                </a:solidFill>
              </a:rPr>
              <a:t>ee</a:t>
            </a:r>
            <a:endParaRPr lang="en-GB" sz="216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48167" y="3926840"/>
            <a:ext cx="4764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dirty="0" err="1">
                <a:solidFill>
                  <a:srgbClr val="0000FF"/>
                </a:solidFill>
              </a:rPr>
              <a:t>hh</a:t>
            </a:r>
            <a:endParaRPr lang="en-GB" sz="216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70448" y="4906805"/>
            <a:ext cx="415498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b="1" dirty="0" err="1">
                <a:solidFill>
                  <a:srgbClr val="FF0000"/>
                </a:solidFill>
              </a:rPr>
              <a:t>ee</a:t>
            </a:r>
            <a:endParaRPr lang="en-US" sz="1680" b="1" dirty="0">
              <a:solidFill>
                <a:srgbClr val="FF0000"/>
              </a:solidFill>
            </a:endParaRPr>
          </a:p>
          <a:p>
            <a:r>
              <a:rPr lang="en-US" sz="1680" b="1" dirty="0" err="1">
                <a:solidFill>
                  <a:srgbClr val="0070C0"/>
                </a:solidFill>
              </a:rPr>
              <a:t>hh</a:t>
            </a:r>
            <a:endParaRPr lang="en-US" sz="1680" b="1" dirty="0">
              <a:solidFill>
                <a:srgbClr val="0070C0"/>
              </a:solidFill>
            </a:endParaRPr>
          </a:p>
          <a:p>
            <a:r>
              <a:rPr lang="en-US" sz="1680" dirty="0" err="1">
                <a:solidFill>
                  <a:srgbClr val="FF0000"/>
                </a:solidFill>
              </a:rPr>
              <a:t>ee</a:t>
            </a:r>
            <a:endParaRPr lang="en-US" sz="168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30483" y="1948070"/>
            <a:ext cx="568960" cy="2375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830806" y="1950499"/>
            <a:ext cx="568960" cy="23432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260080" y="5862320"/>
            <a:ext cx="5994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ee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only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71280" y="5872480"/>
            <a:ext cx="589280" cy="65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00B050"/>
                </a:solidFill>
              </a:rPr>
              <a:t>LHC+ee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8473" y="0"/>
            <a:ext cx="9926320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Complementarity</a:t>
            </a:r>
            <a:r>
              <a:rPr lang="fr-FR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fr-FR" sz="4000" b="1" dirty="0" smtClean="0"/>
              <a:t> </a:t>
            </a:r>
            <a:r>
              <a:rPr lang="fr-FR" sz="4000" b="1" dirty="0" err="1" smtClean="0">
                <a:solidFill>
                  <a:srgbClr val="FFFF00"/>
                </a:solidFill>
              </a:rPr>
              <a:t>Higgs</a:t>
            </a:r>
            <a:r>
              <a:rPr lang="fr-FR" sz="4000" b="1" dirty="0" smtClean="0">
                <a:solidFill>
                  <a:srgbClr val="FFFF00"/>
                </a:solidFill>
              </a:rPr>
              <a:t> </a:t>
            </a:r>
            <a:r>
              <a:rPr lang="fr-FR" sz="4000" b="1" dirty="0" err="1" smtClean="0">
                <a:solidFill>
                  <a:srgbClr val="FFFF00"/>
                </a:solidFill>
              </a:rPr>
              <a:t>Physics</a:t>
            </a:r>
            <a:r>
              <a:rPr lang="fr-FR" sz="4000" b="1" dirty="0" smtClean="0">
                <a:solidFill>
                  <a:srgbClr val="FFFF00"/>
                </a:solidFill>
              </a:rPr>
              <a:t> at FCC</a:t>
            </a:r>
            <a:endParaRPr lang="fr-FR" sz="4000" b="1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703" y="933646"/>
            <a:ext cx="6807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b="1" dirty="0" smtClean="0">
                <a:solidFill>
                  <a:srgbClr val="FF0000"/>
                </a:solidFill>
              </a:rPr>
              <a:t>FCC-</a:t>
            </a:r>
            <a:r>
              <a:rPr lang="en-GB" b="1" dirty="0" err="1" smtClean="0">
                <a:solidFill>
                  <a:srgbClr val="FF0000"/>
                </a:solidFill>
              </a:rPr>
              <a:t>ee</a:t>
            </a:r>
            <a:r>
              <a:rPr lang="en-GB" b="1" dirty="0"/>
              <a:t> </a:t>
            </a:r>
            <a:r>
              <a:rPr lang="en-CH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GB" b="1" dirty="0" smtClean="0"/>
              <a:t> </a:t>
            </a:r>
            <a:r>
              <a:rPr lang="en-GB" b="1" dirty="0" err="1" smtClean="0"/>
              <a:t>g</a:t>
            </a:r>
            <a:r>
              <a:rPr lang="en-GB" b="1" baseline="-25000" dirty="0" err="1" smtClean="0"/>
              <a:t>HZZ</a:t>
            </a:r>
            <a:r>
              <a:rPr lang="en-GB" b="1" dirty="0" smtClean="0"/>
              <a:t> to &lt;</a:t>
            </a:r>
            <a:r>
              <a:rPr lang="en-CH" b="1" dirty="0" smtClean="0">
                <a:sym typeface="Symbol" panose="05050102010706020507" pitchFamily="18" charset="2"/>
              </a:rPr>
              <a:t></a:t>
            </a:r>
            <a:r>
              <a:rPr lang="en-GB" b="1" dirty="0" smtClean="0"/>
              <a:t>0.2% from </a:t>
            </a:r>
            <a:r>
              <a:rPr lang="en-GB" b="1" dirty="0" err="1" smtClean="0">
                <a:latin typeface="Symbol" pitchFamily="2" charset="2"/>
              </a:rPr>
              <a:t>s</a:t>
            </a:r>
            <a:r>
              <a:rPr lang="en-GB" b="1" baseline="-25000" dirty="0" err="1" smtClean="0"/>
              <a:t>ZH</a:t>
            </a:r>
            <a:r>
              <a:rPr lang="en-GB" b="1" baseline="-25000" dirty="0" smtClean="0"/>
              <a:t> </a:t>
            </a:r>
          </a:p>
          <a:p>
            <a:pPr lvl="1"/>
            <a:r>
              <a:rPr lang="en-GB" b="1" dirty="0" smtClean="0">
                <a:solidFill>
                  <a:srgbClr val="FF0000"/>
                </a:solidFill>
              </a:rPr>
              <a:t>     (model-independent standard candle) </a:t>
            </a:r>
          </a:p>
          <a:p>
            <a:pPr marL="742950" lvl="1" indent="-285750">
              <a:buFont typeface="Symbol" panose="05050102010706020507" pitchFamily="18" charset="2"/>
              <a:buChar char=" "/>
            </a:pPr>
            <a:r>
              <a:rPr lang="en-GB" dirty="0" smtClean="0"/>
              <a:t>and</a:t>
            </a:r>
            <a:r>
              <a:rPr lang="en-GB" dirty="0" smtClean="0">
                <a:latin typeface="Symbol" pitchFamily="2" charset="2"/>
              </a:rPr>
              <a:t> G</a:t>
            </a:r>
            <a:r>
              <a:rPr lang="en-GB" baseline="-25000" dirty="0" smtClean="0"/>
              <a:t>H</a:t>
            </a:r>
            <a:r>
              <a:rPr lang="en-GB" dirty="0" smtClean="0"/>
              <a:t>, </a:t>
            </a:r>
            <a:r>
              <a:rPr lang="en-GB" dirty="0" err="1" smtClean="0"/>
              <a:t>g</a:t>
            </a:r>
            <a:r>
              <a:rPr lang="en-GB" baseline="-25000" dirty="0" err="1" smtClean="0"/>
              <a:t>Hbb</a:t>
            </a:r>
            <a:r>
              <a:rPr lang="en-GB" baseline="-25000" dirty="0" smtClean="0"/>
              <a:t> </a:t>
            </a:r>
            <a:r>
              <a:rPr lang="en-GB" dirty="0" smtClean="0"/>
              <a:t>, </a:t>
            </a:r>
            <a:r>
              <a:rPr lang="en-GB" dirty="0" err="1" smtClean="0"/>
              <a:t>g</a:t>
            </a:r>
            <a:r>
              <a:rPr lang="en-GB" baseline="-25000" dirty="0" err="1" smtClean="0"/>
              <a:t>Hcc</a:t>
            </a:r>
            <a:r>
              <a:rPr lang="en-GB" baseline="-25000" dirty="0" smtClean="0"/>
              <a:t> </a:t>
            </a:r>
            <a:r>
              <a:rPr lang="en-GB" dirty="0" smtClean="0"/>
              <a:t>, </a:t>
            </a:r>
            <a:r>
              <a:rPr lang="en-GB" dirty="0" err="1" smtClean="0"/>
              <a:t>g</a:t>
            </a:r>
            <a:r>
              <a:rPr lang="en-GB" baseline="-25000" dirty="0" err="1" smtClean="0"/>
              <a:t>H</a:t>
            </a:r>
            <a:r>
              <a:rPr lang="en-GB" baseline="-25000" dirty="0" err="1" smtClean="0">
                <a:latin typeface="Symbol" pitchFamily="2" charset="2"/>
              </a:rPr>
              <a:t>tt</a:t>
            </a:r>
            <a:r>
              <a:rPr lang="en-GB" dirty="0" smtClean="0"/>
              <a:t> , </a:t>
            </a:r>
            <a:r>
              <a:rPr lang="en-GB" dirty="0" err="1" smtClean="0"/>
              <a:t>g</a:t>
            </a:r>
            <a:r>
              <a:rPr lang="en-GB" baseline="-25000" dirty="0" err="1" smtClean="0"/>
              <a:t>HWW</a:t>
            </a:r>
            <a:endParaRPr lang="en-GB" dirty="0"/>
          </a:p>
          <a:p>
            <a:pPr marL="742950" lvl="1" indent="-285750">
              <a:buFont typeface="Symbol" panose="05050102010706020507" pitchFamily="18" charset="2"/>
              <a:buChar char=" "/>
            </a:pPr>
            <a:endParaRPr lang="en-GB" dirty="0" smtClean="0"/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CH" b="1" dirty="0" smtClean="0">
                <a:sym typeface="Wingdings" panose="05000000000000000000" pitchFamily="2" charset="2"/>
              </a:rPr>
              <a:t></a:t>
            </a:r>
            <a:r>
              <a:rPr lang="en-GB" b="1" dirty="0" smtClean="0"/>
              <a:t>fixes all HL-LHC / FCC-</a:t>
            </a:r>
            <a:r>
              <a:rPr lang="en-GB" b="1" dirty="0" err="1" smtClean="0"/>
              <a:t>hh</a:t>
            </a:r>
            <a:r>
              <a:rPr lang="en-GB" b="1" dirty="0" smtClean="0"/>
              <a:t> couplings</a:t>
            </a:r>
          </a:p>
          <a:p>
            <a:pPr lvl="1"/>
            <a:endParaRPr lang="en-GB" dirty="0" smtClean="0"/>
          </a:p>
          <a:p>
            <a:pPr lvl="1"/>
            <a:r>
              <a:rPr lang="en-GB" b="1" dirty="0" smtClean="0"/>
              <a:t>FCC-</a:t>
            </a:r>
            <a:r>
              <a:rPr lang="en-GB" b="1" dirty="0" err="1" smtClean="0"/>
              <a:t>hh</a:t>
            </a:r>
            <a:r>
              <a:rPr lang="en-GB" b="1" dirty="0" smtClean="0"/>
              <a:t> produces over </a:t>
            </a:r>
            <a:r>
              <a:rPr lang="en-GB" b="1" dirty="0" smtClean="0"/>
              <a:t>210</a:t>
            </a:r>
            <a:r>
              <a:rPr lang="en-GB" b="1" baseline="30000" dirty="0" smtClean="0"/>
              <a:t>10</a:t>
            </a:r>
            <a:r>
              <a:rPr lang="en-GB" b="1" dirty="0" smtClean="0"/>
              <a:t> </a:t>
            </a:r>
            <a:r>
              <a:rPr lang="en-GB" b="1" dirty="0" smtClean="0"/>
              <a:t>Higgs bosons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use </a:t>
            </a:r>
            <a:r>
              <a:rPr lang="en-GB" dirty="0" err="1" smtClean="0">
                <a:solidFill>
                  <a:schemeClr val="tx1"/>
                </a:solidFill>
              </a:rPr>
              <a:t>g</a:t>
            </a:r>
            <a:r>
              <a:rPr lang="en-GB" baseline="-25000" dirty="0" err="1" smtClean="0">
                <a:solidFill>
                  <a:schemeClr val="tx1"/>
                </a:solidFill>
              </a:rPr>
              <a:t>HZZ</a:t>
            </a:r>
            <a:r>
              <a:rPr lang="en-GB" dirty="0" smtClean="0"/>
              <a:t> from </a:t>
            </a:r>
            <a:r>
              <a:rPr lang="en-GB" dirty="0" err="1" smtClean="0"/>
              <a:t>FCC</a:t>
            </a:r>
            <a:r>
              <a:rPr lang="en-GB" baseline="-25000" dirty="0" err="1" smtClean="0"/>
              <a:t>ee</a:t>
            </a:r>
            <a:r>
              <a:rPr lang="en-GB" dirty="0" smtClean="0"/>
              <a:t> will give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/>
              <a:t>g</a:t>
            </a:r>
            <a:r>
              <a:rPr lang="en-GB" baseline="-25000" dirty="0" err="1" smtClean="0"/>
              <a:t>H</a:t>
            </a:r>
            <a:r>
              <a:rPr lang="en-GB" baseline="-25000" dirty="0" err="1" smtClean="0">
                <a:latin typeface="Symbol" pitchFamily="2" charset="2"/>
              </a:rPr>
              <a:t>mm</a:t>
            </a:r>
            <a:r>
              <a:rPr lang="en-GB" baseline="-25000" dirty="0" smtClean="0"/>
              <a:t> </a:t>
            </a:r>
            <a:r>
              <a:rPr lang="en-GB" dirty="0" smtClean="0"/>
              <a:t>, </a:t>
            </a:r>
            <a:r>
              <a:rPr lang="en-GB" dirty="0" err="1" smtClean="0"/>
              <a:t>g</a:t>
            </a:r>
            <a:r>
              <a:rPr lang="en-GB" baseline="-25000" dirty="0" err="1" smtClean="0"/>
              <a:t>H</a:t>
            </a:r>
            <a:r>
              <a:rPr lang="en-GB" baseline="-25000" dirty="0" err="1" smtClean="0">
                <a:latin typeface="Symbol" pitchFamily="2" charset="2"/>
              </a:rPr>
              <a:t>gg</a:t>
            </a:r>
            <a:r>
              <a:rPr lang="en-GB" baseline="-25000" dirty="0" smtClean="0">
                <a:latin typeface="Symbol" pitchFamily="2" charset="2"/>
              </a:rPr>
              <a:t> </a:t>
            </a:r>
            <a:r>
              <a:rPr lang="en-GB" dirty="0" smtClean="0"/>
              <a:t>, </a:t>
            </a:r>
            <a:r>
              <a:rPr lang="en-GB" dirty="0" err="1" smtClean="0"/>
              <a:t>g</a:t>
            </a:r>
            <a:r>
              <a:rPr lang="en-GB" baseline="-25000" dirty="0" err="1" smtClean="0"/>
              <a:t>HZ</a:t>
            </a:r>
            <a:r>
              <a:rPr lang="en-GB" baseline="-25000" dirty="0" err="1" smtClean="0">
                <a:latin typeface="Symbol" pitchFamily="2" charset="2"/>
              </a:rPr>
              <a:t>g</a:t>
            </a:r>
            <a:r>
              <a:rPr lang="en-GB" baseline="-25000" dirty="0" smtClean="0">
                <a:latin typeface="Symbol" pitchFamily="2" charset="2"/>
              </a:rPr>
              <a:t> </a:t>
            </a:r>
            <a:r>
              <a:rPr lang="en-GB" dirty="0" smtClean="0"/>
              <a:t>, </a:t>
            </a:r>
            <a:r>
              <a:rPr lang="en-GB" dirty="0" err="1" smtClean="0"/>
              <a:t>Br</a:t>
            </a:r>
            <a:r>
              <a:rPr lang="en-GB" baseline="-25000" dirty="0" err="1" smtClean="0"/>
              <a:t>inv</a:t>
            </a:r>
            <a:endParaRPr lang="en-GB" baseline="-25000" dirty="0" smtClean="0"/>
          </a:p>
          <a:p>
            <a:pPr lvl="2"/>
            <a:endParaRPr lang="en-GB" dirty="0" smtClean="0"/>
          </a:p>
          <a:p>
            <a:pPr lvl="1"/>
            <a:r>
              <a:rPr lang="en-GB" b="1" dirty="0" smtClean="0"/>
              <a:t>FCC-</a:t>
            </a:r>
            <a:r>
              <a:rPr lang="en-GB" b="1" dirty="0" err="1" smtClean="0"/>
              <a:t>ee</a:t>
            </a:r>
            <a:r>
              <a:rPr lang="en-GB" b="1" dirty="0" smtClean="0"/>
              <a:t> also measures top EW couplings </a:t>
            </a:r>
            <a:r>
              <a:rPr lang="en-GB" dirty="0" smtClean="0"/>
              <a:t>(</a:t>
            </a:r>
            <a:r>
              <a:rPr lang="en-GB" dirty="0" err="1" smtClean="0"/>
              <a:t>e</a:t>
            </a:r>
            <a:r>
              <a:rPr lang="en-GB" baseline="30000" dirty="0" err="1" smtClean="0">
                <a:latin typeface="Symbol" pitchFamily="2" charset="2"/>
              </a:rPr>
              <a:t>+</a:t>
            </a:r>
            <a:r>
              <a:rPr lang="en-GB" dirty="0" err="1" smtClean="0"/>
              <a:t>e</a:t>
            </a:r>
            <a:r>
              <a:rPr lang="en-GB" baseline="30000" dirty="0" smtClean="0">
                <a:latin typeface="Symbol" pitchFamily="2" charset="2"/>
              </a:rPr>
              <a:t>-</a:t>
            </a:r>
            <a:r>
              <a:rPr lang="en-GB" dirty="0" smtClean="0"/>
              <a:t> ➝ </a:t>
            </a:r>
            <a:r>
              <a:rPr lang="en-GB" dirty="0" err="1" smtClean="0"/>
              <a:t>tt</a:t>
            </a:r>
            <a:r>
              <a:rPr lang="en-GB" dirty="0" smtClean="0"/>
              <a:t>)</a:t>
            </a:r>
          </a:p>
          <a:p>
            <a:pPr lvl="2"/>
            <a:endParaRPr lang="en-GB" dirty="0" smtClean="0"/>
          </a:p>
          <a:p>
            <a:pPr lvl="1"/>
            <a:r>
              <a:rPr lang="en-GB" b="1" dirty="0" smtClean="0"/>
              <a:t>FCC-</a:t>
            </a:r>
            <a:r>
              <a:rPr lang="en-GB" b="1" dirty="0" err="1" smtClean="0"/>
              <a:t>hh</a:t>
            </a:r>
            <a:r>
              <a:rPr lang="en-GB" b="1" dirty="0" smtClean="0"/>
              <a:t> produces 10</a:t>
            </a:r>
            <a:r>
              <a:rPr lang="en-GB" b="1" baseline="30000" dirty="0" smtClean="0"/>
              <a:t>8</a:t>
            </a:r>
            <a:r>
              <a:rPr lang="en-GB" b="1" dirty="0" smtClean="0"/>
              <a:t> </a:t>
            </a:r>
            <a:r>
              <a:rPr lang="en-GB" b="1" dirty="0" err="1" smtClean="0"/>
              <a:t>ttH</a:t>
            </a:r>
            <a:r>
              <a:rPr lang="en-GB" b="1" dirty="0" smtClean="0"/>
              <a:t> and 2. 10</a:t>
            </a:r>
            <a:r>
              <a:rPr lang="en-GB" b="1" baseline="30000" dirty="0" smtClean="0"/>
              <a:t>7</a:t>
            </a:r>
            <a:r>
              <a:rPr lang="en-GB" b="1" dirty="0" smtClean="0"/>
              <a:t> HH pairs</a:t>
            </a:r>
          </a:p>
          <a:p>
            <a:pPr lvl="2"/>
            <a:r>
              <a:rPr lang="en-GB" dirty="0" smtClean="0">
                <a:solidFill>
                  <a:schemeClr val="tx1"/>
                </a:solidFill>
              </a:rPr>
              <a:t> ➝ </a:t>
            </a:r>
            <a:r>
              <a:rPr lang="en-GB" dirty="0" err="1" smtClean="0"/>
              <a:t>g</a:t>
            </a:r>
            <a:r>
              <a:rPr lang="en-GB" baseline="-25000" dirty="0" err="1" smtClean="0"/>
              <a:t>Htt</a:t>
            </a:r>
            <a:r>
              <a:rPr lang="en-GB" dirty="0" smtClean="0"/>
              <a:t> and </a:t>
            </a:r>
            <a:r>
              <a:rPr lang="en-GB" dirty="0" err="1" smtClean="0"/>
              <a:t>g</a:t>
            </a:r>
            <a:r>
              <a:rPr lang="en-GB" baseline="-25000" dirty="0" err="1" smtClean="0"/>
              <a:t>HHH</a:t>
            </a:r>
            <a:r>
              <a:rPr lang="en-GB" dirty="0" smtClean="0"/>
              <a:t>, model-independent &amp; precise!</a:t>
            </a:r>
            <a:endParaRPr lang="en-GB" baseline="-25000" dirty="0" smtClean="0"/>
          </a:p>
          <a:p>
            <a:pPr lvl="4"/>
            <a:endParaRPr lang="en-GB" dirty="0" smtClean="0"/>
          </a:p>
          <a:p>
            <a:r>
              <a:rPr lang="en-GB" sz="2000" b="1" dirty="0" smtClean="0">
                <a:solidFill>
                  <a:srgbClr val="FF0000"/>
                </a:solidFill>
              </a:rPr>
              <a:t>FCC-</a:t>
            </a:r>
            <a:r>
              <a:rPr lang="en-GB" sz="2000" b="1" dirty="0" err="1" smtClean="0">
                <a:solidFill>
                  <a:srgbClr val="FF0000"/>
                </a:solidFill>
              </a:rPr>
              <a:t>ee</a:t>
            </a:r>
            <a:r>
              <a:rPr lang="en-GB" sz="2000" b="1" dirty="0" smtClean="0">
                <a:solidFill>
                  <a:srgbClr val="FF0000"/>
                </a:solidFill>
              </a:rPr>
              <a:t> / FCC-</a:t>
            </a:r>
            <a:r>
              <a:rPr lang="en-GB" sz="2000" b="1" dirty="0" err="1" smtClean="0">
                <a:solidFill>
                  <a:srgbClr val="FF0000"/>
                </a:solidFill>
              </a:rPr>
              <a:t>hh</a:t>
            </a:r>
            <a:r>
              <a:rPr lang="en-GB" sz="2000" b="1" dirty="0" smtClean="0">
                <a:solidFill>
                  <a:srgbClr val="FF0000"/>
                </a:solidFill>
              </a:rPr>
              <a:t> complementarity is outstanding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09425" y="5855914"/>
            <a:ext cx="1985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FCC-ee+hh+ep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ep</a:t>
            </a:r>
            <a:r>
              <a:rPr lang="fr-FR" dirty="0" smtClean="0"/>
              <a:t>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WW </a:t>
            </a:r>
            <a:r>
              <a:rPr lang="fr-FR" dirty="0" err="1" smtClean="0"/>
              <a:t>mostly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9" name="TextBox 18"/>
          <p:cNvSpPr txBox="1"/>
          <p:nvPr/>
        </p:nvSpPr>
        <p:spPr>
          <a:xfrm>
            <a:off x="324810" y="5574024"/>
            <a:ext cx="365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</a:t>
            </a:r>
            <a:r>
              <a:rPr lang="fr-FR" dirty="0" err="1" smtClean="0"/>
              <a:t>omparison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e+e</a:t>
            </a:r>
            <a:r>
              <a:rPr lang="fr-FR" dirty="0" smtClean="0"/>
              <a:t>- </a:t>
            </a:r>
            <a:r>
              <a:rPr lang="fr-FR" dirty="0" err="1" smtClean="0"/>
              <a:t>colliders</a:t>
            </a:r>
            <a:endParaRPr lang="fr-FR" dirty="0"/>
          </a:p>
        </p:txBody>
      </p:sp>
      <p:sp>
        <p:nvSpPr>
          <p:cNvPr id="21" name="TextBox 20"/>
          <p:cNvSpPr txBox="1"/>
          <p:nvPr/>
        </p:nvSpPr>
        <p:spPr>
          <a:xfrm>
            <a:off x="7126357" y="5040000"/>
            <a:ext cx="603050" cy="216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30-50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4897" y="4313704"/>
            <a:ext cx="500163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H" sz="2400" dirty="0">
                <a:sym typeface="Symbol" panose="05050102010706020507" pitchFamily="18" charset="2"/>
              </a:rPr>
              <a:t> </a:t>
            </a:r>
            <a:r>
              <a:rPr lang="fr-CH" sz="2400" dirty="0" smtClean="0">
                <a:sym typeface="Symbol" panose="05050102010706020507" pitchFamily="18" charset="2"/>
              </a:rPr>
              <a:t></a:t>
            </a:r>
            <a:r>
              <a:rPr lang="fr-CH" sz="2400" baseline="-25000" dirty="0" smtClean="0">
                <a:sym typeface="Symbol" panose="05050102010706020507" pitchFamily="18" charset="2"/>
              </a:rPr>
              <a:t>                      </a:t>
            </a:r>
            <a:r>
              <a:rPr lang="fr-CH" dirty="0" smtClean="0">
                <a:sym typeface="Symbol" panose="05050102010706020507" pitchFamily="18" charset="2"/>
              </a:rPr>
              <a:t>+.29-.26         0.2-0.3                  0.03</a:t>
            </a:r>
            <a:endParaRPr lang="en-US" baseline="-25000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949700" y="4293704"/>
            <a:ext cx="11932" cy="501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992116" y="4287608"/>
            <a:ext cx="11932" cy="501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558788" y="4281512"/>
            <a:ext cx="11932" cy="501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7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01" y="0"/>
            <a:ext cx="12223302" cy="684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3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Blondel Electroweak measurements at FCC-</a:t>
            </a:r>
            <a:r>
              <a:rPr kumimoji="0" lang="en-US" sz="144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91" y="581242"/>
            <a:ext cx="4784899" cy="3217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990" y="176897"/>
            <a:ext cx="6032821" cy="6048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322809" y="3798455"/>
            <a:ext cx="47848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FF0000"/>
                </a:solidFill>
              </a:rPr>
              <a:t>Message 1. </a:t>
            </a:r>
            <a:r>
              <a:rPr lang="fr-CH" dirty="0" err="1"/>
              <a:t>many</a:t>
            </a:r>
            <a:r>
              <a:rPr lang="fr-CH" dirty="0"/>
              <a:t> </a:t>
            </a:r>
            <a:r>
              <a:rPr lang="fr-CH" dirty="0" smtClean="0"/>
              <a:t>new </a:t>
            </a:r>
            <a:r>
              <a:rPr lang="fr-CH" dirty="0" err="1" smtClean="0"/>
              <a:t>particles</a:t>
            </a:r>
            <a:r>
              <a:rPr lang="fr-CH" dirty="0" smtClean="0"/>
              <a:t> </a:t>
            </a:r>
            <a:r>
              <a:rPr lang="fr-CH" dirty="0"/>
              <a:t>correspond to the D6 EFT </a:t>
            </a:r>
            <a:r>
              <a:rPr lang="fr-CH" dirty="0" err="1" smtClean="0"/>
              <a:t>operators</a:t>
            </a:r>
            <a:r>
              <a:rPr lang="fr-CH" dirty="0" smtClean="0"/>
              <a:t> </a:t>
            </a:r>
            <a:r>
              <a:rPr lang="fr-CH" dirty="0" err="1" smtClean="0"/>
              <a:t>within</a:t>
            </a:r>
            <a:r>
              <a:rPr lang="fr-CH" dirty="0" smtClean="0"/>
              <a:t> SMEFT. </a:t>
            </a:r>
            <a:r>
              <a:rPr lang="fr-CH" dirty="0" err="1" smtClean="0"/>
              <a:t>Particles</a:t>
            </a:r>
            <a:r>
              <a:rPr lang="fr-CH" dirty="0" smtClean="0"/>
              <a:t> </a:t>
            </a:r>
            <a:r>
              <a:rPr lang="fr-CH" dirty="0" err="1" smtClean="0"/>
              <a:t>which</a:t>
            </a:r>
            <a:r>
              <a:rPr lang="fr-CH" dirty="0" smtClean="0"/>
              <a:t> do not couple to SM at </a:t>
            </a:r>
            <a:r>
              <a:rPr lang="fr-CH" dirty="0" err="1" smtClean="0"/>
              <a:t>tree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r>
              <a:rPr lang="fr-CH" dirty="0" smtClean="0"/>
              <a:t> </a:t>
            </a:r>
            <a:r>
              <a:rPr lang="fr-CH" dirty="0" err="1" smtClean="0"/>
              <a:t>will</a:t>
            </a:r>
            <a:r>
              <a:rPr lang="fr-CH" dirty="0" smtClean="0"/>
              <a:t> couple at 1 </a:t>
            </a:r>
            <a:r>
              <a:rPr lang="fr-CH" dirty="0" err="1" smtClean="0"/>
              <a:t>loop</a:t>
            </a:r>
            <a:r>
              <a:rPr lang="fr-CH" dirty="0" smtClean="0"/>
              <a:t>. </a:t>
            </a:r>
            <a:r>
              <a:rPr lang="fr-CH" dirty="0" err="1" smtClean="0"/>
              <a:t>Hardly</a:t>
            </a:r>
            <a:r>
              <a:rPr lang="fr-CH" dirty="0" smtClean="0"/>
              <a:t> </a:t>
            </a:r>
            <a:r>
              <a:rPr lang="fr-CH" dirty="0" err="1" smtClean="0"/>
              <a:t>anyone</a:t>
            </a:r>
            <a:r>
              <a:rPr lang="fr-CH" dirty="0" smtClean="0"/>
              <a:t> escapes!</a:t>
            </a:r>
          </a:p>
          <a:p>
            <a:r>
              <a:rPr lang="fr-CH" b="1" dirty="0" smtClean="0">
                <a:solidFill>
                  <a:srgbClr val="FF0000"/>
                </a:solidFill>
              </a:rPr>
              <a:t>Message 2. </a:t>
            </a:r>
            <a:r>
              <a:rPr lang="fr-CH" dirty="0" err="1" smtClean="0"/>
              <a:t>particles</a:t>
            </a:r>
            <a:r>
              <a:rPr lang="fr-CH" dirty="0" smtClean="0"/>
              <a:t> </a:t>
            </a:r>
            <a:r>
              <a:rPr lang="fr-CH" dirty="0" err="1" smtClean="0"/>
              <a:t>that</a:t>
            </a:r>
            <a:r>
              <a:rPr lang="fr-CH" dirty="0" smtClean="0"/>
              <a:t> mix </a:t>
            </a:r>
            <a:r>
              <a:rPr lang="fr-CH" dirty="0" err="1" smtClean="0"/>
              <a:t>with</a:t>
            </a:r>
            <a:r>
              <a:rPr lang="fr-CH" dirty="0" smtClean="0"/>
              <a:t> SM: Z’, HNL, etc. </a:t>
            </a:r>
            <a:r>
              <a:rPr lang="fr-CH" dirty="0" err="1" smtClean="0"/>
              <a:t>might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visible, in </a:t>
            </a:r>
            <a:r>
              <a:rPr lang="fr-CH" dirty="0" err="1" smtClean="0"/>
              <a:t>different</a:t>
            </a:r>
            <a:r>
              <a:rPr lang="fr-CH" dirty="0" smtClean="0"/>
              <a:t> </a:t>
            </a:r>
            <a:r>
              <a:rPr lang="fr-CH" dirty="0" err="1" smtClean="0"/>
              <a:t>ways</a:t>
            </a:r>
            <a:r>
              <a:rPr lang="fr-CH" dirty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</a:t>
            </a:r>
            <a:r>
              <a:rPr lang="fr-CH" dirty="0" err="1" smtClean="0"/>
              <a:t>above</a:t>
            </a:r>
            <a:r>
              <a:rPr lang="fr-CH" dirty="0" smtClean="0"/>
              <a:t> </a:t>
            </a:r>
          </a:p>
          <a:p>
            <a:endParaRPr lang="fr-CH" dirty="0"/>
          </a:p>
          <a:p>
            <a:r>
              <a:rPr lang="fr-CH" b="1" dirty="0" smtClean="0">
                <a:solidFill>
                  <a:srgbClr val="FF0000"/>
                </a:solidFill>
              </a:rPr>
              <a:t>Message 3. </a:t>
            </a:r>
            <a:r>
              <a:rPr lang="fr-CH" b="1" dirty="0" err="1" smtClean="0">
                <a:solidFill>
                  <a:srgbClr val="FF0000"/>
                </a:solidFill>
              </a:rPr>
              <a:t>different</a:t>
            </a:r>
            <a:r>
              <a:rPr lang="fr-CH" b="1" dirty="0" smtClean="0">
                <a:solidFill>
                  <a:srgbClr val="FF0000"/>
                </a:solidFill>
              </a:rPr>
              <a:t> observables </a:t>
            </a:r>
            <a:r>
              <a:rPr lang="fr-CH" b="1" dirty="0" err="1" smtClean="0">
                <a:solidFill>
                  <a:srgbClr val="FF0000"/>
                </a:solidFill>
              </a:rPr>
              <a:t>intervene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    </a:t>
            </a:r>
            <a:r>
              <a:rPr lang="fr-CH" dirty="0" err="1" smtClean="0">
                <a:latin typeface="Lucida Calligraphy" panose="03010101010101010101" pitchFamily="66" charset="0"/>
              </a:rPr>
              <a:t>A</a:t>
            </a:r>
            <a:r>
              <a:rPr lang="fr-CH" baseline="-25000" dirty="0" err="1" smtClean="0">
                <a:latin typeface="Lucida Calligraphy" panose="03010101010101010101" pitchFamily="66" charset="0"/>
              </a:rPr>
              <a:t>e</a:t>
            </a:r>
            <a:r>
              <a:rPr lang="fr-CH" dirty="0" smtClean="0"/>
              <a:t>(sin</a:t>
            </a:r>
            <a:r>
              <a:rPr lang="fr-CH" baseline="30000" dirty="0" smtClean="0"/>
              <a:t>2</a:t>
            </a:r>
            <a:r>
              <a:rPr lang="fr-CH" dirty="0" smtClean="0">
                <a:sym typeface="Symbol" panose="05050102010706020507" pitchFamily="18" charset="2"/>
              </a:rPr>
              <a:t></a:t>
            </a:r>
            <a:r>
              <a:rPr lang="fr-CH" baseline="-25000" dirty="0" smtClean="0">
                <a:sym typeface="Symbol" panose="05050102010706020507" pitchFamily="18" charset="2"/>
              </a:rPr>
              <a:t>W</a:t>
            </a:r>
            <a:r>
              <a:rPr lang="fr-CH" baseline="30000" dirty="0" smtClean="0">
                <a:sym typeface="Symbol" panose="05050102010706020507" pitchFamily="18" charset="2"/>
              </a:rPr>
              <a:t>eff</a:t>
            </a:r>
            <a:r>
              <a:rPr lang="fr-CH" dirty="0" smtClean="0"/>
              <a:t>)</a:t>
            </a:r>
            <a:r>
              <a:rPr lang="fr-CH" dirty="0" smtClean="0">
                <a:latin typeface="Lucida Calligraphy" panose="03010101010101010101" pitchFamily="66" charset="0"/>
              </a:rPr>
              <a:t>, </a:t>
            </a:r>
            <a:r>
              <a:rPr lang="fr-CH" dirty="0" smtClean="0"/>
              <a:t>R</a:t>
            </a:r>
            <a:r>
              <a:rPr lang="fr-CH" baseline="-25000" dirty="0" smtClean="0">
                <a:sym typeface="Symbol" panose="05050102010706020507" pitchFamily="18" charset="2"/>
              </a:rPr>
              <a:t></a:t>
            </a:r>
            <a:r>
              <a:rPr lang="fr-CH" dirty="0" smtClean="0">
                <a:sym typeface="Symbol" panose="05050102010706020507" pitchFamily="18" charset="2"/>
              </a:rPr>
              <a:t>, m</a:t>
            </a:r>
            <a:r>
              <a:rPr lang="fr-CH" baseline="-25000" dirty="0" smtClean="0">
                <a:sym typeface="Symbol" panose="05050102010706020507" pitchFamily="18" charset="2"/>
              </a:rPr>
              <a:t>W</a:t>
            </a:r>
            <a:r>
              <a:rPr lang="fr-CH" dirty="0" smtClean="0">
                <a:sym typeface="Symbol" panose="05050102010706020507" pitchFamily="18" charset="2"/>
              </a:rPr>
              <a:t> , </a:t>
            </a:r>
            <a:r>
              <a:rPr lang="fr-CH" baseline="-25000" dirty="0" smtClean="0">
                <a:sym typeface="Symbol" panose="05050102010706020507" pitchFamily="18" charset="2"/>
              </a:rPr>
              <a:t>Z </a:t>
            </a:r>
            <a:r>
              <a:rPr lang="fr-CH" dirty="0" smtClean="0">
                <a:sym typeface="Symbol" panose="05050102010706020507" pitchFamily="18" charset="2"/>
              </a:rPr>
              <a:t>, </a:t>
            </a:r>
            <a:r>
              <a:rPr lang="fr-CH" baseline="-25000" dirty="0" smtClean="0">
                <a:sym typeface="Symbol" panose="05050102010706020507" pitchFamily="18" charset="2"/>
              </a:rPr>
              <a:t> </a:t>
            </a:r>
            <a:r>
              <a:rPr lang="fr-CH" dirty="0" smtClean="0">
                <a:sym typeface="Symbol" panose="05050102010706020507" pitchFamily="18" charset="2"/>
              </a:rPr>
              <a:t>G</a:t>
            </a:r>
            <a:r>
              <a:rPr lang="fr-CH" baseline="-25000" dirty="0" smtClean="0">
                <a:sym typeface="Symbol" panose="05050102010706020507" pitchFamily="18" charset="2"/>
              </a:rPr>
              <a:t>F</a:t>
            </a:r>
            <a:r>
              <a:rPr lang="fr-CH" dirty="0" smtClean="0">
                <a:sym typeface="Symbol" panose="05050102010706020507" pitchFamily="18" charset="2"/>
              </a:rPr>
              <a:t>(</a:t>
            </a:r>
            <a:r>
              <a:rPr lang="fr-CH" baseline="-25000" dirty="0" smtClean="0">
                <a:sym typeface="Symbol" panose="05050102010706020507" pitchFamily="18" charset="2"/>
              </a:rPr>
              <a:t></a:t>
            </a:r>
            <a:r>
              <a:rPr lang="fr-CH" dirty="0" smtClean="0">
                <a:sym typeface="Symbol" panose="05050102010706020507" pitchFamily="18" charset="2"/>
              </a:rPr>
              <a:t>) and </a:t>
            </a:r>
            <a:r>
              <a:rPr lang="fr-CH" baseline="-25000" dirty="0" smtClean="0">
                <a:sym typeface="Symbol" panose="05050102010706020507" pitchFamily="18" charset="2"/>
              </a:rPr>
              <a:t></a:t>
            </a:r>
            <a:r>
              <a:rPr lang="fr-CH" dirty="0" smtClean="0">
                <a:sym typeface="Symbol" panose="05050102010706020507" pitchFamily="18" charset="2"/>
              </a:rPr>
              <a:t> , etc.</a:t>
            </a:r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264726" y="6326142"/>
            <a:ext cx="652614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  <a:latin typeface="Courier"/>
              </a:rPr>
              <a:t>Allwicher</a:t>
            </a:r>
            <a:r>
              <a:rPr lang="en-US" b="1" dirty="0" smtClean="0">
                <a:solidFill>
                  <a:srgbClr val="00B050"/>
                </a:solidFill>
                <a:latin typeface="Courier"/>
              </a:rPr>
              <a:t>, </a:t>
            </a:r>
            <a:r>
              <a:rPr lang="en-US" b="1" dirty="0" err="1" smtClean="0">
                <a:solidFill>
                  <a:srgbClr val="00B050"/>
                </a:solidFill>
                <a:latin typeface="Courier"/>
              </a:rPr>
              <a:t>Mccullough</a:t>
            </a:r>
            <a:r>
              <a:rPr lang="en-US" b="1" dirty="0" smtClean="0">
                <a:solidFill>
                  <a:srgbClr val="00B050"/>
                </a:solidFill>
                <a:latin typeface="Courier"/>
              </a:rPr>
              <a:t>, Renner, JHEP02(2025)164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30400" y="6054438"/>
            <a:ext cx="323273" cy="2670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28877" y="6383778"/>
            <a:ext cx="21433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FF0000"/>
                </a:solidFill>
              </a:rPr>
              <a:t>Tests of </a:t>
            </a:r>
            <a:r>
              <a:rPr lang="fr-CH" b="1" dirty="0" err="1" smtClean="0">
                <a:solidFill>
                  <a:srgbClr val="FF0000"/>
                </a:solidFill>
              </a:rPr>
              <a:t>universality</a:t>
            </a:r>
            <a:r>
              <a:rPr lang="fr-CH" b="1" dirty="0" smtClean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00945" y="6936509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50136" y="6054439"/>
            <a:ext cx="323273" cy="2670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12.05.2025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0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361" y="56002"/>
            <a:ext cx="5607174" cy="3372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49" y="56002"/>
            <a:ext cx="5671127" cy="355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" y="3553183"/>
            <a:ext cx="5601346" cy="3293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69297" y="766679"/>
            <a:ext cx="1053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Fermions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72700" y="766679"/>
            <a:ext cx="88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Vectors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18206" y="4333580"/>
            <a:ext cx="8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Scalars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676" y="3554267"/>
            <a:ext cx="5389242" cy="3270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56084" y="3809281"/>
            <a:ext cx="123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HNL (</a:t>
            </a:r>
            <a:r>
              <a:rPr lang="fr-CH" dirty="0" smtClean="0">
                <a:sym typeface="Symbol" panose="05050102010706020507" pitchFamily="18" charset="2"/>
              </a:rPr>
              <a:t></a:t>
            </a:r>
            <a:r>
              <a:rPr lang="fr-CH" baseline="-25000" dirty="0" smtClean="0">
                <a:sym typeface="Symbol" panose="05050102010706020507" pitchFamily="18" charset="2"/>
              </a:rPr>
              <a:t>R</a:t>
            </a:r>
            <a:r>
              <a:rPr lang="fr-CH" dirty="0" smtClean="0">
                <a:sym typeface="Symbol" panose="05050102010706020507" pitchFamily="18" charset="2"/>
              </a:rPr>
              <a:t>)</a:t>
            </a:r>
            <a:endParaRPr lang="fr-CH" dirty="0" smtClean="0"/>
          </a:p>
          <a:p>
            <a:r>
              <a:rPr lang="fr-CH" dirty="0"/>
              <a:t>t</a:t>
            </a:r>
            <a:r>
              <a:rPr lang="fr-CH" dirty="0" smtClean="0"/>
              <a:t>o &gt;10</a:t>
            </a:r>
            <a:r>
              <a:rPr lang="fr-CH" baseline="30000" dirty="0" smtClean="0"/>
              <a:t>3 </a:t>
            </a:r>
            <a:r>
              <a:rPr lang="fr-CH" dirty="0" err="1" smtClean="0"/>
              <a:t>TeV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801591" y="4518246"/>
            <a:ext cx="18357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b="1" dirty="0" err="1">
                <a:solidFill>
                  <a:srgbClr val="00B050"/>
                </a:solidFill>
              </a:rPr>
              <a:t>arxiv</a:t>
            </a:r>
            <a:r>
              <a:rPr lang="fr-CH" sz="1400" b="1" dirty="0">
                <a:solidFill>
                  <a:srgbClr val="00B050"/>
                </a:solidFill>
              </a:rPr>
              <a:t>:</a:t>
            </a:r>
            <a:r>
              <a:rPr lang="en-CH" sz="1400" b="1" dirty="0">
                <a:solidFill>
                  <a:srgbClr val="00B050"/>
                </a:solidFill>
              </a:rPr>
              <a:t>2011.04725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12.05.2025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Blondel Electroweak measurements at FCC-ee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3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12.05.2025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Blondel Electroweak measurements at FCC-ee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599" y="822933"/>
            <a:ext cx="8152801" cy="521213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9088582" y="1830864"/>
            <a:ext cx="2743200" cy="1640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9088582" y="1991568"/>
            <a:ext cx="2752436" cy="107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650521" y="1513144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ym typeface="Symbol" panose="05050102010706020507" pitchFamily="18" charset="2"/>
              </a:rPr>
              <a:t></a:t>
            </a:r>
            <a:r>
              <a:rPr lang="fr-CH" baseline="-25000" dirty="0" smtClean="0">
                <a:sym typeface="Symbol" panose="05050102010706020507" pitchFamily="18" charset="2"/>
              </a:rPr>
              <a:t>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886045" y="1684016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ym typeface="Symbol" panose="05050102010706020507" pitchFamily="18" charset="2"/>
              </a:rPr>
              <a:t></a:t>
            </a:r>
            <a:r>
              <a:rPr lang="fr-CH" baseline="-25000" dirty="0" smtClean="0">
                <a:sym typeface="Symbol" panose="05050102010706020507" pitchFamily="18" charset="2"/>
              </a:rPr>
              <a:t>e,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268087" y="2224220"/>
            <a:ext cx="1235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HNL (</a:t>
            </a:r>
            <a:r>
              <a:rPr lang="fr-CH" dirty="0" smtClean="0">
                <a:sym typeface="Symbol" panose="05050102010706020507" pitchFamily="18" charset="2"/>
              </a:rPr>
              <a:t></a:t>
            </a:r>
            <a:r>
              <a:rPr lang="fr-CH" baseline="-25000" dirty="0" smtClean="0">
                <a:sym typeface="Symbol" panose="05050102010706020507" pitchFamily="18" charset="2"/>
              </a:rPr>
              <a:t>R</a:t>
            </a:r>
            <a:r>
              <a:rPr lang="fr-CH" dirty="0" smtClean="0">
                <a:sym typeface="Symbol" panose="05050102010706020507" pitchFamily="18" charset="2"/>
              </a:rPr>
              <a:t>)</a:t>
            </a:r>
            <a:endParaRPr lang="fr-CH" dirty="0" smtClean="0"/>
          </a:p>
          <a:p>
            <a:r>
              <a:rPr lang="fr-CH" dirty="0"/>
              <a:t>t</a:t>
            </a:r>
            <a:r>
              <a:rPr lang="fr-CH" dirty="0" smtClean="0"/>
              <a:t>o &gt;10</a:t>
            </a:r>
            <a:r>
              <a:rPr lang="fr-CH" baseline="30000" dirty="0" smtClean="0"/>
              <a:t>3 </a:t>
            </a:r>
            <a:r>
              <a:rPr lang="fr-CH" dirty="0" err="1" smtClean="0"/>
              <a:t>TeV</a:t>
            </a:r>
            <a:r>
              <a:rPr lang="fr-CH" dirty="0" smtClean="0"/>
              <a:t/>
            </a:r>
            <a:br>
              <a:rPr lang="fr-CH" dirty="0" smtClean="0"/>
            </a:b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681817" y="2813197"/>
            <a:ext cx="18357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b="1" dirty="0" err="1">
                <a:solidFill>
                  <a:srgbClr val="00B050"/>
                </a:solidFill>
              </a:rPr>
              <a:t>arxiv</a:t>
            </a:r>
            <a:r>
              <a:rPr lang="fr-CH" sz="1400" b="1" dirty="0">
                <a:solidFill>
                  <a:srgbClr val="00B050"/>
                </a:solidFill>
              </a:rPr>
              <a:t>:</a:t>
            </a:r>
            <a:r>
              <a:rPr lang="en-CH" sz="1400" b="1" dirty="0">
                <a:solidFill>
                  <a:srgbClr val="00B050"/>
                </a:solidFill>
              </a:rPr>
              <a:t>2011.04725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824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43"/>
          <p:cNvSpPr txBox="1"/>
          <p:nvPr/>
        </p:nvSpPr>
        <p:spPr>
          <a:xfrm>
            <a:off x="58169" y="6275837"/>
            <a:ext cx="1047676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i="1">
                <a:solidFill>
                  <a:srgbClr val="FFE699"/>
                </a:solidFill>
              </a:defRPr>
            </a:pP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</a:t>
            </a:r>
            <a:r>
              <a:rPr kumimoji="0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supported by the </a:t>
            </a:r>
            <a:r>
              <a:rPr kumimoji="0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Commission </a:t>
            </a:r>
            <a:r>
              <a:rPr kumimoji="0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the </a:t>
            </a:r>
            <a:r>
              <a:rPr kumimoji="0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 2020 projects </a:t>
            </a:r>
            <a:r>
              <a:rPr kumimoji="0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EuroCirCol</a:t>
            </a:r>
            <a:r>
              <a:rPr kumimoji="0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654305; </a:t>
            </a:r>
            <a:r>
              <a:rPr kumimoji="0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EASITrain</a:t>
            </a:r>
            <a:r>
              <a:rPr kumimoji="0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agreement no. 764879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iFAST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101004730, 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FCCIS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951754; 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E-JADE,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contract no. 645479; 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EAJADE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contract number 101086276; and by the Swiss 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</a:t>
            </a:r>
          </a:p>
        </p:txBody>
      </p:sp>
      <p:pic>
        <p:nvPicPr>
          <p:cNvPr id="101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919" y="4908058"/>
            <a:ext cx="2814034" cy="439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3" name="TextBox 11"/>
          <p:cNvSpPr/>
          <p:nvPr/>
        </p:nvSpPr>
        <p:spPr>
          <a:xfrm>
            <a:off x="174531" y="5516664"/>
            <a:ext cx="12017469" cy="7262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" name="Picture 47" descr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764" y="5533915"/>
            <a:ext cx="1302193" cy="626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48" descr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538" y="5527365"/>
            <a:ext cx="983595" cy="64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50" descr="Picture 50"/>
          <p:cNvPicPr>
            <a:picLocks noChangeAspect="1"/>
          </p:cNvPicPr>
          <p:nvPr/>
        </p:nvPicPr>
        <p:blipFill>
          <a:blip r:embed="rId6"/>
          <a:srcRect l="23997" t="16876" r="24262" b="24372"/>
          <a:stretch>
            <a:fillRect/>
          </a:stretch>
        </p:blipFill>
        <p:spPr>
          <a:xfrm>
            <a:off x="6595563" y="5527326"/>
            <a:ext cx="424543" cy="64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51" descr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58" y="5585617"/>
            <a:ext cx="1619273" cy="5732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" name="Picture 52"/>
          <p:cNvGrpSpPr/>
          <p:nvPr/>
        </p:nvGrpSpPr>
        <p:grpSpPr>
          <a:xfrm>
            <a:off x="11471695" y="5603047"/>
            <a:ext cx="601025" cy="640081"/>
            <a:chOff x="0" y="0"/>
            <a:chExt cx="601024" cy="640080"/>
          </a:xfrm>
        </p:grpSpPr>
        <p:sp>
          <p:nvSpPr>
            <p:cNvPr id="108" name="Rectangle"/>
            <p:cNvSpPr/>
            <p:nvPr/>
          </p:nvSpPr>
          <p:spPr>
            <a:xfrm>
              <a:off x="0" y="0"/>
              <a:ext cx="601025" cy="6400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" name="image8.png" descr="image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601025" cy="640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" name="Rectangle 53"/>
          <p:cNvSpPr/>
          <p:nvPr/>
        </p:nvSpPr>
        <p:spPr>
          <a:xfrm>
            <a:off x="9501784" y="5755599"/>
            <a:ext cx="1756803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" action="ppaction://noaction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uFillTx/>
              </a:defRPr>
            </a:pPr>
            <a:r>
              <a:rPr kumimoji="0" sz="1800" b="0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Calibri" panose="020F0502020204030204"/>
                <a:ea typeface="+mn-ea"/>
                <a:cs typeface="+mn-cs"/>
                <a:hlinkClick r:id="rId9"/>
              </a:rPr>
              <a:t>http://cern.ch/fcc</a:t>
            </a:r>
          </a:p>
        </p:txBody>
      </p:sp>
      <p:pic>
        <p:nvPicPr>
          <p:cNvPr id="112" name="Picture 4" descr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0175" y="5512851"/>
            <a:ext cx="1086269" cy="669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1" descr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7481" y="5559095"/>
            <a:ext cx="1745940" cy="600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2" descr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3891" y="5585469"/>
            <a:ext cx="453718" cy="5886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3977F-F17A-BC0F-1444-8446885E6F00}"/>
              </a:ext>
            </a:extLst>
          </p:cNvPr>
          <p:cNvSpPr txBox="1"/>
          <p:nvPr/>
        </p:nvSpPr>
        <p:spPr>
          <a:xfrm>
            <a:off x="2431946" y="27521"/>
            <a:ext cx="11688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 </a:t>
            </a:r>
            <a:r>
              <a:rPr lang="en-GB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/>
              </a:rPr>
              <a:t>STATUS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44FB8B-1620-9704-3D4C-41C1632862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81" y="0"/>
            <a:ext cx="4466938" cy="4879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2425" y="1256146"/>
            <a:ext cx="664688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 smtClean="0"/>
              <a:t>Recent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events</a:t>
            </a:r>
            <a:r>
              <a:rPr lang="fr-CH" sz="2400" b="1" dirty="0" smtClean="0"/>
              <a:t> and </a:t>
            </a:r>
            <a:r>
              <a:rPr lang="fr-CH" sz="2400" b="1" dirty="0" err="1" smtClean="0"/>
              <a:t>references</a:t>
            </a:r>
            <a:endParaRPr lang="fr-CH" sz="2400" b="1" dirty="0" smtClean="0"/>
          </a:p>
          <a:p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 -- FCC </a:t>
            </a:r>
            <a:r>
              <a:rPr lang="fr-CH" dirty="0" err="1" smtClean="0"/>
              <a:t>feasibility</a:t>
            </a:r>
            <a:r>
              <a:rPr lang="fr-CH" dirty="0" smtClean="0"/>
              <a:t> </a:t>
            </a:r>
            <a:r>
              <a:rPr lang="fr-CH" dirty="0" err="1" smtClean="0"/>
              <a:t>study</a:t>
            </a:r>
            <a:r>
              <a:rPr lang="fr-CH" dirty="0" smtClean="0"/>
              <a:t> </a:t>
            </a:r>
            <a:r>
              <a:rPr lang="fr-CH" dirty="0"/>
              <a:t>report </a:t>
            </a:r>
            <a:r>
              <a:rPr lang="fr-CH" dirty="0">
                <a:hlinkClick r:id="rId14"/>
              </a:rPr>
              <a:t>https://indico.cern.ch/event/1534205</a:t>
            </a:r>
            <a:r>
              <a:rPr lang="fr-CH" dirty="0" smtClean="0">
                <a:hlinkClick r:id="rId14"/>
              </a:rPr>
              <a:t>/</a:t>
            </a:r>
            <a:endParaRPr lang="fr-CH" dirty="0" smtClean="0"/>
          </a:p>
          <a:p>
            <a:r>
              <a:rPr lang="fr-CH" dirty="0" smtClean="0"/>
              <a:t>       &amp; input to ESPPU2025 </a:t>
            </a:r>
          </a:p>
          <a:p>
            <a:endParaRPr lang="fr-CH" dirty="0" smtClean="0"/>
          </a:p>
          <a:p>
            <a:r>
              <a:rPr lang="fr-CH" dirty="0" smtClean="0"/>
              <a:t> -- FCC </a:t>
            </a:r>
            <a:r>
              <a:rPr lang="fr-CH" dirty="0" err="1" smtClean="0"/>
              <a:t>week</a:t>
            </a:r>
            <a:r>
              <a:rPr lang="fr-CH" dirty="0" smtClean="0"/>
              <a:t> in Vienna </a:t>
            </a:r>
            <a:r>
              <a:rPr lang="en-US" u="sng" dirty="0">
                <a:hlinkClick r:id="rId15"/>
              </a:rPr>
              <a:t>https://indico.cern.ch/event/1408515/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endParaRPr lang="fr-CH" dirty="0"/>
          </a:p>
          <a:p>
            <a:r>
              <a:rPr lang="fr-CH" dirty="0" smtClean="0"/>
              <a:t>-- FCC-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  <a:r>
              <a:rPr lang="fr-CH" dirty="0" err="1" smtClean="0"/>
              <a:t>manifesto</a:t>
            </a:r>
            <a:r>
              <a:rPr lang="fr-CH" dirty="0"/>
              <a:t> </a:t>
            </a:r>
            <a:r>
              <a:rPr lang="fr-CH" dirty="0">
                <a:hlinkClick r:id="rId16"/>
              </a:rPr>
              <a:t>https://</a:t>
            </a:r>
            <a:r>
              <a:rPr lang="fr-CH" dirty="0" smtClean="0">
                <a:hlinkClick r:id="rId16"/>
              </a:rPr>
              <a:t>arxiv.org/pdf/2504.02634</a:t>
            </a:r>
            <a:r>
              <a:rPr lang="fr-CH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74208" y="4025247"/>
            <a:ext cx="533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Today</a:t>
            </a:r>
            <a:r>
              <a:rPr lang="fr-CH" b="1" dirty="0" smtClean="0"/>
              <a:t> in 30’ : </a:t>
            </a:r>
            <a:r>
              <a:rPr lang="fr-CH" b="1" dirty="0" err="1" smtClean="0"/>
              <a:t>very</a:t>
            </a:r>
            <a:r>
              <a:rPr lang="fr-CH" b="1" dirty="0" smtClean="0"/>
              <a:t> </a:t>
            </a:r>
            <a:r>
              <a:rPr lang="fr-CH" b="1" dirty="0" err="1" smtClean="0"/>
              <a:t>selected</a:t>
            </a:r>
            <a:r>
              <a:rPr lang="fr-CH" b="1" dirty="0" smtClean="0"/>
              <a:t> </a:t>
            </a:r>
            <a:r>
              <a:rPr lang="fr-CH" b="1" dirty="0" err="1" smtClean="0"/>
              <a:t>highlights</a:t>
            </a:r>
            <a:r>
              <a:rPr lang="fr-CH" b="1" dirty="0" smtClean="0"/>
              <a:t> of the </a:t>
            </a:r>
            <a:r>
              <a:rPr lang="fr-CH" b="1" dirty="0" err="1" smtClean="0"/>
              <a:t>progress</a:t>
            </a:r>
            <a:r>
              <a:rPr lang="fr-CH" b="1" dirty="0" smtClean="0"/>
              <a:t>. </a:t>
            </a:r>
            <a:endParaRPr 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9109" y="101255"/>
            <a:ext cx="4888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Precision</a:t>
            </a:r>
            <a:r>
              <a:rPr lang="fr-CH" b="1" dirty="0" smtClean="0"/>
              <a:t> </a:t>
            </a:r>
            <a:r>
              <a:rPr lang="fr-CH" b="1" dirty="0" err="1" smtClean="0"/>
              <a:t>measurements</a:t>
            </a:r>
            <a:r>
              <a:rPr lang="fr-CH" b="1" dirty="0" smtClean="0"/>
              <a:t> as signal of new </a:t>
            </a:r>
            <a:r>
              <a:rPr lang="fr-CH" b="1" dirty="0" err="1" smtClean="0"/>
              <a:t>physics</a:t>
            </a:r>
            <a:r>
              <a:rPr lang="fr-CH" b="1" dirty="0" smtClean="0"/>
              <a:t>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9213" y="12654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15254" y="896111"/>
            <a:ext cx="486289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1600" dirty="0" smtClean="0"/>
              <a:t>(CERN archives about muon g-2):</a:t>
            </a:r>
            <a:br>
              <a:rPr lang="fr-FR" sz="1600" dirty="0" smtClean="0"/>
            </a:br>
            <a:r>
              <a:rPr lang="fr-FR" sz="1600" dirty="0" smtClean="0"/>
              <a:t>  </a:t>
            </a:r>
            <a:r>
              <a:rPr lang="fr-FR" sz="1600" i="1" dirty="0" smtClean="0"/>
              <a:t>la </a:t>
            </a:r>
            <a:r>
              <a:rPr lang="fr-FR" sz="1600" i="1" dirty="0"/>
              <a:t>seconde expérience, qui démarra en </a:t>
            </a:r>
            <a:r>
              <a:rPr lang="fr-FR" sz="1600" i="1" dirty="0">
                <a:solidFill>
                  <a:srgbClr val="00B050"/>
                </a:solidFill>
              </a:rPr>
              <a:t>1966, </a:t>
            </a:r>
            <a:r>
              <a:rPr lang="fr-FR" sz="1600" i="1" dirty="0"/>
              <a:t>alla encore plus loin en obtenant un résultat 25 fois plus précis que les valeurs précédentes. </a:t>
            </a:r>
            <a:r>
              <a:rPr lang="fr-FR" sz="1600" dirty="0">
                <a:solidFill>
                  <a:srgbClr val="FF0000"/>
                </a:solidFill>
              </a:rPr>
              <a:t>La sensibilité accrue révéla une différence quantitative entre les valeurs expérimentales et la théorie, ce qui amena rapidement les théoriciens à recalculer leurs modèles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254" y="2762273"/>
            <a:ext cx="4486991" cy="4095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93966" y="4006392"/>
            <a:ext cx="4810812" cy="876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8" y="1841061"/>
            <a:ext cx="6038072" cy="9212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636" y="840733"/>
            <a:ext cx="5359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The </a:t>
            </a:r>
            <a:r>
              <a:rPr lang="fr-CH" dirty="0" err="1" smtClean="0"/>
              <a:t>measurements</a:t>
            </a:r>
            <a:r>
              <a:rPr lang="fr-CH" dirty="0" smtClean="0"/>
              <a:t> of </a:t>
            </a:r>
            <a:r>
              <a:rPr lang="fr-CH" dirty="0" err="1">
                <a:latin typeface="Lucida Calligraphy" panose="03010101010101010101" pitchFamily="66" charset="0"/>
              </a:rPr>
              <a:t>A</a:t>
            </a:r>
            <a:r>
              <a:rPr lang="fr-CH" baseline="-25000" dirty="0" err="1">
                <a:latin typeface="Lucida Calligraphy" panose="03010101010101010101" pitchFamily="66" charset="0"/>
              </a:rPr>
              <a:t>e</a:t>
            </a:r>
            <a:r>
              <a:rPr lang="fr-CH" dirty="0" smtClean="0"/>
              <a:t>( </a:t>
            </a:r>
            <a:r>
              <a:rPr lang="fr-CH" dirty="0" err="1" smtClean="0"/>
              <a:t>equiv</a:t>
            </a:r>
            <a:r>
              <a:rPr lang="fr-CH" dirty="0" smtClean="0"/>
              <a:t>. sin</a:t>
            </a:r>
            <a:r>
              <a:rPr lang="fr-CH" baseline="30000" dirty="0" smtClean="0"/>
              <a:t>2</a:t>
            </a:r>
            <a:r>
              <a:rPr lang="fr-CH" dirty="0">
                <a:sym typeface="Symbol" panose="05050102010706020507" pitchFamily="18" charset="2"/>
              </a:rPr>
              <a:t></a:t>
            </a:r>
            <a:r>
              <a:rPr lang="fr-CH" baseline="-25000" dirty="0">
                <a:sym typeface="Symbol" panose="05050102010706020507" pitchFamily="18" charset="2"/>
              </a:rPr>
              <a:t>W</a:t>
            </a:r>
            <a:r>
              <a:rPr lang="fr-CH" baseline="30000" dirty="0">
                <a:sym typeface="Symbol" panose="05050102010706020507" pitchFamily="18" charset="2"/>
              </a:rPr>
              <a:t>eff</a:t>
            </a:r>
            <a:r>
              <a:rPr lang="fr-CH" dirty="0" smtClean="0"/>
              <a:t>) and m</a:t>
            </a:r>
            <a:r>
              <a:rPr lang="fr-CH" baseline="-25000" dirty="0" smtClean="0"/>
              <a:t>W  </a:t>
            </a:r>
            <a:r>
              <a:rPr lang="fr-CH" dirty="0" err="1" smtClean="0"/>
              <a:t>rely</a:t>
            </a:r>
            <a:r>
              <a:rPr lang="fr-CH" dirty="0" smtClean="0"/>
              <a:t>,</a:t>
            </a:r>
          </a:p>
          <a:p>
            <a:r>
              <a:rPr lang="fr-CH" dirty="0"/>
              <a:t>f</a:t>
            </a:r>
            <a:r>
              <a:rPr lang="fr-CH" dirty="0" smtClean="0"/>
              <a:t>or </a:t>
            </a:r>
            <a:r>
              <a:rPr lang="fr-CH" dirty="0" err="1" smtClean="0"/>
              <a:t>interpretation</a:t>
            </a:r>
            <a:r>
              <a:rPr lang="fr-CH" dirty="0" smtClean="0"/>
              <a:t> as New </a:t>
            </a:r>
            <a:r>
              <a:rPr lang="fr-CH" dirty="0" err="1" smtClean="0"/>
              <a:t>Physics</a:t>
            </a:r>
            <a:r>
              <a:rPr lang="fr-CH" dirty="0" smtClean="0"/>
              <a:t> (NP), on </a:t>
            </a:r>
            <a:r>
              <a:rPr lang="fr-CH" dirty="0" err="1" smtClean="0">
                <a:solidFill>
                  <a:srgbClr val="00B050"/>
                </a:solidFill>
              </a:rPr>
              <a:t>parameters</a:t>
            </a:r>
            <a:endParaRPr lang="fr-CH" dirty="0" smtClean="0">
              <a:solidFill>
                <a:srgbClr val="00B050"/>
              </a:solidFill>
            </a:endParaRPr>
          </a:p>
          <a:p>
            <a:r>
              <a:rPr lang="fr-CH" dirty="0" smtClean="0">
                <a:sym typeface="Symbol" panose="05050102010706020507" pitchFamily="18" charset="2"/>
              </a:rPr>
              <a:t></a:t>
            </a:r>
            <a:r>
              <a:rPr lang="fr-CH" baseline="-25000" dirty="0" smtClean="0">
                <a:sym typeface="Symbol" panose="05050102010706020507" pitchFamily="18" charset="2"/>
              </a:rPr>
              <a:t>QED</a:t>
            </a:r>
            <a:r>
              <a:rPr lang="fr-CH" dirty="0" smtClean="0">
                <a:sym typeface="Symbol" panose="05050102010706020507" pitchFamily="18" charset="2"/>
              </a:rPr>
              <a:t> (</a:t>
            </a:r>
            <a:r>
              <a:rPr lang="fr-CH" dirty="0" err="1" smtClean="0">
                <a:sym typeface="Symbol" panose="05050102010706020507" pitchFamily="18" charset="2"/>
              </a:rPr>
              <a:t>m</a:t>
            </a:r>
            <a:r>
              <a:rPr lang="fr-CH" baseline="-25000" dirty="0" err="1" smtClean="0">
                <a:sym typeface="Symbol" panose="05050102010706020507" pitchFamily="18" charset="2"/>
              </a:rPr>
              <a:t>Z</a:t>
            </a:r>
            <a:r>
              <a:rPr lang="fr-CH" dirty="0" smtClean="0">
                <a:sym typeface="Symbol" panose="05050102010706020507" pitchFamily="18" charset="2"/>
              </a:rPr>
              <a:t>) 1/(1-),   </a:t>
            </a:r>
            <a:r>
              <a:rPr lang="fr-CH" dirty="0" err="1" smtClean="0">
                <a:sym typeface="Symbol" panose="05050102010706020507" pitchFamily="18" charset="2"/>
              </a:rPr>
              <a:t>m</a:t>
            </a:r>
            <a:r>
              <a:rPr lang="fr-CH" baseline="-25000" dirty="0" err="1" smtClean="0">
                <a:sym typeface="Symbol" panose="05050102010706020507" pitchFamily="18" charset="2"/>
              </a:rPr>
              <a:t>top</a:t>
            </a:r>
            <a:r>
              <a:rPr lang="fr-CH" dirty="0" smtClean="0">
                <a:sym typeface="Symbol" panose="05050102010706020507" pitchFamily="18" charset="2"/>
              </a:rPr>
              <a:t>,  and </a:t>
            </a:r>
            <a:r>
              <a:rPr lang="fr-CH" dirty="0" err="1" smtClean="0">
                <a:sym typeface="Symbol" panose="05050102010706020507" pitchFamily="18" charset="2"/>
              </a:rPr>
              <a:t>m</a:t>
            </a:r>
            <a:r>
              <a:rPr lang="fr-CH" baseline="-25000" dirty="0" err="1" smtClean="0">
                <a:sym typeface="Symbol" panose="05050102010706020507" pitchFamily="18" charset="2"/>
              </a:rPr>
              <a:t>Z</a:t>
            </a:r>
            <a:r>
              <a:rPr lang="fr-CH" dirty="0" smtClean="0"/>
              <a:t> </a:t>
            </a:r>
            <a:r>
              <a:rPr lang="fr-CH" dirty="0" smtClean="0">
                <a:latin typeface="Lucida Calligraphy" panose="03010101010101010101" pitchFamily="66" charset="0"/>
              </a:rPr>
              <a:t> 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9670" y="471340"/>
            <a:ext cx="227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History</a:t>
            </a:r>
            <a:r>
              <a:rPr lang="fr-CH" dirty="0" smtClean="0"/>
              <a:t> </a:t>
            </a:r>
            <a:r>
              <a:rPr lang="fr-CH" dirty="0" err="1" smtClean="0"/>
              <a:t>repeats</a:t>
            </a:r>
            <a:r>
              <a:rPr lang="fr-CH" dirty="0" smtClean="0"/>
              <a:t> </a:t>
            </a:r>
            <a:r>
              <a:rPr lang="fr-CH" dirty="0" err="1" smtClean="0"/>
              <a:t>itself</a:t>
            </a:r>
            <a:r>
              <a:rPr lang="fr-CH" dirty="0" smtClean="0"/>
              <a:t>…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44" y="2810530"/>
            <a:ext cx="6094221" cy="884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686" y="4006392"/>
            <a:ext cx="583345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The </a:t>
            </a:r>
            <a:r>
              <a:rPr lang="fr-CH" b="1" dirty="0" err="1" smtClean="0"/>
              <a:t>great</a:t>
            </a:r>
            <a:r>
              <a:rPr lang="fr-CH" b="1" dirty="0" smtClean="0"/>
              <a:t> </a:t>
            </a:r>
            <a:r>
              <a:rPr lang="fr-CH" b="1" dirty="0" err="1" smtClean="0"/>
              <a:t>virtue</a:t>
            </a:r>
            <a:r>
              <a:rPr lang="fr-CH" b="1" dirty="0" smtClean="0"/>
              <a:t> of FCC-</a:t>
            </a:r>
            <a:r>
              <a:rPr lang="fr-CH" b="1" dirty="0" err="1" smtClean="0"/>
              <a:t>ee</a:t>
            </a:r>
            <a:r>
              <a:rPr lang="fr-CH" b="1" dirty="0" smtClean="0"/>
              <a:t> as an </a:t>
            </a:r>
            <a:r>
              <a:rPr lang="fr-CH" b="1" dirty="0" err="1" smtClean="0"/>
              <a:t>Electroweak</a:t>
            </a:r>
            <a:r>
              <a:rPr lang="fr-CH" b="1" dirty="0" smtClean="0"/>
              <a:t> </a:t>
            </a:r>
            <a:r>
              <a:rPr lang="fr-CH" b="1" dirty="0" err="1" smtClean="0"/>
              <a:t>Factory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</a:t>
            </a:r>
            <a:r>
              <a:rPr lang="fr-CH" b="1" dirty="0" err="1" smtClean="0"/>
              <a:t>that</a:t>
            </a:r>
            <a:endParaRPr lang="fr-CH" b="1" dirty="0" smtClean="0"/>
          </a:p>
          <a:p>
            <a:r>
              <a:rPr lang="fr-CH" b="1" dirty="0" err="1"/>
              <a:t>i</a:t>
            </a:r>
            <a:r>
              <a:rPr lang="fr-CH" b="1" dirty="0" err="1" smtClean="0"/>
              <a:t>t</a:t>
            </a:r>
            <a:r>
              <a:rPr lang="fr-CH" b="1" dirty="0" smtClean="0"/>
              <a:t> </a:t>
            </a:r>
            <a:r>
              <a:rPr lang="fr-CH" b="1" dirty="0" err="1" smtClean="0"/>
              <a:t>provides</a:t>
            </a:r>
            <a:r>
              <a:rPr lang="fr-CH" b="1" dirty="0" smtClean="0"/>
              <a:t> </a:t>
            </a:r>
            <a:r>
              <a:rPr lang="fr-CH" b="1" dirty="0" err="1" smtClean="0"/>
              <a:t>these</a:t>
            </a:r>
            <a:r>
              <a:rPr lang="fr-CH" b="1" dirty="0" smtClean="0"/>
              <a:t> </a:t>
            </a:r>
            <a:r>
              <a:rPr lang="fr-CH" b="1" dirty="0" err="1" smtClean="0"/>
              <a:t>three</a:t>
            </a:r>
            <a:r>
              <a:rPr lang="fr-CH" b="1" dirty="0" smtClean="0"/>
              <a:t> </a:t>
            </a:r>
            <a:r>
              <a:rPr lang="fr-CH" b="1" dirty="0" err="1" smtClean="0"/>
              <a:t>parameters</a:t>
            </a:r>
            <a:r>
              <a:rPr lang="fr-CH" b="1" dirty="0" smtClean="0"/>
              <a:t> </a:t>
            </a:r>
            <a:r>
              <a:rPr lang="fr-CH" b="1" dirty="0" err="1" smtClean="0"/>
              <a:t>with</a:t>
            </a:r>
            <a:r>
              <a:rPr lang="fr-CH" b="1" dirty="0"/>
              <a:t> </a:t>
            </a:r>
            <a:r>
              <a:rPr lang="fr-CH" b="1" dirty="0" smtClean="0"/>
              <a:t>excellent </a:t>
            </a:r>
            <a:r>
              <a:rPr lang="fr-CH" b="1" dirty="0" err="1" smtClean="0"/>
              <a:t>precision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5686" y="4883085"/>
            <a:ext cx="616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N</a:t>
            </a:r>
            <a:r>
              <a:rPr lang="fr-CH" dirty="0" err="1" smtClean="0"/>
              <a:t>either</a:t>
            </a:r>
            <a:r>
              <a:rPr lang="fr-CH" dirty="0" smtClean="0"/>
              <a:t> LC (no </a:t>
            </a:r>
            <a:r>
              <a:rPr lang="fr-CH" dirty="0" smtClean="0">
                <a:sym typeface="Symbol" panose="05050102010706020507" pitchFamily="18" charset="2"/>
              </a:rPr>
              <a:t>, ?</a:t>
            </a:r>
            <a:r>
              <a:rPr lang="fr-CH" dirty="0" err="1" smtClean="0">
                <a:sym typeface="Symbol" panose="05050102010706020507" pitchFamily="18" charset="2"/>
              </a:rPr>
              <a:t>m</a:t>
            </a:r>
            <a:r>
              <a:rPr lang="fr-CH" baseline="-25000" dirty="0" err="1" smtClean="0">
                <a:sym typeface="Symbol" panose="05050102010706020507" pitchFamily="18" charset="2"/>
              </a:rPr>
              <a:t>Z</a:t>
            </a:r>
            <a:r>
              <a:rPr lang="fr-CH" dirty="0" smtClean="0">
                <a:sym typeface="Symbol" panose="05050102010706020507" pitchFamily="18" charset="2"/>
              </a:rPr>
              <a:t> ) </a:t>
            </a:r>
            <a:r>
              <a:rPr lang="fr-CH" dirty="0" err="1" smtClean="0"/>
              <a:t>nor</a:t>
            </a:r>
            <a:r>
              <a:rPr lang="fr-CH" dirty="0" smtClean="0"/>
              <a:t> LEP3 (no </a:t>
            </a:r>
            <a:r>
              <a:rPr lang="fr-CH" dirty="0" err="1" smtClean="0"/>
              <a:t>m</a:t>
            </a:r>
            <a:r>
              <a:rPr lang="fr-CH" baseline="-25000" dirty="0" err="1" smtClean="0"/>
              <a:t>top</a:t>
            </a:r>
            <a:r>
              <a:rPr lang="fr-CH" dirty="0" smtClean="0"/>
              <a:t>) </a:t>
            </a:r>
            <a:r>
              <a:rPr lang="fr-CH" dirty="0" err="1" smtClean="0"/>
              <a:t>could</a:t>
            </a:r>
            <a:r>
              <a:rPr lang="fr-CH" dirty="0" smtClean="0"/>
              <a:t> do all of </a:t>
            </a:r>
            <a:r>
              <a:rPr lang="fr-CH" dirty="0" err="1" smtClean="0"/>
              <a:t>them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7328" y="5599522"/>
            <a:ext cx="50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B050"/>
                </a:solidFill>
              </a:rPr>
              <a:t>The g-2 story </a:t>
            </a:r>
            <a:r>
              <a:rPr lang="fr-CH" b="1" dirty="0" err="1" smtClean="0">
                <a:solidFill>
                  <a:srgbClr val="00B050"/>
                </a:solidFill>
              </a:rPr>
              <a:t>illustrates</a:t>
            </a:r>
            <a:r>
              <a:rPr lang="fr-CH" b="1" dirty="0" smtClean="0">
                <a:solidFill>
                  <a:srgbClr val="00B050"/>
                </a:solidFill>
              </a:rPr>
              <a:t> how </a:t>
            </a:r>
            <a:r>
              <a:rPr lang="fr-CH" b="1" dirty="0" err="1" smtClean="0">
                <a:solidFill>
                  <a:srgbClr val="00B050"/>
                </a:solidFill>
              </a:rPr>
              <a:t>much</a:t>
            </a:r>
            <a:r>
              <a:rPr lang="fr-CH" b="1" dirty="0" smtClean="0">
                <a:solidFill>
                  <a:srgbClr val="00B050"/>
                </a:solidFill>
              </a:rPr>
              <a:t> one </a:t>
            </a:r>
            <a:r>
              <a:rPr lang="fr-CH" b="1" dirty="0" err="1" smtClean="0">
                <a:solidFill>
                  <a:srgbClr val="00B050"/>
                </a:solidFill>
              </a:rPr>
              <a:t>would</a:t>
            </a:r>
            <a:r>
              <a:rPr lang="fr-CH" b="1" dirty="0" smtClean="0">
                <a:solidFill>
                  <a:srgbClr val="00B050"/>
                </a:solidFill>
              </a:rPr>
              <a:t> </a:t>
            </a:r>
            <a:r>
              <a:rPr lang="fr-CH" b="1" dirty="0" err="1" smtClean="0">
                <a:solidFill>
                  <a:srgbClr val="00B050"/>
                </a:solidFill>
              </a:rPr>
              <a:t>wish</a:t>
            </a:r>
            <a:r>
              <a:rPr lang="fr-CH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CH" b="1" dirty="0" smtClean="0">
                <a:solidFill>
                  <a:srgbClr val="00B050"/>
                </a:solidFill>
              </a:rPr>
              <a:t>to have a direct </a:t>
            </a:r>
            <a:r>
              <a:rPr lang="fr-CH" b="1" dirty="0" err="1" smtClean="0">
                <a:solidFill>
                  <a:srgbClr val="00B050"/>
                </a:solidFill>
              </a:rPr>
              <a:t>measurement</a:t>
            </a:r>
            <a:r>
              <a:rPr lang="fr-CH" b="1" dirty="0" smtClean="0">
                <a:solidFill>
                  <a:srgbClr val="00B050"/>
                </a:solidFill>
              </a:rPr>
              <a:t> of </a:t>
            </a:r>
            <a:r>
              <a:rPr lang="fr-CH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</a:t>
            </a:r>
            <a:r>
              <a:rPr lang="fr-CH" b="1" baseline="-25000" dirty="0" smtClean="0">
                <a:solidFill>
                  <a:srgbClr val="00B050"/>
                </a:solidFill>
                <a:sym typeface="Symbol" panose="05050102010706020507" pitchFamily="18" charset="2"/>
              </a:rPr>
              <a:t>QED</a:t>
            </a:r>
            <a:r>
              <a:rPr lang="fr-CH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(m</a:t>
            </a:r>
            <a:r>
              <a:rPr lang="fr-CH" b="1" baseline="-25000" dirty="0" smtClean="0">
                <a:solidFill>
                  <a:srgbClr val="00B050"/>
                </a:solidFill>
                <a:sym typeface="Symbol" panose="05050102010706020507" pitchFamily="18" charset="2"/>
              </a:rPr>
              <a:t></a:t>
            </a:r>
            <a:r>
              <a:rPr lang="fr-CH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)!</a:t>
            </a:r>
            <a:endParaRPr lang="fr-CH" b="1" baseline="-25000" dirty="0" smtClean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36138" y="3360061"/>
            <a:ext cx="122950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Blind </a:t>
            </a:r>
            <a:br>
              <a:rPr lang="fr-CH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fr-CH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procedure</a:t>
            </a:r>
            <a:r>
              <a:rPr lang="fr-CH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5" name="Heart 14"/>
          <p:cNvSpPr/>
          <p:nvPr/>
        </p:nvSpPr>
        <p:spPr>
          <a:xfrm>
            <a:off x="11180186" y="4006392"/>
            <a:ext cx="197966" cy="197963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12.05.2025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Blondel Electroweak measurements at FCC-ee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68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405" y="-40957"/>
            <a:ext cx="7570545" cy="6898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728" y="712510"/>
            <a:ext cx="48490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Single Jet </a:t>
            </a:r>
            <a:r>
              <a:rPr lang="fr-CH" b="1" dirty="0" err="1" smtClean="0"/>
              <a:t>tagging</a:t>
            </a:r>
            <a:r>
              <a:rPr lang="fr-CH" b="1" dirty="0" smtClean="0"/>
              <a:t> </a:t>
            </a:r>
            <a:r>
              <a:rPr lang="fr-CH" b="1" dirty="0" err="1" smtClean="0"/>
              <a:t>efficiencies</a:t>
            </a:r>
            <a:r>
              <a:rPr lang="fr-CH" b="1" dirty="0" smtClean="0"/>
              <a:t> </a:t>
            </a:r>
          </a:p>
          <a:p>
            <a:r>
              <a:rPr lang="en-US" b="1" dirty="0" smtClean="0"/>
              <a:t>arXiv:2202.03285v1 </a:t>
            </a:r>
          </a:p>
          <a:p>
            <a:r>
              <a:rPr lang="en-US" sz="1400" dirty="0"/>
              <a:t>Jet </a:t>
            </a:r>
            <a:r>
              <a:rPr lang="en-US" sz="1400" dirty="0" err="1"/>
              <a:t>Flavour</a:t>
            </a:r>
            <a:r>
              <a:rPr lang="en-US" sz="1400" dirty="0"/>
              <a:t> Tagging for Future Colliders </a:t>
            </a:r>
            <a:r>
              <a:rPr lang="en-US" sz="1400" dirty="0" smtClean="0"/>
              <a:t>with Fast Simulation </a:t>
            </a:r>
            <a:endParaRPr lang="en-US" sz="1400" dirty="0"/>
          </a:p>
          <a:p>
            <a:r>
              <a:rPr lang="en-US" dirty="0" smtClean="0"/>
              <a:t>F </a:t>
            </a:r>
            <a:r>
              <a:rPr lang="en-US" dirty="0" err="1" smtClean="0"/>
              <a:t>Bedeschi</a:t>
            </a:r>
            <a:r>
              <a:rPr lang="en-US" dirty="0" smtClean="0"/>
              <a:t> </a:t>
            </a:r>
            <a:r>
              <a:rPr lang="en-US" dirty="0"/>
              <a:t>, </a:t>
            </a:r>
            <a:r>
              <a:rPr lang="en-US" dirty="0" smtClean="0"/>
              <a:t>L </a:t>
            </a:r>
            <a:r>
              <a:rPr lang="en-US" dirty="0" err="1" smtClean="0"/>
              <a:t>Gouskos</a:t>
            </a:r>
            <a:r>
              <a:rPr lang="en-US" dirty="0" smtClean="0"/>
              <a:t>, M </a:t>
            </a:r>
            <a:r>
              <a:rPr lang="en-US" dirty="0" err="1" smtClean="0"/>
              <a:t>Selvaggi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28413" y="2212812"/>
            <a:ext cx="45769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It </a:t>
            </a:r>
            <a:r>
              <a:rPr lang="fr-CH" b="1" dirty="0" err="1" smtClean="0"/>
              <a:t>is</a:t>
            </a:r>
            <a:r>
              <a:rPr lang="fr-CH" b="1" dirty="0" smtClean="0"/>
              <a:t> possible to </a:t>
            </a:r>
            <a:r>
              <a:rPr lang="fr-CH" b="1" dirty="0" err="1" smtClean="0"/>
              <a:t>achieve</a:t>
            </a:r>
            <a:r>
              <a:rPr lang="fr-CH" b="1" dirty="0" smtClean="0"/>
              <a:t> high </a:t>
            </a:r>
            <a:r>
              <a:rPr lang="fr-CH" b="1" dirty="0" err="1" smtClean="0"/>
              <a:t>purity</a:t>
            </a:r>
            <a:r>
              <a:rPr lang="fr-CH" b="1" dirty="0" smtClean="0"/>
              <a:t> (99%) for s quarks </a:t>
            </a:r>
            <a:r>
              <a:rPr lang="fr-CH" b="1" dirty="0" err="1" smtClean="0"/>
              <a:t>with</a:t>
            </a:r>
            <a:r>
              <a:rPr lang="fr-CH" b="1" dirty="0" smtClean="0"/>
              <a:t> an </a:t>
            </a:r>
            <a:r>
              <a:rPr lang="fr-CH" b="1" dirty="0" err="1" smtClean="0"/>
              <a:t>efficiency</a:t>
            </a:r>
            <a:r>
              <a:rPr lang="fr-CH" b="1" dirty="0" smtClean="0"/>
              <a:t> of more </a:t>
            </a:r>
            <a:r>
              <a:rPr lang="fr-CH" b="1" dirty="0" err="1" smtClean="0"/>
              <a:t>than</a:t>
            </a:r>
            <a:r>
              <a:rPr lang="fr-CH" b="1" dirty="0" smtClean="0"/>
              <a:t> 10% 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4728" y="3429000"/>
            <a:ext cx="49506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THIS IS STILL 1.5 10</a:t>
            </a:r>
            <a:r>
              <a:rPr lang="fr-CH" baseline="30000" dirty="0" smtClean="0"/>
              <a:t>12 </a:t>
            </a:r>
            <a:r>
              <a:rPr lang="fr-CH" dirty="0" smtClean="0"/>
              <a:t> X 0.22 X 0.2 = </a:t>
            </a:r>
          </a:p>
          <a:p>
            <a:r>
              <a:rPr lang="fr-CH" dirty="0" smtClean="0"/>
              <a:t>6 10</a:t>
            </a:r>
            <a:r>
              <a:rPr lang="fr-CH" baseline="30000" dirty="0" smtClean="0"/>
              <a:t>10  </a:t>
            </a:r>
            <a:r>
              <a:rPr lang="fr-CH" dirty="0" smtClean="0"/>
              <a:t> single tag </a:t>
            </a:r>
            <a:r>
              <a:rPr lang="fr-CH" dirty="0" err="1" smtClean="0"/>
              <a:t>events</a:t>
            </a:r>
            <a:r>
              <a:rPr lang="fr-CH" dirty="0" smtClean="0"/>
              <a:t> and </a:t>
            </a:r>
          </a:p>
          <a:p>
            <a:r>
              <a:rPr lang="fr-CH" dirty="0"/>
              <a:t>3</a:t>
            </a:r>
            <a:r>
              <a:rPr lang="fr-CH" dirty="0" smtClean="0"/>
              <a:t> 10</a:t>
            </a:r>
            <a:r>
              <a:rPr lang="fr-CH" baseline="30000" dirty="0" smtClean="0"/>
              <a:t>9</a:t>
            </a:r>
            <a:r>
              <a:rPr lang="fr-CH" dirty="0" smtClean="0"/>
              <a:t>   double tag </a:t>
            </a:r>
            <a:r>
              <a:rPr lang="fr-CH" dirty="0" err="1" smtClean="0"/>
              <a:t>ss</a:t>
            </a:r>
            <a:r>
              <a:rPr lang="fr-CH" dirty="0" smtClean="0"/>
              <a:t> </a:t>
            </a:r>
            <a:r>
              <a:rPr lang="fr-CH" dirty="0" err="1" smtClean="0"/>
              <a:t>events</a:t>
            </a:r>
            <a:r>
              <a:rPr lang="fr-CH" dirty="0" smtClean="0"/>
              <a:t> </a:t>
            </a:r>
          </a:p>
          <a:p>
            <a:r>
              <a:rPr lang="fr-CH" dirty="0" smtClean="0"/>
              <a:t>(5 </a:t>
            </a:r>
            <a:r>
              <a:rPr lang="fr-CH" dirty="0" err="1" smtClean="0"/>
              <a:t>orders</a:t>
            </a:r>
            <a:r>
              <a:rPr lang="fr-CH" dirty="0" smtClean="0"/>
              <a:t> of magnitude </a:t>
            </a:r>
            <a:r>
              <a:rPr lang="fr-CH" dirty="0" err="1" smtClean="0"/>
              <a:t>better</a:t>
            </a:r>
            <a:r>
              <a:rPr lang="fr-CH" dirty="0" smtClean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</a:t>
            </a:r>
            <a:br>
              <a:rPr lang="fr-CH" dirty="0" smtClean="0"/>
            </a:br>
            <a:r>
              <a:rPr lang="fr-CH" dirty="0" smtClean="0"/>
              <a:t>ALEPH </a:t>
            </a:r>
            <a:r>
              <a:rPr lang="fr-CH" dirty="0" err="1" smtClean="0"/>
              <a:t>bb</a:t>
            </a:r>
            <a:r>
              <a:rPr lang="fr-CH" dirty="0" smtClean="0"/>
              <a:t> </a:t>
            </a:r>
            <a:r>
              <a:rPr lang="fr-CH" dirty="0" err="1" smtClean="0"/>
              <a:t>analysis</a:t>
            </a:r>
            <a:r>
              <a:rPr lang="fr-CH" dirty="0" smtClean="0"/>
              <a:t> 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995" y="5068298"/>
            <a:ext cx="4485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All of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smtClean="0">
                <a:sym typeface="Wingdings" panose="05000000000000000000" pitchFamily="2" charset="2"/>
              </a:rPr>
              <a:t> </a:t>
            </a:r>
            <a:r>
              <a:rPr lang="fr-CH" dirty="0" err="1" smtClean="0">
                <a:sym typeface="Wingdings" panose="05000000000000000000" pitchFamily="2" charset="2"/>
              </a:rPr>
              <a:t>s</a:t>
            </a:r>
            <a:r>
              <a:rPr lang="fr-CH" dirty="0" err="1" smtClean="0">
                <a:sym typeface="Symbol" panose="05050102010706020507" pitchFamily="18" charset="2"/>
              </a:rPr>
              <a:t>s</a:t>
            </a:r>
            <a:r>
              <a:rPr lang="fr-CH" dirty="0" smtClean="0">
                <a:sym typeface="Symbol" panose="05050102010706020507" pitchFamily="18" charset="2"/>
              </a:rPr>
              <a:t> </a:t>
            </a:r>
            <a:r>
              <a:rPr lang="fr-CH" dirty="0" smtClean="0"/>
              <a:t> </a:t>
            </a:r>
            <a:r>
              <a:rPr lang="fr-CH" dirty="0" err="1" smtClean="0"/>
              <a:t>much</a:t>
            </a:r>
            <a:r>
              <a:rPr lang="fr-CH" dirty="0" smtClean="0"/>
              <a:t> more </a:t>
            </a:r>
            <a:r>
              <a:rPr lang="fr-CH" dirty="0" err="1" smtClean="0"/>
              <a:t>precise</a:t>
            </a:r>
            <a:r>
              <a:rPr lang="fr-CH" dirty="0" smtClean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the </a:t>
            </a:r>
            <a:br>
              <a:rPr lang="fr-CH" dirty="0" smtClean="0"/>
            </a:br>
            <a:r>
              <a:rPr lang="fr-CH" dirty="0" smtClean="0"/>
              <a:t>ALEPH </a:t>
            </a:r>
            <a:r>
              <a:rPr lang="fr-CH" dirty="0" err="1" smtClean="0"/>
              <a:t>bb</a:t>
            </a:r>
            <a:r>
              <a:rPr lang="fr-CH" dirty="0" smtClean="0"/>
              <a:t> </a:t>
            </a:r>
            <a:r>
              <a:rPr lang="fr-CH" dirty="0" err="1" smtClean="0"/>
              <a:t>analysis</a:t>
            </a:r>
            <a:r>
              <a:rPr lang="fr-CH" dirty="0"/>
              <a:t> </a:t>
            </a:r>
            <a:r>
              <a:rPr lang="fr-CH" dirty="0" smtClean="0"/>
              <a:t>by factor </a:t>
            </a:r>
            <a:r>
              <a:rPr lang="fr-CH" dirty="0" err="1" smtClean="0"/>
              <a:t>sqrt</a:t>
            </a:r>
            <a:r>
              <a:rPr lang="fr-CH" dirty="0" smtClean="0"/>
              <a:t>(10</a:t>
            </a:r>
            <a:r>
              <a:rPr lang="fr-CH" baseline="30000" dirty="0" smtClean="0"/>
              <a:t>5</a:t>
            </a:r>
            <a:r>
              <a:rPr lang="fr-CH" dirty="0" smtClean="0"/>
              <a:t>)</a:t>
            </a:r>
            <a:br>
              <a:rPr lang="fr-CH" dirty="0" smtClean="0"/>
            </a:br>
            <a:r>
              <a:rPr lang="fr-CH" dirty="0" smtClean="0"/>
              <a:t>and 15 times </a:t>
            </a:r>
            <a:r>
              <a:rPr lang="fr-CH" dirty="0" err="1" smtClean="0"/>
              <a:t>smaller</a:t>
            </a:r>
            <a:r>
              <a:rPr lang="fr-CH" dirty="0" smtClean="0"/>
              <a:t> </a:t>
            </a:r>
            <a:r>
              <a:rPr lang="fr-CH" dirty="0" err="1" smtClean="0"/>
              <a:t>impurity</a:t>
            </a:r>
            <a:r>
              <a:rPr lang="fr-CH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8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12.05.2025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190500"/>
            <a:ext cx="383829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kumimoji="0" lang="fr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RECENT RESULT on </a:t>
            </a:r>
            <a:r>
              <a:rPr lang="fr-CH" sz="2400" dirty="0">
                <a:solidFill>
                  <a:prstClr val="black"/>
                </a:solidFill>
                <a:sym typeface="Symbol" panose="05050102010706020507" pitchFamily="18" charset="2"/>
              </a:rPr>
              <a:t></a:t>
            </a:r>
            <a:r>
              <a:rPr lang="fr-CH" sz="2400" baseline="-25000" dirty="0">
                <a:solidFill>
                  <a:prstClr val="black"/>
                </a:solidFill>
                <a:sym typeface="Symbol" panose="05050102010706020507" pitchFamily="18" charset="2"/>
              </a:rPr>
              <a:t>QED </a:t>
            </a:r>
            <a:r>
              <a:rPr lang="fr-CH" sz="2400" dirty="0">
                <a:solidFill>
                  <a:prstClr val="black"/>
                </a:solidFill>
                <a:sym typeface="Symbol" panose="05050102010706020507" pitchFamily="18" charset="2"/>
              </a:rPr>
              <a:t>(</a:t>
            </a:r>
            <a:r>
              <a:rPr lang="fr-CH" sz="2400" dirty="0" err="1">
                <a:solidFill>
                  <a:prstClr val="black"/>
                </a:solidFill>
                <a:sym typeface="Symbol" panose="05050102010706020507" pitchFamily="18" charset="2"/>
              </a:rPr>
              <a:t>m</a:t>
            </a:r>
            <a:r>
              <a:rPr lang="fr-CH" sz="2400" baseline="-25000" dirty="0" err="1">
                <a:solidFill>
                  <a:prstClr val="black"/>
                </a:solidFill>
                <a:sym typeface="Symbol" panose="05050102010706020507" pitchFamily="18" charset="2"/>
              </a:rPr>
              <a:t>Z</a:t>
            </a:r>
            <a:r>
              <a:rPr lang="fr-CH" sz="2400" dirty="0">
                <a:solidFill>
                  <a:prstClr val="black"/>
                </a:solidFill>
                <a:sym typeface="Symbol" panose="05050102010706020507" pitchFamily="18" charset="2"/>
              </a:rPr>
              <a:t>)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320" y="788929"/>
            <a:ext cx="106586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1. Direct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determination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of </a:t>
            </a:r>
            <a:r>
              <a:rPr kumimoji="0" lang="fr-CH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QED 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(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m</a:t>
            </a:r>
            <a:r>
              <a:rPr kumimoji="0" lang="fr-CH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Z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) (Unique to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circular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machines,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since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it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requires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&gt;&gt;10</a:t>
            </a:r>
            <a:r>
              <a:rPr kumimoji="0" lang="fr-CH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12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Z and line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shape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scan)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    1.1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so</a:t>
            </a:r>
            <a:r>
              <a:rPr kumimoji="0" lang="fr-CH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far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determined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from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the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slope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of A</a:t>
            </a:r>
            <a:r>
              <a:rPr kumimoji="0" lang="fr-CH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FB</a:t>
            </a:r>
            <a:r>
              <a:rPr kumimoji="0" lang="fr-CH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 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vs s   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±3 10</a:t>
            </a:r>
            <a:r>
              <a:rPr kumimoji="0" lang="fr-CH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-5  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(P.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Janot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2015)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   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  1.2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recent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paper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by Marc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Riembau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uses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both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s and t-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channel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e+e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- 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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e+e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- and +- at the Z pole ±0.6 10</a:t>
            </a:r>
            <a:r>
              <a:rPr kumimoji="0" lang="fr-CH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-5</a:t>
            </a:r>
            <a:endParaRPr kumimoji="0" lang="fr-CH" sz="1800" b="0" i="0" u="none" strike="noStrike" kern="120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                  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expect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5 times more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precise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fr-C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= 0.6 10</a:t>
            </a:r>
            <a:r>
              <a:rPr kumimoji="0" lang="fr-CH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-5 </a:t>
            </a:r>
            <a:r>
              <a:rPr kumimoji="0" lang="fr-C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lang="fr-CH" noProof="0" dirty="0">
                <a:latin typeface="Calibri"/>
                <a:sym typeface="Symbol" panose="05050102010706020507" pitchFamily="18" charset="2"/>
              </a:rPr>
              <a:t> </a:t>
            </a:r>
            <a:r>
              <a:rPr lang="fr-CH" dirty="0" smtClean="0">
                <a:latin typeface="Calibri"/>
                <a:sym typeface="Symbol" panose="05050102010706020507" pitchFamily="18" charset="2"/>
              </a:rPr>
              <a:t>(</a:t>
            </a:r>
            <a:r>
              <a:rPr lang="fr-CH" dirty="0" err="1" smtClean="0">
                <a:latin typeface="Calibri"/>
                <a:sym typeface="Symbol" panose="05050102010706020507" pitchFamily="18" charset="2"/>
              </a:rPr>
              <a:t>very</a:t>
            </a:r>
            <a:r>
              <a:rPr lang="fr-CH" dirty="0" smtClean="0">
                <a:latin typeface="Calibri"/>
                <a:sym typeface="Symbol" panose="05050102010706020507" pitchFamily="18" charset="2"/>
              </a:rPr>
              <a:t> important </a:t>
            </a:r>
            <a:r>
              <a:rPr lang="fr-CH" dirty="0" err="1" smtClean="0">
                <a:latin typeface="Calibri"/>
                <a:sym typeface="Symbol" panose="05050102010706020507" pitchFamily="18" charset="2"/>
              </a:rPr>
              <a:t>result</a:t>
            </a:r>
            <a:r>
              <a:rPr lang="fr-CH" dirty="0" smtClean="0">
                <a:latin typeface="Calibri"/>
                <a:sym typeface="Symbol" panose="05050102010706020507" pitchFamily="18" charset="2"/>
              </a:rPr>
              <a:t>, </a:t>
            </a:r>
            <a:r>
              <a:rPr lang="fr-CH" i="1" noProof="0" dirty="0" smtClean="0">
                <a:solidFill>
                  <a:srgbClr val="00B050"/>
                </a:solidFill>
                <a:latin typeface="Calibri"/>
                <a:sym typeface="Symbol" panose="05050102010706020507" pitchFamily="18" charset="2"/>
              </a:rPr>
              <a:t>to </a:t>
            </a:r>
            <a:r>
              <a:rPr lang="fr-CH" i="1" noProof="0" dirty="0" err="1" smtClean="0">
                <a:solidFill>
                  <a:srgbClr val="00B050"/>
                </a:solidFill>
                <a:latin typeface="Calibri"/>
                <a:sym typeface="Symbol" panose="05050102010706020507" pitchFamily="18" charset="2"/>
              </a:rPr>
              <a:t>be</a:t>
            </a:r>
            <a:r>
              <a:rPr lang="fr-CH" i="1" noProof="0" dirty="0" smtClean="0">
                <a:solidFill>
                  <a:srgbClr val="00B050"/>
                </a:solidFill>
                <a:latin typeface="Calibri"/>
                <a:sym typeface="Symbol" panose="05050102010706020507" pitchFamily="18" charset="2"/>
              </a:rPr>
              <a:t> </a:t>
            </a:r>
            <a:r>
              <a:rPr lang="fr-CH" i="1" noProof="0" dirty="0" err="1" smtClean="0">
                <a:solidFill>
                  <a:srgbClr val="00B050"/>
                </a:solidFill>
                <a:latin typeface="Calibri"/>
                <a:sym typeface="Symbol" panose="05050102010706020507" pitchFamily="18" charset="2"/>
              </a:rPr>
              <a:t>scrutinized</a:t>
            </a:r>
            <a:r>
              <a:rPr lang="fr-CH" i="1" noProof="0" dirty="0" smtClean="0">
                <a:solidFill>
                  <a:srgbClr val="00B050"/>
                </a:solidFill>
                <a:latin typeface="Calibri"/>
                <a:sym typeface="Symbol" panose="05050102010706020507" pitchFamily="18" charset="2"/>
              </a:rPr>
              <a:t> </a:t>
            </a:r>
            <a:r>
              <a:rPr lang="fr-CH" i="1" noProof="0" dirty="0" err="1" smtClean="0">
                <a:solidFill>
                  <a:srgbClr val="00B050"/>
                </a:solidFill>
                <a:latin typeface="Calibri"/>
                <a:sym typeface="Symbol" panose="05050102010706020507" pitchFamily="18" charset="2"/>
              </a:rPr>
              <a:t>further</a:t>
            </a:r>
            <a:r>
              <a:rPr lang="fr-CH" noProof="0" dirty="0" smtClean="0">
                <a:latin typeface="Calibri"/>
                <a:sym typeface="Symbol" panose="05050102010706020507" pitchFamily="18" charset="2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>
                <a:latin typeface="Calibri"/>
                <a:sym typeface="Symbol" panose="05050102010706020507" pitchFamily="18" charset="2"/>
              </a:rPr>
              <a:t> </a:t>
            </a:r>
            <a:r>
              <a:rPr lang="fr-CH" dirty="0" smtClean="0">
                <a:latin typeface="Calibri"/>
                <a:sym typeface="Symbol" panose="05050102010706020507" pitchFamily="18" charset="2"/>
              </a:rPr>
              <a:t>             Can </a:t>
            </a:r>
            <a:r>
              <a:rPr lang="fr-CH" dirty="0" err="1" smtClean="0">
                <a:latin typeface="Calibri"/>
                <a:sym typeface="Symbol" panose="05050102010706020507" pitchFamily="18" charset="2"/>
              </a:rPr>
              <a:t>this</a:t>
            </a:r>
            <a:r>
              <a:rPr lang="fr-CH" dirty="0" smtClean="0">
                <a:latin typeface="Calibri"/>
                <a:sym typeface="Symbol" panose="05050102010706020507" pitchFamily="18" charset="2"/>
              </a:rPr>
              <a:t> </a:t>
            </a:r>
            <a:r>
              <a:rPr lang="fr-CH" dirty="0" err="1" smtClean="0">
                <a:latin typeface="Calibri"/>
                <a:sym typeface="Symbol" panose="05050102010706020507" pitchFamily="18" charset="2"/>
              </a:rPr>
              <a:t>be</a:t>
            </a:r>
            <a:r>
              <a:rPr lang="fr-CH" dirty="0" smtClean="0">
                <a:latin typeface="Calibri"/>
                <a:sym typeface="Symbol" panose="05050102010706020507" pitchFamily="18" charset="2"/>
              </a:rPr>
              <a:t> </a:t>
            </a:r>
            <a:r>
              <a:rPr lang="fr-CH" dirty="0" err="1" smtClean="0">
                <a:latin typeface="Calibri"/>
                <a:sym typeface="Symbol" panose="05050102010706020507" pitchFamily="18" charset="2"/>
              </a:rPr>
              <a:t>improved</a:t>
            </a:r>
            <a:r>
              <a:rPr lang="fr-CH" dirty="0" smtClean="0">
                <a:latin typeface="Calibri"/>
                <a:sym typeface="Symbol" panose="05050102010706020507" pitchFamily="18" charset="2"/>
              </a:rPr>
              <a:t> by </a:t>
            </a:r>
            <a:r>
              <a:rPr lang="fr-CH" dirty="0" err="1" smtClean="0">
                <a:latin typeface="Calibri"/>
                <a:sym typeface="Symbol" panose="05050102010706020507" pitchFamily="18" charset="2"/>
              </a:rPr>
              <a:t>using</a:t>
            </a:r>
            <a:r>
              <a:rPr lang="fr-CH" dirty="0" smtClean="0">
                <a:latin typeface="Calibri"/>
                <a:sym typeface="Symbol" panose="05050102010706020507" pitchFamily="18" charset="2"/>
              </a:rPr>
              <a:t>  tau final states, etc…?  </a:t>
            </a:r>
            <a:r>
              <a:rPr lang="fr-CH" noProof="0" dirty="0" smtClean="0">
                <a:latin typeface="Calibri"/>
                <a:sym typeface="Symbol" panose="05050102010706020507" pitchFamily="18" charset="2"/>
              </a:rPr>
              <a:t> </a:t>
            </a:r>
            <a:endParaRPr kumimoji="0" lang="fr-CH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  <a:sym typeface="Symbol" panose="05050102010706020507" pitchFamily="18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5975"/>
            <a:ext cx="5031001" cy="1092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636" y="3204559"/>
            <a:ext cx="3532314" cy="2102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0" y="2659212"/>
            <a:ext cx="4831714" cy="31726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661108"/>
            <a:ext cx="4653966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Di-lepton distributions are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limited</a:t>
            </a:r>
            <a:endParaRPr kumimoji="0" lang="fr-C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equirements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tracker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verified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double tag and</a:t>
            </a:r>
            <a:r>
              <a:rPr kumimoji="0" lang="fr-CH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alignments</a:t>
            </a:r>
            <a:r>
              <a:rPr kumimoji="0" lang="fr-CH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fr-CH" noProof="0" dirty="0" smtClean="0">
                <a:solidFill>
                  <a:prstClr val="black"/>
                </a:solidFill>
                <a:latin typeface="Calibri"/>
              </a:rPr>
              <a:t>essential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noProof="0" dirty="0" err="1" smtClean="0">
                <a:solidFill>
                  <a:prstClr val="black"/>
                </a:solidFill>
                <a:latin typeface="Calibri"/>
              </a:rPr>
              <a:t>Stated</a:t>
            </a:r>
            <a:r>
              <a:rPr lang="fr-CH" noProof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c</a:t>
            </a:r>
            <a:r>
              <a:rPr lang="fr-CH" noProof="0" dirty="0" err="1" smtClean="0">
                <a:solidFill>
                  <a:prstClr val="black"/>
                </a:solidFill>
                <a:latin typeface="Calibri"/>
              </a:rPr>
              <a:t>oncern</a:t>
            </a:r>
            <a:r>
              <a:rPr lang="fr-CH" noProof="0" dirty="0" smtClean="0">
                <a:solidFill>
                  <a:prstClr val="black"/>
                </a:solidFill>
                <a:latin typeface="Calibri"/>
              </a:rPr>
              <a:t> about </a:t>
            </a:r>
            <a:r>
              <a:rPr lang="fr-CH" noProof="0" dirty="0" err="1" smtClean="0">
                <a:solidFill>
                  <a:prstClr val="black"/>
                </a:solidFill>
                <a:latin typeface="Calibri"/>
              </a:rPr>
              <a:t>efficiency</a:t>
            </a:r>
            <a:r>
              <a:rPr lang="fr-CH" noProof="0" dirty="0" smtClean="0">
                <a:solidFill>
                  <a:prstClr val="black"/>
                </a:solidFill>
                <a:latin typeface="Calibri"/>
              </a:rPr>
              <a:t> vs polar angle </a:t>
            </a:r>
          </a:p>
          <a:p>
            <a:pPr lvl="0"/>
            <a:r>
              <a:rPr lang="fr-CH" dirty="0" err="1">
                <a:solidFill>
                  <a:prstClr val="black"/>
                </a:solidFill>
                <a:latin typeface="Calibri"/>
              </a:rPr>
              <a:t>b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eing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possibly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different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for e and </a:t>
            </a:r>
            <a:r>
              <a:rPr lang="fr-CH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 </a:t>
            </a:r>
            <a:br>
              <a:rPr lang="fr-CH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</a:br>
            <a:r>
              <a:rPr lang="fr-CH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a</a:t>
            </a:r>
            <a:r>
              <a:rPr kumimoji="0" lang="fr-CH" sz="1800" b="0" i="0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ddressed</a:t>
            </a:r>
            <a:r>
              <a:rPr kumimoji="0" lang="fr-CH" sz="18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</a:p>
          <a:p>
            <a:pPr lvl="0"/>
            <a:r>
              <a:rPr lang="en-US" sz="1600" dirty="0" smtClean="0">
                <a:hlinkClick r:id="rId5"/>
              </a:rPr>
              <a:t>https</a:t>
            </a:r>
            <a:r>
              <a:rPr lang="en-US" sz="1600" dirty="0">
                <a:hlinkClick r:id="rId5"/>
              </a:rPr>
              <a:t>://</a:t>
            </a:r>
            <a:r>
              <a:rPr lang="en-US" sz="1600" dirty="0" smtClean="0">
                <a:hlinkClick r:id="rId5"/>
              </a:rPr>
              <a:t>doi.org/10.17181/sq5pm-c8334</a:t>
            </a:r>
            <a:r>
              <a:rPr lang="en-US" sz="1600" dirty="0" smtClean="0"/>
              <a:t> </a:t>
            </a:r>
            <a:r>
              <a:rPr lang="en-US" dirty="0" smtClean="0"/>
              <a:t>(AB)</a:t>
            </a:r>
            <a:endParaRPr kumimoji="0" lang="fr-C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noProof="0" dirty="0" smtClean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i="1" dirty="0" smtClean="0">
                <a:solidFill>
                  <a:srgbClr val="FF0000"/>
                </a:solidFill>
                <a:latin typeface="Calibri"/>
                <a:sym typeface="Wingdings" panose="05000000000000000000" pitchFamily="2" charset="2"/>
              </a:rPr>
              <a:t> </a:t>
            </a:r>
            <a:r>
              <a:rPr lang="fr-CH" i="1" dirty="0" err="1" smtClean="0">
                <a:solidFill>
                  <a:srgbClr val="FF0000"/>
                </a:solidFill>
                <a:latin typeface="Calibri"/>
              </a:rPr>
              <a:t>Efficiencies</a:t>
            </a:r>
            <a:r>
              <a:rPr lang="fr-CH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i="1" dirty="0" err="1" smtClean="0">
                <a:solidFill>
                  <a:srgbClr val="FF0000"/>
                </a:solidFill>
                <a:latin typeface="Calibri"/>
              </a:rPr>
              <a:t>will</a:t>
            </a:r>
            <a:r>
              <a:rPr lang="fr-CH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i="1" dirty="0" err="1" smtClean="0">
                <a:solidFill>
                  <a:srgbClr val="FF0000"/>
                </a:solidFill>
                <a:latin typeface="Calibri"/>
              </a:rPr>
              <a:t>be</a:t>
            </a:r>
            <a:r>
              <a:rPr lang="fr-CH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i="1" dirty="0" err="1" smtClean="0">
                <a:solidFill>
                  <a:srgbClr val="FF0000"/>
                </a:solidFill>
                <a:latin typeface="Calibri"/>
              </a:rPr>
              <a:t>measured</a:t>
            </a:r>
            <a:r>
              <a:rPr lang="fr-CH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i="1" dirty="0" err="1" smtClean="0">
                <a:solidFill>
                  <a:srgbClr val="FF0000"/>
                </a:solidFill>
                <a:latin typeface="Calibri"/>
              </a:rPr>
              <a:t>well</a:t>
            </a:r>
            <a:r>
              <a:rPr lang="fr-CH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i="1" dirty="0" err="1" smtClean="0">
                <a:solidFill>
                  <a:srgbClr val="FF0000"/>
                </a:solidFill>
                <a:latin typeface="Calibri"/>
              </a:rPr>
              <a:t>enough</a:t>
            </a:r>
            <a:r>
              <a:rPr lang="fr-CH" i="1" dirty="0" smtClean="0">
                <a:solidFill>
                  <a:srgbClr val="FF0000"/>
                </a:solidFill>
                <a:latin typeface="Calibri"/>
              </a:rPr>
              <a:t>!</a:t>
            </a:r>
            <a:endParaRPr lang="fr-CH" i="1" noProof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Blondel Electroweak measurements at FCC-ee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628" y="2366076"/>
            <a:ext cx="184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6"/>
              </a:rPr>
              <a:t>arXiv:2501.05508v1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573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176221"/>
            <a:ext cx="9006055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b="1" dirty="0" smtClean="0"/>
              <a:t>Progress on </a:t>
            </a:r>
            <a:r>
              <a:rPr lang="fr-CH" sz="2000" b="1" dirty="0" err="1" smtClean="0"/>
              <a:t>energy</a:t>
            </a:r>
            <a:r>
              <a:rPr lang="fr-CH" sz="2000" b="1" dirty="0" smtClean="0"/>
              <a:t> calibration for Z mass, </a:t>
            </a:r>
            <a:r>
              <a:rPr lang="fr-CH" sz="2000" b="1" dirty="0" err="1" smtClean="0"/>
              <a:t>width</a:t>
            </a:r>
            <a:r>
              <a:rPr lang="fr-CH" sz="2000" b="1" dirty="0" smtClean="0"/>
              <a:t> and </a:t>
            </a:r>
            <a:r>
              <a:rPr lang="fr-CH" sz="2000" b="1" dirty="0" err="1" smtClean="0"/>
              <a:t>asymmetries</a:t>
            </a:r>
            <a:r>
              <a:rPr lang="fr-CH" sz="2000" b="1" dirty="0" smtClean="0"/>
              <a:t>,  and for W mass</a:t>
            </a:r>
          </a:p>
          <a:p>
            <a:r>
              <a:rPr lang="fr-CH" sz="2000" b="1" dirty="0"/>
              <a:t> </a:t>
            </a:r>
            <a:r>
              <a:rPr lang="fr-CH" sz="2000" b="1" dirty="0" smtClean="0"/>
              <a:t>               en route </a:t>
            </a:r>
            <a:r>
              <a:rPr lang="fr-CH" sz="2000" b="1" dirty="0" err="1" smtClean="0"/>
              <a:t>towards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matching</a:t>
            </a:r>
            <a:r>
              <a:rPr lang="fr-CH" sz="2000" b="1" dirty="0" smtClean="0"/>
              <a:t> the </a:t>
            </a:r>
            <a:r>
              <a:rPr lang="fr-CH" sz="2000" b="1" dirty="0" err="1" smtClean="0"/>
              <a:t>experimental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errors</a:t>
            </a:r>
            <a:r>
              <a:rPr lang="fr-CH" sz="2000" b="1" dirty="0" smtClean="0"/>
              <a:t> (4keV)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80479"/>
            <a:ext cx="8144256" cy="21031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Use </a:t>
            </a:r>
            <a:r>
              <a:rPr lang="fr-CH" b="1" dirty="0" err="1" smtClean="0"/>
              <a:t>resonant</a:t>
            </a:r>
            <a:r>
              <a:rPr lang="fr-CH" b="1" dirty="0" smtClean="0"/>
              <a:t> </a:t>
            </a:r>
            <a:r>
              <a:rPr lang="fr-CH" b="1" dirty="0" err="1" smtClean="0"/>
              <a:t>depolarization</a:t>
            </a:r>
            <a:r>
              <a:rPr lang="fr-CH" b="1" dirty="0" smtClean="0"/>
              <a:t> RDP for </a:t>
            </a:r>
            <a:r>
              <a:rPr lang="fr-CH" b="1" dirty="0" err="1" smtClean="0"/>
              <a:t>beam</a:t>
            </a:r>
            <a:r>
              <a:rPr lang="fr-CH" b="1" dirty="0" smtClean="0"/>
              <a:t> </a:t>
            </a:r>
            <a:r>
              <a:rPr lang="fr-CH" b="1" dirty="0" err="1" smtClean="0"/>
              <a:t>energy</a:t>
            </a:r>
            <a:r>
              <a:rPr lang="fr-CH" b="1" dirty="0" smtClean="0"/>
              <a:t> calibration </a:t>
            </a:r>
            <a:r>
              <a:rPr lang="fr-CH" b="1" dirty="0" smtClean="0">
                <a:sym typeface="Symbol" panose="05050102010706020507" pitchFamily="18" charset="2"/>
              </a:rPr>
              <a:t></a:t>
            </a:r>
            <a:r>
              <a:rPr lang="fr-CH" b="1" baseline="-25000" dirty="0" smtClean="0">
                <a:sym typeface="Symbol" panose="05050102010706020507" pitchFamily="18" charset="2"/>
              </a:rPr>
              <a:t>s</a:t>
            </a:r>
            <a:r>
              <a:rPr lang="fr-CH" b="1" dirty="0" smtClean="0">
                <a:sym typeface="Symbol" panose="05050102010706020507" pitchFamily="18" charset="2"/>
              </a:rPr>
              <a:t>=</a:t>
            </a:r>
            <a:r>
              <a:rPr lang="fr-CH" b="1" dirty="0" err="1" smtClean="0">
                <a:sym typeface="Symbol" panose="05050102010706020507" pitchFamily="18" charset="2"/>
              </a:rPr>
              <a:t>E</a:t>
            </a:r>
            <a:r>
              <a:rPr lang="fr-CH" b="1" baseline="-25000" dirty="0" err="1" smtClean="0">
                <a:sym typeface="Symbol" panose="05050102010706020507" pitchFamily="18" charset="2"/>
              </a:rPr>
              <a:t>b</a:t>
            </a:r>
            <a:r>
              <a:rPr lang="fr-CH" b="1" baseline="-25000" dirty="0" smtClean="0">
                <a:sym typeface="Symbol" panose="05050102010706020507" pitchFamily="18" charset="2"/>
              </a:rPr>
              <a:t> </a:t>
            </a:r>
            <a:r>
              <a:rPr lang="fr-CH" b="1" dirty="0">
                <a:sym typeface="Symbol" panose="05050102010706020507" pitchFamily="18" charset="2"/>
              </a:rPr>
              <a:t>(</a:t>
            </a:r>
            <a:r>
              <a:rPr lang="fr-CH" b="1" dirty="0" err="1">
                <a:sym typeface="Symbol" panose="05050102010706020507" pitchFamily="18" charset="2"/>
              </a:rPr>
              <a:t>GeV</a:t>
            </a:r>
            <a:r>
              <a:rPr lang="fr-CH" b="1" dirty="0" smtClean="0">
                <a:sym typeface="Symbol" panose="05050102010706020507" pitchFamily="18" charset="2"/>
              </a:rPr>
              <a:t>)/0.440648 </a:t>
            </a:r>
            <a:r>
              <a:rPr lang="fr-CH" dirty="0" smtClean="0"/>
              <a:t>-- </a:t>
            </a:r>
            <a:r>
              <a:rPr lang="fr-CH" dirty="0" err="1" smtClean="0"/>
              <a:t>so</a:t>
            </a:r>
            <a:r>
              <a:rPr lang="fr-CH" dirty="0" smtClean="0"/>
              <a:t> far 100 </a:t>
            </a:r>
            <a:r>
              <a:rPr lang="fr-CH" dirty="0" err="1" smtClean="0"/>
              <a:t>keV</a:t>
            </a:r>
            <a:r>
              <a:rPr lang="fr-CH" dirty="0" smtClean="0"/>
              <a:t> (LEP). </a:t>
            </a:r>
            <a:r>
              <a:rPr lang="fr-CH" u="sng" dirty="0" smtClean="0">
                <a:solidFill>
                  <a:srgbClr val="FF0000"/>
                </a:solidFill>
              </a:rPr>
              <a:t>First </a:t>
            </a:r>
            <a:r>
              <a:rPr lang="fr-CH" u="sng" dirty="0" err="1" smtClean="0">
                <a:solidFill>
                  <a:srgbClr val="FF0000"/>
                </a:solidFill>
              </a:rPr>
              <a:t>studies</a:t>
            </a:r>
            <a:r>
              <a:rPr lang="fr-CH" u="sng" dirty="0" smtClean="0">
                <a:solidFill>
                  <a:srgbClr val="FF0000"/>
                </a:solidFill>
              </a:rPr>
              <a:t> of RDP </a:t>
            </a:r>
            <a:r>
              <a:rPr lang="fr-CH" dirty="0" smtClean="0"/>
              <a:t>in FCC-</a:t>
            </a:r>
            <a:r>
              <a:rPr lang="fr-CH" dirty="0" err="1" smtClean="0"/>
              <a:t>ee</a:t>
            </a:r>
            <a:r>
              <a:rPr lang="fr-CH" dirty="0" smtClean="0"/>
              <a:t> (</a:t>
            </a:r>
            <a:r>
              <a:rPr lang="fr-CH" dirty="0" err="1" smtClean="0"/>
              <a:t>Nikitin</a:t>
            </a:r>
            <a:r>
              <a:rPr lang="fr-CH" dirty="0" smtClean="0"/>
              <a:t>, Yi </a:t>
            </a:r>
            <a:r>
              <a:rPr lang="fr-CH" u="sng" dirty="0" smtClean="0"/>
              <a:t>Wu</a:t>
            </a:r>
            <a:r>
              <a:rPr lang="fr-CH" dirty="0" smtClean="0"/>
              <a:t>)</a:t>
            </a:r>
          </a:p>
          <a:p>
            <a:r>
              <a:rPr lang="fr-CH" dirty="0"/>
              <a:t> </a:t>
            </a:r>
            <a:r>
              <a:rPr lang="fr-CH" dirty="0" smtClean="0"/>
              <a:t>      </a:t>
            </a:r>
            <a:r>
              <a:rPr lang="fr-CH" dirty="0" err="1" smtClean="0"/>
              <a:t>indicate</a:t>
            </a:r>
            <a:r>
              <a:rPr lang="fr-CH" dirty="0" smtClean="0"/>
              <a:t> </a:t>
            </a:r>
            <a:r>
              <a:rPr lang="fr-CH" dirty="0" err="1" smtClean="0"/>
              <a:t>method</a:t>
            </a:r>
            <a:r>
              <a:rPr lang="fr-CH" dirty="0"/>
              <a:t> </a:t>
            </a:r>
            <a:r>
              <a:rPr lang="fr-CH" dirty="0" err="1" smtClean="0"/>
              <a:t>accuracy</a:t>
            </a:r>
            <a:r>
              <a:rPr lang="fr-CH" dirty="0" smtClean="0"/>
              <a:t> O(10-20 </a:t>
            </a:r>
            <a:r>
              <a:rPr lang="fr-CH" dirty="0" err="1" smtClean="0"/>
              <a:t>keV</a:t>
            </a:r>
            <a:r>
              <a:rPr lang="fr-CH" dirty="0" smtClean="0"/>
              <a:t>) </a:t>
            </a:r>
            <a:r>
              <a:rPr lang="fr-CH" dirty="0"/>
              <a:t> </a:t>
            </a:r>
            <a:r>
              <a:rPr lang="fr-CH" dirty="0" smtClean="0"/>
              <a:t>NB: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repeated</a:t>
            </a:r>
            <a:r>
              <a:rPr lang="fr-CH" dirty="0" smtClean="0"/>
              <a:t> 10</a:t>
            </a:r>
            <a:r>
              <a:rPr lang="fr-CH" baseline="30000" dirty="0" smtClean="0"/>
              <a:t>4</a:t>
            </a:r>
            <a:r>
              <a:rPr lang="fr-CH" dirty="0" smtClean="0"/>
              <a:t> times</a:t>
            </a:r>
            <a:br>
              <a:rPr lang="fr-CH" dirty="0" smtClean="0"/>
            </a:br>
            <a:r>
              <a:rPr lang="fr-CH" b="1" dirty="0" smtClean="0"/>
              <a:t>-- </a:t>
            </a:r>
            <a:r>
              <a:rPr lang="fr-CH" b="1" dirty="0" err="1" smtClean="0"/>
              <a:t>studies</a:t>
            </a:r>
            <a:r>
              <a:rPr lang="fr-CH" b="1" dirty="0" smtClean="0"/>
              <a:t> of </a:t>
            </a:r>
            <a:r>
              <a:rPr lang="fr-CH" b="1" dirty="0" err="1" smtClean="0"/>
              <a:t>relationship</a:t>
            </a:r>
            <a:r>
              <a:rPr lang="fr-CH" b="1" dirty="0" smtClean="0"/>
              <a:t> </a:t>
            </a:r>
            <a:r>
              <a:rPr lang="fr-CH" b="1" dirty="0" err="1" smtClean="0"/>
              <a:t>with</a:t>
            </a:r>
            <a:r>
              <a:rPr lang="fr-CH" b="1" dirty="0" smtClean="0"/>
              <a:t> </a:t>
            </a:r>
            <a:r>
              <a:rPr lang="fr-CH" b="1" dirty="0" err="1" smtClean="0"/>
              <a:t>true</a:t>
            </a:r>
            <a:r>
              <a:rPr lang="fr-CH" b="1" dirty="0" smtClean="0"/>
              <a:t> </a:t>
            </a:r>
            <a:r>
              <a:rPr lang="fr-CH" b="1" dirty="0" err="1" smtClean="0"/>
              <a:t>energy</a:t>
            </a:r>
            <a:r>
              <a:rPr lang="fr-CH" b="1" dirty="0" smtClean="0"/>
              <a:t> </a:t>
            </a:r>
            <a:r>
              <a:rPr lang="fr-CH" dirty="0" smtClean="0"/>
              <a:t>(</a:t>
            </a:r>
            <a:r>
              <a:rPr lang="fr-CH" dirty="0" err="1" smtClean="0"/>
              <a:t>affected</a:t>
            </a:r>
            <a:r>
              <a:rPr lang="fr-CH" dirty="0" smtClean="0"/>
              <a:t> by </a:t>
            </a:r>
            <a:r>
              <a:rPr lang="fr-CH" dirty="0" err="1" smtClean="0"/>
              <a:t>alignment</a:t>
            </a:r>
            <a:r>
              <a:rPr lang="fr-CH" dirty="0" smtClean="0"/>
              <a:t> </a:t>
            </a:r>
            <a:r>
              <a:rPr lang="fr-CH" dirty="0" err="1" smtClean="0"/>
              <a:t>errors</a:t>
            </a:r>
            <a:r>
              <a:rPr lang="fr-CH" dirty="0" smtClean="0"/>
              <a:t>, </a:t>
            </a:r>
            <a:r>
              <a:rPr lang="fr-CH" dirty="0" err="1" smtClean="0"/>
              <a:t>etc</a:t>
            </a:r>
            <a:r>
              <a:rPr lang="fr-CH" dirty="0" smtClean="0"/>
              <a:t>) </a:t>
            </a:r>
            <a:br>
              <a:rPr lang="fr-CH" dirty="0" smtClean="0"/>
            </a:br>
            <a:r>
              <a:rPr lang="fr-CH" dirty="0" smtClean="0"/>
              <a:t>       </a:t>
            </a:r>
            <a:r>
              <a:rPr lang="fr-CH" dirty="0" err="1" smtClean="0"/>
              <a:t>indicate</a:t>
            </a:r>
            <a:r>
              <a:rPr lang="fr-CH" dirty="0" smtClean="0"/>
              <a:t> &lt; 2 </a:t>
            </a:r>
            <a:r>
              <a:rPr lang="fr-CH" dirty="0" err="1" smtClean="0"/>
              <a:t>keV</a:t>
            </a:r>
            <a:r>
              <a:rPr lang="fr-CH" dirty="0" smtClean="0"/>
              <a:t> for 50 micron </a:t>
            </a:r>
            <a:r>
              <a:rPr lang="fr-CH" dirty="0" err="1" smtClean="0"/>
              <a:t>misalignements</a:t>
            </a:r>
            <a:r>
              <a:rPr lang="fr-CH" dirty="0" smtClean="0"/>
              <a:t> </a:t>
            </a:r>
          </a:p>
          <a:p>
            <a:r>
              <a:rPr lang="fr-CH" b="1" dirty="0" smtClean="0"/>
              <a:t>-- </a:t>
            </a:r>
            <a:r>
              <a:rPr lang="fr-CH" b="1" dirty="0" err="1" smtClean="0"/>
              <a:t>now</a:t>
            </a:r>
            <a:r>
              <a:rPr lang="fr-CH" b="1" dirty="0" smtClean="0"/>
              <a:t>: </a:t>
            </a:r>
            <a:r>
              <a:rPr lang="fr-CH" b="1" dirty="0" err="1" smtClean="0"/>
              <a:t>study</a:t>
            </a:r>
            <a:r>
              <a:rPr lang="fr-CH" b="1" dirty="0" smtClean="0"/>
              <a:t> more imperfections and machine </a:t>
            </a:r>
            <a:r>
              <a:rPr lang="fr-CH" b="1" dirty="0" err="1" smtClean="0"/>
              <a:t>statistics</a:t>
            </a:r>
            <a:r>
              <a:rPr lang="fr-CH" b="1" dirty="0" smtClean="0"/>
              <a:t/>
            </a:r>
            <a:br>
              <a:rPr lang="fr-CH" b="1" dirty="0" smtClean="0"/>
            </a:br>
            <a:r>
              <a:rPr lang="fr-CH" dirty="0" smtClean="0"/>
              <a:t>       -- </a:t>
            </a:r>
            <a:r>
              <a:rPr lang="fr-CH" dirty="0" err="1" smtClean="0"/>
              <a:t>develop</a:t>
            </a:r>
            <a:r>
              <a:rPr lang="fr-CH" dirty="0" smtClean="0"/>
              <a:t> in </a:t>
            </a:r>
            <a:r>
              <a:rPr lang="fr-CH" dirty="0" err="1" smtClean="0"/>
              <a:t>parallel</a:t>
            </a:r>
            <a:r>
              <a:rPr lang="fr-CH" dirty="0" smtClean="0"/>
              <a:t> spin </a:t>
            </a:r>
            <a:r>
              <a:rPr lang="fr-CH" dirty="0" err="1" smtClean="0"/>
              <a:t>precession</a:t>
            </a:r>
            <a:r>
              <a:rPr lang="fr-CH" dirty="0" smtClean="0"/>
              <a:t> </a:t>
            </a:r>
            <a:r>
              <a:rPr lang="fr-CH" dirty="0" err="1" smtClean="0"/>
              <a:t>measurement</a:t>
            </a:r>
            <a:r>
              <a:rPr lang="fr-CH" dirty="0" smtClean="0"/>
              <a:t> technique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797" y="884107"/>
            <a:ext cx="3715200" cy="2877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86875" y="3682183"/>
            <a:ext cx="4518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 =10</a:t>
            </a:r>
            <a:r>
              <a:rPr lang="en-US" baseline="30000" dirty="0" smtClean="0">
                <a:sym typeface="Symbol" panose="05050102010706020507" pitchFamily="18" charset="2"/>
              </a:rPr>
              <a:t>-4 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>
                <a:sym typeface="Symbol" panose="05050102010706020507" pitchFamily="18" charset="2"/>
              </a:rPr>
              <a:t>(</a:t>
            </a:r>
            <a:r>
              <a:rPr lang="en-US" dirty="0" err="1" smtClean="0">
                <a:sym typeface="Symbol" panose="05050102010706020507" pitchFamily="18" charset="2"/>
              </a:rPr>
              <a:t>E</a:t>
            </a:r>
            <a:r>
              <a:rPr lang="en-US" baseline="-25000" dirty="0" err="1" smtClean="0">
                <a:sym typeface="Symbol" panose="05050102010706020507" pitchFamily="18" charset="2"/>
              </a:rPr>
              <a:t>b</a:t>
            </a:r>
            <a:r>
              <a:rPr lang="en-US" dirty="0" smtClean="0">
                <a:sym typeface="Symbol" panose="05050102010706020507" pitchFamily="18" charset="2"/>
              </a:rPr>
              <a:t>) =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( x45.2GeV/103.5)/12</a:t>
            </a: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                              12.5 </a:t>
            </a:r>
            <a:r>
              <a:rPr lang="en-US" dirty="0" err="1" smtClean="0">
                <a:sym typeface="Symbol" panose="05050102010706020507" pitchFamily="18" charset="2"/>
              </a:rPr>
              <a:t>keV</a:t>
            </a:r>
            <a:r>
              <a:rPr lang="en-US" dirty="0" smtClean="0">
                <a:sym typeface="Symbol" panose="05050102010706020507" pitchFamily="18" charset="2"/>
              </a:rPr>
              <a:t> (</a:t>
            </a:r>
            <a:r>
              <a:rPr lang="en-US" dirty="0" err="1" smtClean="0">
                <a:sym typeface="Symbol" panose="05050102010706020507" pitchFamily="18" charset="2"/>
              </a:rPr>
              <a:t>rms</a:t>
            </a:r>
            <a:r>
              <a:rPr lang="en-US" dirty="0" smtClean="0">
                <a:sym typeface="Symbol" panose="05050102010706020507" pitchFamily="18" charset="2"/>
              </a:rPr>
              <a:t>)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3493" y="4905208"/>
            <a:ext cx="696677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Point-to-point </a:t>
            </a:r>
            <a:r>
              <a:rPr lang="fr-FR" b="1" dirty="0" err="1"/>
              <a:t>uncertainties</a:t>
            </a:r>
            <a:r>
              <a:rPr lang="fr-FR" b="1" dirty="0"/>
              <a:t> </a:t>
            </a:r>
            <a:r>
              <a:rPr lang="fr-FR" b="1" dirty="0" err="1"/>
              <a:t>can</a:t>
            </a:r>
            <a:r>
              <a:rPr lang="fr-FR" b="1" dirty="0"/>
              <a:t> </a:t>
            </a:r>
            <a:r>
              <a:rPr lang="fr-FR" b="1" dirty="0" err="1"/>
              <a:t>be</a:t>
            </a:r>
            <a:r>
              <a:rPr lang="fr-FR" b="1" dirty="0"/>
              <a:t> </a:t>
            </a:r>
            <a:r>
              <a:rPr lang="fr-FR" b="1" dirty="0" err="1"/>
              <a:t>verified</a:t>
            </a:r>
            <a:r>
              <a:rPr lang="fr-FR" b="1" dirty="0"/>
              <a:t> </a:t>
            </a:r>
            <a:r>
              <a:rPr lang="fr-FR" b="1" dirty="0" err="1"/>
              <a:t>using</a:t>
            </a:r>
            <a:r>
              <a:rPr lang="fr-FR" b="1" dirty="0"/>
              <a:t> muon pair inv. mass</a:t>
            </a:r>
          </a:p>
          <a:p>
            <a:r>
              <a:rPr lang="fr-FR" b="1" dirty="0"/>
              <a:t>at running points (20 </a:t>
            </a:r>
            <a:r>
              <a:rPr lang="fr-FR" b="1" dirty="0" err="1"/>
              <a:t>keV</a:t>
            </a:r>
            <a:r>
              <a:rPr lang="fr-FR" b="1" dirty="0"/>
              <a:t> on </a:t>
            </a:r>
            <a:r>
              <a:rPr lang="fr-FR" b="1" dirty="0" err="1"/>
              <a:t>each</a:t>
            </a:r>
            <a:r>
              <a:rPr lang="fr-FR" b="1" dirty="0"/>
              <a:t> point)   E. Perez </a:t>
            </a:r>
            <a:r>
              <a:rPr lang="fr-FR" b="1" dirty="0">
                <a:sym typeface="Wingdings" panose="05000000000000000000" pitchFamily="2" charset="2"/>
              </a:rPr>
              <a:t> 11 </a:t>
            </a:r>
            <a:r>
              <a:rPr lang="fr-FR" b="1" dirty="0" err="1">
                <a:sym typeface="Wingdings" panose="05000000000000000000" pitchFamily="2" charset="2"/>
              </a:rPr>
              <a:t>keV</a:t>
            </a:r>
            <a:r>
              <a:rPr lang="fr-FR" b="1" dirty="0">
                <a:sym typeface="Wingdings" panose="05000000000000000000" pitchFamily="2" charset="2"/>
              </a:rPr>
              <a:t> on Z </a:t>
            </a:r>
            <a:r>
              <a:rPr lang="fr-FR" b="1" dirty="0" err="1">
                <a:sym typeface="Wingdings" panose="05000000000000000000" pitchFamily="2" charset="2"/>
              </a:rPr>
              <a:t>width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>
                <a:hlinkClick r:id="rId3"/>
              </a:rPr>
              <a:t>https://repository.cern/records/h34ka-06y15</a:t>
            </a:r>
            <a:r>
              <a:rPr lang="fr-FR" b="1" dirty="0"/>
              <a:t> </a:t>
            </a:r>
            <a:endParaRPr lang="fr-FR" b="1" dirty="0" smtClean="0"/>
          </a:p>
          <a:p>
            <a:r>
              <a:rPr lang="fr-FR" b="1" dirty="0" smtClean="0">
                <a:solidFill>
                  <a:srgbClr val="C00000"/>
                </a:solidFill>
              </a:rPr>
              <a:t>*not an </a:t>
            </a:r>
            <a:r>
              <a:rPr lang="fr-FR" b="1" dirty="0" err="1" smtClean="0">
                <a:solidFill>
                  <a:srgbClr val="C00000"/>
                </a:solidFill>
              </a:rPr>
              <a:t>absolute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energy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measaurement</a:t>
            </a:r>
            <a:r>
              <a:rPr lang="fr-FR" b="1" dirty="0" smtClean="0">
                <a:solidFill>
                  <a:srgbClr val="C00000"/>
                </a:solidFill>
              </a:rPr>
              <a:t>*!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493" y="3444262"/>
            <a:ext cx="747377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Develop</a:t>
            </a:r>
            <a:r>
              <a:rPr lang="fr-CH" dirty="0" smtClean="0"/>
              <a:t> </a:t>
            </a:r>
            <a:r>
              <a:rPr lang="fr-CH" dirty="0" err="1" smtClean="0"/>
              <a:t>dedicated</a:t>
            </a:r>
            <a:r>
              <a:rPr lang="fr-CH" dirty="0" smtClean="0"/>
              <a:t> </a:t>
            </a:r>
            <a:r>
              <a:rPr lang="fr-CH" dirty="0" err="1" smtClean="0"/>
              <a:t>damping</a:t>
            </a:r>
            <a:r>
              <a:rPr lang="fr-CH" dirty="0" smtClean="0"/>
              <a:t> ring </a:t>
            </a:r>
            <a:r>
              <a:rPr lang="fr-CH" dirty="0" err="1" smtClean="0"/>
              <a:t>so</a:t>
            </a:r>
            <a:r>
              <a:rPr lang="fr-CH" dirty="0" smtClean="0"/>
              <a:t> as to </a:t>
            </a:r>
            <a:r>
              <a:rPr lang="fr-CH" dirty="0" err="1" smtClean="0"/>
              <a:t>inject</a:t>
            </a:r>
            <a:r>
              <a:rPr lang="fr-CH" dirty="0" smtClean="0"/>
              <a:t> </a:t>
            </a:r>
            <a:r>
              <a:rPr lang="fr-CH" dirty="0" err="1" smtClean="0"/>
              <a:t>polarized</a:t>
            </a:r>
            <a:r>
              <a:rPr lang="fr-CH" dirty="0" smtClean="0"/>
              <a:t> pilot </a:t>
            </a:r>
            <a:r>
              <a:rPr lang="fr-CH" dirty="0" err="1" smtClean="0"/>
              <a:t>bunches</a:t>
            </a:r>
            <a:endParaRPr lang="fr-CH" dirty="0"/>
          </a:p>
          <a:p>
            <a:r>
              <a:rPr lang="fr-CH" dirty="0" smtClean="0">
                <a:sym typeface="Wingdings" panose="05000000000000000000" pitchFamily="2" charset="2"/>
              </a:rPr>
              <a:t>Transfer line and booster ring </a:t>
            </a:r>
            <a:r>
              <a:rPr lang="fr-CH" dirty="0" err="1" smtClean="0">
                <a:sym typeface="Wingdings" panose="05000000000000000000" pitchFamily="2" charset="2"/>
              </a:rPr>
              <a:t>need</a:t>
            </a:r>
            <a:r>
              <a:rPr lang="fr-CH" dirty="0" smtClean="0">
                <a:sym typeface="Wingdings" panose="05000000000000000000" pitchFamily="2" charset="2"/>
              </a:rPr>
              <a:t> to </a:t>
            </a:r>
            <a:r>
              <a:rPr lang="fr-CH" dirty="0" err="1" smtClean="0">
                <a:sym typeface="Wingdings" panose="05000000000000000000" pitchFamily="2" charset="2"/>
              </a:rPr>
              <a:t>be</a:t>
            </a:r>
            <a:r>
              <a:rPr lang="fr-CH" dirty="0" smtClean="0">
                <a:sym typeface="Wingdings" panose="05000000000000000000" pitchFamily="2" charset="2"/>
              </a:rPr>
              <a:t> spin </a:t>
            </a:r>
            <a:r>
              <a:rPr lang="fr-CH" dirty="0" err="1" smtClean="0">
                <a:sym typeface="Wingdings" panose="05000000000000000000" pitchFamily="2" charset="2"/>
              </a:rPr>
              <a:t>matched</a:t>
            </a:r>
            <a:r>
              <a:rPr lang="fr-CH" dirty="0" smtClean="0">
                <a:sym typeface="Wingdings" panose="05000000000000000000" pitchFamily="2" charset="2"/>
              </a:rPr>
              <a:t> (at least </a:t>
            </a:r>
            <a:r>
              <a:rPr lang="fr-CH" dirty="0" err="1" smtClean="0">
                <a:sym typeface="Wingdings" panose="05000000000000000000" pitchFamily="2" charset="2"/>
              </a:rPr>
              <a:t>well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enough</a:t>
            </a:r>
            <a:r>
              <a:rPr lang="fr-CH" dirty="0" smtClean="0">
                <a:sym typeface="Wingdings" panose="05000000000000000000" pitchFamily="2" charset="2"/>
              </a:rPr>
              <a:t>)</a:t>
            </a:r>
          </a:p>
          <a:p>
            <a:r>
              <a:rPr lang="fr-CH" dirty="0" err="1" smtClean="0">
                <a:sym typeface="Wingdings" panose="05000000000000000000" pitchFamily="2" charset="2"/>
              </a:rPr>
              <a:t>Improvement</a:t>
            </a:r>
            <a:r>
              <a:rPr lang="fr-CH" dirty="0" smtClean="0">
                <a:sym typeface="Wingdings" panose="05000000000000000000" pitchFamily="2" charset="2"/>
              </a:rPr>
              <a:t> in </a:t>
            </a:r>
            <a:r>
              <a:rPr lang="fr-CH" dirty="0" err="1" smtClean="0">
                <a:sym typeface="Wingdings" panose="05000000000000000000" pitchFamily="2" charset="2"/>
              </a:rPr>
              <a:t>operation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efficiency</a:t>
            </a:r>
            <a:r>
              <a:rPr lang="fr-CH" dirty="0" smtClean="0">
                <a:sym typeface="Wingdings" panose="05000000000000000000" pitchFamily="2" charset="2"/>
              </a:rPr>
              <a:t>! </a:t>
            </a:r>
            <a:r>
              <a:rPr lang="fr-CH" dirty="0" err="1" smtClean="0">
                <a:sym typeface="Wingdings" panose="05000000000000000000" pitchFamily="2" charset="2"/>
              </a:rPr>
              <a:t>Work</a:t>
            </a:r>
            <a:r>
              <a:rPr lang="fr-CH" dirty="0" smtClean="0">
                <a:sym typeface="Wingdings" panose="05000000000000000000" pitchFamily="2" charset="2"/>
              </a:rPr>
              <a:t> at Z, </a:t>
            </a:r>
            <a:r>
              <a:rPr lang="fr-CH" dirty="0" err="1" smtClean="0">
                <a:sym typeface="Wingdings" panose="05000000000000000000" pitchFamily="2" charset="2"/>
              </a:rPr>
              <a:t>see</a:t>
            </a:r>
            <a:r>
              <a:rPr lang="fr-CH" dirty="0" smtClean="0">
                <a:sym typeface="Wingdings" panose="05000000000000000000" pitchFamily="2" charset="2"/>
              </a:rPr>
              <a:t> if </a:t>
            </a:r>
            <a:r>
              <a:rPr lang="fr-CH" dirty="0" err="1" smtClean="0">
                <a:sym typeface="Wingdings" panose="05000000000000000000" pitchFamily="2" charset="2"/>
              </a:rPr>
              <a:t>it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works</a:t>
            </a:r>
            <a:r>
              <a:rPr lang="fr-CH" dirty="0" smtClean="0">
                <a:sym typeface="Wingdings" panose="05000000000000000000" pitchFamily="2" charset="2"/>
              </a:rPr>
              <a:t> at WW or </a:t>
            </a:r>
            <a:r>
              <a:rPr lang="fr-CH" dirty="0" err="1" smtClean="0">
                <a:sym typeface="Wingdings" panose="05000000000000000000" pitchFamily="2" charset="2"/>
              </a:rPr>
              <a:t>later</a:t>
            </a:r>
            <a:endParaRPr lang="fr-CH" dirty="0">
              <a:sym typeface="Wingdings" panose="05000000000000000000" pitchFamily="2" charset="2"/>
            </a:endParaRPr>
          </a:p>
          <a:p>
            <a:r>
              <a:rPr lang="fr-CH" dirty="0" smtClean="0">
                <a:sym typeface="Wingdings" panose="05000000000000000000" pitchFamily="2" charset="2"/>
              </a:rPr>
              <a:t>(J. </a:t>
            </a:r>
            <a:r>
              <a:rPr lang="fr-CH" dirty="0" err="1" smtClean="0">
                <a:sym typeface="Wingdings" panose="05000000000000000000" pitchFamily="2" charset="2"/>
              </a:rPr>
              <a:t>Wenninger</a:t>
            </a:r>
            <a:r>
              <a:rPr lang="fr-CH" dirty="0" smtClean="0">
                <a:sym typeface="Wingdings" panose="05000000000000000000" pitchFamily="2" charset="2"/>
              </a:rPr>
              <a:t>) </a:t>
            </a:r>
            <a:r>
              <a:rPr lang="fr-CH" dirty="0" smtClean="0"/>
              <a:t>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889" y="4574525"/>
            <a:ext cx="2300140" cy="2283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981" y="4453922"/>
            <a:ext cx="2386623" cy="240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03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638" y="303829"/>
            <a:ext cx="704872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RECENT </a:t>
            </a:r>
            <a:r>
              <a:rPr lang="fr-CH" sz="2400" b="1" dirty="0"/>
              <a:t>RESULTS: </a:t>
            </a:r>
            <a:r>
              <a:rPr lang="fr-CH" sz="2400" b="1" dirty="0" err="1"/>
              <a:t>Flavour</a:t>
            </a:r>
            <a:r>
              <a:rPr lang="fr-CH" sz="2400" b="1" dirty="0"/>
              <a:t> </a:t>
            </a:r>
            <a:r>
              <a:rPr lang="fr-CH" sz="2400" b="1" dirty="0" err="1"/>
              <a:t>tagging</a:t>
            </a:r>
            <a:r>
              <a:rPr lang="fr-CH" sz="2400" b="1" dirty="0"/>
              <a:t> and </a:t>
            </a:r>
            <a:r>
              <a:rPr lang="fr-CH" sz="2400" b="1" dirty="0" err="1"/>
              <a:t>Flavour</a:t>
            </a:r>
            <a:r>
              <a:rPr lang="fr-CH" sz="2400" b="1" dirty="0"/>
              <a:t> </a:t>
            </a:r>
            <a:r>
              <a:rPr lang="fr-CH" sz="2400" b="1" dirty="0" err="1" smtClean="0"/>
              <a:t>EWPOs</a:t>
            </a:r>
            <a:r>
              <a:rPr lang="fr-CH" sz="2400" b="1" dirty="0" smtClean="0"/>
              <a:t>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814063" y="642071"/>
            <a:ext cx="11041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    </a:t>
            </a:r>
            <a:br>
              <a:rPr lang="fr-CH" sz="2400" b="1" dirty="0" smtClean="0"/>
            </a:br>
            <a:r>
              <a:rPr lang="fr-CH" sz="2000" b="1" dirty="0" smtClean="0"/>
              <a:t>in IDEA </a:t>
            </a:r>
            <a:r>
              <a:rPr lang="en-US" sz="2000" b="1" dirty="0"/>
              <a:t>arXiv:2202.03285v1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Flavour</a:t>
            </a:r>
            <a:r>
              <a:rPr lang="en-US" sz="2400" dirty="0"/>
              <a:t> Tagging for Future Colliders with Fast Simulation </a:t>
            </a:r>
          </a:p>
          <a:p>
            <a:r>
              <a:rPr lang="fr-CH" sz="2400" b="1" dirty="0" smtClean="0"/>
              <a:t>IDEA has a drift </a:t>
            </a:r>
            <a:r>
              <a:rPr lang="fr-CH" sz="2400" b="1" dirty="0" err="1" smtClean="0"/>
              <a:t>chamber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tracker</a:t>
            </a:r>
            <a:r>
              <a:rPr lang="fr-CH" sz="2400" b="1" dirty="0" smtClean="0"/>
              <a:t> (</a:t>
            </a:r>
            <a:r>
              <a:rPr lang="fr-CH" sz="2400" b="1" dirty="0" err="1" smtClean="0"/>
              <a:t>dE</a:t>
            </a:r>
            <a:r>
              <a:rPr lang="fr-CH" sz="2400" b="1" dirty="0" smtClean="0"/>
              <a:t>/dx) </a:t>
            </a:r>
            <a:br>
              <a:rPr lang="fr-CH" sz="2400" b="1" dirty="0" smtClean="0"/>
            </a:br>
            <a:r>
              <a:rPr lang="fr-CH" sz="2400" b="1" dirty="0" err="1" smtClean="0"/>
              <a:t>silicon</a:t>
            </a:r>
            <a:r>
              <a:rPr lang="fr-CH" sz="2400" b="1" dirty="0" smtClean="0"/>
              <a:t> vertex detector  and </a:t>
            </a:r>
            <a:r>
              <a:rPr lang="fr-CH" sz="2400" b="1" dirty="0" err="1" smtClean="0"/>
              <a:t>wrapper</a:t>
            </a:r>
            <a:endParaRPr lang="fr-CH" sz="2400" b="1" dirty="0"/>
          </a:p>
          <a:p>
            <a:r>
              <a:rPr lang="fr-CH" sz="2400" b="1" dirty="0" smtClean="0"/>
              <a:t>uses the </a:t>
            </a:r>
            <a:r>
              <a:rPr lang="fr-CH" sz="2400" b="1" dirty="0"/>
              <a:t>V</a:t>
            </a:r>
            <a:r>
              <a:rPr lang="fr-CH" sz="2400" b="1" dirty="0" smtClean="0"/>
              <a:t>ertex detector and </a:t>
            </a:r>
            <a:r>
              <a:rPr lang="fr-CH" sz="2400" b="1" dirty="0" err="1" smtClean="0"/>
              <a:t>wrapper</a:t>
            </a:r>
            <a:r>
              <a:rPr lang="fr-CH" sz="2400" b="1" dirty="0" smtClean="0"/>
              <a:t> as TOF </a:t>
            </a:r>
            <a:r>
              <a:rPr lang="fr-CH" sz="2400" b="1" dirty="0" err="1" smtClean="0"/>
              <a:t>with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resolution</a:t>
            </a:r>
            <a:r>
              <a:rPr lang="fr-CH" sz="2400" b="1" dirty="0" smtClean="0"/>
              <a:t> O(30ps)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018" y="4508434"/>
            <a:ext cx="11041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err="1" smtClean="0">
                <a:solidFill>
                  <a:srgbClr val="00B050"/>
                </a:solidFill>
              </a:rPr>
              <a:t>Thanks</a:t>
            </a:r>
            <a:r>
              <a:rPr lang="fr-CH" sz="2000" b="1" dirty="0" smtClean="0">
                <a:solidFill>
                  <a:srgbClr val="00B050"/>
                </a:solidFill>
              </a:rPr>
              <a:t> to </a:t>
            </a:r>
            <a:r>
              <a:rPr lang="fr-CH" sz="2000" b="1" dirty="0" err="1" smtClean="0">
                <a:solidFill>
                  <a:srgbClr val="00B050"/>
                </a:solidFill>
              </a:rPr>
              <a:t>combination</a:t>
            </a:r>
            <a:r>
              <a:rPr lang="fr-CH" sz="2000" b="1" dirty="0" smtClean="0">
                <a:solidFill>
                  <a:srgbClr val="00B050"/>
                </a:solidFill>
              </a:rPr>
              <a:t> of </a:t>
            </a:r>
            <a:r>
              <a:rPr lang="fr-CH" sz="2000" b="1" dirty="0" err="1" smtClean="0">
                <a:solidFill>
                  <a:srgbClr val="00B050"/>
                </a:solidFill>
              </a:rPr>
              <a:t>small</a:t>
            </a:r>
            <a:r>
              <a:rPr lang="fr-CH" sz="2000" b="1" dirty="0" smtClean="0">
                <a:solidFill>
                  <a:srgbClr val="00B050"/>
                </a:solidFill>
              </a:rPr>
              <a:t> </a:t>
            </a:r>
            <a:r>
              <a:rPr lang="fr-CH" sz="2000" b="1" dirty="0" err="1" smtClean="0">
                <a:solidFill>
                  <a:srgbClr val="00B050"/>
                </a:solidFill>
              </a:rPr>
              <a:t>beam</a:t>
            </a:r>
            <a:r>
              <a:rPr lang="fr-CH" sz="2000" b="1" dirty="0" smtClean="0">
                <a:solidFill>
                  <a:srgbClr val="00B050"/>
                </a:solidFill>
              </a:rPr>
              <a:t> size and </a:t>
            </a:r>
            <a:r>
              <a:rPr lang="fr-CH" sz="2000" b="1" dirty="0" err="1" smtClean="0">
                <a:solidFill>
                  <a:srgbClr val="00B050"/>
                </a:solidFill>
              </a:rPr>
              <a:t>beam</a:t>
            </a:r>
            <a:r>
              <a:rPr lang="fr-CH" sz="2000" b="1" dirty="0" smtClean="0">
                <a:solidFill>
                  <a:srgbClr val="00B050"/>
                </a:solidFill>
              </a:rPr>
              <a:t> pipe, vertex detector </a:t>
            </a:r>
            <a:r>
              <a:rPr lang="fr-CH" sz="2000" b="1" dirty="0" err="1" smtClean="0">
                <a:solidFill>
                  <a:srgbClr val="00B050"/>
                </a:solidFill>
              </a:rPr>
              <a:t>resolution</a:t>
            </a:r>
            <a:r>
              <a:rPr lang="fr-CH" sz="2000" b="1" dirty="0" smtClean="0">
                <a:solidFill>
                  <a:srgbClr val="00B050"/>
                </a:solidFill>
              </a:rPr>
              <a:t>, </a:t>
            </a:r>
            <a:r>
              <a:rPr lang="fr-CH" sz="2000" b="1" dirty="0" err="1" smtClean="0">
                <a:solidFill>
                  <a:srgbClr val="00B050"/>
                </a:solidFill>
              </a:rPr>
              <a:t>dE</a:t>
            </a:r>
            <a:r>
              <a:rPr lang="fr-CH" sz="2000" b="1" dirty="0" smtClean="0">
                <a:solidFill>
                  <a:srgbClr val="00B050"/>
                </a:solidFill>
              </a:rPr>
              <a:t>/dx and TOF, </a:t>
            </a:r>
            <a:r>
              <a:rPr lang="fr-CH" sz="2000" b="1" dirty="0" err="1" smtClean="0">
                <a:solidFill>
                  <a:srgbClr val="00B050"/>
                </a:solidFill>
              </a:rPr>
              <a:t>huge</a:t>
            </a:r>
            <a:r>
              <a:rPr lang="fr-CH" sz="2000" b="1" dirty="0" smtClean="0">
                <a:solidFill>
                  <a:srgbClr val="00B050"/>
                </a:solidFill>
              </a:rPr>
              <a:t> </a:t>
            </a:r>
            <a:r>
              <a:rPr lang="fr-CH" sz="2000" b="1" dirty="0" err="1" smtClean="0">
                <a:solidFill>
                  <a:srgbClr val="00B050"/>
                </a:solidFill>
              </a:rPr>
              <a:t>statistics</a:t>
            </a:r>
            <a:r>
              <a:rPr lang="fr-CH" sz="2000" b="1" dirty="0" smtClean="0">
                <a:solidFill>
                  <a:srgbClr val="00B050"/>
                </a:solidFill>
              </a:rPr>
              <a:t>, all </a:t>
            </a:r>
            <a:r>
              <a:rPr lang="fr-CH" sz="2000" b="1" dirty="0" err="1" smtClean="0">
                <a:solidFill>
                  <a:srgbClr val="00B050"/>
                </a:solidFill>
              </a:rPr>
              <a:t>combined</a:t>
            </a:r>
            <a:r>
              <a:rPr lang="fr-CH" sz="2000" b="1" dirty="0" smtClean="0">
                <a:solidFill>
                  <a:srgbClr val="00B050"/>
                </a:solidFill>
              </a:rPr>
              <a:t> </a:t>
            </a:r>
            <a:r>
              <a:rPr lang="fr-CH" sz="2000" b="1" dirty="0" err="1" smtClean="0">
                <a:solidFill>
                  <a:srgbClr val="00B050"/>
                </a:solidFill>
              </a:rPr>
              <a:t>with</a:t>
            </a:r>
            <a:r>
              <a:rPr lang="fr-CH" sz="2000" b="1" dirty="0" smtClean="0">
                <a:solidFill>
                  <a:srgbClr val="00B050"/>
                </a:solidFill>
              </a:rPr>
              <a:t> AI </a:t>
            </a:r>
            <a:r>
              <a:rPr lang="fr-CH" sz="2000" b="1" dirty="0" err="1" smtClean="0">
                <a:solidFill>
                  <a:srgbClr val="00B050"/>
                </a:solidFill>
              </a:rPr>
              <a:t>algorithm</a:t>
            </a:r>
            <a:r>
              <a:rPr lang="fr-CH" sz="2000" b="1" dirty="0" smtClean="0">
                <a:solidFill>
                  <a:srgbClr val="00B050"/>
                </a:solidFill>
              </a:rPr>
              <a:t>.</a:t>
            </a:r>
            <a:r>
              <a:rPr lang="fr-CH" sz="2000" b="1" dirty="0" smtClean="0">
                <a:solidFill>
                  <a:srgbClr val="FF0000"/>
                </a:solidFill>
              </a:rPr>
              <a:t/>
            </a:r>
            <a:br>
              <a:rPr lang="fr-CH" sz="2000" b="1" dirty="0" smtClean="0">
                <a:solidFill>
                  <a:srgbClr val="FF0000"/>
                </a:solidFill>
              </a:rPr>
            </a:br>
            <a:endParaRPr lang="fr-CH" sz="2000" b="1" dirty="0" smtClean="0">
              <a:solidFill>
                <a:srgbClr val="FF0000"/>
              </a:solidFill>
            </a:endParaRPr>
          </a:p>
          <a:p>
            <a:r>
              <a:rPr lang="fr-CH" sz="2000" b="1" dirty="0" smtClean="0">
                <a:solidFill>
                  <a:srgbClr val="FF0000"/>
                </a:solidFill>
              </a:rPr>
              <a:t>This </a:t>
            </a:r>
            <a:r>
              <a:rPr lang="fr-CH" sz="2000" b="1" dirty="0" err="1" smtClean="0">
                <a:solidFill>
                  <a:srgbClr val="FF0000"/>
                </a:solidFill>
              </a:rPr>
              <a:t>is</a:t>
            </a:r>
            <a:r>
              <a:rPr lang="fr-CH" sz="2000" b="1" dirty="0" smtClean="0">
                <a:solidFill>
                  <a:srgbClr val="FF0000"/>
                </a:solidFill>
              </a:rPr>
              <a:t> a </a:t>
            </a:r>
            <a:r>
              <a:rPr lang="fr-CH" sz="2000" b="1" dirty="0" err="1" smtClean="0">
                <a:solidFill>
                  <a:srgbClr val="FF0000"/>
                </a:solidFill>
              </a:rPr>
              <a:t>huge</a:t>
            </a:r>
            <a:r>
              <a:rPr lang="fr-CH" sz="2000" b="1" dirty="0" smtClean="0">
                <a:solidFill>
                  <a:srgbClr val="FF0000"/>
                </a:solidFill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</a:rPr>
              <a:t>breakthrough</a:t>
            </a:r>
            <a:r>
              <a:rPr lang="fr-CH" sz="2000" b="1" dirty="0" smtClean="0">
                <a:solidFill>
                  <a:srgbClr val="FF0000"/>
                </a:solidFill>
              </a:rPr>
              <a:t> w.r.t. LEP </a:t>
            </a:r>
            <a:r>
              <a:rPr lang="fr-CH" sz="2000" b="1" dirty="0" err="1" smtClean="0">
                <a:solidFill>
                  <a:srgbClr val="FF0000"/>
                </a:solidFill>
              </a:rPr>
              <a:t>where</a:t>
            </a:r>
            <a:r>
              <a:rPr lang="fr-CH" sz="2000" b="1" dirty="0" smtClean="0">
                <a:solidFill>
                  <a:srgbClr val="FF0000"/>
                </a:solidFill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</a:rPr>
              <a:t>efficiencies</a:t>
            </a:r>
            <a:r>
              <a:rPr lang="fr-CH" sz="2000" b="1" dirty="0" smtClean="0">
                <a:solidFill>
                  <a:srgbClr val="FF0000"/>
                </a:solidFill>
              </a:rPr>
              <a:t> of 10-15%/jet and contamination of 15% </a:t>
            </a:r>
            <a:r>
              <a:rPr lang="fr-CH" sz="2000" b="1" dirty="0" err="1" smtClean="0">
                <a:solidFill>
                  <a:srgbClr val="FF0000"/>
                </a:solidFill>
              </a:rPr>
              <a:t>was</a:t>
            </a:r>
            <a:r>
              <a:rPr lang="fr-CH" sz="2000" b="1" dirty="0" smtClean="0">
                <a:solidFill>
                  <a:srgbClr val="FF0000"/>
                </a:solidFill>
              </a:rPr>
              <a:t> the best </a:t>
            </a:r>
            <a:r>
              <a:rPr lang="fr-CH" sz="2000" b="1" dirty="0" err="1" smtClean="0">
                <a:solidFill>
                  <a:srgbClr val="FF0000"/>
                </a:solidFill>
              </a:rPr>
              <a:t>achieved</a:t>
            </a:r>
            <a:r>
              <a:rPr lang="fr-CH" sz="2000" b="1" dirty="0" smtClean="0">
                <a:solidFill>
                  <a:srgbClr val="FF0000"/>
                </a:solidFill>
              </a:rPr>
              <a:t> for b-</a:t>
            </a:r>
            <a:r>
              <a:rPr lang="fr-CH" sz="2000" b="1" dirty="0" err="1" smtClean="0">
                <a:solidFill>
                  <a:srgbClr val="FF0000"/>
                </a:solidFill>
              </a:rPr>
              <a:t>tagging</a:t>
            </a:r>
            <a:r>
              <a:rPr lang="fr-CH" sz="2000" b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fr-CH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High </a:t>
            </a:r>
            <a:r>
              <a:rPr lang="fr-CH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precision</a:t>
            </a:r>
            <a:r>
              <a:rPr lang="fr-CH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of </a:t>
            </a:r>
            <a:r>
              <a:rPr lang="fr-CH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b,c,s</a:t>
            </a:r>
            <a:r>
              <a:rPr lang="fr-CH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branching</a:t>
            </a:r>
            <a:r>
              <a:rPr lang="fr-CH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fractions and </a:t>
            </a:r>
            <a:r>
              <a:rPr lang="fr-CH" sz="20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jet charge </a:t>
            </a:r>
            <a:r>
              <a:rPr lang="fr-CH" sz="2000" b="1" u="sng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asymmeries</a:t>
            </a:r>
            <a:r>
              <a:rPr lang="fr-CH" sz="20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. 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4063" y="3067695"/>
            <a:ext cx="890497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2000" b="1" dirty="0"/>
              <a:t> </a:t>
            </a:r>
            <a:r>
              <a:rPr lang="fr-CH" sz="2000" b="1" dirty="0" err="1"/>
              <a:t>achieve</a:t>
            </a:r>
            <a:r>
              <a:rPr lang="fr-CH" sz="2000" b="1" dirty="0"/>
              <a:t> </a:t>
            </a:r>
            <a:r>
              <a:rPr lang="fr-CH" sz="2000" b="1" dirty="0" err="1"/>
              <a:t>e.g</a:t>
            </a:r>
            <a:r>
              <a:rPr lang="fr-CH" sz="2000" b="1" dirty="0"/>
              <a:t>. </a:t>
            </a:r>
            <a:endParaRPr lang="fr-CH" sz="2000" b="1" dirty="0" smtClean="0"/>
          </a:p>
          <a:p>
            <a:r>
              <a:rPr lang="fr-CH" sz="2000" b="1" dirty="0" smtClean="0"/>
              <a:t>b </a:t>
            </a:r>
            <a:r>
              <a:rPr lang="fr-CH" sz="2000" b="1" dirty="0" err="1"/>
              <a:t>tagging</a:t>
            </a:r>
            <a:r>
              <a:rPr lang="fr-CH" sz="2000" b="1" dirty="0"/>
              <a:t> </a:t>
            </a:r>
            <a:r>
              <a:rPr lang="fr-CH" sz="2000" b="1" dirty="0" err="1"/>
              <a:t>with</a:t>
            </a:r>
            <a:r>
              <a:rPr lang="fr-CH" sz="2000" b="1" dirty="0"/>
              <a:t> 75% </a:t>
            </a:r>
            <a:r>
              <a:rPr lang="fr-CH" sz="2000" b="1" dirty="0" err="1"/>
              <a:t>efficiency</a:t>
            </a:r>
            <a:r>
              <a:rPr lang="fr-CH" sz="2000" b="1" dirty="0"/>
              <a:t> for 10</a:t>
            </a:r>
            <a:r>
              <a:rPr lang="fr-CH" sz="2000" b="1" baseline="30000" dirty="0"/>
              <a:t>-3</a:t>
            </a:r>
            <a:r>
              <a:rPr lang="fr-CH" sz="2000" b="1" dirty="0"/>
              <a:t> </a:t>
            </a:r>
            <a:r>
              <a:rPr lang="fr-CH" sz="2000" b="1" dirty="0" err="1"/>
              <a:t>charm</a:t>
            </a:r>
            <a:r>
              <a:rPr lang="fr-CH" sz="2000" b="1" dirty="0"/>
              <a:t> contamination (single jet)</a:t>
            </a:r>
          </a:p>
          <a:p>
            <a:r>
              <a:rPr lang="fr-CH" sz="2000" b="1" dirty="0" smtClean="0"/>
              <a:t>c                          </a:t>
            </a:r>
            <a:r>
              <a:rPr lang="fr-CH" sz="2000" b="1" dirty="0"/>
              <a:t>60%                      2 </a:t>
            </a:r>
            <a:r>
              <a:rPr lang="fr-CH" sz="2000" b="1" dirty="0" smtClean="0"/>
              <a:t>10</a:t>
            </a:r>
            <a:r>
              <a:rPr lang="fr-CH" sz="2000" b="1" baseline="30000" dirty="0" smtClean="0"/>
              <a:t>-3</a:t>
            </a:r>
            <a:r>
              <a:rPr lang="fr-CH" sz="2000" b="1" dirty="0" smtClean="0"/>
              <a:t> </a:t>
            </a:r>
            <a:r>
              <a:rPr lang="fr-CH" sz="2000" b="1" dirty="0"/>
              <a:t>b           contamination </a:t>
            </a:r>
            <a:r>
              <a:rPr lang="fr-CH" sz="2000" dirty="0"/>
              <a:t/>
            </a:r>
            <a:br>
              <a:rPr lang="fr-CH" sz="2000" dirty="0"/>
            </a:br>
            <a:r>
              <a:rPr lang="fr-CH" sz="2000" b="1" dirty="0" smtClean="0"/>
              <a:t>s                          </a:t>
            </a:r>
            <a:r>
              <a:rPr lang="fr-CH" sz="2000" b="1" dirty="0"/>
              <a:t>10% </a:t>
            </a:r>
            <a:r>
              <a:rPr lang="fr-CH" sz="2000" b="1" dirty="0" err="1"/>
              <a:t>efficiency</a:t>
            </a:r>
            <a:r>
              <a:rPr lang="fr-CH" sz="2000" b="1" dirty="0"/>
              <a:t>   2 10</a:t>
            </a:r>
            <a:r>
              <a:rPr lang="fr-CH" sz="2000" b="1" baseline="30000" dirty="0"/>
              <a:t>-3</a:t>
            </a:r>
            <a:r>
              <a:rPr lang="fr-CH" sz="2000" b="1" dirty="0"/>
              <a:t>  </a:t>
            </a:r>
            <a:r>
              <a:rPr lang="fr-CH" sz="2000" b="1" dirty="0" err="1"/>
              <a:t>u,d</a:t>
            </a:r>
            <a:r>
              <a:rPr lang="fr-CH" sz="2000" b="1" dirty="0"/>
              <a:t>       contamination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84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9" y="1361440"/>
            <a:ext cx="8093677" cy="3801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4100" y="113587"/>
            <a:ext cx="9187195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dirty="0"/>
              <a:t>This </a:t>
            </a:r>
            <a:r>
              <a:rPr lang="fr-CH" sz="2160" dirty="0" err="1"/>
              <a:t>picture</a:t>
            </a:r>
            <a:r>
              <a:rPr lang="fr-CH" sz="2160" dirty="0"/>
              <a:t> </a:t>
            </a:r>
            <a:r>
              <a:rPr lang="fr-CH" sz="2160" dirty="0" err="1"/>
              <a:t>is</a:t>
            </a:r>
            <a:r>
              <a:rPr lang="fr-CH" sz="2160" dirty="0"/>
              <a:t> relevant to Neutrino, </a:t>
            </a:r>
            <a:r>
              <a:rPr lang="fr-CH" sz="2160" dirty="0" err="1"/>
              <a:t>Dark</a:t>
            </a:r>
            <a:r>
              <a:rPr lang="fr-CH" sz="2160" dirty="0"/>
              <a:t> </a:t>
            </a:r>
            <a:r>
              <a:rPr lang="fr-CH" sz="2160" dirty="0" err="1"/>
              <a:t>sectors</a:t>
            </a:r>
            <a:r>
              <a:rPr lang="fr-CH" sz="2160" dirty="0"/>
              <a:t> and High </a:t>
            </a:r>
            <a:r>
              <a:rPr lang="fr-CH" sz="2160" dirty="0" err="1"/>
              <a:t>Energy</a:t>
            </a:r>
            <a:r>
              <a:rPr lang="fr-CH" sz="2160" dirty="0"/>
              <a:t> </a:t>
            </a:r>
            <a:r>
              <a:rPr lang="fr-CH" sz="2160" dirty="0" err="1"/>
              <a:t>Frontiers</a:t>
            </a:r>
            <a:r>
              <a:rPr lang="fr-CH" sz="2160" dirty="0"/>
              <a:t>. </a:t>
            </a:r>
            <a:br>
              <a:rPr lang="fr-CH" sz="2160" dirty="0"/>
            </a:br>
            <a:r>
              <a:rPr lang="fr-CH" sz="2160" dirty="0"/>
              <a:t> FCC-</a:t>
            </a:r>
            <a:r>
              <a:rPr lang="fr-CH" sz="2160" dirty="0" err="1"/>
              <a:t>ee</a:t>
            </a:r>
            <a:r>
              <a:rPr lang="fr-CH" sz="2160" dirty="0"/>
              <a:t>  (Z) </a:t>
            </a:r>
            <a:r>
              <a:rPr lang="fr-CH" sz="2160" dirty="0" err="1"/>
              <a:t>compared</a:t>
            </a:r>
            <a:r>
              <a:rPr lang="fr-CH" sz="2160" dirty="0"/>
              <a:t> to the </a:t>
            </a:r>
            <a:r>
              <a:rPr lang="fr-CH" sz="2160" dirty="0" err="1"/>
              <a:t>other</a:t>
            </a:r>
            <a:r>
              <a:rPr lang="fr-CH" sz="2160" dirty="0"/>
              <a:t> machines for right-</a:t>
            </a:r>
            <a:r>
              <a:rPr lang="fr-CH" sz="2160" dirty="0" err="1"/>
              <a:t>handed</a:t>
            </a:r>
            <a:r>
              <a:rPr lang="fr-CH" sz="2160" dirty="0"/>
              <a:t> (</a:t>
            </a:r>
            <a:r>
              <a:rPr lang="fr-CH" sz="2160" dirty="0" err="1"/>
              <a:t>sterile</a:t>
            </a:r>
            <a:r>
              <a:rPr lang="fr-CH" sz="2160" dirty="0"/>
              <a:t>) neutrinos</a:t>
            </a:r>
          </a:p>
          <a:p>
            <a:r>
              <a:rPr lang="fr-CH" sz="2160" dirty="0"/>
              <a:t> How close </a:t>
            </a:r>
            <a:r>
              <a:rPr lang="fr-CH" sz="2160" dirty="0" err="1"/>
              <a:t>can</a:t>
            </a:r>
            <a:r>
              <a:rPr lang="fr-CH" sz="2160" dirty="0"/>
              <a:t> </a:t>
            </a:r>
            <a:r>
              <a:rPr lang="fr-CH" sz="2160" dirty="0" err="1"/>
              <a:t>we</a:t>
            </a:r>
            <a:r>
              <a:rPr lang="fr-CH" sz="2160" dirty="0"/>
              <a:t> </a:t>
            </a:r>
            <a:r>
              <a:rPr lang="fr-CH" sz="2160" dirty="0" err="1"/>
              <a:t>get</a:t>
            </a:r>
            <a:r>
              <a:rPr lang="fr-CH" sz="2160" dirty="0"/>
              <a:t> to the ‘</a:t>
            </a:r>
            <a:r>
              <a:rPr lang="fr-CH" sz="2160" dirty="0" err="1"/>
              <a:t>see-saw</a:t>
            </a:r>
            <a:r>
              <a:rPr lang="fr-CH" sz="2160" dirty="0"/>
              <a:t> </a:t>
            </a:r>
            <a:r>
              <a:rPr lang="fr-CH" sz="2160" dirty="0" err="1"/>
              <a:t>limit</a:t>
            </a:r>
            <a:r>
              <a:rPr lang="fr-CH" sz="2160" dirty="0"/>
              <a:t>’? </a:t>
            </a:r>
            <a:endParaRPr lang="en-GB" sz="216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 FCC-ee status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BFFD-6ACE-4186-BB5D-92E7BB2BB754}" type="slidenum">
              <a:rPr lang="en-GB" smtClean="0"/>
              <a:t>25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170653" y="5358579"/>
            <a:ext cx="10358477" cy="14219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160" dirty="0"/>
              <a:t>-- the </a:t>
            </a:r>
            <a:r>
              <a:rPr lang="fr-CH" sz="2160" dirty="0" err="1"/>
              <a:t>purple</a:t>
            </a:r>
            <a:r>
              <a:rPr lang="fr-CH" sz="2160" dirty="0"/>
              <a:t> line shows the </a:t>
            </a:r>
            <a:r>
              <a:rPr lang="fr-CH" sz="2160" dirty="0" smtClean="0"/>
              <a:t>95% </a:t>
            </a:r>
            <a:r>
              <a:rPr lang="fr-CH" sz="2160" dirty="0"/>
              <a:t>C</a:t>
            </a:r>
            <a:r>
              <a:rPr lang="fr-CH" sz="2160" dirty="0" smtClean="0"/>
              <a:t>L </a:t>
            </a:r>
            <a:r>
              <a:rPr lang="fr-CH" sz="2160" dirty="0" err="1" smtClean="0"/>
              <a:t>limit</a:t>
            </a:r>
            <a:r>
              <a:rPr lang="fr-CH" sz="2160" dirty="0" smtClean="0"/>
              <a:t> if no HNL </a:t>
            </a:r>
            <a:r>
              <a:rPr lang="fr-CH" sz="2160" dirty="0" err="1" smtClean="0"/>
              <a:t>is</a:t>
            </a:r>
            <a:r>
              <a:rPr lang="fr-CH" sz="2160" dirty="0" smtClean="0"/>
              <a:t> </a:t>
            </a:r>
            <a:r>
              <a:rPr lang="fr-CH" sz="2160" dirty="0" err="1" smtClean="0"/>
              <a:t>observed</a:t>
            </a:r>
            <a:r>
              <a:rPr lang="fr-CH" sz="2160" dirty="0" smtClean="0"/>
              <a:t>. (</a:t>
            </a:r>
            <a:r>
              <a:rPr lang="fr-CH" sz="2160" dirty="0" err="1"/>
              <a:t>here</a:t>
            </a:r>
            <a:r>
              <a:rPr lang="fr-CH" sz="2160" dirty="0"/>
              <a:t> for 10</a:t>
            </a:r>
            <a:r>
              <a:rPr lang="fr-CH" sz="2160" baseline="30000" dirty="0"/>
              <a:t>12</a:t>
            </a:r>
            <a:r>
              <a:rPr lang="fr-CH" sz="2160" dirty="0"/>
              <a:t> Z), </a:t>
            </a:r>
          </a:p>
          <a:p>
            <a:r>
              <a:rPr lang="fr-CH" sz="2160" dirty="0"/>
              <a:t>-- the horizontal line </a:t>
            </a:r>
            <a:r>
              <a:rPr lang="fr-CH" sz="2160" dirty="0" err="1"/>
              <a:t>represents</a:t>
            </a:r>
            <a:r>
              <a:rPr lang="fr-CH" sz="2160" dirty="0"/>
              <a:t> the </a:t>
            </a:r>
            <a:r>
              <a:rPr lang="fr-CH" sz="2160" dirty="0" err="1"/>
              <a:t>sensitivity</a:t>
            </a:r>
            <a:r>
              <a:rPr lang="fr-CH" sz="2160" dirty="0"/>
              <a:t> to </a:t>
            </a:r>
            <a:r>
              <a:rPr lang="fr-CH" sz="2160" b="1" dirty="0" err="1"/>
              <a:t>mixing</a:t>
            </a:r>
            <a:r>
              <a:rPr lang="fr-CH" sz="2160" b="1" dirty="0"/>
              <a:t> of neutrinos </a:t>
            </a:r>
            <a:r>
              <a:rPr lang="fr-CH" sz="2160" dirty="0"/>
              <a:t>to the </a:t>
            </a:r>
            <a:r>
              <a:rPr lang="fr-CH" sz="2160" dirty="0" err="1"/>
              <a:t>dark</a:t>
            </a:r>
            <a:r>
              <a:rPr lang="fr-CH" sz="2160" dirty="0"/>
              <a:t> </a:t>
            </a:r>
            <a:r>
              <a:rPr lang="fr-CH" sz="2160" dirty="0" err="1"/>
              <a:t>sector</a:t>
            </a:r>
            <a:r>
              <a:rPr lang="fr-CH" sz="2160" dirty="0"/>
              <a:t>,</a:t>
            </a:r>
          </a:p>
          <a:p>
            <a:r>
              <a:rPr lang="fr-CH" sz="2160" dirty="0" err="1"/>
              <a:t>using</a:t>
            </a:r>
            <a:r>
              <a:rPr lang="fr-CH" sz="2160" dirty="0"/>
              <a:t> </a:t>
            </a:r>
            <a:r>
              <a:rPr lang="fr-CH" sz="2160" dirty="0" err="1"/>
              <a:t>EWPOs</a:t>
            </a:r>
            <a:r>
              <a:rPr lang="fr-CH" sz="2160" dirty="0"/>
              <a:t> (G</a:t>
            </a:r>
            <a:r>
              <a:rPr lang="fr-CH" sz="2160" baseline="-25000" dirty="0"/>
              <a:t>F</a:t>
            </a:r>
            <a:r>
              <a:rPr lang="fr-CH" sz="2160" dirty="0"/>
              <a:t> vs sin</a:t>
            </a:r>
            <a:r>
              <a:rPr lang="fr-CH" sz="2160" baseline="30000" dirty="0"/>
              <a:t>2</a:t>
            </a:r>
            <a:r>
              <a:rPr lang="fr-CH" sz="2160" dirty="0">
                <a:sym typeface="Symbol"/>
              </a:rPr>
              <a:t></a:t>
            </a:r>
            <a:r>
              <a:rPr lang="fr-CH" sz="2160" baseline="-25000" dirty="0">
                <a:sym typeface="Symbol"/>
              </a:rPr>
              <a:t>W</a:t>
            </a:r>
            <a:r>
              <a:rPr lang="fr-CH" sz="2160" baseline="30000" dirty="0">
                <a:sym typeface="Symbol"/>
              </a:rPr>
              <a:t>eff </a:t>
            </a:r>
            <a:r>
              <a:rPr lang="fr-CH" sz="2160" dirty="0">
                <a:sym typeface="Symbol"/>
              </a:rPr>
              <a:t>and </a:t>
            </a:r>
            <a:r>
              <a:rPr lang="fr-CH" sz="2160" dirty="0" err="1">
                <a:sym typeface="Symbol"/>
              </a:rPr>
              <a:t>m</a:t>
            </a:r>
            <a:r>
              <a:rPr lang="fr-CH" sz="2160" baseline="-25000" dirty="0" err="1">
                <a:sym typeface="Symbol"/>
              </a:rPr>
              <a:t>Z</a:t>
            </a:r>
            <a:r>
              <a:rPr lang="fr-CH" sz="2160" dirty="0">
                <a:sym typeface="Symbol"/>
              </a:rPr>
              <a:t>, m</a:t>
            </a:r>
            <a:r>
              <a:rPr lang="fr-CH" sz="2160" baseline="-25000" dirty="0">
                <a:sym typeface="Symbol"/>
              </a:rPr>
              <a:t>W</a:t>
            </a:r>
            <a:r>
              <a:rPr lang="fr-CH" sz="2160" dirty="0">
                <a:sym typeface="Symbol"/>
              </a:rPr>
              <a:t>, tau </a:t>
            </a:r>
            <a:r>
              <a:rPr lang="fr-CH" sz="2160" dirty="0" err="1">
                <a:sym typeface="Symbol"/>
              </a:rPr>
              <a:t>decays</a:t>
            </a:r>
            <a:r>
              <a:rPr lang="fr-CH" sz="2160" dirty="0">
                <a:sym typeface="Symbol"/>
              </a:rPr>
              <a:t>) </a:t>
            </a:r>
            <a:r>
              <a:rPr lang="fr-CH" sz="2160" dirty="0" err="1"/>
              <a:t>which</a:t>
            </a:r>
            <a:r>
              <a:rPr lang="fr-CH" sz="2160" dirty="0"/>
              <a:t> </a:t>
            </a:r>
            <a:r>
              <a:rPr lang="fr-CH" sz="2160" dirty="0" err="1"/>
              <a:t>extends</a:t>
            </a:r>
            <a:r>
              <a:rPr lang="fr-CH" sz="2160" dirty="0"/>
              <a:t> </a:t>
            </a:r>
            <a:r>
              <a:rPr lang="fr-CH" sz="2160" dirty="0" err="1"/>
              <a:t>sensitivity</a:t>
            </a:r>
            <a:endParaRPr lang="fr-CH" sz="2160" dirty="0"/>
          </a:p>
          <a:p>
            <a:r>
              <a:rPr lang="fr-CH" sz="2160" dirty="0"/>
              <a:t>to 10</a:t>
            </a:r>
            <a:r>
              <a:rPr lang="fr-CH" sz="2160" baseline="30000" dirty="0"/>
              <a:t>-5 </a:t>
            </a:r>
            <a:r>
              <a:rPr lang="fr-CH" sz="2160" dirty="0" err="1"/>
              <a:t>mixing</a:t>
            </a:r>
            <a:r>
              <a:rPr lang="fr-CH" sz="2160" dirty="0"/>
              <a:t> all the </a:t>
            </a:r>
            <a:r>
              <a:rPr lang="fr-CH" sz="2160" dirty="0" err="1"/>
              <a:t>way</a:t>
            </a:r>
            <a:r>
              <a:rPr lang="fr-CH" sz="2160" dirty="0"/>
              <a:t> to </a:t>
            </a:r>
            <a:r>
              <a:rPr lang="fr-CH" sz="2160" dirty="0" err="1"/>
              <a:t>very</a:t>
            </a:r>
            <a:r>
              <a:rPr lang="fr-CH" sz="2160" dirty="0"/>
              <a:t> high </a:t>
            </a:r>
            <a:r>
              <a:rPr lang="fr-CH" sz="2160" dirty="0" err="1"/>
              <a:t>energies</a:t>
            </a:r>
            <a:r>
              <a:rPr lang="fr-CH" sz="2160" dirty="0"/>
              <a:t> (500-1000 </a:t>
            </a:r>
            <a:r>
              <a:rPr lang="fr-CH" sz="2160" dirty="0" err="1"/>
              <a:t>TeV</a:t>
            </a:r>
            <a:r>
              <a:rPr lang="fr-CH" sz="2160" dirty="0"/>
              <a:t> at least). </a:t>
            </a:r>
            <a:r>
              <a:rPr lang="fr-CH" sz="2160" dirty="0" err="1"/>
              <a:t>arxiv</a:t>
            </a:r>
            <a:r>
              <a:rPr lang="fr-CH" sz="2160" dirty="0"/>
              <a:t>:</a:t>
            </a:r>
            <a:r>
              <a:rPr lang="en-CH" sz="2160" dirty="0"/>
              <a:t>2011.04725</a:t>
            </a:r>
            <a:r>
              <a:rPr lang="en-US" sz="2160" dirty="0"/>
              <a:t> </a:t>
            </a:r>
            <a:endParaRPr lang="en-GB" sz="216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2888" r="12647" b="-2888"/>
          <a:stretch/>
        </p:blipFill>
        <p:spPr>
          <a:xfrm>
            <a:off x="264160" y="1301131"/>
            <a:ext cx="3769360" cy="391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95" t="31514" r="14872" b="16296"/>
          <a:stretch/>
        </p:blipFill>
        <p:spPr>
          <a:xfrm>
            <a:off x="330544" y="1140022"/>
            <a:ext cx="11530911" cy="477213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16.06.2025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FCC-ee status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94E9-2A27-4C2F-B231-28C1275A48B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93EA09-2400-E7D5-3E5B-E556B11334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8" name="Content Placeholder 5">
            <a:extLst>
              <a:ext uri="{FF2B5EF4-FFF2-40B4-BE49-F238E27FC236}">
                <a16:creationId xmlns:a16="http://schemas.microsoft.com/office/drawing/2014/main" id="{AE3BD2AE-BF5D-94F0-57EA-0B3B05ED3134}"/>
              </a:ext>
            </a:extLst>
          </p:cNvPr>
          <p:cNvGraphicFramePr>
            <a:graphicFrameLocks/>
          </p:cNvGraphicFramePr>
          <p:nvPr/>
        </p:nvGraphicFramePr>
        <p:xfrm>
          <a:off x="156105" y="859307"/>
          <a:ext cx="11914160" cy="5872071"/>
        </p:xfrm>
        <a:graphic>
          <a:graphicData uri="http://schemas.openxmlformats.org/drawingml/2006/table">
            <a:tbl>
              <a:tblPr firstRow="1" bandRow="1"/>
              <a:tblGrid>
                <a:gridCol w="29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16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923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436838272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656770343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950003352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857376332"/>
                    </a:ext>
                  </a:extLst>
                </a:gridCol>
                <a:gridCol w="313852">
                  <a:extLst>
                    <a:ext uri="{9D8B030D-6E8A-4147-A177-3AD203B41FA5}">
                      <a16:colId xmlns:a16="http://schemas.microsoft.com/office/drawing/2014/main" val="3477369395"/>
                    </a:ext>
                  </a:extLst>
                </a:gridCol>
                <a:gridCol w="281856">
                  <a:extLst>
                    <a:ext uri="{9D8B030D-6E8A-4147-A177-3AD203B41FA5}">
                      <a16:colId xmlns:a16="http://schemas.microsoft.com/office/drawing/2014/main" val="3808759949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622084184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464158128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3758331998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231906010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804511511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762523244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86750906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3534367037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539389564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3033895602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452781312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2071890334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3789349140"/>
                    </a:ext>
                  </a:extLst>
                </a:gridCol>
                <a:gridCol w="297854">
                  <a:extLst>
                    <a:ext uri="{9D8B030D-6E8A-4147-A177-3AD203B41FA5}">
                      <a16:colId xmlns:a16="http://schemas.microsoft.com/office/drawing/2014/main" val="1916931030"/>
                    </a:ext>
                  </a:extLst>
                </a:gridCol>
              </a:tblGrid>
              <a:tr h="508463"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2024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2027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2028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2029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2030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2031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2032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2033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10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550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Rounded Rectangle 9">
            <a:extLst>
              <a:ext uri="{FF2B5EF4-FFF2-40B4-BE49-F238E27FC236}">
                <a16:creationId xmlns:a16="http://schemas.microsoft.com/office/drawing/2014/main" id="{B42A419C-2CC6-7038-488C-2FCFCC1CAC7D}"/>
              </a:ext>
            </a:extLst>
          </p:cNvPr>
          <p:cNvSpPr/>
          <p:nvPr/>
        </p:nvSpPr>
        <p:spPr>
          <a:xfrm>
            <a:off x="202395" y="2301524"/>
            <a:ext cx="1465045" cy="542222"/>
          </a:xfrm>
          <a:prstGeom prst="roundRect">
            <a:avLst/>
          </a:prstGeom>
          <a:solidFill>
            <a:srgbClr val="0C377B">
              <a:lumMod val="40000"/>
              <a:lumOff val="60000"/>
            </a:srgbClr>
          </a:solidFill>
          <a:ln w="9525" cap="flat" cmpd="sng" algn="ctr">
            <a:solidFill>
              <a:srgbClr val="CC0099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FS Report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update</a:t>
            </a:r>
          </a:p>
        </p:txBody>
      </p:sp>
      <p:sp>
        <p:nvSpPr>
          <p:cNvPr id="40" name="Rounded Rectangle 31">
            <a:extLst>
              <a:ext uri="{FF2B5EF4-FFF2-40B4-BE49-F238E27FC236}">
                <a16:creationId xmlns:a16="http://schemas.microsoft.com/office/drawing/2014/main" id="{732FA709-916C-CA37-11FF-53F2B825F555}"/>
              </a:ext>
            </a:extLst>
          </p:cNvPr>
          <p:cNvSpPr/>
          <p:nvPr/>
        </p:nvSpPr>
        <p:spPr>
          <a:xfrm>
            <a:off x="1667440" y="1344520"/>
            <a:ext cx="3214739" cy="542222"/>
          </a:xfrm>
          <a:prstGeom prst="roundRect">
            <a:avLst/>
          </a:prstGeom>
          <a:solidFill>
            <a:srgbClr val="99CCFF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Pre-TDR Phase</a:t>
            </a:r>
          </a:p>
        </p:txBody>
      </p:sp>
      <p:sp>
        <p:nvSpPr>
          <p:cNvPr id="41" name="Rounded Rectangle 33">
            <a:extLst>
              <a:ext uri="{FF2B5EF4-FFF2-40B4-BE49-F238E27FC236}">
                <a16:creationId xmlns:a16="http://schemas.microsoft.com/office/drawing/2014/main" id="{AACAB647-3992-8E5B-95E2-AB46BAC9CEA5}"/>
              </a:ext>
            </a:extLst>
          </p:cNvPr>
          <p:cNvSpPr/>
          <p:nvPr/>
        </p:nvSpPr>
        <p:spPr>
          <a:xfrm>
            <a:off x="4946129" y="1343795"/>
            <a:ext cx="4703626" cy="542221"/>
          </a:xfrm>
          <a:prstGeom prst="roundRect">
            <a:avLst/>
          </a:prstGeom>
          <a:solidFill>
            <a:srgbClr val="99CCFF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TDR Phase</a:t>
            </a:r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01CE27BC-80A3-E01D-F2A1-1DE0F9DBA21E}"/>
              </a:ext>
            </a:extLst>
          </p:cNvPr>
          <p:cNvSpPr/>
          <p:nvPr/>
        </p:nvSpPr>
        <p:spPr>
          <a:xfrm>
            <a:off x="156106" y="1335669"/>
            <a:ext cx="1465045" cy="566941"/>
          </a:xfrm>
          <a:prstGeom prst="roundRect">
            <a:avLst/>
          </a:prstGeom>
          <a:solidFill>
            <a:srgbClr val="0C377B">
              <a:lumMod val="20000"/>
              <a:lumOff val="80000"/>
            </a:srgbClr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Feasibility Study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raphic 42" descr="Pin">
            <a:extLst>
              <a:ext uri="{FF2B5EF4-FFF2-40B4-BE49-F238E27FC236}">
                <a16:creationId xmlns:a16="http://schemas.microsoft.com/office/drawing/2014/main" id="{ED9523F1-1D28-740C-17AD-DD9525AC92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8074" y="1656491"/>
            <a:ext cx="710229" cy="71022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38B96C9-FB7E-3839-F687-025420D16956}"/>
              </a:ext>
            </a:extLst>
          </p:cNvPr>
          <p:cNvGrpSpPr/>
          <p:nvPr/>
        </p:nvGrpSpPr>
        <p:grpSpPr>
          <a:xfrm>
            <a:off x="1379768" y="2056743"/>
            <a:ext cx="615661" cy="576741"/>
            <a:chOff x="6234726" y="2760924"/>
            <a:chExt cx="540000" cy="540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A4DFB87-B9B6-C4BE-CD82-F55BC077A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CC454C3-E05F-A6FA-77A2-9DD67A62E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id="{04ADFA71-473B-80D0-1FBC-812ACE367CB0}"/>
              </a:ext>
            </a:extLst>
          </p:cNvPr>
          <p:cNvSpPr/>
          <p:nvPr/>
        </p:nvSpPr>
        <p:spPr>
          <a:xfrm>
            <a:off x="4442653" y="2939116"/>
            <a:ext cx="974738" cy="376404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Project Decision</a:t>
            </a:r>
          </a:p>
        </p:txBody>
      </p:sp>
      <p:sp>
        <p:nvSpPr>
          <p:cNvPr id="52" name="Rounded Rectangle 33">
            <a:extLst>
              <a:ext uri="{FF2B5EF4-FFF2-40B4-BE49-F238E27FC236}">
                <a16:creationId xmlns:a16="http://schemas.microsoft.com/office/drawing/2014/main" id="{01CB3E32-735E-08F8-F20B-711659B7938C}"/>
              </a:ext>
            </a:extLst>
          </p:cNvPr>
          <p:cNvSpPr/>
          <p:nvPr/>
        </p:nvSpPr>
        <p:spPr>
          <a:xfrm>
            <a:off x="1845139" y="5428486"/>
            <a:ext cx="3064863" cy="404118"/>
          </a:xfrm>
          <a:prstGeom prst="roundRect">
            <a:avLst/>
          </a:prstGeom>
          <a:solidFill>
            <a:srgbClr val="FF9900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Concept Design update</a:t>
            </a:r>
          </a:p>
        </p:txBody>
      </p:sp>
      <p:pic>
        <p:nvPicPr>
          <p:cNvPr id="55" name="Graphic 54" descr="Crane with solid fill">
            <a:extLst>
              <a:ext uri="{FF2B5EF4-FFF2-40B4-BE49-F238E27FC236}">
                <a16:creationId xmlns:a16="http://schemas.microsoft.com/office/drawing/2014/main" id="{02751E91-82F9-D977-2C40-4A4339328AD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82493" y="4811931"/>
            <a:ext cx="629920" cy="629920"/>
          </a:xfrm>
          <a:prstGeom prst="rect">
            <a:avLst/>
          </a:prstGeom>
        </p:spPr>
      </p:pic>
      <p:sp>
        <p:nvSpPr>
          <p:cNvPr id="56" name="Rounded Rectangle 9">
            <a:extLst>
              <a:ext uri="{FF2B5EF4-FFF2-40B4-BE49-F238E27FC236}">
                <a16:creationId xmlns:a16="http://schemas.microsoft.com/office/drawing/2014/main" id="{1DA659B2-CBC0-F541-9214-D2521DDF016B}"/>
              </a:ext>
            </a:extLst>
          </p:cNvPr>
          <p:cNvSpPr/>
          <p:nvPr/>
        </p:nvSpPr>
        <p:spPr>
          <a:xfrm>
            <a:off x="9659331" y="5355674"/>
            <a:ext cx="1476497" cy="53772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CC0099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Start construction</a:t>
            </a:r>
          </a:p>
        </p:txBody>
      </p:sp>
      <p:sp>
        <p:nvSpPr>
          <p:cNvPr id="59" name="Rounded Rectangle 6">
            <a:extLst>
              <a:ext uri="{FF2B5EF4-FFF2-40B4-BE49-F238E27FC236}">
                <a16:creationId xmlns:a16="http://schemas.microsoft.com/office/drawing/2014/main" id="{C0FCCD71-8C91-4CE0-AB74-7217CE8B8F6F}"/>
              </a:ext>
            </a:extLst>
          </p:cNvPr>
          <p:cNvSpPr/>
          <p:nvPr/>
        </p:nvSpPr>
        <p:spPr>
          <a:xfrm>
            <a:off x="983228" y="6112178"/>
            <a:ext cx="1513667" cy="566941"/>
          </a:xfrm>
          <a:prstGeom prst="roundRect">
            <a:avLst/>
          </a:prstGeom>
          <a:solidFill>
            <a:srgbClr val="FF99CC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Detector EOI submissions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Rounded Rectangle 6">
            <a:extLst>
              <a:ext uri="{FF2B5EF4-FFF2-40B4-BE49-F238E27FC236}">
                <a16:creationId xmlns:a16="http://schemas.microsoft.com/office/drawing/2014/main" id="{DE7C86B0-BF88-9A60-9938-CC7D801917C5}"/>
              </a:ext>
            </a:extLst>
          </p:cNvPr>
          <p:cNvSpPr/>
          <p:nvPr/>
        </p:nvSpPr>
        <p:spPr>
          <a:xfrm>
            <a:off x="4571710" y="6128817"/>
            <a:ext cx="1730099" cy="566941"/>
          </a:xfrm>
          <a:prstGeom prst="roundRect">
            <a:avLst/>
          </a:prstGeom>
          <a:solidFill>
            <a:srgbClr val="FF99CC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FC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formation, call for CDRs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Rounded Rectangle 6">
            <a:extLst>
              <a:ext uri="{FF2B5EF4-FFF2-40B4-BE49-F238E27FC236}">
                <a16:creationId xmlns:a16="http://schemas.microsoft.com/office/drawing/2014/main" id="{1A6A3450-F8E6-C69F-FFFE-E4D1FAD5532F}"/>
              </a:ext>
            </a:extLst>
          </p:cNvPr>
          <p:cNvSpPr/>
          <p:nvPr/>
        </p:nvSpPr>
        <p:spPr>
          <a:xfrm>
            <a:off x="7845023" y="6128817"/>
            <a:ext cx="1810286" cy="566941"/>
          </a:xfrm>
          <a:prstGeom prst="roundRect">
            <a:avLst/>
          </a:prstGeom>
          <a:solidFill>
            <a:srgbClr val="FF99CC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Detector CDRs submitted to FC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Rounded Rectangle 6">
            <a:extLst>
              <a:ext uri="{FF2B5EF4-FFF2-40B4-BE49-F238E27FC236}">
                <a16:creationId xmlns:a16="http://schemas.microsoft.com/office/drawing/2014/main" id="{E63CA649-7A19-5C7B-076A-2C06536F548D}"/>
              </a:ext>
            </a:extLst>
          </p:cNvPr>
          <p:cNvSpPr/>
          <p:nvPr/>
        </p:nvSpPr>
        <p:spPr>
          <a:xfrm>
            <a:off x="1738595" y="2339141"/>
            <a:ext cx="1404772" cy="504605"/>
          </a:xfrm>
          <a:prstGeom prst="roundRect">
            <a:avLst/>
          </a:prstGeom>
          <a:solidFill>
            <a:srgbClr val="4D4D4D">
              <a:lumMod val="20000"/>
              <a:lumOff val="80000"/>
            </a:srgbClr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ESPPU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2025/26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ounded Rectangle 33">
            <a:extLst>
              <a:ext uri="{FF2B5EF4-FFF2-40B4-BE49-F238E27FC236}">
                <a16:creationId xmlns:a16="http://schemas.microsoft.com/office/drawing/2014/main" id="{EBE042E1-A20A-6EB8-086E-2FFD843EA562}"/>
              </a:ext>
            </a:extLst>
          </p:cNvPr>
          <p:cNvSpPr/>
          <p:nvPr/>
        </p:nvSpPr>
        <p:spPr>
          <a:xfrm>
            <a:off x="9743681" y="1340747"/>
            <a:ext cx="2292213" cy="542221"/>
          </a:xfrm>
          <a:prstGeom prst="roundRect">
            <a:avLst/>
          </a:prstGeom>
          <a:solidFill>
            <a:srgbClr val="99CCFF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Construction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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Rounded Rectangle 33">
            <a:extLst>
              <a:ext uri="{FF2B5EF4-FFF2-40B4-BE49-F238E27FC236}">
                <a16:creationId xmlns:a16="http://schemas.microsoft.com/office/drawing/2014/main" id="{1578C1B8-1E47-B6B0-C0DA-3997E9CE2982}"/>
              </a:ext>
            </a:extLst>
          </p:cNvPr>
          <p:cNvSpPr/>
          <p:nvPr/>
        </p:nvSpPr>
        <p:spPr>
          <a:xfrm>
            <a:off x="7309329" y="5426474"/>
            <a:ext cx="2303612" cy="404118"/>
          </a:xfrm>
          <a:prstGeom prst="roundRect">
            <a:avLst/>
          </a:prstGeom>
          <a:solidFill>
            <a:srgbClr val="FF9900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Construction Design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62E1DB-7747-4920-D711-609F19EC08DE}"/>
              </a:ext>
            </a:extLst>
          </p:cNvPr>
          <p:cNvGrpSpPr>
            <a:grpSpLocks noChangeAspect="1"/>
          </p:cNvGrpSpPr>
          <p:nvPr/>
        </p:nvGrpSpPr>
        <p:grpSpPr>
          <a:xfrm>
            <a:off x="4624089" y="2376298"/>
            <a:ext cx="615661" cy="581317"/>
            <a:chOff x="4333017" y="2114253"/>
            <a:chExt cx="1219048" cy="12190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BFA68E-45F7-D80D-828B-96EC1EDA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017" y="2114253"/>
              <a:ext cx="1219048" cy="12190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8987CA-708E-F2A0-0864-F5F0C383A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566" y="2421324"/>
              <a:ext cx="361950" cy="609600"/>
            </a:xfrm>
            <a:prstGeom prst="rect">
              <a:avLst/>
            </a:prstGeom>
          </p:spPr>
        </p:pic>
      </p:grp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30A1D0D-3AA7-EA9A-BCF5-DC4BF0BAF35B}"/>
              </a:ext>
            </a:extLst>
          </p:cNvPr>
          <p:cNvSpPr/>
          <p:nvPr/>
        </p:nvSpPr>
        <p:spPr>
          <a:xfrm>
            <a:off x="8195196" y="2350537"/>
            <a:ext cx="1465045" cy="533389"/>
          </a:xfrm>
          <a:prstGeom prst="roundRect">
            <a:avLst/>
          </a:prstGeom>
          <a:solidFill>
            <a:srgbClr val="0C377B">
              <a:lumMod val="40000"/>
              <a:lumOff val="60000"/>
            </a:srgbClr>
          </a:solidFill>
          <a:ln w="9525" cap="flat" cmpd="sng" algn="ctr">
            <a:solidFill>
              <a:srgbClr val="CC0099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update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001A8C-65A9-BE20-83A1-7033FABFA5DD}"/>
              </a:ext>
            </a:extLst>
          </p:cNvPr>
          <p:cNvGrpSpPr/>
          <p:nvPr/>
        </p:nvGrpSpPr>
        <p:grpSpPr>
          <a:xfrm>
            <a:off x="9268355" y="2060924"/>
            <a:ext cx="615661" cy="576741"/>
            <a:chOff x="6234726" y="2760924"/>
            <a:chExt cx="540000" cy="540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5FCCD18-B913-0B8F-44DC-503DD61DE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A23C05B-6318-30F0-2843-C41577FB8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9" name="Rounded Rectangle 33">
            <a:extLst>
              <a:ext uri="{FF2B5EF4-FFF2-40B4-BE49-F238E27FC236}">
                <a16:creationId xmlns:a16="http://schemas.microsoft.com/office/drawing/2014/main" id="{A2577572-E2DF-B1E3-FB25-FEB75010B531}"/>
              </a:ext>
            </a:extLst>
          </p:cNvPr>
          <p:cNvSpPr/>
          <p:nvPr/>
        </p:nvSpPr>
        <p:spPr>
          <a:xfrm>
            <a:off x="4947763" y="5425612"/>
            <a:ext cx="2303612" cy="404118"/>
          </a:xfrm>
          <a:prstGeom prst="roundRect">
            <a:avLst/>
          </a:prstGeom>
          <a:solidFill>
            <a:srgbClr val="FF9900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Tender Design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D448FABD-5A42-11FC-E81E-036AD8CAAFCB}"/>
              </a:ext>
            </a:extLst>
          </p:cNvPr>
          <p:cNvSpPr/>
          <p:nvPr/>
        </p:nvSpPr>
        <p:spPr>
          <a:xfrm>
            <a:off x="9718925" y="3467944"/>
            <a:ext cx="2316970" cy="501749"/>
          </a:xfrm>
          <a:prstGeom prst="roundRect">
            <a:avLst/>
          </a:prstGeom>
          <a:solidFill>
            <a:srgbClr val="4D4D4D">
              <a:lumMod val="20000"/>
              <a:lumOff val="80000"/>
            </a:srgbClr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engineering design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963C629B-F031-868F-C48F-E505848E34F8}"/>
              </a:ext>
            </a:extLst>
          </p:cNvPr>
          <p:cNvSpPr/>
          <p:nvPr/>
        </p:nvSpPr>
        <p:spPr>
          <a:xfrm rot="10800000" flipH="1">
            <a:off x="2218048" y="3821502"/>
            <a:ext cx="266676" cy="616172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A4044D87-478A-56F3-DA45-1C5FFF20134B}"/>
              </a:ext>
            </a:extLst>
          </p:cNvPr>
          <p:cNvSpPr/>
          <p:nvPr/>
        </p:nvSpPr>
        <p:spPr>
          <a:xfrm rot="10800000" flipH="1">
            <a:off x="1561300" y="5217652"/>
            <a:ext cx="288530" cy="455981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6">
            <a:extLst>
              <a:ext uri="{FF2B5EF4-FFF2-40B4-BE49-F238E27FC236}">
                <a16:creationId xmlns:a16="http://schemas.microsoft.com/office/drawing/2014/main" id="{844C656C-A8E8-1960-D398-435D6082C81A}"/>
              </a:ext>
            </a:extLst>
          </p:cNvPr>
          <p:cNvSpPr/>
          <p:nvPr/>
        </p:nvSpPr>
        <p:spPr>
          <a:xfrm>
            <a:off x="690540" y="4728350"/>
            <a:ext cx="1293696" cy="566941"/>
          </a:xfrm>
          <a:prstGeom prst="roundRect">
            <a:avLst/>
          </a:prstGeom>
          <a:solidFill>
            <a:srgbClr val="FFCC00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Phase 1 Site Investigations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Arrow: Bent 18">
            <a:extLst>
              <a:ext uri="{FF2B5EF4-FFF2-40B4-BE49-F238E27FC236}">
                <a16:creationId xmlns:a16="http://schemas.microsoft.com/office/drawing/2014/main" id="{C15E54BD-32F7-B46F-DA53-623DE7AF8EB1}"/>
              </a:ext>
            </a:extLst>
          </p:cNvPr>
          <p:cNvSpPr/>
          <p:nvPr/>
        </p:nvSpPr>
        <p:spPr>
          <a:xfrm rot="10800000" flipH="1">
            <a:off x="4922722" y="5232033"/>
            <a:ext cx="288530" cy="455981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Bent 19">
            <a:extLst>
              <a:ext uri="{FF2B5EF4-FFF2-40B4-BE49-F238E27FC236}">
                <a16:creationId xmlns:a16="http://schemas.microsoft.com/office/drawing/2014/main" id="{FD613123-B446-8D30-B942-39DD8E01B489}"/>
              </a:ext>
            </a:extLst>
          </p:cNvPr>
          <p:cNvSpPr/>
          <p:nvPr/>
        </p:nvSpPr>
        <p:spPr>
          <a:xfrm rot="10800000" flipH="1">
            <a:off x="4790452" y="3821501"/>
            <a:ext cx="256720" cy="1958525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6">
            <a:extLst>
              <a:ext uri="{FF2B5EF4-FFF2-40B4-BE49-F238E27FC236}">
                <a16:creationId xmlns:a16="http://schemas.microsoft.com/office/drawing/2014/main" id="{DE16E851-0131-4E68-1AE0-C77F8B72F541}"/>
              </a:ext>
            </a:extLst>
          </p:cNvPr>
          <p:cNvSpPr/>
          <p:nvPr/>
        </p:nvSpPr>
        <p:spPr>
          <a:xfrm>
            <a:off x="2535159" y="4185964"/>
            <a:ext cx="7114596" cy="388926"/>
          </a:xfrm>
          <a:prstGeom prst="roundRect">
            <a:avLst/>
          </a:prstGeom>
          <a:solidFill>
            <a:srgbClr val="00FF99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Environmental Impact study &amp; Authorization Process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FC3F33D9-186C-3A15-C693-479937CD657C}"/>
              </a:ext>
            </a:extLst>
          </p:cNvPr>
          <p:cNvSpPr/>
          <p:nvPr/>
        </p:nvSpPr>
        <p:spPr>
          <a:xfrm rot="10800000" flipH="1">
            <a:off x="7110955" y="5246413"/>
            <a:ext cx="288530" cy="455981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6">
            <a:extLst>
              <a:ext uri="{FF2B5EF4-FFF2-40B4-BE49-F238E27FC236}">
                <a16:creationId xmlns:a16="http://schemas.microsoft.com/office/drawing/2014/main" id="{3D513D92-F47B-2001-6A71-DC4C2C78B371}"/>
              </a:ext>
            </a:extLst>
          </p:cNvPr>
          <p:cNvSpPr/>
          <p:nvPr/>
        </p:nvSpPr>
        <p:spPr>
          <a:xfrm>
            <a:off x="3740413" y="4716562"/>
            <a:ext cx="3470704" cy="571312"/>
          </a:xfrm>
          <a:prstGeom prst="roundRect">
            <a:avLst/>
          </a:prstGeom>
          <a:solidFill>
            <a:srgbClr val="FFCC00"/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Phase 2 Site Investigations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Rounded Rectangle 6">
            <a:extLst>
              <a:ext uri="{FF2B5EF4-FFF2-40B4-BE49-F238E27FC236}">
                <a16:creationId xmlns:a16="http://schemas.microsoft.com/office/drawing/2014/main" id="{CF4A34FD-18A1-BF82-5744-794C1A9E66A1}"/>
              </a:ext>
            </a:extLst>
          </p:cNvPr>
          <p:cNvSpPr/>
          <p:nvPr/>
        </p:nvSpPr>
        <p:spPr>
          <a:xfrm>
            <a:off x="202395" y="3463763"/>
            <a:ext cx="9447360" cy="501749"/>
          </a:xfrm>
          <a:prstGeom prst="roundRect">
            <a:avLst/>
          </a:prstGeom>
          <a:solidFill>
            <a:srgbClr val="4D4D4D">
              <a:lumMod val="20000"/>
              <a:lumOff val="80000"/>
            </a:srgbClr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accelerator design, technical infrastructure design, R&amp;D, towards TDR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162E961-9A0F-E7F6-D5AB-702962A02CB3}"/>
              </a:ext>
            </a:extLst>
          </p:cNvPr>
          <p:cNvGrpSpPr/>
          <p:nvPr/>
        </p:nvGrpSpPr>
        <p:grpSpPr>
          <a:xfrm>
            <a:off x="2811376" y="2048168"/>
            <a:ext cx="615661" cy="576741"/>
            <a:chOff x="-1219048" y="3333377"/>
            <a:chExt cx="540000" cy="54000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248813F-2232-1A04-901A-CC1D6C5FD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5A7EFB1-ECEF-C54E-D909-FC8A383E3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71" name="Rounded Rectangle 9">
            <a:extLst>
              <a:ext uri="{FF2B5EF4-FFF2-40B4-BE49-F238E27FC236}">
                <a16:creationId xmlns:a16="http://schemas.microsoft.com/office/drawing/2014/main" id="{F31CA7C3-62B1-7971-429C-B48E82EDBAAA}"/>
              </a:ext>
            </a:extLst>
          </p:cNvPr>
          <p:cNvSpPr/>
          <p:nvPr/>
        </p:nvSpPr>
        <p:spPr>
          <a:xfrm>
            <a:off x="3177508" y="2336158"/>
            <a:ext cx="1465045" cy="533389"/>
          </a:xfrm>
          <a:prstGeom prst="roundRect">
            <a:avLst/>
          </a:prstGeom>
          <a:solidFill>
            <a:srgbClr val="0C377B">
              <a:lumMod val="40000"/>
              <a:lumOff val="60000"/>
            </a:srgbClr>
          </a:solidFill>
          <a:ln w="9525" cap="flat" cmpd="sng" algn="ctr">
            <a:solidFill>
              <a:srgbClr val="CC0099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 TDR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update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C38F595-3395-62BE-5970-73FEDCB6EB32}"/>
              </a:ext>
            </a:extLst>
          </p:cNvPr>
          <p:cNvGrpSpPr/>
          <p:nvPr/>
        </p:nvGrpSpPr>
        <p:grpSpPr>
          <a:xfrm>
            <a:off x="4311750" y="2039628"/>
            <a:ext cx="615661" cy="576741"/>
            <a:chOff x="6234726" y="2760924"/>
            <a:chExt cx="540000" cy="540000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CC741BA-3FD5-1A73-F746-5E83ABC5E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8F2FE7C1-870A-8B13-D362-F08E8A695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89E5FF1-D02B-CACA-D060-2DCFFF6EAE85}"/>
              </a:ext>
            </a:extLst>
          </p:cNvPr>
          <p:cNvSpPr txBox="1"/>
          <p:nvPr/>
        </p:nvSpPr>
        <p:spPr>
          <a:xfrm>
            <a:off x="205844" y="104834"/>
            <a:ext cx="9161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Expected time line till start of construction</a:t>
            </a:r>
          </a:p>
        </p:txBody>
      </p:sp>
    </p:spTree>
    <p:extLst>
      <p:ext uri="{BB962C8B-B14F-4D97-AF65-F5344CB8AC3E}">
        <p14:creationId xmlns:p14="http://schemas.microsoft.com/office/powerpoint/2010/main" val="94494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42" y="0"/>
            <a:ext cx="12198741" cy="68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47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8"/>
            <a:ext cx="12191999" cy="68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38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1DBE66-3CAD-E03B-4CCB-92EA9454A64C}"/>
                  </a:ext>
                </a:extLst>
              </p:cNvPr>
              <p:cNvSpPr txBox="1"/>
              <p:nvPr/>
            </p:nvSpPr>
            <p:spPr>
              <a:xfrm>
                <a:off x="42863" y="755622"/>
                <a:ext cx="121920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comprehensive long-term programme maximizing physics opportunities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Higgs factory, electroweak &amp; top factory at highest 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FCC-hh (~100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TeV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natural continuation at energy frontier, pp &amp; AA collisions; e-h option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highly synergetic and complementary programme boosting the physics reach of both colliders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common civil engineering and technical infrastructures,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building on and reusing CERN’s existing infrastructure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integrated project </a:t>
                </a: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allows the start of a new, major facility at CERN within a few years of the end of HL-LHC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1DBE66-3CAD-E03B-4CCB-92EA9454A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3" y="755622"/>
                <a:ext cx="12192000" cy="1785104"/>
              </a:xfrm>
              <a:prstGeom prst="rect">
                <a:avLst/>
              </a:prstGeom>
              <a:blipFill>
                <a:blip r:embed="rId3"/>
                <a:stretch>
                  <a:fillRect l="-500" t="-1706" b="-44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7">
            <a:extLst>
              <a:ext uri="{FF2B5EF4-FFF2-40B4-BE49-F238E27FC236}">
                <a16:creationId xmlns:a16="http://schemas.microsoft.com/office/drawing/2014/main" id="{782A5E12-9D9C-2EBB-609A-68AA01F4F717}"/>
              </a:ext>
            </a:extLst>
          </p:cNvPr>
          <p:cNvSpPr txBox="1"/>
          <p:nvPr/>
        </p:nvSpPr>
        <p:spPr>
          <a:xfrm>
            <a:off x="3005138" y="6396677"/>
            <a:ext cx="11456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similar two-stage project CEPC/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SppC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under study in China</a:t>
            </a:r>
          </a:p>
        </p:txBody>
      </p:sp>
      <p:pic>
        <p:nvPicPr>
          <p:cNvPr id="2" name="Picture 1" descr="Diagram, radar chart&#10;&#10;Description automatically generated">
            <a:extLst>
              <a:ext uri="{FF2B5EF4-FFF2-40B4-BE49-F238E27FC236}">
                <a16:creationId xmlns:a16="http://schemas.microsoft.com/office/drawing/2014/main" id="{35A5F079-ED80-2AED-94DC-726FEF2B0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38" y="2637966"/>
            <a:ext cx="3867190" cy="302755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662580A-51D2-D0A2-946B-E55AE1161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0" y="2709974"/>
            <a:ext cx="2823067" cy="31448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2DB9E4-D680-6FA1-A8A4-473DF0931125}"/>
              </a:ext>
            </a:extLst>
          </p:cNvPr>
          <p:cNvSpPr txBox="1">
            <a:spLocks/>
          </p:cNvSpPr>
          <p:nvPr/>
        </p:nvSpPr>
        <p:spPr>
          <a:xfrm>
            <a:off x="5174058" y="3430054"/>
            <a:ext cx="1512168" cy="75157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B5AEE2-A6AF-54F9-F52E-2672F1EFBE3A}"/>
              </a:ext>
            </a:extLst>
          </p:cNvPr>
          <p:cNvSpPr/>
          <p:nvPr/>
        </p:nvSpPr>
        <p:spPr>
          <a:xfrm>
            <a:off x="133498" y="5944119"/>
            <a:ext cx="4320480" cy="288032"/>
          </a:xfrm>
          <a:prstGeom prst="rect">
            <a:avLst/>
          </a:prstGeom>
          <a:gradFill flip="none" rotWithShape="1">
            <a:gsLst>
              <a:gs pos="0">
                <a:srgbClr val="0000FF">
                  <a:lumMod val="5000"/>
                  <a:lumOff val="95000"/>
                </a:srgbClr>
              </a:gs>
              <a:gs pos="50000">
                <a:srgbClr val="0000FF">
                  <a:lumMod val="45000"/>
                  <a:lumOff val="55000"/>
                </a:srgbClr>
              </a:gs>
              <a:gs pos="93000">
                <a:srgbClr val="0000FF">
                  <a:lumMod val="45000"/>
                  <a:lumOff val="5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855E4-8C06-8179-2B8D-E0C22B3F9795}"/>
              </a:ext>
            </a:extLst>
          </p:cNvPr>
          <p:cNvSpPr/>
          <p:nvPr/>
        </p:nvSpPr>
        <p:spPr>
          <a:xfrm>
            <a:off x="4453978" y="5944119"/>
            <a:ext cx="2784309" cy="28803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27000">
                <a:srgbClr val="FF9900"/>
              </a:gs>
              <a:gs pos="85000">
                <a:srgbClr val="FF99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EA2CCD-5CED-34BC-F294-67B69938070E}"/>
              </a:ext>
            </a:extLst>
          </p:cNvPr>
          <p:cNvSpPr/>
          <p:nvPr/>
        </p:nvSpPr>
        <p:spPr>
          <a:xfrm>
            <a:off x="7238287" y="5944119"/>
            <a:ext cx="4320480" cy="288032"/>
          </a:xfrm>
          <a:prstGeom prst="rect">
            <a:avLst/>
          </a:prstGeom>
          <a:gradFill flip="none" rotWithShape="1">
            <a:gsLst>
              <a:gs pos="6000">
                <a:srgbClr val="0000FF">
                  <a:lumMod val="5000"/>
                  <a:lumOff val="95000"/>
                </a:srgbClr>
              </a:gs>
              <a:gs pos="37000">
                <a:srgbClr val="40C245">
                  <a:lumMod val="75000"/>
                </a:srgbClr>
              </a:gs>
              <a:gs pos="86000">
                <a:srgbClr val="40C245">
                  <a:lumMod val="75000"/>
                </a:srgbClr>
              </a:gs>
              <a:gs pos="100000">
                <a:srgbClr val="40C245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3DBC0A7-29FA-9BCE-CB6A-BF537F9F1164}"/>
              </a:ext>
            </a:extLst>
          </p:cNvPr>
          <p:cNvSpPr txBox="1"/>
          <p:nvPr/>
        </p:nvSpPr>
        <p:spPr>
          <a:xfrm>
            <a:off x="1366436" y="5907439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2020 - 2045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CF91467-89AD-4117-FA80-A16269773AED}"/>
              </a:ext>
            </a:extLst>
          </p:cNvPr>
          <p:cNvSpPr txBox="1"/>
          <p:nvPr/>
        </p:nvSpPr>
        <p:spPr>
          <a:xfrm>
            <a:off x="5064140" y="5907439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2045 - 2065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5BFE9794-A28D-9916-65CA-648C937A2357}"/>
              </a:ext>
            </a:extLst>
          </p:cNvPr>
          <p:cNvSpPr txBox="1"/>
          <p:nvPr/>
        </p:nvSpPr>
        <p:spPr>
          <a:xfrm>
            <a:off x="9139474" y="5907439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2070 - 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 descr="Diagram, radar chart&#10;&#10;Description automatically generated">
            <a:extLst>
              <a:ext uri="{FF2B5EF4-FFF2-40B4-BE49-F238E27FC236}">
                <a16:creationId xmlns:a16="http://schemas.microsoft.com/office/drawing/2014/main" id="{CAB6820D-7F89-AA9E-627F-2F076BC02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598" y="2657130"/>
            <a:ext cx="3795188" cy="307718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6B11ACC-554C-4750-AE7A-6884C42941D0}"/>
              </a:ext>
            </a:extLst>
          </p:cNvPr>
          <p:cNvSpPr txBox="1">
            <a:spLocks/>
          </p:cNvSpPr>
          <p:nvPr/>
        </p:nvSpPr>
        <p:spPr>
          <a:xfrm>
            <a:off x="9260998" y="3321868"/>
            <a:ext cx="1512168" cy="72814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FCC-hh</a:t>
            </a:r>
            <a:endParaRPr kumimoji="0" lang="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4C2051-950B-130D-B44C-55C31AC98E34}"/>
              </a:ext>
            </a:extLst>
          </p:cNvPr>
          <p:cNvSpPr txBox="1"/>
          <p:nvPr/>
        </p:nvSpPr>
        <p:spPr>
          <a:xfrm>
            <a:off x="238844" y="31215"/>
            <a:ext cx="9234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FCC integrated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" y="719834"/>
            <a:ext cx="118262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 smtClean="0"/>
              <a:t>Circular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colliders</a:t>
            </a:r>
            <a:r>
              <a:rPr lang="fr-CH" sz="2400" b="1" dirty="0" smtClean="0"/>
              <a:t> have been </a:t>
            </a:r>
            <a:r>
              <a:rPr lang="fr-CH" sz="2400" b="1" dirty="0" err="1" smtClean="0"/>
              <a:t>designed</a:t>
            </a:r>
            <a:r>
              <a:rPr lang="fr-CH" sz="2400" b="1" dirty="0" smtClean="0"/>
              <a:t> in </a:t>
            </a:r>
            <a:r>
              <a:rPr lang="fr-CH" sz="2400" b="1" dirty="0" err="1" smtClean="0"/>
              <a:t>response</a:t>
            </a:r>
            <a:r>
              <a:rPr lang="fr-CH" sz="2400" b="1" dirty="0" smtClean="0"/>
              <a:t> to the </a:t>
            </a:r>
            <a:r>
              <a:rPr lang="fr-CH" sz="2400" b="1" dirty="0" err="1" smtClean="0"/>
              <a:t>very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specific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physics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landscape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after</a:t>
            </a:r>
            <a:r>
              <a:rPr lang="fr-CH" sz="2400" b="1" dirty="0" smtClean="0"/>
              <a:t> the </a:t>
            </a:r>
            <a:r>
              <a:rPr lang="fr-CH" sz="2400" b="1" dirty="0" err="1" smtClean="0"/>
              <a:t>discovery</a:t>
            </a:r>
            <a:r>
              <a:rPr lang="fr-CH" sz="2400" b="1" dirty="0" smtClean="0"/>
              <a:t> of the </a:t>
            </a:r>
            <a:r>
              <a:rPr lang="fr-CH" sz="2400" b="1" dirty="0" err="1" smtClean="0"/>
              <a:t>Higgs</a:t>
            </a:r>
            <a:r>
              <a:rPr lang="fr-CH" sz="2400" b="1" dirty="0" smtClean="0"/>
              <a:t> boson at 125 </a:t>
            </a:r>
            <a:r>
              <a:rPr lang="fr-CH" sz="2400" b="1" dirty="0" err="1" smtClean="0"/>
              <a:t>GeV</a:t>
            </a:r>
            <a:r>
              <a:rPr lang="fr-CH" sz="2400" b="1" dirty="0" smtClean="0"/>
              <a:t>. (</a:t>
            </a:r>
            <a:r>
              <a:rPr lang="fr-CH" sz="2400" b="1" dirty="0" err="1" smtClean="0"/>
              <a:t>Higgs</a:t>
            </a:r>
            <a:r>
              <a:rPr lang="fr-CH" sz="2400" b="1" dirty="0" smtClean="0"/>
              <a:t> and </a:t>
            </a:r>
            <a:r>
              <a:rPr lang="fr-CH" sz="2400" b="1" dirty="0" err="1" smtClean="0"/>
              <a:t>nothing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else</a:t>
            </a:r>
            <a:r>
              <a:rPr lang="fr-CH" sz="2400" b="1" dirty="0" smtClean="0"/>
              <a:t>… </a:t>
            </a:r>
            <a:r>
              <a:rPr lang="fr-CH" sz="2400" b="1" dirty="0" err="1" smtClean="0"/>
              <a:t>yet</a:t>
            </a:r>
            <a:r>
              <a:rPr lang="fr-CH" sz="2400" b="1" dirty="0" smtClean="0"/>
              <a:t>?) </a:t>
            </a:r>
          </a:p>
          <a:p>
            <a:endParaRPr lang="fr-CH" sz="2400" b="1" dirty="0"/>
          </a:p>
          <a:p>
            <a:r>
              <a:rPr lang="fr-CH" sz="2400" b="1" dirty="0" smtClean="0"/>
              <a:t>In </a:t>
            </a:r>
            <a:r>
              <a:rPr lang="fr-CH" sz="2400" b="1" dirty="0" err="1" smtClean="0"/>
              <a:t>this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context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where</a:t>
            </a:r>
            <a:r>
              <a:rPr lang="fr-CH" sz="2400" b="1" dirty="0" smtClean="0"/>
              <a:t> the existence of new </a:t>
            </a:r>
            <a:r>
              <a:rPr lang="fr-CH" sz="2400" b="1" dirty="0" err="1" smtClean="0"/>
              <a:t>physics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certain, but </a:t>
            </a:r>
            <a:r>
              <a:rPr lang="fr-CH" sz="2400" b="1" dirty="0" err="1" smtClean="0"/>
              <a:t>its</a:t>
            </a:r>
            <a:r>
              <a:rPr lang="fr-CH" sz="2400" b="1" dirty="0" smtClean="0"/>
              <a:t> nature, (</a:t>
            </a:r>
            <a:r>
              <a:rPr lang="fr-CH" sz="2400" b="1" dirty="0" err="1" smtClean="0"/>
              <a:t>couplings</a:t>
            </a:r>
            <a:r>
              <a:rPr lang="fr-CH" sz="2400" b="1" dirty="0" smtClean="0"/>
              <a:t>  and mass </a:t>
            </a:r>
            <a:r>
              <a:rPr lang="fr-CH" sz="2400" b="1" dirty="0" err="1" smtClean="0"/>
              <a:t>scale</a:t>
            </a:r>
            <a:r>
              <a:rPr lang="fr-CH" sz="2400" b="1" dirty="0" smtClean="0"/>
              <a:t>)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unknown</a:t>
            </a:r>
            <a:r>
              <a:rPr lang="fr-CH" sz="2400" b="1" dirty="0" smtClean="0"/>
              <a:t>, a new,  </a:t>
            </a:r>
            <a:r>
              <a:rPr lang="fr-CH" sz="2400" b="1" dirty="0" err="1" smtClean="0"/>
              <a:t>broad</a:t>
            </a:r>
            <a:r>
              <a:rPr lang="fr-CH" sz="2400" b="1" dirty="0" smtClean="0"/>
              <a:t> exploration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called</a:t>
            </a:r>
            <a:r>
              <a:rPr lang="fr-CH" sz="2400" b="1" dirty="0" smtClean="0"/>
              <a:t> for, </a:t>
            </a:r>
            <a:r>
              <a:rPr lang="fr-CH" sz="2400" b="1" dirty="0" err="1" smtClean="0"/>
              <a:t>through</a:t>
            </a:r>
            <a:r>
              <a:rPr lang="fr-CH" sz="2400" b="1" dirty="0" smtClean="0"/>
              <a:t> </a:t>
            </a:r>
          </a:p>
          <a:p>
            <a:r>
              <a:rPr lang="fr-CH" sz="2400" b="1" dirty="0"/>
              <a:t> </a:t>
            </a:r>
            <a:r>
              <a:rPr lang="fr-CH" sz="2400" b="1" dirty="0" smtClean="0"/>
              <a:t>    -- high </a:t>
            </a:r>
            <a:r>
              <a:rPr lang="fr-CH" sz="2400" b="1" dirty="0" err="1" smtClean="0"/>
              <a:t>sensitivity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searches</a:t>
            </a:r>
            <a:r>
              <a:rPr lang="fr-CH" sz="2400" b="1" dirty="0" smtClean="0"/>
              <a:t> (</a:t>
            </a:r>
            <a:r>
              <a:rPr lang="fr-CH" sz="2400" b="1" dirty="0" err="1" smtClean="0"/>
              <a:t>TeraZ</a:t>
            </a:r>
            <a:r>
              <a:rPr lang="fr-CH" sz="2400" b="1" dirty="0" smtClean="0"/>
              <a:t>)</a:t>
            </a:r>
            <a:br>
              <a:rPr lang="fr-CH" sz="2400" b="1" dirty="0" smtClean="0"/>
            </a:br>
            <a:r>
              <a:rPr lang="fr-CH" sz="2400" b="1" dirty="0" smtClean="0"/>
              <a:t>     -- high </a:t>
            </a:r>
            <a:r>
              <a:rPr lang="fr-CH" sz="2400" b="1" dirty="0" err="1" smtClean="0"/>
              <a:t>precision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measurements</a:t>
            </a:r>
            <a:r>
              <a:rPr lang="fr-CH" sz="2400" b="1" dirty="0" smtClean="0"/>
              <a:t> (EWPO, </a:t>
            </a:r>
            <a:r>
              <a:rPr lang="fr-CH" sz="2400" b="1" dirty="0" err="1" smtClean="0"/>
              <a:t>flavour</a:t>
            </a:r>
            <a:r>
              <a:rPr lang="fr-CH" sz="2400" b="1" dirty="0" smtClean="0"/>
              <a:t>, QCD) (</a:t>
            </a:r>
            <a:r>
              <a:rPr lang="fr-CH" sz="2400" b="1" dirty="0" err="1"/>
              <a:t>f</a:t>
            </a:r>
            <a:r>
              <a:rPr lang="fr-CH" sz="2400" b="1" dirty="0" err="1" smtClean="0"/>
              <a:t>rom</a:t>
            </a:r>
            <a:r>
              <a:rPr lang="fr-CH" sz="2400" b="1" dirty="0" smtClean="0"/>
              <a:t> Z to top)</a:t>
            </a:r>
          </a:p>
          <a:p>
            <a:r>
              <a:rPr lang="fr-CH" sz="2400" b="1" dirty="0"/>
              <a:t> </a:t>
            </a:r>
            <a:r>
              <a:rPr lang="fr-CH" sz="2400" b="1" dirty="0" smtClean="0"/>
              <a:t>    -- high </a:t>
            </a:r>
            <a:r>
              <a:rPr lang="fr-CH" sz="2400" b="1" dirty="0" err="1" smtClean="0"/>
              <a:t>energy</a:t>
            </a:r>
            <a:r>
              <a:rPr lang="fr-CH" sz="2400" b="1" dirty="0" smtClean="0"/>
              <a:t> (100TeV-class hadron </a:t>
            </a:r>
            <a:r>
              <a:rPr lang="fr-CH" sz="2400" b="1" dirty="0" err="1" smtClean="0"/>
              <a:t>collider</a:t>
            </a:r>
            <a:r>
              <a:rPr lang="fr-CH" sz="2400" b="1" dirty="0" smtClean="0"/>
              <a:t>) </a:t>
            </a:r>
          </a:p>
          <a:p>
            <a:r>
              <a:rPr lang="fr-CH" sz="2400" b="1" dirty="0">
                <a:solidFill>
                  <a:srgbClr val="FF0000"/>
                </a:solidFill>
              </a:rPr>
              <a:t>N</a:t>
            </a:r>
            <a:r>
              <a:rPr lang="fr-CH" sz="2400" b="1" dirty="0" smtClean="0">
                <a:solidFill>
                  <a:srgbClr val="FF0000"/>
                </a:solidFill>
              </a:rPr>
              <a:t>o alternative </a:t>
            </a:r>
            <a:r>
              <a:rPr lang="fr-CH" sz="2400" b="1" dirty="0" err="1" smtClean="0">
                <a:solidFill>
                  <a:srgbClr val="FF0000"/>
                </a:solidFill>
              </a:rPr>
              <a:t>project</a:t>
            </a:r>
            <a:r>
              <a:rPr lang="fr-CH" sz="2400" b="1" dirty="0" smtClean="0">
                <a:solidFill>
                  <a:srgbClr val="FF0000"/>
                </a:solidFill>
              </a:rPr>
              <a:t> </a:t>
            </a:r>
            <a:r>
              <a:rPr lang="fr-CH" sz="2400" b="1" dirty="0" err="1" smtClean="0">
                <a:solidFill>
                  <a:srgbClr val="FF0000"/>
                </a:solidFill>
              </a:rPr>
              <a:t>offers</a:t>
            </a:r>
            <a:r>
              <a:rPr lang="fr-CH" sz="2400" b="1" dirty="0" smtClean="0">
                <a:solidFill>
                  <a:srgbClr val="FF0000"/>
                </a:solidFill>
              </a:rPr>
              <a:t> </a:t>
            </a:r>
            <a:r>
              <a:rPr lang="fr-CH" sz="2400" b="1" dirty="0" err="1" smtClean="0">
                <a:solidFill>
                  <a:srgbClr val="FF0000"/>
                </a:solidFill>
              </a:rPr>
              <a:t>this</a:t>
            </a:r>
            <a:r>
              <a:rPr lang="fr-CH" sz="2400" b="1" dirty="0" smtClean="0">
                <a:solidFill>
                  <a:srgbClr val="FF0000"/>
                </a:solidFill>
              </a:rPr>
              <a:t> </a:t>
            </a:r>
            <a:r>
              <a:rPr lang="fr-CH" sz="2400" b="1" dirty="0" err="1" smtClean="0">
                <a:solidFill>
                  <a:srgbClr val="FF0000"/>
                </a:solidFill>
              </a:rPr>
              <a:t>much</a:t>
            </a:r>
            <a:r>
              <a:rPr lang="fr-CH" sz="2400" b="1" dirty="0" smtClean="0">
                <a:solidFill>
                  <a:srgbClr val="FF0000"/>
                </a:solidFill>
              </a:rPr>
              <a:t>, </a:t>
            </a:r>
            <a:r>
              <a:rPr lang="fr-CH" sz="2400" b="1" dirty="0" err="1" smtClean="0">
                <a:solidFill>
                  <a:srgbClr val="FF0000"/>
                </a:solidFill>
              </a:rPr>
              <a:t>this</a:t>
            </a:r>
            <a:r>
              <a:rPr lang="fr-CH" sz="2400" b="1" dirty="0" smtClean="0">
                <a:solidFill>
                  <a:srgbClr val="FF0000"/>
                </a:solidFill>
              </a:rPr>
              <a:t> </a:t>
            </a:r>
            <a:r>
              <a:rPr lang="fr-CH" sz="2400" b="1" dirty="0" err="1" smtClean="0">
                <a:solidFill>
                  <a:srgbClr val="FF0000"/>
                </a:solidFill>
              </a:rPr>
              <a:t>well</a:t>
            </a:r>
            <a:r>
              <a:rPr lang="fr-CH" sz="2400" b="1" dirty="0" smtClean="0">
                <a:solidFill>
                  <a:srgbClr val="FF0000"/>
                </a:solidFill>
              </a:rPr>
              <a:t>, and </a:t>
            </a:r>
            <a:r>
              <a:rPr lang="fr-CH" sz="2400" b="1" dirty="0" err="1" smtClean="0">
                <a:solidFill>
                  <a:srgbClr val="FF0000"/>
                </a:solidFill>
              </a:rPr>
              <a:t>this</a:t>
            </a:r>
            <a:r>
              <a:rPr lang="fr-CH" sz="2400" b="1" dirty="0" smtClean="0">
                <a:solidFill>
                  <a:srgbClr val="FF0000"/>
                </a:solidFill>
              </a:rPr>
              <a:t> </a:t>
            </a:r>
            <a:r>
              <a:rPr lang="fr-CH" sz="2400" b="1" dirty="0" err="1" smtClean="0">
                <a:solidFill>
                  <a:srgbClr val="FF0000"/>
                </a:solidFill>
              </a:rPr>
              <a:t>efficiently</a:t>
            </a:r>
            <a:r>
              <a:rPr lang="fr-CH" sz="2400" b="1" dirty="0" smtClean="0">
                <a:solidFill>
                  <a:srgbClr val="FF0000"/>
                </a:solidFill>
              </a:rPr>
              <a:t>. </a:t>
            </a:r>
          </a:p>
          <a:p>
            <a:endParaRPr lang="fr-CH" sz="2400" b="1" dirty="0"/>
          </a:p>
          <a:p>
            <a:r>
              <a:rPr lang="fr-CH" sz="2400" b="1" dirty="0" smtClean="0"/>
              <a:t>The 2020 ESSPU has </a:t>
            </a:r>
            <a:r>
              <a:rPr lang="fr-CH" sz="2400" b="1" dirty="0" err="1" smtClean="0"/>
              <a:t>clearly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expressed</a:t>
            </a:r>
            <a:r>
              <a:rPr lang="fr-CH" sz="2400" b="1" dirty="0" smtClean="0"/>
              <a:t> a </a:t>
            </a:r>
            <a:r>
              <a:rPr lang="fr-CH" sz="2400" b="1" dirty="0" err="1" smtClean="0"/>
              <a:t>preference</a:t>
            </a:r>
            <a:r>
              <a:rPr lang="fr-CH" sz="2400" b="1" dirty="0" smtClean="0"/>
              <a:t> for the </a:t>
            </a:r>
            <a:r>
              <a:rPr lang="fr-CH" sz="2400" b="1" dirty="0" err="1" smtClean="0"/>
              <a:t>FCC-ee+hh</a:t>
            </a:r>
            <a:r>
              <a:rPr lang="fr-CH" sz="2400" b="1" dirty="0"/>
              <a:t> </a:t>
            </a:r>
            <a:r>
              <a:rPr lang="fr-CH" sz="2400" b="1" dirty="0" err="1" smtClean="0"/>
              <a:t>scheme</a:t>
            </a:r>
            <a:r>
              <a:rPr lang="fr-CH" sz="2400" b="1" dirty="0" smtClean="0"/>
              <a:t>, </a:t>
            </a:r>
            <a:r>
              <a:rPr lang="fr-CH" sz="2400" b="1" dirty="0" err="1" smtClean="0"/>
              <a:t>provided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its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feasibility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demonstrated</a:t>
            </a:r>
            <a:r>
              <a:rPr lang="fr-CH" sz="2400" b="1" dirty="0" smtClean="0"/>
              <a:t>. </a:t>
            </a:r>
            <a:br>
              <a:rPr lang="fr-CH" sz="2400" b="1" dirty="0" smtClean="0"/>
            </a:br>
            <a:r>
              <a:rPr lang="fr-CH" sz="2400" b="1" dirty="0" smtClean="0"/>
              <a:t>  -- </a:t>
            </a:r>
            <a:r>
              <a:rPr lang="fr-CH" sz="2400" b="1" dirty="0" err="1" smtClean="0"/>
              <a:t>Technically</a:t>
            </a:r>
            <a:r>
              <a:rPr lang="fr-CH" sz="2400" b="1" dirty="0" smtClean="0"/>
              <a:t> the FCC-</a:t>
            </a:r>
            <a:r>
              <a:rPr lang="fr-CH" sz="2400" b="1" dirty="0" err="1" smtClean="0"/>
              <a:t>ee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well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ready</a:t>
            </a:r>
            <a:endParaRPr lang="fr-CH" sz="2400" b="1" dirty="0" smtClean="0"/>
          </a:p>
          <a:p>
            <a:r>
              <a:rPr lang="fr-CH" sz="2400" b="1" dirty="0" smtClean="0"/>
              <a:t>  -- Financial </a:t>
            </a:r>
            <a:r>
              <a:rPr lang="fr-CH" sz="2400" b="1" dirty="0" err="1" smtClean="0"/>
              <a:t>schemes</a:t>
            </a:r>
            <a:r>
              <a:rPr lang="fr-CH" sz="2400" b="1" dirty="0" smtClean="0"/>
              <a:t> have been </a:t>
            </a:r>
            <a:r>
              <a:rPr lang="fr-CH" sz="2400" b="1" dirty="0" err="1" smtClean="0"/>
              <a:t>developped</a:t>
            </a:r>
            <a:r>
              <a:rPr lang="fr-CH" sz="2400" b="1" dirty="0" smtClean="0"/>
              <a:t> (</a:t>
            </a:r>
            <a:r>
              <a:rPr lang="fr-CH" sz="2400" b="1" dirty="0" err="1" smtClean="0"/>
              <a:t>council</a:t>
            </a:r>
            <a:r>
              <a:rPr lang="fr-CH" sz="2400" b="1" dirty="0" smtClean="0"/>
              <a:t> to </a:t>
            </a:r>
            <a:r>
              <a:rPr lang="fr-CH" sz="2400" b="1" dirty="0" err="1" smtClean="0"/>
              <a:t>deliberate</a:t>
            </a:r>
            <a:r>
              <a:rPr lang="fr-CH" sz="2400" b="1" dirty="0" smtClean="0"/>
              <a:t> on </a:t>
            </a:r>
            <a:r>
              <a:rPr lang="fr-CH" sz="2400" b="1" dirty="0" err="1" smtClean="0"/>
              <a:t>this</a:t>
            </a:r>
            <a:r>
              <a:rPr lang="fr-CH" sz="2400" b="1" dirty="0" smtClean="0"/>
              <a:t>)  </a:t>
            </a:r>
          </a:p>
          <a:p>
            <a:r>
              <a:rPr lang="fr-CH" sz="2400" b="1" dirty="0"/>
              <a:t> </a:t>
            </a:r>
            <a:r>
              <a:rPr lang="fr-CH" sz="2400" b="1" dirty="0" smtClean="0"/>
              <a:t> -- and </a:t>
            </a:r>
            <a:r>
              <a:rPr lang="fr-CH" sz="2400" b="1" dirty="0" err="1" smtClean="0"/>
              <a:t>there</a:t>
            </a:r>
            <a:r>
              <a:rPr lang="fr-CH" sz="2400" b="1" dirty="0" smtClean="0"/>
              <a:t> are </a:t>
            </a:r>
            <a:r>
              <a:rPr lang="fr-CH" sz="2400" b="1" dirty="0" err="1" smtClean="0"/>
              <a:t>many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opportunities</a:t>
            </a:r>
            <a:r>
              <a:rPr lang="fr-CH" sz="2400" b="1" dirty="0" smtClean="0"/>
              <a:t> to </a:t>
            </a:r>
            <a:r>
              <a:rPr lang="fr-CH" sz="2400" b="1" dirty="0" err="1" smtClean="0"/>
              <a:t>make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significant</a:t>
            </a:r>
            <a:r>
              <a:rPr lang="fr-CH" sz="2400" b="1" dirty="0" smtClean="0"/>
              <a:t> contributions in the </a:t>
            </a:r>
            <a:r>
              <a:rPr lang="fr-CH" sz="2400" b="1" dirty="0" err="1" smtClean="0"/>
              <a:t>next</a:t>
            </a:r>
            <a:r>
              <a:rPr lang="fr-CH" sz="2400" b="1" dirty="0" smtClean="0"/>
              <a:t> few </a:t>
            </a:r>
            <a:r>
              <a:rPr lang="fr-CH" sz="2400" b="1" dirty="0" err="1" smtClean="0"/>
              <a:t>years</a:t>
            </a:r>
            <a:r>
              <a:rPr lang="fr-CH" sz="2400" b="1" dirty="0" smtClean="0"/>
              <a:t>!  </a:t>
            </a:r>
          </a:p>
          <a:p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62144" y="135059"/>
            <a:ext cx="1878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OUTLOOK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62908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01800"/>
            <a:ext cx="11822467" cy="1010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3000" dirty="0" err="1" smtClean="0"/>
              <a:t>Complementary</a:t>
            </a:r>
            <a:r>
              <a:rPr lang="fr-CH" sz="3000" dirty="0" smtClean="0"/>
              <a:t> slides to show the </a:t>
            </a:r>
            <a:r>
              <a:rPr lang="fr-CH" sz="3000" dirty="0" err="1" smtClean="0"/>
              <a:t>great</a:t>
            </a:r>
            <a:r>
              <a:rPr lang="fr-CH" sz="3000" dirty="0" smtClean="0"/>
              <a:t> </a:t>
            </a:r>
            <a:r>
              <a:rPr lang="fr-CH" sz="3000" dirty="0" err="1" smtClean="0"/>
              <a:t>progress</a:t>
            </a:r>
            <a:r>
              <a:rPr lang="fr-CH" sz="3000" dirty="0" smtClean="0"/>
              <a:t> on the </a:t>
            </a:r>
            <a:r>
              <a:rPr lang="fr-CH" sz="3000" dirty="0" err="1" smtClean="0"/>
              <a:t>accelerator</a:t>
            </a:r>
            <a:endParaRPr lang="fr-CH" sz="3000" dirty="0" smtClean="0"/>
          </a:p>
          <a:p>
            <a:pPr algn="l">
              <a:lnSpc>
                <a:spcPts val="3700"/>
              </a:lnSpc>
            </a:pPr>
            <a:r>
              <a:rPr lang="fr-CH" sz="3000" dirty="0"/>
              <a:t> </a:t>
            </a:r>
            <a:r>
              <a:rPr lang="fr-CH" sz="3000" dirty="0" smtClean="0"/>
              <a:t>and infrastructure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78326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28B94-AD36-8957-7571-05F53776EB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857DA-66AC-843A-B3AA-2886A620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56" y="908721"/>
            <a:ext cx="6701679" cy="5123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23E326-F64F-65B2-8694-934C20C5FA52}"/>
              </a:ext>
            </a:extLst>
          </p:cNvPr>
          <p:cNvSpPr txBox="1"/>
          <p:nvPr/>
        </p:nvSpPr>
        <p:spPr>
          <a:xfrm>
            <a:off x="6655324" y="825956"/>
            <a:ext cx="5536676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of CERN’s most promising current projects, with significant scientific potential, is the construction of the Future Circular Collider (FCC): a 90-km ring designed initially for an electron collider and later for a hadron collider.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Refinancing CERN and ensuring its continued global leadership in frontier research should be regarded as a top EU priority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given the objective of maintaining European prominence in this critical area of fundamental research, which is expected to generate significant business spillovers in the coming years.”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A392D85-8CC9-01D7-67A3-A456F1170FDC}"/>
              </a:ext>
            </a:extLst>
          </p:cNvPr>
          <p:cNvSpPr txBox="1">
            <a:spLocks/>
          </p:cNvSpPr>
          <p:nvPr/>
        </p:nvSpPr>
        <p:spPr>
          <a:xfrm>
            <a:off x="152109" y="117055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EU competitiveness report</a:t>
            </a:r>
            <a:endParaRPr kumimoji="0" lang="en-CH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D1C63-CC10-EC5A-98E1-7335E4FAB61C}"/>
              </a:ext>
            </a:extLst>
          </p:cNvPr>
          <p:cNvSpPr txBox="1"/>
          <p:nvPr/>
        </p:nvSpPr>
        <p:spPr>
          <a:xfrm>
            <a:off x="6398945" y="30216"/>
            <a:ext cx="5204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edited by Mario Draghi, and officially handed over to Ursula von der Leyen in September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96D450-97DE-0A0A-C461-5A257521999E}"/>
              </a:ext>
            </a:extLst>
          </p:cNvPr>
          <p:cNvSpPr txBox="1"/>
          <p:nvPr/>
        </p:nvSpPr>
        <p:spPr>
          <a:xfrm>
            <a:off x="245690" y="6227435"/>
            <a:ext cx="6409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https://commission.europa.eu/topics/strengthening-european-competitiveness/eu-competitiveness-looking-ahead_en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58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E0C05-6498-0E2C-CB0B-5BE449EC2C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D38F084-F4B2-A302-21DB-0F2A76142865}"/>
              </a:ext>
            </a:extLst>
          </p:cNvPr>
          <p:cNvSpPr txBox="1">
            <a:spLocks/>
          </p:cNvSpPr>
          <p:nvPr/>
        </p:nvSpPr>
        <p:spPr>
          <a:xfrm>
            <a:off x="152109" y="117055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CERN 70th anniversary, 1 October 2024</a:t>
            </a:r>
            <a:endParaRPr kumimoji="0" lang="en-CH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0ED302-B5DA-873C-AD5C-8E501DA6D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81"/>
          <a:stretch/>
        </p:blipFill>
        <p:spPr>
          <a:xfrm>
            <a:off x="62028" y="1576789"/>
            <a:ext cx="9315220" cy="5425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1C006D-FEA3-80B4-7F27-347E01095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60" y="877910"/>
            <a:ext cx="9086850" cy="1562100"/>
          </a:xfrm>
          <a:prstGeom prst="rect">
            <a:avLst/>
          </a:prstGeom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B2FE136-EB86-9AF5-63EF-2BD37685E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2" b="23293"/>
          <a:stretch/>
        </p:blipFill>
        <p:spPr>
          <a:xfrm>
            <a:off x="9086850" y="2149478"/>
            <a:ext cx="3086100" cy="3912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8108C4-4FD8-B95C-5B59-2CD8DB86C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215" y="926360"/>
            <a:ext cx="248602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FB8B-1620-9704-3D4C-41C163286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3" y="1953504"/>
            <a:ext cx="4466938" cy="487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4D11E-7877-F018-B500-F357B8287D0B}"/>
              </a:ext>
            </a:extLst>
          </p:cNvPr>
          <p:cNvSpPr txBox="1"/>
          <p:nvPr/>
        </p:nvSpPr>
        <p:spPr>
          <a:xfrm>
            <a:off x="0" y="770698"/>
            <a:ext cx="7665694" cy="1015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85750" indent="-285750" defTabSz="1828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b="1">
                <a:solidFill>
                  <a:srgbClr val="0C377B"/>
                </a:solidFill>
                <a:latin typeface="Arial"/>
              </a:defRPr>
            </a:lvl1pPr>
            <a:lvl2pPr marL="0" indent="0" defTabSz="1828800">
              <a:lnSpc>
                <a:spcPts val="3700"/>
              </a:lnSpc>
              <a:spcBef>
                <a:spcPts val="0"/>
              </a:spcBef>
              <a:buFontTx/>
              <a:buNone/>
              <a:defRPr sz="3600" b="1"/>
            </a:lvl2pPr>
            <a:lvl3pPr marL="0" indent="0" defTabSz="1828800">
              <a:lnSpc>
                <a:spcPts val="3700"/>
              </a:lnSpc>
              <a:spcBef>
                <a:spcPts val="0"/>
              </a:spcBef>
              <a:buSzPct val="120000"/>
              <a:buFontTx/>
              <a:buNone/>
              <a:defRPr sz="3600" b="1"/>
            </a:lvl3pPr>
            <a:lvl4pPr marL="0" indent="0" defTabSz="1828800">
              <a:lnSpc>
                <a:spcPts val="3700"/>
              </a:lnSpc>
              <a:spcBef>
                <a:spcPts val="0"/>
              </a:spcBef>
              <a:buSzPct val="120000"/>
              <a:buFontTx/>
              <a:buNone/>
              <a:defRPr sz="3600" b="1"/>
            </a:lvl4pPr>
            <a:lvl5pPr marL="0" indent="0" defTabSz="1828800">
              <a:lnSpc>
                <a:spcPts val="3700"/>
              </a:lnSpc>
              <a:spcBef>
                <a:spcPts val="0"/>
              </a:spcBef>
              <a:buSzPct val="120000"/>
              <a:buFontTx/>
              <a:buNone/>
              <a:defRPr sz="3600" b="1"/>
            </a:lvl5pPr>
            <a:lvl6pPr marL="5029200" indent="-45720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600" indent="-45720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8000" indent="-45720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400" indent="-45720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28575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Road accesses developed for all 8 surface sites</a:t>
            </a:r>
          </a:p>
          <a:p>
            <a:pPr marL="28575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 possible highway connections defined</a:t>
            </a:r>
          </a:p>
          <a:p>
            <a:pPr marL="28575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Less than 4 km of new roads required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8E128F-CF3A-2C0E-910A-6759E1080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89" b="2676"/>
          <a:stretch/>
        </p:blipFill>
        <p:spPr>
          <a:xfrm>
            <a:off x="7803851" y="760949"/>
            <a:ext cx="4359596" cy="3967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EA278-9DE9-11E8-5C4C-879DF2699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33" t="9025" r="16320" b="2459"/>
          <a:stretch/>
        </p:blipFill>
        <p:spPr>
          <a:xfrm>
            <a:off x="4646026" y="1971520"/>
            <a:ext cx="3183917" cy="232983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F127B59-6532-1216-0A44-51D53F97BA6C}"/>
              </a:ext>
            </a:extLst>
          </p:cNvPr>
          <p:cNvSpPr txBox="1">
            <a:spLocks/>
          </p:cNvSpPr>
          <p:nvPr/>
        </p:nvSpPr>
        <p:spPr>
          <a:xfrm>
            <a:off x="4722167" y="4695896"/>
            <a:ext cx="7182286" cy="566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828800" rtl="0" eaLnBrk="1" latinLnBrk="0" hangingPunct="1">
              <a:lnSpc>
                <a:spcPts val="37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800" rtl="0" eaLnBrk="1" latinLnBrk="0" hangingPunct="1">
              <a:lnSpc>
                <a:spcPts val="3700"/>
              </a:lnSpc>
              <a:spcBef>
                <a:spcPts val="0"/>
              </a:spcBef>
              <a:buFontTx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ts val="3700"/>
              </a:lnSpc>
              <a:spcBef>
                <a:spcPts val="0"/>
              </a:spcBef>
              <a:buSzPct val="120000"/>
              <a:buFontTx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ts val="3700"/>
              </a:lnSpc>
              <a:spcBef>
                <a:spcPts val="0"/>
              </a:spcBef>
              <a:buSzPct val="120000"/>
              <a:buFontTx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ts val="3700"/>
              </a:lnSpc>
              <a:spcBef>
                <a:spcPts val="0"/>
              </a:spcBef>
              <a:buSzPct val="120000"/>
              <a:buFontTx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Electrical connection concept developed with RTE                  (French electricity  grid operator) </a:t>
            </a:r>
          </a:p>
          <a:p>
            <a:pPr marL="28575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 HV supply points, two new stations &amp; CERN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Prevessin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   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 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equested loads have no significant impact on grid</a:t>
            </a:r>
          </a:p>
          <a:p>
            <a:pPr marL="28575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R&amp;D efforts aiming at reducing the energy consumption of FCC-ee and FCC-hh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077EBA-5D7A-F137-30C1-A629ABC69364}"/>
              </a:ext>
            </a:extLst>
          </p:cNvPr>
          <p:cNvSpPr txBox="1"/>
          <p:nvPr/>
        </p:nvSpPr>
        <p:spPr>
          <a:xfrm>
            <a:off x="6303146" y="838868"/>
            <a:ext cx="2739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Connections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French electricity grid 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BF3DF0-0EEA-E5FE-AC35-A9CEECA19AAF}"/>
              </a:ext>
            </a:extLst>
          </p:cNvPr>
          <p:cNvSpPr txBox="1"/>
          <p:nvPr/>
        </p:nvSpPr>
        <p:spPr>
          <a:xfrm>
            <a:off x="1235076" y="4123304"/>
            <a:ext cx="2053891" cy="646331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connections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highway network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B5D05-45D9-A676-43B9-72E8B67E3FEE}"/>
              </a:ext>
            </a:extLst>
          </p:cNvPr>
          <p:cNvSpPr txBox="1"/>
          <p:nvPr/>
        </p:nvSpPr>
        <p:spPr>
          <a:xfrm>
            <a:off x="142875" y="101790"/>
            <a:ext cx="8491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Integration with regional infrastructures</a:t>
            </a:r>
          </a:p>
        </p:txBody>
      </p:sp>
    </p:spTree>
    <p:extLst>
      <p:ext uri="{BB962C8B-B14F-4D97-AF65-F5344CB8AC3E}">
        <p14:creationId xmlns:p14="http://schemas.microsoft.com/office/powerpoint/2010/main" val="17344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1372F-F4F8-E03F-F6CA-8C320DB6C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5" y="777731"/>
            <a:ext cx="6461323" cy="6043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C15F3F-83B0-92B7-BD4D-6B6A422F14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3" t="9786" r="557" b="20529"/>
          <a:stretch/>
        </p:blipFill>
        <p:spPr>
          <a:xfrm>
            <a:off x="5475758" y="5406503"/>
            <a:ext cx="6716242" cy="14144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B1EE93-8F0A-1978-3604-C0AA1534C581}"/>
              </a:ext>
            </a:extLst>
          </p:cNvPr>
          <p:cNvSpPr txBox="1"/>
          <p:nvPr/>
        </p:nvSpPr>
        <p:spPr>
          <a:xfrm>
            <a:off x="6628545" y="912201"/>
            <a:ext cx="549633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Site investigations to identify exact location of geological interfaces: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Molasse layer vs moraines/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limestone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~30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drillings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~100 km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seismic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lines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4A2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Vertical position and inclination of tunnel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4A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B0CF86-0987-50A3-3E61-825B0555FCE4}"/>
              </a:ext>
            </a:extLst>
          </p:cNvPr>
          <p:cNvSpPr txBox="1"/>
          <p:nvPr/>
        </p:nvSpPr>
        <p:spPr>
          <a:xfrm>
            <a:off x="10083361" y="4921104"/>
            <a:ext cx="1786467" cy="471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Drilling works on the lake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id="{6B90DF94-A125-91EA-A3BF-92D52FE0E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070" y="3245885"/>
            <a:ext cx="2649680" cy="2126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B436E-ECB9-78DA-DBCC-99DF179C5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7156" y="3227802"/>
            <a:ext cx="2536009" cy="19722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FE8537-8AFD-B78F-2DC5-9E74C9C20F08}"/>
              </a:ext>
            </a:extLst>
          </p:cNvPr>
          <p:cNvSpPr txBox="1"/>
          <p:nvPr/>
        </p:nvSpPr>
        <p:spPr>
          <a:xfrm>
            <a:off x="196039" y="55886"/>
            <a:ext cx="6107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First series of site investigations</a:t>
            </a:r>
          </a:p>
        </p:txBody>
      </p:sp>
    </p:spTree>
    <p:extLst>
      <p:ext uri="{BB962C8B-B14F-4D97-AF65-F5344CB8AC3E}">
        <p14:creationId xmlns:p14="http://schemas.microsoft.com/office/powerpoint/2010/main" val="6762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6D34A7-D0FE-3858-ED5D-F7DD396A09BF}"/>
              </a:ext>
            </a:extLst>
          </p:cNvPr>
          <p:cNvSpPr txBox="1"/>
          <p:nvPr/>
        </p:nvSpPr>
        <p:spPr>
          <a:xfrm>
            <a:off x="150507" y="828901"/>
            <a:ext cx="12041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Same two-cell RF cavities for Z, WW and ZH operation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constant cavity coupling thanks to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reverse phase operation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(1) experimentally verified w high beam loading at KEKB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(Y. Morita et al., 2009)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(2) Baseline solution US EIC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longer any 1-cell 400 MHz cavities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Reduced installation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Reduced commissioning effort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Fast switching between Z, WW and ZH operation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3D08B0-05CC-7816-4CF4-B795F700B1AD}"/>
              </a:ext>
            </a:extLst>
          </p:cNvPr>
          <p:cNvSpPr txBox="1"/>
          <p:nvPr/>
        </p:nvSpPr>
        <p:spPr>
          <a:xfrm>
            <a:off x="5615654" y="148593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RF waves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114594-F5C3-5FC9-CD1A-01F32ECFF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930" y="1533939"/>
            <a:ext cx="5084970" cy="25678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C88889-F694-AE9F-E522-FDD7BE6F930A}"/>
              </a:ext>
            </a:extLst>
          </p:cNvPr>
          <p:cNvSpPr txBox="1"/>
          <p:nvPr/>
        </p:nvSpPr>
        <p:spPr>
          <a:xfrm>
            <a:off x="2784122" y="4967364"/>
            <a:ext cx="680132" cy="5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A8F4B4-E950-BD2D-1AE4-64A5DAB0A2E1}"/>
              </a:ext>
            </a:extLst>
          </p:cNvPr>
          <p:cNvGrpSpPr>
            <a:grpSpLocks noChangeAspect="1"/>
          </p:cNvGrpSpPr>
          <p:nvPr/>
        </p:nvGrpSpPr>
        <p:grpSpPr>
          <a:xfrm>
            <a:off x="4678334" y="4352112"/>
            <a:ext cx="7030183" cy="2047134"/>
            <a:chOff x="4646999" y="3742909"/>
            <a:chExt cx="1714224" cy="4991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D5D8972-4F1B-4C76-FEED-3B5D75C90C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46999" y="3742909"/>
              <a:ext cx="1714224" cy="499168"/>
              <a:chOff x="796366" y="576884"/>
              <a:chExt cx="3693639" cy="107556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300B7E5-8D99-DB43-841F-6E53C31CA6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81257"/>
              <a:stretch/>
            </p:blipFill>
            <p:spPr>
              <a:xfrm>
                <a:off x="796366" y="576884"/>
                <a:ext cx="903847" cy="106079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EB7B60F-67B7-9A87-E769-94B93F7107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245" r="18348"/>
              <a:stretch/>
            </p:blipFill>
            <p:spPr>
              <a:xfrm>
                <a:off x="1670685" y="578312"/>
                <a:ext cx="742950" cy="106079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47BBEC6-8E25-21AA-438E-698931B34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7084"/>
              <a:stretch/>
            </p:blipFill>
            <p:spPr>
              <a:xfrm>
                <a:off x="3867148" y="591649"/>
                <a:ext cx="622857" cy="106079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1BD271B-4C74-25A6-EAC7-6C20648487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245" r="18348"/>
              <a:stretch/>
            </p:blipFill>
            <p:spPr>
              <a:xfrm>
                <a:off x="2402205" y="582122"/>
                <a:ext cx="742950" cy="106079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EB194A4-11EA-0B7F-4E74-6A434ADE8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245" r="18348"/>
              <a:stretch/>
            </p:blipFill>
            <p:spPr>
              <a:xfrm>
                <a:off x="3137535" y="589742"/>
                <a:ext cx="742950" cy="106079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3EB8C3-4409-5CE5-A5EA-01679CD1C2BC}"/>
                </a:ext>
              </a:extLst>
            </p:cNvPr>
            <p:cNvSpPr/>
            <p:nvPr/>
          </p:nvSpPr>
          <p:spPr>
            <a:xfrm>
              <a:off x="4671060" y="3745230"/>
              <a:ext cx="1569720" cy="10668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52D42-2178-88F8-F167-00245FBD864D}"/>
              </a:ext>
            </a:extLst>
          </p:cNvPr>
          <p:cNvSpPr/>
          <p:nvPr/>
        </p:nvSpPr>
        <p:spPr>
          <a:xfrm>
            <a:off x="5704330" y="6495533"/>
            <a:ext cx="4148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400 MHz cryomodule, ~12 m long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0C6B3C-559E-2E45-CC49-84FC1F8C69B2}"/>
              </a:ext>
            </a:extLst>
          </p:cNvPr>
          <p:cNvSpPr/>
          <p:nvPr/>
        </p:nvSpPr>
        <p:spPr>
          <a:xfrm>
            <a:off x="-54118" y="5386284"/>
            <a:ext cx="4519268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400 MHz 2-cell cavity</a:t>
            </a:r>
          </a:p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Niobium thin film on Copper, </a:t>
            </a:r>
          </a:p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Operation at 4.5 Kelvin</a:t>
            </a:r>
          </a:p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Max. accel. gradient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</a:t>
            </a:r>
            <a:r>
              <a:rPr kumimoji="0" lang="en-GB" sz="1400" b="1" i="0" u="none" strike="noStrike" kern="0" cap="none" spc="0" normalizeH="0" baseline="-25000" noProof="0" dirty="0" err="1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acc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 = 13 MV/m</a:t>
            </a:r>
          </a:p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Quality factor Q</a:t>
            </a:r>
            <a:r>
              <a:rPr kumimoji="0" lang="en-GB" sz="1400" b="1" i="0" u="none" strike="noStrike" kern="0" cap="none" spc="0" normalizeH="0" baseline="-2500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= 3.3 x 10</a:t>
            </a:r>
            <a:r>
              <a:rPr kumimoji="0" lang="en-GB" sz="1400" b="1" i="0" u="none" strike="noStrike" kern="0" cap="none" spc="0" normalizeH="0" baseline="3000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A7138A-6418-5407-E998-7D2FAD80B617}"/>
              </a:ext>
            </a:extLst>
          </p:cNvPr>
          <p:cNvSpPr/>
          <p:nvPr/>
        </p:nvSpPr>
        <p:spPr>
          <a:xfrm>
            <a:off x="3227305" y="3799898"/>
            <a:ext cx="1409833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Z, W, ZH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95652B-4D28-62AC-050D-BB2CAFF8719C}"/>
              </a:ext>
            </a:extLst>
          </p:cNvPr>
          <p:cNvSpPr/>
          <p:nvPr/>
        </p:nvSpPr>
        <p:spPr>
          <a:xfrm>
            <a:off x="3185923" y="4348619"/>
            <a:ext cx="10244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 264</a:t>
            </a:r>
            <a:endParaRPr kumimoji="0" lang="en-GB" sz="2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44640C-AF39-491C-A889-12794DC9D636}"/>
              </a:ext>
            </a:extLst>
          </p:cNvPr>
          <p:cNvSpPr/>
          <p:nvPr/>
        </p:nvSpPr>
        <p:spPr>
          <a:xfrm>
            <a:off x="10897109" y="4377883"/>
            <a:ext cx="87418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 66</a:t>
            </a:r>
            <a:endParaRPr kumimoji="0" lang="en-GB" sz="1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6EAEBD-2619-8710-9110-16D172BB0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01" y="3531024"/>
            <a:ext cx="2587793" cy="16604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25EBCAB-46AC-26F7-4BF1-299A3E679DD8}"/>
              </a:ext>
            </a:extLst>
          </p:cNvPr>
          <p:cNvSpPr txBox="1"/>
          <p:nvPr/>
        </p:nvSpPr>
        <p:spPr>
          <a:xfrm>
            <a:off x="394005" y="3027418"/>
            <a:ext cx="2791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 MHz cavities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2ADEE9-134F-A65D-E5F8-92044F4D72B6}"/>
              </a:ext>
            </a:extLst>
          </p:cNvPr>
          <p:cNvSpPr txBox="1"/>
          <p:nvPr/>
        </p:nvSpPr>
        <p:spPr>
          <a:xfrm>
            <a:off x="5193860" y="4184498"/>
            <a:ext cx="2046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9A16B-5B9C-F257-3A51-978A031B8865}"/>
              </a:ext>
            </a:extLst>
          </p:cNvPr>
          <p:cNvSpPr txBox="1"/>
          <p:nvPr/>
        </p:nvSpPr>
        <p:spPr>
          <a:xfrm>
            <a:off x="114300" y="95499"/>
            <a:ext cx="12049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 MHz SRF progress – one system for 3 energies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4EB2-6E63-CCDF-8082-A2C48AA9FD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37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F9DB69-DB22-E395-71E0-DF79BBC75D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2726" y="161758"/>
            <a:ext cx="11017250" cy="1071563"/>
          </a:xfrm>
        </p:spPr>
        <p:txBody>
          <a:bodyPr/>
          <a:lstStyle/>
          <a:p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Calibri" panose="020F0502020204030204" pitchFamily="34" charset="0"/>
              </a:rPr>
              <a:t>FCC-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Calibri" panose="020F0502020204030204" pitchFamily="34" charset="0"/>
              </a:rPr>
              <a:t>ee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Calibri" panose="020F0502020204030204" pitchFamily="34" charset="0"/>
              </a:rPr>
              <a:t> main machine parameters</a:t>
            </a:r>
            <a:endParaRPr lang="en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EB619-E7F9-BF2A-9F64-6FFE66930DA8}"/>
              </a:ext>
            </a:extLst>
          </p:cNvPr>
          <p:cNvSpPr txBox="1"/>
          <p:nvPr/>
        </p:nvSpPr>
        <p:spPr>
          <a:xfrm>
            <a:off x="262726" y="6361773"/>
            <a:ext cx="877741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F. Gianotti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23F7640-B7E2-1512-DA4D-68F6F5EA9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886240"/>
              </p:ext>
            </p:extLst>
          </p:nvPr>
        </p:nvGraphicFramePr>
        <p:xfrm>
          <a:off x="107132" y="870435"/>
          <a:ext cx="8102148" cy="511237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091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5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3629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Z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WW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AT" sz="14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1400" b="1" baseline="0" dirty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AT" sz="1400" b="1" dirty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beam energy [GeV]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45.6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80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120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182.5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beam current [mA]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1270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137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26.7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4.9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number bunches/beam</a:t>
                      </a:r>
                      <a:endParaRPr kumimoji="0" lang="en-GB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11200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1780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440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60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bunch intensity  [10</a:t>
                      </a:r>
                      <a:r>
                        <a:rPr kumimoji="0" lang="en-GB" sz="1200" b="1" kern="1200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2.14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1.45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1.15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1.55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SR</a:t>
                      </a:r>
                      <a:r>
                        <a:rPr kumimoji="0" lang="en-GB" sz="1200" b="1" kern="1200" baseline="0" dirty="0">
                          <a:solidFill>
                            <a:schemeClr val="tx1"/>
                          </a:solidFill>
                        </a:rPr>
                        <a:t> e</a:t>
                      </a:r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nergy loss / turn [GeV]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0.0394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0.374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1.89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10.4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total RF voltage 400/800 MHz [GV]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0.120/0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1.0/0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2.1/0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2.1/9.4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long.</a:t>
                      </a:r>
                      <a:r>
                        <a:rPr kumimoji="0" lang="en-GB" sz="1200" b="1" kern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damping time [turns]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1158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215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</a:rPr>
                        <a:t>64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18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873614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200" b="1" kern="1200" dirty="0">
                          <a:solidFill>
                            <a:schemeClr val="tx1"/>
                          </a:solidFill>
                        </a:rPr>
                        <a:t>horizontal beta*</a:t>
                      </a:r>
                      <a:r>
                        <a:rPr kumimoji="0" lang="de-AT" sz="1200" b="1" kern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[m]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0.11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0.2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0.24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1.0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vertical</a:t>
                      </a:r>
                      <a:r>
                        <a:rPr kumimoji="0" lang="en-US" sz="1200" b="1" kern="1200" baseline="0" dirty="0">
                          <a:solidFill>
                            <a:schemeClr val="tx1"/>
                          </a:solidFill>
                        </a:rPr>
                        <a:t> beta* [mm]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1.0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1.0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horizontal geometric emittance</a:t>
                      </a:r>
                      <a:r>
                        <a:rPr kumimoji="0" lang="en-US" sz="1200" b="1" kern="1200" baseline="0" dirty="0">
                          <a:solidFill>
                            <a:schemeClr val="tx1"/>
                          </a:solidFill>
                        </a:rPr>
                        <a:t> [nm]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0.71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2.17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0.71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1.59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vertical geom. emittance [pm]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1.9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2.2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vertical rms IP spot size [nm]</a:t>
                      </a:r>
                      <a:endParaRPr kumimoji="0" lang="en-GB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36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47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51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449764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beam-beam parameter x</a:t>
                      </a:r>
                      <a:r>
                        <a:rPr kumimoji="0" lang="en-US" sz="1200" b="1" kern="1200" baseline="-25000" dirty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kumimoji="0" lang="en-US" sz="1200" b="1" kern="1200" dirty="0" err="1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kumimoji="0" lang="en-US" sz="1200" b="1" kern="1200" baseline="-25000" dirty="0" err="1">
                          <a:solidFill>
                            <a:schemeClr val="tx1"/>
                          </a:solidFill>
                        </a:rPr>
                        <a:t>y</a:t>
                      </a:r>
                      <a:endParaRPr kumimoji="0" lang="en-GB" sz="1200" b="1" kern="1200" baseline="-250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0.002/0.0973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0.013/0.128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0.010/0.088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0.073/0.134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805163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rms bunch length </a:t>
                      </a: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with SR / 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BS [mm]</a:t>
                      </a:r>
                      <a:endParaRPr kumimoji="0" lang="en-GB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5.6 / </a:t>
                      </a:r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15.5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3.5 / </a:t>
                      </a:r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5.4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3.4 / </a:t>
                      </a:r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4.7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1.8 / </a:t>
                      </a:r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2.</a:t>
                      </a:r>
                      <a:r>
                        <a:rPr kumimoji="0" lang="en-GB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luminosity per IP [10</a:t>
                      </a:r>
                      <a:r>
                        <a:rPr kumimoji="0" lang="en-US" sz="1200" b="1" kern="1200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34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cm</a:t>
                      </a:r>
                      <a:r>
                        <a:rPr kumimoji="0" lang="en-US" sz="1200" b="1" kern="1200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-2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</a:t>
                      </a:r>
                      <a:r>
                        <a:rPr kumimoji="0" lang="en-US" sz="1200" b="1" kern="1200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-1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]</a:t>
                      </a:r>
                      <a:endParaRPr kumimoji="0" lang="en-GB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140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≥5.0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1.25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319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total integrated luminosity / IP / year [ab</a:t>
                      </a:r>
                      <a:r>
                        <a:rPr kumimoji="0" lang="en-US" sz="1200" b="1" kern="1200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-1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/</a:t>
                      </a:r>
                      <a:r>
                        <a:rPr kumimoji="0" lang="en-US" sz="12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yr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]</a:t>
                      </a:r>
                      <a:endParaRPr kumimoji="0" lang="en-GB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17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2.4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0.6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0.15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034531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beam lifetime rad Bhabha + BS [min]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01553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98A1906-AA6D-6EC9-2825-F15FDE41113C}"/>
              </a:ext>
            </a:extLst>
          </p:cNvPr>
          <p:cNvSpPr txBox="1"/>
          <p:nvPr/>
        </p:nvSpPr>
        <p:spPr>
          <a:xfrm>
            <a:off x="8279765" y="2794465"/>
            <a:ext cx="3839086" cy="2868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FF"/>
              </a:buClr>
              <a:defRPr/>
            </a:pP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Improvements:</a:t>
            </a:r>
          </a:p>
          <a:p>
            <a:pPr marL="285750" indent="-285750" defTabSz="914400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q"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CH" sz="14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10-50 on all EW observables</a:t>
            </a:r>
            <a:endParaRPr lang="en-CH" sz="1400" dirty="0">
              <a:solidFill>
                <a:srgbClr val="0F124A"/>
              </a:solidFill>
              <a:latin typeface="Arial"/>
            </a:endParaRPr>
          </a:p>
          <a:p>
            <a:pPr marL="285750" indent="-285750" defTabSz="914400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q"/>
              <a:defRPr/>
            </a:pPr>
            <a:r>
              <a:rPr kumimoji="0" lang="en-CH" sz="14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x 10 on Higgs coupling </a:t>
            </a:r>
            <a:r>
              <a:rPr kumimoji="0" lang="en-CH" sz="1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(model-indep.) </a:t>
            </a:r>
            <a:r>
              <a:rPr kumimoji="0" lang="en-CH" sz="14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measurements over HL-LHC</a:t>
            </a:r>
            <a:r>
              <a:rPr kumimoji="0" lang="en-CH" sz="140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4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x10 Belle II statistics for b, c, τ </a:t>
            </a:r>
            <a:endParaRPr kumimoji="0" lang="en-CH" sz="140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4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indirect discovery potential up to ~ 70 TeV</a:t>
            </a:r>
            <a:endParaRPr kumimoji="0" lang="en-CH" sz="140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4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 discovery potential for feebly-interacting particles over 5-100 GeV mass range</a:t>
            </a:r>
            <a:endParaRPr kumimoji="0" lang="en-CH" sz="140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0B310A-600B-9BE5-321E-2037B157B010}"/>
              </a:ext>
            </a:extLst>
          </p:cNvPr>
          <p:cNvSpPr txBox="1"/>
          <p:nvPr/>
        </p:nvSpPr>
        <p:spPr>
          <a:xfrm>
            <a:off x="8281097" y="813383"/>
            <a:ext cx="3982720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Design and parameters to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maximise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luminosity </a:t>
            </a:r>
            <a:r>
              <a:rPr lang="en-US" sz="1400" b="1" dirty="0">
                <a:latin typeface="Arial"/>
              </a:rPr>
              <a:t>at all working 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allow for 50 MW synchrotron radiation per beam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Arial"/>
              </a:rPr>
              <a:t>Independent vacuum systems for electrons and positrons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00" dirty="0">
                <a:latin typeface="Arial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Arial"/>
              </a:rPr>
              <a:t>full energy booster ring with top-up injection, collider permanent in collision mode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78119C-71F4-1C13-2E03-FC353659E6D4}"/>
              </a:ext>
            </a:extLst>
          </p:cNvPr>
          <p:cNvSpPr/>
          <p:nvPr/>
        </p:nvSpPr>
        <p:spPr>
          <a:xfrm>
            <a:off x="8279764" y="5771906"/>
            <a:ext cx="3912236" cy="9432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4 interaction points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 robustness, statistics,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p</a:t>
            </a: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ossibility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o</a:t>
            </a: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f specialised detectors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to</a:t>
            </a:r>
            <a:r>
              <a:rPr lang="en-CH" sz="1400" dirty="0">
                <a:latin typeface="Arial"/>
                <a:sym typeface="Wingdings" pitchFamily="2" charset="2"/>
              </a:rPr>
              <a:t> </a:t>
            </a: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maximise physics 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86FFB3-7609-FAFA-B1F1-91E7F9E85061}"/>
              </a:ext>
            </a:extLst>
          </p:cNvPr>
          <p:cNvSpPr txBox="1"/>
          <p:nvPr/>
        </p:nvSpPr>
        <p:spPr>
          <a:xfrm>
            <a:off x="5872951" y="6143422"/>
            <a:ext cx="818715" cy="505952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years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x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FEE8B2-BF9C-CE41-74EA-1FF1FBBED3BD}"/>
              </a:ext>
            </a:extLst>
          </p:cNvPr>
          <p:cNvSpPr txBox="1"/>
          <p:nvPr/>
        </p:nvSpPr>
        <p:spPr>
          <a:xfrm>
            <a:off x="7060470" y="6154024"/>
            <a:ext cx="743242" cy="484748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x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tt pairs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37BC17-8BBA-8CA0-3527-E7E8A371A121}"/>
              </a:ext>
            </a:extLst>
          </p:cNvPr>
          <p:cNvSpPr txBox="1"/>
          <p:nvPr/>
        </p:nvSpPr>
        <p:spPr>
          <a:xfrm>
            <a:off x="4685432" y="6154024"/>
            <a:ext cx="818715" cy="484748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LEP x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85EB8E-3EFC-AE31-CB99-D080A6D7A2C8}"/>
              </a:ext>
            </a:extLst>
          </p:cNvPr>
          <p:cNvSpPr txBox="1"/>
          <p:nvPr/>
        </p:nvSpPr>
        <p:spPr>
          <a:xfrm>
            <a:off x="3497913" y="6154024"/>
            <a:ext cx="818715" cy="484748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x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LEP x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586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A73DF6-3828-4943-B3CE-95D1DA6203D1}"/>
              </a:ext>
            </a:extLst>
          </p:cNvPr>
          <p:cNvSpPr txBox="1"/>
          <p:nvPr/>
        </p:nvSpPr>
        <p:spPr>
          <a:xfrm>
            <a:off x="108066" y="612844"/>
            <a:ext cx="12056726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demonstration of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geological, technical, environmental and administrative feasibility of the tunnel and surface areas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optimisation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placement and layout of the ring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related infrastructure;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pursuit,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 with the Host States, of the preparatory administrative processes required for a potential project approval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identify and remove any showstopper;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optimisation of the design of the colliders and their injector chains, supported by R&amp;D to develop the needed key technologies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elaboration of 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operational model for the colliders and experiments in terms of human and financial resource needs,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well as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aspects and energy efficiency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of 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consolidated cost estimate,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well as the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funding and organisational models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needed to enable the project’s technical design completion, implementation and operation;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identification of substantial resources from outside CERN’s budget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implementation of the first stage of a possible future project (tunnel and FCC-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 of the physics case and detector concepts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both colliders.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TextBox 1">
            <a:extLst>
              <a:ext uri="{FF2B5EF4-FFF2-40B4-BE49-F238E27FC236}">
                <a16:creationId xmlns:a16="http://schemas.microsoft.com/office/drawing/2014/main" id="{4E0D01A0-8170-4512-86E1-F16B167E0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66" y="5952767"/>
            <a:ext cx="11881266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Results </a:t>
            </a:r>
            <a:r>
              <a:rPr kumimoji="0" lang="en-GB" alt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are summarised </a:t>
            </a:r>
            <a:r>
              <a:rPr kumimoji="0" lang="en-GB" alt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in </a:t>
            </a:r>
            <a:r>
              <a:rPr kumimoji="0" lang="en-GB" alt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the </a:t>
            </a:r>
            <a:r>
              <a:rPr kumimoji="0" lang="en-GB" alt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Feasibility Study </a:t>
            </a:r>
            <a:r>
              <a:rPr kumimoji="0" lang="en-GB" alt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Report</a:t>
            </a:r>
            <a:r>
              <a:rPr kumimoji="0" lang="en-GB" alt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alt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released </a:t>
            </a:r>
            <a:r>
              <a:rPr kumimoji="0" lang="en-GB" alt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March 2025   ESPPU</a:t>
            </a:r>
            <a:r>
              <a:rPr kumimoji="0" lang="en-GB" altLang="en-GB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2025</a:t>
            </a:r>
            <a:endParaRPr kumimoji="0" lang="en-GB" alt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2F26A-6138-D64E-5167-1B9226176869}"/>
              </a:ext>
            </a:extLst>
          </p:cNvPr>
          <p:cNvSpPr txBox="1"/>
          <p:nvPr/>
        </p:nvSpPr>
        <p:spPr>
          <a:xfrm>
            <a:off x="1971294" y="89624"/>
            <a:ext cx="11203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FCC Feasibility Study (2021-2025): high-level objectives</a:t>
            </a:r>
          </a:p>
        </p:txBody>
      </p:sp>
    </p:spTree>
    <p:extLst>
      <p:ext uri="{BB962C8B-B14F-4D97-AF65-F5344CB8AC3E}">
        <p14:creationId xmlns:p14="http://schemas.microsoft.com/office/powerpoint/2010/main" val="435827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3" y="-1"/>
            <a:ext cx="12322606" cy="6788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21455" y="267855"/>
            <a:ext cx="11358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F. </a:t>
            </a:r>
            <a:r>
              <a:rPr lang="fr-CH" dirty="0" err="1" smtClean="0"/>
              <a:t>Gianotti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51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16.06.2025</a:t>
            </a: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FCC-ee status</a:t>
            </a: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473A-E14C-4812-A0D4-922FFA49B43C}" type="slidenum">
              <a:rPr kumimoji="0" lang="en-GB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" y="0"/>
            <a:ext cx="12164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3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16.06.2025</a:t>
            </a:r>
            <a:endParaRPr lang="fr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Alain Blondel  FCC-ee status</a:t>
            </a:r>
            <a:endParaRPr lang="fr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fr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672" y="16630"/>
            <a:ext cx="4624920" cy="584775"/>
          </a:xfrm>
          <a:prstGeom prst="rect">
            <a:avLst/>
          </a:prstGeom>
          <a:solidFill>
            <a:srgbClr val="FFE70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fr-CH" sz="3200" b="1" dirty="0">
                <a:solidFill>
                  <a:prstClr val="black"/>
                </a:solidFill>
                <a:latin typeface="Calibri"/>
              </a:rPr>
              <a:t> have gone a long </a:t>
            </a:r>
            <a:r>
              <a:rPr lang="fr-CH" sz="3200" b="1" dirty="0" err="1">
                <a:solidFill>
                  <a:prstClr val="black"/>
                </a:solidFill>
                <a:latin typeface="Calibri"/>
              </a:rPr>
              <a:t>way</a:t>
            </a:r>
            <a:r>
              <a:rPr lang="fr-CH" sz="3200" b="1" dirty="0">
                <a:solidFill>
                  <a:prstClr val="black"/>
                </a:solidFill>
                <a:latin typeface="Calibri"/>
              </a:rPr>
              <a:t>!</a:t>
            </a:r>
            <a:endParaRPr lang="en-GB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2144" y="739553"/>
            <a:ext cx="980108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prstClr val="black"/>
                </a:solidFill>
                <a:latin typeface="Calibri"/>
              </a:rPr>
              <a:t>2010-11-12 :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ideas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wishes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, basic concepts, (VHE-LHC, LEP3, TLEP), 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Higgs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discovery</a:t>
            </a:r>
            <a:endParaRPr lang="fr-CH" b="1" dirty="0">
              <a:solidFill>
                <a:prstClr val="black"/>
              </a:solidFill>
              <a:latin typeface="Calibri"/>
            </a:endParaRPr>
          </a:p>
          <a:p>
            <a:r>
              <a:rPr lang="fr-CH" b="1" dirty="0">
                <a:solidFill>
                  <a:prstClr val="black"/>
                </a:solidFill>
                <a:latin typeface="Calibri"/>
              </a:rPr>
              <a:t>                      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grassroots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studies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EU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context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; «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Higgs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factory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» in LHC, first,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then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 in new 100km tunnel</a:t>
            </a:r>
            <a:endParaRPr lang="fr-CH" b="1" dirty="0">
              <a:solidFill>
                <a:prstClr val="black"/>
              </a:solidFill>
              <a:latin typeface="Calibri"/>
            </a:endParaRPr>
          </a:p>
          <a:p>
            <a:r>
              <a:rPr lang="fr-CH" b="1" dirty="0">
                <a:solidFill>
                  <a:prstClr val="black"/>
                </a:solidFill>
                <a:latin typeface="Calibri"/>
              </a:rPr>
              <a:t>                       LEP3 and TLEP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submitted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ESPP2012   {TLEP + VHE-LHC ~FCC}</a:t>
            </a:r>
            <a:endParaRPr lang="fr-CH" b="1" dirty="0">
              <a:solidFill>
                <a:prstClr val="black"/>
              </a:solidFill>
              <a:latin typeface="Calibri"/>
            </a:endParaRPr>
          </a:p>
          <a:p>
            <a:r>
              <a:rPr lang="fr-CH" b="1" dirty="0">
                <a:solidFill>
                  <a:prstClr val="black"/>
                </a:solidFill>
                <a:latin typeface="Calibri"/>
              </a:rPr>
              <a:t>2013  ESPP2013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wants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«</a:t>
            </a:r>
            <a:r>
              <a:rPr lang="en-US" b="1" kern="0" dirty="0">
                <a:solidFill>
                  <a:prstClr val="black"/>
                </a:solidFill>
                <a:latin typeface="Arial"/>
                <a:cs typeface="Calibri" pitchFamily="34" charset="0"/>
              </a:rPr>
              <a:t>ambitious post-LHC accelerator </a:t>
            </a:r>
            <a:r>
              <a:rPr lang="en-US" b="1" kern="0" dirty="0" err="1">
                <a:solidFill>
                  <a:prstClr val="black"/>
                </a:solidFill>
                <a:latin typeface="Arial"/>
                <a:cs typeface="Calibri" pitchFamily="34" charset="0"/>
              </a:rPr>
              <a:t>projet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»</a:t>
            </a:r>
          </a:p>
          <a:p>
            <a:r>
              <a:rPr lang="fr-CH" b="1" dirty="0">
                <a:solidFill>
                  <a:prstClr val="black"/>
                </a:solidFill>
                <a:latin typeface="Calibri"/>
              </a:rPr>
              <a:t>  </a:t>
            </a:r>
          </a:p>
          <a:p>
            <a:r>
              <a:rPr lang="fr-CH" b="1" dirty="0">
                <a:solidFill>
                  <a:prstClr val="black"/>
                </a:solidFill>
                <a:latin typeface="Calibri"/>
              </a:rPr>
              <a:t>2014-02  Kick-off meeting of FCC design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study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FCC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ee-ep-hh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fr-CH" b="1" dirty="0">
              <a:solidFill>
                <a:prstClr val="black"/>
              </a:solidFill>
              <a:latin typeface="Calibri"/>
            </a:endParaRPr>
          </a:p>
          <a:p>
            <a:endParaRPr lang="fr-CH" b="1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lain" startAt="2018"/>
            </a:pPr>
            <a:r>
              <a:rPr lang="fr-CH" b="1" dirty="0">
                <a:solidFill>
                  <a:srgbClr val="FF0000"/>
                </a:solidFill>
                <a:latin typeface="Calibri"/>
              </a:rPr>
              <a:t>  ESPP contributions and CDR </a:t>
            </a:r>
            <a:r>
              <a:rPr lang="fr-CH" b="1" dirty="0" err="1">
                <a:solidFill>
                  <a:srgbClr val="FF0000"/>
                </a:solidFill>
                <a:latin typeface="Calibri"/>
              </a:rPr>
              <a:t>submitted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</a:t>
            </a:r>
            <a:br>
              <a:rPr lang="fr-CH" b="1" dirty="0">
                <a:solidFill>
                  <a:prstClr val="black"/>
                </a:solidFill>
                <a:latin typeface="Calibri"/>
              </a:rPr>
            </a:br>
            <a:r>
              <a:rPr lang="fr-CH" b="1" dirty="0">
                <a:solidFill>
                  <a:prstClr val="black"/>
                </a:solidFill>
                <a:latin typeface="Calibri"/>
              </a:rPr>
              <a:t>              </a:t>
            </a:r>
            <a:r>
              <a:rPr lang="fr-CH" b="1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  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FCC </a:t>
            </a:r>
            <a:r>
              <a:rPr lang="fr-CH" b="1" u="sng" dirty="0" err="1">
                <a:solidFill>
                  <a:prstClr val="black"/>
                </a:solidFill>
                <a:latin typeface="Calibri"/>
              </a:rPr>
              <a:t>can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u="sng" dirty="0" err="1">
                <a:solidFill>
                  <a:prstClr val="black"/>
                </a:solidFill>
                <a:latin typeface="Calibri"/>
              </a:rPr>
              <a:t>be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u="sng" dirty="0" err="1">
                <a:solidFill>
                  <a:prstClr val="black"/>
                </a:solidFill>
                <a:latin typeface="Calibri"/>
              </a:rPr>
              <a:t>done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! </a:t>
            </a:r>
            <a:r>
              <a:rPr lang="fr-CH" b="1" u="sng" dirty="0" err="1">
                <a:solidFill>
                  <a:prstClr val="black"/>
                </a:solidFill>
                <a:latin typeface="Calibri"/>
              </a:rPr>
              <a:t>Starting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u="sng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 the e+ e- </a:t>
            </a:r>
            <a:r>
              <a:rPr lang="fr-CH" b="1" u="sng" dirty="0" err="1" smtClean="0">
                <a:solidFill>
                  <a:prstClr val="black"/>
                </a:solidFill>
                <a:latin typeface="Calibri"/>
              </a:rPr>
              <a:t>collider</a:t>
            </a:r>
            <a:endParaRPr lang="fr-CH" b="1" u="sng" dirty="0">
              <a:solidFill>
                <a:prstClr val="black"/>
              </a:solidFill>
              <a:latin typeface="Calibri"/>
            </a:endParaRPr>
          </a:p>
          <a:p>
            <a:endParaRPr lang="fr-CH" b="1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lain" startAt="2019"/>
            </a:pP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-2020 ESPP2020 long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term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vision: a 100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TeV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pp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collider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b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</a:b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       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shorter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term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priority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‘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Higgs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Factory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’ </a:t>
            </a:r>
            <a:b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</a:b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       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recommends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Feasibility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study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of 100km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facity</a:t>
            </a:r>
            <a:endParaRPr lang="fr-CH" b="1" dirty="0" smtClean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2568" y="2469427"/>
            <a:ext cx="3949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Many</a:t>
            </a:r>
            <a:r>
              <a:rPr lang="fr-CH" dirty="0" smtClean="0"/>
              <a:t> new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  <a:r>
              <a:rPr lang="fr-CH" dirty="0" err="1" smtClean="0"/>
              <a:t>opportunities</a:t>
            </a:r>
            <a:r>
              <a:rPr lang="fr-CH" dirty="0" smtClean="0"/>
              <a:t> </a:t>
            </a:r>
            <a:r>
              <a:rPr lang="fr-CH" dirty="0" err="1" smtClean="0"/>
              <a:t>discovered</a:t>
            </a:r>
            <a:r>
              <a:rPr lang="fr-CH" dirty="0" smtClean="0"/>
              <a:t> esp. for O(10</a:t>
            </a:r>
            <a:r>
              <a:rPr lang="fr-CH" baseline="30000" dirty="0" smtClean="0"/>
              <a:t>13</a:t>
            </a:r>
            <a:r>
              <a:rPr lang="fr-CH" dirty="0" smtClean="0"/>
              <a:t>) Z </a:t>
            </a:r>
            <a:r>
              <a:rPr lang="fr-CH" dirty="0" err="1" smtClean="0"/>
              <a:t>factory</a:t>
            </a:r>
            <a:r>
              <a:rPr lang="fr-CH" dirty="0" smtClean="0"/>
              <a:t>!</a:t>
            </a:r>
            <a:br>
              <a:rPr lang="fr-CH" dirty="0" smtClean="0"/>
            </a:br>
            <a:r>
              <a:rPr lang="fr-CH" dirty="0" smtClean="0"/>
              <a:t>Great </a:t>
            </a:r>
            <a:r>
              <a:rPr lang="fr-CH" dirty="0" err="1" smtClean="0"/>
              <a:t>complementarity</a:t>
            </a:r>
            <a:r>
              <a:rPr lang="fr-CH" dirty="0" smtClean="0"/>
              <a:t> </a:t>
            </a:r>
            <a:r>
              <a:rPr lang="fr-CH" dirty="0" err="1" smtClean="0"/>
              <a:t>between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ee</a:t>
            </a:r>
            <a:r>
              <a:rPr lang="fr-CH" dirty="0" smtClean="0"/>
              <a:t> and pp  programmes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8079" y="4716072"/>
            <a:ext cx="10697865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Europe</a:t>
            </a:r>
            <a:r>
              <a:rPr lang="en-US" b="1" i="1" dirty="0">
                <a:solidFill>
                  <a:srgbClr val="FFFF00"/>
                </a:solidFill>
              </a:rPr>
              <a:t>, together with its international partners, should investigate the technical and financial feasibility </a:t>
            </a:r>
            <a:r>
              <a:rPr lang="en-US" b="1" i="1" dirty="0" smtClean="0">
                <a:solidFill>
                  <a:srgbClr val="FFFF00"/>
                </a:solidFill>
              </a:rPr>
              <a:t/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of </a:t>
            </a:r>
            <a:r>
              <a:rPr lang="en-US" b="1" i="1" dirty="0">
                <a:solidFill>
                  <a:srgbClr val="FFFF00"/>
                </a:solidFill>
              </a:rPr>
              <a:t>a future hadron collider at CERN with a </a:t>
            </a:r>
            <a:r>
              <a:rPr lang="en-US" b="1" i="1" dirty="0" err="1">
                <a:solidFill>
                  <a:srgbClr val="FFFF00"/>
                </a:solidFill>
              </a:rPr>
              <a:t>centre</a:t>
            </a:r>
            <a:r>
              <a:rPr lang="en-US" b="1" i="1" dirty="0">
                <a:solidFill>
                  <a:srgbClr val="FFFF00"/>
                </a:solidFill>
              </a:rPr>
              <a:t>-of-mass energy of at least 100 </a:t>
            </a:r>
            <a:r>
              <a:rPr lang="en-US" b="1" i="1" dirty="0" err="1">
                <a:solidFill>
                  <a:srgbClr val="FFFF00"/>
                </a:solidFill>
              </a:rPr>
              <a:t>TeV</a:t>
            </a:r>
            <a:r>
              <a:rPr lang="en-US" b="1" i="1" dirty="0">
                <a:solidFill>
                  <a:srgbClr val="FFFF00"/>
                </a:solidFill>
              </a:rPr>
              <a:t> and </a:t>
            </a:r>
            <a:r>
              <a:rPr lang="en-US" b="1" i="1" dirty="0" smtClean="0">
                <a:solidFill>
                  <a:srgbClr val="FFFF00"/>
                </a:solidFill>
              </a:rPr>
              <a:t/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with </a:t>
            </a:r>
            <a:r>
              <a:rPr lang="en-US" b="1" i="1" dirty="0">
                <a:solidFill>
                  <a:srgbClr val="FFFF00"/>
                </a:solidFill>
              </a:rPr>
              <a:t>an electron-positron Higgs and electroweak factory as a possible first stage. </a:t>
            </a:r>
            <a:r>
              <a:rPr lang="en-US" b="1" i="1" dirty="0" smtClean="0">
                <a:solidFill>
                  <a:srgbClr val="FFFF00"/>
                </a:solidFill>
              </a:rPr>
              <a:t/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Such </a:t>
            </a:r>
            <a:r>
              <a:rPr lang="en-US" b="1" i="1" dirty="0">
                <a:solidFill>
                  <a:srgbClr val="FFFF00"/>
                </a:solidFill>
              </a:rPr>
              <a:t>a feasibility study of the colliders and related infrastructure should be established as a global </a:t>
            </a:r>
            <a:r>
              <a:rPr lang="en-US" b="1" i="1" dirty="0" err="1">
                <a:solidFill>
                  <a:srgbClr val="FFFF00"/>
                </a:solidFill>
              </a:rPr>
              <a:t>endeavour</a:t>
            </a:r>
            <a:r>
              <a:rPr lang="en-US" b="1" i="1" dirty="0">
                <a:solidFill>
                  <a:srgbClr val="FFFF00"/>
                </a:solidFill>
              </a:rPr>
              <a:t> </a:t>
            </a:r>
            <a:r>
              <a:rPr lang="en-US" b="1" i="1" dirty="0" smtClean="0">
                <a:solidFill>
                  <a:srgbClr val="FFFF00"/>
                </a:solidFill>
              </a:rPr>
              <a:t/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and </a:t>
            </a:r>
            <a:r>
              <a:rPr lang="en-US" b="1" i="1" dirty="0">
                <a:solidFill>
                  <a:srgbClr val="FFFF00"/>
                </a:solidFill>
              </a:rPr>
              <a:t>be completed on the timescale of the next Strategy update.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90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709" t="21392" r="17675" b="12772"/>
          <a:stretch/>
        </p:blipFill>
        <p:spPr>
          <a:xfrm>
            <a:off x="0" y="0"/>
            <a:ext cx="6352162" cy="4741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875" t="30617" r="17084" b="11605"/>
          <a:stretch/>
        </p:blipFill>
        <p:spPr>
          <a:xfrm>
            <a:off x="6420956" y="522051"/>
            <a:ext cx="5771044" cy="3674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2690" y="4738280"/>
            <a:ext cx="1882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2796" y="5138390"/>
            <a:ext cx="5827621" cy="1323439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Z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sz="2000" b="1" baseline="-25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91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6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CH" sz="2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  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WW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sz="2000" b="1" baseline="-25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161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2.5 10</a:t>
            </a:r>
            <a:r>
              <a:rPr lang="fr-CH" sz="2000" b="1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e+e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ZH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sz="2000" b="1" baseline="-25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240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2.4 10</a:t>
            </a:r>
            <a:r>
              <a:rPr lang="fr-CH" sz="2000" b="1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e+e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ZH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tt 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sz="2000" b="1" baseline="-25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&gt;350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2    10</a:t>
            </a:r>
            <a:r>
              <a:rPr lang="fr-CH" sz="2000" b="1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tt</a:t>
            </a:r>
            <a:endParaRPr lang="fr-CH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3769" y="5149448"/>
            <a:ext cx="1423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 x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3 10</a:t>
            </a:r>
            <a:r>
              <a:rPr lang="fr-CH" sz="2000" b="1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CH" sz="2000" b="1" baseline="30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 x 2.10</a:t>
            </a:r>
            <a:r>
              <a:rPr lang="fr-CH" sz="2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endParaRPr lang="fr-CH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endParaRPr lang="fr-CH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0459" y="5129464"/>
            <a:ext cx="249181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100*/20 </a:t>
            </a:r>
            <a:r>
              <a:rPr lang="fr-CH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ptp</a:t>
            </a:r>
            <a:r>
              <a:rPr lang="fr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endParaRPr lang="fr-CH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300 </a:t>
            </a:r>
            <a:r>
              <a:rPr lang="fr-CH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fr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CH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&lt;1 MeV</a:t>
            </a:r>
          </a:p>
          <a:p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&lt;2 MeV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1668" y="4767686"/>
            <a:ext cx="11967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fr-CH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errors</a:t>
            </a:r>
            <a:r>
              <a:rPr lang="fr-CH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CH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6762" y="6486620"/>
            <a:ext cx="82283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fr-CH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reat </a:t>
            </a:r>
            <a:r>
              <a:rPr lang="fr-CH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fr-CH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range for the </a:t>
            </a:r>
            <a:r>
              <a:rPr lang="fr-CH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heavy</a:t>
            </a:r>
            <a:r>
              <a:rPr lang="fr-CH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fr-CH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the Standard Model. 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1714500" y="6469159"/>
            <a:ext cx="2133600" cy="365125"/>
          </a:xfrm>
        </p:spPr>
        <p:txBody>
          <a:bodyPr/>
          <a:lstStyle/>
          <a:p>
            <a:r>
              <a:rPr lang="fr-CH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16.06.2025</a:t>
            </a:r>
            <a:endParaRPr lang="fr-CH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9100" y="6494137"/>
            <a:ext cx="3464024" cy="365125"/>
          </a:xfr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Alain Blondel  FCC-ee status</a:t>
            </a:r>
            <a:endParaRPr lang="fr-CH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0500" y="6469159"/>
            <a:ext cx="2133600" cy="365125"/>
          </a:xfrm>
        </p:spPr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endParaRPr lang="fr-CH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44552" y="152719"/>
            <a:ext cx="18646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Feasibility</a:t>
            </a:r>
            <a:r>
              <a:rPr lang="fr-CH" dirty="0" smtClean="0"/>
              <a:t> </a:t>
            </a:r>
            <a:r>
              <a:rPr lang="fr-CH" dirty="0" err="1" smtClean="0"/>
              <a:t>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1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3778690-9B7C-CF5B-1603-623EC6FD8F75}"/>
              </a:ext>
            </a:extLst>
          </p:cNvPr>
          <p:cNvGrpSpPr>
            <a:grpSpLocks noChangeAspect="1"/>
          </p:cNvGrpSpPr>
          <p:nvPr/>
        </p:nvGrpSpPr>
        <p:grpSpPr>
          <a:xfrm>
            <a:off x="6118063" y="739717"/>
            <a:ext cx="6098617" cy="6116087"/>
            <a:chOff x="4943872" y="426891"/>
            <a:chExt cx="6368243" cy="6386485"/>
          </a:xfrm>
        </p:grpSpPr>
        <p:sp>
          <p:nvSpPr>
            <p:cNvPr id="6" name="Slide Number Placeholder 1">
              <a:extLst>
                <a:ext uri="{FF2B5EF4-FFF2-40B4-BE49-F238E27FC236}">
                  <a16:creationId xmlns:a16="http://schemas.microsoft.com/office/drawing/2014/main" id="{32B507C4-FE40-38C4-A592-160F15BB287E}"/>
                </a:ext>
              </a:extLst>
            </p:cNvPr>
            <p:cNvSpPr txBox="1">
              <a:spLocks/>
            </p:cNvSpPr>
            <p:nvPr/>
          </p:nvSpPr>
          <p:spPr>
            <a:xfrm>
              <a:off x="7706627" y="6284342"/>
              <a:ext cx="2743200" cy="365125"/>
            </a:xfrm>
            <a:prstGeom prst="rect">
              <a:avLst/>
            </a:prstGeom>
          </p:spPr>
          <p:txBody>
            <a:bodyPr vert="horz" lIns="0" tIns="0" rIns="0" bIns="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28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88A1DFE4-5FC5-43BD-BB7E-75EAD82B965F}" type="slidenum">
                <a:rPr kumimoji="0" lang="en-US" sz="1067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pPr marL="0" marR="0" lvl="0" indent="0" algn="r" defTabSz="914280" rtl="0" eaLnBrk="1" fontAlgn="auto" latinLnBrk="0" hangingPunct="1">
                  <a:lnSpc>
                    <a:spcPts val="16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9</a:t>
              </a:fld>
              <a:endPara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BCBA99D0-3DBF-6212-44AE-C5E817B5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426891"/>
              <a:ext cx="6344156" cy="638648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003D95-F40D-A64C-832D-F6ECCC9EDFFA}"/>
                </a:ext>
              </a:extLst>
            </p:cNvPr>
            <p:cNvSpPr txBox="1"/>
            <p:nvPr/>
          </p:nvSpPr>
          <p:spPr>
            <a:xfrm>
              <a:off x="6453009" y="732505"/>
              <a:ext cx="1507715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PA: Experiment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91DA8E-9F50-EDAC-EDE1-AB2C7A12E392}"/>
                </a:ext>
              </a:extLst>
            </p:cNvPr>
            <p:cNvSpPr txBox="1"/>
            <p:nvPr/>
          </p:nvSpPr>
          <p:spPr>
            <a:xfrm>
              <a:off x="9653758" y="1193313"/>
              <a:ext cx="1310388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PB: technical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9A09EB-3683-AED0-63E4-5CEA40855296}"/>
                </a:ext>
              </a:extLst>
            </p:cNvPr>
            <p:cNvSpPr txBox="1"/>
            <p:nvPr/>
          </p:nvSpPr>
          <p:spPr>
            <a:xfrm>
              <a:off x="9802150" y="3018438"/>
              <a:ext cx="1509965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PD: experiment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BCB069-FAA9-B593-C223-1E851E167C52}"/>
                </a:ext>
              </a:extLst>
            </p:cNvPr>
            <p:cNvSpPr txBox="1"/>
            <p:nvPr/>
          </p:nvSpPr>
          <p:spPr>
            <a:xfrm>
              <a:off x="9529142" y="5139854"/>
              <a:ext cx="1298448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PF: technical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36C721-7248-AD42-A839-E8FDD1D8C66D}"/>
                </a:ext>
              </a:extLst>
            </p:cNvPr>
            <p:cNvSpPr txBox="1"/>
            <p:nvPr/>
          </p:nvSpPr>
          <p:spPr>
            <a:xfrm>
              <a:off x="8677198" y="6435701"/>
              <a:ext cx="1520200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PG: experiment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18E6B2-2F43-4DF9-4C6B-116AA454C6D3}"/>
                </a:ext>
              </a:extLst>
            </p:cNvPr>
            <p:cNvSpPr txBox="1"/>
            <p:nvPr/>
          </p:nvSpPr>
          <p:spPr>
            <a:xfrm>
              <a:off x="6453009" y="5975924"/>
              <a:ext cx="1320623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PH: technical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1DF8D1-B2B9-921B-09B6-3980AA1768C1}"/>
                </a:ext>
              </a:extLst>
            </p:cNvPr>
            <p:cNvSpPr txBox="1"/>
            <p:nvPr/>
          </p:nvSpPr>
          <p:spPr>
            <a:xfrm>
              <a:off x="5323611" y="4073012"/>
              <a:ext cx="1467322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PJ: experiment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00A708-0F98-3301-8744-9198B2CCAE39}"/>
                </a:ext>
              </a:extLst>
            </p:cNvPr>
            <p:cNvSpPr txBox="1"/>
            <p:nvPr/>
          </p:nvSpPr>
          <p:spPr>
            <a:xfrm>
              <a:off x="5754954" y="1919718"/>
              <a:ext cx="1288213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PL: technical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5DA98CD-BAEE-0C4C-18E3-19391715CE6B}"/>
              </a:ext>
            </a:extLst>
          </p:cNvPr>
          <p:cNvSpPr txBox="1"/>
          <p:nvPr/>
        </p:nvSpPr>
        <p:spPr>
          <a:xfrm>
            <a:off x="130517" y="872772"/>
            <a:ext cx="6051383" cy="1369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Layout chosen out of </a:t>
            </a:r>
            <a:r>
              <a:rPr kumimoji="0" lang="root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 </a:t>
            </a:r>
            <a:r>
              <a:rPr kumimoji="0" lang="en-US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root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initial variants, based on 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geology </a:t>
            </a:r>
            <a:r>
              <a:rPr kumimoji="0" lang="root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</a:t>
            </a:r>
            <a:endParaRPr kumimoji="0" lang="en-US" altLang="roo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surface constraints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oot" altLang="roo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(land availability, access to roads, etc.), </a:t>
            </a:r>
            <a:r>
              <a:rPr kumimoji="0" lang="en-GB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nvironment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root" altLang="roo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(protected zones), 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r>
              <a:rPr kumimoji="0" lang="root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oot" altLang="roo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(water, electricity, transport), 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machine performance </a:t>
            </a:r>
            <a:r>
              <a:rPr kumimoji="0" lang="root" altLang="roo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etc.</a:t>
            </a:r>
            <a:endParaRPr kumimoji="0" lang="en-US" altLang="roo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ot" altLang="roo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Avoid-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</a:t>
            </a:r>
            <a:r>
              <a:rPr kumimoji="0" lang="en-US" altLang="roo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uce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compens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ate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</a:t>
            </a:r>
            <a:r>
              <a:rPr kumimoji="0" lang="root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principle of EU and French regulations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5E66E2-14A5-8198-5273-277F34E124CD}"/>
              </a:ext>
            </a:extLst>
          </p:cNvPr>
          <p:cNvSpPr txBox="1"/>
          <p:nvPr/>
        </p:nvSpPr>
        <p:spPr>
          <a:xfrm>
            <a:off x="130517" y="2455216"/>
            <a:ext cx="5869096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Overall lowest-risk baseline: 90.7 km ring, 8 surface points,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4-fold symmetry  </a:t>
            </a:r>
            <a:endParaRPr kumimoji="0" lang="root" altLang="root" sz="1600" b="1" i="0" u="none" strike="noStrike" kern="120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5" name="Table 7">
            <a:extLst>
              <a:ext uri="{FF2B5EF4-FFF2-40B4-BE49-F238E27FC236}">
                <a16:creationId xmlns:a16="http://schemas.microsoft.com/office/drawing/2014/main" id="{A0126627-3D2F-1468-82D9-B847F45BFE4A}"/>
              </a:ext>
            </a:extLst>
          </p:cNvPr>
          <p:cNvGraphicFramePr>
            <a:graphicFrameLocks noGrp="1"/>
          </p:cNvGraphicFramePr>
          <p:nvPr/>
        </p:nvGraphicFramePr>
        <p:xfrm>
          <a:off x="7901220" y="2869937"/>
          <a:ext cx="2873846" cy="1997520"/>
        </p:xfrm>
        <a:graphic>
          <a:graphicData uri="http://schemas.openxmlformats.org/drawingml/2006/table">
            <a:tbl>
              <a:tblPr bandRow="1"/>
              <a:tblGrid>
                <a:gridCol w="2112473">
                  <a:extLst>
                    <a:ext uri="{9D8B030D-6E8A-4147-A177-3AD203B41FA5}">
                      <a16:colId xmlns:a16="http://schemas.microsoft.com/office/drawing/2014/main" val="3540313235"/>
                    </a:ext>
                  </a:extLst>
                </a:gridCol>
                <a:gridCol w="761373">
                  <a:extLst>
                    <a:ext uri="{9D8B030D-6E8A-4147-A177-3AD203B41FA5}">
                      <a16:colId xmlns:a16="http://schemas.microsoft.com/office/drawing/2014/main" val="1716970435"/>
                    </a:ext>
                  </a:extLst>
                </a:gridCol>
              </a:tblGrid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CH" sz="1400" b="1" dirty="0"/>
                        <a:t>Number of surface sites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CH" sz="1400" dirty="0"/>
                        <a:t>8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806506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/>
                        <a:t>Surface requirements</a:t>
                      </a:r>
                      <a:endParaRPr lang="en-CH" sz="1400" b="0" dirty="0"/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400" dirty="0"/>
                        <a:t>~40 ha</a:t>
                      </a:r>
                      <a:endParaRPr lang="en-CH" sz="1400" dirty="0"/>
                    </a:p>
                  </a:txBody>
                  <a:tcPr marL="72000" marR="72000" marT="36000" marB="360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831990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CH" sz="1400" b="1" dirty="0"/>
                        <a:t>LSS@IP </a:t>
                      </a:r>
                      <a:r>
                        <a:rPr lang="en-CH" sz="1400" b="0" dirty="0"/>
                        <a:t>(PA, PD, PG, PJ)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CH" sz="1400" dirty="0"/>
                        <a:t>1400 m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80578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CH" sz="1400" b="1" dirty="0"/>
                        <a:t>LSS@TECH </a:t>
                      </a:r>
                      <a:r>
                        <a:rPr lang="en-CH" sz="1400" b="0" dirty="0"/>
                        <a:t>(PB, PF, PH, PL)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CH" sz="1400" dirty="0"/>
                        <a:t>2</a:t>
                      </a:r>
                      <a:r>
                        <a:rPr lang="en-US" sz="1400" dirty="0"/>
                        <a:t>032</a:t>
                      </a:r>
                      <a:r>
                        <a:rPr lang="en-CH" sz="1400" dirty="0"/>
                        <a:t> m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886502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CH" sz="1400" b="1" dirty="0"/>
                        <a:t>Arc length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CH" sz="1400" dirty="0"/>
                        <a:t>9.6 km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809558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CH" sz="1400" b="1" dirty="0"/>
                        <a:t>Sum of arc lengths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CH" sz="1400" dirty="0"/>
                        <a:t>76.9 m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398293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/>
                        <a:t>Total length</a:t>
                      </a:r>
                      <a:endParaRPr lang="en-CH" sz="1400" b="1" dirty="0"/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400" b="1" dirty="0"/>
                        <a:t>90.7 km</a:t>
                      </a:r>
                      <a:endParaRPr lang="en-CH" sz="1400" b="1" dirty="0"/>
                    </a:p>
                  </a:txBody>
                  <a:tcPr marL="72000" marR="72000" marT="36000" marB="360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0405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1FBA9D-F57A-A02E-2374-A060F8F7AEC7}"/>
              </a:ext>
            </a:extLst>
          </p:cNvPr>
          <p:cNvSpPr txBox="1"/>
          <p:nvPr/>
        </p:nvSpPr>
        <p:spPr>
          <a:xfrm>
            <a:off x="10770646" y="704633"/>
            <a:ext cx="1112797" cy="507831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Mertens,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Gutleber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E45300-1AA7-B8E5-10AB-4DF2AD4E8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4" y="3065034"/>
            <a:ext cx="4351221" cy="374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1E6ADE-F699-1D05-74D3-2933BD1DCF05}"/>
              </a:ext>
            </a:extLst>
          </p:cNvPr>
          <p:cNvSpPr txBox="1"/>
          <p:nvPr/>
        </p:nvSpPr>
        <p:spPr>
          <a:xfrm>
            <a:off x="306005" y="195263"/>
            <a:ext cx="95536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Reference layout and implementation:   PA31  -  90.7 km</a:t>
            </a:r>
          </a:p>
        </p:txBody>
      </p:sp>
    </p:spTree>
    <p:extLst>
      <p:ext uri="{BB962C8B-B14F-4D97-AF65-F5344CB8AC3E}">
        <p14:creationId xmlns:p14="http://schemas.microsoft.com/office/powerpoint/2010/main" val="3525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6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3.xml><?xml version="1.0" encoding="utf-8"?>
<a:theme xmlns:a="http://schemas.openxmlformats.org/drawingml/2006/main" name="5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4.xml><?xml version="1.0" encoding="utf-8"?>
<a:theme xmlns:a="http://schemas.openxmlformats.org/drawingml/2006/main" name="1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5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6.xml><?xml version="1.0" encoding="utf-8"?>
<a:theme xmlns:a="http://schemas.openxmlformats.org/drawingml/2006/main" name="2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7.xml><?xml version="1.0" encoding="utf-8"?>
<a:theme xmlns:a="http://schemas.openxmlformats.org/drawingml/2006/main" name="7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eaLnBrk="1" fontAlgn="auto" hangingPunct="1">
          <a:spcBef>
            <a:spcPts val="0"/>
          </a:spcBef>
          <a:spcAft>
            <a:spcPts val="0"/>
          </a:spcAft>
          <a:defRPr sz="2400" dirty="0" smtClean="0">
            <a:solidFill>
              <a:prstClr val="black"/>
            </a:solidFill>
            <a:latin typeface="Calibri"/>
          </a:defRPr>
        </a:defPPr>
      </a:lstStyle>
    </a:sp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10313</TotalTime>
  <Words>2823</Words>
  <Application>Microsoft Office PowerPoint</Application>
  <PresentationFormat>Widescreen</PresentationFormat>
  <Paragraphs>551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Cambria Math</vt:lpstr>
      <vt:lpstr>Century Gothic</vt:lpstr>
      <vt:lpstr>Courier</vt:lpstr>
      <vt:lpstr>DejaVu Sans</vt:lpstr>
      <vt:lpstr>Lucida Calligraphy</vt:lpstr>
      <vt:lpstr>Symbol</vt:lpstr>
      <vt:lpstr>Times New Roman</vt:lpstr>
      <vt:lpstr>Verdana</vt:lpstr>
      <vt:lpstr>Wingdings</vt:lpstr>
      <vt:lpstr>Office Theme</vt:lpstr>
      <vt:lpstr>6_Content Slides - Deep Blue</vt:lpstr>
      <vt:lpstr>5_Content Slides - Deep Blue</vt:lpstr>
      <vt:lpstr>1_Content Slides - Deep Blue</vt:lpstr>
      <vt:lpstr>Content Slides - Deep Blue</vt:lpstr>
      <vt:lpstr>2_Content Slides - Deep Blue</vt:lpstr>
      <vt:lpstr>7_Content Slides - Deep Blue</vt:lpstr>
      <vt:lpstr>10_Office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FCC-ee main machine parameters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Alain Blondel</cp:lastModifiedBy>
  <cp:revision>91</cp:revision>
  <dcterms:created xsi:type="dcterms:W3CDTF">2024-10-05T08:50:07Z</dcterms:created>
  <dcterms:modified xsi:type="dcterms:W3CDTF">2025-06-16T06:39:19Z</dcterms:modified>
</cp:coreProperties>
</file>