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279" r:id="rId2"/>
    <p:sldId id="5386" r:id="rId3"/>
    <p:sldId id="5376" r:id="rId4"/>
    <p:sldId id="5377" r:id="rId5"/>
    <p:sldId id="5380" r:id="rId6"/>
    <p:sldId id="5378" r:id="rId7"/>
    <p:sldId id="5381" r:id="rId8"/>
    <p:sldId id="499" r:id="rId9"/>
    <p:sldId id="5383" r:id="rId10"/>
    <p:sldId id="5384" r:id="rId11"/>
    <p:sldId id="5385" r:id="rId12"/>
    <p:sldId id="5382" r:id="rId13"/>
    <p:sldId id="4674" r:id="rId14"/>
    <p:sldId id="4675" r:id="rId15"/>
    <p:sldId id="501" r:id="rId16"/>
    <p:sldId id="502" r:id="rId17"/>
    <p:sldId id="474" r:id="rId18"/>
    <p:sldId id="503" r:id="rId19"/>
    <p:sldId id="566" r:id="rId20"/>
    <p:sldId id="330" r:id="rId21"/>
    <p:sldId id="281" r:id="rId22"/>
    <p:sldId id="4676" r:id="rId23"/>
    <p:sldId id="504" r:id="rId24"/>
    <p:sldId id="333" r:id="rId25"/>
    <p:sldId id="507" r:id="rId26"/>
    <p:sldId id="505" r:id="rId27"/>
    <p:sldId id="522" r:id="rId28"/>
    <p:sldId id="523" r:id="rId29"/>
    <p:sldId id="525" r:id="rId30"/>
    <p:sldId id="528" r:id="rId31"/>
    <p:sldId id="4680" r:id="rId32"/>
    <p:sldId id="323" r:id="rId33"/>
    <p:sldId id="320" r:id="rId34"/>
    <p:sldId id="492" r:id="rId35"/>
    <p:sldId id="5841" r:id="rId36"/>
    <p:sldId id="500" r:id="rId37"/>
    <p:sldId id="512" r:id="rId38"/>
    <p:sldId id="4678" r:id="rId39"/>
    <p:sldId id="521" r:id="rId40"/>
    <p:sldId id="517" r:id="rId41"/>
    <p:sldId id="510" r:id="rId42"/>
    <p:sldId id="514" r:id="rId43"/>
    <p:sldId id="4679" r:id="rId44"/>
    <p:sldId id="529" r:id="rId45"/>
    <p:sldId id="519" r:id="rId46"/>
    <p:sldId id="524" r:id="rId47"/>
    <p:sldId id="4677" r:id="rId48"/>
    <p:sldId id="4682" r:id="rId4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87719" autoAdjust="0"/>
  </p:normalViewPr>
  <p:slideViewPr>
    <p:cSldViewPr snapToGrid="0" snapToObjects="1">
      <p:cViewPr varScale="1">
        <p:scale>
          <a:sx n="117" d="100"/>
          <a:sy n="117" d="100"/>
        </p:scale>
        <p:origin x="192" y="816"/>
      </p:cViewPr>
      <p:guideLst>
        <p:guide orient="horz" pos="1620"/>
        <p:guide pos="2880"/>
      </p:guideLst>
    </p:cSldViewPr>
  </p:slideViewPr>
  <p:outlineViewPr>
    <p:cViewPr>
      <p:scale>
        <a:sx n="33" d="100"/>
        <a:sy n="33" d="100"/>
      </p:scale>
      <p:origin x="0" y="0"/>
    </p:cViewPr>
  </p:outlin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5D2218-9C14-8344-AFDC-32452430FE16}" type="datetimeFigureOut">
              <a:rPr lang="en-US" smtClean="0"/>
              <a:t>6/19/25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7652DB-15B1-5949-88C7-6464908B8258}" type="slidenum">
              <a:rPr lang="en-US" smtClean="0"/>
              <a:t>‹#›</a:t>
            </a:fld>
            <a:endParaRPr lang="en-US"/>
          </a:p>
        </p:txBody>
      </p:sp>
    </p:spTree>
    <p:extLst>
      <p:ext uri="{BB962C8B-B14F-4D97-AF65-F5344CB8AC3E}">
        <p14:creationId xmlns:p14="http://schemas.microsoft.com/office/powerpoint/2010/main" val="2951249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97545E-19A0-7448-A692-09CD5F56F1E3}" type="datetimeFigureOut">
              <a:rPr lang="en-US" smtClean="0"/>
              <a:t>6/19/25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0F27FD-6E59-FE47-95A7-BF7574BE9E8E}" type="slidenum">
              <a:rPr lang="en-US" smtClean="0"/>
              <a:t>‹#›</a:t>
            </a:fld>
            <a:endParaRPr lang="en-US"/>
          </a:p>
        </p:txBody>
      </p:sp>
    </p:spTree>
    <p:extLst>
      <p:ext uri="{BB962C8B-B14F-4D97-AF65-F5344CB8AC3E}">
        <p14:creationId xmlns:p14="http://schemas.microsoft.com/office/powerpoint/2010/main" val="11814955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0F27FD-6E59-FE47-95A7-BF7574BE9E8E}" type="slidenum">
              <a:rPr lang="en-US" smtClean="0"/>
              <a:t>1</a:t>
            </a:fld>
            <a:endParaRPr lang="en-US"/>
          </a:p>
        </p:txBody>
      </p:sp>
    </p:spTree>
    <p:extLst>
      <p:ext uri="{BB962C8B-B14F-4D97-AF65-F5344CB8AC3E}">
        <p14:creationId xmlns:p14="http://schemas.microsoft.com/office/powerpoint/2010/main" val="1337331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F27FD-6E59-FE47-95A7-BF7574BE9E8E}" type="slidenum">
              <a:rPr lang="en-US" smtClean="0"/>
              <a:t>30</a:t>
            </a:fld>
            <a:endParaRPr lang="en-US"/>
          </a:p>
        </p:txBody>
      </p:sp>
    </p:spTree>
    <p:extLst>
      <p:ext uri="{BB962C8B-B14F-4D97-AF65-F5344CB8AC3E}">
        <p14:creationId xmlns:p14="http://schemas.microsoft.com/office/powerpoint/2010/main" val="178601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F27FD-6E59-FE47-95A7-BF7574BE9E8E}" type="slidenum">
              <a:rPr lang="en-US" smtClean="0"/>
              <a:t>40</a:t>
            </a:fld>
            <a:endParaRPr lang="en-US"/>
          </a:p>
        </p:txBody>
      </p:sp>
    </p:spTree>
    <p:extLst>
      <p:ext uri="{BB962C8B-B14F-4D97-AF65-F5344CB8AC3E}">
        <p14:creationId xmlns:p14="http://schemas.microsoft.com/office/powerpoint/2010/main" val="282173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de-CH"/>
              <a:t>June 19, 2025</a:t>
            </a:r>
            <a:endParaRPr lang="en-US"/>
          </a:p>
        </p:txBody>
      </p:sp>
      <p:sp>
        <p:nvSpPr>
          <p:cNvPr id="5" name="Footer Placeholder 4"/>
          <p:cNvSpPr>
            <a:spLocks noGrp="1"/>
          </p:cNvSpPr>
          <p:nvPr>
            <p:ph type="ftr" sz="quarter" idx="11"/>
          </p:nvPr>
        </p:nvSpPr>
        <p:spPr/>
        <p:txBody>
          <a:bodyPr/>
          <a:lstStyle/>
          <a:p>
            <a:r>
              <a:rPr lang="en-US"/>
              <a:t>CEPC Workshop Barcelona — M. Aleksa (CERN)</a:t>
            </a:r>
          </a:p>
        </p:txBody>
      </p:sp>
      <p:sp>
        <p:nvSpPr>
          <p:cNvPr id="6" name="Slide Number Placeholder 5"/>
          <p:cNvSpPr>
            <a:spLocks noGrp="1"/>
          </p:cNvSpPr>
          <p:nvPr>
            <p:ph type="sldNum" sz="quarter" idx="12"/>
          </p:nvPr>
        </p:nvSpPr>
        <p:spPr/>
        <p:txBody>
          <a:bodyPr/>
          <a:lstStyle/>
          <a:p>
            <a:fld id="{50FBCA65-25DC-8649-AF55-14151E10B8BF}" type="slidenum">
              <a:rPr lang="en-US" smtClean="0"/>
              <a:pPr/>
              <a:t>‹#›</a:t>
            </a:fld>
            <a:endParaRPr lang="en-US" dirty="0"/>
          </a:p>
        </p:txBody>
      </p:sp>
      <p:sp>
        <p:nvSpPr>
          <p:cNvPr id="7" name="Date Placeholder 3"/>
          <p:cNvSpPr txBox="1">
            <a:spLocks/>
          </p:cNvSpPr>
          <p:nvPr userDrawn="1"/>
        </p:nvSpPr>
        <p:spPr>
          <a:xfrm>
            <a:off x="183268" y="4970052"/>
            <a:ext cx="2133600" cy="208771"/>
          </a:xfrm>
          <a:prstGeom prst="rect">
            <a:avLst/>
          </a:prstGeom>
        </p:spPr>
        <p:txBody>
          <a:bodyPr vert="horz" lIns="91440" tIns="45720" rIns="91440" bIns="45720" rtlCol="0" anchor="ctr"/>
          <a:lstStyle>
            <a:lvl1pPr algn="l">
              <a:defRPr sz="1400">
                <a:solidFill>
                  <a:schemeClr val="bg1">
                    <a:lumMod val="8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lumMod val="85000"/>
                </a:schemeClr>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de-CH"/>
              <a:t>June 19, 2025</a:t>
            </a:r>
            <a:endParaRPr lang="en-US"/>
          </a:p>
        </p:txBody>
      </p:sp>
      <p:sp>
        <p:nvSpPr>
          <p:cNvPr id="5" name="Footer Placeholder 4"/>
          <p:cNvSpPr>
            <a:spLocks noGrp="1"/>
          </p:cNvSpPr>
          <p:nvPr>
            <p:ph type="ftr" sz="quarter" idx="11"/>
          </p:nvPr>
        </p:nvSpPr>
        <p:spPr/>
        <p:txBody>
          <a:bodyPr/>
          <a:lstStyle/>
          <a:p>
            <a:r>
              <a:rPr lang="en-US"/>
              <a:t>CEPC Workshop Barcelona — M. Aleksa (CERN)</a:t>
            </a:r>
          </a:p>
        </p:txBody>
      </p:sp>
      <p:sp>
        <p:nvSpPr>
          <p:cNvPr id="6" name="Slide Number Placeholder 5"/>
          <p:cNvSpPr>
            <a:spLocks noGrp="1"/>
          </p:cNvSpPr>
          <p:nvPr>
            <p:ph type="sldNum" sz="quarter" idx="12"/>
          </p:nvPr>
        </p:nvSpPr>
        <p:spPr/>
        <p:txBody>
          <a:bodyPr/>
          <a:lstStyle/>
          <a:p>
            <a:fld id="{50FBCA65-25DC-8649-AF55-14151E10B8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4460" y="205979"/>
            <a:ext cx="1793000" cy="465034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2401" y="205979"/>
            <a:ext cx="6691461" cy="46503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de-CH"/>
              <a:t>June 19, 2025</a:t>
            </a:r>
            <a:endParaRPr lang="en-US"/>
          </a:p>
        </p:txBody>
      </p:sp>
      <p:sp>
        <p:nvSpPr>
          <p:cNvPr id="5" name="Footer Placeholder 4"/>
          <p:cNvSpPr>
            <a:spLocks noGrp="1"/>
          </p:cNvSpPr>
          <p:nvPr>
            <p:ph type="ftr" sz="quarter" idx="11"/>
          </p:nvPr>
        </p:nvSpPr>
        <p:spPr/>
        <p:txBody>
          <a:bodyPr/>
          <a:lstStyle/>
          <a:p>
            <a:r>
              <a:rPr lang="en-US"/>
              <a:t>CEPC Workshop Barcelona — M. Aleksa (CERN)</a:t>
            </a:r>
          </a:p>
        </p:txBody>
      </p:sp>
      <p:sp>
        <p:nvSpPr>
          <p:cNvPr id="6" name="Slide Number Placeholder 5"/>
          <p:cNvSpPr>
            <a:spLocks noGrp="1"/>
          </p:cNvSpPr>
          <p:nvPr>
            <p:ph type="sldNum" sz="quarter" idx="12"/>
          </p:nvPr>
        </p:nvSpPr>
        <p:spPr/>
        <p:txBody>
          <a:bodyPr/>
          <a:lstStyle/>
          <a:p>
            <a:fld id="{50FBCA65-25DC-8649-AF55-14151E10B8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83269" y="737788"/>
            <a:ext cx="8794193" cy="40344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0" y="4949380"/>
            <a:ext cx="9144000" cy="194120"/>
          </a:xfrm>
        </p:spPr>
        <p:txBody>
          <a:bodyPr/>
          <a:lstStyle/>
          <a:p>
            <a:r>
              <a:rPr lang="en-US"/>
              <a:t>CEPC Workshop Barcelona — M. Aleksa (CERN)</a:t>
            </a:r>
            <a:endParaRPr lang="en-US" dirty="0"/>
          </a:p>
        </p:txBody>
      </p:sp>
      <p:sp>
        <p:nvSpPr>
          <p:cNvPr id="8" name="Date Placeholder 3"/>
          <p:cNvSpPr>
            <a:spLocks noGrp="1"/>
          </p:cNvSpPr>
          <p:nvPr>
            <p:ph type="dt" sz="half" idx="10"/>
          </p:nvPr>
        </p:nvSpPr>
        <p:spPr>
          <a:xfrm>
            <a:off x="183268" y="4949381"/>
            <a:ext cx="2133600" cy="208771"/>
          </a:xfrm>
        </p:spPr>
        <p:txBody>
          <a:bodyPr/>
          <a:lstStyle/>
          <a:p>
            <a:r>
              <a:rPr lang="de-CH"/>
              <a:t>June 19, 2025</a:t>
            </a:r>
            <a:endParaRPr lang="en-US"/>
          </a:p>
        </p:txBody>
      </p:sp>
      <p:sp>
        <p:nvSpPr>
          <p:cNvPr id="9" name="Slide Number Placeholder 5"/>
          <p:cNvSpPr>
            <a:spLocks noGrp="1"/>
          </p:cNvSpPr>
          <p:nvPr>
            <p:ph type="sldNum" sz="quarter" idx="12"/>
          </p:nvPr>
        </p:nvSpPr>
        <p:spPr>
          <a:xfrm>
            <a:off x="6843861" y="4949381"/>
            <a:ext cx="2133600" cy="208771"/>
          </a:xfrm>
        </p:spPr>
        <p:txBody>
          <a:bodyPr/>
          <a:lstStyle/>
          <a:p>
            <a:fld id="{50FBCA65-25DC-8649-AF55-14151E10B8B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de-CH"/>
              <a:t>June 19, 2025</a:t>
            </a:r>
            <a:endParaRPr lang="en-US"/>
          </a:p>
        </p:txBody>
      </p:sp>
      <p:sp>
        <p:nvSpPr>
          <p:cNvPr id="5" name="Footer Placeholder 4"/>
          <p:cNvSpPr>
            <a:spLocks noGrp="1"/>
          </p:cNvSpPr>
          <p:nvPr>
            <p:ph type="ftr" sz="quarter" idx="11"/>
          </p:nvPr>
        </p:nvSpPr>
        <p:spPr/>
        <p:txBody>
          <a:bodyPr/>
          <a:lstStyle/>
          <a:p>
            <a:r>
              <a:rPr lang="en-US"/>
              <a:t>CEPC Workshop Barcelona — M. Aleksa (CERN)</a:t>
            </a:r>
          </a:p>
        </p:txBody>
      </p:sp>
      <p:sp>
        <p:nvSpPr>
          <p:cNvPr id="6" name="Slide Number Placeholder 5"/>
          <p:cNvSpPr>
            <a:spLocks noGrp="1"/>
          </p:cNvSpPr>
          <p:nvPr>
            <p:ph type="sldNum" sz="quarter" idx="12"/>
          </p:nvPr>
        </p:nvSpPr>
        <p:spPr/>
        <p:txBody>
          <a:bodyPr/>
          <a:lstStyle/>
          <a:p>
            <a:fld id="{50FBCA65-25DC-8649-AF55-14151E10B8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de-CH"/>
              <a:t>June 19, 2025</a:t>
            </a:r>
            <a:endParaRPr lang="en-US"/>
          </a:p>
        </p:txBody>
      </p:sp>
      <p:sp>
        <p:nvSpPr>
          <p:cNvPr id="6" name="Footer Placeholder 5"/>
          <p:cNvSpPr>
            <a:spLocks noGrp="1"/>
          </p:cNvSpPr>
          <p:nvPr>
            <p:ph type="ftr" sz="quarter" idx="11"/>
          </p:nvPr>
        </p:nvSpPr>
        <p:spPr/>
        <p:txBody>
          <a:bodyPr/>
          <a:lstStyle/>
          <a:p>
            <a:r>
              <a:rPr lang="en-US"/>
              <a:t>CEPC Workshop Barcelona — M. Aleksa (CERN)</a:t>
            </a:r>
          </a:p>
        </p:txBody>
      </p:sp>
      <p:sp>
        <p:nvSpPr>
          <p:cNvPr id="7" name="Slide Number Placeholder 6"/>
          <p:cNvSpPr>
            <a:spLocks noGrp="1"/>
          </p:cNvSpPr>
          <p:nvPr>
            <p:ph type="sldNum" sz="quarter" idx="12"/>
          </p:nvPr>
        </p:nvSpPr>
        <p:spPr/>
        <p:txBody>
          <a:bodyPr/>
          <a:lstStyle/>
          <a:p>
            <a:fld id="{50FBCA65-25DC-8649-AF55-14151E10B8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de-CH"/>
              <a:t>June 19, 2025</a:t>
            </a:r>
            <a:endParaRPr lang="en-US"/>
          </a:p>
        </p:txBody>
      </p:sp>
      <p:sp>
        <p:nvSpPr>
          <p:cNvPr id="8" name="Footer Placeholder 7"/>
          <p:cNvSpPr>
            <a:spLocks noGrp="1"/>
          </p:cNvSpPr>
          <p:nvPr>
            <p:ph type="ftr" sz="quarter" idx="11"/>
          </p:nvPr>
        </p:nvSpPr>
        <p:spPr/>
        <p:txBody>
          <a:bodyPr/>
          <a:lstStyle/>
          <a:p>
            <a:r>
              <a:rPr lang="en-US"/>
              <a:t>CEPC Workshop Barcelona — M. Aleksa (CERN)</a:t>
            </a:r>
          </a:p>
        </p:txBody>
      </p:sp>
      <p:sp>
        <p:nvSpPr>
          <p:cNvPr id="9" name="Slide Number Placeholder 8"/>
          <p:cNvSpPr>
            <a:spLocks noGrp="1"/>
          </p:cNvSpPr>
          <p:nvPr>
            <p:ph type="sldNum" sz="quarter" idx="12"/>
          </p:nvPr>
        </p:nvSpPr>
        <p:spPr/>
        <p:txBody>
          <a:bodyPr/>
          <a:lstStyle/>
          <a:p>
            <a:fld id="{50FBCA65-25DC-8649-AF55-14151E10B8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de-CH"/>
              <a:t>June 19, 2025</a:t>
            </a:r>
            <a:endParaRPr lang="en-US"/>
          </a:p>
        </p:txBody>
      </p:sp>
      <p:sp>
        <p:nvSpPr>
          <p:cNvPr id="4" name="Footer Placeholder 3"/>
          <p:cNvSpPr>
            <a:spLocks noGrp="1"/>
          </p:cNvSpPr>
          <p:nvPr>
            <p:ph type="ftr" sz="quarter" idx="11"/>
          </p:nvPr>
        </p:nvSpPr>
        <p:spPr/>
        <p:txBody>
          <a:bodyPr/>
          <a:lstStyle/>
          <a:p>
            <a:r>
              <a:rPr lang="en-US"/>
              <a:t>CEPC Workshop Barcelona — M. Aleksa (CERN)</a:t>
            </a:r>
          </a:p>
        </p:txBody>
      </p:sp>
      <p:sp>
        <p:nvSpPr>
          <p:cNvPr id="5" name="Slide Number Placeholder 4"/>
          <p:cNvSpPr>
            <a:spLocks noGrp="1"/>
          </p:cNvSpPr>
          <p:nvPr>
            <p:ph type="sldNum" sz="quarter" idx="12"/>
          </p:nvPr>
        </p:nvSpPr>
        <p:spPr/>
        <p:txBody>
          <a:bodyPr/>
          <a:lstStyle/>
          <a:p>
            <a:fld id="{50FBCA65-25DC-8649-AF55-14151E10B8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CH"/>
              <a:t>June 19, 2025</a:t>
            </a:r>
            <a:endParaRPr lang="en-US"/>
          </a:p>
        </p:txBody>
      </p:sp>
      <p:sp>
        <p:nvSpPr>
          <p:cNvPr id="3" name="Footer Placeholder 2"/>
          <p:cNvSpPr>
            <a:spLocks noGrp="1"/>
          </p:cNvSpPr>
          <p:nvPr>
            <p:ph type="ftr" sz="quarter" idx="11"/>
          </p:nvPr>
        </p:nvSpPr>
        <p:spPr/>
        <p:txBody>
          <a:bodyPr/>
          <a:lstStyle/>
          <a:p>
            <a:r>
              <a:rPr lang="en-US"/>
              <a:t>CEPC Workshop Barcelona — M. Aleksa (CERN)</a:t>
            </a:r>
            <a:endParaRPr lang="en-US" dirty="0"/>
          </a:p>
        </p:txBody>
      </p:sp>
      <p:sp>
        <p:nvSpPr>
          <p:cNvPr id="4" name="Slide Number Placeholder 3"/>
          <p:cNvSpPr>
            <a:spLocks noGrp="1"/>
          </p:cNvSpPr>
          <p:nvPr>
            <p:ph type="sldNum" sz="quarter" idx="12"/>
          </p:nvPr>
        </p:nvSpPr>
        <p:spPr/>
        <p:txBody>
          <a:bodyPr/>
          <a:lstStyle/>
          <a:p>
            <a:fld id="{50FBCA65-25DC-8649-AF55-14151E10B8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175108" y="204788"/>
            <a:ext cx="5802353" cy="4651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8367" y="1001613"/>
            <a:ext cx="2849947" cy="3854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de-CH"/>
              <a:t>June 19, 2025</a:t>
            </a:r>
            <a:endParaRPr lang="en-US"/>
          </a:p>
        </p:txBody>
      </p:sp>
      <p:sp>
        <p:nvSpPr>
          <p:cNvPr id="6" name="Footer Placeholder 5"/>
          <p:cNvSpPr>
            <a:spLocks noGrp="1"/>
          </p:cNvSpPr>
          <p:nvPr>
            <p:ph type="ftr" sz="quarter" idx="11"/>
          </p:nvPr>
        </p:nvSpPr>
        <p:spPr/>
        <p:txBody>
          <a:bodyPr/>
          <a:lstStyle/>
          <a:p>
            <a:r>
              <a:rPr lang="en-US"/>
              <a:t>CEPC Workshop Barcelona — M. Aleksa (CERN)</a:t>
            </a:r>
            <a:endParaRPr lang="en-US" dirty="0"/>
          </a:p>
        </p:txBody>
      </p:sp>
      <p:sp>
        <p:nvSpPr>
          <p:cNvPr id="7" name="Slide Number Placeholder 6"/>
          <p:cNvSpPr>
            <a:spLocks noGrp="1"/>
          </p:cNvSpPr>
          <p:nvPr>
            <p:ph type="sldNum" sz="quarter" idx="12"/>
          </p:nvPr>
        </p:nvSpPr>
        <p:spPr/>
        <p:txBody>
          <a:bodyPr/>
          <a:lstStyle/>
          <a:p>
            <a:fld id="{50FBCA65-25DC-8649-AF55-14151E10B8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de-CH"/>
              <a:t>June 19, 2025</a:t>
            </a:r>
            <a:endParaRPr lang="en-US"/>
          </a:p>
        </p:txBody>
      </p:sp>
      <p:sp>
        <p:nvSpPr>
          <p:cNvPr id="6" name="Footer Placeholder 5"/>
          <p:cNvSpPr>
            <a:spLocks noGrp="1"/>
          </p:cNvSpPr>
          <p:nvPr>
            <p:ph type="ftr" sz="quarter" idx="11"/>
          </p:nvPr>
        </p:nvSpPr>
        <p:spPr/>
        <p:txBody>
          <a:bodyPr/>
          <a:lstStyle/>
          <a:p>
            <a:r>
              <a:rPr lang="en-US"/>
              <a:t>CEPC Workshop Barcelona — M. Aleksa (CERN)</a:t>
            </a:r>
          </a:p>
        </p:txBody>
      </p:sp>
      <p:sp>
        <p:nvSpPr>
          <p:cNvPr id="7" name="Slide Number Placeholder 6"/>
          <p:cNvSpPr>
            <a:spLocks noGrp="1"/>
          </p:cNvSpPr>
          <p:nvPr>
            <p:ph type="sldNum" sz="quarter" idx="12"/>
          </p:nvPr>
        </p:nvSpPr>
        <p:spPr/>
        <p:txBody>
          <a:bodyPr/>
          <a:lstStyle/>
          <a:p>
            <a:fld id="{50FBCA65-25DC-8649-AF55-14151E10B8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933027"/>
            <a:ext cx="9144000" cy="210473"/>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0" y="4949380"/>
            <a:ext cx="9144000" cy="194120"/>
          </a:xfrm>
          <a:prstGeom prst="rect">
            <a:avLst/>
          </a:prstGeom>
          <a:noFill/>
        </p:spPr>
        <p:txBody>
          <a:bodyPr vert="horz" lIns="91440" tIns="45720" rIns="91440" bIns="45720" rtlCol="0" anchor="ctr"/>
          <a:lstStyle>
            <a:lvl1pPr algn="ctr">
              <a:defRPr sz="1400">
                <a:solidFill>
                  <a:schemeClr val="bg1">
                    <a:lumMod val="85000"/>
                  </a:schemeClr>
                </a:solidFill>
              </a:defRPr>
            </a:lvl1pPr>
          </a:lstStyle>
          <a:p>
            <a:r>
              <a:rPr lang="en-US"/>
              <a:t>CEPC Workshop Barcelona — M. Aleksa (CERN)</a:t>
            </a:r>
            <a:endParaRPr lang="en-US" dirty="0"/>
          </a:p>
        </p:txBody>
      </p:sp>
      <p:sp>
        <p:nvSpPr>
          <p:cNvPr id="2" name="Title Placeholder 1"/>
          <p:cNvSpPr>
            <a:spLocks noGrp="1"/>
          </p:cNvSpPr>
          <p:nvPr>
            <p:ph type="title"/>
          </p:nvPr>
        </p:nvSpPr>
        <p:spPr>
          <a:xfrm>
            <a:off x="0" y="1"/>
            <a:ext cx="9144000" cy="616379"/>
          </a:xfrm>
          <a:prstGeom prst="rect">
            <a:avLst/>
          </a:prstGeom>
          <a:solidFill>
            <a:schemeClr val="tx2">
              <a:lumMod val="75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83269" y="737788"/>
            <a:ext cx="8794193" cy="41558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83268" y="4949381"/>
            <a:ext cx="2133600" cy="208771"/>
          </a:xfrm>
          <a:prstGeom prst="rect">
            <a:avLst/>
          </a:prstGeom>
        </p:spPr>
        <p:txBody>
          <a:bodyPr vert="horz" lIns="91440" tIns="45720" rIns="91440" bIns="45720" rtlCol="0" anchor="ctr"/>
          <a:lstStyle>
            <a:lvl1pPr algn="l">
              <a:defRPr sz="1400">
                <a:solidFill>
                  <a:schemeClr val="bg1">
                    <a:lumMod val="85000"/>
                  </a:schemeClr>
                </a:solidFill>
              </a:defRPr>
            </a:lvl1pPr>
          </a:lstStyle>
          <a:p>
            <a:r>
              <a:rPr lang="de-CH"/>
              <a:t>June 19, 2025</a:t>
            </a:r>
            <a:endParaRPr lang="en-US" dirty="0"/>
          </a:p>
        </p:txBody>
      </p:sp>
      <p:sp>
        <p:nvSpPr>
          <p:cNvPr id="6" name="Slide Number Placeholder 5"/>
          <p:cNvSpPr>
            <a:spLocks noGrp="1"/>
          </p:cNvSpPr>
          <p:nvPr>
            <p:ph type="sldNum" sz="quarter" idx="4"/>
          </p:nvPr>
        </p:nvSpPr>
        <p:spPr>
          <a:xfrm>
            <a:off x="6843861" y="4949381"/>
            <a:ext cx="2133600" cy="208771"/>
          </a:xfrm>
          <a:prstGeom prst="rect">
            <a:avLst/>
          </a:prstGeom>
        </p:spPr>
        <p:txBody>
          <a:bodyPr vert="horz" lIns="91440" tIns="45720" rIns="91440" bIns="45720" rtlCol="0" anchor="ctr"/>
          <a:lstStyle>
            <a:lvl1pPr algn="r">
              <a:defRPr sz="1400">
                <a:solidFill>
                  <a:schemeClr val="bg1">
                    <a:lumMod val="85000"/>
                  </a:schemeClr>
                </a:solidFill>
              </a:defRPr>
            </a:lvl1pPr>
          </a:lstStyle>
          <a:p>
            <a:fld id="{50FBCA65-25DC-8649-AF55-14151E10B8BF}" type="slidenum">
              <a:rPr lang="en-US" smtClean="0"/>
              <a:pPr/>
              <a:t>‹#›</a:t>
            </a:fld>
            <a:endParaRPr lang="en-US" dirty="0"/>
          </a:p>
        </p:txBody>
      </p:sp>
      <p:pic>
        <p:nvPicPr>
          <p:cNvPr id="8" name="Picture 7">
            <a:extLst>
              <a:ext uri="{FF2B5EF4-FFF2-40B4-BE49-F238E27FC236}">
                <a16:creationId xmlns:a16="http://schemas.microsoft.com/office/drawing/2014/main" id="{46ADF6D9-EF3E-294F-B6B1-6AAF00103340}"/>
              </a:ext>
            </a:extLst>
          </p:cNvPr>
          <p:cNvPicPr>
            <a:picLocks noChangeAspect="1"/>
          </p:cNvPicPr>
          <p:nvPr userDrawn="1"/>
        </p:nvPicPr>
        <p:blipFill>
          <a:blip r:embed="rId13"/>
          <a:stretch>
            <a:fillRect/>
          </a:stretch>
        </p:blipFill>
        <p:spPr>
          <a:xfrm>
            <a:off x="0" y="84843"/>
            <a:ext cx="1150070" cy="4815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457200" rtl="0" eaLnBrk="1" latinLnBrk="0" hangingPunct="1">
        <a:spcBef>
          <a:spcPct val="0"/>
        </a:spcBef>
        <a:buNone/>
        <a:defRPr sz="4400" b="1" kern="1200">
          <a:solidFill>
            <a:schemeClr val="bg1">
              <a:lumMod val="8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dico.cern.ch/event/1408515/"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fcc-cdr.web.cern.ch/" TargetMode="External"/><Relationship Id="rId4" Type="http://schemas.openxmlformats.org/officeDocument/2006/relationships/hyperlink" Target="https://indico.cern.ch/event/153420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indico.cern.ch/event/1439072/contributions/6106995/attachments/2917946/5120981/FCC_hh_scenarios.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https://indico.cern.ch/event/1439072/contributions/6106995/attachments/2917946/5120981/FCC_hh_scenarios.pdf"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ink.springer.com/article/10.1140/epjst/e2019-900087-0" TargetMode="Externa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e-publishing.cern.ch/index.php/CYRM/index"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2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2.xml"/><Relationship Id="rId5" Type="http://schemas.openxmlformats.org/officeDocument/2006/relationships/image" Target="../media/image59.tiff"/><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2.xml"/><Relationship Id="rId5" Type="http://schemas.openxmlformats.org/officeDocument/2006/relationships/hyperlink" Target="https://arxiv.org/abs/1912.09962" TargetMode="External"/><Relationship Id="rId4" Type="http://schemas.openxmlformats.org/officeDocument/2006/relationships/image" Target="../media/image62.tiff"/></Relationships>
</file>

<file path=ppt/slides/_rels/slide3.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hyperlink" Target="https://link.springer.com/article/10.1140/epjst/e2019-900045-4" TargetMode="External"/><Relationship Id="rId7" Type="http://schemas.openxmlformats.org/officeDocument/2006/relationships/image" Target="../media/image5.png"/><Relationship Id="rId2" Type="http://schemas.openxmlformats.org/officeDocument/2006/relationships/hyperlink" Target="https://link.springer.com/article/10.1140/epjc/s10052-019-6904-3"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link.springer.com/article/10.1140/epjst/e2019-900088-6" TargetMode="External"/><Relationship Id="rId10" Type="http://schemas.openxmlformats.org/officeDocument/2006/relationships/image" Target="../media/image8.png"/><Relationship Id="rId4" Type="http://schemas.openxmlformats.org/officeDocument/2006/relationships/hyperlink" Target="https://link.springer.com/article/10.1140/epjst/e2019-900087-0" TargetMode="Externa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tiff"/></Relationships>
</file>

<file path=ppt/slides/_rels/slide31.xml.rels><?xml version="1.0" encoding="UTF-8" standalone="yes"?>
<Relationships xmlns="http://schemas.openxmlformats.org/package/2006/relationships"><Relationship Id="rId2" Type="http://schemas.openxmlformats.org/officeDocument/2006/relationships/hyperlink" Target="https://arxiv.org/html/2408.17094v1#S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s://europeanstrategyupdate.web.cern.ch/resource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xml"/><Relationship Id="rId4" Type="http://schemas.openxmlformats.org/officeDocument/2006/relationships/image" Target="../media/image75.tiff"/></Relationships>
</file>

<file path=ppt/slides/_rels/slide38.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2.xml"/><Relationship Id="rId4" Type="http://schemas.openxmlformats.org/officeDocument/2006/relationships/hyperlink" Target="https://arxiv.org/abs/1806.01435"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indico.cern.ch/event/1534205/"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2.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1.tiff"/><Relationship Id="rId5" Type="http://schemas.openxmlformats.org/officeDocument/2006/relationships/image" Target="../media/image80.tiff"/><Relationship Id="rId4" Type="http://schemas.openxmlformats.org/officeDocument/2006/relationships/image" Target="../media/image79.jpg"/></Relationships>
</file>

<file path=ppt/slides/_rels/slide41.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2.xml"/><Relationship Id="rId5" Type="http://schemas.openxmlformats.org/officeDocument/2006/relationships/image" Target="../media/image86.tiff"/><Relationship Id="rId4" Type="http://schemas.openxmlformats.org/officeDocument/2006/relationships/image" Target="../media/image85.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europeanstrategyupdate.web.cern.ch/resources" TargetMode="External"/><Relationship Id="rId1" Type="http://schemas.openxmlformats.org/officeDocument/2006/relationships/slideLayout" Target="../slideLayouts/slideLayout2.xml"/><Relationship Id="rId5" Type="http://schemas.openxmlformats.org/officeDocument/2006/relationships/hyperlink" Target="https://arxiv.org/html/2408.17094v1#S1" TargetMode="Externa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 Future Hadron Collider in Europe</a:t>
            </a:r>
            <a:br>
              <a:rPr lang="en-US" dirty="0"/>
            </a:br>
            <a:r>
              <a:rPr lang="en-US" dirty="0"/>
              <a:t>FCC-</a:t>
            </a:r>
            <a:r>
              <a:rPr lang="en-US" dirty="0" err="1"/>
              <a:t>hh</a:t>
            </a:r>
            <a:endParaRPr lang="en-US" dirty="0"/>
          </a:p>
        </p:txBody>
      </p:sp>
      <p:sp>
        <p:nvSpPr>
          <p:cNvPr id="3" name="Subtitle 2"/>
          <p:cNvSpPr>
            <a:spLocks noGrp="1"/>
          </p:cNvSpPr>
          <p:nvPr>
            <p:ph type="subTitle" idx="1"/>
          </p:nvPr>
        </p:nvSpPr>
        <p:spPr>
          <a:xfrm>
            <a:off x="426169" y="2972724"/>
            <a:ext cx="8291661" cy="1976655"/>
          </a:xfrm>
        </p:spPr>
        <p:txBody>
          <a:bodyPr>
            <a:normAutofit fontScale="47500" lnSpcReduction="20000"/>
          </a:bodyPr>
          <a:lstStyle/>
          <a:p>
            <a:r>
              <a:rPr lang="en-US" sz="7400" b="1" dirty="0"/>
              <a:t>Martin </a:t>
            </a:r>
            <a:r>
              <a:rPr lang="en-US" sz="7400" b="1" dirty="0" err="1"/>
              <a:t>Aleksa</a:t>
            </a:r>
            <a:r>
              <a:rPr lang="en-US" sz="7400" b="1" dirty="0"/>
              <a:t> </a:t>
            </a:r>
          </a:p>
          <a:p>
            <a:endParaRPr lang="en-US" b="1" dirty="0"/>
          </a:p>
          <a:p>
            <a:endParaRPr lang="en-US" b="1" dirty="0"/>
          </a:p>
          <a:p>
            <a:pPr algn="l"/>
            <a:r>
              <a:rPr lang="en-US" b="1" dirty="0"/>
              <a:t>Based on material from: </a:t>
            </a:r>
          </a:p>
          <a:p>
            <a:pPr algn="l"/>
            <a:r>
              <a:rPr lang="en-US" b="1" dirty="0"/>
              <a:t>	FCC Week Vienna 2025: </a:t>
            </a:r>
            <a:r>
              <a:rPr lang="en-US" b="1" dirty="0">
                <a:hlinkClick r:id="rId3"/>
              </a:rPr>
              <a:t>https://indico.cern.ch/event/1408515/</a:t>
            </a:r>
            <a:r>
              <a:rPr lang="en-US" b="1" dirty="0"/>
              <a:t> 	</a:t>
            </a:r>
          </a:p>
          <a:p>
            <a:pPr algn="l"/>
            <a:r>
              <a:rPr lang="en-US" b="1" dirty="0"/>
              <a:t>	FCC Feasibility Study Report 2025: </a:t>
            </a:r>
            <a:r>
              <a:rPr lang="en-US" b="1" dirty="0">
                <a:hlinkClick r:id="rId4"/>
              </a:rPr>
              <a:t>https://indico.cern.ch/event/1534205/</a:t>
            </a:r>
            <a:r>
              <a:rPr lang="en-US" b="1" dirty="0"/>
              <a:t> </a:t>
            </a:r>
          </a:p>
          <a:p>
            <a:pPr algn="l"/>
            <a:r>
              <a:rPr lang="en-US" b="1" dirty="0"/>
              <a:t>	FCC CDR Summary Volumes:  </a:t>
            </a:r>
            <a:r>
              <a:rPr lang="en-US" b="1" dirty="0">
                <a:hlinkClick r:id="rId5"/>
              </a:rPr>
              <a:t>https://fcc-cdr.web.cern.ch/</a:t>
            </a:r>
            <a:r>
              <a:rPr lang="en-US" b="1" dirty="0"/>
              <a:t>, EPJ ST 228, 4 (2019) 755-1107</a:t>
            </a:r>
          </a:p>
          <a:p>
            <a:pPr algn="l"/>
            <a:endParaRPr lang="en-US" b="1" dirty="0"/>
          </a:p>
        </p:txBody>
      </p:sp>
      <p:sp>
        <p:nvSpPr>
          <p:cNvPr id="4" name="Date Placeholder 3"/>
          <p:cNvSpPr>
            <a:spLocks noGrp="1"/>
          </p:cNvSpPr>
          <p:nvPr>
            <p:ph type="dt" sz="half" idx="10"/>
          </p:nvPr>
        </p:nvSpPr>
        <p:spPr/>
        <p:txBody>
          <a:bodyPr/>
          <a:lstStyle/>
          <a:p>
            <a:r>
              <a:rPr lang="de-CH"/>
              <a:t>June 19, 2025</a:t>
            </a:r>
            <a:endParaRPr lang="en-US"/>
          </a:p>
        </p:txBody>
      </p:sp>
      <p:sp>
        <p:nvSpPr>
          <p:cNvPr id="5" name="Footer Placeholder 4"/>
          <p:cNvSpPr>
            <a:spLocks noGrp="1"/>
          </p:cNvSpPr>
          <p:nvPr>
            <p:ph type="ftr" sz="quarter" idx="11"/>
          </p:nvPr>
        </p:nvSpPr>
        <p:spPr/>
        <p:txBody>
          <a:bodyPr/>
          <a:lstStyle/>
          <a:p>
            <a:r>
              <a:rPr lang="en-US"/>
              <a:t>CEPC Workshop Barcelona — M. Aleksa (CERN)</a:t>
            </a:r>
            <a:endParaRPr lang="en-US" dirty="0"/>
          </a:p>
        </p:txBody>
      </p:sp>
      <p:sp>
        <p:nvSpPr>
          <p:cNvPr id="6" name="Slide Number Placeholder 5"/>
          <p:cNvSpPr>
            <a:spLocks noGrp="1"/>
          </p:cNvSpPr>
          <p:nvPr>
            <p:ph type="sldNum" sz="quarter" idx="12"/>
          </p:nvPr>
        </p:nvSpPr>
        <p:spPr/>
        <p:txBody>
          <a:bodyPr/>
          <a:lstStyle/>
          <a:p>
            <a:fld id="{50FBCA65-25DC-8649-AF55-14151E10B8BF}" type="slidenum">
              <a:rPr lang="en-US" smtClean="0"/>
              <a:pPr/>
              <a:t>1</a:t>
            </a:fld>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7001" y="139699"/>
            <a:ext cx="2189868" cy="969799"/>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50011" y="139699"/>
            <a:ext cx="1427450" cy="1251993"/>
          </a:xfrm>
          <a:prstGeom prst="rect">
            <a:avLst/>
          </a:prstGeom>
        </p:spPr>
      </p:pic>
    </p:spTree>
    <p:extLst>
      <p:ext uri="{BB962C8B-B14F-4D97-AF65-F5344CB8AC3E}">
        <p14:creationId xmlns:p14="http://schemas.microsoft.com/office/powerpoint/2010/main" val="249952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36A0-67A9-A931-CC7A-2C302C8FCA85}"/>
              </a:ext>
            </a:extLst>
          </p:cNvPr>
          <p:cNvSpPr>
            <a:spLocks noGrp="1"/>
          </p:cNvSpPr>
          <p:nvPr>
            <p:ph type="title"/>
          </p:nvPr>
        </p:nvSpPr>
        <p:spPr/>
        <p:txBody>
          <a:bodyPr>
            <a:noAutofit/>
          </a:bodyPr>
          <a:lstStyle/>
          <a:p>
            <a:r>
              <a:rPr lang="en-GB" sz="3600" dirty="0"/>
              <a:t>New FCC-</a:t>
            </a:r>
            <a:r>
              <a:rPr lang="en-GB" sz="3600" dirty="0" err="1"/>
              <a:t>hh</a:t>
            </a:r>
            <a:r>
              <a:rPr lang="en-GB" sz="3600" dirty="0"/>
              <a:t> Baseline and Power Consumption</a:t>
            </a:r>
            <a:endParaRPr lang="en-CH" sz="3600" dirty="0"/>
          </a:p>
        </p:txBody>
      </p:sp>
      <p:sp>
        <p:nvSpPr>
          <p:cNvPr id="4" name="Footer Placeholder 3">
            <a:extLst>
              <a:ext uri="{FF2B5EF4-FFF2-40B4-BE49-F238E27FC236}">
                <a16:creationId xmlns:a16="http://schemas.microsoft.com/office/drawing/2014/main" id="{CE83727B-469F-8DC3-4258-24242A3112E5}"/>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9301E459-E968-4CC0-2273-4178B0BB3276}"/>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A2EF20F0-29EB-A8C2-4047-63E432044DD4}"/>
              </a:ext>
            </a:extLst>
          </p:cNvPr>
          <p:cNvSpPr>
            <a:spLocks noGrp="1"/>
          </p:cNvSpPr>
          <p:nvPr>
            <p:ph type="sldNum" sz="quarter" idx="12"/>
          </p:nvPr>
        </p:nvSpPr>
        <p:spPr/>
        <p:txBody>
          <a:bodyPr/>
          <a:lstStyle/>
          <a:p>
            <a:fld id="{50FBCA65-25DC-8649-AF55-14151E10B8BF}" type="slidenum">
              <a:rPr lang="en-US" smtClean="0"/>
              <a:pPr/>
              <a:t>10</a:t>
            </a:fld>
            <a:endParaRPr lang="en-US" dirty="0"/>
          </a:p>
        </p:txBody>
      </p:sp>
      <p:sp>
        <p:nvSpPr>
          <p:cNvPr id="7" name="TextBox 6">
            <a:extLst>
              <a:ext uri="{FF2B5EF4-FFF2-40B4-BE49-F238E27FC236}">
                <a16:creationId xmlns:a16="http://schemas.microsoft.com/office/drawing/2014/main" id="{952A5E44-D49D-734F-51B5-C0B67A35E29B}"/>
              </a:ext>
            </a:extLst>
          </p:cNvPr>
          <p:cNvSpPr txBox="1"/>
          <p:nvPr/>
        </p:nvSpPr>
        <p:spPr>
          <a:xfrm>
            <a:off x="29425" y="628419"/>
            <a:ext cx="8959206" cy="1679370"/>
          </a:xfrm>
          <a:prstGeom prst="rect">
            <a:avLst/>
          </a:prstGeom>
          <a:noFill/>
        </p:spPr>
        <p:txBody>
          <a:bodyPr wrap="square" rtlCol="0">
            <a:spAutoFit/>
          </a:bodyPr>
          <a:lstStyle/>
          <a:p>
            <a:pPr marL="114288"/>
            <a:r>
              <a:rPr lang="en-US" sz="1800" b="1" dirty="0">
                <a:solidFill>
                  <a:srgbClr val="0C377B"/>
                </a:solidFill>
              </a:rPr>
              <a:t>Technical system choices and areas for </a:t>
            </a:r>
            <a:r>
              <a:rPr lang="en-US" sz="1800" b="1" dirty="0" err="1">
                <a:solidFill>
                  <a:srgbClr val="0C377B"/>
                </a:solidFill>
              </a:rPr>
              <a:t>optimisation</a:t>
            </a:r>
            <a:r>
              <a:rPr lang="en-US" sz="1800" b="1" dirty="0">
                <a:solidFill>
                  <a:srgbClr val="0C377B"/>
                </a:solidFill>
              </a:rPr>
              <a:t>:</a:t>
            </a:r>
          </a:p>
          <a:p>
            <a:pPr marL="371463" indent="-257175">
              <a:buFont typeface="Arial" panose="020B0604020202020204" pitchFamily="34" charset="0"/>
              <a:buChar char="•"/>
            </a:pPr>
            <a:r>
              <a:rPr lang="en-US" sz="1500" dirty="0">
                <a:solidFill>
                  <a:srgbClr val="0C377B"/>
                </a:solidFill>
                <a:latin typeface="Arial" panose="020B0604020202020204" pitchFamily="34" charset="0"/>
                <a:cs typeface="Arial" panose="020B0604020202020204" pitchFamily="34" charset="0"/>
              </a:rPr>
              <a:t>Accelerator optics design to increase arc dipole filling factor and maximize beam energy</a:t>
            </a:r>
          </a:p>
          <a:p>
            <a:pPr marL="371463" indent="-257175">
              <a:buFont typeface="Arial" panose="020B0604020202020204" pitchFamily="34" charset="0"/>
              <a:buChar char="•"/>
            </a:pPr>
            <a:r>
              <a:rPr lang="en-US" sz="1500" dirty="0">
                <a:solidFill>
                  <a:srgbClr val="0C377B"/>
                </a:solidFill>
                <a:latin typeface="Arial" panose="020B0604020202020204" pitchFamily="34" charset="0"/>
                <a:cs typeface="Arial" panose="020B0604020202020204" pitchFamily="34" charset="0"/>
              </a:rPr>
              <a:t>Cold mass either at 1.9 K with superfluid He (studied in CDR, cf. LHC) or with 4.5 K with forced flow</a:t>
            </a:r>
          </a:p>
          <a:p>
            <a:pPr marL="371463" indent="-257175">
              <a:buFont typeface="Arial" panose="020B0604020202020204" pitchFamily="34" charset="0"/>
              <a:buChar char="•"/>
            </a:pPr>
            <a:r>
              <a:rPr lang="en-US" sz="1500" dirty="0">
                <a:solidFill>
                  <a:srgbClr val="0C377B"/>
                </a:solidFill>
                <a:latin typeface="Arial" panose="020B0604020202020204" pitchFamily="34" charset="0"/>
                <a:cs typeface="Arial" panose="020B0604020202020204" pitchFamily="34" charset="0"/>
              </a:rPr>
              <a:t>Temperature of beam vacuum system (beam screen)</a:t>
            </a:r>
          </a:p>
          <a:p>
            <a:pPr marL="371463" indent="-257175">
              <a:buFont typeface="Arial" panose="020B0604020202020204" pitchFamily="34" charset="0"/>
              <a:buChar char="•"/>
            </a:pPr>
            <a:r>
              <a:rPr lang="en-US" sz="1500" dirty="0">
                <a:solidFill>
                  <a:srgbClr val="0C377B"/>
                </a:solidFill>
                <a:latin typeface="Arial" panose="020B0604020202020204" pitchFamily="34" charset="0"/>
                <a:cs typeface="Arial" panose="020B0604020202020204" pitchFamily="34" charset="0"/>
              </a:rPr>
              <a:t>Cryogenics eco mode during shutdowns</a:t>
            </a:r>
          </a:p>
          <a:p>
            <a:pPr marL="114288"/>
            <a:endParaRPr lang="en-US" sz="1500" dirty="0">
              <a:solidFill>
                <a:srgbClr val="0C377B"/>
              </a:solidFill>
              <a:latin typeface="Arial" panose="020B0604020202020204" pitchFamily="34" charset="0"/>
              <a:cs typeface="Arial" panose="020B0604020202020204" pitchFamily="34" charset="0"/>
            </a:endParaRPr>
          </a:p>
          <a:p>
            <a:pPr marL="114288"/>
            <a:endParaRPr lang="en-US" sz="1013" dirty="0">
              <a:solidFill>
                <a:srgbClr val="0C377B"/>
              </a:solidFill>
            </a:endParaRPr>
          </a:p>
        </p:txBody>
      </p:sp>
      <p:graphicFrame>
        <p:nvGraphicFramePr>
          <p:cNvPr id="8" name="Table 7">
            <a:extLst>
              <a:ext uri="{FF2B5EF4-FFF2-40B4-BE49-F238E27FC236}">
                <a16:creationId xmlns:a16="http://schemas.microsoft.com/office/drawing/2014/main" id="{4C1082FE-57DA-1484-0BE2-37FC548D75AF}"/>
              </a:ext>
            </a:extLst>
          </p:cNvPr>
          <p:cNvGraphicFramePr>
            <a:graphicFrameLocks noGrp="1"/>
          </p:cNvGraphicFramePr>
          <p:nvPr>
            <p:extLst>
              <p:ext uri="{D42A27DB-BD31-4B8C-83A1-F6EECF244321}">
                <p14:modId xmlns:p14="http://schemas.microsoft.com/office/powerpoint/2010/main" val="2036398456"/>
              </p:ext>
            </p:extLst>
          </p:nvPr>
        </p:nvGraphicFramePr>
        <p:xfrm>
          <a:off x="1085739" y="1951565"/>
          <a:ext cx="6799599" cy="1120140"/>
        </p:xfrm>
        <a:graphic>
          <a:graphicData uri="http://schemas.openxmlformats.org/drawingml/2006/table">
            <a:tbl>
              <a:tblPr firstRow="1" bandRow="1">
                <a:tableStyleId>{5C22544A-7EE6-4342-B048-85BDC9FD1C3A}</a:tableStyleId>
              </a:tblPr>
              <a:tblGrid>
                <a:gridCol w="3060382">
                  <a:extLst>
                    <a:ext uri="{9D8B030D-6E8A-4147-A177-3AD203B41FA5}">
                      <a16:colId xmlns:a16="http://schemas.microsoft.com/office/drawing/2014/main" val="3226455873"/>
                    </a:ext>
                  </a:extLst>
                </a:gridCol>
                <a:gridCol w="1877378">
                  <a:extLst>
                    <a:ext uri="{9D8B030D-6E8A-4147-A177-3AD203B41FA5}">
                      <a16:colId xmlns:a16="http://schemas.microsoft.com/office/drawing/2014/main" val="1387653154"/>
                    </a:ext>
                  </a:extLst>
                </a:gridCol>
                <a:gridCol w="1861839">
                  <a:extLst>
                    <a:ext uri="{9D8B030D-6E8A-4147-A177-3AD203B41FA5}">
                      <a16:colId xmlns:a16="http://schemas.microsoft.com/office/drawing/2014/main" val="3338141097"/>
                    </a:ext>
                  </a:extLst>
                </a:gridCol>
              </a:tblGrid>
              <a:tr h="525780">
                <a:tc>
                  <a:txBody>
                    <a:bodyPr/>
                    <a:lstStyle/>
                    <a:p>
                      <a:endParaRPr lang="en-CH" sz="1500" dirty="0"/>
                    </a:p>
                  </a:txBody>
                  <a:tcPr marL="68580" marR="68580" marT="34290" marB="34290"/>
                </a:tc>
                <a:tc>
                  <a:txBody>
                    <a:bodyPr/>
                    <a:lstStyle/>
                    <a:p>
                      <a:pPr algn="r"/>
                      <a:r>
                        <a:rPr lang="en-US" sz="1500" b="1" dirty="0"/>
                        <a:t>FCC-</a:t>
                      </a:r>
                      <a:r>
                        <a:rPr lang="en-US" sz="1500" b="1" dirty="0" err="1"/>
                        <a:t>hh</a:t>
                      </a:r>
                      <a:r>
                        <a:rPr lang="en-US" sz="1500" b="1" dirty="0"/>
                        <a:t> 90.7km  Nb</a:t>
                      </a:r>
                      <a:r>
                        <a:rPr lang="en-US" sz="1500" b="1" baseline="-25000" dirty="0"/>
                        <a:t>3</a:t>
                      </a:r>
                      <a:r>
                        <a:rPr lang="en-US" sz="1500" b="1" dirty="0"/>
                        <a:t>Sn 14T</a:t>
                      </a:r>
                      <a:endParaRPr lang="en-CH" sz="1500" b="1" dirty="0"/>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dirty="0"/>
                        <a:t>FCC-</a:t>
                      </a:r>
                      <a:r>
                        <a:rPr lang="en-US" sz="1500" dirty="0" err="1"/>
                        <a:t>hh</a:t>
                      </a:r>
                      <a:r>
                        <a:rPr lang="en-US" sz="1500" dirty="0"/>
                        <a:t> 90.7km  </a:t>
                      </a:r>
                      <a:r>
                        <a:rPr lang="en-US" sz="1500" b="1" dirty="0"/>
                        <a:t>Nb</a:t>
                      </a:r>
                      <a:r>
                        <a:rPr lang="en-US" sz="1500" b="1" baseline="-25000" dirty="0"/>
                        <a:t>3</a:t>
                      </a:r>
                      <a:r>
                        <a:rPr lang="en-US" sz="1500" b="1" dirty="0"/>
                        <a:t>Sn</a:t>
                      </a:r>
                      <a:r>
                        <a:rPr lang="en-US" sz="1500" dirty="0"/>
                        <a:t> 14T</a:t>
                      </a:r>
                      <a:endParaRPr lang="en-CH" sz="1500" dirty="0"/>
                    </a:p>
                  </a:txBody>
                  <a:tcPr marL="68580" marR="68580" marT="34290" marB="34290"/>
                </a:tc>
                <a:extLst>
                  <a:ext uri="{0D108BD9-81ED-4DB2-BD59-A6C34878D82A}">
                    <a16:rowId xmlns:a16="http://schemas.microsoft.com/office/drawing/2014/main" val="581877619"/>
                  </a:ext>
                </a:extLst>
              </a:tr>
              <a:tr h="297180">
                <a:tc>
                  <a:txBody>
                    <a:bodyPr/>
                    <a:lstStyle/>
                    <a:p>
                      <a:r>
                        <a:rPr lang="en-US" sz="1500" dirty="0">
                          <a:solidFill>
                            <a:srgbClr val="0000CC"/>
                          </a:solidFill>
                        </a:rPr>
                        <a:t>Magnet temperature</a:t>
                      </a:r>
                      <a:endParaRPr lang="en-CH" sz="1500" dirty="0">
                        <a:solidFill>
                          <a:srgbClr val="0000CC"/>
                        </a:solidFill>
                      </a:endParaRPr>
                    </a:p>
                  </a:txBody>
                  <a:tcPr marL="68580" marR="68580" marT="34290" marB="34290"/>
                </a:tc>
                <a:tc>
                  <a:txBody>
                    <a:bodyPr/>
                    <a:lstStyle/>
                    <a:p>
                      <a:pPr algn="r"/>
                      <a:r>
                        <a:rPr lang="en-US" sz="1500" b="1" dirty="0">
                          <a:solidFill>
                            <a:srgbClr val="0000CC"/>
                          </a:solidFill>
                        </a:rPr>
                        <a:t>1.9 K</a:t>
                      </a:r>
                      <a:endParaRPr lang="en-CH" sz="1500" b="1" dirty="0">
                        <a:solidFill>
                          <a:srgbClr val="0000CC"/>
                        </a:solidFill>
                      </a:endParaRPr>
                    </a:p>
                  </a:txBody>
                  <a:tcPr marL="68580" marR="68580" marT="34290" marB="34290"/>
                </a:tc>
                <a:tc>
                  <a:txBody>
                    <a:bodyPr/>
                    <a:lstStyle/>
                    <a:p>
                      <a:pPr algn="r"/>
                      <a:r>
                        <a:rPr lang="en-US" sz="1500" dirty="0">
                          <a:solidFill>
                            <a:srgbClr val="0000CC"/>
                          </a:solidFill>
                        </a:rPr>
                        <a:t>4.5 K</a:t>
                      </a:r>
                    </a:p>
                  </a:txBody>
                  <a:tcPr marL="68580" marR="68580" marT="34290" marB="34290"/>
                </a:tc>
                <a:extLst>
                  <a:ext uri="{0D108BD9-81ED-4DB2-BD59-A6C34878D82A}">
                    <a16:rowId xmlns:a16="http://schemas.microsoft.com/office/drawing/2014/main" val="181990402"/>
                  </a:ext>
                </a:extLst>
              </a:tr>
              <a:tr h="297180">
                <a:tc>
                  <a:txBody>
                    <a:bodyPr/>
                    <a:lstStyle/>
                    <a:p>
                      <a:r>
                        <a:rPr lang="en-US" sz="1500" dirty="0">
                          <a:solidFill>
                            <a:srgbClr val="FF0000"/>
                          </a:solidFill>
                        </a:rPr>
                        <a:t>Yearly electricity consumption</a:t>
                      </a:r>
                      <a:endParaRPr lang="en-CH" sz="1500" dirty="0">
                        <a:solidFill>
                          <a:srgbClr val="FF0000"/>
                        </a:solidFill>
                      </a:endParaRPr>
                    </a:p>
                  </a:txBody>
                  <a:tcPr marL="68580" marR="68580" marT="34290" marB="34290"/>
                </a:tc>
                <a:tc>
                  <a:txBody>
                    <a:bodyPr/>
                    <a:lstStyle/>
                    <a:p>
                      <a:pPr algn="r"/>
                      <a:r>
                        <a:rPr lang="en-US" sz="1500" b="1" dirty="0">
                          <a:solidFill>
                            <a:srgbClr val="FF0000"/>
                          </a:solidFill>
                        </a:rPr>
                        <a:t>&lt; 2.5 TWh</a:t>
                      </a:r>
                      <a:endParaRPr lang="en-CH" sz="1500" b="1" dirty="0">
                        <a:solidFill>
                          <a:srgbClr val="FF0000"/>
                        </a:solidFill>
                      </a:endParaRPr>
                    </a:p>
                  </a:txBody>
                  <a:tcPr marL="68580" marR="68580" marT="34290" marB="34290"/>
                </a:tc>
                <a:tc>
                  <a:txBody>
                    <a:bodyPr/>
                    <a:lstStyle/>
                    <a:p>
                      <a:pPr algn="r"/>
                      <a:r>
                        <a:rPr lang="en-US" sz="1500" dirty="0">
                          <a:solidFill>
                            <a:srgbClr val="FF0000"/>
                          </a:solidFill>
                        </a:rPr>
                        <a:t>&lt; 2.0 TWh</a:t>
                      </a:r>
                      <a:endParaRPr lang="en-CH" sz="1500" dirty="0">
                        <a:solidFill>
                          <a:srgbClr val="FF0000"/>
                        </a:solidFill>
                      </a:endParaRPr>
                    </a:p>
                  </a:txBody>
                  <a:tcPr marL="68580" marR="68580" marT="34290" marB="34290"/>
                </a:tc>
                <a:extLst>
                  <a:ext uri="{0D108BD9-81ED-4DB2-BD59-A6C34878D82A}">
                    <a16:rowId xmlns:a16="http://schemas.microsoft.com/office/drawing/2014/main" val="556972897"/>
                  </a:ext>
                </a:extLst>
              </a:tr>
            </a:tbl>
          </a:graphicData>
        </a:graphic>
      </p:graphicFrame>
      <p:sp>
        <p:nvSpPr>
          <p:cNvPr id="9" name="TextBox 8">
            <a:extLst>
              <a:ext uri="{FF2B5EF4-FFF2-40B4-BE49-F238E27FC236}">
                <a16:creationId xmlns:a16="http://schemas.microsoft.com/office/drawing/2014/main" id="{252DFF4B-E6A7-8852-A704-0602B12ED49F}"/>
              </a:ext>
            </a:extLst>
          </p:cNvPr>
          <p:cNvSpPr txBox="1"/>
          <p:nvPr/>
        </p:nvSpPr>
        <p:spPr>
          <a:xfrm>
            <a:off x="84054" y="3228433"/>
            <a:ext cx="8959206" cy="1477328"/>
          </a:xfrm>
          <a:prstGeom prst="rect">
            <a:avLst/>
          </a:prstGeom>
          <a:noFill/>
          <a:ln w="28575">
            <a:solidFill>
              <a:srgbClr val="FF0000"/>
            </a:solidFill>
          </a:ln>
        </p:spPr>
        <p:txBody>
          <a:bodyPr wrap="square" rtlCol="0">
            <a:spAutoFit/>
          </a:bodyPr>
          <a:lstStyle/>
          <a:p>
            <a:pPr marL="400038" indent="-285750">
              <a:spcAft>
                <a:spcPts val="600"/>
              </a:spcAft>
              <a:buFont typeface="Arial" panose="020B0604020202020204" pitchFamily="34" charset="0"/>
              <a:buChar char="•"/>
            </a:pPr>
            <a:r>
              <a:rPr lang="en-US" sz="1600" b="1" noProof="1">
                <a:solidFill>
                  <a:srgbClr val="0C377B"/>
                </a:solidFill>
              </a:rPr>
              <a:t>Significant reduction of electrical power consumption (close to factor 2!)                                    compared to CDR version 2019 (CDR value: ~4TWh, current CERN consumption: 1.2TWh)</a:t>
            </a:r>
          </a:p>
          <a:p>
            <a:pPr marL="400038" indent="-285750">
              <a:spcAft>
                <a:spcPts val="600"/>
              </a:spcAft>
              <a:buFont typeface="Arial" panose="020B0604020202020204" pitchFamily="34" charset="0"/>
              <a:buChar char="•"/>
            </a:pPr>
            <a:r>
              <a:rPr lang="en-US" sz="1600" b="1" noProof="1">
                <a:solidFill>
                  <a:srgbClr val="0C377B"/>
                </a:solidFill>
              </a:rPr>
              <a:t>Potential for further reduction with design optimisation and R&amp;D on 4.5 K operation</a:t>
            </a:r>
          </a:p>
          <a:p>
            <a:pPr marL="400038" indent="-285750">
              <a:spcAft>
                <a:spcPts val="600"/>
              </a:spcAft>
              <a:buFont typeface="Arial" panose="020B0604020202020204" pitchFamily="34" charset="0"/>
              <a:buChar char="•"/>
            </a:pPr>
            <a:r>
              <a:rPr lang="en-US" sz="1600" b="1" noProof="1">
                <a:solidFill>
                  <a:srgbClr val="0C377B"/>
                </a:solidFill>
              </a:rPr>
              <a:t>Long term R&amp;D towards accelerator magnets based on high-temperature superconductor materials, targeting higher fields and reduced electricity consumption </a:t>
            </a:r>
          </a:p>
        </p:txBody>
      </p:sp>
    </p:spTree>
    <p:extLst>
      <p:ext uri="{BB962C8B-B14F-4D97-AF65-F5344CB8AC3E}">
        <p14:creationId xmlns:p14="http://schemas.microsoft.com/office/powerpoint/2010/main" val="109099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C218-052C-3A67-49AE-5AB37FA4DF31}"/>
              </a:ext>
            </a:extLst>
          </p:cNvPr>
          <p:cNvSpPr>
            <a:spLocks noGrp="1"/>
          </p:cNvSpPr>
          <p:nvPr>
            <p:ph type="title"/>
          </p:nvPr>
        </p:nvSpPr>
        <p:spPr/>
        <p:txBody>
          <a:bodyPr>
            <a:noAutofit/>
          </a:bodyPr>
          <a:lstStyle/>
          <a:p>
            <a:r>
              <a:rPr lang="en-GB" sz="3600" dirty="0"/>
              <a:t>FCC-</a:t>
            </a:r>
            <a:r>
              <a:rPr lang="en-GB" sz="3600" dirty="0" err="1"/>
              <a:t>hh</a:t>
            </a:r>
            <a:r>
              <a:rPr lang="en-GB" sz="3600" dirty="0"/>
              <a:t> High-Field Magnet Nb</a:t>
            </a:r>
            <a:r>
              <a:rPr lang="en-GB" sz="3600" baseline="-25000" dirty="0"/>
              <a:t>3</a:t>
            </a:r>
            <a:r>
              <a:rPr lang="en-GB" sz="3600" dirty="0"/>
              <a:t>Sn and HTS R&amp;D</a:t>
            </a:r>
            <a:endParaRPr lang="en-CH" sz="3600" dirty="0"/>
          </a:p>
        </p:txBody>
      </p:sp>
      <p:sp>
        <p:nvSpPr>
          <p:cNvPr id="4" name="Footer Placeholder 3">
            <a:extLst>
              <a:ext uri="{FF2B5EF4-FFF2-40B4-BE49-F238E27FC236}">
                <a16:creationId xmlns:a16="http://schemas.microsoft.com/office/drawing/2014/main" id="{E658AB20-E214-FE37-E6F6-CFC85675B882}"/>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A8CA109E-40D7-DA49-EB25-CA3385C66435}"/>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1783CC8E-A664-EDB3-78BF-97F4FA408F47}"/>
              </a:ext>
            </a:extLst>
          </p:cNvPr>
          <p:cNvSpPr>
            <a:spLocks noGrp="1"/>
          </p:cNvSpPr>
          <p:nvPr>
            <p:ph type="sldNum" sz="quarter" idx="12"/>
          </p:nvPr>
        </p:nvSpPr>
        <p:spPr/>
        <p:txBody>
          <a:bodyPr/>
          <a:lstStyle/>
          <a:p>
            <a:fld id="{50FBCA65-25DC-8649-AF55-14151E10B8BF}" type="slidenum">
              <a:rPr lang="en-US" smtClean="0"/>
              <a:pPr/>
              <a:t>11</a:t>
            </a:fld>
            <a:endParaRPr lang="en-US" dirty="0"/>
          </a:p>
        </p:txBody>
      </p:sp>
      <p:grpSp>
        <p:nvGrpSpPr>
          <p:cNvPr id="7" name="Group 6">
            <a:extLst>
              <a:ext uri="{FF2B5EF4-FFF2-40B4-BE49-F238E27FC236}">
                <a16:creationId xmlns:a16="http://schemas.microsoft.com/office/drawing/2014/main" id="{B49614AD-CADA-2C41-AA5C-FD9EFEA490C3}"/>
              </a:ext>
            </a:extLst>
          </p:cNvPr>
          <p:cNvGrpSpPr>
            <a:grpSpLocks noChangeAspect="1"/>
          </p:cNvGrpSpPr>
          <p:nvPr/>
        </p:nvGrpSpPr>
        <p:grpSpPr>
          <a:xfrm>
            <a:off x="441089" y="1889539"/>
            <a:ext cx="3136118" cy="3016357"/>
            <a:chOff x="235938" y="1060069"/>
            <a:chExt cx="4192046" cy="4031961"/>
          </a:xfrm>
        </p:grpSpPr>
        <p:pic>
          <p:nvPicPr>
            <p:cNvPr id="8" name="Picture 7" descr="A blue circle with red and white circles&#10;&#10;AI-generated content may be incorrect.">
              <a:extLst>
                <a:ext uri="{FF2B5EF4-FFF2-40B4-BE49-F238E27FC236}">
                  <a16:creationId xmlns:a16="http://schemas.microsoft.com/office/drawing/2014/main" id="{52A80DCC-65E0-47CE-AE93-7BCFC4377A27}"/>
                </a:ext>
              </a:extLst>
            </p:cNvPr>
            <p:cNvPicPr>
              <a:picLocks noChangeAspect="1"/>
            </p:cNvPicPr>
            <p:nvPr/>
          </p:nvPicPr>
          <p:blipFill>
            <a:blip r:embed="rId2" cstate="screen">
              <a:extLst>
                <a:ext uri="{28A0092B-C50C-407E-A947-70E740481C1C}">
                  <a14:useLocalDpi xmlns:a14="http://schemas.microsoft.com/office/drawing/2010/main"/>
                </a:ext>
              </a:extLst>
            </a:blip>
            <a:srcRect r="49192"/>
            <a:stretch/>
          </p:blipFill>
          <p:spPr>
            <a:xfrm>
              <a:off x="867721" y="1060069"/>
              <a:ext cx="2831075" cy="1434816"/>
            </a:xfrm>
            <a:prstGeom prst="rect">
              <a:avLst/>
            </a:prstGeom>
            <a:noFill/>
          </p:spPr>
        </p:pic>
        <p:pic>
          <p:nvPicPr>
            <p:cNvPr id="9" name="Picture 8">
              <a:extLst>
                <a:ext uri="{FF2B5EF4-FFF2-40B4-BE49-F238E27FC236}">
                  <a16:creationId xmlns:a16="http://schemas.microsoft.com/office/drawing/2014/main" id="{8E4F53B4-C5B0-4745-BE07-E675A44ABD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4128" y="2495374"/>
              <a:ext cx="478993" cy="478993"/>
            </a:xfrm>
            <a:prstGeom prst="rect">
              <a:avLst/>
            </a:prstGeom>
          </p:spPr>
        </p:pic>
        <p:pic>
          <p:nvPicPr>
            <p:cNvPr id="10" name="Picture 9">
              <a:extLst>
                <a:ext uri="{FF2B5EF4-FFF2-40B4-BE49-F238E27FC236}">
                  <a16:creationId xmlns:a16="http://schemas.microsoft.com/office/drawing/2014/main" id="{8C83E5A8-5B2A-25BF-D3A6-D1B3C45F5A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1458" y="2515831"/>
              <a:ext cx="730687" cy="458535"/>
            </a:xfrm>
            <a:prstGeom prst="rect">
              <a:avLst/>
            </a:prstGeom>
          </p:spPr>
        </p:pic>
        <p:pic>
          <p:nvPicPr>
            <p:cNvPr id="11" name="Picture 10">
              <a:extLst>
                <a:ext uri="{FF2B5EF4-FFF2-40B4-BE49-F238E27FC236}">
                  <a16:creationId xmlns:a16="http://schemas.microsoft.com/office/drawing/2014/main" id="{03E63F86-6EBC-28DB-4FA2-FE70CBC333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781" y="2505426"/>
              <a:ext cx="478993" cy="478993"/>
            </a:xfrm>
            <a:prstGeom prst="rect">
              <a:avLst/>
            </a:prstGeom>
          </p:spPr>
        </p:pic>
        <p:pic>
          <p:nvPicPr>
            <p:cNvPr id="12" name="Picture 11" descr="A red square with white text&#10;&#10;Description automatically generated">
              <a:extLst>
                <a:ext uri="{FF2B5EF4-FFF2-40B4-BE49-F238E27FC236}">
                  <a16:creationId xmlns:a16="http://schemas.microsoft.com/office/drawing/2014/main" id="{D809F6C3-E249-B15B-8974-3245ACD1FC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5014" y="4481369"/>
              <a:ext cx="567570" cy="565579"/>
            </a:xfrm>
            <a:prstGeom prst="rect">
              <a:avLst/>
            </a:prstGeom>
          </p:spPr>
        </p:pic>
        <p:pic>
          <p:nvPicPr>
            <p:cNvPr id="13" name="Graphic 12">
              <a:extLst>
                <a:ext uri="{FF2B5EF4-FFF2-40B4-BE49-F238E27FC236}">
                  <a16:creationId xmlns:a16="http://schemas.microsoft.com/office/drawing/2014/main" id="{DB54E46B-8858-8CD9-E776-77C5E417D3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9107" y="4584407"/>
              <a:ext cx="868797" cy="359502"/>
            </a:xfrm>
            <a:prstGeom prst="rect">
              <a:avLst/>
            </a:prstGeom>
          </p:spPr>
        </p:pic>
        <p:pic>
          <p:nvPicPr>
            <p:cNvPr id="14" name="Picture 13">
              <a:extLst>
                <a:ext uri="{FF2B5EF4-FFF2-40B4-BE49-F238E27FC236}">
                  <a16:creationId xmlns:a16="http://schemas.microsoft.com/office/drawing/2014/main" id="{FADB7F17-58EC-77E8-6ABD-A25C97C6DD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96596" y="4495936"/>
              <a:ext cx="1173559" cy="596094"/>
            </a:xfrm>
            <a:prstGeom prst="rect">
              <a:avLst/>
            </a:prstGeom>
          </p:spPr>
        </p:pic>
        <p:grpSp>
          <p:nvGrpSpPr>
            <p:cNvPr id="15" name="Group 14">
              <a:extLst>
                <a:ext uri="{FF2B5EF4-FFF2-40B4-BE49-F238E27FC236}">
                  <a16:creationId xmlns:a16="http://schemas.microsoft.com/office/drawing/2014/main" id="{2B0A7841-7E58-879D-44E9-0F9998961983}"/>
                </a:ext>
              </a:extLst>
            </p:cNvPr>
            <p:cNvGrpSpPr/>
            <p:nvPr/>
          </p:nvGrpSpPr>
          <p:grpSpPr>
            <a:xfrm>
              <a:off x="3017312" y="3156625"/>
              <a:ext cx="1410672" cy="1401812"/>
              <a:chOff x="5616200" y="1229323"/>
              <a:chExt cx="1410672" cy="1401812"/>
            </a:xfrm>
          </p:grpSpPr>
          <p:pic>
            <p:nvPicPr>
              <p:cNvPr id="17" name="Picture 16" descr="DAISY_ASC24_CrossSection_V2.jpg">
                <a:extLst>
                  <a:ext uri="{FF2B5EF4-FFF2-40B4-BE49-F238E27FC236}">
                    <a16:creationId xmlns:a16="http://schemas.microsoft.com/office/drawing/2014/main" id="{B4733DCA-716B-8307-050F-6F49494F686D}"/>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4636" b="97351" l="2640" r="97030">
                            <a14:foregroundMark x1="47525" y1="5960" x2="22442" y2="14570"/>
                            <a14:foregroundMark x1="22442" y1="14570" x2="5941" y2="37086"/>
                            <a14:foregroundMark x1="5941" y1="37086" x2="5281" y2="64238"/>
                            <a14:foregroundMark x1="5281" y1="64238" x2="21782" y2="87417"/>
                            <a14:foregroundMark x1="21782" y1="87417" x2="47525" y2="94371"/>
                            <a14:foregroundMark x1="47525" y1="94371" x2="74917" y2="89073"/>
                            <a14:foregroundMark x1="74917" y1="89073" x2="90759" y2="63907"/>
                            <a14:foregroundMark x1="90759" y1="63907" x2="95380" y2="36755"/>
                            <a14:foregroundMark x1="95380" y1="36755" x2="79538" y2="15894"/>
                            <a14:foregroundMark x1="79538" y1="15894" x2="56106" y2="4636"/>
                            <a14:foregroundMark x1="56106" y1="4636" x2="40924" y2="4636"/>
                            <a14:foregroundMark x1="3630" y1="36093" x2="3630" y2="62914"/>
                            <a14:foregroundMark x1="3630" y1="62914" x2="7591" y2="33444"/>
                            <a14:foregroundMark x1="7591" y1="33444" x2="3630" y2="60596"/>
                            <a14:foregroundMark x1="3630" y1="60596" x2="5281" y2="70199"/>
                            <a14:foregroundMark x1="30693" y1="96026" x2="57756" y2="95033"/>
                            <a14:foregroundMark x1="57756" y1="95033" x2="31023" y2="92384"/>
                            <a14:foregroundMark x1="31023" y1="92384" x2="59736" y2="98013"/>
                            <a14:foregroundMark x1="59736" y1="98013" x2="67987" y2="93709"/>
                            <a14:foregroundMark x1="92739" y1="63907" x2="91419" y2="37086"/>
                            <a14:foregroundMark x1="91419" y1="37086" x2="95710" y2="64238"/>
                            <a14:foregroundMark x1="95710" y1="64238" x2="94389" y2="38411"/>
                            <a14:foregroundMark x1="94389" y1="38411" x2="91419" y2="31126"/>
                            <a14:foregroundMark x1="95710" y1="45364" x2="97030" y2="62914"/>
                          </a14:backgroundRemoval>
                        </a14:imgEffect>
                      </a14:imgLayer>
                    </a14:imgProps>
                  </a:ext>
                  <a:ext uri="{28A0092B-C50C-407E-A947-70E740481C1C}">
                    <a14:useLocalDpi xmlns:a14="http://schemas.microsoft.com/office/drawing/2010/main"/>
                  </a:ext>
                </a:extLst>
              </a:blip>
              <a:stretch>
                <a:fillRect/>
              </a:stretch>
            </p:blipFill>
            <p:spPr>
              <a:xfrm>
                <a:off x="5616200" y="1229323"/>
                <a:ext cx="1410672" cy="1401812"/>
              </a:xfrm>
              <a:prstGeom prst="rect">
                <a:avLst/>
              </a:prstGeom>
            </p:spPr>
          </p:pic>
          <p:sp>
            <p:nvSpPr>
              <p:cNvPr id="18" name="Oval 17">
                <a:extLst>
                  <a:ext uri="{FF2B5EF4-FFF2-40B4-BE49-F238E27FC236}">
                    <a16:creationId xmlns:a16="http://schemas.microsoft.com/office/drawing/2014/main" id="{E2409E27-8F29-4BC8-4044-D8789C49A924}"/>
                  </a:ext>
                </a:extLst>
              </p:cNvPr>
              <p:cNvSpPr/>
              <p:nvPr/>
            </p:nvSpPr>
            <p:spPr>
              <a:xfrm>
                <a:off x="5668435" y="1290912"/>
                <a:ext cx="1289568" cy="1289568"/>
              </a:xfrm>
              <a:prstGeom prst="ellipse">
                <a:avLst/>
              </a:prstGeom>
              <a:noFill/>
              <a:ln w="120650">
                <a:solidFill>
                  <a:srgbClr val="A5A5A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descr="A blue circle with red and white circles&#10;&#10;AI-generated content may be incorrect.">
              <a:extLst>
                <a:ext uri="{FF2B5EF4-FFF2-40B4-BE49-F238E27FC236}">
                  <a16:creationId xmlns:a16="http://schemas.microsoft.com/office/drawing/2014/main" id="{3B09C38E-2B32-EE04-8A2D-E9A221F53AFA}"/>
                </a:ext>
              </a:extLst>
            </p:cNvPr>
            <p:cNvPicPr>
              <a:picLocks noChangeAspect="1"/>
            </p:cNvPicPr>
            <p:nvPr/>
          </p:nvPicPr>
          <p:blipFill>
            <a:blip r:embed="rId2" cstate="screen">
              <a:extLst>
                <a:ext uri="{28A0092B-C50C-407E-A947-70E740481C1C}">
                  <a14:useLocalDpi xmlns:a14="http://schemas.microsoft.com/office/drawing/2010/main"/>
                </a:ext>
              </a:extLst>
            </a:blip>
            <a:srcRect l="50671"/>
            <a:stretch/>
          </p:blipFill>
          <p:spPr>
            <a:xfrm>
              <a:off x="235938" y="3125766"/>
              <a:ext cx="2748660" cy="1434816"/>
            </a:xfrm>
            <a:prstGeom prst="rect">
              <a:avLst/>
            </a:prstGeom>
            <a:noFill/>
          </p:spPr>
        </p:pic>
      </p:grpSp>
      <p:sp>
        <p:nvSpPr>
          <p:cNvPr id="19" name="TextBox 18">
            <a:extLst>
              <a:ext uri="{FF2B5EF4-FFF2-40B4-BE49-F238E27FC236}">
                <a16:creationId xmlns:a16="http://schemas.microsoft.com/office/drawing/2014/main" id="{BF1F318D-0098-5C46-7973-8E2BD5C04C44}"/>
              </a:ext>
            </a:extLst>
          </p:cNvPr>
          <p:cNvSpPr txBox="1"/>
          <p:nvPr/>
        </p:nvSpPr>
        <p:spPr>
          <a:xfrm>
            <a:off x="159741" y="627971"/>
            <a:ext cx="3950035" cy="1310615"/>
          </a:xfrm>
          <a:prstGeom prst="rect">
            <a:avLst/>
          </a:prstGeom>
          <a:noFill/>
        </p:spPr>
        <p:txBody>
          <a:bodyPr wrap="square" rtlCol="0">
            <a:spAutoFit/>
          </a:bodyPr>
          <a:lstStyle/>
          <a:p>
            <a:pPr>
              <a:lnSpc>
                <a:spcPts val="1900"/>
              </a:lnSpc>
            </a:pPr>
            <a:r>
              <a:rPr lang="en-US" sz="1600" b="1" dirty="0">
                <a:solidFill>
                  <a:schemeClr val="tx1">
                    <a:lumMod val="90000"/>
                    <a:lumOff val="10000"/>
                  </a:schemeClr>
                </a:solidFill>
              </a:rPr>
              <a:t>Nb</a:t>
            </a:r>
            <a:r>
              <a:rPr lang="en-US" sz="1600" b="1" baseline="-25000" dirty="0">
                <a:solidFill>
                  <a:schemeClr val="tx1">
                    <a:lumMod val="90000"/>
                    <a:lumOff val="10000"/>
                  </a:schemeClr>
                </a:solidFill>
              </a:rPr>
              <a:t>3</a:t>
            </a:r>
            <a:r>
              <a:rPr lang="en-US" sz="1600" b="1" dirty="0">
                <a:solidFill>
                  <a:schemeClr val="tx1">
                    <a:lumMod val="90000"/>
                    <a:lumOff val="10000"/>
                  </a:schemeClr>
                </a:solidFill>
              </a:rPr>
              <a:t>Sn: </a:t>
            </a:r>
          </a:p>
          <a:p>
            <a:pPr marL="285750" indent="-285750">
              <a:lnSpc>
                <a:spcPts val="1900"/>
              </a:lnSpc>
              <a:buFont typeface="Arial" panose="020B0604020202020204" pitchFamily="34" charset="0"/>
              <a:buChar char="•"/>
            </a:pPr>
            <a:r>
              <a:rPr lang="en-US" sz="1600" dirty="0">
                <a:solidFill>
                  <a:schemeClr val="tx1">
                    <a:lumMod val="90000"/>
                    <a:lumOff val="10000"/>
                  </a:schemeClr>
                </a:solidFill>
              </a:rPr>
              <a:t>12- and 14-T short demonstrators</a:t>
            </a:r>
          </a:p>
          <a:p>
            <a:pPr marL="285750" indent="-285750">
              <a:lnSpc>
                <a:spcPts val="1900"/>
              </a:lnSpc>
              <a:buFont typeface="Arial" panose="020B0604020202020204" pitchFamily="34" charset="0"/>
              <a:buChar char="•"/>
            </a:pPr>
            <a:r>
              <a:rPr lang="en-US" sz="1600" dirty="0">
                <a:solidFill>
                  <a:schemeClr val="tx1">
                    <a:lumMod val="90000"/>
                    <a:lumOff val="10000"/>
                  </a:schemeClr>
                </a:solidFill>
              </a:rPr>
              <a:t>Different coil geometries             </a:t>
            </a:r>
          </a:p>
          <a:p>
            <a:pPr marL="285750" indent="-285750">
              <a:lnSpc>
                <a:spcPts val="1900"/>
              </a:lnSpc>
              <a:buFont typeface="Arial" panose="020B0604020202020204" pitchFamily="34" charset="0"/>
              <a:buChar char="•"/>
            </a:pPr>
            <a:r>
              <a:rPr lang="en-US" sz="1600" dirty="0">
                <a:solidFill>
                  <a:schemeClr val="tx1">
                    <a:lumMod val="90000"/>
                    <a:lumOff val="10000"/>
                  </a:schemeClr>
                </a:solidFill>
              </a:rPr>
              <a:t>Tests scheduled for 2026</a:t>
            </a:r>
          </a:p>
          <a:p>
            <a:pPr marL="285750" indent="-285750">
              <a:lnSpc>
                <a:spcPts val="1900"/>
              </a:lnSpc>
              <a:buFont typeface="Arial" panose="020B0604020202020204" pitchFamily="34" charset="0"/>
              <a:buChar char="•"/>
            </a:pPr>
            <a:r>
              <a:rPr lang="en-US" sz="1600" dirty="0">
                <a:solidFill>
                  <a:schemeClr val="tx1">
                    <a:lumMod val="90000"/>
                    <a:lumOff val="10000"/>
                  </a:schemeClr>
                </a:solidFill>
              </a:rPr>
              <a:t>Hybrid Nb</a:t>
            </a:r>
            <a:r>
              <a:rPr lang="en-US" sz="1600" baseline="-25000" dirty="0">
                <a:solidFill>
                  <a:schemeClr val="tx1">
                    <a:lumMod val="90000"/>
                    <a:lumOff val="10000"/>
                  </a:schemeClr>
                </a:solidFill>
              </a:rPr>
              <a:t>3</a:t>
            </a:r>
            <a:r>
              <a:rPr lang="en-US" sz="1600" dirty="0">
                <a:solidFill>
                  <a:schemeClr val="tx1">
                    <a:lumMod val="90000"/>
                    <a:lumOff val="10000"/>
                  </a:schemeClr>
                </a:solidFill>
              </a:rPr>
              <a:t>Sn/</a:t>
            </a:r>
            <a:r>
              <a:rPr lang="en-US" sz="1600" dirty="0" err="1">
                <a:solidFill>
                  <a:schemeClr val="tx1">
                    <a:lumMod val="90000"/>
                    <a:lumOff val="10000"/>
                  </a:schemeClr>
                </a:solidFill>
              </a:rPr>
              <a:t>NbTi</a:t>
            </a:r>
            <a:r>
              <a:rPr lang="en-US" sz="1600" dirty="0">
                <a:solidFill>
                  <a:schemeClr val="tx1">
                    <a:lumMod val="90000"/>
                    <a:lumOff val="10000"/>
                  </a:schemeClr>
                </a:solidFill>
              </a:rPr>
              <a:t> for 14T (reduced cost)</a:t>
            </a:r>
          </a:p>
        </p:txBody>
      </p:sp>
      <p:sp>
        <p:nvSpPr>
          <p:cNvPr id="20" name="TextBox 19">
            <a:extLst>
              <a:ext uri="{FF2B5EF4-FFF2-40B4-BE49-F238E27FC236}">
                <a16:creationId xmlns:a16="http://schemas.microsoft.com/office/drawing/2014/main" id="{8C3DA7E4-0D62-8D9A-A613-DE14BF982C80}"/>
              </a:ext>
            </a:extLst>
          </p:cNvPr>
          <p:cNvSpPr txBox="1"/>
          <p:nvPr/>
        </p:nvSpPr>
        <p:spPr>
          <a:xfrm>
            <a:off x="3902525" y="627971"/>
            <a:ext cx="3512482" cy="1066959"/>
          </a:xfrm>
          <a:prstGeom prst="rect">
            <a:avLst/>
          </a:prstGeom>
          <a:noFill/>
        </p:spPr>
        <p:txBody>
          <a:bodyPr wrap="square" rtlCol="0">
            <a:spAutoFit/>
          </a:bodyPr>
          <a:lstStyle/>
          <a:p>
            <a:pPr>
              <a:lnSpc>
                <a:spcPts val="1900"/>
              </a:lnSpc>
            </a:pPr>
            <a:r>
              <a:rPr lang="en-US" sz="1600" b="1" dirty="0">
                <a:solidFill>
                  <a:schemeClr val="tx1">
                    <a:lumMod val="90000"/>
                    <a:lumOff val="10000"/>
                  </a:schemeClr>
                </a:solidFill>
              </a:rPr>
              <a:t>HTS </a:t>
            </a:r>
            <a:r>
              <a:rPr lang="en-US" sz="1600" dirty="0">
                <a:solidFill>
                  <a:schemeClr val="tx1">
                    <a:lumMod val="90000"/>
                    <a:lumOff val="10000"/>
                  </a:schemeClr>
                </a:solidFill>
              </a:rPr>
              <a:t>R&amp;D in various domains:</a:t>
            </a:r>
          </a:p>
          <a:p>
            <a:pPr marL="285750" indent="-285750">
              <a:lnSpc>
                <a:spcPts val="1900"/>
              </a:lnSpc>
              <a:buFont typeface="Arial" panose="020B0604020202020204" pitchFamily="34" charset="0"/>
              <a:buChar char="•"/>
            </a:pPr>
            <a:r>
              <a:rPr lang="en-US" sz="1600" dirty="0">
                <a:solidFill>
                  <a:schemeClr val="tx1">
                    <a:lumMod val="90000"/>
                    <a:lumOff val="10000"/>
                  </a:schemeClr>
                </a:solidFill>
              </a:rPr>
              <a:t>REBCO and IBS Conductor R&amp;D</a:t>
            </a:r>
          </a:p>
          <a:p>
            <a:pPr marL="285750" indent="-285750">
              <a:lnSpc>
                <a:spcPts val="1900"/>
              </a:lnSpc>
              <a:buFont typeface="Arial" panose="020B0604020202020204" pitchFamily="34" charset="0"/>
              <a:buChar char="•"/>
            </a:pPr>
            <a:r>
              <a:rPr lang="en-US" sz="1600" dirty="0">
                <a:solidFill>
                  <a:schemeClr val="tx1">
                    <a:lumMod val="90000"/>
                    <a:lumOff val="10000"/>
                  </a:schemeClr>
                </a:solidFill>
              </a:rPr>
              <a:t>Racetrack coil developments</a:t>
            </a:r>
          </a:p>
          <a:p>
            <a:pPr marL="285750" indent="-285750">
              <a:lnSpc>
                <a:spcPts val="1900"/>
              </a:lnSpc>
              <a:buFont typeface="Arial" panose="020B0604020202020204" pitchFamily="34" charset="0"/>
              <a:buChar char="•"/>
            </a:pPr>
            <a:r>
              <a:rPr lang="en-US" sz="1600" dirty="0">
                <a:solidFill>
                  <a:schemeClr val="tx1">
                    <a:lumMod val="90000"/>
                    <a:lumOff val="10000"/>
                  </a:schemeClr>
                </a:solidFill>
              </a:rPr>
              <a:t>Hybrid Nb</a:t>
            </a:r>
            <a:r>
              <a:rPr lang="en-US" sz="1600" baseline="-25000" dirty="0">
                <a:solidFill>
                  <a:schemeClr val="tx1">
                    <a:lumMod val="90000"/>
                    <a:lumOff val="10000"/>
                  </a:schemeClr>
                </a:solidFill>
              </a:rPr>
              <a:t>3</a:t>
            </a:r>
            <a:r>
              <a:rPr lang="en-US" sz="1600" dirty="0">
                <a:solidFill>
                  <a:schemeClr val="tx1">
                    <a:lumMod val="90000"/>
                    <a:lumOff val="10000"/>
                  </a:schemeClr>
                </a:solidFill>
              </a:rPr>
              <a:t>Sn/HTS up to 16T</a:t>
            </a:r>
          </a:p>
        </p:txBody>
      </p:sp>
      <p:pic>
        <p:nvPicPr>
          <p:cNvPr id="21" name="Picture 20">
            <a:extLst>
              <a:ext uri="{FF2B5EF4-FFF2-40B4-BE49-F238E27FC236}">
                <a16:creationId xmlns:a16="http://schemas.microsoft.com/office/drawing/2014/main" id="{EC837349-BCD7-2D78-B3BC-AA6E54812053}"/>
              </a:ext>
            </a:extLst>
          </p:cNvPr>
          <p:cNvPicPr>
            <a:picLocks noChangeAspect="1"/>
          </p:cNvPicPr>
          <p:nvPr/>
        </p:nvPicPr>
        <p:blipFill>
          <a:blip r:embed="rId11"/>
          <a:stretch>
            <a:fillRect/>
          </a:stretch>
        </p:blipFill>
        <p:spPr>
          <a:xfrm>
            <a:off x="3987179" y="1671902"/>
            <a:ext cx="5093625" cy="3255618"/>
          </a:xfrm>
          <a:prstGeom prst="rect">
            <a:avLst/>
          </a:prstGeom>
        </p:spPr>
      </p:pic>
      <p:sp>
        <p:nvSpPr>
          <p:cNvPr id="22" name="TextBox 21">
            <a:extLst>
              <a:ext uri="{FF2B5EF4-FFF2-40B4-BE49-F238E27FC236}">
                <a16:creationId xmlns:a16="http://schemas.microsoft.com/office/drawing/2014/main" id="{610BF44E-2DC9-1142-CD02-43A90EA2AE05}"/>
              </a:ext>
            </a:extLst>
          </p:cNvPr>
          <p:cNvSpPr txBox="1"/>
          <p:nvPr/>
        </p:nvSpPr>
        <p:spPr>
          <a:xfrm>
            <a:off x="7554683" y="686289"/>
            <a:ext cx="1470991"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CH" b="1" dirty="0"/>
              <a:t>See next talk by L. Bottura</a:t>
            </a:r>
          </a:p>
        </p:txBody>
      </p:sp>
    </p:spTree>
    <p:extLst>
      <p:ext uri="{BB962C8B-B14F-4D97-AF65-F5344CB8AC3E}">
        <p14:creationId xmlns:p14="http://schemas.microsoft.com/office/powerpoint/2010/main" val="249543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C609-DAA2-18E1-B388-C3EF8DE7550C}"/>
              </a:ext>
            </a:extLst>
          </p:cNvPr>
          <p:cNvSpPr>
            <a:spLocks noGrp="1"/>
          </p:cNvSpPr>
          <p:nvPr>
            <p:ph type="title"/>
          </p:nvPr>
        </p:nvSpPr>
        <p:spPr/>
        <p:txBody>
          <a:bodyPr>
            <a:noAutofit/>
          </a:bodyPr>
          <a:lstStyle/>
          <a:p>
            <a:r>
              <a:rPr lang="en-US" sz="3600" dirty="0"/>
              <a:t>FCC-</a:t>
            </a:r>
            <a:r>
              <a:rPr lang="en-US" sz="3600" dirty="0" err="1"/>
              <a:t>hh</a:t>
            </a:r>
            <a:r>
              <a:rPr lang="en-US" sz="3600" dirty="0"/>
              <a:t> Scenarios &amp; Possible Parameter Range </a:t>
            </a:r>
            <a:endParaRPr lang="en-CH" sz="3600" dirty="0"/>
          </a:p>
        </p:txBody>
      </p:sp>
      <p:sp>
        <p:nvSpPr>
          <p:cNvPr id="4" name="Footer Placeholder 3">
            <a:extLst>
              <a:ext uri="{FF2B5EF4-FFF2-40B4-BE49-F238E27FC236}">
                <a16:creationId xmlns:a16="http://schemas.microsoft.com/office/drawing/2014/main" id="{63DE4F5E-5C03-7950-6ABF-D48D8728915F}"/>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15A63655-67A5-A6E4-7841-B1F3F35F2140}"/>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926E0205-41ED-89FE-7A46-4397A40DE256}"/>
              </a:ext>
            </a:extLst>
          </p:cNvPr>
          <p:cNvSpPr>
            <a:spLocks noGrp="1"/>
          </p:cNvSpPr>
          <p:nvPr>
            <p:ph type="sldNum" sz="quarter" idx="12"/>
          </p:nvPr>
        </p:nvSpPr>
        <p:spPr/>
        <p:txBody>
          <a:bodyPr/>
          <a:lstStyle/>
          <a:p>
            <a:fld id="{50FBCA65-25DC-8649-AF55-14151E10B8BF}" type="slidenum">
              <a:rPr lang="en-US" smtClean="0"/>
              <a:pPr/>
              <a:t>12</a:t>
            </a:fld>
            <a:endParaRPr lang="en-US" dirty="0"/>
          </a:p>
        </p:txBody>
      </p:sp>
      <p:sp>
        <p:nvSpPr>
          <p:cNvPr id="7" name="TextBox 6">
            <a:extLst>
              <a:ext uri="{FF2B5EF4-FFF2-40B4-BE49-F238E27FC236}">
                <a16:creationId xmlns:a16="http://schemas.microsoft.com/office/drawing/2014/main" id="{C2C8CA20-610C-9AD8-94E0-9B6AEB6F34CA}"/>
              </a:ext>
            </a:extLst>
          </p:cNvPr>
          <p:cNvSpPr txBox="1"/>
          <p:nvPr/>
        </p:nvSpPr>
        <p:spPr>
          <a:xfrm>
            <a:off x="189793" y="735051"/>
            <a:ext cx="530915" cy="796885"/>
          </a:xfrm>
          <a:prstGeom prst="rect">
            <a:avLst/>
          </a:prstGeom>
          <a:noFill/>
        </p:spPr>
        <p:txBody>
          <a:bodyPr wrap="none" rtlCol="0">
            <a:spAutoFit/>
          </a:bodyPr>
          <a:lstStyle/>
          <a:p>
            <a:pPr marL="342900" indent="-342900">
              <a:lnSpc>
                <a:spcPts val="2775"/>
              </a:lnSpc>
              <a:buFont typeface="Arial" panose="020B0604020202020204" pitchFamily="34" charset="0"/>
              <a:buChar char="•"/>
            </a:pPr>
            <a:endParaRPr lang="en-US" sz="2250" dirty="0"/>
          </a:p>
          <a:p>
            <a:pPr marL="342900" indent="-342900">
              <a:lnSpc>
                <a:spcPts val="2775"/>
              </a:lnSpc>
              <a:buFont typeface="Arial" panose="020B0604020202020204" pitchFamily="34" charset="0"/>
              <a:buChar char="•"/>
            </a:pPr>
            <a:endParaRPr lang="en-GB" sz="2250" dirty="0"/>
          </a:p>
        </p:txBody>
      </p:sp>
      <p:sp>
        <p:nvSpPr>
          <p:cNvPr id="8" name="TextBox 7">
            <a:extLst>
              <a:ext uri="{FF2B5EF4-FFF2-40B4-BE49-F238E27FC236}">
                <a16:creationId xmlns:a16="http://schemas.microsoft.com/office/drawing/2014/main" id="{56D3C656-5327-FEBC-D1EA-C93CF705EC3A}"/>
              </a:ext>
            </a:extLst>
          </p:cNvPr>
          <p:cNvSpPr txBox="1"/>
          <p:nvPr/>
        </p:nvSpPr>
        <p:spPr>
          <a:xfrm>
            <a:off x="183267" y="735051"/>
            <a:ext cx="3430849" cy="1546577"/>
          </a:xfrm>
          <a:prstGeom prst="rect">
            <a:avLst/>
          </a:prstGeom>
          <a:noFill/>
        </p:spPr>
        <p:txBody>
          <a:bodyPr wrap="square">
            <a:spAutoFit/>
          </a:bodyPr>
          <a:lstStyle/>
          <a:p>
            <a:pPr algn="r"/>
            <a:r>
              <a:rPr lang="en-GB" sz="1350" dirty="0"/>
              <a:t>With present layout of the FCC, after optimization, the following energies can be reached as a function of the dipole field:</a:t>
            </a:r>
          </a:p>
          <a:p>
            <a:pPr algn="r"/>
            <a:endParaRPr lang="en-GB" sz="1350" dirty="0"/>
          </a:p>
          <a:p>
            <a:pPr algn="r"/>
            <a:endParaRPr lang="en-GB" sz="1350" dirty="0"/>
          </a:p>
          <a:p>
            <a:pPr algn="r"/>
            <a:endParaRPr lang="en-GB" sz="1350" dirty="0"/>
          </a:p>
          <a:p>
            <a:pPr algn="r"/>
            <a:endParaRPr lang="en-GB" sz="1350" dirty="0"/>
          </a:p>
        </p:txBody>
      </p:sp>
      <p:graphicFrame>
        <p:nvGraphicFramePr>
          <p:cNvPr id="9" name="Table 8">
            <a:extLst>
              <a:ext uri="{FF2B5EF4-FFF2-40B4-BE49-F238E27FC236}">
                <a16:creationId xmlns:a16="http://schemas.microsoft.com/office/drawing/2014/main" id="{5A5343C2-2A6E-1647-FBB4-ED85FCA9570C}"/>
              </a:ext>
            </a:extLst>
          </p:cNvPr>
          <p:cNvGraphicFramePr>
            <a:graphicFrameLocks noGrp="1"/>
          </p:cNvGraphicFramePr>
          <p:nvPr>
            <p:extLst>
              <p:ext uri="{D42A27DB-BD31-4B8C-83A1-F6EECF244321}">
                <p14:modId xmlns:p14="http://schemas.microsoft.com/office/powerpoint/2010/main" val="1277834647"/>
              </p:ext>
            </p:extLst>
          </p:nvPr>
        </p:nvGraphicFramePr>
        <p:xfrm>
          <a:off x="3774984" y="701512"/>
          <a:ext cx="5179223" cy="1623060"/>
        </p:xfrm>
        <a:graphic>
          <a:graphicData uri="http://schemas.openxmlformats.org/drawingml/2006/table">
            <a:tbl>
              <a:tblPr firstRow="1" bandRow="1">
                <a:tableStyleId>{5C22544A-7EE6-4342-B048-85BDC9FD1C3A}</a:tableStyleId>
              </a:tblPr>
              <a:tblGrid>
                <a:gridCol w="1563648">
                  <a:extLst>
                    <a:ext uri="{9D8B030D-6E8A-4147-A177-3AD203B41FA5}">
                      <a16:colId xmlns:a16="http://schemas.microsoft.com/office/drawing/2014/main" val="1671644860"/>
                    </a:ext>
                  </a:extLst>
                </a:gridCol>
                <a:gridCol w="1161560">
                  <a:extLst>
                    <a:ext uri="{9D8B030D-6E8A-4147-A177-3AD203B41FA5}">
                      <a16:colId xmlns:a16="http://schemas.microsoft.com/office/drawing/2014/main" val="3408133275"/>
                    </a:ext>
                  </a:extLst>
                </a:gridCol>
                <a:gridCol w="2454015">
                  <a:extLst>
                    <a:ext uri="{9D8B030D-6E8A-4147-A177-3AD203B41FA5}">
                      <a16:colId xmlns:a16="http://schemas.microsoft.com/office/drawing/2014/main" val="2178101545"/>
                    </a:ext>
                  </a:extLst>
                </a:gridCol>
              </a:tblGrid>
              <a:tr h="278130">
                <a:tc>
                  <a:txBody>
                    <a:bodyPr/>
                    <a:lstStyle/>
                    <a:p>
                      <a:r>
                        <a:rPr lang="en-US" sz="1400" dirty="0"/>
                        <a:t>Dipole field [T]</a:t>
                      </a:r>
                      <a:endParaRPr lang="en-GB" sz="1400" dirty="0"/>
                    </a:p>
                  </a:txBody>
                  <a:tcPr marL="68580" marR="68580" marT="34290" marB="34290"/>
                </a:tc>
                <a:tc>
                  <a:txBody>
                    <a:bodyPr/>
                    <a:lstStyle/>
                    <a:p>
                      <a:r>
                        <a:rPr lang="en-US" sz="1400" dirty="0" err="1"/>
                        <a:t>c.m.</a:t>
                      </a:r>
                      <a:r>
                        <a:rPr lang="en-US" sz="1400" dirty="0"/>
                        <a:t> energy</a:t>
                      </a:r>
                      <a:endParaRPr lang="en-GB" sz="1400" dirty="0"/>
                    </a:p>
                  </a:txBody>
                  <a:tcPr marL="68580" marR="68580" marT="34290" marB="34290"/>
                </a:tc>
                <a:tc>
                  <a:txBody>
                    <a:bodyPr/>
                    <a:lstStyle/>
                    <a:p>
                      <a:r>
                        <a:rPr lang="en-US" sz="1400" dirty="0"/>
                        <a:t>Comment</a:t>
                      </a:r>
                      <a:endParaRPr lang="en-GB" sz="1400" dirty="0"/>
                    </a:p>
                  </a:txBody>
                  <a:tcPr marL="68580" marR="68580" marT="34290" marB="34290"/>
                </a:tc>
                <a:extLst>
                  <a:ext uri="{0D108BD9-81ED-4DB2-BD59-A6C34878D82A}">
                    <a16:rowId xmlns:a16="http://schemas.microsoft.com/office/drawing/2014/main" val="3382242964"/>
                  </a:ext>
                </a:extLst>
              </a:tr>
              <a:tr h="480060">
                <a:tc>
                  <a:txBody>
                    <a:bodyPr/>
                    <a:lstStyle/>
                    <a:p>
                      <a:pPr algn="ctr"/>
                      <a:r>
                        <a:rPr lang="en-US" sz="1400" dirty="0"/>
                        <a:t>12 </a:t>
                      </a:r>
                      <a:endParaRPr lang="en-GB" sz="1400" dirty="0"/>
                    </a:p>
                  </a:txBody>
                  <a:tcPr marL="68580" marR="68580" marT="34290" marB="34290"/>
                </a:tc>
                <a:tc>
                  <a:txBody>
                    <a:bodyPr/>
                    <a:lstStyle/>
                    <a:p>
                      <a:pPr algn="ctr"/>
                      <a:r>
                        <a:rPr lang="en-US" sz="1400" dirty="0"/>
                        <a:t>72</a:t>
                      </a:r>
                      <a:endParaRPr lang="en-GB" sz="1400" dirty="0"/>
                    </a:p>
                  </a:txBody>
                  <a:tcPr marL="68580" marR="68580" marT="34290" marB="34290"/>
                </a:tc>
                <a:tc>
                  <a:txBody>
                    <a:bodyPr/>
                    <a:lstStyle/>
                    <a:p>
                      <a:pPr algn="ctr"/>
                      <a:r>
                        <a:rPr lang="en-US" sz="1400" dirty="0"/>
                        <a:t>not far above peak field of     HL-LHC Nb</a:t>
                      </a:r>
                      <a:r>
                        <a:rPr lang="en-US" sz="1400" baseline="-25000" dirty="0"/>
                        <a:t>3</a:t>
                      </a:r>
                      <a:r>
                        <a:rPr lang="en-US" sz="1400" dirty="0"/>
                        <a:t>Sn quadrupoles</a:t>
                      </a:r>
                      <a:endParaRPr lang="en-GB" sz="1400" dirty="0"/>
                    </a:p>
                  </a:txBody>
                  <a:tcPr marL="68580" marR="68580" marT="34290" marB="34290"/>
                </a:tc>
                <a:extLst>
                  <a:ext uri="{0D108BD9-81ED-4DB2-BD59-A6C34878D82A}">
                    <a16:rowId xmlns:a16="http://schemas.microsoft.com/office/drawing/2014/main" val="3799739984"/>
                  </a:ext>
                </a:extLst>
              </a:tr>
              <a:tr h="278130">
                <a:tc>
                  <a:txBody>
                    <a:bodyPr/>
                    <a:lstStyle/>
                    <a:p>
                      <a:pPr algn="ctr"/>
                      <a:r>
                        <a:rPr lang="en-US" sz="1400" dirty="0"/>
                        <a:t>14</a:t>
                      </a:r>
                      <a:endParaRPr lang="en-GB" sz="1400" dirty="0"/>
                    </a:p>
                  </a:txBody>
                  <a:tcPr marL="68580" marR="68580" marT="34290" marB="34290"/>
                </a:tc>
                <a:tc>
                  <a:txBody>
                    <a:bodyPr/>
                    <a:lstStyle/>
                    <a:p>
                      <a:pPr algn="ctr"/>
                      <a:r>
                        <a:rPr lang="en-US" sz="1400" dirty="0"/>
                        <a:t>84</a:t>
                      </a:r>
                      <a:endParaRPr lang="en-GB" sz="1400" dirty="0"/>
                    </a:p>
                  </a:txBody>
                  <a:tcPr marL="68580" marR="68580" marT="34290" marB="34290"/>
                </a:tc>
                <a:tc>
                  <a:txBody>
                    <a:bodyPr/>
                    <a:lstStyle/>
                    <a:p>
                      <a:pPr algn="ctr"/>
                      <a:r>
                        <a:rPr lang="en-US" sz="1400" dirty="0"/>
                        <a:t>Nb</a:t>
                      </a:r>
                      <a:r>
                        <a:rPr lang="en-US" sz="1400" baseline="-25000" dirty="0"/>
                        <a:t>3</a:t>
                      </a:r>
                      <a:r>
                        <a:rPr lang="en-US" sz="1400" dirty="0"/>
                        <a:t>Sn or HTS</a:t>
                      </a:r>
                      <a:endParaRPr lang="en-GB" sz="1400" dirty="0"/>
                    </a:p>
                  </a:txBody>
                  <a:tcPr marL="68580" marR="68580" marT="34290" marB="34290"/>
                </a:tc>
                <a:extLst>
                  <a:ext uri="{0D108BD9-81ED-4DB2-BD59-A6C34878D82A}">
                    <a16:rowId xmlns:a16="http://schemas.microsoft.com/office/drawing/2014/main" val="3792696109"/>
                  </a:ext>
                </a:extLst>
              </a:tr>
              <a:tr h="278130">
                <a:tc>
                  <a:txBody>
                    <a:bodyPr/>
                    <a:lstStyle/>
                    <a:p>
                      <a:pPr algn="ctr"/>
                      <a:r>
                        <a:rPr lang="en-US" sz="1400" dirty="0"/>
                        <a:t>17</a:t>
                      </a:r>
                      <a:endParaRPr lang="en-GB" sz="1400" dirty="0"/>
                    </a:p>
                  </a:txBody>
                  <a:tcPr marL="68580" marR="68580" marT="34290" marB="34290"/>
                </a:tc>
                <a:tc>
                  <a:txBody>
                    <a:bodyPr/>
                    <a:lstStyle/>
                    <a:p>
                      <a:pPr algn="ctr"/>
                      <a:r>
                        <a:rPr lang="en-US" sz="1400" dirty="0"/>
                        <a:t>102</a:t>
                      </a:r>
                      <a:endParaRPr lang="en-GB" sz="1400" dirty="0"/>
                    </a:p>
                  </a:txBody>
                  <a:tcPr marL="68580" marR="68580" marT="34290" marB="34290"/>
                </a:tc>
                <a:tc>
                  <a:txBody>
                    <a:bodyPr/>
                    <a:lstStyle/>
                    <a:p>
                      <a:pPr algn="ctr"/>
                      <a:r>
                        <a:rPr lang="en-US" sz="1400" dirty="0"/>
                        <a:t>HTS</a:t>
                      </a:r>
                      <a:endParaRPr lang="en-GB" sz="1400" dirty="0"/>
                    </a:p>
                  </a:txBody>
                  <a:tcPr marL="68580" marR="68580" marT="34290" marB="34290"/>
                </a:tc>
                <a:extLst>
                  <a:ext uri="{0D108BD9-81ED-4DB2-BD59-A6C34878D82A}">
                    <a16:rowId xmlns:a16="http://schemas.microsoft.com/office/drawing/2014/main" val="2508136287"/>
                  </a:ext>
                </a:extLst>
              </a:tr>
              <a:tr h="278130">
                <a:tc>
                  <a:txBody>
                    <a:bodyPr/>
                    <a:lstStyle/>
                    <a:p>
                      <a:pPr algn="ctr"/>
                      <a:r>
                        <a:rPr lang="en-US" sz="1400" dirty="0"/>
                        <a:t>20</a:t>
                      </a:r>
                      <a:endParaRPr lang="en-GB" sz="1400" dirty="0"/>
                    </a:p>
                  </a:txBody>
                  <a:tcPr marL="68580" marR="68580" marT="34290" marB="34290"/>
                </a:tc>
                <a:tc>
                  <a:txBody>
                    <a:bodyPr/>
                    <a:lstStyle/>
                    <a:p>
                      <a:pPr algn="ctr"/>
                      <a:r>
                        <a:rPr lang="en-US" sz="1400" dirty="0"/>
                        <a:t>120</a:t>
                      </a:r>
                      <a:endParaRPr lang="en-GB" sz="1400" dirty="0"/>
                    </a:p>
                  </a:txBody>
                  <a:tcPr marL="68580" marR="68580" marT="34290" marB="34290"/>
                </a:tc>
                <a:tc>
                  <a:txBody>
                    <a:bodyPr/>
                    <a:lstStyle/>
                    <a:p>
                      <a:pPr algn="ctr"/>
                      <a:r>
                        <a:rPr lang="en-US" sz="1400" dirty="0"/>
                        <a:t>HTS</a:t>
                      </a:r>
                      <a:endParaRPr lang="en-GB" sz="1400" dirty="0"/>
                    </a:p>
                  </a:txBody>
                  <a:tcPr marL="68580" marR="68580" marT="34290" marB="34290"/>
                </a:tc>
                <a:extLst>
                  <a:ext uri="{0D108BD9-81ED-4DB2-BD59-A6C34878D82A}">
                    <a16:rowId xmlns:a16="http://schemas.microsoft.com/office/drawing/2014/main" val="1829961665"/>
                  </a:ext>
                </a:extLst>
              </a:tr>
            </a:tbl>
          </a:graphicData>
        </a:graphic>
      </p:graphicFrame>
      <p:sp>
        <p:nvSpPr>
          <p:cNvPr id="10" name="TextBox 9">
            <a:extLst>
              <a:ext uri="{FF2B5EF4-FFF2-40B4-BE49-F238E27FC236}">
                <a16:creationId xmlns:a16="http://schemas.microsoft.com/office/drawing/2014/main" id="{AE56F186-7695-7B4C-13CC-10F5F3F1BB80}"/>
              </a:ext>
            </a:extLst>
          </p:cNvPr>
          <p:cNvSpPr txBox="1"/>
          <p:nvPr/>
        </p:nvSpPr>
        <p:spPr>
          <a:xfrm>
            <a:off x="189793" y="2422753"/>
            <a:ext cx="8617937" cy="2377574"/>
          </a:xfrm>
          <a:prstGeom prst="rect">
            <a:avLst/>
          </a:prstGeom>
          <a:noFill/>
        </p:spPr>
        <p:txBody>
          <a:bodyPr wrap="square">
            <a:spAutoFit/>
          </a:bodyPr>
          <a:lstStyle/>
          <a:p>
            <a:r>
              <a:rPr lang="en-GB" sz="1350" dirty="0"/>
              <a:t>Increasing the </a:t>
            </a:r>
            <a:r>
              <a:rPr lang="en-GB" sz="1350" dirty="0" err="1"/>
              <a:t>c.m.</a:t>
            </a:r>
            <a:r>
              <a:rPr lang="en-GB" sz="1350" dirty="0"/>
              <a:t> energy beyond ~100 TeV, </a:t>
            </a:r>
            <a:r>
              <a:rPr lang="en-GB" sz="1350" b="1" dirty="0">
                <a:solidFill>
                  <a:srgbClr val="FF0000"/>
                </a:solidFill>
              </a:rPr>
              <a:t>we will assume that the synchrotron-radiation power could not increase, beyond a total of about 4 MW</a:t>
            </a:r>
            <a:r>
              <a:rPr lang="en-GB" sz="1350" dirty="0"/>
              <a:t> (which must be removed from inside the cold magnets) </a:t>
            </a:r>
            <a:r>
              <a:rPr lang="en-GB" sz="1350" dirty="0">
                <a:sym typeface="Wingdings" pitchFamily="2" charset="2"/>
              </a:rPr>
              <a:t> </a:t>
            </a:r>
            <a:r>
              <a:rPr lang="en-GB" sz="1350" b="1" dirty="0">
                <a:solidFill>
                  <a:schemeClr val="accent2">
                    <a:lumMod val="75000"/>
                  </a:schemeClr>
                </a:solidFill>
              </a:rPr>
              <a:t>F17 </a:t>
            </a:r>
            <a:r>
              <a:rPr lang="en-GB" sz="1350" dirty="0"/>
              <a:t>and</a:t>
            </a:r>
            <a:r>
              <a:rPr lang="en-GB" sz="1350" b="1" dirty="0">
                <a:solidFill>
                  <a:schemeClr val="accent2">
                    <a:lumMod val="75000"/>
                  </a:schemeClr>
                </a:solidFill>
              </a:rPr>
              <a:t> F20</a:t>
            </a:r>
            <a:r>
              <a:rPr lang="en-GB" sz="1350" dirty="0"/>
              <a:t>  </a:t>
            </a:r>
          </a:p>
          <a:p>
            <a:endParaRPr lang="en-GB" sz="1350" dirty="0"/>
          </a:p>
          <a:p>
            <a:r>
              <a:rPr lang="en-GB" sz="1350" dirty="0"/>
              <a:t>On the other hand, </a:t>
            </a:r>
            <a:r>
              <a:rPr lang="en-GB" sz="1350" b="1" dirty="0">
                <a:solidFill>
                  <a:srgbClr val="0000CC"/>
                </a:solidFill>
              </a:rPr>
              <a:t>when decreasing the beam energy, one can hold either the synchrotron-radiation power </a:t>
            </a:r>
            <a:r>
              <a:rPr lang="en-GB" sz="1350" dirty="0"/>
              <a:t>(increasing current up to HL-LHC values, </a:t>
            </a:r>
            <a:r>
              <a:rPr lang="en-GB" sz="1350" b="1" dirty="0">
                <a:solidFill>
                  <a:schemeClr val="accent2">
                    <a:lumMod val="75000"/>
                  </a:schemeClr>
                </a:solidFill>
              </a:rPr>
              <a:t>F12HL</a:t>
            </a:r>
            <a:r>
              <a:rPr lang="en-GB" sz="1350" dirty="0"/>
              <a:t>) </a:t>
            </a:r>
            <a:r>
              <a:rPr lang="en-GB" sz="1350" b="1" dirty="0">
                <a:solidFill>
                  <a:srgbClr val="0000CC"/>
                </a:solidFill>
              </a:rPr>
              <a:t>or the beam current constant (</a:t>
            </a:r>
            <a:r>
              <a:rPr lang="en-GB" sz="1350" b="1" dirty="0">
                <a:solidFill>
                  <a:schemeClr val="accent2">
                    <a:lumMod val="75000"/>
                  </a:schemeClr>
                </a:solidFill>
              </a:rPr>
              <a:t>F12LL</a:t>
            </a:r>
            <a:r>
              <a:rPr lang="en-GB" sz="1350" b="1" dirty="0">
                <a:solidFill>
                  <a:srgbClr val="0000CC"/>
                </a:solidFill>
              </a:rPr>
              <a:t>)</a:t>
            </a:r>
            <a:r>
              <a:rPr lang="en-GB" sz="1350" dirty="0"/>
              <a:t>. Also, the </a:t>
            </a:r>
            <a:r>
              <a:rPr lang="en-GB" sz="1350" b="1" dirty="0">
                <a:solidFill>
                  <a:srgbClr val="0000CC"/>
                </a:solidFill>
              </a:rPr>
              <a:t>pile-up might need to be limited, e.g. to ~1000 events/crossing (</a:t>
            </a:r>
            <a:r>
              <a:rPr lang="en-GB" sz="1350" b="1" dirty="0">
                <a:solidFill>
                  <a:schemeClr val="accent2">
                    <a:lumMod val="75000"/>
                  </a:schemeClr>
                </a:solidFill>
              </a:rPr>
              <a:t>F12PU</a:t>
            </a:r>
            <a:r>
              <a:rPr lang="en-GB" sz="1350" b="1" dirty="0">
                <a:solidFill>
                  <a:srgbClr val="0000CC"/>
                </a:solidFill>
              </a:rPr>
              <a:t>)</a:t>
            </a:r>
            <a:r>
              <a:rPr lang="en-GB" sz="1350" dirty="0"/>
              <a:t>. We thus consider three scenarios for 12 T: 0.5 A (</a:t>
            </a:r>
            <a:r>
              <a:rPr lang="en-GB" sz="1350" b="1" dirty="0">
                <a:solidFill>
                  <a:schemeClr val="accent2">
                    <a:lumMod val="75000"/>
                  </a:schemeClr>
                </a:solidFill>
              </a:rPr>
              <a:t>F12LL</a:t>
            </a:r>
            <a:r>
              <a:rPr lang="en-GB" sz="1350" dirty="0"/>
              <a:t>)</a:t>
            </a:r>
            <a:r>
              <a:rPr lang="en-GB" sz="1350" b="1" dirty="0">
                <a:solidFill>
                  <a:schemeClr val="accent2">
                    <a:lumMod val="75000"/>
                  </a:schemeClr>
                </a:solidFill>
              </a:rPr>
              <a:t> </a:t>
            </a:r>
            <a:r>
              <a:rPr lang="en-GB" sz="1350" dirty="0"/>
              <a:t>and 1.12 A (</a:t>
            </a:r>
            <a:r>
              <a:rPr lang="en-GB" sz="1350" b="1" dirty="0">
                <a:solidFill>
                  <a:schemeClr val="accent2">
                    <a:lumMod val="75000"/>
                  </a:schemeClr>
                </a:solidFill>
              </a:rPr>
              <a:t>F12HL</a:t>
            </a:r>
            <a:r>
              <a:rPr lang="en-GB" sz="1350" dirty="0"/>
              <a:t>) beam current, the latter without or with pile-up levelling (</a:t>
            </a:r>
            <a:r>
              <a:rPr lang="en-GB" sz="1350" b="1" dirty="0">
                <a:solidFill>
                  <a:schemeClr val="accent2">
                    <a:lumMod val="75000"/>
                  </a:schemeClr>
                </a:solidFill>
              </a:rPr>
              <a:t>F12PU</a:t>
            </a:r>
            <a:r>
              <a:rPr lang="en-GB" sz="1350" dirty="0"/>
              <a:t>).</a:t>
            </a:r>
          </a:p>
          <a:p>
            <a:endParaRPr lang="en-GB" sz="1350" dirty="0"/>
          </a:p>
          <a:p>
            <a:r>
              <a:rPr lang="en-GB" sz="1350" dirty="0"/>
              <a:t>Finally, </a:t>
            </a:r>
            <a:r>
              <a:rPr lang="en-GB" sz="1350" b="1" dirty="0">
                <a:solidFill>
                  <a:srgbClr val="FF0000"/>
                </a:solidFill>
              </a:rPr>
              <a:t>further overall lowering the synchrotron radiation power, by reducing the number of bunches, in order to restrict the total power consumption of  the future FCC-hh, would decrease peak and integrated luminosity by the same factor. </a:t>
            </a:r>
          </a:p>
        </p:txBody>
      </p:sp>
    </p:spTree>
    <p:extLst>
      <p:ext uri="{BB962C8B-B14F-4D97-AF65-F5344CB8AC3E}">
        <p14:creationId xmlns:p14="http://schemas.microsoft.com/office/powerpoint/2010/main" val="5753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EADE-D8AA-7143-685C-036EA1EBED40}"/>
              </a:ext>
            </a:extLst>
          </p:cNvPr>
          <p:cNvSpPr>
            <a:spLocks noGrp="1"/>
          </p:cNvSpPr>
          <p:nvPr>
            <p:ph type="title"/>
          </p:nvPr>
        </p:nvSpPr>
        <p:spPr/>
        <p:txBody>
          <a:bodyPr>
            <a:normAutofit fontScale="90000"/>
          </a:bodyPr>
          <a:lstStyle/>
          <a:p>
            <a:r>
              <a:rPr lang="en-CH" dirty="0"/>
              <a:t>Scenarios (90.7km ring)</a:t>
            </a:r>
          </a:p>
        </p:txBody>
      </p:sp>
      <p:sp>
        <p:nvSpPr>
          <p:cNvPr id="3" name="Content Placeholder 2">
            <a:extLst>
              <a:ext uri="{FF2B5EF4-FFF2-40B4-BE49-F238E27FC236}">
                <a16:creationId xmlns:a16="http://schemas.microsoft.com/office/drawing/2014/main" id="{0CDFE894-D2B7-BCC6-297F-854899F1929C}"/>
              </a:ext>
            </a:extLst>
          </p:cNvPr>
          <p:cNvSpPr>
            <a:spLocks noGrp="1"/>
          </p:cNvSpPr>
          <p:nvPr>
            <p:ph idx="1"/>
          </p:nvPr>
        </p:nvSpPr>
        <p:spPr>
          <a:xfrm>
            <a:off x="310865" y="737788"/>
            <a:ext cx="8794193" cy="4034482"/>
          </a:xfrm>
        </p:spPr>
        <p:txBody>
          <a:bodyPr/>
          <a:lstStyle/>
          <a:p>
            <a:endParaRPr lang="en-CH"/>
          </a:p>
        </p:txBody>
      </p:sp>
      <p:sp>
        <p:nvSpPr>
          <p:cNvPr id="4" name="Footer Placeholder 3">
            <a:extLst>
              <a:ext uri="{FF2B5EF4-FFF2-40B4-BE49-F238E27FC236}">
                <a16:creationId xmlns:a16="http://schemas.microsoft.com/office/drawing/2014/main" id="{DB0B2D0C-0F86-860D-8672-D7F39E9698AF}"/>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31225FAE-1F64-A18B-A747-38247D55FD48}"/>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4CB843F0-C518-2C85-0EB0-E12004F4F516}"/>
              </a:ext>
            </a:extLst>
          </p:cNvPr>
          <p:cNvSpPr>
            <a:spLocks noGrp="1"/>
          </p:cNvSpPr>
          <p:nvPr>
            <p:ph type="sldNum" sz="quarter" idx="12"/>
          </p:nvPr>
        </p:nvSpPr>
        <p:spPr/>
        <p:txBody>
          <a:bodyPr/>
          <a:lstStyle/>
          <a:p>
            <a:fld id="{50FBCA65-25DC-8649-AF55-14151E10B8BF}" type="slidenum">
              <a:rPr lang="en-US" smtClean="0"/>
              <a:pPr/>
              <a:t>13</a:t>
            </a:fld>
            <a:endParaRPr lang="en-US" dirty="0"/>
          </a:p>
        </p:txBody>
      </p:sp>
      <p:graphicFrame>
        <p:nvGraphicFramePr>
          <p:cNvPr id="7" name="Table 6">
            <a:extLst>
              <a:ext uri="{FF2B5EF4-FFF2-40B4-BE49-F238E27FC236}">
                <a16:creationId xmlns:a16="http://schemas.microsoft.com/office/drawing/2014/main" id="{C75DCB37-CF59-8E09-82F6-815AD28096DE}"/>
              </a:ext>
            </a:extLst>
          </p:cNvPr>
          <p:cNvGraphicFramePr>
            <a:graphicFrameLocks noGrp="1"/>
          </p:cNvGraphicFramePr>
          <p:nvPr>
            <p:extLst>
              <p:ext uri="{D42A27DB-BD31-4B8C-83A1-F6EECF244321}">
                <p14:modId xmlns:p14="http://schemas.microsoft.com/office/powerpoint/2010/main" val="1814730747"/>
              </p:ext>
            </p:extLst>
          </p:nvPr>
        </p:nvGraphicFramePr>
        <p:xfrm>
          <a:off x="311102" y="645470"/>
          <a:ext cx="8793955" cy="4274820"/>
        </p:xfrm>
        <a:graphic>
          <a:graphicData uri="http://schemas.openxmlformats.org/drawingml/2006/table">
            <a:tbl>
              <a:tblPr firstRow="1" bandRow="1">
                <a:tableStyleId>{5C22544A-7EE6-4342-B048-85BDC9FD1C3A}</a:tableStyleId>
              </a:tblPr>
              <a:tblGrid>
                <a:gridCol w="1534386">
                  <a:extLst>
                    <a:ext uri="{9D8B030D-6E8A-4147-A177-3AD203B41FA5}">
                      <a16:colId xmlns:a16="http://schemas.microsoft.com/office/drawing/2014/main" val="624399581"/>
                    </a:ext>
                  </a:extLst>
                </a:gridCol>
                <a:gridCol w="685800">
                  <a:extLst>
                    <a:ext uri="{9D8B030D-6E8A-4147-A177-3AD203B41FA5}">
                      <a16:colId xmlns:a16="http://schemas.microsoft.com/office/drawing/2014/main" val="1347605039"/>
                    </a:ext>
                  </a:extLst>
                </a:gridCol>
                <a:gridCol w="798922">
                  <a:extLst>
                    <a:ext uri="{9D8B030D-6E8A-4147-A177-3AD203B41FA5}">
                      <a16:colId xmlns:a16="http://schemas.microsoft.com/office/drawing/2014/main" val="4254554767"/>
                    </a:ext>
                  </a:extLst>
                </a:gridCol>
                <a:gridCol w="889316">
                  <a:extLst>
                    <a:ext uri="{9D8B030D-6E8A-4147-A177-3AD203B41FA5}">
                      <a16:colId xmlns:a16="http://schemas.microsoft.com/office/drawing/2014/main" val="4085926910"/>
                    </a:ext>
                  </a:extLst>
                </a:gridCol>
                <a:gridCol w="977106">
                  <a:extLst>
                    <a:ext uri="{9D8B030D-6E8A-4147-A177-3AD203B41FA5}">
                      <a16:colId xmlns:a16="http://schemas.microsoft.com/office/drawing/2014/main" val="3238652499"/>
                    </a:ext>
                  </a:extLst>
                </a:gridCol>
                <a:gridCol w="977106">
                  <a:extLst>
                    <a:ext uri="{9D8B030D-6E8A-4147-A177-3AD203B41FA5}">
                      <a16:colId xmlns:a16="http://schemas.microsoft.com/office/drawing/2014/main" val="910977074"/>
                    </a:ext>
                  </a:extLst>
                </a:gridCol>
                <a:gridCol w="882631">
                  <a:extLst>
                    <a:ext uri="{9D8B030D-6E8A-4147-A177-3AD203B41FA5}">
                      <a16:colId xmlns:a16="http://schemas.microsoft.com/office/drawing/2014/main" val="3601657284"/>
                    </a:ext>
                  </a:extLst>
                </a:gridCol>
                <a:gridCol w="848413">
                  <a:extLst>
                    <a:ext uri="{9D8B030D-6E8A-4147-A177-3AD203B41FA5}">
                      <a16:colId xmlns:a16="http://schemas.microsoft.com/office/drawing/2014/main" val="2013723197"/>
                    </a:ext>
                  </a:extLst>
                </a:gridCol>
                <a:gridCol w="1200275">
                  <a:extLst>
                    <a:ext uri="{9D8B030D-6E8A-4147-A177-3AD203B41FA5}">
                      <a16:colId xmlns:a16="http://schemas.microsoft.com/office/drawing/2014/main" val="2505496907"/>
                    </a:ext>
                  </a:extLst>
                </a:gridCol>
              </a:tblGrid>
              <a:tr h="245682">
                <a:tc>
                  <a:txBody>
                    <a:bodyPr/>
                    <a:lstStyle/>
                    <a:p>
                      <a:r>
                        <a:rPr lang="en-US" sz="1200" noProof="1"/>
                        <a:t>Parameter</a:t>
                      </a:r>
                    </a:p>
                  </a:txBody>
                  <a:tcPr marL="68580" marR="68580" marT="34290" marB="34290"/>
                </a:tc>
                <a:tc>
                  <a:txBody>
                    <a:bodyPr/>
                    <a:lstStyle/>
                    <a:p>
                      <a:pPr algn="ctr"/>
                      <a:r>
                        <a:rPr lang="en-US" sz="1200" dirty="0"/>
                        <a:t>Unit</a:t>
                      </a:r>
                      <a:endParaRPr lang="en-GB" sz="1200" dirty="0"/>
                    </a:p>
                  </a:txBody>
                  <a:tcPr marL="68580" marR="68580" marT="34290" marB="34290"/>
                </a:tc>
                <a:tc>
                  <a:txBody>
                    <a:bodyPr/>
                    <a:lstStyle/>
                    <a:p>
                      <a:pPr algn="ctr"/>
                      <a:r>
                        <a:rPr lang="en-US" sz="1200" dirty="0"/>
                        <a:t>F12LL</a:t>
                      </a:r>
                      <a:endParaRPr lang="en-GB" sz="1200" dirty="0"/>
                    </a:p>
                  </a:txBody>
                  <a:tcPr marL="68580" marR="68580" marT="34290" marB="34290"/>
                </a:tc>
                <a:tc>
                  <a:txBody>
                    <a:bodyPr/>
                    <a:lstStyle/>
                    <a:p>
                      <a:pPr algn="ctr"/>
                      <a:r>
                        <a:rPr lang="en-US" sz="1200" dirty="0"/>
                        <a:t>F12HL</a:t>
                      </a:r>
                      <a:endParaRPr lang="en-GB" sz="1200" dirty="0"/>
                    </a:p>
                  </a:txBody>
                  <a:tcPr marL="68580" marR="68580" marT="34290" marB="34290"/>
                </a:tc>
                <a:tc>
                  <a:txBody>
                    <a:bodyPr/>
                    <a:lstStyle/>
                    <a:p>
                      <a:pPr algn="ctr"/>
                      <a:r>
                        <a:rPr lang="en-US" sz="1200" dirty="0"/>
                        <a:t>F12PU</a:t>
                      </a:r>
                      <a:endParaRPr lang="en-GB" sz="1200" dirty="0"/>
                    </a:p>
                  </a:txBody>
                  <a:tcPr marL="68580" marR="68580" marT="34290" marB="34290"/>
                </a:tc>
                <a:tc>
                  <a:txBody>
                    <a:bodyPr/>
                    <a:lstStyle/>
                    <a:p>
                      <a:pPr algn="ctr"/>
                      <a:r>
                        <a:rPr lang="en-US" sz="1200" dirty="0"/>
                        <a:t>F14</a:t>
                      </a:r>
                      <a:endParaRPr lang="en-GB" sz="1200" dirty="0"/>
                    </a:p>
                  </a:txBody>
                  <a:tcPr marL="68580" marR="68580" marT="34290" marB="34290"/>
                </a:tc>
                <a:tc>
                  <a:txBody>
                    <a:bodyPr/>
                    <a:lstStyle/>
                    <a:p>
                      <a:pPr algn="ctr"/>
                      <a:r>
                        <a:rPr lang="en-US" sz="1200" dirty="0"/>
                        <a:t>F17</a:t>
                      </a:r>
                      <a:endParaRPr lang="en-GB" sz="1200" dirty="0"/>
                    </a:p>
                  </a:txBody>
                  <a:tcPr marL="68580" marR="68580" marT="34290" marB="34290"/>
                </a:tc>
                <a:tc>
                  <a:txBody>
                    <a:bodyPr/>
                    <a:lstStyle/>
                    <a:p>
                      <a:pPr algn="ctr"/>
                      <a:r>
                        <a:rPr lang="en-US" sz="1200" dirty="0"/>
                        <a:t>F20</a:t>
                      </a:r>
                      <a:endParaRPr lang="en-GB" sz="1200" dirty="0"/>
                    </a:p>
                  </a:txBody>
                  <a:tcPr marL="68580" marR="68580" marT="34290" marB="34290"/>
                </a:tc>
                <a:tc>
                  <a:txBody>
                    <a:bodyPr/>
                    <a:lstStyle/>
                    <a:p>
                      <a:pPr algn="ctr"/>
                      <a:r>
                        <a:rPr lang="en-US" sz="1200" dirty="0"/>
                        <a:t>(HL-)LHC</a:t>
                      </a:r>
                      <a:endParaRPr lang="en-GB" sz="1200" dirty="0"/>
                    </a:p>
                  </a:txBody>
                  <a:tcPr marL="68580" marR="68580" marT="34290" marB="34290"/>
                </a:tc>
                <a:extLst>
                  <a:ext uri="{0D108BD9-81ED-4DB2-BD59-A6C34878D82A}">
                    <a16:rowId xmlns:a16="http://schemas.microsoft.com/office/drawing/2014/main" val="2599257747"/>
                  </a:ext>
                </a:extLst>
              </a:tr>
              <a:tr h="245682">
                <a:tc>
                  <a:txBody>
                    <a:bodyPr/>
                    <a:lstStyle/>
                    <a:p>
                      <a:r>
                        <a:rPr lang="en-US" sz="1200" noProof="1"/>
                        <a:t>c.m. energy</a:t>
                      </a:r>
                    </a:p>
                  </a:txBody>
                  <a:tcPr marL="68580" marR="68580" marT="34290" marB="34290"/>
                </a:tc>
                <a:tc>
                  <a:txBody>
                    <a:bodyPr/>
                    <a:lstStyle/>
                    <a:p>
                      <a:pPr algn="ctr"/>
                      <a:r>
                        <a:rPr lang="en-US" sz="1200" dirty="0" err="1"/>
                        <a:t>TeV</a:t>
                      </a:r>
                      <a:endParaRPr lang="en-GB" sz="1200" dirty="0"/>
                    </a:p>
                  </a:txBody>
                  <a:tcPr marL="68580" marR="68580" marT="34290" marB="34290"/>
                </a:tc>
                <a:tc>
                  <a:txBody>
                    <a:bodyPr/>
                    <a:lstStyle/>
                    <a:p>
                      <a:pPr algn="ctr"/>
                      <a:r>
                        <a:rPr lang="en-US" sz="1200" dirty="0"/>
                        <a:t>72</a:t>
                      </a:r>
                      <a:endParaRPr lang="en-GB" sz="1200" dirty="0"/>
                    </a:p>
                  </a:txBody>
                  <a:tcPr marL="68580" marR="68580" marT="34290" marB="34290"/>
                </a:tc>
                <a:tc>
                  <a:txBody>
                    <a:bodyPr/>
                    <a:lstStyle/>
                    <a:p>
                      <a:pPr algn="ctr"/>
                      <a:r>
                        <a:rPr lang="en-US" sz="1200" dirty="0"/>
                        <a:t>72</a:t>
                      </a:r>
                      <a:endParaRPr lang="en-GB" sz="1200" dirty="0"/>
                    </a:p>
                  </a:txBody>
                  <a:tcPr marL="68580" marR="68580" marT="34290" marB="34290"/>
                </a:tc>
                <a:tc>
                  <a:txBody>
                    <a:bodyPr/>
                    <a:lstStyle/>
                    <a:p>
                      <a:pPr algn="ctr"/>
                      <a:r>
                        <a:rPr lang="en-US" sz="1200" dirty="0"/>
                        <a:t>72</a:t>
                      </a:r>
                      <a:endParaRPr lang="en-GB" sz="1200" dirty="0"/>
                    </a:p>
                  </a:txBody>
                  <a:tcPr marL="68580" marR="68580" marT="34290" marB="34290"/>
                </a:tc>
                <a:tc>
                  <a:txBody>
                    <a:bodyPr/>
                    <a:lstStyle/>
                    <a:p>
                      <a:pPr algn="ctr"/>
                      <a:r>
                        <a:rPr lang="en-US" sz="1200" dirty="0"/>
                        <a:t>84</a:t>
                      </a:r>
                      <a:endParaRPr lang="en-GB" sz="1200" dirty="0"/>
                    </a:p>
                  </a:txBody>
                  <a:tcPr marL="68580" marR="68580" marT="34290" marB="34290"/>
                </a:tc>
                <a:tc>
                  <a:txBody>
                    <a:bodyPr/>
                    <a:lstStyle/>
                    <a:p>
                      <a:pPr algn="ctr"/>
                      <a:r>
                        <a:rPr lang="en-US" sz="1200" dirty="0"/>
                        <a:t>102</a:t>
                      </a:r>
                      <a:endParaRPr lang="en-GB" sz="1200" dirty="0"/>
                    </a:p>
                  </a:txBody>
                  <a:tcPr marL="68580" marR="68580" marT="34290" marB="34290"/>
                </a:tc>
                <a:tc>
                  <a:txBody>
                    <a:bodyPr/>
                    <a:lstStyle/>
                    <a:p>
                      <a:pPr algn="ctr"/>
                      <a:r>
                        <a:rPr lang="en-US" sz="1200" dirty="0"/>
                        <a:t>120</a:t>
                      </a:r>
                      <a:endParaRPr lang="en-GB" sz="1200" dirty="0"/>
                    </a:p>
                  </a:txBody>
                  <a:tcPr marL="68580" marR="68580" marT="34290" marB="34290"/>
                </a:tc>
                <a:tc>
                  <a:txBody>
                    <a:bodyPr/>
                    <a:lstStyle/>
                    <a:p>
                      <a:pPr algn="ctr"/>
                      <a:r>
                        <a:rPr lang="en-US" sz="1200" dirty="0"/>
                        <a:t>14</a:t>
                      </a:r>
                      <a:endParaRPr lang="en-GB" sz="1200" dirty="0"/>
                    </a:p>
                  </a:txBody>
                  <a:tcPr marL="68580" marR="68580" marT="34290" marB="34290"/>
                </a:tc>
                <a:extLst>
                  <a:ext uri="{0D108BD9-81ED-4DB2-BD59-A6C34878D82A}">
                    <a16:rowId xmlns:a16="http://schemas.microsoft.com/office/drawing/2014/main" val="94975913"/>
                  </a:ext>
                </a:extLst>
              </a:tr>
              <a:tr h="245682">
                <a:tc>
                  <a:txBody>
                    <a:bodyPr/>
                    <a:lstStyle/>
                    <a:p>
                      <a:r>
                        <a:rPr lang="en-US" sz="1200" noProof="1"/>
                        <a:t>dipole field</a:t>
                      </a:r>
                    </a:p>
                  </a:txBody>
                  <a:tcPr marL="68580" marR="68580" marT="34290" marB="34290"/>
                </a:tc>
                <a:tc>
                  <a:txBody>
                    <a:bodyPr/>
                    <a:lstStyle/>
                    <a:p>
                      <a:pPr algn="ctr"/>
                      <a:r>
                        <a:rPr lang="en-US" sz="1200" dirty="0"/>
                        <a:t>T</a:t>
                      </a:r>
                      <a:endParaRPr lang="en-GB" sz="1200" dirty="0"/>
                    </a:p>
                  </a:txBody>
                  <a:tcPr marL="68580" marR="68580" marT="34290" marB="34290"/>
                </a:tc>
                <a:tc>
                  <a:txBody>
                    <a:bodyPr/>
                    <a:lstStyle/>
                    <a:p>
                      <a:pPr algn="ctr"/>
                      <a:r>
                        <a:rPr lang="en-US" sz="1200" dirty="0"/>
                        <a:t>12</a:t>
                      </a:r>
                      <a:endParaRPr lang="en-GB" sz="1200" dirty="0"/>
                    </a:p>
                  </a:txBody>
                  <a:tcPr marL="68580" marR="68580" marT="34290" marB="34290"/>
                </a:tc>
                <a:tc>
                  <a:txBody>
                    <a:bodyPr/>
                    <a:lstStyle/>
                    <a:p>
                      <a:pPr algn="ctr"/>
                      <a:r>
                        <a:rPr lang="en-US" sz="1200" dirty="0"/>
                        <a:t>12</a:t>
                      </a:r>
                      <a:endParaRPr lang="en-GB" sz="1200" dirty="0"/>
                    </a:p>
                  </a:txBody>
                  <a:tcPr marL="68580" marR="68580" marT="34290" marB="34290"/>
                </a:tc>
                <a:tc>
                  <a:txBody>
                    <a:bodyPr/>
                    <a:lstStyle/>
                    <a:p>
                      <a:pPr algn="ctr"/>
                      <a:r>
                        <a:rPr lang="en-US" sz="1200" dirty="0"/>
                        <a:t>12</a:t>
                      </a:r>
                      <a:endParaRPr lang="en-GB" sz="1200" dirty="0"/>
                    </a:p>
                  </a:txBody>
                  <a:tcPr marL="68580" marR="68580" marT="34290" marB="34290"/>
                </a:tc>
                <a:tc>
                  <a:txBody>
                    <a:bodyPr/>
                    <a:lstStyle/>
                    <a:p>
                      <a:pPr algn="ctr"/>
                      <a:r>
                        <a:rPr lang="en-US" sz="1200" dirty="0"/>
                        <a:t>14</a:t>
                      </a:r>
                      <a:endParaRPr lang="en-GB" sz="1200" dirty="0"/>
                    </a:p>
                  </a:txBody>
                  <a:tcPr marL="68580" marR="68580" marT="34290" marB="34290"/>
                </a:tc>
                <a:tc>
                  <a:txBody>
                    <a:bodyPr/>
                    <a:lstStyle/>
                    <a:p>
                      <a:pPr algn="ctr"/>
                      <a:r>
                        <a:rPr lang="en-US" sz="1200" dirty="0"/>
                        <a:t>17</a:t>
                      </a:r>
                      <a:endParaRPr lang="en-GB" sz="1200" dirty="0"/>
                    </a:p>
                  </a:txBody>
                  <a:tcPr marL="68580" marR="68580" marT="34290" marB="34290"/>
                </a:tc>
                <a:tc>
                  <a:txBody>
                    <a:bodyPr/>
                    <a:lstStyle/>
                    <a:p>
                      <a:pPr algn="ctr"/>
                      <a:r>
                        <a:rPr lang="en-US" sz="1200" dirty="0"/>
                        <a:t>20</a:t>
                      </a:r>
                      <a:endParaRPr lang="en-GB" sz="1200" dirty="0"/>
                    </a:p>
                  </a:txBody>
                  <a:tcPr marL="68580" marR="68580" marT="34290" marB="34290"/>
                </a:tc>
                <a:tc>
                  <a:txBody>
                    <a:bodyPr/>
                    <a:lstStyle/>
                    <a:p>
                      <a:pPr algn="ctr"/>
                      <a:r>
                        <a:rPr lang="en-US" sz="1200" dirty="0"/>
                        <a:t>8.33</a:t>
                      </a:r>
                      <a:endParaRPr lang="en-GB" sz="1200" dirty="0"/>
                    </a:p>
                  </a:txBody>
                  <a:tcPr marL="68580" marR="68580" marT="34290" marB="34290"/>
                </a:tc>
                <a:extLst>
                  <a:ext uri="{0D108BD9-81ED-4DB2-BD59-A6C34878D82A}">
                    <a16:rowId xmlns:a16="http://schemas.microsoft.com/office/drawing/2014/main" val="2312256554"/>
                  </a:ext>
                </a:extLst>
              </a:tr>
              <a:tr h="245682">
                <a:tc>
                  <a:txBody>
                    <a:bodyPr/>
                    <a:lstStyle/>
                    <a:p>
                      <a:r>
                        <a:rPr lang="en-US" sz="1200" noProof="1"/>
                        <a:t>beam current</a:t>
                      </a:r>
                    </a:p>
                  </a:txBody>
                  <a:tcPr marL="68580" marR="68580" marT="34290" marB="34290"/>
                </a:tc>
                <a:tc>
                  <a:txBody>
                    <a:bodyPr/>
                    <a:lstStyle/>
                    <a:p>
                      <a:pPr algn="ctr"/>
                      <a:r>
                        <a:rPr lang="en-US" sz="1200" dirty="0"/>
                        <a:t>A</a:t>
                      </a:r>
                      <a:endParaRPr lang="en-GB" sz="1200" dirty="0"/>
                    </a:p>
                  </a:txBody>
                  <a:tcPr marL="68580" marR="68580" marT="34290" marB="34290"/>
                </a:tc>
                <a:tc>
                  <a:txBody>
                    <a:bodyPr/>
                    <a:lstStyle/>
                    <a:p>
                      <a:pPr algn="ctr"/>
                      <a:r>
                        <a:rPr lang="en-US" sz="1200" dirty="0"/>
                        <a:t>0.5</a:t>
                      </a:r>
                      <a:endParaRPr lang="en-GB" sz="1200" dirty="0"/>
                    </a:p>
                  </a:txBody>
                  <a:tcPr marL="68580" marR="68580" marT="34290" marB="34290"/>
                </a:tc>
                <a:tc>
                  <a:txBody>
                    <a:bodyPr/>
                    <a:lstStyle/>
                    <a:p>
                      <a:pPr algn="ctr"/>
                      <a:r>
                        <a:rPr lang="en-US" sz="1200" dirty="0"/>
                        <a:t>1.12</a:t>
                      </a:r>
                      <a:endParaRPr lang="en-GB" sz="1200" dirty="0"/>
                    </a:p>
                  </a:txBody>
                  <a:tcPr marL="68580" marR="68580" marT="34290" marB="34290"/>
                </a:tc>
                <a:tc>
                  <a:txBody>
                    <a:bodyPr/>
                    <a:lstStyle/>
                    <a:p>
                      <a:pPr algn="ctr"/>
                      <a:r>
                        <a:rPr lang="en-US" sz="1200" dirty="0"/>
                        <a:t>1.12</a:t>
                      </a:r>
                      <a:endParaRPr lang="en-GB" sz="1200" dirty="0"/>
                    </a:p>
                  </a:txBody>
                  <a:tcPr marL="68580" marR="68580" marT="34290" marB="34290"/>
                </a:tc>
                <a:tc>
                  <a:txBody>
                    <a:bodyPr/>
                    <a:lstStyle/>
                    <a:p>
                      <a:pPr algn="ctr"/>
                      <a:r>
                        <a:rPr lang="en-US" sz="1200" dirty="0"/>
                        <a:t>0.5</a:t>
                      </a:r>
                      <a:endParaRPr lang="en-GB" sz="1200" dirty="0"/>
                    </a:p>
                  </a:txBody>
                  <a:tcPr marL="68580" marR="68580" marT="34290" marB="34290"/>
                </a:tc>
                <a:tc>
                  <a:txBody>
                    <a:bodyPr/>
                    <a:lstStyle/>
                    <a:p>
                      <a:pPr algn="ctr"/>
                      <a:r>
                        <a:rPr lang="en-US" sz="1200" dirty="0"/>
                        <a:t>0.5</a:t>
                      </a:r>
                      <a:endParaRPr lang="en-GB" sz="1200" dirty="0"/>
                    </a:p>
                  </a:txBody>
                  <a:tcPr marL="68580" marR="68580" marT="34290" marB="34290"/>
                </a:tc>
                <a:tc>
                  <a:txBody>
                    <a:bodyPr/>
                    <a:lstStyle/>
                    <a:p>
                      <a:pPr algn="ctr"/>
                      <a:r>
                        <a:rPr lang="en-US" sz="1200" dirty="0"/>
                        <a:t>0.2</a:t>
                      </a:r>
                      <a:endParaRPr lang="en-GB" sz="1200" dirty="0"/>
                    </a:p>
                  </a:txBody>
                  <a:tcPr marL="68580" marR="68580" marT="34290" marB="34290"/>
                </a:tc>
                <a:tc>
                  <a:txBody>
                    <a:bodyPr/>
                    <a:lstStyle/>
                    <a:p>
                      <a:pPr algn="ctr"/>
                      <a:r>
                        <a:rPr lang="en-US" sz="1200" dirty="0"/>
                        <a:t>(1.12) 0.58</a:t>
                      </a:r>
                      <a:endParaRPr lang="en-GB" sz="1200" dirty="0"/>
                    </a:p>
                  </a:txBody>
                  <a:tcPr marL="68580" marR="68580" marT="34290" marB="34290"/>
                </a:tc>
                <a:extLst>
                  <a:ext uri="{0D108BD9-81ED-4DB2-BD59-A6C34878D82A}">
                    <a16:rowId xmlns:a16="http://schemas.microsoft.com/office/drawing/2014/main" val="1792024309"/>
                  </a:ext>
                </a:extLst>
              </a:tr>
              <a:tr h="245682">
                <a:tc>
                  <a:txBody>
                    <a:bodyPr/>
                    <a:lstStyle/>
                    <a:p>
                      <a:r>
                        <a:rPr lang="en-US" sz="1200" noProof="1"/>
                        <a:t>bunch popul.</a:t>
                      </a:r>
                    </a:p>
                  </a:txBody>
                  <a:tcPr marL="68580" marR="68580" marT="34290" marB="34290"/>
                </a:tc>
                <a:tc>
                  <a:txBody>
                    <a:bodyPr/>
                    <a:lstStyle/>
                    <a:p>
                      <a:pPr algn="ctr"/>
                      <a:r>
                        <a:rPr lang="en-US" sz="1200" dirty="0"/>
                        <a:t>10</a:t>
                      </a:r>
                      <a:r>
                        <a:rPr lang="en-US" sz="1200" baseline="30000" dirty="0"/>
                        <a:t>11</a:t>
                      </a:r>
                      <a:endParaRPr lang="en-GB" sz="1200" baseline="30000" dirty="0"/>
                    </a:p>
                  </a:txBody>
                  <a:tcPr marL="68580" marR="68580" marT="34290" marB="34290"/>
                </a:tc>
                <a:tc>
                  <a:txBody>
                    <a:bodyPr/>
                    <a:lstStyle/>
                    <a:p>
                      <a:pPr algn="ctr"/>
                      <a:r>
                        <a:rPr lang="en-US" sz="1200" dirty="0"/>
                        <a:t>1.0</a:t>
                      </a:r>
                      <a:endParaRPr lang="en-GB" sz="1200" dirty="0"/>
                    </a:p>
                  </a:txBody>
                  <a:tcPr marL="68580" marR="68580" marT="34290" marB="34290"/>
                </a:tc>
                <a:tc>
                  <a:txBody>
                    <a:bodyPr/>
                    <a:lstStyle/>
                    <a:p>
                      <a:pPr algn="ctr"/>
                      <a:r>
                        <a:rPr lang="en-US" sz="1200" dirty="0"/>
                        <a:t>2.2</a:t>
                      </a:r>
                      <a:endParaRPr lang="en-GB" sz="1200" dirty="0"/>
                    </a:p>
                  </a:txBody>
                  <a:tcPr marL="68580" marR="68580" marT="34290" marB="34290"/>
                </a:tc>
                <a:tc>
                  <a:txBody>
                    <a:bodyPr/>
                    <a:lstStyle/>
                    <a:p>
                      <a:pPr algn="ctr"/>
                      <a:r>
                        <a:rPr lang="en-US" sz="1200" dirty="0"/>
                        <a:t>2.2</a:t>
                      </a:r>
                      <a:endParaRPr lang="en-GB" sz="1200" dirty="0"/>
                    </a:p>
                  </a:txBody>
                  <a:tcPr marL="68580" marR="68580" marT="34290" marB="34290"/>
                </a:tc>
                <a:tc>
                  <a:txBody>
                    <a:bodyPr/>
                    <a:lstStyle/>
                    <a:p>
                      <a:pPr algn="ctr"/>
                      <a:r>
                        <a:rPr lang="en-US" sz="1200" dirty="0"/>
                        <a:t>1.0</a:t>
                      </a:r>
                      <a:endParaRPr lang="en-GB" sz="1200" dirty="0"/>
                    </a:p>
                  </a:txBody>
                  <a:tcPr marL="68580" marR="68580" marT="34290" marB="34290"/>
                </a:tc>
                <a:tc>
                  <a:txBody>
                    <a:bodyPr/>
                    <a:lstStyle/>
                    <a:p>
                      <a:pPr algn="ctr"/>
                      <a:r>
                        <a:rPr lang="en-US" sz="1200" dirty="0"/>
                        <a:t>1.0</a:t>
                      </a:r>
                      <a:endParaRPr lang="en-GB" sz="1200" dirty="0"/>
                    </a:p>
                  </a:txBody>
                  <a:tcPr marL="68580" marR="68580" marT="34290" marB="34290"/>
                </a:tc>
                <a:tc>
                  <a:txBody>
                    <a:bodyPr/>
                    <a:lstStyle/>
                    <a:p>
                      <a:pPr algn="ctr"/>
                      <a:r>
                        <a:rPr lang="en-US" sz="1200" dirty="0"/>
                        <a:t>0.4</a:t>
                      </a:r>
                      <a:endParaRPr lang="en-GB" sz="1200" dirty="0"/>
                    </a:p>
                  </a:txBody>
                  <a:tcPr marL="68580" marR="68580" marT="34290" marB="34290"/>
                </a:tc>
                <a:tc>
                  <a:txBody>
                    <a:bodyPr/>
                    <a:lstStyle/>
                    <a:p>
                      <a:pPr algn="ctr"/>
                      <a:r>
                        <a:rPr lang="en-US" sz="1200" dirty="0"/>
                        <a:t>(2.2) 1.15</a:t>
                      </a:r>
                      <a:endParaRPr lang="en-GB" sz="1200" dirty="0"/>
                    </a:p>
                  </a:txBody>
                  <a:tcPr marL="68580" marR="68580" marT="34290" marB="34290"/>
                </a:tc>
                <a:extLst>
                  <a:ext uri="{0D108BD9-81ED-4DB2-BD59-A6C34878D82A}">
                    <a16:rowId xmlns:a16="http://schemas.microsoft.com/office/drawing/2014/main" val="3783394542"/>
                  </a:ext>
                </a:extLst>
              </a:tr>
              <a:tr h="245682">
                <a:tc>
                  <a:txBody>
                    <a:bodyPr/>
                    <a:lstStyle/>
                    <a:p>
                      <a:r>
                        <a:rPr lang="en-US" sz="1200" noProof="1"/>
                        <a:t>bunches/beam</a:t>
                      </a:r>
                    </a:p>
                  </a:txBody>
                  <a:tcPr marL="68580" marR="68580" marT="34290" marB="34290"/>
                </a:tc>
                <a:tc>
                  <a:txBody>
                    <a:bodyPr/>
                    <a:lstStyle/>
                    <a:p>
                      <a:pPr algn="ctr"/>
                      <a:endParaRPr lang="en-GB" sz="1200" dirty="0"/>
                    </a:p>
                  </a:txBody>
                  <a:tcPr marL="68580" marR="68580" marT="34290" marB="34290"/>
                </a:tc>
                <a:tc>
                  <a:txBody>
                    <a:bodyPr/>
                    <a:lstStyle/>
                    <a:p>
                      <a:pPr algn="ctr"/>
                      <a:r>
                        <a:rPr lang="en-US" sz="1200" dirty="0"/>
                        <a:t>9500</a:t>
                      </a:r>
                      <a:endParaRPr lang="en-GB" sz="1200" dirty="0"/>
                    </a:p>
                  </a:txBody>
                  <a:tcPr marL="68580" marR="68580" marT="34290" marB="34290"/>
                </a:tc>
                <a:tc>
                  <a:txBody>
                    <a:bodyPr/>
                    <a:lstStyle/>
                    <a:p>
                      <a:pPr algn="ctr"/>
                      <a:r>
                        <a:rPr lang="en-US" sz="1200" dirty="0"/>
                        <a:t>9500</a:t>
                      </a:r>
                      <a:endParaRPr lang="en-GB" sz="1200" dirty="0"/>
                    </a:p>
                  </a:txBody>
                  <a:tcPr marL="68580" marR="68580" marT="34290" marB="34290"/>
                </a:tc>
                <a:tc>
                  <a:txBody>
                    <a:bodyPr/>
                    <a:lstStyle/>
                    <a:p>
                      <a:pPr algn="ctr"/>
                      <a:r>
                        <a:rPr lang="en-US" sz="1200" dirty="0"/>
                        <a:t>9500</a:t>
                      </a:r>
                      <a:endParaRPr lang="en-GB" sz="1200" dirty="0"/>
                    </a:p>
                  </a:txBody>
                  <a:tcPr marL="68580" marR="68580" marT="34290" marB="34290"/>
                </a:tc>
                <a:tc>
                  <a:txBody>
                    <a:bodyPr/>
                    <a:lstStyle/>
                    <a:p>
                      <a:pPr algn="ctr"/>
                      <a:r>
                        <a:rPr lang="en-US" sz="1200" dirty="0"/>
                        <a:t>9500</a:t>
                      </a:r>
                      <a:endParaRPr lang="en-GB" sz="1200" dirty="0"/>
                    </a:p>
                  </a:txBody>
                  <a:tcPr marL="68580" marR="68580" marT="34290" marB="34290"/>
                </a:tc>
                <a:tc>
                  <a:txBody>
                    <a:bodyPr/>
                    <a:lstStyle/>
                    <a:p>
                      <a:pPr algn="ctr"/>
                      <a:r>
                        <a:rPr lang="en-US" sz="1200" dirty="0"/>
                        <a:t>9500</a:t>
                      </a:r>
                      <a:endParaRPr lang="en-GB" sz="1200" dirty="0"/>
                    </a:p>
                  </a:txBody>
                  <a:tcPr marL="68580" marR="68580" marT="34290" marB="34290"/>
                </a:tc>
                <a:tc>
                  <a:txBody>
                    <a:bodyPr/>
                    <a:lstStyle/>
                    <a:p>
                      <a:pPr algn="ctr"/>
                      <a:r>
                        <a:rPr lang="en-US" sz="1200" dirty="0"/>
                        <a:t>9500</a:t>
                      </a:r>
                      <a:endParaRPr lang="en-GB" sz="1200" dirty="0"/>
                    </a:p>
                  </a:txBody>
                  <a:tcPr marL="68580" marR="68580" marT="34290" marB="34290"/>
                </a:tc>
                <a:tc>
                  <a:txBody>
                    <a:bodyPr/>
                    <a:lstStyle/>
                    <a:p>
                      <a:pPr algn="ctr"/>
                      <a:r>
                        <a:rPr lang="en-US" sz="1200" dirty="0"/>
                        <a:t>(2760) 2808</a:t>
                      </a:r>
                      <a:endParaRPr lang="en-GB" sz="1200" dirty="0"/>
                    </a:p>
                  </a:txBody>
                  <a:tcPr marL="68580" marR="68580" marT="34290" marB="34290"/>
                </a:tc>
                <a:extLst>
                  <a:ext uri="{0D108BD9-81ED-4DB2-BD59-A6C34878D82A}">
                    <a16:rowId xmlns:a16="http://schemas.microsoft.com/office/drawing/2014/main" val="313078409"/>
                  </a:ext>
                </a:extLst>
              </a:tr>
              <a:tr h="245682">
                <a:tc>
                  <a:txBody>
                    <a:bodyPr/>
                    <a:lstStyle/>
                    <a:p>
                      <a:r>
                        <a:rPr lang="en-US" sz="1200" noProof="1"/>
                        <a:t>rf voltage</a:t>
                      </a:r>
                    </a:p>
                  </a:txBody>
                  <a:tcPr marL="68580" marR="68580" marT="34290" marB="34290"/>
                </a:tc>
                <a:tc>
                  <a:txBody>
                    <a:bodyPr/>
                    <a:lstStyle/>
                    <a:p>
                      <a:pPr algn="ctr"/>
                      <a:r>
                        <a:rPr lang="en-US" sz="1200" dirty="0"/>
                        <a:t>MV</a:t>
                      </a:r>
                      <a:endParaRPr lang="en-GB" sz="1200" dirty="0"/>
                    </a:p>
                  </a:txBody>
                  <a:tcPr marL="68580" marR="68580" marT="34290" marB="34290"/>
                </a:tc>
                <a:tc>
                  <a:txBody>
                    <a:bodyPr/>
                    <a:lstStyle/>
                    <a:p>
                      <a:pPr algn="ctr"/>
                      <a:r>
                        <a:rPr lang="en-US" sz="1200" dirty="0"/>
                        <a:t>30</a:t>
                      </a:r>
                      <a:endParaRPr lang="en-GB" sz="1200" dirty="0"/>
                    </a:p>
                  </a:txBody>
                  <a:tcPr marL="68580" marR="68580" marT="34290" marB="34290"/>
                </a:tc>
                <a:tc>
                  <a:txBody>
                    <a:bodyPr/>
                    <a:lstStyle/>
                    <a:p>
                      <a:pPr algn="ctr"/>
                      <a:r>
                        <a:rPr lang="en-US" sz="1200" dirty="0"/>
                        <a:t>30</a:t>
                      </a:r>
                      <a:endParaRPr lang="en-GB" sz="1200" dirty="0"/>
                    </a:p>
                  </a:txBody>
                  <a:tcPr marL="68580" marR="68580" marT="34290" marB="34290"/>
                </a:tc>
                <a:tc>
                  <a:txBody>
                    <a:bodyPr/>
                    <a:lstStyle/>
                    <a:p>
                      <a:pPr algn="ctr"/>
                      <a:r>
                        <a:rPr lang="en-US" sz="1200" dirty="0"/>
                        <a:t>30</a:t>
                      </a:r>
                      <a:endParaRPr lang="en-GB" sz="1200" dirty="0"/>
                    </a:p>
                  </a:txBody>
                  <a:tcPr marL="68580" marR="68580" marT="34290" marB="34290"/>
                </a:tc>
                <a:tc>
                  <a:txBody>
                    <a:bodyPr/>
                    <a:lstStyle/>
                    <a:p>
                      <a:pPr algn="ctr"/>
                      <a:r>
                        <a:rPr lang="en-US" sz="1200" dirty="0"/>
                        <a:t>35</a:t>
                      </a:r>
                      <a:endParaRPr lang="en-GB" sz="1200" dirty="0"/>
                    </a:p>
                  </a:txBody>
                  <a:tcPr marL="68580" marR="68580" marT="34290" marB="34290"/>
                </a:tc>
                <a:tc>
                  <a:txBody>
                    <a:bodyPr/>
                    <a:lstStyle/>
                    <a:p>
                      <a:pPr algn="ctr"/>
                      <a:r>
                        <a:rPr lang="en-US" sz="1200" dirty="0"/>
                        <a:t>43</a:t>
                      </a:r>
                      <a:endParaRPr lang="en-GB" sz="1200" dirty="0"/>
                    </a:p>
                  </a:txBody>
                  <a:tcPr marL="68580" marR="68580" marT="34290" marB="34290"/>
                </a:tc>
                <a:tc>
                  <a:txBody>
                    <a:bodyPr/>
                    <a:lstStyle/>
                    <a:p>
                      <a:pPr algn="ctr"/>
                      <a:r>
                        <a:rPr lang="en-US" sz="1200" dirty="0"/>
                        <a:t>50</a:t>
                      </a:r>
                      <a:endParaRPr lang="en-GB" sz="1200" dirty="0"/>
                    </a:p>
                  </a:txBody>
                  <a:tcPr marL="68580" marR="68580" marT="34290" marB="34290"/>
                </a:tc>
                <a:tc>
                  <a:txBody>
                    <a:bodyPr/>
                    <a:lstStyle/>
                    <a:p>
                      <a:pPr algn="ctr"/>
                      <a:r>
                        <a:rPr lang="en-US" sz="1200" dirty="0"/>
                        <a:t>(16) 16</a:t>
                      </a:r>
                      <a:endParaRPr lang="en-GB" sz="1200" dirty="0"/>
                    </a:p>
                  </a:txBody>
                  <a:tcPr marL="68580" marR="68580" marT="34290" marB="34290"/>
                </a:tc>
                <a:extLst>
                  <a:ext uri="{0D108BD9-81ED-4DB2-BD59-A6C34878D82A}">
                    <a16:rowId xmlns:a16="http://schemas.microsoft.com/office/drawing/2014/main" val="1163142401"/>
                  </a:ext>
                </a:extLst>
              </a:tr>
              <a:tr h="245682">
                <a:tc>
                  <a:txBody>
                    <a:bodyPr/>
                    <a:lstStyle/>
                    <a:p>
                      <a:r>
                        <a:rPr lang="en-US" sz="1200" noProof="1"/>
                        <a:t>longit. emit.</a:t>
                      </a:r>
                    </a:p>
                  </a:txBody>
                  <a:tcPr marL="68580" marR="68580" marT="34290" marB="34290"/>
                </a:tc>
                <a:tc>
                  <a:txBody>
                    <a:bodyPr/>
                    <a:lstStyle/>
                    <a:p>
                      <a:pPr algn="ctr"/>
                      <a:r>
                        <a:rPr lang="en-US" sz="1200" dirty="0"/>
                        <a:t>eVs</a:t>
                      </a:r>
                      <a:endParaRPr lang="en-GB" sz="1200" dirty="0"/>
                    </a:p>
                  </a:txBody>
                  <a:tcPr marL="68580" marR="68580" marT="34290" marB="34290"/>
                </a:tc>
                <a:tc>
                  <a:txBody>
                    <a:bodyPr/>
                    <a:lstStyle/>
                    <a:p>
                      <a:pPr algn="ctr"/>
                      <a:r>
                        <a:rPr lang="en-US" sz="1200" dirty="0"/>
                        <a:t>6.9</a:t>
                      </a:r>
                      <a:endParaRPr lang="en-GB" sz="1200" dirty="0"/>
                    </a:p>
                  </a:txBody>
                  <a:tcPr marL="68580" marR="68580" marT="34290" marB="34290"/>
                </a:tc>
                <a:tc>
                  <a:txBody>
                    <a:bodyPr/>
                    <a:lstStyle/>
                    <a:p>
                      <a:pPr algn="ctr"/>
                      <a:r>
                        <a:rPr lang="en-US" sz="1200" dirty="0"/>
                        <a:t>6.9</a:t>
                      </a:r>
                      <a:endParaRPr lang="en-GB" sz="1200" dirty="0"/>
                    </a:p>
                  </a:txBody>
                  <a:tcPr marL="68580" marR="68580" marT="34290" marB="34290"/>
                </a:tc>
                <a:tc>
                  <a:txBody>
                    <a:bodyPr/>
                    <a:lstStyle/>
                    <a:p>
                      <a:pPr algn="ctr"/>
                      <a:r>
                        <a:rPr lang="en-US" sz="1200" dirty="0"/>
                        <a:t>6.9</a:t>
                      </a:r>
                      <a:endParaRPr lang="en-GB" sz="1200" dirty="0"/>
                    </a:p>
                  </a:txBody>
                  <a:tcPr marL="68580" marR="68580" marT="34290" marB="34290"/>
                </a:tc>
                <a:tc>
                  <a:txBody>
                    <a:bodyPr/>
                    <a:lstStyle/>
                    <a:p>
                      <a:pPr algn="ctr"/>
                      <a:r>
                        <a:rPr lang="en-US" sz="1200" dirty="0"/>
                        <a:t>8.1</a:t>
                      </a:r>
                      <a:endParaRPr lang="en-GB" sz="1200" dirty="0"/>
                    </a:p>
                  </a:txBody>
                  <a:tcPr marL="68580" marR="68580" marT="34290" marB="34290"/>
                </a:tc>
                <a:tc>
                  <a:txBody>
                    <a:bodyPr/>
                    <a:lstStyle/>
                    <a:p>
                      <a:pPr algn="ctr"/>
                      <a:r>
                        <a:rPr lang="en-US" sz="1200" dirty="0"/>
                        <a:t>9.7</a:t>
                      </a:r>
                      <a:endParaRPr lang="en-GB" sz="1200" dirty="0"/>
                    </a:p>
                  </a:txBody>
                  <a:tcPr marL="68580" marR="68580" marT="34290" marB="34290"/>
                </a:tc>
                <a:tc>
                  <a:txBody>
                    <a:bodyPr/>
                    <a:lstStyle/>
                    <a:p>
                      <a:pPr algn="ctr"/>
                      <a:r>
                        <a:rPr lang="en-US" sz="1200" dirty="0"/>
                        <a:t>11.4</a:t>
                      </a:r>
                      <a:endParaRPr lang="en-GB" sz="1200" dirty="0"/>
                    </a:p>
                  </a:txBody>
                  <a:tcPr marL="68580" marR="68580" marT="34290" marB="34290"/>
                </a:tc>
                <a:tc>
                  <a:txBody>
                    <a:bodyPr/>
                    <a:lstStyle/>
                    <a:p>
                      <a:pPr algn="ctr"/>
                      <a:r>
                        <a:rPr lang="en-US" sz="1200" dirty="0"/>
                        <a:t>2.5</a:t>
                      </a:r>
                      <a:endParaRPr lang="en-GB" sz="1200" dirty="0"/>
                    </a:p>
                  </a:txBody>
                  <a:tcPr marL="68580" marR="68580" marT="34290" marB="34290"/>
                </a:tc>
                <a:extLst>
                  <a:ext uri="{0D108BD9-81ED-4DB2-BD59-A6C34878D82A}">
                    <a16:rowId xmlns:a16="http://schemas.microsoft.com/office/drawing/2014/main" val="3096644738"/>
                  </a:ext>
                </a:extLst>
              </a:tr>
              <a:tr h="245682">
                <a:tc>
                  <a:txBody>
                    <a:bodyPr/>
                    <a:lstStyle/>
                    <a:p>
                      <a:r>
                        <a:rPr lang="en-US" sz="1200" noProof="1"/>
                        <a:t>norm. tr. emit.</a:t>
                      </a:r>
                    </a:p>
                  </a:txBody>
                  <a:tcPr marL="68580" marR="68580" marT="34290" marB="34290"/>
                </a:tc>
                <a:tc>
                  <a:txBody>
                    <a:bodyPr/>
                    <a:lstStyle/>
                    <a:p>
                      <a:pPr algn="ctr"/>
                      <a:r>
                        <a:rPr lang="en-US" sz="1200" dirty="0">
                          <a:latin typeface="Symbol" panose="05050102010706020507" pitchFamily="18" charset="2"/>
                        </a:rPr>
                        <a:t>m</a:t>
                      </a:r>
                      <a:r>
                        <a:rPr lang="en-US" sz="1200" dirty="0"/>
                        <a:t>m</a:t>
                      </a:r>
                      <a:endParaRPr lang="en-GB" sz="1200" dirty="0"/>
                    </a:p>
                  </a:txBody>
                  <a:tcPr marL="68580" marR="68580" marT="34290" marB="34290"/>
                </a:tc>
                <a:tc>
                  <a:txBody>
                    <a:bodyPr/>
                    <a:lstStyle/>
                    <a:p>
                      <a:pPr algn="ctr"/>
                      <a:r>
                        <a:rPr lang="en-US" sz="1200" dirty="0"/>
                        <a:t>2.5</a:t>
                      </a:r>
                      <a:endParaRPr lang="en-GB" sz="1200" dirty="0"/>
                    </a:p>
                  </a:txBody>
                  <a:tcPr marL="68580" marR="68580" marT="34290" marB="34290"/>
                </a:tc>
                <a:tc>
                  <a:txBody>
                    <a:bodyPr/>
                    <a:lstStyle/>
                    <a:p>
                      <a:pPr algn="ctr"/>
                      <a:r>
                        <a:rPr lang="en-US" sz="1200" dirty="0"/>
                        <a:t>2.5</a:t>
                      </a:r>
                      <a:endParaRPr lang="en-GB" sz="1200" dirty="0"/>
                    </a:p>
                  </a:txBody>
                  <a:tcPr marL="68580" marR="68580" marT="34290" marB="34290"/>
                </a:tc>
                <a:tc>
                  <a:txBody>
                    <a:bodyPr/>
                    <a:lstStyle/>
                    <a:p>
                      <a:pPr algn="ctr"/>
                      <a:r>
                        <a:rPr lang="en-US" sz="1200" dirty="0"/>
                        <a:t>2.5</a:t>
                      </a:r>
                      <a:endParaRPr lang="en-GB" sz="1200" dirty="0"/>
                    </a:p>
                  </a:txBody>
                  <a:tcPr marL="68580" marR="68580" marT="34290" marB="34290"/>
                </a:tc>
                <a:tc>
                  <a:txBody>
                    <a:bodyPr/>
                    <a:lstStyle/>
                    <a:p>
                      <a:pPr algn="ctr"/>
                      <a:r>
                        <a:rPr lang="en-US" sz="1200" dirty="0"/>
                        <a:t>2.5</a:t>
                      </a:r>
                      <a:endParaRPr lang="en-GB" sz="1200" dirty="0"/>
                    </a:p>
                  </a:txBody>
                  <a:tcPr marL="68580" marR="68580" marT="34290" marB="34290"/>
                </a:tc>
                <a:tc>
                  <a:txBody>
                    <a:bodyPr/>
                    <a:lstStyle/>
                    <a:p>
                      <a:pPr algn="ctr"/>
                      <a:r>
                        <a:rPr lang="en-US" sz="1200" dirty="0"/>
                        <a:t>2.5</a:t>
                      </a:r>
                      <a:endParaRPr lang="en-GB" sz="1200" dirty="0"/>
                    </a:p>
                  </a:txBody>
                  <a:tcPr marL="68580" marR="68580" marT="34290" marB="34290"/>
                </a:tc>
                <a:tc>
                  <a:txBody>
                    <a:bodyPr/>
                    <a:lstStyle/>
                    <a:p>
                      <a:pPr algn="ctr"/>
                      <a:r>
                        <a:rPr lang="en-US" sz="1200" dirty="0"/>
                        <a:t>2.5</a:t>
                      </a:r>
                      <a:endParaRPr lang="en-GB" sz="1200" dirty="0"/>
                    </a:p>
                  </a:txBody>
                  <a:tcPr marL="68580" marR="68580" marT="34290" marB="34290"/>
                </a:tc>
                <a:tc>
                  <a:txBody>
                    <a:bodyPr/>
                    <a:lstStyle/>
                    <a:p>
                      <a:pPr algn="ctr"/>
                      <a:r>
                        <a:rPr lang="en-US" sz="1200" dirty="0"/>
                        <a:t>(2.5) 3.75</a:t>
                      </a:r>
                      <a:endParaRPr lang="en-GB" sz="1200" dirty="0"/>
                    </a:p>
                  </a:txBody>
                  <a:tcPr marL="68580" marR="68580" marT="34290" marB="34290"/>
                </a:tc>
                <a:extLst>
                  <a:ext uri="{0D108BD9-81ED-4DB2-BD59-A6C34878D82A}">
                    <a16:rowId xmlns:a16="http://schemas.microsoft.com/office/drawing/2014/main" val="3823436544"/>
                  </a:ext>
                </a:extLst>
              </a:tr>
              <a:tr h="245682">
                <a:tc>
                  <a:txBody>
                    <a:bodyPr/>
                    <a:lstStyle/>
                    <a:p>
                      <a:r>
                        <a:rPr lang="en-US" sz="1200" noProof="1"/>
                        <a:t>IP beta*</a:t>
                      </a:r>
                    </a:p>
                  </a:txBody>
                  <a:tcPr marL="68580" marR="68580" marT="34290" marB="34290"/>
                </a:tc>
                <a:tc>
                  <a:txBody>
                    <a:bodyPr/>
                    <a:lstStyle/>
                    <a:p>
                      <a:pPr algn="ctr"/>
                      <a:r>
                        <a:rPr lang="en-US" sz="1200" dirty="0"/>
                        <a:t>m</a:t>
                      </a:r>
                      <a:endParaRPr lang="en-GB" sz="1200" dirty="0"/>
                    </a:p>
                  </a:txBody>
                  <a:tcPr marL="68580" marR="68580" marT="34290" marB="34290"/>
                </a:tc>
                <a:tc>
                  <a:txBody>
                    <a:bodyPr/>
                    <a:lstStyle/>
                    <a:p>
                      <a:pPr algn="ctr"/>
                      <a:r>
                        <a:rPr lang="en-US" sz="1200" dirty="0"/>
                        <a:t>0.22</a:t>
                      </a:r>
                      <a:endParaRPr lang="en-GB" sz="1200" dirty="0"/>
                    </a:p>
                  </a:txBody>
                  <a:tcPr marL="68580" marR="68580" marT="34290" marB="34290"/>
                </a:tc>
                <a:tc>
                  <a:txBody>
                    <a:bodyPr/>
                    <a:lstStyle/>
                    <a:p>
                      <a:pPr algn="ctr"/>
                      <a:r>
                        <a:rPr lang="en-US" sz="1200" dirty="0"/>
                        <a:t>0.22</a:t>
                      </a:r>
                      <a:endParaRPr lang="en-GB" sz="1200" dirty="0"/>
                    </a:p>
                  </a:txBody>
                  <a:tcPr marL="68580" marR="68580" marT="34290" marB="34290"/>
                </a:tc>
                <a:tc>
                  <a:txBody>
                    <a:bodyPr/>
                    <a:lstStyle/>
                    <a:p>
                      <a:pPr algn="ctr"/>
                      <a:r>
                        <a:rPr lang="en-US" sz="1200" dirty="0"/>
                        <a:t>0.65</a:t>
                      </a:r>
                      <a:endParaRPr lang="en-GB" sz="1200" dirty="0"/>
                    </a:p>
                  </a:txBody>
                  <a:tcPr marL="68580" marR="68580" marT="34290" marB="34290"/>
                </a:tc>
                <a:tc>
                  <a:txBody>
                    <a:bodyPr/>
                    <a:lstStyle/>
                    <a:p>
                      <a:pPr algn="ctr"/>
                      <a:r>
                        <a:rPr lang="en-US" sz="1200" dirty="0"/>
                        <a:t>0.26</a:t>
                      </a:r>
                      <a:endParaRPr lang="en-GB" sz="1200" dirty="0"/>
                    </a:p>
                  </a:txBody>
                  <a:tcPr marL="68580" marR="68580" marT="34290" marB="34290"/>
                </a:tc>
                <a:tc>
                  <a:txBody>
                    <a:bodyPr/>
                    <a:lstStyle/>
                    <a:p>
                      <a:pPr algn="ctr"/>
                      <a:r>
                        <a:rPr lang="en-US" sz="1200" dirty="0"/>
                        <a:t>0.31</a:t>
                      </a:r>
                      <a:endParaRPr lang="en-GB" sz="1200" dirty="0"/>
                    </a:p>
                  </a:txBody>
                  <a:tcPr marL="68580" marR="68580" marT="34290" marB="34290"/>
                </a:tc>
                <a:tc>
                  <a:txBody>
                    <a:bodyPr/>
                    <a:lstStyle/>
                    <a:p>
                      <a:pPr algn="ctr"/>
                      <a:r>
                        <a:rPr lang="en-US" sz="1200" dirty="0"/>
                        <a:t>0.37</a:t>
                      </a:r>
                      <a:endParaRPr lang="en-GB" sz="1200" dirty="0"/>
                    </a:p>
                  </a:txBody>
                  <a:tcPr marL="68580" marR="68580" marT="34290" marB="34290"/>
                </a:tc>
                <a:tc>
                  <a:txBody>
                    <a:bodyPr/>
                    <a:lstStyle/>
                    <a:p>
                      <a:pPr algn="ctr"/>
                      <a:r>
                        <a:rPr lang="en-US" sz="1200" dirty="0"/>
                        <a:t>(0.15) 0.55</a:t>
                      </a:r>
                      <a:endParaRPr lang="en-GB" sz="1200" dirty="0"/>
                    </a:p>
                  </a:txBody>
                  <a:tcPr marL="68580" marR="68580" marT="34290" marB="34290"/>
                </a:tc>
                <a:extLst>
                  <a:ext uri="{0D108BD9-81ED-4DB2-BD59-A6C34878D82A}">
                    <a16:rowId xmlns:a16="http://schemas.microsoft.com/office/drawing/2014/main" val="254777048"/>
                  </a:ext>
                </a:extLst>
              </a:tr>
              <a:tr h="245682">
                <a:tc>
                  <a:txBody>
                    <a:bodyPr/>
                    <a:lstStyle/>
                    <a:p>
                      <a:r>
                        <a:rPr lang="en-US" sz="1200" noProof="1"/>
                        <a:t>initial </a:t>
                      </a:r>
                      <a:r>
                        <a:rPr lang="en-US" sz="1200" noProof="1">
                          <a:latin typeface="Symbol" panose="05050102010706020507" pitchFamily="18" charset="2"/>
                        </a:rPr>
                        <a:t>s</a:t>
                      </a:r>
                      <a:r>
                        <a:rPr lang="en-US" sz="1200" noProof="1"/>
                        <a:t>*</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latin typeface="Symbol" panose="05050102010706020507" pitchFamily="18" charset="2"/>
                        </a:rPr>
                        <a:t>m</a:t>
                      </a:r>
                      <a:r>
                        <a:rPr lang="en-US" sz="1200" dirty="0"/>
                        <a:t>m</a:t>
                      </a:r>
                      <a:endParaRPr lang="en-GB" sz="1200" dirty="0"/>
                    </a:p>
                  </a:txBody>
                  <a:tcPr marL="68580" marR="68580" marT="34290" marB="34290"/>
                </a:tc>
                <a:tc>
                  <a:txBody>
                    <a:bodyPr/>
                    <a:lstStyle/>
                    <a:p>
                      <a:pPr algn="ctr"/>
                      <a:r>
                        <a:rPr lang="en-US" sz="1200" dirty="0"/>
                        <a:t>3.8</a:t>
                      </a:r>
                      <a:endParaRPr lang="en-GB" sz="1200" dirty="0"/>
                    </a:p>
                  </a:txBody>
                  <a:tcPr marL="68580" marR="68580" marT="34290" marB="34290"/>
                </a:tc>
                <a:tc>
                  <a:txBody>
                    <a:bodyPr/>
                    <a:lstStyle/>
                    <a:p>
                      <a:pPr algn="ctr"/>
                      <a:r>
                        <a:rPr lang="en-US" sz="1200" dirty="0"/>
                        <a:t>3.8</a:t>
                      </a:r>
                      <a:endParaRPr lang="en-GB" sz="1200" dirty="0"/>
                    </a:p>
                  </a:txBody>
                  <a:tcPr marL="68580" marR="68580" marT="34290" marB="34290"/>
                </a:tc>
                <a:tc>
                  <a:txBody>
                    <a:bodyPr/>
                    <a:lstStyle/>
                    <a:p>
                      <a:pPr algn="ctr"/>
                      <a:r>
                        <a:rPr lang="en-US" sz="1200" dirty="0"/>
                        <a:t>6.5</a:t>
                      </a:r>
                      <a:endParaRPr lang="en-GB" sz="1200" dirty="0"/>
                    </a:p>
                  </a:txBody>
                  <a:tcPr marL="68580" marR="68580" marT="34290" marB="34290"/>
                </a:tc>
                <a:tc>
                  <a:txBody>
                    <a:bodyPr/>
                    <a:lstStyle/>
                    <a:p>
                      <a:pPr algn="ctr"/>
                      <a:r>
                        <a:rPr lang="en-US" sz="1200" dirty="0"/>
                        <a:t>3.8</a:t>
                      </a:r>
                      <a:endParaRPr lang="en-GB" sz="1200" dirty="0"/>
                    </a:p>
                  </a:txBody>
                  <a:tcPr marL="68580" marR="68580" marT="34290" marB="34290"/>
                </a:tc>
                <a:tc>
                  <a:txBody>
                    <a:bodyPr/>
                    <a:lstStyle/>
                    <a:p>
                      <a:pPr algn="ctr"/>
                      <a:r>
                        <a:rPr lang="en-US" sz="1200" dirty="0"/>
                        <a:t>3.8</a:t>
                      </a:r>
                      <a:endParaRPr lang="en-GB" sz="1200" dirty="0"/>
                    </a:p>
                  </a:txBody>
                  <a:tcPr marL="68580" marR="68580" marT="34290" marB="34290"/>
                </a:tc>
                <a:tc>
                  <a:txBody>
                    <a:bodyPr/>
                    <a:lstStyle/>
                    <a:p>
                      <a:pPr algn="ctr"/>
                      <a:r>
                        <a:rPr lang="en-US" sz="1200" dirty="0"/>
                        <a:t>3.8</a:t>
                      </a:r>
                      <a:endParaRPr lang="en-GB" sz="1200" dirty="0"/>
                    </a:p>
                  </a:txBody>
                  <a:tcPr marL="68580" marR="68580" marT="34290" marB="34290"/>
                </a:tc>
                <a:tc>
                  <a:txBody>
                    <a:bodyPr/>
                    <a:lstStyle/>
                    <a:p>
                      <a:pPr algn="ctr"/>
                      <a:r>
                        <a:rPr lang="en-US" sz="1200" dirty="0"/>
                        <a:t>(7.1 min) 16.7</a:t>
                      </a:r>
                      <a:endParaRPr lang="en-GB" sz="1200" dirty="0"/>
                    </a:p>
                  </a:txBody>
                  <a:tcPr marL="68580" marR="68580" marT="34290" marB="34290"/>
                </a:tc>
                <a:extLst>
                  <a:ext uri="{0D108BD9-81ED-4DB2-BD59-A6C34878D82A}">
                    <a16:rowId xmlns:a16="http://schemas.microsoft.com/office/drawing/2014/main" val="1061555607"/>
                  </a:ext>
                </a:extLst>
              </a:tr>
              <a:tr h="245682">
                <a:tc>
                  <a:txBody>
                    <a:bodyPr/>
                    <a:lstStyle/>
                    <a:p>
                      <a:r>
                        <a:rPr lang="en-US" sz="1200" noProof="1"/>
                        <a:t>initial </a:t>
                      </a:r>
                      <a:r>
                        <a:rPr lang="en-US" sz="1200" i="1" noProof="1"/>
                        <a:t>L</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nb</a:t>
                      </a:r>
                      <a:r>
                        <a:rPr lang="en-US" sz="1200" baseline="30000" dirty="0"/>
                        <a:t>-1</a:t>
                      </a:r>
                      <a:r>
                        <a:rPr lang="en-US" sz="1200" dirty="0"/>
                        <a:t>s</a:t>
                      </a:r>
                      <a:r>
                        <a:rPr lang="en-US" sz="1200" baseline="30000" dirty="0"/>
                        <a:t>-1</a:t>
                      </a:r>
                      <a:endParaRPr lang="en-GB" sz="1200" dirty="0"/>
                    </a:p>
                  </a:txBody>
                  <a:tcPr marL="68580" marR="68580" marT="34290" marB="34290"/>
                </a:tc>
                <a:tc>
                  <a:txBody>
                    <a:bodyPr/>
                    <a:lstStyle/>
                    <a:p>
                      <a:pPr algn="ctr"/>
                      <a:r>
                        <a:rPr lang="en-US" sz="1200" dirty="0"/>
                        <a:t>175</a:t>
                      </a:r>
                      <a:endParaRPr lang="en-GB" sz="1200" dirty="0"/>
                    </a:p>
                  </a:txBody>
                  <a:tcPr marL="68580" marR="68580" marT="34290" marB="34290"/>
                </a:tc>
                <a:tc>
                  <a:txBody>
                    <a:bodyPr/>
                    <a:lstStyle/>
                    <a:p>
                      <a:pPr algn="ctr"/>
                      <a:r>
                        <a:rPr lang="en-US" sz="1200" dirty="0"/>
                        <a:t>845</a:t>
                      </a:r>
                      <a:endParaRPr lang="en-GB" sz="1200" dirty="0"/>
                    </a:p>
                  </a:txBody>
                  <a:tcPr marL="68580" marR="68580" marT="34290" marB="34290"/>
                </a:tc>
                <a:tc>
                  <a:txBody>
                    <a:bodyPr/>
                    <a:lstStyle/>
                    <a:p>
                      <a:pPr algn="ctr"/>
                      <a:r>
                        <a:rPr lang="en-US" sz="1200" dirty="0"/>
                        <a:t>286</a:t>
                      </a:r>
                      <a:endParaRPr lang="en-GB" sz="1200" dirty="0"/>
                    </a:p>
                  </a:txBody>
                  <a:tcPr marL="68580" marR="68580" marT="34290" marB="34290"/>
                </a:tc>
                <a:tc>
                  <a:txBody>
                    <a:bodyPr/>
                    <a:lstStyle/>
                    <a:p>
                      <a:pPr algn="ctr"/>
                      <a:r>
                        <a:rPr lang="en-US" sz="1200" dirty="0"/>
                        <a:t>172</a:t>
                      </a:r>
                      <a:endParaRPr lang="en-GB" sz="1200" dirty="0"/>
                    </a:p>
                  </a:txBody>
                  <a:tcPr marL="68580" marR="68580" marT="34290" marB="34290"/>
                </a:tc>
                <a:tc>
                  <a:txBody>
                    <a:bodyPr/>
                    <a:lstStyle/>
                    <a:p>
                      <a:pPr algn="ctr"/>
                      <a:r>
                        <a:rPr lang="en-US" sz="1200" dirty="0"/>
                        <a:t>209</a:t>
                      </a:r>
                      <a:endParaRPr lang="en-GB" sz="1200" dirty="0"/>
                    </a:p>
                  </a:txBody>
                  <a:tcPr marL="68580" marR="68580" marT="34290" marB="34290"/>
                </a:tc>
                <a:tc>
                  <a:txBody>
                    <a:bodyPr/>
                    <a:lstStyle/>
                    <a:p>
                      <a:pPr algn="ctr"/>
                      <a:r>
                        <a:rPr lang="en-US" sz="1200" dirty="0"/>
                        <a:t>39</a:t>
                      </a:r>
                      <a:endParaRPr lang="en-GB" sz="1200" dirty="0"/>
                    </a:p>
                  </a:txBody>
                  <a:tcPr marL="68580" marR="68580" marT="34290" marB="34290"/>
                </a:tc>
                <a:tc>
                  <a:txBody>
                    <a:bodyPr/>
                    <a:lstStyle/>
                    <a:p>
                      <a:pPr algn="ctr"/>
                      <a:r>
                        <a:rPr lang="en-US" sz="1200" dirty="0"/>
                        <a:t>(50, </a:t>
                      </a:r>
                      <a:r>
                        <a:rPr lang="en-US" sz="1200" dirty="0" err="1"/>
                        <a:t>lev’d</a:t>
                      </a:r>
                      <a:r>
                        <a:rPr lang="en-US" sz="1200" dirty="0"/>
                        <a:t>) 10</a:t>
                      </a:r>
                      <a:endParaRPr lang="en-GB" sz="1200" dirty="0"/>
                    </a:p>
                  </a:txBody>
                  <a:tcPr marL="68580" marR="68580" marT="34290" marB="34290"/>
                </a:tc>
                <a:extLst>
                  <a:ext uri="{0D108BD9-81ED-4DB2-BD59-A6C34878D82A}">
                    <a16:rowId xmlns:a16="http://schemas.microsoft.com/office/drawing/2014/main" val="3106078292"/>
                  </a:ext>
                </a:extLst>
              </a:tr>
              <a:tr h="245682">
                <a:tc>
                  <a:txBody>
                    <a:bodyPr/>
                    <a:lstStyle/>
                    <a:p>
                      <a:r>
                        <a:rPr lang="en-US" sz="1200" i="0" noProof="1"/>
                        <a:t>initial pile up</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GB" sz="1200" dirty="0"/>
                    </a:p>
                  </a:txBody>
                  <a:tcPr marL="68580" marR="68580" marT="34290" marB="34290"/>
                </a:tc>
                <a:tc>
                  <a:txBody>
                    <a:bodyPr/>
                    <a:lstStyle/>
                    <a:p>
                      <a:pPr algn="ctr"/>
                      <a:r>
                        <a:rPr lang="en-US" sz="1200" dirty="0"/>
                        <a:t>580</a:t>
                      </a:r>
                      <a:endParaRPr lang="en-GB" sz="1200" dirty="0"/>
                    </a:p>
                  </a:txBody>
                  <a:tcPr marL="68580" marR="68580" marT="34290" marB="34290"/>
                </a:tc>
                <a:tc>
                  <a:txBody>
                    <a:bodyPr/>
                    <a:lstStyle/>
                    <a:p>
                      <a:pPr algn="ctr"/>
                      <a:r>
                        <a:rPr lang="en-US" sz="1200" dirty="0"/>
                        <a:t>2820</a:t>
                      </a:r>
                      <a:endParaRPr lang="en-GB" sz="1200" dirty="0"/>
                    </a:p>
                  </a:txBody>
                  <a:tcPr marL="68580" marR="68580" marT="34290" marB="34290"/>
                </a:tc>
                <a:tc>
                  <a:txBody>
                    <a:bodyPr/>
                    <a:lstStyle/>
                    <a:p>
                      <a:pPr algn="ctr"/>
                      <a:r>
                        <a:rPr lang="en-US" sz="1200" dirty="0"/>
                        <a:t>955</a:t>
                      </a:r>
                      <a:endParaRPr lang="en-GB" sz="1200" dirty="0"/>
                    </a:p>
                  </a:txBody>
                  <a:tcPr marL="68580" marR="68580" marT="34290" marB="34290"/>
                </a:tc>
                <a:tc>
                  <a:txBody>
                    <a:bodyPr/>
                    <a:lstStyle/>
                    <a:p>
                      <a:pPr algn="ctr"/>
                      <a:r>
                        <a:rPr lang="en-US" sz="1200" dirty="0"/>
                        <a:t>590</a:t>
                      </a:r>
                      <a:endParaRPr lang="en-GB" sz="1200" dirty="0"/>
                    </a:p>
                  </a:txBody>
                  <a:tcPr marL="68580" marR="68580" marT="34290" marB="34290"/>
                </a:tc>
                <a:tc>
                  <a:txBody>
                    <a:bodyPr/>
                    <a:lstStyle/>
                    <a:p>
                      <a:pPr algn="ctr"/>
                      <a:r>
                        <a:rPr lang="en-US" sz="1200" dirty="0"/>
                        <a:t>732</a:t>
                      </a:r>
                      <a:endParaRPr lang="en-GB" sz="1200" dirty="0"/>
                    </a:p>
                  </a:txBody>
                  <a:tcPr marL="68580" marR="68580" marT="34290" marB="34290"/>
                </a:tc>
                <a:tc>
                  <a:txBody>
                    <a:bodyPr/>
                    <a:lstStyle/>
                    <a:p>
                      <a:pPr algn="ctr"/>
                      <a:r>
                        <a:rPr lang="en-US" sz="1200" dirty="0"/>
                        <a:t>141</a:t>
                      </a:r>
                      <a:endParaRPr lang="en-GB" sz="1200" dirty="0"/>
                    </a:p>
                  </a:txBody>
                  <a:tcPr marL="68580" marR="68580" marT="34290" marB="34290"/>
                </a:tc>
                <a:tc>
                  <a:txBody>
                    <a:bodyPr/>
                    <a:lstStyle/>
                    <a:p>
                      <a:pPr algn="ctr"/>
                      <a:r>
                        <a:rPr lang="en-US" sz="1200" dirty="0"/>
                        <a:t>(135) 27</a:t>
                      </a:r>
                      <a:endParaRPr lang="en-GB" sz="1200" dirty="0"/>
                    </a:p>
                  </a:txBody>
                  <a:tcPr marL="68580" marR="68580" marT="34290" marB="34290"/>
                </a:tc>
                <a:extLst>
                  <a:ext uri="{0D108BD9-81ED-4DB2-BD59-A6C34878D82A}">
                    <a16:rowId xmlns:a16="http://schemas.microsoft.com/office/drawing/2014/main" val="2235929724"/>
                  </a:ext>
                </a:extLst>
              </a:tr>
              <a:tr h="245682">
                <a:tc>
                  <a:txBody>
                    <a:bodyPr/>
                    <a:lstStyle/>
                    <a:p>
                      <a:r>
                        <a:rPr lang="en-US" sz="1200" i="0" noProof="1">
                          <a:latin typeface="Symbol" panose="05050102010706020507" pitchFamily="18" charset="2"/>
                        </a:rPr>
                        <a:t>D</a:t>
                      </a:r>
                      <a:r>
                        <a:rPr lang="en-US" sz="1200" i="1" noProof="1"/>
                        <a:t>E</a:t>
                      </a:r>
                      <a:r>
                        <a:rPr lang="en-US" sz="1200" i="0" noProof="1"/>
                        <a:t> / turn</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MeV</a:t>
                      </a:r>
                      <a:endParaRPr lang="en-GB" sz="1200" dirty="0"/>
                    </a:p>
                  </a:txBody>
                  <a:tcPr marL="68580" marR="68580" marT="34290" marB="34290"/>
                </a:tc>
                <a:tc>
                  <a:txBody>
                    <a:bodyPr/>
                    <a:lstStyle/>
                    <a:p>
                      <a:pPr algn="ctr"/>
                      <a:r>
                        <a:rPr lang="en-US" sz="1200" dirty="0"/>
                        <a:t>1.3</a:t>
                      </a:r>
                      <a:endParaRPr lang="en-GB" sz="1200" dirty="0"/>
                    </a:p>
                  </a:txBody>
                  <a:tcPr marL="68580" marR="68580" marT="34290" marB="34290"/>
                </a:tc>
                <a:tc>
                  <a:txBody>
                    <a:bodyPr/>
                    <a:lstStyle/>
                    <a:p>
                      <a:pPr algn="ctr"/>
                      <a:r>
                        <a:rPr lang="en-US" sz="1200" dirty="0"/>
                        <a:t>1.3</a:t>
                      </a:r>
                      <a:endParaRPr lang="en-GB" sz="1200" dirty="0"/>
                    </a:p>
                  </a:txBody>
                  <a:tcPr marL="68580" marR="68580" marT="34290" marB="34290"/>
                </a:tc>
                <a:tc>
                  <a:txBody>
                    <a:bodyPr/>
                    <a:lstStyle/>
                    <a:p>
                      <a:pPr algn="ctr"/>
                      <a:r>
                        <a:rPr lang="en-US" sz="1200" dirty="0"/>
                        <a:t>1.3</a:t>
                      </a:r>
                      <a:endParaRPr lang="en-GB" sz="1200" dirty="0"/>
                    </a:p>
                  </a:txBody>
                  <a:tcPr marL="68580" marR="68580" marT="34290" marB="34290"/>
                </a:tc>
                <a:tc>
                  <a:txBody>
                    <a:bodyPr/>
                    <a:lstStyle/>
                    <a:p>
                      <a:pPr algn="ctr"/>
                      <a:r>
                        <a:rPr lang="en-US" sz="1200" dirty="0"/>
                        <a:t>2.4</a:t>
                      </a:r>
                      <a:endParaRPr lang="en-GB" sz="1200" dirty="0"/>
                    </a:p>
                  </a:txBody>
                  <a:tcPr marL="68580" marR="68580" marT="34290" marB="34290"/>
                </a:tc>
                <a:tc>
                  <a:txBody>
                    <a:bodyPr/>
                    <a:lstStyle/>
                    <a:p>
                      <a:pPr algn="ctr"/>
                      <a:r>
                        <a:rPr lang="en-US" sz="1200" dirty="0"/>
                        <a:t>5.3</a:t>
                      </a:r>
                      <a:endParaRPr lang="en-GB" sz="1200" dirty="0"/>
                    </a:p>
                  </a:txBody>
                  <a:tcPr marL="68580" marR="68580" marT="34290" marB="34290"/>
                </a:tc>
                <a:tc>
                  <a:txBody>
                    <a:bodyPr/>
                    <a:lstStyle/>
                    <a:p>
                      <a:pPr algn="ctr"/>
                      <a:r>
                        <a:rPr lang="en-US" sz="1200" dirty="0"/>
                        <a:t>10.1</a:t>
                      </a:r>
                      <a:endParaRPr lang="en-GB" sz="1200" dirty="0"/>
                    </a:p>
                  </a:txBody>
                  <a:tcPr marL="68580" marR="68580" marT="34290" marB="34290"/>
                </a:tc>
                <a:tc>
                  <a:txBody>
                    <a:bodyPr/>
                    <a:lstStyle/>
                    <a:p>
                      <a:pPr algn="ctr"/>
                      <a:r>
                        <a:rPr lang="en-US" sz="1200" dirty="0"/>
                        <a:t>0.0067</a:t>
                      </a:r>
                      <a:endParaRPr lang="en-GB" sz="1200" dirty="0"/>
                    </a:p>
                  </a:txBody>
                  <a:tcPr marL="68580" marR="68580" marT="34290" marB="34290"/>
                </a:tc>
                <a:extLst>
                  <a:ext uri="{0D108BD9-81ED-4DB2-BD59-A6C34878D82A}">
                    <a16:rowId xmlns:a16="http://schemas.microsoft.com/office/drawing/2014/main" val="1568907790"/>
                  </a:ext>
                </a:extLst>
              </a:tr>
              <a:tr h="245682">
                <a:tc>
                  <a:txBody>
                    <a:bodyPr/>
                    <a:lstStyle/>
                    <a:p>
                      <a:r>
                        <a:rPr lang="en-US" sz="1200" i="0" noProof="1"/>
                        <a:t>SR power/beam</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kW</a:t>
                      </a:r>
                      <a:endParaRPr lang="en-GB" sz="1200" dirty="0"/>
                    </a:p>
                  </a:txBody>
                  <a:tcPr marL="68580" marR="68580" marT="34290" marB="34290"/>
                </a:tc>
                <a:tc>
                  <a:txBody>
                    <a:bodyPr/>
                    <a:lstStyle/>
                    <a:p>
                      <a:pPr algn="ctr"/>
                      <a:r>
                        <a:rPr lang="en-US" sz="1200" dirty="0"/>
                        <a:t>650</a:t>
                      </a:r>
                      <a:endParaRPr lang="en-GB" sz="1200" dirty="0"/>
                    </a:p>
                  </a:txBody>
                  <a:tcPr marL="68580" marR="68580" marT="34290" marB="34290"/>
                </a:tc>
                <a:tc>
                  <a:txBody>
                    <a:bodyPr/>
                    <a:lstStyle/>
                    <a:p>
                      <a:pPr algn="ctr"/>
                      <a:r>
                        <a:rPr lang="en-US" sz="1200" dirty="0"/>
                        <a:t>1450</a:t>
                      </a:r>
                      <a:endParaRPr lang="en-GB" sz="1200" dirty="0"/>
                    </a:p>
                  </a:txBody>
                  <a:tcPr marL="68580" marR="68580" marT="34290" marB="34290"/>
                </a:tc>
                <a:tc>
                  <a:txBody>
                    <a:bodyPr/>
                    <a:lstStyle/>
                    <a:p>
                      <a:pPr algn="ctr"/>
                      <a:r>
                        <a:rPr lang="en-US" sz="1200" dirty="0"/>
                        <a:t>1450</a:t>
                      </a:r>
                      <a:endParaRPr lang="en-GB" sz="1200" dirty="0"/>
                    </a:p>
                  </a:txBody>
                  <a:tcPr marL="68580" marR="68580" marT="34290" marB="34290"/>
                </a:tc>
                <a:tc>
                  <a:txBody>
                    <a:bodyPr/>
                    <a:lstStyle/>
                    <a:p>
                      <a:pPr algn="ctr"/>
                      <a:r>
                        <a:rPr lang="en-US" sz="1200" dirty="0"/>
                        <a:t>1200</a:t>
                      </a:r>
                      <a:endParaRPr lang="en-GB" sz="1200" dirty="0"/>
                    </a:p>
                  </a:txBody>
                  <a:tcPr marL="68580" marR="68580" marT="34290" marB="34290"/>
                </a:tc>
                <a:tc>
                  <a:txBody>
                    <a:bodyPr/>
                    <a:lstStyle/>
                    <a:p>
                      <a:pPr algn="ctr"/>
                      <a:r>
                        <a:rPr lang="en-US" sz="1200" dirty="0"/>
                        <a:t>2670</a:t>
                      </a:r>
                      <a:endParaRPr lang="en-GB" sz="1200" dirty="0"/>
                    </a:p>
                  </a:txBody>
                  <a:tcPr marL="68580" marR="68580" marT="34290" marB="34290"/>
                </a:tc>
                <a:tc>
                  <a:txBody>
                    <a:bodyPr/>
                    <a:lstStyle/>
                    <a:p>
                      <a:pPr algn="ctr"/>
                      <a:r>
                        <a:rPr lang="en-US" sz="1200" dirty="0"/>
                        <a:t>2020</a:t>
                      </a:r>
                      <a:endParaRPr lang="en-GB" sz="1200" dirty="0"/>
                    </a:p>
                  </a:txBody>
                  <a:tcPr marL="68580" marR="68580" marT="34290" marB="34290"/>
                </a:tc>
                <a:tc>
                  <a:txBody>
                    <a:bodyPr/>
                    <a:lstStyle/>
                    <a:p>
                      <a:pPr algn="ctr"/>
                      <a:r>
                        <a:rPr lang="en-US" sz="1200" dirty="0"/>
                        <a:t>(7.3) 3.6</a:t>
                      </a:r>
                      <a:endParaRPr lang="en-GB" sz="1200" dirty="0"/>
                    </a:p>
                  </a:txBody>
                  <a:tcPr marL="68580" marR="68580" marT="34290" marB="34290"/>
                </a:tc>
                <a:extLst>
                  <a:ext uri="{0D108BD9-81ED-4DB2-BD59-A6C34878D82A}">
                    <a16:rowId xmlns:a16="http://schemas.microsoft.com/office/drawing/2014/main" val="113966572"/>
                  </a:ext>
                </a:extLst>
              </a:tr>
              <a:tr h="245682">
                <a:tc>
                  <a:txBody>
                    <a:bodyPr/>
                    <a:lstStyle/>
                    <a:p>
                      <a:r>
                        <a:rPr lang="en-US" sz="1200" i="0" noProof="1"/>
                        <a:t>tr.</a:t>
                      </a:r>
                      <a:r>
                        <a:rPr lang="en-US" sz="1200" i="0" noProof="1">
                          <a:latin typeface="Symbol" panose="05050102010706020507" pitchFamily="18" charset="2"/>
                        </a:rPr>
                        <a:t>e</a:t>
                      </a:r>
                      <a:r>
                        <a:rPr lang="en-US" sz="1200" i="0" noProof="1"/>
                        <a:t> damp’g time</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h</a:t>
                      </a:r>
                      <a:endParaRPr lang="en-GB" sz="1200" dirty="0"/>
                    </a:p>
                  </a:txBody>
                  <a:tcPr marL="68580" marR="68580" marT="34290" marB="34290"/>
                </a:tc>
                <a:tc>
                  <a:txBody>
                    <a:bodyPr/>
                    <a:lstStyle/>
                    <a:p>
                      <a:pPr algn="ctr"/>
                      <a:r>
                        <a:rPr lang="en-US" sz="1200" dirty="0"/>
                        <a:t>0.68</a:t>
                      </a:r>
                      <a:endParaRPr lang="en-GB" sz="1200" dirty="0"/>
                    </a:p>
                  </a:txBody>
                  <a:tcPr marL="68580" marR="68580" marT="34290" marB="34290"/>
                </a:tc>
                <a:tc>
                  <a:txBody>
                    <a:bodyPr/>
                    <a:lstStyle/>
                    <a:p>
                      <a:pPr algn="ctr"/>
                      <a:r>
                        <a:rPr lang="en-US" sz="1200" dirty="0"/>
                        <a:t>0.68</a:t>
                      </a:r>
                      <a:endParaRPr lang="en-GB" sz="1200" dirty="0"/>
                    </a:p>
                  </a:txBody>
                  <a:tcPr marL="68580" marR="68580" marT="34290" marB="34290"/>
                </a:tc>
                <a:tc>
                  <a:txBody>
                    <a:bodyPr/>
                    <a:lstStyle/>
                    <a:p>
                      <a:pPr algn="ctr"/>
                      <a:r>
                        <a:rPr lang="en-US" sz="1200" dirty="0"/>
                        <a:t>0.68</a:t>
                      </a:r>
                      <a:endParaRPr lang="en-GB" sz="1200" dirty="0"/>
                    </a:p>
                  </a:txBody>
                  <a:tcPr marL="68580" marR="68580" marT="34290" marB="34290"/>
                </a:tc>
                <a:tc>
                  <a:txBody>
                    <a:bodyPr/>
                    <a:lstStyle/>
                    <a:p>
                      <a:pPr algn="ctr"/>
                      <a:r>
                        <a:rPr lang="en-US" sz="1200" dirty="0"/>
                        <a:t>0.43</a:t>
                      </a:r>
                      <a:endParaRPr lang="en-GB" sz="1200" dirty="0"/>
                    </a:p>
                  </a:txBody>
                  <a:tcPr marL="68580" marR="68580" marT="34290" marB="34290"/>
                </a:tc>
                <a:tc>
                  <a:txBody>
                    <a:bodyPr/>
                    <a:lstStyle/>
                    <a:p>
                      <a:pPr algn="ctr"/>
                      <a:r>
                        <a:rPr lang="en-US" sz="1200" dirty="0"/>
                        <a:t>0.24</a:t>
                      </a:r>
                      <a:endParaRPr lang="en-GB" sz="1200" dirty="0"/>
                    </a:p>
                  </a:txBody>
                  <a:tcPr marL="68580" marR="68580" marT="34290" marB="34290"/>
                </a:tc>
                <a:tc>
                  <a:txBody>
                    <a:bodyPr/>
                    <a:lstStyle/>
                    <a:p>
                      <a:pPr algn="ctr"/>
                      <a:r>
                        <a:rPr lang="en-US" sz="1200" dirty="0"/>
                        <a:t>0.15</a:t>
                      </a:r>
                      <a:endParaRPr lang="en-GB" sz="1200" dirty="0"/>
                    </a:p>
                  </a:txBody>
                  <a:tcPr marL="68580" marR="68580" marT="34290" marB="34290"/>
                </a:tc>
                <a:tc>
                  <a:txBody>
                    <a:bodyPr/>
                    <a:lstStyle/>
                    <a:p>
                      <a:pPr algn="ctr"/>
                      <a:r>
                        <a:rPr lang="en-US" sz="1200" dirty="0"/>
                        <a:t>25.8</a:t>
                      </a:r>
                      <a:endParaRPr lang="en-GB" sz="1200" dirty="0"/>
                    </a:p>
                  </a:txBody>
                  <a:tcPr marL="68580" marR="68580" marT="34290" marB="34290"/>
                </a:tc>
                <a:extLst>
                  <a:ext uri="{0D108BD9-81ED-4DB2-BD59-A6C34878D82A}">
                    <a16:rowId xmlns:a16="http://schemas.microsoft.com/office/drawing/2014/main" val="199917956"/>
                  </a:ext>
                </a:extLst>
              </a:tr>
              <a:tr h="245682">
                <a:tc>
                  <a:txBody>
                    <a:bodyPr/>
                    <a:lstStyle/>
                    <a:p>
                      <a:r>
                        <a:rPr lang="en-US" sz="1200" i="0" noProof="1"/>
                        <a:t>init </a:t>
                      </a:r>
                      <a:r>
                        <a:rPr lang="en-US" sz="1200" i="1" noProof="1"/>
                        <a:t>p</a:t>
                      </a:r>
                      <a:r>
                        <a:rPr lang="en-US" sz="1200" i="0" noProof="1"/>
                        <a:t>-burnoff time</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h</a:t>
                      </a:r>
                      <a:endParaRPr lang="en-GB" sz="1200" dirty="0"/>
                    </a:p>
                  </a:txBody>
                  <a:tcPr marL="68580" marR="68580" marT="34290" marB="34290"/>
                </a:tc>
                <a:tc>
                  <a:txBody>
                    <a:bodyPr/>
                    <a:lstStyle/>
                    <a:p>
                      <a:pPr algn="ctr"/>
                      <a:r>
                        <a:rPr lang="en-US" sz="1200" dirty="0"/>
                        <a:t>5.1</a:t>
                      </a:r>
                      <a:endParaRPr lang="en-GB" sz="1200" dirty="0"/>
                    </a:p>
                  </a:txBody>
                  <a:tcPr marL="68580" marR="68580" marT="34290" marB="34290"/>
                </a:tc>
                <a:tc>
                  <a:txBody>
                    <a:bodyPr/>
                    <a:lstStyle/>
                    <a:p>
                      <a:pPr algn="ctr"/>
                      <a:r>
                        <a:rPr lang="en-US" sz="1200" dirty="0"/>
                        <a:t>2.3</a:t>
                      </a:r>
                      <a:endParaRPr lang="en-GB" sz="1200" dirty="0"/>
                    </a:p>
                  </a:txBody>
                  <a:tcPr marL="68580" marR="68580" marT="34290" marB="34290"/>
                </a:tc>
                <a:tc>
                  <a:txBody>
                    <a:bodyPr/>
                    <a:lstStyle/>
                    <a:p>
                      <a:pPr algn="ctr"/>
                      <a:r>
                        <a:rPr lang="en-US" sz="1200" dirty="0"/>
                        <a:t>6.9</a:t>
                      </a:r>
                      <a:endParaRPr lang="en-GB" sz="1200" dirty="0"/>
                    </a:p>
                  </a:txBody>
                  <a:tcPr marL="68580" marR="68580" marT="34290" marB="34290"/>
                </a:tc>
                <a:tc>
                  <a:txBody>
                    <a:bodyPr/>
                    <a:lstStyle/>
                    <a:p>
                      <a:pPr algn="ctr"/>
                      <a:r>
                        <a:rPr lang="en-US" sz="1200" dirty="0"/>
                        <a:t>5.1</a:t>
                      </a:r>
                      <a:endParaRPr lang="en-GB" sz="1200" dirty="0"/>
                    </a:p>
                  </a:txBody>
                  <a:tcPr marL="68580" marR="68580" marT="34290" marB="34290"/>
                </a:tc>
                <a:tc>
                  <a:txBody>
                    <a:bodyPr/>
                    <a:lstStyle/>
                    <a:p>
                      <a:pPr algn="ctr"/>
                      <a:r>
                        <a:rPr lang="en-US" sz="1200" dirty="0"/>
                        <a:t>4.0</a:t>
                      </a:r>
                      <a:endParaRPr lang="en-GB" sz="1200" dirty="0"/>
                    </a:p>
                  </a:txBody>
                  <a:tcPr marL="68580" marR="68580" marT="34290" marB="34290"/>
                </a:tc>
                <a:tc>
                  <a:txBody>
                    <a:bodyPr/>
                    <a:lstStyle/>
                    <a:p>
                      <a:pPr algn="ctr"/>
                      <a:r>
                        <a:rPr lang="en-US" sz="1200" dirty="0"/>
                        <a:t>8.4</a:t>
                      </a:r>
                      <a:endParaRPr lang="en-GB" sz="1200" dirty="0"/>
                    </a:p>
                  </a:txBody>
                  <a:tcPr marL="68580" marR="68580" marT="34290" marB="34290"/>
                </a:tc>
                <a:tc>
                  <a:txBody>
                    <a:bodyPr/>
                    <a:lstStyle/>
                    <a:p>
                      <a:pPr algn="ctr"/>
                      <a:r>
                        <a:rPr lang="en-US" sz="1200" dirty="0"/>
                        <a:t>(15) 40</a:t>
                      </a:r>
                      <a:endParaRPr lang="en-GB" sz="1200" dirty="0"/>
                    </a:p>
                  </a:txBody>
                  <a:tcPr marL="68580" marR="68580" marT="34290" marB="34290"/>
                </a:tc>
                <a:extLst>
                  <a:ext uri="{0D108BD9-81ED-4DB2-BD59-A6C34878D82A}">
                    <a16:rowId xmlns:a16="http://schemas.microsoft.com/office/drawing/2014/main" val="1987961820"/>
                  </a:ext>
                </a:extLst>
              </a:tr>
            </a:tbl>
          </a:graphicData>
        </a:graphic>
      </p:graphicFrame>
      <p:sp>
        <p:nvSpPr>
          <p:cNvPr id="8" name="Oval 7">
            <a:extLst>
              <a:ext uri="{FF2B5EF4-FFF2-40B4-BE49-F238E27FC236}">
                <a16:creationId xmlns:a16="http://schemas.microsoft.com/office/drawing/2014/main" id="{F9A186E5-308E-3839-A61A-C973FC5046D4}"/>
              </a:ext>
            </a:extLst>
          </p:cNvPr>
          <p:cNvSpPr/>
          <p:nvPr/>
        </p:nvSpPr>
        <p:spPr>
          <a:xfrm>
            <a:off x="2592500" y="1372988"/>
            <a:ext cx="689113" cy="306957"/>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9" name="Oval 8">
            <a:extLst>
              <a:ext uri="{FF2B5EF4-FFF2-40B4-BE49-F238E27FC236}">
                <a16:creationId xmlns:a16="http://schemas.microsoft.com/office/drawing/2014/main" id="{DD2F4A95-3716-9053-A41F-D42BE2238665}"/>
              </a:ext>
            </a:extLst>
          </p:cNvPr>
          <p:cNvSpPr/>
          <p:nvPr/>
        </p:nvSpPr>
        <p:spPr>
          <a:xfrm>
            <a:off x="5328612" y="1372987"/>
            <a:ext cx="689113" cy="306957"/>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Oval 9">
            <a:extLst>
              <a:ext uri="{FF2B5EF4-FFF2-40B4-BE49-F238E27FC236}">
                <a16:creationId xmlns:a16="http://schemas.microsoft.com/office/drawing/2014/main" id="{3F7270F8-929E-BB92-D14A-DB31CADCAD3F}"/>
              </a:ext>
            </a:extLst>
          </p:cNvPr>
          <p:cNvSpPr/>
          <p:nvPr/>
        </p:nvSpPr>
        <p:spPr>
          <a:xfrm>
            <a:off x="3436016" y="3402420"/>
            <a:ext cx="689113" cy="48201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1" name="Oval 10">
            <a:extLst>
              <a:ext uri="{FF2B5EF4-FFF2-40B4-BE49-F238E27FC236}">
                <a16:creationId xmlns:a16="http://schemas.microsoft.com/office/drawing/2014/main" id="{B1F044E6-4CDB-F696-ECB9-50208AA0E494}"/>
              </a:ext>
            </a:extLst>
          </p:cNvPr>
          <p:cNvSpPr/>
          <p:nvPr/>
        </p:nvSpPr>
        <p:spPr>
          <a:xfrm>
            <a:off x="4355039" y="3402420"/>
            <a:ext cx="689113" cy="48201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EB3A5933-7B77-3C9F-A6E1-03288EF58564}"/>
              </a:ext>
            </a:extLst>
          </p:cNvPr>
          <p:cNvSpPr txBox="1"/>
          <p:nvPr/>
        </p:nvSpPr>
        <p:spPr>
          <a:xfrm rot="16200000">
            <a:off x="-1384320" y="2590565"/>
            <a:ext cx="3054145" cy="369332"/>
          </a:xfrm>
          <a:prstGeom prst="rect">
            <a:avLst/>
          </a:prstGeom>
          <a:noFill/>
        </p:spPr>
        <p:txBody>
          <a:bodyPr wrap="square" rtlCol="0">
            <a:spAutoFit/>
          </a:bodyPr>
          <a:lstStyle/>
          <a:p>
            <a:r>
              <a:rPr lang="en-CH" dirty="0"/>
              <a:t>Courtesy F. Zimmermann (</a:t>
            </a:r>
            <a:r>
              <a:rPr lang="en-CH" dirty="0">
                <a:hlinkClick r:id="rId2"/>
              </a:rPr>
              <a:t>link</a:t>
            </a:r>
            <a:r>
              <a:rPr lang="en-CH" dirty="0"/>
              <a:t>)</a:t>
            </a:r>
          </a:p>
        </p:txBody>
      </p:sp>
      <p:sp>
        <p:nvSpPr>
          <p:cNvPr id="13" name="Oval 12">
            <a:extLst>
              <a:ext uri="{FF2B5EF4-FFF2-40B4-BE49-F238E27FC236}">
                <a16:creationId xmlns:a16="http://schemas.microsoft.com/office/drawing/2014/main" id="{AF1862C2-E455-F857-E061-0A5674FC7E73}"/>
              </a:ext>
            </a:extLst>
          </p:cNvPr>
          <p:cNvSpPr/>
          <p:nvPr/>
        </p:nvSpPr>
        <p:spPr>
          <a:xfrm>
            <a:off x="6264783" y="1372987"/>
            <a:ext cx="689113" cy="306957"/>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4" name="Oval 13">
            <a:extLst>
              <a:ext uri="{FF2B5EF4-FFF2-40B4-BE49-F238E27FC236}">
                <a16:creationId xmlns:a16="http://schemas.microsoft.com/office/drawing/2014/main" id="{75254615-6BEB-50AB-79D8-6242116D7F53}"/>
              </a:ext>
            </a:extLst>
          </p:cNvPr>
          <p:cNvSpPr/>
          <p:nvPr/>
        </p:nvSpPr>
        <p:spPr>
          <a:xfrm>
            <a:off x="7159523" y="1372987"/>
            <a:ext cx="689113" cy="306957"/>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5" name="Oval 14">
            <a:extLst>
              <a:ext uri="{FF2B5EF4-FFF2-40B4-BE49-F238E27FC236}">
                <a16:creationId xmlns:a16="http://schemas.microsoft.com/office/drawing/2014/main" id="{01F9E8AD-9988-1EC4-ACCA-D2AC9C92FC35}"/>
              </a:ext>
            </a:extLst>
          </p:cNvPr>
          <p:cNvSpPr/>
          <p:nvPr/>
        </p:nvSpPr>
        <p:spPr>
          <a:xfrm>
            <a:off x="6274831" y="4128899"/>
            <a:ext cx="689113" cy="306957"/>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6" name="Oval 15">
            <a:extLst>
              <a:ext uri="{FF2B5EF4-FFF2-40B4-BE49-F238E27FC236}">
                <a16:creationId xmlns:a16="http://schemas.microsoft.com/office/drawing/2014/main" id="{13FA155C-AC8A-BF99-F32C-2A5A8809561B}"/>
              </a:ext>
            </a:extLst>
          </p:cNvPr>
          <p:cNvSpPr/>
          <p:nvPr/>
        </p:nvSpPr>
        <p:spPr>
          <a:xfrm>
            <a:off x="7139426" y="4128899"/>
            <a:ext cx="689113" cy="306957"/>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75983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4E0-5C9F-C112-7066-E505E882E9DB}"/>
              </a:ext>
            </a:extLst>
          </p:cNvPr>
          <p:cNvSpPr>
            <a:spLocks noGrp="1"/>
          </p:cNvSpPr>
          <p:nvPr>
            <p:ph type="title"/>
          </p:nvPr>
        </p:nvSpPr>
        <p:spPr/>
        <p:txBody>
          <a:bodyPr>
            <a:normAutofit fontScale="90000"/>
          </a:bodyPr>
          <a:lstStyle/>
          <a:p>
            <a:r>
              <a:rPr lang="en-CH" dirty="0"/>
              <a:t>Instantaneous and Integrated Luminosity</a:t>
            </a:r>
          </a:p>
        </p:txBody>
      </p:sp>
      <p:sp>
        <p:nvSpPr>
          <p:cNvPr id="4" name="Footer Placeholder 3">
            <a:extLst>
              <a:ext uri="{FF2B5EF4-FFF2-40B4-BE49-F238E27FC236}">
                <a16:creationId xmlns:a16="http://schemas.microsoft.com/office/drawing/2014/main" id="{16404FC8-C321-B25E-4A68-F7FE81DE7044}"/>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ED272EFB-7143-E454-F86F-E0D6C2C9C257}"/>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76AC3DD1-72CF-F256-F2FB-56AC84490FF5}"/>
              </a:ext>
            </a:extLst>
          </p:cNvPr>
          <p:cNvSpPr>
            <a:spLocks noGrp="1"/>
          </p:cNvSpPr>
          <p:nvPr>
            <p:ph type="sldNum" sz="quarter" idx="12"/>
          </p:nvPr>
        </p:nvSpPr>
        <p:spPr/>
        <p:txBody>
          <a:bodyPr/>
          <a:lstStyle/>
          <a:p>
            <a:fld id="{50FBCA65-25DC-8649-AF55-14151E10B8BF}" type="slidenum">
              <a:rPr lang="en-US" smtClean="0"/>
              <a:pPr/>
              <a:t>14</a:t>
            </a:fld>
            <a:endParaRPr lang="en-US" dirty="0"/>
          </a:p>
        </p:txBody>
      </p:sp>
      <p:pic>
        <p:nvPicPr>
          <p:cNvPr id="7" name="Picture 6" descr="A graph of different colored lines&#10;&#10;Description automatically generated">
            <a:extLst>
              <a:ext uri="{FF2B5EF4-FFF2-40B4-BE49-F238E27FC236}">
                <a16:creationId xmlns:a16="http://schemas.microsoft.com/office/drawing/2014/main" id="{760E9F95-8E73-165C-063B-2A811885B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55" y="856925"/>
            <a:ext cx="4418548" cy="3304258"/>
          </a:xfrm>
          <a:prstGeom prst="rect">
            <a:avLst/>
          </a:prstGeom>
        </p:spPr>
      </p:pic>
      <p:sp>
        <p:nvSpPr>
          <p:cNvPr id="8" name="TextBox 7">
            <a:extLst>
              <a:ext uri="{FF2B5EF4-FFF2-40B4-BE49-F238E27FC236}">
                <a16:creationId xmlns:a16="http://schemas.microsoft.com/office/drawing/2014/main" id="{1AFEE875-0636-BBC1-C3F5-39C4C496B48D}"/>
              </a:ext>
            </a:extLst>
          </p:cNvPr>
          <p:cNvSpPr txBox="1"/>
          <p:nvPr/>
        </p:nvSpPr>
        <p:spPr>
          <a:xfrm>
            <a:off x="183268" y="625936"/>
            <a:ext cx="9114829" cy="369332"/>
          </a:xfrm>
          <a:prstGeom prst="rect">
            <a:avLst/>
          </a:prstGeom>
          <a:noFill/>
        </p:spPr>
        <p:txBody>
          <a:bodyPr wrap="square" rtlCol="0">
            <a:spAutoFit/>
          </a:bodyPr>
          <a:lstStyle/>
          <a:p>
            <a:r>
              <a:rPr lang="en-CH" dirty="0"/>
              <a:t>Simulation incl. beam-beam effects and optimal fill length for 5 hours interfill (F. Zimmermann)</a:t>
            </a: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165735DF-5234-EAFF-68B6-3A05FC930354}"/>
                  </a:ext>
                </a:extLst>
              </p:cNvPr>
              <p:cNvGraphicFramePr>
                <a:graphicFrameLocks noGrp="1"/>
              </p:cNvGraphicFramePr>
              <p:nvPr>
                <p:extLst>
                  <p:ext uri="{D42A27DB-BD31-4B8C-83A1-F6EECF244321}">
                    <p14:modId xmlns:p14="http://schemas.microsoft.com/office/powerpoint/2010/main" val="2459826661"/>
                  </p:ext>
                </p:extLst>
              </p:nvPr>
            </p:nvGraphicFramePr>
            <p:xfrm>
              <a:off x="323885" y="4041071"/>
              <a:ext cx="8698257" cy="810896"/>
            </p:xfrm>
            <a:graphic>
              <a:graphicData uri="http://schemas.openxmlformats.org/drawingml/2006/table">
                <a:tbl>
                  <a:tblPr firstRow="1" bandRow="1">
                    <a:tableStyleId>{5C22544A-7EE6-4342-B048-85BDC9FD1C3A}</a:tableStyleId>
                  </a:tblPr>
                  <a:tblGrid>
                    <a:gridCol w="1517689">
                      <a:extLst>
                        <a:ext uri="{9D8B030D-6E8A-4147-A177-3AD203B41FA5}">
                          <a16:colId xmlns:a16="http://schemas.microsoft.com/office/drawing/2014/main" val="624399581"/>
                        </a:ext>
                      </a:extLst>
                    </a:gridCol>
                    <a:gridCol w="678337">
                      <a:extLst>
                        <a:ext uri="{9D8B030D-6E8A-4147-A177-3AD203B41FA5}">
                          <a16:colId xmlns:a16="http://schemas.microsoft.com/office/drawing/2014/main" val="1347605039"/>
                        </a:ext>
                      </a:extLst>
                    </a:gridCol>
                    <a:gridCol w="790228">
                      <a:extLst>
                        <a:ext uri="{9D8B030D-6E8A-4147-A177-3AD203B41FA5}">
                          <a16:colId xmlns:a16="http://schemas.microsoft.com/office/drawing/2014/main" val="4254554767"/>
                        </a:ext>
                      </a:extLst>
                    </a:gridCol>
                    <a:gridCol w="879638">
                      <a:extLst>
                        <a:ext uri="{9D8B030D-6E8A-4147-A177-3AD203B41FA5}">
                          <a16:colId xmlns:a16="http://schemas.microsoft.com/office/drawing/2014/main" val="4085926910"/>
                        </a:ext>
                      </a:extLst>
                    </a:gridCol>
                    <a:gridCol w="966473">
                      <a:extLst>
                        <a:ext uri="{9D8B030D-6E8A-4147-A177-3AD203B41FA5}">
                          <a16:colId xmlns:a16="http://schemas.microsoft.com/office/drawing/2014/main" val="3238652499"/>
                        </a:ext>
                      </a:extLst>
                    </a:gridCol>
                    <a:gridCol w="966473">
                      <a:extLst>
                        <a:ext uri="{9D8B030D-6E8A-4147-A177-3AD203B41FA5}">
                          <a16:colId xmlns:a16="http://schemas.microsoft.com/office/drawing/2014/main" val="910977074"/>
                        </a:ext>
                      </a:extLst>
                    </a:gridCol>
                    <a:gridCol w="873026">
                      <a:extLst>
                        <a:ext uri="{9D8B030D-6E8A-4147-A177-3AD203B41FA5}">
                          <a16:colId xmlns:a16="http://schemas.microsoft.com/office/drawing/2014/main" val="3601657284"/>
                        </a:ext>
                      </a:extLst>
                    </a:gridCol>
                    <a:gridCol w="839180">
                      <a:extLst>
                        <a:ext uri="{9D8B030D-6E8A-4147-A177-3AD203B41FA5}">
                          <a16:colId xmlns:a16="http://schemas.microsoft.com/office/drawing/2014/main" val="2013723197"/>
                        </a:ext>
                      </a:extLst>
                    </a:gridCol>
                    <a:gridCol w="1187213">
                      <a:extLst>
                        <a:ext uri="{9D8B030D-6E8A-4147-A177-3AD203B41FA5}">
                          <a16:colId xmlns:a16="http://schemas.microsoft.com/office/drawing/2014/main" val="2505496907"/>
                        </a:ext>
                      </a:extLst>
                    </a:gridCol>
                  </a:tblGrid>
                  <a:tr h="215916">
                    <a:tc>
                      <a:txBody>
                        <a:bodyPr/>
                        <a:lstStyle/>
                        <a:p>
                          <a:r>
                            <a:rPr lang="en-US" sz="1200" dirty="0"/>
                            <a:t>Parameter</a:t>
                          </a:r>
                          <a:endParaRPr lang="en-GB" sz="1200" dirty="0"/>
                        </a:p>
                      </a:txBody>
                      <a:tcPr marL="68580" marR="68580" marT="34290" marB="34290"/>
                    </a:tc>
                    <a:tc>
                      <a:txBody>
                        <a:bodyPr/>
                        <a:lstStyle/>
                        <a:p>
                          <a:pPr algn="ctr"/>
                          <a:r>
                            <a:rPr lang="en-US" sz="1200" dirty="0"/>
                            <a:t>Unit</a:t>
                          </a:r>
                          <a:endParaRPr lang="en-GB" sz="1200" dirty="0"/>
                        </a:p>
                      </a:txBody>
                      <a:tcPr marL="68580" marR="68580" marT="34290" marB="34290"/>
                    </a:tc>
                    <a:tc>
                      <a:txBody>
                        <a:bodyPr/>
                        <a:lstStyle/>
                        <a:p>
                          <a:pPr algn="ctr"/>
                          <a:r>
                            <a:rPr lang="en-US" sz="1200" dirty="0"/>
                            <a:t>F12LL</a:t>
                          </a:r>
                          <a:endParaRPr lang="en-GB" sz="1200" dirty="0"/>
                        </a:p>
                      </a:txBody>
                      <a:tcPr marL="68580" marR="68580" marT="34290" marB="34290"/>
                    </a:tc>
                    <a:tc>
                      <a:txBody>
                        <a:bodyPr/>
                        <a:lstStyle/>
                        <a:p>
                          <a:pPr algn="ctr"/>
                          <a:r>
                            <a:rPr lang="en-US" sz="1200" dirty="0"/>
                            <a:t>F12HL</a:t>
                          </a:r>
                          <a:endParaRPr lang="en-GB" sz="1200" dirty="0"/>
                        </a:p>
                      </a:txBody>
                      <a:tcPr marL="68580" marR="68580" marT="34290" marB="34290"/>
                    </a:tc>
                    <a:tc>
                      <a:txBody>
                        <a:bodyPr/>
                        <a:lstStyle/>
                        <a:p>
                          <a:pPr algn="ctr"/>
                          <a:r>
                            <a:rPr lang="en-US" sz="1200" dirty="0"/>
                            <a:t>F12PU</a:t>
                          </a:r>
                          <a:endParaRPr lang="en-GB" sz="1200" dirty="0"/>
                        </a:p>
                      </a:txBody>
                      <a:tcPr marL="68580" marR="68580" marT="34290" marB="34290"/>
                    </a:tc>
                    <a:tc>
                      <a:txBody>
                        <a:bodyPr/>
                        <a:lstStyle/>
                        <a:p>
                          <a:pPr algn="ctr"/>
                          <a:r>
                            <a:rPr lang="en-US" sz="1200" dirty="0"/>
                            <a:t>F14</a:t>
                          </a:r>
                          <a:endParaRPr lang="en-GB" sz="1200" dirty="0"/>
                        </a:p>
                      </a:txBody>
                      <a:tcPr marL="68580" marR="68580" marT="34290" marB="34290"/>
                    </a:tc>
                    <a:tc>
                      <a:txBody>
                        <a:bodyPr/>
                        <a:lstStyle/>
                        <a:p>
                          <a:pPr algn="ctr"/>
                          <a:r>
                            <a:rPr lang="en-US" sz="1200" dirty="0"/>
                            <a:t>F17</a:t>
                          </a:r>
                          <a:endParaRPr lang="en-GB" sz="1200" dirty="0"/>
                        </a:p>
                      </a:txBody>
                      <a:tcPr marL="68580" marR="68580" marT="34290" marB="34290"/>
                    </a:tc>
                    <a:tc>
                      <a:txBody>
                        <a:bodyPr/>
                        <a:lstStyle/>
                        <a:p>
                          <a:pPr algn="ctr"/>
                          <a:r>
                            <a:rPr lang="en-US" sz="1200" dirty="0"/>
                            <a:t>F20</a:t>
                          </a:r>
                          <a:endParaRPr lang="en-GB" sz="1200" dirty="0"/>
                        </a:p>
                      </a:txBody>
                      <a:tcPr marL="68580" marR="68580" marT="34290" marB="34290"/>
                    </a:tc>
                    <a:tc>
                      <a:txBody>
                        <a:bodyPr/>
                        <a:lstStyle/>
                        <a:p>
                          <a:pPr algn="ctr"/>
                          <a:r>
                            <a:rPr lang="en-US" sz="1200" dirty="0"/>
                            <a:t>(HL-)LHC</a:t>
                          </a:r>
                          <a:endParaRPr lang="en-GB" sz="1200" dirty="0"/>
                        </a:p>
                      </a:txBody>
                      <a:tcPr marL="68580" marR="68580" marT="34290" marB="34290"/>
                    </a:tc>
                    <a:extLst>
                      <a:ext uri="{0D108BD9-81ED-4DB2-BD59-A6C34878D82A}">
                        <a16:rowId xmlns:a16="http://schemas.microsoft.com/office/drawing/2014/main" val="2599257747"/>
                      </a:ext>
                    </a:extLst>
                  </a:tr>
                  <a:tr h="240180">
                    <a:tc>
                      <a:txBody>
                        <a:bodyPr/>
                        <a:lstStyle/>
                        <a:p>
                          <a:r>
                            <a:rPr lang="en-US" sz="1200" i="0" dirty="0"/>
                            <a:t>ideal </a:t>
                          </a:r>
                          <a14:m>
                            <m:oMath xmlns:m="http://schemas.openxmlformats.org/officeDocument/2006/math">
                              <m:nary>
                                <m:naryPr>
                                  <m:limLoc m:val="undOvr"/>
                                  <m:subHide m:val="on"/>
                                  <m:supHide m:val="on"/>
                                  <m:ctrlPr>
                                    <a:rPr lang="en-US" sz="1200" i="1" smtClean="0">
                                      <a:latin typeface="Cambria Math" panose="02040503050406030204" pitchFamily="18" charset="0"/>
                                    </a:rPr>
                                  </m:ctrlPr>
                                </m:naryPr>
                                <m:sub/>
                                <m:sup/>
                                <m:e>
                                  <m:r>
                                    <a:rPr lang="en-US" sz="1200" b="0" i="1" smtClean="0">
                                      <a:latin typeface="Cambria Math" panose="02040503050406030204" pitchFamily="18" charset="0"/>
                                    </a:rPr>
                                    <m:t>𝐿</m:t>
                                  </m:r>
                                </m:e>
                              </m:nary>
                              <m:r>
                                <m:rPr>
                                  <m:sty m:val="p"/>
                                </m:rPr>
                                <a:rPr lang="en-US" sz="1200" b="0" i="0" smtClean="0">
                                  <a:latin typeface="Cambria Math" panose="02040503050406030204" pitchFamily="18" charset="0"/>
                                </a:rPr>
                                <m:t>d</m:t>
                              </m:r>
                              <m:r>
                                <a:rPr lang="en-US" sz="1200" b="0" i="1" smtClean="0">
                                  <a:latin typeface="Cambria Math" panose="02040503050406030204" pitchFamily="18" charset="0"/>
                                </a:rPr>
                                <m:t>𝑡</m:t>
                              </m:r>
                              <m:r>
                                <a:rPr lang="en-US" sz="1200" b="0" i="1" smtClean="0">
                                  <a:latin typeface="Cambria Math" panose="02040503050406030204" pitchFamily="18" charset="0"/>
                                </a:rPr>
                                <m:t> </m:t>
                              </m:r>
                            </m:oMath>
                          </a14:m>
                          <a:r>
                            <a:rPr lang="en-US" sz="1200" i="0" dirty="0"/>
                            <a:t> /day</a:t>
                          </a:r>
                          <a:endParaRPr lang="en-GB" sz="1200" i="0" dirty="0"/>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fb</a:t>
                          </a:r>
                          <a:r>
                            <a:rPr lang="en-US" sz="1200" baseline="30000" dirty="0"/>
                            <a:t>-1</a:t>
                          </a:r>
                          <a:endParaRPr lang="en-GB" sz="1200" dirty="0"/>
                        </a:p>
                      </a:txBody>
                      <a:tcPr marL="68580" marR="68580" marT="34290" marB="34290"/>
                    </a:tc>
                    <a:tc>
                      <a:txBody>
                        <a:bodyPr/>
                        <a:lstStyle/>
                        <a:p>
                          <a:pPr algn="ctr"/>
                          <a:r>
                            <a:rPr lang="en-US" sz="1200" dirty="0"/>
                            <a:t>7.9</a:t>
                          </a:r>
                          <a:endParaRPr lang="en-GB" sz="1200" dirty="0"/>
                        </a:p>
                      </a:txBody>
                      <a:tcPr marL="68580" marR="68580" marT="34290" marB="34290"/>
                    </a:tc>
                    <a:tc>
                      <a:txBody>
                        <a:bodyPr/>
                        <a:lstStyle/>
                        <a:p>
                          <a:pPr algn="ctr"/>
                          <a:r>
                            <a:rPr lang="en-US" sz="1200" dirty="0"/>
                            <a:t>17.1</a:t>
                          </a:r>
                          <a:endParaRPr lang="en-GB" sz="1200" dirty="0"/>
                        </a:p>
                      </a:txBody>
                      <a:tcPr marL="68580" marR="68580" marT="34290" marB="34290"/>
                    </a:tc>
                    <a:tc>
                      <a:txBody>
                        <a:bodyPr/>
                        <a:lstStyle/>
                        <a:p>
                          <a:pPr algn="ctr"/>
                          <a:r>
                            <a:rPr lang="en-US" sz="1200" dirty="0"/>
                            <a:t>10.8</a:t>
                          </a:r>
                          <a:endParaRPr lang="en-GB" sz="1200" dirty="0"/>
                        </a:p>
                      </a:txBody>
                      <a:tcPr marL="68580" marR="68580" marT="34290" marB="34290"/>
                    </a:tc>
                    <a:tc>
                      <a:txBody>
                        <a:bodyPr/>
                        <a:lstStyle/>
                        <a:p>
                          <a:pPr algn="ctr"/>
                          <a:r>
                            <a:rPr lang="en-US" sz="1200" dirty="0"/>
                            <a:t>7.7</a:t>
                          </a:r>
                          <a:endParaRPr lang="en-GB" sz="1200" dirty="0"/>
                        </a:p>
                      </a:txBody>
                      <a:tcPr marL="68580" marR="68580" marT="34290" marB="34290"/>
                    </a:tc>
                    <a:tc>
                      <a:txBody>
                        <a:bodyPr/>
                        <a:lstStyle/>
                        <a:p>
                          <a:pPr algn="ctr"/>
                          <a:r>
                            <a:rPr lang="en-US" sz="1200" dirty="0"/>
                            <a:t>7.7</a:t>
                          </a:r>
                          <a:endParaRPr lang="en-GB" sz="1200" dirty="0"/>
                        </a:p>
                      </a:txBody>
                      <a:tcPr marL="68580" marR="68580" marT="34290" marB="34290"/>
                    </a:tc>
                    <a:tc>
                      <a:txBody>
                        <a:bodyPr/>
                        <a:lstStyle/>
                        <a:p>
                          <a:pPr algn="ctr"/>
                          <a:r>
                            <a:rPr lang="en-US" sz="1200" dirty="0"/>
                            <a:t>3,1</a:t>
                          </a:r>
                          <a:endParaRPr lang="en-GB" sz="1200" dirty="0"/>
                        </a:p>
                      </a:txBody>
                      <a:tcPr marL="68580" marR="68580" marT="34290" marB="34290"/>
                    </a:tc>
                    <a:tc>
                      <a:txBody>
                        <a:bodyPr/>
                        <a:lstStyle/>
                        <a:p>
                          <a:pPr algn="ctr"/>
                          <a:r>
                            <a:rPr lang="en-US" sz="1200" dirty="0"/>
                            <a:t>(1.9) 0.4</a:t>
                          </a:r>
                          <a:endParaRPr lang="en-GB" sz="1200" dirty="0"/>
                        </a:p>
                      </a:txBody>
                      <a:tcPr marL="68580" marR="68580" marT="34290" marB="34290"/>
                    </a:tc>
                    <a:extLst>
                      <a:ext uri="{0D108BD9-81ED-4DB2-BD59-A6C34878D82A}">
                        <a16:rowId xmlns:a16="http://schemas.microsoft.com/office/drawing/2014/main" val="3746587155"/>
                      </a:ext>
                    </a:extLst>
                  </a:tr>
                  <a:tr h="240180">
                    <a:tc>
                      <a:txBody>
                        <a:bodyPr/>
                        <a:lstStyle/>
                        <a:p>
                          <a14:m>
                            <m:oMath xmlns:m="http://schemas.openxmlformats.org/officeDocument/2006/math">
                              <m:nary>
                                <m:naryPr>
                                  <m:limLoc m:val="undOvr"/>
                                  <m:subHide m:val="on"/>
                                  <m:supHide m:val="on"/>
                                  <m:ctrlPr>
                                    <a:rPr lang="en-US" sz="1200" i="1" smtClean="0">
                                      <a:latin typeface="Cambria Math" panose="02040503050406030204" pitchFamily="18" charset="0"/>
                                    </a:rPr>
                                  </m:ctrlPr>
                                </m:naryPr>
                                <m:sub/>
                                <m:sup/>
                                <m:e>
                                  <m:r>
                                    <a:rPr lang="en-US" sz="1200" b="0" i="1" smtClean="0">
                                      <a:latin typeface="Cambria Math" panose="02040503050406030204" pitchFamily="18" charset="0"/>
                                    </a:rPr>
                                    <m:t>𝐿</m:t>
                                  </m:r>
                                </m:e>
                              </m:nary>
                              <m:r>
                                <m:rPr>
                                  <m:sty m:val="p"/>
                                </m:rPr>
                                <a:rPr lang="en-US" sz="1200" b="0" i="0" smtClean="0">
                                  <a:latin typeface="Cambria Math" panose="02040503050406030204" pitchFamily="18" charset="0"/>
                                </a:rPr>
                                <m:t>d</m:t>
                              </m:r>
                              <m:r>
                                <a:rPr lang="en-US" sz="1200" b="0" i="1" smtClean="0">
                                  <a:latin typeface="Cambria Math" panose="02040503050406030204" pitchFamily="18" charset="0"/>
                                </a:rPr>
                                <m:t>𝑡</m:t>
                              </m:r>
                              <m:r>
                                <a:rPr lang="en-US" sz="1200" b="0" i="1" smtClean="0">
                                  <a:latin typeface="Cambria Math" panose="02040503050406030204" pitchFamily="18" charset="0"/>
                                </a:rPr>
                                <m:t> </m:t>
                              </m:r>
                            </m:oMath>
                          </a14:m>
                          <a:r>
                            <a:rPr lang="en-US" sz="1200" i="0" dirty="0"/>
                            <a:t> /</a:t>
                          </a:r>
                          <a:r>
                            <a:rPr lang="en-US" sz="1200" i="0" baseline="0" dirty="0"/>
                            <a:t> year</a:t>
                          </a:r>
                          <a:endParaRPr lang="en-GB" sz="1200" i="0" dirty="0"/>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fb</a:t>
                          </a:r>
                          <a:r>
                            <a:rPr lang="en-US" sz="1200" baseline="30000" dirty="0"/>
                            <a:t>-1</a:t>
                          </a:r>
                          <a:endParaRPr lang="en-GB" sz="1200" dirty="0"/>
                        </a:p>
                      </a:txBody>
                      <a:tcPr marL="68580" marR="68580" marT="34290" marB="34290"/>
                    </a:tc>
                    <a:tc>
                      <a:txBody>
                        <a:bodyPr/>
                        <a:lstStyle/>
                        <a:p>
                          <a:pPr algn="ctr"/>
                          <a:r>
                            <a:rPr lang="en-US" sz="1200" dirty="0"/>
                            <a:t>950</a:t>
                          </a:r>
                          <a:endParaRPr lang="en-GB" sz="1200" dirty="0"/>
                        </a:p>
                      </a:txBody>
                      <a:tcPr marL="68580" marR="68580" marT="34290" marB="34290"/>
                    </a:tc>
                    <a:tc>
                      <a:txBody>
                        <a:bodyPr/>
                        <a:lstStyle/>
                        <a:p>
                          <a:pPr algn="ctr"/>
                          <a:r>
                            <a:rPr lang="en-US" sz="1200" dirty="0"/>
                            <a:t>2000</a:t>
                          </a:r>
                          <a:endParaRPr lang="en-GB" sz="1200" dirty="0"/>
                        </a:p>
                      </a:txBody>
                      <a:tcPr marL="68580" marR="68580" marT="34290" marB="34290"/>
                    </a:tc>
                    <a:tc>
                      <a:txBody>
                        <a:bodyPr/>
                        <a:lstStyle/>
                        <a:p>
                          <a:pPr algn="ctr"/>
                          <a:r>
                            <a:rPr lang="en-US" sz="1200" dirty="0"/>
                            <a:t>1300</a:t>
                          </a:r>
                          <a:endParaRPr lang="en-GB" sz="1200" dirty="0"/>
                        </a:p>
                      </a:txBody>
                      <a:tcPr marL="68580" marR="68580" marT="34290" marB="34290"/>
                    </a:tc>
                    <a:tc>
                      <a:txBody>
                        <a:bodyPr/>
                        <a:lstStyle/>
                        <a:p>
                          <a:pPr algn="ctr"/>
                          <a:r>
                            <a:rPr lang="en-US" sz="1200" dirty="0"/>
                            <a:t>920</a:t>
                          </a:r>
                          <a:endParaRPr lang="en-GB" sz="1200" dirty="0"/>
                        </a:p>
                      </a:txBody>
                      <a:tcPr marL="68580" marR="68580" marT="34290" marB="34290"/>
                    </a:tc>
                    <a:tc>
                      <a:txBody>
                        <a:bodyPr/>
                        <a:lstStyle/>
                        <a:p>
                          <a:pPr algn="ctr"/>
                          <a:r>
                            <a:rPr lang="en-US" sz="1200" dirty="0"/>
                            <a:t>920</a:t>
                          </a:r>
                          <a:endParaRPr lang="en-GB" sz="1200" dirty="0"/>
                        </a:p>
                      </a:txBody>
                      <a:tcPr marL="68580" marR="68580" marT="34290" marB="34290"/>
                    </a:tc>
                    <a:tc>
                      <a:txBody>
                        <a:bodyPr/>
                        <a:lstStyle/>
                        <a:p>
                          <a:pPr algn="ctr"/>
                          <a:r>
                            <a:rPr lang="en-US" sz="1200" dirty="0"/>
                            <a:t>370</a:t>
                          </a:r>
                          <a:endParaRPr lang="en-GB" sz="1200" dirty="0"/>
                        </a:p>
                      </a:txBody>
                      <a:tcPr marL="68580" marR="68580" marT="34290" marB="34290"/>
                    </a:tc>
                    <a:tc>
                      <a:txBody>
                        <a:bodyPr/>
                        <a:lstStyle/>
                        <a:p>
                          <a:pPr algn="ctr"/>
                          <a:r>
                            <a:rPr lang="en-US" sz="1200" dirty="0"/>
                            <a:t>(240) 55</a:t>
                          </a:r>
                          <a:endParaRPr lang="en-GB" sz="1200" dirty="0"/>
                        </a:p>
                      </a:txBody>
                      <a:tcPr marL="68580" marR="68580" marT="34290" marB="34290"/>
                    </a:tc>
                    <a:extLst>
                      <a:ext uri="{0D108BD9-81ED-4DB2-BD59-A6C34878D82A}">
                        <a16:rowId xmlns:a16="http://schemas.microsoft.com/office/drawing/2014/main" val="1901361567"/>
                      </a:ext>
                    </a:extLst>
                  </a:tr>
                </a:tbl>
              </a:graphicData>
            </a:graphic>
          </p:graphicFrame>
        </mc:Choice>
        <mc:Fallback xmlns="">
          <p:graphicFrame>
            <p:nvGraphicFramePr>
              <p:cNvPr id="10" name="Table 9">
                <a:extLst>
                  <a:ext uri="{FF2B5EF4-FFF2-40B4-BE49-F238E27FC236}">
                    <a16:creationId xmlns:a16="http://schemas.microsoft.com/office/drawing/2014/main" id="{165735DF-5234-EAFF-68B6-3A05FC930354}"/>
                  </a:ext>
                </a:extLst>
              </p:cNvPr>
              <p:cNvGraphicFramePr>
                <a:graphicFrameLocks noGrp="1"/>
              </p:cNvGraphicFramePr>
              <p:nvPr>
                <p:extLst>
                  <p:ext uri="{D42A27DB-BD31-4B8C-83A1-F6EECF244321}">
                    <p14:modId xmlns:p14="http://schemas.microsoft.com/office/powerpoint/2010/main" val="2459826661"/>
                  </p:ext>
                </p:extLst>
              </p:nvPr>
            </p:nvGraphicFramePr>
            <p:xfrm>
              <a:off x="323885" y="4041071"/>
              <a:ext cx="8698257" cy="810896"/>
            </p:xfrm>
            <a:graphic>
              <a:graphicData uri="http://schemas.openxmlformats.org/drawingml/2006/table">
                <a:tbl>
                  <a:tblPr firstRow="1" bandRow="1">
                    <a:tableStyleId>{5C22544A-7EE6-4342-B048-85BDC9FD1C3A}</a:tableStyleId>
                  </a:tblPr>
                  <a:tblGrid>
                    <a:gridCol w="1517689">
                      <a:extLst>
                        <a:ext uri="{9D8B030D-6E8A-4147-A177-3AD203B41FA5}">
                          <a16:colId xmlns:a16="http://schemas.microsoft.com/office/drawing/2014/main" val="624399581"/>
                        </a:ext>
                      </a:extLst>
                    </a:gridCol>
                    <a:gridCol w="678337">
                      <a:extLst>
                        <a:ext uri="{9D8B030D-6E8A-4147-A177-3AD203B41FA5}">
                          <a16:colId xmlns:a16="http://schemas.microsoft.com/office/drawing/2014/main" val="1347605039"/>
                        </a:ext>
                      </a:extLst>
                    </a:gridCol>
                    <a:gridCol w="790228">
                      <a:extLst>
                        <a:ext uri="{9D8B030D-6E8A-4147-A177-3AD203B41FA5}">
                          <a16:colId xmlns:a16="http://schemas.microsoft.com/office/drawing/2014/main" val="4254554767"/>
                        </a:ext>
                      </a:extLst>
                    </a:gridCol>
                    <a:gridCol w="879638">
                      <a:extLst>
                        <a:ext uri="{9D8B030D-6E8A-4147-A177-3AD203B41FA5}">
                          <a16:colId xmlns:a16="http://schemas.microsoft.com/office/drawing/2014/main" val="4085926910"/>
                        </a:ext>
                      </a:extLst>
                    </a:gridCol>
                    <a:gridCol w="966473">
                      <a:extLst>
                        <a:ext uri="{9D8B030D-6E8A-4147-A177-3AD203B41FA5}">
                          <a16:colId xmlns:a16="http://schemas.microsoft.com/office/drawing/2014/main" val="3238652499"/>
                        </a:ext>
                      </a:extLst>
                    </a:gridCol>
                    <a:gridCol w="966473">
                      <a:extLst>
                        <a:ext uri="{9D8B030D-6E8A-4147-A177-3AD203B41FA5}">
                          <a16:colId xmlns:a16="http://schemas.microsoft.com/office/drawing/2014/main" val="910977074"/>
                        </a:ext>
                      </a:extLst>
                    </a:gridCol>
                    <a:gridCol w="873026">
                      <a:extLst>
                        <a:ext uri="{9D8B030D-6E8A-4147-A177-3AD203B41FA5}">
                          <a16:colId xmlns:a16="http://schemas.microsoft.com/office/drawing/2014/main" val="3601657284"/>
                        </a:ext>
                      </a:extLst>
                    </a:gridCol>
                    <a:gridCol w="839180">
                      <a:extLst>
                        <a:ext uri="{9D8B030D-6E8A-4147-A177-3AD203B41FA5}">
                          <a16:colId xmlns:a16="http://schemas.microsoft.com/office/drawing/2014/main" val="2013723197"/>
                        </a:ext>
                      </a:extLst>
                    </a:gridCol>
                    <a:gridCol w="1187213">
                      <a:extLst>
                        <a:ext uri="{9D8B030D-6E8A-4147-A177-3AD203B41FA5}">
                          <a16:colId xmlns:a16="http://schemas.microsoft.com/office/drawing/2014/main" val="2505496907"/>
                        </a:ext>
                      </a:extLst>
                    </a:gridCol>
                  </a:tblGrid>
                  <a:tr h="251460">
                    <a:tc>
                      <a:txBody>
                        <a:bodyPr/>
                        <a:lstStyle/>
                        <a:p>
                          <a:r>
                            <a:rPr lang="en-US" sz="1200" dirty="0"/>
                            <a:t>Parameter</a:t>
                          </a:r>
                          <a:endParaRPr lang="en-GB" sz="1200" dirty="0"/>
                        </a:p>
                      </a:txBody>
                      <a:tcPr marL="68580" marR="68580" marT="34290" marB="34290"/>
                    </a:tc>
                    <a:tc>
                      <a:txBody>
                        <a:bodyPr/>
                        <a:lstStyle/>
                        <a:p>
                          <a:pPr algn="ctr"/>
                          <a:r>
                            <a:rPr lang="en-US" sz="1200" dirty="0"/>
                            <a:t>Unit</a:t>
                          </a:r>
                          <a:endParaRPr lang="en-GB" sz="1200" dirty="0"/>
                        </a:p>
                      </a:txBody>
                      <a:tcPr marL="68580" marR="68580" marT="34290" marB="34290"/>
                    </a:tc>
                    <a:tc>
                      <a:txBody>
                        <a:bodyPr/>
                        <a:lstStyle/>
                        <a:p>
                          <a:pPr algn="ctr"/>
                          <a:r>
                            <a:rPr lang="en-US" sz="1200" dirty="0"/>
                            <a:t>F12LL</a:t>
                          </a:r>
                          <a:endParaRPr lang="en-GB" sz="1200" dirty="0"/>
                        </a:p>
                      </a:txBody>
                      <a:tcPr marL="68580" marR="68580" marT="34290" marB="34290"/>
                    </a:tc>
                    <a:tc>
                      <a:txBody>
                        <a:bodyPr/>
                        <a:lstStyle/>
                        <a:p>
                          <a:pPr algn="ctr"/>
                          <a:r>
                            <a:rPr lang="en-US" sz="1200" dirty="0"/>
                            <a:t>F12HL</a:t>
                          </a:r>
                          <a:endParaRPr lang="en-GB" sz="1200" dirty="0"/>
                        </a:p>
                      </a:txBody>
                      <a:tcPr marL="68580" marR="68580" marT="34290" marB="34290"/>
                    </a:tc>
                    <a:tc>
                      <a:txBody>
                        <a:bodyPr/>
                        <a:lstStyle/>
                        <a:p>
                          <a:pPr algn="ctr"/>
                          <a:r>
                            <a:rPr lang="en-US" sz="1200" dirty="0"/>
                            <a:t>F12PU</a:t>
                          </a:r>
                          <a:endParaRPr lang="en-GB" sz="1200" dirty="0"/>
                        </a:p>
                      </a:txBody>
                      <a:tcPr marL="68580" marR="68580" marT="34290" marB="34290"/>
                    </a:tc>
                    <a:tc>
                      <a:txBody>
                        <a:bodyPr/>
                        <a:lstStyle/>
                        <a:p>
                          <a:pPr algn="ctr"/>
                          <a:r>
                            <a:rPr lang="en-US" sz="1200" dirty="0"/>
                            <a:t>F14</a:t>
                          </a:r>
                          <a:endParaRPr lang="en-GB" sz="1200" dirty="0"/>
                        </a:p>
                      </a:txBody>
                      <a:tcPr marL="68580" marR="68580" marT="34290" marB="34290"/>
                    </a:tc>
                    <a:tc>
                      <a:txBody>
                        <a:bodyPr/>
                        <a:lstStyle/>
                        <a:p>
                          <a:pPr algn="ctr"/>
                          <a:r>
                            <a:rPr lang="en-US" sz="1200" dirty="0"/>
                            <a:t>F17</a:t>
                          </a:r>
                          <a:endParaRPr lang="en-GB" sz="1200" dirty="0"/>
                        </a:p>
                      </a:txBody>
                      <a:tcPr marL="68580" marR="68580" marT="34290" marB="34290"/>
                    </a:tc>
                    <a:tc>
                      <a:txBody>
                        <a:bodyPr/>
                        <a:lstStyle/>
                        <a:p>
                          <a:pPr algn="ctr"/>
                          <a:r>
                            <a:rPr lang="en-US" sz="1200" dirty="0"/>
                            <a:t>F20</a:t>
                          </a:r>
                          <a:endParaRPr lang="en-GB" sz="1200" dirty="0"/>
                        </a:p>
                      </a:txBody>
                      <a:tcPr marL="68580" marR="68580" marT="34290" marB="34290"/>
                    </a:tc>
                    <a:tc>
                      <a:txBody>
                        <a:bodyPr/>
                        <a:lstStyle/>
                        <a:p>
                          <a:pPr algn="ctr"/>
                          <a:r>
                            <a:rPr lang="en-US" sz="1200" dirty="0"/>
                            <a:t>(HL-)LHC</a:t>
                          </a:r>
                          <a:endParaRPr lang="en-GB" sz="1200" dirty="0"/>
                        </a:p>
                      </a:txBody>
                      <a:tcPr marL="68580" marR="68580" marT="34290" marB="34290"/>
                    </a:tc>
                    <a:extLst>
                      <a:ext uri="{0D108BD9-81ED-4DB2-BD59-A6C34878D82A}">
                        <a16:rowId xmlns:a16="http://schemas.microsoft.com/office/drawing/2014/main" val="2599257747"/>
                      </a:ext>
                    </a:extLst>
                  </a:tr>
                  <a:tr h="279718">
                    <a:tc>
                      <a:txBody>
                        <a:bodyPr/>
                        <a:lstStyle/>
                        <a:p>
                          <a:endParaRPr lang="en-CH"/>
                        </a:p>
                      </a:txBody>
                      <a:tcPr marL="68580" marR="68580" marT="34290" marB="34290">
                        <a:blipFill>
                          <a:blip r:embed="rId3"/>
                          <a:stretch>
                            <a:fillRect l="-833" t="-121739" r="-473333" b="-273913"/>
                          </a:stretch>
                        </a:blip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fb</a:t>
                          </a:r>
                          <a:r>
                            <a:rPr lang="en-US" sz="1200" baseline="30000" dirty="0"/>
                            <a:t>-1</a:t>
                          </a:r>
                          <a:endParaRPr lang="en-GB" sz="1200" dirty="0"/>
                        </a:p>
                      </a:txBody>
                      <a:tcPr marL="68580" marR="68580" marT="34290" marB="34290"/>
                    </a:tc>
                    <a:tc>
                      <a:txBody>
                        <a:bodyPr/>
                        <a:lstStyle/>
                        <a:p>
                          <a:pPr algn="ctr"/>
                          <a:r>
                            <a:rPr lang="en-US" sz="1200" dirty="0"/>
                            <a:t>7.9</a:t>
                          </a:r>
                          <a:endParaRPr lang="en-GB" sz="1200" dirty="0"/>
                        </a:p>
                      </a:txBody>
                      <a:tcPr marL="68580" marR="68580" marT="34290" marB="34290"/>
                    </a:tc>
                    <a:tc>
                      <a:txBody>
                        <a:bodyPr/>
                        <a:lstStyle/>
                        <a:p>
                          <a:pPr algn="ctr"/>
                          <a:r>
                            <a:rPr lang="en-US" sz="1200" dirty="0"/>
                            <a:t>17.1</a:t>
                          </a:r>
                          <a:endParaRPr lang="en-GB" sz="1200" dirty="0"/>
                        </a:p>
                      </a:txBody>
                      <a:tcPr marL="68580" marR="68580" marT="34290" marB="34290"/>
                    </a:tc>
                    <a:tc>
                      <a:txBody>
                        <a:bodyPr/>
                        <a:lstStyle/>
                        <a:p>
                          <a:pPr algn="ctr"/>
                          <a:r>
                            <a:rPr lang="en-US" sz="1200" dirty="0"/>
                            <a:t>10.8</a:t>
                          </a:r>
                          <a:endParaRPr lang="en-GB" sz="1200" dirty="0"/>
                        </a:p>
                      </a:txBody>
                      <a:tcPr marL="68580" marR="68580" marT="34290" marB="34290"/>
                    </a:tc>
                    <a:tc>
                      <a:txBody>
                        <a:bodyPr/>
                        <a:lstStyle/>
                        <a:p>
                          <a:pPr algn="ctr"/>
                          <a:r>
                            <a:rPr lang="en-US" sz="1200" dirty="0"/>
                            <a:t>7.7</a:t>
                          </a:r>
                          <a:endParaRPr lang="en-GB" sz="1200" dirty="0"/>
                        </a:p>
                      </a:txBody>
                      <a:tcPr marL="68580" marR="68580" marT="34290" marB="34290"/>
                    </a:tc>
                    <a:tc>
                      <a:txBody>
                        <a:bodyPr/>
                        <a:lstStyle/>
                        <a:p>
                          <a:pPr algn="ctr"/>
                          <a:r>
                            <a:rPr lang="en-US" sz="1200" dirty="0"/>
                            <a:t>7.7</a:t>
                          </a:r>
                          <a:endParaRPr lang="en-GB" sz="1200" dirty="0"/>
                        </a:p>
                      </a:txBody>
                      <a:tcPr marL="68580" marR="68580" marT="34290" marB="34290"/>
                    </a:tc>
                    <a:tc>
                      <a:txBody>
                        <a:bodyPr/>
                        <a:lstStyle/>
                        <a:p>
                          <a:pPr algn="ctr"/>
                          <a:r>
                            <a:rPr lang="en-US" sz="1200" dirty="0"/>
                            <a:t>3,1</a:t>
                          </a:r>
                          <a:endParaRPr lang="en-GB" sz="1200" dirty="0"/>
                        </a:p>
                      </a:txBody>
                      <a:tcPr marL="68580" marR="68580" marT="34290" marB="34290"/>
                    </a:tc>
                    <a:tc>
                      <a:txBody>
                        <a:bodyPr/>
                        <a:lstStyle/>
                        <a:p>
                          <a:pPr algn="ctr"/>
                          <a:r>
                            <a:rPr lang="en-US" sz="1200" dirty="0"/>
                            <a:t>(1.9) 0.4</a:t>
                          </a:r>
                          <a:endParaRPr lang="en-GB" sz="1200" dirty="0"/>
                        </a:p>
                      </a:txBody>
                      <a:tcPr marL="68580" marR="68580" marT="34290" marB="34290"/>
                    </a:tc>
                    <a:extLst>
                      <a:ext uri="{0D108BD9-81ED-4DB2-BD59-A6C34878D82A}">
                        <a16:rowId xmlns:a16="http://schemas.microsoft.com/office/drawing/2014/main" val="3746587155"/>
                      </a:ext>
                    </a:extLst>
                  </a:tr>
                  <a:tr h="279718">
                    <a:tc>
                      <a:txBody>
                        <a:bodyPr/>
                        <a:lstStyle/>
                        <a:p>
                          <a:endParaRPr lang="en-CH"/>
                        </a:p>
                      </a:txBody>
                      <a:tcPr marL="68580" marR="68580" marT="34290" marB="34290">
                        <a:blipFill>
                          <a:blip r:embed="rId3"/>
                          <a:stretch>
                            <a:fillRect l="-833" t="-231818" r="-473333" b="-186364"/>
                          </a:stretch>
                        </a:blip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fb</a:t>
                          </a:r>
                          <a:r>
                            <a:rPr lang="en-US" sz="1200" baseline="30000" dirty="0"/>
                            <a:t>-1</a:t>
                          </a:r>
                          <a:endParaRPr lang="en-GB" sz="1200" dirty="0"/>
                        </a:p>
                      </a:txBody>
                      <a:tcPr marL="68580" marR="68580" marT="34290" marB="34290"/>
                    </a:tc>
                    <a:tc>
                      <a:txBody>
                        <a:bodyPr/>
                        <a:lstStyle/>
                        <a:p>
                          <a:pPr algn="ctr"/>
                          <a:r>
                            <a:rPr lang="en-US" sz="1200" dirty="0"/>
                            <a:t>950</a:t>
                          </a:r>
                          <a:endParaRPr lang="en-GB" sz="1200" dirty="0"/>
                        </a:p>
                      </a:txBody>
                      <a:tcPr marL="68580" marR="68580" marT="34290" marB="34290"/>
                    </a:tc>
                    <a:tc>
                      <a:txBody>
                        <a:bodyPr/>
                        <a:lstStyle/>
                        <a:p>
                          <a:pPr algn="ctr"/>
                          <a:r>
                            <a:rPr lang="en-US" sz="1200" dirty="0"/>
                            <a:t>2000</a:t>
                          </a:r>
                          <a:endParaRPr lang="en-GB" sz="1200" dirty="0"/>
                        </a:p>
                      </a:txBody>
                      <a:tcPr marL="68580" marR="68580" marT="34290" marB="34290"/>
                    </a:tc>
                    <a:tc>
                      <a:txBody>
                        <a:bodyPr/>
                        <a:lstStyle/>
                        <a:p>
                          <a:pPr algn="ctr"/>
                          <a:r>
                            <a:rPr lang="en-US" sz="1200" dirty="0"/>
                            <a:t>1300</a:t>
                          </a:r>
                          <a:endParaRPr lang="en-GB" sz="1200" dirty="0"/>
                        </a:p>
                      </a:txBody>
                      <a:tcPr marL="68580" marR="68580" marT="34290" marB="34290"/>
                    </a:tc>
                    <a:tc>
                      <a:txBody>
                        <a:bodyPr/>
                        <a:lstStyle/>
                        <a:p>
                          <a:pPr algn="ctr"/>
                          <a:r>
                            <a:rPr lang="en-US" sz="1200" dirty="0"/>
                            <a:t>920</a:t>
                          </a:r>
                          <a:endParaRPr lang="en-GB" sz="1200" dirty="0"/>
                        </a:p>
                      </a:txBody>
                      <a:tcPr marL="68580" marR="68580" marT="34290" marB="34290"/>
                    </a:tc>
                    <a:tc>
                      <a:txBody>
                        <a:bodyPr/>
                        <a:lstStyle/>
                        <a:p>
                          <a:pPr algn="ctr"/>
                          <a:r>
                            <a:rPr lang="en-US" sz="1200" dirty="0"/>
                            <a:t>920</a:t>
                          </a:r>
                          <a:endParaRPr lang="en-GB" sz="1200" dirty="0"/>
                        </a:p>
                      </a:txBody>
                      <a:tcPr marL="68580" marR="68580" marT="34290" marB="34290"/>
                    </a:tc>
                    <a:tc>
                      <a:txBody>
                        <a:bodyPr/>
                        <a:lstStyle/>
                        <a:p>
                          <a:pPr algn="ctr"/>
                          <a:r>
                            <a:rPr lang="en-US" sz="1200" dirty="0"/>
                            <a:t>370</a:t>
                          </a:r>
                          <a:endParaRPr lang="en-GB" sz="1200" dirty="0"/>
                        </a:p>
                      </a:txBody>
                      <a:tcPr marL="68580" marR="68580" marT="34290" marB="34290"/>
                    </a:tc>
                    <a:tc>
                      <a:txBody>
                        <a:bodyPr/>
                        <a:lstStyle/>
                        <a:p>
                          <a:pPr algn="ctr"/>
                          <a:r>
                            <a:rPr lang="en-US" sz="1200" dirty="0"/>
                            <a:t>(240) 55</a:t>
                          </a:r>
                          <a:endParaRPr lang="en-GB" sz="1200" dirty="0"/>
                        </a:p>
                      </a:txBody>
                      <a:tcPr marL="68580" marR="68580" marT="34290" marB="34290"/>
                    </a:tc>
                    <a:extLst>
                      <a:ext uri="{0D108BD9-81ED-4DB2-BD59-A6C34878D82A}">
                        <a16:rowId xmlns:a16="http://schemas.microsoft.com/office/drawing/2014/main" val="1901361567"/>
                      </a:ext>
                    </a:extLst>
                  </a:tr>
                </a:tbl>
              </a:graphicData>
            </a:graphic>
          </p:graphicFrame>
        </mc:Fallback>
      </mc:AlternateContent>
      <p:pic>
        <p:nvPicPr>
          <p:cNvPr id="9" name="Picture 8" descr="A graph of different colored lines&#10;&#10;Description automatically generated">
            <a:extLst>
              <a:ext uri="{FF2B5EF4-FFF2-40B4-BE49-F238E27FC236}">
                <a16:creationId xmlns:a16="http://schemas.microsoft.com/office/drawing/2014/main" id="{61563568-23B1-9E0E-53C9-AAE072E98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118" y="892109"/>
            <a:ext cx="4355067" cy="3269072"/>
          </a:xfrm>
          <a:prstGeom prst="rect">
            <a:avLst/>
          </a:prstGeom>
        </p:spPr>
      </p:pic>
      <p:cxnSp>
        <p:nvCxnSpPr>
          <p:cNvPr id="12" name="Straight Connector 11">
            <a:extLst>
              <a:ext uri="{FF2B5EF4-FFF2-40B4-BE49-F238E27FC236}">
                <a16:creationId xmlns:a16="http://schemas.microsoft.com/office/drawing/2014/main" id="{E0CB9176-01FF-3617-5750-A0066EF6BE8B}"/>
              </a:ext>
            </a:extLst>
          </p:cNvPr>
          <p:cNvCxnSpPr>
            <a:cxnSpLocks/>
          </p:cNvCxnSpPr>
          <p:nvPr/>
        </p:nvCxnSpPr>
        <p:spPr>
          <a:xfrm>
            <a:off x="323885" y="2835966"/>
            <a:ext cx="2846473"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7F438DE-5341-E9D7-E91E-A7C515AAAD4E}"/>
              </a:ext>
            </a:extLst>
          </p:cNvPr>
          <p:cNvSpPr txBox="1"/>
          <p:nvPr/>
        </p:nvSpPr>
        <p:spPr>
          <a:xfrm>
            <a:off x="821635" y="2544238"/>
            <a:ext cx="1139687" cy="369332"/>
          </a:xfrm>
          <a:prstGeom prst="rect">
            <a:avLst/>
          </a:prstGeom>
          <a:noFill/>
        </p:spPr>
        <p:txBody>
          <a:bodyPr wrap="square" rtlCol="0">
            <a:spAutoFit/>
          </a:bodyPr>
          <a:lstStyle/>
          <a:p>
            <a:r>
              <a:rPr lang="en-CH" dirty="0"/>
              <a:t>&lt;µ&gt; = 955</a:t>
            </a:r>
          </a:p>
        </p:txBody>
      </p:sp>
      <p:cxnSp>
        <p:nvCxnSpPr>
          <p:cNvPr id="18" name="Straight Connector 17">
            <a:extLst>
              <a:ext uri="{FF2B5EF4-FFF2-40B4-BE49-F238E27FC236}">
                <a16:creationId xmlns:a16="http://schemas.microsoft.com/office/drawing/2014/main" id="{32DC6FF5-FA0E-E194-8F8E-51CBED01D51A}"/>
              </a:ext>
            </a:extLst>
          </p:cNvPr>
          <p:cNvCxnSpPr>
            <a:cxnSpLocks/>
          </p:cNvCxnSpPr>
          <p:nvPr/>
        </p:nvCxnSpPr>
        <p:spPr>
          <a:xfrm>
            <a:off x="323885" y="1400332"/>
            <a:ext cx="2846473"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37FA7AA-059D-0CD3-613D-DAEE8C303E10}"/>
              </a:ext>
            </a:extLst>
          </p:cNvPr>
          <p:cNvSpPr txBox="1"/>
          <p:nvPr/>
        </p:nvSpPr>
        <p:spPr>
          <a:xfrm>
            <a:off x="609276" y="1344260"/>
            <a:ext cx="1299038" cy="369332"/>
          </a:xfrm>
          <a:prstGeom prst="rect">
            <a:avLst/>
          </a:prstGeom>
          <a:noFill/>
        </p:spPr>
        <p:txBody>
          <a:bodyPr wrap="square" rtlCol="0">
            <a:spAutoFit/>
          </a:bodyPr>
          <a:lstStyle/>
          <a:p>
            <a:r>
              <a:rPr lang="en-CH" dirty="0"/>
              <a:t>&lt;µ&gt; = 2820</a:t>
            </a:r>
          </a:p>
        </p:txBody>
      </p:sp>
      <p:sp>
        <p:nvSpPr>
          <p:cNvPr id="21" name="TextBox 20">
            <a:extLst>
              <a:ext uri="{FF2B5EF4-FFF2-40B4-BE49-F238E27FC236}">
                <a16:creationId xmlns:a16="http://schemas.microsoft.com/office/drawing/2014/main" id="{2BEF1163-88E3-00B8-C198-05DC33235E8D}"/>
              </a:ext>
            </a:extLst>
          </p:cNvPr>
          <p:cNvSpPr txBox="1"/>
          <p:nvPr/>
        </p:nvSpPr>
        <p:spPr>
          <a:xfrm rot="16200000">
            <a:off x="-1384320" y="2590565"/>
            <a:ext cx="3054145" cy="369332"/>
          </a:xfrm>
          <a:prstGeom prst="rect">
            <a:avLst/>
          </a:prstGeom>
          <a:noFill/>
        </p:spPr>
        <p:txBody>
          <a:bodyPr wrap="square" rtlCol="0">
            <a:spAutoFit/>
          </a:bodyPr>
          <a:lstStyle/>
          <a:p>
            <a:r>
              <a:rPr lang="en-CH" dirty="0"/>
              <a:t>Courtesy F. Zimmermann (</a:t>
            </a:r>
            <a:r>
              <a:rPr lang="en-CH" dirty="0">
                <a:hlinkClick r:id="rId5"/>
              </a:rPr>
              <a:t>link</a:t>
            </a:r>
            <a:r>
              <a:rPr lang="en-CH" dirty="0"/>
              <a:t>)</a:t>
            </a:r>
          </a:p>
        </p:txBody>
      </p:sp>
    </p:spTree>
    <p:extLst>
      <p:ext uri="{BB962C8B-B14F-4D97-AF65-F5344CB8AC3E}">
        <p14:creationId xmlns:p14="http://schemas.microsoft.com/office/powerpoint/2010/main" val="243929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859AAE2-753E-9847-A734-2A2B354C1D56}"/>
              </a:ext>
            </a:extLst>
          </p:cNvPr>
          <p:cNvPicPr>
            <a:picLocks noChangeAspect="1"/>
          </p:cNvPicPr>
          <p:nvPr/>
        </p:nvPicPr>
        <p:blipFill>
          <a:blip r:embed="rId2"/>
          <a:srcRect t="9932"/>
          <a:stretch/>
        </p:blipFill>
        <p:spPr>
          <a:xfrm>
            <a:off x="6254329" y="3050873"/>
            <a:ext cx="2881405" cy="1882290"/>
          </a:xfrm>
          <a:prstGeom prst="rect">
            <a:avLst/>
          </a:prstGeom>
        </p:spPr>
      </p:pic>
      <p:sp>
        <p:nvSpPr>
          <p:cNvPr id="2" name="Title 1">
            <a:extLst>
              <a:ext uri="{FF2B5EF4-FFF2-40B4-BE49-F238E27FC236}">
                <a16:creationId xmlns:a16="http://schemas.microsoft.com/office/drawing/2014/main" id="{601D7C03-F832-1340-8642-7085A4D07F55}"/>
              </a:ext>
            </a:extLst>
          </p:cNvPr>
          <p:cNvSpPr>
            <a:spLocks noGrp="1"/>
          </p:cNvSpPr>
          <p:nvPr>
            <p:ph type="title"/>
          </p:nvPr>
        </p:nvSpPr>
        <p:spPr/>
        <p:txBody>
          <a:bodyPr>
            <a:normAutofit fontScale="90000"/>
          </a:bodyPr>
          <a:lstStyle/>
          <a:p>
            <a:r>
              <a:rPr lang="en-CH" dirty="0"/>
              <a:t>CDR Parameter Table (100km, 100TeV)</a:t>
            </a:r>
          </a:p>
        </p:txBody>
      </p:sp>
      <p:sp>
        <p:nvSpPr>
          <p:cNvPr id="3" name="Content Placeholder 2">
            <a:extLst>
              <a:ext uri="{FF2B5EF4-FFF2-40B4-BE49-F238E27FC236}">
                <a16:creationId xmlns:a16="http://schemas.microsoft.com/office/drawing/2014/main" id="{4EA3EE3D-E9C5-CB4D-8C40-BA066481BE38}"/>
              </a:ext>
            </a:extLst>
          </p:cNvPr>
          <p:cNvSpPr>
            <a:spLocks noGrp="1"/>
          </p:cNvSpPr>
          <p:nvPr>
            <p:ph idx="1"/>
          </p:nvPr>
        </p:nvSpPr>
        <p:spPr>
          <a:xfrm>
            <a:off x="74863" y="3118565"/>
            <a:ext cx="6482068" cy="1376128"/>
          </a:xfrm>
        </p:spPr>
        <p:txBody>
          <a:bodyPr>
            <a:normAutofit fontScale="77500" lnSpcReduction="20000"/>
          </a:bodyPr>
          <a:lstStyle/>
          <a:p>
            <a:pPr marL="0" indent="0">
              <a:buNone/>
            </a:pPr>
            <a:r>
              <a:rPr lang="en-CH" sz="2000" b="1" dirty="0"/>
              <a:t>Unprecedented particle flux and radiation levels</a:t>
            </a:r>
          </a:p>
          <a:p>
            <a:r>
              <a:rPr lang="en-CH" sz="2000" b="1" dirty="0"/>
              <a:t>10 GHz/cm</a:t>
            </a:r>
            <a:r>
              <a:rPr lang="en-CH" sz="2000" b="1" baseline="30000" dirty="0"/>
              <a:t>2</a:t>
            </a:r>
            <a:r>
              <a:rPr lang="en-CH" sz="2000" b="1" dirty="0"/>
              <a:t> charged particles at 2.5cm</a:t>
            </a:r>
          </a:p>
          <a:p>
            <a:r>
              <a:rPr lang="en-CH" sz="2000" b="1" dirty="0"/>
              <a:t>≈ 10</a:t>
            </a:r>
            <a:r>
              <a:rPr lang="en-CH" sz="2000" b="1" baseline="30000" dirty="0"/>
              <a:t>18 </a:t>
            </a:r>
            <a:r>
              <a:rPr lang="en-CH" sz="2000" b="1" dirty="0"/>
              <a:t>cm</a:t>
            </a:r>
            <a:r>
              <a:rPr lang="en-CH" sz="2000" b="1" baseline="30000" dirty="0"/>
              <a:t>-2</a:t>
            </a:r>
            <a:r>
              <a:rPr lang="en-CH" sz="2000" b="1" dirty="0"/>
              <a:t> 1 MeV-n.eq. fluence for 30ab</a:t>
            </a:r>
            <a:r>
              <a:rPr lang="en-CH" sz="2000" b="1" baseline="30000" dirty="0"/>
              <a:t>-1 </a:t>
            </a:r>
            <a:r>
              <a:rPr lang="en-CH" sz="2000" b="1" dirty="0"/>
              <a:t>(1st tracker layer, fwd calo)</a:t>
            </a:r>
          </a:p>
          <a:p>
            <a:r>
              <a:rPr lang="en-CH" sz="2000" b="1" dirty="0"/>
              <a:t>“Light” SM particles produced with increased forward boost </a:t>
            </a:r>
          </a:p>
          <a:p>
            <a:pPr lvl="1"/>
            <a:r>
              <a:rPr lang="en-CH" sz="1600" b="1" dirty="0">
                <a:sym typeface="Wingdings" pitchFamily="2" charset="2"/>
              </a:rPr>
              <a:t></a:t>
            </a:r>
            <a:r>
              <a:rPr lang="en-CH" sz="1600" b="1" dirty="0"/>
              <a:t> spreads out particles by 1-1.5 units of rapidity</a:t>
            </a:r>
          </a:p>
          <a:p>
            <a:endParaRPr lang="en-CH" sz="2000" b="1" dirty="0"/>
          </a:p>
        </p:txBody>
      </p:sp>
      <p:sp>
        <p:nvSpPr>
          <p:cNvPr id="4" name="Footer Placeholder 3">
            <a:extLst>
              <a:ext uri="{FF2B5EF4-FFF2-40B4-BE49-F238E27FC236}">
                <a16:creationId xmlns:a16="http://schemas.microsoft.com/office/drawing/2014/main" id="{6BD2F6EC-49DC-6C45-9787-C28E2462457E}"/>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4A4AB837-D263-0043-96DF-640DE7455F31}"/>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B0CE4DE7-8F03-9246-BF04-372D07C8C64A}"/>
              </a:ext>
            </a:extLst>
          </p:cNvPr>
          <p:cNvSpPr>
            <a:spLocks noGrp="1"/>
          </p:cNvSpPr>
          <p:nvPr>
            <p:ph type="sldNum" sz="quarter" idx="12"/>
          </p:nvPr>
        </p:nvSpPr>
        <p:spPr/>
        <p:txBody>
          <a:bodyPr/>
          <a:lstStyle/>
          <a:p>
            <a:fld id="{50FBCA65-25DC-8649-AF55-14151E10B8BF}" type="slidenum">
              <a:rPr lang="en-US" smtClean="0"/>
              <a:pPr/>
              <a:t>15</a:t>
            </a:fld>
            <a:endParaRPr lang="en-US" dirty="0"/>
          </a:p>
        </p:txBody>
      </p:sp>
      <p:pic>
        <p:nvPicPr>
          <p:cNvPr id="11" name="Picture 10">
            <a:extLst>
              <a:ext uri="{FF2B5EF4-FFF2-40B4-BE49-F238E27FC236}">
                <a16:creationId xmlns:a16="http://schemas.microsoft.com/office/drawing/2014/main" id="{2EDE6A22-3638-4746-BF5D-B88AB93BC3A9}"/>
              </a:ext>
            </a:extLst>
          </p:cNvPr>
          <p:cNvPicPr>
            <a:picLocks noChangeAspect="1"/>
          </p:cNvPicPr>
          <p:nvPr/>
        </p:nvPicPr>
        <p:blipFill rotWithShape="1">
          <a:blip r:embed="rId3"/>
          <a:srcRect t="42636" r="1419" b="36978"/>
          <a:stretch/>
        </p:blipFill>
        <p:spPr>
          <a:xfrm>
            <a:off x="0" y="1176161"/>
            <a:ext cx="6514214" cy="1938458"/>
          </a:xfrm>
          <a:prstGeom prst="rect">
            <a:avLst/>
          </a:prstGeom>
        </p:spPr>
      </p:pic>
      <p:pic>
        <p:nvPicPr>
          <p:cNvPr id="12" name="Picture 11">
            <a:extLst>
              <a:ext uri="{FF2B5EF4-FFF2-40B4-BE49-F238E27FC236}">
                <a16:creationId xmlns:a16="http://schemas.microsoft.com/office/drawing/2014/main" id="{06080511-1E78-9A4A-8EDC-BCEDC5631B84}"/>
              </a:ext>
            </a:extLst>
          </p:cNvPr>
          <p:cNvPicPr>
            <a:picLocks noChangeAspect="1"/>
          </p:cNvPicPr>
          <p:nvPr/>
        </p:nvPicPr>
        <p:blipFill rotWithShape="1">
          <a:blip r:embed="rId3"/>
          <a:srcRect b="94362"/>
          <a:stretch/>
        </p:blipFill>
        <p:spPr>
          <a:xfrm>
            <a:off x="0" y="658014"/>
            <a:ext cx="6607968" cy="536076"/>
          </a:xfrm>
          <a:prstGeom prst="rect">
            <a:avLst/>
          </a:prstGeom>
        </p:spPr>
      </p:pic>
      <p:sp>
        <p:nvSpPr>
          <p:cNvPr id="13" name="Rectangle 12">
            <a:extLst>
              <a:ext uri="{FF2B5EF4-FFF2-40B4-BE49-F238E27FC236}">
                <a16:creationId xmlns:a16="http://schemas.microsoft.com/office/drawing/2014/main" id="{A6753961-AD53-B249-85E2-A807B3A4FA24}"/>
              </a:ext>
            </a:extLst>
          </p:cNvPr>
          <p:cNvSpPr/>
          <p:nvPr/>
        </p:nvSpPr>
        <p:spPr>
          <a:xfrm>
            <a:off x="125501" y="1590306"/>
            <a:ext cx="6329087" cy="179288"/>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D049EE41-4FE1-524E-ACEA-1A7B4399F07A}"/>
              </a:ext>
            </a:extLst>
          </p:cNvPr>
          <p:cNvSpPr/>
          <p:nvPr/>
        </p:nvSpPr>
        <p:spPr>
          <a:xfrm>
            <a:off x="125500" y="2333155"/>
            <a:ext cx="6329087" cy="736322"/>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15" name="Picture 14">
            <a:extLst>
              <a:ext uri="{FF2B5EF4-FFF2-40B4-BE49-F238E27FC236}">
                <a16:creationId xmlns:a16="http://schemas.microsoft.com/office/drawing/2014/main" id="{0193C1AF-A105-2943-A244-1CA36C152115}"/>
              </a:ext>
            </a:extLst>
          </p:cNvPr>
          <p:cNvPicPr>
            <a:picLocks noChangeAspect="1"/>
          </p:cNvPicPr>
          <p:nvPr/>
        </p:nvPicPr>
        <p:blipFill>
          <a:blip r:embed="rId4"/>
          <a:stretch>
            <a:fillRect/>
          </a:stretch>
        </p:blipFill>
        <p:spPr>
          <a:xfrm>
            <a:off x="6593507" y="658081"/>
            <a:ext cx="2415675" cy="2428020"/>
          </a:xfrm>
          <a:prstGeom prst="rect">
            <a:avLst/>
          </a:prstGeom>
        </p:spPr>
      </p:pic>
      <p:sp>
        <p:nvSpPr>
          <p:cNvPr id="16" name="TextBox 15">
            <a:extLst>
              <a:ext uri="{FF2B5EF4-FFF2-40B4-BE49-F238E27FC236}">
                <a16:creationId xmlns:a16="http://schemas.microsoft.com/office/drawing/2014/main" id="{D3ECF91E-986D-9C49-BDAA-EDD692EA3740}"/>
              </a:ext>
            </a:extLst>
          </p:cNvPr>
          <p:cNvSpPr txBox="1"/>
          <p:nvPr/>
        </p:nvSpPr>
        <p:spPr>
          <a:xfrm>
            <a:off x="7184273" y="1118960"/>
            <a:ext cx="1363133" cy="261610"/>
          </a:xfrm>
          <a:prstGeom prst="rect">
            <a:avLst/>
          </a:prstGeom>
          <a:noFill/>
        </p:spPr>
        <p:txBody>
          <a:bodyPr wrap="square" rtlCol="0">
            <a:spAutoFit/>
          </a:bodyPr>
          <a:lstStyle/>
          <a:p>
            <a:r>
              <a:rPr lang="en-US" sz="1100" dirty="0"/>
              <a:t>VBF jets </a:t>
            </a:r>
            <a:r>
              <a:rPr lang="en-US" sz="1100" dirty="0" err="1"/>
              <a:t>η</a:t>
            </a:r>
            <a:r>
              <a:rPr lang="en-US" sz="1100" dirty="0"/>
              <a:t>-distr.</a:t>
            </a:r>
          </a:p>
        </p:txBody>
      </p:sp>
      <p:cxnSp>
        <p:nvCxnSpPr>
          <p:cNvPr id="8" name="Straight Arrow Connector 7">
            <a:extLst>
              <a:ext uri="{FF2B5EF4-FFF2-40B4-BE49-F238E27FC236}">
                <a16:creationId xmlns:a16="http://schemas.microsoft.com/office/drawing/2014/main" id="{099E973B-D972-0C4C-AB9C-3E5F9D1F0EA8}"/>
              </a:ext>
            </a:extLst>
          </p:cNvPr>
          <p:cNvCxnSpPr>
            <a:cxnSpLocks/>
          </p:cNvCxnSpPr>
          <p:nvPr/>
        </p:nvCxnSpPr>
        <p:spPr>
          <a:xfrm flipV="1">
            <a:off x="6340510" y="2491580"/>
            <a:ext cx="705751" cy="80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714704E-1D3B-A042-82E2-A573E15196BF}"/>
              </a:ext>
            </a:extLst>
          </p:cNvPr>
          <p:cNvCxnSpPr>
            <a:cxnSpLocks/>
          </p:cNvCxnSpPr>
          <p:nvPr/>
        </p:nvCxnSpPr>
        <p:spPr>
          <a:xfrm>
            <a:off x="8086167" y="1559858"/>
            <a:ext cx="0" cy="1425390"/>
          </a:xfrm>
          <a:prstGeom prst="line">
            <a:avLst/>
          </a:prstGeom>
          <a:ln w="19050">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8D88751-4C17-004B-AFB9-C03D0B703BB8}"/>
              </a:ext>
            </a:extLst>
          </p:cNvPr>
          <p:cNvCxnSpPr>
            <a:cxnSpLocks/>
          </p:cNvCxnSpPr>
          <p:nvPr/>
        </p:nvCxnSpPr>
        <p:spPr>
          <a:xfrm>
            <a:off x="8444755" y="1559249"/>
            <a:ext cx="0" cy="1425390"/>
          </a:xfrm>
          <a:prstGeom prst="line">
            <a:avLst/>
          </a:prstGeom>
          <a:ln w="19050">
            <a:prstDash val="sysDash"/>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A0F8627-9A07-144F-9DE3-770D5B88BBCA}"/>
              </a:ext>
            </a:extLst>
          </p:cNvPr>
          <p:cNvSpPr txBox="1"/>
          <p:nvPr/>
        </p:nvSpPr>
        <p:spPr>
          <a:xfrm rot="16200000">
            <a:off x="7672573" y="1508460"/>
            <a:ext cx="672352" cy="276999"/>
          </a:xfrm>
          <a:prstGeom prst="rect">
            <a:avLst/>
          </a:prstGeom>
          <a:noFill/>
        </p:spPr>
        <p:txBody>
          <a:bodyPr wrap="square" rtlCol="0">
            <a:spAutoFit/>
          </a:bodyPr>
          <a:lstStyle/>
          <a:p>
            <a:r>
              <a:rPr lang="en-CH" sz="1200" dirty="0"/>
              <a:t>HL-LHC</a:t>
            </a:r>
          </a:p>
        </p:txBody>
      </p:sp>
      <p:sp>
        <p:nvSpPr>
          <p:cNvPr id="20" name="TextBox 19">
            <a:extLst>
              <a:ext uri="{FF2B5EF4-FFF2-40B4-BE49-F238E27FC236}">
                <a16:creationId xmlns:a16="http://schemas.microsoft.com/office/drawing/2014/main" id="{E2D9CC30-77C2-B840-A350-5B86FB181C6D}"/>
              </a:ext>
            </a:extLst>
          </p:cNvPr>
          <p:cNvSpPr txBox="1"/>
          <p:nvPr/>
        </p:nvSpPr>
        <p:spPr>
          <a:xfrm rot="16200000">
            <a:off x="8188284" y="1985555"/>
            <a:ext cx="672352" cy="276999"/>
          </a:xfrm>
          <a:prstGeom prst="rect">
            <a:avLst/>
          </a:prstGeom>
          <a:noFill/>
        </p:spPr>
        <p:txBody>
          <a:bodyPr wrap="square" rtlCol="0">
            <a:spAutoFit/>
          </a:bodyPr>
          <a:lstStyle/>
          <a:p>
            <a:r>
              <a:rPr lang="en-CH" sz="1200" dirty="0"/>
              <a:t>FCC-hh</a:t>
            </a:r>
          </a:p>
        </p:txBody>
      </p:sp>
      <p:sp>
        <p:nvSpPr>
          <p:cNvPr id="22" name="Rectangle 21">
            <a:extLst>
              <a:ext uri="{FF2B5EF4-FFF2-40B4-BE49-F238E27FC236}">
                <a16:creationId xmlns:a16="http://schemas.microsoft.com/office/drawing/2014/main" id="{8E297F5C-6E55-F24D-B544-288A6BE3E699}"/>
              </a:ext>
            </a:extLst>
          </p:cNvPr>
          <p:cNvSpPr/>
          <p:nvPr/>
        </p:nvSpPr>
        <p:spPr>
          <a:xfrm>
            <a:off x="125499" y="1394400"/>
            <a:ext cx="6329087" cy="179288"/>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cxnSp>
        <p:nvCxnSpPr>
          <p:cNvPr id="17" name="Straight Connector 16">
            <a:extLst>
              <a:ext uri="{FF2B5EF4-FFF2-40B4-BE49-F238E27FC236}">
                <a16:creationId xmlns:a16="http://schemas.microsoft.com/office/drawing/2014/main" id="{D78A9304-A356-9920-068C-2662671B611F}"/>
              </a:ext>
            </a:extLst>
          </p:cNvPr>
          <p:cNvCxnSpPr>
            <a:cxnSpLocks/>
          </p:cNvCxnSpPr>
          <p:nvPr/>
        </p:nvCxnSpPr>
        <p:spPr>
          <a:xfrm flipH="1">
            <a:off x="6790660" y="3245420"/>
            <a:ext cx="2261228" cy="1432906"/>
          </a:xfrm>
          <a:prstGeom prst="line">
            <a:avLst/>
          </a:prstGeom>
          <a:ln w="19050">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5F40448-8522-211E-BBDD-D4CC157B3F01}"/>
              </a:ext>
            </a:extLst>
          </p:cNvPr>
          <p:cNvSpPr txBox="1"/>
          <p:nvPr/>
        </p:nvSpPr>
        <p:spPr>
          <a:xfrm>
            <a:off x="6942528" y="3493012"/>
            <a:ext cx="826327" cy="246221"/>
          </a:xfrm>
          <a:prstGeom prst="rect">
            <a:avLst/>
          </a:prstGeom>
          <a:noFill/>
        </p:spPr>
        <p:txBody>
          <a:bodyPr wrap="square" rtlCol="0">
            <a:spAutoFit/>
          </a:bodyPr>
          <a:lstStyle/>
          <a:p>
            <a:r>
              <a:rPr lang="en-CH" sz="1000" b="1" dirty="0">
                <a:solidFill>
                  <a:srgbClr val="FFC000"/>
                </a:solidFill>
              </a:rPr>
              <a:t>FCC 80 TeV</a:t>
            </a:r>
          </a:p>
        </p:txBody>
      </p:sp>
      <p:sp>
        <p:nvSpPr>
          <p:cNvPr id="28" name="TextBox 27">
            <a:extLst>
              <a:ext uri="{FF2B5EF4-FFF2-40B4-BE49-F238E27FC236}">
                <a16:creationId xmlns:a16="http://schemas.microsoft.com/office/drawing/2014/main" id="{D321A427-2424-8648-1ADD-01C64355EE65}"/>
              </a:ext>
            </a:extLst>
          </p:cNvPr>
          <p:cNvSpPr txBox="1"/>
          <p:nvPr/>
        </p:nvSpPr>
        <p:spPr>
          <a:xfrm>
            <a:off x="183268" y="4312724"/>
            <a:ext cx="5937258"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600" b="1" dirty="0">
                <a:sym typeface="Wingdings" pitchFamily="2" charset="2"/>
              </a:rPr>
              <a:t>Parameters shown for the scenario presented in the FCC CDR</a:t>
            </a:r>
            <a:endParaRPr lang="en-CH" sz="1600" b="1" dirty="0">
              <a:sym typeface="Wingdings" pitchFamily="2" charset="2"/>
            </a:endParaRPr>
          </a:p>
          <a:p>
            <a:r>
              <a:rPr lang="en-CH" sz="1600" b="1" dirty="0">
                <a:sym typeface="Wingdings" pitchFamily="2" charset="2"/>
              </a:rPr>
              <a:t> </a:t>
            </a:r>
            <a:r>
              <a:rPr lang="en-CH" sz="1600" b="1" dirty="0"/>
              <a:t>Minimal changes only for 80TeV, but fluxes scale with luminosity!</a:t>
            </a:r>
          </a:p>
        </p:txBody>
      </p:sp>
    </p:spTree>
    <p:extLst>
      <p:ext uri="{BB962C8B-B14F-4D97-AF65-F5344CB8AC3E}">
        <p14:creationId xmlns:p14="http://schemas.microsoft.com/office/powerpoint/2010/main" val="56194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dissolve">
                                      <p:cBhvr>
                                        <p:cTn id="28" dur="500"/>
                                        <p:tgtEl>
                                          <p:spTgt spid="3">
                                            <p:txEl>
                                              <p:pRg st="3" end="3"/>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ssolve">
                                      <p:cBhvr>
                                        <p:cTn id="31" dur="500"/>
                                        <p:tgtEl>
                                          <p:spTgt spid="3">
                                            <p:txEl>
                                              <p:pRg st="4" end="4"/>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par>
                                <p:cTn id="35" presetID="9"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500"/>
                                        <p:tgtEl>
                                          <p:spTgt spid="2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5"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Cross-Sections for Key Processes</a:t>
            </a:r>
          </a:p>
        </p:txBody>
      </p:sp>
      <p:sp>
        <p:nvSpPr>
          <p:cNvPr id="3" name="Content Placeholder 2"/>
          <p:cNvSpPr>
            <a:spLocks noGrp="1"/>
          </p:cNvSpPr>
          <p:nvPr>
            <p:ph idx="1"/>
          </p:nvPr>
        </p:nvSpPr>
        <p:spPr>
          <a:xfrm>
            <a:off x="4329952" y="737787"/>
            <a:ext cx="4733365" cy="4337796"/>
          </a:xfrm>
        </p:spPr>
        <p:txBody>
          <a:bodyPr tIns="46800">
            <a:normAutofit fontScale="55000" lnSpcReduction="20000"/>
          </a:bodyPr>
          <a:lstStyle/>
          <a:p>
            <a:pPr>
              <a:spcBef>
                <a:spcPts val="1200"/>
              </a:spcBef>
            </a:pPr>
            <a:r>
              <a:rPr lang="en-US" b="1" dirty="0"/>
              <a:t>Total cross-section and Minimum Bias Multiplicity </a:t>
            </a:r>
            <a:r>
              <a:rPr lang="en-US" dirty="0"/>
              <a:t>show only a </a:t>
            </a:r>
            <a:r>
              <a:rPr lang="en-US" b="1" dirty="0"/>
              <a:t>modest increase</a:t>
            </a:r>
            <a:r>
              <a:rPr lang="en-US" dirty="0"/>
              <a:t> from LHC to FCC-</a:t>
            </a:r>
            <a:r>
              <a:rPr lang="en-US" dirty="0" err="1"/>
              <a:t>hh</a:t>
            </a:r>
            <a:r>
              <a:rPr lang="en-US" dirty="0"/>
              <a:t>.</a:t>
            </a:r>
          </a:p>
          <a:p>
            <a:pPr>
              <a:spcBef>
                <a:spcPts val="1200"/>
              </a:spcBef>
            </a:pPr>
            <a:r>
              <a:rPr lang="en-US" dirty="0"/>
              <a:t>The </a:t>
            </a:r>
            <a:r>
              <a:rPr lang="en-US" b="1" dirty="0"/>
              <a:t>cross-sections for interesting processes, however, increase</a:t>
            </a:r>
            <a:r>
              <a:rPr lang="en-US" dirty="0"/>
              <a:t> </a:t>
            </a:r>
            <a:r>
              <a:rPr lang="en-US" b="1" dirty="0"/>
              <a:t>significantly                      (</a:t>
            </a:r>
            <a:r>
              <a:rPr lang="en-US" dirty="0"/>
              <a:t>e.g. HH x 50!</a:t>
            </a:r>
            <a:r>
              <a:rPr lang="en-US" b="1" dirty="0"/>
              <a:t>)</a:t>
            </a:r>
            <a:r>
              <a:rPr lang="en-US" dirty="0"/>
              <a:t>!</a:t>
            </a:r>
          </a:p>
          <a:p>
            <a:pPr>
              <a:spcBef>
                <a:spcPts val="1200"/>
              </a:spcBef>
            </a:pPr>
            <a:r>
              <a:rPr lang="en-US" dirty="0"/>
              <a:t>Higher luminosity to increase statistics </a:t>
            </a:r>
            <a:r>
              <a:rPr lang="en-US" dirty="0">
                <a:sym typeface="Wingdings" pitchFamily="2" charset="2"/>
              </a:rPr>
              <a:t> </a:t>
            </a:r>
            <a:r>
              <a:rPr lang="en-US" dirty="0"/>
              <a:t>pileup of 140 at HL-LHC to </a:t>
            </a:r>
            <a:r>
              <a:rPr lang="en-US" b="1" dirty="0"/>
              <a:t>pileup of 1000 </a:t>
            </a:r>
            <a:r>
              <a:rPr lang="en-US" dirty="0"/>
              <a:t>at FCC-</a:t>
            </a:r>
            <a:r>
              <a:rPr lang="en-US" dirty="0" err="1"/>
              <a:t>hh</a:t>
            </a:r>
            <a:r>
              <a:rPr lang="en-US" dirty="0"/>
              <a:t> </a:t>
            </a:r>
            <a:r>
              <a:rPr lang="en-US" dirty="0">
                <a:sym typeface="Wingdings" pitchFamily="2" charset="2"/>
              </a:rPr>
              <a:t> </a:t>
            </a:r>
            <a:r>
              <a:rPr lang="en-US" b="1" dirty="0"/>
              <a:t>challenge for triggering and reconstruction</a:t>
            </a:r>
          </a:p>
          <a:p>
            <a:pPr>
              <a:lnSpc>
                <a:spcPct val="120000"/>
              </a:lnSpc>
              <a:spcBef>
                <a:spcPts val="1200"/>
              </a:spcBef>
            </a:pPr>
            <a:r>
              <a:rPr lang="en-CH" b="1" dirty="0"/>
              <a:t>𝓛 = 30x10</a:t>
            </a:r>
            <a:r>
              <a:rPr lang="en-CH" b="1" baseline="30000" dirty="0"/>
              <a:t>34</a:t>
            </a:r>
            <a:r>
              <a:rPr lang="en-CH" b="1" dirty="0"/>
              <a:t>cm</a:t>
            </a:r>
            <a:r>
              <a:rPr lang="en-CH" b="1" baseline="30000" dirty="0"/>
              <a:t>-2</a:t>
            </a:r>
            <a:r>
              <a:rPr lang="en-CH" b="1" dirty="0"/>
              <a:t>s</a:t>
            </a:r>
            <a:r>
              <a:rPr lang="en-CH" b="1" baseline="30000" dirty="0"/>
              <a:t>-1</a:t>
            </a:r>
            <a:r>
              <a:rPr lang="en-CH" b="1" dirty="0"/>
              <a:t>: </a:t>
            </a:r>
          </a:p>
          <a:p>
            <a:pPr lvl="1">
              <a:lnSpc>
                <a:spcPct val="120000"/>
              </a:lnSpc>
              <a:spcBef>
                <a:spcPts val="0"/>
              </a:spcBef>
            </a:pPr>
            <a:r>
              <a:rPr lang="en-US" dirty="0"/>
              <a:t>100MHz of jets </a:t>
            </a:r>
            <a:r>
              <a:rPr lang="en-US" dirty="0" err="1"/>
              <a:t>p</a:t>
            </a:r>
            <a:r>
              <a:rPr lang="en-US" baseline="-25000" dirty="0" err="1"/>
              <a:t>T</a:t>
            </a:r>
            <a:r>
              <a:rPr lang="en-US" dirty="0"/>
              <a:t>&gt;50GeV, </a:t>
            </a:r>
          </a:p>
          <a:p>
            <a:pPr lvl="1">
              <a:lnSpc>
                <a:spcPct val="120000"/>
              </a:lnSpc>
              <a:spcBef>
                <a:spcPts val="0"/>
              </a:spcBef>
            </a:pPr>
            <a:r>
              <a:rPr lang="en-US" dirty="0"/>
              <a:t>400kHz of </a:t>
            </a:r>
            <a:r>
              <a:rPr lang="en-US" dirty="0" err="1"/>
              <a:t>Ws</a:t>
            </a:r>
            <a:r>
              <a:rPr lang="en-US" dirty="0"/>
              <a:t>, </a:t>
            </a:r>
          </a:p>
          <a:p>
            <a:pPr lvl="1">
              <a:lnSpc>
                <a:spcPct val="120000"/>
              </a:lnSpc>
              <a:spcBef>
                <a:spcPts val="0"/>
              </a:spcBef>
            </a:pPr>
            <a:r>
              <a:rPr lang="en-US" dirty="0"/>
              <a:t>120kHz of </a:t>
            </a:r>
            <a:r>
              <a:rPr lang="en-US" dirty="0" err="1"/>
              <a:t>Zs</a:t>
            </a:r>
            <a:r>
              <a:rPr lang="en-US" dirty="0"/>
              <a:t>, </a:t>
            </a:r>
          </a:p>
          <a:p>
            <a:pPr lvl="1">
              <a:lnSpc>
                <a:spcPct val="120000"/>
              </a:lnSpc>
              <a:spcBef>
                <a:spcPts val="0"/>
              </a:spcBef>
            </a:pPr>
            <a:r>
              <a:rPr lang="en-US" dirty="0"/>
              <a:t>11kHz of ttbars</a:t>
            </a:r>
          </a:p>
          <a:p>
            <a:pPr lvl="1">
              <a:lnSpc>
                <a:spcPct val="120000"/>
              </a:lnSpc>
              <a:spcBef>
                <a:spcPts val="0"/>
              </a:spcBef>
            </a:pPr>
            <a:r>
              <a:rPr lang="en-US" dirty="0"/>
              <a:t>200Hz of </a:t>
            </a:r>
            <a:r>
              <a:rPr lang="en-US" dirty="0" err="1"/>
              <a:t>gg→H</a:t>
            </a:r>
            <a:endParaRPr lang="en-US" dirty="0"/>
          </a:p>
          <a:p>
            <a:pPr>
              <a:spcBef>
                <a:spcPts val="1128"/>
              </a:spcBef>
            </a:pPr>
            <a:endParaRPr lang="en-US" b="1" dirty="0"/>
          </a:p>
        </p:txBody>
      </p:sp>
      <p:sp>
        <p:nvSpPr>
          <p:cNvPr id="4" name="Footer Placeholder 3"/>
          <p:cNvSpPr>
            <a:spLocks noGrp="1"/>
          </p:cNvSpPr>
          <p:nvPr>
            <p:ph type="ftr" sz="quarter" idx="11"/>
          </p:nvPr>
        </p:nvSpPr>
        <p:spPr/>
        <p:txBody>
          <a:bodyPr/>
          <a:lstStyle/>
          <a:p>
            <a:r>
              <a:rPr lang="en-US"/>
              <a:t>CEPC Workshop Barcelona — M. Aleksa (CERN)</a:t>
            </a:r>
            <a:endParaRPr lang="en-US" dirty="0"/>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16</a:t>
            </a:fld>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5" y="839779"/>
            <a:ext cx="4165375" cy="3886201"/>
          </a:xfrm>
          <a:prstGeom prst="rect">
            <a:avLst/>
          </a:prstGeom>
        </p:spPr>
      </p:pic>
      <p:sp>
        <p:nvSpPr>
          <p:cNvPr id="9" name="Rectangle 8">
            <a:extLst>
              <a:ext uri="{FF2B5EF4-FFF2-40B4-BE49-F238E27FC236}">
                <a16:creationId xmlns:a16="http://schemas.microsoft.com/office/drawing/2014/main" id="{BB2FA2E3-79E1-4546-B2E7-40C877DAF3A7}"/>
              </a:ext>
            </a:extLst>
          </p:cNvPr>
          <p:cNvSpPr/>
          <p:nvPr/>
        </p:nvSpPr>
        <p:spPr>
          <a:xfrm>
            <a:off x="3801035" y="923365"/>
            <a:ext cx="364565" cy="3567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D54ABA11-FE56-EC43-B6B4-2E4333CE7AA9}"/>
              </a:ext>
            </a:extLst>
          </p:cNvPr>
          <p:cNvSpPr txBox="1"/>
          <p:nvPr/>
        </p:nvSpPr>
        <p:spPr>
          <a:xfrm>
            <a:off x="3735295" y="2349451"/>
            <a:ext cx="914400" cy="276999"/>
          </a:xfrm>
          <a:prstGeom prst="rect">
            <a:avLst/>
          </a:prstGeom>
          <a:noFill/>
        </p:spPr>
        <p:txBody>
          <a:bodyPr wrap="square" rtlCol="0">
            <a:spAutoFit/>
          </a:bodyPr>
          <a:lstStyle/>
          <a:p>
            <a:r>
              <a:rPr lang="en-CH" sz="1200" b="1" dirty="0"/>
              <a:t>300 kHz</a:t>
            </a:r>
          </a:p>
        </p:txBody>
      </p:sp>
      <p:sp>
        <p:nvSpPr>
          <p:cNvPr id="11" name="TextBox 10">
            <a:extLst>
              <a:ext uri="{FF2B5EF4-FFF2-40B4-BE49-F238E27FC236}">
                <a16:creationId xmlns:a16="http://schemas.microsoft.com/office/drawing/2014/main" id="{2B82B7AD-6B8E-584A-BD65-40FF98B55CEE}"/>
              </a:ext>
            </a:extLst>
          </p:cNvPr>
          <p:cNvSpPr txBox="1"/>
          <p:nvPr/>
        </p:nvSpPr>
        <p:spPr>
          <a:xfrm>
            <a:off x="3735295" y="2817297"/>
            <a:ext cx="914400" cy="276999"/>
          </a:xfrm>
          <a:prstGeom prst="rect">
            <a:avLst/>
          </a:prstGeom>
          <a:noFill/>
        </p:spPr>
        <p:txBody>
          <a:bodyPr wrap="square" rtlCol="0">
            <a:spAutoFit/>
          </a:bodyPr>
          <a:lstStyle/>
          <a:p>
            <a:r>
              <a:rPr lang="en-CH" sz="1200" b="1" dirty="0"/>
              <a:t>3 kHz</a:t>
            </a:r>
          </a:p>
        </p:txBody>
      </p:sp>
      <p:sp>
        <p:nvSpPr>
          <p:cNvPr id="12" name="TextBox 11">
            <a:extLst>
              <a:ext uri="{FF2B5EF4-FFF2-40B4-BE49-F238E27FC236}">
                <a16:creationId xmlns:a16="http://schemas.microsoft.com/office/drawing/2014/main" id="{CDCEB37A-B5FB-2944-88CD-CE095F0A9B09}"/>
              </a:ext>
            </a:extLst>
          </p:cNvPr>
          <p:cNvSpPr txBox="1"/>
          <p:nvPr/>
        </p:nvSpPr>
        <p:spPr>
          <a:xfrm>
            <a:off x="3735295" y="3290589"/>
            <a:ext cx="914400" cy="276999"/>
          </a:xfrm>
          <a:prstGeom prst="rect">
            <a:avLst/>
          </a:prstGeom>
          <a:noFill/>
        </p:spPr>
        <p:txBody>
          <a:bodyPr wrap="square" rtlCol="0">
            <a:spAutoFit/>
          </a:bodyPr>
          <a:lstStyle/>
          <a:p>
            <a:r>
              <a:rPr lang="en-CH" sz="1200" b="1" dirty="0"/>
              <a:t>30 Hz</a:t>
            </a:r>
          </a:p>
        </p:txBody>
      </p:sp>
      <p:sp>
        <p:nvSpPr>
          <p:cNvPr id="13" name="TextBox 12">
            <a:extLst>
              <a:ext uri="{FF2B5EF4-FFF2-40B4-BE49-F238E27FC236}">
                <a16:creationId xmlns:a16="http://schemas.microsoft.com/office/drawing/2014/main" id="{49752D60-A5A9-9242-827B-BDA5E5721F28}"/>
              </a:ext>
            </a:extLst>
          </p:cNvPr>
          <p:cNvSpPr txBox="1"/>
          <p:nvPr/>
        </p:nvSpPr>
        <p:spPr>
          <a:xfrm>
            <a:off x="3735295" y="1873249"/>
            <a:ext cx="914400" cy="276999"/>
          </a:xfrm>
          <a:prstGeom prst="rect">
            <a:avLst/>
          </a:prstGeom>
          <a:noFill/>
        </p:spPr>
        <p:txBody>
          <a:bodyPr wrap="square" rtlCol="0">
            <a:spAutoFit/>
          </a:bodyPr>
          <a:lstStyle/>
          <a:p>
            <a:r>
              <a:rPr lang="en-CH" sz="1200" b="1" dirty="0"/>
              <a:t>30 MHz</a:t>
            </a:r>
          </a:p>
        </p:txBody>
      </p:sp>
      <p:sp>
        <p:nvSpPr>
          <p:cNvPr id="14" name="TextBox 13">
            <a:extLst>
              <a:ext uri="{FF2B5EF4-FFF2-40B4-BE49-F238E27FC236}">
                <a16:creationId xmlns:a16="http://schemas.microsoft.com/office/drawing/2014/main" id="{3C51F7B0-2654-2448-9C80-8490ED33BEF2}"/>
              </a:ext>
            </a:extLst>
          </p:cNvPr>
          <p:cNvSpPr txBox="1"/>
          <p:nvPr/>
        </p:nvSpPr>
        <p:spPr>
          <a:xfrm>
            <a:off x="3735295" y="1415958"/>
            <a:ext cx="914400" cy="276999"/>
          </a:xfrm>
          <a:prstGeom prst="rect">
            <a:avLst/>
          </a:prstGeom>
          <a:noFill/>
        </p:spPr>
        <p:txBody>
          <a:bodyPr wrap="square" rtlCol="0">
            <a:spAutoFit/>
          </a:bodyPr>
          <a:lstStyle/>
          <a:p>
            <a:r>
              <a:rPr lang="en-CH" sz="1200" b="1" dirty="0"/>
              <a:t>3 GHz</a:t>
            </a:r>
          </a:p>
        </p:txBody>
      </p:sp>
      <p:sp>
        <p:nvSpPr>
          <p:cNvPr id="15" name="TextBox 14">
            <a:extLst>
              <a:ext uri="{FF2B5EF4-FFF2-40B4-BE49-F238E27FC236}">
                <a16:creationId xmlns:a16="http://schemas.microsoft.com/office/drawing/2014/main" id="{4AD35BD8-ADA7-B44F-A491-98B1D4115F0C}"/>
              </a:ext>
            </a:extLst>
          </p:cNvPr>
          <p:cNvSpPr txBox="1"/>
          <p:nvPr/>
        </p:nvSpPr>
        <p:spPr>
          <a:xfrm rot="16200000">
            <a:off x="3311690" y="3800492"/>
            <a:ext cx="1262711" cy="415498"/>
          </a:xfrm>
          <a:prstGeom prst="rect">
            <a:avLst/>
          </a:prstGeom>
          <a:noFill/>
        </p:spPr>
        <p:txBody>
          <a:bodyPr wrap="square" rtlCol="0">
            <a:spAutoFit/>
          </a:bodyPr>
          <a:lstStyle/>
          <a:p>
            <a:r>
              <a:rPr lang="en-CH" sz="1050" dirty="0"/>
              <a:t>Rates for                   </a:t>
            </a:r>
            <a:r>
              <a:rPr lang="en-CH" sz="1050" b="1" dirty="0"/>
              <a:t>𝓛 = 30 10</a:t>
            </a:r>
            <a:r>
              <a:rPr lang="en-CH" sz="1050" b="1" baseline="30000" dirty="0"/>
              <a:t>34</a:t>
            </a:r>
            <a:r>
              <a:rPr lang="en-CH" sz="1050" b="1" dirty="0"/>
              <a:t>cm</a:t>
            </a:r>
            <a:r>
              <a:rPr lang="en-CH" sz="1050" b="1" baseline="30000" dirty="0"/>
              <a:t>-2</a:t>
            </a:r>
            <a:r>
              <a:rPr lang="en-CH" sz="1050" b="1" dirty="0"/>
              <a:t>s</a:t>
            </a:r>
            <a:r>
              <a:rPr lang="en-CH" sz="1050" b="1" baseline="30000" dirty="0"/>
              <a:t>-1</a:t>
            </a:r>
            <a:r>
              <a:rPr lang="en-CH" sz="1050" dirty="0"/>
              <a:t> </a:t>
            </a:r>
          </a:p>
        </p:txBody>
      </p:sp>
      <p:sp>
        <p:nvSpPr>
          <p:cNvPr id="7" name="TextBox 6">
            <a:extLst>
              <a:ext uri="{FF2B5EF4-FFF2-40B4-BE49-F238E27FC236}">
                <a16:creationId xmlns:a16="http://schemas.microsoft.com/office/drawing/2014/main" id="{49A2AE67-6399-D928-EAE7-130530804707}"/>
              </a:ext>
            </a:extLst>
          </p:cNvPr>
          <p:cNvSpPr txBox="1"/>
          <p:nvPr/>
        </p:nvSpPr>
        <p:spPr>
          <a:xfrm>
            <a:off x="7269480" y="3719875"/>
            <a:ext cx="1793837" cy="107721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CH" sz="1600" b="1" dirty="0"/>
              <a:t>HH cross-section down by ~30% for 80 TeV compared to 100 TeV!</a:t>
            </a:r>
          </a:p>
        </p:txBody>
      </p:sp>
    </p:spTree>
    <p:extLst>
      <p:ext uri="{BB962C8B-B14F-4D97-AF65-F5344CB8AC3E}">
        <p14:creationId xmlns:p14="http://schemas.microsoft.com/office/powerpoint/2010/main" val="223106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dissolve">
                                      <p:cBhvr>
                                        <p:cTn id="19" dur="500"/>
                                        <p:tgtEl>
                                          <p:spTgt spid="3">
                                            <p:txEl>
                                              <p:pRg st="6" end="6"/>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dissolve">
                                      <p:cBhvr>
                                        <p:cTn id="25" dur="500"/>
                                        <p:tgtEl>
                                          <p:spTgt spid="3">
                                            <p:txEl>
                                              <p:pRg st="8" end="8"/>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459B1F-AB92-9045-92C3-E94326887D07}"/>
              </a:ext>
            </a:extLst>
          </p:cNvPr>
          <p:cNvSpPr>
            <a:spLocks noGrp="1"/>
          </p:cNvSpPr>
          <p:nvPr>
            <p:ph type="ctrTitle"/>
          </p:nvPr>
        </p:nvSpPr>
        <p:spPr/>
        <p:txBody>
          <a:bodyPr>
            <a:normAutofit/>
          </a:bodyPr>
          <a:lstStyle/>
          <a:p>
            <a:r>
              <a:rPr lang="en-US" dirty="0"/>
              <a:t>FCC-</a:t>
            </a:r>
            <a:r>
              <a:rPr lang="en-US" dirty="0" err="1"/>
              <a:t>hh</a:t>
            </a:r>
            <a:r>
              <a:rPr lang="en-US" dirty="0"/>
              <a:t> Detector</a:t>
            </a:r>
          </a:p>
        </p:txBody>
      </p:sp>
      <p:sp>
        <p:nvSpPr>
          <p:cNvPr id="8" name="Subtitle 7">
            <a:extLst>
              <a:ext uri="{FF2B5EF4-FFF2-40B4-BE49-F238E27FC236}">
                <a16:creationId xmlns:a16="http://schemas.microsoft.com/office/drawing/2014/main" id="{57A256C8-EB27-0948-92B0-F8EBAFEF41D5}"/>
              </a:ext>
            </a:extLst>
          </p:cNvPr>
          <p:cNvSpPr>
            <a:spLocks noGrp="1"/>
          </p:cNvSpPr>
          <p:nvPr>
            <p:ph type="subTitle" idx="1"/>
          </p:nvPr>
        </p:nvSpPr>
        <p:spPr/>
        <p:txBody>
          <a:bodyPr/>
          <a:lstStyle/>
          <a:p>
            <a:endParaRPr lang="en-US"/>
          </a:p>
        </p:txBody>
      </p:sp>
      <p:sp>
        <p:nvSpPr>
          <p:cNvPr id="5" name="Date Placeholder 4">
            <a:extLst>
              <a:ext uri="{FF2B5EF4-FFF2-40B4-BE49-F238E27FC236}">
                <a16:creationId xmlns:a16="http://schemas.microsoft.com/office/drawing/2014/main" id="{4930073D-C9E9-F949-B165-AB2B934A6C91}"/>
              </a:ext>
            </a:extLst>
          </p:cNvPr>
          <p:cNvSpPr>
            <a:spLocks noGrp="1"/>
          </p:cNvSpPr>
          <p:nvPr>
            <p:ph type="dt" sz="half" idx="10"/>
          </p:nvPr>
        </p:nvSpPr>
        <p:spPr/>
        <p:txBody>
          <a:bodyPr/>
          <a:lstStyle/>
          <a:p>
            <a:r>
              <a:rPr lang="de-CH"/>
              <a:t>June 19, 2025</a:t>
            </a:r>
            <a:endParaRPr lang="en-US"/>
          </a:p>
        </p:txBody>
      </p:sp>
      <p:sp>
        <p:nvSpPr>
          <p:cNvPr id="4" name="Footer Placeholder 3">
            <a:extLst>
              <a:ext uri="{FF2B5EF4-FFF2-40B4-BE49-F238E27FC236}">
                <a16:creationId xmlns:a16="http://schemas.microsoft.com/office/drawing/2014/main" id="{4184AC91-81B2-2949-9121-A63D62A56747}"/>
              </a:ext>
            </a:extLst>
          </p:cNvPr>
          <p:cNvSpPr>
            <a:spLocks noGrp="1"/>
          </p:cNvSpPr>
          <p:nvPr>
            <p:ph type="ftr" sz="quarter" idx="11"/>
          </p:nvPr>
        </p:nvSpPr>
        <p:spPr/>
        <p:txBody>
          <a:bodyPr/>
          <a:lstStyle/>
          <a:p>
            <a:r>
              <a:rPr lang="en-US"/>
              <a:t>CEPC Workshop Barcelona — M. Aleksa (CERN)</a:t>
            </a:r>
            <a:endParaRPr lang="en-US" dirty="0"/>
          </a:p>
        </p:txBody>
      </p:sp>
      <p:sp>
        <p:nvSpPr>
          <p:cNvPr id="6" name="Slide Number Placeholder 5">
            <a:extLst>
              <a:ext uri="{FF2B5EF4-FFF2-40B4-BE49-F238E27FC236}">
                <a16:creationId xmlns:a16="http://schemas.microsoft.com/office/drawing/2014/main" id="{2079C4D6-0350-C641-9AF9-58D0740BA805}"/>
              </a:ext>
            </a:extLst>
          </p:cNvPr>
          <p:cNvSpPr>
            <a:spLocks noGrp="1"/>
          </p:cNvSpPr>
          <p:nvPr>
            <p:ph type="sldNum" sz="quarter" idx="12"/>
          </p:nvPr>
        </p:nvSpPr>
        <p:spPr/>
        <p:txBody>
          <a:bodyPr/>
          <a:lstStyle/>
          <a:p>
            <a:fld id="{50FBCA65-25DC-8649-AF55-14151E10B8BF}" type="slidenum">
              <a:rPr lang="en-US" smtClean="0"/>
              <a:pPr/>
              <a:t>17</a:t>
            </a:fld>
            <a:endParaRPr lang="en-US" dirty="0"/>
          </a:p>
        </p:txBody>
      </p:sp>
    </p:spTree>
    <p:extLst>
      <p:ext uri="{BB962C8B-B14F-4D97-AF65-F5344CB8AC3E}">
        <p14:creationId xmlns:p14="http://schemas.microsoft.com/office/powerpoint/2010/main" val="4513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5ADC-F1EC-BA4C-A8A8-DF98EAB48CB9}"/>
              </a:ext>
            </a:extLst>
          </p:cNvPr>
          <p:cNvSpPr>
            <a:spLocks noGrp="1"/>
          </p:cNvSpPr>
          <p:nvPr>
            <p:ph type="title"/>
          </p:nvPr>
        </p:nvSpPr>
        <p:spPr/>
        <p:txBody>
          <a:bodyPr>
            <a:noAutofit/>
          </a:bodyPr>
          <a:lstStyle/>
          <a:p>
            <a:r>
              <a:rPr lang="en-CH" sz="3600" dirty="0"/>
              <a:t>Physics Benchmarks – Detector Requirements</a:t>
            </a:r>
          </a:p>
        </p:txBody>
      </p:sp>
      <p:sp>
        <p:nvSpPr>
          <p:cNvPr id="4" name="Footer Placeholder 3">
            <a:extLst>
              <a:ext uri="{FF2B5EF4-FFF2-40B4-BE49-F238E27FC236}">
                <a16:creationId xmlns:a16="http://schemas.microsoft.com/office/drawing/2014/main" id="{3FC5D1F8-45EB-7E40-A11C-2695DFA5176F}"/>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006F53C2-EE22-D74D-8B03-EBB7FD215F81}"/>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28DDC198-3D91-3B4E-8E3D-85D86DA06B0C}"/>
              </a:ext>
            </a:extLst>
          </p:cNvPr>
          <p:cNvSpPr>
            <a:spLocks noGrp="1"/>
          </p:cNvSpPr>
          <p:nvPr>
            <p:ph type="sldNum" sz="quarter" idx="12"/>
          </p:nvPr>
        </p:nvSpPr>
        <p:spPr/>
        <p:txBody>
          <a:bodyPr/>
          <a:lstStyle/>
          <a:p>
            <a:fld id="{50FBCA65-25DC-8649-AF55-14151E10B8BF}" type="slidenum">
              <a:rPr lang="en-US" smtClean="0"/>
              <a:pPr/>
              <a:t>18</a:t>
            </a:fld>
            <a:endParaRPr lang="en-US" dirty="0"/>
          </a:p>
        </p:txBody>
      </p:sp>
      <p:pic>
        <p:nvPicPr>
          <p:cNvPr id="8" name="Picture 7">
            <a:extLst>
              <a:ext uri="{FF2B5EF4-FFF2-40B4-BE49-F238E27FC236}">
                <a16:creationId xmlns:a16="http://schemas.microsoft.com/office/drawing/2014/main" id="{8B5C6E2B-0BB7-6E49-8C22-EB47B4AC2B88}"/>
              </a:ext>
            </a:extLst>
          </p:cNvPr>
          <p:cNvPicPr>
            <a:picLocks noChangeAspect="1"/>
          </p:cNvPicPr>
          <p:nvPr/>
        </p:nvPicPr>
        <p:blipFill>
          <a:blip r:embed="rId2"/>
          <a:stretch>
            <a:fillRect/>
          </a:stretch>
        </p:blipFill>
        <p:spPr>
          <a:xfrm>
            <a:off x="249722" y="1700808"/>
            <a:ext cx="2939412" cy="2309005"/>
          </a:xfrm>
          <a:prstGeom prst="rect">
            <a:avLst/>
          </a:prstGeom>
        </p:spPr>
      </p:pic>
      <p:cxnSp>
        <p:nvCxnSpPr>
          <p:cNvPr id="9" name="Straight Connector 8">
            <a:extLst>
              <a:ext uri="{FF2B5EF4-FFF2-40B4-BE49-F238E27FC236}">
                <a16:creationId xmlns:a16="http://schemas.microsoft.com/office/drawing/2014/main" id="{7896D72A-B867-1B4A-8109-52421BA0CC16}"/>
              </a:ext>
            </a:extLst>
          </p:cNvPr>
          <p:cNvCxnSpPr>
            <a:cxnSpLocks/>
          </p:cNvCxnSpPr>
          <p:nvPr/>
        </p:nvCxnSpPr>
        <p:spPr>
          <a:xfrm>
            <a:off x="410820" y="2080231"/>
            <a:ext cx="2861635"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C746858-9E82-6140-AC1E-4E4BB1DCF042}"/>
              </a:ext>
            </a:extLst>
          </p:cNvPr>
          <p:cNvSpPr txBox="1"/>
          <p:nvPr/>
        </p:nvSpPr>
        <p:spPr>
          <a:xfrm>
            <a:off x="569260" y="1863319"/>
            <a:ext cx="648072" cy="276999"/>
          </a:xfrm>
          <a:prstGeom prst="rect">
            <a:avLst/>
          </a:prstGeom>
          <a:noFill/>
        </p:spPr>
        <p:txBody>
          <a:bodyPr wrap="square" rtlCol="0">
            <a:spAutoFit/>
          </a:bodyPr>
          <a:lstStyle/>
          <a:p>
            <a:r>
              <a:rPr lang="en-US" sz="1200" dirty="0"/>
              <a:t>20 ab</a:t>
            </a:r>
            <a:r>
              <a:rPr lang="en-US" sz="1200" baseline="30000" dirty="0"/>
              <a:t>-1</a:t>
            </a:r>
          </a:p>
        </p:txBody>
      </p:sp>
      <p:cxnSp>
        <p:nvCxnSpPr>
          <p:cNvPr id="11" name="Straight Connector 10">
            <a:extLst>
              <a:ext uri="{FF2B5EF4-FFF2-40B4-BE49-F238E27FC236}">
                <a16:creationId xmlns:a16="http://schemas.microsoft.com/office/drawing/2014/main" id="{CF0620F5-F474-3342-A2AD-E0FCAD15F7D4}"/>
              </a:ext>
            </a:extLst>
          </p:cNvPr>
          <p:cNvCxnSpPr>
            <a:cxnSpLocks/>
          </p:cNvCxnSpPr>
          <p:nvPr/>
        </p:nvCxnSpPr>
        <p:spPr>
          <a:xfrm>
            <a:off x="2870745" y="1905103"/>
            <a:ext cx="0" cy="2162196"/>
          </a:xfrm>
          <a:prstGeom prst="line">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3738FC6-AB27-E640-8B0A-30C084EBB96A}"/>
              </a:ext>
            </a:extLst>
          </p:cNvPr>
          <p:cNvCxnSpPr>
            <a:cxnSpLocks/>
          </p:cNvCxnSpPr>
          <p:nvPr/>
        </p:nvCxnSpPr>
        <p:spPr>
          <a:xfrm>
            <a:off x="2155515" y="1905103"/>
            <a:ext cx="0" cy="2162196"/>
          </a:xfrm>
          <a:prstGeom prst="line">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08B0F97-F997-9842-9414-D3DD1B81BF24}"/>
              </a:ext>
            </a:extLst>
          </p:cNvPr>
          <p:cNvCxnSpPr>
            <a:cxnSpLocks/>
          </p:cNvCxnSpPr>
          <p:nvPr/>
        </p:nvCxnSpPr>
        <p:spPr>
          <a:xfrm>
            <a:off x="2155515" y="4009813"/>
            <a:ext cx="71523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8C43DC8-4481-9941-8639-E058E9980296}"/>
              </a:ext>
            </a:extLst>
          </p:cNvPr>
          <p:cNvSpPr txBox="1"/>
          <p:nvPr/>
        </p:nvSpPr>
        <p:spPr>
          <a:xfrm>
            <a:off x="489211" y="1556295"/>
            <a:ext cx="2592288" cy="261610"/>
          </a:xfrm>
          <a:prstGeom prst="rect">
            <a:avLst/>
          </a:prstGeom>
          <a:solidFill>
            <a:schemeClr val="bg1"/>
          </a:solidFill>
        </p:spPr>
        <p:txBody>
          <a:bodyPr wrap="square" rtlCol="0">
            <a:spAutoFit/>
          </a:bodyPr>
          <a:lstStyle/>
          <a:p>
            <a:r>
              <a:rPr lang="en-US" sz="1100" dirty="0"/>
              <a:t>luminosity versus mass for a 5σ discovery</a:t>
            </a:r>
          </a:p>
        </p:txBody>
      </p:sp>
      <p:sp>
        <p:nvSpPr>
          <p:cNvPr id="39" name="TextBox 38">
            <a:extLst>
              <a:ext uri="{FF2B5EF4-FFF2-40B4-BE49-F238E27FC236}">
                <a16:creationId xmlns:a16="http://schemas.microsoft.com/office/drawing/2014/main" id="{6B2043EC-8FFF-1942-A83D-557A4CB00632}"/>
              </a:ext>
            </a:extLst>
          </p:cNvPr>
          <p:cNvSpPr txBox="1"/>
          <p:nvPr/>
        </p:nvSpPr>
        <p:spPr>
          <a:xfrm>
            <a:off x="183268" y="608525"/>
            <a:ext cx="4635093" cy="800219"/>
          </a:xfrm>
          <a:prstGeom prst="rect">
            <a:avLst/>
          </a:prstGeom>
          <a:noFill/>
        </p:spPr>
        <p:txBody>
          <a:bodyPr wrap="square" rtlCol="0">
            <a:spAutoFit/>
          </a:bodyPr>
          <a:lstStyle/>
          <a:p>
            <a:r>
              <a:rPr lang="en-US" b="1" dirty="0"/>
              <a:t>Physics at the 𝓛</a:t>
            </a:r>
            <a:r>
              <a:rPr lang="en-US" b="1" dirty="0" err="1"/>
              <a:t>σ</a:t>
            </a:r>
            <a:r>
              <a:rPr lang="en-US" b="1" dirty="0"/>
              <a:t>-limit</a:t>
            </a:r>
          </a:p>
          <a:p>
            <a:r>
              <a:rPr lang="en-US" sz="1400" dirty="0"/>
              <a:t>Exploration potential through higher energy, increased statistics, increased precision </a:t>
            </a:r>
          </a:p>
        </p:txBody>
      </p:sp>
      <p:sp>
        <p:nvSpPr>
          <p:cNvPr id="7" name="TextBox 6">
            <a:extLst>
              <a:ext uri="{FF2B5EF4-FFF2-40B4-BE49-F238E27FC236}">
                <a16:creationId xmlns:a16="http://schemas.microsoft.com/office/drawing/2014/main" id="{97041C09-B68B-A544-B5C5-0B6461289261}"/>
              </a:ext>
            </a:extLst>
          </p:cNvPr>
          <p:cNvSpPr txBox="1"/>
          <p:nvPr/>
        </p:nvSpPr>
        <p:spPr>
          <a:xfrm>
            <a:off x="674739" y="1301003"/>
            <a:ext cx="3168352" cy="369332"/>
          </a:xfrm>
          <a:prstGeom prst="rect">
            <a:avLst/>
          </a:prstGeom>
          <a:noFill/>
        </p:spPr>
        <p:txBody>
          <a:bodyPr wrap="square" rtlCol="0">
            <a:spAutoFit/>
          </a:bodyPr>
          <a:lstStyle/>
          <a:p>
            <a:r>
              <a:rPr lang="en-US" b="1" dirty="0">
                <a:solidFill>
                  <a:schemeClr val="tx2"/>
                </a:solidFill>
              </a:rPr>
              <a:t>Example: Z’</a:t>
            </a:r>
            <a:r>
              <a:rPr lang="en-US" b="1" baseline="-25000" dirty="0">
                <a:solidFill>
                  <a:schemeClr val="tx2"/>
                </a:solidFill>
              </a:rPr>
              <a:t>SSM</a:t>
            </a:r>
            <a:r>
              <a:rPr lang="en-US" b="1" dirty="0">
                <a:solidFill>
                  <a:schemeClr val="tx2"/>
                </a:solidFill>
              </a:rPr>
              <a:t> discovery</a:t>
            </a:r>
          </a:p>
        </p:txBody>
      </p:sp>
      <p:sp>
        <p:nvSpPr>
          <p:cNvPr id="41" name="TextBox 40">
            <a:extLst>
              <a:ext uri="{FF2B5EF4-FFF2-40B4-BE49-F238E27FC236}">
                <a16:creationId xmlns:a16="http://schemas.microsoft.com/office/drawing/2014/main" id="{A2CFF64B-868A-F14E-8B22-3071145FBCAC}"/>
              </a:ext>
            </a:extLst>
          </p:cNvPr>
          <p:cNvSpPr txBox="1"/>
          <p:nvPr/>
        </p:nvSpPr>
        <p:spPr>
          <a:xfrm>
            <a:off x="395536" y="4133085"/>
            <a:ext cx="3540356" cy="738664"/>
          </a:xfrm>
          <a:prstGeom prst="rect">
            <a:avLst/>
          </a:prstGeom>
          <a:noFill/>
        </p:spPr>
        <p:txBody>
          <a:bodyPr wrap="square" rtlCol="0">
            <a:spAutoFit/>
          </a:bodyPr>
          <a:lstStyle/>
          <a:p>
            <a:pPr defTabSz="457200"/>
            <a:r>
              <a:rPr lang="en-US" sz="1400" b="1" dirty="0" err="1">
                <a:solidFill>
                  <a:srgbClr val="214A79"/>
                </a:solidFill>
                <a:latin typeface="Calibri"/>
              </a:rPr>
              <a:t>Muon</a:t>
            </a:r>
            <a:r>
              <a:rPr lang="en-US" sz="1400" b="1" dirty="0">
                <a:solidFill>
                  <a:srgbClr val="214A79"/>
                </a:solidFill>
                <a:latin typeface="Calibri"/>
              </a:rPr>
              <a:t> momentum resolution: </a:t>
            </a:r>
          </a:p>
          <a:p>
            <a:pPr marL="285750" indent="-285750" defTabSz="457200">
              <a:buFont typeface="Arial"/>
              <a:buChar char="•"/>
            </a:pPr>
            <a:r>
              <a:rPr lang="en-US" sz="1400" b="1" dirty="0">
                <a:solidFill>
                  <a:srgbClr val="FF0000"/>
                </a:solidFill>
                <a:latin typeface="Calibri"/>
              </a:rPr>
              <a:t>O(5%) at 10TeV.</a:t>
            </a:r>
          </a:p>
          <a:p>
            <a:pPr marL="285750" indent="-285750" defTabSz="457200">
              <a:buFont typeface="Arial"/>
              <a:buChar char="•"/>
            </a:pPr>
            <a:r>
              <a:rPr lang="en-US" sz="1400" b="1" dirty="0">
                <a:solidFill>
                  <a:srgbClr val="008000"/>
                </a:solidFill>
                <a:latin typeface="Calibri"/>
              </a:rPr>
              <a:t>Compare to 10% at 1TeV spec. at LHC</a:t>
            </a:r>
          </a:p>
        </p:txBody>
      </p:sp>
      <p:cxnSp>
        <p:nvCxnSpPr>
          <p:cNvPr id="49" name="Straight Connector 48">
            <a:extLst>
              <a:ext uri="{FF2B5EF4-FFF2-40B4-BE49-F238E27FC236}">
                <a16:creationId xmlns:a16="http://schemas.microsoft.com/office/drawing/2014/main" id="{A5B72614-0079-CA4C-8CA2-760B70516C98}"/>
              </a:ext>
            </a:extLst>
          </p:cNvPr>
          <p:cNvCxnSpPr>
            <a:cxnSpLocks/>
          </p:cNvCxnSpPr>
          <p:nvPr/>
        </p:nvCxnSpPr>
        <p:spPr>
          <a:xfrm>
            <a:off x="410820" y="2762718"/>
            <a:ext cx="2861635"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AE94E0DF-CC5E-A045-A3CB-A2B957862FD3}"/>
              </a:ext>
            </a:extLst>
          </p:cNvPr>
          <p:cNvSpPr txBox="1"/>
          <p:nvPr/>
        </p:nvSpPr>
        <p:spPr>
          <a:xfrm>
            <a:off x="551280" y="2530588"/>
            <a:ext cx="817418" cy="276999"/>
          </a:xfrm>
          <a:prstGeom prst="rect">
            <a:avLst/>
          </a:prstGeom>
          <a:noFill/>
        </p:spPr>
        <p:txBody>
          <a:bodyPr wrap="square" rtlCol="0">
            <a:spAutoFit/>
          </a:bodyPr>
          <a:lstStyle/>
          <a:p>
            <a:r>
              <a:rPr lang="en-US" sz="1200" dirty="0"/>
              <a:t>6 ab</a:t>
            </a:r>
            <a:r>
              <a:rPr lang="en-US" sz="1200" baseline="30000" dirty="0"/>
              <a:t>-1</a:t>
            </a:r>
          </a:p>
        </p:txBody>
      </p:sp>
      <p:sp>
        <p:nvSpPr>
          <p:cNvPr id="55" name="TextBox 54">
            <a:extLst>
              <a:ext uri="{FF2B5EF4-FFF2-40B4-BE49-F238E27FC236}">
                <a16:creationId xmlns:a16="http://schemas.microsoft.com/office/drawing/2014/main" id="{F49A9B0F-3430-2D41-8F9A-85E30A35BD71}"/>
              </a:ext>
            </a:extLst>
          </p:cNvPr>
          <p:cNvSpPr txBox="1"/>
          <p:nvPr/>
        </p:nvSpPr>
        <p:spPr>
          <a:xfrm>
            <a:off x="2240284" y="3971756"/>
            <a:ext cx="817418" cy="276999"/>
          </a:xfrm>
          <a:prstGeom prst="rect">
            <a:avLst/>
          </a:prstGeom>
          <a:noFill/>
        </p:spPr>
        <p:txBody>
          <a:bodyPr wrap="square" rtlCol="0">
            <a:spAutoFit/>
          </a:bodyPr>
          <a:lstStyle/>
          <a:p>
            <a:r>
              <a:rPr lang="en-US" sz="1200" dirty="0"/>
              <a:t>4 TeV</a:t>
            </a:r>
          </a:p>
        </p:txBody>
      </p:sp>
      <p:sp>
        <p:nvSpPr>
          <p:cNvPr id="31" name="TextBox 30">
            <a:extLst>
              <a:ext uri="{FF2B5EF4-FFF2-40B4-BE49-F238E27FC236}">
                <a16:creationId xmlns:a16="http://schemas.microsoft.com/office/drawing/2014/main" id="{BD4E644A-97BF-1D42-A17F-5A26CD2D6B79}"/>
              </a:ext>
            </a:extLst>
          </p:cNvPr>
          <p:cNvSpPr txBox="1"/>
          <p:nvPr/>
        </p:nvSpPr>
        <p:spPr>
          <a:xfrm>
            <a:off x="4987292" y="1312296"/>
            <a:ext cx="331235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H" b="1" dirty="0"/>
              <a:t>Tracking – Resolution degrading with higher momentum! </a:t>
            </a:r>
          </a:p>
        </p:txBody>
      </p:sp>
      <p:sp>
        <p:nvSpPr>
          <p:cNvPr id="32" name="TextBox 31">
            <a:extLst>
              <a:ext uri="{FF2B5EF4-FFF2-40B4-BE49-F238E27FC236}">
                <a16:creationId xmlns:a16="http://schemas.microsoft.com/office/drawing/2014/main" id="{465641C2-4A2A-CF49-9F89-C8BAEE675F97}"/>
              </a:ext>
            </a:extLst>
          </p:cNvPr>
          <p:cNvSpPr txBox="1"/>
          <p:nvPr/>
        </p:nvSpPr>
        <p:spPr>
          <a:xfrm>
            <a:off x="4278704" y="2847883"/>
            <a:ext cx="4780236"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H" b="1" dirty="0">
                <a:sym typeface="Wingdings" pitchFamily="2" charset="2"/>
              </a:rPr>
              <a:t> Have to improve on</a:t>
            </a:r>
            <a:r>
              <a:rPr lang="en-CH" dirty="0">
                <a:sym typeface="Wingdings" pitchFamily="2" charset="2"/>
              </a:rPr>
              <a:t> </a:t>
            </a:r>
          </a:p>
          <a:p>
            <a:pPr marL="311150" indent="-176213">
              <a:buFont typeface="Arial" panose="020B0604020202020204" pitchFamily="34" charset="0"/>
              <a:buChar char="•"/>
            </a:pPr>
            <a:r>
              <a:rPr lang="en-CH" sz="1600" dirty="0">
                <a:sym typeface="Wingdings" pitchFamily="2" charset="2"/>
              </a:rPr>
              <a:t>σ</a:t>
            </a:r>
            <a:r>
              <a:rPr lang="en-CH" sz="1600" baseline="-25000" dirty="0">
                <a:sym typeface="Wingdings" pitchFamily="2" charset="2"/>
              </a:rPr>
              <a:t>pos</a:t>
            </a:r>
            <a:r>
              <a:rPr lang="en-CH" sz="1600" dirty="0">
                <a:sym typeface="Wingdings" pitchFamily="2" charset="2"/>
              </a:rPr>
              <a:t>: difficult</a:t>
            </a:r>
          </a:p>
          <a:p>
            <a:pPr marL="311150" indent="-176213">
              <a:buFont typeface="Arial" panose="020B0604020202020204" pitchFamily="34" charset="0"/>
              <a:buChar char="•"/>
            </a:pPr>
            <a:r>
              <a:rPr lang="en-CH" sz="1600" dirty="0">
                <a:sym typeface="Wingdings" pitchFamily="2" charset="2"/>
              </a:rPr>
              <a:t>Magnetic field B: go from 2T (ATLAS) to 4T (FCC-hh)</a:t>
            </a:r>
          </a:p>
          <a:p>
            <a:pPr marL="311150" indent="-176213">
              <a:buFont typeface="Arial" panose="020B0604020202020204" pitchFamily="34" charset="0"/>
              <a:buChar char="•"/>
            </a:pPr>
            <a:r>
              <a:rPr lang="en-CH" sz="1600" dirty="0">
                <a:sym typeface="Wingdings" pitchFamily="2" charset="2"/>
              </a:rPr>
              <a:t>Lever arm L: magnet cost scales with </a:t>
            </a:r>
            <a:br>
              <a:rPr lang="en-CH" sz="1600" dirty="0">
                <a:sym typeface="Wingdings" pitchFamily="2" charset="2"/>
              </a:rPr>
            </a:br>
            <a:r>
              <a:rPr lang="en-CH" sz="1600" dirty="0">
                <a:sym typeface="Wingdings" pitchFamily="2" charset="2"/>
              </a:rPr>
              <a:t>≈ volume</a:t>
            </a:r>
            <a:r>
              <a:rPr lang="en-CH" sz="1600" baseline="30000" dirty="0">
                <a:sym typeface="Wingdings" pitchFamily="2" charset="2"/>
              </a:rPr>
              <a:t>2/3</a:t>
            </a:r>
            <a:r>
              <a:rPr lang="en-CH" sz="1600" dirty="0">
                <a:sym typeface="Wingdings" pitchFamily="2" charset="2"/>
              </a:rPr>
              <a:t>  very quickly very expensive</a:t>
            </a:r>
            <a:endParaRPr lang="en-CH" dirty="0"/>
          </a:p>
        </p:txBody>
      </p:sp>
      <p:pic>
        <p:nvPicPr>
          <p:cNvPr id="15" name="Picture 14">
            <a:extLst>
              <a:ext uri="{FF2B5EF4-FFF2-40B4-BE49-F238E27FC236}">
                <a16:creationId xmlns:a16="http://schemas.microsoft.com/office/drawing/2014/main" id="{8B4EDAA9-FE7C-0E46-909B-4FEB942FE98F}"/>
              </a:ext>
            </a:extLst>
          </p:cNvPr>
          <p:cNvPicPr>
            <a:picLocks noChangeAspect="1"/>
          </p:cNvPicPr>
          <p:nvPr/>
        </p:nvPicPr>
        <p:blipFill>
          <a:blip r:embed="rId3"/>
          <a:stretch>
            <a:fillRect/>
          </a:stretch>
        </p:blipFill>
        <p:spPr>
          <a:xfrm>
            <a:off x="5745082" y="2141237"/>
            <a:ext cx="1394349" cy="534283"/>
          </a:xfrm>
          <a:prstGeom prst="rect">
            <a:avLst/>
          </a:prstGeom>
        </p:spPr>
      </p:pic>
    </p:spTree>
    <p:extLst>
      <p:ext uri="{BB962C8B-B14F-4D97-AF65-F5344CB8AC3E}">
        <p14:creationId xmlns:p14="http://schemas.microsoft.com/office/powerpoint/2010/main" val="15591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5ADC-F1EC-BA4C-A8A8-DF98EAB48CB9}"/>
              </a:ext>
            </a:extLst>
          </p:cNvPr>
          <p:cNvSpPr>
            <a:spLocks noGrp="1"/>
          </p:cNvSpPr>
          <p:nvPr>
            <p:ph type="title"/>
          </p:nvPr>
        </p:nvSpPr>
        <p:spPr/>
        <p:txBody>
          <a:bodyPr>
            <a:noAutofit/>
          </a:bodyPr>
          <a:lstStyle/>
          <a:p>
            <a:r>
              <a:rPr lang="en-CH" sz="3600" dirty="0"/>
              <a:t>Physics Benchmarks – Detector Requirements</a:t>
            </a:r>
          </a:p>
        </p:txBody>
      </p:sp>
      <p:sp>
        <p:nvSpPr>
          <p:cNvPr id="4" name="Footer Placeholder 3">
            <a:extLst>
              <a:ext uri="{FF2B5EF4-FFF2-40B4-BE49-F238E27FC236}">
                <a16:creationId xmlns:a16="http://schemas.microsoft.com/office/drawing/2014/main" id="{3FC5D1F8-45EB-7E40-A11C-2695DFA5176F}"/>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006F53C2-EE22-D74D-8B03-EBB7FD215F81}"/>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28DDC198-3D91-3B4E-8E3D-85D86DA06B0C}"/>
              </a:ext>
            </a:extLst>
          </p:cNvPr>
          <p:cNvSpPr>
            <a:spLocks noGrp="1"/>
          </p:cNvSpPr>
          <p:nvPr>
            <p:ph type="sldNum" sz="quarter" idx="12"/>
          </p:nvPr>
        </p:nvSpPr>
        <p:spPr/>
        <p:txBody>
          <a:bodyPr/>
          <a:lstStyle/>
          <a:p>
            <a:fld id="{50FBCA65-25DC-8649-AF55-14151E10B8BF}" type="slidenum">
              <a:rPr lang="en-US" smtClean="0"/>
              <a:pPr/>
              <a:t>19</a:t>
            </a:fld>
            <a:endParaRPr lang="en-US" dirty="0"/>
          </a:p>
        </p:txBody>
      </p:sp>
      <p:sp>
        <p:nvSpPr>
          <p:cNvPr id="16" name="TextBox 15">
            <a:extLst>
              <a:ext uri="{FF2B5EF4-FFF2-40B4-BE49-F238E27FC236}">
                <a16:creationId xmlns:a16="http://schemas.microsoft.com/office/drawing/2014/main" id="{7C7215B5-7D17-5B4A-9A6F-BA11E3449A99}"/>
              </a:ext>
            </a:extLst>
          </p:cNvPr>
          <p:cNvSpPr txBox="1"/>
          <p:nvPr/>
        </p:nvSpPr>
        <p:spPr>
          <a:xfrm>
            <a:off x="287770" y="1103102"/>
            <a:ext cx="331235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H" b="1" dirty="0"/>
              <a:t>Calorimetry – Improving resolution with higher energy! </a:t>
            </a:r>
          </a:p>
        </p:txBody>
      </p:sp>
      <p:pic>
        <p:nvPicPr>
          <p:cNvPr id="17" name="Picture 16">
            <a:extLst>
              <a:ext uri="{FF2B5EF4-FFF2-40B4-BE49-F238E27FC236}">
                <a16:creationId xmlns:a16="http://schemas.microsoft.com/office/drawing/2014/main" id="{909923A4-0139-6B42-93EA-6D3A9AEBFABB}"/>
              </a:ext>
            </a:extLst>
          </p:cNvPr>
          <p:cNvPicPr>
            <a:picLocks noChangeAspect="1"/>
          </p:cNvPicPr>
          <p:nvPr/>
        </p:nvPicPr>
        <p:blipFill>
          <a:blip r:embed="rId2"/>
          <a:stretch>
            <a:fillRect/>
          </a:stretch>
        </p:blipFill>
        <p:spPr>
          <a:xfrm>
            <a:off x="3673955" y="699003"/>
            <a:ext cx="5470046" cy="2894801"/>
          </a:xfrm>
          <a:prstGeom prst="rect">
            <a:avLst/>
          </a:prstGeom>
        </p:spPr>
      </p:pic>
      <p:sp>
        <p:nvSpPr>
          <p:cNvPr id="33" name="TextBox 32">
            <a:extLst>
              <a:ext uri="{FF2B5EF4-FFF2-40B4-BE49-F238E27FC236}">
                <a16:creationId xmlns:a16="http://schemas.microsoft.com/office/drawing/2014/main" id="{9F22ADBD-71DB-E246-A6F2-376DA0B8B6D5}"/>
              </a:ext>
            </a:extLst>
          </p:cNvPr>
          <p:cNvSpPr txBox="1"/>
          <p:nvPr/>
        </p:nvSpPr>
        <p:spPr>
          <a:xfrm>
            <a:off x="222692" y="3079650"/>
            <a:ext cx="8698615" cy="1692771"/>
          </a:xfrm>
          <a:prstGeom prst="rect">
            <a:avLst/>
          </a:prstGeom>
          <a:noFill/>
        </p:spPr>
        <p:txBody>
          <a:bodyPr wrap="square" rtlCol="0">
            <a:spAutoFit/>
          </a:bodyPr>
          <a:lstStyle/>
          <a:p>
            <a:r>
              <a:rPr lang="en-US" sz="1600" b="1" dirty="0">
                <a:solidFill>
                  <a:schemeClr val="tx2"/>
                </a:solidFill>
                <a:latin typeface="Calibri"/>
                <a:sym typeface="Wingdings"/>
              </a:rPr>
              <a:t>Higgs self-coupling </a:t>
            </a:r>
            <a:r>
              <a:rPr lang="en-US" sz="1600" dirty="0" err="1">
                <a:solidFill>
                  <a:schemeClr val="tx2"/>
                </a:solidFill>
                <a:latin typeface="Calibri"/>
                <a:sym typeface="Wingdings"/>
              </a:rPr>
              <a:t>δλ</a:t>
            </a:r>
            <a:r>
              <a:rPr lang="en-US" sz="1600" dirty="0">
                <a:solidFill>
                  <a:schemeClr val="tx2"/>
                </a:solidFill>
                <a:latin typeface="Calibri"/>
                <a:sym typeface="Wingdings"/>
              </a:rPr>
              <a:t>/</a:t>
            </a:r>
            <a:r>
              <a:rPr lang="en-US" sz="1600" dirty="0" err="1">
                <a:solidFill>
                  <a:schemeClr val="tx2"/>
                </a:solidFill>
                <a:sym typeface="Wingdings"/>
              </a:rPr>
              <a:t>λ</a:t>
            </a:r>
            <a:r>
              <a:rPr lang="en-US" sz="1600" dirty="0">
                <a:solidFill>
                  <a:schemeClr val="tx2"/>
                </a:solidFill>
                <a:sym typeface="Wingdings"/>
              </a:rPr>
              <a:t> </a:t>
            </a:r>
            <a:r>
              <a:rPr lang="en-US" sz="1600" dirty="0">
                <a:solidFill>
                  <a:schemeClr val="tx2"/>
                </a:solidFill>
                <a:latin typeface="Calibri"/>
                <a:sym typeface="Wingdings"/>
              </a:rPr>
              <a:t>= 7% for </a:t>
            </a:r>
            <a:r>
              <a:rPr lang="en-US" sz="1600" dirty="0" err="1">
                <a:solidFill>
                  <a:schemeClr val="tx2"/>
                </a:solidFill>
                <a:latin typeface="Calibri"/>
                <a:sym typeface="Wingdings"/>
              </a:rPr>
              <a:t>Δm</a:t>
            </a:r>
            <a:r>
              <a:rPr lang="en-US" sz="1600" baseline="-25000" dirty="0">
                <a:solidFill>
                  <a:schemeClr val="tx2"/>
                </a:solidFill>
                <a:latin typeface="Calibri"/>
                <a:sym typeface="Wingdings"/>
              </a:rPr>
              <a:t>𝛾𝛾 </a:t>
            </a:r>
            <a:r>
              <a:rPr lang="en-US" sz="1600" dirty="0">
                <a:solidFill>
                  <a:schemeClr val="tx2"/>
                </a:solidFill>
                <a:latin typeface="Calibri"/>
                <a:sym typeface="Wingdings"/>
              </a:rPr>
              <a:t>&lt; 3GeV</a:t>
            </a:r>
          </a:p>
          <a:p>
            <a:pPr marL="184150" indent="-184150" defTabSz="457200">
              <a:buFont typeface="Arial" panose="020B0604020202020204" pitchFamily="34" charset="0"/>
              <a:buChar char="•"/>
            </a:pPr>
            <a:r>
              <a:rPr lang="en-US" sz="1400" b="1" dirty="0">
                <a:solidFill>
                  <a:srgbClr val="214A79"/>
                </a:solidFill>
                <a:latin typeface="Calibri"/>
                <a:sym typeface="Wingdings" pitchFamily="2" charset="2"/>
              </a:rPr>
              <a:t> </a:t>
            </a:r>
            <a:r>
              <a:rPr lang="en-US" sz="1400" b="1" dirty="0">
                <a:solidFill>
                  <a:srgbClr val="FF0000"/>
                </a:solidFill>
                <a:latin typeface="Calibri"/>
                <a:sym typeface="Wingdings"/>
              </a:rPr>
              <a:t>EM-calorimeter resolution </a:t>
            </a:r>
          </a:p>
          <a:p>
            <a:pPr lvl="1"/>
            <a:r>
              <a:rPr lang="en-US" sz="1400" b="1" dirty="0" err="1">
                <a:solidFill>
                  <a:srgbClr val="FF0000"/>
                </a:solidFill>
                <a:latin typeface="Calibri"/>
                <a:sym typeface="Wingdings"/>
              </a:rPr>
              <a:t>sampl</a:t>
            </a:r>
            <a:r>
              <a:rPr lang="en-US" sz="1400" b="1" dirty="0">
                <a:solidFill>
                  <a:srgbClr val="FF0000"/>
                </a:solidFill>
                <a:latin typeface="Calibri"/>
                <a:sym typeface="Wingdings"/>
              </a:rPr>
              <a:t>. term </a:t>
            </a:r>
            <a:r>
              <a:rPr lang="en-US" sz="1400" b="1" i="1" dirty="0">
                <a:solidFill>
                  <a:srgbClr val="FF0000"/>
                </a:solidFill>
                <a:latin typeface="Calibri"/>
                <a:sym typeface="Wingdings"/>
              </a:rPr>
              <a:t>a ≈ 10%</a:t>
            </a:r>
            <a:r>
              <a:rPr lang="en-US" sz="1400" b="1" dirty="0">
                <a:solidFill>
                  <a:srgbClr val="FF0000"/>
                </a:solidFill>
                <a:latin typeface="Calibri"/>
                <a:sym typeface="Wingdings"/>
              </a:rPr>
              <a:t> and noise term </a:t>
            </a:r>
            <a:r>
              <a:rPr lang="en-US" sz="1400" b="1" i="1" dirty="0">
                <a:solidFill>
                  <a:srgbClr val="FF0000"/>
                </a:solidFill>
                <a:latin typeface="Calibri"/>
                <a:sym typeface="Wingdings"/>
              </a:rPr>
              <a:t>b &lt; 1.5GeV</a:t>
            </a:r>
            <a:r>
              <a:rPr lang="en-US" sz="1400" b="1" dirty="0">
                <a:solidFill>
                  <a:srgbClr val="FF0000"/>
                </a:solidFill>
                <a:latin typeface="Calibri"/>
                <a:sym typeface="Wingdings"/>
              </a:rPr>
              <a:t> (including pile-up)!</a:t>
            </a:r>
            <a:endParaRPr lang="en-US" sz="1400" b="1" baseline="-25000" dirty="0">
              <a:solidFill>
                <a:srgbClr val="FF0000"/>
              </a:solidFill>
              <a:latin typeface="Calibri"/>
              <a:sym typeface="Wingdings"/>
            </a:endParaRPr>
          </a:p>
          <a:p>
            <a:pPr defTabSz="457200"/>
            <a:r>
              <a:rPr lang="en-US" sz="1600" b="1" dirty="0">
                <a:solidFill>
                  <a:srgbClr val="214A79"/>
                </a:solidFill>
                <a:latin typeface="Calibri"/>
                <a:sym typeface="Wingdings"/>
              </a:rPr>
              <a:t>Di-jet resonances: </a:t>
            </a:r>
            <a:r>
              <a:rPr lang="en-US" sz="1600" dirty="0">
                <a:solidFill>
                  <a:srgbClr val="214A79"/>
                </a:solidFill>
                <a:latin typeface="Calibri"/>
                <a:sym typeface="Wingdings"/>
              </a:rPr>
              <a:t>HCAL constant term of </a:t>
            </a:r>
            <a:r>
              <a:rPr lang="en-US" sz="1600" i="1" dirty="0">
                <a:solidFill>
                  <a:srgbClr val="214A79"/>
                </a:solidFill>
                <a:latin typeface="Calibri"/>
                <a:sym typeface="Wingdings"/>
              </a:rPr>
              <a:t>c</a:t>
            </a:r>
            <a:r>
              <a:rPr lang="en-US" sz="1600" dirty="0">
                <a:solidFill>
                  <a:srgbClr val="214A79"/>
                </a:solidFill>
                <a:latin typeface="Calibri"/>
                <a:sym typeface="Wingdings"/>
              </a:rPr>
              <a:t> = 3% instead of 15%</a:t>
            </a:r>
            <a:r>
              <a:rPr lang="en-US" sz="1600" b="1" dirty="0">
                <a:solidFill>
                  <a:srgbClr val="214A79"/>
                </a:solidFill>
                <a:latin typeface="Calibri"/>
                <a:sym typeface="Wingdings"/>
              </a:rPr>
              <a:t>: </a:t>
            </a:r>
            <a:r>
              <a:rPr lang="en-US" sz="1600" dirty="0">
                <a:solidFill>
                  <a:srgbClr val="214A79"/>
                </a:solidFill>
                <a:latin typeface="Calibri"/>
                <a:sym typeface="Wingdings"/>
              </a:rPr>
              <a:t>extend discovery potential by 4TeV (or same disc. pot. for 50% </a:t>
            </a:r>
            <a:r>
              <a:rPr lang="en-US" sz="1600" dirty="0" err="1">
                <a:solidFill>
                  <a:srgbClr val="214A79"/>
                </a:solidFill>
                <a:latin typeface="Calibri"/>
                <a:sym typeface="Wingdings"/>
              </a:rPr>
              <a:t>lumi</a:t>
            </a:r>
            <a:r>
              <a:rPr lang="en-US" sz="1600" dirty="0">
                <a:solidFill>
                  <a:srgbClr val="214A79"/>
                </a:solidFill>
                <a:latin typeface="Calibri"/>
                <a:sym typeface="Wingdings"/>
              </a:rPr>
              <a:t>) </a:t>
            </a:r>
          </a:p>
          <a:p>
            <a:pPr marL="171450" indent="-171450" defTabSz="457200">
              <a:buFont typeface="Arial" panose="020B0604020202020204" pitchFamily="34" charset="0"/>
              <a:buChar char="•"/>
            </a:pPr>
            <a:r>
              <a:rPr lang="en-US" sz="1400" b="1" dirty="0">
                <a:solidFill>
                  <a:srgbClr val="000090"/>
                </a:solidFill>
                <a:sym typeface="Wingdings"/>
              </a:rPr>
              <a:t></a:t>
            </a:r>
            <a:r>
              <a:rPr lang="en-US" sz="1400" dirty="0">
                <a:solidFill>
                  <a:srgbClr val="000090"/>
                </a:solidFill>
                <a:sym typeface="Wingdings"/>
              </a:rPr>
              <a:t> </a:t>
            </a:r>
            <a:r>
              <a:rPr lang="en-US" sz="1400" b="1" dirty="0">
                <a:solidFill>
                  <a:srgbClr val="008000"/>
                </a:solidFill>
                <a:latin typeface="Calibri"/>
                <a:sym typeface="Wingdings"/>
              </a:rPr>
              <a:t>full shower containment is mandatory!</a:t>
            </a:r>
          </a:p>
          <a:p>
            <a:pPr marL="184150" indent="-184150" defTabSz="457200">
              <a:buFont typeface="Arial"/>
              <a:buChar char="•"/>
            </a:pPr>
            <a:r>
              <a:rPr lang="en-US" sz="1400" b="1" dirty="0">
                <a:solidFill>
                  <a:srgbClr val="214A79"/>
                </a:solidFill>
                <a:sym typeface="Wingdings"/>
              </a:rPr>
              <a:t></a:t>
            </a:r>
            <a:r>
              <a:rPr lang="en-US" sz="1400" dirty="0">
                <a:solidFill>
                  <a:srgbClr val="214A79"/>
                </a:solidFill>
                <a:sym typeface="Wingdings"/>
              </a:rPr>
              <a:t> Large </a:t>
            </a:r>
            <a:r>
              <a:rPr lang="en-US" sz="1400" b="1" dirty="0">
                <a:solidFill>
                  <a:srgbClr val="214A79"/>
                </a:solidFill>
                <a:latin typeface="Calibri"/>
                <a:sym typeface="Wingdings"/>
              </a:rPr>
              <a:t>HCAL depth (~ 12 </a:t>
            </a:r>
            <a:r>
              <a:rPr lang="en-US" sz="1400" b="1" dirty="0" err="1">
                <a:solidFill>
                  <a:srgbClr val="214A79"/>
                </a:solidFill>
                <a:latin typeface="Calibri"/>
                <a:sym typeface="Wingdings"/>
              </a:rPr>
              <a:t>λ</a:t>
            </a:r>
            <a:r>
              <a:rPr lang="en-US" sz="1400" b="1" baseline="-25000" dirty="0" err="1">
                <a:solidFill>
                  <a:srgbClr val="214A79"/>
                </a:solidFill>
                <a:latin typeface="Calibri"/>
                <a:sym typeface="Wingdings"/>
              </a:rPr>
              <a:t>int</a:t>
            </a:r>
            <a:r>
              <a:rPr lang="en-US" sz="1400" b="1" dirty="0">
                <a:solidFill>
                  <a:srgbClr val="214A79"/>
                </a:solidFill>
                <a:latin typeface="Calibri"/>
                <a:sym typeface="Wingdings"/>
              </a:rPr>
              <a:t>)!</a:t>
            </a:r>
            <a:endParaRPr lang="en-US" sz="1400" b="1" dirty="0">
              <a:solidFill>
                <a:srgbClr val="214A79"/>
              </a:solidFill>
              <a:latin typeface="Calibri"/>
            </a:endParaRPr>
          </a:p>
        </p:txBody>
      </p:sp>
      <p:pic>
        <p:nvPicPr>
          <p:cNvPr id="7" name="Picture 6">
            <a:extLst>
              <a:ext uri="{FF2B5EF4-FFF2-40B4-BE49-F238E27FC236}">
                <a16:creationId xmlns:a16="http://schemas.microsoft.com/office/drawing/2014/main" id="{4088B26D-0763-5BCD-D695-327D5FE518BF}"/>
              </a:ext>
            </a:extLst>
          </p:cNvPr>
          <p:cNvPicPr>
            <a:picLocks noChangeAspect="1"/>
          </p:cNvPicPr>
          <p:nvPr/>
        </p:nvPicPr>
        <p:blipFill rotWithShape="1">
          <a:blip r:embed="rId3"/>
          <a:srcRect t="6575"/>
          <a:stretch/>
        </p:blipFill>
        <p:spPr>
          <a:xfrm>
            <a:off x="922211" y="2126446"/>
            <a:ext cx="1998845" cy="535674"/>
          </a:xfrm>
          <a:prstGeom prst="rect">
            <a:avLst/>
          </a:prstGeom>
        </p:spPr>
      </p:pic>
      <p:sp>
        <p:nvSpPr>
          <p:cNvPr id="8" name="TextBox 7">
            <a:extLst>
              <a:ext uri="{FF2B5EF4-FFF2-40B4-BE49-F238E27FC236}">
                <a16:creationId xmlns:a16="http://schemas.microsoft.com/office/drawing/2014/main" id="{605D4B1B-B0DD-5286-CF8F-8BFF74550510}"/>
              </a:ext>
            </a:extLst>
          </p:cNvPr>
          <p:cNvSpPr txBox="1"/>
          <p:nvPr/>
        </p:nvSpPr>
        <p:spPr>
          <a:xfrm>
            <a:off x="4160520" y="4197096"/>
            <a:ext cx="4507992"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CH" dirty="0"/>
              <a:t>Better detector performance could compensate decreased HH statistics at 80 TeV</a:t>
            </a:r>
          </a:p>
        </p:txBody>
      </p:sp>
    </p:spTree>
    <p:extLst>
      <p:ext uri="{BB962C8B-B14F-4D97-AF65-F5344CB8AC3E}">
        <p14:creationId xmlns:p14="http://schemas.microsoft.com/office/powerpoint/2010/main" val="410159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xEl>
                                              <p:pRg st="3" end="3"/>
                                            </p:txEl>
                                          </p:spTgt>
                                        </p:tgtEl>
                                        <p:attrNameLst>
                                          <p:attrName>style.visibility</p:attrName>
                                        </p:attrNameLst>
                                      </p:cBhvr>
                                      <p:to>
                                        <p:strVal val="visible"/>
                                      </p:to>
                                    </p:set>
                                    <p:animEffect transition="in" filter="dissolve">
                                      <p:cBhvr>
                                        <p:cTn id="7" dur="500"/>
                                        <p:tgtEl>
                                          <p:spTgt spid="3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3">
                                            <p:txEl>
                                              <p:pRg st="4" end="4"/>
                                            </p:txEl>
                                          </p:spTgt>
                                        </p:tgtEl>
                                        <p:attrNameLst>
                                          <p:attrName>style.visibility</p:attrName>
                                        </p:attrNameLst>
                                      </p:cBhvr>
                                      <p:to>
                                        <p:strVal val="visible"/>
                                      </p:to>
                                    </p:set>
                                    <p:animEffect transition="in" filter="dissolve">
                                      <p:cBhvr>
                                        <p:cTn id="10" dur="500"/>
                                        <p:tgtEl>
                                          <p:spTgt spid="3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3">
                                            <p:txEl>
                                              <p:pRg st="5" end="5"/>
                                            </p:txEl>
                                          </p:spTgt>
                                        </p:tgtEl>
                                        <p:attrNameLst>
                                          <p:attrName>style.visibility</p:attrName>
                                        </p:attrNameLst>
                                      </p:cBhvr>
                                      <p:to>
                                        <p:strVal val="visible"/>
                                      </p:to>
                                    </p:set>
                                    <p:animEffect transition="in" filter="dissolve">
                                      <p:cBhvr>
                                        <p:cTn id="13" dur="500"/>
                                        <p:tgtEl>
                                          <p:spTgt spid="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E35D05-4D46-B48D-B6AC-BB2535A2672F}"/>
              </a:ext>
            </a:extLst>
          </p:cNvPr>
          <p:cNvSpPr>
            <a:spLocks noGrp="1"/>
          </p:cNvSpPr>
          <p:nvPr>
            <p:ph type="ctrTitle"/>
          </p:nvPr>
        </p:nvSpPr>
        <p:spPr/>
        <p:txBody>
          <a:bodyPr/>
          <a:lstStyle/>
          <a:p>
            <a:r>
              <a:rPr lang="en-CH" dirty="0"/>
              <a:t>Introduction</a:t>
            </a:r>
          </a:p>
        </p:txBody>
      </p:sp>
      <p:sp>
        <p:nvSpPr>
          <p:cNvPr id="8" name="Subtitle 7">
            <a:extLst>
              <a:ext uri="{FF2B5EF4-FFF2-40B4-BE49-F238E27FC236}">
                <a16:creationId xmlns:a16="http://schemas.microsoft.com/office/drawing/2014/main" id="{0B6A3B93-A4D4-8E0D-3DB7-5C083F959C21}"/>
              </a:ext>
            </a:extLst>
          </p:cNvPr>
          <p:cNvSpPr>
            <a:spLocks noGrp="1"/>
          </p:cNvSpPr>
          <p:nvPr>
            <p:ph type="subTitle" idx="1"/>
          </p:nvPr>
        </p:nvSpPr>
        <p:spPr/>
        <p:txBody>
          <a:bodyPr/>
          <a:lstStyle/>
          <a:p>
            <a:endParaRPr lang="en-CH"/>
          </a:p>
        </p:txBody>
      </p:sp>
      <p:sp>
        <p:nvSpPr>
          <p:cNvPr id="5" name="Date Placeholder 4">
            <a:extLst>
              <a:ext uri="{FF2B5EF4-FFF2-40B4-BE49-F238E27FC236}">
                <a16:creationId xmlns:a16="http://schemas.microsoft.com/office/drawing/2014/main" id="{2379849E-BA01-9D35-9404-403C17C5F0C1}"/>
              </a:ext>
            </a:extLst>
          </p:cNvPr>
          <p:cNvSpPr>
            <a:spLocks noGrp="1"/>
          </p:cNvSpPr>
          <p:nvPr>
            <p:ph type="dt" sz="half" idx="10"/>
          </p:nvPr>
        </p:nvSpPr>
        <p:spPr/>
        <p:txBody>
          <a:bodyPr/>
          <a:lstStyle/>
          <a:p>
            <a:r>
              <a:rPr lang="de-CH"/>
              <a:t>June 19, 2025</a:t>
            </a:r>
            <a:endParaRPr lang="en-US"/>
          </a:p>
        </p:txBody>
      </p:sp>
      <p:sp>
        <p:nvSpPr>
          <p:cNvPr id="4" name="Footer Placeholder 3">
            <a:extLst>
              <a:ext uri="{FF2B5EF4-FFF2-40B4-BE49-F238E27FC236}">
                <a16:creationId xmlns:a16="http://schemas.microsoft.com/office/drawing/2014/main" id="{8CEA9871-78F6-02C3-8E44-7E8AE8CD0FEE}"/>
              </a:ext>
            </a:extLst>
          </p:cNvPr>
          <p:cNvSpPr>
            <a:spLocks noGrp="1"/>
          </p:cNvSpPr>
          <p:nvPr>
            <p:ph type="ftr" sz="quarter" idx="11"/>
          </p:nvPr>
        </p:nvSpPr>
        <p:spPr/>
        <p:txBody>
          <a:bodyPr/>
          <a:lstStyle/>
          <a:p>
            <a:r>
              <a:rPr lang="en-US"/>
              <a:t>CEPC Workshop Barcelona — M. Aleksa (CERN)</a:t>
            </a:r>
            <a:endParaRPr lang="en-US" dirty="0"/>
          </a:p>
        </p:txBody>
      </p:sp>
      <p:sp>
        <p:nvSpPr>
          <p:cNvPr id="6" name="Slide Number Placeholder 5">
            <a:extLst>
              <a:ext uri="{FF2B5EF4-FFF2-40B4-BE49-F238E27FC236}">
                <a16:creationId xmlns:a16="http://schemas.microsoft.com/office/drawing/2014/main" id="{E94A7355-BE59-35B6-C8FD-F7413F3298C3}"/>
              </a:ext>
            </a:extLst>
          </p:cNvPr>
          <p:cNvSpPr>
            <a:spLocks noGrp="1"/>
          </p:cNvSpPr>
          <p:nvPr>
            <p:ph type="sldNum" sz="quarter" idx="12"/>
          </p:nvPr>
        </p:nvSpPr>
        <p:spPr/>
        <p:txBody>
          <a:bodyPr/>
          <a:lstStyle/>
          <a:p>
            <a:fld id="{50FBCA65-25DC-8649-AF55-14151E10B8BF}" type="slidenum">
              <a:rPr lang="en-US" smtClean="0"/>
              <a:pPr/>
              <a:t>2</a:t>
            </a:fld>
            <a:endParaRPr lang="en-US" dirty="0"/>
          </a:p>
        </p:txBody>
      </p:sp>
    </p:spTree>
    <p:extLst>
      <p:ext uri="{BB962C8B-B14F-4D97-AF65-F5344CB8AC3E}">
        <p14:creationId xmlns:p14="http://schemas.microsoft.com/office/powerpoint/2010/main" val="195723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08FFF65-355B-A245-9BEC-68B227E7BAF4}"/>
              </a:ext>
            </a:extLst>
          </p:cNvPr>
          <p:cNvPicPr>
            <a:picLocks noChangeAspect="1"/>
          </p:cNvPicPr>
          <p:nvPr/>
        </p:nvPicPr>
        <p:blipFill>
          <a:blip r:embed="rId2"/>
          <a:stretch>
            <a:fillRect/>
          </a:stretch>
        </p:blipFill>
        <p:spPr>
          <a:xfrm>
            <a:off x="7223760" y="1667831"/>
            <a:ext cx="1794383" cy="1803553"/>
          </a:xfrm>
          <a:prstGeom prst="rect">
            <a:avLst/>
          </a:prstGeom>
        </p:spPr>
      </p:pic>
      <p:sp>
        <p:nvSpPr>
          <p:cNvPr id="2" name="Title 1"/>
          <p:cNvSpPr>
            <a:spLocks noGrp="1"/>
          </p:cNvSpPr>
          <p:nvPr>
            <p:ph type="title"/>
          </p:nvPr>
        </p:nvSpPr>
        <p:spPr/>
        <p:txBody>
          <a:bodyPr>
            <a:normAutofit fontScale="90000"/>
          </a:bodyPr>
          <a:lstStyle/>
          <a:p>
            <a:r>
              <a:rPr lang="en-US" dirty="0">
                <a:sym typeface="Wingdings"/>
              </a:rPr>
              <a:t>Requirements for FCC-</a:t>
            </a:r>
            <a:r>
              <a:rPr lang="en-US" dirty="0" err="1">
                <a:sym typeface="Wingdings"/>
              </a:rPr>
              <a:t>hh</a:t>
            </a:r>
            <a:r>
              <a:rPr lang="en-US" dirty="0">
                <a:sym typeface="Wingdings"/>
              </a:rPr>
              <a:t> </a:t>
            </a:r>
            <a:r>
              <a:rPr lang="en-US" dirty="0"/>
              <a:t>Detector</a:t>
            </a:r>
          </a:p>
        </p:txBody>
      </p:sp>
      <p:sp>
        <p:nvSpPr>
          <p:cNvPr id="3" name="Content Placeholder 2"/>
          <p:cNvSpPr>
            <a:spLocks noGrp="1"/>
          </p:cNvSpPr>
          <p:nvPr>
            <p:ph idx="1"/>
          </p:nvPr>
        </p:nvSpPr>
        <p:spPr>
          <a:xfrm>
            <a:off x="105445" y="698875"/>
            <a:ext cx="7826875" cy="4425178"/>
          </a:xfrm>
        </p:spPr>
        <p:txBody>
          <a:bodyPr>
            <a:normAutofit fontScale="55000" lnSpcReduction="20000"/>
          </a:bodyPr>
          <a:lstStyle/>
          <a:p>
            <a:pPr>
              <a:spcBef>
                <a:spcPts val="1248"/>
              </a:spcBef>
            </a:pPr>
            <a:r>
              <a:rPr lang="en-US" b="1" dirty="0"/>
              <a:t>ID tracking target</a:t>
            </a:r>
            <a:r>
              <a:rPr lang="en-US" dirty="0"/>
              <a:t>: achieve </a:t>
            </a:r>
            <a:r>
              <a:rPr lang="en-US" dirty="0" err="1"/>
              <a:t>σ</a:t>
            </a:r>
            <a:r>
              <a:rPr lang="en-US" baseline="-25000" dirty="0" err="1"/>
              <a:t>pT</a:t>
            </a:r>
            <a:r>
              <a:rPr lang="en-US" dirty="0"/>
              <a:t> / </a:t>
            </a:r>
            <a:r>
              <a:rPr lang="en-US" dirty="0" err="1"/>
              <a:t>p</a:t>
            </a:r>
            <a:r>
              <a:rPr lang="en-US" baseline="-25000" dirty="0" err="1"/>
              <a:t>T</a:t>
            </a:r>
            <a:r>
              <a:rPr lang="en-US" dirty="0"/>
              <a:t> = 10-20% @ 10 TeV</a:t>
            </a:r>
          </a:p>
          <a:p>
            <a:pPr>
              <a:spcBef>
                <a:spcPts val="1248"/>
              </a:spcBef>
            </a:pPr>
            <a:r>
              <a:rPr lang="en-US" b="1" dirty="0"/>
              <a:t>Muon target</a:t>
            </a:r>
            <a:r>
              <a:rPr lang="en-US" dirty="0"/>
              <a:t>: </a:t>
            </a:r>
            <a:r>
              <a:rPr lang="en-US" dirty="0" err="1"/>
              <a:t>σ</a:t>
            </a:r>
            <a:r>
              <a:rPr lang="en-US" baseline="-25000" dirty="0" err="1"/>
              <a:t>pT</a:t>
            </a:r>
            <a:r>
              <a:rPr lang="en-US" dirty="0"/>
              <a:t> / </a:t>
            </a:r>
            <a:r>
              <a:rPr lang="en-US" dirty="0" err="1"/>
              <a:t>p</a:t>
            </a:r>
            <a:r>
              <a:rPr lang="en-US" baseline="-25000" dirty="0" err="1"/>
              <a:t>T</a:t>
            </a:r>
            <a:r>
              <a:rPr lang="en-US" dirty="0"/>
              <a:t> = 5% @ 10 TeV</a:t>
            </a:r>
          </a:p>
          <a:p>
            <a:pPr>
              <a:spcBef>
                <a:spcPts val="1248"/>
              </a:spcBef>
            </a:pPr>
            <a:r>
              <a:rPr lang="en-US" dirty="0"/>
              <a:t>Keep </a:t>
            </a:r>
            <a:r>
              <a:rPr lang="en-US" b="1" dirty="0"/>
              <a:t>calorimeter constant </a:t>
            </a:r>
            <a:r>
              <a:rPr lang="en-US" dirty="0"/>
              <a:t>term as small as possible (and good sampling term)</a:t>
            </a:r>
          </a:p>
          <a:p>
            <a:pPr lvl="1">
              <a:spcBef>
                <a:spcPts val="1248"/>
              </a:spcBef>
            </a:pPr>
            <a:r>
              <a:rPr lang="en-US" dirty="0"/>
              <a:t>Constant term of &lt;1% for the EM calorimeter and &lt;2-3% for the HCAL</a:t>
            </a:r>
          </a:p>
          <a:p>
            <a:pPr>
              <a:spcBef>
                <a:spcPts val="1248"/>
              </a:spcBef>
            </a:pPr>
            <a:r>
              <a:rPr lang="en-US" b="1" dirty="0"/>
              <a:t>High efficiency vertex reconstruction, b-tagging, </a:t>
            </a:r>
            <a:r>
              <a:rPr lang="en-US" b="1" dirty="0" err="1"/>
              <a:t>τ</a:t>
            </a:r>
            <a:r>
              <a:rPr lang="en-US" b="1" dirty="0"/>
              <a:t>-tagging, particle ID</a:t>
            </a:r>
            <a:r>
              <a:rPr lang="en-US" dirty="0"/>
              <a:t>!</a:t>
            </a:r>
          </a:p>
          <a:p>
            <a:pPr lvl="1">
              <a:spcBef>
                <a:spcPts val="1248"/>
              </a:spcBef>
            </a:pPr>
            <a:r>
              <a:rPr lang="en-US" dirty="0"/>
              <a:t>Pile-up of &lt;µ&gt;=1000 </a:t>
            </a:r>
            <a:r>
              <a:rPr lang="en-US" dirty="0">
                <a:sym typeface="Wingdings" pitchFamily="2" charset="2"/>
              </a:rPr>
              <a:t> 120µm mean vertex separation</a:t>
            </a:r>
            <a:endParaRPr lang="en-US" dirty="0"/>
          </a:p>
          <a:p>
            <a:pPr>
              <a:spcBef>
                <a:spcPts val="1248"/>
              </a:spcBef>
            </a:pPr>
            <a:r>
              <a:rPr lang="en-US" b="1" dirty="0"/>
              <a:t>High granularity </a:t>
            </a:r>
            <a:r>
              <a:rPr lang="en-US" dirty="0"/>
              <a:t>in tracker and calos (boosted obj.)</a:t>
            </a:r>
          </a:p>
          <a:p>
            <a:pPr>
              <a:spcBef>
                <a:spcPts val="1248"/>
              </a:spcBef>
            </a:pPr>
            <a:r>
              <a:rPr lang="en-US" b="1" dirty="0" err="1"/>
              <a:t>Pseudorapidity</a:t>
            </a:r>
            <a:r>
              <a:rPr lang="en-US" b="1" dirty="0"/>
              <a:t> (</a:t>
            </a:r>
            <a:r>
              <a:rPr lang="en-US" b="1" dirty="0" err="1"/>
              <a:t>η</a:t>
            </a:r>
            <a:r>
              <a:rPr lang="en-US" b="1" dirty="0"/>
              <a:t>) coverage</a:t>
            </a:r>
            <a:r>
              <a:rPr lang="en-US" dirty="0"/>
              <a:t>: </a:t>
            </a:r>
          </a:p>
          <a:p>
            <a:pPr lvl="1">
              <a:spcBef>
                <a:spcPts val="1248"/>
              </a:spcBef>
            </a:pPr>
            <a:r>
              <a:rPr lang="en-US" dirty="0"/>
              <a:t>Precision muon measurement up to |</a:t>
            </a:r>
            <a:r>
              <a:rPr lang="en-US" dirty="0" err="1"/>
              <a:t>η</a:t>
            </a:r>
            <a:r>
              <a:rPr lang="en-US" dirty="0"/>
              <a:t>|&lt;4</a:t>
            </a:r>
          </a:p>
          <a:p>
            <a:pPr lvl="1">
              <a:spcBef>
                <a:spcPts val="1248"/>
              </a:spcBef>
            </a:pPr>
            <a:r>
              <a:rPr lang="en-US" dirty="0"/>
              <a:t>Precision calorimetry up to |</a:t>
            </a:r>
            <a:r>
              <a:rPr lang="en-US" dirty="0" err="1"/>
              <a:t>η</a:t>
            </a:r>
            <a:r>
              <a:rPr lang="en-US" dirty="0"/>
              <a:t>|&lt;6</a:t>
            </a:r>
          </a:p>
          <a:p>
            <a:pPr>
              <a:spcBef>
                <a:spcPts val="1248"/>
              </a:spcBef>
            </a:pPr>
            <a:r>
              <a:rPr lang="en-US" dirty="0">
                <a:sym typeface="Wingdings"/>
              </a:rPr>
              <a:t> </a:t>
            </a:r>
            <a:r>
              <a:rPr lang="en-US" b="1" dirty="0">
                <a:sym typeface="Wingdings"/>
              </a:rPr>
              <a:t>Achieve all that at a pile-up of 1000! </a:t>
            </a:r>
            <a:r>
              <a:rPr lang="en-US" b="1" dirty="0">
                <a:sym typeface="Wingdings" pitchFamily="2" charset="2"/>
              </a:rPr>
              <a:t></a:t>
            </a:r>
            <a:r>
              <a:rPr lang="en-US" b="1" dirty="0">
                <a:sym typeface="Wingdings"/>
              </a:rPr>
              <a:t> Granularity &amp; Timing!</a:t>
            </a:r>
          </a:p>
          <a:p>
            <a:pPr>
              <a:spcBef>
                <a:spcPts val="1248"/>
              </a:spcBef>
            </a:pPr>
            <a:r>
              <a:rPr lang="en-US" b="1" dirty="0">
                <a:sym typeface="Wingdings"/>
              </a:rPr>
              <a:t>On top of that radiation hardness and stability!</a:t>
            </a:r>
            <a:endParaRPr lang="en-US" b="1" dirty="0"/>
          </a:p>
          <a:p>
            <a:pPr>
              <a:spcBef>
                <a:spcPts val="1248"/>
              </a:spcBef>
            </a:pPr>
            <a:endParaRPr lang="en-US" dirty="0"/>
          </a:p>
        </p:txBody>
      </p:sp>
      <p:sp>
        <p:nvSpPr>
          <p:cNvPr id="4" name="Footer Placeholder 3"/>
          <p:cNvSpPr>
            <a:spLocks noGrp="1"/>
          </p:cNvSpPr>
          <p:nvPr>
            <p:ph type="ftr" sz="quarter" idx="11"/>
          </p:nvPr>
        </p:nvSpPr>
        <p:spPr/>
        <p:txBody>
          <a:bodyPr/>
          <a:lstStyle/>
          <a:p>
            <a:r>
              <a:rPr lang="en-US"/>
              <a:t>CEPC Workshop Barcelona — M. Aleksa (CERN)</a:t>
            </a:r>
            <a:endParaRPr lang="en-US" dirty="0"/>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20</a:t>
            </a:fld>
            <a:endParaRPr lang="en-US" dirty="0"/>
          </a:p>
        </p:txBody>
      </p:sp>
      <p:sp>
        <p:nvSpPr>
          <p:cNvPr id="7" name="TextBox 6">
            <a:extLst>
              <a:ext uri="{FF2B5EF4-FFF2-40B4-BE49-F238E27FC236}">
                <a16:creationId xmlns:a16="http://schemas.microsoft.com/office/drawing/2014/main" id="{C847C38A-8BF6-5F4B-9A8D-837620FA6F92}"/>
              </a:ext>
            </a:extLst>
          </p:cNvPr>
          <p:cNvSpPr txBox="1"/>
          <p:nvPr/>
        </p:nvSpPr>
        <p:spPr>
          <a:xfrm>
            <a:off x="6843861" y="723167"/>
            <a:ext cx="213360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Used in </a:t>
            </a:r>
            <a:r>
              <a:rPr lang="en-US" b="1" dirty="0" err="1"/>
              <a:t>Delphes</a:t>
            </a:r>
            <a:r>
              <a:rPr lang="en-US" b="1" dirty="0"/>
              <a:t> physics simulations</a:t>
            </a:r>
          </a:p>
        </p:txBody>
      </p:sp>
      <p:sp>
        <p:nvSpPr>
          <p:cNvPr id="10" name="TextBox 9">
            <a:extLst>
              <a:ext uri="{FF2B5EF4-FFF2-40B4-BE49-F238E27FC236}">
                <a16:creationId xmlns:a16="http://schemas.microsoft.com/office/drawing/2014/main" id="{86454A22-47D0-3446-BF95-FE10B514D648}"/>
              </a:ext>
            </a:extLst>
          </p:cNvPr>
          <p:cNvSpPr txBox="1"/>
          <p:nvPr/>
        </p:nvSpPr>
        <p:spPr>
          <a:xfrm>
            <a:off x="7479647" y="1986206"/>
            <a:ext cx="1363133" cy="261610"/>
          </a:xfrm>
          <a:prstGeom prst="rect">
            <a:avLst/>
          </a:prstGeom>
          <a:noFill/>
        </p:spPr>
        <p:txBody>
          <a:bodyPr wrap="square" rtlCol="0">
            <a:spAutoFit/>
          </a:bodyPr>
          <a:lstStyle/>
          <a:p>
            <a:r>
              <a:rPr lang="en-US" sz="1100" dirty="0"/>
              <a:t>VBF jets </a:t>
            </a:r>
            <a:r>
              <a:rPr lang="en-US" sz="1100" dirty="0" err="1"/>
              <a:t>η</a:t>
            </a:r>
            <a:r>
              <a:rPr lang="en-US" sz="1100" dirty="0"/>
              <a:t>-distr.</a:t>
            </a:r>
          </a:p>
        </p:txBody>
      </p:sp>
      <p:cxnSp>
        <p:nvCxnSpPr>
          <p:cNvPr id="12" name="Straight Arrow Connector 11">
            <a:extLst>
              <a:ext uri="{FF2B5EF4-FFF2-40B4-BE49-F238E27FC236}">
                <a16:creationId xmlns:a16="http://schemas.microsoft.com/office/drawing/2014/main" id="{3E66B068-FD46-A646-9B82-90B004143806}"/>
              </a:ext>
            </a:extLst>
          </p:cNvPr>
          <p:cNvCxnSpPr>
            <a:cxnSpLocks/>
          </p:cNvCxnSpPr>
          <p:nvPr/>
        </p:nvCxnSpPr>
        <p:spPr>
          <a:xfrm flipV="1">
            <a:off x="3346315" y="3331039"/>
            <a:ext cx="4007796" cy="71561"/>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93BBEF38-5B11-2A48-8C1A-9952ADDAD691}"/>
              </a:ext>
            </a:extLst>
          </p:cNvPr>
          <p:cNvPicPr>
            <a:picLocks noChangeAspect="1"/>
          </p:cNvPicPr>
          <p:nvPr/>
        </p:nvPicPr>
        <p:blipFill>
          <a:blip r:embed="rId3"/>
          <a:stretch>
            <a:fillRect/>
          </a:stretch>
        </p:blipFill>
        <p:spPr>
          <a:xfrm>
            <a:off x="6870735" y="3486037"/>
            <a:ext cx="2147408" cy="1442055"/>
          </a:xfrm>
          <a:prstGeom prst="rect">
            <a:avLst/>
          </a:prstGeom>
        </p:spPr>
      </p:pic>
      <p:cxnSp>
        <p:nvCxnSpPr>
          <p:cNvPr id="14" name="Straight Arrow Connector 13">
            <a:extLst>
              <a:ext uri="{FF2B5EF4-FFF2-40B4-BE49-F238E27FC236}">
                <a16:creationId xmlns:a16="http://schemas.microsoft.com/office/drawing/2014/main" id="{B20408F5-D18C-7742-9A41-B605137439B9}"/>
              </a:ext>
            </a:extLst>
          </p:cNvPr>
          <p:cNvCxnSpPr>
            <a:cxnSpLocks/>
          </p:cNvCxnSpPr>
          <p:nvPr/>
        </p:nvCxnSpPr>
        <p:spPr>
          <a:xfrm flipV="1">
            <a:off x="6410528" y="4269850"/>
            <a:ext cx="562766" cy="71561"/>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9D33E815-1291-7745-BD08-853FD4821D9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252936" y="2520154"/>
            <a:ext cx="1917416" cy="810884"/>
          </a:xfrm>
          <a:prstGeom prst="rect">
            <a:avLst/>
          </a:prstGeom>
        </p:spPr>
      </p:pic>
    </p:spTree>
    <p:extLst>
      <p:ext uri="{BB962C8B-B14F-4D97-AF65-F5344CB8AC3E}">
        <p14:creationId xmlns:p14="http://schemas.microsoft.com/office/powerpoint/2010/main" val="258797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500"/>
                                        <p:tgtEl>
                                          <p:spTgt spid="3">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dissolve">
                                      <p:cBhvr>
                                        <p:cTn id="13" dur="500"/>
                                        <p:tgtEl>
                                          <p:spTgt spid="3">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dissolve">
                                      <p:cBhvr>
                                        <p:cTn id="21" dur="500"/>
                                        <p:tgtEl>
                                          <p:spTgt spid="3">
                                            <p:txEl>
                                              <p:pRg st="7" end="7"/>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dissolve">
                                      <p:cBhvr>
                                        <p:cTn id="24" dur="500"/>
                                        <p:tgtEl>
                                          <p:spTgt spid="3">
                                            <p:txEl>
                                              <p:pRg st="8" end="8"/>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dissolve">
                                      <p:cBhvr>
                                        <p:cTn id="27" dur="500"/>
                                        <p:tgtEl>
                                          <p:spTgt spid="3">
                                            <p:txEl>
                                              <p:pRg st="9" end="9"/>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dissolve">
                                      <p:cBhvr>
                                        <p:cTn id="41" dur="500"/>
                                        <p:tgtEl>
                                          <p:spTgt spid="3">
                                            <p:txEl>
                                              <p:pRg st="10" end="10"/>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par>
                                <p:cTn id="45" presetID="9"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par>
                                <p:cTn id="48" presetID="9"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dissolve">
                                      <p:cBhvr>
                                        <p:cTn id="5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 Possible FCC-</a:t>
            </a:r>
            <a:r>
              <a:rPr lang="en-US" sz="2800" dirty="0" err="1"/>
              <a:t>hh</a:t>
            </a:r>
            <a:r>
              <a:rPr lang="en-US" sz="2800" dirty="0"/>
              <a:t> Detector </a:t>
            </a:r>
            <a:r>
              <a:rPr lang="mr-IN" sz="2800" dirty="0"/>
              <a:t>–</a:t>
            </a:r>
            <a:r>
              <a:rPr lang="en-US" sz="2800" dirty="0"/>
              <a:t> Reference Design for CDR</a:t>
            </a:r>
          </a:p>
        </p:txBody>
      </p:sp>
      <p:sp>
        <p:nvSpPr>
          <p:cNvPr id="4" name="Footer Placeholder 3"/>
          <p:cNvSpPr>
            <a:spLocks noGrp="1"/>
          </p:cNvSpPr>
          <p:nvPr>
            <p:ph type="ftr" sz="quarter" idx="11"/>
          </p:nvPr>
        </p:nvSpPr>
        <p:spPr/>
        <p:txBody>
          <a:bodyPr/>
          <a:lstStyle/>
          <a:p>
            <a:r>
              <a:rPr lang="en-US"/>
              <a:t>CEPC Workshop Barcelona — M. Aleksa (CERN)</a:t>
            </a:r>
            <a:endParaRPr lang="en-US" dirty="0"/>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21</a:t>
            </a:fld>
            <a:endParaRPr lang="en-US" dirty="0"/>
          </a:p>
        </p:txBody>
      </p:sp>
      <p:sp>
        <p:nvSpPr>
          <p:cNvPr id="3" name="Content Placeholder 2"/>
          <p:cNvSpPr>
            <a:spLocks noGrp="1"/>
          </p:cNvSpPr>
          <p:nvPr>
            <p:ph idx="1"/>
          </p:nvPr>
        </p:nvSpPr>
        <p:spPr>
          <a:xfrm>
            <a:off x="6265890" y="1353996"/>
            <a:ext cx="2864555" cy="3197103"/>
          </a:xfrm>
        </p:spPr>
        <p:txBody>
          <a:bodyPr>
            <a:normAutofit fontScale="85000" lnSpcReduction="10000"/>
          </a:bodyPr>
          <a:lstStyle/>
          <a:p>
            <a:pPr marL="223838" indent="-223838">
              <a:lnSpc>
                <a:spcPct val="110000"/>
              </a:lnSpc>
            </a:pPr>
            <a:r>
              <a:rPr lang="en-US" sz="1600" dirty="0"/>
              <a:t>Converged on </a:t>
            </a:r>
            <a:r>
              <a:rPr lang="en-US" sz="1600" b="1" dirty="0"/>
              <a:t>reference design for an FCC-</a:t>
            </a:r>
            <a:r>
              <a:rPr lang="en-US" sz="1600" b="1" dirty="0" err="1"/>
              <a:t>hh</a:t>
            </a:r>
            <a:r>
              <a:rPr lang="en-US" sz="1600" b="1" dirty="0"/>
              <a:t> experiment for the FCC CDR</a:t>
            </a:r>
          </a:p>
          <a:p>
            <a:pPr marL="223838" indent="-223838">
              <a:lnSpc>
                <a:spcPct val="110000"/>
              </a:lnSpc>
            </a:pPr>
            <a:r>
              <a:rPr lang="en-US" sz="1600" dirty="0"/>
              <a:t>Goal was to demonstrate, that an </a:t>
            </a:r>
            <a:r>
              <a:rPr lang="en-US" sz="1600" b="1" dirty="0"/>
              <a:t>experiment</a:t>
            </a:r>
            <a:r>
              <a:rPr lang="en-US" sz="1600" dirty="0"/>
              <a:t> exploiting the </a:t>
            </a:r>
            <a:r>
              <a:rPr lang="en-US" sz="1600" b="1" dirty="0"/>
              <a:t>full FCC-</a:t>
            </a:r>
            <a:r>
              <a:rPr lang="en-US" sz="1600" b="1" dirty="0" err="1"/>
              <a:t>hh</a:t>
            </a:r>
            <a:r>
              <a:rPr lang="en-US" sz="1600" b="1" dirty="0"/>
              <a:t> physics potential</a:t>
            </a:r>
            <a:r>
              <a:rPr lang="en-US" sz="1600" dirty="0"/>
              <a:t> is </a:t>
            </a:r>
            <a:r>
              <a:rPr lang="en-US" sz="1600" b="1" dirty="0"/>
              <a:t>technically feasible</a:t>
            </a:r>
          </a:p>
          <a:p>
            <a:pPr marL="623888" lvl="1" indent="-223838">
              <a:lnSpc>
                <a:spcPct val="110000"/>
              </a:lnSpc>
            </a:pPr>
            <a:r>
              <a:rPr lang="en-US" sz="1200" b="1" dirty="0">
                <a:sym typeface="Wingdings" pitchFamily="2" charset="2"/>
              </a:rPr>
              <a:t>Input for </a:t>
            </a:r>
            <a:r>
              <a:rPr lang="en-US" sz="1200" b="1" dirty="0" err="1">
                <a:sym typeface="Wingdings" pitchFamily="2" charset="2"/>
              </a:rPr>
              <a:t>Delphes</a:t>
            </a:r>
            <a:r>
              <a:rPr lang="en-US" sz="1200" b="1" dirty="0">
                <a:sym typeface="Wingdings" pitchFamily="2" charset="2"/>
              </a:rPr>
              <a:t> physics simulations</a:t>
            </a:r>
            <a:endParaRPr lang="en-US" sz="1200" b="1" dirty="0"/>
          </a:p>
          <a:p>
            <a:pPr marL="623888" lvl="1" indent="-223838">
              <a:lnSpc>
                <a:spcPct val="110000"/>
              </a:lnSpc>
            </a:pPr>
            <a:r>
              <a:rPr lang="en-US" sz="1200" b="1" dirty="0"/>
              <a:t>Radiation simulations</a:t>
            </a:r>
            <a:endParaRPr lang="en-US" sz="1200" dirty="0"/>
          </a:p>
          <a:p>
            <a:pPr marL="223838" indent="-223838">
              <a:lnSpc>
                <a:spcPct val="110000"/>
              </a:lnSpc>
            </a:pPr>
            <a:r>
              <a:rPr lang="en-US" sz="1600" dirty="0"/>
              <a:t>This is one example experiment, other choices are possible and very likely </a:t>
            </a:r>
            <a:r>
              <a:rPr lang="en-US" sz="1600" dirty="0">
                <a:sym typeface="Wingdings" pitchFamily="2" charset="2"/>
              </a:rPr>
              <a:t> A lot of </a:t>
            </a:r>
            <a:r>
              <a:rPr lang="en-US" sz="1600" b="1" dirty="0">
                <a:sym typeface="Wingdings" pitchFamily="2" charset="2"/>
              </a:rPr>
              <a:t>r</a:t>
            </a:r>
            <a:r>
              <a:rPr lang="en-US" sz="1600" b="1" dirty="0"/>
              <a:t>oom for other ideas, other concepts and different technologies </a:t>
            </a:r>
          </a:p>
        </p:txBody>
      </p:sp>
      <p:pic>
        <p:nvPicPr>
          <p:cNvPr id="7" name="Picture 6">
            <a:extLst>
              <a:ext uri="{FF2B5EF4-FFF2-40B4-BE49-F238E27FC236}">
                <a16:creationId xmlns:a16="http://schemas.microsoft.com/office/drawing/2014/main" id="{E8B9C20D-C13B-0C42-9B5B-EDF18EB50D22}"/>
              </a:ext>
            </a:extLst>
          </p:cNvPr>
          <p:cNvPicPr>
            <a:picLocks noChangeAspect="1"/>
          </p:cNvPicPr>
          <p:nvPr/>
        </p:nvPicPr>
        <p:blipFill>
          <a:blip r:embed="rId2"/>
          <a:stretch>
            <a:fillRect/>
          </a:stretch>
        </p:blipFill>
        <p:spPr>
          <a:xfrm>
            <a:off x="195144" y="1483652"/>
            <a:ext cx="6122378" cy="2767036"/>
          </a:xfrm>
          <a:prstGeom prst="rect">
            <a:avLst/>
          </a:prstGeom>
        </p:spPr>
      </p:pic>
      <p:sp>
        <p:nvSpPr>
          <p:cNvPr id="10" name="TextBox 9">
            <a:extLst>
              <a:ext uri="{FF2B5EF4-FFF2-40B4-BE49-F238E27FC236}">
                <a16:creationId xmlns:a16="http://schemas.microsoft.com/office/drawing/2014/main" id="{41E5E00B-ED12-E24D-A35E-90FE3588D3C3}"/>
              </a:ext>
            </a:extLst>
          </p:cNvPr>
          <p:cNvSpPr txBox="1"/>
          <p:nvPr/>
        </p:nvSpPr>
        <p:spPr>
          <a:xfrm>
            <a:off x="475500" y="4328471"/>
            <a:ext cx="1445120" cy="461665"/>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Forward detectors up to </a:t>
            </a:r>
            <a:r>
              <a:rPr lang="en-US" sz="1200" dirty="0" err="1"/>
              <a:t>η</a:t>
            </a:r>
            <a:r>
              <a:rPr lang="en-US" sz="1200" dirty="0"/>
              <a:t>=6</a:t>
            </a:r>
          </a:p>
        </p:txBody>
      </p:sp>
      <p:sp>
        <p:nvSpPr>
          <p:cNvPr id="12" name="TextBox 11">
            <a:extLst>
              <a:ext uri="{FF2B5EF4-FFF2-40B4-BE49-F238E27FC236}">
                <a16:creationId xmlns:a16="http://schemas.microsoft.com/office/drawing/2014/main" id="{069C4B49-6813-6344-B465-BBD324BCAD78}"/>
              </a:ext>
            </a:extLst>
          </p:cNvPr>
          <p:cNvSpPr txBox="1"/>
          <p:nvPr/>
        </p:nvSpPr>
        <p:spPr>
          <a:xfrm>
            <a:off x="2355454" y="4328472"/>
            <a:ext cx="1784485" cy="461665"/>
          </a:xfrm>
          <a:prstGeom prst="rect">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200" dirty="0"/>
              <a:t>Barrel HCAL: </a:t>
            </a:r>
            <a:r>
              <a:rPr lang="en-US" sz="1200" dirty="0" err="1"/>
              <a:t>σ</a:t>
            </a:r>
            <a:r>
              <a:rPr lang="en-US" sz="1200" baseline="-25000" dirty="0" err="1"/>
              <a:t>E</a:t>
            </a:r>
            <a:r>
              <a:rPr lang="en-US" sz="1200" dirty="0"/>
              <a:t>/E≈50%/√Ē⊕3%</a:t>
            </a:r>
          </a:p>
        </p:txBody>
      </p:sp>
      <p:sp>
        <p:nvSpPr>
          <p:cNvPr id="13" name="TextBox 12">
            <a:extLst>
              <a:ext uri="{FF2B5EF4-FFF2-40B4-BE49-F238E27FC236}">
                <a16:creationId xmlns:a16="http://schemas.microsoft.com/office/drawing/2014/main" id="{64A1D484-CD45-E74A-AAD7-6DEF748DE808}"/>
              </a:ext>
            </a:extLst>
          </p:cNvPr>
          <p:cNvSpPr txBox="1"/>
          <p:nvPr/>
        </p:nvSpPr>
        <p:spPr>
          <a:xfrm>
            <a:off x="183268" y="807388"/>
            <a:ext cx="1784485" cy="461665"/>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Barrel ECAL: </a:t>
            </a:r>
            <a:r>
              <a:rPr lang="en-US" sz="1200" dirty="0" err="1"/>
              <a:t>σ</a:t>
            </a:r>
            <a:r>
              <a:rPr lang="en-US" sz="1200" baseline="-25000" dirty="0" err="1"/>
              <a:t>E</a:t>
            </a:r>
            <a:r>
              <a:rPr lang="en-US" sz="1200" dirty="0"/>
              <a:t>/E≈10%/√Ē⊕0.7%</a:t>
            </a:r>
          </a:p>
        </p:txBody>
      </p:sp>
      <p:sp>
        <p:nvSpPr>
          <p:cNvPr id="14" name="TextBox 13">
            <a:extLst>
              <a:ext uri="{FF2B5EF4-FFF2-40B4-BE49-F238E27FC236}">
                <a16:creationId xmlns:a16="http://schemas.microsoft.com/office/drawing/2014/main" id="{476BE914-D040-C041-8134-498D89B657C3}"/>
              </a:ext>
            </a:extLst>
          </p:cNvPr>
          <p:cNvSpPr txBox="1"/>
          <p:nvPr/>
        </p:nvSpPr>
        <p:spPr>
          <a:xfrm>
            <a:off x="2223131" y="806442"/>
            <a:ext cx="1784485" cy="46166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Tracker: </a:t>
            </a:r>
            <a:r>
              <a:rPr lang="en-US" sz="1200" dirty="0" err="1"/>
              <a:t>σ</a:t>
            </a:r>
            <a:r>
              <a:rPr lang="en-US" sz="1200" baseline="-25000" dirty="0" err="1"/>
              <a:t>pT</a:t>
            </a:r>
            <a:r>
              <a:rPr lang="en-US" sz="1200" dirty="0"/>
              <a:t>/p</a:t>
            </a:r>
            <a:r>
              <a:rPr lang="en-US" sz="1200" baseline="-25000" dirty="0"/>
              <a:t>T</a:t>
            </a:r>
            <a:r>
              <a:rPr lang="en-US" sz="1200" dirty="0"/>
              <a:t>≈10-20% at 10TeV (1.5m radius)</a:t>
            </a:r>
          </a:p>
        </p:txBody>
      </p:sp>
      <p:sp>
        <p:nvSpPr>
          <p:cNvPr id="15" name="TextBox 14">
            <a:extLst>
              <a:ext uri="{FF2B5EF4-FFF2-40B4-BE49-F238E27FC236}">
                <a16:creationId xmlns:a16="http://schemas.microsoft.com/office/drawing/2014/main" id="{B3EAD69F-234A-0449-8A77-9E5B84072F2F}"/>
              </a:ext>
            </a:extLst>
          </p:cNvPr>
          <p:cNvSpPr txBox="1"/>
          <p:nvPr/>
        </p:nvSpPr>
        <p:spPr>
          <a:xfrm>
            <a:off x="4244143" y="806442"/>
            <a:ext cx="1784485" cy="461665"/>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dirty="0"/>
              <a:t>Central Magnet:</a:t>
            </a:r>
          </a:p>
          <a:p>
            <a:r>
              <a:rPr lang="en-US" sz="1200" dirty="0"/>
              <a:t>B=4T, 5m radius</a:t>
            </a:r>
          </a:p>
        </p:txBody>
      </p:sp>
      <p:cxnSp>
        <p:nvCxnSpPr>
          <p:cNvPr id="17" name="Straight Arrow Connector 16">
            <a:extLst>
              <a:ext uri="{FF2B5EF4-FFF2-40B4-BE49-F238E27FC236}">
                <a16:creationId xmlns:a16="http://schemas.microsoft.com/office/drawing/2014/main" id="{3B45CBF0-F7D8-A644-97D5-B75A6F7E1268}"/>
              </a:ext>
            </a:extLst>
          </p:cNvPr>
          <p:cNvCxnSpPr>
            <a:cxnSpLocks/>
          </p:cNvCxnSpPr>
          <p:nvPr/>
        </p:nvCxnSpPr>
        <p:spPr>
          <a:xfrm flipV="1">
            <a:off x="3883843" y="3811458"/>
            <a:ext cx="2433679" cy="359183"/>
          </a:xfrm>
          <a:prstGeom prst="straightConnector1">
            <a:avLst/>
          </a:prstGeom>
          <a:ln>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694C053-A445-144D-958C-94618E67B4D2}"/>
              </a:ext>
            </a:extLst>
          </p:cNvPr>
          <p:cNvSpPr txBox="1"/>
          <p:nvPr/>
        </p:nvSpPr>
        <p:spPr>
          <a:xfrm>
            <a:off x="5646565" y="3356717"/>
            <a:ext cx="629053" cy="36933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23m</a:t>
            </a:r>
          </a:p>
        </p:txBody>
      </p:sp>
      <p:sp>
        <p:nvSpPr>
          <p:cNvPr id="20" name="TextBox 19">
            <a:extLst>
              <a:ext uri="{FF2B5EF4-FFF2-40B4-BE49-F238E27FC236}">
                <a16:creationId xmlns:a16="http://schemas.microsoft.com/office/drawing/2014/main" id="{9A7C2B84-8783-E841-81CF-9015EACED94A}"/>
              </a:ext>
            </a:extLst>
          </p:cNvPr>
          <p:cNvSpPr txBox="1"/>
          <p:nvPr/>
        </p:nvSpPr>
        <p:spPr>
          <a:xfrm>
            <a:off x="5557240" y="1395130"/>
            <a:ext cx="481645" cy="36933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9m</a:t>
            </a:r>
          </a:p>
        </p:txBody>
      </p:sp>
      <p:cxnSp>
        <p:nvCxnSpPr>
          <p:cNvPr id="21" name="Straight Arrow Connector 20">
            <a:extLst>
              <a:ext uri="{FF2B5EF4-FFF2-40B4-BE49-F238E27FC236}">
                <a16:creationId xmlns:a16="http://schemas.microsoft.com/office/drawing/2014/main" id="{0ED23D6F-79E3-E744-B193-DE596CD1D22A}"/>
              </a:ext>
            </a:extLst>
          </p:cNvPr>
          <p:cNvCxnSpPr>
            <a:cxnSpLocks/>
          </p:cNvCxnSpPr>
          <p:nvPr/>
        </p:nvCxnSpPr>
        <p:spPr>
          <a:xfrm flipH="1" flipV="1">
            <a:off x="6128165" y="1404500"/>
            <a:ext cx="147453" cy="1031166"/>
          </a:xfrm>
          <a:prstGeom prst="straightConnector1">
            <a:avLst/>
          </a:prstGeom>
          <a:ln>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EC2ED80-080E-9844-9760-49990C0841E7}"/>
              </a:ext>
            </a:extLst>
          </p:cNvPr>
          <p:cNvCxnSpPr>
            <a:stCxn id="15" idx="2"/>
          </p:cNvCxnSpPr>
          <p:nvPr/>
        </p:nvCxnSpPr>
        <p:spPr>
          <a:xfrm flipH="1">
            <a:off x="4142496" y="1268107"/>
            <a:ext cx="993890" cy="724065"/>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C765838-9C21-BB4C-B7E0-B83FB8650C22}"/>
              </a:ext>
            </a:extLst>
          </p:cNvPr>
          <p:cNvCxnSpPr>
            <a:cxnSpLocks/>
            <a:stCxn id="14" idx="2"/>
          </p:cNvCxnSpPr>
          <p:nvPr/>
        </p:nvCxnSpPr>
        <p:spPr>
          <a:xfrm>
            <a:off x="3115374" y="1268107"/>
            <a:ext cx="309144" cy="1367517"/>
          </a:xfrm>
          <a:prstGeom prst="line">
            <a:avLst/>
          </a:prstGeom>
          <a:ln>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51222F0-55ED-8140-B8EA-2AF0C04201E4}"/>
              </a:ext>
            </a:extLst>
          </p:cNvPr>
          <p:cNvCxnSpPr>
            <a:cxnSpLocks/>
            <a:stCxn id="13" idx="2"/>
          </p:cNvCxnSpPr>
          <p:nvPr/>
        </p:nvCxnSpPr>
        <p:spPr>
          <a:xfrm>
            <a:off x="1075511" y="1269053"/>
            <a:ext cx="1802160" cy="1302697"/>
          </a:xfrm>
          <a:prstGeom prst="line">
            <a:avLst/>
          </a:prstGeom>
          <a:ln>
            <a:solidFill>
              <a:schemeClr val="accent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1C4B3BD-3467-C44C-A7EE-094A7BA6FF99}"/>
              </a:ext>
            </a:extLst>
          </p:cNvPr>
          <p:cNvCxnSpPr>
            <a:cxnSpLocks/>
            <a:stCxn id="10" idx="0"/>
          </p:cNvCxnSpPr>
          <p:nvPr/>
        </p:nvCxnSpPr>
        <p:spPr>
          <a:xfrm flipV="1">
            <a:off x="1198060" y="3120548"/>
            <a:ext cx="0" cy="1207923"/>
          </a:xfrm>
          <a:prstGeom prst="line">
            <a:avLst/>
          </a:prstGeom>
          <a:ln>
            <a:solidFill>
              <a:schemeClr val="accent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822E8C2-1D6A-9D44-9C71-7FA360E56EAC}"/>
              </a:ext>
            </a:extLst>
          </p:cNvPr>
          <p:cNvCxnSpPr>
            <a:cxnSpLocks/>
            <a:stCxn id="12" idx="0"/>
          </p:cNvCxnSpPr>
          <p:nvPr/>
        </p:nvCxnSpPr>
        <p:spPr>
          <a:xfrm flipH="1" flipV="1">
            <a:off x="3207139" y="3120548"/>
            <a:ext cx="40558" cy="1207924"/>
          </a:xfrm>
          <a:prstGeom prst="line">
            <a:avLst/>
          </a:prstGeom>
          <a:ln>
            <a:solidFill>
              <a:schemeClr val="accent3"/>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299C45AB-9379-9C42-8A89-B140602CA3B8}"/>
              </a:ext>
            </a:extLst>
          </p:cNvPr>
          <p:cNvSpPr txBox="1"/>
          <p:nvPr/>
        </p:nvSpPr>
        <p:spPr>
          <a:xfrm>
            <a:off x="4386928" y="4329536"/>
            <a:ext cx="1784485" cy="461665"/>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a:t>Muon System: </a:t>
            </a:r>
          </a:p>
          <a:p>
            <a:r>
              <a:rPr lang="en-US" sz="1200" dirty="0" err="1"/>
              <a:t>σ</a:t>
            </a:r>
            <a:r>
              <a:rPr lang="en-US" sz="1200" baseline="-25000" dirty="0" err="1"/>
              <a:t>pT</a:t>
            </a:r>
            <a:r>
              <a:rPr lang="en-US" sz="1200" dirty="0"/>
              <a:t>/p</a:t>
            </a:r>
            <a:r>
              <a:rPr lang="en-US" sz="1200" baseline="-25000" dirty="0"/>
              <a:t>T</a:t>
            </a:r>
            <a:r>
              <a:rPr lang="en-US" sz="1200" dirty="0"/>
              <a:t>≈5% at 10TeV </a:t>
            </a:r>
          </a:p>
        </p:txBody>
      </p:sp>
      <p:cxnSp>
        <p:nvCxnSpPr>
          <p:cNvPr id="23" name="Straight Connector 22">
            <a:extLst>
              <a:ext uri="{FF2B5EF4-FFF2-40B4-BE49-F238E27FC236}">
                <a16:creationId xmlns:a16="http://schemas.microsoft.com/office/drawing/2014/main" id="{69E4FCFE-327B-444D-814D-5041C71181FA}"/>
              </a:ext>
            </a:extLst>
          </p:cNvPr>
          <p:cNvCxnSpPr>
            <a:cxnSpLocks/>
            <a:stCxn id="22" idx="0"/>
          </p:cNvCxnSpPr>
          <p:nvPr/>
        </p:nvCxnSpPr>
        <p:spPr>
          <a:xfrm flipH="1" flipV="1">
            <a:off x="3883843" y="3474720"/>
            <a:ext cx="1395328" cy="854816"/>
          </a:xfrm>
          <a:prstGeom prst="line">
            <a:avLst/>
          </a:prstGeom>
          <a:ln>
            <a:solidFill>
              <a:schemeClr val="accent6"/>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43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500"/>
                                        <p:tgtEl>
                                          <p:spTgt spid="27"/>
                                        </p:tgtEl>
                                      </p:cBhvr>
                                    </p:animEffect>
                                  </p:childTnLst>
                                </p:cTn>
                              </p:par>
                              <p:par>
                                <p:cTn id="29" presetID="9"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dissolve">
                                      <p:cBhvr>
                                        <p:cTn id="31" dur="500"/>
                                        <p:tgtEl>
                                          <p:spTgt spid="30"/>
                                        </p:tgtEl>
                                      </p:cBhvr>
                                    </p:animEffect>
                                  </p:childTnLst>
                                </p:cTn>
                              </p:par>
                              <p:par>
                                <p:cTn id="32" presetID="9"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ssolve">
                                      <p:cBhvr>
                                        <p:cTn id="34" dur="500"/>
                                        <p:tgtEl>
                                          <p:spTgt spid="3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dissolve">
                                      <p:cBhvr>
                                        <p:cTn id="40" dur="500"/>
                                        <p:tgtEl>
                                          <p:spTgt spid="3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par>
                                <p:cTn id="44" presetID="9"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dissolve">
                                      <p:cBhvr>
                                        <p:cTn id="46" dur="500"/>
                                        <p:tgtEl>
                                          <p:spTgt spid="23"/>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dissolv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dissolve">
                                      <p:cBhvr>
                                        <p:cTn id="5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749E-8FF9-54D4-8545-742617EC6578}"/>
              </a:ext>
            </a:extLst>
          </p:cNvPr>
          <p:cNvSpPr>
            <a:spLocks noGrp="1"/>
          </p:cNvSpPr>
          <p:nvPr>
            <p:ph type="title"/>
          </p:nvPr>
        </p:nvSpPr>
        <p:spPr/>
        <p:txBody>
          <a:bodyPr>
            <a:normAutofit fontScale="90000"/>
          </a:bodyPr>
          <a:lstStyle/>
          <a:p>
            <a:r>
              <a:rPr lang="en-CH" dirty="0"/>
              <a:t>Documentation</a:t>
            </a:r>
          </a:p>
        </p:txBody>
      </p:sp>
      <p:sp>
        <p:nvSpPr>
          <p:cNvPr id="4" name="Footer Placeholder 3">
            <a:extLst>
              <a:ext uri="{FF2B5EF4-FFF2-40B4-BE49-F238E27FC236}">
                <a16:creationId xmlns:a16="http://schemas.microsoft.com/office/drawing/2014/main" id="{F8F0E655-C889-3BB6-37CB-AB71B586B73A}"/>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FAF12EC6-E8F6-5DC3-52DB-4B626B6BA8EC}"/>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90645CA0-750B-2C33-51CA-933129491EB8}"/>
              </a:ext>
            </a:extLst>
          </p:cNvPr>
          <p:cNvSpPr>
            <a:spLocks noGrp="1"/>
          </p:cNvSpPr>
          <p:nvPr>
            <p:ph type="sldNum" sz="quarter" idx="12"/>
          </p:nvPr>
        </p:nvSpPr>
        <p:spPr/>
        <p:txBody>
          <a:bodyPr/>
          <a:lstStyle/>
          <a:p>
            <a:fld id="{50FBCA65-25DC-8649-AF55-14151E10B8BF}" type="slidenum">
              <a:rPr lang="en-US" smtClean="0"/>
              <a:pPr/>
              <a:t>22</a:t>
            </a:fld>
            <a:endParaRPr lang="en-US" dirty="0"/>
          </a:p>
        </p:txBody>
      </p:sp>
      <p:pic>
        <p:nvPicPr>
          <p:cNvPr id="7" name="Picture 6">
            <a:extLst>
              <a:ext uri="{FF2B5EF4-FFF2-40B4-BE49-F238E27FC236}">
                <a16:creationId xmlns:a16="http://schemas.microsoft.com/office/drawing/2014/main" id="{9A8BC943-9110-CED9-0A3B-63E38E6AE27F}"/>
              </a:ext>
            </a:extLst>
          </p:cNvPr>
          <p:cNvPicPr>
            <a:picLocks noChangeAspect="1"/>
          </p:cNvPicPr>
          <p:nvPr/>
        </p:nvPicPr>
        <p:blipFill>
          <a:blip r:embed="rId2"/>
          <a:stretch>
            <a:fillRect/>
          </a:stretch>
        </p:blipFill>
        <p:spPr>
          <a:xfrm>
            <a:off x="901062" y="776607"/>
            <a:ext cx="2634967" cy="3695612"/>
          </a:xfrm>
          <a:prstGeom prst="rect">
            <a:avLst/>
          </a:prstGeom>
        </p:spPr>
      </p:pic>
      <p:sp>
        <p:nvSpPr>
          <p:cNvPr id="8" name="TextBox 7">
            <a:extLst>
              <a:ext uri="{FF2B5EF4-FFF2-40B4-BE49-F238E27FC236}">
                <a16:creationId xmlns:a16="http://schemas.microsoft.com/office/drawing/2014/main" id="{ACD16B05-8A44-1CA0-318B-2074B7AD3FEB}"/>
              </a:ext>
            </a:extLst>
          </p:cNvPr>
          <p:cNvSpPr txBox="1"/>
          <p:nvPr/>
        </p:nvSpPr>
        <p:spPr>
          <a:xfrm>
            <a:off x="547862" y="4514036"/>
            <a:ext cx="3538011" cy="369332"/>
          </a:xfrm>
          <a:prstGeom prst="rect">
            <a:avLst/>
          </a:prstGeom>
          <a:noFill/>
        </p:spPr>
        <p:txBody>
          <a:bodyPr wrap="square" rtlCol="0">
            <a:spAutoFit/>
          </a:bodyPr>
          <a:lstStyle/>
          <a:p>
            <a:r>
              <a:rPr lang="en-CH" dirty="0"/>
              <a:t>FCC CDR (</a:t>
            </a:r>
            <a:r>
              <a:rPr lang="en-CH" dirty="0">
                <a:hlinkClick r:id="rId3"/>
              </a:rPr>
              <a:t>link</a:t>
            </a:r>
            <a:r>
              <a:rPr lang="en-CH" dirty="0"/>
              <a:t>) &amp; Yellow report (</a:t>
            </a:r>
            <a:r>
              <a:rPr lang="en-CH" dirty="0">
                <a:hlinkClick r:id="rId4"/>
              </a:rPr>
              <a:t>link</a:t>
            </a:r>
            <a:r>
              <a:rPr lang="en-CH" dirty="0"/>
              <a:t>)</a:t>
            </a:r>
          </a:p>
        </p:txBody>
      </p:sp>
      <p:pic>
        <p:nvPicPr>
          <p:cNvPr id="9" name="Picture 8">
            <a:extLst>
              <a:ext uri="{FF2B5EF4-FFF2-40B4-BE49-F238E27FC236}">
                <a16:creationId xmlns:a16="http://schemas.microsoft.com/office/drawing/2014/main" id="{F30A9D9E-FD82-CE9C-27F6-DE9622539155}"/>
              </a:ext>
            </a:extLst>
          </p:cNvPr>
          <p:cNvPicPr>
            <a:picLocks noChangeAspect="1"/>
          </p:cNvPicPr>
          <p:nvPr/>
        </p:nvPicPr>
        <p:blipFill>
          <a:blip r:embed="rId5"/>
          <a:stretch>
            <a:fillRect/>
          </a:stretch>
        </p:blipFill>
        <p:spPr>
          <a:xfrm>
            <a:off x="4613265" y="793489"/>
            <a:ext cx="3923362" cy="3929235"/>
          </a:xfrm>
          <a:prstGeom prst="rect">
            <a:avLst/>
          </a:prstGeom>
        </p:spPr>
      </p:pic>
    </p:spTree>
    <p:extLst>
      <p:ext uri="{BB962C8B-B14F-4D97-AF65-F5344CB8AC3E}">
        <p14:creationId xmlns:p14="http://schemas.microsoft.com/office/powerpoint/2010/main" val="350623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DC6F-CC20-9A4A-9AC4-0D21326F7700}"/>
              </a:ext>
            </a:extLst>
          </p:cNvPr>
          <p:cNvSpPr>
            <a:spLocks noGrp="1"/>
          </p:cNvSpPr>
          <p:nvPr>
            <p:ph type="title"/>
          </p:nvPr>
        </p:nvSpPr>
        <p:spPr/>
        <p:txBody>
          <a:bodyPr>
            <a:normAutofit fontScale="90000"/>
          </a:bodyPr>
          <a:lstStyle/>
          <a:p>
            <a:r>
              <a:rPr lang="en-CH" dirty="0"/>
              <a:t>Reference Design for CDR</a:t>
            </a:r>
          </a:p>
        </p:txBody>
      </p:sp>
      <p:sp>
        <p:nvSpPr>
          <p:cNvPr id="4" name="Footer Placeholder 3">
            <a:extLst>
              <a:ext uri="{FF2B5EF4-FFF2-40B4-BE49-F238E27FC236}">
                <a16:creationId xmlns:a16="http://schemas.microsoft.com/office/drawing/2014/main" id="{021CFC24-21C3-D646-AF51-7F0511ACD63B}"/>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F1E45FCC-8B93-AE42-B92A-63F25D68B1BA}"/>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28AFA1A6-204B-964A-8B09-5FD5BAA218B2}"/>
              </a:ext>
            </a:extLst>
          </p:cNvPr>
          <p:cNvSpPr>
            <a:spLocks noGrp="1"/>
          </p:cNvSpPr>
          <p:nvPr>
            <p:ph type="sldNum" sz="quarter" idx="12"/>
          </p:nvPr>
        </p:nvSpPr>
        <p:spPr/>
        <p:txBody>
          <a:bodyPr/>
          <a:lstStyle/>
          <a:p>
            <a:fld id="{50FBCA65-25DC-8649-AF55-14151E10B8BF}" type="slidenum">
              <a:rPr lang="en-US" smtClean="0"/>
              <a:pPr/>
              <a:t>23</a:t>
            </a:fld>
            <a:endParaRPr lang="en-US" dirty="0"/>
          </a:p>
        </p:txBody>
      </p:sp>
      <p:pic>
        <p:nvPicPr>
          <p:cNvPr id="7" name="Picture 6">
            <a:extLst>
              <a:ext uri="{FF2B5EF4-FFF2-40B4-BE49-F238E27FC236}">
                <a16:creationId xmlns:a16="http://schemas.microsoft.com/office/drawing/2014/main" id="{93531398-3EF7-274D-BE44-5C17F602A981}"/>
              </a:ext>
            </a:extLst>
          </p:cNvPr>
          <p:cNvPicPr>
            <a:picLocks noChangeAspect="1"/>
          </p:cNvPicPr>
          <p:nvPr/>
        </p:nvPicPr>
        <p:blipFill rotWithShape="1">
          <a:blip r:embed="rId2"/>
          <a:srcRect b="25571"/>
          <a:stretch/>
        </p:blipFill>
        <p:spPr>
          <a:xfrm>
            <a:off x="0" y="769452"/>
            <a:ext cx="9129249" cy="3614281"/>
          </a:xfrm>
          <a:prstGeom prst="rect">
            <a:avLst/>
          </a:prstGeom>
        </p:spPr>
      </p:pic>
      <p:sp>
        <p:nvSpPr>
          <p:cNvPr id="9" name="Oval 8">
            <a:extLst>
              <a:ext uri="{FF2B5EF4-FFF2-40B4-BE49-F238E27FC236}">
                <a16:creationId xmlns:a16="http://schemas.microsoft.com/office/drawing/2014/main" id="{350D83F7-80E5-BC42-8728-0979DDF7A191}"/>
              </a:ext>
            </a:extLst>
          </p:cNvPr>
          <p:cNvSpPr/>
          <p:nvPr/>
        </p:nvSpPr>
        <p:spPr>
          <a:xfrm>
            <a:off x="8348734" y="1721922"/>
            <a:ext cx="322730" cy="212245"/>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Oval 9">
            <a:extLst>
              <a:ext uri="{FF2B5EF4-FFF2-40B4-BE49-F238E27FC236}">
                <a16:creationId xmlns:a16="http://schemas.microsoft.com/office/drawing/2014/main" id="{0E79BFD0-03D4-7644-9881-262BD010DC97}"/>
              </a:ext>
            </a:extLst>
          </p:cNvPr>
          <p:cNvSpPr/>
          <p:nvPr/>
        </p:nvSpPr>
        <p:spPr>
          <a:xfrm>
            <a:off x="8348734" y="3140781"/>
            <a:ext cx="322730" cy="212245"/>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1" name="Freeform 10">
            <a:extLst>
              <a:ext uri="{FF2B5EF4-FFF2-40B4-BE49-F238E27FC236}">
                <a16:creationId xmlns:a16="http://schemas.microsoft.com/office/drawing/2014/main" id="{198F14F1-7BF5-864C-8A7E-B53B06618C69}"/>
              </a:ext>
            </a:extLst>
          </p:cNvPr>
          <p:cNvSpPr/>
          <p:nvPr/>
        </p:nvSpPr>
        <p:spPr>
          <a:xfrm rot="5400000">
            <a:off x="8095589" y="2408379"/>
            <a:ext cx="1251491" cy="213316"/>
          </a:xfrm>
          <a:custGeom>
            <a:avLst/>
            <a:gdLst>
              <a:gd name="connsiteX0" fmla="*/ 0 w 981636"/>
              <a:gd name="connsiteY0" fmla="*/ 121250 h 148144"/>
              <a:gd name="connsiteX1" fmla="*/ 463924 w 981636"/>
              <a:gd name="connsiteY1" fmla="*/ 226 h 148144"/>
              <a:gd name="connsiteX2" fmla="*/ 981636 w 981636"/>
              <a:gd name="connsiteY2" fmla="*/ 148144 h 148144"/>
              <a:gd name="connsiteX3" fmla="*/ 981636 w 981636"/>
              <a:gd name="connsiteY3" fmla="*/ 148144 h 148144"/>
            </a:gdLst>
            <a:ahLst/>
            <a:cxnLst>
              <a:cxn ang="0">
                <a:pos x="connsiteX0" y="connsiteY0"/>
              </a:cxn>
              <a:cxn ang="0">
                <a:pos x="connsiteX1" y="connsiteY1"/>
              </a:cxn>
              <a:cxn ang="0">
                <a:pos x="connsiteX2" y="connsiteY2"/>
              </a:cxn>
              <a:cxn ang="0">
                <a:pos x="connsiteX3" y="connsiteY3"/>
              </a:cxn>
            </a:cxnLst>
            <a:rect l="l" t="t" r="r" b="b"/>
            <a:pathLst>
              <a:path w="981636" h="148144">
                <a:moveTo>
                  <a:pt x="0" y="121250"/>
                </a:moveTo>
                <a:cubicBezTo>
                  <a:pt x="150159" y="58497"/>
                  <a:pt x="300318" y="-4256"/>
                  <a:pt x="463924" y="226"/>
                </a:cubicBezTo>
                <a:cubicBezTo>
                  <a:pt x="627530" y="4708"/>
                  <a:pt x="981636" y="148144"/>
                  <a:pt x="981636" y="148144"/>
                </a:cubicBezTo>
                <a:lnTo>
                  <a:pt x="981636" y="148144"/>
                </a:lnTo>
              </a:path>
            </a:pathLst>
          </a:custGeom>
          <a:noFill/>
          <a:ln w="2540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Content Placeholder 2">
            <a:extLst>
              <a:ext uri="{FF2B5EF4-FFF2-40B4-BE49-F238E27FC236}">
                <a16:creationId xmlns:a16="http://schemas.microsoft.com/office/drawing/2014/main" id="{6836F5FD-6A4E-4F42-86ED-AA590224E8BE}"/>
              </a:ext>
            </a:extLst>
          </p:cNvPr>
          <p:cNvSpPr>
            <a:spLocks noGrp="1"/>
          </p:cNvSpPr>
          <p:nvPr>
            <p:ph idx="1"/>
          </p:nvPr>
        </p:nvSpPr>
        <p:spPr>
          <a:xfrm>
            <a:off x="1012923" y="4328489"/>
            <a:ext cx="6993495" cy="674887"/>
          </a:xfrm>
        </p:spPr>
        <p:txBody>
          <a:bodyPr>
            <a:normAutofit fontScale="92500"/>
          </a:bodyPr>
          <a:lstStyle/>
          <a:p>
            <a:pPr marL="0" indent="0">
              <a:buNone/>
            </a:pPr>
            <a:r>
              <a:rPr lang="en-US" sz="1400" b="1" dirty="0"/>
              <a:t>Forward solenoid adds about 1 unit of </a:t>
            </a:r>
            <a:r>
              <a:rPr lang="en-US" sz="1400" b="1" dirty="0" err="1"/>
              <a:t>η</a:t>
            </a:r>
            <a:r>
              <a:rPr lang="en-US" sz="1400" b="1" dirty="0"/>
              <a:t> with full lever-arm</a:t>
            </a:r>
          </a:p>
          <a:p>
            <a:pPr marL="0" indent="0">
              <a:buNone/>
            </a:pPr>
            <a:r>
              <a:rPr lang="en-US" sz="1400" b="1" dirty="0"/>
              <a:t>Forward solenoid requires additional radiation shield to connect endcap and forward calorimeter</a:t>
            </a:r>
          </a:p>
        </p:txBody>
      </p:sp>
    </p:spTree>
    <p:extLst>
      <p:ext uri="{BB962C8B-B14F-4D97-AF65-F5344CB8AC3E}">
        <p14:creationId xmlns:p14="http://schemas.microsoft.com/office/powerpoint/2010/main" val="272834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FCC-</a:t>
            </a:r>
            <a:r>
              <a:rPr lang="en-US" sz="3600" dirty="0" err="1"/>
              <a:t>hh</a:t>
            </a:r>
            <a:r>
              <a:rPr lang="en-US" sz="3600" dirty="0"/>
              <a:t> Detector: Comparison to ATLAS &amp; CMS</a:t>
            </a:r>
          </a:p>
        </p:txBody>
      </p:sp>
      <p:sp>
        <p:nvSpPr>
          <p:cNvPr id="4" name="Footer Placeholder 3"/>
          <p:cNvSpPr>
            <a:spLocks noGrp="1"/>
          </p:cNvSpPr>
          <p:nvPr>
            <p:ph type="ftr" sz="quarter" idx="11"/>
          </p:nvPr>
        </p:nvSpPr>
        <p:spPr/>
        <p:txBody>
          <a:bodyPr/>
          <a:lstStyle/>
          <a:p>
            <a:r>
              <a:rPr lang="en-US"/>
              <a:t>CEPC Workshop Barcelona — M. Aleksa (CERN)</a:t>
            </a:r>
            <a:endParaRPr lang="en-US" dirty="0"/>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24</a:t>
            </a:fld>
            <a:endParaRPr lang="en-US" dirty="0"/>
          </a:p>
        </p:txBody>
      </p:sp>
      <p:pic>
        <p:nvPicPr>
          <p:cNvPr id="13" name="Picture 1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64043" y="1042616"/>
            <a:ext cx="4263973" cy="1862712"/>
          </a:xfrm>
          <a:prstGeom prst="rect">
            <a:avLst/>
          </a:prstGeom>
        </p:spPr>
      </p:pic>
      <p:pic>
        <p:nvPicPr>
          <p:cNvPr id="14" name="Picture 13"/>
          <p:cNvPicPr>
            <a:picLocks noChangeAspect="1"/>
          </p:cNvPicPr>
          <p:nvPr/>
        </p:nvPicPr>
        <p:blipFill>
          <a:blip r:embed="rId3"/>
          <a:stretch>
            <a:fillRect/>
          </a:stretch>
        </p:blipFill>
        <p:spPr>
          <a:xfrm>
            <a:off x="643466" y="688394"/>
            <a:ext cx="4009813" cy="2235560"/>
          </a:xfrm>
          <a:prstGeom prst="rect">
            <a:avLst/>
          </a:prstGeom>
        </p:spPr>
      </p:pic>
      <p:pic>
        <p:nvPicPr>
          <p:cNvPr id="15" name="Picture 1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74479" y="3324355"/>
            <a:ext cx="2597541" cy="1511419"/>
          </a:xfrm>
          <a:prstGeom prst="rect">
            <a:avLst/>
          </a:prstGeom>
        </p:spPr>
      </p:pic>
      <p:pic>
        <p:nvPicPr>
          <p:cNvPr id="16" name="Picture 1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84359" y="2932706"/>
            <a:ext cx="4263973" cy="1862712"/>
          </a:xfrm>
          <a:prstGeom prst="rect">
            <a:avLst/>
          </a:prstGeom>
        </p:spPr>
      </p:pic>
      <p:cxnSp>
        <p:nvCxnSpPr>
          <p:cNvPr id="17" name="Straight Connector 16"/>
          <p:cNvCxnSpPr/>
          <p:nvPr/>
        </p:nvCxnSpPr>
        <p:spPr>
          <a:xfrm>
            <a:off x="640883" y="2719790"/>
            <a:ext cx="8417336"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36380" y="4618463"/>
            <a:ext cx="8417336"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83268" y="838200"/>
            <a:ext cx="1162932" cy="369332"/>
          </a:xfrm>
          <a:prstGeom prst="rect">
            <a:avLst/>
          </a:prstGeom>
          <a:noFill/>
        </p:spPr>
        <p:txBody>
          <a:bodyPr wrap="square" rtlCol="0">
            <a:spAutoFit/>
          </a:bodyPr>
          <a:lstStyle/>
          <a:p>
            <a:r>
              <a:rPr lang="en-US" b="1" dirty="0"/>
              <a:t>ATLAS</a:t>
            </a:r>
          </a:p>
        </p:txBody>
      </p:sp>
      <p:sp>
        <p:nvSpPr>
          <p:cNvPr id="22" name="TextBox 21"/>
          <p:cNvSpPr txBox="1"/>
          <p:nvPr/>
        </p:nvSpPr>
        <p:spPr>
          <a:xfrm>
            <a:off x="183268" y="3115129"/>
            <a:ext cx="1162932" cy="369332"/>
          </a:xfrm>
          <a:prstGeom prst="rect">
            <a:avLst/>
          </a:prstGeom>
          <a:noFill/>
        </p:spPr>
        <p:txBody>
          <a:bodyPr wrap="square" rtlCol="0">
            <a:spAutoFit/>
          </a:bodyPr>
          <a:lstStyle/>
          <a:p>
            <a:r>
              <a:rPr lang="en-US" b="1"/>
              <a:t>CMS</a:t>
            </a:r>
            <a:endParaRPr lang="en-US" b="1" dirty="0"/>
          </a:p>
        </p:txBody>
      </p:sp>
      <p:sp>
        <p:nvSpPr>
          <p:cNvPr id="23" name="TextBox 22"/>
          <p:cNvSpPr txBox="1"/>
          <p:nvPr/>
        </p:nvSpPr>
        <p:spPr>
          <a:xfrm>
            <a:off x="5562600" y="745567"/>
            <a:ext cx="3118528" cy="369332"/>
          </a:xfrm>
          <a:prstGeom prst="rect">
            <a:avLst/>
          </a:prstGeom>
          <a:noFill/>
        </p:spPr>
        <p:txBody>
          <a:bodyPr wrap="square" rtlCol="0">
            <a:spAutoFit/>
          </a:bodyPr>
          <a:lstStyle/>
          <a:p>
            <a:r>
              <a:rPr lang="en-US" b="1" dirty="0"/>
              <a:t>FCC-</a:t>
            </a:r>
            <a:r>
              <a:rPr lang="en-US" b="1" dirty="0" err="1"/>
              <a:t>hh</a:t>
            </a:r>
            <a:r>
              <a:rPr lang="en-US" b="1" dirty="0"/>
              <a:t> Reference Detector</a:t>
            </a:r>
          </a:p>
        </p:txBody>
      </p:sp>
    </p:spTree>
    <p:extLst>
      <p:ext uri="{BB962C8B-B14F-4D97-AF65-F5344CB8AC3E}">
        <p14:creationId xmlns:p14="http://schemas.microsoft.com/office/powerpoint/2010/main" val="185060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8E4D-48C1-5241-AF84-D4A0ED7E80C4}"/>
              </a:ext>
            </a:extLst>
          </p:cNvPr>
          <p:cNvSpPr>
            <a:spLocks noGrp="1"/>
          </p:cNvSpPr>
          <p:nvPr>
            <p:ph type="title"/>
          </p:nvPr>
        </p:nvSpPr>
        <p:spPr/>
        <p:txBody>
          <a:bodyPr>
            <a:normAutofit fontScale="90000"/>
          </a:bodyPr>
          <a:lstStyle/>
          <a:p>
            <a:r>
              <a:rPr lang="en-CH" dirty="0"/>
              <a:t>FCC-hh Magnet System</a:t>
            </a:r>
          </a:p>
        </p:txBody>
      </p:sp>
      <p:sp>
        <p:nvSpPr>
          <p:cNvPr id="4" name="Footer Placeholder 3">
            <a:extLst>
              <a:ext uri="{FF2B5EF4-FFF2-40B4-BE49-F238E27FC236}">
                <a16:creationId xmlns:a16="http://schemas.microsoft.com/office/drawing/2014/main" id="{4A142EB3-34F9-C847-BF1A-D094250A4642}"/>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7BE78930-06BD-4C41-9438-D3C8E3DFA22C}"/>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D95CCCD4-BDAB-224D-8BFD-234F079C1D8F}"/>
              </a:ext>
            </a:extLst>
          </p:cNvPr>
          <p:cNvSpPr>
            <a:spLocks noGrp="1"/>
          </p:cNvSpPr>
          <p:nvPr>
            <p:ph type="sldNum" sz="quarter" idx="12"/>
          </p:nvPr>
        </p:nvSpPr>
        <p:spPr/>
        <p:txBody>
          <a:bodyPr/>
          <a:lstStyle/>
          <a:p>
            <a:fld id="{50FBCA65-25DC-8649-AF55-14151E10B8BF}" type="slidenum">
              <a:rPr lang="en-US" smtClean="0"/>
              <a:pPr/>
              <a:t>25</a:t>
            </a:fld>
            <a:endParaRPr lang="en-US" dirty="0"/>
          </a:p>
        </p:txBody>
      </p:sp>
      <p:pic>
        <p:nvPicPr>
          <p:cNvPr id="7" name="Picture 6">
            <a:extLst>
              <a:ext uri="{FF2B5EF4-FFF2-40B4-BE49-F238E27FC236}">
                <a16:creationId xmlns:a16="http://schemas.microsoft.com/office/drawing/2014/main" id="{0DA0AF34-A0D0-9049-973E-FAB3428AEDED}"/>
              </a:ext>
            </a:extLst>
          </p:cNvPr>
          <p:cNvPicPr>
            <a:picLocks noChangeAspect="1"/>
          </p:cNvPicPr>
          <p:nvPr/>
        </p:nvPicPr>
        <p:blipFill>
          <a:blip r:embed="rId2"/>
          <a:stretch>
            <a:fillRect/>
          </a:stretch>
        </p:blipFill>
        <p:spPr>
          <a:xfrm>
            <a:off x="121024" y="624618"/>
            <a:ext cx="6478559" cy="3176360"/>
          </a:xfrm>
          <a:prstGeom prst="rect">
            <a:avLst/>
          </a:prstGeom>
        </p:spPr>
      </p:pic>
      <p:pic>
        <p:nvPicPr>
          <p:cNvPr id="8" name="Picture 7">
            <a:extLst>
              <a:ext uri="{FF2B5EF4-FFF2-40B4-BE49-F238E27FC236}">
                <a16:creationId xmlns:a16="http://schemas.microsoft.com/office/drawing/2014/main" id="{E663467F-9159-374F-A112-799393C4AE8A}"/>
              </a:ext>
            </a:extLst>
          </p:cNvPr>
          <p:cNvPicPr>
            <a:picLocks noChangeAspect="1"/>
          </p:cNvPicPr>
          <p:nvPr/>
        </p:nvPicPr>
        <p:blipFill rotWithShape="1">
          <a:blip r:embed="rId3"/>
          <a:srcRect l="8423" r="50334" b="30812"/>
          <a:stretch/>
        </p:blipFill>
        <p:spPr>
          <a:xfrm>
            <a:off x="6923452" y="1183734"/>
            <a:ext cx="2209586" cy="1552151"/>
          </a:xfrm>
          <a:prstGeom prst="rect">
            <a:avLst/>
          </a:prstGeom>
        </p:spPr>
      </p:pic>
      <p:pic>
        <p:nvPicPr>
          <p:cNvPr id="9" name="Picture 8">
            <a:extLst>
              <a:ext uri="{FF2B5EF4-FFF2-40B4-BE49-F238E27FC236}">
                <a16:creationId xmlns:a16="http://schemas.microsoft.com/office/drawing/2014/main" id="{73882DEE-F421-EF4B-B8B6-1D5CDF9419D1}"/>
              </a:ext>
            </a:extLst>
          </p:cNvPr>
          <p:cNvPicPr>
            <a:picLocks noChangeAspect="1"/>
          </p:cNvPicPr>
          <p:nvPr/>
        </p:nvPicPr>
        <p:blipFill rotWithShape="1">
          <a:blip r:embed="rId4"/>
          <a:srcRect l="54777" t="1" b="26926"/>
          <a:stretch/>
        </p:blipFill>
        <p:spPr>
          <a:xfrm>
            <a:off x="889337" y="2987196"/>
            <a:ext cx="1427531" cy="997974"/>
          </a:xfrm>
          <a:prstGeom prst="rect">
            <a:avLst/>
          </a:prstGeom>
          <a:ln>
            <a:solidFill>
              <a:schemeClr val="dk1"/>
            </a:solidFill>
          </a:ln>
        </p:spPr>
      </p:pic>
      <p:pic>
        <p:nvPicPr>
          <p:cNvPr id="10" name="Picture 9">
            <a:extLst>
              <a:ext uri="{FF2B5EF4-FFF2-40B4-BE49-F238E27FC236}">
                <a16:creationId xmlns:a16="http://schemas.microsoft.com/office/drawing/2014/main" id="{A71CD4B4-D2F6-6D45-8352-79EC01EC699E}"/>
              </a:ext>
            </a:extLst>
          </p:cNvPr>
          <p:cNvPicPr>
            <a:picLocks noChangeAspect="1"/>
          </p:cNvPicPr>
          <p:nvPr/>
        </p:nvPicPr>
        <p:blipFill rotWithShape="1">
          <a:blip r:embed="rId4"/>
          <a:srcRect t="1" r="51709" b="29323"/>
          <a:stretch/>
        </p:blipFill>
        <p:spPr>
          <a:xfrm>
            <a:off x="3952118" y="2987196"/>
            <a:ext cx="1576092" cy="997973"/>
          </a:xfrm>
          <a:prstGeom prst="rect">
            <a:avLst/>
          </a:prstGeom>
          <a:ln>
            <a:solidFill>
              <a:schemeClr val="dk1"/>
            </a:solidFill>
          </a:ln>
        </p:spPr>
      </p:pic>
      <p:pic>
        <p:nvPicPr>
          <p:cNvPr id="11" name="Picture 10">
            <a:extLst>
              <a:ext uri="{FF2B5EF4-FFF2-40B4-BE49-F238E27FC236}">
                <a16:creationId xmlns:a16="http://schemas.microsoft.com/office/drawing/2014/main" id="{EA006DDA-55FC-1140-94AC-FE83F220A3AC}"/>
              </a:ext>
            </a:extLst>
          </p:cNvPr>
          <p:cNvPicPr>
            <a:picLocks noChangeAspect="1"/>
          </p:cNvPicPr>
          <p:nvPr/>
        </p:nvPicPr>
        <p:blipFill>
          <a:blip r:embed="rId5"/>
          <a:stretch>
            <a:fillRect/>
          </a:stretch>
        </p:blipFill>
        <p:spPr>
          <a:xfrm>
            <a:off x="5664960" y="2883511"/>
            <a:ext cx="3468078" cy="1707125"/>
          </a:xfrm>
          <a:prstGeom prst="rect">
            <a:avLst/>
          </a:prstGeom>
        </p:spPr>
      </p:pic>
      <p:sp>
        <p:nvSpPr>
          <p:cNvPr id="12" name="TextBox 11">
            <a:extLst>
              <a:ext uri="{FF2B5EF4-FFF2-40B4-BE49-F238E27FC236}">
                <a16:creationId xmlns:a16="http://schemas.microsoft.com/office/drawing/2014/main" id="{30F93A5B-5DB6-CE4A-BFB3-74C8E6EE2431}"/>
              </a:ext>
            </a:extLst>
          </p:cNvPr>
          <p:cNvSpPr txBox="1"/>
          <p:nvPr/>
        </p:nvSpPr>
        <p:spPr>
          <a:xfrm>
            <a:off x="183267" y="3934106"/>
            <a:ext cx="8794193" cy="954107"/>
          </a:xfrm>
          <a:prstGeom prst="rect">
            <a:avLst/>
          </a:prstGeom>
          <a:noFill/>
        </p:spPr>
        <p:txBody>
          <a:bodyPr wrap="square" rtlCol="0">
            <a:spAutoFit/>
          </a:bodyPr>
          <a:lstStyle/>
          <a:p>
            <a:r>
              <a:rPr lang="en-GB" sz="1400" b="1" dirty="0"/>
              <a:t>ATLAS Magnet System 2.7 GJ</a:t>
            </a:r>
          </a:p>
          <a:p>
            <a:r>
              <a:rPr lang="en-GB" sz="1400" b="1" dirty="0"/>
              <a:t>CMS Magnet System 1.6 GJ</a:t>
            </a:r>
          </a:p>
          <a:p>
            <a:r>
              <a:rPr lang="en-GB" sz="1400" b="1" dirty="0"/>
              <a:t>FCC-</a:t>
            </a:r>
            <a:r>
              <a:rPr lang="en-GB" sz="1400" b="1" dirty="0" err="1"/>
              <a:t>hh</a:t>
            </a:r>
            <a:r>
              <a:rPr lang="en-GB" sz="1400" b="1" dirty="0"/>
              <a:t>: ~13 GJ, cold mass + cryostat around 2000 tons.</a:t>
            </a:r>
          </a:p>
          <a:p>
            <a:r>
              <a:rPr lang="en-GB" sz="1400" b="1" dirty="0"/>
              <a:t>Possible alternative solutions: Ultra-thin solenoid positioned inside the calorimeter (difficulty: muon measurement!)</a:t>
            </a:r>
          </a:p>
        </p:txBody>
      </p:sp>
    </p:spTree>
    <p:extLst>
      <p:ext uri="{BB962C8B-B14F-4D97-AF65-F5344CB8AC3E}">
        <p14:creationId xmlns:p14="http://schemas.microsoft.com/office/powerpoint/2010/main" val="98567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892C8-C863-654E-BACF-8A07AA50F560}"/>
              </a:ext>
            </a:extLst>
          </p:cNvPr>
          <p:cNvPicPr>
            <a:picLocks noChangeAspect="1"/>
          </p:cNvPicPr>
          <p:nvPr/>
        </p:nvPicPr>
        <p:blipFill>
          <a:blip r:embed="rId2"/>
          <a:stretch>
            <a:fillRect/>
          </a:stretch>
        </p:blipFill>
        <p:spPr>
          <a:xfrm>
            <a:off x="1635413" y="809709"/>
            <a:ext cx="7494656" cy="3433614"/>
          </a:xfrm>
          <a:prstGeom prst="rect">
            <a:avLst/>
          </a:prstGeom>
        </p:spPr>
      </p:pic>
      <p:sp>
        <p:nvSpPr>
          <p:cNvPr id="2" name="Title 1"/>
          <p:cNvSpPr>
            <a:spLocks noGrp="1"/>
          </p:cNvSpPr>
          <p:nvPr>
            <p:ph type="title"/>
          </p:nvPr>
        </p:nvSpPr>
        <p:spPr/>
        <p:txBody>
          <a:bodyPr>
            <a:noAutofit/>
          </a:bodyPr>
          <a:lstStyle/>
          <a:p>
            <a:r>
              <a:rPr lang="en-US" sz="3600" dirty="0"/>
              <a:t>1 MeV Neutron Equivalent </a:t>
            </a:r>
            <a:r>
              <a:rPr lang="en-US" sz="3600" dirty="0" err="1"/>
              <a:t>Fluence</a:t>
            </a:r>
            <a:r>
              <a:rPr lang="en-US" sz="3600" dirty="0"/>
              <a:t> for 30ab</a:t>
            </a:r>
            <a:r>
              <a:rPr lang="en-US" sz="3600" baseline="30000" dirty="0"/>
              <a:t>-1</a:t>
            </a:r>
            <a:r>
              <a:rPr lang="en-US" sz="3600" dirty="0"/>
              <a:t> </a:t>
            </a:r>
          </a:p>
        </p:txBody>
      </p:sp>
      <p:sp>
        <p:nvSpPr>
          <p:cNvPr id="4" name="Footer Placeholder 3"/>
          <p:cNvSpPr>
            <a:spLocks noGrp="1"/>
          </p:cNvSpPr>
          <p:nvPr>
            <p:ph type="ftr" sz="quarter" idx="11"/>
          </p:nvPr>
        </p:nvSpPr>
        <p:spPr/>
        <p:txBody>
          <a:bodyPr/>
          <a:lstStyle/>
          <a:p>
            <a:r>
              <a:rPr lang="en-US"/>
              <a:t>CEPC Workshop Barcelona — M. Aleksa (CERN)</a:t>
            </a:r>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26</a:t>
            </a:fld>
            <a:endParaRPr lang="en-US" dirty="0"/>
          </a:p>
        </p:txBody>
      </p:sp>
      <p:sp>
        <p:nvSpPr>
          <p:cNvPr id="13" name="Line Callout 1 12"/>
          <p:cNvSpPr/>
          <p:nvPr/>
        </p:nvSpPr>
        <p:spPr>
          <a:xfrm>
            <a:off x="28134" y="4209742"/>
            <a:ext cx="2686934" cy="671500"/>
          </a:xfrm>
          <a:prstGeom prst="borderCallout1">
            <a:avLst>
              <a:gd name="adj1" fmla="val -1316"/>
              <a:gd name="adj2" fmla="val 50794"/>
              <a:gd name="adj3" fmla="val -102346"/>
              <a:gd name="adj4" fmla="val 91095"/>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a:t>Central tracker:</a:t>
            </a:r>
          </a:p>
          <a:p>
            <a:pPr marL="177800" indent="-177800">
              <a:buFont typeface="Arial"/>
              <a:buChar char="•"/>
            </a:pPr>
            <a:r>
              <a:rPr lang="en-US" sz="1200" dirty="0"/>
              <a:t>first IB layer (2.5 cm ): ~5-6 10</a:t>
            </a:r>
            <a:r>
              <a:rPr lang="en-US" sz="1200" baseline="30000" dirty="0"/>
              <a:t>17</a:t>
            </a:r>
            <a:r>
              <a:rPr lang="en-US" sz="1200" dirty="0"/>
              <a:t> cm</a:t>
            </a:r>
            <a:r>
              <a:rPr lang="en-US" sz="1200" baseline="30000" dirty="0"/>
              <a:t>-2</a:t>
            </a:r>
          </a:p>
          <a:p>
            <a:pPr marL="177800" indent="-177800">
              <a:buFont typeface="Arial"/>
              <a:buChar char="•"/>
            </a:pPr>
            <a:r>
              <a:rPr lang="en-US" sz="1200" dirty="0"/>
              <a:t>external part: ~5 10</a:t>
            </a:r>
            <a:r>
              <a:rPr lang="en-US" sz="1200" baseline="30000" dirty="0"/>
              <a:t>15</a:t>
            </a:r>
            <a:r>
              <a:rPr lang="en-US" sz="1200" dirty="0"/>
              <a:t> cm</a:t>
            </a:r>
            <a:r>
              <a:rPr lang="en-US" sz="1200" baseline="30000" dirty="0"/>
              <a:t>-2</a:t>
            </a:r>
          </a:p>
        </p:txBody>
      </p:sp>
      <p:sp>
        <p:nvSpPr>
          <p:cNvPr id="14" name="Line Callout 1 13"/>
          <p:cNvSpPr/>
          <p:nvPr/>
        </p:nvSpPr>
        <p:spPr>
          <a:xfrm>
            <a:off x="2768600" y="4216400"/>
            <a:ext cx="2472268" cy="569900"/>
          </a:xfrm>
          <a:prstGeom prst="borderCallout1">
            <a:avLst>
              <a:gd name="adj1" fmla="val -1316"/>
              <a:gd name="adj2" fmla="val 50794"/>
              <a:gd name="adj3" fmla="val -188759"/>
              <a:gd name="adj4" fmla="val 12339"/>
            </a:avLst>
          </a:prstGeom>
          <a:ln>
            <a:solidFill>
              <a:srgbClr val="0000FF"/>
            </a:solidFill>
          </a:ln>
        </p:spPr>
        <p:style>
          <a:lnRef idx="2">
            <a:schemeClr val="accent2"/>
          </a:lnRef>
          <a:fillRef idx="1">
            <a:schemeClr val="lt1"/>
          </a:fillRef>
          <a:effectRef idx="0">
            <a:schemeClr val="accent2"/>
          </a:effectRef>
          <a:fontRef idx="minor">
            <a:schemeClr val="dk1"/>
          </a:fontRef>
        </p:style>
        <p:txBody>
          <a:bodyPr rtlCol="0" anchor="ctr"/>
          <a:lstStyle/>
          <a:p>
            <a:r>
              <a:rPr lang="en-US" sz="1400" dirty="0"/>
              <a:t>Calorimeter gap: </a:t>
            </a:r>
          </a:p>
          <a:p>
            <a:r>
              <a:rPr lang="en-US" sz="1200" dirty="0"/>
              <a:t>from 10</a:t>
            </a:r>
            <a:r>
              <a:rPr lang="en-US" sz="1200" baseline="30000" dirty="0"/>
              <a:t>16</a:t>
            </a:r>
            <a:r>
              <a:rPr lang="en-US" sz="1200" dirty="0"/>
              <a:t> cm</a:t>
            </a:r>
            <a:r>
              <a:rPr lang="en-US" sz="1200" baseline="30000" dirty="0"/>
              <a:t>-2</a:t>
            </a:r>
            <a:r>
              <a:rPr lang="en-US" sz="1200" dirty="0"/>
              <a:t> to 10</a:t>
            </a:r>
            <a:r>
              <a:rPr lang="en-US" sz="1200" baseline="30000" dirty="0"/>
              <a:t>14</a:t>
            </a:r>
            <a:r>
              <a:rPr lang="en-US" sz="1200" dirty="0"/>
              <a:t> cm</a:t>
            </a:r>
            <a:r>
              <a:rPr lang="en-US" sz="1200" baseline="30000" dirty="0"/>
              <a:t>-2</a:t>
            </a:r>
          </a:p>
        </p:txBody>
      </p:sp>
      <p:sp>
        <p:nvSpPr>
          <p:cNvPr id="15" name="Line Callout 1 14"/>
          <p:cNvSpPr/>
          <p:nvPr/>
        </p:nvSpPr>
        <p:spPr>
          <a:xfrm>
            <a:off x="5382741" y="4216400"/>
            <a:ext cx="2195867" cy="707998"/>
          </a:xfrm>
          <a:prstGeom prst="borderCallout1">
            <a:avLst>
              <a:gd name="adj1" fmla="val -1316"/>
              <a:gd name="adj2" fmla="val 50794"/>
              <a:gd name="adj3" fmla="val -91921"/>
              <a:gd name="adj4" fmla="val -24637"/>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r>
              <a:rPr lang="en-US" sz="1400" dirty="0"/>
              <a:t>Forward calorimeters:</a:t>
            </a:r>
          </a:p>
          <a:p>
            <a:r>
              <a:rPr lang="en-US" sz="1200" dirty="0"/>
              <a:t>~5 10</a:t>
            </a:r>
            <a:r>
              <a:rPr lang="en-US" sz="1200" baseline="30000" dirty="0"/>
              <a:t>18</a:t>
            </a:r>
            <a:r>
              <a:rPr lang="en-US" sz="1200" dirty="0"/>
              <a:t> cm</a:t>
            </a:r>
            <a:r>
              <a:rPr lang="en-US" sz="1200" baseline="30000" dirty="0"/>
              <a:t>-2</a:t>
            </a:r>
            <a:r>
              <a:rPr lang="en-US" sz="1200" dirty="0"/>
              <a:t> for both the EM and the HAD-</a:t>
            </a:r>
            <a:r>
              <a:rPr lang="en-US" sz="1200" dirty="0" err="1"/>
              <a:t>calo</a:t>
            </a:r>
            <a:endParaRPr lang="en-US" sz="1200" baseline="30000" dirty="0"/>
          </a:p>
        </p:txBody>
      </p:sp>
      <p:sp>
        <p:nvSpPr>
          <p:cNvPr id="16" name="Line Callout 1 15"/>
          <p:cNvSpPr/>
          <p:nvPr/>
        </p:nvSpPr>
        <p:spPr>
          <a:xfrm>
            <a:off x="13931" y="1792300"/>
            <a:ext cx="1687870" cy="1585900"/>
          </a:xfrm>
          <a:prstGeom prst="borderCallout1">
            <a:avLst>
              <a:gd name="adj1" fmla="val 49402"/>
              <a:gd name="adj2" fmla="val 98949"/>
              <a:gd name="adj3" fmla="val 81038"/>
              <a:gd name="adj4" fmla="val 170014"/>
            </a:avLst>
          </a:prstGeom>
          <a:ln>
            <a:solidFill>
              <a:srgbClr val="008000"/>
            </a:solidFill>
          </a:ln>
        </p:spPr>
        <p:style>
          <a:lnRef idx="2">
            <a:schemeClr val="accent2"/>
          </a:lnRef>
          <a:fillRef idx="1">
            <a:schemeClr val="lt1"/>
          </a:fillRef>
          <a:effectRef idx="0">
            <a:schemeClr val="accent2"/>
          </a:effectRef>
          <a:fontRef idx="minor">
            <a:schemeClr val="dk1"/>
          </a:fontRef>
        </p:style>
        <p:txBody>
          <a:bodyPr rtlCol="0" anchor="ctr"/>
          <a:lstStyle/>
          <a:p>
            <a:r>
              <a:rPr lang="en-US" sz="1400" dirty="0"/>
              <a:t>Barrel calorimeter:</a:t>
            </a:r>
          </a:p>
          <a:p>
            <a:r>
              <a:rPr lang="en-US" sz="1200" dirty="0"/>
              <a:t>EM-</a:t>
            </a:r>
            <a:r>
              <a:rPr lang="en-US" sz="1200" dirty="0" err="1"/>
              <a:t>calo</a:t>
            </a:r>
            <a:r>
              <a:rPr lang="en-US" sz="1200" dirty="0"/>
              <a:t>: 4 10</a:t>
            </a:r>
            <a:r>
              <a:rPr lang="en-US" sz="1200" baseline="30000" dirty="0"/>
              <a:t>15</a:t>
            </a:r>
            <a:r>
              <a:rPr lang="en-US" sz="1200" dirty="0"/>
              <a:t> cm</a:t>
            </a:r>
            <a:r>
              <a:rPr lang="en-US" sz="1200" baseline="30000" dirty="0"/>
              <a:t>-2</a:t>
            </a:r>
          </a:p>
          <a:p>
            <a:r>
              <a:rPr lang="en-US" sz="1200" dirty="0"/>
              <a:t>HAD-</a:t>
            </a:r>
            <a:r>
              <a:rPr lang="en-US" sz="1200" dirty="0" err="1"/>
              <a:t>calo</a:t>
            </a:r>
            <a:r>
              <a:rPr lang="en-US" sz="1200" dirty="0"/>
              <a:t>: 4 10</a:t>
            </a:r>
            <a:r>
              <a:rPr lang="en-US" sz="1200" baseline="30000" dirty="0"/>
              <a:t>14</a:t>
            </a:r>
            <a:r>
              <a:rPr lang="en-US" sz="1200" dirty="0"/>
              <a:t> cm</a:t>
            </a:r>
            <a:r>
              <a:rPr lang="en-US" sz="1200" baseline="30000" dirty="0"/>
              <a:t>-2</a:t>
            </a:r>
          </a:p>
          <a:p>
            <a:r>
              <a:rPr lang="en-US" sz="1400" dirty="0"/>
              <a:t>End-cap calorimeter:</a:t>
            </a:r>
          </a:p>
          <a:p>
            <a:r>
              <a:rPr lang="en-US" sz="1200" dirty="0"/>
              <a:t>EM-</a:t>
            </a:r>
            <a:r>
              <a:rPr lang="en-US" sz="1200" dirty="0" err="1"/>
              <a:t>calo</a:t>
            </a:r>
            <a:r>
              <a:rPr lang="en-US" sz="1200" dirty="0"/>
              <a:t>: 2.5 10</a:t>
            </a:r>
            <a:r>
              <a:rPr lang="en-US" sz="1200" baseline="30000" dirty="0"/>
              <a:t>16</a:t>
            </a:r>
            <a:r>
              <a:rPr lang="en-US" sz="1200" dirty="0"/>
              <a:t> cm</a:t>
            </a:r>
            <a:r>
              <a:rPr lang="en-US" sz="1200" baseline="30000" dirty="0"/>
              <a:t>-2</a:t>
            </a:r>
          </a:p>
          <a:p>
            <a:r>
              <a:rPr lang="en-US" sz="1200" dirty="0"/>
              <a:t>HAD-</a:t>
            </a:r>
            <a:r>
              <a:rPr lang="en-US" sz="1200" dirty="0" err="1"/>
              <a:t>calo</a:t>
            </a:r>
            <a:r>
              <a:rPr lang="en-US" sz="1200" dirty="0"/>
              <a:t>: 1.5 10</a:t>
            </a:r>
            <a:r>
              <a:rPr lang="en-US" sz="1200" baseline="30000" dirty="0"/>
              <a:t>16</a:t>
            </a:r>
            <a:r>
              <a:rPr lang="en-US" sz="1200" dirty="0"/>
              <a:t> cm</a:t>
            </a:r>
            <a:r>
              <a:rPr lang="en-US" sz="1200" baseline="30000" dirty="0"/>
              <a:t>-2</a:t>
            </a:r>
          </a:p>
        </p:txBody>
      </p:sp>
      <p:cxnSp>
        <p:nvCxnSpPr>
          <p:cNvPr id="18" name="Straight Connector 17"/>
          <p:cNvCxnSpPr>
            <a:cxnSpLocks/>
            <a:stCxn id="16" idx="0"/>
          </p:cNvCxnSpPr>
          <p:nvPr/>
        </p:nvCxnSpPr>
        <p:spPr>
          <a:xfrm>
            <a:off x="1701801" y="2585250"/>
            <a:ext cx="1507564" cy="831542"/>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08212" y="651932"/>
            <a:ext cx="8215645" cy="646331"/>
          </a:xfrm>
          <a:prstGeom prst="rect">
            <a:avLst/>
          </a:prstGeom>
          <a:noFill/>
        </p:spPr>
        <p:txBody>
          <a:bodyPr wrap="square" rtlCol="0">
            <a:spAutoFit/>
          </a:bodyPr>
          <a:lstStyle/>
          <a:p>
            <a:r>
              <a:rPr lang="en-US" b="1" dirty="0"/>
              <a:t>Generally ~10-30 times worse than HL-LHC</a:t>
            </a:r>
            <a:r>
              <a:rPr lang="en-US" b="1" baseline="30000" dirty="0"/>
              <a:t> </a:t>
            </a:r>
            <a:endParaRPr lang="en-US" b="1" dirty="0"/>
          </a:p>
          <a:p>
            <a:r>
              <a:rPr lang="en-US" b="1" dirty="0"/>
              <a:t>Exception: Forward calorimeter goes to higher </a:t>
            </a:r>
            <a:r>
              <a:rPr lang="en-US" b="1" dirty="0" err="1"/>
              <a:t>η</a:t>
            </a:r>
            <a:r>
              <a:rPr lang="en-US" b="1" dirty="0"/>
              <a:t> </a:t>
            </a:r>
            <a:r>
              <a:rPr lang="en-US" b="1" dirty="0">
                <a:sym typeface="Wingdings"/>
              </a:rPr>
              <a:t> bigger factor</a:t>
            </a:r>
            <a:endParaRPr lang="en-US" b="1" dirty="0"/>
          </a:p>
        </p:txBody>
      </p:sp>
    </p:spTree>
    <p:extLst>
      <p:ext uri="{BB962C8B-B14F-4D97-AF65-F5344CB8AC3E}">
        <p14:creationId xmlns:p14="http://schemas.microsoft.com/office/powerpoint/2010/main" val="234568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Challenge of &lt;µ&gt; = 1000 Pile-Up</a:t>
            </a:r>
          </a:p>
        </p:txBody>
      </p:sp>
      <p:sp>
        <p:nvSpPr>
          <p:cNvPr id="3" name="Content Placeholder 2"/>
          <p:cNvSpPr>
            <a:spLocks noGrp="1"/>
          </p:cNvSpPr>
          <p:nvPr>
            <p:ph idx="1"/>
          </p:nvPr>
        </p:nvSpPr>
        <p:spPr>
          <a:xfrm>
            <a:off x="5307556" y="719363"/>
            <a:ext cx="3836443" cy="2034023"/>
          </a:xfrm>
        </p:spPr>
        <p:txBody>
          <a:bodyPr>
            <a:normAutofit fontScale="47500" lnSpcReduction="20000"/>
          </a:bodyPr>
          <a:lstStyle/>
          <a:p>
            <a:r>
              <a:rPr lang="en-US" dirty="0"/>
              <a:t>HL-LHC  average distance between vertices at z=0 is </a:t>
            </a:r>
          </a:p>
          <a:p>
            <a:pPr lvl="1"/>
            <a:r>
              <a:rPr lang="en-US" b="1" dirty="0"/>
              <a:t>≈ 1mm in space and 3ps in time.</a:t>
            </a:r>
            <a:endParaRPr lang="en-US" dirty="0"/>
          </a:p>
          <a:p>
            <a:r>
              <a:rPr lang="en-US" dirty="0">
                <a:sym typeface="Wingdings"/>
              </a:rPr>
              <a:t> </a:t>
            </a:r>
            <a:r>
              <a:rPr lang="en-US" dirty="0"/>
              <a:t>For 6 times higher luminosity and higher </a:t>
            </a:r>
            <a:r>
              <a:rPr lang="en-US" dirty="0" err="1"/>
              <a:t>c.m</a:t>
            </a:r>
            <a:r>
              <a:rPr lang="en-US" dirty="0"/>
              <a:t>. energy at FCC-</a:t>
            </a:r>
            <a:r>
              <a:rPr lang="en-US" dirty="0" err="1"/>
              <a:t>hh</a:t>
            </a:r>
            <a:r>
              <a:rPr lang="en-US" dirty="0"/>
              <a:t>:</a:t>
            </a:r>
          </a:p>
          <a:p>
            <a:pPr lvl="1"/>
            <a:r>
              <a:rPr lang="en-US" b="1" dirty="0"/>
              <a:t>≈ 120 </a:t>
            </a:r>
            <a:r>
              <a:rPr lang="en-US" b="1" dirty="0" err="1"/>
              <a:t>μm</a:t>
            </a:r>
            <a:r>
              <a:rPr lang="en-US" b="1" dirty="0"/>
              <a:t> in space and 0.4ps in time</a:t>
            </a:r>
          </a:p>
          <a:p>
            <a:r>
              <a:rPr lang="en-US" b="1" dirty="0">
                <a:sym typeface="Wingdings" pitchFamily="2" charset="2"/>
              </a:rPr>
              <a:t> Future trackers will need to use both, position resolution and timing to identify the correct vertex!</a:t>
            </a:r>
            <a:endParaRPr lang="en-US" b="1" dirty="0"/>
          </a:p>
          <a:p>
            <a:endParaRPr lang="en-US" dirty="0"/>
          </a:p>
        </p:txBody>
      </p:sp>
      <p:sp>
        <p:nvSpPr>
          <p:cNvPr id="4" name="Footer Placeholder 3"/>
          <p:cNvSpPr>
            <a:spLocks noGrp="1"/>
          </p:cNvSpPr>
          <p:nvPr>
            <p:ph type="ftr" sz="quarter" idx="11"/>
          </p:nvPr>
        </p:nvSpPr>
        <p:spPr/>
        <p:txBody>
          <a:bodyPr/>
          <a:lstStyle/>
          <a:p>
            <a:r>
              <a:rPr lang="en-US"/>
              <a:t>CEPC Workshop Barcelona — M. Aleksa (CERN)</a:t>
            </a:r>
            <a:endParaRPr lang="en-US" dirty="0"/>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27</a:t>
            </a:fld>
            <a:endParaRPr lang="en-US" dirty="0"/>
          </a:p>
        </p:txBody>
      </p:sp>
      <p:pic>
        <p:nvPicPr>
          <p:cNvPr id="1026" name="Picture 2" descr="mage result for pile-up lhc"/>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76200" y="723136"/>
            <a:ext cx="5093581" cy="1761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2935468" y="2700334"/>
            <a:ext cx="2804177" cy="371939"/>
          </a:xfrm>
          <a:prstGeom prst="rect">
            <a:avLst/>
          </a:prstGeom>
        </p:spPr>
      </p:pic>
      <p:cxnSp>
        <p:nvCxnSpPr>
          <p:cNvPr id="9" name="Straight Connector 8"/>
          <p:cNvCxnSpPr>
            <a:cxnSpLocks/>
          </p:cNvCxnSpPr>
          <p:nvPr/>
        </p:nvCxnSpPr>
        <p:spPr>
          <a:xfrm>
            <a:off x="2752627" y="4587949"/>
            <a:ext cx="4604556" cy="10532"/>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533967" y="3303075"/>
            <a:ext cx="409316" cy="1289184"/>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cxnSpLocks/>
          </p:cNvCxnSpPr>
          <p:nvPr/>
        </p:nvCxnSpPr>
        <p:spPr>
          <a:xfrm flipV="1">
            <a:off x="2752627" y="4074023"/>
            <a:ext cx="4604556" cy="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654195" y="4044944"/>
            <a:ext cx="961468" cy="338477"/>
          </a:xfrm>
          <a:prstGeom prst="rect">
            <a:avLst/>
          </a:prstGeom>
          <a:noFill/>
        </p:spPr>
        <p:txBody>
          <a:bodyPr wrap="none" lIns="91330" tIns="45665" rIns="91330" bIns="45665" rtlCol="0">
            <a:spAutoFit/>
          </a:bodyPr>
          <a:lstStyle/>
          <a:p>
            <a:r>
              <a:rPr lang="en-GB" sz="1600" dirty="0"/>
              <a:t>r = 2.5cm </a:t>
            </a:r>
          </a:p>
        </p:txBody>
      </p:sp>
      <p:cxnSp>
        <p:nvCxnSpPr>
          <p:cNvPr id="13" name="Straight Arrow Connector 12"/>
          <p:cNvCxnSpPr/>
          <p:nvPr/>
        </p:nvCxnSpPr>
        <p:spPr>
          <a:xfrm flipV="1">
            <a:off x="4051176" y="4074025"/>
            <a:ext cx="629724" cy="52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701902" y="3086943"/>
            <a:ext cx="316605" cy="955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68046" y="3086925"/>
            <a:ext cx="184512" cy="369255"/>
          </a:xfrm>
          <a:prstGeom prst="rect">
            <a:avLst/>
          </a:prstGeom>
          <a:noFill/>
        </p:spPr>
        <p:txBody>
          <a:bodyPr wrap="none" lIns="91330" tIns="45665" rIns="91330" bIns="45665" rtlCol="0">
            <a:spAutoFit/>
          </a:bodyPr>
          <a:lstStyle/>
          <a:p>
            <a:endParaRPr lang="en-GB" dirty="0"/>
          </a:p>
        </p:txBody>
      </p:sp>
      <p:cxnSp>
        <p:nvCxnSpPr>
          <p:cNvPr id="17" name="Straight Connector 16"/>
          <p:cNvCxnSpPr/>
          <p:nvPr/>
        </p:nvCxnSpPr>
        <p:spPr>
          <a:xfrm flipH="1">
            <a:off x="4064305" y="3086926"/>
            <a:ext cx="1781565" cy="1515329"/>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105643" y="4531945"/>
            <a:ext cx="474588" cy="369221"/>
          </a:xfrm>
          <a:prstGeom prst="rect">
            <a:avLst/>
          </a:prstGeom>
          <a:noFill/>
        </p:spPr>
        <p:txBody>
          <a:bodyPr wrap="none" lIns="91330" tIns="45665" rIns="91330" bIns="45665" rtlCol="0">
            <a:spAutoFit/>
          </a:bodyPr>
          <a:lstStyle/>
          <a:p>
            <a:r>
              <a:rPr lang="en-GB" dirty="0"/>
              <a:t>δz</a:t>
            </a:r>
            <a:r>
              <a:rPr lang="en-GB" baseline="-25000" dirty="0"/>
              <a:t>0</a:t>
            </a:r>
          </a:p>
        </p:txBody>
      </p:sp>
      <p:sp>
        <p:nvSpPr>
          <p:cNvPr id="19" name="TextBox 18"/>
          <p:cNvSpPr txBox="1"/>
          <p:nvPr/>
        </p:nvSpPr>
        <p:spPr>
          <a:xfrm>
            <a:off x="4922306" y="3267311"/>
            <a:ext cx="385251" cy="369255"/>
          </a:xfrm>
          <a:prstGeom prst="rect">
            <a:avLst/>
          </a:prstGeom>
          <a:noFill/>
        </p:spPr>
        <p:txBody>
          <a:bodyPr wrap="none" lIns="91330" tIns="45665" rIns="91330" bIns="45665" rtlCol="0">
            <a:spAutoFit/>
          </a:bodyPr>
          <a:lstStyle/>
          <a:p>
            <a:r>
              <a:rPr lang="en-GB" dirty="0"/>
              <a:t>θ</a:t>
            </a:r>
            <a:r>
              <a:rPr lang="en-GB" baseline="-25000" dirty="0"/>
              <a:t>0</a:t>
            </a:r>
          </a:p>
        </p:txBody>
      </p:sp>
      <p:sp>
        <p:nvSpPr>
          <p:cNvPr id="20" name="TextBox 19"/>
          <p:cNvSpPr txBox="1"/>
          <p:nvPr/>
        </p:nvSpPr>
        <p:spPr>
          <a:xfrm>
            <a:off x="4064329" y="4010658"/>
            <a:ext cx="308495" cy="369255"/>
          </a:xfrm>
          <a:prstGeom prst="rect">
            <a:avLst/>
          </a:prstGeom>
          <a:noFill/>
        </p:spPr>
        <p:txBody>
          <a:bodyPr wrap="none" lIns="91330" tIns="45665" rIns="91330" bIns="45665" rtlCol="0">
            <a:spAutoFit/>
          </a:bodyPr>
          <a:lstStyle/>
          <a:p>
            <a:r>
              <a:rPr lang="en-GB"/>
              <a:t>η</a:t>
            </a:r>
            <a:endParaRPr lang="en-GB" dirty="0"/>
          </a:p>
        </p:txBody>
      </p:sp>
      <p:cxnSp>
        <p:nvCxnSpPr>
          <p:cNvPr id="21" name="Straight Connector 20"/>
          <p:cNvCxnSpPr/>
          <p:nvPr/>
        </p:nvCxnSpPr>
        <p:spPr>
          <a:xfrm>
            <a:off x="4037516" y="3590775"/>
            <a:ext cx="0" cy="1181872"/>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462134" y="4403322"/>
            <a:ext cx="719890" cy="369255"/>
          </a:xfrm>
          <a:prstGeom prst="rect">
            <a:avLst/>
          </a:prstGeom>
          <a:noFill/>
        </p:spPr>
        <p:txBody>
          <a:bodyPr wrap="none" lIns="91330" tIns="45665" rIns="91330" bIns="45665" rtlCol="0">
            <a:spAutoFit/>
          </a:bodyPr>
          <a:lstStyle/>
          <a:p>
            <a:r>
              <a:rPr lang="en-GB" dirty="0"/>
              <a:t>Beam</a:t>
            </a:r>
          </a:p>
        </p:txBody>
      </p:sp>
      <p:sp>
        <p:nvSpPr>
          <p:cNvPr id="23" name="TextBox 22"/>
          <p:cNvSpPr txBox="1"/>
          <p:nvPr/>
        </p:nvSpPr>
        <p:spPr>
          <a:xfrm>
            <a:off x="7462170" y="3857592"/>
            <a:ext cx="1130272" cy="369255"/>
          </a:xfrm>
          <a:prstGeom prst="rect">
            <a:avLst/>
          </a:prstGeom>
          <a:noFill/>
        </p:spPr>
        <p:txBody>
          <a:bodyPr wrap="none" lIns="91330" tIns="45665" rIns="91330" bIns="45665" rtlCol="0">
            <a:spAutoFit/>
          </a:bodyPr>
          <a:lstStyle/>
          <a:p>
            <a:r>
              <a:rPr lang="en-GB" dirty="0" err="1"/>
              <a:t>Beampipe</a:t>
            </a:r>
            <a:endParaRPr lang="en-GB" dirty="0"/>
          </a:p>
        </p:txBody>
      </p:sp>
      <p:sp>
        <p:nvSpPr>
          <p:cNvPr id="7" name="TextBox 6"/>
          <p:cNvSpPr txBox="1"/>
          <p:nvPr/>
        </p:nvSpPr>
        <p:spPr>
          <a:xfrm>
            <a:off x="5858180" y="2661650"/>
            <a:ext cx="3170083" cy="898449"/>
          </a:xfrm>
          <a:prstGeom prst="rect">
            <a:avLst/>
          </a:prstGeom>
          <a:noFill/>
        </p:spPr>
        <p:txBody>
          <a:bodyPr wrap="square" rtlCol="0">
            <a:normAutofit fontScale="70000" lnSpcReduction="20000"/>
          </a:bodyPr>
          <a:lstStyle/>
          <a:p>
            <a:r>
              <a:rPr lang="en-GB" b="1" dirty="0">
                <a:sym typeface="Wingdings"/>
              </a:rPr>
              <a:t>Multiple scattering in the beam pipe:</a:t>
            </a:r>
          </a:p>
          <a:p>
            <a:r>
              <a:rPr lang="en-GB" dirty="0">
                <a:sym typeface="Wingdings"/>
              </a:rPr>
              <a:t> </a:t>
            </a:r>
            <a:r>
              <a:rPr lang="en-GB" dirty="0"/>
              <a:t>Even with a perfect tracking detector, the error due to multiple scattering in the beampipe is significant for low energetic particles</a:t>
            </a:r>
          </a:p>
          <a:p>
            <a:endParaRPr lang="en-GB" dirty="0"/>
          </a:p>
          <a:p>
            <a:endParaRPr lang="en-US" dirty="0"/>
          </a:p>
        </p:txBody>
      </p:sp>
      <p:pic>
        <p:nvPicPr>
          <p:cNvPr id="16" name="Picture 15">
            <a:extLst>
              <a:ext uri="{FF2B5EF4-FFF2-40B4-BE49-F238E27FC236}">
                <a16:creationId xmlns:a16="http://schemas.microsoft.com/office/drawing/2014/main" id="{3A8AB2CE-8A23-EF45-A2F5-382230DEA5FB}"/>
              </a:ext>
            </a:extLst>
          </p:cNvPr>
          <p:cNvPicPr>
            <a:picLocks noChangeAspect="1"/>
          </p:cNvPicPr>
          <p:nvPr/>
        </p:nvPicPr>
        <p:blipFill>
          <a:blip r:embed="rId4"/>
          <a:stretch>
            <a:fillRect/>
          </a:stretch>
        </p:blipFill>
        <p:spPr>
          <a:xfrm>
            <a:off x="86380" y="2548720"/>
            <a:ext cx="2460581" cy="2318166"/>
          </a:xfrm>
          <a:prstGeom prst="rect">
            <a:avLst/>
          </a:prstGeom>
        </p:spPr>
      </p:pic>
      <p:cxnSp>
        <p:nvCxnSpPr>
          <p:cNvPr id="28" name="Straight Connector 27">
            <a:extLst>
              <a:ext uri="{FF2B5EF4-FFF2-40B4-BE49-F238E27FC236}">
                <a16:creationId xmlns:a16="http://schemas.microsoft.com/office/drawing/2014/main" id="{49FD2CED-9F35-6242-8E94-C8207C5046BE}"/>
              </a:ext>
            </a:extLst>
          </p:cNvPr>
          <p:cNvCxnSpPr>
            <a:cxnSpLocks/>
          </p:cNvCxnSpPr>
          <p:nvPr/>
        </p:nvCxnSpPr>
        <p:spPr>
          <a:xfrm>
            <a:off x="263950" y="3717321"/>
            <a:ext cx="3120910" cy="0"/>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8C2D5FC-D180-D744-8306-DB9C407127BC}"/>
              </a:ext>
            </a:extLst>
          </p:cNvPr>
          <p:cNvSpPr txBox="1"/>
          <p:nvPr/>
        </p:nvSpPr>
        <p:spPr>
          <a:xfrm>
            <a:off x="2391048" y="3419259"/>
            <a:ext cx="1315556" cy="338443"/>
          </a:xfrm>
          <a:prstGeom prst="rect">
            <a:avLst/>
          </a:prstGeom>
          <a:noFill/>
        </p:spPr>
        <p:txBody>
          <a:bodyPr wrap="square" lIns="91330" tIns="45665" rIns="91330" bIns="45665" rtlCol="0">
            <a:spAutoFit/>
          </a:bodyPr>
          <a:lstStyle/>
          <a:p>
            <a:r>
              <a:rPr lang="en-GB" sz="1600" dirty="0"/>
              <a:t>δz</a:t>
            </a:r>
            <a:r>
              <a:rPr lang="en-GB" sz="1600" baseline="-25000" dirty="0"/>
              <a:t>0</a:t>
            </a:r>
            <a:r>
              <a:rPr lang="en-GB" sz="1600" dirty="0"/>
              <a:t> = 120µm </a:t>
            </a:r>
          </a:p>
        </p:txBody>
      </p:sp>
      <p:cxnSp>
        <p:nvCxnSpPr>
          <p:cNvPr id="32" name="Straight Connector 31">
            <a:extLst>
              <a:ext uri="{FF2B5EF4-FFF2-40B4-BE49-F238E27FC236}">
                <a16:creationId xmlns:a16="http://schemas.microsoft.com/office/drawing/2014/main" id="{2AEE7903-0474-2047-A577-7C404B7678DA}"/>
              </a:ext>
            </a:extLst>
          </p:cNvPr>
          <p:cNvCxnSpPr>
            <a:cxnSpLocks/>
          </p:cNvCxnSpPr>
          <p:nvPr/>
        </p:nvCxnSpPr>
        <p:spPr>
          <a:xfrm>
            <a:off x="4533096" y="4379913"/>
            <a:ext cx="0" cy="392734"/>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75ECF9C-03C5-587B-E4C0-C8613E77BC30}"/>
              </a:ext>
            </a:extLst>
          </p:cNvPr>
          <p:cNvSpPr txBox="1"/>
          <p:nvPr/>
        </p:nvSpPr>
        <p:spPr>
          <a:xfrm>
            <a:off x="5580880" y="3581541"/>
            <a:ext cx="3447384"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600" b="1" dirty="0">
                <a:sym typeface="Wingdings" pitchFamily="2" charset="2"/>
              </a:rPr>
              <a:t> </a:t>
            </a:r>
            <a:r>
              <a:rPr lang="en-GB" sz="1600" b="1" dirty="0"/>
              <a:t>Timing</a:t>
            </a:r>
            <a:r>
              <a:rPr lang="en-GB" sz="1600" dirty="0"/>
              <a:t> meas. or clever new ideas …</a:t>
            </a:r>
          </a:p>
        </p:txBody>
      </p:sp>
    </p:spTree>
    <p:extLst>
      <p:ext uri="{BB962C8B-B14F-4D97-AF65-F5344CB8AC3E}">
        <p14:creationId xmlns:p14="http://schemas.microsoft.com/office/powerpoint/2010/main" val="224434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grpId="0" nodeType="withEffect" nodePh="1">
                                  <p:stCondLst>
                                    <p:cond delay="0"/>
                                  </p:stCondLst>
                                  <p:endCondLst>
                                    <p:cond evt="begin" delay="0">
                                      <p:tn val="26"/>
                                    </p:cond>
                                  </p:end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ssolve">
                                      <p:cBhvr>
                                        <p:cTn id="43" dur="500"/>
                                        <p:tgtEl>
                                          <p:spTgt spid="21"/>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500"/>
                                        <p:tgtEl>
                                          <p:spTgt spid="2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par>
                                <p:cTn id="53" presetID="9"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par>
                                <p:cTn id="56" presetID="9"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dissolve">
                                      <p:cBhvr>
                                        <p:cTn id="58" dur="500"/>
                                        <p:tgtEl>
                                          <p:spTgt spid="28"/>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dissolve">
                                      <p:cBhvr>
                                        <p:cTn id="61" dur="500"/>
                                        <p:tgtEl>
                                          <p:spTgt spid="30"/>
                                        </p:tgtEl>
                                      </p:cBhvr>
                                    </p:animEffect>
                                  </p:childTnLst>
                                </p:cTn>
                              </p:par>
                              <p:par>
                                <p:cTn id="62" presetID="9"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dissolve">
                                      <p:cBhvr>
                                        <p:cTn id="64" dur="500"/>
                                        <p:tgtEl>
                                          <p:spTgt spid="32"/>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dissolve">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P spid="19" grpId="0"/>
      <p:bldP spid="20" grpId="0"/>
      <p:bldP spid="22" grpId="0"/>
      <p:bldP spid="23" grpId="0"/>
      <p:bldP spid="7" grpId="0"/>
      <p:bldP spid="30" grpId="0"/>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FCC-</a:t>
            </a:r>
            <a:r>
              <a:rPr lang="en-US" dirty="0" err="1"/>
              <a:t>hh</a:t>
            </a:r>
            <a:r>
              <a:rPr lang="en-US" dirty="0"/>
              <a:t> Tracker</a:t>
            </a:r>
          </a:p>
        </p:txBody>
      </p:sp>
      <p:sp>
        <p:nvSpPr>
          <p:cNvPr id="4" name="Footer Placeholder 3"/>
          <p:cNvSpPr>
            <a:spLocks noGrp="1"/>
          </p:cNvSpPr>
          <p:nvPr>
            <p:ph type="ftr" sz="quarter" idx="11"/>
          </p:nvPr>
        </p:nvSpPr>
        <p:spPr/>
        <p:txBody>
          <a:bodyPr/>
          <a:lstStyle/>
          <a:p>
            <a:r>
              <a:rPr lang="en-US"/>
              <a:t>CEPC Workshop Barcelona — M. Aleksa (CERN)</a:t>
            </a:r>
            <a:endParaRPr lang="en-US" dirty="0"/>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28</a:t>
            </a:fld>
            <a:endParaRPr lang="en-US" dirty="0"/>
          </a:p>
        </p:txBody>
      </p:sp>
      <p:pic>
        <p:nvPicPr>
          <p:cNvPr id="9" name="Picture 8">
            <a:extLst>
              <a:ext uri="{FF2B5EF4-FFF2-40B4-BE49-F238E27FC236}">
                <a16:creationId xmlns:a16="http://schemas.microsoft.com/office/drawing/2014/main" id="{73221E46-F01C-5D44-894D-58D5BEF3C32D}"/>
              </a:ext>
            </a:extLst>
          </p:cNvPr>
          <p:cNvPicPr>
            <a:picLocks noChangeAspect="1"/>
          </p:cNvPicPr>
          <p:nvPr/>
        </p:nvPicPr>
        <p:blipFill>
          <a:blip r:embed="rId2"/>
          <a:stretch>
            <a:fillRect/>
          </a:stretch>
        </p:blipFill>
        <p:spPr>
          <a:xfrm>
            <a:off x="80808" y="939080"/>
            <a:ext cx="5091412" cy="1913439"/>
          </a:xfrm>
          <a:prstGeom prst="rect">
            <a:avLst/>
          </a:prstGeom>
        </p:spPr>
      </p:pic>
      <p:pic>
        <p:nvPicPr>
          <p:cNvPr id="12" name="Picture 11">
            <a:extLst>
              <a:ext uri="{FF2B5EF4-FFF2-40B4-BE49-F238E27FC236}">
                <a16:creationId xmlns:a16="http://schemas.microsoft.com/office/drawing/2014/main" id="{86494919-FFB8-3647-8066-CA311FF22EEB}"/>
              </a:ext>
            </a:extLst>
          </p:cNvPr>
          <p:cNvPicPr>
            <a:picLocks noChangeAspect="1"/>
          </p:cNvPicPr>
          <p:nvPr/>
        </p:nvPicPr>
        <p:blipFill>
          <a:blip r:embed="rId3"/>
          <a:stretch>
            <a:fillRect/>
          </a:stretch>
        </p:blipFill>
        <p:spPr>
          <a:xfrm>
            <a:off x="5426513" y="2556494"/>
            <a:ext cx="3636679" cy="2343205"/>
          </a:xfrm>
          <a:prstGeom prst="rect">
            <a:avLst/>
          </a:prstGeom>
        </p:spPr>
      </p:pic>
      <p:sp>
        <p:nvSpPr>
          <p:cNvPr id="22" name="TextBox 21">
            <a:extLst>
              <a:ext uri="{FF2B5EF4-FFF2-40B4-BE49-F238E27FC236}">
                <a16:creationId xmlns:a16="http://schemas.microsoft.com/office/drawing/2014/main" id="{8CEA509E-0DC7-A940-8E9A-73AB277FFF70}"/>
              </a:ext>
            </a:extLst>
          </p:cNvPr>
          <p:cNvSpPr txBox="1"/>
          <p:nvPr/>
        </p:nvSpPr>
        <p:spPr>
          <a:xfrm>
            <a:off x="1504361" y="2823764"/>
            <a:ext cx="2354945" cy="323165"/>
          </a:xfrm>
          <a:prstGeom prst="rect">
            <a:avLst/>
          </a:prstGeom>
          <a:solidFill>
            <a:schemeClr val="accent1">
              <a:lumMod val="40000"/>
              <a:lumOff val="60000"/>
            </a:schemeClr>
          </a:solidFill>
          <a:ln>
            <a:solidFill>
              <a:schemeClr val="accent1">
                <a:shade val="95000"/>
                <a:satMod val="105000"/>
              </a:schemeClr>
            </a:solidFill>
          </a:ln>
          <a:effectLst/>
        </p:spPr>
        <p:txBody>
          <a:bodyPr wrap="square" lIns="36000" tIns="0" rIns="36000" bIns="0" rtlCol="0">
            <a:spAutoFit/>
          </a:bodyPr>
          <a:lstStyle/>
          <a:p>
            <a:pPr algn="ctr"/>
            <a:r>
              <a:rPr lang="en-CH" sz="1050" dirty="0"/>
              <a:t>central </a:t>
            </a:r>
          </a:p>
          <a:p>
            <a:pPr algn="ctr"/>
            <a:r>
              <a:rPr lang="en-CH" sz="1050" dirty="0"/>
              <a:t>solenoid</a:t>
            </a:r>
          </a:p>
        </p:txBody>
      </p:sp>
      <p:sp>
        <p:nvSpPr>
          <p:cNvPr id="23" name="TextBox 22">
            <a:extLst>
              <a:ext uri="{FF2B5EF4-FFF2-40B4-BE49-F238E27FC236}">
                <a16:creationId xmlns:a16="http://schemas.microsoft.com/office/drawing/2014/main" id="{C24BC370-A8F8-D242-8BE2-8CD05527F417}"/>
              </a:ext>
            </a:extLst>
          </p:cNvPr>
          <p:cNvSpPr txBox="1"/>
          <p:nvPr/>
        </p:nvSpPr>
        <p:spPr>
          <a:xfrm>
            <a:off x="4129137" y="2823764"/>
            <a:ext cx="543716" cy="323165"/>
          </a:xfrm>
          <a:prstGeom prst="rect">
            <a:avLst/>
          </a:prstGeom>
          <a:solidFill>
            <a:schemeClr val="accent1">
              <a:lumMod val="40000"/>
              <a:lumOff val="60000"/>
            </a:schemeClr>
          </a:solidFill>
          <a:ln>
            <a:solidFill>
              <a:schemeClr val="accent1">
                <a:shade val="95000"/>
                <a:satMod val="105000"/>
              </a:schemeClr>
            </a:solidFill>
          </a:ln>
          <a:effectLst/>
        </p:spPr>
        <p:txBody>
          <a:bodyPr wrap="square" lIns="36000" tIns="0" rIns="36000" bIns="0" rtlCol="0">
            <a:spAutoFit/>
          </a:bodyPr>
          <a:lstStyle/>
          <a:p>
            <a:pPr algn="ctr"/>
            <a:r>
              <a:rPr lang="en-CH" sz="1050" dirty="0"/>
              <a:t>forward solenoid</a:t>
            </a:r>
          </a:p>
        </p:txBody>
      </p:sp>
      <p:sp>
        <p:nvSpPr>
          <p:cNvPr id="25" name="TextBox 24">
            <a:extLst>
              <a:ext uri="{FF2B5EF4-FFF2-40B4-BE49-F238E27FC236}">
                <a16:creationId xmlns:a16="http://schemas.microsoft.com/office/drawing/2014/main" id="{1A2829D6-757D-3A42-B2DC-4265E97AE2BF}"/>
              </a:ext>
            </a:extLst>
          </p:cNvPr>
          <p:cNvSpPr txBox="1"/>
          <p:nvPr/>
        </p:nvSpPr>
        <p:spPr>
          <a:xfrm>
            <a:off x="1393339" y="594182"/>
            <a:ext cx="997833" cy="415498"/>
          </a:xfrm>
          <a:prstGeom prst="rect">
            <a:avLst/>
          </a:prstGeom>
          <a:noFill/>
        </p:spPr>
        <p:txBody>
          <a:bodyPr wrap="square" rtlCol="0">
            <a:spAutoFit/>
          </a:bodyPr>
          <a:lstStyle/>
          <a:p>
            <a:r>
              <a:rPr lang="en-GB" sz="1200" dirty="0"/>
              <a:t>T</a:t>
            </a:r>
            <a:r>
              <a:rPr lang="en-CH" sz="1200" dirty="0"/>
              <a:t>ilted layout</a:t>
            </a:r>
            <a:endParaRPr lang="en-CH" sz="900" dirty="0"/>
          </a:p>
          <a:p>
            <a:r>
              <a:rPr lang="en-GB" sz="900" dirty="0"/>
              <a:t>390m</a:t>
            </a:r>
            <a:r>
              <a:rPr lang="en-GB" sz="900" baseline="30000" dirty="0"/>
              <a:t>2</a:t>
            </a:r>
            <a:r>
              <a:rPr lang="en-GB" sz="900" dirty="0"/>
              <a:t> of silicon </a:t>
            </a:r>
            <a:endParaRPr lang="en-CH" sz="900" dirty="0"/>
          </a:p>
        </p:txBody>
      </p:sp>
      <p:sp>
        <p:nvSpPr>
          <p:cNvPr id="27" name="TextBox 26">
            <a:extLst>
              <a:ext uri="{FF2B5EF4-FFF2-40B4-BE49-F238E27FC236}">
                <a16:creationId xmlns:a16="http://schemas.microsoft.com/office/drawing/2014/main" id="{EF1658C0-9931-3845-91F0-C52962FC1BA4}"/>
              </a:ext>
            </a:extLst>
          </p:cNvPr>
          <p:cNvSpPr txBox="1"/>
          <p:nvPr/>
        </p:nvSpPr>
        <p:spPr>
          <a:xfrm>
            <a:off x="3071928" y="598469"/>
            <a:ext cx="997833" cy="415498"/>
          </a:xfrm>
          <a:prstGeom prst="rect">
            <a:avLst/>
          </a:prstGeom>
          <a:noFill/>
        </p:spPr>
        <p:txBody>
          <a:bodyPr wrap="square" rtlCol="0">
            <a:spAutoFit/>
          </a:bodyPr>
          <a:lstStyle/>
          <a:p>
            <a:r>
              <a:rPr lang="en-GB" sz="1200" dirty="0"/>
              <a:t>Flat</a:t>
            </a:r>
            <a:r>
              <a:rPr lang="en-CH" sz="1200" dirty="0"/>
              <a:t> layout </a:t>
            </a:r>
            <a:r>
              <a:rPr lang="en-GB" sz="900" dirty="0"/>
              <a:t>430m</a:t>
            </a:r>
            <a:r>
              <a:rPr lang="en-GB" sz="900" baseline="30000" dirty="0"/>
              <a:t>2</a:t>
            </a:r>
            <a:r>
              <a:rPr lang="en-GB" sz="900" dirty="0"/>
              <a:t> of silicon</a:t>
            </a:r>
            <a:endParaRPr lang="en-CH" sz="1200" dirty="0"/>
          </a:p>
        </p:txBody>
      </p:sp>
      <p:sp>
        <p:nvSpPr>
          <p:cNvPr id="29" name="TextBox 28">
            <a:extLst>
              <a:ext uri="{FF2B5EF4-FFF2-40B4-BE49-F238E27FC236}">
                <a16:creationId xmlns:a16="http://schemas.microsoft.com/office/drawing/2014/main" id="{D426B7D2-3413-7A40-88F2-171E6380D2EB}"/>
              </a:ext>
            </a:extLst>
          </p:cNvPr>
          <p:cNvSpPr txBox="1"/>
          <p:nvPr/>
        </p:nvSpPr>
        <p:spPr>
          <a:xfrm>
            <a:off x="706352" y="2823763"/>
            <a:ext cx="543716" cy="323165"/>
          </a:xfrm>
          <a:prstGeom prst="rect">
            <a:avLst/>
          </a:prstGeom>
          <a:solidFill>
            <a:schemeClr val="accent1">
              <a:lumMod val="40000"/>
              <a:lumOff val="60000"/>
            </a:schemeClr>
          </a:solidFill>
          <a:ln>
            <a:solidFill>
              <a:schemeClr val="accent1">
                <a:shade val="95000"/>
                <a:satMod val="105000"/>
              </a:schemeClr>
            </a:solidFill>
          </a:ln>
          <a:effectLst/>
        </p:spPr>
        <p:txBody>
          <a:bodyPr wrap="square" lIns="36000" tIns="0" rIns="36000" bIns="0" rtlCol="0">
            <a:spAutoFit/>
          </a:bodyPr>
          <a:lstStyle/>
          <a:p>
            <a:pPr algn="ctr"/>
            <a:r>
              <a:rPr lang="en-CH" sz="1050" dirty="0"/>
              <a:t>forward solenoid</a:t>
            </a:r>
          </a:p>
        </p:txBody>
      </p:sp>
      <p:cxnSp>
        <p:nvCxnSpPr>
          <p:cNvPr id="31" name="Straight Connector 30">
            <a:extLst>
              <a:ext uri="{FF2B5EF4-FFF2-40B4-BE49-F238E27FC236}">
                <a16:creationId xmlns:a16="http://schemas.microsoft.com/office/drawing/2014/main" id="{BE8F5660-01A4-734E-B08C-D83A13F4B179}"/>
              </a:ext>
            </a:extLst>
          </p:cNvPr>
          <p:cNvCxnSpPr/>
          <p:nvPr/>
        </p:nvCxnSpPr>
        <p:spPr>
          <a:xfrm>
            <a:off x="2688557" y="664782"/>
            <a:ext cx="0" cy="50855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E7A20ED5-F7B0-A24B-9402-2806762753C1}"/>
              </a:ext>
            </a:extLst>
          </p:cNvPr>
          <p:cNvPicPr>
            <a:picLocks noChangeAspect="1"/>
          </p:cNvPicPr>
          <p:nvPr/>
        </p:nvPicPr>
        <p:blipFill rotWithShape="1">
          <a:blip r:embed="rId4"/>
          <a:srcRect l="424" r="2454"/>
          <a:stretch/>
        </p:blipFill>
        <p:spPr>
          <a:xfrm>
            <a:off x="5184975" y="783736"/>
            <a:ext cx="3849744" cy="1844004"/>
          </a:xfrm>
          <a:prstGeom prst="rect">
            <a:avLst/>
          </a:prstGeom>
        </p:spPr>
      </p:pic>
      <p:sp>
        <p:nvSpPr>
          <p:cNvPr id="35" name="Rectangle 34">
            <a:extLst>
              <a:ext uri="{FF2B5EF4-FFF2-40B4-BE49-F238E27FC236}">
                <a16:creationId xmlns:a16="http://schemas.microsoft.com/office/drawing/2014/main" id="{3DE78A58-A967-F24D-A9D0-4F4EBC38BDAE}"/>
              </a:ext>
            </a:extLst>
          </p:cNvPr>
          <p:cNvSpPr/>
          <p:nvPr/>
        </p:nvSpPr>
        <p:spPr>
          <a:xfrm>
            <a:off x="7039535" y="2459564"/>
            <a:ext cx="147918" cy="112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TextBox 9"/>
          <p:cNvSpPr txBox="1"/>
          <p:nvPr/>
        </p:nvSpPr>
        <p:spPr>
          <a:xfrm>
            <a:off x="183268" y="3461386"/>
            <a:ext cx="5552514" cy="1446550"/>
          </a:xfrm>
          <a:prstGeom prst="rect">
            <a:avLst/>
          </a:prstGeom>
          <a:noFill/>
        </p:spPr>
        <p:txBody>
          <a:bodyPr wrap="square" rtlCol="0">
            <a:spAutoFit/>
          </a:bodyPr>
          <a:lstStyle/>
          <a:p>
            <a:r>
              <a:rPr lang="en-US" sz="1100" b="1" dirty="0">
                <a:sym typeface="Wingdings" pitchFamily="2" charset="2"/>
              </a:rPr>
              <a:t>Assuming an</a:t>
            </a:r>
            <a:r>
              <a:rPr lang="en-US" sz="1100" b="1" dirty="0"/>
              <a:t> r-phi resolution of  </a:t>
            </a:r>
          </a:p>
          <a:p>
            <a:r>
              <a:rPr lang="en-US" sz="1100" b="1" dirty="0"/>
              <a:t>7.5-9.5</a:t>
            </a:r>
            <a:r>
              <a:rPr lang="el-GR" sz="1100" b="1" dirty="0"/>
              <a:t>μ</a:t>
            </a:r>
            <a:r>
              <a:rPr lang="en-US" sz="1100" b="1" dirty="0"/>
              <a:t>m per detector layer</a:t>
            </a:r>
          </a:p>
          <a:p>
            <a:r>
              <a:rPr lang="en-US" sz="1100" b="1" dirty="0" err="1"/>
              <a:t>δp</a:t>
            </a:r>
            <a:r>
              <a:rPr lang="en-US" sz="1100" b="1" baseline="-25000" dirty="0" err="1"/>
              <a:t>T</a:t>
            </a:r>
            <a:r>
              <a:rPr lang="en-US" sz="1100" b="1" dirty="0"/>
              <a:t>/</a:t>
            </a:r>
            <a:r>
              <a:rPr lang="en-US" sz="1100" b="1" dirty="0" err="1"/>
              <a:t>p</a:t>
            </a:r>
            <a:r>
              <a:rPr lang="en-US" sz="1100" b="1" baseline="-25000" dirty="0" err="1"/>
              <a:t>T</a:t>
            </a:r>
            <a:r>
              <a:rPr lang="en-US" sz="1100" b="1" dirty="0"/>
              <a:t> ≤ 10% for</a:t>
            </a:r>
          </a:p>
          <a:p>
            <a:pPr marL="285750" indent="-285750">
              <a:buFont typeface="Arial"/>
              <a:buChar char="•"/>
            </a:pPr>
            <a:r>
              <a:rPr lang="en-US" sz="1100" dirty="0"/>
              <a:t>≤ 10 </a:t>
            </a:r>
            <a:r>
              <a:rPr lang="en-US" sz="1100" dirty="0" err="1"/>
              <a:t>GeV</a:t>
            </a:r>
            <a:r>
              <a:rPr lang="en-US" sz="1100" dirty="0"/>
              <a:t>/c and </a:t>
            </a:r>
            <a:r>
              <a:rPr lang="en-US" sz="1100" dirty="0" err="1"/>
              <a:t>η</a:t>
            </a:r>
            <a:r>
              <a:rPr lang="en-US" sz="1100" dirty="0"/>
              <a:t> ≤ 5.8</a:t>
            </a:r>
          </a:p>
          <a:p>
            <a:pPr marL="285750" indent="-285750">
              <a:buFont typeface="Arial"/>
              <a:buChar char="•"/>
            </a:pPr>
            <a:r>
              <a:rPr lang="en-US" sz="1100" dirty="0"/>
              <a:t>≤ 1 TeV/c and </a:t>
            </a:r>
            <a:r>
              <a:rPr lang="en-US" sz="1100" dirty="0" err="1"/>
              <a:t>η</a:t>
            </a:r>
            <a:r>
              <a:rPr lang="en-US" sz="1100" dirty="0"/>
              <a:t> ≤ 4.0</a:t>
            </a:r>
          </a:p>
          <a:p>
            <a:r>
              <a:rPr lang="en-US" sz="1100" b="1" dirty="0" err="1"/>
              <a:t>δp</a:t>
            </a:r>
            <a:r>
              <a:rPr lang="en-US" sz="1100" b="1" baseline="-25000" dirty="0" err="1"/>
              <a:t>T</a:t>
            </a:r>
            <a:r>
              <a:rPr lang="en-US" sz="1100" b="1" dirty="0"/>
              <a:t>/</a:t>
            </a:r>
            <a:r>
              <a:rPr lang="en-US" sz="1100" b="1" dirty="0" err="1"/>
              <a:t>p</a:t>
            </a:r>
            <a:r>
              <a:rPr lang="en-US" sz="1100" b="1" baseline="-25000" dirty="0" err="1"/>
              <a:t>T</a:t>
            </a:r>
            <a:r>
              <a:rPr lang="en-US" sz="1100" b="1" dirty="0"/>
              <a:t> = 20% for 10 TeV/c in the central region</a:t>
            </a:r>
          </a:p>
          <a:p>
            <a:r>
              <a:rPr lang="en-US" sz="1100" dirty="0"/>
              <a:t>Momentum resolution dominated by </a:t>
            </a:r>
            <a:r>
              <a:rPr lang="en-US" sz="1100" b="1" dirty="0"/>
              <a:t>multiple scattering </a:t>
            </a:r>
            <a:r>
              <a:rPr lang="en-US" sz="1100" dirty="0"/>
              <a:t>up to 250GeV (limit at </a:t>
            </a:r>
            <a:r>
              <a:rPr lang="en-US" sz="1100" dirty="0" err="1"/>
              <a:t>δp</a:t>
            </a:r>
            <a:r>
              <a:rPr lang="en-US" sz="1100" baseline="-25000" dirty="0" err="1"/>
              <a:t>T</a:t>
            </a:r>
            <a:r>
              <a:rPr lang="en-US" sz="1100" dirty="0"/>
              <a:t>/</a:t>
            </a:r>
            <a:r>
              <a:rPr lang="en-US" sz="1100" dirty="0" err="1"/>
              <a:t>p</a:t>
            </a:r>
            <a:r>
              <a:rPr lang="en-US" sz="1100" baseline="-25000" dirty="0" err="1"/>
              <a:t>T</a:t>
            </a:r>
            <a:r>
              <a:rPr lang="en-US" sz="1100" dirty="0"/>
              <a:t> = 0.5%) </a:t>
            </a:r>
            <a:r>
              <a:rPr lang="en-US" sz="1100" b="1" dirty="0">
                <a:sym typeface="Wingdings" pitchFamily="2" charset="2"/>
              </a:rPr>
              <a:t> low material tracker</a:t>
            </a:r>
            <a:r>
              <a:rPr lang="en-US" sz="1100" dirty="0">
                <a:sym typeface="Wingdings" pitchFamily="2" charset="2"/>
              </a:rPr>
              <a:t>!! </a:t>
            </a:r>
            <a:r>
              <a:rPr lang="en-US" sz="1100" b="1" dirty="0"/>
              <a:t> </a:t>
            </a:r>
          </a:p>
        </p:txBody>
      </p:sp>
      <p:pic>
        <p:nvPicPr>
          <p:cNvPr id="7" name="Picture 6">
            <a:extLst>
              <a:ext uri="{FF2B5EF4-FFF2-40B4-BE49-F238E27FC236}">
                <a16:creationId xmlns:a16="http://schemas.microsoft.com/office/drawing/2014/main" id="{51A94382-6368-6842-89FD-E01A3651E619}"/>
              </a:ext>
            </a:extLst>
          </p:cNvPr>
          <p:cNvPicPr>
            <a:picLocks noChangeAspect="1"/>
          </p:cNvPicPr>
          <p:nvPr/>
        </p:nvPicPr>
        <p:blipFill>
          <a:blip r:embed="rId5"/>
          <a:stretch>
            <a:fillRect/>
          </a:stretch>
        </p:blipFill>
        <p:spPr>
          <a:xfrm>
            <a:off x="2159066" y="3325330"/>
            <a:ext cx="3187382" cy="747906"/>
          </a:xfrm>
          <a:prstGeom prst="rect">
            <a:avLst/>
          </a:prstGeom>
        </p:spPr>
      </p:pic>
    </p:spTree>
    <p:extLst>
      <p:ext uri="{BB962C8B-B14F-4D97-AF65-F5344CB8AC3E}">
        <p14:creationId xmlns:p14="http://schemas.microsoft.com/office/powerpoint/2010/main" val="242504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F39472-2A9B-454F-B8B7-E9747E8FE204}"/>
              </a:ext>
            </a:extLst>
          </p:cNvPr>
          <p:cNvPicPr>
            <a:picLocks noChangeAspect="1"/>
          </p:cNvPicPr>
          <p:nvPr/>
        </p:nvPicPr>
        <p:blipFill>
          <a:blip r:embed="rId2"/>
          <a:stretch>
            <a:fillRect/>
          </a:stretch>
        </p:blipFill>
        <p:spPr>
          <a:xfrm>
            <a:off x="5311834" y="1732956"/>
            <a:ext cx="3832167" cy="1731170"/>
          </a:xfrm>
          <a:prstGeom prst="rect">
            <a:avLst/>
          </a:prstGeom>
        </p:spPr>
      </p:pic>
      <p:sp>
        <p:nvSpPr>
          <p:cNvPr id="2" name="Title 1">
            <a:extLst>
              <a:ext uri="{FF2B5EF4-FFF2-40B4-BE49-F238E27FC236}">
                <a16:creationId xmlns:a16="http://schemas.microsoft.com/office/drawing/2014/main" id="{FA1A3735-D80B-4140-B74D-BEB0C37A13A8}"/>
              </a:ext>
            </a:extLst>
          </p:cNvPr>
          <p:cNvSpPr>
            <a:spLocks noGrp="1"/>
          </p:cNvSpPr>
          <p:nvPr>
            <p:ph type="title"/>
          </p:nvPr>
        </p:nvSpPr>
        <p:spPr/>
        <p:txBody>
          <a:bodyPr>
            <a:normAutofit fontScale="90000"/>
          </a:bodyPr>
          <a:lstStyle/>
          <a:p>
            <a:r>
              <a:rPr lang="en-US" dirty="0"/>
              <a:t>FCC-</a:t>
            </a:r>
            <a:r>
              <a:rPr lang="en-US" dirty="0" err="1"/>
              <a:t>hh</a:t>
            </a:r>
            <a:r>
              <a:rPr lang="en-US" dirty="0"/>
              <a:t> Calorimetry</a:t>
            </a:r>
          </a:p>
        </p:txBody>
      </p:sp>
      <p:sp>
        <p:nvSpPr>
          <p:cNvPr id="4" name="Footer Placeholder 3">
            <a:extLst>
              <a:ext uri="{FF2B5EF4-FFF2-40B4-BE49-F238E27FC236}">
                <a16:creationId xmlns:a16="http://schemas.microsoft.com/office/drawing/2014/main" id="{D78940E5-0543-074D-86CD-047F74F88C07}"/>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04554CA9-0C37-0242-9466-E2A11E643EA4}"/>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09A60110-B75F-CD41-A78E-4FC6232F5173}"/>
              </a:ext>
            </a:extLst>
          </p:cNvPr>
          <p:cNvSpPr>
            <a:spLocks noGrp="1"/>
          </p:cNvSpPr>
          <p:nvPr>
            <p:ph type="sldNum" sz="quarter" idx="12"/>
          </p:nvPr>
        </p:nvSpPr>
        <p:spPr/>
        <p:txBody>
          <a:bodyPr/>
          <a:lstStyle/>
          <a:p>
            <a:fld id="{50FBCA65-25DC-8649-AF55-14151E10B8BF}" type="slidenum">
              <a:rPr lang="en-US" smtClean="0"/>
              <a:pPr/>
              <a:t>29</a:t>
            </a:fld>
            <a:endParaRPr lang="en-US" dirty="0"/>
          </a:p>
        </p:txBody>
      </p:sp>
      <p:pic>
        <p:nvPicPr>
          <p:cNvPr id="7" name="Picture 6">
            <a:extLst>
              <a:ext uri="{FF2B5EF4-FFF2-40B4-BE49-F238E27FC236}">
                <a16:creationId xmlns:a16="http://schemas.microsoft.com/office/drawing/2014/main" id="{29E0A105-23BD-6240-B2B9-7EA49C9259EF}"/>
              </a:ext>
            </a:extLst>
          </p:cNvPr>
          <p:cNvPicPr>
            <a:picLocks noChangeAspect="1"/>
          </p:cNvPicPr>
          <p:nvPr/>
        </p:nvPicPr>
        <p:blipFill>
          <a:blip r:embed="rId3"/>
          <a:stretch>
            <a:fillRect/>
          </a:stretch>
        </p:blipFill>
        <p:spPr>
          <a:xfrm>
            <a:off x="109963" y="641320"/>
            <a:ext cx="2857676" cy="2081341"/>
          </a:xfrm>
          <a:prstGeom prst="rect">
            <a:avLst/>
          </a:prstGeom>
        </p:spPr>
      </p:pic>
      <p:pic>
        <p:nvPicPr>
          <p:cNvPr id="8" name="Picture 7">
            <a:extLst>
              <a:ext uri="{FF2B5EF4-FFF2-40B4-BE49-F238E27FC236}">
                <a16:creationId xmlns:a16="http://schemas.microsoft.com/office/drawing/2014/main" id="{997D42EC-0D89-964D-8979-47846C2C6F3E}"/>
              </a:ext>
            </a:extLst>
          </p:cNvPr>
          <p:cNvPicPr>
            <a:picLocks noChangeAspect="1"/>
          </p:cNvPicPr>
          <p:nvPr/>
        </p:nvPicPr>
        <p:blipFill>
          <a:blip r:embed="rId4"/>
          <a:stretch>
            <a:fillRect/>
          </a:stretch>
        </p:blipFill>
        <p:spPr>
          <a:xfrm>
            <a:off x="465367" y="2697721"/>
            <a:ext cx="2194706" cy="2190200"/>
          </a:xfrm>
          <a:prstGeom prst="rect">
            <a:avLst/>
          </a:prstGeom>
        </p:spPr>
      </p:pic>
      <p:sp>
        <p:nvSpPr>
          <p:cNvPr id="3" name="Content Placeholder 2">
            <a:extLst>
              <a:ext uri="{FF2B5EF4-FFF2-40B4-BE49-F238E27FC236}">
                <a16:creationId xmlns:a16="http://schemas.microsoft.com/office/drawing/2014/main" id="{FADCA4CC-8AE6-974A-9142-3ABE4141B9FC}"/>
              </a:ext>
            </a:extLst>
          </p:cNvPr>
          <p:cNvSpPr>
            <a:spLocks noGrp="1"/>
          </p:cNvSpPr>
          <p:nvPr>
            <p:ph idx="1"/>
          </p:nvPr>
        </p:nvSpPr>
        <p:spPr>
          <a:xfrm>
            <a:off x="2842954" y="938174"/>
            <a:ext cx="3092334" cy="1679375"/>
          </a:xfrm>
        </p:spPr>
        <p:txBody>
          <a:bodyPr>
            <a:normAutofit fontScale="92500" lnSpcReduction="20000"/>
          </a:bodyPr>
          <a:lstStyle/>
          <a:p>
            <a:r>
              <a:rPr lang="en-US" sz="1800" dirty="0"/>
              <a:t>Good intrinsic energy resolution </a:t>
            </a:r>
          </a:p>
          <a:p>
            <a:r>
              <a:rPr lang="en-US" sz="1800" dirty="0"/>
              <a:t>Radiation hardness</a:t>
            </a:r>
          </a:p>
          <a:p>
            <a:r>
              <a:rPr lang="en-US" sz="1800" dirty="0"/>
              <a:t>High stability</a:t>
            </a:r>
          </a:p>
          <a:p>
            <a:r>
              <a:rPr lang="en-US" sz="1800" dirty="0"/>
              <a:t>Linearity and uniformity</a:t>
            </a:r>
          </a:p>
          <a:p>
            <a:r>
              <a:rPr lang="en-US" sz="1800" dirty="0"/>
              <a:t>Easy to calibrate</a:t>
            </a:r>
          </a:p>
        </p:txBody>
      </p:sp>
      <p:sp>
        <p:nvSpPr>
          <p:cNvPr id="9" name="Content Placeholder 2">
            <a:extLst>
              <a:ext uri="{FF2B5EF4-FFF2-40B4-BE49-F238E27FC236}">
                <a16:creationId xmlns:a16="http://schemas.microsoft.com/office/drawing/2014/main" id="{169417FC-1697-8D46-846D-F1D186029D54}"/>
              </a:ext>
            </a:extLst>
          </p:cNvPr>
          <p:cNvSpPr txBox="1">
            <a:spLocks/>
          </p:cNvSpPr>
          <p:nvPr/>
        </p:nvSpPr>
        <p:spPr>
          <a:xfrm>
            <a:off x="2842954" y="3338474"/>
            <a:ext cx="3832167" cy="18050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High granularity</a:t>
            </a:r>
          </a:p>
          <a:p>
            <a:pPr lvl="1">
              <a:buFont typeface="Wingdings" pitchFamily="2" charset="2"/>
              <a:buChar char="à"/>
            </a:pPr>
            <a:r>
              <a:rPr lang="en-US" sz="1600" dirty="0">
                <a:sym typeface="Wingdings" pitchFamily="2" charset="2"/>
              </a:rPr>
              <a:t>Pile-up rejection</a:t>
            </a:r>
          </a:p>
          <a:p>
            <a:pPr lvl="1">
              <a:buFont typeface="Wingdings" pitchFamily="2" charset="2"/>
              <a:buChar char="à"/>
            </a:pPr>
            <a:r>
              <a:rPr lang="en-US" sz="1600" dirty="0">
                <a:sym typeface="Wingdings" pitchFamily="2" charset="2"/>
              </a:rPr>
              <a:t>Particle flow</a:t>
            </a:r>
          </a:p>
          <a:p>
            <a:pPr lvl="1">
              <a:buFont typeface="Wingdings" pitchFamily="2" charset="2"/>
              <a:buChar char="à"/>
            </a:pPr>
            <a:r>
              <a:rPr lang="en-US" sz="1600" dirty="0">
                <a:sym typeface="Wingdings" pitchFamily="2" charset="2"/>
              </a:rPr>
              <a:t>3D/4D/5D imaging</a:t>
            </a:r>
            <a:endParaRPr lang="en-US" sz="1600" dirty="0"/>
          </a:p>
        </p:txBody>
      </p:sp>
      <p:cxnSp>
        <p:nvCxnSpPr>
          <p:cNvPr id="12" name="Straight Arrow Connector 11">
            <a:extLst>
              <a:ext uri="{FF2B5EF4-FFF2-40B4-BE49-F238E27FC236}">
                <a16:creationId xmlns:a16="http://schemas.microsoft.com/office/drawing/2014/main" id="{F8497A1D-E804-464C-B7BA-AB8FCFF83E10}"/>
              </a:ext>
            </a:extLst>
          </p:cNvPr>
          <p:cNvCxnSpPr>
            <a:cxnSpLocks/>
          </p:cNvCxnSpPr>
          <p:nvPr/>
        </p:nvCxnSpPr>
        <p:spPr>
          <a:xfrm>
            <a:off x="5614000" y="1777861"/>
            <a:ext cx="562356" cy="2424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D12293D-7B3F-0A47-89FC-914B2CC37A14}"/>
              </a:ext>
            </a:extLst>
          </p:cNvPr>
          <p:cNvCxnSpPr>
            <a:cxnSpLocks/>
          </p:cNvCxnSpPr>
          <p:nvPr/>
        </p:nvCxnSpPr>
        <p:spPr>
          <a:xfrm flipV="1">
            <a:off x="5614000" y="3513562"/>
            <a:ext cx="562356" cy="4221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ight Brace 15">
            <a:extLst>
              <a:ext uri="{FF2B5EF4-FFF2-40B4-BE49-F238E27FC236}">
                <a16:creationId xmlns:a16="http://schemas.microsoft.com/office/drawing/2014/main" id="{74CF5873-AF5D-FC46-AF81-DCCC64E31953}"/>
              </a:ext>
            </a:extLst>
          </p:cNvPr>
          <p:cNvSpPr/>
          <p:nvPr/>
        </p:nvSpPr>
        <p:spPr>
          <a:xfrm>
            <a:off x="5340272" y="1037505"/>
            <a:ext cx="162753" cy="148071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Right Brace 16">
            <a:extLst>
              <a:ext uri="{FF2B5EF4-FFF2-40B4-BE49-F238E27FC236}">
                <a16:creationId xmlns:a16="http://schemas.microsoft.com/office/drawing/2014/main" id="{B75463AE-E049-C64F-9965-43B043819769}"/>
              </a:ext>
            </a:extLst>
          </p:cNvPr>
          <p:cNvSpPr/>
          <p:nvPr/>
        </p:nvSpPr>
        <p:spPr>
          <a:xfrm>
            <a:off x="5340274" y="3369328"/>
            <a:ext cx="162752" cy="121098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0" name="TextBox 19">
            <a:extLst>
              <a:ext uri="{FF2B5EF4-FFF2-40B4-BE49-F238E27FC236}">
                <a16:creationId xmlns:a16="http://schemas.microsoft.com/office/drawing/2014/main" id="{FE05C838-4F8F-FC44-A4F6-2A9C921767BE}"/>
              </a:ext>
            </a:extLst>
          </p:cNvPr>
          <p:cNvSpPr txBox="1"/>
          <p:nvPr/>
        </p:nvSpPr>
        <p:spPr>
          <a:xfrm>
            <a:off x="6197335" y="932631"/>
            <a:ext cx="2384169" cy="800219"/>
          </a:xfrm>
          <a:prstGeom prst="rect">
            <a:avLst/>
          </a:prstGeom>
          <a:noFill/>
        </p:spPr>
        <p:txBody>
          <a:bodyPr wrap="square" rtlCol="0">
            <a:spAutoFit/>
          </a:bodyPr>
          <a:lstStyle/>
          <a:p>
            <a:r>
              <a:rPr lang="de-DE" dirty="0"/>
              <a:t>FCC-</a:t>
            </a:r>
            <a:r>
              <a:rPr lang="de-DE" dirty="0" err="1"/>
              <a:t>hh</a:t>
            </a:r>
            <a:r>
              <a:rPr lang="de-DE" dirty="0"/>
              <a:t> </a:t>
            </a:r>
            <a:r>
              <a:rPr lang="de-DE" dirty="0" err="1"/>
              <a:t>Calorimetry</a:t>
            </a:r>
            <a:endParaRPr lang="de-DE" dirty="0"/>
          </a:p>
          <a:p>
            <a:r>
              <a:rPr lang="de-DE" sz="1400" dirty="0"/>
              <a:t>„</a:t>
            </a:r>
            <a:r>
              <a:rPr lang="de-DE" sz="1400" dirty="0" err="1"/>
              <a:t>conventional</a:t>
            </a:r>
            <a:r>
              <a:rPr lang="de-DE" sz="1400" dirty="0"/>
              <a:t> </a:t>
            </a:r>
            <a:r>
              <a:rPr lang="de-DE" sz="1400" dirty="0" err="1"/>
              <a:t>calorimetry</a:t>
            </a:r>
            <a:r>
              <a:rPr lang="de-DE" sz="1400" dirty="0"/>
              <a:t>“ </a:t>
            </a:r>
            <a:r>
              <a:rPr lang="de-DE" sz="1400" dirty="0" err="1"/>
              <a:t>optimized</a:t>
            </a:r>
            <a:r>
              <a:rPr lang="de-DE" sz="1400" dirty="0"/>
              <a:t> </a:t>
            </a:r>
            <a:r>
              <a:rPr lang="de-DE" sz="1400" dirty="0" err="1"/>
              <a:t>for</a:t>
            </a:r>
            <a:r>
              <a:rPr lang="de-DE" sz="1400" dirty="0"/>
              <a:t> </a:t>
            </a:r>
            <a:r>
              <a:rPr lang="de-DE" sz="1400" dirty="0" err="1"/>
              <a:t>particle</a:t>
            </a:r>
            <a:r>
              <a:rPr lang="de-DE" sz="1400" dirty="0"/>
              <a:t> </a:t>
            </a:r>
            <a:r>
              <a:rPr lang="de-DE" sz="1400" dirty="0" err="1"/>
              <a:t>flow</a:t>
            </a:r>
            <a:endParaRPr lang="de-DE" sz="1400" dirty="0"/>
          </a:p>
        </p:txBody>
      </p:sp>
      <p:sp>
        <p:nvSpPr>
          <p:cNvPr id="11" name="TextBox 10">
            <a:extLst>
              <a:ext uri="{FF2B5EF4-FFF2-40B4-BE49-F238E27FC236}">
                <a16:creationId xmlns:a16="http://schemas.microsoft.com/office/drawing/2014/main" id="{A9729B88-9F9C-A347-90C3-E1C4ADF9DB6A}"/>
              </a:ext>
            </a:extLst>
          </p:cNvPr>
          <p:cNvSpPr txBox="1"/>
          <p:nvPr/>
        </p:nvSpPr>
        <p:spPr>
          <a:xfrm>
            <a:off x="2633927" y="4702801"/>
            <a:ext cx="6477325" cy="261610"/>
          </a:xfrm>
          <a:prstGeom prst="rect">
            <a:avLst/>
          </a:prstGeom>
          <a:noFill/>
        </p:spPr>
        <p:txBody>
          <a:bodyPr wrap="square" rtlCol="0">
            <a:spAutoFit/>
          </a:bodyPr>
          <a:lstStyle/>
          <a:p>
            <a:pPr algn="r"/>
            <a:r>
              <a:rPr lang="en-US" sz="1100" dirty="0"/>
              <a:t>FCC-</a:t>
            </a:r>
            <a:r>
              <a:rPr lang="en-US" sz="1100" dirty="0" err="1"/>
              <a:t>hh</a:t>
            </a:r>
            <a:r>
              <a:rPr lang="en-US" sz="1100" dirty="0"/>
              <a:t> Calorimetry studies have been published at </a:t>
            </a:r>
            <a:r>
              <a:rPr lang="en-US" sz="1100" dirty="0">
                <a:hlinkClick r:id="rId5"/>
              </a:rPr>
              <a:t>https://arxiv.org/abs/1912.09962</a:t>
            </a:r>
            <a:endParaRPr lang="en-US" sz="1100" dirty="0"/>
          </a:p>
        </p:txBody>
      </p:sp>
      <p:sp>
        <p:nvSpPr>
          <p:cNvPr id="14" name="TextBox 13">
            <a:extLst>
              <a:ext uri="{FF2B5EF4-FFF2-40B4-BE49-F238E27FC236}">
                <a16:creationId xmlns:a16="http://schemas.microsoft.com/office/drawing/2014/main" id="{6C00980F-9B6B-9717-1EBA-0B4E10E650E1}"/>
              </a:ext>
            </a:extLst>
          </p:cNvPr>
          <p:cNvSpPr txBox="1"/>
          <p:nvPr/>
        </p:nvSpPr>
        <p:spPr>
          <a:xfrm>
            <a:off x="6008914" y="3718144"/>
            <a:ext cx="2863781"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CH" b="1" dirty="0">
                <a:sym typeface="Wingdings" pitchFamily="2" charset="2"/>
              </a:rPr>
              <a:t> Proposed:</a:t>
            </a:r>
            <a:endParaRPr lang="en-CH" b="1" dirty="0"/>
          </a:p>
          <a:p>
            <a:r>
              <a:rPr lang="en-CH" dirty="0"/>
              <a:t>Highly granular LAr/Pb ECAL</a:t>
            </a:r>
          </a:p>
          <a:p>
            <a:r>
              <a:rPr lang="en-CH" dirty="0"/>
              <a:t>Scintillator/Steel HCAL </a:t>
            </a:r>
          </a:p>
        </p:txBody>
      </p:sp>
    </p:spTree>
    <p:extLst>
      <p:ext uri="{BB962C8B-B14F-4D97-AF65-F5344CB8AC3E}">
        <p14:creationId xmlns:p14="http://schemas.microsoft.com/office/powerpoint/2010/main" val="43895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par>
                                <p:cTn id="37" presetID="9" presetClass="entr"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animBg="1"/>
      <p:bldP spid="20" grpId="0"/>
      <p:bldP spid="11" grpId="0"/>
      <p:bldP spid="11" grpId="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E49E-5D6B-BF28-F0E2-984040FA825D}"/>
              </a:ext>
            </a:extLst>
          </p:cNvPr>
          <p:cNvSpPr>
            <a:spLocks noGrp="1"/>
          </p:cNvSpPr>
          <p:nvPr>
            <p:ph type="title"/>
          </p:nvPr>
        </p:nvSpPr>
        <p:spPr/>
        <p:txBody>
          <a:bodyPr>
            <a:normAutofit fontScale="90000"/>
          </a:bodyPr>
          <a:lstStyle/>
          <a:p>
            <a:r>
              <a:rPr lang="en-US" dirty="0"/>
              <a:t>ESPPU 2019/20 and Start of FCC FS</a:t>
            </a:r>
            <a:endParaRPr lang="en-CH" dirty="0"/>
          </a:p>
        </p:txBody>
      </p:sp>
      <p:sp>
        <p:nvSpPr>
          <p:cNvPr id="4" name="Footer Placeholder 3">
            <a:extLst>
              <a:ext uri="{FF2B5EF4-FFF2-40B4-BE49-F238E27FC236}">
                <a16:creationId xmlns:a16="http://schemas.microsoft.com/office/drawing/2014/main" id="{C4C3B572-F380-2072-CFAA-67B26F312361}"/>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89B7DB99-0B08-3FF0-EE87-F13D33DDACC8}"/>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2778A413-73CF-CD4F-3D52-577A15CCA9A1}"/>
              </a:ext>
            </a:extLst>
          </p:cNvPr>
          <p:cNvSpPr>
            <a:spLocks noGrp="1"/>
          </p:cNvSpPr>
          <p:nvPr>
            <p:ph type="sldNum" sz="quarter" idx="12"/>
          </p:nvPr>
        </p:nvSpPr>
        <p:spPr/>
        <p:txBody>
          <a:bodyPr/>
          <a:lstStyle/>
          <a:p>
            <a:fld id="{50FBCA65-25DC-8649-AF55-14151E10B8BF}" type="slidenum">
              <a:rPr lang="en-US" smtClean="0"/>
              <a:pPr/>
              <a:t>3</a:t>
            </a:fld>
            <a:endParaRPr lang="en-US" dirty="0"/>
          </a:p>
        </p:txBody>
      </p:sp>
      <p:sp>
        <p:nvSpPr>
          <p:cNvPr id="7" name="Content Placeholder 2">
            <a:extLst>
              <a:ext uri="{FF2B5EF4-FFF2-40B4-BE49-F238E27FC236}">
                <a16:creationId xmlns:a16="http://schemas.microsoft.com/office/drawing/2014/main" id="{C9F80E4A-0D14-55B7-90D7-2EF57B83E65E}"/>
              </a:ext>
            </a:extLst>
          </p:cNvPr>
          <p:cNvSpPr txBox="1">
            <a:spLocks/>
          </p:cNvSpPr>
          <p:nvPr/>
        </p:nvSpPr>
        <p:spPr>
          <a:xfrm>
            <a:off x="202306" y="659529"/>
            <a:ext cx="8739389" cy="353513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1350"/>
              </a:spcBef>
              <a:spcAft>
                <a:spcPts val="300"/>
              </a:spcAft>
              <a:defRPr/>
            </a:pPr>
            <a:r>
              <a:rPr lang="en-GB" altLang="en-GB" sz="1500" dirty="0">
                <a:solidFill>
                  <a:srgbClr val="0033A0"/>
                </a:solidFill>
                <a:latin typeface="Arial"/>
              </a:rPr>
              <a:t>FCC Collaboration delivered  4 volumes Conceptual Design Reports as input to ESPPU 2019/20</a:t>
            </a:r>
          </a:p>
        </p:txBody>
      </p:sp>
      <p:sp>
        <p:nvSpPr>
          <p:cNvPr id="8" name="TextBox 7">
            <a:extLst>
              <a:ext uri="{FF2B5EF4-FFF2-40B4-BE49-F238E27FC236}">
                <a16:creationId xmlns:a16="http://schemas.microsoft.com/office/drawing/2014/main" id="{8492C709-3150-CE1D-2866-0CC0A11E8C7A}"/>
              </a:ext>
            </a:extLst>
          </p:cNvPr>
          <p:cNvSpPr txBox="1"/>
          <p:nvPr/>
        </p:nvSpPr>
        <p:spPr>
          <a:xfrm>
            <a:off x="4455886" y="1098577"/>
            <a:ext cx="4703682" cy="1315745"/>
          </a:xfrm>
          <a:prstGeom prst="rect">
            <a:avLst/>
          </a:prstGeom>
          <a:noFill/>
        </p:spPr>
        <p:txBody>
          <a:bodyPr wrap="square">
            <a:spAutoFit/>
          </a:bodyPr>
          <a:lstStyle/>
          <a:p>
            <a:pPr marL="336042" lvl="1" defTabSz="685800">
              <a:spcBef>
                <a:spcPts val="900"/>
              </a:spcBef>
              <a:buClr>
                <a:srgbClr val="0C377B"/>
              </a:buClr>
              <a:buSzPct val="90000"/>
              <a:defRPr/>
            </a:pPr>
            <a:r>
              <a:rPr lang="en-US" sz="1200" b="1" dirty="0">
                <a:solidFill>
                  <a:srgbClr val="0C377B"/>
                </a:solidFill>
                <a:latin typeface="Arial"/>
              </a:rPr>
              <a:t>Vol 1 Physics, Vol 2 FCC-ee, Vol 3 FCC-hh, Vol 4 HE-LHC</a:t>
            </a:r>
          </a:p>
          <a:p>
            <a:pPr marL="336042" lvl="1" defTabSz="685800">
              <a:spcBef>
                <a:spcPts val="900"/>
              </a:spcBef>
              <a:buClr>
                <a:srgbClr val="0C377B"/>
              </a:buClr>
              <a:buSzPct val="90000"/>
              <a:defRPr/>
            </a:pPr>
            <a:r>
              <a:rPr lang="en-US" sz="1200" dirty="0">
                <a:solidFill>
                  <a:srgbClr val="0C377B"/>
                </a:solidFill>
                <a:latin typeface="Arial"/>
              </a:rPr>
              <a:t>CDRs published in </a:t>
            </a:r>
            <a:r>
              <a:rPr lang="fr-FR" sz="1200" b="1" spc="-1" dirty="0">
                <a:solidFill>
                  <a:srgbClr val="0C377B"/>
                </a:solidFill>
                <a:uFill>
                  <a:solidFill>
                    <a:srgbClr val="FFFFFF"/>
                  </a:solidFill>
                </a:uFill>
                <a:latin typeface="Tahoma"/>
              </a:rPr>
              <a:t>European Physical Journal C (Vol 1) and ST (Vol 2 – 4) </a:t>
            </a:r>
          </a:p>
          <a:p>
            <a:pPr marL="336042" lvl="1" defTabSz="685800">
              <a:spcBef>
                <a:spcPts val="900"/>
              </a:spcBef>
              <a:buClr>
                <a:srgbClr val="0C377B"/>
              </a:buClr>
              <a:buSzPct val="90000"/>
              <a:defRPr/>
            </a:pPr>
            <a:r>
              <a:rPr lang="en-US" sz="1050" dirty="0">
                <a:solidFill>
                  <a:sysClr val="windowText" lastClr="000000"/>
                </a:solidFill>
                <a:latin typeface="Arial"/>
                <a:hlinkClick r:id="rId2"/>
              </a:rPr>
              <a:t>EPJ C 79, 6 (2019) 474</a:t>
            </a:r>
            <a:r>
              <a:rPr lang="en-US" sz="1050" dirty="0">
                <a:solidFill>
                  <a:sysClr val="windowText" lastClr="000000"/>
                </a:solidFill>
                <a:latin typeface="Arial"/>
              </a:rPr>
              <a:t> ,  </a:t>
            </a:r>
            <a:r>
              <a:rPr lang="en-US" sz="1050" dirty="0">
                <a:solidFill>
                  <a:sysClr val="windowText" lastClr="000000"/>
                </a:solidFill>
                <a:latin typeface="Arial"/>
                <a:hlinkClick r:id="rId3"/>
              </a:rPr>
              <a:t>EPJ ST 228, 2 (2019) 261-623 </a:t>
            </a:r>
            <a:r>
              <a:rPr lang="en-US" sz="1050" dirty="0">
                <a:solidFill>
                  <a:sysClr val="windowText" lastClr="000000"/>
                </a:solidFill>
                <a:latin typeface="Arial"/>
              </a:rPr>
              <a:t>,              </a:t>
            </a:r>
          </a:p>
          <a:p>
            <a:pPr marL="336042" lvl="1" defTabSz="685800">
              <a:spcBef>
                <a:spcPts val="900"/>
              </a:spcBef>
              <a:buClr>
                <a:srgbClr val="0C377B"/>
              </a:buClr>
              <a:buSzPct val="90000"/>
              <a:defRPr/>
            </a:pPr>
            <a:r>
              <a:rPr lang="en-US" sz="1050" dirty="0">
                <a:solidFill>
                  <a:sysClr val="windowText" lastClr="000000"/>
                </a:solidFill>
                <a:latin typeface="Arial"/>
                <a:hlinkClick r:id="rId4"/>
              </a:rPr>
              <a:t>EPJ ST 228, 4 (2019) 755-1107</a:t>
            </a:r>
            <a:r>
              <a:rPr lang="en-US" sz="1050" dirty="0">
                <a:solidFill>
                  <a:sysClr val="windowText" lastClr="000000"/>
                </a:solidFill>
                <a:latin typeface="Arial"/>
              </a:rPr>
              <a:t> , </a:t>
            </a:r>
            <a:r>
              <a:rPr lang="en-US" sz="1050" dirty="0">
                <a:solidFill>
                  <a:sysClr val="windowText" lastClr="000000"/>
                </a:solidFill>
                <a:latin typeface="Arial"/>
                <a:hlinkClick r:id="rId5"/>
              </a:rPr>
              <a:t>EPJ ST 228, 5 (2019) 1109-1382</a:t>
            </a:r>
            <a:r>
              <a:rPr lang="en-US" sz="1050" dirty="0">
                <a:solidFill>
                  <a:sysClr val="windowText" lastClr="000000"/>
                </a:solidFill>
                <a:latin typeface="Arial"/>
              </a:rPr>
              <a:t> </a:t>
            </a:r>
          </a:p>
        </p:txBody>
      </p:sp>
      <p:pic>
        <p:nvPicPr>
          <p:cNvPr id="9" name="Picture 8">
            <a:extLst>
              <a:ext uri="{FF2B5EF4-FFF2-40B4-BE49-F238E27FC236}">
                <a16:creationId xmlns:a16="http://schemas.microsoft.com/office/drawing/2014/main" id="{999BC80B-9417-2921-C7E8-6A937669FAAD}"/>
              </a:ext>
            </a:extLst>
          </p:cNvPr>
          <p:cNvPicPr>
            <a:picLocks noChangeAspect="1"/>
          </p:cNvPicPr>
          <p:nvPr/>
        </p:nvPicPr>
        <p:blipFill>
          <a:blip r:embed="rId6"/>
          <a:stretch>
            <a:fillRect/>
          </a:stretch>
        </p:blipFill>
        <p:spPr>
          <a:xfrm>
            <a:off x="2544935" y="1040522"/>
            <a:ext cx="1089295" cy="1598144"/>
          </a:xfrm>
          <a:prstGeom prst="rect">
            <a:avLst/>
          </a:prstGeom>
        </p:spPr>
      </p:pic>
      <p:pic>
        <p:nvPicPr>
          <p:cNvPr id="10" name="Picture 9">
            <a:extLst>
              <a:ext uri="{FF2B5EF4-FFF2-40B4-BE49-F238E27FC236}">
                <a16:creationId xmlns:a16="http://schemas.microsoft.com/office/drawing/2014/main" id="{6CA2B284-6DFE-E228-9BD6-EAB4D0659C4C}"/>
              </a:ext>
            </a:extLst>
          </p:cNvPr>
          <p:cNvPicPr>
            <a:picLocks noChangeAspect="1"/>
          </p:cNvPicPr>
          <p:nvPr/>
        </p:nvPicPr>
        <p:blipFill>
          <a:blip r:embed="rId7"/>
          <a:stretch>
            <a:fillRect/>
          </a:stretch>
        </p:blipFill>
        <p:spPr>
          <a:xfrm>
            <a:off x="3663627" y="1042793"/>
            <a:ext cx="1068123" cy="1595872"/>
          </a:xfrm>
          <a:prstGeom prst="rect">
            <a:avLst/>
          </a:prstGeom>
        </p:spPr>
      </p:pic>
      <p:pic>
        <p:nvPicPr>
          <p:cNvPr id="11" name="Picture 10">
            <a:extLst>
              <a:ext uri="{FF2B5EF4-FFF2-40B4-BE49-F238E27FC236}">
                <a16:creationId xmlns:a16="http://schemas.microsoft.com/office/drawing/2014/main" id="{7A961AD5-64A9-2235-BD4D-21790FBEBA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26"/>
          <a:stretch/>
        </p:blipFill>
        <p:spPr>
          <a:xfrm>
            <a:off x="1431458" y="1091306"/>
            <a:ext cx="1084079" cy="1547360"/>
          </a:xfrm>
          <a:prstGeom prst="rect">
            <a:avLst/>
          </a:prstGeom>
        </p:spPr>
      </p:pic>
      <p:pic>
        <p:nvPicPr>
          <p:cNvPr id="12" name="Picture 11">
            <a:extLst>
              <a:ext uri="{FF2B5EF4-FFF2-40B4-BE49-F238E27FC236}">
                <a16:creationId xmlns:a16="http://schemas.microsoft.com/office/drawing/2014/main" id="{24F5FF83-A753-46B6-7051-217E72B1202C}"/>
              </a:ext>
            </a:extLst>
          </p:cNvPr>
          <p:cNvPicPr>
            <a:picLocks noChangeAspect="1"/>
          </p:cNvPicPr>
          <p:nvPr/>
        </p:nvPicPr>
        <p:blipFill>
          <a:blip r:embed="rId9"/>
          <a:stretch>
            <a:fillRect/>
          </a:stretch>
        </p:blipFill>
        <p:spPr>
          <a:xfrm>
            <a:off x="197538" y="1031462"/>
            <a:ext cx="1204523" cy="1607203"/>
          </a:xfrm>
          <a:prstGeom prst="rect">
            <a:avLst/>
          </a:prstGeom>
        </p:spPr>
      </p:pic>
      <p:pic>
        <p:nvPicPr>
          <p:cNvPr id="13" name="Picture 12">
            <a:extLst>
              <a:ext uri="{FF2B5EF4-FFF2-40B4-BE49-F238E27FC236}">
                <a16:creationId xmlns:a16="http://schemas.microsoft.com/office/drawing/2014/main" id="{4AEDAA7F-0D18-19A6-D4C7-25BDFAE58491}"/>
              </a:ext>
            </a:extLst>
          </p:cNvPr>
          <p:cNvPicPr>
            <a:picLocks noChangeAspect="1"/>
          </p:cNvPicPr>
          <p:nvPr/>
        </p:nvPicPr>
        <p:blipFill>
          <a:blip r:embed="rId10"/>
          <a:stretch>
            <a:fillRect/>
          </a:stretch>
        </p:blipFill>
        <p:spPr>
          <a:xfrm>
            <a:off x="6979676" y="2414322"/>
            <a:ext cx="1875092" cy="2445714"/>
          </a:xfrm>
          <a:prstGeom prst="rect">
            <a:avLst/>
          </a:prstGeom>
        </p:spPr>
      </p:pic>
      <p:sp>
        <p:nvSpPr>
          <p:cNvPr id="14" name="Content Placeholder 2">
            <a:extLst>
              <a:ext uri="{FF2B5EF4-FFF2-40B4-BE49-F238E27FC236}">
                <a16:creationId xmlns:a16="http://schemas.microsoft.com/office/drawing/2014/main" id="{BABE55F8-559B-903C-B869-03DAC8E35586}"/>
              </a:ext>
            </a:extLst>
          </p:cNvPr>
          <p:cNvSpPr txBox="1">
            <a:spLocks/>
          </p:cNvSpPr>
          <p:nvPr/>
        </p:nvSpPr>
        <p:spPr>
          <a:xfrm>
            <a:off x="197538" y="2875141"/>
            <a:ext cx="6696748" cy="1751303"/>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450"/>
              </a:spcBef>
              <a:spcAft>
                <a:spcPts val="300"/>
              </a:spcAft>
              <a:defRPr/>
            </a:pPr>
            <a:r>
              <a:rPr lang="en-GB" altLang="en-GB" sz="1800" dirty="0">
                <a:solidFill>
                  <a:srgbClr val="0033A0"/>
                </a:solidFill>
                <a:latin typeface="Arial"/>
              </a:rPr>
              <a:t>2020 Update of European Strategy for Particle Physics:</a:t>
            </a:r>
            <a:endParaRPr lang="en-GB" sz="1800" b="0" dirty="0">
              <a:solidFill>
                <a:srgbClr val="0033A0"/>
              </a:solidFill>
              <a:latin typeface="Arial"/>
            </a:endParaRPr>
          </a:p>
          <a:p>
            <a:pPr defTabSz="685800">
              <a:spcBef>
                <a:spcPts val="450"/>
              </a:spcBef>
              <a:spcAft>
                <a:spcPts val="300"/>
              </a:spcAft>
              <a:defRPr/>
            </a:pPr>
            <a:r>
              <a:rPr lang="en-US" sz="1600" b="0" dirty="0">
                <a:solidFill>
                  <a:srgbClr val="0033A0"/>
                </a:solidFill>
                <a:latin typeface="Arial"/>
              </a:rPr>
              <a:t>“</a:t>
            </a:r>
            <a:r>
              <a:rPr lang="en-GB" sz="1600" b="0" i="1" dirty="0">
                <a:solidFill>
                  <a:srgbClr val="0033A0"/>
                </a:solidFill>
                <a:latin typeface="Arial"/>
              </a:rPr>
              <a:t>Europe, together with its international partners, should investigate                                   technical and financial feasibility of a future hadron collider at CERN                                              with a centre-of-mass energy of at least 100 TeV and with an              electron-positron Higgs and electroweak factory as a possible first stage</a:t>
            </a:r>
            <a:r>
              <a:rPr lang="en-GB" sz="1600" b="0" dirty="0">
                <a:solidFill>
                  <a:srgbClr val="0033A0"/>
                </a:solidFill>
                <a:latin typeface="Arial"/>
              </a:rPr>
              <a:t>.”</a:t>
            </a:r>
          </a:p>
          <a:p>
            <a:pPr defTabSz="685800">
              <a:spcBef>
                <a:spcPts val="450"/>
              </a:spcBef>
              <a:spcAft>
                <a:spcPts val="300"/>
              </a:spcAft>
              <a:defRPr/>
            </a:pPr>
            <a:endParaRPr lang="en-GB" sz="1600" b="0" dirty="0">
              <a:solidFill>
                <a:srgbClr val="0033A0"/>
              </a:solidFill>
              <a:latin typeface="Arial"/>
            </a:endParaRPr>
          </a:p>
          <a:p>
            <a:pPr defTabSz="685800">
              <a:spcBef>
                <a:spcPts val="450"/>
              </a:spcBef>
              <a:spcAft>
                <a:spcPts val="300"/>
              </a:spcAft>
              <a:defRPr/>
            </a:pPr>
            <a:r>
              <a:rPr lang="en-GB" sz="1600" b="0" dirty="0">
                <a:solidFill>
                  <a:srgbClr val="0033A0"/>
                </a:solidFill>
                <a:latin typeface="Arial"/>
                <a:sym typeface="Wingdings" panose="05000000000000000000" pitchFamily="2" charset="2"/>
              </a:rPr>
              <a:t> </a:t>
            </a:r>
            <a:r>
              <a:rPr lang="en-GB" sz="1600" dirty="0">
                <a:solidFill>
                  <a:srgbClr val="0033A0"/>
                </a:solidFill>
                <a:latin typeface="Arial"/>
              </a:rPr>
              <a:t>Launch of the FCC Feasibility Study (FS) mid 2021</a:t>
            </a:r>
          </a:p>
          <a:p>
            <a:pPr defTabSz="685800">
              <a:spcBef>
                <a:spcPts val="450"/>
              </a:spcBef>
              <a:spcAft>
                <a:spcPts val="300"/>
              </a:spcAft>
              <a:defRPr/>
            </a:pPr>
            <a:endParaRPr lang="en-GB" sz="1600" b="0" dirty="0">
              <a:solidFill>
                <a:srgbClr val="0033A0"/>
              </a:solidFill>
              <a:latin typeface="Arial"/>
            </a:endParaRPr>
          </a:p>
        </p:txBody>
      </p:sp>
    </p:spTree>
    <p:extLst>
      <p:ext uri="{BB962C8B-B14F-4D97-AF65-F5344CB8AC3E}">
        <p14:creationId xmlns:p14="http://schemas.microsoft.com/office/powerpoint/2010/main" val="341119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EBF6-0125-7448-B005-E1FB92BE11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05862" y="2647405"/>
            <a:ext cx="2020357" cy="1984559"/>
          </a:xfrm>
          <a:prstGeom prst="rect">
            <a:avLst/>
          </a:prstGeom>
        </p:spPr>
      </p:pic>
      <p:pic>
        <p:nvPicPr>
          <p:cNvPr id="14" name="Picture 13">
            <a:extLst>
              <a:ext uri="{FF2B5EF4-FFF2-40B4-BE49-F238E27FC236}">
                <a16:creationId xmlns:a16="http://schemas.microsoft.com/office/drawing/2014/main" id="{5B100DC1-E7EC-FD4D-B8E3-9D4FEF52DF31}"/>
              </a:ext>
            </a:extLst>
          </p:cNvPr>
          <p:cNvPicPr>
            <a:picLocks noChangeAspect="1"/>
          </p:cNvPicPr>
          <p:nvPr/>
        </p:nvPicPr>
        <p:blipFill>
          <a:blip r:embed="rId4"/>
          <a:stretch>
            <a:fillRect/>
          </a:stretch>
        </p:blipFill>
        <p:spPr>
          <a:xfrm>
            <a:off x="2162054" y="726884"/>
            <a:ext cx="3658665" cy="3489703"/>
          </a:xfrm>
          <a:prstGeom prst="rect">
            <a:avLst/>
          </a:prstGeom>
        </p:spPr>
      </p:pic>
      <p:sp>
        <p:nvSpPr>
          <p:cNvPr id="2" name="Title 1"/>
          <p:cNvSpPr>
            <a:spLocks noGrp="1"/>
          </p:cNvSpPr>
          <p:nvPr>
            <p:ph type="title"/>
          </p:nvPr>
        </p:nvSpPr>
        <p:spPr/>
        <p:txBody>
          <a:bodyPr>
            <a:normAutofit fontScale="90000"/>
          </a:bodyPr>
          <a:lstStyle/>
          <a:p>
            <a:r>
              <a:rPr lang="en-US" dirty="0"/>
              <a:t>FCC-</a:t>
            </a:r>
            <a:r>
              <a:rPr lang="en-US" dirty="0" err="1"/>
              <a:t>hh</a:t>
            </a:r>
            <a:r>
              <a:rPr lang="en-US" dirty="0"/>
              <a:t> Muon System</a:t>
            </a:r>
          </a:p>
        </p:txBody>
      </p:sp>
      <p:sp>
        <p:nvSpPr>
          <p:cNvPr id="4" name="Footer Placeholder 3"/>
          <p:cNvSpPr>
            <a:spLocks noGrp="1"/>
          </p:cNvSpPr>
          <p:nvPr>
            <p:ph type="ftr" sz="quarter" idx="11"/>
          </p:nvPr>
        </p:nvSpPr>
        <p:spPr/>
        <p:txBody>
          <a:bodyPr/>
          <a:lstStyle/>
          <a:p>
            <a:r>
              <a:rPr lang="en-US"/>
              <a:t>CEPC Workshop Barcelona — M. Aleksa (CERN)</a:t>
            </a:r>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30</a:t>
            </a:fld>
            <a:endParaRPr lang="en-US" dirty="0"/>
          </a:p>
        </p:txBody>
      </p:sp>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394" y="657476"/>
            <a:ext cx="2454733" cy="3568647"/>
          </a:xfrm>
          <a:prstGeom prst="rect">
            <a:avLst/>
          </a:prstGeom>
        </p:spPr>
      </p:pic>
      <p:cxnSp>
        <p:nvCxnSpPr>
          <p:cNvPr id="10" name="Straight Connector 9"/>
          <p:cNvCxnSpPr>
            <a:cxnSpLocks/>
          </p:cNvCxnSpPr>
          <p:nvPr/>
        </p:nvCxnSpPr>
        <p:spPr>
          <a:xfrm>
            <a:off x="2740977" y="2098686"/>
            <a:ext cx="3079742"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40977" y="1855130"/>
            <a:ext cx="523359" cy="307777"/>
          </a:xfrm>
          <a:prstGeom prst="rect">
            <a:avLst/>
          </a:prstGeom>
          <a:noFill/>
        </p:spPr>
        <p:txBody>
          <a:bodyPr wrap="square" rtlCol="0">
            <a:spAutoFit/>
          </a:bodyPr>
          <a:lstStyle/>
          <a:p>
            <a:r>
              <a:rPr lang="en-US" sz="1400" dirty="0"/>
              <a:t>10%</a:t>
            </a:r>
          </a:p>
        </p:txBody>
      </p:sp>
      <p:cxnSp>
        <p:nvCxnSpPr>
          <p:cNvPr id="13" name="Straight Connector 12"/>
          <p:cNvCxnSpPr>
            <a:cxnSpLocks/>
          </p:cNvCxnSpPr>
          <p:nvPr/>
        </p:nvCxnSpPr>
        <p:spPr>
          <a:xfrm flipH="1">
            <a:off x="4898268" y="1592473"/>
            <a:ext cx="5294" cy="263365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5541002" y="1592473"/>
            <a:ext cx="0" cy="263365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25734" y="4169561"/>
            <a:ext cx="745067" cy="307777"/>
          </a:xfrm>
          <a:prstGeom prst="rect">
            <a:avLst/>
          </a:prstGeom>
          <a:noFill/>
        </p:spPr>
        <p:txBody>
          <a:bodyPr wrap="square" rtlCol="0">
            <a:spAutoFit/>
          </a:bodyPr>
          <a:lstStyle/>
          <a:p>
            <a:r>
              <a:rPr lang="en-US" sz="1400" dirty="0"/>
              <a:t>4TeV/c</a:t>
            </a:r>
          </a:p>
        </p:txBody>
      </p:sp>
      <p:sp>
        <p:nvSpPr>
          <p:cNvPr id="18" name="TextBox 17"/>
          <p:cNvSpPr txBox="1"/>
          <p:nvPr/>
        </p:nvSpPr>
        <p:spPr>
          <a:xfrm>
            <a:off x="5178633" y="4178010"/>
            <a:ext cx="1001860" cy="307777"/>
          </a:xfrm>
          <a:prstGeom prst="rect">
            <a:avLst/>
          </a:prstGeom>
          <a:noFill/>
        </p:spPr>
        <p:txBody>
          <a:bodyPr wrap="square" rtlCol="0">
            <a:spAutoFit/>
          </a:bodyPr>
          <a:lstStyle/>
          <a:p>
            <a:r>
              <a:rPr lang="en-US" sz="1400" dirty="0"/>
              <a:t>20TeV/c</a:t>
            </a:r>
          </a:p>
        </p:txBody>
      </p:sp>
      <p:sp>
        <p:nvSpPr>
          <p:cNvPr id="22" name="TextBox 21"/>
          <p:cNvSpPr txBox="1"/>
          <p:nvPr/>
        </p:nvSpPr>
        <p:spPr>
          <a:xfrm>
            <a:off x="1621926" y="3346349"/>
            <a:ext cx="950015" cy="646331"/>
          </a:xfrm>
          <a:prstGeom prst="rect">
            <a:avLst/>
          </a:prstGeom>
          <a:noFill/>
        </p:spPr>
        <p:txBody>
          <a:bodyPr wrap="square" rtlCol="0">
            <a:spAutoFit/>
          </a:bodyPr>
          <a:lstStyle/>
          <a:p>
            <a:r>
              <a:rPr lang="en-US" sz="900" dirty="0"/>
              <a:t>material assumed for multiple scattering</a:t>
            </a:r>
          </a:p>
        </p:txBody>
      </p:sp>
      <p:sp>
        <p:nvSpPr>
          <p:cNvPr id="21" name="TextBox 20"/>
          <p:cNvSpPr txBox="1"/>
          <p:nvPr/>
        </p:nvSpPr>
        <p:spPr>
          <a:xfrm>
            <a:off x="5927405" y="626336"/>
            <a:ext cx="3138857" cy="1754326"/>
          </a:xfrm>
          <a:prstGeom prst="rect">
            <a:avLst/>
          </a:prstGeom>
          <a:noFill/>
        </p:spPr>
        <p:txBody>
          <a:bodyPr wrap="square" rtlCol="0">
            <a:spAutoFit/>
          </a:bodyPr>
          <a:lstStyle/>
          <a:p>
            <a:r>
              <a:rPr lang="en-US" sz="1200" b="1" dirty="0"/>
              <a:t>With 50µm position resolution and 70µrad angular resolution we find (</a:t>
            </a:r>
            <a:r>
              <a:rPr lang="en-US" sz="1200" b="1" dirty="0" err="1"/>
              <a:t>η</a:t>
            </a:r>
            <a:r>
              <a:rPr lang="en-US" sz="1200" b="1" dirty="0"/>
              <a:t>=0):</a:t>
            </a:r>
          </a:p>
          <a:p>
            <a:pPr marL="265113" indent="-171450">
              <a:buFont typeface="Arial" panose="020B0604020202020204" pitchFamily="34" charset="0"/>
              <a:buChar char="•"/>
            </a:pPr>
            <a:r>
              <a:rPr lang="en-US" sz="1200" dirty="0"/>
              <a:t>≤10% </a:t>
            </a:r>
            <a:r>
              <a:rPr lang="en-CH" sz="1200" dirty="0"/>
              <a:t>Δp</a:t>
            </a:r>
            <a:r>
              <a:rPr lang="en-CH" sz="1200" baseline="-25000" dirty="0"/>
              <a:t>T</a:t>
            </a:r>
            <a:r>
              <a:rPr lang="en-CH" sz="1200" dirty="0"/>
              <a:t>/p</a:t>
            </a:r>
            <a:r>
              <a:rPr lang="en-CH" sz="1200" baseline="-25000" dirty="0"/>
              <a:t>T</a:t>
            </a:r>
            <a:r>
              <a:rPr lang="en-CH" sz="1200" dirty="0"/>
              <a:t> </a:t>
            </a:r>
            <a:r>
              <a:rPr lang="en-US" sz="1200" dirty="0"/>
              <a:t>standalone </a:t>
            </a:r>
            <a:r>
              <a:rPr lang="en-CH" sz="1200" dirty="0"/>
              <a:t>up to </a:t>
            </a:r>
            <a:r>
              <a:rPr lang="en-US" sz="1200" dirty="0"/>
              <a:t>4TeV/c</a:t>
            </a:r>
          </a:p>
          <a:p>
            <a:pPr marL="265113" indent="-171450">
              <a:buFont typeface="Arial" panose="020B0604020202020204" pitchFamily="34" charset="0"/>
              <a:buChar char="•"/>
            </a:pPr>
            <a:r>
              <a:rPr lang="en-US" sz="1200" dirty="0"/>
              <a:t>≤10% </a:t>
            </a:r>
            <a:r>
              <a:rPr lang="en-CH" sz="1200" dirty="0"/>
              <a:t>Δp</a:t>
            </a:r>
            <a:r>
              <a:rPr lang="en-CH" sz="1200" baseline="-25000" dirty="0"/>
              <a:t>T</a:t>
            </a:r>
            <a:r>
              <a:rPr lang="en-CH" sz="1200" dirty="0"/>
              <a:t>/p</a:t>
            </a:r>
            <a:r>
              <a:rPr lang="en-CH" sz="1200" baseline="-25000" dirty="0"/>
              <a:t>T</a:t>
            </a:r>
            <a:r>
              <a:rPr lang="en-CH" sz="1200" dirty="0"/>
              <a:t> </a:t>
            </a:r>
            <a:r>
              <a:rPr lang="en-US" sz="1200" dirty="0"/>
              <a:t>combined up to 20TeV/c</a:t>
            </a:r>
          </a:p>
          <a:p>
            <a:pPr marL="93663" indent="-88900"/>
            <a:r>
              <a:rPr lang="en-US" sz="1200" b="1" dirty="0"/>
              <a:t>Standalone muon performance not relevant, </a:t>
            </a:r>
            <a:r>
              <a:rPr lang="en-US" sz="1200" dirty="0"/>
              <a:t>the task of muon system is </a:t>
            </a:r>
            <a:r>
              <a:rPr lang="en-US" sz="1200" b="1" dirty="0"/>
              <a:t>triggering and muon identification!</a:t>
            </a:r>
          </a:p>
          <a:p>
            <a:pPr marL="93663" indent="-88900"/>
            <a:r>
              <a:rPr lang="en-US" sz="1200" b="1" dirty="0"/>
              <a:t>Muon rate dominated by c and b decays </a:t>
            </a:r>
            <a:r>
              <a:rPr lang="en-US" sz="1200" b="1" dirty="0">
                <a:sym typeface="Wingdings" pitchFamily="2" charset="2"/>
              </a:rPr>
              <a:t> isolation is crucial for triggering W, Z, t!</a:t>
            </a:r>
            <a:r>
              <a:rPr lang="en-US" sz="1200" b="1" dirty="0"/>
              <a:t> </a:t>
            </a:r>
          </a:p>
        </p:txBody>
      </p:sp>
      <p:sp>
        <p:nvSpPr>
          <p:cNvPr id="25" name="TextBox 24">
            <a:extLst>
              <a:ext uri="{FF2B5EF4-FFF2-40B4-BE49-F238E27FC236}">
                <a16:creationId xmlns:a16="http://schemas.microsoft.com/office/drawing/2014/main" id="{87CEE502-F4EA-BD4B-A5F2-D6512C46826E}"/>
              </a:ext>
            </a:extLst>
          </p:cNvPr>
          <p:cNvSpPr txBox="1"/>
          <p:nvPr/>
        </p:nvSpPr>
        <p:spPr>
          <a:xfrm>
            <a:off x="7027880" y="4479478"/>
            <a:ext cx="2038382" cy="461665"/>
          </a:xfrm>
          <a:prstGeom prst="rect">
            <a:avLst/>
          </a:prstGeom>
          <a:noFill/>
        </p:spPr>
        <p:txBody>
          <a:bodyPr wrap="square" rtlCol="0">
            <a:spAutoFit/>
          </a:bodyPr>
          <a:lstStyle/>
          <a:p>
            <a:r>
              <a:rPr lang="en-US" sz="1200" b="1" dirty="0"/>
              <a:t>Muon barrel: </a:t>
            </a:r>
            <a:r>
              <a:rPr lang="en-US" sz="1200" dirty="0"/>
              <a:t>Rates of up to ~500Hz/cm</a:t>
            </a:r>
            <a:r>
              <a:rPr lang="en-US" sz="1200" baseline="30000" dirty="0"/>
              <a:t>2</a:t>
            </a:r>
            <a:r>
              <a:rPr lang="en-US" sz="1200" dirty="0"/>
              <a:t> expected</a:t>
            </a:r>
            <a:endParaRPr lang="en-US" sz="1200" b="1" dirty="0"/>
          </a:p>
        </p:txBody>
      </p:sp>
      <p:sp>
        <p:nvSpPr>
          <p:cNvPr id="8" name="TextBox 7">
            <a:extLst>
              <a:ext uri="{FF2B5EF4-FFF2-40B4-BE49-F238E27FC236}">
                <a16:creationId xmlns:a16="http://schemas.microsoft.com/office/drawing/2014/main" id="{9737062A-6EB1-4D4B-86EB-0C37A9367CE9}"/>
              </a:ext>
            </a:extLst>
          </p:cNvPr>
          <p:cNvSpPr txBox="1"/>
          <p:nvPr/>
        </p:nvSpPr>
        <p:spPr>
          <a:xfrm>
            <a:off x="81837" y="4256118"/>
            <a:ext cx="6510783" cy="646331"/>
          </a:xfrm>
          <a:prstGeom prst="rect">
            <a:avLst/>
          </a:prstGeom>
          <a:noFill/>
        </p:spPr>
        <p:txBody>
          <a:bodyPr wrap="square" rtlCol="0">
            <a:spAutoFit/>
          </a:bodyPr>
          <a:lstStyle/>
          <a:p>
            <a:r>
              <a:rPr lang="en-CH" sz="1200" b="1" dirty="0"/>
              <a:t>Muon detection in forward region:</a:t>
            </a:r>
          </a:p>
          <a:p>
            <a:r>
              <a:rPr lang="en-CH" sz="1200" dirty="0"/>
              <a:t>	Excpected rates up to 500kHz for r &gt; 1m</a:t>
            </a:r>
          </a:p>
          <a:p>
            <a:r>
              <a:rPr lang="en-CH" sz="1200" b="1" dirty="0">
                <a:sym typeface="Wingdings" pitchFamily="2" charset="2"/>
              </a:rPr>
              <a:t> HL-LHC muon system gas detector technology will work for most of the FCC detector area </a:t>
            </a:r>
            <a:r>
              <a:rPr lang="en-CH" sz="1200" b="1" dirty="0"/>
              <a:t>  </a:t>
            </a:r>
          </a:p>
        </p:txBody>
      </p:sp>
      <p:sp>
        <p:nvSpPr>
          <p:cNvPr id="9" name="TextBox 8">
            <a:extLst>
              <a:ext uri="{FF2B5EF4-FFF2-40B4-BE49-F238E27FC236}">
                <a16:creationId xmlns:a16="http://schemas.microsoft.com/office/drawing/2014/main" id="{2E075790-6BA3-AD46-BDB6-974A25381776}"/>
              </a:ext>
            </a:extLst>
          </p:cNvPr>
          <p:cNvSpPr txBox="1"/>
          <p:nvPr/>
        </p:nvSpPr>
        <p:spPr>
          <a:xfrm rot="16200000">
            <a:off x="2029504" y="1154971"/>
            <a:ext cx="861355" cy="369332"/>
          </a:xfrm>
          <a:prstGeom prst="rect">
            <a:avLst/>
          </a:prstGeom>
          <a:noFill/>
        </p:spPr>
        <p:txBody>
          <a:bodyPr wrap="square" rtlCol="0">
            <a:spAutoFit/>
          </a:bodyPr>
          <a:lstStyle/>
          <a:p>
            <a:r>
              <a:rPr lang="en-CH" dirty="0"/>
              <a:t>Δp</a:t>
            </a:r>
            <a:r>
              <a:rPr lang="en-CH" baseline="-25000" dirty="0"/>
              <a:t>T</a:t>
            </a:r>
            <a:r>
              <a:rPr lang="en-CH" dirty="0"/>
              <a:t>/p</a:t>
            </a:r>
            <a:r>
              <a:rPr lang="en-CH" baseline="-25000" dirty="0"/>
              <a:t>T</a:t>
            </a:r>
          </a:p>
        </p:txBody>
      </p:sp>
      <p:sp>
        <p:nvSpPr>
          <p:cNvPr id="12" name="TextBox 11">
            <a:extLst>
              <a:ext uri="{FF2B5EF4-FFF2-40B4-BE49-F238E27FC236}">
                <a16:creationId xmlns:a16="http://schemas.microsoft.com/office/drawing/2014/main" id="{3433F7F1-4313-A545-98A9-5A713DA51C68}"/>
              </a:ext>
            </a:extLst>
          </p:cNvPr>
          <p:cNvSpPr txBox="1"/>
          <p:nvPr/>
        </p:nvSpPr>
        <p:spPr>
          <a:xfrm>
            <a:off x="2662313" y="2544972"/>
            <a:ext cx="1854416" cy="276999"/>
          </a:xfrm>
          <a:prstGeom prst="rect">
            <a:avLst/>
          </a:prstGeom>
          <a:noFill/>
        </p:spPr>
        <p:txBody>
          <a:bodyPr wrap="square" rtlCol="0">
            <a:spAutoFit/>
          </a:bodyPr>
          <a:lstStyle/>
          <a:p>
            <a:r>
              <a:rPr lang="en-GB" sz="1200" dirty="0"/>
              <a:t>M</a:t>
            </a:r>
            <a:r>
              <a:rPr lang="en-CH" sz="1200" dirty="0"/>
              <a:t>ultiple scattering (Calo!)</a:t>
            </a:r>
          </a:p>
        </p:txBody>
      </p:sp>
    </p:spTree>
    <p:extLst>
      <p:ext uri="{BB962C8B-B14F-4D97-AF65-F5344CB8AC3E}">
        <p14:creationId xmlns:p14="http://schemas.microsoft.com/office/powerpoint/2010/main" val="62822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1FC0-57A2-9346-8CEA-8A63BD927DDF}"/>
              </a:ext>
            </a:extLst>
          </p:cNvPr>
          <p:cNvSpPr>
            <a:spLocks noGrp="1"/>
          </p:cNvSpPr>
          <p:nvPr>
            <p:ph type="title"/>
          </p:nvPr>
        </p:nvSpPr>
        <p:spPr/>
        <p:txBody>
          <a:bodyPr>
            <a:normAutofit fontScale="90000"/>
          </a:bodyPr>
          <a:lstStyle/>
          <a:p>
            <a:r>
              <a:rPr lang="en-CH" dirty="0"/>
              <a:t>Conclusions</a:t>
            </a:r>
          </a:p>
        </p:txBody>
      </p:sp>
      <p:sp>
        <p:nvSpPr>
          <p:cNvPr id="3" name="Content Placeholder 2">
            <a:extLst>
              <a:ext uri="{FF2B5EF4-FFF2-40B4-BE49-F238E27FC236}">
                <a16:creationId xmlns:a16="http://schemas.microsoft.com/office/drawing/2014/main" id="{C3D1F79C-0034-EB49-B4C3-97B477A9573F}"/>
              </a:ext>
            </a:extLst>
          </p:cNvPr>
          <p:cNvSpPr>
            <a:spLocks noGrp="1"/>
          </p:cNvSpPr>
          <p:nvPr>
            <p:ph idx="1"/>
          </p:nvPr>
        </p:nvSpPr>
        <p:spPr>
          <a:xfrm>
            <a:off x="183269" y="812738"/>
            <a:ext cx="8960731" cy="3984114"/>
          </a:xfrm>
        </p:spPr>
        <p:txBody>
          <a:bodyPr>
            <a:normAutofit/>
          </a:bodyPr>
          <a:lstStyle/>
          <a:p>
            <a:r>
              <a:rPr lang="en-GB" sz="1600" b="1" dirty="0"/>
              <a:t>Feasibility Study Report published in March 2025</a:t>
            </a:r>
          </a:p>
          <a:p>
            <a:pPr lvl="1"/>
            <a:r>
              <a:rPr lang="en-GB" sz="1400" dirty="0"/>
              <a:t>Presents FCC reference layout and implementation for 90.7 km tunnel</a:t>
            </a:r>
          </a:p>
          <a:p>
            <a:pPr lvl="1"/>
            <a:r>
              <a:rPr lang="en-GB" sz="1400" dirty="0"/>
              <a:t>Assuming 14T dipole magnets that leads to a </a:t>
            </a:r>
            <a:r>
              <a:rPr lang="en-GB" sz="1400" dirty="0" err="1"/>
              <a:t>c.o.m.</a:t>
            </a:r>
            <a:r>
              <a:rPr lang="en-GB" sz="1400" dirty="0"/>
              <a:t> energy of FCC-</a:t>
            </a:r>
            <a:r>
              <a:rPr lang="en-GB" sz="1400" dirty="0" err="1"/>
              <a:t>hh</a:t>
            </a:r>
            <a:r>
              <a:rPr lang="en-GB" sz="1400" dirty="0"/>
              <a:t> of 85 TeV</a:t>
            </a:r>
          </a:p>
          <a:p>
            <a:pPr lvl="1"/>
            <a:r>
              <a:rPr lang="en-GB" sz="1400" dirty="0">
                <a:sym typeface="Wingdings" pitchFamily="2" charset="2"/>
              </a:rPr>
              <a:t> Reduction of power needs by almost a factor 2 with respect to the CDR parameters</a:t>
            </a:r>
          </a:p>
          <a:p>
            <a:pPr lvl="1"/>
            <a:r>
              <a:rPr lang="en-GB" sz="1400" dirty="0">
                <a:sym typeface="Wingdings" pitchFamily="2" charset="2"/>
              </a:rPr>
              <a:t> Other scenarios under study assuming 16T (Nb</a:t>
            </a:r>
            <a:r>
              <a:rPr lang="en-GB" sz="1400" baseline="-25000" dirty="0">
                <a:sym typeface="Wingdings" pitchFamily="2" charset="2"/>
              </a:rPr>
              <a:t>3</a:t>
            </a:r>
            <a:r>
              <a:rPr lang="en-GB" sz="1400" dirty="0">
                <a:sym typeface="Wingdings" pitchFamily="2" charset="2"/>
              </a:rPr>
              <a:t>Sn, HTS) or higher field (HTS) magnets  </a:t>
            </a:r>
            <a:endParaRPr lang="en-GB" sz="1400" dirty="0"/>
          </a:p>
          <a:p>
            <a:r>
              <a:rPr lang="en-GB" sz="1600" b="1" dirty="0"/>
              <a:t>Detector Requirements for Future High-Energy Hadron Colliders extremely challenging!</a:t>
            </a:r>
          </a:p>
          <a:p>
            <a:r>
              <a:rPr lang="en-CH" sz="1600" dirty="0"/>
              <a:t>An </a:t>
            </a:r>
            <a:r>
              <a:rPr lang="en-CH" sz="1600" b="1" dirty="0"/>
              <a:t>FCC-hh Reference Detector </a:t>
            </a:r>
            <a:r>
              <a:rPr lang="en-CH" sz="1600" dirty="0"/>
              <a:t>has been introduced that could fulfill physics requirements, but intense detector R&amp;D necessary to achieve very ambituous design goals</a:t>
            </a:r>
            <a:endParaRPr lang="en-GB" sz="1600" b="1" dirty="0"/>
          </a:p>
          <a:p>
            <a:r>
              <a:rPr lang="en-GB" sz="1600" b="1" dirty="0"/>
              <a:t>Main challenges: </a:t>
            </a:r>
            <a:br>
              <a:rPr lang="en-GB" sz="1600" b="1" dirty="0"/>
            </a:br>
            <a:r>
              <a:rPr lang="en-GB" sz="1600" dirty="0"/>
              <a:t>Radiation hardness, precision timing, huge data rates, low-power read-out electronics and links, low material for support structures, power and cooling</a:t>
            </a:r>
          </a:p>
          <a:p>
            <a:r>
              <a:rPr lang="en-CH" sz="1600" b="1" dirty="0"/>
              <a:t>Expecting to profit from R&amp;D for HL-LHC</a:t>
            </a:r>
          </a:p>
          <a:p>
            <a:r>
              <a:rPr lang="en-GB" sz="1600" b="1" dirty="0">
                <a:sym typeface="Wingdings" pitchFamily="2" charset="2"/>
              </a:rPr>
              <a:t>Detector R&amp;D collaborations have been set-up to address these challenges, see </a:t>
            </a:r>
            <a:r>
              <a:rPr lang="en-GB" sz="1600" b="1" dirty="0">
                <a:sym typeface="Wingdings" pitchFamily="2" charset="2"/>
                <a:hlinkClick r:id="rId2"/>
              </a:rPr>
              <a:t>arXiv:2408.17094v1</a:t>
            </a:r>
            <a:r>
              <a:rPr lang="en-GB" sz="1600" b="1" dirty="0">
                <a:sym typeface="Wingdings" pitchFamily="2" charset="2"/>
              </a:rPr>
              <a:t>!</a:t>
            </a:r>
          </a:p>
          <a:p>
            <a:r>
              <a:rPr lang="en-GB" sz="1600" b="1" dirty="0">
                <a:sym typeface="Wingdings" pitchFamily="2" charset="2"/>
              </a:rPr>
              <a:t>Join in and contribute!</a:t>
            </a:r>
          </a:p>
          <a:p>
            <a:endParaRPr lang="en-GB" sz="1600" b="1" dirty="0">
              <a:sym typeface="Wingdings" pitchFamily="2" charset="2"/>
            </a:endParaRPr>
          </a:p>
          <a:p>
            <a:endParaRPr lang="en-CH" sz="1800" b="1" dirty="0">
              <a:sym typeface="Wingdings" pitchFamily="2" charset="2"/>
            </a:endParaRPr>
          </a:p>
          <a:p>
            <a:pPr lvl="1"/>
            <a:endParaRPr lang="en-CH" sz="1400" dirty="0"/>
          </a:p>
        </p:txBody>
      </p:sp>
      <p:sp>
        <p:nvSpPr>
          <p:cNvPr id="4" name="Footer Placeholder 3">
            <a:extLst>
              <a:ext uri="{FF2B5EF4-FFF2-40B4-BE49-F238E27FC236}">
                <a16:creationId xmlns:a16="http://schemas.microsoft.com/office/drawing/2014/main" id="{2569D4C1-69A4-3645-B4BF-A32A0361FC8C}"/>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1D24E264-D345-9649-BA83-319264D8B269}"/>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513E239E-28ED-9A41-B340-BEC9B5AB842A}"/>
              </a:ext>
            </a:extLst>
          </p:cNvPr>
          <p:cNvSpPr>
            <a:spLocks noGrp="1"/>
          </p:cNvSpPr>
          <p:nvPr>
            <p:ph type="sldNum" sz="quarter" idx="12"/>
          </p:nvPr>
        </p:nvSpPr>
        <p:spPr/>
        <p:txBody>
          <a:bodyPr/>
          <a:lstStyle/>
          <a:p>
            <a:fld id="{50FBCA65-25DC-8649-AF55-14151E10B8BF}" type="slidenum">
              <a:rPr lang="en-US" smtClean="0"/>
              <a:pPr/>
              <a:t>31</a:t>
            </a:fld>
            <a:endParaRPr lang="en-US" dirty="0"/>
          </a:p>
        </p:txBody>
      </p:sp>
    </p:spTree>
    <p:extLst>
      <p:ext uri="{BB962C8B-B14F-4D97-AF65-F5344CB8AC3E}">
        <p14:creationId xmlns:p14="http://schemas.microsoft.com/office/powerpoint/2010/main" val="203222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be of Science and Innov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3677840"/>
            <a:ext cx="7772400" cy="1102519"/>
          </a:xfrm>
          <a:solidFill>
            <a:schemeClr val="tx2">
              <a:lumMod val="75000"/>
              <a:alpha val="50000"/>
            </a:schemeClr>
          </a:solidFill>
        </p:spPr>
        <p:txBody>
          <a:bodyPr>
            <a:normAutofit/>
          </a:bodyPr>
          <a:lstStyle/>
          <a:p>
            <a:r>
              <a:rPr lang="en-US" dirty="0"/>
              <a:t>Thank You for Your Attention!</a:t>
            </a:r>
          </a:p>
        </p:txBody>
      </p:sp>
      <p:sp>
        <p:nvSpPr>
          <p:cNvPr id="4" name="Date Placeholder 3"/>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32</a:t>
            </a:fld>
            <a:endParaRPr lang="en-US" dirty="0"/>
          </a:p>
        </p:txBody>
      </p:sp>
      <p:sp>
        <p:nvSpPr>
          <p:cNvPr id="5" name="Footer Placeholder 4"/>
          <p:cNvSpPr>
            <a:spLocks noGrp="1"/>
          </p:cNvSpPr>
          <p:nvPr>
            <p:ph type="ftr" sz="quarter" idx="11"/>
          </p:nvPr>
        </p:nvSpPr>
        <p:spPr/>
        <p:txBody>
          <a:bodyPr/>
          <a:lstStyle/>
          <a:p>
            <a:r>
              <a:rPr lang="en-US"/>
              <a:t>CEPC Workshop Barcelona — M. Aleksa (CERN)</a:t>
            </a:r>
            <a:endParaRPr lang="en-US" dirty="0"/>
          </a:p>
        </p:txBody>
      </p:sp>
    </p:spTree>
    <p:extLst>
      <p:ext uri="{BB962C8B-B14F-4D97-AF65-F5344CB8AC3E}">
        <p14:creationId xmlns:p14="http://schemas.microsoft.com/office/powerpoint/2010/main" val="243536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Back-Up</a:t>
            </a:r>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de-CH"/>
              <a:t>June 19, 2025</a:t>
            </a:r>
            <a:endParaRPr lang="en-US"/>
          </a:p>
        </p:txBody>
      </p:sp>
      <p:sp>
        <p:nvSpPr>
          <p:cNvPr id="5" name="Footer Placeholder 4"/>
          <p:cNvSpPr>
            <a:spLocks noGrp="1"/>
          </p:cNvSpPr>
          <p:nvPr>
            <p:ph type="ftr" sz="quarter" idx="11"/>
          </p:nvPr>
        </p:nvSpPr>
        <p:spPr/>
        <p:txBody>
          <a:bodyPr/>
          <a:lstStyle/>
          <a:p>
            <a:r>
              <a:rPr lang="en-US"/>
              <a:t>CEPC Workshop Barcelona — M. Aleksa (CERN)</a:t>
            </a:r>
            <a:endParaRPr lang="en-US" dirty="0"/>
          </a:p>
        </p:txBody>
      </p:sp>
      <p:sp>
        <p:nvSpPr>
          <p:cNvPr id="6" name="Slide Number Placeholder 5"/>
          <p:cNvSpPr>
            <a:spLocks noGrp="1"/>
          </p:cNvSpPr>
          <p:nvPr>
            <p:ph type="sldNum" sz="quarter" idx="12"/>
          </p:nvPr>
        </p:nvSpPr>
        <p:spPr/>
        <p:txBody>
          <a:bodyPr/>
          <a:lstStyle/>
          <a:p>
            <a:fld id="{50FBCA65-25DC-8649-AF55-14151E10B8BF}" type="slidenum">
              <a:rPr lang="en-US" smtClean="0"/>
              <a:pPr/>
              <a:t>33</a:t>
            </a:fld>
            <a:endParaRPr lang="en-US" dirty="0"/>
          </a:p>
        </p:txBody>
      </p:sp>
    </p:spTree>
    <p:extLst>
      <p:ext uri="{BB962C8B-B14F-4D97-AF65-F5344CB8AC3E}">
        <p14:creationId xmlns:p14="http://schemas.microsoft.com/office/powerpoint/2010/main" val="199943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D182-B498-144B-8A61-25EE7334DD42}"/>
              </a:ext>
            </a:extLst>
          </p:cNvPr>
          <p:cNvSpPr>
            <a:spLocks noGrp="1"/>
          </p:cNvSpPr>
          <p:nvPr>
            <p:ph type="title"/>
          </p:nvPr>
        </p:nvSpPr>
        <p:spPr/>
        <p:txBody>
          <a:bodyPr>
            <a:normAutofit fontScale="90000"/>
          </a:bodyPr>
          <a:lstStyle/>
          <a:p>
            <a:r>
              <a:rPr lang="en-CH" dirty="0"/>
              <a:t>From ESPPU 2020 Document</a:t>
            </a:r>
          </a:p>
        </p:txBody>
      </p:sp>
      <p:sp>
        <p:nvSpPr>
          <p:cNvPr id="3" name="Content Placeholder 2">
            <a:extLst>
              <a:ext uri="{FF2B5EF4-FFF2-40B4-BE49-F238E27FC236}">
                <a16:creationId xmlns:a16="http://schemas.microsoft.com/office/drawing/2014/main" id="{395A76CE-2369-604F-9086-F83489AA7125}"/>
              </a:ext>
            </a:extLst>
          </p:cNvPr>
          <p:cNvSpPr>
            <a:spLocks noGrp="1"/>
          </p:cNvSpPr>
          <p:nvPr>
            <p:ph idx="1"/>
          </p:nvPr>
        </p:nvSpPr>
        <p:spPr>
          <a:xfrm>
            <a:off x="183269" y="683997"/>
            <a:ext cx="8794193" cy="4405711"/>
          </a:xfrm>
        </p:spPr>
        <p:txBody>
          <a:bodyPr>
            <a:normAutofit fontScale="62500" lnSpcReduction="20000"/>
          </a:bodyPr>
          <a:lstStyle/>
          <a:p>
            <a:pPr marL="312738" lvl="3" indent="0">
              <a:buNone/>
            </a:pPr>
            <a:r>
              <a:rPr lang="en-GB" sz="2800" b="1" i="1" dirty="0"/>
              <a:t>Under “3. High-priority future initiatives”:</a:t>
            </a:r>
            <a:endParaRPr lang="en-GB" sz="2400" b="1" i="1" dirty="0"/>
          </a:p>
          <a:p>
            <a:pPr marL="312738" lvl="3" indent="0">
              <a:buNone/>
            </a:pPr>
            <a:r>
              <a:rPr lang="en-GB" sz="2800" b="1" dirty="0">
                <a:solidFill>
                  <a:srgbClr val="3030A4"/>
                </a:solidFill>
              </a:rPr>
              <a:t>“Europe, together with its international partners, should investigate the </a:t>
            </a:r>
            <a:r>
              <a:rPr lang="en-GB" sz="2800" b="1" dirty="0">
                <a:solidFill>
                  <a:srgbClr val="FF0000"/>
                </a:solidFill>
              </a:rPr>
              <a:t>technical and financial feasibility of a future hadron collider at CERN with a centre-of-mass energy of at least 100 </a:t>
            </a:r>
            <a:r>
              <a:rPr lang="en-GB" sz="2800" b="1" dirty="0" err="1">
                <a:solidFill>
                  <a:srgbClr val="FF0000"/>
                </a:solidFill>
              </a:rPr>
              <a:t>TeV</a:t>
            </a:r>
            <a:r>
              <a:rPr lang="en-GB" sz="2800" b="1" dirty="0">
                <a:solidFill>
                  <a:srgbClr val="FF0000"/>
                </a:solidFill>
              </a:rPr>
              <a:t> and with an electron-positron Higgs and electroweak factory as a possible first stage. </a:t>
            </a:r>
            <a:r>
              <a:rPr lang="en-GB" sz="2800" b="1" dirty="0">
                <a:solidFill>
                  <a:srgbClr val="3030A4"/>
                </a:solidFill>
              </a:rPr>
              <a:t>Such a feasibility study of the colliders and related infrastructure should be established as a global endeavour and be completed on the timescale of the next Strategy update.”</a:t>
            </a:r>
          </a:p>
          <a:p>
            <a:pPr marL="312738" lvl="3" indent="0">
              <a:buNone/>
            </a:pPr>
            <a:endParaRPr lang="en-GB" sz="2800" b="1" dirty="0">
              <a:solidFill>
                <a:srgbClr val="3030A4"/>
              </a:solidFill>
            </a:endParaRPr>
          </a:p>
          <a:p>
            <a:pPr marL="312738" lvl="3" indent="0">
              <a:buNone/>
            </a:pPr>
            <a:r>
              <a:rPr lang="en-GB" sz="2800" b="1" i="1" dirty="0"/>
              <a:t>Under “4. Other essential scientific activities for particle physics”:</a:t>
            </a:r>
            <a:endParaRPr lang="en-GB" sz="2800" b="1" dirty="0">
              <a:solidFill>
                <a:srgbClr val="3030A4"/>
              </a:solidFill>
            </a:endParaRPr>
          </a:p>
          <a:p>
            <a:pPr marL="312738" lvl="3" indent="0">
              <a:buNone/>
            </a:pPr>
            <a:r>
              <a:rPr lang="en-GB" sz="2800" b="1" dirty="0">
                <a:solidFill>
                  <a:srgbClr val="3030A4"/>
                </a:solidFill>
              </a:rPr>
              <a:t>“</a:t>
            </a:r>
            <a:r>
              <a:rPr lang="en-GB" sz="2800" b="1" dirty="0">
                <a:solidFill>
                  <a:srgbClr val="FF0000"/>
                </a:solidFill>
              </a:rPr>
              <a:t>Detector R&amp;D programmes and associated infrastructures </a:t>
            </a:r>
            <a:r>
              <a:rPr lang="en-GB" sz="2800" b="1" dirty="0">
                <a:solidFill>
                  <a:srgbClr val="3030A4"/>
                </a:solidFill>
              </a:rPr>
              <a:t>should be supported at CERN, national institutes, laboratories and universities. Synergies between the needs of different scientific fields and industry should be identified and exploited to boost efficiency in the development process and increase opportunities for more technology transfer benefiting society at large. Collaborative platforms and consortia must be adequately supported to provide coherence in these R&amp;D activities. The community should </a:t>
            </a:r>
            <a:r>
              <a:rPr lang="en-GB" sz="2800" b="1" dirty="0">
                <a:solidFill>
                  <a:srgbClr val="FF0000"/>
                </a:solidFill>
              </a:rPr>
              <a:t>define a global detector R&amp;D roadmap </a:t>
            </a:r>
            <a:r>
              <a:rPr lang="en-GB" sz="2800" b="1" dirty="0">
                <a:solidFill>
                  <a:srgbClr val="3030A4"/>
                </a:solidFill>
              </a:rPr>
              <a:t>that should be used to support proposals at the European and national levels.”</a:t>
            </a:r>
          </a:p>
          <a:p>
            <a:endParaRPr lang="en-CH" dirty="0"/>
          </a:p>
        </p:txBody>
      </p:sp>
      <p:sp>
        <p:nvSpPr>
          <p:cNvPr id="4" name="Footer Placeholder 3">
            <a:extLst>
              <a:ext uri="{FF2B5EF4-FFF2-40B4-BE49-F238E27FC236}">
                <a16:creationId xmlns:a16="http://schemas.microsoft.com/office/drawing/2014/main" id="{2D802C9C-ED52-314D-BBA7-5D52A0E807BF}"/>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EABCC97E-B994-A042-8890-FB994C2D5C70}"/>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0687A192-2D28-2740-94DD-C8C896651379}"/>
              </a:ext>
            </a:extLst>
          </p:cNvPr>
          <p:cNvSpPr>
            <a:spLocks noGrp="1"/>
          </p:cNvSpPr>
          <p:nvPr>
            <p:ph type="sldNum" sz="quarter" idx="12"/>
          </p:nvPr>
        </p:nvSpPr>
        <p:spPr/>
        <p:txBody>
          <a:bodyPr/>
          <a:lstStyle/>
          <a:p>
            <a:fld id="{50FBCA65-25DC-8649-AF55-14151E10B8BF}" type="slidenum">
              <a:rPr lang="en-US" smtClean="0"/>
              <a:pPr/>
              <a:t>34</a:t>
            </a:fld>
            <a:endParaRPr lang="en-US" dirty="0"/>
          </a:p>
        </p:txBody>
      </p:sp>
      <p:sp>
        <p:nvSpPr>
          <p:cNvPr id="7" name="TextBox 6">
            <a:extLst>
              <a:ext uri="{FF2B5EF4-FFF2-40B4-BE49-F238E27FC236}">
                <a16:creationId xmlns:a16="http://schemas.microsoft.com/office/drawing/2014/main" id="{6ACAE464-CB73-5644-9265-52B1BB6766B5}"/>
              </a:ext>
            </a:extLst>
          </p:cNvPr>
          <p:cNvSpPr txBox="1"/>
          <p:nvPr/>
        </p:nvSpPr>
        <p:spPr>
          <a:xfrm>
            <a:off x="3290047" y="4652682"/>
            <a:ext cx="5687414" cy="307777"/>
          </a:xfrm>
          <a:prstGeom prst="rect">
            <a:avLst/>
          </a:prstGeom>
          <a:noFill/>
        </p:spPr>
        <p:txBody>
          <a:bodyPr wrap="square" rtlCol="0">
            <a:spAutoFit/>
          </a:bodyPr>
          <a:lstStyle/>
          <a:p>
            <a:pPr algn="r"/>
            <a:r>
              <a:rPr lang="en-GB" sz="1400" dirty="0">
                <a:hlinkClick r:id="rId2"/>
              </a:rPr>
              <a:t>https://</a:t>
            </a:r>
            <a:r>
              <a:rPr lang="en-GB" sz="1400" dirty="0" err="1">
                <a:hlinkClick r:id="rId2"/>
              </a:rPr>
              <a:t>europeanstrategyupdate.web.cern.ch</a:t>
            </a:r>
            <a:r>
              <a:rPr lang="en-GB" sz="1400" dirty="0">
                <a:hlinkClick r:id="rId2"/>
              </a:rPr>
              <a:t>/resources</a:t>
            </a:r>
            <a:endParaRPr lang="en-CH" sz="1400" dirty="0"/>
          </a:p>
        </p:txBody>
      </p:sp>
    </p:spTree>
    <p:extLst>
      <p:ext uri="{BB962C8B-B14F-4D97-AF65-F5344CB8AC3E}">
        <p14:creationId xmlns:p14="http://schemas.microsoft.com/office/powerpoint/2010/main" val="35232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9DAEC29-0EED-4BA8-3F36-86C14FD590D0}"/>
              </a:ext>
            </a:extLst>
          </p:cNvPr>
          <p:cNvPicPr>
            <a:picLocks noGrp="1" noChangeAspect="1"/>
          </p:cNvPicPr>
          <p:nvPr>
            <p:ph idx="1"/>
          </p:nvPr>
        </p:nvPicPr>
        <p:blipFill>
          <a:blip r:embed="rId2"/>
          <a:stretch>
            <a:fillRect/>
          </a:stretch>
        </p:blipFill>
        <p:spPr>
          <a:xfrm rot="21395363">
            <a:off x="196735" y="328327"/>
            <a:ext cx="3313073" cy="4457444"/>
          </a:xfrm>
          <a:effectLst>
            <a:glow rad="139700">
              <a:schemeClr val="accent4">
                <a:satMod val="175000"/>
                <a:alpha val="40000"/>
              </a:schemeClr>
            </a:glow>
          </a:effectLst>
        </p:spPr>
      </p:pic>
      <p:sp>
        <p:nvSpPr>
          <p:cNvPr id="3" name="Slide Number Placeholder 2">
            <a:extLst>
              <a:ext uri="{FF2B5EF4-FFF2-40B4-BE49-F238E27FC236}">
                <a16:creationId xmlns:a16="http://schemas.microsoft.com/office/drawing/2014/main" id="{1A385632-B9AF-F260-1537-CC2BCBDA6436}"/>
              </a:ext>
            </a:extLst>
          </p:cNvPr>
          <p:cNvSpPr>
            <a:spLocks noGrp="1"/>
          </p:cNvSpPr>
          <p:nvPr>
            <p:ph type="sldNum" sz="quarter" idx="12"/>
          </p:nvPr>
        </p:nvSpPr>
        <p:spPr/>
        <p:txBody>
          <a:bodyPr/>
          <a:lstStyle/>
          <a:p>
            <a:fld id="{B2FED1A7-FB98-43FD-AA3D-E7C3EC56B298}" type="slidenum">
              <a:rPr lang="en-US" smtClean="0"/>
              <a:t>35</a:t>
            </a:fld>
            <a:endParaRPr lang="en-US" dirty="0"/>
          </a:p>
        </p:txBody>
      </p:sp>
      <p:sp>
        <p:nvSpPr>
          <p:cNvPr id="4" name="Title 3">
            <a:extLst>
              <a:ext uri="{FF2B5EF4-FFF2-40B4-BE49-F238E27FC236}">
                <a16:creationId xmlns:a16="http://schemas.microsoft.com/office/drawing/2014/main" id="{5A2D7269-42E8-9E96-7E23-32C3D9F428D9}"/>
              </a:ext>
            </a:extLst>
          </p:cNvPr>
          <p:cNvSpPr>
            <a:spLocks noGrp="1"/>
          </p:cNvSpPr>
          <p:nvPr>
            <p:ph type="title"/>
          </p:nvPr>
        </p:nvSpPr>
        <p:spPr>
          <a:xfrm>
            <a:off x="516046" y="1257300"/>
            <a:ext cx="2514600" cy="800100"/>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n-US" dirty="0">
                <a:solidFill>
                  <a:srgbClr val="FFFF00"/>
                </a:solidFill>
              </a:rPr>
              <a:t>627 Pages</a:t>
            </a:r>
            <a:r>
              <a:rPr lang="en-US" dirty="0">
                <a:solidFill>
                  <a:srgbClr val="7030A0"/>
                </a:solidFill>
              </a:rPr>
              <a:t>	</a:t>
            </a:r>
          </a:p>
        </p:txBody>
      </p:sp>
      <p:pic>
        <p:nvPicPr>
          <p:cNvPr id="8" name="Picture 7">
            <a:extLst>
              <a:ext uri="{FF2B5EF4-FFF2-40B4-BE49-F238E27FC236}">
                <a16:creationId xmlns:a16="http://schemas.microsoft.com/office/drawing/2014/main" id="{5DD48133-9772-7C52-6300-9D9492A51879}"/>
              </a:ext>
            </a:extLst>
          </p:cNvPr>
          <p:cNvPicPr>
            <a:picLocks noChangeAspect="1"/>
          </p:cNvPicPr>
          <p:nvPr/>
        </p:nvPicPr>
        <p:blipFill>
          <a:blip r:embed="rId3"/>
          <a:stretch>
            <a:fillRect/>
          </a:stretch>
        </p:blipFill>
        <p:spPr>
          <a:xfrm>
            <a:off x="1143000" y="3936187"/>
            <a:ext cx="1485900" cy="308759"/>
          </a:xfrm>
          <a:prstGeom prst="rect">
            <a:avLst/>
          </a:prstGeom>
        </p:spPr>
      </p:pic>
      <p:sp>
        <p:nvSpPr>
          <p:cNvPr id="10" name="TextBox 9">
            <a:extLst>
              <a:ext uri="{FF2B5EF4-FFF2-40B4-BE49-F238E27FC236}">
                <a16:creationId xmlns:a16="http://schemas.microsoft.com/office/drawing/2014/main" id="{9F59FF04-82EA-3516-100D-66E009618472}"/>
              </a:ext>
            </a:extLst>
          </p:cNvPr>
          <p:cNvSpPr txBox="1"/>
          <p:nvPr/>
        </p:nvSpPr>
        <p:spPr>
          <a:xfrm>
            <a:off x="3471449" y="2190964"/>
            <a:ext cx="5372100" cy="300082"/>
          </a:xfrm>
          <a:prstGeom prst="rect">
            <a:avLst/>
          </a:prstGeom>
          <a:noFill/>
        </p:spPr>
        <p:txBody>
          <a:bodyPr wrap="square">
            <a:spAutoFit/>
          </a:bodyPr>
          <a:lstStyle/>
          <a:p>
            <a:r>
              <a:rPr lang="en-US" sz="1350" dirty="0"/>
              <a:t>The investments are distributed over a time frame of about 15 years.</a:t>
            </a:r>
          </a:p>
        </p:txBody>
      </p:sp>
      <p:sp>
        <p:nvSpPr>
          <p:cNvPr id="11" name="TextBox 10">
            <a:extLst>
              <a:ext uri="{FF2B5EF4-FFF2-40B4-BE49-F238E27FC236}">
                <a16:creationId xmlns:a16="http://schemas.microsoft.com/office/drawing/2014/main" id="{F37A369D-3568-535C-1D31-B1DD39290EA5}"/>
              </a:ext>
            </a:extLst>
          </p:cNvPr>
          <p:cNvSpPr txBox="1"/>
          <p:nvPr/>
        </p:nvSpPr>
        <p:spPr>
          <a:xfrm>
            <a:off x="3600450" y="4726688"/>
            <a:ext cx="5372100" cy="300082"/>
          </a:xfrm>
          <a:prstGeom prst="rect">
            <a:avLst/>
          </a:prstGeom>
          <a:solidFill>
            <a:schemeClr val="bg1"/>
          </a:solidFill>
        </p:spPr>
        <p:txBody>
          <a:bodyPr wrap="square">
            <a:spAutoFit/>
          </a:bodyPr>
          <a:lstStyle/>
          <a:p>
            <a:r>
              <a:rPr lang="en-US" sz="1350" dirty="0"/>
              <a:t>The investments are distributed over a time frame of about 15 years.</a:t>
            </a:r>
          </a:p>
        </p:txBody>
      </p:sp>
      <p:sp>
        <p:nvSpPr>
          <p:cNvPr id="12" name="Title 3">
            <a:extLst>
              <a:ext uri="{FF2B5EF4-FFF2-40B4-BE49-F238E27FC236}">
                <a16:creationId xmlns:a16="http://schemas.microsoft.com/office/drawing/2014/main" id="{4DA14FD9-F034-868C-9B70-C0C7E96B0153}"/>
              </a:ext>
            </a:extLst>
          </p:cNvPr>
          <p:cNvSpPr txBox="1">
            <a:spLocks/>
          </p:cNvSpPr>
          <p:nvPr/>
        </p:nvSpPr>
        <p:spPr>
          <a:xfrm>
            <a:off x="3508018" y="48634"/>
            <a:ext cx="3543300" cy="800100"/>
          </a:xfrm>
          <a:prstGeom prst="rect">
            <a:avLst/>
          </a:prstGeom>
        </p:spPr>
        <p:style>
          <a:lnRef idx="3">
            <a:schemeClr val="lt1"/>
          </a:lnRef>
          <a:fillRef idx="1">
            <a:schemeClr val="accent2"/>
          </a:fillRef>
          <a:effectRef idx="1">
            <a:schemeClr val="accent2"/>
          </a:effectRef>
          <a:fontRef idx="minor">
            <a:schemeClr val="lt1"/>
          </a:fontRef>
        </p:style>
        <p:txBody>
          <a:bodyPr vert="horz" lIns="68580" tIns="34290" rIns="68580" bIns="34290" rtlCol="0" anchor="ctr">
            <a:normAutofit fontScale="85000" lnSpcReduction="10000"/>
          </a:bodyPr>
          <a:lst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mj-lt"/>
                <a:ea typeface="Roboto Slab" pitchFamily="2" charset="0"/>
                <a:cs typeface="Arial" pitchFamily="34" charset="0"/>
              </a:defRPr>
            </a:lvl1pPr>
          </a:lstStyle>
          <a:p>
            <a:r>
              <a:rPr lang="en-US" sz="3300" dirty="0" err="1">
                <a:solidFill>
                  <a:srgbClr val="FFFF00"/>
                </a:solidFill>
              </a:rPr>
              <a:t>FCCee</a:t>
            </a:r>
            <a:r>
              <a:rPr lang="en-US" sz="3300" dirty="0">
                <a:solidFill>
                  <a:srgbClr val="FFFF00"/>
                </a:solidFill>
              </a:rPr>
              <a:t>: 498 pages</a:t>
            </a:r>
            <a:r>
              <a:rPr lang="en-US" sz="3300" dirty="0"/>
              <a:t>	</a:t>
            </a:r>
          </a:p>
        </p:txBody>
      </p:sp>
      <p:sp>
        <p:nvSpPr>
          <p:cNvPr id="14" name="TextBox 13">
            <a:extLst>
              <a:ext uri="{FF2B5EF4-FFF2-40B4-BE49-F238E27FC236}">
                <a16:creationId xmlns:a16="http://schemas.microsoft.com/office/drawing/2014/main" id="{903380E7-349C-64CF-DD5C-35A991933937}"/>
              </a:ext>
            </a:extLst>
          </p:cNvPr>
          <p:cNvSpPr txBox="1"/>
          <p:nvPr/>
        </p:nvSpPr>
        <p:spPr>
          <a:xfrm>
            <a:off x="3495941" y="629008"/>
            <a:ext cx="4239986" cy="300082"/>
          </a:xfrm>
          <a:prstGeom prst="rect">
            <a:avLst/>
          </a:prstGeom>
          <a:solidFill>
            <a:schemeClr val="bg1"/>
          </a:solidFill>
        </p:spPr>
        <p:txBody>
          <a:bodyPr wrap="square">
            <a:spAutoFit/>
          </a:bodyPr>
          <a:lstStyle/>
          <a:p>
            <a:r>
              <a:rPr lang="en-US" sz="1350" dirty="0"/>
              <a:t>Estimated investment costs in 2024 Swiss Francs.</a:t>
            </a:r>
          </a:p>
        </p:txBody>
      </p:sp>
      <p:pic>
        <p:nvPicPr>
          <p:cNvPr id="16" name="Picture 15">
            <a:extLst>
              <a:ext uri="{FF2B5EF4-FFF2-40B4-BE49-F238E27FC236}">
                <a16:creationId xmlns:a16="http://schemas.microsoft.com/office/drawing/2014/main" id="{D47BF7B0-0159-6390-061E-B1881E367E36}"/>
              </a:ext>
            </a:extLst>
          </p:cNvPr>
          <p:cNvPicPr>
            <a:picLocks noChangeAspect="1"/>
          </p:cNvPicPr>
          <p:nvPr/>
        </p:nvPicPr>
        <p:blipFill>
          <a:blip r:embed="rId4"/>
          <a:stretch>
            <a:fillRect/>
          </a:stretch>
        </p:blipFill>
        <p:spPr>
          <a:xfrm>
            <a:off x="3452399" y="971550"/>
            <a:ext cx="5556962" cy="768889"/>
          </a:xfrm>
          <a:prstGeom prst="rect">
            <a:avLst/>
          </a:prstGeom>
        </p:spPr>
      </p:pic>
      <p:pic>
        <p:nvPicPr>
          <p:cNvPr id="18" name="Picture 17">
            <a:extLst>
              <a:ext uri="{FF2B5EF4-FFF2-40B4-BE49-F238E27FC236}">
                <a16:creationId xmlns:a16="http://schemas.microsoft.com/office/drawing/2014/main" id="{4F33F5B0-274E-9E95-2571-D77944D75675}"/>
              </a:ext>
            </a:extLst>
          </p:cNvPr>
          <p:cNvPicPr>
            <a:picLocks noChangeAspect="1"/>
          </p:cNvPicPr>
          <p:nvPr/>
        </p:nvPicPr>
        <p:blipFill>
          <a:blip r:embed="rId5"/>
          <a:stretch>
            <a:fillRect/>
          </a:stretch>
        </p:blipFill>
        <p:spPr>
          <a:xfrm>
            <a:off x="3452398" y="1657350"/>
            <a:ext cx="5645552" cy="486277"/>
          </a:xfrm>
          <a:prstGeom prst="rect">
            <a:avLst/>
          </a:prstGeom>
        </p:spPr>
      </p:pic>
      <p:pic>
        <p:nvPicPr>
          <p:cNvPr id="19" name="Picture 18">
            <a:extLst>
              <a:ext uri="{FF2B5EF4-FFF2-40B4-BE49-F238E27FC236}">
                <a16:creationId xmlns:a16="http://schemas.microsoft.com/office/drawing/2014/main" id="{326870AC-26F2-E7CA-9803-BCDB7A4467CA}"/>
              </a:ext>
            </a:extLst>
          </p:cNvPr>
          <p:cNvPicPr>
            <a:picLocks noChangeAspect="1"/>
          </p:cNvPicPr>
          <p:nvPr/>
        </p:nvPicPr>
        <p:blipFill>
          <a:blip r:embed="rId4"/>
          <a:stretch>
            <a:fillRect/>
          </a:stretch>
        </p:blipFill>
        <p:spPr>
          <a:xfrm>
            <a:off x="3508018" y="3321678"/>
            <a:ext cx="5556962" cy="768889"/>
          </a:xfrm>
          <a:prstGeom prst="rect">
            <a:avLst/>
          </a:prstGeom>
        </p:spPr>
      </p:pic>
      <p:pic>
        <p:nvPicPr>
          <p:cNvPr id="21" name="Picture 20">
            <a:extLst>
              <a:ext uri="{FF2B5EF4-FFF2-40B4-BE49-F238E27FC236}">
                <a16:creationId xmlns:a16="http://schemas.microsoft.com/office/drawing/2014/main" id="{D3C14892-A2C0-D3AA-15A7-4E1D23F78BA3}"/>
              </a:ext>
            </a:extLst>
          </p:cNvPr>
          <p:cNvPicPr>
            <a:picLocks noChangeAspect="1"/>
          </p:cNvPicPr>
          <p:nvPr/>
        </p:nvPicPr>
        <p:blipFill>
          <a:blip r:embed="rId6"/>
          <a:stretch>
            <a:fillRect/>
          </a:stretch>
        </p:blipFill>
        <p:spPr>
          <a:xfrm>
            <a:off x="3508018" y="4000500"/>
            <a:ext cx="5674385" cy="628650"/>
          </a:xfrm>
          <a:prstGeom prst="rect">
            <a:avLst/>
          </a:prstGeom>
        </p:spPr>
      </p:pic>
      <p:pic>
        <p:nvPicPr>
          <p:cNvPr id="24" name="Picture 23">
            <a:extLst>
              <a:ext uri="{FF2B5EF4-FFF2-40B4-BE49-F238E27FC236}">
                <a16:creationId xmlns:a16="http://schemas.microsoft.com/office/drawing/2014/main" id="{D3202B02-03A9-5C03-0C25-D142A5A68927}"/>
              </a:ext>
            </a:extLst>
          </p:cNvPr>
          <p:cNvPicPr>
            <a:picLocks noChangeAspect="1"/>
          </p:cNvPicPr>
          <p:nvPr/>
        </p:nvPicPr>
        <p:blipFill>
          <a:blip r:embed="rId7"/>
          <a:stretch>
            <a:fillRect/>
          </a:stretch>
        </p:blipFill>
        <p:spPr>
          <a:xfrm>
            <a:off x="3485056" y="2759257"/>
            <a:ext cx="4738794" cy="548814"/>
          </a:xfrm>
          <a:prstGeom prst="rect">
            <a:avLst/>
          </a:prstGeom>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280779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animBg="1"/>
      <p:bldP spid="12"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7C03-F832-1340-8642-7085A4D07F55}"/>
              </a:ext>
            </a:extLst>
          </p:cNvPr>
          <p:cNvSpPr>
            <a:spLocks noGrp="1"/>
          </p:cNvSpPr>
          <p:nvPr>
            <p:ph type="title"/>
          </p:nvPr>
        </p:nvSpPr>
        <p:spPr/>
        <p:txBody>
          <a:bodyPr>
            <a:noAutofit/>
          </a:bodyPr>
          <a:lstStyle/>
          <a:p>
            <a:r>
              <a:rPr lang="en-CH" sz="3600" dirty="0"/>
              <a:t>CDR: FCC-hh Parameter Table (100km, 100TeV)</a:t>
            </a:r>
          </a:p>
        </p:txBody>
      </p:sp>
      <p:sp>
        <p:nvSpPr>
          <p:cNvPr id="3" name="Content Placeholder 2">
            <a:extLst>
              <a:ext uri="{FF2B5EF4-FFF2-40B4-BE49-F238E27FC236}">
                <a16:creationId xmlns:a16="http://schemas.microsoft.com/office/drawing/2014/main" id="{4EA3EE3D-E9C5-CB4D-8C40-BA066481BE38}"/>
              </a:ext>
            </a:extLst>
          </p:cNvPr>
          <p:cNvSpPr>
            <a:spLocks noGrp="1"/>
          </p:cNvSpPr>
          <p:nvPr>
            <p:ph idx="1"/>
          </p:nvPr>
        </p:nvSpPr>
        <p:spPr>
          <a:xfrm>
            <a:off x="5910281" y="699549"/>
            <a:ext cx="3067181" cy="2390178"/>
          </a:xfrm>
        </p:spPr>
        <p:txBody>
          <a:bodyPr>
            <a:normAutofit fontScale="92500" lnSpcReduction="10000"/>
          </a:bodyPr>
          <a:lstStyle/>
          <a:p>
            <a:r>
              <a:rPr lang="en-CH" sz="2000" dirty="0"/>
              <a:t>E</a:t>
            </a:r>
            <a:r>
              <a:rPr lang="en-CH" sz="2000" baseline="-25000" dirty="0"/>
              <a:t>cm</a:t>
            </a:r>
            <a:r>
              <a:rPr lang="en-CH" sz="2000" dirty="0"/>
              <a:t> = 100 TeV</a:t>
            </a:r>
          </a:p>
          <a:p>
            <a:r>
              <a:rPr lang="en-CH" sz="2000" dirty="0"/>
              <a:t>~100 km circumference</a:t>
            </a:r>
          </a:p>
          <a:p>
            <a:r>
              <a:rPr lang="en-CH" sz="2000" dirty="0"/>
              <a:t>𝓛 = 30 x 10</a:t>
            </a:r>
            <a:r>
              <a:rPr lang="en-CH" sz="2000" baseline="30000" dirty="0"/>
              <a:t>34 </a:t>
            </a:r>
            <a:r>
              <a:rPr lang="en-CH" sz="2000" dirty="0"/>
              <a:t>cm</a:t>
            </a:r>
            <a:r>
              <a:rPr lang="en-CH" sz="2000" baseline="30000" dirty="0"/>
              <a:t>-2</a:t>
            </a:r>
            <a:r>
              <a:rPr lang="en-CH" sz="2000" dirty="0"/>
              <a:t>s</a:t>
            </a:r>
            <a:r>
              <a:rPr lang="en-CH" sz="2000" baseline="30000" dirty="0"/>
              <a:t>-1</a:t>
            </a:r>
            <a:endParaRPr lang="en-CH" sz="2000" dirty="0"/>
          </a:p>
          <a:p>
            <a:r>
              <a:rPr lang="en-CH" sz="2000" dirty="0"/>
              <a:t> </a:t>
            </a:r>
            <a:r>
              <a:rPr lang="en-CH" sz="2800" dirty="0"/>
              <a:t>∫</a:t>
            </a:r>
            <a:r>
              <a:rPr lang="en-CH" sz="2000" dirty="0"/>
              <a:t>𝓛 = 30 ab</a:t>
            </a:r>
            <a:r>
              <a:rPr lang="en-CH" sz="2000" baseline="30000" dirty="0"/>
              <a:t>-1 </a:t>
            </a:r>
            <a:endParaRPr lang="en-CH" sz="2000" dirty="0"/>
          </a:p>
          <a:p>
            <a:r>
              <a:rPr lang="en-CH" sz="2000" dirty="0"/>
              <a:t>31 GHz pp collisions</a:t>
            </a:r>
          </a:p>
          <a:p>
            <a:r>
              <a:rPr lang="en-CH" sz="2000" dirty="0"/>
              <a:t>Pile-up &lt;µ&gt; ≈ 1000</a:t>
            </a:r>
          </a:p>
          <a:p>
            <a:r>
              <a:rPr lang="en-CH" sz="2000" dirty="0"/>
              <a:t>4 THz of charged tracks</a:t>
            </a:r>
          </a:p>
        </p:txBody>
      </p:sp>
      <p:sp>
        <p:nvSpPr>
          <p:cNvPr id="4" name="Footer Placeholder 3">
            <a:extLst>
              <a:ext uri="{FF2B5EF4-FFF2-40B4-BE49-F238E27FC236}">
                <a16:creationId xmlns:a16="http://schemas.microsoft.com/office/drawing/2014/main" id="{6BD2F6EC-49DC-6C45-9787-C28E2462457E}"/>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4A4AB837-D263-0043-96DF-640DE7455F31}"/>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B0CE4DE7-8F03-9246-BF04-372D07C8C64A}"/>
              </a:ext>
            </a:extLst>
          </p:cNvPr>
          <p:cNvSpPr>
            <a:spLocks noGrp="1"/>
          </p:cNvSpPr>
          <p:nvPr>
            <p:ph type="sldNum" sz="quarter" idx="12"/>
          </p:nvPr>
        </p:nvSpPr>
        <p:spPr/>
        <p:txBody>
          <a:bodyPr/>
          <a:lstStyle/>
          <a:p>
            <a:fld id="{50FBCA65-25DC-8649-AF55-14151E10B8BF}" type="slidenum">
              <a:rPr lang="en-US" smtClean="0"/>
              <a:pPr/>
              <a:t>36</a:t>
            </a:fld>
            <a:endParaRPr lang="en-US" dirty="0"/>
          </a:p>
        </p:txBody>
      </p:sp>
      <p:pic>
        <p:nvPicPr>
          <p:cNvPr id="7" name="Picture 6">
            <a:extLst>
              <a:ext uri="{FF2B5EF4-FFF2-40B4-BE49-F238E27FC236}">
                <a16:creationId xmlns:a16="http://schemas.microsoft.com/office/drawing/2014/main" id="{AB0DA255-8E48-6643-A341-92E0618B3EFE}"/>
              </a:ext>
            </a:extLst>
          </p:cNvPr>
          <p:cNvPicPr>
            <a:picLocks noChangeAspect="1"/>
          </p:cNvPicPr>
          <p:nvPr/>
        </p:nvPicPr>
        <p:blipFill rotWithShape="1">
          <a:blip r:embed="rId2"/>
          <a:srcRect b="56818"/>
          <a:stretch/>
        </p:blipFill>
        <p:spPr>
          <a:xfrm>
            <a:off x="0" y="754597"/>
            <a:ext cx="5910281" cy="3672408"/>
          </a:xfrm>
          <a:prstGeom prst="rect">
            <a:avLst/>
          </a:prstGeom>
        </p:spPr>
      </p:pic>
      <p:sp>
        <p:nvSpPr>
          <p:cNvPr id="8" name="Rectangle 7">
            <a:extLst>
              <a:ext uri="{FF2B5EF4-FFF2-40B4-BE49-F238E27FC236}">
                <a16:creationId xmlns:a16="http://schemas.microsoft.com/office/drawing/2014/main" id="{F90E48EF-BCF1-FA4B-AF6E-0C4FBC0413AA}"/>
              </a:ext>
            </a:extLst>
          </p:cNvPr>
          <p:cNvSpPr/>
          <p:nvPr/>
        </p:nvSpPr>
        <p:spPr>
          <a:xfrm>
            <a:off x="125506" y="1210235"/>
            <a:ext cx="5647765" cy="152400"/>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DC5E4F66-89C7-764D-998B-50DA7A0AFD1B}"/>
              </a:ext>
            </a:extLst>
          </p:cNvPr>
          <p:cNvSpPr/>
          <p:nvPr/>
        </p:nvSpPr>
        <p:spPr>
          <a:xfrm>
            <a:off x="125504" y="1371600"/>
            <a:ext cx="5647765" cy="152400"/>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150216FE-DEB6-9748-9143-81A39CC0B4DA}"/>
              </a:ext>
            </a:extLst>
          </p:cNvPr>
          <p:cNvSpPr/>
          <p:nvPr/>
        </p:nvSpPr>
        <p:spPr>
          <a:xfrm>
            <a:off x="125501" y="2043957"/>
            <a:ext cx="5647765" cy="152400"/>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4683F29D-9C66-B540-91E8-A5336B755432}"/>
              </a:ext>
            </a:extLst>
          </p:cNvPr>
          <p:cNvSpPr/>
          <p:nvPr/>
        </p:nvSpPr>
        <p:spPr>
          <a:xfrm>
            <a:off x="125502" y="1532968"/>
            <a:ext cx="5647765" cy="152400"/>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Rectangle 11">
            <a:extLst>
              <a:ext uri="{FF2B5EF4-FFF2-40B4-BE49-F238E27FC236}">
                <a16:creationId xmlns:a16="http://schemas.microsoft.com/office/drawing/2014/main" id="{F95F8324-EE98-374F-B6A1-4D5B4F0585D7}"/>
              </a:ext>
            </a:extLst>
          </p:cNvPr>
          <p:cNvSpPr/>
          <p:nvPr/>
        </p:nvSpPr>
        <p:spPr>
          <a:xfrm>
            <a:off x="125500" y="2716314"/>
            <a:ext cx="5647765" cy="152400"/>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 name="Rectangle 12">
            <a:extLst>
              <a:ext uri="{FF2B5EF4-FFF2-40B4-BE49-F238E27FC236}">
                <a16:creationId xmlns:a16="http://schemas.microsoft.com/office/drawing/2014/main" id="{C6F08428-085A-1C40-8F88-C3C200D45A0B}"/>
              </a:ext>
            </a:extLst>
          </p:cNvPr>
          <p:cNvSpPr/>
          <p:nvPr/>
        </p:nvSpPr>
        <p:spPr>
          <a:xfrm>
            <a:off x="125498" y="2877677"/>
            <a:ext cx="5647765" cy="152400"/>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662B8209-10B9-C743-B2EC-552411E0699C}"/>
              </a:ext>
            </a:extLst>
          </p:cNvPr>
          <p:cNvSpPr/>
          <p:nvPr/>
        </p:nvSpPr>
        <p:spPr>
          <a:xfrm>
            <a:off x="125502" y="3890691"/>
            <a:ext cx="5647765" cy="152400"/>
          </a:xfrm>
          <a:prstGeom prst="rect">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6" name="TextBox 15">
            <a:extLst>
              <a:ext uri="{FF2B5EF4-FFF2-40B4-BE49-F238E27FC236}">
                <a16:creationId xmlns:a16="http://schemas.microsoft.com/office/drawing/2014/main" id="{8236E795-EB76-3EB0-9A8B-56087420CD0C}"/>
              </a:ext>
            </a:extLst>
          </p:cNvPr>
          <p:cNvSpPr txBox="1"/>
          <p:nvPr/>
        </p:nvSpPr>
        <p:spPr>
          <a:xfrm>
            <a:off x="5910280" y="3089728"/>
            <a:ext cx="3067181" cy="175432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CH" b="1" dirty="0"/>
              <a:t>Parameters</a:t>
            </a:r>
            <a:r>
              <a:rPr lang="en-CH" dirty="0"/>
              <a:t> for the scenario presented in the </a:t>
            </a:r>
            <a:r>
              <a:rPr lang="en-CH" b="1" dirty="0"/>
              <a:t>FCC CDR</a:t>
            </a:r>
          </a:p>
          <a:p>
            <a:r>
              <a:rPr lang="en-CH" dirty="0"/>
              <a:t>As shown before now there are </a:t>
            </a:r>
            <a:r>
              <a:rPr lang="en-CH" b="1" dirty="0"/>
              <a:t>several different scenarios</a:t>
            </a:r>
          </a:p>
          <a:p>
            <a:r>
              <a:rPr lang="en-CH" b="1" dirty="0"/>
              <a:t>Exact values </a:t>
            </a:r>
            <a:r>
              <a:rPr lang="en-CH" dirty="0"/>
              <a:t>will</a:t>
            </a:r>
            <a:r>
              <a:rPr lang="en-CH" b="1" dirty="0"/>
              <a:t> depend on the chosen scenario</a:t>
            </a:r>
            <a:endParaRPr lang="en-CH" dirty="0"/>
          </a:p>
        </p:txBody>
      </p:sp>
    </p:spTree>
    <p:extLst>
      <p:ext uri="{BB962C8B-B14F-4D97-AF65-F5344CB8AC3E}">
        <p14:creationId xmlns:p14="http://schemas.microsoft.com/office/powerpoint/2010/main" val="9876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37E4-2107-0B49-BF25-A172C23163E5}"/>
              </a:ext>
            </a:extLst>
          </p:cNvPr>
          <p:cNvSpPr>
            <a:spLocks noGrp="1"/>
          </p:cNvSpPr>
          <p:nvPr>
            <p:ph type="title"/>
          </p:nvPr>
        </p:nvSpPr>
        <p:spPr/>
        <p:txBody>
          <a:bodyPr>
            <a:noAutofit/>
          </a:bodyPr>
          <a:lstStyle/>
          <a:p>
            <a:r>
              <a:rPr lang="en-CH" sz="3600" dirty="0"/>
              <a:t>Timing Information for Vertex Reconstruction</a:t>
            </a:r>
          </a:p>
        </p:txBody>
      </p:sp>
      <p:sp>
        <p:nvSpPr>
          <p:cNvPr id="3" name="Content Placeholder 2">
            <a:extLst>
              <a:ext uri="{FF2B5EF4-FFF2-40B4-BE49-F238E27FC236}">
                <a16:creationId xmlns:a16="http://schemas.microsoft.com/office/drawing/2014/main" id="{67427CCF-6CCB-204F-8C88-DF605FF3CDFA}"/>
              </a:ext>
            </a:extLst>
          </p:cNvPr>
          <p:cNvSpPr>
            <a:spLocks noGrp="1"/>
          </p:cNvSpPr>
          <p:nvPr>
            <p:ph idx="1"/>
          </p:nvPr>
        </p:nvSpPr>
        <p:spPr>
          <a:xfrm>
            <a:off x="183270" y="737788"/>
            <a:ext cx="4786554" cy="4034482"/>
          </a:xfrm>
        </p:spPr>
        <p:txBody>
          <a:bodyPr>
            <a:normAutofit/>
          </a:bodyPr>
          <a:lstStyle/>
          <a:p>
            <a:r>
              <a:rPr lang="en-CH" sz="2000" b="1" dirty="0"/>
              <a:t>Goal is to identify the primary vertex!</a:t>
            </a:r>
          </a:p>
          <a:p>
            <a:r>
              <a:rPr lang="en-CH" sz="2000" b="1" dirty="0"/>
              <a:t>Effective pile-up: </a:t>
            </a:r>
            <a:r>
              <a:rPr lang="en-CH" sz="2000" dirty="0"/>
              <a:t>number of vertices compatible with reconstructed tracks (95%CL)</a:t>
            </a:r>
          </a:p>
          <a:p>
            <a:pPr lvl="1"/>
            <a:r>
              <a:rPr lang="en-CH" sz="1800" dirty="0"/>
              <a:t>Eff. </a:t>
            </a:r>
            <a:r>
              <a:rPr lang="en-GB" sz="1800" dirty="0"/>
              <a:t>p</a:t>
            </a:r>
            <a:r>
              <a:rPr lang="en-CH" sz="1800" dirty="0"/>
              <a:t>ile-up = 1: Indication for unambiguous primary vertex identification</a:t>
            </a:r>
          </a:p>
          <a:p>
            <a:r>
              <a:rPr lang="en-CH" sz="2000" b="1" dirty="0"/>
              <a:t>Example:</a:t>
            </a:r>
            <a:r>
              <a:rPr lang="en-CH" sz="2000" dirty="0"/>
              <a:t> eff. </a:t>
            </a:r>
            <a:r>
              <a:rPr lang="en-GB" sz="2000" dirty="0"/>
              <a:t>p</a:t>
            </a:r>
            <a:r>
              <a:rPr lang="en-CH" sz="2000" dirty="0"/>
              <a:t>ile-up = 1 for p</a:t>
            </a:r>
            <a:r>
              <a:rPr lang="en-CH" sz="2000" baseline="-25000" dirty="0"/>
              <a:t>T </a:t>
            </a:r>
            <a:r>
              <a:rPr lang="en-CH" sz="2000" dirty="0"/>
              <a:t>= 5GeV:</a:t>
            </a:r>
          </a:p>
          <a:p>
            <a:pPr lvl="1"/>
            <a:r>
              <a:rPr lang="en-US" sz="1800" dirty="0" err="1"/>
              <a:t>η</a:t>
            </a:r>
            <a:r>
              <a:rPr lang="en-US" sz="1800" dirty="0"/>
              <a:t> &lt; |2| without timing (---)</a:t>
            </a:r>
          </a:p>
          <a:p>
            <a:pPr lvl="1"/>
            <a:r>
              <a:rPr lang="en-US" sz="1800" dirty="0" err="1"/>
              <a:t>η</a:t>
            </a:r>
            <a:r>
              <a:rPr lang="en-US" sz="1800" dirty="0"/>
              <a:t> &lt; |3.5| with 2</a:t>
            </a:r>
            <a:r>
              <a:rPr lang="en-CH" sz="1800" dirty="0"/>
              <a:t>5ps timing accuracy </a:t>
            </a:r>
            <a:r>
              <a:rPr lang="en-US" sz="1800" dirty="0"/>
              <a:t>(</a:t>
            </a:r>
            <a:r>
              <a:rPr lang="en-US" sz="1800" dirty="0">
                <a:solidFill>
                  <a:srgbClr val="FF0000"/>
                </a:solidFill>
              </a:rPr>
              <a:t>---</a:t>
            </a:r>
            <a:r>
              <a:rPr lang="en-US" sz="1800" dirty="0"/>
              <a:t>)</a:t>
            </a:r>
            <a:endParaRPr lang="en-CH" sz="1800" dirty="0"/>
          </a:p>
          <a:p>
            <a:pPr lvl="1"/>
            <a:r>
              <a:rPr lang="en-US" sz="1800" dirty="0" err="1"/>
              <a:t>η</a:t>
            </a:r>
            <a:r>
              <a:rPr lang="en-US" sz="1800" dirty="0"/>
              <a:t> &lt; |4.5| with </a:t>
            </a:r>
            <a:r>
              <a:rPr lang="en-CH" sz="1800" dirty="0"/>
              <a:t>5ps timing accuracy </a:t>
            </a:r>
            <a:r>
              <a:rPr lang="en-US" sz="1800" dirty="0"/>
              <a:t>(</a:t>
            </a:r>
            <a:r>
              <a:rPr lang="en-US" sz="1800" dirty="0">
                <a:solidFill>
                  <a:srgbClr val="1E30DC"/>
                </a:solidFill>
              </a:rPr>
              <a:t>---</a:t>
            </a:r>
            <a:r>
              <a:rPr lang="en-US" sz="1800" dirty="0"/>
              <a:t>)</a:t>
            </a:r>
            <a:endParaRPr lang="en-CH" sz="1800" dirty="0">
              <a:sym typeface="Wingdings" pitchFamily="2" charset="2"/>
            </a:endParaRPr>
          </a:p>
          <a:p>
            <a:r>
              <a:rPr lang="en-CH" sz="2000" b="1" dirty="0">
                <a:sym typeface="Wingdings" pitchFamily="2" charset="2"/>
              </a:rPr>
              <a:t> Very challenging!</a:t>
            </a:r>
            <a:r>
              <a:rPr lang="en-CH" sz="2000" b="1" dirty="0"/>
              <a:t> </a:t>
            </a:r>
          </a:p>
        </p:txBody>
      </p:sp>
      <p:sp>
        <p:nvSpPr>
          <p:cNvPr id="4" name="Footer Placeholder 3">
            <a:extLst>
              <a:ext uri="{FF2B5EF4-FFF2-40B4-BE49-F238E27FC236}">
                <a16:creationId xmlns:a16="http://schemas.microsoft.com/office/drawing/2014/main" id="{31C624A3-12C8-D849-A100-21FA5462CC01}"/>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29212B9C-0034-164A-AFB8-F113FF59E63D}"/>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E4C4AEF9-6C15-F245-B17D-C23DA0BFCE6E}"/>
              </a:ext>
            </a:extLst>
          </p:cNvPr>
          <p:cNvSpPr>
            <a:spLocks noGrp="1"/>
          </p:cNvSpPr>
          <p:nvPr>
            <p:ph type="sldNum" sz="quarter" idx="12"/>
          </p:nvPr>
        </p:nvSpPr>
        <p:spPr/>
        <p:txBody>
          <a:bodyPr/>
          <a:lstStyle/>
          <a:p>
            <a:fld id="{50FBCA65-25DC-8649-AF55-14151E10B8BF}" type="slidenum">
              <a:rPr lang="en-US" smtClean="0"/>
              <a:pPr/>
              <a:t>37</a:t>
            </a:fld>
            <a:endParaRPr lang="en-US" dirty="0"/>
          </a:p>
        </p:txBody>
      </p:sp>
      <p:pic>
        <p:nvPicPr>
          <p:cNvPr id="7" name="Picture 6">
            <a:extLst>
              <a:ext uri="{FF2B5EF4-FFF2-40B4-BE49-F238E27FC236}">
                <a16:creationId xmlns:a16="http://schemas.microsoft.com/office/drawing/2014/main" id="{1BA4BEA0-F66A-DE4E-80CD-BC5B20AD099C}"/>
              </a:ext>
            </a:extLst>
          </p:cNvPr>
          <p:cNvPicPr>
            <a:picLocks noChangeAspect="1"/>
          </p:cNvPicPr>
          <p:nvPr/>
        </p:nvPicPr>
        <p:blipFill>
          <a:blip r:embed="rId2"/>
          <a:stretch>
            <a:fillRect/>
          </a:stretch>
        </p:blipFill>
        <p:spPr>
          <a:xfrm>
            <a:off x="5017909" y="737788"/>
            <a:ext cx="4126091" cy="2642347"/>
          </a:xfrm>
          <a:prstGeom prst="rect">
            <a:avLst/>
          </a:prstGeom>
        </p:spPr>
      </p:pic>
      <p:pic>
        <p:nvPicPr>
          <p:cNvPr id="8" name="Picture 7">
            <a:extLst>
              <a:ext uri="{FF2B5EF4-FFF2-40B4-BE49-F238E27FC236}">
                <a16:creationId xmlns:a16="http://schemas.microsoft.com/office/drawing/2014/main" id="{5A30576A-ED25-CF49-9AD9-BFFB6E141571}"/>
              </a:ext>
            </a:extLst>
          </p:cNvPr>
          <p:cNvPicPr>
            <a:picLocks noChangeAspect="1"/>
          </p:cNvPicPr>
          <p:nvPr/>
        </p:nvPicPr>
        <p:blipFill rotWithShape="1">
          <a:blip r:embed="rId3"/>
          <a:srcRect r="56323"/>
          <a:stretch/>
        </p:blipFill>
        <p:spPr>
          <a:xfrm>
            <a:off x="4814047" y="3281387"/>
            <a:ext cx="1714500" cy="1612291"/>
          </a:xfrm>
          <a:prstGeom prst="rect">
            <a:avLst/>
          </a:prstGeom>
        </p:spPr>
      </p:pic>
      <p:pic>
        <p:nvPicPr>
          <p:cNvPr id="9" name="Picture 8">
            <a:extLst>
              <a:ext uri="{FF2B5EF4-FFF2-40B4-BE49-F238E27FC236}">
                <a16:creationId xmlns:a16="http://schemas.microsoft.com/office/drawing/2014/main" id="{DDE1B0A7-A0A5-9C40-8A6D-76B64000193C}"/>
              </a:ext>
            </a:extLst>
          </p:cNvPr>
          <p:cNvPicPr>
            <a:picLocks noChangeAspect="1"/>
          </p:cNvPicPr>
          <p:nvPr/>
        </p:nvPicPr>
        <p:blipFill>
          <a:blip r:embed="rId4"/>
          <a:stretch>
            <a:fillRect/>
          </a:stretch>
        </p:blipFill>
        <p:spPr>
          <a:xfrm>
            <a:off x="6542695" y="3388372"/>
            <a:ext cx="2551307" cy="1419524"/>
          </a:xfrm>
          <a:prstGeom prst="rect">
            <a:avLst/>
          </a:prstGeom>
        </p:spPr>
      </p:pic>
      <p:sp>
        <p:nvSpPr>
          <p:cNvPr id="10" name="TextBox 9">
            <a:extLst>
              <a:ext uri="{FF2B5EF4-FFF2-40B4-BE49-F238E27FC236}">
                <a16:creationId xmlns:a16="http://schemas.microsoft.com/office/drawing/2014/main" id="{1EBA222A-1EBD-7546-9151-27EC18774E06}"/>
              </a:ext>
            </a:extLst>
          </p:cNvPr>
          <p:cNvSpPr txBox="1"/>
          <p:nvPr/>
        </p:nvSpPr>
        <p:spPr>
          <a:xfrm>
            <a:off x="7349163" y="4613752"/>
            <a:ext cx="1324189" cy="307777"/>
          </a:xfrm>
          <a:prstGeom prst="rect">
            <a:avLst/>
          </a:prstGeom>
          <a:noFill/>
        </p:spPr>
        <p:txBody>
          <a:bodyPr wrap="square" rtlCol="0">
            <a:spAutoFit/>
          </a:bodyPr>
          <a:lstStyle/>
          <a:p>
            <a:r>
              <a:rPr lang="en-CH" sz="1400" dirty="0"/>
              <a:t>ATLAS HL-LHC</a:t>
            </a:r>
          </a:p>
        </p:txBody>
      </p:sp>
    </p:spTree>
    <p:extLst>
      <p:ext uri="{BB962C8B-B14F-4D97-AF65-F5344CB8AC3E}">
        <p14:creationId xmlns:p14="http://schemas.microsoft.com/office/powerpoint/2010/main" val="148958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BA00D-BC42-E349-8512-E44C9D18F494}"/>
              </a:ext>
            </a:extLst>
          </p:cNvPr>
          <p:cNvSpPr>
            <a:spLocks noGrp="1"/>
          </p:cNvSpPr>
          <p:nvPr>
            <p:ph type="title"/>
          </p:nvPr>
        </p:nvSpPr>
        <p:spPr/>
        <p:txBody>
          <a:bodyPr>
            <a:noAutofit/>
          </a:bodyPr>
          <a:lstStyle/>
          <a:p>
            <a:r>
              <a:rPr lang="en-CH" sz="3600" dirty="0"/>
              <a:t>Challenges for the Tracker – R&amp;D Needs</a:t>
            </a:r>
          </a:p>
        </p:txBody>
      </p:sp>
      <p:sp>
        <p:nvSpPr>
          <p:cNvPr id="3" name="Content Placeholder 2">
            <a:extLst>
              <a:ext uri="{FF2B5EF4-FFF2-40B4-BE49-F238E27FC236}">
                <a16:creationId xmlns:a16="http://schemas.microsoft.com/office/drawing/2014/main" id="{CB6253BB-9DC6-C34D-8777-DA6412082E31}"/>
              </a:ext>
            </a:extLst>
          </p:cNvPr>
          <p:cNvSpPr>
            <a:spLocks noGrp="1"/>
          </p:cNvSpPr>
          <p:nvPr>
            <p:ph idx="1"/>
          </p:nvPr>
        </p:nvSpPr>
        <p:spPr>
          <a:xfrm>
            <a:off x="116434" y="727741"/>
            <a:ext cx="7688060" cy="4206987"/>
          </a:xfrm>
        </p:spPr>
        <p:txBody>
          <a:bodyPr>
            <a:normAutofit/>
          </a:bodyPr>
          <a:lstStyle/>
          <a:p>
            <a:r>
              <a:rPr lang="en-GB" sz="1100" b="1" dirty="0"/>
              <a:t>Radiation hardness:</a:t>
            </a:r>
          </a:p>
          <a:p>
            <a:pPr lvl="1"/>
            <a:r>
              <a:rPr lang="en-GB" sz="1000" b="1" dirty="0"/>
              <a:t>Radius</a:t>
            </a:r>
            <a:r>
              <a:rPr lang="en-CH" sz="1000" b="1" dirty="0"/>
              <a:t> &gt; 30cm: Existing technologies are applicable</a:t>
            </a:r>
            <a:endParaRPr lang="en-CH" sz="1000" b="1" dirty="0">
              <a:sym typeface="Wingdings" pitchFamily="2" charset="2"/>
            </a:endParaRPr>
          </a:p>
          <a:p>
            <a:pPr lvl="1"/>
            <a:r>
              <a:rPr lang="en-CH" sz="1000" b="1" dirty="0">
                <a:sym typeface="Wingdings" pitchFamily="2" charset="2"/>
              </a:rPr>
              <a:t>Radius &lt; 30cm: Radiation challenge has to be solved</a:t>
            </a:r>
            <a:endParaRPr lang="en-CH" sz="1000" b="1" dirty="0"/>
          </a:p>
          <a:p>
            <a:pPr lvl="2"/>
            <a:r>
              <a:rPr lang="en-CH" sz="900" dirty="0"/>
              <a:t>Ultra-rad. hardness of sensors and chip: up to 10</a:t>
            </a:r>
            <a:r>
              <a:rPr lang="en-CH" sz="900" baseline="30000" dirty="0"/>
              <a:t>18</a:t>
            </a:r>
            <a:r>
              <a:rPr lang="en-CH" sz="900" dirty="0"/>
              <a:t>cm</a:t>
            </a:r>
            <a:r>
              <a:rPr lang="en-CH" sz="900" baseline="30000" dirty="0"/>
              <a:t>-2</a:t>
            </a:r>
            <a:r>
              <a:rPr lang="en-CH" sz="900" dirty="0"/>
              <a:t> 1 MeV n.eq. fluence, TID of 300MGy</a:t>
            </a:r>
            <a:endParaRPr lang="en-GB" sz="900" dirty="0"/>
          </a:p>
          <a:p>
            <a:r>
              <a:rPr lang="en-CH" sz="1100" b="1" dirty="0"/>
              <a:t>Timing </a:t>
            </a:r>
            <a:r>
              <a:rPr lang="en-CH" sz="1100" dirty="0"/>
              <a:t>of tracks at the &lt;10ps level</a:t>
            </a:r>
          </a:p>
          <a:p>
            <a:pPr lvl="1"/>
            <a:r>
              <a:rPr lang="en-CH" sz="1000" dirty="0"/>
              <a:t>Either timing measurement of each pixel </a:t>
            </a:r>
            <a:r>
              <a:rPr lang="en-CH" sz="1000" dirty="0">
                <a:sym typeface="Wingdings" pitchFamily="2" charset="2"/>
              </a:rPr>
              <a:t>or d</a:t>
            </a:r>
            <a:r>
              <a:rPr lang="en-CH" sz="1000" dirty="0"/>
              <a:t>edicated timing layers</a:t>
            </a:r>
          </a:p>
          <a:p>
            <a:pPr lvl="1"/>
            <a:r>
              <a:rPr lang="en-CH" sz="1000" dirty="0"/>
              <a:t>LGAD for timing O(30ps) achieved, ultra-thin LGADs ≤ 10ps</a:t>
            </a:r>
          </a:p>
          <a:p>
            <a:pPr lvl="2"/>
            <a:r>
              <a:rPr lang="en-CH" sz="900" dirty="0">
                <a:sym typeface="Wingdings" pitchFamily="2" charset="2"/>
              </a:rPr>
              <a:t>Improve rad. tolerance, now up to 2x10</a:t>
            </a:r>
            <a:r>
              <a:rPr lang="en-CH" sz="900" baseline="30000" dirty="0">
                <a:sym typeface="Wingdings" pitchFamily="2" charset="2"/>
              </a:rPr>
              <a:t>15 </a:t>
            </a:r>
            <a:r>
              <a:rPr lang="en-CH" sz="900" dirty="0">
                <a:sym typeface="Wingdings" pitchFamily="2" charset="2"/>
              </a:rPr>
              <a:t>n/cm</a:t>
            </a:r>
            <a:r>
              <a:rPr lang="en-CH" sz="900" baseline="30000" dirty="0">
                <a:sym typeface="Wingdings" pitchFamily="2" charset="2"/>
              </a:rPr>
              <a:t>2</a:t>
            </a:r>
            <a:r>
              <a:rPr lang="en-CH" sz="900" dirty="0">
                <a:sym typeface="Wingdings" pitchFamily="2" charset="2"/>
              </a:rPr>
              <a:t> (esp. gain layer, admixture of doping elements) </a:t>
            </a:r>
          </a:p>
          <a:p>
            <a:pPr lvl="2"/>
            <a:r>
              <a:rPr lang="en-CH" sz="900" dirty="0">
                <a:sym typeface="Wingdings" pitchFamily="2" charset="2"/>
              </a:rPr>
              <a:t>Limited to relatively large cells due to inefficient collection at pad edges  smaller cell sizes </a:t>
            </a:r>
          </a:p>
          <a:p>
            <a:pPr lvl="1"/>
            <a:r>
              <a:rPr lang="en-CH" sz="1000" dirty="0"/>
              <a:t>3D Pixel technology </a:t>
            </a:r>
            <a:r>
              <a:rPr lang="en-CH" sz="1000" dirty="0">
                <a:sym typeface="Wingdings" pitchFamily="2" charset="2"/>
              </a:rPr>
              <a:t> radiation tolerance up to 3x10</a:t>
            </a:r>
            <a:r>
              <a:rPr lang="en-CH" sz="1000" baseline="30000" dirty="0">
                <a:sym typeface="Wingdings" pitchFamily="2" charset="2"/>
              </a:rPr>
              <a:t>16</a:t>
            </a:r>
            <a:r>
              <a:rPr lang="en-CH" sz="1000" dirty="0">
                <a:sym typeface="Wingdings" pitchFamily="2" charset="2"/>
              </a:rPr>
              <a:t> neutrons/cm</a:t>
            </a:r>
            <a:r>
              <a:rPr lang="en-CH" sz="1000" baseline="30000" dirty="0">
                <a:sym typeface="Wingdings" pitchFamily="2" charset="2"/>
              </a:rPr>
              <a:t>2</a:t>
            </a:r>
            <a:r>
              <a:rPr lang="en-CH" sz="1000" dirty="0">
                <a:sym typeface="Wingdings" pitchFamily="2" charset="2"/>
              </a:rPr>
              <a:t> demonstrated, timing O(30ps)</a:t>
            </a:r>
          </a:p>
          <a:p>
            <a:pPr lvl="1"/>
            <a:r>
              <a:rPr lang="en-CH" sz="1000" dirty="0"/>
              <a:t>R&amp;D on new technologies to achieve &lt;10ps timing resolution</a:t>
            </a:r>
          </a:p>
          <a:p>
            <a:r>
              <a:rPr lang="en-CH" sz="1100" b="1" dirty="0"/>
              <a:t>Low material</a:t>
            </a:r>
          </a:p>
          <a:p>
            <a:pPr lvl="1"/>
            <a:r>
              <a:rPr lang="en-GB" sz="1000" b="1" dirty="0"/>
              <a:t>Monolithic designs with integrated sensor and readout</a:t>
            </a:r>
            <a:r>
              <a:rPr lang="en-GB" sz="1000" dirty="0"/>
              <a:t> (e.g. MAPS) </a:t>
            </a:r>
          </a:p>
          <a:p>
            <a:pPr lvl="2"/>
            <a:r>
              <a:rPr lang="en-CH" sz="900" dirty="0">
                <a:sym typeface="Wingdings" pitchFamily="2" charset="2"/>
              </a:rPr>
              <a:t> </a:t>
            </a:r>
            <a:r>
              <a:rPr lang="en-CH" sz="900" dirty="0"/>
              <a:t>R&amp;D on improving radiation hardness to make it compatible with </a:t>
            </a:r>
            <a:r>
              <a:rPr lang="en-CH" sz="900" b="1" dirty="0"/>
              <a:t>outer layers </a:t>
            </a:r>
            <a:r>
              <a:rPr lang="en-CH" sz="900" dirty="0"/>
              <a:t>of future tracker.</a:t>
            </a:r>
          </a:p>
          <a:p>
            <a:pPr lvl="1"/>
            <a:r>
              <a:rPr lang="en-CH" sz="1000" b="1" dirty="0"/>
              <a:t>Outer layers: </a:t>
            </a:r>
            <a:r>
              <a:rPr lang="en-CH" sz="1000" dirty="0"/>
              <a:t>waver scale CMOS sensors (potential to reduce power consumption and low-material)</a:t>
            </a:r>
          </a:p>
          <a:p>
            <a:r>
              <a:rPr lang="en-CH" sz="1100" b="1" dirty="0"/>
              <a:t>Integration problems to be solved</a:t>
            </a:r>
            <a:r>
              <a:rPr lang="en-CH" sz="1100" dirty="0"/>
              <a:t>: </a:t>
            </a:r>
          </a:p>
          <a:p>
            <a:pPr lvl="1"/>
            <a:r>
              <a:rPr lang="en-CH" sz="1000" dirty="0"/>
              <a:t>Huge amount of data produced (1000TByte/s)</a:t>
            </a:r>
          </a:p>
          <a:p>
            <a:pPr lvl="1"/>
            <a:r>
              <a:rPr lang="en-CH" sz="1000" dirty="0">
                <a:sym typeface="Wingdings" pitchFamily="2" charset="2"/>
              </a:rPr>
              <a:t>Power needs of sensors, FE-chips and optical links critical </a:t>
            </a:r>
          </a:p>
          <a:p>
            <a:pPr lvl="1"/>
            <a:r>
              <a:rPr lang="en-GB" sz="1000" dirty="0"/>
              <a:t>Low-mass detector system integration: integrated services, power management, cooling, data flow, and multiplexing.</a:t>
            </a:r>
            <a:endParaRPr lang="en-CH" sz="1400" dirty="0">
              <a:sym typeface="Wingdings" pitchFamily="2" charset="2"/>
            </a:endParaRPr>
          </a:p>
          <a:p>
            <a:r>
              <a:rPr lang="en-CH" sz="1100" b="1" dirty="0">
                <a:sym typeface="Wingdings" pitchFamily="2" charset="2"/>
              </a:rPr>
              <a:t>New sensor materials? </a:t>
            </a:r>
            <a:r>
              <a:rPr lang="en-CH" sz="1100" dirty="0">
                <a:sym typeface="Wingdings" pitchFamily="2" charset="2"/>
              </a:rPr>
              <a:t>E.g. to work at room temperature?</a:t>
            </a:r>
          </a:p>
          <a:p>
            <a:r>
              <a:rPr lang="en-CH" sz="1100" b="1" dirty="0">
                <a:sym typeface="Wingdings" pitchFamily="2" charset="2"/>
              </a:rPr>
              <a:t>Far future: </a:t>
            </a:r>
            <a:r>
              <a:rPr lang="en-CH" sz="1100" dirty="0">
                <a:sym typeface="Wingdings" pitchFamily="2" charset="2"/>
              </a:rPr>
              <a:t>R&amp;D on </a:t>
            </a:r>
            <a:r>
              <a:rPr lang="en-GB" sz="1100" dirty="0">
                <a:sym typeface="Wingdings" pitchFamily="2" charset="2"/>
              </a:rPr>
              <a:t>mass-minimized, or irreducible-mass tracker  mass budget is reduced to the active mass of the sensor</a:t>
            </a:r>
          </a:p>
        </p:txBody>
      </p:sp>
      <p:sp>
        <p:nvSpPr>
          <p:cNvPr id="4" name="Footer Placeholder 3">
            <a:extLst>
              <a:ext uri="{FF2B5EF4-FFF2-40B4-BE49-F238E27FC236}">
                <a16:creationId xmlns:a16="http://schemas.microsoft.com/office/drawing/2014/main" id="{4196D530-8F64-AA4F-9F97-2C2147D4E53F}"/>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F08B58F8-F2F0-2341-897C-6EEE0984D0D2}"/>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C236596F-39C4-8A43-BB23-6256EB10E197}"/>
              </a:ext>
            </a:extLst>
          </p:cNvPr>
          <p:cNvSpPr>
            <a:spLocks noGrp="1"/>
          </p:cNvSpPr>
          <p:nvPr>
            <p:ph type="sldNum" sz="quarter" idx="12"/>
          </p:nvPr>
        </p:nvSpPr>
        <p:spPr/>
        <p:txBody>
          <a:bodyPr/>
          <a:lstStyle/>
          <a:p>
            <a:fld id="{50FBCA65-25DC-8649-AF55-14151E10B8BF}" type="slidenum">
              <a:rPr lang="en-US" smtClean="0"/>
              <a:pPr/>
              <a:t>38</a:t>
            </a:fld>
            <a:endParaRPr lang="en-US" dirty="0"/>
          </a:p>
        </p:txBody>
      </p:sp>
      <p:pic>
        <p:nvPicPr>
          <p:cNvPr id="8" name="Picture 7">
            <a:extLst>
              <a:ext uri="{FF2B5EF4-FFF2-40B4-BE49-F238E27FC236}">
                <a16:creationId xmlns:a16="http://schemas.microsoft.com/office/drawing/2014/main" id="{F360675D-1254-D84C-A09C-737092B9B206}"/>
              </a:ext>
            </a:extLst>
          </p:cNvPr>
          <p:cNvPicPr>
            <a:picLocks noChangeAspect="1"/>
          </p:cNvPicPr>
          <p:nvPr/>
        </p:nvPicPr>
        <p:blipFill>
          <a:blip r:embed="rId2"/>
          <a:stretch>
            <a:fillRect/>
          </a:stretch>
        </p:blipFill>
        <p:spPr>
          <a:xfrm>
            <a:off x="6324164" y="2404166"/>
            <a:ext cx="2703402" cy="1379048"/>
          </a:xfrm>
          <a:prstGeom prst="rect">
            <a:avLst/>
          </a:prstGeom>
        </p:spPr>
      </p:pic>
      <p:sp>
        <p:nvSpPr>
          <p:cNvPr id="10" name="TextBox 9">
            <a:extLst>
              <a:ext uri="{FF2B5EF4-FFF2-40B4-BE49-F238E27FC236}">
                <a16:creationId xmlns:a16="http://schemas.microsoft.com/office/drawing/2014/main" id="{2CCFD919-A303-EF43-9C25-F39E2958A56D}"/>
              </a:ext>
            </a:extLst>
          </p:cNvPr>
          <p:cNvSpPr txBox="1"/>
          <p:nvPr/>
        </p:nvSpPr>
        <p:spPr>
          <a:xfrm>
            <a:off x="7445359" y="3778985"/>
            <a:ext cx="718270" cy="261610"/>
          </a:xfrm>
          <a:prstGeom prst="rect">
            <a:avLst/>
          </a:prstGeom>
          <a:noFill/>
        </p:spPr>
        <p:txBody>
          <a:bodyPr wrap="square" rtlCol="0">
            <a:spAutoFit/>
          </a:bodyPr>
          <a:lstStyle/>
          <a:p>
            <a:r>
              <a:rPr lang="en-CH" sz="1100" dirty="0"/>
              <a:t>LGAD</a:t>
            </a:r>
          </a:p>
        </p:txBody>
      </p:sp>
      <p:pic>
        <p:nvPicPr>
          <p:cNvPr id="15" name="Picture 14">
            <a:extLst>
              <a:ext uri="{FF2B5EF4-FFF2-40B4-BE49-F238E27FC236}">
                <a16:creationId xmlns:a16="http://schemas.microsoft.com/office/drawing/2014/main" id="{CA7922E5-64AE-8349-9B47-2C96D9D60A35}"/>
              </a:ext>
            </a:extLst>
          </p:cNvPr>
          <p:cNvPicPr>
            <a:picLocks noChangeAspect="1"/>
          </p:cNvPicPr>
          <p:nvPr/>
        </p:nvPicPr>
        <p:blipFill>
          <a:blip r:embed="rId3"/>
          <a:stretch>
            <a:fillRect/>
          </a:stretch>
        </p:blipFill>
        <p:spPr>
          <a:xfrm>
            <a:off x="6239934" y="624847"/>
            <a:ext cx="2788792" cy="1424930"/>
          </a:xfrm>
          <a:prstGeom prst="rect">
            <a:avLst/>
          </a:prstGeom>
        </p:spPr>
      </p:pic>
      <p:sp>
        <p:nvSpPr>
          <p:cNvPr id="16" name="TextBox 15">
            <a:extLst>
              <a:ext uri="{FF2B5EF4-FFF2-40B4-BE49-F238E27FC236}">
                <a16:creationId xmlns:a16="http://schemas.microsoft.com/office/drawing/2014/main" id="{11FE748B-8DE7-F647-9759-9EE2C71569B6}"/>
              </a:ext>
            </a:extLst>
          </p:cNvPr>
          <p:cNvSpPr txBox="1"/>
          <p:nvPr/>
        </p:nvSpPr>
        <p:spPr>
          <a:xfrm>
            <a:off x="6847739" y="1902467"/>
            <a:ext cx="2129722" cy="261610"/>
          </a:xfrm>
          <a:prstGeom prst="rect">
            <a:avLst/>
          </a:prstGeom>
          <a:noFill/>
        </p:spPr>
        <p:txBody>
          <a:bodyPr wrap="square" rtlCol="0">
            <a:spAutoFit/>
          </a:bodyPr>
          <a:lstStyle/>
          <a:p>
            <a:r>
              <a:rPr lang="en-CH" sz="1100" dirty="0"/>
              <a:t>3D Pixel (</a:t>
            </a:r>
            <a:r>
              <a:rPr lang="en-GB" sz="1100" dirty="0">
                <a:hlinkClick r:id="rId4"/>
              </a:rPr>
              <a:t>arXiv:1806.01435</a:t>
            </a:r>
            <a:r>
              <a:rPr lang="en-GB" sz="1100" dirty="0"/>
              <a:t>)</a:t>
            </a:r>
            <a:endParaRPr lang="en-CH" sz="1100" dirty="0"/>
          </a:p>
        </p:txBody>
      </p:sp>
    </p:spTree>
    <p:extLst>
      <p:ext uri="{BB962C8B-B14F-4D97-AF65-F5344CB8AC3E}">
        <p14:creationId xmlns:p14="http://schemas.microsoft.com/office/powerpoint/2010/main" val="2794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2D3F-9989-F44C-9360-0300164F3E47}"/>
              </a:ext>
            </a:extLst>
          </p:cNvPr>
          <p:cNvSpPr>
            <a:spLocks noGrp="1"/>
          </p:cNvSpPr>
          <p:nvPr>
            <p:ph type="title"/>
          </p:nvPr>
        </p:nvSpPr>
        <p:spPr/>
        <p:txBody>
          <a:bodyPr>
            <a:noAutofit/>
          </a:bodyPr>
          <a:lstStyle/>
          <a:p>
            <a:r>
              <a:rPr lang="en-CH" sz="2800" dirty="0"/>
              <a:t>Challenges for the Magnet System – R&amp;D Needs </a:t>
            </a:r>
          </a:p>
        </p:txBody>
      </p:sp>
      <p:sp>
        <p:nvSpPr>
          <p:cNvPr id="3" name="Content Placeholder 2">
            <a:extLst>
              <a:ext uri="{FF2B5EF4-FFF2-40B4-BE49-F238E27FC236}">
                <a16:creationId xmlns:a16="http://schemas.microsoft.com/office/drawing/2014/main" id="{26CE81AF-6DA1-B34A-975D-92C50C914438}"/>
              </a:ext>
            </a:extLst>
          </p:cNvPr>
          <p:cNvSpPr>
            <a:spLocks noGrp="1"/>
          </p:cNvSpPr>
          <p:nvPr>
            <p:ph idx="1"/>
          </p:nvPr>
        </p:nvSpPr>
        <p:spPr>
          <a:xfrm>
            <a:off x="183268" y="1210428"/>
            <a:ext cx="8794193" cy="3453669"/>
          </a:xfrm>
        </p:spPr>
        <p:txBody>
          <a:bodyPr>
            <a:normAutofit fontScale="70000" lnSpcReduction="20000"/>
          </a:bodyPr>
          <a:lstStyle/>
          <a:p>
            <a:r>
              <a:rPr lang="en-GB" dirty="0"/>
              <a:t>New orders of magnitude of </a:t>
            </a:r>
            <a:r>
              <a:rPr lang="en-GB" b="1" dirty="0"/>
              <a:t>stored energy</a:t>
            </a:r>
            <a:r>
              <a:rPr lang="en-GB" dirty="0"/>
              <a:t>!</a:t>
            </a:r>
          </a:p>
          <a:p>
            <a:r>
              <a:rPr lang="en-GB" b="1" dirty="0"/>
              <a:t>R&amp;D needs (4T, r = 5m, length ≈ 20m): </a:t>
            </a:r>
            <a:r>
              <a:rPr lang="en-GB" dirty="0"/>
              <a:t>Conductor development, powering and quench protection, coil windings pre-stressing, conduction cooling techniques and force transfer to cryostat and neighbouring systems. </a:t>
            </a:r>
          </a:p>
          <a:p>
            <a:r>
              <a:rPr lang="en-GB" b="1" dirty="0"/>
              <a:t>R&amp;D needs</a:t>
            </a:r>
            <a:r>
              <a:rPr lang="en-GB" dirty="0"/>
              <a:t> for the ultra-thin and radiation transparent solenoids: Study the limits of high yield strength Al stabilized </a:t>
            </a:r>
            <a:r>
              <a:rPr lang="en-GB" dirty="0" err="1"/>
              <a:t>NbTi</a:t>
            </a:r>
            <a:r>
              <a:rPr lang="en-GB" dirty="0"/>
              <a:t>/Cu conductor and its cold mass technology affecting the feasibility of the concept of such a challenging magnet.</a:t>
            </a:r>
          </a:p>
          <a:p>
            <a:r>
              <a:rPr lang="en-GB" b="1" dirty="0"/>
              <a:t>Low material cryostats</a:t>
            </a:r>
            <a:r>
              <a:rPr lang="en-GB" dirty="0"/>
              <a:t>, Al-alloy honeycomb or composite material (carbon-fibre)</a:t>
            </a:r>
            <a:endParaRPr lang="en-CH" dirty="0"/>
          </a:p>
        </p:txBody>
      </p:sp>
      <p:sp>
        <p:nvSpPr>
          <p:cNvPr id="4" name="Footer Placeholder 3">
            <a:extLst>
              <a:ext uri="{FF2B5EF4-FFF2-40B4-BE49-F238E27FC236}">
                <a16:creationId xmlns:a16="http://schemas.microsoft.com/office/drawing/2014/main" id="{311AC47B-192C-D54E-AEC6-73C1C2A1115D}"/>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45828889-2F4C-804E-B4CA-C6E62E2285F6}"/>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26AFD6D3-509B-2849-8955-1026B2D5080B}"/>
              </a:ext>
            </a:extLst>
          </p:cNvPr>
          <p:cNvSpPr>
            <a:spLocks noGrp="1"/>
          </p:cNvSpPr>
          <p:nvPr>
            <p:ph type="sldNum" sz="quarter" idx="12"/>
          </p:nvPr>
        </p:nvSpPr>
        <p:spPr/>
        <p:txBody>
          <a:bodyPr/>
          <a:lstStyle/>
          <a:p>
            <a:fld id="{50FBCA65-25DC-8649-AF55-14151E10B8BF}" type="slidenum">
              <a:rPr lang="en-US" smtClean="0"/>
              <a:pPr/>
              <a:t>39</a:t>
            </a:fld>
            <a:endParaRPr lang="en-US" dirty="0"/>
          </a:p>
        </p:txBody>
      </p:sp>
    </p:spTree>
    <p:extLst>
      <p:ext uri="{BB962C8B-B14F-4D97-AF65-F5344CB8AC3E}">
        <p14:creationId xmlns:p14="http://schemas.microsoft.com/office/powerpoint/2010/main" val="348669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CA93-3040-198A-F0E5-A75BF0EC90E1}"/>
              </a:ext>
            </a:extLst>
          </p:cNvPr>
          <p:cNvSpPr>
            <a:spLocks noGrp="1"/>
          </p:cNvSpPr>
          <p:nvPr>
            <p:ph type="title"/>
          </p:nvPr>
        </p:nvSpPr>
        <p:spPr/>
        <p:txBody>
          <a:bodyPr>
            <a:noAutofit/>
          </a:bodyPr>
          <a:lstStyle/>
          <a:p>
            <a:r>
              <a:rPr lang="en-GB" sz="3400" kern="0" dirty="0">
                <a:latin typeface="Calibri" panose="020F0502020204030204" pitchFamily="34" charset="0"/>
                <a:cs typeface="Calibri" panose="020F0502020204030204" pitchFamily="34" charset="0"/>
              </a:rPr>
              <a:t>Feasibility Study Report Published in March 2025 </a:t>
            </a:r>
            <a:endParaRPr lang="en-CH" sz="3400" dirty="0"/>
          </a:p>
        </p:txBody>
      </p:sp>
      <p:sp>
        <p:nvSpPr>
          <p:cNvPr id="4" name="Footer Placeholder 3">
            <a:extLst>
              <a:ext uri="{FF2B5EF4-FFF2-40B4-BE49-F238E27FC236}">
                <a16:creationId xmlns:a16="http://schemas.microsoft.com/office/drawing/2014/main" id="{4364E75D-74FB-7A2C-551E-E9EDE8CB454E}"/>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C3D3BEC5-981D-D8ED-A784-210BE12DA4AF}"/>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C92EE83F-D16B-DE11-36A4-93F33A972B5A}"/>
              </a:ext>
            </a:extLst>
          </p:cNvPr>
          <p:cNvSpPr>
            <a:spLocks noGrp="1"/>
          </p:cNvSpPr>
          <p:nvPr>
            <p:ph type="sldNum" sz="quarter" idx="12"/>
          </p:nvPr>
        </p:nvSpPr>
        <p:spPr/>
        <p:txBody>
          <a:bodyPr/>
          <a:lstStyle/>
          <a:p>
            <a:fld id="{50FBCA65-25DC-8649-AF55-14151E10B8BF}" type="slidenum">
              <a:rPr lang="en-US" smtClean="0"/>
              <a:pPr/>
              <a:t>4</a:t>
            </a:fld>
            <a:endParaRPr lang="en-US" dirty="0"/>
          </a:p>
        </p:txBody>
      </p:sp>
      <p:sp>
        <p:nvSpPr>
          <p:cNvPr id="7" name="Google Shape;106;p1">
            <a:extLst>
              <a:ext uri="{FF2B5EF4-FFF2-40B4-BE49-F238E27FC236}">
                <a16:creationId xmlns:a16="http://schemas.microsoft.com/office/drawing/2014/main" id="{5ACCAB4D-2E22-0C43-75DB-AE317BDE2ED6}"/>
              </a:ext>
            </a:extLst>
          </p:cNvPr>
          <p:cNvSpPr txBox="1"/>
          <p:nvPr/>
        </p:nvSpPr>
        <p:spPr>
          <a:xfrm>
            <a:off x="497499" y="3644023"/>
            <a:ext cx="8087702" cy="496259"/>
          </a:xfrm>
          <a:prstGeom prst="rect">
            <a:avLst/>
          </a:prstGeom>
          <a:noFill/>
          <a:ln>
            <a:noFill/>
          </a:ln>
        </p:spPr>
        <p:txBody>
          <a:bodyPr spcFirstLastPara="1" wrap="square" lIns="68569" tIns="34275" rIns="68569" bIns="34275" anchor="t" anchorCtr="0">
            <a:spAutoFit/>
          </a:bodyPr>
          <a:lstStyle/>
          <a:p>
            <a:pPr>
              <a:lnSpc>
                <a:spcPct val="185000"/>
              </a:lnSpc>
              <a:buClr>
                <a:srgbClr val="0F124A"/>
              </a:buClr>
              <a:buSzPts val="2000"/>
            </a:pPr>
            <a:r>
              <a:rPr lang="en-US" sz="1500" dirty="0">
                <a:solidFill>
                  <a:srgbClr val="0F124A"/>
                </a:solidFill>
                <a:latin typeface="Arial"/>
                <a:ea typeface="Arial"/>
                <a:cs typeface="Arial"/>
                <a:sym typeface="Arial"/>
              </a:rPr>
              <a:t>prepared with Overleaf submitted for publication to EPJ (Springer-Nature) – FCCIS members</a:t>
            </a:r>
            <a:endParaRPr sz="1500" dirty="0">
              <a:solidFill>
                <a:srgbClr val="0F124A"/>
              </a:solidFill>
              <a:latin typeface="Arial"/>
              <a:ea typeface="Arial"/>
              <a:cs typeface="Arial"/>
              <a:sym typeface="Arial"/>
            </a:endParaRPr>
          </a:p>
        </p:txBody>
      </p:sp>
      <p:sp>
        <p:nvSpPr>
          <p:cNvPr id="8" name="Google Shape;107;p1">
            <a:extLst>
              <a:ext uri="{FF2B5EF4-FFF2-40B4-BE49-F238E27FC236}">
                <a16:creationId xmlns:a16="http://schemas.microsoft.com/office/drawing/2014/main" id="{7087E233-32D1-6781-4F0C-5C1DEF69524B}"/>
              </a:ext>
            </a:extLst>
          </p:cNvPr>
          <p:cNvSpPr txBox="1"/>
          <p:nvPr/>
        </p:nvSpPr>
        <p:spPr>
          <a:xfrm>
            <a:off x="404270" y="2288286"/>
            <a:ext cx="8325158" cy="495811"/>
          </a:xfrm>
          <a:prstGeom prst="rect">
            <a:avLst/>
          </a:prstGeom>
          <a:solidFill>
            <a:srgbClr val="2026A1"/>
          </a:solidFill>
          <a:ln>
            <a:noFill/>
          </a:ln>
        </p:spPr>
        <p:txBody>
          <a:bodyPr spcFirstLastPara="1" wrap="square" lIns="68569" tIns="34275" rIns="68569" bIns="34275" anchor="t" anchorCtr="0">
            <a:spAutoFit/>
          </a:bodyPr>
          <a:lstStyle/>
          <a:p>
            <a:pPr algn="ctr">
              <a:lnSpc>
                <a:spcPct val="132142"/>
              </a:lnSpc>
              <a:buClr>
                <a:srgbClr val="FFFF00"/>
              </a:buClr>
              <a:buSzPts val="2800"/>
            </a:pPr>
            <a:r>
              <a:rPr lang="en-US" sz="2100" b="1" dirty="0">
                <a:solidFill>
                  <a:srgbClr val="FFFF00"/>
                </a:solidFill>
                <a:latin typeface="Arial"/>
                <a:ea typeface="Arial"/>
                <a:cs typeface="Arial"/>
                <a:sym typeface="Arial"/>
              </a:rPr>
              <a:t>Input for the Update of European Strategy for Particle Physics</a:t>
            </a:r>
            <a:endParaRPr sz="2100" b="1" dirty="0">
              <a:solidFill>
                <a:srgbClr val="FFFF00"/>
              </a:solidFill>
              <a:latin typeface="Arial"/>
              <a:ea typeface="Arial"/>
              <a:cs typeface="Arial"/>
              <a:sym typeface="Arial"/>
            </a:endParaRPr>
          </a:p>
        </p:txBody>
      </p:sp>
      <p:pic>
        <p:nvPicPr>
          <p:cNvPr id="9" name="Google Shape;108;p1">
            <a:extLst>
              <a:ext uri="{FF2B5EF4-FFF2-40B4-BE49-F238E27FC236}">
                <a16:creationId xmlns:a16="http://schemas.microsoft.com/office/drawing/2014/main" id="{18401960-B8BF-785A-9805-4B31F2E0991E}"/>
              </a:ext>
            </a:extLst>
          </p:cNvPr>
          <p:cNvPicPr preferRelativeResize="0"/>
          <p:nvPr/>
        </p:nvPicPr>
        <p:blipFill rotWithShape="1">
          <a:blip r:embed="rId2">
            <a:alphaModFix/>
          </a:blip>
          <a:srcRect/>
          <a:stretch/>
        </p:blipFill>
        <p:spPr>
          <a:xfrm>
            <a:off x="826816" y="4198078"/>
            <a:ext cx="1922240" cy="578025"/>
          </a:xfrm>
          <a:prstGeom prst="rect">
            <a:avLst/>
          </a:prstGeom>
          <a:noFill/>
          <a:ln>
            <a:noFill/>
          </a:ln>
        </p:spPr>
      </p:pic>
      <p:pic>
        <p:nvPicPr>
          <p:cNvPr id="10" name="Google Shape;109;p1" descr="Publish agreement with Springer Nature ...">
            <a:extLst>
              <a:ext uri="{FF2B5EF4-FFF2-40B4-BE49-F238E27FC236}">
                <a16:creationId xmlns:a16="http://schemas.microsoft.com/office/drawing/2014/main" id="{88496882-AAA6-8ACE-8F5E-7A1463D7B934}"/>
              </a:ext>
            </a:extLst>
          </p:cNvPr>
          <p:cNvPicPr preferRelativeResize="0"/>
          <p:nvPr/>
        </p:nvPicPr>
        <p:blipFill rotWithShape="1">
          <a:blip r:embed="rId3">
            <a:alphaModFix/>
          </a:blip>
          <a:srcRect/>
          <a:stretch/>
        </p:blipFill>
        <p:spPr>
          <a:xfrm>
            <a:off x="6954095" y="4207774"/>
            <a:ext cx="1422609" cy="642563"/>
          </a:xfrm>
          <a:prstGeom prst="rect">
            <a:avLst/>
          </a:prstGeom>
          <a:noFill/>
          <a:ln>
            <a:noFill/>
          </a:ln>
        </p:spPr>
      </p:pic>
      <p:pic>
        <p:nvPicPr>
          <p:cNvPr id="11" name="Google Shape;110;p1" descr="European Physical Journal - Wikipedia">
            <a:extLst>
              <a:ext uri="{FF2B5EF4-FFF2-40B4-BE49-F238E27FC236}">
                <a16:creationId xmlns:a16="http://schemas.microsoft.com/office/drawing/2014/main" id="{46040246-EDF2-E5A7-6AA7-FA454FF22E73}"/>
              </a:ext>
            </a:extLst>
          </p:cNvPr>
          <p:cNvPicPr preferRelativeResize="0"/>
          <p:nvPr/>
        </p:nvPicPr>
        <p:blipFill rotWithShape="1">
          <a:blip r:embed="rId4">
            <a:alphaModFix/>
          </a:blip>
          <a:srcRect/>
          <a:stretch/>
        </p:blipFill>
        <p:spPr>
          <a:xfrm>
            <a:off x="5126387" y="4217473"/>
            <a:ext cx="1163264" cy="642563"/>
          </a:xfrm>
          <a:prstGeom prst="rect">
            <a:avLst/>
          </a:prstGeom>
          <a:noFill/>
          <a:ln>
            <a:noFill/>
          </a:ln>
        </p:spPr>
      </p:pic>
      <p:pic>
        <p:nvPicPr>
          <p:cNvPr id="12" name="Google Shape;111;p1" descr="A black background with a black square&#10;&#10;Description automatically generated with medium confidence">
            <a:extLst>
              <a:ext uri="{FF2B5EF4-FFF2-40B4-BE49-F238E27FC236}">
                <a16:creationId xmlns:a16="http://schemas.microsoft.com/office/drawing/2014/main" id="{63566482-B87B-B45F-DD14-EAE7223676A9}"/>
              </a:ext>
            </a:extLst>
          </p:cNvPr>
          <p:cNvPicPr preferRelativeResize="0"/>
          <p:nvPr/>
        </p:nvPicPr>
        <p:blipFill rotWithShape="1">
          <a:blip r:embed="rId5">
            <a:alphaModFix/>
          </a:blip>
          <a:srcRect/>
          <a:stretch/>
        </p:blipFill>
        <p:spPr>
          <a:xfrm>
            <a:off x="3052629" y="4207775"/>
            <a:ext cx="1735666" cy="558637"/>
          </a:xfrm>
          <a:prstGeom prst="rect">
            <a:avLst/>
          </a:prstGeom>
          <a:noFill/>
          <a:ln>
            <a:noFill/>
          </a:ln>
        </p:spPr>
      </p:pic>
      <p:sp>
        <p:nvSpPr>
          <p:cNvPr id="13" name="Google Shape;102;p1">
            <a:extLst>
              <a:ext uri="{FF2B5EF4-FFF2-40B4-BE49-F238E27FC236}">
                <a16:creationId xmlns:a16="http://schemas.microsoft.com/office/drawing/2014/main" id="{5C1EE032-BB6A-8242-046A-A046FAEB3038}"/>
              </a:ext>
            </a:extLst>
          </p:cNvPr>
          <p:cNvSpPr txBox="1"/>
          <p:nvPr/>
        </p:nvSpPr>
        <p:spPr>
          <a:xfrm>
            <a:off x="214571" y="703635"/>
            <a:ext cx="8790525" cy="4154953"/>
          </a:xfrm>
          <a:prstGeom prst="rect">
            <a:avLst/>
          </a:prstGeom>
          <a:noFill/>
          <a:ln>
            <a:noFill/>
          </a:ln>
        </p:spPr>
        <p:txBody>
          <a:bodyPr spcFirstLastPara="1" wrap="square" lIns="68569" tIns="34275" rIns="68569" bIns="34275" anchor="t" anchorCtr="0">
            <a:spAutoFit/>
          </a:bodyPr>
          <a:lstStyle/>
          <a:p>
            <a:pPr marL="105988">
              <a:buClr>
                <a:srgbClr val="0F124A"/>
              </a:buClr>
              <a:buSzPts val="1100"/>
            </a:pPr>
            <a:r>
              <a:rPr lang="en-US" sz="1800" b="1" u="sng" dirty="0" err="1">
                <a:solidFill>
                  <a:srgbClr val="0F124A"/>
                </a:solidFill>
                <a:latin typeface="Arial"/>
                <a:ea typeface="Arial"/>
                <a:cs typeface="Arial"/>
                <a:sym typeface="Arial"/>
              </a:rPr>
              <a:t>Structure:</a:t>
            </a:r>
            <a:r>
              <a:rPr lang="en-US" sz="1800" b="1" u="sng" dirty="0" err="1">
                <a:solidFill>
                  <a:srgbClr val="0F124A"/>
                </a:solidFill>
              </a:rPr>
              <a:t>Three</a:t>
            </a:r>
            <a:r>
              <a:rPr lang="en-US" sz="1800" b="1" u="sng" dirty="0">
                <a:solidFill>
                  <a:srgbClr val="0F124A"/>
                </a:solidFill>
                <a:latin typeface="Arial"/>
                <a:ea typeface="Arial"/>
                <a:cs typeface="Arial"/>
                <a:sym typeface="Arial"/>
              </a:rPr>
              <a:t> Volumes</a:t>
            </a:r>
            <a:endParaRPr sz="1013" dirty="0"/>
          </a:p>
          <a:p>
            <a:pPr marL="329183">
              <a:buClr>
                <a:srgbClr val="0F124A"/>
              </a:buClr>
              <a:buSzPts val="1300"/>
            </a:pPr>
            <a:endParaRPr sz="1050" i="1" dirty="0">
              <a:solidFill>
                <a:srgbClr val="0F124A"/>
              </a:solidFill>
              <a:latin typeface="Arial"/>
              <a:ea typeface="Arial"/>
              <a:cs typeface="Arial"/>
              <a:sym typeface="Arial"/>
            </a:endParaRPr>
          </a:p>
          <a:p>
            <a:pPr marL="534923" indent="-205739">
              <a:spcBef>
                <a:spcPts val="600"/>
              </a:spcBef>
              <a:buClr>
                <a:srgbClr val="0F124A"/>
              </a:buClr>
              <a:buSzPts val="1300"/>
              <a:buFont typeface="Arial"/>
              <a:buChar char="-"/>
            </a:pPr>
            <a:r>
              <a:rPr lang="en-US" sz="1800" b="1" i="1" dirty="0">
                <a:solidFill>
                  <a:srgbClr val="FF0000"/>
                </a:solidFill>
                <a:latin typeface="Arial"/>
                <a:ea typeface="Arial"/>
                <a:cs typeface="Arial"/>
                <a:sym typeface="Arial"/>
              </a:rPr>
              <a:t>Vol. 1: </a:t>
            </a:r>
            <a:r>
              <a:rPr lang="en-US" sz="1800" i="1" dirty="0">
                <a:solidFill>
                  <a:srgbClr val="FF0000"/>
                </a:solidFill>
                <a:latin typeface="Arial"/>
                <a:ea typeface="Arial"/>
                <a:cs typeface="Arial"/>
                <a:sym typeface="Arial"/>
              </a:rPr>
              <a:t>Physics, Experiments and </a:t>
            </a:r>
            <a:r>
              <a:rPr lang="en-US" sz="1800" i="1" dirty="0">
                <a:solidFill>
                  <a:srgbClr val="FF0000"/>
                </a:solidFill>
                <a:latin typeface="Arial" panose="020B0604020202020204" pitchFamily="34" charset="0"/>
                <a:ea typeface="Arial"/>
                <a:cs typeface="Arial" panose="020B0604020202020204" pitchFamily="34" charset="0"/>
                <a:sym typeface="Arial"/>
              </a:rPr>
              <a:t>Detectors </a:t>
            </a:r>
          </a:p>
          <a:p>
            <a:pPr marL="534923" indent="-205739">
              <a:spcBef>
                <a:spcPts val="600"/>
              </a:spcBef>
              <a:buClr>
                <a:srgbClr val="0F124A"/>
              </a:buClr>
              <a:buSzPts val="1300"/>
              <a:buFont typeface="Arial"/>
              <a:buChar char="-"/>
            </a:pPr>
            <a:r>
              <a:rPr lang="en-US" sz="1800" b="1" i="1" dirty="0">
                <a:solidFill>
                  <a:srgbClr val="00B050"/>
                </a:solidFill>
                <a:latin typeface="Arial" panose="020B0604020202020204" pitchFamily="34" charset="0"/>
                <a:ea typeface="Arial"/>
                <a:cs typeface="Arial" panose="020B0604020202020204" pitchFamily="34" charset="0"/>
                <a:sym typeface="Arial"/>
              </a:rPr>
              <a:t>Vol. 2: </a:t>
            </a:r>
            <a:r>
              <a:rPr lang="en-US" sz="1800" i="1" dirty="0">
                <a:solidFill>
                  <a:srgbClr val="00B050"/>
                </a:solidFill>
                <a:latin typeface="Arial" panose="020B0604020202020204" pitchFamily="34" charset="0"/>
                <a:ea typeface="Arial"/>
                <a:cs typeface="Arial" panose="020B0604020202020204" pitchFamily="34" charset="0"/>
                <a:sym typeface="Arial"/>
              </a:rPr>
              <a:t>Accelerators, Technical Infrastructures, Safety Concepts </a:t>
            </a:r>
          </a:p>
          <a:p>
            <a:pPr marL="534923" indent="-205739">
              <a:spcBef>
                <a:spcPts val="600"/>
              </a:spcBef>
              <a:buClr>
                <a:srgbClr val="0F124A"/>
              </a:buClr>
              <a:buSzPts val="1300"/>
              <a:buFont typeface="Arial"/>
              <a:buChar char="-"/>
            </a:pPr>
            <a:r>
              <a:rPr lang="en-US" sz="1800" b="1" i="1" dirty="0">
                <a:solidFill>
                  <a:srgbClr val="0000CC"/>
                </a:solidFill>
                <a:latin typeface="Arial" panose="020B0604020202020204" pitchFamily="34" charset="0"/>
                <a:ea typeface="Arial"/>
                <a:cs typeface="Arial" panose="020B0604020202020204" pitchFamily="34" charset="0"/>
                <a:sym typeface="Arial"/>
              </a:rPr>
              <a:t>Vol. 3: </a:t>
            </a:r>
            <a:r>
              <a:rPr lang="en-US" sz="1800" i="1" dirty="0">
                <a:solidFill>
                  <a:srgbClr val="0000CC"/>
                </a:solidFill>
                <a:latin typeface="Arial" panose="020B0604020202020204" pitchFamily="34" charset="0"/>
                <a:ea typeface="Arial"/>
                <a:cs typeface="Arial" panose="020B0604020202020204" pitchFamily="34" charset="0"/>
                <a:sym typeface="Arial"/>
              </a:rPr>
              <a:t>Civil Engineering, Implementation &amp; Sustainability</a:t>
            </a:r>
          </a:p>
          <a:p>
            <a:pPr marL="534923" indent="-205739">
              <a:spcBef>
                <a:spcPts val="600"/>
              </a:spcBef>
              <a:buClr>
                <a:srgbClr val="0F124A"/>
              </a:buClr>
              <a:buSzPts val="1300"/>
              <a:buFont typeface="Arial"/>
              <a:buChar char="-"/>
            </a:pPr>
            <a:endParaRPr lang="en-US" sz="1800" i="1" dirty="0">
              <a:solidFill>
                <a:srgbClr val="0000CC"/>
              </a:solidFill>
              <a:latin typeface="Arial" panose="020B0604020202020204" pitchFamily="34" charset="0"/>
              <a:ea typeface="Arial"/>
              <a:cs typeface="Arial" panose="020B0604020202020204" pitchFamily="34" charset="0"/>
              <a:sym typeface="Arial"/>
            </a:endParaRPr>
          </a:p>
          <a:p>
            <a:pPr marL="534923" indent="-205739">
              <a:spcBef>
                <a:spcPts val="600"/>
              </a:spcBef>
              <a:buClr>
                <a:srgbClr val="0F124A"/>
              </a:buClr>
              <a:buSzPts val="1300"/>
              <a:buFont typeface="Arial"/>
              <a:buChar char="-"/>
            </a:pPr>
            <a:endParaRPr lang="en-US" sz="1100" dirty="0">
              <a:latin typeface="Arial" panose="020B0604020202020204" pitchFamily="34" charset="0"/>
              <a:ea typeface="Arial"/>
              <a:cs typeface="Arial" panose="020B0604020202020204" pitchFamily="34" charset="0"/>
              <a:sym typeface="Arial"/>
            </a:endParaRPr>
          </a:p>
          <a:p>
            <a:pPr marL="534923" indent="-143827">
              <a:buClr>
                <a:srgbClr val="0F124A"/>
              </a:buClr>
              <a:buSzPts val="1300"/>
            </a:pPr>
            <a:endParaRPr lang="fr-CH" sz="900" i="1" dirty="0">
              <a:solidFill>
                <a:srgbClr val="0F124A"/>
              </a:solidFill>
              <a:latin typeface="Arial"/>
              <a:ea typeface="Arial"/>
              <a:cs typeface="Arial"/>
              <a:sym typeface="Arial"/>
            </a:endParaRPr>
          </a:p>
          <a:p>
            <a:pPr marL="534923" indent="-143827">
              <a:buClr>
                <a:srgbClr val="0F124A"/>
              </a:buClr>
              <a:buSzPts val="1300"/>
            </a:pPr>
            <a:r>
              <a:rPr lang="fr-CH" sz="900" i="1" dirty="0">
                <a:solidFill>
                  <a:srgbClr val="0F124A"/>
                </a:solidFill>
                <a:latin typeface="Arial"/>
                <a:ea typeface="Arial"/>
                <a:cs typeface="Arial"/>
                <a:sym typeface="Arial"/>
              </a:rPr>
              <a:t> </a:t>
            </a:r>
          </a:p>
          <a:p>
            <a:pPr marL="534923" indent="-143827">
              <a:buClr>
                <a:srgbClr val="0F124A"/>
              </a:buClr>
              <a:buSzPts val="1300"/>
            </a:pPr>
            <a:r>
              <a:rPr lang="en-US" sz="1800" noProof="1">
                <a:solidFill>
                  <a:srgbClr val="0F124A"/>
                </a:solidFill>
                <a:latin typeface="Arial"/>
                <a:ea typeface="Arial"/>
                <a:cs typeface="Arial"/>
                <a:sym typeface="Arial"/>
              </a:rPr>
              <a:t>Three FSR volumes &amp; other FCC-related input to 2025/26 European Strategy Update posted at </a:t>
            </a:r>
            <a:r>
              <a:rPr lang="en-US" sz="1800" noProof="1">
                <a:solidFill>
                  <a:schemeClr val="accent6">
                    <a:lumMod val="75000"/>
                    <a:lumOff val="25000"/>
                  </a:schemeClr>
                </a:solidFill>
                <a:latin typeface="Arial"/>
                <a:ea typeface="Arial"/>
                <a:cs typeface="Arial"/>
                <a:sym typeface="Arial"/>
                <a:hlinkClick r:id="rId6">
                  <a:extLst>
                    <a:ext uri="{A12FA001-AC4F-418D-AE19-62706E023703}">
                      <ahyp:hlinkClr xmlns:ahyp="http://schemas.microsoft.com/office/drawing/2018/hyperlinkcolor" val="tx"/>
                    </a:ext>
                  </a:extLst>
                </a:hlinkClick>
              </a:rPr>
              <a:t>https://indico.cern.ch/event/1534205/</a:t>
            </a:r>
            <a:r>
              <a:rPr lang="en-US" sz="1800" noProof="1">
                <a:solidFill>
                  <a:schemeClr val="accent6">
                    <a:lumMod val="75000"/>
                    <a:lumOff val="25000"/>
                  </a:schemeClr>
                </a:solidFill>
                <a:latin typeface="Arial"/>
                <a:ea typeface="Arial"/>
                <a:cs typeface="Arial"/>
                <a:sym typeface="Arial"/>
              </a:rPr>
              <a:t> </a:t>
            </a:r>
          </a:p>
          <a:p>
            <a:pPr marL="534923" indent="-143827">
              <a:buClr>
                <a:srgbClr val="0F124A"/>
              </a:buClr>
              <a:buSzPts val="1300"/>
            </a:pPr>
            <a:endParaRPr lang="en-US" sz="1500" i="1" noProof="1">
              <a:solidFill>
                <a:srgbClr val="0F124A"/>
              </a:solidFill>
              <a:latin typeface="Arial"/>
              <a:ea typeface="Arial"/>
              <a:cs typeface="Arial"/>
              <a:sym typeface="Arial"/>
            </a:endParaRPr>
          </a:p>
          <a:p>
            <a:pPr marL="329183">
              <a:buClr>
                <a:srgbClr val="0F124A"/>
              </a:buClr>
              <a:buSzPts val="1300"/>
            </a:pPr>
            <a:endParaRPr sz="1500" i="1" dirty="0">
              <a:solidFill>
                <a:srgbClr val="0F124A"/>
              </a:solidFill>
              <a:latin typeface="Arial"/>
              <a:ea typeface="Arial"/>
              <a:cs typeface="Arial"/>
              <a:sym typeface="Arial"/>
            </a:endParaRPr>
          </a:p>
          <a:p>
            <a:pPr marL="329183">
              <a:buClr>
                <a:srgbClr val="0F124A"/>
              </a:buClr>
              <a:buSzPts val="1300"/>
            </a:pPr>
            <a:endParaRPr sz="1500" i="1" dirty="0">
              <a:solidFill>
                <a:srgbClr val="0F124A"/>
              </a:solidFill>
              <a:latin typeface="Arial"/>
              <a:ea typeface="Arial"/>
              <a:cs typeface="Arial"/>
              <a:sym typeface="Arial"/>
            </a:endParaRPr>
          </a:p>
          <a:p>
            <a:pPr marL="329183">
              <a:buClr>
                <a:srgbClr val="0F124A"/>
              </a:buClr>
              <a:buSzPts val="1300"/>
            </a:pPr>
            <a:endParaRPr sz="1500" i="1" dirty="0">
              <a:solidFill>
                <a:srgbClr val="0F124A"/>
              </a:solidFill>
              <a:latin typeface="Arial"/>
              <a:ea typeface="Arial"/>
              <a:cs typeface="Arial"/>
              <a:sym typeface="Arial"/>
            </a:endParaRPr>
          </a:p>
          <a:p>
            <a:pPr marL="329183">
              <a:buClr>
                <a:srgbClr val="0F124A"/>
              </a:buClr>
              <a:buSzPts val="1300"/>
            </a:pPr>
            <a:endParaRPr sz="1500" i="1" dirty="0">
              <a:solidFill>
                <a:srgbClr val="0F124A"/>
              </a:solidFill>
              <a:latin typeface="Arial"/>
              <a:ea typeface="Arial"/>
              <a:cs typeface="Arial"/>
              <a:sym typeface="Arial"/>
            </a:endParaRPr>
          </a:p>
        </p:txBody>
      </p:sp>
    </p:spTree>
    <p:extLst>
      <p:ext uri="{BB962C8B-B14F-4D97-AF65-F5344CB8AC3E}">
        <p14:creationId xmlns:p14="http://schemas.microsoft.com/office/powerpoint/2010/main" val="313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90674AD-E382-764F-822A-989501B0DC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5747" y="636937"/>
            <a:ext cx="3784002" cy="1831129"/>
          </a:xfrm>
          <a:prstGeom prst="rect">
            <a:avLst/>
          </a:prstGeom>
        </p:spPr>
      </p:pic>
      <p:sp>
        <p:nvSpPr>
          <p:cNvPr id="2" name="Title 1"/>
          <p:cNvSpPr>
            <a:spLocks noGrp="1"/>
          </p:cNvSpPr>
          <p:nvPr>
            <p:ph type="title"/>
          </p:nvPr>
        </p:nvSpPr>
        <p:spPr/>
        <p:txBody>
          <a:bodyPr>
            <a:normAutofit fontScale="90000"/>
          </a:bodyPr>
          <a:lstStyle/>
          <a:p>
            <a:r>
              <a:rPr lang="en-US" dirty="0"/>
              <a:t>Electromagnetic Calorimeter (ECAL)</a:t>
            </a:r>
          </a:p>
        </p:txBody>
      </p:sp>
      <p:sp>
        <p:nvSpPr>
          <p:cNvPr id="4" name="Footer Placeholder 3"/>
          <p:cNvSpPr>
            <a:spLocks noGrp="1"/>
          </p:cNvSpPr>
          <p:nvPr>
            <p:ph type="ftr" sz="quarter" idx="11"/>
          </p:nvPr>
        </p:nvSpPr>
        <p:spPr/>
        <p:txBody>
          <a:bodyPr/>
          <a:lstStyle/>
          <a:p>
            <a:r>
              <a:rPr lang="en-US"/>
              <a:t>CEPC Workshop Barcelona — M. Aleksa (CERN)</a:t>
            </a:r>
            <a:endParaRPr lang="en-US" dirty="0"/>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40</a:t>
            </a:fld>
            <a:endParaRPr lang="en-US" dirty="0"/>
          </a:p>
        </p:txBody>
      </p:sp>
      <p:pic>
        <p:nvPicPr>
          <p:cNvPr id="12" name="Picture 11" descr="Faltova-ecal_fccBerli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70" y="634313"/>
            <a:ext cx="1744910" cy="1585315"/>
          </a:xfrm>
          <a:prstGeom prst="rect">
            <a:avLst/>
          </a:prstGeom>
        </p:spPr>
      </p:pic>
      <p:cxnSp>
        <p:nvCxnSpPr>
          <p:cNvPr id="14" name="Straight Connector 13"/>
          <p:cNvCxnSpPr>
            <a:cxnSpLocks/>
          </p:cNvCxnSpPr>
          <p:nvPr/>
        </p:nvCxnSpPr>
        <p:spPr>
          <a:xfrm flipV="1">
            <a:off x="1285461" y="947530"/>
            <a:ext cx="1208810" cy="3991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a:off x="1285461" y="1558023"/>
            <a:ext cx="1208810" cy="844884"/>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419401" y="2172977"/>
            <a:ext cx="897467" cy="369332"/>
          </a:xfrm>
          <a:prstGeom prst="rect">
            <a:avLst/>
          </a:prstGeom>
          <a:noFill/>
        </p:spPr>
        <p:txBody>
          <a:bodyPr wrap="square" rtlCol="0">
            <a:spAutoFit/>
          </a:bodyPr>
          <a:lstStyle/>
          <a:p>
            <a:r>
              <a:rPr lang="en-US" dirty="0"/>
              <a:t>ZOOM</a:t>
            </a:r>
          </a:p>
        </p:txBody>
      </p:sp>
      <p:pic>
        <p:nvPicPr>
          <p:cNvPr id="21" name="Picture 20">
            <a:extLst>
              <a:ext uri="{FF2B5EF4-FFF2-40B4-BE49-F238E27FC236}">
                <a16:creationId xmlns:a16="http://schemas.microsoft.com/office/drawing/2014/main" id="{6B3111F5-18AE-6545-BCD0-F15EE0F051C1}"/>
              </a:ext>
            </a:extLst>
          </p:cNvPr>
          <p:cNvPicPr>
            <a:picLocks noChangeAspect="1"/>
          </p:cNvPicPr>
          <p:nvPr/>
        </p:nvPicPr>
        <p:blipFill>
          <a:blip r:embed="rId5"/>
          <a:stretch>
            <a:fillRect/>
          </a:stretch>
        </p:blipFill>
        <p:spPr>
          <a:xfrm>
            <a:off x="7359980" y="657604"/>
            <a:ext cx="1784022" cy="1745303"/>
          </a:xfrm>
          <a:prstGeom prst="rect">
            <a:avLst/>
          </a:prstGeom>
        </p:spPr>
      </p:pic>
      <p:pic>
        <p:nvPicPr>
          <p:cNvPr id="22" name="Picture 21">
            <a:extLst>
              <a:ext uri="{FF2B5EF4-FFF2-40B4-BE49-F238E27FC236}">
                <a16:creationId xmlns:a16="http://schemas.microsoft.com/office/drawing/2014/main" id="{342F2AB7-C0F0-C84F-B9E8-940F5F8E14F2}"/>
              </a:ext>
            </a:extLst>
          </p:cNvPr>
          <p:cNvPicPr>
            <a:picLocks noChangeAspect="1"/>
          </p:cNvPicPr>
          <p:nvPr/>
        </p:nvPicPr>
        <p:blipFill>
          <a:blip r:embed="rId6"/>
          <a:stretch>
            <a:fillRect/>
          </a:stretch>
        </p:blipFill>
        <p:spPr>
          <a:xfrm>
            <a:off x="6567171" y="2402906"/>
            <a:ext cx="2512661" cy="2512661"/>
          </a:xfrm>
          <a:prstGeom prst="rect">
            <a:avLst/>
          </a:prstGeom>
        </p:spPr>
      </p:pic>
      <p:sp>
        <p:nvSpPr>
          <p:cNvPr id="24" name="Content Placeholder 7">
            <a:extLst>
              <a:ext uri="{FF2B5EF4-FFF2-40B4-BE49-F238E27FC236}">
                <a16:creationId xmlns:a16="http://schemas.microsoft.com/office/drawing/2014/main" id="{1DAF9220-701E-9649-8E18-7E6570455D6B}"/>
              </a:ext>
            </a:extLst>
          </p:cNvPr>
          <p:cNvSpPr txBox="1">
            <a:spLocks/>
          </p:cNvSpPr>
          <p:nvPr/>
        </p:nvSpPr>
        <p:spPr>
          <a:xfrm>
            <a:off x="7339522" y="3346132"/>
            <a:ext cx="1502726" cy="65449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t>Precision on Higgs self coupling 𝜆: </a:t>
            </a:r>
          </a:p>
          <a:p>
            <a:pPr marL="0" indent="0">
              <a:buNone/>
            </a:pPr>
            <a:r>
              <a:rPr lang="en-US" sz="1200" dirty="0" err="1"/>
              <a:t>δ</a:t>
            </a:r>
            <a:r>
              <a:rPr lang="en-US" sz="1200" dirty="0"/>
              <a:t>𝜆/𝜆 ≈7% </a:t>
            </a:r>
            <a:endParaRPr lang="en-US" sz="1100" dirty="0"/>
          </a:p>
        </p:txBody>
      </p:sp>
      <p:pic>
        <p:nvPicPr>
          <p:cNvPr id="19" name="Picture 18">
            <a:extLst>
              <a:ext uri="{FF2B5EF4-FFF2-40B4-BE49-F238E27FC236}">
                <a16:creationId xmlns:a16="http://schemas.microsoft.com/office/drawing/2014/main" id="{2FD8E3C9-A03C-DD47-9F04-1AF833D0A0DC}"/>
              </a:ext>
            </a:extLst>
          </p:cNvPr>
          <p:cNvPicPr>
            <a:picLocks noChangeAspect="1"/>
          </p:cNvPicPr>
          <p:nvPr/>
        </p:nvPicPr>
        <p:blipFill>
          <a:blip r:embed="rId7"/>
          <a:stretch>
            <a:fillRect/>
          </a:stretch>
        </p:blipFill>
        <p:spPr>
          <a:xfrm>
            <a:off x="5497081" y="657603"/>
            <a:ext cx="1842441" cy="1779117"/>
          </a:xfrm>
          <a:prstGeom prst="rect">
            <a:avLst/>
          </a:prstGeom>
        </p:spPr>
      </p:pic>
      <p:sp>
        <p:nvSpPr>
          <p:cNvPr id="3" name="Content Placeholder 2"/>
          <p:cNvSpPr>
            <a:spLocks noGrp="1"/>
          </p:cNvSpPr>
          <p:nvPr>
            <p:ph idx="1"/>
          </p:nvPr>
        </p:nvSpPr>
        <p:spPr>
          <a:xfrm>
            <a:off x="31741" y="2539503"/>
            <a:ext cx="6733494" cy="2177832"/>
          </a:xfrm>
        </p:spPr>
        <p:txBody>
          <a:bodyPr>
            <a:noAutofit/>
          </a:bodyPr>
          <a:lstStyle/>
          <a:p>
            <a:pPr marL="184150" indent="-184150">
              <a:lnSpc>
                <a:spcPct val="80000"/>
              </a:lnSpc>
            </a:pPr>
            <a:r>
              <a:rPr lang="en-US" sz="1200" b="1" dirty="0"/>
              <a:t>CDR Reference Detector: Performance &amp; radiation considerations </a:t>
            </a:r>
            <a:r>
              <a:rPr lang="en-US" sz="1200" b="1" dirty="0">
                <a:sym typeface="Wingdings" pitchFamily="2" charset="2"/>
              </a:rPr>
              <a:t> </a:t>
            </a:r>
            <a:r>
              <a:rPr lang="en-US" sz="1200" b="1" dirty="0" err="1"/>
              <a:t>LAr</a:t>
            </a:r>
            <a:r>
              <a:rPr lang="en-US" sz="1200" b="1" dirty="0"/>
              <a:t> ECAL, Pb absorbers </a:t>
            </a:r>
          </a:p>
          <a:p>
            <a:pPr marL="492125" lvl="1" indent="-223838">
              <a:lnSpc>
                <a:spcPct val="80000"/>
              </a:lnSpc>
            </a:pPr>
            <a:r>
              <a:rPr lang="en-US" sz="1100" dirty="0"/>
              <a:t>Options: </a:t>
            </a:r>
            <a:r>
              <a:rPr lang="en-US" sz="1100" dirty="0" err="1"/>
              <a:t>LKr</a:t>
            </a:r>
            <a:r>
              <a:rPr lang="en-US" sz="1100" dirty="0"/>
              <a:t> as active material, absorbers: W, Cu (for endcap HCAL and forward calorimeter)</a:t>
            </a:r>
          </a:p>
          <a:p>
            <a:pPr marL="184150" indent="-184150">
              <a:lnSpc>
                <a:spcPct val="80000"/>
              </a:lnSpc>
            </a:pPr>
            <a:r>
              <a:rPr lang="en-US" sz="1200" b="1" dirty="0"/>
              <a:t>Optimized for particle flow:</a:t>
            </a:r>
            <a:r>
              <a:rPr lang="en-US" sz="1200" dirty="0"/>
              <a:t> </a:t>
            </a:r>
            <a:r>
              <a:rPr lang="en-US" sz="1200" b="1" dirty="0"/>
              <a:t>larger longitudinal and transversal granularity </a:t>
            </a:r>
            <a:r>
              <a:rPr lang="en-US" sz="1200" dirty="0"/>
              <a:t>compared to ATLAS</a:t>
            </a:r>
            <a:endParaRPr lang="en-US" sz="1100" b="1" dirty="0"/>
          </a:p>
          <a:p>
            <a:pPr marL="492125" lvl="1" indent="-223838">
              <a:lnSpc>
                <a:spcPct val="80000"/>
              </a:lnSpc>
            </a:pPr>
            <a:r>
              <a:rPr lang="en-US" sz="1100" dirty="0"/>
              <a:t>8-10 longitudinal layers, fine lateral granularity (</a:t>
            </a:r>
            <a:r>
              <a:rPr lang="en-US" sz="1100" dirty="0" err="1"/>
              <a:t>Δη</a:t>
            </a:r>
            <a:r>
              <a:rPr lang="en-US" sz="1100" dirty="0"/>
              <a:t> x </a:t>
            </a:r>
            <a:r>
              <a:rPr lang="en-US" sz="1100" dirty="0" err="1"/>
              <a:t>Δφ</a:t>
            </a:r>
            <a:r>
              <a:rPr lang="en-US" sz="1100" dirty="0"/>
              <a:t> = 0.01 x 0.01, first layer </a:t>
            </a:r>
            <a:r>
              <a:rPr lang="en-US" sz="1100" dirty="0" err="1"/>
              <a:t>Δη</a:t>
            </a:r>
            <a:r>
              <a:rPr lang="en-US" sz="1100" dirty="0"/>
              <a:t>=0.0025), </a:t>
            </a:r>
          </a:p>
          <a:p>
            <a:pPr marL="492125" lvl="1" indent="-223838">
              <a:lnSpc>
                <a:spcPct val="80000"/>
              </a:lnSpc>
            </a:pPr>
            <a:r>
              <a:rPr lang="en-US" sz="1100" dirty="0">
                <a:sym typeface="Wingdings" pitchFamily="2" charset="2"/>
              </a:rPr>
              <a:t> </a:t>
            </a:r>
            <a:r>
              <a:rPr lang="en-US" sz="1100" dirty="0"/>
              <a:t>~2.5M read-out channels </a:t>
            </a:r>
          </a:p>
          <a:p>
            <a:pPr marL="184150" indent="-184150">
              <a:lnSpc>
                <a:spcPct val="80000"/>
              </a:lnSpc>
            </a:pPr>
            <a:r>
              <a:rPr lang="en-US" sz="1200" dirty="0"/>
              <a:t>Possible only with </a:t>
            </a:r>
            <a:r>
              <a:rPr lang="en-US" sz="1200" b="1" dirty="0"/>
              <a:t>straight multilayer electrodes</a:t>
            </a:r>
          </a:p>
          <a:p>
            <a:pPr marL="492125" lvl="1" indent="-223838">
              <a:lnSpc>
                <a:spcPct val="80000"/>
              </a:lnSpc>
            </a:pPr>
            <a:r>
              <a:rPr lang="en-US" sz="1100" dirty="0"/>
              <a:t>Inclined plates of absorber (Pb) + active material (</a:t>
            </a:r>
            <a:r>
              <a:rPr lang="en-US" sz="1100" dirty="0" err="1"/>
              <a:t>LAr</a:t>
            </a:r>
            <a:r>
              <a:rPr lang="en-US" sz="1100" dirty="0"/>
              <a:t>) + multilayer readout electrodes (PCB)</a:t>
            </a:r>
          </a:p>
          <a:p>
            <a:pPr marL="492125" lvl="1" indent="-223838">
              <a:lnSpc>
                <a:spcPct val="80000"/>
              </a:lnSpc>
            </a:pPr>
            <a:r>
              <a:rPr lang="en-US" sz="1100" dirty="0"/>
              <a:t>Baseline: warm electronics sitting outside the cryostat (radiation, maintainability, upgradeability), </a:t>
            </a:r>
          </a:p>
          <a:p>
            <a:pPr marL="892175" lvl="2" indent="-223838">
              <a:lnSpc>
                <a:spcPct val="80000"/>
              </a:lnSpc>
            </a:pPr>
            <a:r>
              <a:rPr lang="en-US" sz="900" dirty="0"/>
              <a:t>Radiation hard cold electronics could be an alternative option</a:t>
            </a:r>
          </a:p>
          <a:p>
            <a:pPr marL="184150" indent="-184150">
              <a:lnSpc>
                <a:spcPct val="80000"/>
              </a:lnSpc>
            </a:pPr>
            <a:r>
              <a:rPr lang="en-US" sz="1200" b="1" dirty="0"/>
              <a:t>Required energy resolution achieved </a:t>
            </a:r>
          </a:p>
          <a:p>
            <a:pPr marL="492125" lvl="1" indent="-223838">
              <a:lnSpc>
                <a:spcPct val="80000"/>
              </a:lnSpc>
            </a:pPr>
            <a:r>
              <a:rPr lang="en-US" sz="1100" dirty="0"/>
              <a:t>Sampling term ≤ 10%/√</a:t>
            </a:r>
            <a:r>
              <a:rPr lang="en-US" sz="1100" dirty="0" err="1"/>
              <a:t>Ē</a:t>
            </a:r>
            <a:r>
              <a:rPr lang="en-US" sz="1100" dirty="0"/>
              <a:t>, only ≈300 MeV electronics noise despite multilayer electrodes</a:t>
            </a:r>
          </a:p>
          <a:p>
            <a:pPr marL="492125" lvl="1" indent="-223838"/>
            <a:r>
              <a:rPr lang="en-US" sz="1100" dirty="0"/>
              <a:t>Impact of in-time pile-up at &lt;µ&gt; = 1000 of ≈ 1.3GeV pile-up noise (no in-time pile-up suppression)</a:t>
            </a:r>
          </a:p>
          <a:p>
            <a:pPr marL="492125" lvl="1" indent="-223838"/>
            <a:r>
              <a:rPr lang="en-US" sz="1100" dirty="0">
                <a:sym typeface="Wingdings" pitchFamily="2" charset="2"/>
              </a:rPr>
              <a:t>Efficient in-time pile-up suppression will be crucial (using the tracker and timing information)</a:t>
            </a:r>
            <a:endParaRPr lang="en-US" sz="1600" dirty="0"/>
          </a:p>
        </p:txBody>
      </p:sp>
    </p:spTree>
    <p:extLst>
      <p:ext uri="{BB962C8B-B14F-4D97-AF65-F5344CB8AC3E}">
        <p14:creationId xmlns:p14="http://schemas.microsoft.com/office/powerpoint/2010/main" val="21868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dissolve">
                                      <p:cBhvr>
                                        <p:cTn id="19" dur="500"/>
                                        <p:tgtEl>
                                          <p:spTgt spid="3">
                                            <p:txEl>
                                              <p:pRg st="9" end="9"/>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dissolve">
                                      <p:cBhvr>
                                        <p:cTn id="22" dur="500"/>
                                        <p:tgtEl>
                                          <p:spTgt spid="3">
                                            <p:txEl>
                                              <p:pRg st="10" end="1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Effect transition="in" filter="dissolve">
                                      <p:cBhvr>
                                        <p:cTn id="25" dur="500"/>
                                        <p:tgtEl>
                                          <p:spTgt spid="3">
                                            <p:txEl>
                                              <p:pRg st="11" end="11"/>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animEffect transition="in" filter="dissolve">
                                      <p:cBhvr>
                                        <p:cTn id="2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2F855-5D27-184A-A0A3-10F0E39157BB}"/>
              </a:ext>
            </a:extLst>
          </p:cNvPr>
          <p:cNvPicPr>
            <a:picLocks noChangeAspect="1"/>
          </p:cNvPicPr>
          <p:nvPr/>
        </p:nvPicPr>
        <p:blipFill>
          <a:blip r:embed="rId2"/>
          <a:stretch>
            <a:fillRect/>
          </a:stretch>
        </p:blipFill>
        <p:spPr>
          <a:xfrm>
            <a:off x="6224477" y="704820"/>
            <a:ext cx="2919523" cy="2254473"/>
          </a:xfrm>
          <a:prstGeom prst="rect">
            <a:avLst/>
          </a:prstGeom>
        </p:spPr>
      </p:pic>
      <p:sp>
        <p:nvSpPr>
          <p:cNvPr id="2" name="Title 1"/>
          <p:cNvSpPr>
            <a:spLocks noGrp="1"/>
          </p:cNvSpPr>
          <p:nvPr>
            <p:ph type="title"/>
          </p:nvPr>
        </p:nvSpPr>
        <p:spPr/>
        <p:txBody>
          <a:bodyPr>
            <a:noAutofit/>
          </a:bodyPr>
          <a:lstStyle/>
          <a:p>
            <a:r>
              <a:rPr lang="en-US" sz="3600" dirty="0"/>
              <a:t>Hadronic Calorimeter (HCAL)</a:t>
            </a:r>
          </a:p>
        </p:txBody>
      </p:sp>
      <p:sp>
        <p:nvSpPr>
          <p:cNvPr id="3" name="Content Placeholder 2"/>
          <p:cNvSpPr>
            <a:spLocks noGrp="1"/>
          </p:cNvSpPr>
          <p:nvPr>
            <p:ph idx="1"/>
          </p:nvPr>
        </p:nvSpPr>
        <p:spPr>
          <a:xfrm>
            <a:off x="146931" y="675211"/>
            <a:ext cx="3761309" cy="4215337"/>
          </a:xfrm>
        </p:spPr>
        <p:txBody>
          <a:bodyPr>
            <a:normAutofit fontScale="40000" lnSpcReduction="20000"/>
          </a:bodyPr>
          <a:lstStyle/>
          <a:p>
            <a:pPr marL="0" indent="0">
              <a:buNone/>
            </a:pPr>
            <a:r>
              <a:rPr lang="en-US" b="1" dirty="0"/>
              <a:t>Barrel HCAL:</a:t>
            </a:r>
          </a:p>
          <a:p>
            <a:r>
              <a:rPr lang="en-US" b="1" dirty="0"/>
              <a:t>ATLAS type </a:t>
            </a:r>
            <a:r>
              <a:rPr lang="en-US" b="1" dirty="0" err="1"/>
              <a:t>TileCal</a:t>
            </a:r>
            <a:r>
              <a:rPr lang="en-US" b="1" dirty="0"/>
              <a:t> optimized for particle flow</a:t>
            </a:r>
          </a:p>
          <a:p>
            <a:pPr lvl="1"/>
            <a:r>
              <a:rPr lang="en-US" dirty="0"/>
              <a:t>Scintillator tiles </a:t>
            </a:r>
            <a:r>
              <a:rPr lang="mr-IN" dirty="0"/>
              <a:t>–</a:t>
            </a:r>
            <a:r>
              <a:rPr lang="en-US" dirty="0"/>
              <a:t> steel, </a:t>
            </a:r>
          </a:p>
          <a:p>
            <a:pPr lvl="1"/>
            <a:r>
              <a:rPr lang="en-US" dirty="0"/>
              <a:t>Read-out via wavelength shifting </a:t>
            </a:r>
            <a:r>
              <a:rPr lang="en-US" dirty="0" err="1"/>
              <a:t>fibres</a:t>
            </a:r>
            <a:r>
              <a:rPr lang="en-US" dirty="0"/>
              <a:t> and </a:t>
            </a:r>
            <a:r>
              <a:rPr lang="en-US" dirty="0" err="1"/>
              <a:t>SiPMs</a:t>
            </a:r>
            <a:endParaRPr lang="en-US" dirty="0"/>
          </a:p>
          <a:p>
            <a:r>
              <a:rPr lang="en-US" b="1" dirty="0"/>
              <a:t>Higher granularity </a:t>
            </a:r>
            <a:r>
              <a:rPr lang="en-US" dirty="0"/>
              <a:t>than ATLAS</a:t>
            </a:r>
          </a:p>
          <a:p>
            <a:pPr lvl="1"/>
            <a:r>
              <a:rPr lang="en-US" dirty="0" err="1"/>
              <a:t>Δη</a:t>
            </a:r>
            <a:r>
              <a:rPr lang="en-US" dirty="0"/>
              <a:t> x </a:t>
            </a:r>
            <a:r>
              <a:rPr lang="en-US" dirty="0" err="1"/>
              <a:t>Δφ</a:t>
            </a:r>
            <a:r>
              <a:rPr lang="en-US" dirty="0"/>
              <a:t> = 0.025 x 0.025</a:t>
            </a:r>
          </a:p>
          <a:p>
            <a:pPr lvl="1"/>
            <a:r>
              <a:rPr lang="en-US" dirty="0"/>
              <a:t>10 instead of 3 longitudinal layers</a:t>
            </a:r>
          </a:p>
          <a:p>
            <a:pPr lvl="1"/>
            <a:r>
              <a:rPr lang="en-US" dirty="0"/>
              <a:t>Steel –&gt; stainless Steel absorber (Calorimeters inside magnetic field)</a:t>
            </a:r>
          </a:p>
          <a:p>
            <a:r>
              <a:rPr lang="en-US" dirty="0" err="1"/>
              <a:t>SiPM</a:t>
            </a:r>
            <a:r>
              <a:rPr lang="en-US" dirty="0"/>
              <a:t> readout </a:t>
            </a:r>
            <a:r>
              <a:rPr lang="en-US" dirty="0">
                <a:sym typeface="Wingdings"/>
              </a:rPr>
              <a:t></a:t>
            </a:r>
            <a:r>
              <a:rPr lang="en-US" dirty="0"/>
              <a:t> faster, less noise, less space</a:t>
            </a:r>
          </a:p>
          <a:p>
            <a:r>
              <a:rPr lang="en-US" dirty="0"/>
              <a:t>Total of 0.3M channels</a:t>
            </a:r>
          </a:p>
          <a:p>
            <a:pPr marL="0" indent="0">
              <a:buNone/>
            </a:pPr>
            <a:r>
              <a:rPr lang="en-US" b="1" dirty="0"/>
              <a:t>Combined pion resolution (w/o tracker!): </a:t>
            </a:r>
          </a:p>
          <a:p>
            <a:r>
              <a:rPr lang="en-US" dirty="0"/>
              <a:t>Simple calibration: 44%/√</a:t>
            </a:r>
            <a:r>
              <a:rPr lang="en-US" dirty="0" err="1"/>
              <a:t>Ē</a:t>
            </a:r>
            <a:r>
              <a:rPr lang="en-US" dirty="0"/>
              <a:t> to  48%/√</a:t>
            </a:r>
            <a:r>
              <a:rPr lang="en-US" dirty="0" err="1"/>
              <a:t>Ē</a:t>
            </a:r>
            <a:endParaRPr lang="en-US" dirty="0"/>
          </a:p>
          <a:p>
            <a:r>
              <a:rPr lang="en-US" dirty="0"/>
              <a:t>Calibration using neural network (calo only):</a:t>
            </a:r>
          </a:p>
          <a:p>
            <a:pPr lvl="1"/>
            <a:r>
              <a:rPr lang="en-US" dirty="0"/>
              <a:t>Sampling term of 37%/√</a:t>
            </a:r>
            <a:r>
              <a:rPr lang="en-US" dirty="0" err="1"/>
              <a:t>Ē</a:t>
            </a:r>
            <a:r>
              <a:rPr lang="en-US" dirty="0"/>
              <a:t> </a:t>
            </a:r>
          </a:p>
          <a:p>
            <a:pPr marL="0" indent="0">
              <a:buNone/>
            </a:pPr>
            <a:r>
              <a:rPr lang="en-US" b="1" dirty="0"/>
              <a:t>Jet resolution:</a:t>
            </a:r>
          </a:p>
          <a:p>
            <a:r>
              <a:rPr lang="en-US" dirty="0"/>
              <a:t>Jet reconstruction impossible without the tracker @ 4T </a:t>
            </a:r>
            <a:r>
              <a:rPr lang="en-US" dirty="0">
                <a:sym typeface="Wingdings" pitchFamily="2" charset="2"/>
              </a:rPr>
              <a:t> particle flow.</a:t>
            </a:r>
            <a:r>
              <a:rPr lang="en-US" dirty="0"/>
              <a:t> </a:t>
            </a:r>
          </a:p>
          <a:p>
            <a:pPr marL="0" indent="0">
              <a:buNone/>
            </a:pPr>
            <a:endParaRPr lang="en-US" dirty="0"/>
          </a:p>
          <a:p>
            <a:pPr marL="0" indent="0">
              <a:buNone/>
            </a:pPr>
            <a:r>
              <a:rPr lang="en-US" b="1" dirty="0"/>
              <a:t>Endcap HCAL and forward calorimeter:</a:t>
            </a:r>
          </a:p>
          <a:p>
            <a:r>
              <a:rPr lang="en-US" dirty="0"/>
              <a:t>Radiation hardness!</a:t>
            </a:r>
          </a:p>
          <a:p>
            <a:r>
              <a:rPr lang="en-US" dirty="0" err="1"/>
              <a:t>LAr</a:t>
            </a:r>
            <a:r>
              <a:rPr lang="en-US" dirty="0"/>
              <a:t>/Cu, </a:t>
            </a:r>
            <a:r>
              <a:rPr lang="en-US" dirty="0" err="1"/>
              <a:t>LAr</a:t>
            </a:r>
            <a:r>
              <a:rPr lang="en-US" dirty="0"/>
              <a:t>/W</a:t>
            </a:r>
          </a:p>
        </p:txBody>
      </p:sp>
      <p:sp>
        <p:nvSpPr>
          <p:cNvPr id="4" name="Footer Placeholder 3"/>
          <p:cNvSpPr>
            <a:spLocks noGrp="1"/>
          </p:cNvSpPr>
          <p:nvPr>
            <p:ph type="ftr" sz="quarter" idx="11"/>
          </p:nvPr>
        </p:nvSpPr>
        <p:spPr/>
        <p:txBody>
          <a:bodyPr/>
          <a:lstStyle/>
          <a:p>
            <a:r>
              <a:rPr lang="en-US"/>
              <a:t>CEPC Workshop Barcelona — M. Aleksa (CERN)</a:t>
            </a:r>
            <a:endParaRPr lang="en-US" dirty="0"/>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41</a:t>
            </a:fld>
            <a:endParaRPr lang="en-US" dirty="0"/>
          </a:p>
        </p:txBody>
      </p:sp>
      <p:pic>
        <p:nvPicPr>
          <p:cNvPr id="10" name="Picture 9">
            <a:extLst>
              <a:ext uri="{FF2B5EF4-FFF2-40B4-BE49-F238E27FC236}">
                <a16:creationId xmlns:a16="http://schemas.microsoft.com/office/drawing/2014/main" id="{60FE28CB-97E5-A841-9196-8F3E2AD6E962}"/>
              </a:ext>
            </a:extLst>
          </p:cNvPr>
          <p:cNvPicPr>
            <a:picLocks noChangeAspect="1"/>
          </p:cNvPicPr>
          <p:nvPr/>
        </p:nvPicPr>
        <p:blipFill>
          <a:blip r:embed="rId3"/>
          <a:stretch>
            <a:fillRect/>
          </a:stretch>
        </p:blipFill>
        <p:spPr>
          <a:xfrm>
            <a:off x="3826347" y="624617"/>
            <a:ext cx="2325167" cy="2386702"/>
          </a:xfrm>
          <a:prstGeom prst="rect">
            <a:avLst/>
          </a:prstGeom>
        </p:spPr>
      </p:pic>
      <p:pic>
        <p:nvPicPr>
          <p:cNvPr id="12" name="Picture 11">
            <a:extLst>
              <a:ext uri="{FF2B5EF4-FFF2-40B4-BE49-F238E27FC236}">
                <a16:creationId xmlns:a16="http://schemas.microsoft.com/office/drawing/2014/main" id="{1828F4EF-0C01-F44B-9E5E-EE8E5678435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88300" y="3159565"/>
            <a:ext cx="2155700" cy="1730984"/>
          </a:xfrm>
          <a:prstGeom prst="rect">
            <a:avLst/>
          </a:prstGeom>
        </p:spPr>
      </p:pic>
      <p:sp>
        <p:nvSpPr>
          <p:cNvPr id="8" name="TextBox 7"/>
          <p:cNvSpPr txBox="1"/>
          <p:nvPr/>
        </p:nvSpPr>
        <p:spPr>
          <a:xfrm>
            <a:off x="3674448" y="2875263"/>
            <a:ext cx="3015802" cy="430887"/>
          </a:xfrm>
          <a:prstGeom prst="rect">
            <a:avLst/>
          </a:prstGeom>
          <a:noFill/>
          <a:ln>
            <a:noFill/>
          </a:ln>
          <a:effectLst/>
        </p:spPr>
        <p:txBody>
          <a:bodyPr wrap="square" rtlCol="0">
            <a:spAutoFit/>
          </a:bodyPr>
          <a:lstStyle/>
          <a:p>
            <a:r>
              <a:rPr lang="en-US" sz="1100" dirty="0" err="1"/>
              <a:t>TileCal</a:t>
            </a:r>
            <a:r>
              <a:rPr lang="en-US" sz="1100" dirty="0"/>
              <a:t>: e/h ratio very close to 1 </a:t>
            </a:r>
            <a:r>
              <a:rPr lang="en-US" sz="1100" dirty="0">
                <a:sym typeface="Wingdings" pitchFamily="2" charset="2"/>
              </a:rPr>
              <a:t> </a:t>
            </a:r>
            <a:r>
              <a:rPr lang="en-US" sz="1100" dirty="0"/>
              <a:t>achieved using steel absorbers and lead spacers (high Z material)</a:t>
            </a:r>
          </a:p>
        </p:txBody>
      </p:sp>
      <p:pic>
        <p:nvPicPr>
          <p:cNvPr id="7" name="Picture 6">
            <a:extLst>
              <a:ext uri="{FF2B5EF4-FFF2-40B4-BE49-F238E27FC236}">
                <a16:creationId xmlns:a16="http://schemas.microsoft.com/office/drawing/2014/main" id="{01484109-C562-0845-847B-E52FD9FBE518}"/>
              </a:ext>
            </a:extLst>
          </p:cNvPr>
          <p:cNvPicPr>
            <a:picLocks noChangeAspect="1"/>
          </p:cNvPicPr>
          <p:nvPr/>
        </p:nvPicPr>
        <p:blipFill>
          <a:blip r:embed="rId5"/>
          <a:stretch>
            <a:fillRect/>
          </a:stretch>
        </p:blipFill>
        <p:spPr>
          <a:xfrm>
            <a:off x="4020671" y="3249067"/>
            <a:ext cx="1853856" cy="1641482"/>
          </a:xfrm>
          <a:prstGeom prst="rect">
            <a:avLst/>
          </a:prstGeom>
        </p:spPr>
      </p:pic>
    </p:spTree>
    <p:extLst>
      <p:ext uri="{BB962C8B-B14F-4D97-AF65-F5344CB8AC3E}">
        <p14:creationId xmlns:p14="http://schemas.microsoft.com/office/powerpoint/2010/main" val="361247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7" end="17"/>
                                            </p:txEl>
                                          </p:spTgt>
                                        </p:tgtEl>
                                        <p:attrNameLst>
                                          <p:attrName>style.visibility</p:attrName>
                                        </p:attrNameLst>
                                      </p:cBhvr>
                                      <p:to>
                                        <p:strVal val="visible"/>
                                      </p:to>
                                    </p:set>
                                    <p:animEffect transition="in" filter="dissolve">
                                      <p:cBhvr>
                                        <p:cTn id="7" dur="500"/>
                                        <p:tgtEl>
                                          <p:spTgt spid="3">
                                            <p:txEl>
                                              <p:pRg st="17" end="1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8" end="18"/>
                                            </p:txEl>
                                          </p:spTgt>
                                        </p:tgtEl>
                                        <p:attrNameLst>
                                          <p:attrName>style.visibility</p:attrName>
                                        </p:attrNameLst>
                                      </p:cBhvr>
                                      <p:to>
                                        <p:strVal val="visible"/>
                                      </p:to>
                                    </p:set>
                                    <p:animEffect transition="in" filter="dissolve">
                                      <p:cBhvr>
                                        <p:cTn id="10" dur="500"/>
                                        <p:tgtEl>
                                          <p:spTgt spid="3">
                                            <p:txEl>
                                              <p:pRg st="18" end="18"/>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9" end="19"/>
                                            </p:txEl>
                                          </p:spTgt>
                                        </p:tgtEl>
                                        <p:attrNameLst>
                                          <p:attrName>style.visibility</p:attrName>
                                        </p:attrNameLst>
                                      </p:cBhvr>
                                      <p:to>
                                        <p:strVal val="visible"/>
                                      </p:to>
                                    </p:set>
                                    <p:animEffect transition="in" filter="dissolve">
                                      <p:cBhvr>
                                        <p:cTn id="13" dur="500"/>
                                        <p:tgtEl>
                                          <p:spTgt spid="3">
                                            <p:txEl>
                                              <p:pRg st="19" end="19"/>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dissolve">
                                      <p:cBhvr>
                                        <p:cTn id="21" dur="500"/>
                                        <p:tgtEl>
                                          <p:spTgt spid="3">
                                            <p:txEl>
                                              <p:pRg st="10" end="1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dissolve">
                                      <p:cBhvr>
                                        <p:cTn id="24" dur="500"/>
                                        <p:tgtEl>
                                          <p:spTgt spid="3">
                                            <p:txEl>
                                              <p:pRg st="11" end="1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dissolve">
                                      <p:cBhvr>
                                        <p:cTn id="27" dur="500"/>
                                        <p:tgtEl>
                                          <p:spTgt spid="3">
                                            <p:txEl>
                                              <p:pRg st="12" end="1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dissolve">
                                      <p:cBhvr>
                                        <p:cTn id="30" dur="500"/>
                                        <p:tgtEl>
                                          <p:spTgt spid="3">
                                            <p:txEl>
                                              <p:pRg st="13" end="1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dissolve">
                                      <p:cBhvr>
                                        <p:cTn id="33" dur="500"/>
                                        <p:tgtEl>
                                          <p:spTgt spid="3">
                                            <p:txEl>
                                              <p:pRg st="14" end="1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15" end="15"/>
                                            </p:txEl>
                                          </p:spTgt>
                                        </p:tgtEl>
                                        <p:attrNameLst>
                                          <p:attrName>style.visibility</p:attrName>
                                        </p:attrNameLst>
                                      </p:cBhvr>
                                      <p:to>
                                        <p:strVal val="visible"/>
                                      </p:to>
                                    </p:set>
                                    <p:animEffect transition="in" filter="dissolve">
                                      <p:cBhvr>
                                        <p:cTn id="36" dur="500"/>
                                        <p:tgtEl>
                                          <p:spTgt spid="3">
                                            <p:txEl>
                                              <p:pRg st="15" end="15"/>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07B8-D046-244B-8E4E-A77738654B56}"/>
              </a:ext>
            </a:extLst>
          </p:cNvPr>
          <p:cNvSpPr>
            <a:spLocks noGrp="1"/>
          </p:cNvSpPr>
          <p:nvPr>
            <p:ph type="title"/>
          </p:nvPr>
        </p:nvSpPr>
        <p:spPr/>
        <p:txBody>
          <a:bodyPr>
            <a:noAutofit/>
          </a:bodyPr>
          <a:lstStyle/>
          <a:p>
            <a:r>
              <a:rPr lang="en-CH" sz="3600" dirty="0"/>
              <a:t>Challenges for Calorimetry – R&amp;D Needs</a:t>
            </a:r>
          </a:p>
        </p:txBody>
      </p:sp>
      <p:sp>
        <p:nvSpPr>
          <p:cNvPr id="3" name="Content Placeholder 2">
            <a:extLst>
              <a:ext uri="{FF2B5EF4-FFF2-40B4-BE49-F238E27FC236}">
                <a16:creationId xmlns:a16="http://schemas.microsoft.com/office/drawing/2014/main" id="{C13E3982-EA1B-414B-B430-325713F11445}"/>
              </a:ext>
            </a:extLst>
          </p:cNvPr>
          <p:cNvSpPr>
            <a:spLocks noGrp="1"/>
          </p:cNvSpPr>
          <p:nvPr>
            <p:ph idx="1"/>
          </p:nvPr>
        </p:nvSpPr>
        <p:spPr>
          <a:xfrm>
            <a:off x="183269" y="623480"/>
            <a:ext cx="8794193" cy="4412126"/>
          </a:xfrm>
        </p:spPr>
        <p:txBody>
          <a:bodyPr>
            <a:normAutofit lnSpcReduction="10000"/>
          </a:bodyPr>
          <a:lstStyle/>
          <a:p>
            <a:r>
              <a:rPr lang="en-CH" sz="1600" b="1" dirty="0"/>
              <a:t>Radiation hardness: </a:t>
            </a:r>
          </a:p>
          <a:p>
            <a:pPr lvl="1"/>
            <a:r>
              <a:rPr lang="en-CH" sz="1200" b="1" dirty="0"/>
              <a:t>Forward calo: </a:t>
            </a:r>
            <a:r>
              <a:rPr lang="en-US" sz="1200" dirty="0"/>
              <a:t>5 10</a:t>
            </a:r>
            <a:r>
              <a:rPr lang="en-US" sz="1200" baseline="30000" dirty="0"/>
              <a:t>18 </a:t>
            </a:r>
            <a:r>
              <a:rPr lang="en-US" sz="1200" dirty="0" err="1"/>
              <a:t>n</a:t>
            </a:r>
            <a:r>
              <a:rPr lang="en-US" sz="1200" baseline="-25000" dirty="0" err="1"/>
              <a:t>eq</a:t>
            </a:r>
            <a:r>
              <a:rPr lang="en-US" sz="1200" dirty="0"/>
              <a:t>/cm</a:t>
            </a:r>
            <a:r>
              <a:rPr lang="en-US" sz="1200" baseline="30000" dirty="0"/>
              <a:t>2</a:t>
            </a:r>
            <a:r>
              <a:rPr lang="en-US" sz="1200" dirty="0"/>
              <a:t>, 5000MGy </a:t>
            </a:r>
          </a:p>
          <a:p>
            <a:pPr lvl="2"/>
            <a:r>
              <a:rPr lang="en-CH" sz="1100" dirty="0"/>
              <a:t>Noble liquid calorimetry – intrinsic radiation hardness (of active material), other components (e.g. read-out electrodes!) need to be well chosen and tested. Electronics well shielded behind calorimeter outside the cryostat.</a:t>
            </a:r>
            <a:endParaRPr lang="en-US" sz="1100" dirty="0"/>
          </a:p>
          <a:p>
            <a:pPr lvl="1"/>
            <a:r>
              <a:rPr lang="en-US" sz="1200" b="1" dirty="0"/>
              <a:t>Barrel and endcap ECAL: </a:t>
            </a:r>
            <a:r>
              <a:rPr lang="en-US" sz="1200" dirty="0"/>
              <a:t>2.5 10</a:t>
            </a:r>
            <a:r>
              <a:rPr lang="en-US" sz="1200" baseline="30000" dirty="0"/>
              <a:t>16 </a:t>
            </a:r>
            <a:r>
              <a:rPr lang="en-US" sz="1200" dirty="0" err="1"/>
              <a:t>n</a:t>
            </a:r>
            <a:r>
              <a:rPr lang="en-US" sz="1200" baseline="-25000" dirty="0" err="1"/>
              <a:t>eq</a:t>
            </a:r>
            <a:r>
              <a:rPr lang="en-US" sz="1200" dirty="0"/>
              <a:t>/cm</a:t>
            </a:r>
            <a:r>
              <a:rPr lang="en-US" sz="1200" baseline="30000" dirty="0"/>
              <a:t>2</a:t>
            </a:r>
          </a:p>
          <a:p>
            <a:pPr lvl="2"/>
            <a:r>
              <a:rPr lang="en-CH" sz="1100" dirty="0"/>
              <a:t>Noble liquid calorimetry, </a:t>
            </a:r>
          </a:p>
          <a:p>
            <a:pPr lvl="2"/>
            <a:r>
              <a:rPr lang="en-CH" sz="1100" dirty="0"/>
              <a:t>Si as active material maybe possible in the barrel ECAL </a:t>
            </a:r>
            <a:r>
              <a:rPr lang="en-CH" sz="1100" dirty="0">
                <a:sym typeface="Wingdings" pitchFamily="2" charset="2"/>
              </a:rPr>
              <a:t> need to increase radiation tolerance by factor 3-5</a:t>
            </a:r>
            <a:endParaRPr lang="en-CH" sz="1100" dirty="0"/>
          </a:p>
          <a:p>
            <a:pPr lvl="2"/>
            <a:r>
              <a:rPr lang="en-US" sz="1100" dirty="0"/>
              <a:t>Inorganic crystal scintillators: e.g. Cerium doped LYSO</a:t>
            </a:r>
          </a:p>
          <a:p>
            <a:pPr lvl="2"/>
            <a:r>
              <a:rPr lang="en-US" sz="1100" dirty="0"/>
              <a:t>SPACAL-type calorimeter with crystal </a:t>
            </a:r>
            <a:r>
              <a:rPr lang="en-US" sz="1100" dirty="0" err="1"/>
              <a:t>fibres</a:t>
            </a:r>
            <a:r>
              <a:rPr lang="en-US" sz="1100" dirty="0"/>
              <a:t> (e.g. YAG or GAGG) </a:t>
            </a:r>
            <a:r>
              <a:rPr lang="en-US" sz="1100" dirty="0">
                <a:sym typeface="Wingdings" pitchFamily="2" charset="2"/>
              </a:rPr>
              <a:t> need to increase radiation tolerance by factor 5</a:t>
            </a:r>
            <a:endParaRPr lang="en-US" sz="1100" dirty="0"/>
          </a:p>
          <a:p>
            <a:pPr lvl="1"/>
            <a:r>
              <a:rPr lang="en-US" sz="1200" b="1" dirty="0"/>
              <a:t>Barrel HCAL: </a:t>
            </a:r>
            <a:r>
              <a:rPr lang="en-US" sz="1200" dirty="0"/>
              <a:t>4 10</a:t>
            </a:r>
            <a:r>
              <a:rPr lang="en-US" sz="1200" baseline="30000" dirty="0"/>
              <a:t>14 </a:t>
            </a:r>
            <a:r>
              <a:rPr lang="en-US" sz="1200" dirty="0" err="1"/>
              <a:t>n</a:t>
            </a:r>
            <a:r>
              <a:rPr lang="en-US" sz="1200" baseline="-25000" dirty="0" err="1"/>
              <a:t>eq</a:t>
            </a:r>
            <a:r>
              <a:rPr lang="en-US" sz="1200" dirty="0"/>
              <a:t>/cm</a:t>
            </a:r>
            <a:r>
              <a:rPr lang="en-US" sz="1200" baseline="30000" dirty="0"/>
              <a:t>2</a:t>
            </a:r>
            <a:r>
              <a:rPr lang="en-US" sz="1200" dirty="0"/>
              <a:t>, &lt;10kGy</a:t>
            </a:r>
            <a:endParaRPr lang="en-CH" sz="1200" dirty="0"/>
          </a:p>
          <a:p>
            <a:pPr lvl="2"/>
            <a:r>
              <a:rPr lang="en-CH" sz="1100" dirty="0"/>
              <a:t>Organic scintillator/steel possible in the barrel HCAL (R&amp;D on radiation tolerance) </a:t>
            </a:r>
            <a:r>
              <a:rPr lang="en-CH" sz="1100" dirty="0">
                <a:sym typeface="Wingdings" pitchFamily="2" charset="2"/>
              </a:rPr>
              <a:t> read-out by SiPMs or wavelenght shifting fibres + SiPMs</a:t>
            </a:r>
          </a:p>
          <a:p>
            <a:pPr lvl="2"/>
            <a:r>
              <a:rPr lang="en-CH" sz="1100" dirty="0">
                <a:sym typeface="Wingdings" pitchFamily="2" charset="2"/>
              </a:rPr>
              <a:t>Many other existing technologies would also be applicable</a:t>
            </a:r>
          </a:p>
          <a:p>
            <a:r>
              <a:rPr lang="en-CH" sz="1600" b="1" dirty="0">
                <a:sym typeface="Wingdings" pitchFamily="2" charset="2"/>
              </a:rPr>
              <a:t>Possible technologies – R&amp;D needs</a:t>
            </a:r>
          </a:p>
          <a:p>
            <a:pPr lvl="1"/>
            <a:r>
              <a:rPr lang="en-CH" sz="1200" b="1" dirty="0">
                <a:sym typeface="Wingdings" pitchFamily="2" charset="2"/>
              </a:rPr>
              <a:t>Noble liquid calorimetry: </a:t>
            </a:r>
            <a:r>
              <a:rPr lang="en-CH" sz="1200" dirty="0">
                <a:sym typeface="Wingdings" pitchFamily="2" charset="2"/>
              </a:rPr>
              <a:t>Development of highly granular read-out electrodes and low-noise read-out, high-density signal feedthroughs, low-material cryostats (composite or Al-alloy honeycomb)</a:t>
            </a:r>
          </a:p>
          <a:p>
            <a:pPr lvl="1"/>
            <a:r>
              <a:rPr lang="en-CH" sz="1200" b="1" dirty="0">
                <a:sym typeface="Wingdings" pitchFamily="2" charset="2"/>
              </a:rPr>
              <a:t>Scintillator based calorimetry:</a:t>
            </a:r>
            <a:r>
              <a:rPr lang="en-CH" sz="1200" dirty="0">
                <a:sym typeface="Wingdings" pitchFamily="2" charset="2"/>
              </a:rPr>
              <a:t> Radiation hardness of scintillators and SiPMs. R&amp;D on radiation hard inorganic scintillators, crystal fibres (SPACAL type)</a:t>
            </a:r>
          </a:p>
          <a:p>
            <a:pPr lvl="1"/>
            <a:r>
              <a:rPr lang="en-CH" sz="1200" b="1" dirty="0">
                <a:sym typeface="Wingdings" pitchFamily="2" charset="2"/>
              </a:rPr>
              <a:t>Si-based calorimetry: </a:t>
            </a:r>
            <a:r>
              <a:rPr lang="en-CH" sz="1200" dirty="0">
                <a:sym typeface="Wingdings" pitchFamily="2" charset="2"/>
              </a:rPr>
              <a:t>Radiation hardness, cost- and material reduction through </a:t>
            </a:r>
            <a:r>
              <a:rPr lang="en-GB" sz="1200" dirty="0">
                <a:sym typeface="Wingdings" pitchFamily="2" charset="2"/>
              </a:rPr>
              <a:t>m</a:t>
            </a:r>
            <a:r>
              <a:rPr lang="en-GB" sz="1200" dirty="0"/>
              <a:t>onolithic designs with integrated sensor and readout</a:t>
            </a:r>
          </a:p>
          <a:p>
            <a:pPr lvl="1"/>
            <a:r>
              <a:rPr lang="en-GB" sz="1200" b="1" dirty="0"/>
              <a:t>For all technologies: </a:t>
            </a:r>
            <a:r>
              <a:rPr lang="en-GB" sz="1200" dirty="0"/>
              <a:t>Timing resolution at the O(25ps) level or better would help to reduce pile-up</a:t>
            </a:r>
            <a:endParaRPr lang="en-CH" sz="1200" dirty="0"/>
          </a:p>
          <a:p>
            <a:endParaRPr lang="en-CH" sz="1600" dirty="0"/>
          </a:p>
        </p:txBody>
      </p:sp>
      <p:sp>
        <p:nvSpPr>
          <p:cNvPr id="4" name="Footer Placeholder 3">
            <a:extLst>
              <a:ext uri="{FF2B5EF4-FFF2-40B4-BE49-F238E27FC236}">
                <a16:creationId xmlns:a16="http://schemas.microsoft.com/office/drawing/2014/main" id="{53DAA0DF-8737-2F4E-88E0-24BD203D90BE}"/>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BA59CE68-0D41-8C4F-9E47-B2BC6364C892}"/>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C01D0EAE-FF92-6E4B-98F2-C8AA59F24757}"/>
              </a:ext>
            </a:extLst>
          </p:cNvPr>
          <p:cNvSpPr>
            <a:spLocks noGrp="1"/>
          </p:cNvSpPr>
          <p:nvPr>
            <p:ph type="sldNum" sz="quarter" idx="12"/>
          </p:nvPr>
        </p:nvSpPr>
        <p:spPr/>
        <p:txBody>
          <a:bodyPr/>
          <a:lstStyle/>
          <a:p>
            <a:fld id="{50FBCA65-25DC-8649-AF55-14151E10B8BF}" type="slidenum">
              <a:rPr lang="en-US" smtClean="0"/>
              <a:pPr/>
              <a:t>42</a:t>
            </a:fld>
            <a:endParaRPr lang="en-US" dirty="0"/>
          </a:p>
        </p:txBody>
      </p:sp>
    </p:spTree>
    <p:extLst>
      <p:ext uri="{BB962C8B-B14F-4D97-AF65-F5344CB8AC3E}">
        <p14:creationId xmlns:p14="http://schemas.microsoft.com/office/powerpoint/2010/main" val="69670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07B8-D046-244B-8E4E-A77738654B56}"/>
              </a:ext>
            </a:extLst>
          </p:cNvPr>
          <p:cNvSpPr>
            <a:spLocks noGrp="1"/>
          </p:cNvSpPr>
          <p:nvPr>
            <p:ph type="title"/>
          </p:nvPr>
        </p:nvSpPr>
        <p:spPr/>
        <p:txBody>
          <a:bodyPr>
            <a:noAutofit/>
          </a:bodyPr>
          <a:lstStyle/>
          <a:p>
            <a:r>
              <a:rPr lang="en-CH" sz="3600" dirty="0"/>
              <a:t>Challenges for Calorimetry – R&amp;D Needs</a:t>
            </a:r>
          </a:p>
        </p:txBody>
      </p:sp>
      <p:sp>
        <p:nvSpPr>
          <p:cNvPr id="3" name="Content Placeholder 2">
            <a:extLst>
              <a:ext uri="{FF2B5EF4-FFF2-40B4-BE49-F238E27FC236}">
                <a16:creationId xmlns:a16="http://schemas.microsoft.com/office/drawing/2014/main" id="{C13E3982-EA1B-414B-B430-325713F11445}"/>
              </a:ext>
            </a:extLst>
          </p:cNvPr>
          <p:cNvSpPr>
            <a:spLocks noGrp="1"/>
          </p:cNvSpPr>
          <p:nvPr>
            <p:ph idx="1"/>
          </p:nvPr>
        </p:nvSpPr>
        <p:spPr>
          <a:xfrm>
            <a:off x="183269" y="965200"/>
            <a:ext cx="8794193" cy="4070406"/>
          </a:xfrm>
        </p:spPr>
        <p:txBody>
          <a:bodyPr>
            <a:normAutofit/>
          </a:bodyPr>
          <a:lstStyle/>
          <a:p>
            <a:r>
              <a:rPr lang="en-CH" sz="1600" b="1" dirty="0"/>
              <a:t>High granularity </a:t>
            </a:r>
            <a:r>
              <a:rPr lang="en-CH" sz="1600" dirty="0"/>
              <a:t>(lateral cell sizes of ≤2cm, like for the proposed reference detector LAr calorimeter)</a:t>
            </a:r>
          </a:p>
          <a:p>
            <a:pPr lvl="1"/>
            <a:r>
              <a:rPr lang="en-CH" sz="1200" b="1" dirty="0"/>
              <a:t>Particle flow (measure each particle where it can be best measured)</a:t>
            </a:r>
          </a:p>
          <a:p>
            <a:pPr lvl="1"/>
            <a:r>
              <a:rPr lang="en-CH" sz="1200" b="1" dirty="0"/>
              <a:t>5D calorimetry (imaging calorimetry, including timing) </a:t>
            </a:r>
            <a:r>
              <a:rPr lang="en-CH" sz="1200" b="1" dirty="0">
                <a:sym typeface="Wingdings" pitchFamily="2" charset="2"/>
              </a:rPr>
              <a:t> use of MVA based reconstruction (Neural Networks, …) </a:t>
            </a:r>
            <a:endParaRPr lang="en-CH" sz="1200" b="1" dirty="0"/>
          </a:p>
          <a:p>
            <a:pPr lvl="1"/>
            <a:r>
              <a:rPr lang="en-CH" sz="1200" b="1" dirty="0"/>
              <a:t>Pile-up rejection</a:t>
            </a:r>
          </a:p>
          <a:p>
            <a:pPr lvl="2"/>
            <a:r>
              <a:rPr lang="en-CH" sz="1100" dirty="0"/>
              <a:t>Efficient combined reconstruction together with the tracker</a:t>
            </a:r>
          </a:p>
          <a:p>
            <a:r>
              <a:rPr lang="en-CH" sz="1600" b="1" dirty="0"/>
              <a:t>Timing for pile-up rejection, 5D calorimetry:</a:t>
            </a:r>
          </a:p>
          <a:p>
            <a:pPr lvl="1"/>
            <a:r>
              <a:rPr lang="en-CH" sz="1200" dirty="0"/>
              <a:t>O(25ps) to reduce pile-up by factor 5 (&lt;µ&gt; = 1000 </a:t>
            </a:r>
            <a:r>
              <a:rPr lang="en-CH" sz="1200" dirty="0">
                <a:sym typeface="Wingdings" pitchFamily="2" charset="2"/>
              </a:rPr>
              <a:t> 200)  LGADs, 3D pixel sensors  R&amp;D on pad sizes and rad. hardness</a:t>
            </a:r>
            <a:endParaRPr lang="en-CH" sz="1200" dirty="0"/>
          </a:p>
          <a:p>
            <a:pPr lvl="1"/>
            <a:r>
              <a:rPr lang="en-CH" sz="1200" dirty="0"/>
              <a:t>O(5ps) to reduce pile-up by factor 25 (&lt;µ&gt; = 1000 </a:t>
            </a:r>
            <a:r>
              <a:rPr lang="en-CH" sz="1200" dirty="0">
                <a:sym typeface="Wingdings" pitchFamily="2" charset="2"/>
              </a:rPr>
              <a:t> 40)  ultra-fast inorganic scintillators, ultra-thin LGADs</a:t>
            </a:r>
          </a:p>
          <a:p>
            <a:r>
              <a:rPr lang="en-CH" sz="1600" b="1" dirty="0">
                <a:sym typeface="Wingdings" pitchFamily="2" charset="2"/>
              </a:rPr>
              <a:t>Data rates – Triggering </a:t>
            </a:r>
          </a:p>
          <a:p>
            <a:pPr lvl="1"/>
            <a:r>
              <a:rPr lang="en-CH" sz="1200" dirty="0">
                <a:sym typeface="Wingdings" pitchFamily="2" charset="2"/>
              </a:rPr>
              <a:t>Noble-liquid calorimetry + scintillator/Fe HCAL: O(3M) channels 200 – 300TB/s </a:t>
            </a:r>
          </a:p>
          <a:p>
            <a:pPr lvl="1"/>
            <a:r>
              <a:rPr lang="en-CH" sz="1200" dirty="0">
                <a:sym typeface="Wingdings" pitchFamily="2" charset="2"/>
              </a:rPr>
              <a:t>Si option: many more channels, zero suppression on-detector necessary</a:t>
            </a:r>
          </a:p>
          <a:p>
            <a:r>
              <a:rPr lang="en-GB" sz="1600" b="1" dirty="0"/>
              <a:t>Crazy ideas for the future: </a:t>
            </a:r>
            <a:r>
              <a:rPr lang="en-GB" sz="1600" dirty="0"/>
              <a:t>Possible “maximal information” calorimeter: divided into small detection volumes (voxels) that measure ionization, time, and Cherenkov and scintillation light simultaneously – e.g. noble liquid calorimetry</a:t>
            </a:r>
            <a:endParaRPr lang="en-CH" sz="1600" dirty="0"/>
          </a:p>
          <a:p>
            <a:endParaRPr lang="en-CH" sz="1600" dirty="0"/>
          </a:p>
        </p:txBody>
      </p:sp>
      <p:sp>
        <p:nvSpPr>
          <p:cNvPr id="4" name="Footer Placeholder 3">
            <a:extLst>
              <a:ext uri="{FF2B5EF4-FFF2-40B4-BE49-F238E27FC236}">
                <a16:creationId xmlns:a16="http://schemas.microsoft.com/office/drawing/2014/main" id="{53DAA0DF-8737-2F4E-88E0-24BD203D90BE}"/>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BA59CE68-0D41-8C4F-9E47-B2BC6364C892}"/>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C01D0EAE-FF92-6E4B-98F2-C8AA59F24757}"/>
              </a:ext>
            </a:extLst>
          </p:cNvPr>
          <p:cNvSpPr>
            <a:spLocks noGrp="1"/>
          </p:cNvSpPr>
          <p:nvPr>
            <p:ph type="sldNum" sz="quarter" idx="12"/>
          </p:nvPr>
        </p:nvSpPr>
        <p:spPr/>
        <p:txBody>
          <a:bodyPr/>
          <a:lstStyle/>
          <a:p>
            <a:fld id="{50FBCA65-25DC-8649-AF55-14151E10B8BF}" type="slidenum">
              <a:rPr lang="en-US" smtClean="0"/>
              <a:pPr/>
              <a:t>43</a:t>
            </a:fld>
            <a:endParaRPr lang="en-US" dirty="0"/>
          </a:p>
        </p:txBody>
      </p:sp>
    </p:spTree>
    <p:extLst>
      <p:ext uri="{BB962C8B-B14F-4D97-AF65-F5344CB8AC3E}">
        <p14:creationId xmlns:p14="http://schemas.microsoft.com/office/powerpoint/2010/main" val="200817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ssolve">
                                      <p:cBhvr>
                                        <p:cTn id="7" dur="500"/>
                                        <p:tgtEl>
                                          <p:spTgt spid="3">
                                            <p:txEl>
                                              <p:pRg st="8" end="8"/>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dissolve">
                                      <p:cBhvr>
                                        <p:cTn id="10" dur="500"/>
                                        <p:tgtEl>
                                          <p:spTgt spid="3">
                                            <p:txEl>
                                              <p:pRg st="9" end="9"/>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dissolve">
                                      <p:cBhvr>
                                        <p:cTn id="13" dur="500"/>
                                        <p:tgtEl>
                                          <p:spTgt spid="3">
                                            <p:txEl>
                                              <p:pRg st="10" end="1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11" end="11"/>
                                            </p:txEl>
                                          </p:spTgt>
                                        </p:tgtEl>
                                        <p:attrNameLst>
                                          <p:attrName>style.visibility</p:attrName>
                                        </p:attrNameLst>
                                      </p:cBhvr>
                                      <p:to>
                                        <p:strVal val="visible"/>
                                      </p:to>
                                    </p:set>
                                    <p:animEffect transition="in" filter="dissolve">
                                      <p:cBhvr>
                                        <p:cTn id="1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Reading Out Such a Detector </a:t>
            </a:r>
            <a:r>
              <a:rPr lang="en-US" sz="3600">
                <a:sym typeface="Wingdings"/>
              </a:rPr>
              <a:t> Trigger/DAQ</a:t>
            </a:r>
            <a:endParaRPr lang="en-US" sz="3600"/>
          </a:p>
        </p:txBody>
      </p:sp>
      <p:sp>
        <p:nvSpPr>
          <p:cNvPr id="3" name="Content Placeholder 2"/>
          <p:cNvSpPr>
            <a:spLocks noGrp="1"/>
          </p:cNvSpPr>
          <p:nvPr>
            <p:ph idx="1"/>
          </p:nvPr>
        </p:nvSpPr>
        <p:spPr>
          <a:xfrm>
            <a:off x="183270" y="920339"/>
            <a:ext cx="4329464" cy="3865418"/>
          </a:xfrm>
        </p:spPr>
        <p:txBody>
          <a:bodyPr>
            <a:normAutofit fontScale="55000" lnSpcReduction="20000"/>
          </a:bodyPr>
          <a:lstStyle/>
          <a:p>
            <a:pPr>
              <a:spcBef>
                <a:spcPts val="1200"/>
              </a:spcBef>
            </a:pPr>
            <a:r>
              <a:rPr lang="en-US" b="1" dirty="0"/>
              <a:t>Example ATLAS</a:t>
            </a:r>
            <a:r>
              <a:rPr lang="en-US" dirty="0"/>
              <a:t>: </a:t>
            </a:r>
          </a:p>
          <a:p>
            <a:pPr lvl="1">
              <a:spcBef>
                <a:spcPts val="1200"/>
              </a:spcBef>
            </a:pPr>
            <a:r>
              <a:rPr lang="en-US" dirty="0"/>
              <a:t>ATLAS Phase II calorimetry will be digitized at 40MHz and sent via optical fibers to L1 electronics outside the cavern at 25TByte/s to create the L1 Trigger. </a:t>
            </a:r>
          </a:p>
          <a:p>
            <a:pPr lvl="1">
              <a:spcBef>
                <a:spcPts val="1200"/>
              </a:spcBef>
            </a:pPr>
            <a:r>
              <a:rPr lang="en-US" dirty="0"/>
              <a:t>Muon system will also be read out at 40MHz to produce a L1 Trigger.</a:t>
            </a:r>
          </a:p>
          <a:p>
            <a:pPr>
              <a:spcBef>
                <a:spcPts val="1200"/>
              </a:spcBef>
            </a:pPr>
            <a:r>
              <a:rPr lang="en-US" b="1" dirty="0"/>
              <a:t>FCC-</a:t>
            </a:r>
            <a:r>
              <a:rPr lang="en-US" b="1" dirty="0" err="1"/>
              <a:t>hh</a:t>
            </a:r>
            <a:r>
              <a:rPr lang="en-US" b="1" dirty="0"/>
              <a:t> detector</a:t>
            </a:r>
            <a:r>
              <a:rPr lang="en-US" dirty="0"/>
              <a:t>: </a:t>
            </a:r>
          </a:p>
          <a:p>
            <a:pPr lvl="1">
              <a:spcBef>
                <a:spcPts val="1200"/>
              </a:spcBef>
            </a:pPr>
            <a:r>
              <a:rPr lang="en-US" dirty="0"/>
              <a:t>calorimetry and muon system at 40MHz will result in 200-300 </a:t>
            </a:r>
            <a:r>
              <a:rPr lang="en-US" dirty="0" err="1"/>
              <a:t>TByte</a:t>
            </a:r>
            <a:r>
              <a:rPr lang="en-US" dirty="0"/>
              <a:t>/s, which seems feasible.</a:t>
            </a:r>
          </a:p>
          <a:p>
            <a:pPr lvl="1">
              <a:spcBef>
                <a:spcPts val="1200"/>
              </a:spcBef>
            </a:pPr>
            <a:r>
              <a:rPr lang="en-US" dirty="0"/>
              <a:t>40MHz readout of the tracker (using zero-suppression) would produce about 800TByte/s.</a:t>
            </a:r>
          </a:p>
          <a:p>
            <a:pPr>
              <a:spcBef>
                <a:spcPts val="1200"/>
              </a:spcBef>
            </a:pPr>
            <a:endParaRPr lang="en-US" dirty="0"/>
          </a:p>
          <a:p>
            <a:pPr>
              <a:spcBef>
                <a:spcPts val="1200"/>
              </a:spcBef>
            </a:pPr>
            <a:endParaRPr lang="en-US" dirty="0"/>
          </a:p>
        </p:txBody>
      </p:sp>
      <p:sp>
        <p:nvSpPr>
          <p:cNvPr id="4" name="Footer Placeholder 3"/>
          <p:cNvSpPr>
            <a:spLocks noGrp="1"/>
          </p:cNvSpPr>
          <p:nvPr>
            <p:ph type="ftr" sz="quarter" idx="11"/>
          </p:nvPr>
        </p:nvSpPr>
        <p:spPr/>
        <p:txBody>
          <a:bodyPr/>
          <a:lstStyle/>
          <a:p>
            <a:r>
              <a:rPr lang="en-US"/>
              <a:t>CEPC Workshop Barcelona — M. Aleksa (CERN)</a:t>
            </a:r>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44</a:t>
            </a:fld>
            <a:endParaRPr lang="en-US" dirty="0"/>
          </a:p>
        </p:txBody>
      </p:sp>
      <p:sp>
        <p:nvSpPr>
          <p:cNvPr id="7" name="Content Placeholder 2"/>
          <p:cNvSpPr txBox="1">
            <a:spLocks/>
          </p:cNvSpPr>
          <p:nvPr/>
        </p:nvSpPr>
        <p:spPr>
          <a:xfrm>
            <a:off x="4512733" y="2395413"/>
            <a:ext cx="4631267" cy="2498265"/>
          </a:xfrm>
          <a:prstGeom prst="rect">
            <a:avLst/>
          </a:prstGeom>
        </p:spPr>
        <p:txBody>
          <a:bodyPr vert="horz" lIns="91440" tIns="0" rIns="91440" bIns="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b="1" dirty="0"/>
              <a:t>FCC-</a:t>
            </a:r>
            <a:r>
              <a:rPr lang="en-US" sz="2000" b="1" dirty="0" err="1"/>
              <a:t>hh</a:t>
            </a:r>
            <a:r>
              <a:rPr lang="en-US" sz="2000" b="1" dirty="0"/>
              <a:t> trigger strategy question:</a:t>
            </a:r>
          </a:p>
          <a:p>
            <a:pPr lvl="1">
              <a:spcBef>
                <a:spcPts val="1200"/>
              </a:spcBef>
            </a:pPr>
            <a:r>
              <a:rPr lang="en-US" sz="1600" dirty="0"/>
              <a:t>Can the L1 </a:t>
            </a:r>
            <a:r>
              <a:rPr lang="en-US" sz="1600" dirty="0" err="1"/>
              <a:t>Calo+Muon</a:t>
            </a:r>
            <a:r>
              <a:rPr lang="en-US" sz="1600" dirty="0"/>
              <a:t> Trigger have enough selectivity  to allow readout of the tracker at a reasonable rate of e.g. 1MHz?</a:t>
            </a:r>
          </a:p>
          <a:p>
            <a:pPr lvl="2">
              <a:lnSpc>
                <a:spcPct val="110000"/>
              </a:lnSpc>
              <a:spcBef>
                <a:spcPts val="600"/>
              </a:spcBef>
            </a:pPr>
            <a:r>
              <a:rPr lang="en-US" sz="1200" dirty="0"/>
              <a:t>Difficult: 400kHz of W’s and 100MHz of jets (</a:t>
            </a:r>
            <a:r>
              <a:rPr lang="en-US" sz="1200" dirty="0" err="1"/>
              <a:t>p</a:t>
            </a:r>
            <a:r>
              <a:rPr lang="en-US" sz="1200" baseline="-25000" dirty="0" err="1"/>
              <a:t>T</a:t>
            </a:r>
            <a:r>
              <a:rPr lang="en-US" sz="1200" dirty="0"/>
              <a:t> &gt; 50GeV)</a:t>
            </a:r>
          </a:p>
          <a:p>
            <a:pPr lvl="1">
              <a:spcBef>
                <a:spcPts val="1200"/>
              </a:spcBef>
            </a:pPr>
            <a:r>
              <a:rPr lang="en-US" sz="1600" dirty="0"/>
              <a:t>Or: un-triggered readout of the detector at 40MHz would result in 1000-1500TByte/s over optical links to the underground service cavern and/or a HLT computing farm on the surface.</a:t>
            </a:r>
          </a:p>
          <a:p>
            <a:pPr>
              <a:spcBef>
                <a:spcPts val="1200"/>
              </a:spcBef>
            </a:pPr>
            <a:endParaRPr lang="en-US" sz="2000" dirty="0"/>
          </a:p>
          <a:p>
            <a:pPr>
              <a:spcBef>
                <a:spcPts val="1200"/>
              </a:spcBef>
            </a:pPr>
            <a:endParaRPr lang="en-US" sz="2000" dirty="0"/>
          </a:p>
        </p:txBody>
      </p:sp>
      <p:pic>
        <p:nvPicPr>
          <p:cNvPr id="9" name="Picture 8">
            <a:extLst>
              <a:ext uri="{FF2B5EF4-FFF2-40B4-BE49-F238E27FC236}">
                <a16:creationId xmlns:a16="http://schemas.microsoft.com/office/drawing/2014/main" id="{A1558375-E77F-2B4E-AE3B-420C6D7B7970}"/>
              </a:ext>
            </a:extLst>
          </p:cNvPr>
          <p:cNvPicPr>
            <a:picLocks noChangeAspect="1"/>
          </p:cNvPicPr>
          <p:nvPr/>
        </p:nvPicPr>
        <p:blipFill>
          <a:blip r:embed="rId2"/>
          <a:stretch>
            <a:fillRect/>
          </a:stretch>
        </p:blipFill>
        <p:spPr>
          <a:xfrm>
            <a:off x="5137608" y="672082"/>
            <a:ext cx="3799002" cy="1716976"/>
          </a:xfrm>
          <a:prstGeom prst="rect">
            <a:avLst/>
          </a:prstGeom>
        </p:spPr>
      </p:pic>
    </p:spTree>
    <p:extLst>
      <p:ext uri="{BB962C8B-B14F-4D97-AF65-F5344CB8AC3E}">
        <p14:creationId xmlns:p14="http://schemas.microsoft.com/office/powerpoint/2010/main" val="6378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F368-07F5-9E42-9AA7-A3E39ECF4550}"/>
              </a:ext>
            </a:extLst>
          </p:cNvPr>
          <p:cNvSpPr>
            <a:spLocks noGrp="1"/>
          </p:cNvSpPr>
          <p:nvPr>
            <p:ph type="title"/>
          </p:nvPr>
        </p:nvSpPr>
        <p:spPr/>
        <p:txBody>
          <a:bodyPr>
            <a:noAutofit/>
          </a:bodyPr>
          <a:lstStyle/>
          <a:p>
            <a:r>
              <a:rPr lang="en-CH" sz="3200" dirty="0"/>
              <a:t>Challenges for Read-Out Electronics &amp; Trigger</a:t>
            </a:r>
          </a:p>
        </p:txBody>
      </p:sp>
      <p:sp>
        <p:nvSpPr>
          <p:cNvPr id="3" name="Content Placeholder 2">
            <a:extLst>
              <a:ext uri="{FF2B5EF4-FFF2-40B4-BE49-F238E27FC236}">
                <a16:creationId xmlns:a16="http://schemas.microsoft.com/office/drawing/2014/main" id="{D139059E-4C74-BC4D-9D0F-3AC99552E430}"/>
              </a:ext>
            </a:extLst>
          </p:cNvPr>
          <p:cNvSpPr>
            <a:spLocks noGrp="1"/>
          </p:cNvSpPr>
          <p:nvPr>
            <p:ph idx="1"/>
          </p:nvPr>
        </p:nvSpPr>
        <p:spPr>
          <a:xfrm>
            <a:off x="183269" y="672470"/>
            <a:ext cx="8794193" cy="4267661"/>
          </a:xfrm>
        </p:spPr>
        <p:txBody>
          <a:bodyPr>
            <a:normAutofit/>
          </a:bodyPr>
          <a:lstStyle/>
          <a:p>
            <a:r>
              <a:rPr lang="en-GB" sz="1800" b="1" dirty="0"/>
              <a:t>Huge amounts of data produced </a:t>
            </a:r>
            <a:r>
              <a:rPr lang="en-GB" sz="1800" dirty="0"/>
              <a:t>(e.g. O(1000TByte/s ≈ 10Pbps) for zero-</a:t>
            </a:r>
            <a:r>
              <a:rPr lang="en-GB" sz="1800" dirty="0" err="1"/>
              <a:t>suppr</a:t>
            </a:r>
            <a:r>
              <a:rPr lang="en-GB" sz="1800" dirty="0"/>
              <a:t>. tracker)</a:t>
            </a:r>
          </a:p>
          <a:p>
            <a:pPr lvl="1"/>
            <a:r>
              <a:rPr lang="en-GB" sz="1400" b="1" dirty="0"/>
              <a:t>Streaming:</a:t>
            </a:r>
          </a:p>
          <a:p>
            <a:pPr lvl="2"/>
            <a:r>
              <a:rPr lang="en-GB" sz="1200" dirty="0"/>
              <a:t>Read-out everything </a:t>
            </a:r>
            <a:r>
              <a:rPr lang="en-GB" sz="1200" dirty="0">
                <a:sym typeface="Wingdings" pitchFamily="2" charset="2"/>
              </a:rPr>
              <a:t> need fast low power radiation hard optical links</a:t>
            </a:r>
          </a:p>
          <a:p>
            <a:pPr lvl="2"/>
            <a:r>
              <a:rPr lang="en-GB" sz="1200" dirty="0">
                <a:sym typeface="Wingdings" pitchFamily="2" charset="2"/>
              </a:rPr>
              <a:t>Alternative:  summarize received data by higher-level quantities and only transmit and store those </a:t>
            </a:r>
          </a:p>
          <a:p>
            <a:pPr lvl="1"/>
            <a:r>
              <a:rPr lang="en-GB" sz="1400" b="1" dirty="0">
                <a:sym typeface="Wingdings" pitchFamily="2" charset="2"/>
              </a:rPr>
              <a:t>Triggered: </a:t>
            </a:r>
            <a:r>
              <a:rPr lang="en-GB" sz="1400" dirty="0">
                <a:sym typeface="Wingdings" pitchFamily="2" charset="2"/>
              </a:rPr>
              <a:t>Read-out interesting events  challenge to achieve a data reduction of factor O(10) (HL-LHC aims for factor 40) with much higher pile-up</a:t>
            </a:r>
          </a:p>
          <a:p>
            <a:pPr lvl="2"/>
            <a:r>
              <a:rPr lang="en-GB" sz="1200" dirty="0">
                <a:sym typeface="Wingdings" pitchFamily="2" charset="2"/>
              </a:rPr>
              <a:t> need efficient triggering – intelligent decision as close to the sensor as possible (ML or AI on front-end, programmable ASICs, FPGAs?)</a:t>
            </a:r>
          </a:p>
          <a:p>
            <a:pPr lvl="2"/>
            <a:r>
              <a:rPr lang="en-GB" sz="1200" dirty="0">
                <a:sym typeface="Wingdings" pitchFamily="2" charset="2"/>
              </a:rPr>
              <a:t> radiation hard buffering/storage</a:t>
            </a:r>
            <a:endParaRPr lang="en-GB" sz="1200" dirty="0"/>
          </a:p>
          <a:p>
            <a:r>
              <a:rPr lang="en-GB" sz="1800" b="1" dirty="0">
                <a:sym typeface="Wingdings" pitchFamily="2" charset="2"/>
              </a:rPr>
              <a:t> High bandwidth, l</a:t>
            </a:r>
            <a:r>
              <a:rPr lang="en-GB" sz="1800" b="1" dirty="0"/>
              <a:t>ow power, radiation hard data links</a:t>
            </a:r>
          </a:p>
          <a:p>
            <a:pPr lvl="1"/>
            <a:r>
              <a:rPr lang="en-GB" sz="1400" dirty="0"/>
              <a:t>Industry at link speeds of 400Gbps, need to be adapted to radiation hardness, low power, low material and distributed data sources</a:t>
            </a:r>
          </a:p>
          <a:p>
            <a:pPr lvl="1"/>
            <a:r>
              <a:rPr lang="en-GB" sz="1400" dirty="0"/>
              <a:t>Rad. hard link R&amp;D targeting 25Gbps has started at CERN, but will need 50-100Gbps links to fulfil FCC-</a:t>
            </a:r>
            <a:r>
              <a:rPr lang="en-GB" sz="1400" dirty="0" err="1"/>
              <a:t>hh</a:t>
            </a:r>
            <a:r>
              <a:rPr lang="en-GB" sz="1400" dirty="0"/>
              <a:t> requirements</a:t>
            </a:r>
          </a:p>
          <a:p>
            <a:pPr lvl="1"/>
            <a:r>
              <a:rPr lang="en-GB" sz="1400" dirty="0"/>
              <a:t>Low-power: 10Pbps = 1 million </a:t>
            </a:r>
            <a:r>
              <a:rPr lang="en-GB" sz="1400" dirty="0" err="1"/>
              <a:t>lpGBTs</a:t>
            </a:r>
            <a:r>
              <a:rPr lang="en-GB" sz="1400" dirty="0"/>
              <a:t> (~500mW) </a:t>
            </a:r>
            <a:r>
              <a:rPr lang="en-GB" sz="1400" dirty="0">
                <a:sym typeface="Wingdings" pitchFamily="2" charset="2"/>
              </a:rPr>
              <a:t> 500kW for the links alone! </a:t>
            </a:r>
          </a:p>
          <a:p>
            <a:pPr lvl="2"/>
            <a:r>
              <a:rPr lang="en-GB" sz="1200" dirty="0">
                <a:sym typeface="Wingdings" pitchFamily="2" charset="2"/>
              </a:rPr>
              <a:t>Cooling needs cause large amounts of dead material  minimize cooling needs</a:t>
            </a:r>
          </a:p>
          <a:p>
            <a:pPr lvl="1"/>
            <a:r>
              <a:rPr lang="en-GB" sz="1400" dirty="0"/>
              <a:t>New technologies: CMOS with integrated photonics (Silicon Photonics)</a:t>
            </a:r>
          </a:p>
        </p:txBody>
      </p:sp>
      <p:sp>
        <p:nvSpPr>
          <p:cNvPr id="4" name="Footer Placeholder 3">
            <a:extLst>
              <a:ext uri="{FF2B5EF4-FFF2-40B4-BE49-F238E27FC236}">
                <a16:creationId xmlns:a16="http://schemas.microsoft.com/office/drawing/2014/main" id="{D6BFC391-3B04-F74E-9837-A358FD673673}"/>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12C5052F-B07D-214C-80F0-ABA02E10B002}"/>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1FB1F07D-E606-7A45-B3CC-C41CD98E5166}"/>
              </a:ext>
            </a:extLst>
          </p:cNvPr>
          <p:cNvSpPr>
            <a:spLocks noGrp="1"/>
          </p:cNvSpPr>
          <p:nvPr>
            <p:ph type="sldNum" sz="quarter" idx="12"/>
          </p:nvPr>
        </p:nvSpPr>
        <p:spPr/>
        <p:txBody>
          <a:bodyPr/>
          <a:lstStyle/>
          <a:p>
            <a:fld id="{50FBCA65-25DC-8649-AF55-14151E10B8BF}" type="slidenum">
              <a:rPr lang="en-US" smtClean="0"/>
              <a:pPr/>
              <a:t>45</a:t>
            </a:fld>
            <a:endParaRPr lang="en-US" dirty="0"/>
          </a:p>
        </p:txBody>
      </p:sp>
    </p:spTree>
    <p:extLst>
      <p:ext uri="{BB962C8B-B14F-4D97-AF65-F5344CB8AC3E}">
        <p14:creationId xmlns:p14="http://schemas.microsoft.com/office/powerpoint/2010/main" val="221743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F368-07F5-9E42-9AA7-A3E39ECF4550}"/>
              </a:ext>
            </a:extLst>
          </p:cNvPr>
          <p:cNvSpPr>
            <a:spLocks noGrp="1"/>
          </p:cNvSpPr>
          <p:nvPr>
            <p:ph type="title"/>
          </p:nvPr>
        </p:nvSpPr>
        <p:spPr/>
        <p:txBody>
          <a:bodyPr>
            <a:noAutofit/>
          </a:bodyPr>
          <a:lstStyle/>
          <a:p>
            <a:r>
              <a:rPr lang="en-CH" sz="3200" dirty="0"/>
              <a:t>Challenges for Read-Out Electronics &amp; Trigger</a:t>
            </a:r>
          </a:p>
        </p:txBody>
      </p:sp>
      <p:sp>
        <p:nvSpPr>
          <p:cNvPr id="3" name="Content Placeholder 2">
            <a:extLst>
              <a:ext uri="{FF2B5EF4-FFF2-40B4-BE49-F238E27FC236}">
                <a16:creationId xmlns:a16="http://schemas.microsoft.com/office/drawing/2014/main" id="{D139059E-4C74-BC4D-9D0F-3AC99552E430}"/>
              </a:ext>
            </a:extLst>
          </p:cNvPr>
          <p:cNvSpPr>
            <a:spLocks noGrp="1"/>
          </p:cNvSpPr>
          <p:nvPr>
            <p:ph idx="1"/>
          </p:nvPr>
        </p:nvSpPr>
        <p:spPr>
          <a:xfrm>
            <a:off x="183269" y="672470"/>
            <a:ext cx="8794193" cy="4267661"/>
          </a:xfrm>
        </p:spPr>
        <p:txBody>
          <a:bodyPr>
            <a:normAutofit/>
          </a:bodyPr>
          <a:lstStyle/>
          <a:p>
            <a:r>
              <a:rPr lang="en-GB" sz="1800" b="1" dirty="0"/>
              <a:t>Wireless read-out systems: </a:t>
            </a:r>
          </a:p>
          <a:p>
            <a:pPr lvl="1"/>
            <a:r>
              <a:rPr lang="en-GB" sz="1400" dirty="0"/>
              <a:t>Potential to reduce material – interesting if wireless transmission can fulfil the low-power requirement</a:t>
            </a:r>
          </a:p>
          <a:p>
            <a:pPr lvl="1"/>
            <a:r>
              <a:rPr lang="en-GB" sz="1400" dirty="0"/>
              <a:t>But main material contribution coming from power and cooling needs (and not from optical </a:t>
            </a:r>
            <a:r>
              <a:rPr lang="en-GB" sz="1400" dirty="0" err="1"/>
              <a:t>fibers</a:t>
            </a:r>
            <a:r>
              <a:rPr lang="en-GB" sz="1400" dirty="0"/>
              <a:t>)</a:t>
            </a:r>
          </a:p>
          <a:p>
            <a:r>
              <a:rPr lang="en-GB" sz="1800" b="1" dirty="0"/>
              <a:t>Analogue to digital conversion </a:t>
            </a:r>
            <a:r>
              <a:rPr lang="en-GB" sz="1800" dirty="0"/>
              <a:t>will be located at the front-end </a:t>
            </a:r>
          </a:p>
          <a:p>
            <a:pPr lvl="1"/>
            <a:r>
              <a:rPr lang="en-GB" sz="1400" dirty="0"/>
              <a:t>Already the case for all HL-LHC upgrades, e.g. analogue calorimeter trigger Run1 and Run2 </a:t>
            </a:r>
            <a:r>
              <a:rPr lang="en-GB" sz="1400" dirty="0">
                <a:sym typeface="Wingdings" pitchFamily="2" charset="2"/>
              </a:rPr>
              <a:t> digitization at the front-end for Run 3 and HL-LHC</a:t>
            </a:r>
            <a:endParaRPr lang="en-GB" sz="1400" dirty="0"/>
          </a:p>
          <a:p>
            <a:pPr lvl="1"/>
            <a:r>
              <a:rPr lang="en-GB" sz="1400" dirty="0"/>
              <a:t>Advantages: low noise, standardised and efficient digital transmission</a:t>
            </a:r>
          </a:p>
          <a:p>
            <a:pPr lvl="1"/>
            <a:r>
              <a:rPr lang="en-GB" sz="1400" dirty="0"/>
              <a:t>But needs radiation hard and low-power ADCs and ASICs (300MGy, 10</a:t>
            </a:r>
            <a:r>
              <a:rPr lang="en-GB" sz="1400" baseline="30000" dirty="0"/>
              <a:t>18</a:t>
            </a:r>
            <a:r>
              <a:rPr lang="en-GB" sz="1400" dirty="0"/>
              <a:t>neutrons/cm</a:t>
            </a:r>
            <a:r>
              <a:rPr lang="en-GB" sz="1400" baseline="30000" dirty="0"/>
              <a:t>2</a:t>
            </a:r>
            <a:r>
              <a:rPr lang="en-GB" sz="1400" dirty="0"/>
              <a:t>) </a:t>
            </a:r>
          </a:p>
          <a:p>
            <a:pPr lvl="2"/>
            <a:r>
              <a:rPr lang="en-GB" sz="1200" dirty="0"/>
              <a:t>For comparison: HL-LHC factor 30 less, 65nm ok up to O(3MGy)</a:t>
            </a:r>
          </a:p>
          <a:p>
            <a:r>
              <a:rPr lang="en-GB" sz="1800" dirty="0"/>
              <a:t>Develop </a:t>
            </a:r>
            <a:r>
              <a:rPr lang="en-GB" sz="1800" b="1" dirty="0"/>
              <a:t>radiation hard power management blocks </a:t>
            </a:r>
            <a:r>
              <a:rPr lang="en-GB" sz="1800" dirty="0"/>
              <a:t>(DC/DC converters, regulators) </a:t>
            </a:r>
          </a:p>
          <a:p>
            <a:r>
              <a:rPr lang="en-GB" sz="1800" dirty="0"/>
              <a:t>Develop </a:t>
            </a:r>
            <a:r>
              <a:rPr lang="en-GB" sz="1800" b="1" dirty="0"/>
              <a:t>precision clock and timing circuits </a:t>
            </a:r>
            <a:r>
              <a:rPr lang="en-GB" sz="1800" dirty="0"/>
              <a:t>(PLL, DLL, Timing Discriminators, Delay Lines, Picosecond TDCs)</a:t>
            </a:r>
          </a:p>
          <a:p>
            <a:pPr lvl="1"/>
            <a:r>
              <a:rPr lang="en-GB" sz="1400" dirty="0"/>
              <a:t>Timing distribution with pico-second synchronization</a:t>
            </a:r>
          </a:p>
          <a:p>
            <a:endParaRPr lang="en-CH" sz="1800" dirty="0"/>
          </a:p>
        </p:txBody>
      </p:sp>
      <p:sp>
        <p:nvSpPr>
          <p:cNvPr id="4" name="Footer Placeholder 3">
            <a:extLst>
              <a:ext uri="{FF2B5EF4-FFF2-40B4-BE49-F238E27FC236}">
                <a16:creationId xmlns:a16="http://schemas.microsoft.com/office/drawing/2014/main" id="{D6BFC391-3B04-F74E-9837-A358FD673673}"/>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12C5052F-B07D-214C-80F0-ABA02E10B002}"/>
              </a:ext>
            </a:extLst>
          </p:cNvPr>
          <p:cNvSpPr>
            <a:spLocks noGrp="1"/>
          </p:cNvSpPr>
          <p:nvPr>
            <p:ph type="dt" sz="half" idx="10"/>
          </p:nvPr>
        </p:nvSpPr>
        <p:spPr/>
        <p:txBody>
          <a:bodyPr/>
          <a:lstStyle/>
          <a:p>
            <a:r>
              <a:rPr lang="de-CH"/>
              <a:t>June 19, 2025</a:t>
            </a:r>
            <a:endParaRPr lang="en-US" dirty="0"/>
          </a:p>
        </p:txBody>
      </p:sp>
      <p:sp>
        <p:nvSpPr>
          <p:cNvPr id="6" name="Slide Number Placeholder 5">
            <a:extLst>
              <a:ext uri="{FF2B5EF4-FFF2-40B4-BE49-F238E27FC236}">
                <a16:creationId xmlns:a16="http://schemas.microsoft.com/office/drawing/2014/main" id="{1FB1F07D-E606-7A45-B3CC-C41CD98E5166}"/>
              </a:ext>
            </a:extLst>
          </p:cNvPr>
          <p:cNvSpPr>
            <a:spLocks noGrp="1"/>
          </p:cNvSpPr>
          <p:nvPr>
            <p:ph type="sldNum" sz="quarter" idx="12"/>
          </p:nvPr>
        </p:nvSpPr>
        <p:spPr/>
        <p:txBody>
          <a:bodyPr/>
          <a:lstStyle/>
          <a:p>
            <a:fld id="{50FBCA65-25DC-8649-AF55-14151E10B8BF}" type="slidenum">
              <a:rPr lang="en-US" smtClean="0"/>
              <a:pPr/>
              <a:t>46</a:t>
            </a:fld>
            <a:endParaRPr lang="en-US" dirty="0"/>
          </a:p>
        </p:txBody>
      </p:sp>
    </p:spTree>
    <p:extLst>
      <p:ext uri="{BB962C8B-B14F-4D97-AF65-F5344CB8AC3E}">
        <p14:creationId xmlns:p14="http://schemas.microsoft.com/office/powerpoint/2010/main" val="93627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Total Ionizing Dose for 30ab</a:t>
            </a:r>
            <a:r>
              <a:rPr lang="en-US" sz="3600" baseline="30000" dirty="0"/>
              <a:t>-1</a:t>
            </a:r>
            <a:r>
              <a:rPr lang="en-US" sz="3600" dirty="0"/>
              <a:t> </a:t>
            </a:r>
          </a:p>
        </p:txBody>
      </p:sp>
      <p:sp>
        <p:nvSpPr>
          <p:cNvPr id="4" name="Footer Placeholder 3"/>
          <p:cNvSpPr>
            <a:spLocks noGrp="1"/>
          </p:cNvSpPr>
          <p:nvPr>
            <p:ph type="ftr" sz="quarter" idx="11"/>
          </p:nvPr>
        </p:nvSpPr>
        <p:spPr/>
        <p:txBody>
          <a:bodyPr/>
          <a:lstStyle/>
          <a:p>
            <a:r>
              <a:rPr lang="en-US"/>
              <a:t>CEPC Workshop Barcelona — M. Aleksa (CERN)</a:t>
            </a:r>
          </a:p>
        </p:txBody>
      </p:sp>
      <p:sp>
        <p:nvSpPr>
          <p:cNvPr id="5" name="Date Placeholder 4"/>
          <p:cNvSpPr>
            <a:spLocks noGrp="1"/>
          </p:cNvSpPr>
          <p:nvPr>
            <p:ph type="dt" sz="half" idx="10"/>
          </p:nvPr>
        </p:nvSpPr>
        <p:spPr/>
        <p:txBody>
          <a:bodyPr/>
          <a:lstStyle/>
          <a:p>
            <a:r>
              <a:rPr lang="de-CH"/>
              <a:t>June 19, 2025</a:t>
            </a:r>
            <a:endParaRPr lang="en-US"/>
          </a:p>
        </p:txBody>
      </p:sp>
      <p:sp>
        <p:nvSpPr>
          <p:cNvPr id="6" name="Slide Number Placeholder 5"/>
          <p:cNvSpPr>
            <a:spLocks noGrp="1"/>
          </p:cNvSpPr>
          <p:nvPr>
            <p:ph type="sldNum" sz="quarter" idx="12"/>
          </p:nvPr>
        </p:nvSpPr>
        <p:spPr/>
        <p:txBody>
          <a:bodyPr/>
          <a:lstStyle/>
          <a:p>
            <a:fld id="{50FBCA65-25DC-8649-AF55-14151E10B8BF}" type="slidenum">
              <a:rPr lang="en-US" smtClean="0"/>
              <a:pPr/>
              <a:t>47</a:t>
            </a:fld>
            <a:endParaRPr lang="en-US" dirty="0"/>
          </a:p>
        </p:txBody>
      </p:sp>
      <p:pic>
        <p:nvPicPr>
          <p:cNvPr id="7" name="Picture 6">
            <a:extLst>
              <a:ext uri="{FF2B5EF4-FFF2-40B4-BE49-F238E27FC236}">
                <a16:creationId xmlns:a16="http://schemas.microsoft.com/office/drawing/2014/main" id="{0FD52ACF-DD47-9549-8330-75C3C9A1F126}"/>
              </a:ext>
            </a:extLst>
          </p:cNvPr>
          <p:cNvPicPr>
            <a:picLocks noChangeAspect="1"/>
          </p:cNvPicPr>
          <p:nvPr/>
        </p:nvPicPr>
        <p:blipFill>
          <a:blip r:embed="rId2"/>
          <a:stretch>
            <a:fillRect/>
          </a:stretch>
        </p:blipFill>
        <p:spPr>
          <a:xfrm>
            <a:off x="478920" y="1220032"/>
            <a:ext cx="8498541" cy="3714697"/>
          </a:xfrm>
          <a:prstGeom prst="rect">
            <a:avLst/>
          </a:prstGeom>
        </p:spPr>
      </p:pic>
      <p:sp>
        <p:nvSpPr>
          <p:cNvPr id="17" name="TextBox 16">
            <a:extLst>
              <a:ext uri="{FF2B5EF4-FFF2-40B4-BE49-F238E27FC236}">
                <a16:creationId xmlns:a16="http://schemas.microsoft.com/office/drawing/2014/main" id="{3FBEBED3-0855-EF49-8EE2-FFBA8A66F24F}"/>
              </a:ext>
            </a:extLst>
          </p:cNvPr>
          <p:cNvSpPr txBox="1"/>
          <p:nvPr/>
        </p:nvSpPr>
        <p:spPr>
          <a:xfrm>
            <a:off x="708212" y="651932"/>
            <a:ext cx="8215645" cy="646331"/>
          </a:xfrm>
          <a:prstGeom prst="rect">
            <a:avLst/>
          </a:prstGeom>
          <a:noFill/>
        </p:spPr>
        <p:txBody>
          <a:bodyPr wrap="square" rtlCol="0">
            <a:spAutoFit/>
          </a:bodyPr>
          <a:lstStyle/>
          <a:p>
            <a:r>
              <a:rPr lang="en-US" b="1" dirty="0"/>
              <a:t>Dose of 300 </a:t>
            </a:r>
            <a:r>
              <a:rPr lang="en-US" b="1" dirty="0" err="1"/>
              <a:t>MGy</a:t>
            </a:r>
            <a:r>
              <a:rPr lang="en-US" b="1" dirty="0"/>
              <a:t> (30 Grad) in the first tracker layers.</a:t>
            </a:r>
          </a:p>
          <a:p>
            <a:r>
              <a:rPr lang="en-US" b="1" dirty="0"/>
              <a:t>&lt; 10 </a:t>
            </a:r>
            <a:r>
              <a:rPr lang="en-US" b="1" dirty="0" err="1"/>
              <a:t>kGy</a:t>
            </a:r>
            <a:r>
              <a:rPr lang="en-US" b="1" dirty="0"/>
              <a:t> in HCAL barrel and extended barrel.</a:t>
            </a:r>
          </a:p>
        </p:txBody>
      </p:sp>
    </p:spTree>
    <p:extLst>
      <p:ext uri="{BB962C8B-B14F-4D97-AF65-F5344CB8AC3E}">
        <p14:creationId xmlns:p14="http://schemas.microsoft.com/office/powerpoint/2010/main" val="359957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27D5-F1E0-974B-3682-F89E190D3BBA}"/>
              </a:ext>
            </a:extLst>
          </p:cNvPr>
          <p:cNvSpPr>
            <a:spLocks noGrp="1"/>
          </p:cNvSpPr>
          <p:nvPr>
            <p:ph type="title"/>
          </p:nvPr>
        </p:nvSpPr>
        <p:spPr/>
        <p:txBody>
          <a:bodyPr>
            <a:normAutofit fontScale="90000"/>
          </a:bodyPr>
          <a:lstStyle/>
          <a:p>
            <a:r>
              <a:rPr lang="en-CH" dirty="0"/>
              <a:t>DRD Collaborations</a:t>
            </a:r>
          </a:p>
        </p:txBody>
      </p:sp>
      <p:sp>
        <p:nvSpPr>
          <p:cNvPr id="3" name="Content Placeholder 2">
            <a:extLst>
              <a:ext uri="{FF2B5EF4-FFF2-40B4-BE49-F238E27FC236}">
                <a16:creationId xmlns:a16="http://schemas.microsoft.com/office/drawing/2014/main" id="{C0824691-376B-3BE7-30AE-B8683738E085}"/>
              </a:ext>
            </a:extLst>
          </p:cNvPr>
          <p:cNvSpPr>
            <a:spLocks noGrp="1"/>
          </p:cNvSpPr>
          <p:nvPr>
            <p:ph idx="1"/>
          </p:nvPr>
        </p:nvSpPr>
        <p:spPr>
          <a:xfrm>
            <a:off x="183269" y="737788"/>
            <a:ext cx="3574915" cy="4196940"/>
          </a:xfrm>
        </p:spPr>
        <p:txBody>
          <a:bodyPr>
            <a:normAutofit/>
          </a:bodyPr>
          <a:lstStyle/>
          <a:p>
            <a:pPr marL="180975" indent="-180975"/>
            <a:r>
              <a:rPr lang="en-GB" sz="1600" dirty="0"/>
              <a:t>European Strategy for Particle Physics (ESPP, </a:t>
            </a:r>
            <a:r>
              <a:rPr lang="en-GB" sz="1600" dirty="0">
                <a:hlinkClick r:id="rId2"/>
              </a:rPr>
              <a:t>link</a:t>
            </a:r>
            <a:r>
              <a:rPr lang="en-GB" sz="1600" dirty="0"/>
              <a:t>) encouraged the community to define a </a:t>
            </a:r>
            <a:r>
              <a:rPr lang="en-GB" sz="1600" b="1" dirty="0"/>
              <a:t>Detector R&amp;D Roadmap</a:t>
            </a:r>
            <a:r>
              <a:rPr lang="en-GB" sz="1600" dirty="0"/>
              <a:t> identifying the most important technological developments in the domain of particle detectors required to reach the goals defined in the ESPP </a:t>
            </a:r>
          </a:p>
          <a:p>
            <a:pPr marL="180975" indent="-180975"/>
            <a:r>
              <a:rPr lang="en-GB" sz="1600" dirty="0"/>
              <a:t>In autumn 2022, CERN SPC endorsed the </a:t>
            </a:r>
            <a:r>
              <a:rPr lang="en-GB" sz="1600" b="1" dirty="0"/>
              <a:t>Detector Roadmap Implementation Plan </a:t>
            </a:r>
            <a:r>
              <a:rPr lang="en-GB" sz="1600" dirty="0"/>
              <a:t>which foresees the formation of </a:t>
            </a:r>
            <a:r>
              <a:rPr lang="en-GB" sz="1600" b="1" dirty="0"/>
              <a:t>Detector R&amp;D Collaborations hosted at CERN</a:t>
            </a:r>
          </a:p>
          <a:p>
            <a:pPr marL="180975" indent="-180975"/>
            <a:r>
              <a:rPr lang="en-GB" sz="1600" b="1" dirty="0"/>
              <a:t>DRD Collaborations </a:t>
            </a:r>
            <a:r>
              <a:rPr lang="en-GB" sz="1600" dirty="0"/>
              <a:t>have been set-up and started working (approvals in Dec. 2023 and June 2024) </a:t>
            </a:r>
            <a:endParaRPr lang="en-CH" sz="1600" dirty="0"/>
          </a:p>
        </p:txBody>
      </p:sp>
      <p:sp>
        <p:nvSpPr>
          <p:cNvPr id="4" name="Footer Placeholder 3">
            <a:extLst>
              <a:ext uri="{FF2B5EF4-FFF2-40B4-BE49-F238E27FC236}">
                <a16:creationId xmlns:a16="http://schemas.microsoft.com/office/drawing/2014/main" id="{5FF845B5-99A1-AB21-CEA0-637DF588EF7D}"/>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ECEEE1F1-9A16-DC92-D3E9-0EC63174DE72}"/>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228D451C-E85B-2402-8919-26B57603A379}"/>
              </a:ext>
            </a:extLst>
          </p:cNvPr>
          <p:cNvSpPr>
            <a:spLocks noGrp="1"/>
          </p:cNvSpPr>
          <p:nvPr>
            <p:ph type="sldNum" sz="quarter" idx="12"/>
          </p:nvPr>
        </p:nvSpPr>
        <p:spPr/>
        <p:txBody>
          <a:bodyPr/>
          <a:lstStyle/>
          <a:p>
            <a:fld id="{50FBCA65-25DC-8649-AF55-14151E10B8BF}" type="slidenum">
              <a:rPr lang="en-US" smtClean="0"/>
              <a:pPr/>
              <a:t>48</a:t>
            </a:fld>
            <a:endParaRPr lang="en-US" dirty="0"/>
          </a:p>
        </p:txBody>
      </p:sp>
      <p:pic>
        <p:nvPicPr>
          <p:cNvPr id="7" name="Picture 6">
            <a:extLst>
              <a:ext uri="{FF2B5EF4-FFF2-40B4-BE49-F238E27FC236}">
                <a16:creationId xmlns:a16="http://schemas.microsoft.com/office/drawing/2014/main" id="{8B2D9B5B-9B8B-431E-FD0F-4C20604FA6AA}"/>
              </a:ext>
            </a:extLst>
          </p:cNvPr>
          <p:cNvPicPr>
            <a:picLocks noChangeAspect="1"/>
          </p:cNvPicPr>
          <p:nvPr/>
        </p:nvPicPr>
        <p:blipFill>
          <a:blip r:embed="rId3"/>
          <a:stretch>
            <a:fillRect/>
          </a:stretch>
        </p:blipFill>
        <p:spPr>
          <a:xfrm>
            <a:off x="3856618" y="667225"/>
            <a:ext cx="5287382" cy="1617380"/>
          </a:xfrm>
          <a:prstGeom prst="rect">
            <a:avLst/>
          </a:prstGeom>
        </p:spPr>
      </p:pic>
      <p:pic>
        <p:nvPicPr>
          <p:cNvPr id="8" name="Picture 7">
            <a:extLst>
              <a:ext uri="{FF2B5EF4-FFF2-40B4-BE49-F238E27FC236}">
                <a16:creationId xmlns:a16="http://schemas.microsoft.com/office/drawing/2014/main" id="{2F946E6C-6B92-A26C-F542-8632FF66058B}"/>
              </a:ext>
            </a:extLst>
          </p:cNvPr>
          <p:cNvPicPr>
            <a:picLocks noChangeAspect="1"/>
          </p:cNvPicPr>
          <p:nvPr/>
        </p:nvPicPr>
        <p:blipFill>
          <a:blip r:embed="rId4"/>
          <a:stretch>
            <a:fillRect/>
          </a:stretch>
        </p:blipFill>
        <p:spPr>
          <a:xfrm>
            <a:off x="3758184" y="2571750"/>
            <a:ext cx="5385816" cy="2264553"/>
          </a:xfrm>
          <a:prstGeom prst="rect">
            <a:avLst/>
          </a:prstGeom>
        </p:spPr>
      </p:pic>
      <p:sp>
        <p:nvSpPr>
          <p:cNvPr id="9" name="TextBox 8">
            <a:extLst>
              <a:ext uri="{FF2B5EF4-FFF2-40B4-BE49-F238E27FC236}">
                <a16:creationId xmlns:a16="http://schemas.microsoft.com/office/drawing/2014/main" id="{F5308AAD-B132-20B3-4400-856DE20585E0}"/>
              </a:ext>
            </a:extLst>
          </p:cNvPr>
          <p:cNvSpPr txBox="1"/>
          <p:nvPr/>
        </p:nvSpPr>
        <p:spPr>
          <a:xfrm>
            <a:off x="6986016" y="628302"/>
            <a:ext cx="2157984" cy="369332"/>
          </a:xfrm>
          <a:prstGeom prst="rect">
            <a:avLst/>
          </a:prstGeom>
          <a:noFill/>
        </p:spPr>
        <p:txBody>
          <a:bodyPr wrap="square" rtlCol="0">
            <a:spAutoFit/>
          </a:bodyPr>
          <a:lstStyle/>
          <a:p>
            <a:r>
              <a:rPr lang="en-GB" sz="1800" b="1" dirty="0">
                <a:sym typeface="Wingdings" pitchFamily="2" charset="2"/>
                <a:hlinkClick r:id="rId5"/>
              </a:rPr>
              <a:t>arXiv:2408.17094v1</a:t>
            </a:r>
            <a:endParaRPr lang="en-CH" dirty="0"/>
          </a:p>
        </p:txBody>
      </p:sp>
    </p:spTree>
    <p:extLst>
      <p:ext uri="{BB962C8B-B14F-4D97-AF65-F5344CB8AC3E}">
        <p14:creationId xmlns:p14="http://schemas.microsoft.com/office/powerpoint/2010/main" val="374305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9041-E4D5-B13E-E232-1F881118CF43}"/>
              </a:ext>
            </a:extLst>
          </p:cNvPr>
          <p:cNvSpPr>
            <a:spLocks noGrp="1"/>
          </p:cNvSpPr>
          <p:nvPr>
            <p:ph type="title"/>
          </p:nvPr>
        </p:nvSpPr>
        <p:spPr/>
        <p:txBody>
          <a:bodyPr>
            <a:noAutofit/>
          </a:bodyPr>
          <a:lstStyle/>
          <a:p>
            <a:r>
              <a:rPr lang="en-CH" sz="3600" dirty="0"/>
              <a:t>FCC Integrated Program – Scope and Timeline</a:t>
            </a:r>
          </a:p>
        </p:txBody>
      </p:sp>
      <p:sp>
        <p:nvSpPr>
          <p:cNvPr id="4" name="Footer Placeholder 3">
            <a:extLst>
              <a:ext uri="{FF2B5EF4-FFF2-40B4-BE49-F238E27FC236}">
                <a16:creationId xmlns:a16="http://schemas.microsoft.com/office/drawing/2014/main" id="{D015ECBD-7C56-A50B-5891-9302F76EA108}"/>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711711AC-5CAF-D950-C328-7EA6DF294260}"/>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A0C146CB-5F4B-2E5F-2C75-1BE9F4FA9541}"/>
              </a:ext>
            </a:extLst>
          </p:cNvPr>
          <p:cNvSpPr>
            <a:spLocks noGrp="1"/>
          </p:cNvSpPr>
          <p:nvPr>
            <p:ph type="sldNum" sz="quarter" idx="12"/>
          </p:nvPr>
        </p:nvSpPr>
        <p:spPr/>
        <p:txBody>
          <a:bodyPr/>
          <a:lstStyle/>
          <a:p>
            <a:fld id="{50FBCA65-25DC-8649-AF55-14151E10B8BF}" type="slidenum">
              <a:rPr lang="en-US" smtClean="0"/>
              <a:pPr/>
              <a:t>5</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20A44A-DC80-05D2-7B20-59D5ECE16E7A}"/>
                  </a:ext>
                </a:extLst>
              </p:cNvPr>
              <p:cNvSpPr txBox="1"/>
              <p:nvPr/>
            </p:nvSpPr>
            <p:spPr>
              <a:xfrm>
                <a:off x="109728" y="623117"/>
                <a:ext cx="9034271" cy="1323439"/>
              </a:xfrm>
              <a:prstGeom prst="rect">
                <a:avLst/>
              </a:prstGeom>
              <a:noFill/>
            </p:spPr>
            <p:txBody>
              <a:bodyPr wrap="square" rtlCol="0">
                <a:spAutoFit/>
              </a:bodyPr>
              <a:lstStyle/>
              <a:p>
                <a:pPr marL="136525" indent="-136525" defTabSz="685800">
                  <a:spcBef>
                    <a:spcPts val="300"/>
                  </a:spcBef>
                  <a:buFont typeface="Arial" panose="020B0604020202020204" pitchFamily="34" charset="0"/>
                  <a:buChar char="•"/>
                  <a:defRPr/>
                </a:pPr>
                <a:r>
                  <a:rPr lang="en-GB" sz="1400" b="1" dirty="0">
                    <a:solidFill>
                      <a:srgbClr val="3333FF"/>
                    </a:solidFill>
                    <a:latin typeface="Arial"/>
                  </a:rPr>
                  <a:t>Stage 1: FCC-ee (Z, W, H, </a:t>
                </a:r>
                <a14:m>
                  <m:oMath xmlns:m="http://schemas.openxmlformats.org/officeDocument/2006/math">
                    <m:r>
                      <m:rPr>
                        <m:nor/>
                      </m:rPr>
                      <a:rPr lang="en-US" sz="1400" b="1" dirty="0">
                        <a:solidFill>
                          <a:srgbClr val="3333FF"/>
                        </a:solidFill>
                        <a:latin typeface="Cambria Math" panose="02040503050406030204" pitchFamily="18" charset="0"/>
                      </a:rPr>
                      <m:t>t</m:t>
                    </m:r>
                    <m:acc>
                      <m:accPr>
                        <m:chr m:val="̅"/>
                        <m:ctrlPr>
                          <a:rPr lang="en-US" sz="1400" b="1" i="1" dirty="0">
                            <a:solidFill>
                              <a:srgbClr val="3333FF"/>
                            </a:solidFill>
                            <a:latin typeface="Cambria Math" panose="02040503050406030204" pitchFamily="18" charset="0"/>
                          </a:rPr>
                        </m:ctrlPr>
                      </m:accPr>
                      <m:e>
                        <m:r>
                          <m:rPr>
                            <m:nor/>
                          </m:rPr>
                          <a:rPr lang="en-US" sz="1400" b="1" dirty="0">
                            <a:solidFill>
                              <a:srgbClr val="3333FF"/>
                            </a:solidFill>
                            <a:latin typeface="Cambria Math" panose="02040503050406030204" pitchFamily="18" charset="0"/>
                          </a:rPr>
                          <m:t>t</m:t>
                        </m:r>
                      </m:e>
                    </m:acc>
                  </m:oMath>
                </a14:m>
                <a:r>
                  <a:rPr lang="en-GB" sz="1400" b="1" dirty="0">
                    <a:solidFill>
                      <a:srgbClr val="3333FF"/>
                    </a:solidFill>
                    <a:latin typeface="Arial"/>
                  </a:rPr>
                  <a:t>) as Higgs factory, electroweak &amp; top factory at highest luminosities</a:t>
                </a:r>
              </a:p>
              <a:p>
                <a:pPr marL="136525" indent="-136525" defTabSz="685800">
                  <a:spcBef>
                    <a:spcPts val="300"/>
                  </a:spcBef>
                  <a:buFont typeface="Arial" panose="020B0604020202020204" pitchFamily="34" charset="0"/>
                  <a:buChar char="•"/>
                  <a:defRPr/>
                </a:pPr>
                <a:r>
                  <a:rPr lang="en-GB" sz="1400" b="1" dirty="0">
                    <a:solidFill>
                      <a:srgbClr val="3333FF"/>
                    </a:solidFill>
                    <a:latin typeface="Arial"/>
                  </a:rPr>
                  <a:t>Stage 2: FCC-hh (~100 TeV) as natural continuation at energy frontier, pp &amp; AA collisions; eh</a:t>
                </a:r>
                <a:r>
                  <a:rPr lang="en-GB" sz="900" b="1" dirty="0">
                    <a:solidFill>
                      <a:srgbClr val="3333FF"/>
                    </a:solidFill>
                    <a:latin typeface="Arial"/>
                  </a:rPr>
                  <a:t> </a:t>
                </a:r>
                <a:r>
                  <a:rPr lang="en-GB" sz="1400" b="1" dirty="0">
                    <a:solidFill>
                      <a:srgbClr val="3333FF"/>
                    </a:solidFill>
                    <a:latin typeface="Arial"/>
                  </a:rPr>
                  <a:t>option</a:t>
                </a:r>
              </a:p>
              <a:p>
                <a:pPr marL="136525" indent="-136525" defTabSz="685800">
                  <a:spcBef>
                    <a:spcPts val="300"/>
                  </a:spcBef>
                  <a:buFont typeface="Arial" panose="020B0604020202020204" pitchFamily="34" charset="0"/>
                  <a:buChar char="•"/>
                  <a:defRPr/>
                </a:pPr>
                <a:r>
                  <a:rPr lang="en-GB" sz="1400" dirty="0">
                    <a:solidFill>
                      <a:srgbClr val="0C377B"/>
                    </a:solidFill>
                    <a:latin typeface="Arial"/>
                  </a:rPr>
                  <a:t>Highly synergetic and complementary programme maximising the physics opportunities</a:t>
                </a:r>
              </a:p>
              <a:p>
                <a:pPr marL="136525" indent="-136525" defTabSz="685800">
                  <a:spcBef>
                    <a:spcPts val="300"/>
                  </a:spcBef>
                  <a:buFont typeface="Arial" panose="020B0604020202020204" pitchFamily="34" charset="0"/>
                  <a:buChar char="•"/>
                  <a:defRPr/>
                </a:pPr>
                <a:r>
                  <a:rPr lang="en-GB" sz="1400" dirty="0">
                    <a:solidFill>
                      <a:srgbClr val="0C377B"/>
                    </a:solidFill>
                    <a:latin typeface="Arial"/>
                  </a:rPr>
                  <a:t>Common civil engineering and technical infrastructures, </a:t>
                </a:r>
                <a:r>
                  <a:rPr lang="en-US" sz="1400" dirty="0">
                    <a:solidFill>
                      <a:srgbClr val="0C377B"/>
                    </a:solidFill>
                    <a:latin typeface="Arial"/>
                  </a:rPr>
                  <a:t>building on and reusing CERN’s existing infrastructure</a:t>
                </a:r>
              </a:p>
              <a:p>
                <a:pPr marL="136525" indent="-136525" defTabSz="685800">
                  <a:spcBef>
                    <a:spcPts val="300"/>
                  </a:spcBef>
                  <a:buFont typeface="Arial" panose="020B0604020202020204" pitchFamily="34" charset="0"/>
                  <a:buChar char="•"/>
                  <a:defRPr/>
                </a:pPr>
                <a:r>
                  <a:rPr lang="en-US" sz="1400" kern="0" dirty="0">
                    <a:solidFill>
                      <a:srgbClr val="0C377B"/>
                    </a:solidFill>
                    <a:latin typeface="Arial"/>
                  </a:rPr>
                  <a:t>FCC integrated project </a:t>
                </a:r>
                <a:r>
                  <a:rPr lang="en-GB" sz="1400" kern="0" dirty="0">
                    <a:solidFill>
                      <a:srgbClr val="0C377B"/>
                    </a:solidFill>
                    <a:latin typeface="Arial"/>
                  </a:rPr>
                  <a:t>allows start of a new, major facility at CERN within a few years of the end of HL-LHC</a:t>
                </a:r>
                <a:endParaRPr lang="en-GB" sz="1400" dirty="0">
                  <a:solidFill>
                    <a:srgbClr val="0C377B"/>
                  </a:solidFill>
                  <a:latin typeface="Arial"/>
                </a:endParaRPr>
              </a:p>
            </p:txBody>
          </p:sp>
        </mc:Choice>
        <mc:Fallback xmlns="">
          <p:sp>
            <p:nvSpPr>
              <p:cNvPr id="7" name="TextBox 6">
                <a:extLst>
                  <a:ext uri="{FF2B5EF4-FFF2-40B4-BE49-F238E27FC236}">
                    <a16:creationId xmlns:a16="http://schemas.microsoft.com/office/drawing/2014/main" id="{9120A44A-DC80-05D2-7B20-59D5ECE16E7A}"/>
                  </a:ext>
                </a:extLst>
              </p:cNvPr>
              <p:cNvSpPr txBox="1">
                <a:spLocks noRot="1" noChangeAspect="1" noMove="1" noResize="1" noEditPoints="1" noAdjustHandles="1" noChangeArrowheads="1" noChangeShapeType="1" noTextEdit="1"/>
              </p:cNvSpPr>
              <p:nvPr/>
            </p:nvSpPr>
            <p:spPr>
              <a:xfrm>
                <a:off x="109728" y="623117"/>
                <a:ext cx="9034271" cy="1323439"/>
              </a:xfrm>
              <a:prstGeom prst="rect">
                <a:avLst/>
              </a:prstGeom>
              <a:blipFill>
                <a:blip r:embed="rId2"/>
                <a:stretch>
                  <a:fillRect l="-140" b="-3774"/>
                </a:stretch>
              </a:blipFill>
            </p:spPr>
            <p:txBody>
              <a:bodyPr/>
              <a:lstStyle/>
              <a:p>
                <a:r>
                  <a:rPr lang="en-CH">
                    <a:noFill/>
                  </a:rPr>
                  <a:t> </a:t>
                </a:r>
              </a:p>
            </p:txBody>
          </p:sp>
        </mc:Fallback>
      </mc:AlternateContent>
      <p:pic>
        <p:nvPicPr>
          <p:cNvPr id="8" name="Picture 2">
            <a:extLst>
              <a:ext uri="{FF2B5EF4-FFF2-40B4-BE49-F238E27FC236}">
                <a16:creationId xmlns:a16="http://schemas.microsoft.com/office/drawing/2014/main" id="{C0B3E074-7B2D-5EFC-1363-B1305CFD4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410" y="2095741"/>
            <a:ext cx="2786345" cy="239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iagram&#10;&#10;Description automatically generated">
            <a:extLst>
              <a:ext uri="{FF2B5EF4-FFF2-40B4-BE49-F238E27FC236}">
                <a16:creationId xmlns:a16="http://schemas.microsoft.com/office/drawing/2014/main" id="{ABABE397-39EE-D73D-E7A8-B62D28764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390" y="2051701"/>
            <a:ext cx="2228847" cy="2482870"/>
          </a:xfrm>
          <a:prstGeom prst="rect">
            <a:avLst/>
          </a:prstGeom>
        </p:spPr>
      </p:pic>
      <p:sp>
        <p:nvSpPr>
          <p:cNvPr id="10" name="Content Placeholder 2">
            <a:extLst>
              <a:ext uri="{FF2B5EF4-FFF2-40B4-BE49-F238E27FC236}">
                <a16:creationId xmlns:a16="http://schemas.microsoft.com/office/drawing/2014/main" id="{25E6A00A-3796-1B72-CF46-40F4EC37EBDA}"/>
              </a:ext>
            </a:extLst>
          </p:cNvPr>
          <p:cNvSpPr txBox="1">
            <a:spLocks/>
          </p:cNvSpPr>
          <p:nvPr/>
        </p:nvSpPr>
        <p:spPr>
          <a:xfrm>
            <a:off x="3986015" y="2712487"/>
            <a:ext cx="1134126" cy="563678"/>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7431" indent="0" defTabSz="685783">
              <a:spcBef>
                <a:spcPts val="750"/>
              </a:spcBef>
              <a:buClr>
                <a:srgbClr val="0C377B"/>
              </a:buClr>
              <a:buNone/>
              <a:defRPr/>
            </a:pPr>
            <a:r>
              <a:rPr lang="fr" sz="1500" b="1" dirty="0">
                <a:solidFill>
                  <a:srgbClr val="FF0000"/>
                </a:solidFill>
                <a:latin typeface="Arial"/>
              </a:rPr>
              <a:t>FCC-ee</a:t>
            </a:r>
            <a:endParaRPr lang="fr" sz="1500" dirty="0">
              <a:solidFill>
                <a:srgbClr val="FF0000"/>
              </a:solidFill>
              <a:latin typeface="Arial"/>
            </a:endParaRPr>
          </a:p>
        </p:txBody>
      </p:sp>
      <p:pic>
        <p:nvPicPr>
          <p:cNvPr id="11" name="Picture 10" descr="Diagram, radar chart&#10;&#10;Description automatically generated">
            <a:extLst>
              <a:ext uri="{FF2B5EF4-FFF2-40B4-BE49-F238E27FC236}">
                <a16:creationId xmlns:a16="http://schemas.microsoft.com/office/drawing/2014/main" id="{4E88E740-DA91-5396-55EC-D4E21DFFA725}"/>
              </a:ext>
            </a:extLst>
          </p:cNvPr>
          <p:cNvPicPr>
            <a:picLocks noChangeAspect="1"/>
          </p:cNvPicPr>
          <p:nvPr/>
        </p:nvPicPr>
        <p:blipFill>
          <a:blip r:embed="rId5"/>
          <a:stretch>
            <a:fillRect/>
          </a:stretch>
        </p:blipFill>
        <p:spPr>
          <a:xfrm>
            <a:off x="5970858" y="2161315"/>
            <a:ext cx="2875043" cy="2331117"/>
          </a:xfrm>
          <a:prstGeom prst="rect">
            <a:avLst/>
          </a:prstGeom>
        </p:spPr>
      </p:pic>
      <p:sp>
        <p:nvSpPr>
          <p:cNvPr id="12" name="Content Placeholder 2">
            <a:extLst>
              <a:ext uri="{FF2B5EF4-FFF2-40B4-BE49-F238E27FC236}">
                <a16:creationId xmlns:a16="http://schemas.microsoft.com/office/drawing/2014/main" id="{38D9A69F-0F22-53B7-006A-F10A906B0B62}"/>
              </a:ext>
            </a:extLst>
          </p:cNvPr>
          <p:cNvSpPr txBox="1">
            <a:spLocks/>
          </p:cNvSpPr>
          <p:nvPr/>
        </p:nvSpPr>
        <p:spPr>
          <a:xfrm>
            <a:off x="6947126" y="2766057"/>
            <a:ext cx="1134126" cy="546110"/>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7431" indent="0" defTabSz="685783">
              <a:spcBef>
                <a:spcPts val="750"/>
              </a:spcBef>
              <a:buClr>
                <a:srgbClr val="0C377B"/>
              </a:buClr>
              <a:buNone/>
              <a:defRPr/>
            </a:pPr>
            <a:r>
              <a:rPr lang="fr" sz="1500" b="1" dirty="0">
                <a:solidFill>
                  <a:srgbClr val="FF0000"/>
                </a:solidFill>
                <a:latin typeface="Arial"/>
              </a:rPr>
              <a:t>FCC-hh</a:t>
            </a:r>
            <a:endParaRPr lang="fr" sz="1500" dirty="0">
              <a:solidFill>
                <a:srgbClr val="FF0000"/>
              </a:solidFill>
              <a:latin typeface="Arial"/>
            </a:endParaRPr>
          </a:p>
        </p:txBody>
      </p:sp>
      <p:sp>
        <p:nvSpPr>
          <p:cNvPr id="13" name="Rectangle 12">
            <a:extLst>
              <a:ext uri="{FF2B5EF4-FFF2-40B4-BE49-F238E27FC236}">
                <a16:creationId xmlns:a16="http://schemas.microsoft.com/office/drawing/2014/main" id="{F3F5FA0F-3B2D-D674-8ED0-651B3B914737}"/>
              </a:ext>
            </a:extLst>
          </p:cNvPr>
          <p:cNvSpPr/>
          <p:nvPr/>
        </p:nvSpPr>
        <p:spPr>
          <a:xfrm>
            <a:off x="215801" y="4668828"/>
            <a:ext cx="2786345" cy="216024"/>
          </a:xfrm>
          <a:prstGeom prst="rect">
            <a:avLst/>
          </a:prstGeom>
          <a:gradFill flip="none" rotWithShape="1">
            <a:gsLst>
              <a:gs pos="0">
                <a:srgbClr val="0000FF">
                  <a:lumMod val="5000"/>
                  <a:lumOff val="95000"/>
                </a:srgbClr>
              </a:gs>
              <a:gs pos="50000">
                <a:srgbClr val="0000FF">
                  <a:lumMod val="45000"/>
                  <a:lumOff val="55000"/>
                </a:srgbClr>
              </a:gs>
              <a:gs pos="93000">
                <a:srgbClr val="0000FF">
                  <a:lumMod val="45000"/>
                  <a:lumOff val="55000"/>
                </a:srgbClr>
              </a:gs>
              <a:gs pos="100000">
                <a:srgbClr val="FFFFFF"/>
              </a:gs>
            </a:gsLst>
            <a:lin ang="0" scaled="1"/>
            <a:tileRect/>
          </a:gradFill>
          <a:ln w="12700" cap="flat" cmpd="sng" algn="ctr">
            <a:noFill/>
            <a:prstDash val="solid"/>
            <a:miter lim="800000"/>
          </a:ln>
          <a:effectLst/>
        </p:spPr>
        <p:txBody>
          <a:bodyPr rtlCol="0" anchor="ctr"/>
          <a:lstStyle/>
          <a:p>
            <a:pPr algn="ctr" defTabSz="685710">
              <a:defRPr/>
            </a:pPr>
            <a:endParaRPr lang="en-GB" kern="0">
              <a:solidFill>
                <a:srgbClr val="FFFFFF"/>
              </a:solidFill>
              <a:latin typeface="Arial"/>
            </a:endParaRPr>
          </a:p>
        </p:txBody>
      </p:sp>
      <p:sp>
        <p:nvSpPr>
          <p:cNvPr id="14" name="Rectangle 13">
            <a:extLst>
              <a:ext uri="{FF2B5EF4-FFF2-40B4-BE49-F238E27FC236}">
                <a16:creationId xmlns:a16="http://schemas.microsoft.com/office/drawing/2014/main" id="{D2AFAC55-5B39-BE72-6919-FDDE6068B375}"/>
              </a:ext>
            </a:extLst>
          </p:cNvPr>
          <p:cNvSpPr/>
          <p:nvPr/>
        </p:nvSpPr>
        <p:spPr>
          <a:xfrm>
            <a:off x="3121006" y="4668828"/>
            <a:ext cx="2722667" cy="216024"/>
          </a:xfrm>
          <a:prstGeom prst="rect">
            <a:avLst/>
          </a:prstGeom>
          <a:gradFill flip="none" rotWithShape="1">
            <a:gsLst>
              <a:gs pos="0">
                <a:srgbClr val="FFFFFF"/>
              </a:gs>
              <a:gs pos="27000">
                <a:srgbClr val="FF9900"/>
              </a:gs>
              <a:gs pos="85000">
                <a:srgbClr val="FF9900"/>
              </a:gs>
              <a:gs pos="100000">
                <a:srgbClr val="FFFFFF"/>
              </a:gs>
            </a:gsLst>
            <a:lin ang="0" scaled="1"/>
            <a:tileRect/>
          </a:gradFill>
          <a:ln w="12700" cap="flat" cmpd="sng" algn="ctr">
            <a:noFill/>
            <a:prstDash val="solid"/>
            <a:miter lim="800000"/>
          </a:ln>
          <a:effectLst/>
        </p:spPr>
        <p:txBody>
          <a:bodyPr rtlCol="0" anchor="ctr"/>
          <a:lstStyle/>
          <a:p>
            <a:pPr algn="ctr" defTabSz="685710">
              <a:defRPr/>
            </a:pPr>
            <a:endParaRPr lang="en-GB" kern="0">
              <a:solidFill>
                <a:srgbClr val="FFFFFF"/>
              </a:solidFill>
              <a:latin typeface="Arial"/>
            </a:endParaRPr>
          </a:p>
        </p:txBody>
      </p:sp>
      <p:sp>
        <p:nvSpPr>
          <p:cNvPr id="15" name="Rectangle 14">
            <a:extLst>
              <a:ext uri="{FF2B5EF4-FFF2-40B4-BE49-F238E27FC236}">
                <a16:creationId xmlns:a16="http://schemas.microsoft.com/office/drawing/2014/main" id="{619EE43F-CA3A-5DE4-FF9A-7C67B116440A}"/>
              </a:ext>
            </a:extLst>
          </p:cNvPr>
          <p:cNvSpPr/>
          <p:nvPr/>
        </p:nvSpPr>
        <p:spPr>
          <a:xfrm>
            <a:off x="5970857" y="4660141"/>
            <a:ext cx="3057701" cy="216024"/>
          </a:xfrm>
          <a:prstGeom prst="rect">
            <a:avLst/>
          </a:prstGeom>
          <a:gradFill flip="none" rotWithShape="1">
            <a:gsLst>
              <a:gs pos="6000">
                <a:srgbClr val="0000FF">
                  <a:lumMod val="5000"/>
                  <a:lumOff val="95000"/>
                </a:srgbClr>
              </a:gs>
              <a:gs pos="37000">
                <a:srgbClr val="40C245">
                  <a:lumMod val="75000"/>
                </a:srgbClr>
              </a:gs>
              <a:gs pos="86000">
                <a:srgbClr val="40C245">
                  <a:lumMod val="75000"/>
                </a:srgbClr>
              </a:gs>
              <a:gs pos="100000">
                <a:srgbClr val="40C245">
                  <a:lumMod val="40000"/>
                  <a:lumOff val="60000"/>
                </a:srgbClr>
              </a:gs>
            </a:gsLst>
            <a:lin ang="0" scaled="1"/>
            <a:tileRect/>
          </a:gradFill>
          <a:ln w="12700" cap="flat" cmpd="sng" algn="ctr">
            <a:noFill/>
            <a:prstDash val="solid"/>
            <a:miter lim="800000"/>
          </a:ln>
          <a:effectLst/>
        </p:spPr>
        <p:txBody>
          <a:bodyPr rtlCol="0" anchor="ctr"/>
          <a:lstStyle/>
          <a:p>
            <a:pPr algn="ctr" defTabSz="685710">
              <a:defRPr/>
            </a:pPr>
            <a:endParaRPr lang="en-GB" kern="0">
              <a:solidFill>
                <a:srgbClr val="FFFFFF"/>
              </a:solidFill>
              <a:latin typeface="Arial"/>
            </a:endParaRPr>
          </a:p>
        </p:txBody>
      </p:sp>
      <p:sp>
        <p:nvSpPr>
          <p:cNvPr id="16" name="TextBox 15">
            <a:extLst>
              <a:ext uri="{FF2B5EF4-FFF2-40B4-BE49-F238E27FC236}">
                <a16:creationId xmlns:a16="http://schemas.microsoft.com/office/drawing/2014/main" id="{A7A0C3FA-91AD-627F-468B-6DF0DDA3FB48}"/>
              </a:ext>
            </a:extLst>
          </p:cNvPr>
          <p:cNvSpPr txBox="1"/>
          <p:nvPr/>
        </p:nvSpPr>
        <p:spPr>
          <a:xfrm>
            <a:off x="1058586" y="4609390"/>
            <a:ext cx="1691218" cy="307777"/>
          </a:xfrm>
          <a:prstGeom prst="rect">
            <a:avLst/>
          </a:prstGeom>
          <a:noFill/>
        </p:spPr>
        <p:txBody>
          <a:bodyPr wrap="square" rtlCol="0">
            <a:spAutoFit/>
          </a:bodyPr>
          <a:lstStyle/>
          <a:p>
            <a:pPr defTabSz="685710">
              <a:defRPr/>
            </a:pPr>
            <a:r>
              <a:rPr lang="en-US" sz="1400" b="1" kern="0" dirty="0">
                <a:solidFill>
                  <a:srgbClr val="FFFFFF"/>
                </a:solidFill>
                <a:latin typeface="Arial"/>
              </a:rPr>
              <a:t>2020 - 2045</a:t>
            </a:r>
            <a:endParaRPr lang="en-GB" sz="1400" b="1" kern="0" dirty="0">
              <a:solidFill>
                <a:srgbClr val="FFFFFF"/>
              </a:solidFill>
              <a:latin typeface="Arial"/>
            </a:endParaRPr>
          </a:p>
        </p:txBody>
      </p:sp>
      <p:sp>
        <p:nvSpPr>
          <p:cNvPr id="17" name="TextBox 16">
            <a:extLst>
              <a:ext uri="{FF2B5EF4-FFF2-40B4-BE49-F238E27FC236}">
                <a16:creationId xmlns:a16="http://schemas.microsoft.com/office/drawing/2014/main" id="{9C9A33D4-3947-21BC-45CF-D50BD40D2FCD}"/>
              </a:ext>
            </a:extLst>
          </p:cNvPr>
          <p:cNvSpPr txBox="1"/>
          <p:nvPr/>
        </p:nvSpPr>
        <p:spPr>
          <a:xfrm>
            <a:off x="3893568" y="4617555"/>
            <a:ext cx="2260255" cy="307777"/>
          </a:xfrm>
          <a:prstGeom prst="rect">
            <a:avLst/>
          </a:prstGeom>
          <a:noFill/>
        </p:spPr>
        <p:txBody>
          <a:bodyPr wrap="square" rtlCol="0">
            <a:spAutoFit/>
          </a:bodyPr>
          <a:lstStyle/>
          <a:p>
            <a:pPr defTabSz="685710">
              <a:defRPr/>
            </a:pPr>
            <a:r>
              <a:rPr lang="en-US" sz="1400" b="1" kern="0" dirty="0">
                <a:solidFill>
                  <a:srgbClr val="FFFFFF"/>
                </a:solidFill>
                <a:latin typeface="Arial"/>
              </a:rPr>
              <a:t>2045 - 2065</a:t>
            </a:r>
            <a:endParaRPr lang="en-GB" sz="1400" b="1" kern="0" dirty="0">
              <a:solidFill>
                <a:srgbClr val="FFFFFF"/>
              </a:solidFill>
              <a:latin typeface="Arial"/>
            </a:endParaRPr>
          </a:p>
        </p:txBody>
      </p:sp>
      <p:sp>
        <p:nvSpPr>
          <p:cNvPr id="18" name="TextBox 17">
            <a:extLst>
              <a:ext uri="{FF2B5EF4-FFF2-40B4-BE49-F238E27FC236}">
                <a16:creationId xmlns:a16="http://schemas.microsoft.com/office/drawing/2014/main" id="{B8D20AEB-B9B3-AB58-5E3A-F0C0D2DA12BD}"/>
              </a:ext>
            </a:extLst>
          </p:cNvPr>
          <p:cNvSpPr txBox="1"/>
          <p:nvPr/>
        </p:nvSpPr>
        <p:spPr>
          <a:xfrm>
            <a:off x="6589485" y="4607563"/>
            <a:ext cx="1691218" cy="307777"/>
          </a:xfrm>
          <a:prstGeom prst="rect">
            <a:avLst/>
          </a:prstGeom>
          <a:noFill/>
        </p:spPr>
        <p:txBody>
          <a:bodyPr wrap="square" rtlCol="0">
            <a:spAutoFit/>
          </a:bodyPr>
          <a:lstStyle/>
          <a:p>
            <a:pPr defTabSz="685710">
              <a:defRPr/>
            </a:pPr>
            <a:r>
              <a:rPr lang="en-US" sz="1400" b="1" kern="0" dirty="0">
                <a:solidFill>
                  <a:srgbClr val="FFFFFF"/>
                </a:solidFill>
                <a:latin typeface="Arial"/>
              </a:rPr>
              <a:t>      2070 - 2100 </a:t>
            </a:r>
            <a:endParaRPr lang="en-GB" sz="1400" b="1" kern="0" dirty="0">
              <a:solidFill>
                <a:srgbClr val="FFFFFF"/>
              </a:solidFill>
              <a:latin typeface="Arial"/>
            </a:endParaRPr>
          </a:p>
        </p:txBody>
      </p:sp>
    </p:spTree>
    <p:extLst>
      <p:ext uri="{BB962C8B-B14F-4D97-AF65-F5344CB8AC3E}">
        <p14:creationId xmlns:p14="http://schemas.microsoft.com/office/powerpoint/2010/main" val="277889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E08D5-A213-674E-97E7-6DB3EE37F2B1}"/>
              </a:ext>
            </a:extLst>
          </p:cNvPr>
          <p:cNvSpPr>
            <a:spLocks noGrp="1"/>
          </p:cNvSpPr>
          <p:nvPr>
            <p:ph type="title"/>
          </p:nvPr>
        </p:nvSpPr>
        <p:spPr/>
        <p:txBody>
          <a:bodyPr>
            <a:noAutofit/>
          </a:bodyPr>
          <a:lstStyle/>
          <a:p>
            <a:r>
              <a:rPr lang="en-GB" sz="3600" noProof="1"/>
              <a:t>Reference Layout and </a:t>
            </a:r>
            <a:r>
              <a:rPr lang="en-GB" sz="3500" noProof="1"/>
              <a:t>Implementation</a:t>
            </a:r>
            <a:r>
              <a:rPr lang="en-GB" sz="3600" noProof="1"/>
              <a:t>:</a:t>
            </a:r>
            <a:r>
              <a:rPr lang="en-GB" sz="3600" noProof="1">
                <a:latin typeface="Calibri" panose="020F0502020204030204"/>
              </a:rPr>
              <a:t> 90.7 km</a:t>
            </a:r>
            <a:endParaRPr lang="en-GB" sz="3600" noProof="1"/>
          </a:p>
        </p:txBody>
      </p:sp>
      <p:sp>
        <p:nvSpPr>
          <p:cNvPr id="4" name="Footer Placeholder 3">
            <a:extLst>
              <a:ext uri="{FF2B5EF4-FFF2-40B4-BE49-F238E27FC236}">
                <a16:creationId xmlns:a16="http://schemas.microsoft.com/office/drawing/2014/main" id="{D91696C8-DD8C-E3E8-7181-5F41858EF8ED}"/>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6910D202-35EC-D0E9-6A1D-5A504FF5805B}"/>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320B8EE1-C9FA-B044-27DF-74E8D4D9C025}"/>
              </a:ext>
            </a:extLst>
          </p:cNvPr>
          <p:cNvSpPr>
            <a:spLocks noGrp="1"/>
          </p:cNvSpPr>
          <p:nvPr>
            <p:ph type="sldNum" sz="quarter" idx="12"/>
          </p:nvPr>
        </p:nvSpPr>
        <p:spPr/>
        <p:txBody>
          <a:bodyPr/>
          <a:lstStyle/>
          <a:p>
            <a:fld id="{50FBCA65-25DC-8649-AF55-14151E10B8BF}" type="slidenum">
              <a:rPr lang="en-US" smtClean="0"/>
              <a:pPr/>
              <a:t>6</a:t>
            </a:fld>
            <a:endParaRPr lang="en-US" dirty="0"/>
          </a:p>
        </p:txBody>
      </p:sp>
      <p:sp>
        <p:nvSpPr>
          <p:cNvPr id="7" name="TextBox 6">
            <a:extLst>
              <a:ext uri="{FF2B5EF4-FFF2-40B4-BE49-F238E27FC236}">
                <a16:creationId xmlns:a16="http://schemas.microsoft.com/office/drawing/2014/main" id="{144A4AC6-C1F1-B39B-6FC2-CA961C2DB2BF}"/>
              </a:ext>
            </a:extLst>
          </p:cNvPr>
          <p:cNvSpPr txBox="1"/>
          <p:nvPr/>
        </p:nvSpPr>
        <p:spPr>
          <a:xfrm>
            <a:off x="178485" y="619118"/>
            <a:ext cx="4538537" cy="1661993"/>
          </a:xfrm>
          <a:prstGeom prst="rect">
            <a:avLst/>
          </a:prstGeom>
          <a:noFill/>
        </p:spPr>
        <p:txBody>
          <a:bodyPr wrap="square" lIns="0" tIns="0" rIns="0" bIns="0" rtlCol="0">
            <a:spAutoFit/>
          </a:bodyPr>
          <a:lstStyle/>
          <a:p>
            <a:pPr defTabSz="342900" eaLnBrk="0" fontAlgn="base" hangingPunct="0">
              <a:spcBef>
                <a:spcPct val="0"/>
              </a:spcBef>
              <a:spcAft>
                <a:spcPct val="0"/>
              </a:spcAft>
              <a:defRPr/>
            </a:pPr>
            <a:r>
              <a:rPr lang="en-GB" sz="1800" noProof="1">
                <a:solidFill>
                  <a:schemeClr val="tx1">
                    <a:lumMod val="90000"/>
                    <a:lumOff val="10000"/>
                  </a:schemeClr>
                </a:solidFill>
                <a:latin typeface="Arial"/>
              </a:rPr>
              <a:t>Layout chosen out of ~ 100 initial variants, based on </a:t>
            </a:r>
            <a:r>
              <a:rPr lang="en-GB" sz="1800" b="1" noProof="1">
                <a:solidFill>
                  <a:schemeClr val="tx1">
                    <a:lumMod val="90000"/>
                    <a:lumOff val="10000"/>
                  </a:schemeClr>
                </a:solidFill>
                <a:latin typeface="Arial"/>
              </a:rPr>
              <a:t>geology </a:t>
            </a:r>
            <a:r>
              <a:rPr lang="en-GB" sz="1800" noProof="1">
                <a:solidFill>
                  <a:schemeClr val="tx1">
                    <a:lumMod val="90000"/>
                    <a:lumOff val="10000"/>
                  </a:schemeClr>
                </a:solidFill>
                <a:latin typeface="Arial"/>
              </a:rPr>
              <a:t>and </a:t>
            </a:r>
            <a:r>
              <a:rPr lang="en-GB" sz="1800" b="1" noProof="1">
                <a:solidFill>
                  <a:schemeClr val="tx1">
                    <a:lumMod val="90000"/>
                    <a:lumOff val="10000"/>
                  </a:schemeClr>
                </a:solidFill>
                <a:latin typeface="Arial"/>
              </a:rPr>
              <a:t>surface constraints </a:t>
            </a:r>
            <a:r>
              <a:rPr lang="en-GB" sz="1800" noProof="1">
                <a:solidFill>
                  <a:schemeClr val="tx1">
                    <a:lumMod val="90000"/>
                    <a:lumOff val="10000"/>
                  </a:schemeClr>
                </a:solidFill>
                <a:latin typeface="Arial"/>
              </a:rPr>
              <a:t>(land availability, access to roads, etc.), </a:t>
            </a:r>
            <a:r>
              <a:rPr lang="en-GB" sz="1800" b="1" noProof="1">
                <a:solidFill>
                  <a:schemeClr val="tx1">
                    <a:lumMod val="90000"/>
                    <a:lumOff val="10000"/>
                  </a:schemeClr>
                </a:solidFill>
                <a:latin typeface="Arial"/>
              </a:rPr>
              <a:t>environment, </a:t>
            </a:r>
            <a:r>
              <a:rPr lang="en-GB" sz="1800" noProof="1">
                <a:solidFill>
                  <a:schemeClr val="tx1">
                    <a:lumMod val="90000"/>
                    <a:lumOff val="10000"/>
                  </a:schemeClr>
                </a:solidFill>
                <a:latin typeface="Arial"/>
              </a:rPr>
              <a:t>(protected zones), </a:t>
            </a:r>
            <a:r>
              <a:rPr lang="en-GB" sz="1800" b="1" noProof="1">
                <a:solidFill>
                  <a:schemeClr val="tx1">
                    <a:lumMod val="90000"/>
                    <a:lumOff val="10000"/>
                  </a:schemeClr>
                </a:solidFill>
                <a:latin typeface="Arial"/>
              </a:rPr>
              <a:t>infrastructure</a:t>
            </a:r>
            <a:r>
              <a:rPr lang="en-GB" sz="1800" noProof="1">
                <a:solidFill>
                  <a:schemeClr val="tx1">
                    <a:lumMod val="90000"/>
                    <a:lumOff val="10000"/>
                  </a:schemeClr>
                </a:solidFill>
                <a:latin typeface="Arial"/>
              </a:rPr>
              <a:t> (water, electricity, transport), </a:t>
            </a:r>
            <a:r>
              <a:rPr lang="en-GB" sz="1800" b="1" noProof="1">
                <a:solidFill>
                  <a:schemeClr val="tx1">
                    <a:lumMod val="90000"/>
                    <a:lumOff val="10000"/>
                  </a:schemeClr>
                </a:solidFill>
                <a:latin typeface="Arial"/>
              </a:rPr>
              <a:t>machine performance </a:t>
            </a:r>
            <a:r>
              <a:rPr lang="en-GB" sz="1800" noProof="1">
                <a:solidFill>
                  <a:schemeClr val="tx1">
                    <a:lumMod val="90000"/>
                    <a:lumOff val="10000"/>
                  </a:schemeClr>
                </a:solidFill>
                <a:latin typeface="Arial"/>
              </a:rPr>
              <a:t>etc. </a:t>
            </a:r>
          </a:p>
        </p:txBody>
      </p:sp>
      <p:sp>
        <p:nvSpPr>
          <p:cNvPr id="8" name="TextBox 7">
            <a:extLst>
              <a:ext uri="{FF2B5EF4-FFF2-40B4-BE49-F238E27FC236}">
                <a16:creationId xmlns:a16="http://schemas.microsoft.com/office/drawing/2014/main" id="{FD4CE2BB-55BE-B3AF-7ABC-19900115A17D}"/>
              </a:ext>
            </a:extLst>
          </p:cNvPr>
          <p:cNvSpPr txBox="1"/>
          <p:nvPr/>
        </p:nvSpPr>
        <p:spPr>
          <a:xfrm>
            <a:off x="171687" y="2448094"/>
            <a:ext cx="4401822" cy="923330"/>
          </a:xfrm>
          <a:prstGeom prst="rect">
            <a:avLst/>
          </a:prstGeom>
          <a:noFill/>
          <a:ln w="28575">
            <a:solidFill>
              <a:schemeClr val="accent5">
                <a:lumMod val="75000"/>
              </a:schemeClr>
            </a:solidFill>
          </a:ln>
        </p:spPr>
        <p:txBody>
          <a:bodyPr wrap="square" lIns="0" tIns="0" rIns="0" bIns="0" rtlCol="0" anchor="b">
            <a:spAutoFit/>
          </a:bodyPr>
          <a:lstStyle/>
          <a:p>
            <a:pPr algn="ctr" defTabSz="685800">
              <a:defRPr/>
            </a:pPr>
            <a:r>
              <a:rPr lang="en-GB" sz="2000" b="1" noProof="1">
                <a:solidFill>
                  <a:srgbClr val="008F00"/>
                </a:solidFill>
                <a:latin typeface="Arial"/>
              </a:rPr>
              <a:t>Overall lowest-risk baseline: </a:t>
            </a:r>
          </a:p>
          <a:p>
            <a:pPr algn="ctr" defTabSz="685800">
              <a:defRPr/>
            </a:pPr>
            <a:r>
              <a:rPr lang="en-GB" sz="2000" b="1" noProof="1">
                <a:solidFill>
                  <a:srgbClr val="008F00"/>
                </a:solidFill>
                <a:latin typeface="Arial"/>
              </a:rPr>
              <a:t>90.7 km ring, 8 surface points, </a:t>
            </a:r>
          </a:p>
          <a:p>
            <a:pPr algn="ctr" defTabSz="685800">
              <a:defRPr/>
            </a:pPr>
            <a:r>
              <a:rPr lang="en-GB" sz="2000" b="1" noProof="1">
                <a:solidFill>
                  <a:srgbClr val="008F00"/>
                </a:solidFill>
                <a:latin typeface="Arial"/>
              </a:rPr>
              <a:t>4-fold symmetry </a:t>
            </a:r>
          </a:p>
        </p:txBody>
      </p:sp>
      <p:sp>
        <p:nvSpPr>
          <p:cNvPr id="9" name="TextBox 8">
            <a:extLst>
              <a:ext uri="{FF2B5EF4-FFF2-40B4-BE49-F238E27FC236}">
                <a16:creationId xmlns:a16="http://schemas.microsoft.com/office/drawing/2014/main" id="{DB52F220-C879-BCC2-EF5F-2403F00C25AB}"/>
              </a:ext>
            </a:extLst>
          </p:cNvPr>
          <p:cNvSpPr txBox="1"/>
          <p:nvPr/>
        </p:nvSpPr>
        <p:spPr>
          <a:xfrm>
            <a:off x="171687" y="3599921"/>
            <a:ext cx="4538537" cy="1615827"/>
          </a:xfrm>
          <a:prstGeom prst="rect">
            <a:avLst/>
          </a:prstGeom>
          <a:noFill/>
        </p:spPr>
        <p:txBody>
          <a:bodyPr wrap="square" lIns="0" tIns="0" rIns="0" bIns="0" rtlCol="0">
            <a:spAutoFit/>
          </a:bodyPr>
          <a:lstStyle/>
          <a:p>
            <a:pPr defTabSz="342900" eaLnBrk="0" fontAlgn="base" hangingPunct="0">
              <a:spcBef>
                <a:spcPts val="600"/>
              </a:spcBef>
              <a:spcAft>
                <a:spcPct val="0"/>
              </a:spcAft>
              <a:defRPr/>
            </a:pPr>
            <a:r>
              <a:rPr lang="en-GB" sz="1800" noProof="1">
                <a:solidFill>
                  <a:schemeClr val="tx1">
                    <a:lumMod val="90000"/>
                    <a:lumOff val="10000"/>
                  </a:schemeClr>
                </a:solidFill>
                <a:latin typeface="Arial"/>
              </a:rPr>
              <a:t>Reference layout was the basis for:</a:t>
            </a:r>
          </a:p>
          <a:p>
            <a:pPr marL="285750" indent="-285750" defTabSz="342900" eaLnBrk="0" fontAlgn="base" hangingPunct="0">
              <a:spcBef>
                <a:spcPts val="600"/>
              </a:spcBef>
              <a:spcAft>
                <a:spcPct val="0"/>
              </a:spcAft>
              <a:buFont typeface="Arial" panose="020B0604020202020204" pitchFamily="34" charset="0"/>
              <a:buChar char="•"/>
              <a:defRPr/>
            </a:pPr>
            <a:r>
              <a:rPr lang="en-GB" sz="1800" b="1" noProof="1">
                <a:solidFill>
                  <a:schemeClr val="tx1">
                    <a:lumMod val="90000"/>
                    <a:lumOff val="10000"/>
                  </a:schemeClr>
                </a:solidFill>
                <a:latin typeface="Arial"/>
              </a:rPr>
              <a:t>Surface sites optimisation </a:t>
            </a:r>
            <a:r>
              <a:rPr lang="en-GB" sz="1800" noProof="1">
                <a:solidFill>
                  <a:schemeClr val="tx1">
                    <a:lumMod val="90000"/>
                    <a:lumOff val="10000"/>
                  </a:schemeClr>
                </a:solidFill>
                <a:latin typeface="Arial"/>
              </a:rPr>
              <a:t>and </a:t>
            </a:r>
            <a:r>
              <a:rPr lang="en-GB" sz="1800" b="1" noProof="1">
                <a:solidFill>
                  <a:schemeClr val="tx1">
                    <a:lumMod val="90000"/>
                    <a:lumOff val="10000"/>
                  </a:schemeClr>
                </a:solidFill>
                <a:latin typeface="Arial"/>
              </a:rPr>
              <a:t>land reservation</a:t>
            </a:r>
            <a:r>
              <a:rPr lang="en-GB" sz="1800" noProof="1">
                <a:solidFill>
                  <a:schemeClr val="tx1">
                    <a:lumMod val="90000"/>
                    <a:lumOff val="10000"/>
                  </a:schemeClr>
                </a:solidFill>
                <a:latin typeface="Arial"/>
              </a:rPr>
              <a:t> with host states CH and FR</a:t>
            </a:r>
          </a:p>
          <a:p>
            <a:pPr marL="285750" indent="-285750" defTabSz="342900" eaLnBrk="0" fontAlgn="base" hangingPunct="0">
              <a:spcBef>
                <a:spcPts val="600"/>
              </a:spcBef>
              <a:spcAft>
                <a:spcPct val="0"/>
              </a:spcAft>
              <a:buFont typeface="Arial" panose="020B0604020202020204" pitchFamily="34" charset="0"/>
              <a:buChar char="•"/>
              <a:defRPr/>
            </a:pPr>
            <a:r>
              <a:rPr lang="en-GB" sz="1800" b="1" noProof="1">
                <a:solidFill>
                  <a:schemeClr val="tx1">
                    <a:lumMod val="90000"/>
                    <a:lumOff val="10000"/>
                  </a:schemeClr>
                </a:solidFill>
                <a:latin typeface="Arial"/>
              </a:rPr>
              <a:t>Environmental initial-state study</a:t>
            </a:r>
          </a:p>
          <a:p>
            <a:pPr defTabSz="342900" eaLnBrk="0" fontAlgn="base" hangingPunct="0">
              <a:spcBef>
                <a:spcPts val="600"/>
              </a:spcBef>
              <a:spcAft>
                <a:spcPct val="0"/>
              </a:spcAft>
              <a:defRPr/>
            </a:pPr>
            <a:endParaRPr lang="en-GB" sz="1800" noProof="1">
              <a:solidFill>
                <a:schemeClr val="tx1">
                  <a:lumMod val="90000"/>
                  <a:lumOff val="10000"/>
                </a:schemeClr>
              </a:solidFill>
              <a:latin typeface="Arial"/>
            </a:endParaRPr>
          </a:p>
        </p:txBody>
      </p:sp>
      <p:pic>
        <p:nvPicPr>
          <p:cNvPr id="10" name="Picture 9">
            <a:extLst>
              <a:ext uri="{FF2B5EF4-FFF2-40B4-BE49-F238E27FC236}">
                <a16:creationId xmlns:a16="http://schemas.microsoft.com/office/drawing/2014/main" id="{875023D6-B132-8608-1D34-67408C8E8262}"/>
              </a:ext>
            </a:extLst>
          </p:cNvPr>
          <p:cNvPicPr>
            <a:picLocks noChangeAspect="1"/>
          </p:cNvPicPr>
          <p:nvPr/>
        </p:nvPicPr>
        <p:blipFill>
          <a:blip r:embed="rId2"/>
          <a:stretch>
            <a:fillRect/>
          </a:stretch>
        </p:blipFill>
        <p:spPr>
          <a:xfrm>
            <a:off x="4834652" y="627189"/>
            <a:ext cx="4286519" cy="4286519"/>
          </a:xfrm>
          <a:prstGeom prst="rect">
            <a:avLst/>
          </a:prstGeom>
        </p:spPr>
      </p:pic>
    </p:spTree>
    <p:extLst>
      <p:ext uri="{BB962C8B-B14F-4D97-AF65-F5344CB8AC3E}">
        <p14:creationId xmlns:p14="http://schemas.microsoft.com/office/powerpoint/2010/main" val="291365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D19C-0C26-BF9B-EE7A-7073A96FBB41}"/>
              </a:ext>
            </a:extLst>
          </p:cNvPr>
          <p:cNvSpPr>
            <a:spLocks noGrp="1"/>
          </p:cNvSpPr>
          <p:nvPr>
            <p:ph type="title"/>
          </p:nvPr>
        </p:nvSpPr>
        <p:spPr/>
        <p:txBody>
          <a:bodyPr>
            <a:noAutofit/>
          </a:bodyPr>
          <a:lstStyle/>
          <a:p>
            <a:r>
              <a:rPr lang="en-US" sz="3500" dirty="0"/>
              <a:t>Optimum Placement of FCC Tunnel and Geology</a:t>
            </a:r>
            <a:endParaRPr lang="en-CH" sz="3500" dirty="0"/>
          </a:p>
        </p:txBody>
      </p:sp>
      <p:sp>
        <p:nvSpPr>
          <p:cNvPr id="4" name="Footer Placeholder 3">
            <a:extLst>
              <a:ext uri="{FF2B5EF4-FFF2-40B4-BE49-F238E27FC236}">
                <a16:creationId xmlns:a16="http://schemas.microsoft.com/office/drawing/2014/main" id="{FE4645E1-47B6-2D81-F0D2-463506E93DE7}"/>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42061DC1-4C3E-3AE5-19D0-A4C8E0398F6F}"/>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97F3F416-BD42-D36B-8CB0-816D621D2D2E}"/>
              </a:ext>
            </a:extLst>
          </p:cNvPr>
          <p:cNvSpPr>
            <a:spLocks noGrp="1"/>
          </p:cNvSpPr>
          <p:nvPr>
            <p:ph type="sldNum" sz="quarter" idx="12"/>
          </p:nvPr>
        </p:nvSpPr>
        <p:spPr/>
        <p:txBody>
          <a:bodyPr/>
          <a:lstStyle/>
          <a:p>
            <a:fld id="{50FBCA65-25DC-8649-AF55-14151E10B8BF}" type="slidenum">
              <a:rPr lang="en-US" smtClean="0"/>
              <a:pPr/>
              <a:t>7</a:t>
            </a:fld>
            <a:endParaRPr lang="en-US" dirty="0"/>
          </a:p>
        </p:txBody>
      </p:sp>
      <p:pic>
        <p:nvPicPr>
          <p:cNvPr id="7" name="Picture 6">
            <a:extLst>
              <a:ext uri="{FF2B5EF4-FFF2-40B4-BE49-F238E27FC236}">
                <a16:creationId xmlns:a16="http://schemas.microsoft.com/office/drawing/2014/main" id="{E31B5130-6F23-C805-D552-19BEC8A68466}"/>
              </a:ext>
            </a:extLst>
          </p:cNvPr>
          <p:cNvPicPr>
            <a:picLocks noChangeAspect="1"/>
          </p:cNvPicPr>
          <p:nvPr/>
        </p:nvPicPr>
        <p:blipFill>
          <a:blip r:embed="rId2"/>
          <a:stretch>
            <a:fillRect/>
          </a:stretch>
        </p:blipFill>
        <p:spPr>
          <a:xfrm>
            <a:off x="-3146" y="775090"/>
            <a:ext cx="9144000" cy="2003136"/>
          </a:xfrm>
          <a:prstGeom prst="rect">
            <a:avLst/>
          </a:prstGeom>
        </p:spPr>
      </p:pic>
      <p:cxnSp>
        <p:nvCxnSpPr>
          <p:cNvPr id="8" name="Straight Arrow Connector 7">
            <a:extLst>
              <a:ext uri="{FF2B5EF4-FFF2-40B4-BE49-F238E27FC236}">
                <a16:creationId xmlns:a16="http://schemas.microsoft.com/office/drawing/2014/main" id="{B63E0E96-E30A-893B-4750-D963777CA71A}"/>
              </a:ext>
            </a:extLst>
          </p:cNvPr>
          <p:cNvCxnSpPr>
            <a:cxnSpLocks/>
          </p:cNvCxnSpPr>
          <p:nvPr/>
        </p:nvCxnSpPr>
        <p:spPr>
          <a:xfrm flipH="1" flipV="1">
            <a:off x="1043608" y="2211598"/>
            <a:ext cx="144016" cy="45583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9BC778C-32B3-6B69-26B1-283E96C6F53C}"/>
              </a:ext>
            </a:extLst>
          </p:cNvPr>
          <p:cNvSpPr txBox="1"/>
          <p:nvPr/>
        </p:nvSpPr>
        <p:spPr>
          <a:xfrm>
            <a:off x="1167662" y="2667428"/>
            <a:ext cx="1584176" cy="461665"/>
          </a:xfrm>
          <a:prstGeom prst="rect">
            <a:avLst/>
          </a:prstGeom>
          <a:noFill/>
        </p:spPr>
        <p:txBody>
          <a:bodyPr wrap="square" rtlCol="0">
            <a:spAutoFit/>
          </a:bodyPr>
          <a:lstStyle/>
          <a:p>
            <a:pPr defTabSz="685783">
              <a:defRPr/>
            </a:pPr>
            <a:r>
              <a:rPr lang="en-GB" sz="1200" dirty="0">
                <a:solidFill>
                  <a:prstClr val="black"/>
                </a:solidFill>
                <a:latin typeface="Calibri" panose="020F0502020204030204"/>
              </a:rPr>
              <a:t>FCC passes below Lake Geneva moraines</a:t>
            </a:r>
          </a:p>
        </p:txBody>
      </p:sp>
      <p:cxnSp>
        <p:nvCxnSpPr>
          <p:cNvPr id="10" name="Straight Arrow Connector 9">
            <a:extLst>
              <a:ext uri="{FF2B5EF4-FFF2-40B4-BE49-F238E27FC236}">
                <a16:creationId xmlns:a16="http://schemas.microsoft.com/office/drawing/2014/main" id="{BED19134-0F64-EE4D-5E02-5AD5D6A38E88}"/>
              </a:ext>
            </a:extLst>
          </p:cNvPr>
          <p:cNvCxnSpPr>
            <a:cxnSpLocks/>
          </p:cNvCxnSpPr>
          <p:nvPr/>
        </p:nvCxnSpPr>
        <p:spPr>
          <a:xfrm flipV="1">
            <a:off x="7103613" y="2175709"/>
            <a:ext cx="636738" cy="63621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4F03FF8-0162-0DE3-1902-3C60B458DD0C}"/>
              </a:ext>
            </a:extLst>
          </p:cNvPr>
          <p:cNvSpPr txBox="1"/>
          <p:nvPr/>
        </p:nvSpPr>
        <p:spPr>
          <a:xfrm>
            <a:off x="5519438" y="2555967"/>
            <a:ext cx="1584176" cy="276999"/>
          </a:xfrm>
          <a:prstGeom prst="rect">
            <a:avLst/>
          </a:prstGeom>
          <a:noFill/>
        </p:spPr>
        <p:txBody>
          <a:bodyPr wrap="square" rtlCol="0">
            <a:spAutoFit/>
          </a:bodyPr>
          <a:lstStyle/>
          <a:p>
            <a:pPr algn="r" defTabSz="685783">
              <a:defRPr/>
            </a:pPr>
            <a:r>
              <a:rPr lang="en-GB" sz="1200" dirty="0">
                <a:solidFill>
                  <a:prstClr val="black"/>
                </a:solidFill>
                <a:latin typeface="Calibri" panose="020F0502020204030204"/>
              </a:rPr>
              <a:t>FCC above limestone</a:t>
            </a:r>
          </a:p>
        </p:txBody>
      </p:sp>
      <p:cxnSp>
        <p:nvCxnSpPr>
          <p:cNvPr id="12" name="Straight Arrow Connector 11">
            <a:extLst>
              <a:ext uri="{FF2B5EF4-FFF2-40B4-BE49-F238E27FC236}">
                <a16:creationId xmlns:a16="http://schemas.microsoft.com/office/drawing/2014/main" id="{3C5251B1-9016-34E9-185F-64BA7CCC32E0}"/>
              </a:ext>
            </a:extLst>
          </p:cNvPr>
          <p:cNvCxnSpPr>
            <a:cxnSpLocks/>
            <a:stCxn id="13" idx="1"/>
          </p:cNvCxnSpPr>
          <p:nvPr/>
        </p:nvCxnSpPr>
        <p:spPr>
          <a:xfrm flipH="1">
            <a:off x="3563888" y="1120203"/>
            <a:ext cx="216024" cy="92237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23DEA19-62A3-7B00-C335-493E710CE86F}"/>
              </a:ext>
            </a:extLst>
          </p:cNvPr>
          <p:cNvSpPr txBox="1"/>
          <p:nvPr/>
        </p:nvSpPr>
        <p:spPr>
          <a:xfrm>
            <a:off x="3779912" y="797037"/>
            <a:ext cx="1584176" cy="646331"/>
          </a:xfrm>
          <a:prstGeom prst="rect">
            <a:avLst/>
          </a:prstGeom>
          <a:noFill/>
        </p:spPr>
        <p:txBody>
          <a:bodyPr wrap="square" rtlCol="0">
            <a:spAutoFit/>
          </a:bodyPr>
          <a:lstStyle/>
          <a:p>
            <a:pPr defTabSz="685783">
              <a:defRPr/>
            </a:pPr>
            <a:r>
              <a:rPr lang="en-GB" sz="1200" dirty="0">
                <a:solidFill>
                  <a:prstClr val="black"/>
                </a:solidFill>
                <a:latin typeface="Calibri" panose="020F0502020204030204"/>
              </a:rPr>
              <a:t>FCC inclined at 0.5% gradient to minimise depth of point F</a:t>
            </a:r>
          </a:p>
        </p:txBody>
      </p:sp>
      <p:cxnSp>
        <p:nvCxnSpPr>
          <p:cNvPr id="14" name="Straight Arrow Connector 13">
            <a:extLst>
              <a:ext uri="{FF2B5EF4-FFF2-40B4-BE49-F238E27FC236}">
                <a16:creationId xmlns:a16="http://schemas.microsoft.com/office/drawing/2014/main" id="{3977BB49-308B-3F87-7CCE-E7319536DFE6}"/>
              </a:ext>
            </a:extLst>
          </p:cNvPr>
          <p:cNvCxnSpPr>
            <a:cxnSpLocks/>
            <a:stCxn id="15" idx="1"/>
          </p:cNvCxnSpPr>
          <p:nvPr/>
        </p:nvCxnSpPr>
        <p:spPr>
          <a:xfrm flipH="1">
            <a:off x="5170932" y="1025360"/>
            <a:ext cx="409179" cy="86439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2E9011-5E2D-8876-32F5-EE51B5D0FBBD}"/>
              </a:ext>
            </a:extLst>
          </p:cNvPr>
          <p:cNvSpPr txBox="1"/>
          <p:nvPr/>
        </p:nvSpPr>
        <p:spPr>
          <a:xfrm>
            <a:off x="5580111" y="794527"/>
            <a:ext cx="1671582" cy="461665"/>
          </a:xfrm>
          <a:prstGeom prst="rect">
            <a:avLst/>
          </a:prstGeom>
          <a:noFill/>
        </p:spPr>
        <p:txBody>
          <a:bodyPr wrap="square" rtlCol="0">
            <a:spAutoFit/>
          </a:bodyPr>
          <a:lstStyle/>
          <a:p>
            <a:pPr defTabSz="685783">
              <a:defRPr/>
            </a:pPr>
            <a:r>
              <a:rPr lang="en-GB" sz="1200" dirty="0">
                <a:solidFill>
                  <a:prstClr val="black"/>
                </a:solidFill>
                <a:latin typeface="Calibri" panose="020F0502020204030204"/>
              </a:rPr>
              <a:t>Limestone unavoidable between G-H</a:t>
            </a:r>
          </a:p>
        </p:txBody>
      </p:sp>
      <p:sp>
        <p:nvSpPr>
          <p:cNvPr id="16" name="TextBox 15">
            <a:extLst>
              <a:ext uri="{FF2B5EF4-FFF2-40B4-BE49-F238E27FC236}">
                <a16:creationId xmlns:a16="http://schemas.microsoft.com/office/drawing/2014/main" id="{7FF33C25-3249-7A49-7CED-002FB3FD45B9}"/>
              </a:ext>
            </a:extLst>
          </p:cNvPr>
          <p:cNvSpPr txBox="1"/>
          <p:nvPr/>
        </p:nvSpPr>
        <p:spPr>
          <a:xfrm>
            <a:off x="23680" y="3173644"/>
            <a:ext cx="9107743" cy="1833387"/>
          </a:xfrm>
          <a:prstGeom prst="rect">
            <a:avLst/>
          </a:prstGeom>
          <a:noFill/>
        </p:spPr>
        <p:txBody>
          <a:bodyPr wrap="square" lIns="0">
            <a:spAutoFit/>
          </a:bodyPr>
          <a:lstStyle/>
          <a:p>
            <a:pPr marL="342900" lvl="1" defTabSz="685800">
              <a:defRPr/>
            </a:pPr>
            <a:r>
              <a:rPr lang="en-US" sz="1500" b="1" dirty="0">
                <a:solidFill>
                  <a:srgbClr val="0C377B"/>
                </a:solidFill>
                <a:latin typeface="Arial"/>
              </a:rPr>
              <a:t>Tunneling mainly in moraine layer (soft rock), well suited for fast, low-risk TBM construction.</a:t>
            </a:r>
          </a:p>
          <a:p>
            <a:pPr marL="342900" lvl="1" defTabSz="685800">
              <a:defRPr/>
            </a:pPr>
            <a:endParaRPr lang="en-US" sz="788" b="1" dirty="0">
              <a:solidFill>
                <a:srgbClr val="0C377B"/>
              </a:solidFill>
              <a:latin typeface="Arial"/>
            </a:endParaRPr>
          </a:p>
          <a:p>
            <a:pPr marL="342900" lvl="1" defTabSz="685800">
              <a:defRPr/>
            </a:pPr>
            <a:r>
              <a:rPr lang="en-US" sz="1500" b="1" dirty="0">
                <a:solidFill>
                  <a:srgbClr val="0C377B"/>
                </a:solidFill>
                <a:latin typeface="Arial"/>
              </a:rPr>
              <a:t>6 million m</a:t>
            </a:r>
            <a:r>
              <a:rPr lang="en-US" sz="1500" b="1" baseline="30000" dirty="0">
                <a:solidFill>
                  <a:srgbClr val="0C377B"/>
                </a:solidFill>
                <a:latin typeface="Arial"/>
              </a:rPr>
              <a:t>3</a:t>
            </a:r>
            <a:r>
              <a:rPr lang="en-US" sz="1500" b="1" dirty="0">
                <a:solidFill>
                  <a:srgbClr val="0C377B"/>
                </a:solidFill>
                <a:latin typeface="Arial"/>
              </a:rPr>
              <a:t> excavated volume </a:t>
            </a:r>
            <a:r>
              <a:rPr lang="en-US" sz="1500" b="1" dirty="0">
                <a:solidFill>
                  <a:srgbClr val="0C377B"/>
                </a:solidFill>
                <a:latin typeface="Arial"/>
                <a:sym typeface="Wingdings" panose="05000000000000000000" pitchFamily="2" charset="2"/>
              </a:rPr>
              <a:t> 8.5</a:t>
            </a:r>
            <a:r>
              <a:rPr lang="en-US" sz="1500" b="1" dirty="0">
                <a:solidFill>
                  <a:srgbClr val="0C377B"/>
                </a:solidFill>
                <a:latin typeface="Arial"/>
              </a:rPr>
              <a:t> million m</a:t>
            </a:r>
            <a:r>
              <a:rPr lang="en-US" sz="1500" b="1" baseline="30000" dirty="0">
                <a:solidFill>
                  <a:srgbClr val="0C377B"/>
                </a:solidFill>
                <a:latin typeface="Arial"/>
              </a:rPr>
              <a:t>3</a:t>
            </a:r>
            <a:r>
              <a:rPr lang="en-US" sz="1500" b="1" dirty="0">
                <a:solidFill>
                  <a:srgbClr val="0C377B"/>
                </a:solidFill>
                <a:latin typeface="Arial"/>
              </a:rPr>
              <a:t> excavation material on surface</a:t>
            </a:r>
          </a:p>
          <a:p>
            <a:pPr marL="342900" lvl="1" defTabSz="685800">
              <a:defRPr/>
            </a:pPr>
            <a:endParaRPr lang="en-US" sz="788" b="1" dirty="0">
              <a:solidFill>
                <a:srgbClr val="0C377B"/>
              </a:solidFill>
              <a:latin typeface="Arial"/>
            </a:endParaRPr>
          </a:p>
          <a:p>
            <a:pPr marL="342900" lvl="1" defTabSz="685800">
              <a:defRPr/>
            </a:pPr>
            <a:r>
              <a:rPr lang="en-US" sz="1500" b="1" dirty="0">
                <a:solidFill>
                  <a:srgbClr val="0C377B"/>
                </a:solidFill>
                <a:latin typeface="Arial"/>
              </a:rPr>
              <a:t>CE Designs of all underground structures developed</a:t>
            </a:r>
          </a:p>
          <a:p>
            <a:pPr marL="342900" lvl="1" defTabSz="685800">
              <a:defRPr/>
            </a:pPr>
            <a:endParaRPr lang="en-US" sz="800" b="1" dirty="0">
              <a:solidFill>
                <a:srgbClr val="0C377B"/>
              </a:solidFill>
              <a:latin typeface="Arial"/>
            </a:endParaRPr>
          </a:p>
          <a:p>
            <a:pPr marL="342900" lvl="1" defTabSz="685800">
              <a:defRPr/>
            </a:pPr>
            <a:r>
              <a:rPr lang="en-US" sz="1500" b="1" dirty="0">
                <a:solidFill>
                  <a:srgbClr val="0C377B"/>
                </a:solidFill>
                <a:latin typeface="Arial"/>
              </a:rPr>
              <a:t>Average shaft depths ~240 m</a:t>
            </a:r>
          </a:p>
          <a:p>
            <a:pPr marL="342900" lvl="1" defTabSz="685800">
              <a:defRPr/>
            </a:pPr>
            <a:endParaRPr lang="en-US" sz="788" b="1" dirty="0">
              <a:solidFill>
                <a:srgbClr val="0C377B"/>
              </a:solidFill>
              <a:latin typeface="Arial"/>
            </a:endParaRPr>
          </a:p>
          <a:p>
            <a:pPr marL="342900" lvl="1" defTabSz="685800">
              <a:defRPr/>
            </a:pPr>
            <a:r>
              <a:rPr lang="en-US" sz="1500" b="1" dirty="0">
                <a:solidFill>
                  <a:srgbClr val="0C377B"/>
                </a:solidFill>
                <a:latin typeface="Arial"/>
              </a:rPr>
              <a:t>To fix the vertical position of the tunnel, interfaces between geological layers have to be known</a:t>
            </a:r>
          </a:p>
          <a:p>
            <a:pPr marL="342900" lvl="1" defTabSz="685800">
              <a:defRPr/>
            </a:pPr>
            <a:endParaRPr lang="en-US" sz="750" b="1" dirty="0">
              <a:solidFill>
                <a:srgbClr val="0C377B"/>
              </a:solidFill>
              <a:latin typeface="Arial"/>
            </a:endParaRPr>
          </a:p>
        </p:txBody>
      </p:sp>
    </p:spTree>
    <p:extLst>
      <p:ext uri="{BB962C8B-B14F-4D97-AF65-F5344CB8AC3E}">
        <p14:creationId xmlns:p14="http://schemas.microsoft.com/office/powerpoint/2010/main" val="115541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338875-D2BE-5242-B7CB-CF469DA82A5C}"/>
              </a:ext>
            </a:extLst>
          </p:cNvPr>
          <p:cNvSpPr>
            <a:spLocks noGrp="1"/>
          </p:cNvSpPr>
          <p:nvPr>
            <p:ph type="ctrTitle"/>
          </p:nvPr>
        </p:nvSpPr>
        <p:spPr/>
        <p:txBody>
          <a:bodyPr>
            <a:normAutofit/>
          </a:bodyPr>
          <a:lstStyle/>
          <a:p>
            <a:r>
              <a:rPr lang="en-CH" dirty="0"/>
              <a:t>Future Hadron Collider – FCC-hh</a:t>
            </a:r>
          </a:p>
        </p:txBody>
      </p:sp>
      <p:sp>
        <p:nvSpPr>
          <p:cNvPr id="8" name="Subtitle 7">
            <a:extLst>
              <a:ext uri="{FF2B5EF4-FFF2-40B4-BE49-F238E27FC236}">
                <a16:creationId xmlns:a16="http://schemas.microsoft.com/office/drawing/2014/main" id="{0AB6B91D-33DB-8242-9777-B97CAAC9F652}"/>
              </a:ext>
            </a:extLst>
          </p:cNvPr>
          <p:cNvSpPr>
            <a:spLocks noGrp="1"/>
          </p:cNvSpPr>
          <p:nvPr>
            <p:ph type="subTitle" idx="1"/>
          </p:nvPr>
        </p:nvSpPr>
        <p:spPr/>
        <p:txBody>
          <a:bodyPr/>
          <a:lstStyle/>
          <a:p>
            <a:endParaRPr lang="en-CH"/>
          </a:p>
        </p:txBody>
      </p:sp>
      <p:sp>
        <p:nvSpPr>
          <p:cNvPr id="5" name="Date Placeholder 4">
            <a:extLst>
              <a:ext uri="{FF2B5EF4-FFF2-40B4-BE49-F238E27FC236}">
                <a16:creationId xmlns:a16="http://schemas.microsoft.com/office/drawing/2014/main" id="{E2EA4BC9-A4FA-C749-B553-6024385DA50F}"/>
              </a:ext>
            </a:extLst>
          </p:cNvPr>
          <p:cNvSpPr>
            <a:spLocks noGrp="1"/>
          </p:cNvSpPr>
          <p:nvPr>
            <p:ph type="dt" sz="half" idx="10"/>
          </p:nvPr>
        </p:nvSpPr>
        <p:spPr/>
        <p:txBody>
          <a:bodyPr/>
          <a:lstStyle/>
          <a:p>
            <a:r>
              <a:rPr lang="de-CH"/>
              <a:t>June 19, 2025</a:t>
            </a:r>
            <a:endParaRPr lang="en-US"/>
          </a:p>
        </p:txBody>
      </p:sp>
      <p:sp>
        <p:nvSpPr>
          <p:cNvPr id="4" name="Footer Placeholder 3">
            <a:extLst>
              <a:ext uri="{FF2B5EF4-FFF2-40B4-BE49-F238E27FC236}">
                <a16:creationId xmlns:a16="http://schemas.microsoft.com/office/drawing/2014/main" id="{7BCB2367-29B5-5446-80B8-943FA20C7059}"/>
              </a:ext>
            </a:extLst>
          </p:cNvPr>
          <p:cNvSpPr>
            <a:spLocks noGrp="1"/>
          </p:cNvSpPr>
          <p:nvPr>
            <p:ph type="ftr" sz="quarter" idx="11"/>
          </p:nvPr>
        </p:nvSpPr>
        <p:spPr/>
        <p:txBody>
          <a:bodyPr/>
          <a:lstStyle/>
          <a:p>
            <a:r>
              <a:rPr lang="en-US"/>
              <a:t>CEPC Workshop Barcelona — M. Aleksa (CERN)</a:t>
            </a:r>
            <a:endParaRPr lang="en-US" dirty="0"/>
          </a:p>
        </p:txBody>
      </p:sp>
      <p:sp>
        <p:nvSpPr>
          <p:cNvPr id="6" name="Slide Number Placeholder 5">
            <a:extLst>
              <a:ext uri="{FF2B5EF4-FFF2-40B4-BE49-F238E27FC236}">
                <a16:creationId xmlns:a16="http://schemas.microsoft.com/office/drawing/2014/main" id="{A7B0058E-051F-9842-9725-CD6A3603EC8B}"/>
              </a:ext>
            </a:extLst>
          </p:cNvPr>
          <p:cNvSpPr>
            <a:spLocks noGrp="1"/>
          </p:cNvSpPr>
          <p:nvPr>
            <p:ph type="sldNum" sz="quarter" idx="12"/>
          </p:nvPr>
        </p:nvSpPr>
        <p:spPr/>
        <p:txBody>
          <a:bodyPr/>
          <a:lstStyle/>
          <a:p>
            <a:fld id="{50FBCA65-25DC-8649-AF55-14151E10B8BF}" type="slidenum">
              <a:rPr lang="en-US" smtClean="0"/>
              <a:pPr/>
              <a:t>8</a:t>
            </a:fld>
            <a:endParaRPr lang="en-US" dirty="0"/>
          </a:p>
        </p:txBody>
      </p:sp>
    </p:spTree>
    <p:extLst>
      <p:ext uri="{BB962C8B-B14F-4D97-AF65-F5344CB8AC3E}">
        <p14:creationId xmlns:p14="http://schemas.microsoft.com/office/powerpoint/2010/main" val="361543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2DB9-838F-924A-AEB5-D5AC4E3E0331}"/>
              </a:ext>
            </a:extLst>
          </p:cNvPr>
          <p:cNvSpPr>
            <a:spLocks noGrp="1"/>
          </p:cNvSpPr>
          <p:nvPr>
            <p:ph type="title"/>
          </p:nvPr>
        </p:nvSpPr>
        <p:spPr/>
        <p:txBody>
          <a:bodyPr>
            <a:normAutofit fontScale="90000"/>
          </a:bodyPr>
          <a:lstStyle/>
          <a:p>
            <a:r>
              <a:rPr lang="en-GB" dirty="0"/>
              <a:t>Hadron Collider FCC-</a:t>
            </a:r>
            <a:r>
              <a:rPr lang="en-GB" dirty="0" err="1"/>
              <a:t>hh</a:t>
            </a:r>
            <a:endParaRPr lang="en-CH" dirty="0"/>
          </a:p>
        </p:txBody>
      </p:sp>
      <p:sp>
        <p:nvSpPr>
          <p:cNvPr id="4" name="Footer Placeholder 3">
            <a:extLst>
              <a:ext uri="{FF2B5EF4-FFF2-40B4-BE49-F238E27FC236}">
                <a16:creationId xmlns:a16="http://schemas.microsoft.com/office/drawing/2014/main" id="{FF33E3E2-E8B1-DDB1-6B5C-CAE9CA9E706E}"/>
              </a:ext>
            </a:extLst>
          </p:cNvPr>
          <p:cNvSpPr>
            <a:spLocks noGrp="1"/>
          </p:cNvSpPr>
          <p:nvPr>
            <p:ph type="ftr" sz="quarter" idx="11"/>
          </p:nvPr>
        </p:nvSpPr>
        <p:spPr/>
        <p:txBody>
          <a:bodyPr/>
          <a:lstStyle/>
          <a:p>
            <a:r>
              <a:rPr lang="en-US"/>
              <a:t>CEPC Workshop Barcelona — M. Aleksa (CERN)</a:t>
            </a:r>
            <a:endParaRPr lang="en-US" dirty="0"/>
          </a:p>
        </p:txBody>
      </p:sp>
      <p:sp>
        <p:nvSpPr>
          <p:cNvPr id="5" name="Date Placeholder 4">
            <a:extLst>
              <a:ext uri="{FF2B5EF4-FFF2-40B4-BE49-F238E27FC236}">
                <a16:creationId xmlns:a16="http://schemas.microsoft.com/office/drawing/2014/main" id="{C0F6049C-2799-F00C-3A61-7576FA81E03B}"/>
              </a:ext>
            </a:extLst>
          </p:cNvPr>
          <p:cNvSpPr>
            <a:spLocks noGrp="1"/>
          </p:cNvSpPr>
          <p:nvPr>
            <p:ph type="dt" sz="half" idx="10"/>
          </p:nvPr>
        </p:nvSpPr>
        <p:spPr/>
        <p:txBody>
          <a:bodyPr/>
          <a:lstStyle/>
          <a:p>
            <a:r>
              <a:rPr lang="de-CH"/>
              <a:t>June 19, 2025</a:t>
            </a:r>
            <a:endParaRPr lang="en-US"/>
          </a:p>
        </p:txBody>
      </p:sp>
      <p:sp>
        <p:nvSpPr>
          <p:cNvPr id="6" name="Slide Number Placeholder 5">
            <a:extLst>
              <a:ext uri="{FF2B5EF4-FFF2-40B4-BE49-F238E27FC236}">
                <a16:creationId xmlns:a16="http://schemas.microsoft.com/office/drawing/2014/main" id="{361630DD-088B-086B-32D0-652C67D45434}"/>
              </a:ext>
            </a:extLst>
          </p:cNvPr>
          <p:cNvSpPr>
            <a:spLocks noGrp="1"/>
          </p:cNvSpPr>
          <p:nvPr>
            <p:ph type="sldNum" sz="quarter" idx="12"/>
          </p:nvPr>
        </p:nvSpPr>
        <p:spPr/>
        <p:txBody>
          <a:bodyPr/>
          <a:lstStyle/>
          <a:p>
            <a:fld id="{50FBCA65-25DC-8649-AF55-14151E10B8BF}" type="slidenum">
              <a:rPr lang="en-US" smtClean="0"/>
              <a:pPr/>
              <a:t>9</a:t>
            </a:fld>
            <a:endParaRPr lang="en-US" dirty="0"/>
          </a:p>
        </p:txBody>
      </p:sp>
      <p:sp>
        <p:nvSpPr>
          <p:cNvPr id="7" name="TextBox 6">
            <a:extLst>
              <a:ext uri="{FF2B5EF4-FFF2-40B4-BE49-F238E27FC236}">
                <a16:creationId xmlns:a16="http://schemas.microsoft.com/office/drawing/2014/main" id="{E7A953B9-A03F-2255-5177-569E088C63B9}"/>
              </a:ext>
            </a:extLst>
          </p:cNvPr>
          <p:cNvSpPr txBox="1"/>
          <p:nvPr/>
        </p:nvSpPr>
        <p:spPr>
          <a:xfrm>
            <a:off x="673975" y="1238268"/>
            <a:ext cx="3403496" cy="420051"/>
          </a:xfrm>
          <a:prstGeom prst="rect">
            <a:avLst/>
          </a:prstGeom>
          <a:noFill/>
        </p:spPr>
        <p:txBody>
          <a:bodyPr wrap="none" rtlCol="0">
            <a:spAutoFit/>
          </a:bodyPr>
          <a:lstStyle/>
          <a:p>
            <a:pPr>
              <a:lnSpc>
                <a:spcPts val="2775"/>
              </a:lnSpc>
            </a:pPr>
            <a:r>
              <a:rPr lang="en-US" sz="2000" noProof="1"/>
              <a:t>Main parameters FSR 2025</a:t>
            </a:r>
            <a:endParaRPr lang="en-US" sz="1600" noProof="1"/>
          </a:p>
        </p:txBody>
      </p:sp>
      <p:sp>
        <p:nvSpPr>
          <p:cNvPr id="8" name="TextBox 7">
            <a:extLst>
              <a:ext uri="{FF2B5EF4-FFF2-40B4-BE49-F238E27FC236}">
                <a16:creationId xmlns:a16="http://schemas.microsoft.com/office/drawing/2014/main" id="{0538B642-BB6C-0E52-E360-CCEFC2C6D12C}"/>
              </a:ext>
            </a:extLst>
          </p:cNvPr>
          <p:cNvSpPr txBox="1"/>
          <p:nvPr/>
        </p:nvSpPr>
        <p:spPr>
          <a:xfrm>
            <a:off x="5437573" y="1235987"/>
            <a:ext cx="3007555" cy="420051"/>
          </a:xfrm>
          <a:prstGeom prst="rect">
            <a:avLst/>
          </a:prstGeom>
          <a:noFill/>
        </p:spPr>
        <p:txBody>
          <a:bodyPr wrap="none" rtlCol="0">
            <a:spAutoFit/>
          </a:bodyPr>
          <a:lstStyle/>
          <a:p>
            <a:pPr>
              <a:lnSpc>
                <a:spcPts val="2775"/>
              </a:lnSpc>
            </a:pPr>
            <a:r>
              <a:rPr lang="en-US" sz="2000" noProof="1"/>
              <a:t>FCC-hh functional layout</a:t>
            </a:r>
            <a:endParaRPr lang="en-US" sz="1600" noProof="1"/>
          </a:p>
        </p:txBody>
      </p:sp>
      <p:graphicFrame>
        <p:nvGraphicFramePr>
          <p:cNvPr id="9" name="Table 8">
            <a:extLst>
              <a:ext uri="{FF2B5EF4-FFF2-40B4-BE49-F238E27FC236}">
                <a16:creationId xmlns:a16="http://schemas.microsoft.com/office/drawing/2014/main" id="{25B2CCE2-5B9A-E111-BCCF-824BC37BF603}"/>
              </a:ext>
            </a:extLst>
          </p:cNvPr>
          <p:cNvGraphicFramePr>
            <a:graphicFrameLocks noGrp="1"/>
          </p:cNvGraphicFramePr>
          <p:nvPr>
            <p:extLst>
              <p:ext uri="{D42A27DB-BD31-4B8C-83A1-F6EECF244321}">
                <p14:modId xmlns:p14="http://schemas.microsoft.com/office/powerpoint/2010/main" val="67380439"/>
              </p:ext>
            </p:extLst>
          </p:nvPr>
        </p:nvGraphicFramePr>
        <p:xfrm>
          <a:off x="74701" y="1745041"/>
          <a:ext cx="5229873" cy="3032860"/>
        </p:xfrm>
        <a:graphic>
          <a:graphicData uri="http://schemas.openxmlformats.org/drawingml/2006/table">
            <a:tbl>
              <a:tblPr firstRow="1" bandRow="1"/>
              <a:tblGrid>
                <a:gridCol w="2635438">
                  <a:extLst>
                    <a:ext uri="{9D8B030D-6E8A-4147-A177-3AD203B41FA5}">
                      <a16:colId xmlns:a16="http://schemas.microsoft.com/office/drawing/2014/main" val="20000"/>
                    </a:ext>
                  </a:extLst>
                </a:gridCol>
                <a:gridCol w="881200">
                  <a:extLst>
                    <a:ext uri="{9D8B030D-6E8A-4147-A177-3AD203B41FA5}">
                      <a16:colId xmlns:a16="http://schemas.microsoft.com/office/drawing/2014/main" val="20001"/>
                    </a:ext>
                  </a:extLst>
                </a:gridCol>
                <a:gridCol w="808383">
                  <a:extLst>
                    <a:ext uri="{9D8B030D-6E8A-4147-A177-3AD203B41FA5}">
                      <a16:colId xmlns:a16="http://schemas.microsoft.com/office/drawing/2014/main" val="1616715416"/>
                    </a:ext>
                  </a:extLst>
                </a:gridCol>
                <a:gridCol w="904852">
                  <a:extLst>
                    <a:ext uri="{9D8B030D-6E8A-4147-A177-3AD203B41FA5}">
                      <a16:colId xmlns:a16="http://schemas.microsoft.com/office/drawing/2014/main" val="808875039"/>
                    </a:ext>
                  </a:extLst>
                </a:gridCol>
              </a:tblGrid>
              <a:tr h="297189">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US" sz="1400" b="1" noProof="1">
                          <a:solidFill>
                            <a:schemeClr val="bg1"/>
                          </a:solidFill>
                          <a:latin typeface="Arial" panose="020B0604020202020204" pitchFamily="34" charset="0"/>
                          <a:cs typeface="Arial" panose="020B0604020202020204" pitchFamily="34" charset="0"/>
                        </a:rPr>
                        <a:t>Parameter</a:t>
                      </a:r>
                    </a:p>
                  </a:txBody>
                  <a:tcPr marL="68579" marR="68579" marT="34295" marB="34295"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400" b="1" dirty="0">
                          <a:solidFill>
                            <a:schemeClr val="bg1"/>
                          </a:solidFill>
                        </a:rPr>
                        <a:t>FCC-</a:t>
                      </a:r>
                      <a:r>
                        <a:rPr lang="en-GB" sz="1400" b="1" dirty="0" err="1">
                          <a:solidFill>
                            <a:schemeClr val="bg1"/>
                          </a:solidFill>
                        </a:rPr>
                        <a:t>hh</a:t>
                      </a:r>
                      <a:endParaRPr lang="en-GB" sz="1400" b="1" dirty="0">
                        <a:solidFill>
                          <a:schemeClr val="bg1"/>
                        </a:solidFill>
                      </a:endParaRPr>
                    </a:p>
                  </a:txBody>
                  <a:tcPr marL="68579" marR="68579" marT="34295" marB="34295" anchor="ctr">
                    <a:lnL>
                      <a:noFill/>
                    </a:lnL>
                    <a:lnR w="12700" cmpd="sng">
                      <a:solidFill>
                        <a:prstClr val="black"/>
                      </a:solidFill>
                      <a:prstDash val="soli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solidFill>
                            <a:schemeClr val="bg1"/>
                          </a:solidFill>
                        </a:rPr>
                        <a:t>FCC-</a:t>
                      </a:r>
                      <a:r>
                        <a:rPr lang="en-GB" sz="1400" b="1" dirty="0" err="1">
                          <a:solidFill>
                            <a:schemeClr val="bg1"/>
                          </a:solidFill>
                        </a:rPr>
                        <a:t>hh</a:t>
                      </a:r>
                      <a:endParaRPr lang="en-GB" sz="1400" b="1" dirty="0">
                        <a:solidFill>
                          <a:schemeClr val="bg1"/>
                        </a:solidFill>
                      </a:endParaRPr>
                    </a:p>
                    <a:p>
                      <a:pPr algn="ctr"/>
                      <a:r>
                        <a:rPr lang="en-GB" sz="1400" b="1" dirty="0">
                          <a:solidFill>
                            <a:schemeClr val="bg1"/>
                          </a:solidFill>
                        </a:rPr>
                        <a:t>CDR</a:t>
                      </a:r>
                    </a:p>
                  </a:txBody>
                  <a:tcPr marL="68579" marR="68579" marT="34295" marB="34295"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AT" sz="1400" b="1" dirty="0">
                          <a:solidFill>
                            <a:schemeClr val="bg1"/>
                          </a:solidFill>
                        </a:rPr>
                        <a:t>HL-LHC</a:t>
                      </a:r>
                    </a:p>
                  </a:txBody>
                  <a:tcPr marL="68579" marR="68579" marT="34295" marB="34295"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74329">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US" sz="1400" b="1" kern="1200" noProof="1">
                          <a:solidFill>
                            <a:schemeClr val="dk1"/>
                          </a:solidFill>
                          <a:latin typeface="Arial" panose="020B0604020202020204" pitchFamily="34" charset="0"/>
                          <a:ea typeface="+mn-ea"/>
                          <a:cs typeface="Arial" panose="020B0604020202020204" pitchFamily="34" charset="0"/>
                        </a:rPr>
                        <a:t>Collision energy cms [TeV]</a:t>
                      </a:r>
                    </a:p>
                  </a:txBody>
                  <a:tcPr marL="68579" marR="68579" marT="34295" marB="34295">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defTabSz="914400" rtl="0" eaLnBrk="1" latinLnBrk="0" hangingPunct="1"/>
                      <a:r>
                        <a:rPr kumimoji="0" lang="en-US" sz="1400" b="1" kern="1200" dirty="0">
                          <a:solidFill>
                            <a:srgbClr val="FF0000"/>
                          </a:solidFill>
                          <a:latin typeface="Arial"/>
                          <a:ea typeface="+mn-ea"/>
                          <a:cs typeface="+mn-cs"/>
                        </a:rPr>
                        <a:t>85</a:t>
                      </a:r>
                      <a:endParaRPr kumimoji="0" lang="en-GB" sz="1400" b="1" kern="1200" dirty="0">
                        <a:solidFill>
                          <a:srgbClr val="FF0000"/>
                        </a:solidFill>
                        <a:latin typeface="Arial"/>
                        <a:ea typeface="+mn-ea"/>
                        <a:cs typeface="+mn-cs"/>
                      </a:endParaRP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rgbClr val="FF0000"/>
                          </a:solidFill>
                          <a:latin typeface="Arial"/>
                          <a:ea typeface="+mn-ea"/>
                          <a:cs typeface="+mn-cs"/>
                        </a:rPr>
                        <a:t>100</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chemeClr val="tx1"/>
                          </a:solidFill>
                          <a:latin typeface="Arial"/>
                          <a:ea typeface="+mn-ea"/>
                          <a:cs typeface="+mn-cs"/>
                        </a:rPr>
                        <a:t>14</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74329">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US" sz="1400" b="1" kern="1200" noProof="1">
                          <a:solidFill>
                            <a:schemeClr val="dk1"/>
                          </a:solidFill>
                          <a:latin typeface="Arial" panose="020B0604020202020204" pitchFamily="34" charset="0"/>
                          <a:ea typeface="+mn-ea"/>
                          <a:cs typeface="Arial" panose="020B0604020202020204" pitchFamily="34" charset="0"/>
                        </a:rPr>
                        <a:t>Dipole field [T]</a:t>
                      </a:r>
                    </a:p>
                  </a:txBody>
                  <a:tcPr marL="68579" marR="68579" marT="34295" marB="34295">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14 </a:t>
                      </a:r>
                      <a:endParaRPr kumimoji="0" lang="en-GB" sz="1400" b="1" kern="1200" dirty="0">
                        <a:solidFill>
                          <a:srgbClr val="FF0000"/>
                        </a:solidFill>
                        <a:latin typeface="Arial"/>
                        <a:ea typeface="+mn-ea"/>
                        <a:cs typeface="+mn-cs"/>
                      </a:endParaRP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16</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tx1"/>
                          </a:solidFill>
                          <a:latin typeface="Arial"/>
                          <a:ea typeface="+mn-ea"/>
                          <a:cs typeface="+mn-cs"/>
                        </a:rPr>
                        <a:t>8.33</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2"/>
                  </a:ext>
                </a:extLst>
              </a:tr>
              <a:tr h="2743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noProof="1">
                          <a:solidFill>
                            <a:schemeClr val="dk1"/>
                          </a:solidFill>
                          <a:latin typeface="Arial" panose="020B0604020202020204" pitchFamily="34" charset="0"/>
                          <a:ea typeface="+mn-ea"/>
                          <a:cs typeface="Arial" panose="020B0604020202020204" pitchFamily="34" charset="0"/>
                        </a:rPr>
                        <a:t>Circumference</a:t>
                      </a:r>
                      <a:r>
                        <a:rPr kumimoji="0" lang="en-US" sz="1400" b="1" kern="1200" baseline="0" noProof="1">
                          <a:solidFill>
                            <a:schemeClr val="dk1"/>
                          </a:solidFill>
                          <a:latin typeface="Arial" panose="020B0604020202020204" pitchFamily="34" charset="0"/>
                          <a:ea typeface="+mn-ea"/>
                          <a:cs typeface="Arial" panose="020B0604020202020204" pitchFamily="34" charset="0"/>
                        </a:rPr>
                        <a:t> </a:t>
                      </a:r>
                      <a:r>
                        <a:rPr kumimoji="0" lang="en-US" sz="1400" b="1" kern="1200" noProof="1">
                          <a:solidFill>
                            <a:schemeClr val="dk1"/>
                          </a:solidFill>
                          <a:latin typeface="Arial" panose="020B0604020202020204" pitchFamily="34" charset="0"/>
                          <a:ea typeface="+mn-ea"/>
                          <a:cs typeface="Arial" panose="020B0604020202020204" pitchFamily="34" charset="0"/>
                        </a:rPr>
                        <a:t>[km]</a:t>
                      </a:r>
                    </a:p>
                  </a:txBody>
                  <a:tcPr marL="68579" marR="68579" marT="34295" marB="34295">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kumimoji="0" lang="de-AT" sz="1400" b="1" kern="1200" dirty="0">
                          <a:solidFill>
                            <a:srgbClr val="FF0000"/>
                          </a:solidFill>
                          <a:latin typeface="Arial"/>
                          <a:ea typeface="+mn-ea"/>
                          <a:cs typeface="+mn-cs"/>
                        </a:rPr>
                        <a:t>90.7</a:t>
                      </a:r>
                      <a:endParaRPr kumimoji="0" lang="en-GB" sz="1400" b="1" kern="1200" dirty="0">
                        <a:solidFill>
                          <a:srgbClr val="FF0000"/>
                        </a:solidFill>
                        <a:latin typeface="Arial"/>
                        <a:ea typeface="+mn-ea"/>
                        <a:cs typeface="+mn-cs"/>
                      </a:endParaRPr>
                    </a:p>
                  </a:txBody>
                  <a:tcPr marL="68579" marR="68579" marT="34295" marB="34295">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rgbClr val="FF0000"/>
                          </a:solidFill>
                          <a:latin typeface="Arial"/>
                          <a:ea typeface="+mn-ea"/>
                          <a:cs typeface="+mn-cs"/>
                        </a:rPr>
                        <a:t>97.8</a:t>
                      </a:r>
                    </a:p>
                  </a:txBody>
                  <a:tcPr marL="68579" marR="68579" marT="34295" marB="34295">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chemeClr val="tx1"/>
                          </a:solidFill>
                          <a:latin typeface="Arial"/>
                          <a:ea typeface="+mn-ea"/>
                          <a:cs typeface="+mn-cs"/>
                        </a:rPr>
                        <a:t>26.7</a:t>
                      </a:r>
                    </a:p>
                  </a:txBody>
                  <a:tcPr marL="68579" marR="68579" marT="34295" marB="34295">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3"/>
                  </a:ext>
                </a:extLst>
              </a:tr>
              <a:tr h="2743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noProof="1">
                          <a:solidFill>
                            <a:schemeClr val="dk1"/>
                          </a:solidFill>
                          <a:latin typeface="Arial" panose="020B0604020202020204" pitchFamily="34" charset="0"/>
                          <a:ea typeface="+mn-ea"/>
                          <a:cs typeface="Arial" panose="020B0604020202020204" pitchFamily="34" charset="0"/>
                        </a:rPr>
                        <a:t>Beam current [A]</a:t>
                      </a:r>
                    </a:p>
                  </a:txBody>
                  <a:tcPr marL="68579" marR="68579" marT="34295" marB="34295">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kumimoji="0" lang="en-GB" sz="1400" b="1" kern="1200" dirty="0">
                          <a:solidFill>
                            <a:schemeClr val="tx1"/>
                          </a:solidFill>
                          <a:latin typeface="Arial"/>
                          <a:ea typeface="+mn-ea"/>
                          <a:cs typeface="+mn-cs"/>
                        </a:rPr>
                        <a:t>0.5</a:t>
                      </a:r>
                    </a:p>
                  </a:txBody>
                  <a:tcPr marL="68579" marR="68579" marT="34295" marB="34295">
                    <a:lnL w="12700" cap="flat" cmpd="sng" algn="ctr">
                      <a:solidFill>
                        <a:srgbClr val="0C377B"/>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chemeClr val="tx1"/>
                          </a:solidFill>
                          <a:latin typeface="Arial"/>
                          <a:ea typeface="+mn-ea"/>
                          <a:cs typeface="+mn-cs"/>
                        </a:rPr>
                        <a:t>0.5</a:t>
                      </a:r>
                    </a:p>
                  </a:txBody>
                  <a:tcPr marL="68579" marR="68579" marT="34295" marB="34295">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chemeClr val="tx1"/>
                          </a:solidFill>
                          <a:latin typeface="Arial"/>
                          <a:ea typeface="+mn-ea"/>
                          <a:cs typeface="+mn-cs"/>
                        </a:rPr>
                        <a:t>1.1</a:t>
                      </a:r>
                    </a:p>
                  </a:txBody>
                  <a:tcPr marL="68579" marR="68579" marT="34295" marB="34295">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743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kern="1200" noProof="1">
                          <a:solidFill>
                            <a:schemeClr val="dk1"/>
                          </a:solidFill>
                          <a:latin typeface="Arial" panose="020B0604020202020204" pitchFamily="34" charset="0"/>
                          <a:ea typeface="+mn-ea"/>
                          <a:cs typeface="Arial" panose="020B0604020202020204" pitchFamily="34" charset="0"/>
                        </a:rPr>
                        <a:t>Synchr. rad. per ring [kW]</a:t>
                      </a:r>
                    </a:p>
                  </a:txBody>
                  <a:tcPr marL="68579" marR="68579" marT="34295" marB="34295">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rgbClr val="FF0000"/>
                          </a:solidFill>
                          <a:latin typeface="Arial"/>
                          <a:ea typeface="+mn-ea"/>
                          <a:cs typeface="+mn-cs"/>
                        </a:rPr>
                        <a:t>1200</a:t>
                      </a:r>
                    </a:p>
                  </a:txBody>
                  <a:tcPr marL="68579" marR="68579" marT="34295" marB="34295">
                    <a:lnL w="12700" cap="flat" cmpd="sng" algn="ctr">
                      <a:solidFill>
                        <a:srgbClr val="0C377B"/>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rgbClr val="FF0000"/>
                          </a:solidFill>
                          <a:latin typeface="Arial"/>
                          <a:ea typeface="+mn-ea"/>
                          <a:cs typeface="+mn-cs"/>
                        </a:rPr>
                        <a:t>2400</a:t>
                      </a:r>
                    </a:p>
                  </a:txBody>
                  <a:tcPr marL="68579" marR="68579" marT="34295" marB="34295">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chemeClr val="tx1"/>
                          </a:solidFill>
                          <a:latin typeface="Arial"/>
                          <a:ea typeface="+mn-ea"/>
                          <a:cs typeface="+mn-cs"/>
                        </a:rPr>
                        <a:t>7.3</a:t>
                      </a:r>
                    </a:p>
                  </a:txBody>
                  <a:tcPr marL="68579" marR="68579" marT="34295" marB="34295">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724798972"/>
                  </a:ext>
                </a:extLst>
              </a:tr>
              <a:tr h="2743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kern="1200" noProof="1">
                          <a:solidFill>
                            <a:schemeClr val="dk1"/>
                          </a:solidFill>
                          <a:latin typeface="Arial" panose="020B0604020202020204" pitchFamily="34" charset="0"/>
                          <a:ea typeface="+mn-ea"/>
                          <a:cs typeface="Arial" panose="020B0604020202020204" pitchFamily="34" charset="0"/>
                        </a:rPr>
                        <a:t>Peak luminosity [10</a:t>
                      </a:r>
                      <a:r>
                        <a:rPr kumimoji="0" lang="en-US" sz="1400" b="1" kern="1200" baseline="30000" noProof="1">
                          <a:solidFill>
                            <a:schemeClr val="dk1"/>
                          </a:solidFill>
                          <a:latin typeface="Arial" panose="020B0604020202020204" pitchFamily="34" charset="0"/>
                          <a:ea typeface="+mn-ea"/>
                          <a:cs typeface="Arial" panose="020B0604020202020204" pitchFamily="34" charset="0"/>
                        </a:rPr>
                        <a:t>34</a:t>
                      </a:r>
                      <a:r>
                        <a:rPr kumimoji="0" lang="en-US" sz="1400" b="1" kern="1200" noProof="1">
                          <a:solidFill>
                            <a:schemeClr val="dk1"/>
                          </a:solidFill>
                          <a:latin typeface="Arial" panose="020B0604020202020204" pitchFamily="34" charset="0"/>
                          <a:ea typeface="+mn-ea"/>
                          <a:cs typeface="Arial" panose="020B0604020202020204" pitchFamily="34" charset="0"/>
                        </a:rPr>
                        <a:t> cm</a:t>
                      </a:r>
                      <a:r>
                        <a:rPr kumimoji="0" lang="en-US" sz="1400" b="1" kern="1200" baseline="30000" noProof="1">
                          <a:solidFill>
                            <a:schemeClr val="dk1"/>
                          </a:solidFill>
                          <a:latin typeface="Arial" panose="020B0604020202020204" pitchFamily="34" charset="0"/>
                          <a:ea typeface="+mn-ea"/>
                          <a:cs typeface="Arial" panose="020B0604020202020204" pitchFamily="34" charset="0"/>
                        </a:rPr>
                        <a:t>-2</a:t>
                      </a:r>
                      <a:r>
                        <a:rPr kumimoji="0" lang="en-US" sz="1400" b="1" kern="1200" noProof="1">
                          <a:solidFill>
                            <a:schemeClr val="dk1"/>
                          </a:solidFill>
                          <a:latin typeface="Arial" panose="020B0604020202020204" pitchFamily="34" charset="0"/>
                          <a:ea typeface="+mn-ea"/>
                          <a:cs typeface="Arial" panose="020B0604020202020204" pitchFamily="34" charset="0"/>
                        </a:rPr>
                        <a:t>s</a:t>
                      </a:r>
                      <a:r>
                        <a:rPr kumimoji="0" lang="en-US" sz="1400" b="1" kern="1200" baseline="30000" noProof="1">
                          <a:solidFill>
                            <a:schemeClr val="dk1"/>
                          </a:solidFill>
                          <a:latin typeface="Arial" panose="020B0604020202020204" pitchFamily="34" charset="0"/>
                          <a:ea typeface="+mn-ea"/>
                          <a:cs typeface="Arial" panose="020B0604020202020204" pitchFamily="34" charset="0"/>
                        </a:rPr>
                        <a:t>-1</a:t>
                      </a:r>
                      <a:r>
                        <a:rPr kumimoji="0" lang="en-US" sz="1400" b="1" kern="1200" noProof="1">
                          <a:solidFill>
                            <a:schemeClr val="dk1"/>
                          </a:solidFill>
                          <a:latin typeface="Arial" panose="020B0604020202020204" pitchFamily="34" charset="0"/>
                          <a:ea typeface="+mn-ea"/>
                          <a:cs typeface="Arial" panose="020B0604020202020204" pitchFamily="34" charset="0"/>
                        </a:rPr>
                        <a:t>]</a:t>
                      </a:r>
                    </a:p>
                  </a:txBody>
                  <a:tcPr marL="68579" marR="68579" marT="34295" marB="34295">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kumimoji="0" lang="en-US" sz="1400" b="1" kern="1200" dirty="0">
                          <a:solidFill>
                            <a:schemeClr val="tx1"/>
                          </a:solidFill>
                          <a:latin typeface="Arial"/>
                          <a:ea typeface="+mn-ea"/>
                          <a:cs typeface="+mn-cs"/>
                        </a:rPr>
                        <a:t>30</a:t>
                      </a:r>
                      <a:endParaRPr kumimoji="0" lang="en-GB" sz="1400" b="1" kern="1200" dirty="0">
                        <a:solidFill>
                          <a:schemeClr val="tx1"/>
                        </a:solidFill>
                        <a:latin typeface="Arial"/>
                        <a:ea typeface="+mn-ea"/>
                        <a:cs typeface="+mn-cs"/>
                      </a:endParaRPr>
                    </a:p>
                  </a:txBody>
                  <a:tcPr marL="68579" marR="68579" marT="34295" marB="34295">
                    <a:lnL w="12700" cap="flat" cmpd="sng" algn="ctr">
                      <a:solidFill>
                        <a:srgbClr val="0C377B"/>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defTabSz="914400" rtl="0" eaLnBrk="1" latinLnBrk="0" hangingPunct="1"/>
                      <a:r>
                        <a:rPr kumimoji="0" lang="en-GB" sz="1400" b="1" kern="1200" dirty="0">
                          <a:solidFill>
                            <a:schemeClr val="tx1"/>
                          </a:solidFill>
                          <a:latin typeface="Arial"/>
                          <a:ea typeface="+mn-ea"/>
                          <a:cs typeface="+mn-cs"/>
                        </a:rPr>
                        <a:t>30</a:t>
                      </a:r>
                    </a:p>
                  </a:txBody>
                  <a:tcPr marL="68579" marR="68579" marT="34295" marB="34295">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kumimoji="0" lang="en-US" sz="1400" b="1" kern="1200" dirty="0">
                          <a:solidFill>
                            <a:schemeClr val="tx1"/>
                          </a:solidFill>
                          <a:latin typeface="Arial"/>
                          <a:ea typeface="+mn-ea"/>
                          <a:cs typeface="+mn-cs"/>
                        </a:rPr>
                        <a:t>5 (lev.)</a:t>
                      </a:r>
                      <a:endParaRPr kumimoji="0" lang="en-GB" sz="1400" b="1" kern="1200" dirty="0">
                        <a:solidFill>
                          <a:schemeClr val="tx1"/>
                        </a:solidFill>
                        <a:latin typeface="Arial"/>
                        <a:ea typeface="+mn-ea"/>
                        <a:cs typeface="+mn-cs"/>
                      </a:endParaRPr>
                    </a:p>
                  </a:txBody>
                  <a:tcPr marL="68579" marR="68579" marT="34295" marB="34295">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849368322"/>
                  </a:ext>
                </a:extLst>
              </a:tr>
              <a:tr h="2743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noProof="1">
                          <a:solidFill>
                            <a:schemeClr val="dk1"/>
                          </a:solidFill>
                          <a:latin typeface="Arial" panose="020B0604020202020204" pitchFamily="34" charset="0"/>
                          <a:ea typeface="+mn-ea"/>
                          <a:cs typeface="Arial" panose="020B0604020202020204" pitchFamily="34" charset="0"/>
                        </a:rPr>
                        <a:t>Events/bunch crossing</a:t>
                      </a:r>
                    </a:p>
                  </a:txBody>
                  <a:tcPr marL="68579" marR="68579" marT="34295" marB="34295">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tx1"/>
                          </a:solidFill>
                          <a:latin typeface="Arial"/>
                          <a:ea typeface="+mn-ea"/>
                          <a:cs typeface="+mn-cs"/>
                        </a:rPr>
                        <a:t>1000</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tx1"/>
                          </a:solidFill>
                          <a:latin typeface="Arial"/>
                          <a:ea typeface="+mn-ea"/>
                          <a:cs typeface="+mn-cs"/>
                        </a:rPr>
                        <a:t>1000</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kumimoji="0" lang="en-GB" sz="1400" b="1" kern="1200" dirty="0">
                          <a:solidFill>
                            <a:schemeClr val="tx1"/>
                          </a:solidFill>
                          <a:latin typeface="Arial"/>
                          <a:ea typeface="+mn-ea"/>
                          <a:cs typeface="+mn-cs"/>
                        </a:rPr>
                        <a:t>132 </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2"/>
                  </a:ext>
                </a:extLst>
              </a:tr>
              <a:tr h="2743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noProof="1">
                          <a:solidFill>
                            <a:schemeClr val="dk1"/>
                          </a:solidFill>
                          <a:latin typeface="Arial" panose="020B0604020202020204" pitchFamily="34" charset="0"/>
                          <a:ea typeface="+mn-ea"/>
                          <a:cs typeface="Arial" panose="020B0604020202020204" pitchFamily="34" charset="0"/>
                        </a:rPr>
                        <a:t>Stored energy/beam [GJ]</a:t>
                      </a:r>
                    </a:p>
                  </a:txBody>
                  <a:tcPr marL="68579" marR="68579" marT="34295" marB="34295">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Arial"/>
                          <a:ea typeface="+mn-ea"/>
                          <a:cs typeface="+mn-cs"/>
                        </a:rPr>
                        <a:t>6.5 </a:t>
                      </a:r>
                      <a:endParaRPr kumimoji="0" lang="en-GB" sz="1400" b="1" kern="1200" dirty="0">
                        <a:solidFill>
                          <a:schemeClr val="tx1"/>
                        </a:solidFill>
                        <a:latin typeface="Arial"/>
                        <a:ea typeface="+mn-ea"/>
                        <a:cs typeface="+mn-cs"/>
                      </a:endParaRP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tx1"/>
                          </a:solidFill>
                          <a:latin typeface="Arial"/>
                          <a:ea typeface="+mn-ea"/>
                          <a:cs typeface="+mn-cs"/>
                        </a:rPr>
                        <a:t>8.3</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kumimoji="0" lang="de-AT" sz="1400" b="1" kern="1200" dirty="0">
                          <a:solidFill>
                            <a:schemeClr val="tx1"/>
                          </a:solidFill>
                          <a:latin typeface="Arial"/>
                          <a:ea typeface="+mn-ea"/>
                          <a:cs typeface="+mn-cs"/>
                        </a:rPr>
                        <a:t>0.7</a:t>
                      </a:r>
                      <a:endParaRPr kumimoji="0" lang="en-GB" sz="1400" b="1" kern="1200" dirty="0">
                        <a:solidFill>
                          <a:schemeClr val="tx1"/>
                        </a:solidFill>
                        <a:latin typeface="Arial"/>
                        <a:ea typeface="+mn-ea"/>
                        <a:cs typeface="+mn-cs"/>
                      </a:endParaRP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3"/>
                  </a:ext>
                </a:extLst>
              </a:tr>
              <a:tr h="274329">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kern="1200" noProof="1">
                          <a:solidFill>
                            <a:schemeClr val="dk1"/>
                          </a:solidFill>
                          <a:latin typeface="Arial" panose="020B0604020202020204" pitchFamily="34" charset="0"/>
                          <a:ea typeface="+mn-ea"/>
                          <a:cs typeface="Arial" panose="020B0604020202020204" pitchFamily="34" charset="0"/>
                        </a:rPr>
                        <a:t>Integr. luminosity / IP [fb</a:t>
                      </a:r>
                      <a:r>
                        <a:rPr kumimoji="0" lang="en-US" sz="1400" b="1" kern="1200" baseline="30000" noProof="1">
                          <a:solidFill>
                            <a:schemeClr val="dk1"/>
                          </a:solidFill>
                          <a:latin typeface="Arial" panose="020B0604020202020204" pitchFamily="34" charset="0"/>
                          <a:ea typeface="+mn-ea"/>
                          <a:cs typeface="Arial" panose="020B0604020202020204" pitchFamily="34" charset="0"/>
                        </a:rPr>
                        <a:t>-1</a:t>
                      </a:r>
                      <a:r>
                        <a:rPr kumimoji="0" lang="en-US" sz="1400" b="1" kern="1200" noProof="1">
                          <a:solidFill>
                            <a:schemeClr val="dk1"/>
                          </a:solidFill>
                          <a:latin typeface="Arial" panose="020B0604020202020204" pitchFamily="34" charset="0"/>
                          <a:ea typeface="+mn-ea"/>
                          <a:cs typeface="Arial" panose="020B0604020202020204" pitchFamily="34" charset="0"/>
                        </a:rPr>
                        <a:t>]</a:t>
                      </a:r>
                    </a:p>
                  </a:txBody>
                  <a:tcPr marL="68579" marR="68579" marT="34295" marB="34295">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tx1"/>
                          </a:solidFill>
                          <a:latin typeface="Arial"/>
                          <a:ea typeface="+mn-ea"/>
                          <a:cs typeface="+mn-cs"/>
                        </a:rPr>
                        <a:t>20000</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tx1"/>
                          </a:solidFill>
                          <a:latin typeface="Arial"/>
                          <a:ea typeface="+mn-ea"/>
                          <a:cs typeface="+mn-cs"/>
                        </a:rPr>
                        <a:t>20000</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0" algn="ctr" defTabSz="914400" rtl="0" eaLnBrk="1" latinLnBrk="0" hangingPunct="1"/>
                      <a:r>
                        <a:rPr kumimoji="0" lang="en-GB" sz="1400" b="1" kern="1200" dirty="0">
                          <a:solidFill>
                            <a:schemeClr val="tx1"/>
                          </a:solidFill>
                          <a:latin typeface="Arial"/>
                          <a:ea typeface="+mn-ea"/>
                          <a:cs typeface="+mn-cs"/>
                        </a:rPr>
                        <a:t>3000</a:t>
                      </a:r>
                    </a:p>
                  </a:txBody>
                  <a:tcPr marL="68579" marR="68579" marT="34295" marB="34295">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507897425"/>
                  </a:ext>
                </a:extLst>
              </a:tr>
            </a:tbl>
          </a:graphicData>
        </a:graphic>
      </p:graphicFrame>
      <p:sp>
        <p:nvSpPr>
          <p:cNvPr id="10" name="TextBox 9">
            <a:extLst>
              <a:ext uri="{FF2B5EF4-FFF2-40B4-BE49-F238E27FC236}">
                <a16:creationId xmlns:a16="http://schemas.microsoft.com/office/drawing/2014/main" id="{BD93E105-225E-E8EB-DF58-34B1C696AEEE}"/>
              </a:ext>
            </a:extLst>
          </p:cNvPr>
          <p:cNvSpPr txBox="1"/>
          <p:nvPr/>
        </p:nvSpPr>
        <p:spPr>
          <a:xfrm>
            <a:off x="-54244" y="636987"/>
            <a:ext cx="9122351" cy="584775"/>
          </a:xfrm>
          <a:prstGeom prst="rect">
            <a:avLst/>
          </a:prstGeom>
          <a:noFill/>
        </p:spPr>
        <p:txBody>
          <a:bodyPr wrap="square">
            <a:spAutoFit/>
          </a:bodyPr>
          <a:lstStyle/>
          <a:p>
            <a:pPr marL="371463" indent="-257175">
              <a:buFont typeface="Arial" panose="020B0604020202020204" pitchFamily="34" charset="0"/>
              <a:buChar char="•"/>
            </a:pPr>
            <a:r>
              <a:rPr lang="en-US" sz="1600" dirty="0"/>
              <a:t>Parameter optimization to lower electricity consumption (~max. consumption of FCC-ee) </a:t>
            </a:r>
          </a:p>
          <a:p>
            <a:pPr marL="371463" indent="-257175">
              <a:buFont typeface="Arial" panose="020B0604020202020204" pitchFamily="34" charset="0"/>
              <a:buChar char="•"/>
            </a:pPr>
            <a:r>
              <a:rPr lang="en-US" sz="1600" dirty="0"/>
              <a:t>Magnetic field considered realistic with today’s technologies (Nb</a:t>
            </a:r>
            <a:r>
              <a:rPr lang="en-US" sz="1600" baseline="-25000" dirty="0"/>
              <a:t>3</a:t>
            </a:r>
            <a:r>
              <a:rPr lang="en-US" sz="1600" dirty="0"/>
              <a:t>Sn, ~14T, 1.9 K)</a:t>
            </a:r>
            <a:endParaRPr lang="en-US" sz="1400" dirty="0"/>
          </a:p>
        </p:txBody>
      </p:sp>
      <p:pic>
        <p:nvPicPr>
          <p:cNvPr id="11" name="Picture 10" descr="A diagram of a circular structure&#10;&#10;AI-generated content may be incorrect.">
            <a:extLst>
              <a:ext uri="{FF2B5EF4-FFF2-40B4-BE49-F238E27FC236}">
                <a16:creationId xmlns:a16="http://schemas.microsoft.com/office/drawing/2014/main" id="{F8A8487F-9CCE-FB9A-46F6-DAF26C79B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574" y="1779774"/>
            <a:ext cx="3763534" cy="3063341"/>
          </a:xfrm>
          <a:prstGeom prst="rect">
            <a:avLst/>
          </a:prstGeom>
        </p:spPr>
      </p:pic>
    </p:spTree>
    <p:extLst>
      <p:ext uri="{BB962C8B-B14F-4D97-AF65-F5344CB8AC3E}">
        <p14:creationId xmlns:p14="http://schemas.microsoft.com/office/powerpoint/2010/main" val="304372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tlas-runcoord-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atlas-runcoord-style.potx</Template>
  <TotalTime>68807</TotalTime>
  <Words>6084</Words>
  <Application>Microsoft Macintosh PowerPoint</Application>
  <PresentationFormat>On-screen Show (16:9)</PresentationFormat>
  <Paragraphs>867</Paragraphs>
  <Slides>48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Cambria Math</vt:lpstr>
      <vt:lpstr>Symbol</vt:lpstr>
      <vt:lpstr>Tahoma</vt:lpstr>
      <vt:lpstr>Wingdings</vt:lpstr>
      <vt:lpstr>atlas-runcoord-style</vt:lpstr>
      <vt:lpstr>A Future Hadron Collider in Europe FCC-hh</vt:lpstr>
      <vt:lpstr>Introduction</vt:lpstr>
      <vt:lpstr>ESPPU 2019/20 and Start of FCC FS</vt:lpstr>
      <vt:lpstr>Feasibility Study Report Published in March 2025 </vt:lpstr>
      <vt:lpstr>FCC Integrated Program – Scope and Timeline</vt:lpstr>
      <vt:lpstr>Reference Layout and Implementation: 90.7 km</vt:lpstr>
      <vt:lpstr>Optimum Placement of FCC Tunnel and Geology</vt:lpstr>
      <vt:lpstr>Future Hadron Collider – FCC-hh</vt:lpstr>
      <vt:lpstr>Hadron Collider FCC-hh</vt:lpstr>
      <vt:lpstr>New FCC-hh Baseline and Power Consumption</vt:lpstr>
      <vt:lpstr>FCC-hh High-Field Magnet Nb3Sn and HTS R&amp;D</vt:lpstr>
      <vt:lpstr>FCC-hh Scenarios &amp; Possible Parameter Range </vt:lpstr>
      <vt:lpstr>Scenarios (90.7km ring)</vt:lpstr>
      <vt:lpstr>Instantaneous and Integrated Luminosity</vt:lpstr>
      <vt:lpstr>CDR Parameter Table (100km, 100TeV)</vt:lpstr>
      <vt:lpstr>Cross-Sections for Key Processes</vt:lpstr>
      <vt:lpstr>FCC-hh Detector</vt:lpstr>
      <vt:lpstr>Physics Benchmarks – Detector Requirements</vt:lpstr>
      <vt:lpstr>Physics Benchmarks – Detector Requirements</vt:lpstr>
      <vt:lpstr>Requirements for FCC-hh Detector</vt:lpstr>
      <vt:lpstr>A Possible FCC-hh Detector – Reference Design for CDR</vt:lpstr>
      <vt:lpstr>Documentation</vt:lpstr>
      <vt:lpstr>Reference Design for CDR</vt:lpstr>
      <vt:lpstr>FCC-hh Detector: Comparison to ATLAS &amp; CMS</vt:lpstr>
      <vt:lpstr>FCC-hh Magnet System</vt:lpstr>
      <vt:lpstr>1 MeV Neutron Equivalent Fluence for 30ab-1 </vt:lpstr>
      <vt:lpstr>The Challenge of &lt;µ&gt; = 1000 Pile-Up</vt:lpstr>
      <vt:lpstr>FCC-hh Tracker</vt:lpstr>
      <vt:lpstr>FCC-hh Calorimetry</vt:lpstr>
      <vt:lpstr>FCC-hh Muon System</vt:lpstr>
      <vt:lpstr>Conclusions</vt:lpstr>
      <vt:lpstr>Thank You for Your Attention!</vt:lpstr>
      <vt:lpstr>Back-Up</vt:lpstr>
      <vt:lpstr>From ESPPU 2020 Document</vt:lpstr>
      <vt:lpstr>627 Pages </vt:lpstr>
      <vt:lpstr>CDR: FCC-hh Parameter Table (100km, 100TeV)</vt:lpstr>
      <vt:lpstr>Timing Information for Vertex Reconstruction</vt:lpstr>
      <vt:lpstr>Challenges for the Tracker – R&amp;D Needs</vt:lpstr>
      <vt:lpstr>Challenges for the Magnet System – R&amp;D Needs </vt:lpstr>
      <vt:lpstr>Electromagnetic Calorimeter (ECAL)</vt:lpstr>
      <vt:lpstr>Hadronic Calorimeter (HCAL)</vt:lpstr>
      <vt:lpstr>Challenges for Calorimetry – R&amp;D Needs</vt:lpstr>
      <vt:lpstr>Challenges for Calorimetry – R&amp;D Needs</vt:lpstr>
      <vt:lpstr>Reading Out Such a Detector  Trigger/DAQ</vt:lpstr>
      <vt:lpstr>Challenges for Read-Out Electronics &amp; Trigger</vt:lpstr>
      <vt:lpstr>Challenges for Read-Out Electronics &amp; Trigger</vt:lpstr>
      <vt:lpstr>Total Ionizing Dose for 30ab-1 </vt:lpstr>
      <vt:lpstr>DRD Collaborations</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from 9:00 LHC Meeting</dc:title>
  <dc:creator>Martin Aleksa</dc:creator>
  <cp:lastModifiedBy>Martin Aleksa</cp:lastModifiedBy>
  <cp:revision>879</cp:revision>
  <cp:lastPrinted>2018-11-16T07:35:19Z</cp:lastPrinted>
  <dcterms:created xsi:type="dcterms:W3CDTF">2010-02-28T13:28:02Z</dcterms:created>
  <dcterms:modified xsi:type="dcterms:W3CDTF">2025-06-19T06:37:23Z</dcterms:modified>
</cp:coreProperties>
</file>