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953" r:id="rId2"/>
    <p:sldId id="907" r:id="rId3"/>
    <p:sldId id="973" r:id="rId4"/>
    <p:sldId id="974" r:id="rId5"/>
    <p:sldId id="284" r:id="rId6"/>
    <p:sldId id="1583" r:id="rId7"/>
    <p:sldId id="1217" r:id="rId8"/>
    <p:sldId id="286" r:id="rId9"/>
    <p:sldId id="1572" r:id="rId10"/>
    <p:sldId id="1622" r:id="rId11"/>
    <p:sldId id="1585" r:id="rId12"/>
    <p:sldId id="1586" r:id="rId13"/>
    <p:sldId id="1620" r:id="rId14"/>
    <p:sldId id="1613" r:id="rId15"/>
    <p:sldId id="1615" r:id="rId16"/>
    <p:sldId id="1621" r:id="rId17"/>
    <p:sldId id="276" r:id="rId18"/>
    <p:sldId id="278" r:id="rId19"/>
    <p:sldId id="1579" r:id="rId20"/>
    <p:sldId id="1568" r:id="rId21"/>
    <p:sldId id="1569" r:id="rId22"/>
    <p:sldId id="1109" r:id="rId23"/>
    <p:sldId id="1623" r:id="rId24"/>
    <p:sldId id="290" r:id="rId25"/>
    <p:sldId id="292" r:id="rId26"/>
    <p:sldId id="300" r:id="rId27"/>
    <p:sldId id="1110" r:id="rId28"/>
    <p:sldId id="996" r:id="rId29"/>
    <p:sldId id="1570" r:id="rId30"/>
    <p:sldId id="298" r:id="rId31"/>
    <p:sldId id="1624" r:id="rId32"/>
    <p:sldId id="258" r:id="rId33"/>
    <p:sldId id="261" r:id="rId34"/>
    <p:sldId id="262" r:id="rId35"/>
    <p:sldId id="1386" r:id="rId36"/>
    <p:sldId id="1389" r:id="rId37"/>
    <p:sldId id="1006" r:id="rId38"/>
    <p:sldId id="1111" r:id="rId39"/>
    <p:sldId id="958" r:id="rId40"/>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FF"/>
    <a:srgbClr val="003399"/>
    <a:srgbClr val="E6E6E6"/>
    <a:srgbClr val="0070C0"/>
    <a:srgbClr val="4D8357"/>
    <a:srgbClr val="005800"/>
    <a:srgbClr val="008400"/>
    <a:srgbClr val="FDCC6D"/>
    <a:srgbClr val="00A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3" autoAdjust="0"/>
    <p:restoredTop sz="92808" autoAdjust="0"/>
  </p:normalViewPr>
  <p:slideViewPr>
    <p:cSldViewPr>
      <p:cViewPr varScale="1">
        <p:scale>
          <a:sx n="72" d="100"/>
          <a:sy n="72" d="100"/>
        </p:scale>
        <p:origin x="240" y="84"/>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2025/6/16</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2025/6/16</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250138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82990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187814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23</a:t>
            </a:fld>
            <a:endParaRPr lang="zh-CN" altLang="en-US"/>
          </a:p>
        </p:txBody>
      </p:sp>
    </p:spTree>
    <p:extLst>
      <p:ext uri="{BB962C8B-B14F-4D97-AF65-F5344CB8AC3E}">
        <p14:creationId xmlns:p14="http://schemas.microsoft.com/office/powerpoint/2010/main" val="2249782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22F55-7818-4FC6-828E-E0722D150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25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31</a:t>
            </a:fld>
            <a:endParaRPr lang="zh-CN" altLang="en-US"/>
          </a:p>
        </p:txBody>
      </p:sp>
    </p:spTree>
    <p:extLst>
      <p:ext uri="{BB962C8B-B14F-4D97-AF65-F5344CB8AC3E}">
        <p14:creationId xmlns:p14="http://schemas.microsoft.com/office/powerpoint/2010/main" val="3246479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The 2025 European Edition of the International Workshop on CEPC</a:t>
            </a:r>
            <a:endParaRPr lang="zh-CN" altLang="en-US" dirty="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a:t>The 2025 European Edition of the International Workshop on CEPC</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The 2025 European Edition of the International Workshop on CEPC</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r>
              <a:rPr lang="en-US" altLang="zh-CN"/>
              <a:t>The 2025 European Edition of the International Workshop on CEPC</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68967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r>
              <a:rPr lang="en-US"/>
              <a:t>The 2025 European Edition of the International Workshop on CEPC</a:t>
            </a:r>
          </a:p>
        </p:txBody>
      </p:sp>
      <p:sp>
        <p:nvSpPr>
          <p:cNvPr id="5" name="灯片编号占位符 4"/>
          <p:cNvSpPr>
            <a:spLocks noGrp="1"/>
          </p:cNvSpPr>
          <p:nvPr>
            <p:ph type="sldNum" sz="quarter" idx="12"/>
          </p:nvPr>
        </p:nvSpPr>
        <p:spPr/>
        <p:txBody>
          <a:bodyPr/>
          <a:lstStyle/>
          <a:p>
            <a:fld id="{3E80639A-74FB-4196-9892-1DEBA969028F}" type="slidenum">
              <a:rPr lang="en-US" smtClean="0"/>
              <a:t>‹#›</a:t>
            </a:fld>
            <a:endParaRPr lang="en-US"/>
          </a:p>
        </p:txBody>
      </p:sp>
    </p:spTree>
    <p:extLst>
      <p:ext uri="{BB962C8B-B14F-4D97-AF65-F5344CB8AC3E}">
        <p14:creationId xmlns:p14="http://schemas.microsoft.com/office/powerpoint/2010/main" val="335403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灯片编号占位符 5"/>
          <p:cNvSpPr>
            <a:spLocks noGrp="1"/>
          </p:cNvSpPr>
          <p:nvPr>
            <p:ph type="sldNum" sz="quarter" idx="12"/>
          </p:nvPr>
        </p:nvSpPr>
        <p:spPr>
          <a:xfrm>
            <a:off x="11784632" y="6621461"/>
            <a:ext cx="468536" cy="365125"/>
          </a:xfrm>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1022107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8B830D51-A9A1-21F1-45D1-AB8B649F07E0}"/>
              </a:ext>
            </a:extLst>
          </p:cNvPr>
          <p:cNvGrpSpPr/>
          <p:nvPr userDrawn="1"/>
        </p:nvGrpSpPr>
        <p:grpSpPr>
          <a:xfrm>
            <a:off x="1" y="821645"/>
            <a:ext cx="12192000" cy="87076"/>
            <a:chOff x="0" y="821645"/>
            <a:chExt cx="9191194" cy="135018"/>
          </a:xfrm>
        </p:grpSpPr>
        <p:grpSp>
          <p:nvGrpSpPr>
            <p:cNvPr id="8" name="组合 7">
              <a:extLst>
                <a:ext uri="{FF2B5EF4-FFF2-40B4-BE49-F238E27FC236}">
                  <a16:creationId xmlns:a16="http://schemas.microsoft.com/office/drawing/2014/main" xmlns="" id="{AAC34C54-6718-3337-23D0-C62BD2E9B7BC}"/>
                </a:ext>
              </a:extLst>
            </p:cNvPr>
            <p:cNvGrpSpPr/>
            <p:nvPr/>
          </p:nvGrpSpPr>
          <p:grpSpPr>
            <a:xfrm>
              <a:off x="0" y="836712"/>
              <a:ext cx="9191194" cy="110437"/>
              <a:chOff x="0" y="836712"/>
              <a:chExt cx="9191194" cy="110437"/>
            </a:xfrm>
          </p:grpSpPr>
          <p:sp>
            <p:nvSpPr>
              <p:cNvPr id="10" name="矩形 9">
                <a:extLst>
                  <a:ext uri="{FF2B5EF4-FFF2-40B4-BE49-F238E27FC236}">
                    <a16:creationId xmlns:a16="http://schemas.microsoft.com/office/drawing/2014/main" xmlns="" id="{6145E61B-2066-E8DA-48CC-F13A67F634FE}"/>
                  </a:ext>
                </a:extLst>
              </p:cNvPr>
              <p:cNvSpPr/>
              <p:nvPr/>
            </p:nvSpPr>
            <p:spPr>
              <a:xfrm>
                <a:off x="922847" y="836712"/>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a:extLst>
                  <a:ext uri="{FF2B5EF4-FFF2-40B4-BE49-F238E27FC236}">
                    <a16:creationId xmlns:a16="http://schemas.microsoft.com/office/drawing/2014/main" xmlns="" id="{FB677B1D-03DD-C1E6-153D-2D8404E75656}"/>
                  </a:ext>
                </a:extLst>
              </p:cNvPr>
              <p:cNvSpPr/>
              <p:nvPr/>
            </p:nvSpPr>
            <p:spPr>
              <a:xfrm>
                <a:off x="0" y="836713"/>
                <a:ext cx="975360"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9" name="直接连接符 8">
              <a:extLst>
                <a:ext uri="{FF2B5EF4-FFF2-40B4-BE49-F238E27FC236}">
                  <a16:creationId xmlns:a16="http://schemas.microsoft.com/office/drawing/2014/main" xmlns="" id="{62975B18-33D9-E959-30EA-7028B0ECC3F5}"/>
                </a:ext>
              </a:extLst>
            </p:cNvPr>
            <p:cNvCxnSpPr/>
            <p:nvPr/>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 name="图片 11">
            <a:extLst>
              <a:ext uri="{FF2B5EF4-FFF2-40B4-BE49-F238E27FC236}">
                <a16:creationId xmlns:a16="http://schemas.microsoft.com/office/drawing/2014/main" xmlns="" id="{85DB59F8-AFA3-1F9E-7C5C-D06E5BC89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786" y="108726"/>
            <a:ext cx="1272156" cy="633385"/>
          </a:xfrm>
          <a:prstGeom prst="rect">
            <a:avLst/>
          </a:prstGeom>
        </p:spPr>
      </p:pic>
      <p:sp>
        <p:nvSpPr>
          <p:cNvPr id="13" name="标题 4">
            <a:extLst>
              <a:ext uri="{FF2B5EF4-FFF2-40B4-BE49-F238E27FC236}">
                <a16:creationId xmlns:a16="http://schemas.microsoft.com/office/drawing/2014/main" xmlns="" id="{6A8D24F0-16DE-9C3A-70E9-82447151F90E}"/>
              </a:ext>
            </a:extLst>
          </p:cNvPr>
          <p:cNvSpPr>
            <a:spLocks noGrp="1"/>
          </p:cNvSpPr>
          <p:nvPr>
            <p:ph type="title" hasCustomPrompt="1"/>
          </p:nvPr>
        </p:nvSpPr>
        <p:spPr>
          <a:xfrm>
            <a:off x="1558637" y="105353"/>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6" name="灯片编号占位符 5">
            <a:extLst>
              <a:ext uri="{FF2B5EF4-FFF2-40B4-BE49-F238E27FC236}">
                <a16:creationId xmlns:a16="http://schemas.microsoft.com/office/drawing/2014/main" xmlns="" id="{A123AAE5-DAA1-2824-CF51-C4F40646D56B}"/>
              </a:ext>
            </a:extLst>
          </p:cNvPr>
          <p:cNvSpPr>
            <a:spLocks noGrp="1"/>
          </p:cNvSpPr>
          <p:nvPr>
            <p:ph type="sldNum" sz="quarter" idx="12"/>
          </p:nvPr>
        </p:nvSpPr>
        <p:spPr>
          <a:xfrm>
            <a:off x="11556104" y="6538063"/>
            <a:ext cx="620656" cy="319937"/>
          </a:xfrm>
          <a:prstGeom prst="rect">
            <a:avLst/>
          </a:prstGeom>
        </p:spPr>
        <p:txBody>
          <a:bodyPr/>
          <a:lstStyle>
            <a:lvl1pPr algn="r">
              <a:defRPr b="1"/>
            </a:lvl1pPr>
          </a:lstStyle>
          <a:p>
            <a:fld id="{DFE9EC04-9C3E-4276-9F57-4769235FE48B}" type="slidenum">
              <a:rPr lang="zh-CN" altLang="en-US" smtClean="0"/>
              <a:pPr/>
              <a:t>‹#›</a:t>
            </a:fld>
            <a:endParaRPr lang="zh-CN" altLang="en-US" dirty="0"/>
          </a:p>
        </p:txBody>
      </p:sp>
    </p:spTree>
    <p:extLst>
      <p:ext uri="{BB962C8B-B14F-4D97-AF65-F5344CB8AC3E}">
        <p14:creationId xmlns:p14="http://schemas.microsoft.com/office/powerpoint/2010/main" val="210060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 y="0"/>
            <a:ext cx="10543032" cy="548640"/>
          </a:xfrm>
          <a:prstGeom prst="rect">
            <a:avLst/>
          </a:prstGeom>
          <a:solidFill>
            <a:srgbClr val="B3C9F5"/>
          </a:solidFill>
        </p:spPr>
        <p:txBody>
          <a:bodyPr anchor="ctr" anchorCtr="1">
            <a:noAutofit/>
          </a:bodyPr>
          <a:lstStyle>
            <a:lvl1pPr>
              <a:defRPr sz="3600"/>
            </a:lvl1pPr>
          </a:lstStyle>
          <a:p>
            <a:r>
              <a:rPr lang="en-US" dirty="0"/>
              <a:t>Click to edit Master title style</a:t>
            </a:r>
          </a:p>
        </p:txBody>
      </p:sp>
      <p:sp>
        <p:nvSpPr>
          <p:cNvPr id="4" name="Rectangle 4"/>
          <p:cNvSpPr>
            <a:spLocks noGrp="1" noChangeArrowheads="1"/>
          </p:cNvSpPr>
          <p:nvPr>
            <p:ph type="dt" sz="half" idx="10"/>
          </p:nvPr>
        </p:nvSpPr>
        <p:spPr>
          <a:xfrm>
            <a:off x="609600" y="6400800"/>
            <a:ext cx="1463040" cy="365760"/>
          </a:xfrm>
        </p:spPr>
        <p:txBody>
          <a:bodyPr/>
          <a:lstStyle>
            <a:lvl1pPr>
              <a:defRPr>
                <a:latin typeface="Times New Roman" panose="02020603050405020304" pitchFamily="18" charset="0"/>
                <a:cs typeface="Times New Roman" panose="02020603050405020304" pitchFamily="18"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10607040" y="6400800"/>
            <a:ext cx="975360" cy="365760"/>
          </a:xfrm>
        </p:spPr>
        <p:txBody>
          <a:bodyPr/>
          <a:lstStyle>
            <a:lvl1pPr>
              <a:defRPr>
                <a:latin typeface="Times New Roman" panose="02020603050405020304" pitchFamily="18" charset="0"/>
                <a:cs typeface="Times New Roman" panose="02020603050405020304" pitchFamily="18" charset="0"/>
              </a:defRPr>
            </a:lvl1pPr>
          </a:lstStyle>
          <a:p>
            <a:pPr>
              <a:defRPr/>
            </a:pPr>
            <a:fld id="{09EFEB5A-342B-4E09-AFBA-47D825DD63E7}" type="slidenum">
              <a:rPr lang="en-US" smtClean="0">
                <a:solidFill>
                  <a:srgbClr val="000000"/>
                </a:solidFill>
              </a:rPr>
              <a:pPr>
                <a:defRPr/>
              </a:pPr>
              <a:t>‹#›</a:t>
            </a:fld>
            <a:endParaRPr lang="en-US">
              <a:solidFill>
                <a:srgbClr val="000000"/>
              </a:solidFill>
            </a:endParaRPr>
          </a:p>
        </p:txBody>
      </p:sp>
      <p:sp>
        <p:nvSpPr>
          <p:cNvPr id="9" name="Rectangle 3"/>
          <p:cNvSpPr>
            <a:spLocks noGrp="1" noChangeArrowheads="1"/>
          </p:cNvSpPr>
          <p:nvPr>
            <p:ph type="body" idx="1"/>
          </p:nvPr>
        </p:nvSpPr>
        <p:spPr bwMode="auto">
          <a:xfrm>
            <a:off x="609600" y="731520"/>
            <a:ext cx="109728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3" name="Picture 2"/>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819192" cy="546128"/>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68905" y="0"/>
            <a:ext cx="823095" cy="548729"/>
          </a:xfrm>
          <a:prstGeom prst="rect">
            <a:avLst/>
          </a:prstGeom>
        </p:spPr>
      </p:pic>
    </p:spTree>
    <p:extLst>
      <p:ext uri="{BB962C8B-B14F-4D97-AF65-F5344CB8AC3E}">
        <p14:creationId xmlns:p14="http://schemas.microsoft.com/office/powerpoint/2010/main" val="330488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The 2025 European Edition of the International Workshop on CEPC</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 id="2147483674" r:id="rId4"/>
    <p:sldLayoutId id="2147483675" r:id="rId5"/>
    <p:sldLayoutId id="2147483676" r:id="rId6"/>
    <p:sldLayoutId id="2147483677" r:id="rId7"/>
    <p:sldLayoutId id="2147483678" r:id="rId8"/>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xml"/><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9.emf"/><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emf"/><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emf"/></Relationships>
</file>

<file path=ppt/slides/_rels/slide3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4.emf"/></Relationships>
</file>

<file path=ppt/slides/_rels/slide35.xml.rels><?xml version="1.0" encoding="UTF-8" standalone="yes"?>
<Relationships xmlns="http://schemas.openxmlformats.org/package/2006/relationships"><Relationship Id="rId3" Type="http://schemas.openxmlformats.org/officeDocument/2006/relationships/image" Target="../media/image880.png"/><Relationship Id="rId2" Type="http://schemas.openxmlformats.org/officeDocument/2006/relationships/image" Target="../media/image8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0.png"/><Relationship Id="rId1" Type="http://schemas.openxmlformats.org/officeDocument/2006/relationships/slideLayout" Target="../slideLayouts/slideLayout2.xml"/><Relationship Id="rId4" Type="http://schemas.openxmlformats.org/officeDocument/2006/relationships/image" Target="../media/image9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9.wmf"/><Relationship Id="rId5" Type="http://schemas.openxmlformats.org/officeDocument/2006/relationships/oleObject" Target="../embeddings/oleObject1.bin"/><Relationship Id="rId4" Type="http://schemas.openxmlformats.org/officeDocument/2006/relationships/image" Target="../media/image31.emf"/></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2"/>
          <a:srcRect t="28679" b="6192"/>
          <a:stretch/>
        </p:blipFill>
        <p:spPr>
          <a:xfrm>
            <a:off x="635" y="0"/>
            <a:ext cx="12191365" cy="2118283"/>
          </a:xfrm>
          <a:prstGeom prst="rect">
            <a:avLst/>
          </a:prstGeom>
        </p:spPr>
      </p:pic>
      <p:sp>
        <p:nvSpPr>
          <p:cNvPr id="6" name="标题 3"/>
          <p:cNvSpPr txBox="1">
            <a:spLocks/>
          </p:cNvSpPr>
          <p:nvPr/>
        </p:nvSpPr>
        <p:spPr>
          <a:xfrm>
            <a:off x="1692720" y="2480570"/>
            <a:ext cx="8627534"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4800" dirty="0">
                <a:solidFill>
                  <a:srgbClr val="C00000"/>
                </a:solidFill>
                <a:effectLst>
                  <a:outerShdw blurRad="38100" dist="38100" dir="2700000" algn="tl">
                    <a:srgbClr val="000000">
                      <a:alpha val="43137"/>
                    </a:srgbClr>
                  </a:outerShdw>
                </a:effectLst>
              </a:rPr>
              <a:t>CEPC booster and damping ring studies in EDR</a:t>
            </a:r>
            <a:endParaRPr lang="zh-CN" altLang="en-US" sz="4800" dirty="0">
              <a:solidFill>
                <a:srgbClr val="C00000"/>
              </a:solidFill>
              <a:effectLst>
                <a:outerShdw blurRad="38100" dist="38100" dir="2700000" algn="tl">
                  <a:srgbClr val="000000">
                    <a:alpha val="43137"/>
                  </a:srgbClr>
                </a:outerShdw>
              </a:effectLst>
            </a:endParaRPr>
          </a:p>
        </p:txBody>
      </p:sp>
      <p:sp>
        <p:nvSpPr>
          <p:cNvPr id="7" name="文本框 7">
            <a:extLst>
              <a:ext uri="{FF2B5EF4-FFF2-40B4-BE49-F238E27FC236}">
                <a16:creationId xmlns:a16="http://schemas.microsoft.com/office/drawing/2014/main" xmlns="" id="{785816F2-AEF2-4FFE-A0DA-84B4490709A4}"/>
              </a:ext>
            </a:extLst>
          </p:cNvPr>
          <p:cNvSpPr txBox="1"/>
          <p:nvPr/>
        </p:nvSpPr>
        <p:spPr>
          <a:xfrm>
            <a:off x="2621737" y="4242209"/>
            <a:ext cx="6769500" cy="1446550"/>
          </a:xfrm>
          <a:prstGeom prst="rect">
            <a:avLst/>
          </a:prstGeom>
          <a:noFill/>
        </p:spPr>
        <p:txBody>
          <a:bodyPr wrap="square" rtlCol="0">
            <a:spAutoFit/>
          </a:bodyPr>
          <a:lstStyle/>
          <a:p>
            <a:pPr algn="ctr"/>
            <a:r>
              <a:rPr lang="en-US" altLang="zh-CN" sz="2800" dirty="0">
                <a:latin typeface="Times New Roman" panose="02020603050405020304" pitchFamily="18" charset="0"/>
                <a:ea typeface="微软雅黑" panose="020B0503020204020204" pitchFamily="34" charset="-122"/>
              </a:rPr>
              <a:t>Dou Wang (IHEP)</a:t>
            </a:r>
          </a:p>
          <a:p>
            <a:pPr algn="ctr"/>
            <a:endParaRPr lang="en-US" altLang="zh-CN" sz="1200" dirty="0">
              <a:latin typeface="Times New Roman" panose="02020603050405020304" pitchFamily="18" charset="0"/>
              <a:ea typeface="微软雅黑" panose="020B0503020204020204" pitchFamily="34" charset="-122"/>
            </a:endParaRPr>
          </a:p>
          <a:p>
            <a:pPr algn="ctr"/>
            <a:r>
              <a:rPr lang="en-US" altLang="zh-CN" sz="2000" dirty="0">
                <a:latin typeface="Times New Roman" panose="02020603050405020304" pitchFamily="18" charset="0"/>
                <a:ea typeface="微软雅黑" panose="020B0503020204020204" pitchFamily="34" charset="-122"/>
              </a:rPr>
              <a:t>on behalf of CEPC AP group</a:t>
            </a:r>
          </a:p>
          <a:p>
            <a:pPr algn="ctr"/>
            <a:endParaRPr lang="en-US" altLang="zh-CN" sz="2800" dirty="0">
              <a:latin typeface="Times New Roman" panose="02020603050405020304" pitchFamily="18" charset="0"/>
              <a:ea typeface="微软雅黑" panose="020B0503020204020204" pitchFamily="34" charset="-122"/>
            </a:endParaRP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The 2025 European Edition of the International Workshop on CEPC, 16-19 June 2025, Barcelona, Spain </a:t>
            </a:r>
          </a:p>
        </p:txBody>
      </p:sp>
      <p:pic>
        <p:nvPicPr>
          <p:cNvPr id="10" name="Picture 2" descr="C:\Users\Administrator\Desktop\111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5760" y="5589240"/>
            <a:ext cx="3552825" cy="672912"/>
          </a:xfrm>
          <a:prstGeom prst="rect">
            <a:avLst/>
          </a:prstGeom>
        </p:spPr>
      </p:pic>
      <p:pic>
        <p:nvPicPr>
          <p:cNvPr id="3" name="图片 2">
            <a:extLst>
              <a:ext uri="{FF2B5EF4-FFF2-40B4-BE49-F238E27FC236}">
                <a16:creationId xmlns:a16="http://schemas.microsoft.com/office/drawing/2014/main" xmlns="" id="{C69196D8-E711-4B08-9119-208FE390AE4F}"/>
              </a:ext>
            </a:extLst>
          </p:cNvPr>
          <p:cNvPicPr>
            <a:picLocks noChangeAspect="1"/>
          </p:cNvPicPr>
          <p:nvPr/>
        </p:nvPicPr>
        <p:blipFill>
          <a:blip r:embed="rId5"/>
          <a:stretch>
            <a:fillRect/>
          </a:stretch>
        </p:blipFill>
        <p:spPr>
          <a:xfrm>
            <a:off x="10776520" y="116632"/>
            <a:ext cx="1376933" cy="668365"/>
          </a:xfrm>
          <a:prstGeom prst="rect">
            <a:avLst/>
          </a:prstGeom>
        </p:spPr>
      </p:pic>
      <p:sp>
        <p:nvSpPr>
          <p:cNvPr id="13" name="灯片编号占位符 12">
            <a:extLst>
              <a:ext uri="{FF2B5EF4-FFF2-40B4-BE49-F238E27FC236}">
                <a16:creationId xmlns:a16="http://schemas.microsoft.com/office/drawing/2014/main" xmlns="" id="{BAD7626F-4BAB-4AE2-8FE6-D1BF4E95869E}"/>
              </a:ext>
            </a:extLst>
          </p:cNvPr>
          <p:cNvSpPr>
            <a:spLocks noGrp="1"/>
          </p:cNvSpPr>
          <p:nvPr>
            <p:ph type="sldNum" sz="quarter" idx="12"/>
          </p:nvPr>
        </p:nvSpPr>
        <p:spPr/>
        <p:txBody>
          <a:bodyPr/>
          <a:lstStyle/>
          <a:p>
            <a:fld id="{27F552FA-C358-4F70-9CE8-3E41459FCE36}" type="slidenum">
              <a:rPr lang="zh-CN" altLang="en-US" smtClean="0"/>
              <a:t>1</a:t>
            </a:fld>
            <a:endParaRPr lang="zh-CN" altLang="en-US"/>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xmlns="" id="{A022CD89-1ACA-4C71-A2EC-E039DDE28A63}"/>
              </a:ext>
            </a:extLst>
          </p:cNvPr>
          <p:cNvSpPr txBox="1">
            <a:spLocks/>
          </p:cNvSpPr>
          <p:nvPr/>
        </p:nvSpPr>
        <p:spPr>
          <a:xfrm>
            <a:off x="623392" y="188640"/>
            <a:ext cx="10763325" cy="72547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Careful model for combined dipoles by APES</a:t>
            </a:r>
            <a:endParaRPr lang="zh-CN" alt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xmlns="" id="{58003555-8E45-46C3-B17C-4FC40C956BD1}"/>
              </a:ext>
            </a:extLst>
          </p:cNvPr>
          <p:cNvPicPr>
            <a:picLocks noChangeAspect="1"/>
          </p:cNvPicPr>
          <p:nvPr/>
        </p:nvPicPr>
        <p:blipFill>
          <a:blip r:embed="rId2"/>
          <a:stretch>
            <a:fillRect/>
          </a:stretch>
        </p:blipFill>
        <p:spPr>
          <a:xfrm>
            <a:off x="7896200" y="1807344"/>
            <a:ext cx="3312368" cy="1731827"/>
          </a:xfrm>
          <a:prstGeom prst="rect">
            <a:avLst/>
          </a:prstGeom>
        </p:spPr>
      </p:pic>
      <p:pic>
        <p:nvPicPr>
          <p:cNvPr id="5" name="图片 4">
            <a:extLst>
              <a:ext uri="{FF2B5EF4-FFF2-40B4-BE49-F238E27FC236}">
                <a16:creationId xmlns:a16="http://schemas.microsoft.com/office/drawing/2014/main" xmlns="" id="{54D5B1C0-CB77-4572-882A-EE2DBE319DCA}"/>
              </a:ext>
            </a:extLst>
          </p:cNvPr>
          <p:cNvPicPr>
            <a:picLocks noChangeAspect="1"/>
          </p:cNvPicPr>
          <p:nvPr/>
        </p:nvPicPr>
        <p:blipFill>
          <a:blip r:embed="rId3"/>
          <a:stretch>
            <a:fillRect/>
          </a:stretch>
        </p:blipFill>
        <p:spPr>
          <a:xfrm>
            <a:off x="623392" y="3691259"/>
            <a:ext cx="5328592" cy="2821019"/>
          </a:xfrm>
          <a:prstGeom prst="rect">
            <a:avLst/>
          </a:prstGeom>
        </p:spPr>
      </p:pic>
      <p:pic>
        <p:nvPicPr>
          <p:cNvPr id="6" name="图片 5">
            <a:extLst>
              <a:ext uri="{FF2B5EF4-FFF2-40B4-BE49-F238E27FC236}">
                <a16:creationId xmlns:a16="http://schemas.microsoft.com/office/drawing/2014/main" xmlns="" id="{FA758C4F-0F78-4431-A50C-37D478A2D70E}"/>
              </a:ext>
            </a:extLst>
          </p:cNvPr>
          <p:cNvPicPr>
            <a:picLocks noChangeAspect="1"/>
          </p:cNvPicPr>
          <p:nvPr/>
        </p:nvPicPr>
        <p:blipFill>
          <a:blip r:embed="rId4"/>
          <a:stretch>
            <a:fillRect/>
          </a:stretch>
        </p:blipFill>
        <p:spPr>
          <a:xfrm>
            <a:off x="6168008" y="3683500"/>
            <a:ext cx="5303912" cy="2834001"/>
          </a:xfrm>
          <a:prstGeom prst="rect">
            <a:avLst/>
          </a:prstGeom>
        </p:spPr>
      </p:pic>
      <p:sp>
        <p:nvSpPr>
          <p:cNvPr id="8" name="文本框 7">
            <a:extLst>
              <a:ext uri="{FF2B5EF4-FFF2-40B4-BE49-F238E27FC236}">
                <a16:creationId xmlns:a16="http://schemas.microsoft.com/office/drawing/2014/main" xmlns="" id="{C113FE03-5B69-46E3-A2D2-E90716AB671B}"/>
              </a:ext>
            </a:extLst>
          </p:cNvPr>
          <p:cNvSpPr txBox="1"/>
          <p:nvPr/>
        </p:nvSpPr>
        <p:spPr>
          <a:xfrm>
            <a:off x="767408" y="1052736"/>
            <a:ext cx="7128792" cy="2544286"/>
          </a:xfrm>
          <a:prstGeom prst="rect">
            <a:avLst/>
          </a:prstGeom>
          <a:noFill/>
        </p:spPr>
        <p:txBody>
          <a:bodyPr wrap="square">
            <a:spAutoFit/>
          </a:bodyPr>
          <a:lstStyle/>
          <a:p>
            <a:pPr marL="285750" indent="-285750">
              <a:spcBef>
                <a:spcPts val="1000"/>
              </a:spcBef>
              <a:buFont typeface="Arial" panose="020B0604020202020204" pitchFamily="34" charset="0"/>
              <a:buChar char="•"/>
            </a:pPr>
            <a:r>
              <a:rPr lang="en-US" altLang="zh-SG" b="1" dirty="0">
                <a:latin typeface="Arial" panose="020B0604020202020204" pitchFamily="34" charset="0"/>
                <a:cs typeface="Arial" panose="020B0604020202020204" pitchFamily="34" charset="0"/>
              </a:rPr>
              <a:t>APES</a:t>
            </a:r>
            <a:r>
              <a:rPr lang="en-US" altLang="zh-SG" dirty="0">
                <a:latin typeface="Arial" panose="020B0604020202020204" pitchFamily="34" charset="0"/>
                <a:cs typeface="Arial" panose="020B0604020202020204" pitchFamily="34" charset="0"/>
              </a:rPr>
              <a:t>: Accelerator Physics Emulation System</a:t>
            </a:r>
          </a:p>
          <a:p>
            <a:pPr marL="285750" indent="-285750">
              <a:spcBef>
                <a:spcPts val="1000"/>
              </a:spcBef>
              <a:buFont typeface="Arial" panose="020B0604020202020204" pitchFamily="34" charset="0"/>
              <a:buChar char="•"/>
            </a:pPr>
            <a:r>
              <a:rPr lang="en-US" altLang="zh-SG" dirty="0">
                <a:latin typeface="Arial" panose="020B0604020202020204" pitchFamily="34" charset="0"/>
                <a:cs typeface="Arial" panose="020B0604020202020204" pitchFamily="34" charset="0"/>
              </a:rPr>
              <a:t>Particles trajectory is a curve.</a:t>
            </a:r>
          </a:p>
          <a:p>
            <a:pPr marL="285750" indent="-285750">
              <a:spcBef>
                <a:spcPts val="1000"/>
              </a:spcBef>
              <a:buFont typeface="Arial" panose="020B0604020202020204" pitchFamily="34" charset="0"/>
              <a:buChar char="•"/>
            </a:pPr>
            <a:r>
              <a:rPr lang="en-US" altLang="zh-SG" dirty="0">
                <a:latin typeface="Arial" panose="020B0604020202020204" pitchFamily="34" charset="0"/>
                <a:cs typeface="Arial" panose="020B0604020202020204" pitchFamily="34" charset="0"/>
              </a:rPr>
              <a:t>The sext. center is a line along the center of the dipole.</a:t>
            </a:r>
          </a:p>
          <a:p>
            <a:pPr marL="285750" indent="-285750">
              <a:spcBef>
                <a:spcPts val="1000"/>
              </a:spcBef>
              <a:buFont typeface="Arial" panose="020B0604020202020204" pitchFamily="34" charset="0"/>
              <a:buChar char="•"/>
            </a:pPr>
            <a:r>
              <a:rPr lang="en-US" altLang="zh-SG" dirty="0">
                <a:latin typeface="Arial" panose="020B0604020202020204" pitchFamily="34" charset="0"/>
                <a:cs typeface="Arial" panose="020B0604020202020204" pitchFamily="34" charset="0"/>
              </a:rPr>
              <a:t>The off-center trajectory will introduce extra quadrupole field and beta oscillation.</a:t>
            </a:r>
          </a:p>
          <a:p>
            <a:pPr marL="285750" indent="-285750">
              <a:spcBef>
                <a:spcPts val="1000"/>
              </a:spcBef>
              <a:buFont typeface="Arial" panose="020B0604020202020204" pitchFamily="34" charset="0"/>
              <a:buChar char="•"/>
            </a:pPr>
            <a:r>
              <a:rPr lang="en-US" altLang="zh-SG" dirty="0">
                <a:latin typeface="Arial" panose="020B0604020202020204" pitchFamily="34" charset="0"/>
                <a:cs typeface="Arial" panose="020B0604020202020204" pitchFamily="34" charset="0"/>
              </a:rPr>
              <a:t>The position of sext. center is optimized with zero integrated </a:t>
            </a:r>
            <a:r>
              <a:rPr lang="en-US" altLang="zh-SG" dirty="0" err="1">
                <a:latin typeface="Arial" panose="020B0604020202020204" pitchFamily="34" charset="0"/>
                <a:cs typeface="Arial" panose="020B0604020202020204" pitchFamily="34" charset="0"/>
              </a:rPr>
              <a:t>quatrupole</a:t>
            </a:r>
            <a:r>
              <a:rPr lang="en-US" altLang="zh-SG" dirty="0">
                <a:latin typeface="Arial" panose="020B0604020202020204" pitchFamily="34" charset="0"/>
                <a:cs typeface="Arial" panose="020B0604020202020204" pitchFamily="34" charset="0"/>
              </a:rPr>
              <a:t> field.</a:t>
            </a:r>
            <a:endParaRPr lang="zh-SG" altLang="en-US"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xmlns="" id="{B9B83ED2-4F53-4AEB-8E25-A43486F658C5}"/>
              </a:ext>
            </a:extLst>
          </p:cNvPr>
          <p:cNvSpPr txBox="1"/>
          <p:nvPr/>
        </p:nvSpPr>
        <p:spPr>
          <a:xfrm>
            <a:off x="8040216" y="1428564"/>
            <a:ext cx="3240360"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altLang="zh-SG" sz="1600" dirty="0">
                <a:latin typeface="Times New Roman" panose="02020603050405020304" pitchFamily="18" charset="0"/>
                <a:cs typeface="Times New Roman" panose="02020603050405020304" pitchFamily="18" charset="0"/>
              </a:rPr>
              <a:t>Closed orbit in the combined dipole</a:t>
            </a:r>
            <a:endParaRPr lang="zh-SG" altLang="en-US" sz="16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xmlns="" id="{AADDC0E0-1F5E-410B-8DC6-8A8768F47639}"/>
              </a:ext>
            </a:extLst>
          </p:cNvPr>
          <p:cNvSpPr txBox="1"/>
          <p:nvPr/>
        </p:nvSpPr>
        <p:spPr>
          <a:xfrm>
            <a:off x="1919536" y="3933056"/>
            <a:ext cx="1512168" cy="307777"/>
          </a:xfrm>
          <a:prstGeom prst="rect">
            <a:avLst/>
          </a:prstGeom>
          <a:noFill/>
        </p:spPr>
        <p:txBody>
          <a:bodyPr wrap="square" rtlCol="0">
            <a:spAutoFit/>
          </a:bodyPr>
          <a:lstStyle/>
          <a:p>
            <a:r>
              <a:rPr lang="en-US" altLang="zh-SG" sz="1400" dirty="0"/>
              <a:t>W/O</a:t>
            </a:r>
            <a:r>
              <a:rPr lang="zh-CN" altLang="en-US" sz="1400" dirty="0"/>
              <a:t> </a:t>
            </a:r>
            <a:r>
              <a:rPr lang="en-US" altLang="zh-CN" sz="1400" dirty="0"/>
              <a:t>optimization</a:t>
            </a:r>
            <a:endParaRPr lang="zh-SG" altLang="en-US" sz="1400" dirty="0"/>
          </a:p>
        </p:txBody>
      </p:sp>
      <p:sp>
        <p:nvSpPr>
          <p:cNvPr id="11" name="文本框 10">
            <a:extLst>
              <a:ext uri="{FF2B5EF4-FFF2-40B4-BE49-F238E27FC236}">
                <a16:creationId xmlns:a16="http://schemas.microsoft.com/office/drawing/2014/main" xmlns="" id="{6533573A-01C2-4B7C-AF1F-A55E6730FCC5}"/>
              </a:ext>
            </a:extLst>
          </p:cNvPr>
          <p:cNvSpPr txBox="1"/>
          <p:nvPr/>
        </p:nvSpPr>
        <p:spPr>
          <a:xfrm>
            <a:off x="7536160" y="3861048"/>
            <a:ext cx="1512168" cy="307777"/>
          </a:xfrm>
          <a:prstGeom prst="rect">
            <a:avLst/>
          </a:prstGeom>
          <a:noFill/>
        </p:spPr>
        <p:txBody>
          <a:bodyPr wrap="square" rtlCol="0">
            <a:spAutoFit/>
          </a:bodyPr>
          <a:lstStyle/>
          <a:p>
            <a:r>
              <a:rPr lang="en-US" altLang="zh-SG" sz="1400" dirty="0"/>
              <a:t>W.</a:t>
            </a:r>
            <a:r>
              <a:rPr lang="zh-CN" altLang="en-US" sz="1400" dirty="0"/>
              <a:t> </a:t>
            </a:r>
            <a:r>
              <a:rPr lang="en-US" altLang="zh-CN" sz="1400" dirty="0"/>
              <a:t>optimization</a:t>
            </a:r>
            <a:endParaRPr lang="zh-SG" altLang="en-US" sz="1400" dirty="0"/>
          </a:p>
        </p:txBody>
      </p:sp>
      <p:sp>
        <p:nvSpPr>
          <p:cNvPr id="12" name="灯片编号占位符 11">
            <a:extLst>
              <a:ext uri="{FF2B5EF4-FFF2-40B4-BE49-F238E27FC236}">
                <a16:creationId xmlns:a16="http://schemas.microsoft.com/office/drawing/2014/main" xmlns="" id="{EF2F33C5-EC86-4199-A7D3-48DF681661D9}"/>
              </a:ext>
            </a:extLst>
          </p:cNvPr>
          <p:cNvSpPr>
            <a:spLocks noGrp="1"/>
          </p:cNvSpPr>
          <p:nvPr>
            <p:ph type="sldNum" sz="quarter" idx="12"/>
          </p:nvPr>
        </p:nvSpPr>
        <p:spPr/>
        <p:txBody>
          <a:bodyPr/>
          <a:lstStyle/>
          <a:p>
            <a:fld id="{F15E9139-A00B-4B2A-98A6-095DC08F1345}" type="slidenum">
              <a:rPr lang="zh-CN" altLang="en-US" smtClean="0"/>
              <a:pPr/>
              <a:t>10</a:t>
            </a:fld>
            <a:endParaRPr lang="zh-CN" altLang="en-US"/>
          </a:p>
        </p:txBody>
      </p:sp>
      <p:sp>
        <p:nvSpPr>
          <p:cNvPr id="13" name="页脚占位符 3">
            <a:extLst>
              <a:ext uri="{FF2B5EF4-FFF2-40B4-BE49-F238E27FC236}">
                <a16:creationId xmlns:a16="http://schemas.microsoft.com/office/drawing/2014/main" xmlns="" id="{D6D7B4F9-A971-4AB9-9795-62F060F85E0E}"/>
              </a:ext>
            </a:extLst>
          </p:cNvPr>
          <p:cNvSpPr txBox="1">
            <a:spLocks/>
          </p:cNvSpPr>
          <p:nvPr/>
        </p:nvSpPr>
        <p:spPr>
          <a:xfrm>
            <a:off x="3719736" y="6503023"/>
            <a:ext cx="5040560" cy="354977"/>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chemeClr val="bg1">
                    <a:lumMod val="50000"/>
                  </a:schemeClr>
                </a:solidFill>
              </a:rPr>
              <a:t>The 2025 European Edition of the International Workshop on CEPC</a:t>
            </a:r>
            <a:endParaRPr lang="zh-CN" altLang="en-US" sz="1200" dirty="0">
              <a:solidFill>
                <a:schemeClr val="bg1">
                  <a:lumMod val="50000"/>
                </a:schemeClr>
              </a:solidFill>
            </a:endParaRPr>
          </a:p>
        </p:txBody>
      </p:sp>
      <p:sp>
        <p:nvSpPr>
          <p:cNvPr id="2" name="文本框 1"/>
          <p:cNvSpPr txBox="1"/>
          <p:nvPr/>
        </p:nvSpPr>
        <p:spPr>
          <a:xfrm>
            <a:off x="9901584" y="1001790"/>
            <a:ext cx="2351584" cy="276999"/>
          </a:xfrm>
          <a:prstGeom prst="rect">
            <a:avLst/>
          </a:prstGeom>
          <a:noFill/>
        </p:spPr>
        <p:txBody>
          <a:bodyPr wrap="square" rtlCol="0">
            <a:spAutoFit/>
          </a:bodyPr>
          <a:lstStyle/>
          <a:p>
            <a:r>
              <a:rPr lang="en-US" altLang="zh-CN" sz="1200" dirty="0" err="1" smtClean="0"/>
              <a:t>Weibin</a:t>
            </a:r>
            <a:r>
              <a:rPr lang="en-US" altLang="zh-CN" sz="1200" dirty="0" smtClean="0"/>
              <a:t> Liu, Yuan Zhang, Dou Wang</a:t>
            </a:r>
            <a:endParaRPr lang="zh-CN" altLang="en-US" sz="1200" dirty="0"/>
          </a:p>
        </p:txBody>
      </p:sp>
    </p:spTree>
    <p:extLst>
      <p:ext uri="{BB962C8B-B14F-4D97-AF65-F5344CB8AC3E}">
        <p14:creationId xmlns:p14="http://schemas.microsoft.com/office/powerpoint/2010/main" val="307085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a:extLst>
              <a:ext uri="{FF2B5EF4-FFF2-40B4-BE49-F238E27FC236}">
                <a16:creationId xmlns:a16="http://schemas.microsoft.com/office/drawing/2014/main" xmlns="" id="{FAFC8402-EC73-4BA9-932B-429BE886BE2C}"/>
              </a:ext>
            </a:extLst>
          </p:cNvPr>
          <p:cNvSpPr>
            <a:spLocks noGrp="1"/>
          </p:cNvSpPr>
          <p:nvPr>
            <p:ph idx="1"/>
          </p:nvPr>
        </p:nvSpPr>
        <p:spPr>
          <a:xfrm>
            <a:off x="479376" y="1022293"/>
            <a:ext cx="8208912" cy="4840303"/>
          </a:xfrm>
        </p:spPr>
        <p:txBody>
          <a:bodyPr>
            <a:normAutofit/>
          </a:bodyPr>
          <a:lstStyle/>
          <a:p>
            <a:pPr>
              <a:lnSpc>
                <a:spcPct val="100000"/>
              </a:lnSpc>
              <a:spcAft>
                <a:spcPts val="1200"/>
              </a:spcAft>
            </a:pPr>
            <a:r>
              <a:rPr lang="en-US" altLang="zh-SG" sz="1800" dirty="0"/>
              <a:t>All the booster dipole magnets including the combined dipoles will be produced by the automatic fabrication lines in order to reduce the cost.</a:t>
            </a:r>
          </a:p>
          <a:p>
            <a:pPr>
              <a:lnSpc>
                <a:spcPct val="100000"/>
              </a:lnSpc>
              <a:spcAft>
                <a:spcPts val="1200"/>
              </a:spcAft>
            </a:pPr>
            <a:r>
              <a:rPr lang="en-US" altLang="zh-SG" sz="1800" dirty="0"/>
              <a:t> Three fabrication lines will be required to produce the required 15,000 dipole magnets within 5 years (4 dipole magnets per day).</a:t>
            </a:r>
          </a:p>
          <a:p>
            <a:pPr>
              <a:lnSpc>
                <a:spcPct val="100000"/>
              </a:lnSpc>
              <a:spcAft>
                <a:spcPts val="0"/>
              </a:spcAft>
            </a:pPr>
            <a:r>
              <a:rPr lang="en-US" altLang="zh-SG" sz="1800" dirty="0">
                <a:cs typeface="Arial" panose="020B0604020202020204" pitchFamily="34" charset="0"/>
              </a:rPr>
              <a:t>Production error: combining </a:t>
            </a:r>
            <a:r>
              <a:rPr lang="en-US" altLang="zh-CN" sz="1800" dirty="0">
                <a:cs typeface="Arial" panose="020B0604020202020204" pitchFamily="34" charset="0"/>
                <a:sym typeface="+mn-ea"/>
              </a:rPr>
              <a:t>machining error, assembly error, </a:t>
            </a:r>
          </a:p>
          <a:p>
            <a:pPr marL="0" indent="0">
              <a:lnSpc>
                <a:spcPct val="100000"/>
              </a:lnSpc>
              <a:spcAft>
                <a:spcPts val="0"/>
              </a:spcAft>
              <a:buNone/>
            </a:pPr>
            <a:r>
              <a:rPr lang="en-US" altLang="zh-CN" sz="1800" dirty="0">
                <a:cs typeface="Arial" panose="020B0604020202020204" pitchFamily="34" charset="0"/>
                <a:sym typeface="+mn-ea"/>
              </a:rPr>
              <a:t>                             welding deformation, lifting deformation</a:t>
            </a:r>
            <a:endParaRPr lang="en-US" altLang="zh-SG" sz="1800" dirty="0">
              <a:cs typeface="Arial" panose="020B0604020202020204" pitchFamily="34" charset="0"/>
            </a:endParaRPr>
          </a:p>
        </p:txBody>
      </p:sp>
      <p:sp>
        <p:nvSpPr>
          <p:cNvPr id="2" name="标题 1">
            <a:extLst>
              <a:ext uri="{FF2B5EF4-FFF2-40B4-BE49-F238E27FC236}">
                <a16:creationId xmlns:a16="http://schemas.microsoft.com/office/drawing/2014/main" xmlns="" id="{40ECC8ED-4D2A-4F8D-8599-6A8845532D6D}"/>
              </a:ext>
            </a:extLst>
          </p:cNvPr>
          <p:cNvSpPr>
            <a:spLocks noGrp="1"/>
          </p:cNvSpPr>
          <p:nvPr>
            <p:ph type="title"/>
          </p:nvPr>
        </p:nvSpPr>
        <p:spPr/>
        <p:txBody>
          <a:bodyPr>
            <a:normAutofit fontScale="90000"/>
          </a:bodyPr>
          <a:lstStyle/>
          <a:p>
            <a:pPr algn="ctr"/>
            <a:r>
              <a:rPr lang="en-US" altLang="zh-SG" sz="4000" b="1" dirty="0">
                <a:solidFill>
                  <a:srgbClr val="C00000"/>
                </a:solidFill>
                <a:latin typeface="Times New Roman" panose="02020603050405020304" pitchFamily="18" charset="0"/>
                <a:cs typeface="Times New Roman" panose="02020603050405020304" pitchFamily="18" charset="0"/>
              </a:rPr>
              <a:t>Booster dipole mas</a:t>
            </a:r>
            <a:r>
              <a:rPr lang="en-US" altLang="zh-SG" sz="4000" dirty="0">
                <a:solidFill>
                  <a:srgbClr val="C00000"/>
                </a:solidFill>
                <a:latin typeface="Times New Roman" panose="02020603050405020304" pitchFamily="18" charset="0"/>
                <a:cs typeface="Times New Roman" panose="02020603050405020304" pitchFamily="18" charset="0"/>
              </a:rPr>
              <a:t>s production preparation in EDR</a:t>
            </a:r>
            <a:endParaRPr lang="zh-SG" altLang="en-US" sz="4000" b="1" dirty="0">
              <a:solidFill>
                <a:srgbClr val="C00000"/>
              </a:solidFill>
              <a:latin typeface="Times New Roman" panose="02020603050405020304" pitchFamily="18" charset="0"/>
              <a:cs typeface="Times New Roman" panose="02020603050405020304" pitchFamily="18" charset="0"/>
            </a:endParaRPr>
          </a:p>
        </p:txBody>
      </p:sp>
      <p:sp>
        <p:nvSpPr>
          <p:cNvPr id="14" name="页脚占位符 13">
            <a:extLst>
              <a:ext uri="{FF2B5EF4-FFF2-40B4-BE49-F238E27FC236}">
                <a16:creationId xmlns:a16="http://schemas.microsoft.com/office/drawing/2014/main" xmlns="" id="{D94B6205-DF23-4C91-B54A-3E2E48CD2EEB}"/>
              </a:ext>
            </a:extLst>
          </p:cNvPr>
          <p:cNvSpPr>
            <a:spLocks noGrp="1"/>
          </p:cNvSpPr>
          <p:nvPr>
            <p:ph type="ftr" sz="quarter" idx="11"/>
          </p:nvPr>
        </p:nvSpPr>
        <p:spPr>
          <a:xfrm>
            <a:off x="3586586" y="6440983"/>
            <a:ext cx="5040560" cy="354977"/>
          </a:xfrm>
        </p:spPr>
        <p:txBody>
          <a:bodyPr/>
          <a:lstStyle/>
          <a:p>
            <a:r>
              <a:rPr lang="en-US" altLang="zh-CN" dirty="0"/>
              <a:t>The 2025 European Edition of the International Workshop on CEPC</a:t>
            </a:r>
            <a:endParaRPr lang="zh-CN" altLang="en-US" dirty="0"/>
          </a:p>
        </p:txBody>
      </p:sp>
      <p:pic>
        <p:nvPicPr>
          <p:cNvPr id="12" name="图片 11">
            <a:extLst>
              <a:ext uri="{FF2B5EF4-FFF2-40B4-BE49-F238E27FC236}">
                <a16:creationId xmlns:a16="http://schemas.microsoft.com/office/drawing/2014/main" xmlns="" id="{E6A5139E-7465-49C2-8C0A-4E1B639D8805}"/>
              </a:ext>
            </a:extLst>
          </p:cNvPr>
          <p:cNvPicPr/>
          <p:nvPr/>
        </p:nvPicPr>
        <p:blipFill>
          <a:blip r:embed="rId2" cstate="print">
            <a:extLst>
              <a:ext uri="{28A0092B-C50C-407E-A947-70E740481C1C}">
                <a14:useLocalDpi xmlns:a14="http://schemas.microsoft.com/office/drawing/2010/main" val="0"/>
              </a:ext>
            </a:extLst>
          </a:blip>
          <a:stretch>
            <a:fillRect/>
          </a:stretch>
        </p:blipFill>
        <p:spPr>
          <a:xfrm rot="811783">
            <a:off x="6296121" y="4559658"/>
            <a:ext cx="5789235" cy="2626335"/>
          </a:xfrm>
          <a:prstGeom prst="rect">
            <a:avLst/>
          </a:prstGeom>
        </p:spPr>
      </p:pic>
      <p:pic>
        <p:nvPicPr>
          <p:cNvPr id="5" name="图片 4">
            <a:extLst>
              <a:ext uri="{FF2B5EF4-FFF2-40B4-BE49-F238E27FC236}">
                <a16:creationId xmlns:a16="http://schemas.microsoft.com/office/drawing/2014/main" xmlns="" id="{2A4C36E2-A169-4CD1-8814-D9D65B30FCFA}"/>
              </a:ext>
            </a:extLst>
          </p:cNvPr>
          <p:cNvPicPr>
            <a:picLocks noChangeAspect="1"/>
          </p:cNvPicPr>
          <p:nvPr/>
        </p:nvPicPr>
        <p:blipFill>
          <a:blip r:embed="rId3"/>
          <a:stretch>
            <a:fillRect/>
          </a:stretch>
        </p:blipFill>
        <p:spPr>
          <a:xfrm>
            <a:off x="695400" y="3140968"/>
            <a:ext cx="6816080" cy="2294128"/>
          </a:xfrm>
          <a:prstGeom prst="rect">
            <a:avLst/>
          </a:prstGeom>
        </p:spPr>
      </p:pic>
      <p:sp>
        <p:nvSpPr>
          <p:cNvPr id="4" name="TextBox 3"/>
          <p:cNvSpPr txBox="1"/>
          <p:nvPr/>
        </p:nvSpPr>
        <p:spPr>
          <a:xfrm>
            <a:off x="983432" y="5661248"/>
            <a:ext cx="4752528"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400" dirty="0">
                <a:latin typeface="Times New Roman" panose="02020603050405020304" pitchFamily="18" charset="0"/>
                <a:cs typeface="Times New Roman" panose="02020603050405020304" pitchFamily="18" charset="0"/>
              </a:rPr>
              <a:t>BST-63B: booster pure dipole; BST-63B-SF: dipole-SF combined magnet; BST-63B-SD: dipole-SD combined magnet.</a:t>
            </a:r>
          </a:p>
        </p:txBody>
      </p:sp>
      <p:pic>
        <p:nvPicPr>
          <p:cNvPr id="8" name="图片 7">
            <a:extLst>
              <a:ext uri="{FF2B5EF4-FFF2-40B4-BE49-F238E27FC236}">
                <a16:creationId xmlns:a16="http://schemas.microsoft.com/office/drawing/2014/main" xmlns="" id="{58FC06A9-A999-452C-B30C-7108FFC52741}"/>
              </a:ext>
            </a:extLst>
          </p:cNvPr>
          <p:cNvPicPr>
            <a:picLocks noChangeAspect="1"/>
          </p:cNvPicPr>
          <p:nvPr/>
        </p:nvPicPr>
        <p:blipFill>
          <a:blip r:embed="rId4"/>
          <a:stretch>
            <a:fillRect/>
          </a:stretch>
        </p:blipFill>
        <p:spPr>
          <a:xfrm>
            <a:off x="7680176" y="2217568"/>
            <a:ext cx="3960440" cy="2579584"/>
          </a:xfrm>
          <a:prstGeom prst="rect">
            <a:avLst/>
          </a:prstGeom>
        </p:spPr>
      </p:pic>
      <p:pic>
        <p:nvPicPr>
          <p:cNvPr id="9" name="图片 8">
            <a:extLst>
              <a:ext uri="{FF2B5EF4-FFF2-40B4-BE49-F238E27FC236}">
                <a16:creationId xmlns:a16="http://schemas.microsoft.com/office/drawing/2014/main" xmlns="" id="{184804CC-BE63-4AC2-900B-B4C50B1381A1}"/>
              </a:ext>
            </a:extLst>
          </p:cNvPr>
          <p:cNvPicPr>
            <a:picLocks noChangeAspect="1"/>
          </p:cNvPicPr>
          <p:nvPr/>
        </p:nvPicPr>
        <p:blipFill>
          <a:blip r:embed="rId5"/>
          <a:stretch>
            <a:fillRect/>
          </a:stretch>
        </p:blipFill>
        <p:spPr>
          <a:xfrm>
            <a:off x="8472264" y="1052736"/>
            <a:ext cx="2987458" cy="1224136"/>
          </a:xfrm>
          <a:prstGeom prst="rect">
            <a:avLst/>
          </a:prstGeom>
        </p:spPr>
      </p:pic>
      <p:sp>
        <p:nvSpPr>
          <p:cNvPr id="13" name="文本框 12">
            <a:extLst>
              <a:ext uri="{FF2B5EF4-FFF2-40B4-BE49-F238E27FC236}">
                <a16:creationId xmlns:a16="http://schemas.microsoft.com/office/drawing/2014/main" xmlns="" id="{01EB5EE3-6FCD-49CD-9E63-FF74F2B60B0D}"/>
              </a:ext>
            </a:extLst>
          </p:cNvPr>
          <p:cNvSpPr txBox="1"/>
          <p:nvPr/>
        </p:nvSpPr>
        <p:spPr>
          <a:xfrm>
            <a:off x="7680176" y="4725144"/>
            <a:ext cx="2736304" cy="815608"/>
          </a:xfrm>
          <a:prstGeom prst="rect">
            <a:avLst/>
          </a:prstGeom>
          <a:noFill/>
        </p:spPr>
        <p:txBody>
          <a:bodyPr wrap="square">
            <a:spAutoFit/>
          </a:bodyPr>
          <a:lstStyle/>
          <a:p>
            <a:pPr marL="285750" indent="-285750">
              <a:lnSpc>
                <a:spcPct val="110000"/>
              </a:lnSpc>
              <a:spcBef>
                <a:spcPts val="0"/>
              </a:spcBef>
              <a:spcAft>
                <a:spcPts val="0"/>
              </a:spcAft>
              <a:buFont typeface="Wingdings" panose="05000000000000000000" pitchFamily="2" charset="2"/>
              <a:buChar char="ü"/>
            </a:pPr>
            <a:r>
              <a:rPr lang="en-US" altLang="zh-CN" sz="1400" b="1" dirty="0">
                <a:solidFill>
                  <a:schemeClr val="accent6">
                    <a:lumMod val="75000"/>
                  </a:schemeClr>
                </a:solidFill>
                <a:latin typeface="+mj-lt"/>
                <a:ea typeface="黑体" panose="02010609060101010101" charset="-122"/>
                <a:cs typeface="+mj-lt"/>
                <a:sym typeface="+mn-ea"/>
              </a:rPr>
              <a:t>Y straightness along z=0.2 mm</a:t>
            </a:r>
          </a:p>
          <a:p>
            <a:pPr marL="285750" indent="-285750">
              <a:lnSpc>
                <a:spcPct val="110000"/>
              </a:lnSpc>
              <a:spcBef>
                <a:spcPts val="0"/>
              </a:spcBef>
              <a:spcAft>
                <a:spcPts val="0"/>
              </a:spcAft>
              <a:buFont typeface="Wingdings" panose="05000000000000000000" pitchFamily="2" charset="2"/>
              <a:buChar char="ü"/>
            </a:pPr>
            <a:r>
              <a:rPr lang="en-US" altLang="zh-CN" sz="1400" b="1" dirty="0">
                <a:solidFill>
                  <a:schemeClr val="accent6">
                    <a:lumMod val="75000"/>
                  </a:schemeClr>
                </a:solidFill>
                <a:latin typeface="+mj-lt"/>
                <a:ea typeface="黑体" panose="02010609060101010101" charset="-122"/>
                <a:cs typeface="+mj-lt"/>
                <a:sym typeface="+mn-ea"/>
              </a:rPr>
              <a:t>X straightness along z=1.5 mm</a:t>
            </a:r>
          </a:p>
          <a:p>
            <a:pPr indent="0">
              <a:lnSpc>
                <a:spcPct val="90000"/>
              </a:lnSpc>
              <a:spcBef>
                <a:spcPts val="0"/>
              </a:spcBef>
              <a:spcAft>
                <a:spcPts val="0"/>
              </a:spcAft>
              <a:buFont typeface="Wingdings" panose="05000000000000000000" charset="0"/>
              <a:buNone/>
            </a:pPr>
            <a:endParaRPr lang="en-US" altLang="zh-CN" sz="1800" b="1" dirty="0">
              <a:solidFill>
                <a:srgbClr val="FF0000"/>
              </a:solidFill>
              <a:latin typeface="+mj-lt"/>
              <a:ea typeface="黑体" panose="02010609060101010101" charset="-122"/>
              <a:cs typeface="+mj-lt"/>
              <a:sym typeface="+mn-ea"/>
            </a:endParaRPr>
          </a:p>
        </p:txBody>
      </p:sp>
      <p:sp>
        <p:nvSpPr>
          <p:cNvPr id="11" name="灯片编号占位符 10">
            <a:extLst>
              <a:ext uri="{FF2B5EF4-FFF2-40B4-BE49-F238E27FC236}">
                <a16:creationId xmlns:a16="http://schemas.microsoft.com/office/drawing/2014/main" xmlns="" id="{D97D55EF-9313-46F7-85F7-2BC56DA1A3CA}"/>
              </a:ext>
            </a:extLst>
          </p:cNvPr>
          <p:cNvSpPr>
            <a:spLocks noGrp="1"/>
          </p:cNvSpPr>
          <p:nvPr>
            <p:ph type="sldNum" sz="quarter" idx="12"/>
          </p:nvPr>
        </p:nvSpPr>
        <p:spPr/>
        <p:txBody>
          <a:bodyPr/>
          <a:lstStyle/>
          <a:p>
            <a:fld id="{F15E9139-A00B-4B2A-98A6-095DC08F1345}" type="slidenum">
              <a:rPr lang="zh-CN" altLang="en-US" smtClean="0"/>
              <a:pPr/>
              <a:t>11</a:t>
            </a:fld>
            <a:endParaRPr lang="zh-CN" altLang="en-US"/>
          </a:p>
        </p:txBody>
      </p:sp>
      <p:sp>
        <p:nvSpPr>
          <p:cNvPr id="3" name="文本框 2"/>
          <p:cNvSpPr txBox="1"/>
          <p:nvPr/>
        </p:nvSpPr>
        <p:spPr>
          <a:xfrm>
            <a:off x="10691698" y="720314"/>
            <a:ext cx="1728192" cy="276999"/>
          </a:xfrm>
          <a:prstGeom prst="rect">
            <a:avLst/>
          </a:prstGeom>
          <a:noFill/>
        </p:spPr>
        <p:txBody>
          <a:bodyPr wrap="square" rtlCol="0">
            <a:spAutoFit/>
          </a:bodyPr>
          <a:lstStyle/>
          <a:p>
            <a:r>
              <a:rPr lang="en-US" altLang="zh-CN" sz="1200" dirty="0" smtClean="0"/>
              <a:t>Wen Kang, </a:t>
            </a:r>
            <a:r>
              <a:rPr lang="en-US" altLang="zh-CN" sz="1200" dirty="0" err="1" smtClean="0"/>
              <a:t>Zhihui</a:t>
            </a:r>
            <a:r>
              <a:rPr lang="en-US" altLang="zh-CN" sz="1200" dirty="0" smtClean="0"/>
              <a:t> Mu</a:t>
            </a:r>
            <a:endParaRPr lang="zh-CN" altLang="en-US" sz="1200" dirty="0"/>
          </a:p>
        </p:txBody>
      </p:sp>
    </p:spTree>
    <p:extLst>
      <p:ext uri="{BB962C8B-B14F-4D97-AF65-F5344CB8AC3E}">
        <p14:creationId xmlns:p14="http://schemas.microsoft.com/office/powerpoint/2010/main" val="2259455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a:extLst>
              <a:ext uri="{FF2B5EF4-FFF2-40B4-BE49-F238E27FC236}">
                <a16:creationId xmlns:a16="http://schemas.microsoft.com/office/drawing/2014/main" xmlns="" id="{C28DE6BF-08FE-4712-B2AD-186860CD552D}"/>
              </a:ext>
            </a:extLst>
          </p:cNvPr>
          <p:cNvSpPr txBox="1"/>
          <p:nvPr/>
        </p:nvSpPr>
        <p:spPr>
          <a:xfrm>
            <a:off x="7032104" y="1523524"/>
            <a:ext cx="4680520" cy="2160240"/>
          </a:xfrm>
          <a:prstGeom prst="rect">
            <a:avLst/>
          </a:prstGeom>
          <a:gradFill>
            <a:gsLst>
              <a:gs pos="0">
                <a:schemeClr val="dk1">
                  <a:tint val="50000"/>
                  <a:satMod val="300000"/>
                  <a:alpha val="0"/>
                </a:schemeClr>
              </a:gs>
              <a:gs pos="35000">
                <a:schemeClr val="dk1">
                  <a:tint val="37000"/>
                  <a:satMod val="30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wrap="square" rtlCol="0">
            <a:spAutoFit/>
          </a:bodyPr>
          <a:lstStyle/>
          <a:p>
            <a:endParaRPr lang="zh-SG" altLang="en-US" dirty="0"/>
          </a:p>
        </p:txBody>
      </p:sp>
      <p:sp>
        <p:nvSpPr>
          <p:cNvPr id="7" name="内容占位符 6">
            <a:extLst>
              <a:ext uri="{FF2B5EF4-FFF2-40B4-BE49-F238E27FC236}">
                <a16:creationId xmlns:a16="http://schemas.microsoft.com/office/drawing/2014/main" xmlns="" id="{FAFC8402-EC73-4BA9-932B-429BE886BE2C}"/>
              </a:ext>
            </a:extLst>
          </p:cNvPr>
          <p:cNvSpPr>
            <a:spLocks noGrp="1"/>
          </p:cNvSpPr>
          <p:nvPr>
            <p:ph idx="1"/>
          </p:nvPr>
        </p:nvSpPr>
        <p:spPr>
          <a:xfrm>
            <a:off x="551384" y="1314480"/>
            <a:ext cx="6336704" cy="2664296"/>
          </a:xfrm>
        </p:spPr>
        <p:txBody>
          <a:bodyPr>
            <a:noAutofit/>
          </a:bodyPr>
          <a:lstStyle/>
          <a:p>
            <a:r>
              <a:rPr lang="en-US" altLang="zh-CN" sz="2000" dirty="0">
                <a:solidFill>
                  <a:prstClr val="black"/>
                </a:solidFill>
                <a:latin typeface="Times New Roman" pitchFamily="18" charset="0"/>
                <a:cs typeface="Times New Roman" pitchFamily="18" charset="0"/>
              </a:rPr>
              <a:t>The booster dipole-sextuple combined magnet alignment will be based on its integrated </a:t>
            </a:r>
            <a:r>
              <a:rPr lang="en-US" altLang="zh-CN" sz="2000" dirty="0" err="1">
                <a:solidFill>
                  <a:prstClr val="black"/>
                </a:solidFill>
                <a:latin typeface="Times New Roman" pitchFamily="18" charset="0"/>
                <a:cs typeface="Times New Roman" pitchFamily="18" charset="0"/>
              </a:rPr>
              <a:t>sextupole</a:t>
            </a:r>
            <a:r>
              <a:rPr lang="en-US" altLang="zh-CN" sz="2000" dirty="0">
                <a:solidFill>
                  <a:prstClr val="black"/>
                </a:solidFill>
                <a:latin typeface="Times New Roman" pitchFamily="18" charset="0"/>
                <a:cs typeface="Times New Roman" pitchFamily="18" charset="0"/>
              </a:rPr>
              <a:t> center.</a:t>
            </a:r>
            <a:endParaRPr lang="en-US" altLang="zh-CN" sz="2000" dirty="0">
              <a:latin typeface="Times New Roman" pitchFamily="18" charset="0"/>
              <a:cs typeface="Times New Roman" pitchFamily="18" charset="0"/>
            </a:endParaRPr>
          </a:p>
          <a:p>
            <a:r>
              <a:rPr lang="en-US" altLang="zh-CN" sz="2000" dirty="0">
                <a:latin typeface="Times New Roman" pitchFamily="18" charset="0"/>
                <a:cs typeface="Times New Roman" pitchFamily="18" charset="0"/>
              </a:rPr>
              <a:t>Align the combined magnet to the position where the integral of the </a:t>
            </a:r>
            <a:r>
              <a:rPr lang="en-US" altLang="zh-CN" sz="2000" dirty="0" err="1">
                <a:latin typeface="Times New Roman" pitchFamily="18" charset="0"/>
                <a:cs typeface="Times New Roman" pitchFamily="18" charset="0"/>
              </a:rPr>
              <a:t>quatrupole</a:t>
            </a:r>
            <a:r>
              <a:rPr lang="en-US" altLang="zh-CN" sz="2000" dirty="0">
                <a:latin typeface="Times New Roman" pitchFamily="18" charset="0"/>
                <a:cs typeface="Times New Roman" pitchFamily="18" charset="0"/>
              </a:rPr>
              <a:t> magnetic field along the particle’s trajectory is zero. </a:t>
            </a:r>
            <a:endParaRPr lang="en-US" altLang="zh-SG" sz="2000" dirty="0"/>
          </a:p>
          <a:p>
            <a:r>
              <a:rPr lang="en-US" altLang="zh-CN" sz="2000" dirty="0">
                <a:solidFill>
                  <a:prstClr val="black"/>
                </a:solidFill>
                <a:latin typeface="Times New Roman" pitchFamily="18" charset="0"/>
                <a:cs typeface="Times New Roman" pitchFamily="18" charset="0"/>
              </a:rPr>
              <a:t>The alignment scheme based on mechanical center will be adopted.</a:t>
            </a:r>
          </a:p>
        </p:txBody>
      </p:sp>
      <p:sp>
        <p:nvSpPr>
          <p:cNvPr id="2" name="标题 1">
            <a:extLst>
              <a:ext uri="{FF2B5EF4-FFF2-40B4-BE49-F238E27FC236}">
                <a16:creationId xmlns:a16="http://schemas.microsoft.com/office/drawing/2014/main" xmlns="" id="{40ECC8ED-4D2A-4F8D-8599-6A8845532D6D}"/>
              </a:ext>
            </a:extLst>
          </p:cNvPr>
          <p:cNvSpPr>
            <a:spLocks noGrp="1"/>
          </p:cNvSpPr>
          <p:nvPr>
            <p:ph type="title"/>
          </p:nvPr>
        </p:nvSpPr>
        <p:spPr/>
        <p:txBody>
          <a:bodyPr>
            <a:normAutofit fontScale="90000"/>
          </a:bodyPr>
          <a:lstStyle/>
          <a:p>
            <a:pPr algn="ctr"/>
            <a:r>
              <a:rPr lang="en-US" altLang="zh-SG" sz="4000" b="1" dirty="0">
                <a:solidFill>
                  <a:srgbClr val="C00000"/>
                </a:solidFill>
                <a:latin typeface="Times New Roman" panose="02020603050405020304" pitchFamily="18" charset="0"/>
                <a:cs typeface="Times New Roman" panose="02020603050405020304" pitchFamily="18" charset="0"/>
              </a:rPr>
              <a:t>Alignment scheme for the combined dipole </a:t>
            </a:r>
            <a:r>
              <a:rPr lang="en-US" altLang="zh-SG" sz="4000" dirty="0">
                <a:solidFill>
                  <a:srgbClr val="C00000"/>
                </a:solidFill>
                <a:latin typeface="Times New Roman" panose="02020603050405020304" pitchFamily="18" charset="0"/>
                <a:cs typeface="Times New Roman" panose="02020603050405020304" pitchFamily="18" charset="0"/>
              </a:rPr>
              <a:t>in EDR</a:t>
            </a:r>
            <a:endParaRPr lang="zh-SG" altLang="en-US" sz="4000" b="1" dirty="0">
              <a:solidFill>
                <a:srgbClr val="C00000"/>
              </a:solidFill>
              <a:latin typeface="Times New Roman" panose="02020603050405020304" pitchFamily="18" charset="0"/>
              <a:cs typeface="Times New Roman" panose="02020603050405020304" pitchFamily="18" charset="0"/>
            </a:endParaRPr>
          </a:p>
        </p:txBody>
      </p:sp>
      <p:sp>
        <p:nvSpPr>
          <p:cNvPr id="14" name="页脚占位符 13">
            <a:extLst>
              <a:ext uri="{FF2B5EF4-FFF2-40B4-BE49-F238E27FC236}">
                <a16:creationId xmlns:a16="http://schemas.microsoft.com/office/drawing/2014/main" xmlns="" id="{D94B6205-DF23-4C91-B54A-3E2E48CD2EEB}"/>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graphicFrame>
        <p:nvGraphicFramePr>
          <p:cNvPr id="9" name="表格 3">
            <a:extLst>
              <a:ext uri="{FF2B5EF4-FFF2-40B4-BE49-F238E27FC236}">
                <a16:creationId xmlns:a16="http://schemas.microsoft.com/office/drawing/2014/main" xmlns="" id="{EFBAEF4C-416E-45A1-819F-32E53FBA2B6C}"/>
              </a:ext>
            </a:extLst>
          </p:cNvPr>
          <p:cNvGraphicFramePr>
            <a:graphicFrameLocks noGrp="1"/>
          </p:cNvGraphicFramePr>
          <p:nvPr>
            <p:extLst>
              <p:ext uri="{D42A27DB-BD31-4B8C-83A1-F6EECF244321}">
                <p14:modId xmlns:p14="http://schemas.microsoft.com/office/powerpoint/2010/main" val="51367265"/>
              </p:ext>
            </p:extLst>
          </p:nvPr>
        </p:nvGraphicFramePr>
        <p:xfrm>
          <a:off x="911424" y="4549574"/>
          <a:ext cx="9505057" cy="1493520"/>
        </p:xfrm>
        <a:graphic>
          <a:graphicData uri="http://schemas.openxmlformats.org/drawingml/2006/table">
            <a:tbl>
              <a:tblPr firstRow="1" bandRow="1">
                <a:tableStyleId>{5C22544A-7EE6-4342-B048-85BDC9FD1C3A}</a:tableStyleId>
              </a:tblPr>
              <a:tblGrid>
                <a:gridCol w="1872207">
                  <a:extLst>
                    <a:ext uri="{9D8B030D-6E8A-4147-A177-3AD203B41FA5}">
                      <a16:colId xmlns:a16="http://schemas.microsoft.com/office/drawing/2014/main" xmlns="" val="1923640770"/>
                    </a:ext>
                  </a:extLst>
                </a:gridCol>
                <a:gridCol w="1728192">
                  <a:extLst>
                    <a:ext uri="{9D8B030D-6E8A-4147-A177-3AD203B41FA5}">
                      <a16:colId xmlns:a16="http://schemas.microsoft.com/office/drawing/2014/main" xmlns="" val="3502374021"/>
                    </a:ext>
                  </a:extLst>
                </a:gridCol>
                <a:gridCol w="1512168">
                  <a:extLst>
                    <a:ext uri="{9D8B030D-6E8A-4147-A177-3AD203B41FA5}">
                      <a16:colId xmlns:a16="http://schemas.microsoft.com/office/drawing/2014/main" xmlns="" val="4263965444"/>
                    </a:ext>
                  </a:extLst>
                </a:gridCol>
                <a:gridCol w="1368152">
                  <a:extLst>
                    <a:ext uri="{9D8B030D-6E8A-4147-A177-3AD203B41FA5}">
                      <a16:colId xmlns:a16="http://schemas.microsoft.com/office/drawing/2014/main" xmlns="" val="2436853455"/>
                    </a:ext>
                  </a:extLst>
                </a:gridCol>
                <a:gridCol w="1512168">
                  <a:extLst>
                    <a:ext uri="{9D8B030D-6E8A-4147-A177-3AD203B41FA5}">
                      <a16:colId xmlns:a16="http://schemas.microsoft.com/office/drawing/2014/main" xmlns="" val="406078726"/>
                    </a:ext>
                  </a:extLst>
                </a:gridCol>
                <a:gridCol w="1512170">
                  <a:extLst>
                    <a:ext uri="{9D8B030D-6E8A-4147-A177-3AD203B41FA5}">
                      <a16:colId xmlns:a16="http://schemas.microsoft.com/office/drawing/2014/main" xmlns="" val="1742620706"/>
                    </a:ext>
                  </a:extLst>
                </a:gridCol>
              </a:tblGrid>
              <a:tr h="251575">
                <a:tc>
                  <a:txBody>
                    <a:bodyPr/>
                    <a:lstStyle/>
                    <a:p>
                      <a:endParaRPr lang="zh-CN" altLang="en-US" sz="1600" dirty="0"/>
                    </a:p>
                  </a:txBody>
                  <a:tcPr anchor="ctr"/>
                </a:tc>
                <a:tc>
                  <a:txBody>
                    <a:bodyPr/>
                    <a:lstStyle/>
                    <a:p>
                      <a:r>
                        <a:rPr lang="en-US" altLang="zh-CN" sz="1600" dirty="0"/>
                        <a:t>Transversal X/mm</a:t>
                      </a:r>
                      <a:endParaRPr lang="zh-CN" altLang="en-US" sz="1600" dirty="0"/>
                    </a:p>
                  </a:txBody>
                  <a:tcPr anchor="ctr"/>
                </a:tc>
                <a:tc>
                  <a:txBody>
                    <a:bodyPr/>
                    <a:lstStyle/>
                    <a:p>
                      <a:r>
                        <a:rPr lang="en-US" altLang="zh-CN" sz="1600" dirty="0"/>
                        <a:t>Vertical Y/mm</a:t>
                      </a:r>
                      <a:endParaRPr lang="zh-CN" altLang="en-US" sz="1600" dirty="0"/>
                    </a:p>
                  </a:txBody>
                  <a:tcPr anchor="ctr"/>
                </a:tc>
                <a:tc>
                  <a:txBody>
                    <a:bodyPr/>
                    <a:lstStyle/>
                    <a:p>
                      <a:r>
                        <a:rPr lang="en-US" altLang="zh-CN" sz="1600" dirty="0"/>
                        <a:t>Roll </a:t>
                      </a:r>
                      <a:r>
                        <a:rPr kumimoji="0" lang="en-GB" altLang="zh-CN" sz="1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GB" altLang="zh-CN" sz="1600" b="1" i="0" u="none" strike="noStrike" kern="1200" cap="none" spc="0" normalizeH="0" baseline="-2500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z</a:t>
                      </a:r>
                      <a:r>
                        <a:rPr kumimoji="0" lang="en-GB"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altLang="zh-CN" sz="1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en-US" altLang="zh-CN" sz="16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mrad</a:t>
                      </a:r>
                      <a:endParaRPr lang="zh-CN" altLang="en-US" sz="1600" b="1" dirty="0">
                        <a:solidFill>
                          <a:schemeClr val="bg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t>Pitch </a:t>
                      </a:r>
                      <a:r>
                        <a:rPr kumimoji="0" lang="en-GB" altLang="zh-CN" sz="1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GB" altLang="zh-CN" sz="1600" b="0" i="0" u="none" strike="noStrike" kern="1200" cap="none" spc="0" normalizeH="0" baseline="-2500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x</a:t>
                      </a:r>
                      <a:r>
                        <a:rPr kumimoji="0" lang="en-GB"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altLang="zh-CN"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altLang="zh-CN" sz="1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mrad</a:t>
                      </a:r>
                      <a:endParaRPr lang="zh-CN" alt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t>Yaw </a:t>
                      </a:r>
                      <a:r>
                        <a:rPr kumimoji="0" lang="en-GB" altLang="zh-CN" sz="1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zh-CN" sz="1600" b="0" i="0" u="none" strike="noStrike" kern="1200" cap="none" spc="0" normalizeH="0" baseline="-2500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y</a:t>
                      </a:r>
                      <a:r>
                        <a:rPr kumimoji="0" lang="en-GB"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altLang="zh-CN"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altLang="zh-CN" sz="1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mrad</a:t>
                      </a:r>
                      <a:endParaRPr lang="zh-CN" altLang="en-US" sz="1600" dirty="0"/>
                    </a:p>
                  </a:txBody>
                  <a:tcPr anchor="ctr"/>
                </a:tc>
                <a:extLst>
                  <a:ext uri="{0D108BD9-81ED-4DB2-BD59-A6C34878D82A}">
                    <a16:rowId xmlns:a16="http://schemas.microsoft.com/office/drawing/2014/main" xmlns="" val="1926916436"/>
                  </a:ext>
                </a:extLst>
              </a:tr>
              <a:tr h="5582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t>Based on mechanical center</a:t>
                      </a:r>
                      <a:endParaRPr lang="zh-CN" alt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0.1</a:t>
                      </a:r>
                      <a:endParaRPr lang="zh-CN" alt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0.102</a:t>
                      </a:r>
                      <a:endParaRPr lang="zh-CN" altLang="en-US" sz="1600" dirty="0"/>
                    </a:p>
                  </a:txBody>
                  <a:tcPr anchor="ctr"/>
                </a:tc>
                <a:tc>
                  <a:txBody>
                    <a:bodyPr/>
                    <a:lstStyle/>
                    <a:p>
                      <a:pPr algn="ctr"/>
                      <a:r>
                        <a:rPr lang="en-US" altLang="zh-CN" sz="1600" dirty="0"/>
                        <a:t>0.29</a:t>
                      </a:r>
                      <a:endParaRPr lang="zh-CN" altLang="en-US" sz="1600" dirty="0"/>
                    </a:p>
                  </a:txBody>
                  <a:tcPr anchor="ctr"/>
                </a:tc>
                <a:tc>
                  <a:txBody>
                    <a:bodyPr/>
                    <a:lstStyle/>
                    <a:p>
                      <a:pPr algn="ctr"/>
                      <a:r>
                        <a:rPr lang="en-US" altLang="zh-CN" sz="1600" dirty="0"/>
                        <a:t>0.019</a:t>
                      </a:r>
                      <a:endParaRPr lang="zh-CN" altLang="en-US" sz="1600" dirty="0"/>
                    </a:p>
                  </a:txBody>
                  <a:tcPr anchor="ctr"/>
                </a:tc>
                <a:tc>
                  <a:txBody>
                    <a:bodyPr/>
                    <a:lstStyle/>
                    <a:p>
                      <a:pPr algn="ctr"/>
                      <a:r>
                        <a:rPr lang="en-US" altLang="zh-CN" sz="1600" dirty="0"/>
                        <a:t>0.019</a:t>
                      </a:r>
                      <a:endParaRPr lang="zh-CN" altLang="en-US" sz="1600" dirty="0"/>
                    </a:p>
                  </a:txBody>
                  <a:tcPr anchor="ctr"/>
                </a:tc>
                <a:extLst>
                  <a:ext uri="{0D108BD9-81ED-4DB2-BD59-A6C34878D82A}">
                    <a16:rowId xmlns:a16="http://schemas.microsoft.com/office/drawing/2014/main" xmlns="" val="4028423521"/>
                  </a:ext>
                </a:extLst>
              </a:tr>
              <a:tr h="5582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t>Based on magnetic center</a:t>
                      </a:r>
                      <a:endParaRPr lang="zh-CN" altLang="en-US" sz="1600" dirty="0"/>
                    </a:p>
                  </a:txBody>
                  <a:tcPr anchor="ctr"/>
                </a:tc>
                <a:tc>
                  <a:txBody>
                    <a:bodyPr/>
                    <a:lstStyle/>
                    <a:p>
                      <a:pPr algn="ctr"/>
                      <a:r>
                        <a:rPr lang="en-US" altLang="zh-CN" sz="1600" dirty="0"/>
                        <a:t>0.407</a:t>
                      </a:r>
                      <a:endParaRPr lang="zh-CN" altLang="en-US" sz="1600" dirty="0"/>
                    </a:p>
                  </a:txBody>
                  <a:tcPr anchor="ctr"/>
                </a:tc>
                <a:tc>
                  <a:txBody>
                    <a:bodyPr/>
                    <a:lstStyle/>
                    <a:p>
                      <a:pPr algn="ctr"/>
                      <a:r>
                        <a:rPr lang="en-US" altLang="zh-CN" sz="1600" dirty="0"/>
                        <a:t>0.408</a:t>
                      </a:r>
                      <a:endParaRPr lang="zh-CN" altLang="en-US" sz="1600" dirty="0"/>
                    </a:p>
                  </a:txBody>
                  <a:tcPr anchor="ctr"/>
                </a:tc>
                <a:tc>
                  <a:txBody>
                    <a:bodyPr/>
                    <a:lstStyle/>
                    <a:p>
                      <a:pPr algn="ctr"/>
                      <a:r>
                        <a:rPr lang="en-US" altLang="zh-CN" sz="1600" dirty="0"/>
                        <a:t>0.29</a:t>
                      </a:r>
                      <a:endParaRPr lang="zh-CN" altLang="en-US" sz="1600" dirty="0"/>
                    </a:p>
                  </a:txBody>
                  <a:tcPr anchor="ctr"/>
                </a:tc>
                <a:tc>
                  <a:txBody>
                    <a:bodyPr/>
                    <a:lstStyle/>
                    <a:p>
                      <a:pPr algn="ctr"/>
                      <a:r>
                        <a:rPr lang="en-US" altLang="zh-CN" sz="1600" dirty="0"/>
                        <a:t>0.023</a:t>
                      </a:r>
                      <a:endParaRPr lang="zh-CN" altLang="en-US" sz="1600" dirty="0"/>
                    </a:p>
                  </a:txBody>
                  <a:tcPr anchor="ctr"/>
                </a:tc>
                <a:tc>
                  <a:txBody>
                    <a:bodyPr/>
                    <a:lstStyle/>
                    <a:p>
                      <a:pPr algn="ctr"/>
                      <a:r>
                        <a:rPr lang="en-US" altLang="zh-CN" sz="1600" dirty="0"/>
                        <a:t>0.023</a:t>
                      </a:r>
                      <a:endParaRPr lang="zh-CN" altLang="en-US" sz="1600" dirty="0"/>
                    </a:p>
                  </a:txBody>
                  <a:tcPr anchor="ctr"/>
                </a:tc>
                <a:extLst>
                  <a:ext uri="{0D108BD9-81ED-4DB2-BD59-A6C34878D82A}">
                    <a16:rowId xmlns:a16="http://schemas.microsoft.com/office/drawing/2014/main" xmlns="" val="234259843"/>
                  </a:ext>
                </a:extLst>
              </a:tr>
            </a:tbl>
          </a:graphicData>
        </a:graphic>
      </p:graphicFrame>
      <p:pic>
        <p:nvPicPr>
          <p:cNvPr id="8" name="图片 7">
            <a:extLst>
              <a:ext uri="{FF2B5EF4-FFF2-40B4-BE49-F238E27FC236}">
                <a16:creationId xmlns:a16="http://schemas.microsoft.com/office/drawing/2014/main" xmlns="" id="{5ACC27F8-681F-42B2-9A61-4811BDBBD925}"/>
              </a:ext>
            </a:extLst>
          </p:cNvPr>
          <p:cNvPicPr>
            <a:picLocks noChangeAspect="1"/>
          </p:cNvPicPr>
          <p:nvPr/>
        </p:nvPicPr>
        <p:blipFill>
          <a:blip r:embed="rId2"/>
          <a:stretch>
            <a:fillRect/>
          </a:stretch>
        </p:blipFill>
        <p:spPr>
          <a:xfrm>
            <a:off x="7032104" y="2099588"/>
            <a:ext cx="4303227" cy="1548583"/>
          </a:xfrm>
          <a:prstGeom prst="rect">
            <a:avLst/>
          </a:prstGeom>
        </p:spPr>
      </p:pic>
      <p:sp>
        <p:nvSpPr>
          <p:cNvPr id="22" name="文本框 21">
            <a:extLst>
              <a:ext uri="{FF2B5EF4-FFF2-40B4-BE49-F238E27FC236}">
                <a16:creationId xmlns:a16="http://schemas.microsoft.com/office/drawing/2014/main" xmlns="" id="{E3227131-BB8C-4911-BA3F-7372BFB90595}"/>
              </a:ext>
            </a:extLst>
          </p:cNvPr>
          <p:cNvSpPr txBox="1"/>
          <p:nvPr/>
        </p:nvSpPr>
        <p:spPr>
          <a:xfrm>
            <a:off x="7032104" y="3838372"/>
            <a:ext cx="4680520" cy="584775"/>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The integrated </a:t>
            </a:r>
            <a:r>
              <a:rPr lang="en-US" altLang="zh-CN" sz="1600" dirty="0" err="1">
                <a:latin typeface="Times New Roman" panose="02020603050405020304" pitchFamily="18" charset="0"/>
                <a:cs typeface="Times New Roman" panose="02020603050405020304" pitchFamily="18" charset="0"/>
              </a:rPr>
              <a:t>sextupole</a:t>
            </a:r>
            <a:r>
              <a:rPr lang="en-US" altLang="zh-CN" sz="1600" dirty="0">
                <a:latin typeface="Times New Roman" panose="02020603050405020304" pitchFamily="18" charset="0"/>
                <a:cs typeface="Times New Roman" panose="02020603050405020304" pitchFamily="18" charset="0"/>
              </a:rPr>
              <a:t> center is moved to outside of the beam inlet/outlet points (offset: ~140 um).</a:t>
            </a:r>
            <a:endParaRPr lang="zh-SG" altLang="en-US" sz="1600" dirty="0">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xmlns="" id="{8FDC1331-3309-4C38-A759-352FAABA786C}"/>
              </a:ext>
            </a:extLst>
          </p:cNvPr>
          <p:cNvSpPr txBox="1"/>
          <p:nvPr/>
        </p:nvSpPr>
        <p:spPr>
          <a:xfrm>
            <a:off x="8832304" y="1595532"/>
            <a:ext cx="1535263"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SG" dirty="0"/>
              <a:t>Arc deviation</a:t>
            </a:r>
            <a:endParaRPr lang="zh-SG" altLang="en-US" dirty="0"/>
          </a:p>
        </p:txBody>
      </p:sp>
      <p:sp>
        <p:nvSpPr>
          <p:cNvPr id="4" name="灯片编号占位符 3">
            <a:extLst>
              <a:ext uri="{FF2B5EF4-FFF2-40B4-BE49-F238E27FC236}">
                <a16:creationId xmlns:a16="http://schemas.microsoft.com/office/drawing/2014/main" xmlns="" id="{FCB25183-8063-4104-86CE-5150744C85E7}"/>
              </a:ext>
            </a:extLst>
          </p:cNvPr>
          <p:cNvSpPr>
            <a:spLocks noGrp="1"/>
          </p:cNvSpPr>
          <p:nvPr>
            <p:ph type="sldNum" sz="quarter" idx="12"/>
          </p:nvPr>
        </p:nvSpPr>
        <p:spPr/>
        <p:txBody>
          <a:bodyPr/>
          <a:lstStyle/>
          <a:p>
            <a:fld id="{F15E9139-A00B-4B2A-98A6-095DC08F1345}" type="slidenum">
              <a:rPr lang="zh-CN" altLang="en-US" smtClean="0"/>
              <a:pPr/>
              <a:t>12</a:t>
            </a:fld>
            <a:endParaRPr lang="zh-CN" altLang="en-US"/>
          </a:p>
        </p:txBody>
      </p:sp>
      <p:sp>
        <p:nvSpPr>
          <p:cNvPr id="3" name="文本框 2"/>
          <p:cNvSpPr txBox="1"/>
          <p:nvPr/>
        </p:nvSpPr>
        <p:spPr>
          <a:xfrm>
            <a:off x="10541684" y="1027765"/>
            <a:ext cx="1587294" cy="369332"/>
          </a:xfrm>
          <a:prstGeom prst="rect">
            <a:avLst/>
          </a:prstGeom>
          <a:noFill/>
        </p:spPr>
        <p:txBody>
          <a:bodyPr wrap="none" rtlCol="0">
            <a:spAutoFit/>
          </a:bodyPr>
          <a:lstStyle/>
          <a:p>
            <a:r>
              <a:rPr lang="en-US" altLang="zh-CN" dirty="0" err="1" smtClean="0"/>
              <a:t>Xiaolong</a:t>
            </a:r>
            <a:r>
              <a:rPr lang="en-US" altLang="zh-CN" dirty="0" smtClean="0"/>
              <a:t> Wang</a:t>
            </a:r>
            <a:endParaRPr lang="zh-CN" altLang="en-US" dirty="0"/>
          </a:p>
        </p:txBody>
      </p:sp>
    </p:spTree>
    <p:extLst>
      <p:ext uri="{BB962C8B-B14F-4D97-AF65-F5344CB8AC3E}">
        <p14:creationId xmlns:p14="http://schemas.microsoft.com/office/powerpoint/2010/main" val="1288383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3FE9F3-81C4-4C88-81A3-1E25618CEA5A}"/>
              </a:ext>
            </a:extLst>
          </p:cNvPr>
          <p:cNvSpPr>
            <a:spLocks noGrp="1"/>
          </p:cNvSpPr>
          <p:nvPr>
            <p:ph type="title"/>
          </p:nvPr>
        </p:nvSpPr>
        <p:spPr>
          <a:xfrm>
            <a:off x="635977" y="1"/>
            <a:ext cx="10515600" cy="1124744"/>
          </a:xfrm>
        </p:spPr>
        <p:txBody>
          <a:bodyPr>
            <a:normAutofit/>
          </a:bodyPr>
          <a:lstStyle/>
          <a:p>
            <a:pPr algn="ctr"/>
            <a:r>
              <a:rPr lang="en-US" altLang="zh-CN" sz="3600" dirty="0" smtClean="0">
                <a:solidFill>
                  <a:srgbClr val="C0000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3600" b="1" dirty="0" smtClean="0">
                <a:solidFill>
                  <a:srgbClr val="C00000"/>
                </a:solidFill>
                <a:latin typeface="Times New Roman" panose="02020603050405020304" pitchFamily="18" charset="0"/>
                <a:ea typeface="宋体" panose="02010600030101010101" pitchFamily="2" charset="-122"/>
                <a:cs typeface="Times New Roman" panose="02020603050405020304" pitchFamily="18" charset="0"/>
              </a:rPr>
              <a:t>ipole (</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D+S) error tolerance study in EDR</a:t>
            </a:r>
            <a:endParaRPr lang="en-US" sz="3600" dirty="0">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xmlns="" id="{AA1C79CA-E013-4A38-AB32-5740EC991C1D}"/>
              </a:ext>
            </a:extLst>
          </p:cNvPr>
          <p:cNvSpPr>
            <a:spLocks noGrp="1"/>
          </p:cNvSpPr>
          <p:nvPr>
            <p:ph idx="1"/>
          </p:nvPr>
        </p:nvSpPr>
        <p:spPr>
          <a:xfrm>
            <a:off x="695400" y="1340768"/>
            <a:ext cx="10515600" cy="4351338"/>
          </a:xfrm>
        </p:spPr>
        <p:txBody>
          <a:bodyPr>
            <a:normAutofit fontScale="92500" lnSpcReduction="10000"/>
          </a:bodyPr>
          <a:lstStyle/>
          <a:p>
            <a:pPr>
              <a:lnSpc>
                <a:spcPct val="100000"/>
              </a:lnSpc>
              <a:spcAft>
                <a:spcPts val="1800"/>
              </a:spcAft>
            </a:pPr>
            <a:r>
              <a:rPr lang="en-US" altLang="zh-CN" sz="2000" dirty="0"/>
              <a:t>The transverse offset error of the combined dipoles were scanned with100um (RMS), 300um (RMS), 400um (RMS) and 500um (RMS) to see the tolerance from the view of beam dynamics, while all the other errors keep same as TDR error table.</a:t>
            </a:r>
          </a:p>
          <a:p>
            <a:pPr marL="912813" indent="-285750" defTabSz="893763">
              <a:lnSpc>
                <a:spcPct val="100000"/>
              </a:lnSpc>
              <a:spcAft>
                <a:spcPts val="1800"/>
              </a:spcAft>
              <a:buFont typeface="Wingdings" panose="05000000000000000000" pitchFamily="2" charset="2"/>
              <a:buChar char="ü"/>
            </a:pPr>
            <a:r>
              <a:rPr lang="en-US" altLang="zh-CN" sz="1500" dirty="0">
                <a:solidFill>
                  <a:srgbClr val="003399"/>
                </a:solidFill>
              </a:rPr>
              <a:t>After horizontal closed-orbit correction, the orbit RMS is approximately 100~200 </a:t>
            </a:r>
            <a:r>
              <a:rPr lang="en-US" altLang="zh-CN" sz="1500" dirty="0" err="1">
                <a:solidFill>
                  <a:srgbClr val="003399"/>
                </a:solidFill>
              </a:rPr>
              <a:t>μm</a:t>
            </a:r>
            <a:r>
              <a:rPr lang="en-US" altLang="zh-CN" sz="1500" dirty="0">
                <a:solidFill>
                  <a:srgbClr val="003399"/>
                </a:solidFill>
              </a:rPr>
              <a:t>. When the misalignment of the combined magnet exceeds this level, the feed-down effect of the beam in the </a:t>
            </a:r>
            <a:r>
              <a:rPr lang="en-US" altLang="zh-CN" sz="1500" dirty="0" err="1">
                <a:solidFill>
                  <a:srgbClr val="003399"/>
                </a:solidFill>
              </a:rPr>
              <a:t>sextupole</a:t>
            </a:r>
            <a:r>
              <a:rPr lang="en-US" altLang="zh-CN" sz="1500" dirty="0">
                <a:solidFill>
                  <a:srgbClr val="003399"/>
                </a:solidFill>
              </a:rPr>
              <a:t> field increases more significantly, leading to larger optics errors in the corrected beam. </a:t>
            </a:r>
          </a:p>
          <a:p>
            <a:pPr>
              <a:lnSpc>
                <a:spcPct val="100000"/>
              </a:lnSpc>
              <a:spcAft>
                <a:spcPts val="1800"/>
              </a:spcAft>
            </a:pPr>
            <a:r>
              <a:rPr lang="en-US" altLang="zh-CN" sz="2000" dirty="0"/>
              <a:t>The combined dipole magnets were shifted Integrally without inner distortion.</a:t>
            </a:r>
          </a:p>
          <a:p>
            <a:pPr>
              <a:lnSpc>
                <a:spcPct val="100000"/>
              </a:lnSpc>
              <a:spcAft>
                <a:spcPts val="1800"/>
              </a:spcAft>
            </a:pPr>
            <a:r>
              <a:rPr lang="en-US" altLang="zh-CN" sz="2000" dirty="0"/>
              <a:t>Both dynamic aperture and emittance growth are checked after error correction.</a:t>
            </a:r>
          </a:p>
          <a:p>
            <a:pPr>
              <a:lnSpc>
                <a:spcPct val="100000"/>
              </a:lnSpc>
              <a:spcAft>
                <a:spcPts val="1800"/>
              </a:spcAft>
            </a:pPr>
            <a:r>
              <a:rPr lang="en-US" altLang="zh-CN" sz="2000" dirty="0"/>
              <a:t>Assume the error is Gaussian distribution, and are truncated at 3</a:t>
            </a:r>
            <a:r>
              <a:rPr lang="el-GR" altLang="zh-CN" sz="2000" dirty="0"/>
              <a:t>σ.</a:t>
            </a:r>
            <a:endParaRPr lang="en-US" altLang="zh-CN" sz="2000" dirty="0"/>
          </a:p>
          <a:p>
            <a:pPr>
              <a:lnSpc>
                <a:spcPct val="100000"/>
              </a:lnSpc>
              <a:spcAft>
                <a:spcPts val="1800"/>
              </a:spcAft>
            </a:pPr>
            <a:r>
              <a:rPr lang="en-US" altLang="zh-CN" sz="2000" dirty="0"/>
              <a:t>Dynamic aperture was tracked by SAD.</a:t>
            </a:r>
          </a:p>
          <a:p>
            <a:pPr>
              <a:lnSpc>
                <a:spcPct val="100000"/>
              </a:lnSpc>
              <a:spcAft>
                <a:spcPts val="1800"/>
              </a:spcAft>
            </a:pPr>
            <a:r>
              <a:rPr lang="en-US" altLang="zh-CN" sz="2000" dirty="0"/>
              <a:t>Emittance was calculated by both SAD and AT. </a:t>
            </a:r>
          </a:p>
        </p:txBody>
      </p:sp>
      <p:pic>
        <p:nvPicPr>
          <p:cNvPr id="11" name="图片 10">
            <a:extLst>
              <a:ext uri="{FF2B5EF4-FFF2-40B4-BE49-F238E27FC236}">
                <a16:creationId xmlns:a16="http://schemas.microsoft.com/office/drawing/2014/main" xmlns="" id="{17CD7C15-0B1C-48F2-BB93-3632B094D036}"/>
              </a:ext>
            </a:extLst>
          </p:cNvPr>
          <p:cNvPicPr>
            <a:picLocks noChangeAspect="1"/>
          </p:cNvPicPr>
          <p:nvPr/>
        </p:nvPicPr>
        <p:blipFill>
          <a:blip r:embed="rId2"/>
          <a:stretch>
            <a:fillRect/>
          </a:stretch>
        </p:blipFill>
        <p:spPr>
          <a:xfrm>
            <a:off x="8328248" y="3789040"/>
            <a:ext cx="2737341" cy="2298391"/>
          </a:xfrm>
          <a:prstGeom prst="rect">
            <a:avLst/>
          </a:prstGeom>
        </p:spPr>
      </p:pic>
      <p:sp>
        <p:nvSpPr>
          <p:cNvPr id="4" name="页脚占位符 3">
            <a:extLst>
              <a:ext uri="{FF2B5EF4-FFF2-40B4-BE49-F238E27FC236}">
                <a16:creationId xmlns:a16="http://schemas.microsoft.com/office/drawing/2014/main" xmlns="" id="{313572B4-74E2-46CF-8831-7C2354CC671B}"/>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sp>
        <p:nvSpPr>
          <p:cNvPr id="5" name="灯片编号占位符 4">
            <a:extLst>
              <a:ext uri="{FF2B5EF4-FFF2-40B4-BE49-F238E27FC236}">
                <a16:creationId xmlns:a16="http://schemas.microsoft.com/office/drawing/2014/main" xmlns="" id="{3CED5DDD-6BCE-484B-90A8-486B57626149}"/>
              </a:ext>
            </a:extLst>
          </p:cNvPr>
          <p:cNvSpPr>
            <a:spLocks noGrp="1"/>
          </p:cNvSpPr>
          <p:nvPr>
            <p:ph type="sldNum" sz="quarter" idx="12"/>
          </p:nvPr>
        </p:nvSpPr>
        <p:spPr/>
        <p:txBody>
          <a:bodyPr/>
          <a:lstStyle/>
          <a:p>
            <a:fld id="{F15E9139-A00B-4B2A-98A6-095DC08F1345}" type="slidenum">
              <a:rPr lang="zh-CN" altLang="en-US" smtClean="0"/>
              <a:pPr/>
              <a:t>13</a:t>
            </a:fld>
            <a:endParaRPr lang="zh-CN" altLang="en-US"/>
          </a:p>
        </p:txBody>
      </p:sp>
      <p:sp>
        <p:nvSpPr>
          <p:cNvPr id="6" name="文本框 5"/>
          <p:cNvSpPr txBox="1"/>
          <p:nvPr/>
        </p:nvSpPr>
        <p:spPr>
          <a:xfrm>
            <a:off x="10344472" y="1032991"/>
            <a:ext cx="2063552" cy="307777"/>
          </a:xfrm>
          <a:prstGeom prst="rect">
            <a:avLst/>
          </a:prstGeom>
          <a:noFill/>
        </p:spPr>
        <p:txBody>
          <a:bodyPr wrap="square" rtlCol="0">
            <a:spAutoFit/>
          </a:bodyPr>
          <a:lstStyle/>
          <a:p>
            <a:r>
              <a:rPr lang="en-US" altLang="zh-CN" sz="1400" dirty="0" err="1" smtClean="0"/>
              <a:t>Daheng</a:t>
            </a:r>
            <a:r>
              <a:rPr lang="en-US" altLang="zh-CN" sz="1400" dirty="0" smtClean="0"/>
              <a:t> Ji, Dou Wang</a:t>
            </a:r>
            <a:endParaRPr lang="zh-CN" altLang="en-US" sz="1400" dirty="0"/>
          </a:p>
        </p:txBody>
      </p:sp>
    </p:spTree>
    <p:extLst>
      <p:ext uri="{BB962C8B-B14F-4D97-AF65-F5344CB8AC3E}">
        <p14:creationId xmlns:p14="http://schemas.microsoft.com/office/powerpoint/2010/main" val="1624456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93A49B-E8FB-4057-8206-3EC71D641E96}"/>
              </a:ext>
            </a:extLst>
          </p:cNvPr>
          <p:cNvSpPr>
            <a:spLocks noGrp="1"/>
          </p:cNvSpPr>
          <p:nvPr>
            <p:ph type="title"/>
          </p:nvPr>
        </p:nvSpPr>
        <p:spPr/>
        <p:txBody>
          <a:bodyPr>
            <a:normAutofit fontScale="90000"/>
          </a:bodyPr>
          <a:lstStyle/>
          <a:p>
            <a:pPr algn="ctr"/>
            <a:r>
              <a:rPr lang="en-US" altLang="zh-CN" sz="44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Booster DA results@30GeV</a:t>
            </a:r>
            <a:endParaRPr lang="zh-SG" altLang="en-US"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xmlns="" id="{42E47CFF-B789-4F39-A446-2496A5BADC07}"/>
              </a:ext>
            </a:extLst>
          </p:cNvPr>
          <p:cNvPicPr>
            <a:picLocks noChangeAspect="1"/>
          </p:cNvPicPr>
          <p:nvPr/>
        </p:nvPicPr>
        <p:blipFill>
          <a:blip r:embed="rId2"/>
          <a:stretch>
            <a:fillRect/>
          </a:stretch>
        </p:blipFill>
        <p:spPr>
          <a:xfrm>
            <a:off x="6888088" y="1556792"/>
            <a:ext cx="3582842" cy="2067593"/>
          </a:xfrm>
          <a:prstGeom prst="rect">
            <a:avLst/>
          </a:prstGeom>
        </p:spPr>
      </p:pic>
      <p:pic>
        <p:nvPicPr>
          <p:cNvPr id="8" name="图片 7">
            <a:extLst>
              <a:ext uri="{FF2B5EF4-FFF2-40B4-BE49-F238E27FC236}">
                <a16:creationId xmlns:a16="http://schemas.microsoft.com/office/drawing/2014/main" xmlns="" id="{735EAF28-FA0D-466D-B716-6AF1932A3F69}"/>
              </a:ext>
            </a:extLst>
          </p:cNvPr>
          <p:cNvPicPr>
            <a:picLocks noChangeAspect="1"/>
          </p:cNvPicPr>
          <p:nvPr/>
        </p:nvPicPr>
        <p:blipFill>
          <a:blip r:embed="rId3"/>
          <a:stretch>
            <a:fillRect/>
          </a:stretch>
        </p:blipFill>
        <p:spPr>
          <a:xfrm>
            <a:off x="1271464" y="1556792"/>
            <a:ext cx="3745744" cy="2296000"/>
          </a:xfrm>
          <a:prstGeom prst="rect">
            <a:avLst/>
          </a:prstGeom>
        </p:spPr>
      </p:pic>
      <p:sp>
        <p:nvSpPr>
          <p:cNvPr id="9" name="文本框 8">
            <a:extLst>
              <a:ext uri="{FF2B5EF4-FFF2-40B4-BE49-F238E27FC236}">
                <a16:creationId xmlns:a16="http://schemas.microsoft.com/office/drawing/2014/main" xmlns="" id="{E5E547DD-D55A-453F-B2E0-ECA84BFFA5A1}"/>
              </a:ext>
            </a:extLst>
          </p:cNvPr>
          <p:cNvSpPr txBox="1"/>
          <p:nvPr/>
        </p:nvSpPr>
        <p:spPr>
          <a:xfrm>
            <a:off x="2711624" y="1412776"/>
            <a:ext cx="120351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SG" dirty="0"/>
              <a:t>100</a:t>
            </a:r>
            <a:r>
              <a:rPr lang="en-US" altLang="zh-CN" dirty="0"/>
              <a:t>um</a:t>
            </a:r>
            <a:endParaRPr lang="zh-SG" altLang="en-US" dirty="0"/>
          </a:p>
        </p:txBody>
      </p:sp>
      <p:sp>
        <p:nvSpPr>
          <p:cNvPr id="10" name="文本框 9">
            <a:extLst>
              <a:ext uri="{FF2B5EF4-FFF2-40B4-BE49-F238E27FC236}">
                <a16:creationId xmlns:a16="http://schemas.microsoft.com/office/drawing/2014/main" xmlns="" id="{7C5EE086-B92E-41EC-9232-F037C2EA1952}"/>
              </a:ext>
            </a:extLst>
          </p:cNvPr>
          <p:cNvSpPr txBox="1"/>
          <p:nvPr/>
        </p:nvSpPr>
        <p:spPr>
          <a:xfrm>
            <a:off x="8112224" y="1412776"/>
            <a:ext cx="120351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SG" dirty="0"/>
              <a:t>300</a:t>
            </a:r>
            <a:r>
              <a:rPr lang="en-US" altLang="zh-CN" dirty="0"/>
              <a:t>um</a:t>
            </a:r>
            <a:endParaRPr lang="zh-SG" altLang="en-US" dirty="0"/>
          </a:p>
        </p:txBody>
      </p:sp>
      <p:sp>
        <p:nvSpPr>
          <p:cNvPr id="11" name="文本框 10">
            <a:extLst>
              <a:ext uri="{FF2B5EF4-FFF2-40B4-BE49-F238E27FC236}">
                <a16:creationId xmlns:a16="http://schemas.microsoft.com/office/drawing/2014/main" xmlns="" id="{53DAA62D-AD74-4D3A-B8A6-A814C7CD2B1C}"/>
              </a:ext>
            </a:extLst>
          </p:cNvPr>
          <p:cNvSpPr txBox="1"/>
          <p:nvPr/>
        </p:nvSpPr>
        <p:spPr>
          <a:xfrm>
            <a:off x="1055440" y="6405486"/>
            <a:ext cx="8229600" cy="369332"/>
          </a:xfrm>
          <a:prstGeom prst="rect">
            <a:avLst/>
          </a:prstGeom>
          <a:noFill/>
        </p:spPr>
        <p:txBody>
          <a:bodyPr wrap="square" rtlCol="0">
            <a:spAutoFit/>
          </a:bodyPr>
          <a:lstStyle/>
          <a:p>
            <a:pPr marL="285750" indent="-285750">
              <a:buFont typeface="Arial" panose="020B0604020202020204" pitchFamily="34" charset="0"/>
              <a:buChar char="•"/>
            </a:pPr>
            <a:r>
              <a:rPr lang="en-US" altLang="zh-SG" dirty="0">
                <a:latin typeface="Arial" panose="020B0604020202020204" pitchFamily="34" charset="0"/>
                <a:ea typeface="宋体" panose="02010600030101010101" pitchFamily="2" charset="-122"/>
                <a:cs typeface="Arial" panose="020B0604020202020204" pitchFamily="34" charset="0"/>
              </a:rPr>
              <a:t>Maximum integral transverse offset of whole magnet: 1.5mm (rms: 500um) </a:t>
            </a:r>
            <a:endParaRPr lang="zh-SG" altLang="en-US" dirty="0">
              <a:latin typeface="Arial" panose="020B0604020202020204" pitchFamily="34" charset="0"/>
              <a:ea typeface="宋体" panose="02010600030101010101" pitchFamily="2" charset="-122"/>
              <a:cs typeface="Arial" panose="020B0604020202020204" pitchFamily="34" charset="0"/>
            </a:endParaRPr>
          </a:p>
        </p:txBody>
      </p:sp>
      <p:pic>
        <p:nvPicPr>
          <p:cNvPr id="4" name="图片 3">
            <a:extLst>
              <a:ext uri="{FF2B5EF4-FFF2-40B4-BE49-F238E27FC236}">
                <a16:creationId xmlns:a16="http://schemas.microsoft.com/office/drawing/2014/main" xmlns="" id="{4B0D73AC-E7A0-46E6-9B4F-6169B53AB9CA}"/>
              </a:ext>
            </a:extLst>
          </p:cNvPr>
          <p:cNvPicPr>
            <a:picLocks noChangeAspect="1"/>
          </p:cNvPicPr>
          <p:nvPr/>
        </p:nvPicPr>
        <p:blipFill>
          <a:blip r:embed="rId4"/>
          <a:stretch>
            <a:fillRect/>
          </a:stretch>
        </p:blipFill>
        <p:spPr>
          <a:xfrm>
            <a:off x="6816080" y="4171210"/>
            <a:ext cx="3620426" cy="2088232"/>
          </a:xfrm>
          <a:prstGeom prst="rect">
            <a:avLst/>
          </a:prstGeom>
        </p:spPr>
      </p:pic>
      <p:sp>
        <p:nvSpPr>
          <p:cNvPr id="12" name="文本框 11">
            <a:extLst>
              <a:ext uri="{FF2B5EF4-FFF2-40B4-BE49-F238E27FC236}">
                <a16:creationId xmlns:a16="http://schemas.microsoft.com/office/drawing/2014/main" xmlns="" id="{E42D83E2-AEF3-4C78-8C76-D7A1C37CA2A8}"/>
              </a:ext>
            </a:extLst>
          </p:cNvPr>
          <p:cNvSpPr txBox="1"/>
          <p:nvPr/>
        </p:nvSpPr>
        <p:spPr>
          <a:xfrm>
            <a:off x="8040216" y="3736353"/>
            <a:ext cx="120351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SG" dirty="0"/>
              <a:t>500</a:t>
            </a:r>
            <a:r>
              <a:rPr lang="en-US" altLang="zh-CN" dirty="0"/>
              <a:t>um</a:t>
            </a:r>
            <a:endParaRPr lang="zh-SG" altLang="en-US" dirty="0"/>
          </a:p>
        </p:txBody>
      </p:sp>
      <p:pic>
        <p:nvPicPr>
          <p:cNvPr id="6" name="图片 5">
            <a:extLst>
              <a:ext uri="{FF2B5EF4-FFF2-40B4-BE49-F238E27FC236}">
                <a16:creationId xmlns:a16="http://schemas.microsoft.com/office/drawing/2014/main" xmlns="" id="{79CC5B18-0D54-43EB-B7C9-EF40EF72B447}"/>
              </a:ext>
            </a:extLst>
          </p:cNvPr>
          <p:cNvPicPr>
            <a:picLocks noChangeAspect="1"/>
          </p:cNvPicPr>
          <p:nvPr/>
        </p:nvPicPr>
        <p:blipFill>
          <a:blip r:embed="rId5"/>
          <a:stretch>
            <a:fillRect/>
          </a:stretch>
        </p:blipFill>
        <p:spPr>
          <a:xfrm>
            <a:off x="1343472" y="4149080"/>
            <a:ext cx="3672286" cy="2130678"/>
          </a:xfrm>
          <a:prstGeom prst="rect">
            <a:avLst/>
          </a:prstGeom>
        </p:spPr>
      </p:pic>
      <p:sp>
        <p:nvSpPr>
          <p:cNvPr id="13" name="文本框 12">
            <a:extLst>
              <a:ext uri="{FF2B5EF4-FFF2-40B4-BE49-F238E27FC236}">
                <a16:creationId xmlns:a16="http://schemas.microsoft.com/office/drawing/2014/main" xmlns="" id="{96312F6E-C12B-481C-B489-214936CDF02A}"/>
              </a:ext>
            </a:extLst>
          </p:cNvPr>
          <p:cNvSpPr txBox="1"/>
          <p:nvPr/>
        </p:nvSpPr>
        <p:spPr>
          <a:xfrm>
            <a:off x="2711624" y="3823160"/>
            <a:ext cx="120351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SG" dirty="0"/>
              <a:t>400</a:t>
            </a:r>
            <a:r>
              <a:rPr lang="en-US" altLang="zh-CN" dirty="0"/>
              <a:t>um</a:t>
            </a:r>
            <a:endParaRPr lang="zh-SG" altLang="en-US" dirty="0"/>
          </a:p>
        </p:txBody>
      </p:sp>
      <p:sp>
        <p:nvSpPr>
          <p:cNvPr id="14" name="文本框 13">
            <a:extLst>
              <a:ext uri="{FF2B5EF4-FFF2-40B4-BE49-F238E27FC236}">
                <a16:creationId xmlns:a16="http://schemas.microsoft.com/office/drawing/2014/main" xmlns="" id="{5A9C53D7-C3C1-45B2-9478-546CE53C5A49}"/>
              </a:ext>
            </a:extLst>
          </p:cNvPr>
          <p:cNvSpPr txBox="1"/>
          <p:nvPr/>
        </p:nvSpPr>
        <p:spPr>
          <a:xfrm>
            <a:off x="1055440" y="1052736"/>
            <a:ext cx="10513168" cy="369332"/>
          </a:xfrm>
          <a:prstGeom prst="rect">
            <a:avLst/>
          </a:prstGeom>
          <a:noFill/>
        </p:spPr>
        <p:txBody>
          <a:bodyPr wrap="square" rtlCol="0">
            <a:spAutoFit/>
          </a:bodyPr>
          <a:lstStyle/>
          <a:p>
            <a:pPr marL="285750" indent="-285750">
              <a:buFont typeface="Arial" panose="020B0604020202020204" pitchFamily="34" charset="0"/>
              <a:buChar char="•"/>
            </a:pPr>
            <a:r>
              <a:rPr lang="en-US" altLang="zh-SG" dirty="0"/>
              <a:t>30 GeV is the most critical energy among other energy modes according to TDR study.</a:t>
            </a:r>
            <a:endParaRPr lang="zh-SG" altLang="en-US" dirty="0"/>
          </a:p>
        </p:txBody>
      </p:sp>
      <p:sp>
        <p:nvSpPr>
          <p:cNvPr id="16" name="灯片编号占位符 15">
            <a:extLst>
              <a:ext uri="{FF2B5EF4-FFF2-40B4-BE49-F238E27FC236}">
                <a16:creationId xmlns:a16="http://schemas.microsoft.com/office/drawing/2014/main" xmlns="" id="{323EAFB1-B50E-415C-8BD8-EBF34E21C6A6}"/>
              </a:ext>
            </a:extLst>
          </p:cNvPr>
          <p:cNvSpPr>
            <a:spLocks noGrp="1"/>
          </p:cNvSpPr>
          <p:nvPr>
            <p:ph type="sldNum" sz="quarter" idx="12"/>
          </p:nvPr>
        </p:nvSpPr>
        <p:spPr/>
        <p:txBody>
          <a:bodyPr/>
          <a:lstStyle/>
          <a:p>
            <a:fld id="{F15E9139-A00B-4B2A-98A6-095DC08F1345}" type="slidenum">
              <a:rPr lang="zh-CN" altLang="en-US" smtClean="0"/>
              <a:pPr/>
              <a:t>14</a:t>
            </a:fld>
            <a:endParaRPr lang="zh-CN" altLang="en-US"/>
          </a:p>
        </p:txBody>
      </p:sp>
      <p:sp>
        <p:nvSpPr>
          <p:cNvPr id="15" name="文本框 14"/>
          <p:cNvSpPr txBox="1"/>
          <p:nvPr/>
        </p:nvSpPr>
        <p:spPr>
          <a:xfrm>
            <a:off x="10344472" y="1032991"/>
            <a:ext cx="2063552" cy="307777"/>
          </a:xfrm>
          <a:prstGeom prst="rect">
            <a:avLst/>
          </a:prstGeom>
          <a:noFill/>
        </p:spPr>
        <p:txBody>
          <a:bodyPr wrap="square" rtlCol="0">
            <a:spAutoFit/>
          </a:bodyPr>
          <a:lstStyle/>
          <a:p>
            <a:r>
              <a:rPr lang="en-US" altLang="zh-CN" sz="1400" dirty="0" err="1" smtClean="0"/>
              <a:t>Daheng</a:t>
            </a:r>
            <a:r>
              <a:rPr lang="en-US" altLang="zh-CN" sz="1400" dirty="0" smtClean="0"/>
              <a:t> Ji, Dou Wang</a:t>
            </a:r>
            <a:endParaRPr lang="zh-CN" altLang="en-US" sz="1400" dirty="0"/>
          </a:p>
        </p:txBody>
      </p:sp>
    </p:spTree>
    <p:extLst>
      <p:ext uri="{BB962C8B-B14F-4D97-AF65-F5344CB8AC3E}">
        <p14:creationId xmlns:p14="http://schemas.microsoft.com/office/powerpoint/2010/main" val="4040204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13">
            <a:extLst>
              <a:ext uri="{FF2B5EF4-FFF2-40B4-BE49-F238E27FC236}">
                <a16:creationId xmlns:a16="http://schemas.microsoft.com/office/drawing/2014/main" xmlns="" id="{6CC980BF-8C90-4A54-A05E-156276E82DED}"/>
              </a:ext>
            </a:extLst>
          </p:cNvPr>
          <p:cNvSpPr>
            <a:spLocks noGrp="1"/>
          </p:cNvSpPr>
          <p:nvPr>
            <p:ph idx="1"/>
          </p:nvPr>
        </p:nvSpPr>
        <p:spPr/>
        <p:txBody>
          <a:bodyPr>
            <a:normAutofit/>
          </a:bodyPr>
          <a:lstStyle/>
          <a:p>
            <a:r>
              <a:rPr lang="en-US" altLang="zh-SG" sz="2400" dirty="0"/>
              <a:t>Emittance growth at extraction energy should be controlled to make sure the injection efficiency to collider ring.</a:t>
            </a:r>
          </a:p>
          <a:p>
            <a:r>
              <a:rPr lang="en-US" altLang="zh-SG" sz="2400" dirty="0"/>
              <a:t>Horizontal emittance growth is very small.</a:t>
            </a:r>
          </a:p>
          <a:p>
            <a:r>
              <a:rPr lang="en-US" altLang="zh-SG" sz="2400" dirty="0"/>
              <a:t>Vertical emittance growth can be controlled by 8 skew quadrupoles and vertical dispersion correction.</a:t>
            </a:r>
            <a:endParaRPr lang="zh-SG" altLang="en-US" sz="2400" dirty="0"/>
          </a:p>
        </p:txBody>
      </p:sp>
      <p:sp>
        <p:nvSpPr>
          <p:cNvPr id="2" name="标题 1">
            <a:extLst>
              <a:ext uri="{FF2B5EF4-FFF2-40B4-BE49-F238E27FC236}">
                <a16:creationId xmlns:a16="http://schemas.microsoft.com/office/drawing/2014/main" xmlns="" id="{0293A49B-E8FB-4057-8206-3EC71D641E96}"/>
              </a:ext>
            </a:extLst>
          </p:cNvPr>
          <p:cNvSpPr>
            <a:spLocks noGrp="1"/>
          </p:cNvSpPr>
          <p:nvPr>
            <p:ph type="title"/>
          </p:nvPr>
        </p:nvSpPr>
        <p:spPr/>
        <p:txBody>
          <a:bodyPr/>
          <a:lstStyle/>
          <a:p>
            <a:pPr algn="ctr"/>
            <a:r>
              <a:rPr lang="en-US" altLang="zh-CN" sz="4000" b="1" dirty="0">
                <a:solidFill>
                  <a:srgbClr val="C00000"/>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Emittance</a:t>
            </a:r>
            <a:r>
              <a:rPr lang="zh-CN" altLang="en-US" b="1" dirty="0">
                <a:solidFill>
                  <a:srgbClr val="C00000"/>
                </a:solidFill>
                <a:latin typeface="宋体" panose="02010600030101010101" pitchFamily="2" charset="-122"/>
                <a:ea typeface="宋体" panose="02010600030101010101" pitchFamily="2" charset="-122"/>
              </a:rPr>
              <a:t> </a:t>
            </a:r>
            <a:r>
              <a:rPr lang="en-US" altLang="zh-CN" sz="4000" b="1" dirty="0">
                <a:solidFill>
                  <a:srgbClr val="C00000"/>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growth @120GeV</a:t>
            </a:r>
            <a:endParaRPr lang="zh-SG" altLang="en-US" sz="4000" b="1" dirty="0">
              <a:solidFill>
                <a:srgbClr val="C00000"/>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graphicFrame>
        <p:nvGraphicFramePr>
          <p:cNvPr id="5" name="表格 13">
            <a:extLst>
              <a:ext uri="{FF2B5EF4-FFF2-40B4-BE49-F238E27FC236}">
                <a16:creationId xmlns:a16="http://schemas.microsoft.com/office/drawing/2014/main" xmlns="" id="{69A3597E-C660-4191-A138-95318F0F5AFE}"/>
              </a:ext>
            </a:extLst>
          </p:cNvPr>
          <p:cNvGraphicFramePr>
            <a:graphicFrameLocks noGrp="1"/>
          </p:cNvGraphicFramePr>
          <p:nvPr/>
        </p:nvGraphicFramePr>
        <p:xfrm>
          <a:off x="1631504" y="4437112"/>
          <a:ext cx="8344025" cy="1483360"/>
        </p:xfrm>
        <a:graphic>
          <a:graphicData uri="http://schemas.openxmlformats.org/drawingml/2006/table">
            <a:tbl>
              <a:tblPr firstRow="1" bandRow="1">
                <a:tableStyleId>{5940675A-B579-460E-94D1-54222C63F5DA}</a:tableStyleId>
              </a:tblPr>
              <a:tblGrid>
                <a:gridCol w="1552358">
                  <a:extLst>
                    <a:ext uri="{9D8B030D-6E8A-4147-A177-3AD203B41FA5}">
                      <a16:colId xmlns:a16="http://schemas.microsoft.com/office/drawing/2014/main" xmlns="" val="1053414349"/>
                    </a:ext>
                  </a:extLst>
                </a:gridCol>
                <a:gridCol w="1832018">
                  <a:extLst>
                    <a:ext uri="{9D8B030D-6E8A-4147-A177-3AD203B41FA5}">
                      <a16:colId xmlns:a16="http://schemas.microsoft.com/office/drawing/2014/main" xmlns="" val="4277330943"/>
                    </a:ext>
                  </a:extLst>
                </a:gridCol>
                <a:gridCol w="1224136">
                  <a:extLst>
                    <a:ext uri="{9D8B030D-6E8A-4147-A177-3AD203B41FA5}">
                      <a16:colId xmlns:a16="http://schemas.microsoft.com/office/drawing/2014/main" xmlns="" val="1904630150"/>
                    </a:ext>
                  </a:extLst>
                </a:gridCol>
                <a:gridCol w="1296144">
                  <a:extLst>
                    <a:ext uri="{9D8B030D-6E8A-4147-A177-3AD203B41FA5}">
                      <a16:colId xmlns:a16="http://schemas.microsoft.com/office/drawing/2014/main" xmlns="" val="1890765972"/>
                    </a:ext>
                  </a:extLst>
                </a:gridCol>
                <a:gridCol w="1191839">
                  <a:extLst>
                    <a:ext uri="{9D8B030D-6E8A-4147-A177-3AD203B41FA5}">
                      <a16:colId xmlns:a16="http://schemas.microsoft.com/office/drawing/2014/main" xmlns="" val="4201920545"/>
                    </a:ext>
                  </a:extLst>
                </a:gridCol>
                <a:gridCol w="1247530">
                  <a:extLst>
                    <a:ext uri="{9D8B030D-6E8A-4147-A177-3AD203B41FA5}">
                      <a16:colId xmlns:a16="http://schemas.microsoft.com/office/drawing/2014/main" xmlns="" val="2604954366"/>
                    </a:ext>
                  </a:extLst>
                </a:gridCol>
              </a:tblGrid>
              <a:tr h="370840">
                <a:tc gridSpan="2">
                  <a:txBody>
                    <a:bodyPr/>
                    <a:lstStyle/>
                    <a:p>
                      <a:r>
                        <a:rPr lang="en-US" altLang="zh-SG" dirty="0"/>
                        <a:t>Trans. offset of com. Dipole (RMS)</a:t>
                      </a:r>
                      <a:endParaRPr lang="zh-SG" altLang="en-US" dirty="0"/>
                    </a:p>
                  </a:txBody>
                  <a:tcPr/>
                </a:tc>
                <a:tc hMerge="1">
                  <a:txBody>
                    <a:bodyPr/>
                    <a:lstStyle/>
                    <a:p>
                      <a:endParaRPr lang="zh-SG" altLang="en-US"/>
                    </a:p>
                  </a:txBody>
                  <a:tcPr/>
                </a:tc>
                <a:tc>
                  <a:txBody>
                    <a:bodyPr/>
                    <a:lstStyle/>
                    <a:p>
                      <a:pPr algn="ctr"/>
                      <a:r>
                        <a:rPr lang="en-US" altLang="zh-SG" dirty="0"/>
                        <a:t>100um</a:t>
                      </a:r>
                      <a:endParaRPr lang="zh-SG" altLang="en-US" dirty="0"/>
                    </a:p>
                  </a:txBody>
                  <a:tcPr anchor="ctr"/>
                </a:tc>
                <a:tc>
                  <a:txBody>
                    <a:bodyPr/>
                    <a:lstStyle/>
                    <a:p>
                      <a:pPr algn="ctr"/>
                      <a:r>
                        <a:rPr lang="en-US" altLang="zh-SG" dirty="0"/>
                        <a:t>300um</a:t>
                      </a:r>
                      <a:endParaRPr lang="zh-SG" altLang="en-US" dirty="0"/>
                    </a:p>
                  </a:txBody>
                  <a:tcPr anchor="ctr"/>
                </a:tc>
                <a:tc>
                  <a:txBody>
                    <a:bodyPr/>
                    <a:lstStyle/>
                    <a:p>
                      <a:pPr algn="ctr"/>
                      <a:r>
                        <a:rPr lang="en-US" altLang="zh-SG" dirty="0"/>
                        <a:t>400um</a:t>
                      </a:r>
                      <a:endParaRPr lang="zh-SG" altLang="en-US" dirty="0"/>
                    </a:p>
                  </a:txBody>
                  <a:tcPr anchor="ctr"/>
                </a:tc>
                <a:tc>
                  <a:txBody>
                    <a:bodyPr/>
                    <a:lstStyle/>
                    <a:p>
                      <a:pPr algn="ctr"/>
                      <a:r>
                        <a:rPr lang="en-US" altLang="zh-SG" dirty="0"/>
                        <a:t>500um</a:t>
                      </a:r>
                      <a:endParaRPr lang="zh-SG" altLang="en-US" dirty="0"/>
                    </a:p>
                  </a:txBody>
                  <a:tcPr anchor="ctr"/>
                </a:tc>
                <a:extLst>
                  <a:ext uri="{0D108BD9-81ED-4DB2-BD59-A6C34878D82A}">
                    <a16:rowId xmlns:a16="http://schemas.microsoft.com/office/drawing/2014/main" xmlns="" val="369761510"/>
                  </a:ext>
                </a:extLst>
              </a:tr>
              <a:tr h="370840">
                <a:tc gridSpan="2">
                  <a:txBody>
                    <a:bodyPr/>
                    <a:lstStyle/>
                    <a:p>
                      <a:r>
                        <a:rPr lang="en-US" altLang="zh-SG" dirty="0"/>
                        <a:t>Hor. Emit. growth (%)</a:t>
                      </a:r>
                      <a:endParaRPr lang="zh-SG" altLang="en-US" dirty="0"/>
                    </a:p>
                  </a:txBody>
                  <a:tcPr anchor="ctr"/>
                </a:tc>
                <a:tc hMerge="1">
                  <a:txBody>
                    <a:bodyPr/>
                    <a:lstStyle/>
                    <a:p>
                      <a:endParaRPr lang="zh-SG" altLang="en-US"/>
                    </a:p>
                  </a:txBody>
                  <a:tcPr/>
                </a:tc>
                <a:tc>
                  <a:txBody>
                    <a:bodyPr/>
                    <a:lstStyle/>
                    <a:p>
                      <a:pPr algn="ctr"/>
                      <a:r>
                        <a:rPr lang="en-US" altLang="zh-SG" dirty="0"/>
                        <a:t>&lt;0.5</a:t>
                      </a:r>
                      <a:endParaRPr lang="zh-SG" altLang="en-US" dirty="0"/>
                    </a:p>
                  </a:txBody>
                  <a:tcPr anchor="ctr"/>
                </a:tc>
                <a:tc>
                  <a:txBody>
                    <a:bodyPr/>
                    <a:lstStyle/>
                    <a:p>
                      <a:pPr algn="ctr"/>
                      <a:r>
                        <a:rPr lang="en-US" altLang="zh-SG" dirty="0"/>
                        <a:t>&lt;0.8</a:t>
                      </a:r>
                      <a:endParaRPr lang="zh-SG"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SG" dirty="0"/>
                        <a:t>&lt;1.5</a:t>
                      </a:r>
                      <a:endParaRPr lang="zh-SG" altLang="en-US" dirty="0"/>
                    </a:p>
                  </a:txBody>
                  <a:tcPr anchor="ctr"/>
                </a:tc>
                <a:tc>
                  <a:txBody>
                    <a:bodyPr/>
                    <a:lstStyle/>
                    <a:p>
                      <a:pPr algn="ctr"/>
                      <a:r>
                        <a:rPr lang="en-US" altLang="zh-SG" dirty="0"/>
                        <a:t>&lt;2</a:t>
                      </a:r>
                      <a:endParaRPr lang="zh-SG" altLang="en-US" dirty="0"/>
                    </a:p>
                  </a:txBody>
                  <a:tcPr anchor="ctr"/>
                </a:tc>
                <a:extLst>
                  <a:ext uri="{0D108BD9-81ED-4DB2-BD59-A6C34878D82A}">
                    <a16:rowId xmlns:a16="http://schemas.microsoft.com/office/drawing/2014/main" xmlns="" val="3198161977"/>
                  </a:ext>
                </a:extLst>
              </a:tr>
              <a:tr h="370840">
                <a:tc rowSpan="2">
                  <a:txBody>
                    <a:bodyPr/>
                    <a:lstStyle/>
                    <a:p>
                      <a:r>
                        <a:rPr lang="en-US" altLang="zh-SG" dirty="0"/>
                        <a:t>Coupling (%)</a:t>
                      </a:r>
                      <a:endParaRPr lang="zh-SG" altLang="en-US" dirty="0"/>
                    </a:p>
                  </a:txBody>
                  <a:tcPr anchor="ctr"/>
                </a:tc>
                <a:tc>
                  <a:txBody>
                    <a:bodyPr/>
                    <a:lstStyle/>
                    <a:p>
                      <a:r>
                        <a:rPr lang="en-US" altLang="zh-SG" sz="1200" dirty="0"/>
                        <a:t>w/o coupling correction</a:t>
                      </a:r>
                      <a:endParaRPr lang="zh-SG" altLang="en-US" sz="1200" dirty="0"/>
                    </a:p>
                  </a:txBody>
                  <a:tcPr anchor="ctr"/>
                </a:tc>
                <a:tc>
                  <a:txBody>
                    <a:bodyPr/>
                    <a:lstStyle/>
                    <a:p>
                      <a:pPr algn="ctr"/>
                      <a:r>
                        <a:rPr lang="en-US" altLang="zh-SG" dirty="0"/>
                        <a:t>0.59</a:t>
                      </a:r>
                      <a:endParaRPr lang="zh-SG" altLang="en-US" dirty="0"/>
                    </a:p>
                  </a:txBody>
                  <a:tcPr anchor="ctr"/>
                </a:tc>
                <a:tc>
                  <a:txBody>
                    <a:bodyPr/>
                    <a:lstStyle/>
                    <a:p>
                      <a:pPr algn="ctr"/>
                      <a:r>
                        <a:rPr lang="en-US" altLang="zh-SG" dirty="0"/>
                        <a:t>0.98</a:t>
                      </a:r>
                      <a:endParaRPr lang="zh-SG" altLang="en-US" dirty="0"/>
                    </a:p>
                  </a:txBody>
                  <a:tcPr anchor="ctr"/>
                </a:tc>
                <a:tc>
                  <a:txBody>
                    <a:bodyPr/>
                    <a:lstStyle/>
                    <a:p>
                      <a:pPr algn="ctr"/>
                      <a:r>
                        <a:rPr lang="en-US" altLang="zh-SG" dirty="0"/>
                        <a:t>1.24</a:t>
                      </a:r>
                      <a:endParaRPr lang="zh-SG" altLang="en-US" dirty="0"/>
                    </a:p>
                  </a:txBody>
                  <a:tcPr anchor="ctr"/>
                </a:tc>
                <a:tc>
                  <a:txBody>
                    <a:bodyPr/>
                    <a:lstStyle/>
                    <a:p>
                      <a:pPr algn="ctr"/>
                      <a:r>
                        <a:rPr lang="en-US" altLang="zh-SG" dirty="0"/>
                        <a:t>1.30</a:t>
                      </a:r>
                      <a:endParaRPr lang="zh-SG" altLang="en-US" dirty="0"/>
                    </a:p>
                  </a:txBody>
                  <a:tcPr anchor="ctr"/>
                </a:tc>
                <a:extLst>
                  <a:ext uri="{0D108BD9-81ED-4DB2-BD59-A6C34878D82A}">
                    <a16:rowId xmlns:a16="http://schemas.microsoft.com/office/drawing/2014/main" xmlns="" val="2670098727"/>
                  </a:ext>
                </a:extLst>
              </a:tr>
              <a:tr h="370840">
                <a:tc vMerge="1">
                  <a:txBody>
                    <a:bodyPr/>
                    <a:lstStyle/>
                    <a:p>
                      <a:r>
                        <a:rPr lang="en-US" altLang="zh-SG" dirty="0"/>
                        <a:t>Coupling (%)</a:t>
                      </a:r>
                      <a:endParaRPr lang="zh-SG"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SG" sz="1200" dirty="0"/>
                        <a:t>w coupling correction</a:t>
                      </a:r>
                      <a:endParaRPr lang="zh-SG" altLang="en-US" sz="1200" dirty="0"/>
                    </a:p>
                  </a:txBody>
                  <a:tcPr anchor="ctr"/>
                </a:tc>
                <a:tc>
                  <a:txBody>
                    <a:bodyPr/>
                    <a:lstStyle/>
                    <a:p>
                      <a:pPr algn="ctr"/>
                      <a:endParaRPr lang="zh-SG" altLang="en-US" dirty="0"/>
                    </a:p>
                  </a:txBody>
                  <a:tcPr anchor="ctr"/>
                </a:tc>
                <a:tc>
                  <a:txBody>
                    <a:bodyPr/>
                    <a:lstStyle/>
                    <a:p>
                      <a:pPr algn="ctr"/>
                      <a:r>
                        <a:rPr lang="en-US" altLang="zh-SG" dirty="0"/>
                        <a:t>0.57</a:t>
                      </a:r>
                      <a:endParaRPr lang="zh-SG" altLang="en-US" dirty="0"/>
                    </a:p>
                  </a:txBody>
                  <a:tcPr anchor="ctr"/>
                </a:tc>
                <a:tc>
                  <a:txBody>
                    <a:bodyPr/>
                    <a:lstStyle/>
                    <a:p>
                      <a:pPr algn="ctr"/>
                      <a:r>
                        <a:rPr lang="en-US" altLang="zh-SG" dirty="0"/>
                        <a:t>0.89</a:t>
                      </a:r>
                      <a:endParaRPr lang="zh-SG" altLang="en-US" dirty="0"/>
                    </a:p>
                  </a:txBody>
                  <a:tcPr anchor="ctr"/>
                </a:tc>
                <a:tc>
                  <a:txBody>
                    <a:bodyPr/>
                    <a:lstStyle/>
                    <a:p>
                      <a:pPr algn="ctr"/>
                      <a:r>
                        <a:rPr lang="en-US" altLang="zh-SG" dirty="0"/>
                        <a:t>1.08</a:t>
                      </a:r>
                      <a:endParaRPr lang="zh-SG" altLang="en-US" dirty="0"/>
                    </a:p>
                  </a:txBody>
                  <a:tcPr anchor="ctr"/>
                </a:tc>
                <a:extLst>
                  <a:ext uri="{0D108BD9-81ED-4DB2-BD59-A6C34878D82A}">
                    <a16:rowId xmlns:a16="http://schemas.microsoft.com/office/drawing/2014/main" xmlns="" val="4059377886"/>
                  </a:ext>
                </a:extLst>
              </a:tr>
            </a:tbl>
          </a:graphicData>
        </a:graphic>
      </p:graphicFrame>
      <p:sp>
        <p:nvSpPr>
          <p:cNvPr id="15" name="文本框 14">
            <a:extLst>
              <a:ext uri="{FF2B5EF4-FFF2-40B4-BE49-F238E27FC236}">
                <a16:creationId xmlns:a16="http://schemas.microsoft.com/office/drawing/2014/main" xmlns="" id="{B273A14F-844B-43BB-BD6C-3589373FD017}"/>
              </a:ext>
            </a:extLst>
          </p:cNvPr>
          <p:cNvSpPr txBox="1"/>
          <p:nvPr/>
        </p:nvSpPr>
        <p:spPr>
          <a:xfrm>
            <a:off x="1631504" y="3717032"/>
            <a:ext cx="4320480" cy="369332"/>
          </a:xfrm>
          <a:prstGeom prst="rect">
            <a:avLst/>
          </a:prstGeom>
          <a:noFill/>
        </p:spPr>
        <p:txBody>
          <a:bodyPr wrap="square" rtlCol="0">
            <a:spAutoFit/>
          </a:bodyPr>
          <a:lstStyle/>
          <a:p>
            <a:r>
              <a:rPr lang="en-US" altLang="zh-SG" b="1" dirty="0">
                <a:solidFill>
                  <a:srgbClr val="003399"/>
                </a:solidFill>
                <a:latin typeface="Times New Roman" panose="02020603050405020304" pitchFamily="18" charset="0"/>
                <a:cs typeface="Times New Roman" panose="02020603050405020304" pitchFamily="18" charset="0"/>
              </a:rPr>
              <a:t>- Coupling design goal:  </a:t>
            </a:r>
            <a:r>
              <a:rPr lang="en-US" altLang="zh-SG" b="1" dirty="0">
                <a:solidFill>
                  <a:srgbClr val="003399"/>
                </a:solidFill>
                <a:latin typeface="Times New Roman" panose="02020603050405020304" pitchFamily="18" charset="0"/>
                <a:cs typeface="Times New Roman" panose="02020603050405020304" pitchFamily="18" charset="0"/>
                <a:sym typeface="Symbol" panose="05050102010706020507" pitchFamily="18" charset="2"/>
              </a:rPr>
              <a:t> 1%</a:t>
            </a:r>
            <a:endParaRPr lang="zh-SG" altLang="en-US" b="1" dirty="0">
              <a:solidFill>
                <a:srgbClr val="003399"/>
              </a:solidFill>
              <a:latin typeface="Times New Roman" panose="02020603050405020304" pitchFamily="18" charset="0"/>
              <a:cs typeface="Times New Roman" panose="02020603050405020304" pitchFamily="18" charset="0"/>
            </a:endParaRPr>
          </a:p>
        </p:txBody>
      </p:sp>
      <p:sp>
        <p:nvSpPr>
          <p:cNvPr id="4" name="页脚占位符 3">
            <a:extLst>
              <a:ext uri="{FF2B5EF4-FFF2-40B4-BE49-F238E27FC236}">
                <a16:creationId xmlns:a16="http://schemas.microsoft.com/office/drawing/2014/main" xmlns="" id="{FA8D43CB-4B4E-41EA-9572-2F210C574B0C}"/>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sp>
        <p:nvSpPr>
          <p:cNvPr id="6" name="灯片编号占位符 5">
            <a:extLst>
              <a:ext uri="{FF2B5EF4-FFF2-40B4-BE49-F238E27FC236}">
                <a16:creationId xmlns:a16="http://schemas.microsoft.com/office/drawing/2014/main" xmlns="" id="{6240D58A-21C5-471B-9995-8DCF9E1B3115}"/>
              </a:ext>
            </a:extLst>
          </p:cNvPr>
          <p:cNvSpPr>
            <a:spLocks noGrp="1"/>
          </p:cNvSpPr>
          <p:nvPr>
            <p:ph type="sldNum" sz="quarter" idx="12"/>
          </p:nvPr>
        </p:nvSpPr>
        <p:spPr/>
        <p:txBody>
          <a:bodyPr/>
          <a:lstStyle/>
          <a:p>
            <a:fld id="{F15E9139-A00B-4B2A-98A6-095DC08F1345}" type="slidenum">
              <a:rPr lang="zh-CN" altLang="en-US" smtClean="0"/>
              <a:pPr/>
              <a:t>15</a:t>
            </a:fld>
            <a:endParaRPr lang="zh-CN" altLang="en-US"/>
          </a:p>
        </p:txBody>
      </p:sp>
      <p:sp>
        <p:nvSpPr>
          <p:cNvPr id="8" name="文本框 7"/>
          <p:cNvSpPr txBox="1"/>
          <p:nvPr/>
        </p:nvSpPr>
        <p:spPr>
          <a:xfrm>
            <a:off x="10344472" y="1032991"/>
            <a:ext cx="2063552" cy="307777"/>
          </a:xfrm>
          <a:prstGeom prst="rect">
            <a:avLst/>
          </a:prstGeom>
          <a:noFill/>
        </p:spPr>
        <p:txBody>
          <a:bodyPr wrap="square" rtlCol="0">
            <a:spAutoFit/>
          </a:bodyPr>
          <a:lstStyle/>
          <a:p>
            <a:r>
              <a:rPr lang="en-US" altLang="zh-CN" sz="1400" dirty="0" err="1" smtClean="0"/>
              <a:t>Daheng</a:t>
            </a:r>
            <a:r>
              <a:rPr lang="en-US" altLang="zh-CN" sz="1400" dirty="0" smtClean="0"/>
              <a:t> Ji, Dou Wang</a:t>
            </a:r>
            <a:endParaRPr lang="zh-CN" altLang="en-US" sz="1400" dirty="0"/>
          </a:p>
        </p:txBody>
      </p:sp>
    </p:spTree>
    <p:extLst>
      <p:ext uri="{BB962C8B-B14F-4D97-AF65-F5344CB8AC3E}">
        <p14:creationId xmlns:p14="http://schemas.microsoft.com/office/powerpoint/2010/main" val="814759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xmlns="" id="{DB7BEC72-2E41-400C-A1B8-7167227AFE7E}"/>
              </a:ext>
            </a:extLst>
          </p:cNvPr>
          <p:cNvSpPr>
            <a:spLocks noGrp="1"/>
          </p:cNvSpPr>
          <p:nvPr>
            <p:ph idx="1"/>
          </p:nvPr>
        </p:nvSpPr>
        <p:spPr>
          <a:xfrm>
            <a:off x="551384" y="1258168"/>
            <a:ext cx="10972800" cy="1711091"/>
          </a:xfrm>
        </p:spPr>
        <p:txBody>
          <a:bodyPr/>
          <a:lstStyle/>
          <a:p>
            <a:r>
              <a:rPr lang="en-US" altLang="zh-SG" sz="2400" dirty="0"/>
              <a:t>Requirements from accelerator physics</a:t>
            </a:r>
            <a:r>
              <a:rPr lang="zh-SG" altLang="en-US" sz="2400" dirty="0"/>
              <a:t> </a:t>
            </a:r>
            <a:endParaRPr lang="en-US" altLang="zh-SG" sz="2400" dirty="0"/>
          </a:p>
          <a:p>
            <a:pPr marL="1255713" indent="-266700">
              <a:spcAft>
                <a:spcPts val="1200"/>
              </a:spcAft>
              <a:buFont typeface="Wingdings" panose="05000000000000000000" pitchFamily="2" charset="2"/>
              <a:buChar char="ü"/>
            </a:pPr>
            <a:r>
              <a:rPr lang="en-US" altLang="zh-SG" sz="1800" dirty="0">
                <a:cs typeface="Arial" panose="020B0604020202020204" pitchFamily="34" charset="0"/>
              </a:rPr>
              <a:t> Offset of Integrated </a:t>
            </a:r>
            <a:r>
              <a:rPr lang="en-US" altLang="zh-SG" sz="1800" dirty="0" err="1">
                <a:cs typeface="Arial" panose="020B0604020202020204" pitchFamily="34" charset="0"/>
              </a:rPr>
              <a:t>sextupole</a:t>
            </a:r>
            <a:r>
              <a:rPr lang="en-US" altLang="zh-SG" sz="1800" dirty="0">
                <a:cs typeface="Arial" panose="020B0604020202020204" pitchFamily="34" charset="0"/>
              </a:rPr>
              <a:t> center (RMS): </a:t>
            </a:r>
            <a:r>
              <a:rPr lang="en-US" altLang="zh-SG" sz="1800" dirty="0">
                <a:cs typeface="Arial" panose="020B0604020202020204" pitchFamily="34" charset="0"/>
                <a:sym typeface="Symbol" panose="05050102010706020507" pitchFamily="18" charset="2"/>
              </a:rPr>
              <a:t> 150um</a:t>
            </a:r>
            <a:r>
              <a:rPr lang="en-US" altLang="zh-CN" sz="1800" dirty="0">
                <a:cs typeface="Arial" panose="020B0604020202020204" pitchFamily="34" charset="0"/>
                <a:sym typeface="Symbol" panose="05050102010706020507" pitchFamily="18" charset="2"/>
              </a:rPr>
              <a:t> (Horizontal) /</a:t>
            </a:r>
            <a:r>
              <a:rPr lang="en-US" altLang="zh-SG" sz="1800" dirty="0">
                <a:cs typeface="Arial" panose="020B0604020202020204" pitchFamily="34" charset="0"/>
                <a:sym typeface="Symbol" panose="05050102010706020507" pitchFamily="18" charset="2"/>
              </a:rPr>
              <a:t> 150um</a:t>
            </a:r>
            <a:r>
              <a:rPr lang="zh-CN" altLang="en-US" sz="1800" dirty="0">
                <a:cs typeface="Arial" panose="020B0604020202020204" pitchFamily="34" charset="0"/>
                <a:sym typeface="Symbol" panose="05050102010706020507" pitchFamily="18" charset="2"/>
              </a:rPr>
              <a:t>（</a:t>
            </a:r>
            <a:r>
              <a:rPr lang="en-US" altLang="zh-CN" sz="1800" dirty="0">
                <a:cs typeface="Arial" panose="020B0604020202020204" pitchFamily="34" charset="0"/>
                <a:sym typeface="Symbol" panose="05050102010706020507" pitchFamily="18" charset="2"/>
              </a:rPr>
              <a:t>Vertical)</a:t>
            </a:r>
            <a:endParaRPr lang="en-US" altLang="zh-SG" sz="1800" dirty="0">
              <a:cs typeface="Arial" panose="020B0604020202020204" pitchFamily="34" charset="0"/>
              <a:sym typeface="Symbol" panose="05050102010706020507" pitchFamily="18" charset="2"/>
            </a:endParaRPr>
          </a:p>
          <a:p>
            <a:pPr marL="1255713" indent="-266700">
              <a:spcAft>
                <a:spcPts val="1200"/>
              </a:spcAft>
              <a:buFont typeface="Wingdings" panose="05000000000000000000" pitchFamily="2" charset="2"/>
              <a:buChar char="ü"/>
            </a:pPr>
            <a:r>
              <a:rPr lang="en-US" altLang="zh-SG" sz="1800" dirty="0">
                <a:cs typeface="Arial" panose="020B0604020202020204" pitchFamily="34" charset="0"/>
              </a:rPr>
              <a:t> Magnet straightness along z (MAX): </a:t>
            </a:r>
            <a:r>
              <a:rPr lang="en-US" altLang="zh-SG" sz="1800" dirty="0">
                <a:cs typeface="Arial" panose="020B0604020202020204" pitchFamily="34" charset="0"/>
                <a:sym typeface="Symbol" panose="05050102010706020507" pitchFamily="18" charset="2"/>
              </a:rPr>
              <a:t> 1.5</a:t>
            </a:r>
            <a:r>
              <a:rPr lang="en-US" altLang="zh-CN" sz="1800" dirty="0">
                <a:cs typeface="Arial" panose="020B0604020202020204" pitchFamily="34" charset="0"/>
                <a:sym typeface="Symbol" panose="05050102010706020507" pitchFamily="18" charset="2"/>
              </a:rPr>
              <a:t>mm</a:t>
            </a:r>
            <a:r>
              <a:rPr lang="zh-CN" altLang="en-US" sz="1800" dirty="0">
                <a:cs typeface="Arial" panose="020B0604020202020204" pitchFamily="34" charset="0"/>
                <a:sym typeface="Symbol" panose="05050102010706020507" pitchFamily="18" charset="2"/>
              </a:rPr>
              <a:t>（</a:t>
            </a:r>
            <a:r>
              <a:rPr lang="en-US" altLang="zh-CN" sz="1800" dirty="0">
                <a:cs typeface="Arial" panose="020B0604020202020204" pitchFamily="34" charset="0"/>
                <a:sym typeface="Symbol" panose="05050102010706020507" pitchFamily="18" charset="2"/>
              </a:rPr>
              <a:t>Horizontal) /</a:t>
            </a:r>
            <a:r>
              <a:rPr lang="en-US" altLang="zh-SG" sz="1800" dirty="0">
                <a:cs typeface="Arial" panose="020B0604020202020204" pitchFamily="34" charset="0"/>
                <a:sym typeface="Symbol" panose="05050102010706020507" pitchFamily="18" charset="2"/>
              </a:rPr>
              <a:t> 1.0</a:t>
            </a:r>
            <a:r>
              <a:rPr lang="en-US" altLang="zh-CN" sz="1800" dirty="0">
                <a:cs typeface="Arial" panose="020B0604020202020204" pitchFamily="34" charset="0"/>
                <a:sym typeface="Symbol" panose="05050102010706020507" pitchFamily="18" charset="2"/>
              </a:rPr>
              <a:t>mm</a:t>
            </a:r>
            <a:r>
              <a:rPr lang="zh-CN" altLang="en-US" sz="1800" dirty="0">
                <a:cs typeface="Arial" panose="020B0604020202020204" pitchFamily="34" charset="0"/>
                <a:sym typeface="Symbol" panose="05050102010706020507" pitchFamily="18" charset="2"/>
              </a:rPr>
              <a:t>（</a:t>
            </a:r>
            <a:r>
              <a:rPr lang="en-US" altLang="zh-CN" sz="1800" dirty="0">
                <a:cs typeface="Arial" panose="020B0604020202020204" pitchFamily="34" charset="0"/>
                <a:sym typeface="Symbol" panose="05050102010706020507" pitchFamily="18" charset="2"/>
              </a:rPr>
              <a:t>Vertical)</a:t>
            </a:r>
            <a:endParaRPr lang="en-US" altLang="zh-SG" sz="1800" dirty="0">
              <a:cs typeface="Arial" panose="020B0604020202020204" pitchFamily="34" charset="0"/>
            </a:endParaRPr>
          </a:p>
        </p:txBody>
      </p:sp>
      <p:sp>
        <p:nvSpPr>
          <p:cNvPr id="3" name="标题 2">
            <a:extLst>
              <a:ext uri="{FF2B5EF4-FFF2-40B4-BE49-F238E27FC236}">
                <a16:creationId xmlns:a16="http://schemas.microsoft.com/office/drawing/2014/main" xmlns="" id="{FF7D81C3-DA57-4967-8ED5-56DB9CF6BD6F}"/>
              </a:ext>
            </a:extLst>
          </p:cNvPr>
          <p:cNvSpPr>
            <a:spLocks noGrp="1"/>
          </p:cNvSpPr>
          <p:nvPr>
            <p:ph type="title"/>
          </p:nvPr>
        </p:nvSpPr>
        <p:spPr/>
        <p:txBody>
          <a:bodyPr>
            <a:normAutofit/>
          </a:bodyPr>
          <a:lstStyle/>
          <a:p>
            <a:pPr algn="ctr"/>
            <a:r>
              <a:rPr lang="en-US" altLang="zh-SG" sz="3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Comparison between requirements and achievement</a:t>
            </a:r>
            <a:endParaRPr lang="zh-SG" altLang="en-US" sz="3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页脚占位符 3">
            <a:extLst>
              <a:ext uri="{FF2B5EF4-FFF2-40B4-BE49-F238E27FC236}">
                <a16:creationId xmlns:a16="http://schemas.microsoft.com/office/drawing/2014/main" xmlns="" id="{3A51E789-D950-4F6F-839B-D6CF4D323983}"/>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sp>
        <p:nvSpPr>
          <p:cNvPr id="7" name="内容占位符 1">
            <a:extLst>
              <a:ext uri="{FF2B5EF4-FFF2-40B4-BE49-F238E27FC236}">
                <a16:creationId xmlns:a16="http://schemas.microsoft.com/office/drawing/2014/main" xmlns="" id="{C3A93B06-FD3E-4417-B5FB-BEFBB07AEF18}"/>
              </a:ext>
            </a:extLst>
          </p:cNvPr>
          <p:cNvSpPr txBox="1">
            <a:spLocks/>
          </p:cNvSpPr>
          <p:nvPr/>
        </p:nvSpPr>
        <p:spPr>
          <a:xfrm>
            <a:off x="623392" y="3128953"/>
            <a:ext cx="10972800" cy="1080120"/>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SG" sz="2400" dirty="0"/>
              <a:t>Status of magnet production</a:t>
            </a:r>
          </a:p>
          <a:p>
            <a:pPr marL="1255713" indent="-266700">
              <a:spcAft>
                <a:spcPts val="1200"/>
              </a:spcAft>
              <a:buFont typeface="Wingdings" pitchFamily="2" charset="2"/>
              <a:buChar char="ü"/>
            </a:pPr>
            <a:r>
              <a:rPr lang="en-US" altLang="zh-SG" sz="1800" dirty="0">
                <a:cs typeface="Arial" panose="020B0604020202020204" pitchFamily="34" charset="0"/>
              </a:rPr>
              <a:t>Magnet straightness along z (MAX): </a:t>
            </a:r>
            <a:r>
              <a:rPr lang="en-US" altLang="zh-SG" sz="1800" dirty="0">
                <a:cs typeface="Arial" panose="020B0604020202020204" pitchFamily="34" charset="0"/>
                <a:sym typeface="Symbol" panose="05050102010706020507" pitchFamily="18" charset="2"/>
              </a:rPr>
              <a:t> 1.5</a:t>
            </a:r>
            <a:r>
              <a:rPr lang="en-US" altLang="zh-CN" sz="1800" dirty="0">
                <a:cs typeface="Arial" panose="020B0604020202020204" pitchFamily="34" charset="0"/>
                <a:sym typeface="Symbol" panose="05050102010706020507" pitchFamily="18" charset="2"/>
              </a:rPr>
              <a:t>mm</a:t>
            </a:r>
            <a:r>
              <a:rPr lang="zh-CN" altLang="en-US" sz="1800" dirty="0">
                <a:cs typeface="Arial" panose="020B0604020202020204" pitchFamily="34" charset="0"/>
                <a:sym typeface="Symbol" panose="05050102010706020507" pitchFamily="18" charset="2"/>
              </a:rPr>
              <a:t>（</a:t>
            </a:r>
            <a:r>
              <a:rPr lang="en-US" altLang="zh-CN" sz="1800" dirty="0">
                <a:cs typeface="Arial" panose="020B0604020202020204" pitchFamily="34" charset="0"/>
                <a:sym typeface="Symbol" panose="05050102010706020507" pitchFamily="18" charset="2"/>
              </a:rPr>
              <a:t>Horizontal) /</a:t>
            </a:r>
            <a:r>
              <a:rPr lang="en-US" altLang="zh-SG" sz="1800" dirty="0">
                <a:cs typeface="Arial" panose="020B0604020202020204" pitchFamily="34" charset="0"/>
                <a:sym typeface="Symbol" panose="05050102010706020507" pitchFamily="18" charset="2"/>
              </a:rPr>
              <a:t> 0.2</a:t>
            </a:r>
            <a:r>
              <a:rPr lang="en-US" altLang="zh-CN" sz="1800" dirty="0">
                <a:cs typeface="Arial" panose="020B0604020202020204" pitchFamily="34" charset="0"/>
                <a:sym typeface="Symbol" panose="05050102010706020507" pitchFamily="18" charset="2"/>
              </a:rPr>
              <a:t>mm</a:t>
            </a:r>
            <a:r>
              <a:rPr lang="zh-CN" altLang="en-US" sz="1800" dirty="0">
                <a:cs typeface="Arial" panose="020B0604020202020204" pitchFamily="34" charset="0"/>
                <a:sym typeface="Symbol" panose="05050102010706020507" pitchFamily="18" charset="2"/>
              </a:rPr>
              <a:t>（</a:t>
            </a:r>
            <a:r>
              <a:rPr lang="en-US" altLang="zh-CN" sz="1800" dirty="0">
                <a:cs typeface="Arial" panose="020B0604020202020204" pitchFamily="34" charset="0"/>
                <a:sym typeface="Symbol" panose="05050102010706020507" pitchFamily="18" charset="2"/>
              </a:rPr>
              <a:t>Vertical)</a:t>
            </a:r>
            <a:endParaRPr lang="en-US" altLang="zh-SG" sz="1800" dirty="0">
              <a:cs typeface="Arial" panose="020B0604020202020204" pitchFamily="34" charset="0"/>
            </a:endParaRPr>
          </a:p>
        </p:txBody>
      </p:sp>
      <p:sp>
        <p:nvSpPr>
          <p:cNvPr id="8" name="内容占位符 1">
            <a:extLst>
              <a:ext uri="{FF2B5EF4-FFF2-40B4-BE49-F238E27FC236}">
                <a16:creationId xmlns:a16="http://schemas.microsoft.com/office/drawing/2014/main" xmlns="" id="{CCB1A665-D0A7-4274-8EB0-2AF1EC009A20}"/>
              </a:ext>
            </a:extLst>
          </p:cNvPr>
          <p:cNvSpPr txBox="1">
            <a:spLocks/>
          </p:cNvSpPr>
          <p:nvPr/>
        </p:nvSpPr>
        <p:spPr>
          <a:xfrm>
            <a:off x="623392" y="4753357"/>
            <a:ext cx="10972800" cy="1711091"/>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SG" sz="2400" dirty="0"/>
              <a:t>Status of alignment/installation</a:t>
            </a:r>
          </a:p>
          <a:p>
            <a:pPr marL="1255713" indent="-266700">
              <a:spcAft>
                <a:spcPts val="1200"/>
              </a:spcAft>
              <a:buFont typeface="Wingdings" pitchFamily="2" charset="2"/>
              <a:buChar char="ü"/>
            </a:pPr>
            <a:r>
              <a:rPr lang="en-US" altLang="zh-SG" sz="1800" dirty="0">
                <a:cs typeface="Arial" panose="020B0604020202020204" pitchFamily="34" charset="0"/>
              </a:rPr>
              <a:t> Offset of Integrated </a:t>
            </a:r>
            <a:r>
              <a:rPr lang="en-US" altLang="zh-SG" sz="1800" dirty="0" err="1">
                <a:cs typeface="Arial" panose="020B0604020202020204" pitchFamily="34" charset="0"/>
              </a:rPr>
              <a:t>sextupole</a:t>
            </a:r>
            <a:r>
              <a:rPr lang="en-US" altLang="zh-SG" sz="1800" dirty="0">
                <a:cs typeface="Arial" panose="020B0604020202020204" pitchFamily="34" charset="0"/>
              </a:rPr>
              <a:t> center (RMS): </a:t>
            </a:r>
            <a:r>
              <a:rPr lang="en-US" altLang="zh-SG" sz="1800" dirty="0">
                <a:cs typeface="Arial" panose="020B0604020202020204" pitchFamily="34" charset="0"/>
                <a:sym typeface="Symbol" panose="05050102010706020507" pitchFamily="18" charset="2"/>
              </a:rPr>
              <a:t> 100um </a:t>
            </a:r>
            <a:r>
              <a:rPr lang="en-US" altLang="zh-CN" sz="1800" dirty="0">
                <a:cs typeface="Arial" panose="020B0604020202020204" pitchFamily="34" charset="0"/>
                <a:sym typeface="Symbol" panose="05050102010706020507" pitchFamily="18" charset="2"/>
              </a:rPr>
              <a:t>(Horizontal) /</a:t>
            </a:r>
            <a:r>
              <a:rPr lang="en-US" altLang="zh-SG" sz="1800" dirty="0">
                <a:cs typeface="Arial" panose="020B0604020202020204" pitchFamily="34" charset="0"/>
                <a:sym typeface="Symbol" panose="05050102010706020507" pitchFamily="18" charset="2"/>
              </a:rPr>
              <a:t> 102um</a:t>
            </a:r>
            <a:r>
              <a:rPr lang="zh-CN" altLang="en-US" sz="1800" dirty="0">
                <a:cs typeface="Arial" panose="020B0604020202020204" pitchFamily="34" charset="0"/>
                <a:sym typeface="Symbol" panose="05050102010706020507" pitchFamily="18" charset="2"/>
              </a:rPr>
              <a:t>（</a:t>
            </a:r>
            <a:r>
              <a:rPr lang="en-US" altLang="zh-CN" sz="1800" dirty="0">
                <a:cs typeface="Arial" panose="020B0604020202020204" pitchFamily="34" charset="0"/>
                <a:sym typeface="Symbol" panose="05050102010706020507" pitchFamily="18" charset="2"/>
              </a:rPr>
              <a:t>Vertical)</a:t>
            </a:r>
            <a:endParaRPr lang="en-US" altLang="zh-SG" sz="1800" dirty="0">
              <a:cs typeface="Arial" panose="020B0604020202020204" pitchFamily="34" charset="0"/>
              <a:sym typeface="Symbol" panose="05050102010706020507" pitchFamily="18" charset="2"/>
            </a:endParaRPr>
          </a:p>
        </p:txBody>
      </p:sp>
      <p:sp>
        <p:nvSpPr>
          <p:cNvPr id="6" name="灯片编号占位符 5">
            <a:extLst>
              <a:ext uri="{FF2B5EF4-FFF2-40B4-BE49-F238E27FC236}">
                <a16:creationId xmlns:a16="http://schemas.microsoft.com/office/drawing/2014/main" xmlns="" id="{040BE193-B768-4907-BA3A-86ACAC31D336}"/>
              </a:ext>
            </a:extLst>
          </p:cNvPr>
          <p:cNvSpPr>
            <a:spLocks noGrp="1"/>
          </p:cNvSpPr>
          <p:nvPr>
            <p:ph type="sldNum" sz="quarter" idx="12"/>
          </p:nvPr>
        </p:nvSpPr>
        <p:spPr/>
        <p:txBody>
          <a:bodyPr/>
          <a:lstStyle/>
          <a:p>
            <a:fld id="{F15E9139-A00B-4B2A-98A6-095DC08F1345}" type="slidenum">
              <a:rPr lang="zh-CN" altLang="en-US" smtClean="0"/>
              <a:pPr/>
              <a:t>16</a:t>
            </a:fld>
            <a:endParaRPr lang="zh-CN" altLang="en-US"/>
          </a:p>
        </p:txBody>
      </p:sp>
    </p:spTree>
    <p:extLst>
      <p:ext uri="{BB962C8B-B14F-4D97-AF65-F5344CB8AC3E}">
        <p14:creationId xmlns:p14="http://schemas.microsoft.com/office/powerpoint/2010/main" val="379332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sz="4000" dirty="0">
                <a:solidFill>
                  <a:srgbClr val="C00000"/>
                </a:solidFill>
                <a:latin typeface="Arial" panose="020B0604020202020204" pitchFamily="34" charset="0"/>
                <a:ea typeface="+mj-ea"/>
                <a:cs typeface="Arial" panose="020B0604020202020204" pitchFamily="34" charset="0"/>
              </a:rPr>
              <a:t>Booster ramping &amp; injection scheme</a:t>
            </a:r>
          </a:p>
        </p:txBody>
      </p:sp>
      <p:pic>
        <p:nvPicPr>
          <p:cNvPr id="3" name="图片 2"/>
          <p:cNvPicPr>
            <a:picLocks noChangeAspect="1"/>
          </p:cNvPicPr>
          <p:nvPr/>
        </p:nvPicPr>
        <p:blipFill>
          <a:blip r:embed="rId2"/>
          <a:stretch>
            <a:fillRect/>
          </a:stretch>
        </p:blipFill>
        <p:spPr>
          <a:xfrm>
            <a:off x="2490640" y="5388742"/>
            <a:ext cx="4316342" cy="695004"/>
          </a:xfrm>
          <a:prstGeom prst="rect">
            <a:avLst/>
          </a:prstGeom>
        </p:spPr>
      </p:pic>
      <p:sp>
        <p:nvSpPr>
          <p:cNvPr id="4" name="文本框 3"/>
          <p:cNvSpPr txBox="1"/>
          <p:nvPr/>
        </p:nvSpPr>
        <p:spPr>
          <a:xfrm>
            <a:off x="7183694" y="5978003"/>
            <a:ext cx="1059126" cy="27699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200" dirty="0">
                <a:latin typeface="Times New Roman" panose="02020603050405020304" pitchFamily="18" charset="0"/>
                <a:cs typeface="Times New Roman" panose="02020603050405020304" pitchFamily="18" charset="0"/>
              </a:rPr>
              <a:t>3 cycles/beam</a:t>
            </a:r>
          </a:p>
        </p:txBody>
      </p:sp>
      <p:pic>
        <p:nvPicPr>
          <p:cNvPr id="5" name="图片 4"/>
          <p:cNvPicPr>
            <a:picLocks noChangeAspect="1"/>
          </p:cNvPicPr>
          <p:nvPr/>
        </p:nvPicPr>
        <p:blipFill>
          <a:blip r:embed="rId3"/>
          <a:stretch>
            <a:fillRect/>
          </a:stretch>
        </p:blipFill>
        <p:spPr>
          <a:xfrm>
            <a:off x="2328595" y="1393208"/>
            <a:ext cx="1519832" cy="760237"/>
          </a:xfrm>
          <a:prstGeom prst="rect">
            <a:avLst/>
          </a:prstGeom>
        </p:spPr>
      </p:pic>
      <p:sp>
        <p:nvSpPr>
          <p:cNvPr id="6" name="文本框 5"/>
          <p:cNvSpPr txBox="1"/>
          <p:nvPr/>
        </p:nvSpPr>
        <p:spPr>
          <a:xfrm>
            <a:off x="986816" y="1498099"/>
            <a:ext cx="670998"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tt</a:t>
            </a:r>
            <a:endParaRPr lang="en-US"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955021" y="2841194"/>
            <a:ext cx="112381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Higgs</a:t>
            </a:r>
          </a:p>
        </p:txBody>
      </p:sp>
      <p:sp>
        <p:nvSpPr>
          <p:cNvPr id="8" name="文本框 7"/>
          <p:cNvSpPr txBox="1"/>
          <p:nvPr/>
        </p:nvSpPr>
        <p:spPr>
          <a:xfrm>
            <a:off x="1040540" y="3998994"/>
            <a:ext cx="67099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a:t>
            </a:r>
          </a:p>
        </p:txBody>
      </p:sp>
      <p:sp>
        <p:nvSpPr>
          <p:cNvPr id="9" name="文本框 8"/>
          <p:cNvSpPr txBox="1"/>
          <p:nvPr/>
        </p:nvSpPr>
        <p:spPr>
          <a:xfrm>
            <a:off x="1060275" y="5433089"/>
            <a:ext cx="67099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Z</a:t>
            </a:r>
          </a:p>
        </p:txBody>
      </p:sp>
      <p:pic>
        <p:nvPicPr>
          <p:cNvPr id="10" name="图片 9"/>
          <p:cNvPicPr>
            <a:picLocks noChangeAspect="1"/>
          </p:cNvPicPr>
          <p:nvPr/>
        </p:nvPicPr>
        <p:blipFill>
          <a:blip r:embed="rId3"/>
          <a:stretch>
            <a:fillRect/>
          </a:stretch>
        </p:blipFill>
        <p:spPr>
          <a:xfrm>
            <a:off x="2402054" y="2598155"/>
            <a:ext cx="1519832" cy="760237"/>
          </a:xfrm>
          <a:prstGeom prst="rect">
            <a:avLst/>
          </a:prstGeom>
        </p:spPr>
      </p:pic>
      <p:pic>
        <p:nvPicPr>
          <p:cNvPr id="11" name="图片 10"/>
          <p:cNvPicPr>
            <a:picLocks noChangeAspect="1"/>
          </p:cNvPicPr>
          <p:nvPr/>
        </p:nvPicPr>
        <p:blipFill>
          <a:blip r:embed="rId3"/>
          <a:stretch>
            <a:fillRect/>
          </a:stretch>
        </p:blipFill>
        <p:spPr>
          <a:xfrm>
            <a:off x="2494152" y="3926995"/>
            <a:ext cx="1519832" cy="760237"/>
          </a:xfrm>
          <a:prstGeom prst="rect">
            <a:avLst/>
          </a:prstGeom>
        </p:spPr>
      </p:pic>
      <p:sp>
        <p:nvSpPr>
          <p:cNvPr id="12" name="文本框 11"/>
          <p:cNvSpPr txBox="1"/>
          <p:nvPr/>
        </p:nvSpPr>
        <p:spPr>
          <a:xfrm>
            <a:off x="4448159" y="4380544"/>
            <a:ext cx="1058030" cy="27699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200" dirty="0">
                <a:latin typeface="Times New Roman" panose="02020603050405020304" pitchFamily="18" charset="0"/>
                <a:cs typeface="Times New Roman" panose="02020603050405020304" pitchFamily="18" charset="0"/>
              </a:rPr>
              <a:t>1 cycles/beam</a:t>
            </a:r>
          </a:p>
        </p:txBody>
      </p:sp>
      <p:sp>
        <p:nvSpPr>
          <p:cNvPr id="13" name="文本框 12"/>
          <p:cNvSpPr txBox="1"/>
          <p:nvPr/>
        </p:nvSpPr>
        <p:spPr>
          <a:xfrm>
            <a:off x="4278217" y="3026487"/>
            <a:ext cx="1058030" cy="27699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200" dirty="0">
                <a:latin typeface="Times New Roman" panose="02020603050405020304" pitchFamily="18" charset="0"/>
                <a:cs typeface="Times New Roman" panose="02020603050405020304" pitchFamily="18" charset="0"/>
              </a:rPr>
              <a:t>1 cycles/beam</a:t>
            </a:r>
          </a:p>
        </p:txBody>
      </p:sp>
      <p:sp>
        <p:nvSpPr>
          <p:cNvPr id="14" name="文本框 13"/>
          <p:cNvSpPr txBox="1"/>
          <p:nvPr/>
        </p:nvSpPr>
        <p:spPr>
          <a:xfrm>
            <a:off x="4304530" y="1855528"/>
            <a:ext cx="1058030" cy="27699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200" dirty="0">
                <a:latin typeface="Times New Roman" panose="02020603050405020304" pitchFamily="18" charset="0"/>
                <a:cs typeface="Times New Roman" panose="02020603050405020304" pitchFamily="18" charset="0"/>
              </a:rPr>
              <a:t>1 cycles/beam</a:t>
            </a:r>
          </a:p>
        </p:txBody>
      </p:sp>
      <p:sp>
        <p:nvSpPr>
          <p:cNvPr id="15" name="文本框 14"/>
          <p:cNvSpPr txBox="1"/>
          <p:nvPr/>
        </p:nvSpPr>
        <p:spPr>
          <a:xfrm>
            <a:off x="2736674" y="1557303"/>
            <a:ext cx="677577"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7.1s</a:t>
            </a:r>
          </a:p>
        </p:txBody>
      </p:sp>
      <p:sp>
        <p:nvSpPr>
          <p:cNvPr id="16" name="文本框 15"/>
          <p:cNvSpPr txBox="1"/>
          <p:nvPr/>
        </p:nvSpPr>
        <p:spPr>
          <a:xfrm>
            <a:off x="3408769" y="1558401"/>
            <a:ext cx="677577"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7.1s</a:t>
            </a:r>
          </a:p>
        </p:txBody>
      </p:sp>
      <p:sp>
        <p:nvSpPr>
          <p:cNvPr id="17" name="文本框 16"/>
          <p:cNvSpPr txBox="1"/>
          <p:nvPr/>
        </p:nvSpPr>
        <p:spPr>
          <a:xfrm>
            <a:off x="2428584" y="2157034"/>
            <a:ext cx="677577" cy="230832"/>
          </a:xfrm>
          <a:prstGeom prst="rect">
            <a:avLst/>
          </a:prstGeom>
          <a:noFill/>
        </p:spPr>
        <p:txBody>
          <a:bodyPr wrap="square" rtlCol="0">
            <a:spAutoFit/>
          </a:bodyPr>
          <a:lstStyle/>
          <a:p>
            <a:r>
              <a:rPr lang="en-US" sz="900" dirty="0">
                <a:solidFill>
                  <a:srgbClr val="FF0000"/>
                </a:solidFill>
                <a:latin typeface="Times New Roman" panose="02020603050405020304" pitchFamily="18" charset="0"/>
                <a:cs typeface="Times New Roman" panose="02020603050405020304" pitchFamily="18" charset="0"/>
              </a:rPr>
              <a:t>0.35s</a:t>
            </a:r>
          </a:p>
        </p:txBody>
      </p:sp>
      <p:sp>
        <p:nvSpPr>
          <p:cNvPr id="18" name="文本框 17"/>
          <p:cNvSpPr txBox="1"/>
          <p:nvPr/>
        </p:nvSpPr>
        <p:spPr>
          <a:xfrm>
            <a:off x="2777241" y="2788563"/>
            <a:ext cx="677577"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4.3s</a:t>
            </a:r>
          </a:p>
        </p:txBody>
      </p:sp>
      <p:sp>
        <p:nvSpPr>
          <p:cNvPr id="19" name="文本框 18"/>
          <p:cNvSpPr txBox="1"/>
          <p:nvPr/>
        </p:nvSpPr>
        <p:spPr>
          <a:xfrm>
            <a:off x="3528277" y="2783081"/>
            <a:ext cx="677577"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4.3s</a:t>
            </a:r>
          </a:p>
        </p:txBody>
      </p:sp>
      <p:sp>
        <p:nvSpPr>
          <p:cNvPr id="20" name="文本框 19"/>
          <p:cNvSpPr txBox="1"/>
          <p:nvPr/>
        </p:nvSpPr>
        <p:spPr>
          <a:xfrm>
            <a:off x="2528358" y="3309353"/>
            <a:ext cx="677577" cy="230832"/>
          </a:xfrm>
          <a:prstGeom prst="rect">
            <a:avLst/>
          </a:prstGeom>
          <a:noFill/>
        </p:spPr>
        <p:txBody>
          <a:bodyPr wrap="square" rtlCol="0">
            <a:spAutoFit/>
          </a:bodyPr>
          <a:lstStyle/>
          <a:p>
            <a:r>
              <a:rPr lang="en-US" sz="900" dirty="0">
                <a:solidFill>
                  <a:srgbClr val="FF0000"/>
                </a:solidFill>
                <a:latin typeface="Times New Roman" panose="02020603050405020304" pitchFamily="18" charset="0"/>
                <a:cs typeface="Times New Roman" panose="02020603050405020304" pitchFamily="18" charset="0"/>
              </a:rPr>
              <a:t>2.7s</a:t>
            </a:r>
          </a:p>
        </p:txBody>
      </p:sp>
      <p:cxnSp>
        <p:nvCxnSpPr>
          <p:cNvPr id="24" name="直接连接符 23"/>
          <p:cNvCxnSpPr/>
          <p:nvPr/>
        </p:nvCxnSpPr>
        <p:spPr>
          <a:xfrm>
            <a:off x="2414333" y="2063844"/>
            <a:ext cx="0" cy="157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920870" y="2057265"/>
            <a:ext cx="0" cy="164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2453803" y="2136206"/>
            <a:ext cx="427597" cy="65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2487792" y="3222741"/>
            <a:ext cx="0" cy="157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994329" y="3216162"/>
            <a:ext cx="0" cy="164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a:off x="2527262" y="3295103"/>
            <a:ext cx="427597" cy="65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2579890" y="4558160"/>
            <a:ext cx="0" cy="157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086427" y="4551581"/>
            <a:ext cx="0" cy="164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a:off x="2619360" y="4630522"/>
            <a:ext cx="427597" cy="65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2647865" y="4652447"/>
            <a:ext cx="677577" cy="230832"/>
          </a:xfrm>
          <a:prstGeom prst="rect">
            <a:avLst/>
          </a:prstGeom>
          <a:noFill/>
        </p:spPr>
        <p:txBody>
          <a:bodyPr wrap="square" rtlCol="0">
            <a:spAutoFit/>
          </a:bodyPr>
          <a:lstStyle/>
          <a:p>
            <a:r>
              <a:rPr lang="en-US" sz="900" dirty="0">
                <a:solidFill>
                  <a:srgbClr val="FF0000"/>
                </a:solidFill>
                <a:latin typeface="Times New Roman" panose="02020603050405020304" pitchFamily="18" charset="0"/>
                <a:cs typeface="Times New Roman" panose="02020603050405020304" pitchFamily="18" charset="0"/>
              </a:rPr>
              <a:t>12.97s</a:t>
            </a:r>
          </a:p>
        </p:txBody>
      </p:sp>
      <p:sp>
        <p:nvSpPr>
          <p:cNvPr id="36" name="文本框 35"/>
          <p:cNvSpPr txBox="1"/>
          <p:nvPr/>
        </p:nvSpPr>
        <p:spPr>
          <a:xfrm>
            <a:off x="2857278" y="4085608"/>
            <a:ext cx="677577"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2.4</a:t>
            </a:r>
            <a:r>
              <a:rPr lang="en-US" sz="900" dirty="0">
                <a:latin typeface="Times New Roman" panose="02020603050405020304" pitchFamily="18" charset="0"/>
                <a:cs typeface="Times New Roman" panose="02020603050405020304" pitchFamily="18" charset="0"/>
              </a:rPr>
              <a:t>s</a:t>
            </a:r>
          </a:p>
        </p:txBody>
      </p:sp>
      <p:sp>
        <p:nvSpPr>
          <p:cNvPr id="37" name="文本框 36"/>
          <p:cNvSpPr txBox="1"/>
          <p:nvPr/>
        </p:nvSpPr>
        <p:spPr>
          <a:xfrm>
            <a:off x="3608314" y="4080126"/>
            <a:ext cx="677577"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2.4</a:t>
            </a:r>
            <a:r>
              <a:rPr lang="en-US" sz="900" dirty="0">
                <a:latin typeface="Times New Roman" panose="02020603050405020304" pitchFamily="18" charset="0"/>
                <a:cs typeface="Times New Roman" panose="02020603050405020304" pitchFamily="18" charset="0"/>
              </a:rPr>
              <a:t>s</a:t>
            </a:r>
          </a:p>
        </p:txBody>
      </p:sp>
      <p:cxnSp>
        <p:nvCxnSpPr>
          <p:cNvPr id="38" name="直接连接符 37"/>
          <p:cNvCxnSpPr/>
          <p:nvPr/>
        </p:nvCxnSpPr>
        <p:spPr>
          <a:xfrm>
            <a:off x="2508633" y="5999929"/>
            <a:ext cx="0" cy="157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3094106" y="5993350"/>
            <a:ext cx="0" cy="164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2548103" y="6072291"/>
            <a:ext cx="530659" cy="43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2576608" y="6094216"/>
            <a:ext cx="677577" cy="230832"/>
          </a:xfrm>
          <a:prstGeom prst="rect">
            <a:avLst/>
          </a:prstGeom>
          <a:noFill/>
        </p:spPr>
        <p:txBody>
          <a:bodyPr wrap="square" rtlCol="0">
            <a:spAutoFit/>
          </a:bodyPr>
          <a:lstStyle/>
          <a:p>
            <a:r>
              <a:rPr lang="en-US" sz="900" dirty="0">
                <a:solidFill>
                  <a:srgbClr val="FF0000"/>
                </a:solidFill>
                <a:latin typeface="Times New Roman" panose="02020603050405020304" pitchFamily="18" charset="0"/>
                <a:cs typeface="Times New Roman" panose="02020603050405020304" pitchFamily="18" charset="0"/>
              </a:rPr>
              <a:t>1</a:t>
            </a:r>
            <a:r>
              <a:rPr lang="en-US" altLang="zh-CN" sz="900" dirty="0">
                <a:solidFill>
                  <a:srgbClr val="FF0000"/>
                </a:solidFill>
                <a:latin typeface="Times New Roman" panose="02020603050405020304" pitchFamily="18" charset="0"/>
                <a:cs typeface="Times New Roman" panose="02020603050405020304" pitchFamily="18" charset="0"/>
              </a:rPr>
              <a:t>9.9</a:t>
            </a:r>
            <a:r>
              <a:rPr lang="en-US" sz="900" dirty="0">
                <a:solidFill>
                  <a:srgbClr val="FF0000"/>
                </a:solidFill>
                <a:latin typeface="Times New Roman" panose="02020603050405020304" pitchFamily="18" charset="0"/>
                <a:cs typeface="Times New Roman" panose="02020603050405020304" pitchFamily="18" charset="0"/>
              </a:rPr>
              <a:t>s</a:t>
            </a:r>
          </a:p>
        </p:txBody>
      </p:sp>
      <p:cxnSp>
        <p:nvCxnSpPr>
          <p:cNvPr id="44" name="直接连接符 43"/>
          <p:cNvCxnSpPr/>
          <p:nvPr/>
        </p:nvCxnSpPr>
        <p:spPr>
          <a:xfrm>
            <a:off x="3904354" y="6014184"/>
            <a:ext cx="0" cy="157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4489827" y="6007605"/>
            <a:ext cx="0" cy="164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a:off x="3943824" y="6086546"/>
            <a:ext cx="530659" cy="43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3972329" y="6108471"/>
            <a:ext cx="677577" cy="230832"/>
          </a:xfrm>
          <a:prstGeom prst="rect">
            <a:avLst/>
          </a:prstGeom>
          <a:noFill/>
        </p:spPr>
        <p:txBody>
          <a:bodyPr wrap="square" rtlCol="0">
            <a:spAutoFit/>
          </a:bodyPr>
          <a:lstStyle/>
          <a:p>
            <a:r>
              <a:rPr lang="en-US" sz="900" dirty="0">
                <a:solidFill>
                  <a:srgbClr val="FF0000"/>
                </a:solidFill>
                <a:latin typeface="Times New Roman" panose="02020603050405020304" pitchFamily="18" charset="0"/>
                <a:cs typeface="Times New Roman" panose="02020603050405020304" pitchFamily="18" charset="0"/>
              </a:rPr>
              <a:t>1</a:t>
            </a:r>
            <a:r>
              <a:rPr lang="en-US" altLang="zh-CN" sz="900" dirty="0">
                <a:solidFill>
                  <a:srgbClr val="FF0000"/>
                </a:solidFill>
                <a:latin typeface="Times New Roman" panose="02020603050405020304" pitchFamily="18" charset="0"/>
                <a:cs typeface="Times New Roman" panose="02020603050405020304" pitchFamily="18" charset="0"/>
              </a:rPr>
              <a:t>9.9</a:t>
            </a:r>
            <a:r>
              <a:rPr lang="en-US" sz="900" dirty="0">
                <a:solidFill>
                  <a:srgbClr val="FF0000"/>
                </a:solidFill>
                <a:latin typeface="Times New Roman" panose="02020603050405020304" pitchFamily="18" charset="0"/>
                <a:cs typeface="Times New Roman" panose="02020603050405020304" pitchFamily="18" charset="0"/>
              </a:rPr>
              <a:t>s</a:t>
            </a:r>
          </a:p>
        </p:txBody>
      </p:sp>
      <p:cxnSp>
        <p:nvCxnSpPr>
          <p:cNvPr id="48" name="直接连接符 47"/>
          <p:cNvCxnSpPr/>
          <p:nvPr/>
        </p:nvCxnSpPr>
        <p:spPr>
          <a:xfrm>
            <a:off x="5325292" y="6033918"/>
            <a:ext cx="0" cy="157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5910765" y="6027339"/>
            <a:ext cx="0" cy="164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a:off x="5364762" y="6106280"/>
            <a:ext cx="530659" cy="43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5393267" y="6128205"/>
            <a:ext cx="677577" cy="230832"/>
          </a:xfrm>
          <a:prstGeom prst="rect">
            <a:avLst/>
          </a:prstGeom>
          <a:noFill/>
        </p:spPr>
        <p:txBody>
          <a:bodyPr wrap="square" rtlCol="0">
            <a:spAutoFit/>
          </a:bodyPr>
          <a:lstStyle/>
          <a:p>
            <a:r>
              <a:rPr lang="en-US" sz="900" dirty="0">
                <a:solidFill>
                  <a:srgbClr val="FF0000"/>
                </a:solidFill>
                <a:latin typeface="Times New Roman" panose="02020603050405020304" pitchFamily="18" charset="0"/>
                <a:cs typeface="Times New Roman" panose="02020603050405020304" pitchFamily="18" charset="0"/>
              </a:rPr>
              <a:t>1</a:t>
            </a:r>
            <a:r>
              <a:rPr lang="en-US" altLang="zh-CN" sz="900" dirty="0">
                <a:solidFill>
                  <a:srgbClr val="FF0000"/>
                </a:solidFill>
                <a:latin typeface="Times New Roman" panose="02020603050405020304" pitchFamily="18" charset="0"/>
                <a:cs typeface="Times New Roman" panose="02020603050405020304" pitchFamily="18" charset="0"/>
              </a:rPr>
              <a:t>9.9</a:t>
            </a:r>
            <a:r>
              <a:rPr lang="en-US" sz="900" dirty="0">
                <a:solidFill>
                  <a:srgbClr val="FF0000"/>
                </a:solidFill>
                <a:latin typeface="Times New Roman" panose="02020603050405020304" pitchFamily="18" charset="0"/>
                <a:cs typeface="Times New Roman" panose="02020603050405020304" pitchFamily="18" charset="0"/>
              </a:rPr>
              <a:t>s</a:t>
            </a:r>
          </a:p>
        </p:txBody>
      </p:sp>
      <p:pic>
        <p:nvPicPr>
          <p:cNvPr id="52" name="图片 51"/>
          <p:cNvPicPr>
            <a:picLocks noChangeAspect="1"/>
          </p:cNvPicPr>
          <p:nvPr/>
        </p:nvPicPr>
        <p:blipFill rotWithShape="1">
          <a:blip r:embed="rId4"/>
          <a:srcRect l="9337"/>
          <a:stretch>
            <a:fillRect/>
          </a:stretch>
        </p:blipFill>
        <p:spPr>
          <a:xfrm>
            <a:off x="5618022" y="2697565"/>
            <a:ext cx="1972156" cy="701698"/>
          </a:xfrm>
          <a:prstGeom prst="rect">
            <a:avLst/>
          </a:prstGeom>
        </p:spPr>
      </p:pic>
      <p:sp>
        <p:nvSpPr>
          <p:cNvPr id="53" name="文本框 52"/>
          <p:cNvSpPr txBox="1"/>
          <p:nvPr/>
        </p:nvSpPr>
        <p:spPr>
          <a:xfrm>
            <a:off x="5916243" y="2796236"/>
            <a:ext cx="677577"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4.3s</a:t>
            </a:r>
          </a:p>
        </p:txBody>
      </p:sp>
      <p:sp>
        <p:nvSpPr>
          <p:cNvPr id="54" name="文本框 53"/>
          <p:cNvSpPr txBox="1"/>
          <p:nvPr/>
        </p:nvSpPr>
        <p:spPr>
          <a:xfrm>
            <a:off x="7114611" y="2771019"/>
            <a:ext cx="677577"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4.3s</a:t>
            </a:r>
          </a:p>
        </p:txBody>
      </p:sp>
      <p:sp>
        <p:nvSpPr>
          <p:cNvPr id="55" name="文本框 54"/>
          <p:cNvSpPr txBox="1"/>
          <p:nvPr/>
        </p:nvSpPr>
        <p:spPr>
          <a:xfrm>
            <a:off x="5654203" y="3395970"/>
            <a:ext cx="677577" cy="230832"/>
          </a:xfrm>
          <a:prstGeom prst="rect">
            <a:avLst/>
          </a:prstGeom>
          <a:noFill/>
        </p:spPr>
        <p:txBody>
          <a:bodyPr wrap="square" rtlCol="0">
            <a:spAutoFit/>
          </a:bodyPr>
          <a:lstStyle/>
          <a:p>
            <a:r>
              <a:rPr lang="en-US" sz="900" dirty="0">
                <a:solidFill>
                  <a:srgbClr val="FF0000"/>
                </a:solidFill>
                <a:latin typeface="Times New Roman" panose="02020603050405020304" pitchFamily="18" charset="0"/>
                <a:cs typeface="Times New Roman" panose="02020603050405020304" pitchFamily="18" charset="0"/>
              </a:rPr>
              <a:t>2.7s</a:t>
            </a:r>
          </a:p>
        </p:txBody>
      </p:sp>
      <p:cxnSp>
        <p:nvCxnSpPr>
          <p:cNvPr id="56" name="直接连接符 55"/>
          <p:cNvCxnSpPr/>
          <p:nvPr/>
        </p:nvCxnSpPr>
        <p:spPr>
          <a:xfrm>
            <a:off x="5613637" y="3309358"/>
            <a:ext cx="0" cy="157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6120174" y="3302779"/>
            <a:ext cx="0" cy="164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箭头连接符 57"/>
          <p:cNvCxnSpPr/>
          <p:nvPr/>
        </p:nvCxnSpPr>
        <p:spPr>
          <a:xfrm>
            <a:off x="5653107" y="3388299"/>
            <a:ext cx="427597" cy="65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文本框 59"/>
          <p:cNvSpPr txBox="1"/>
          <p:nvPr/>
        </p:nvSpPr>
        <p:spPr>
          <a:xfrm>
            <a:off x="6321915" y="2458549"/>
            <a:ext cx="874930" cy="230832"/>
          </a:xfrm>
          <a:prstGeom prst="rect">
            <a:avLst/>
          </a:prstGeom>
          <a:noFill/>
        </p:spPr>
        <p:txBody>
          <a:bodyPr wrap="square" rtlCol="0">
            <a:spAutoFit/>
          </a:bodyPr>
          <a:lstStyle/>
          <a:p>
            <a:r>
              <a:rPr lang="en-US" sz="900" dirty="0">
                <a:solidFill>
                  <a:schemeClr val="accent1">
                    <a:lumMod val="75000"/>
                  </a:schemeClr>
                </a:solidFill>
                <a:latin typeface="Times New Roman" panose="02020603050405020304" pitchFamily="18" charset="0"/>
                <a:cs typeface="Times New Roman" panose="02020603050405020304" pitchFamily="18" charset="0"/>
              </a:rPr>
              <a:t>4.7s damping</a:t>
            </a:r>
          </a:p>
        </p:txBody>
      </p:sp>
      <p:sp>
        <p:nvSpPr>
          <p:cNvPr id="61" name="文本框 60"/>
          <p:cNvSpPr txBox="1"/>
          <p:nvPr/>
        </p:nvSpPr>
        <p:spPr>
          <a:xfrm>
            <a:off x="3032703" y="3346634"/>
            <a:ext cx="855195"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off-axis</a:t>
            </a:r>
          </a:p>
        </p:txBody>
      </p:sp>
      <p:sp>
        <p:nvSpPr>
          <p:cNvPr id="62" name="文本框 61"/>
          <p:cNvSpPr txBox="1"/>
          <p:nvPr/>
        </p:nvSpPr>
        <p:spPr>
          <a:xfrm>
            <a:off x="6349320" y="3321416"/>
            <a:ext cx="855195"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on-axis</a:t>
            </a:r>
          </a:p>
        </p:txBody>
      </p:sp>
      <p:sp>
        <p:nvSpPr>
          <p:cNvPr id="63" name="文本框 62"/>
          <p:cNvSpPr txBox="1"/>
          <p:nvPr/>
        </p:nvSpPr>
        <p:spPr>
          <a:xfrm>
            <a:off x="3059461" y="1299412"/>
            <a:ext cx="804397"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0.035s</a:t>
            </a:r>
          </a:p>
        </p:txBody>
      </p:sp>
      <p:sp>
        <p:nvSpPr>
          <p:cNvPr id="64" name="文本框 63"/>
          <p:cNvSpPr txBox="1"/>
          <p:nvPr/>
        </p:nvSpPr>
        <p:spPr>
          <a:xfrm>
            <a:off x="3115608" y="2496841"/>
            <a:ext cx="804397"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0.27s</a:t>
            </a:r>
          </a:p>
        </p:txBody>
      </p:sp>
      <p:sp>
        <p:nvSpPr>
          <p:cNvPr id="65" name="文本框 64"/>
          <p:cNvSpPr txBox="1"/>
          <p:nvPr/>
        </p:nvSpPr>
        <p:spPr>
          <a:xfrm>
            <a:off x="3239361" y="3837502"/>
            <a:ext cx="804397"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1.3s</a:t>
            </a:r>
          </a:p>
        </p:txBody>
      </p:sp>
      <p:sp>
        <p:nvSpPr>
          <p:cNvPr id="66" name="文本框 65"/>
          <p:cNvSpPr txBox="1"/>
          <p:nvPr/>
        </p:nvSpPr>
        <p:spPr>
          <a:xfrm>
            <a:off x="3291989" y="5191914"/>
            <a:ext cx="804397"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0.05s</a:t>
            </a:r>
          </a:p>
        </p:txBody>
      </p:sp>
      <p:sp>
        <p:nvSpPr>
          <p:cNvPr id="67" name="文本框 66"/>
          <p:cNvSpPr txBox="1"/>
          <p:nvPr/>
        </p:nvSpPr>
        <p:spPr>
          <a:xfrm>
            <a:off x="6173923" y="1526293"/>
            <a:ext cx="2763826"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0.35s+7.1s+0.035s+7.1s=14.6s</a:t>
            </a:r>
          </a:p>
        </p:txBody>
      </p:sp>
      <p:sp>
        <p:nvSpPr>
          <p:cNvPr id="68" name="文本框 67"/>
          <p:cNvSpPr txBox="1"/>
          <p:nvPr/>
        </p:nvSpPr>
        <p:spPr>
          <a:xfrm>
            <a:off x="5411924" y="3631247"/>
            <a:ext cx="2453296"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2.7s+4.3s+4.7s+4.3s=16.0s</a:t>
            </a:r>
          </a:p>
        </p:txBody>
      </p:sp>
      <p:sp>
        <p:nvSpPr>
          <p:cNvPr id="69" name="文本框 68"/>
          <p:cNvSpPr txBox="1"/>
          <p:nvPr/>
        </p:nvSpPr>
        <p:spPr>
          <a:xfrm>
            <a:off x="6484451" y="4394393"/>
            <a:ext cx="2745121"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12.97s+2.4s+1.3s+2.4s=19.1s</a:t>
            </a:r>
          </a:p>
        </p:txBody>
      </p:sp>
      <p:sp>
        <p:nvSpPr>
          <p:cNvPr id="70" name="文本框 69"/>
          <p:cNvSpPr txBox="1"/>
          <p:nvPr/>
        </p:nvSpPr>
        <p:spPr>
          <a:xfrm>
            <a:off x="7303744" y="5406191"/>
            <a:ext cx="3167171"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(19.9s+1.0s+0.05s+1.0s)*3=65.9s</a:t>
            </a:r>
          </a:p>
        </p:txBody>
      </p:sp>
      <p:sp>
        <p:nvSpPr>
          <p:cNvPr id="72" name="文本框 71"/>
          <p:cNvSpPr txBox="1"/>
          <p:nvPr/>
        </p:nvSpPr>
        <p:spPr>
          <a:xfrm>
            <a:off x="10128448" y="1012304"/>
            <a:ext cx="260569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Dou Wang, </a:t>
            </a:r>
            <a:r>
              <a:rPr lang="en-US" sz="1400" dirty="0" err="1">
                <a:latin typeface="Times New Roman" panose="02020603050405020304" pitchFamily="18" charset="0"/>
                <a:cs typeface="Times New Roman" panose="02020603050405020304" pitchFamily="18" charset="0"/>
              </a:rPr>
              <a:t>Xiaohao</a:t>
            </a:r>
            <a:r>
              <a:rPr lang="en-US" sz="1400" dirty="0">
                <a:latin typeface="Times New Roman" panose="02020603050405020304" pitchFamily="18" charset="0"/>
                <a:cs typeface="Times New Roman" panose="02020603050405020304" pitchFamily="18" charset="0"/>
              </a:rPr>
              <a:t> Cui</a:t>
            </a:r>
          </a:p>
        </p:txBody>
      </p:sp>
      <p:sp>
        <p:nvSpPr>
          <p:cNvPr id="21" name="文本框 20"/>
          <p:cNvSpPr txBox="1"/>
          <p:nvPr/>
        </p:nvSpPr>
        <p:spPr>
          <a:xfrm>
            <a:off x="2841930" y="5524090"/>
            <a:ext cx="361813" cy="215444"/>
          </a:xfrm>
          <a:prstGeom prst="rect">
            <a:avLst/>
          </a:prstGeom>
          <a:solidFill>
            <a:schemeClr val="bg1"/>
          </a:solidFill>
        </p:spPr>
        <p:txBody>
          <a:bodyPr wrap="square" rtlCol="0">
            <a:spAutoFit/>
          </a:bodyPr>
          <a:lstStyle/>
          <a:p>
            <a:r>
              <a:rPr lang="en-US" sz="800" dirty="0">
                <a:latin typeface="Times New Roman" panose="02020603050405020304" pitchFamily="18" charset="0"/>
                <a:cs typeface="Times New Roman" panose="02020603050405020304" pitchFamily="18" charset="0"/>
              </a:rPr>
              <a:t>1.0s</a:t>
            </a:r>
          </a:p>
        </p:txBody>
      </p:sp>
      <p:sp>
        <p:nvSpPr>
          <p:cNvPr id="73" name="文本框 72"/>
          <p:cNvSpPr txBox="1"/>
          <p:nvPr/>
        </p:nvSpPr>
        <p:spPr>
          <a:xfrm>
            <a:off x="3816633" y="5538343"/>
            <a:ext cx="361813" cy="215444"/>
          </a:xfrm>
          <a:prstGeom prst="rect">
            <a:avLst/>
          </a:prstGeom>
          <a:solidFill>
            <a:schemeClr val="bg1"/>
          </a:solidFill>
        </p:spPr>
        <p:txBody>
          <a:bodyPr wrap="square" rtlCol="0">
            <a:spAutoFit/>
          </a:bodyPr>
          <a:lstStyle/>
          <a:p>
            <a:r>
              <a:rPr lang="en-US" sz="800" dirty="0">
                <a:latin typeface="Times New Roman" panose="02020603050405020304" pitchFamily="18" charset="0"/>
                <a:cs typeface="Times New Roman" panose="02020603050405020304" pitchFamily="18" charset="0"/>
              </a:rPr>
              <a:t>1.0s</a:t>
            </a:r>
          </a:p>
        </p:txBody>
      </p:sp>
      <p:sp>
        <p:nvSpPr>
          <p:cNvPr id="74" name="文本框 73"/>
          <p:cNvSpPr txBox="1"/>
          <p:nvPr/>
        </p:nvSpPr>
        <p:spPr>
          <a:xfrm>
            <a:off x="4250808" y="5544922"/>
            <a:ext cx="361813" cy="215444"/>
          </a:xfrm>
          <a:prstGeom prst="rect">
            <a:avLst/>
          </a:prstGeom>
          <a:solidFill>
            <a:schemeClr val="bg1"/>
          </a:solidFill>
        </p:spPr>
        <p:txBody>
          <a:bodyPr wrap="square" rtlCol="0">
            <a:spAutoFit/>
          </a:bodyPr>
          <a:lstStyle/>
          <a:p>
            <a:r>
              <a:rPr lang="en-US" sz="800" dirty="0">
                <a:latin typeface="Times New Roman" panose="02020603050405020304" pitchFamily="18" charset="0"/>
                <a:cs typeface="Times New Roman" panose="02020603050405020304" pitchFamily="18" charset="0"/>
              </a:rPr>
              <a:t>1.0s</a:t>
            </a:r>
          </a:p>
        </p:txBody>
      </p:sp>
      <p:sp>
        <p:nvSpPr>
          <p:cNvPr id="75" name="文本框 74"/>
          <p:cNvSpPr txBox="1"/>
          <p:nvPr/>
        </p:nvSpPr>
        <p:spPr>
          <a:xfrm>
            <a:off x="5204678" y="5531765"/>
            <a:ext cx="361813" cy="215444"/>
          </a:xfrm>
          <a:prstGeom prst="rect">
            <a:avLst/>
          </a:prstGeom>
          <a:solidFill>
            <a:schemeClr val="bg1"/>
          </a:solidFill>
        </p:spPr>
        <p:txBody>
          <a:bodyPr wrap="square" rtlCol="0">
            <a:spAutoFit/>
          </a:bodyPr>
          <a:lstStyle/>
          <a:p>
            <a:r>
              <a:rPr lang="en-US" sz="800" dirty="0">
                <a:latin typeface="Times New Roman" panose="02020603050405020304" pitchFamily="18" charset="0"/>
                <a:cs typeface="Times New Roman" panose="02020603050405020304" pitchFamily="18" charset="0"/>
              </a:rPr>
              <a:t>1.0s</a:t>
            </a:r>
          </a:p>
        </p:txBody>
      </p:sp>
      <p:pic>
        <p:nvPicPr>
          <p:cNvPr id="76" name="图片 75">
            <a:extLst>
              <a:ext uri="{FF2B5EF4-FFF2-40B4-BE49-F238E27FC236}">
                <a16:creationId xmlns:a16="http://schemas.microsoft.com/office/drawing/2014/main" xmlns="" id="{892015BE-7981-498A-AF04-81E33AE70AC9}"/>
              </a:ext>
            </a:extLst>
          </p:cNvPr>
          <p:cNvPicPr>
            <a:picLocks noChangeAspect="1"/>
          </p:cNvPicPr>
          <p:nvPr/>
        </p:nvPicPr>
        <p:blipFill rotWithShape="1">
          <a:blip r:embed="rId5"/>
          <a:srcRect l="14997"/>
          <a:stretch/>
        </p:blipFill>
        <p:spPr>
          <a:xfrm>
            <a:off x="9047746" y="1844824"/>
            <a:ext cx="2445569" cy="2866893"/>
          </a:xfrm>
          <a:prstGeom prst="rect">
            <a:avLst/>
          </a:prstGeom>
        </p:spPr>
      </p:pic>
      <p:sp>
        <p:nvSpPr>
          <p:cNvPr id="25" name="文本框 24">
            <a:extLst>
              <a:ext uri="{FF2B5EF4-FFF2-40B4-BE49-F238E27FC236}">
                <a16:creationId xmlns:a16="http://schemas.microsoft.com/office/drawing/2014/main" xmlns="" id="{7C30EEC9-265B-4313-82A5-2284F95BCAA7}"/>
              </a:ext>
            </a:extLst>
          </p:cNvPr>
          <p:cNvSpPr txBox="1"/>
          <p:nvPr/>
        </p:nvSpPr>
        <p:spPr>
          <a:xfrm>
            <a:off x="9696400" y="1412776"/>
            <a:ext cx="18002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SG" sz="1200" dirty="0">
                <a:latin typeface="Times New Roman" panose="02020603050405020304" pitchFamily="18" charset="0"/>
                <a:cs typeface="Times New Roman" panose="02020603050405020304" pitchFamily="18" charset="0"/>
              </a:rPr>
              <a:t>On-axis injection @Higgs</a:t>
            </a:r>
            <a:endParaRPr lang="zh-SG" altLang="en-US" sz="1200" dirty="0">
              <a:latin typeface="Times New Roman" panose="02020603050405020304" pitchFamily="18" charset="0"/>
              <a:cs typeface="Times New Roman" panose="02020603050405020304" pitchFamily="18" charset="0"/>
            </a:endParaRPr>
          </a:p>
        </p:txBody>
      </p:sp>
      <p:sp>
        <p:nvSpPr>
          <p:cNvPr id="22" name="页脚占位符 21">
            <a:extLst>
              <a:ext uri="{FF2B5EF4-FFF2-40B4-BE49-F238E27FC236}">
                <a16:creationId xmlns:a16="http://schemas.microsoft.com/office/drawing/2014/main" xmlns="" id="{FC918D8E-0ECA-4B3A-A587-3FEB1937F41A}"/>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sp>
        <p:nvSpPr>
          <p:cNvPr id="27" name="灯片编号占位符 26">
            <a:extLst>
              <a:ext uri="{FF2B5EF4-FFF2-40B4-BE49-F238E27FC236}">
                <a16:creationId xmlns:a16="http://schemas.microsoft.com/office/drawing/2014/main" xmlns="" id="{1BE840CA-3C73-4D41-86D5-1C0A1E296F96}"/>
              </a:ext>
            </a:extLst>
          </p:cNvPr>
          <p:cNvSpPr>
            <a:spLocks noGrp="1"/>
          </p:cNvSpPr>
          <p:nvPr>
            <p:ph type="sldNum" sz="quarter" idx="12"/>
          </p:nvPr>
        </p:nvSpPr>
        <p:spPr/>
        <p:txBody>
          <a:bodyPr/>
          <a:lstStyle/>
          <a:p>
            <a:fld id="{F15E9139-A00B-4B2A-98A6-095DC08F1345}" type="slidenum">
              <a:rPr lang="zh-CN" altLang="en-US" smtClean="0"/>
              <a:pPr/>
              <a:t>17</a:t>
            </a:fld>
            <a:endParaRPr lang="zh-CN" altLang="en-US"/>
          </a:p>
        </p:txBody>
      </p:sp>
    </p:spTree>
    <p:extLst>
      <p:ext uri="{BB962C8B-B14F-4D97-AF65-F5344CB8AC3E}">
        <p14:creationId xmlns:p14="http://schemas.microsoft.com/office/powerpoint/2010/main" val="2209571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2037644" y="4025782"/>
            <a:ext cx="3644441" cy="2243449"/>
          </a:xfrm>
          <a:prstGeom prst="rect">
            <a:avLst/>
          </a:prstGeom>
        </p:spPr>
      </p:pic>
      <p:pic>
        <p:nvPicPr>
          <p:cNvPr id="12" name="图片 11"/>
          <p:cNvPicPr>
            <a:picLocks noChangeAspect="1"/>
          </p:cNvPicPr>
          <p:nvPr/>
        </p:nvPicPr>
        <p:blipFill>
          <a:blip r:embed="rId3"/>
          <a:stretch>
            <a:fillRect/>
          </a:stretch>
        </p:blipFill>
        <p:spPr>
          <a:xfrm>
            <a:off x="6757700" y="3841074"/>
            <a:ext cx="3794885" cy="2336060"/>
          </a:xfrm>
          <a:prstGeom prst="rect">
            <a:avLst/>
          </a:prstGeom>
        </p:spPr>
      </p:pic>
      <p:pic>
        <p:nvPicPr>
          <p:cNvPr id="4" name="图片 3"/>
          <p:cNvPicPr>
            <a:picLocks noChangeAspect="1"/>
          </p:cNvPicPr>
          <p:nvPr/>
        </p:nvPicPr>
        <p:blipFill>
          <a:blip r:embed="rId4"/>
          <a:stretch>
            <a:fillRect/>
          </a:stretch>
        </p:blipFill>
        <p:spPr>
          <a:xfrm>
            <a:off x="6769220" y="1242691"/>
            <a:ext cx="3783216" cy="2467538"/>
          </a:xfrm>
          <a:prstGeom prst="rect">
            <a:avLst/>
          </a:prstGeom>
        </p:spPr>
      </p:pic>
      <p:sp>
        <p:nvSpPr>
          <p:cNvPr id="2" name="标题 1"/>
          <p:cNvSpPr>
            <a:spLocks noGrp="1"/>
          </p:cNvSpPr>
          <p:nvPr>
            <p:ph type="title"/>
          </p:nvPr>
        </p:nvSpPr>
        <p:spPr/>
        <p:txBody>
          <a:bodyPr>
            <a:normAutofit/>
          </a:bodyPr>
          <a:lstStyle/>
          <a:p>
            <a:pPr algn="ctr">
              <a:lnSpc>
                <a:spcPct val="90000"/>
              </a:lnSpc>
            </a:pPr>
            <a:r>
              <a:rPr lang="en-US" altLang="zh-CN" sz="4000" dirty="0">
                <a:solidFill>
                  <a:srgbClr val="C00000"/>
                </a:solidFill>
                <a:latin typeface="Arial" panose="020B0604020202020204" pitchFamily="34" charset="0"/>
                <a:ea typeface="+mj-ea"/>
                <a:cs typeface="Arial" panose="020B0604020202020204" pitchFamily="34" charset="0"/>
              </a:rPr>
              <a:t>RF ramping curve</a:t>
            </a:r>
            <a:endParaRPr lang="zh-CN" altLang="en-US" sz="4000" dirty="0">
              <a:solidFill>
                <a:srgbClr val="C00000"/>
              </a:solidFill>
              <a:latin typeface="Arial" panose="020B0604020202020204" pitchFamily="34" charset="0"/>
              <a:ea typeface="+mj-ea"/>
              <a:cs typeface="Arial" panose="020B0604020202020204" pitchFamily="34" charset="0"/>
            </a:endParaRPr>
          </a:p>
        </p:txBody>
      </p:sp>
      <p:sp>
        <p:nvSpPr>
          <p:cNvPr id="5" name="TextBox 4"/>
          <p:cNvSpPr txBox="1"/>
          <p:nvPr/>
        </p:nvSpPr>
        <p:spPr>
          <a:xfrm>
            <a:off x="1638935" y="1094105"/>
            <a:ext cx="4269105" cy="706755"/>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Different RF ramping curve for each energy mode (constant </a:t>
            </a:r>
            <a:r>
              <a:rPr lang="en-US" altLang="zh-CN" sz="2000" dirty="0">
                <a:solidFill>
                  <a:srgbClr val="002060"/>
                </a:solidFill>
                <a:latin typeface="Times New Roman" panose="02020603050405020304" pitchFamily="18" charset="0"/>
                <a:cs typeface="Times New Roman" panose="02020603050405020304" pitchFamily="18" charset="0"/>
                <a:sym typeface="Symbol" panose="05050102010706020507"/>
              </a:rPr>
              <a:t>s</a:t>
            </a:r>
            <a:r>
              <a:rPr lang="en-US" altLang="zh-CN" sz="2000" dirty="0">
                <a:latin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610307" y="2717216"/>
            <a:ext cx="4312470"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Max RF voltage @</a:t>
            </a:r>
            <a:r>
              <a:rPr lang="en-US" altLang="zh-CN" sz="2000" i="1" dirty="0" err="1">
                <a:latin typeface="Times New Roman" panose="02020603050405020304" pitchFamily="18" charset="0"/>
                <a:cs typeface="Times New Roman" panose="02020603050405020304" pitchFamily="18" charset="0"/>
              </a:rPr>
              <a:t>tt</a:t>
            </a:r>
            <a:r>
              <a:rPr lang="en-US" altLang="zh-CN" sz="2000" i="1"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determined by longitudinal quantum lifetime &amp; DA.</a:t>
            </a:r>
            <a:endParaRPr lang="zh-CN" alt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096873" y="1749242"/>
            <a:ext cx="3096344" cy="1015663"/>
          </a:xfrm>
          <a:prstGeom prst="rect">
            <a:avLst/>
          </a:prstGeom>
          <a:noFill/>
        </p:spPr>
        <p:txBody>
          <a:bodyPr wrap="square" rtlCol="0">
            <a:spAutoFit/>
          </a:bodyPr>
          <a:lstStyle/>
          <a:p>
            <a:pPr marL="285750" indent="-285750">
              <a:lnSpc>
                <a:spcPts val="2400"/>
              </a:lnSpc>
              <a:buFontTx/>
              <a:buChar char="-"/>
            </a:pPr>
            <a:r>
              <a:rPr lang="en-US" altLang="zh-CN" sz="1600" dirty="0">
                <a:solidFill>
                  <a:srgbClr val="002060"/>
                </a:solidFill>
                <a:latin typeface="Times New Roman" panose="02020603050405020304" pitchFamily="18" charset="0"/>
                <a:cs typeface="Times New Roman" panose="02020603050405020304" pitchFamily="18" charset="0"/>
                <a:sym typeface="Symbol" panose="05050102010706020507"/>
              </a:rPr>
              <a:t>s for </a:t>
            </a:r>
            <a:r>
              <a:rPr lang="en-US" altLang="zh-CN" sz="1600" i="1" dirty="0" err="1">
                <a:solidFill>
                  <a:srgbClr val="002060"/>
                </a:solidFill>
                <a:latin typeface="Times New Roman" panose="02020603050405020304" pitchFamily="18" charset="0"/>
                <a:cs typeface="Times New Roman" panose="02020603050405020304" pitchFamily="18" charset="0"/>
                <a:sym typeface="Symbol" panose="05050102010706020507"/>
              </a:rPr>
              <a:t>tt</a:t>
            </a:r>
            <a:r>
              <a:rPr lang="en-US" altLang="zh-CN" sz="1600" dirty="0">
                <a:solidFill>
                  <a:srgbClr val="002060"/>
                </a:solidFill>
                <a:latin typeface="Times New Roman" panose="02020603050405020304" pitchFamily="18" charset="0"/>
                <a:cs typeface="Times New Roman" panose="02020603050405020304" pitchFamily="18" charset="0"/>
                <a:sym typeface="Symbol" panose="05050102010706020507"/>
              </a:rPr>
              <a:t>:  0.14</a:t>
            </a:r>
          </a:p>
          <a:p>
            <a:pPr marL="285750" indent="-285750">
              <a:lnSpc>
                <a:spcPts val="2400"/>
              </a:lnSpc>
              <a:buFontTx/>
              <a:buChar char="-"/>
            </a:pPr>
            <a:r>
              <a:rPr lang="en-US" altLang="zh-CN" sz="1600" dirty="0">
                <a:solidFill>
                  <a:srgbClr val="002060"/>
                </a:solidFill>
                <a:latin typeface="Times New Roman" panose="02020603050405020304" pitchFamily="18" charset="0"/>
                <a:cs typeface="Times New Roman" panose="02020603050405020304" pitchFamily="18" charset="0"/>
                <a:sym typeface="Symbol" panose="05050102010706020507"/>
              </a:rPr>
              <a:t>s for Higgs:  0.094</a:t>
            </a:r>
          </a:p>
          <a:p>
            <a:pPr marL="285750" indent="-285750">
              <a:lnSpc>
                <a:spcPts val="2400"/>
              </a:lnSpc>
              <a:buFontTx/>
              <a:buChar char="-"/>
            </a:pPr>
            <a:r>
              <a:rPr lang="en-US" altLang="zh-CN" sz="1600" dirty="0">
                <a:solidFill>
                  <a:srgbClr val="002060"/>
                </a:solidFill>
                <a:latin typeface="Times New Roman" panose="02020603050405020304" pitchFamily="18" charset="0"/>
                <a:cs typeface="Times New Roman" panose="02020603050405020304" pitchFamily="18" charset="0"/>
                <a:sym typeface="Symbol" panose="05050102010706020507"/>
              </a:rPr>
              <a:t>s for W &amp; Z:  0.088</a:t>
            </a:r>
          </a:p>
        </p:txBody>
      </p:sp>
      <p:sp>
        <p:nvSpPr>
          <p:cNvPr id="8" name="TextBox 7"/>
          <p:cNvSpPr txBox="1"/>
          <p:nvPr/>
        </p:nvSpPr>
        <p:spPr>
          <a:xfrm>
            <a:off x="2110030" y="3320932"/>
            <a:ext cx="3798112" cy="707886"/>
          </a:xfrm>
          <a:prstGeom prst="rect">
            <a:avLst/>
          </a:prstGeom>
          <a:noFill/>
        </p:spPr>
        <p:txBody>
          <a:bodyPr wrap="square" rtlCol="0">
            <a:spAutoFit/>
          </a:bodyPr>
          <a:lstStyle/>
          <a:p>
            <a:pPr marL="285750" indent="-285750">
              <a:lnSpc>
                <a:spcPts val="2400"/>
              </a:lnSpc>
              <a:buFontTx/>
              <a:buChar char="-"/>
            </a:pPr>
            <a:r>
              <a:rPr lang="en-US" altLang="zh-CN" sz="1600" i="1" dirty="0">
                <a:solidFill>
                  <a:srgbClr val="002060"/>
                </a:solidFill>
                <a:latin typeface="Times New Roman" panose="02020603050405020304" pitchFamily="18" charset="0"/>
                <a:cs typeface="Times New Roman" panose="02020603050405020304" pitchFamily="18" charset="0"/>
                <a:sym typeface="Symbol" panose="05050102010706020507"/>
              </a:rPr>
              <a:t></a:t>
            </a:r>
            <a:r>
              <a:rPr lang="en-US" altLang="zh-CN" sz="1600" baseline="-25000" dirty="0">
                <a:solidFill>
                  <a:srgbClr val="002060"/>
                </a:solidFill>
                <a:latin typeface="Times New Roman" panose="02020603050405020304" pitchFamily="18" charset="0"/>
                <a:cs typeface="Times New Roman" panose="02020603050405020304" pitchFamily="18" charset="0"/>
                <a:sym typeface="Symbol" panose="05050102010706020507"/>
              </a:rPr>
              <a:t>RF</a:t>
            </a:r>
            <a:r>
              <a:rPr lang="en-US" altLang="zh-CN" sz="1600" dirty="0">
                <a:solidFill>
                  <a:srgbClr val="002060"/>
                </a:solidFill>
                <a:latin typeface="Times New Roman" panose="02020603050405020304" pitchFamily="18" charset="0"/>
                <a:cs typeface="Times New Roman" panose="02020603050405020304" pitchFamily="18" charset="0"/>
                <a:sym typeface="Symbol" panose="05050102010706020507"/>
              </a:rPr>
              <a:t>: ~ 12 </a:t>
            </a:r>
          </a:p>
          <a:p>
            <a:pPr marL="285750" indent="-285750">
              <a:lnSpc>
                <a:spcPts val="2400"/>
              </a:lnSpc>
              <a:buFontTx/>
              <a:buChar char="-"/>
            </a:pPr>
            <a:r>
              <a:rPr lang="en-US" altLang="zh-CN" sz="1600" dirty="0">
                <a:solidFill>
                  <a:srgbClr val="002060"/>
                </a:solidFill>
                <a:latin typeface="Times New Roman" panose="02020603050405020304" pitchFamily="18" charset="0"/>
                <a:cs typeface="Times New Roman" panose="02020603050405020304" pitchFamily="18" charset="0"/>
                <a:sym typeface="Symbol" panose="05050102010706020507"/>
              </a:rPr>
              <a:t>VRF (180GeV)=9.8GV</a:t>
            </a:r>
            <a:endParaRPr lang="zh-CN" altLang="en-US" sz="1600"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099350" y="5180324"/>
            <a:ext cx="720080" cy="369332"/>
          </a:xfrm>
          <a:prstGeom prst="rect">
            <a:avLst/>
          </a:prstGeom>
          <a:noFill/>
        </p:spPr>
        <p:txBody>
          <a:bodyPr wrap="square" rtlCol="0">
            <a:spAutoFit/>
          </a:bodyPr>
          <a:lstStyle/>
          <a:p>
            <a:r>
              <a:rPr lang="en-US" altLang="zh-CN" dirty="0"/>
              <a:t>W &amp;Z</a:t>
            </a:r>
            <a:endParaRPr lang="zh-CN" altLang="en-US" dirty="0"/>
          </a:p>
        </p:txBody>
      </p:sp>
      <p:sp>
        <p:nvSpPr>
          <p:cNvPr id="10" name="TextBox 9"/>
          <p:cNvSpPr txBox="1"/>
          <p:nvPr/>
        </p:nvSpPr>
        <p:spPr>
          <a:xfrm>
            <a:off x="7543802" y="4473401"/>
            <a:ext cx="792088" cy="369332"/>
          </a:xfrm>
          <a:prstGeom prst="rect">
            <a:avLst/>
          </a:prstGeom>
          <a:noFill/>
        </p:spPr>
        <p:txBody>
          <a:bodyPr wrap="square" rtlCol="0">
            <a:spAutoFit/>
          </a:bodyPr>
          <a:lstStyle/>
          <a:p>
            <a:r>
              <a:rPr lang="en-US" altLang="zh-CN" dirty="0"/>
              <a:t>Higgs</a:t>
            </a:r>
            <a:endParaRPr lang="zh-CN" altLang="en-US" dirty="0"/>
          </a:p>
        </p:txBody>
      </p:sp>
      <p:sp>
        <p:nvSpPr>
          <p:cNvPr id="11" name="TextBox 10"/>
          <p:cNvSpPr txBox="1"/>
          <p:nvPr/>
        </p:nvSpPr>
        <p:spPr>
          <a:xfrm>
            <a:off x="7530291" y="2124869"/>
            <a:ext cx="576064" cy="369332"/>
          </a:xfrm>
          <a:prstGeom prst="rect">
            <a:avLst/>
          </a:prstGeom>
          <a:noFill/>
        </p:spPr>
        <p:txBody>
          <a:bodyPr wrap="square" rtlCol="0">
            <a:spAutoFit/>
          </a:bodyPr>
          <a:lstStyle/>
          <a:p>
            <a:r>
              <a:rPr lang="en-US" altLang="zh-CN" i="1" dirty="0" err="1"/>
              <a:t>tt</a:t>
            </a:r>
            <a:endParaRPr lang="zh-CN" altLang="en-US" i="1" dirty="0"/>
          </a:p>
        </p:txBody>
      </p:sp>
      <p:sp>
        <p:nvSpPr>
          <p:cNvPr id="16" name="文本框 15">
            <a:extLst>
              <a:ext uri="{FF2B5EF4-FFF2-40B4-BE49-F238E27FC236}">
                <a16:creationId xmlns:a16="http://schemas.microsoft.com/office/drawing/2014/main" xmlns="" id="{08E13AAF-E944-498F-8FBB-EAC235F045C9}"/>
              </a:ext>
            </a:extLst>
          </p:cNvPr>
          <p:cNvSpPr txBox="1"/>
          <p:nvPr/>
        </p:nvSpPr>
        <p:spPr>
          <a:xfrm>
            <a:off x="10595024" y="1020198"/>
            <a:ext cx="1440160" cy="307777"/>
          </a:xfrm>
          <a:prstGeom prst="rect">
            <a:avLst/>
          </a:prstGeom>
          <a:noFill/>
        </p:spPr>
        <p:txBody>
          <a:bodyPr wrap="square" rtlCol="0">
            <a:spAutoFit/>
          </a:bodyPr>
          <a:lstStyle/>
          <a:p>
            <a:r>
              <a:rPr lang="en-US" altLang="zh-SG" sz="1400" dirty="0"/>
              <a:t>D. Wang, J.Y. </a:t>
            </a:r>
            <a:r>
              <a:rPr lang="en-US" altLang="zh-SG" sz="1400" dirty="0" err="1"/>
              <a:t>Zhai</a:t>
            </a:r>
            <a:endParaRPr lang="zh-SG" altLang="en-US" sz="1400" dirty="0"/>
          </a:p>
        </p:txBody>
      </p:sp>
      <p:sp>
        <p:nvSpPr>
          <p:cNvPr id="3" name="页脚占位符 2">
            <a:extLst>
              <a:ext uri="{FF2B5EF4-FFF2-40B4-BE49-F238E27FC236}">
                <a16:creationId xmlns:a16="http://schemas.microsoft.com/office/drawing/2014/main" xmlns="" id="{2DEE74E2-D084-4A0E-A50B-D04F368C6A43}"/>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sp>
        <p:nvSpPr>
          <p:cNvPr id="14" name="灯片编号占位符 13">
            <a:extLst>
              <a:ext uri="{FF2B5EF4-FFF2-40B4-BE49-F238E27FC236}">
                <a16:creationId xmlns:a16="http://schemas.microsoft.com/office/drawing/2014/main" xmlns="" id="{D23070E1-BFC5-4893-92F4-6E14C13E6890}"/>
              </a:ext>
            </a:extLst>
          </p:cNvPr>
          <p:cNvSpPr>
            <a:spLocks noGrp="1"/>
          </p:cNvSpPr>
          <p:nvPr>
            <p:ph type="sldNum" sz="quarter" idx="12"/>
          </p:nvPr>
        </p:nvSpPr>
        <p:spPr/>
        <p:txBody>
          <a:bodyPr/>
          <a:lstStyle/>
          <a:p>
            <a:fld id="{F15E9139-A00B-4B2A-98A6-095DC08F1345}" type="slidenum">
              <a:rPr lang="zh-CN" altLang="en-US" smtClean="0"/>
              <a:pPr/>
              <a:t>18</a:t>
            </a:fld>
            <a:endParaRPr lang="zh-CN" altLang="en-US"/>
          </a:p>
        </p:txBody>
      </p:sp>
    </p:spTree>
    <p:extLst>
      <p:ext uri="{BB962C8B-B14F-4D97-AF65-F5344CB8AC3E}">
        <p14:creationId xmlns:p14="http://schemas.microsoft.com/office/powerpoint/2010/main" val="1774810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50" y="1"/>
            <a:ext cx="11515774" cy="1052736"/>
          </a:xfrm>
        </p:spPr>
        <p:txBody>
          <a:bodyPr>
            <a:normAutofit/>
          </a:bodyPr>
          <a:lstStyle/>
          <a:p>
            <a:pPr algn="ctr"/>
            <a:r>
              <a:rPr lang="x-none" altLang="en-US" sz="4000" dirty="0">
                <a:solidFill>
                  <a:srgbClr val="C00000"/>
                </a:solidFill>
                <a:latin typeface="+mn-lt"/>
                <a:ea typeface="+mj-ea"/>
                <a:cs typeface="Arial" panose="020B0604020202020204" pitchFamily="34" charset="0"/>
              </a:rPr>
              <a:t>RF </a:t>
            </a:r>
            <a:r>
              <a:rPr lang="en-US" altLang="en-US" sz="4000" dirty="0">
                <a:solidFill>
                  <a:srgbClr val="C00000"/>
                </a:solidFill>
                <a:latin typeface="+mn-lt"/>
                <a:ea typeface="+mj-ea"/>
                <a:cs typeface="Arial" panose="020B0604020202020204" pitchFamily="34" charset="0"/>
              </a:rPr>
              <a:t>b</a:t>
            </a:r>
            <a:r>
              <a:rPr lang="x-none" altLang="en-US" sz="4000" dirty="0">
                <a:solidFill>
                  <a:srgbClr val="C00000"/>
                </a:solidFill>
                <a:latin typeface="+mn-lt"/>
                <a:ea typeface="+mj-ea"/>
                <a:cs typeface="Arial" panose="020B0604020202020204" pitchFamily="34" charset="0"/>
              </a:rPr>
              <a:t>eam </a:t>
            </a:r>
            <a:r>
              <a:rPr lang="en-US" altLang="en-US" sz="4000" dirty="0">
                <a:solidFill>
                  <a:srgbClr val="C00000"/>
                </a:solidFill>
                <a:latin typeface="+mn-lt"/>
                <a:ea typeface="+mj-ea"/>
                <a:cs typeface="Arial" panose="020B0604020202020204" pitchFamily="34" charset="0"/>
              </a:rPr>
              <a:t>l</a:t>
            </a:r>
            <a:r>
              <a:rPr lang="x-none" altLang="en-US" sz="4000" dirty="0">
                <a:solidFill>
                  <a:srgbClr val="C00000"/>
                </a:solidFill>
                <a:latin typeface="+mn-lt"/>
                <a:ea typeface="+mj-ea"/>
                <a:cs typeface="Arial" panose="020B0604020202020204" pitchFamily="34" charset="0"/>
              </a:rPr>
              <a:t>oading </a:t>
            </a:r>
            <a:r>
              <a:rPr lang="en-US" altLang="en-US" sz="4000" dirty="0">
                <a:solidFill>
                  <a:srgbClr val="C00000"/>
                </a:solidFill>
                <a:latin typeface="+mn-lt"/>
                <a:ea typeface="+mj-ea"/>
                <a:cs typeface="Arial" panose="020B0604020202020204" pitchFamily="34" charset="0"/>
              </a:rPr>
              <a:t>e</a:t>
            </a:r>
            <a:r>
              <a:rPr lang="x-none" altLang="en-US" sz="4000" dirty="0">
                <a:solidFill>
                  <a:srgbClr val="C00000"/>
                </a:solidFill>
                <a:latin typeface="+mn-lt"/>
                <a:ea typeface="+mj-ea"/>
                <a:cs typeface="Arial" panose="020B0604020202020204" pitchFamily="34" charset="0"/>
              </a:rPr>
              <a:t>ffect @ 30 GeV </a:t>
            </a:r>
          </a:p>
        </p:txBody>
      </p:sp>
      <p:sp>
        <p:nvSpPr>
          <p:cNvPr id="3" name="Text Box 2"/>
          <p:cNvSpPr txBox="1"/>
          <p:nvPr/>
        </p:nvSpPr>
        <p:spPr>
          <a:xfrm>
            <a:off x="7031990" y="1140460"/>
            <a:ext cx="4968666" cy="1383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ea typeface="+mn-ea"/>
                <a:cs typeface="+mn-cs"/>
              </a:rPr>
              <a:t>The radiation dampping rate at 30 GeV is only </a:t>
            </a:r>
            <a:r>
              <a:rPr kumimoji="0" lang="en-US" sz="1400" b="0" i="0" u="none" strike="noStrike" kern="1200" cap="none" spc="0" normalizeH="0" baseline="0" noProof="0" dirty="0">
                <a:ln>
                  <a:noFill/>
                </a:ln>
                <a:solidFill>
                  <a:srgbClr val="FF0000"/>
                </a:solidFill>
                <a:effectLst/>
                <a:uLnTx/>
                <a:uFillTx/>
                <a:ea typeface="+mn-ea"/>
                <a:cs typeface="+mn-cs"/>
              </a:rPr>
              <a:t>0.67 Hz</a:t>
            </a:r>
            <a:r>
              <a:rPr kumimoji="0" lang="x-none" altLang="en-US" sz="1400" b="0" i="0" u="none" strike="noStrike" kern="1200" cap="none" spc="0" normalizeH="0" baseline="0" noProof="0" dirty="0">
                <a:ln>
                  <a:noFill/>
                </a:ln>
                <a:solidFill>
                  <a:prstClr val="black"/>
                </a:solidFill>
                <a:effectLst/>
                <a:uLnTx/>
                <a:uFillTx/>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x-none" sz="1400" b="0" i="0" u="none" strike="noStrike" kern="1200" cap="none" spc="0" normalizeH="0" baseline="0" noProof="0" dirty="0">
                <a:ln>
                  <a:noFill/>
                </a:ln>
                <a:solidFill>
                  <a:prstClr val="black"/>
                </a:solidFill>
                <a:effectLst/>
                <a:uLnTx/>
                <a:uFillTx/>
                <a:ea typeface="+mn-ea"/>
                <a:cs typeface="+mn-cs"/>
              </a:rPr>
              <a:t>The dampping rate with bunch by bunch feedback is </a:t>
            </a:r>
            <a:r>
              <a:rPr kumimoji="0" lang="en-US" altLang="x-none" sz="1400" b="0" i="0" u="none" strike="noStrike" kern="1200" cap="none" spc="0" normalizeH="0" baseline="0" noProof="0" dirty="0">
                <a:ln>
                  <a:noFill/>
                </a:ln>
                <a:solidFill>
                  <a:srgbClr val="00B050"/>
                </a:solidFill>
                <a:effectLst/>
                <a:uLnTx/>
                <a:uFillTx/>
                <a:ea typeface="+mn-ea"/>
                <a:cs typeface="+mn-cs"/>
              </a:rPr>
              <a:t>8 Hz</a:t>
            </a:r>
            <a:r>
              <a:rPr kumimoji="0" lang="en-US" altLang="x-none" sz="1400" b="0" i="0" u="none" strike="noStrike" kern="1200" cap="none" spc="0" normalizeH="0" baseline="0" noProof="0" dirty="0">
                <a:ln>
                  <a:noFill/>
                </a:ln>
                <a:solidFill>
                  <a:prstClr val="black"/>
                </a:solidFill>
                <a:effectLst/>
                <a:uLnTx/>
                <a:uFillTx/>
                <a:ea typeface="+mn-ea"/>
                <a:cs typeface="+mn-cs"/>
              </a:rPr>
              <a:t>.</a:t>
            </a:r>
            <a:endParaRPr kumimoji="0" lang="x-none" altLang="en-US" sz="14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ea typeface="+mn-ea"/>
                <a:cs typeface="+mn-cs"/>
              </a:rPr>
              <a:t>We are looking at two figures of merit at detune freuquency optimized for top energy: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x-none" sz="1400" b="0" i="0" u="none" strike="noStrike" kern="1200" cap="none" spc="0" normalizeH="0" baseline="0" noProof="0" dirty="0">
                <a:ln>
                  <a:noFill/>
                </a:ln>
                <a:solidFill>
                  <a:prstClr val="black"/>
                </a:solidFill>
                <a:effectLst/>
                <a:uLnTx/>
                <a:uFillTx/>
                <a:ea typeface="+mn-ea"/>
                <a:cs typeface="+mn-cs"/>
              </a:rPr>
              <a:t>The growth rate of -1 mode;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x-none" sz="1400" b="0" i="0" u="none" strike="noStrike" kern="1200" cap="none" spc="0" normalizeH="0" baseline="0" noProof="0" dirty="0">
                <a:ln>
                  <a:noFill/>
                </a:ln>
                <a:solidFill>
                  <a:prstClr val="black"/>
                </a:solidFill>
                <a:effectLst/>
                <a:uLnTx/>
                <a:uFillTx/>
                <a:ea typeface="+mn-ea"/>
                <a:cs typeface="+mn-cs"/>
              </a:rPr>
              <a:t>The power requirement at given detune.</a:t>
            </a:r>
            <a:r>
              <a:rPr kumimoji="0" lang="x-none" altLang="en-US" sz="1400" b="0" i="0" u="none" strike="noStrike" kern="1200" cap="none" spc="0" normalizeH="0" baseline="0" noProof="0" dirty="0">
                <a:ln>
                  <a:noFill/>
                </a:ln>
                <a:solidFill>
                  <a:prstClr val="black"/>
                </a:solidFill>
                <a:effectLst/>
                <a:uLnTx/>
                <a:uFillTx/>
                <a:ea typeface="+mn-ea"/>
                <a:cs typeface="+mn-cs"/>
              </a:rPr>
              <a:t> </a:t>
            </a:r>
          </a:p>
        </p:txBody>
      </p:sp>
      <p:pic>
        <p:nvPicPr>
          <p:cNvPr id="16" name="Picture 15" descr="CEPC_Booster_Higgs_lowE"/>
          <p:cNvPicPr>
            <a:picLocks noChangeAspect="1"/>
          </p:cNvPicPr>
          <p:nvPr/>
        </p:nvPicPr>
        <p:blipFill>
          <a:blip r:embed="rId4"/>
          <a:stretch>
            <a:fillRect/>
          </a:stretch>
        </p:blipFill>
        <p:spPr>
          <a:xfrm>
            <a:off x="8363609" y="4123691"/>
            <a:ext cx="3615265" cy="2617678"/>
          </a:xfrm>
          <a:prstGeom prst="rect">
            <a:avLst/>
          </a:prstGeom>
        </p:spPr>
      </p:pic>
      <p:sp>
        <p:nvSpPr>
          <p:cNvPr id="17" name="Text Box 16"/>
          <p:cNvSpPr txBox="1"/>
          <p:nvPr/>
        </p:nvSpPr>
        <p:spPr>
          <a:xfrm>
            <a:off x="10095230" y="4881880"/>
            <a:ext cx="1699260" cy="30670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x-none" altLang="en-US" sz="1400" b="0" i="0" u="none" strike="noStrike" kern="1200" cap="none" spc="0" normalizeH="0" baseline="0" noProof="0">
                <a:ln>
                  <a:noFill/>
                </a:ln>
                <a:solidFill>
                  <a:srgbClr val="4BACC6"/>
                </a:solidFill>
                <a:effectLst/>
                <a:uLnTx/>
                <a:uFillTx/>
                <a:ea typeface="+mn-ea"/>
                <a:cs typeface="+mn-cs"/>
              </a:rPr>
              <a:t>Growth rate = 3.7 Hz</a:t>
            </a:r>
          </a:p>
        </p:txBody>
      </p:sp>
      <p:sp>
        <p:nvSpPr>
          <p:cNvPr id="18" name="Text Box 17"/>
          <p:cNvSpPr txBox="1"/>
          <p:nvPr/>
        </p:nvSpPr>
        <p:spPr>
          <a:xfrm>
            <a:off x="10095230" y="5517515"/>
            <a:ext cx="1503680" cy="33718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x-none" altLang="en-US" sz="1600" b="0" i="0" u="none" strike="noStrike" kern="1200" cap="none" spc="0" normalizeH="0" baseline="0" noProof="0">
                <a:ln>
                  <a:noFill/>
                </a:ln>
                <a:solidFill>
                  <a:srgbClr val="FF0000"/>
                </a:solidFill>
                <a:effectLst/>
                <a:uLnTx/>
                <a:uFillTx/>
                <a:ea typeface="+mn-ea"/>
                <a:cs typeface="+mn-cs"/>
              </a:rPr>
              <a:t>Pg = 1.14 MW</a:t>
            </a:r>
          </a:p>
        </p:txBody>
      </p:sp>
      <p:sp>
        <p:nvSpPr>
          <p:cNvPr id="20" name="Text Box 19"/>
          <p:cNvSpPr txBox="1"/>
          <p:nvPr/>
        </p:nvSpPr>
        <p:spPr>
          <a:xfrm>
            <a:off x="9454515" y="4335145"/>
            <a:ext cx="1097280" cy="30670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x-none" altLang="en-US" sz="1400" b="0" i="0" u="none" strike="noStrike" kern="1200" cap="none" spc="0" normalizeH="0" baseline="0" noProof="0">
                <a:ln>
                  <a:noFill/>
                </a:ln>
                <a:solidFill>
                  <a:srgbClr val="F79646"/>
                </a:solidFill>
                <a:effectLst/>
                <a:uLnTx/>
                <a:uFillTx/>
                <a:ea typeface="+mn-ea"/>
                <a:cs typeface="+mn-cs"/>
              </a:rPr>
              <a:t>df = -752 Hz</a:t>
            </a:r>
          </a:p>
        </p:txBody>
      </p:sp>
      <p:pic>
        <p:nvPicPr>
          <p:cNvPr id="22" name="Picture 21" descr="CEPC_Booster_Higgs_lowE"/>
          <p:cNvPicPr>
            <a:picLocks noChangeAspect="1"/>
          </p:cNvPicPr>
          <p:nvPr/>
        </p:nvPicPr>
        <p:blipFill>
          <a:blip r:embed="rId5"/>
          <a:stretch>
            <a:fillRect/>
          </a:stretch>
        </p:blipFill>
        <p:spPr>
          <a:xfrm>
            <a:off x="4360573" y="4123690"/>
            <a:ext cx="3691741" cy="2617441"/>
          </a:xfrm>
          <a:prstGeom prst="rect">
            <a:avLst/>
          </a:prstGeom>
        </p:spPr>
      </p:pic>
      <p:sp>
        <p:nvSpPr>
          <p:cNvPr id="23" name="Text Box 22"/>
          <p:cNvSpPr txBox="1"/>
          <p:nvPr/>
        </p:nvSpPr>
        <p:spPr>
          <a:xfrm>
            <a:off x="4843145" y="5920740"/>
            <a:ext cx="1788160" cy="30670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x-none" altLang="en-US" sz="1400" b="0" i="0" u="none" strike="noStrike" kern="1200" cap="none" spc="0" normalizeH="0" baseline="0" noProof="0">
                <a:ln>
                  <a:noFill/>
                </a:ln>
                <a:solidFill>
                  <a:srgbClr val="4BACC6"/>
                </a:solidFill>
                <a:effectLst/>
                <a:uLnTx/>
                <a:uFillTx/>
                <a:ea typeface="+mn-ea"/>
                <a:cs typeface="+mn-cs"/>
              </a:rPr>
              <a:t>Growth rate = 0.88 Hz</a:t>
            </a:r>
          </a:p>
        </p:txBody>
      </p:sp>
      <p:sp>
        <p:nvSpPr>
          <p:cNvPr id="24" name="Text Box 23"/>
          <p:cNvSpPr txBox="1"/>
          <p:nvPr/>
        </p:nvSpPr>
        <p:spPr>
          <a:xfrm>
            <a:off x="5504180" y="5057140"/>
            <a:ext cx="1503680" cy="33718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x-none" altLang="en-US" sz="1600" b="0" i="0" u="none" strike="noStrike" kern="1200" cap="none" spc="0" normalizeH="0" baseline="0" noProof="0">
                <a:ln>
                  <a:noFill/>
                </a:ln>
                <a:solidFill>
                  <a:srgbClr val="FF0000"/>
                </a:solidFill>
                <a:effectLst/>
                <a:uLnTx/>
                <a:uFillTx/>
                <a:ea typeface="+mn-ea"/>
                <a:cs typeface="+mn-cs"/>
              </a:rPr>
              <a:t>Pg = 0.61 MW</a:t>
            </a:r>
          </a:p>
        </p:txBody>
      </p:sp>
      <p:sp>
        <p:nvSpPr>
          <p:cNvPr id="25" name="Text Box 24"/>
          <p:cNvSpPr txBox="1"/>
          <p:nvPr/>
        </p:nvSpPr>
        <p:spPr>
          <a:xfrm>
            <a:off x="5707380" y="4335145"/>
            <a:ext cx="1097280" cy="30670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x-none" altLang="en-US" sz="1400" b="0" i="0" u="none" strike="noStrike" kern="1200" cap="none" spc="0" normalizeH="0" baseline="0" noProof="0">
                <a:ln>
                  <a:noFill/>
                </a:ln>
                <a:solidFill>
                  <a:srgbClr val="F79646"/>
                </a:solidFill>
                <a:effectLst/>
                <a:uLnTx/>
                <a:uFillTx/>
                <a:ea typeface="+mn-ea"/>
                <a:cs typeface="+mn-cs"/>
              </a:rPr>
              <a:t>df = -216 Hz</a:t>
            </a:r>
          </a:p>
        </p:txBody>
      </p:sp>
      <p:pic>
        <p:nvPicPr>
          <p:cNvPr id="26" name="Picture 25" descr="CEPC_Booster_Higgs_lowE"/>
          <p:cNvPicPr>
            <a:picLocks noChangeAspect="1"/>
          </p:cNvPicPr>
          <p:nvPr/>
        </p:nvPicPr>
        <p:blipFill>
          <a:blip r:embed="rId6"/>
          <a:stretch>
            <a:fillRect/>
          </a:stretch>
        </p:blipFill>
        <p:spPr>
          <a:xfrm>
            <a:off x="191344" y="4123689"/>
            <a:ext cx="3905041" cy="2606589"/>
          </a:xfrm>
          <a:prstGeom prst="rect">
            <a:avLst/>
          </a:prstGeom>
        </p:spPr>
      </p:pic>
      <p:sp>
        <p:nvSpPr>
          <p:cNvPr id="27" name="Text Box 26"/>
          <p:cNvSpPr txBox="1"/>
          <p:nvPr/>
        </p:nvSpPr>
        <p:spPr>
          <a:xfrm>
            <a:off x="1002030" y="5680710"/>
            <a:ext cx="1788160" cy="30670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x-none" altLang="en-US" sz="1400" b="0" i="0" u="none" strike="noStrike" kern="1200" cap="none" spc="0" normalizeH="0" baseline="0" noProof="0">
                <a:ln>
                  <a:noFill/>
                </a:ln>
                <a:solidFill>
                  <a:srgbClr val="4BACC6"/>
                </a:solidFill>
                <a:effectLst/>
                <a:uLnTx/>
                <a:uFillTx/>
                <a:ea typeface="+mn-ea"/>
                <a:cs typeface="+mn-cs"/>
              </a:rPr>
              <a:t>Growth rate &lt; 0.01 Hz</a:t>
            </a:r>
          </a:p>
        </p:txBody>
      </p:sp>
      <p:sp>
        <p:nvSpPr>
          <p:cNvPr id="28" name="Text Box 27"/>
          <p:cNvSpPr txBox="1"/>
          <p:nvPr/>
        </p:nvSpPr>
        <p:spPr>
          <a:xfrm>
            <a:off x="1400175" y="4719955"/>
            <a:ext cx="1503680" cy="33718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x-none" altLang="en-US" sz="1600" b="0" i="0" u="none" strike="noStrike" kern="1200" cap="none" spc="0" normalizeH="0" baseline="0" noProof="0">
                <a:ln>
                  <a:noFill/>
                </a:ln>
                <a:solidFill>
                  <a:srgbClr val="FF0000"/>
                </a:solidFill>
                <a:effectLst/>
                <a:uLnTx/>
                <a:uFillTx/>
                <a:ea typeface="+mn-ea"/>
                <a:cs typeface="+mn-cs"/>
              </a:rPr>
              <a:t>Pg = 0.095 MW</a:t>
            </a:r>
          </a:p>
        </p:txBody>
      </p:sp>
      <p:sp>
        <p:nvSpPr>
          <p:cNvPr id="29" name="Text Box 28"/>
          <p:cNvSpPr txBox="1"/>
          <p:nvPr/>
        </p:nvSpPr>
        <p:spPr>
          <a:xfrm>
            <a:off x="1999615" y="4335145"/>
            <a:ext cx="1141730" cy="30670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x-none" altLang="en-US" sz="1400" b="0" i="0" u="none" strike="noStrike" kern="1200" cap="none" spc="0" normalizeH="0" baseline="0" noProof="0">
                <a:ln>
                  <a:noFill/>
                </a:ln>
                <a:solidFill>
                  <a:srgbClr val="F79646">
                    <a:lumMod val="75000"/>
                  </a:srgbClr>
                </a:solidFill>
                <a:effectLst/>
                <a:uLnTx/>
                <a:uFillTx/>
                <a:ea typeface="+mn-ea"/>
                <a:cs typeface="+mn-cs"/>
              </a:rPr>
              <a:t>df = -19.4 Hz</a:t>
            </a:r>
          </a:p>
        </p:txBody>
      </p:sp>
      <p:sp>
        <p:nvSpPr>
          <p:cNvPr id="30" name="Text Box 29"/>
          <p:cNvSpPr txBox="1"/>
          <p:nvPr/>
        </p:nvSpPr>
        <p:spPr>
          <a:xfrm>
            <a:off x="1687830" y="3888740"/>
            <a:ext cx="728980" cy="36830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x-none" altLang="en-US" sz="1800" b="0" i="0" u="none" strike="noStrike" kern="1200" cap="none" spc="0" normalizeH="0" baseline="0" noProof="0">
                <a:ln>
                  <a:noFill/>
                </a:ln>
                <a:solidFill>
                  <a:prstClr val="black"/>
                </a:solidFill>
                <a:effectLst/>
                <a:uLnTx/>
                <a:uFillTx/>
                <a:ea typeface="+mn-ea"/>
                <a:cs typeface="+mn-cs"/>
                <a:sym typeface="+mn-ea"/>
              </a:rPr>
              <a:t>Higgs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Box 30"/>
          <p:cNvSpPr txBox="1"/>
          <p:nvPr/>
        </p:nvSpPr>
        <p:spPr>
          <a:xfrm>
            <a:off x="6056630" y="3924935"/>
            <a:ext cx="398780" cy="36830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x-none" altLang="en-US" sz="1800" b="0" i="0" u="none" strike="noStrike" kern="1200" cap="none" spc="0" normalizeH="0" baseline="0" noProof="0">
                <a:ln>
                  <a:noFill/>
                </a:ln>
                <a:solidFill>
                  <a:prstClr val="black"/>
                </a:solidFill>
                <a:effectLst/>
                <a:uLnTx/>
                <a:uFillTx/>
                <a:ea typeface="+mn-ea"/>
                <a:cs typeface="+mn-cs"/>
                <a:sym typeface="+mn-ea"/>
              </a:rPr>
              <a:t>W</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 Box 31"/>
          <p:cNvSpPr txBox="1"/>
          <p:nvPr/>
        </p:nvSpPr>
        <p:spPr>
          <a:xfrm>
            <a:off x="10229215" y="3883025"/>
            <a:ext cx="322580" cy="36830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x-none" altLang="en-US" sz="1800" b="0" i="0" u="none" strike="noStrike" kern="1200" cap="none" spc="0" normalizeH="0" baseline="0" noProof="0">
                <a:ln>
                  <a:noFill/>
                </a:ln>
                <a:solidFill>
                  <a:prstClr val="black"/>
                </a:solidFill>
                <a:effectLst/>
                <a:uLnTx/>
                <a:uFillTx/>
                <a:ea typeface="+mn-ea"/>
                <a:cs typeface="+mn-cs"/>
                <a:sym typeface="+mn-ea"/>
              </a:rPr>
              <a:t>Z</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4" name="Picture 33" descr="dPhi"/>
          <p:cNvPicPr>
            <a:picLocks noChangeAspect="1"/>
          </p:cNvPicPr>
          <p:nvPr/>
        </p:nvPicPr>
        <p:blipFill>
          <a:blip r:embed="rId7"/>
          <a:stretch>
            <a:fillRect/>
          </a:stretch>
        </p:blipFill>
        <p:spPr>
          <a:xfrm>
            <a:off x="2916467" y="1054910"/>
            <a:ext cx="4088130" cy="1641475"/>
          </a:xfrm>
          <a:prstGeom prst="rect">
            <a:avLst/>
          </a:prstGeom>
        </p:spPr>
      </p:pic>
      <p:pic>
        <p:nvPicPr>
          <p:cNvPr id="35" name="Picture 34" descr="sig_z"/>
          <p:cNvPicPr>
            <a:picLocks noChangeAspect="1"/>
          </p:cNvPicPr>
          <p:nvPr/>
        </p:nvPicPr>
        <p:blipFill>
          <a:blip r:embed="rId8"/>
          <a:srcRect b="67222"/>
          <a:stretch>
            <a:fillRect/>
          </a:stretch>
        </p:blipFill>
        <p:spPr>
          <a:xfrm>
            <a:off x="2576327" y="2690232"/>
            <a:ext cx="4396740" cy="1267460"/>
          </a:xfrm>
          <a:prstGeom prst="rect">
            <a:avLst/>
          </a:prstGeom>
        </p:spPr>
      </p:pic>
      <p:sp>
        <p:nvSpPr>
          <p:cNvPr id="36" name="Text Box 35"/>
          <p:cNvSpPr txBox="1"/>
          <p:nvPr/>
        </p:nvSpPr>
        <p:spPr>
          <a:xfrm>
            <a:off x="263352" y="1124744"/>
            <a:ext cx="2564130" cy="9220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x-none" altLang="en-US" sz="1800" b="0" i="0" u="none" strike="noStrike" kern="1200" cap="none" spc="0" normalizeH="0" baseline="0" noProof="0" dirty="0">
                <a:ln>
                  <a:noFill/>
                </a:ln>
                <a:solidFill>
                  <a:prstClr val="black"/>
                </a:solidFill>
                <a:effectLst/>
                <a:uLnTx/>
                <a:uFillTx/>
                <a:ea typeface="+mn-ea"/>
                <a:cs typeface="+mn-cs"/>
              </a:rPr>
              <a:t>Transient beam loading due to half filled ring in Higgs mode.</a:t>
            </a:r>
          </a:p>
        </p:txBody>
      </p:sp>
      <p:pic>
        <p:nvPicPr>
          <p:cNvPr id="33" name="图片 32"/>
          <p:cNvPicPr>
            <a:picLocks noChangeAspect="1"/>
          </p:cNvPicPr>
          <p:nvPr/>
        </p:nvPicPr>
        <p:blipFill rotWithShape="1">
          <a:blip r:embed="rId9"/>
          <a:srcRect l="17611" r="19913"/>
          <a:stretch>
            <a:fillRect/>
          </a:stretch>
        </p:blipFill>
        <p:spPr>
          <a:xfrm>
            <a:off x="551383" y="2083796"/>
            <a:ext cx="2088233" cy="1821445"/>
          </a:xfrm>
          <a:prstGeom prst="rect">
            <a:avLst/>
          </a:prstGeom>
        </p:spPr>
        <p:style>
          <a:lnRef idx="1">
            <a:schemeClr val="dk1"/>
          </a:lnRef>
          <a:fillRef idx="2">
            <a:schemeClr val="dk1"/>
          </a:fillRef>
          <a:effectRef idx="1">
            <a:schemeClr val="dk1"/>
          </a:effectRef>
          <a:fontRef idx="minor">
            <a:schemeClr val="dk1"/>
          </a:fontRef>
        </p:style>
      </p:pic>
      <p:sp>
        <p:nvSpPr>
          <p:cNvPr id="4" name="文本框 3"/>
          <p:cNvSpPr txBox="1"/>
          <p:nvPr/>
        </p:nvSpPr>
        <p:spPr>
          <a:xfrm>
            <a:off x="5519936" y="1268760"/>
            <a:ext cx="8640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SG"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Higgs</a:t>
            </a:r>
            <a:endParaRPr kumimoji="0" lang="zh-SG"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7" name="文本框 36"/>
          <p:cNvSpPr txBox="1"/>
          <p:nvPr/>
        </p:nvSpPr>
        <p:spPr>
          <a:xfrm>
            <a:off x="5663952" y="2708920"/>
            <a:ext cx="8640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SG"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Higgs</a:t>
            </a:r>
            <a:endParaRPr kumimoji="0" lang="zh-SG"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5" name="文本框 4"/>
          <p:cNvSpPr txBox="1"/>
          <p:nvPr/>
        </p:nvSpPr>
        <p:spPr>
          <a:xfrm>
            <a:off x="10056440" y="641313"/>
            <a:ext cx="20882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SG"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 M. Xin, J. Y. </a:t>
            </a:r>
            <a:r>
              <a:rPr kumimoji="0" lang="en-US" altLang="zh-SG" sz="14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Zhai</a:t>
            </a:r>
            <a:endParaRPr kumimoji="0" lang="zh-SG"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8" name="表格 7"/>
          <p:cNvGraphicFramePr/>
          <p:nvPr>
            <p:custDataLst>
              <p:tags r:id="rId1"/>
            </p:custDataLst>
          </p:nvPr>
        </p:nvGraphicFramePr>
        <p:xfrm>
          <a:off x="7042785" y="2583180"/>
          <a:ext cx="5016500" cy="1573530"/>
        </p:xfrm>
        <a:graphic>
          <a:graphicData uri="http://schemas.openxmlformats.org/drawingml/2006/table">
            <a:tbl>
              <a:tblPr firstRow="1" bandRow="1">
                <a:tableStyleId>{5C22544A-7EE6-4342-B048-85BDC9FD1C3A}</a:tableStyleId>
              </a:tblPr>
              <a:tblGrid>
                <a:gridCol w="882015">
                  <a:extLst>
                    <a:ext uri="{9D8B030D-6E8A-4147-A177-3AD203B41FA5}">
                      <a16:colId xmlns:a16="http://schemas.microsoft.com/office/drawing/2014/main" xmlns="" val="20000"/>
                    </a:ext>
                  </a:extLst>
                </a:gridCol>
                <a:gridCol w="1098550">
                  <a:extLst>
                    <a:ext uri="{9D8B030D-6E8A-4147-A177-3AD203B41FA5}">
                      <a16:colId xmlns:a16="http://schemas.microsoft.com/office/drawing/2014/main" xmlns="" val="20001"/>
                    </a:ext>
                  </a:extLst>
                </a:gridCol>
                <a:gridCol w="1670050">
                  <a:extLst>
                    <a:ext uri="{9D8B030D-6E8A-4147-A177-3AD203B41FA5}">
                      <a16:colId xmlns:a16="http://schemas.microsoft.com/office/drawing/2014/main" xmlns="" val="20002"/>
                    </a:ext>
                  </a:extLst>
                </a:gridCol>
                <a:gridCol w="1365885">
                  <a:extLst>
                    <a:ext uri="{9D8B030D-6E8A-4147-A177-3AD203B41FA5}">
                      <a16:colId xmlns:a16="http://schemas.microsoft.com/office/drawing/2014/main" xmlns="" val="20003"/>
                    </a:ext>
                  </a:extLst>
                </a:gridCol>
              </a:tblGrid>
              <a:tr h="445770">
                <a:tc>
                  <a:txBody>
                    <a:bodyPr/>
                    <a:lstStyle/>
                    <a:p>
                      <a:pPr algn="ctr">
                        <a:buNone/>
                      </a:pPr>
                      <a:r>
                        <a:rPr lang="en-US" altLang="zh-CN" sz="1000"/>
                        <a:t>Mode</a:t>
                      </a:r>
                    </a:p>
                  </a:txBody>
                  <a:tcPr anchor="ctr"/>
                </a:tc>
                <a:tc>
                  <a:txBody>
                    <a:bodyPr/>
                    <a:lstStyle/>
                    <a:p>
                      <a:pPr algn="ctr">
                        <a:buNone/>
                      </a:pPr>
                      <a:r>
                        <a:rPr lang="en-US" altLang="zh-CN" sz="1000"/>
                        <a:t>Growth rate [Hz]</a:t>
                      </a:r>
                    </a:p>
                  </a:txBody>
                  <a:tcPr anchor="ctr"/>
                </a:tc>
                <a:tc>
                  <a:txBody>
                    <a:bodyPr/>
                    <a:lstStyle/>
                    <a:p>
                      <a:pPr algn="ctr">
                        <a:buNone/>
                      </a:pPr>
                      <a:r>
                        <a:rPr lang="en-US" altLang="zh-CN" sz="1000"/>
                        <a:t>Power required [MW]</a:t>
                      </a:r>
                    </a:p>
                  </a:txBody>
                  <a:tcPr anchor="ctr"/>
                </a:tc>
                <a:tc>
                  <a:txBody>
                    <a:bodyPr/>
                    <a:lstStyle/>
                    <a:p>
                      <a:pPr algn="ctr">
                        <a:buNone/>
                      </a:pPr>
                      <a:r>
                        <a:rPr lang="en-US" altLang="zh-CN" sz="1000"/>
                        <a:t>Power Available [MW]</a:t>
                      </a:r>
                    </a:p>
                  </a:txBody>
                  <a:tcPr anchor="ctr"/>
                </a:tc>
                <a:extLst>
                  <a:ext uri="{0D108BD9-81ED-4DB2-BD59-A6C34878D82A}">
                    <a16:rowId xmlns:a16="http://schemas.microsoft.com/office/drawing/2014/main" xmlns="" val="10000"/>
                  </a:ext>
                </a:extLst>
              </a:tr>
              <a:tr h="243840">
                <a:tc>
                  <a:txBody>
                    <a:bodyPr/>
                    <a:lstStyle/>
                    <a:p>
                      <a:pPr algn="ctr">
                        <a:buNone/>
                      </a:pPr>
                      <a:r>
                        <a:rPr lang="en-US" altLang="zh-CN" sz="1000"/>
                        <a:t>Higgs</a:t>
                      </a:r>
                    </a:p>
                  </a:txBody>
                  <a:tcPr anchor="ctr">
                    <a:solidFill>
                      <a:schemeClr val="accent1">
                        <a:lumMod val="20000"/>
                        <a:lumOff val="80000"/>
                      </a:schemeClr>
                    </a:solidFill>
                  </a:tcPr>
                </a:tc>
                <a:tc>
                  <a:txBody>
                    <a:bodyPr/>
                    <a:lstStyle/>
                    <a:p>
                      <a:pPr algn="ctr">
                        <a:buNone/>
                      </a:pPr>
                      <a:r>
                        <a:rPr lang="en-US" altLang="zh-CN" sz="1000">
                          <a:solidFill>
                            <a:schemeClr val="tx1"/>
                          </a:solidFill>
                        </a:rPr>
                        <a:t>&lt; 0.01</a:t>
                      </a:r>
                    </a:p>
                  </a:txBody>
                  <a:tcPr anchor="ctr">
                    <a:solidFill>
                      <a:schemeClr val="accent1">
                        <a:lumMod val="20000"/>
                        <a:lumOff val="80000"/>
                      </a:schemeClr>
                    </a:solidFill>
                  </a:tcPr>
                </a:tc>
                <a:tc>
                  <a:txBody>
                    <a:bodyPr/>
                    <a:lstStyle/>
                    <a:p>
                      <a:pPr algn="ctr">
                        <a:buNone/>
                      </a:pPr>
                      <a:r>
                        <a:rPr lang="en-US" altLang="zh-CN" sz="1000">
                          <a:solidFill>
                            <a:srgbClr val="00B050"/>
                          </a:solidFill>
                        </a:rPr>
                        <a:t>0.095</a:t>
                      </a:r>
                    </a:p>
                  </a:txBody>
                  <a:tcPr anchor="ctr">
                    <a:solidFill>
                      <a:schemeClr val="accent1">
                        <a:lumMod val="20000"/>
                        <a:lumOff val="80000"/>
                      </a:schemeClr>
                    </a:solidFill>
                  </a:tcPr>
                </a:tc>
                <a:tc>
                  <a:txBody>
                    <a:bodyPr/>
                    <a:lstStyle/>
                    <a:p>
                      <a:pPr algn="ctr">
                        <a:buNone/>
                      </a:pPr>
                      <a:r>
                        <a:rPr lang="en-US" altLang="zh-CN" sz="1000"/>
                        <a:t>2.40</a:t>
                      </a:r>
                    </a:p>
                  </a:txBody>
                  <a:tcPr anchor="ctr">
                    <a:solidFill>
                      <a:schemeClr val="accent1">
                        <a:lumMod val="20000"/>
                        <a:lumOff val="80000"/>
                      </a:schemeClr>
                    </a:solidFill>
                  </a:tcPr>
                </a:tc>
                <a:extLst>
                  <a:ext uri="{0D108BD9-81ED-4DB2-BD59-A6C34878D82A}">
                    <a16:rowId xmlns:a16="http://schemas.microsoft.com/office/drawing/2014/main" xmlns="" val="10001"/>
                  </a:ext>
                </a:extLst>
              </a:tr>
              <a:tr h="243840">
                <a:tc>
                  <a:txBody>
                    <a:bodyPr/>
                    <a:lstStyle/>
                    <a:p>
                      <a:pPr algn="ctr">
                        <a:buNone/>
                      </a:pPr>
                      <a:r>
                        <a:rPr lang="en-US" altLang="zh-CN" sz="1000"/>
                        <a:t>W</a:t>
                      </a:r>
                    </a:p>
                  </a:txBody>
                  <a:tcPr anchor="ctr"/>
                </a:tc>
                <a:tc>
                  <a:txBody>
                    <a:bodyPr/>
                    <a:lstStyle/>
                    <a:p>
                      <a:pPr algn="ctr">
                        <a:buNone/>
                      </a:pPr>
                      <a:r>
                        <a:rPr lang="en-US" altLang="zh-CN" sz="1000">
                          <a:solidFill>
                            <a:schemeClr val="tx1"/>
                          </a:solidFill>
                        </a:rPr>
                        <a:t>0.88</a:t>
                      </a:r>
                    </a:p>
                  </a:txBody>
                  <a:tcPr anchor="ctr"/>
                </a:tc>
                <a:tc>
                  <a:txBody>
                    <a:bodyPr/>
                    <a:lstStyle/>
                    <a:p>
                      <a:pPr algn="ctr">
                        <a:buNone/>
                      </a:pPr>
                      <a:r>
                        <a:rPr lang="en-US" altLang="zh-CN" sz="1000">
                          <a:solidFill>
                            <a:srgbClr val="00B050"/>
                          </a:solidFill>
                        </a:rPr>
                        <a:t>0.61</a:t>
                      </a:r>
                    </a:p>
                  </a:txBody>
                  <a:tcPr anchor="ctr"/>
                </a:tc>
                <a:tc>
                  <a:txBody>
                    <a:bodyPr/>
                    <a:lstStyle/>
                    <a:p>
                      <a:pPr algn="ctr">
                        <a:buNone/>
                      </a:pPr>
                      <a:r>
                        <a:rPr lang="en-US" altLang="zh-CN" sz="1000"/>
                        <a:t>1.15</a:t>
                      </a:r>
                    </a:p>
                  </a:txBody>
                  <a:tcPr anchor="ctr"/>
                </a:tc>
                <a:extLst>
                  <a:ext uri="{0D108BD9-81ED-4DB2-BD59-A6C34878D82A}">
                    <a16:rowId xmlns:a16="http://schemas.microsoft.com/office/drawing/2014/main" xmlns="" val="10002"/>
                  </a:ext>
                </a:extLst>
              </a:tr>
              <a:tr h="243840">
                <a:tc>
                  <a:txBody>
                    <a:bodyPr/>
                    <a:lstStyle/>
                    <a:p>
                      <a:pPr algn="ctr">
                        <a:buClrTx/>
                        <a:buSzTx/>
                        <a:buFontTx/>
                        <a:buNone/>
                      </a:pPr>
                      <a:r>
                        <a:rPr lang="en-US" altLang="zh-CN" sz="1000"/>
                        <a:t>Z</a:t>
                      </a:r>
                    </a:p>
                  </a:txBody>
                  <a:tcPr anchor="ctr">
                    <a:solidFill>
                      <a:schemeClr val="accent1">
                        <a:lumMod val="20000"/>
                        <a:lumOff val="80000"/>
                      </a:schemeClr>
                    </a:solidFill>
                  </a:tcPr>
                </a:tc>
                <a:tc>
                  <a:txBody>
                    <a:bodyPr/>
                    <a:lstStyle/>
                    <a:p>
                      <a:pPr algn="ctr">
                        <a:buClrTx/>
                        <a:buSzTx/>
                        <a:buFontTx/>
                        <a:buNone/>
                      </a:pPr>
                      <a:r>
                        <a:rPr lang="en-US" altLang="zh-CN" sz="1000"/>
                        <a:t>3.7</a:t>
                      </a:r>
                    </a:p>
                  </a:txBody>
                  <a:tcPr anchor="ctr">
                    <a:solidFill>
                      <a:schemeClr val="accent1">
                        <a:lumMod val="20000"/>
                        <a:lumOff val="80000"/>
                      </a:schemeClr>
                    </a:solidFill>
                  </a:tcPr>
                </a:tc>
                <a:tc>
                  <a:txBody>
                    <a:bodyPr/>
                    <a:lstStyle/>
                    <a:p>
                      <a:pPr algn="ctr">
                        <a:buNone/>
                      </a:pPr>
                      <a:r>
                        <a:rPr lang="en-US" altLang="zh-CN" sz="1000">
                          <a:solidFill>
                            <a:srgbClr val="FF0000"/>
                          </a:solidFill>
                        </a:rPr>
                        <a:t>1.14</a:t>
                      </a:r>
                    </a:p>
                  </a:txBody>
                  <a:tcPr anchor="ctr">
                    <a:solidFill>
                      <a:schemeClr val="accent1">
                        <a:lumMod val="20000"/>
                        <a:lumOff val="80000"/>
                      </a:schemeClr>
                    </a:solidFill>
                  </a:tcPr>
                </a:tc>
                <a:tc rowSpan="2">
                  <a:txBody>
                    <a:bodyPr/>
                    <a:lstStyle/>
                    <a:p>
                      <a:pPr algn="ctr">
                        <a:buNone/>
                      </a:pPr>
                      <a:r>
                        <a:rPr lang="en-US" altLang="zh-CN" sz="1000"/>
                        <a:t>0.64</a:t>
                      </a:r>
                    </a:p>
                  </a:txBody>
                  <a:tcPr anchor="ctr">
                    <a:solidFill>
                      <a:schemeClr val="accent1">
                        <a:lumMod val="20000"/>
                        <a:lumOff val="80000"/>
                      </a:schemeClr>
                    </a:solidFill>
                  </a:tcPr>
                </a:tc>
                <a:extLst>
                  <a:ext uri="{0D108BD9-81ED-4DB2-BD59-A6C34878D82A}">
                    <a16:rowId xmlns:a16="http://schemas.microsoft.com/office/drawing/2014/main" xmlns="" val="10003"/>
                  </a:ext>
                </a:extLst>
              </a:tr>
              <a:tr h="396240">
                <a:tc>
                  <a:txBody>
                    <a:bodyPr/>
                    <a:lstStyle/>
                    <a:p>
                      <a:pPr algn="ctr">
                        <a:buClrTx/>
                        <a:buSzTx/>
                        <a:buFontTx/>
                        <a:buNone/>
                      </a:pPr>
                      <a:r>
                        <a:rPr lang="en-US" altLang="zh-CN" sz="1000"/>
                        <a:t>Z with </a:t>
                      </a:r>
                    </a:p>
                    <a:p>
                      <a:pPr algn="ctr">
                        <a:buClrTx/>
                        <a:buSzTx/>
                        <a:buFontTx/>
                        <a:buNone/>
                      </a:pPr>
                      <a:r>
                        <a:rPr lang="en-US" altLang="zh-CN" sz="1000"/>
                        <a:t> df = -840 Hz</a:t>
                      </a:r>
                    </a:p>
                  </a:txBody>
                  <a:tcPr anchor="ctr">
                    <a:solidFill>
                      <a:schemeClr val="accent1">
                        <a:lumMod val="20000"/>
                        <a:lumOff val="80000"/>
                      </a:schemeClr>
                    </a:solidFill>
                  </a:tcPr>
                </a:tc>
                <a:tc>
                  <a:txBody>
                    <a:bodyPr/>
                    <a:lstStyle/>
                    <a:p>
                      <a:pPr algn="ctr">
                        <a:buClrTx/>
                        <a:buSzTx/>
                        <a:buFontTx/>
                        <a:buNone/>
                      </a:pPr>
                      <a:r>
                        <a:rPr lang="en-US" altLang="zh-CN" sz="1000"/>
                        <a:t>4.6</a:t>
                      </a:r>
                    </a:p>
                  </a:txBody>
                  <a:tcPr anchor="ctr">
                    <a:solidFill>
                      <a:schemeClr val="accent1">
                        <a:lumMod val="20000"/>
                        <a:lumOff val="80000"/>
                      </a:schemeClr>
                    </a:solidFill>
                  </a:tcPr>
                </a:tc>
                <a:tc>
                  <a:txBody>
                    <a:bodyPr/>
                    <a:lstStyle/>
                    <a:p>
                      <a:pPr algn="ctr">
                        <a:buNone/>
                      </a:pPr>
                      <a:r>
                        <a:rPr lang="en-US" altLang="zh-CN" sz="1000">
                          <a:solidFill>
                            <a:srgbClr val="00B050"/>
                          </a:solidFill>
                        </a:rPr>
                        <a:t>0.60</a:t>
                      </a:r>
                    </a:p>
                  </a:txBody>
                  <a:tcPr anchor="ctr">
                    <a:solidFill>
                      <a:schemeClr val="accent1">
                        <a:lumMod val="20000"/>
                        <a:lumOff val="80000"/>
                      </a:schemeClr>
                    </a:solidFill>
                  </a:tcPr>
                </a:tc>
                <a:tc vMerge="1">
                  <a:txBody>
                    <a:bodyPr/>
                    <a:lstStyle/>
                    <a:p>
                      <a:endParaRPr lang="zh-SG"/>
                    </a:p>
                  </a:txBody>
                  <a:tcPr anchor="ctr"/>
                </a:tc>
                <a:extLst>
                  <a:ext uri="{0D108BD9-81ED-4DB2-BD59-A6C34878D82A}">
                    <a16:rowId xmlns:a16="http://schemas.microsoft.com/office/drawing/2014/main" xmlns="" val="10004"/>
                  </a:ext>
                </a:extLst>
              </a:tr>
            </a:tbl>
          </a:graphicData>
        </a:graphic>
      </p:graphicFrame>
      <p:sp>
        <p:nvSpPr>
          <p:cNvPr id="6" name="页脚占位符 5">
            <a:extLst>
              <a:ext uri="{FF2B5EF4-FFF2-40B4-BE49-F238E27FC236}">
                <a16:creationId xmlns:a16="http://schemas.microsoft.com/office/drawing/2014/main" xmlns="" id="{CE24330E-A00C-4603-8595-B10CE8D985D2}"/>
              </a:ext>
            </a:extLst>
          </p:cNvPr>
          <p:cNvSpPr>
            <a:spLocks noGrp="1"/>
          </p:cNvSpPr>
          <p:nvPr>
            <p:ph type="ftr" sz="quarter" idx="11"/>
          </p:nvPr>
        </p:nvSpPr>
        <p:spPr>
          <a:xfrm>
            <a:off x="3575720" y="6503023"/>
            <a:ext cx="5040560" cy="354977"/>
          </a:xfrm>
        </p:spPr>
        <p:txBody>
          <a:bodyPr/>
          <a:lstStyle/>
          <a:p>
            <a:r>
              <a:rPr lang="en-US" altLang="zh-CN" dirty="0"/>
              <a:t>The 2025 European Edition of the International Workshop on CEPC</a:t>
            </a:r>
            <a:endParaRPr lang="zh-CN" altLang="en-US" dirty="0"/>
          </a:p>
        </p:txBody>
      </p:sp>
      <p:sp>
        <p:nvSpPr>
          <p:cNvPr id="9" name="灯片编号占位符 8">
            <a:extLst>
              <a:ext uri="{FF2B5EF4-FFF2-40B4-BE49-F238E27FC236}">
                <a16:creationId xmlns:a16="http://schemas.microsoft.com/office/drawing/2014/main" xmlns="" id="{46E7B9F8-5286-4889-8C37-A7AA3F16C0FB}"/>
              </a:ext>
            </a:extLst>
          </p:cNvPr>
          <p:cNvSpPr>
            <a:spLocks noGrp="1"/>
          </p:cNvSpPr>
          <p:nvPr>
            <p:ph type="sldNum" sz="quarter" idx="12"/>
          </p:nvPr>
        </p:nvSpPr>
        <p:spPr/>
        <p:txBody>
          <a:bodyPr/>
          <a:lstStyle/>
          <a:p>
            <a:fld id="{F15E9139-A00B-4B2A-98A6-095DC08F1345}" type="slidenum">
              <a:rPr lang="zh-CN" altLang="en-US" smtClean="0"/>
              <a:pPr/>
              <a:t>19</a:t>
            </a:fld>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983432" y="1412776"/>
            <a:ext cx="10578570" cy="51845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EDR progress of CEPC Booster</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Feasibility study of the combined dipole magnets </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Progress of beam loading study</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Progress of polarization study </a:t>
            </a:r>
          </a:p>
          <a:p>
            <a:pPr>
              <a:lnSpc>
                <a:spcPct val="120000"/>
              </a:lnSpc>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EDR progress of CEPC positron damping ring</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DR TDR design status</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Polarized DR study</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TF design status -- LPA multi-function ring</a:t>
            </a:r>
          </a:p>
          <a:p>
            <a:pPr>
              <a:lnSpc>
                <a:spcPct val="120000"/>
              </a:lnSpc>
              <a:defRPr/>
            </a:pPr>
            <a:r>
              <a:rPr lang="en-US" altLang="zh-CN" sz="2900" b="1" dirty="0">
                <a:solidFill>
                  <a:srgbClr val="C00000"/>
                </a:solidFill>
                <a:latin typeface="Arial" panose="020B0604020202020204" pitchFamily="34" charset="0"/>
                <a:ea typeface="微软雅黑" panose="020B0503020204020204" pitchFamily="34" charset="-122"/>
                <a:cs typeface="Arial" panose="020B0604020202020204" pitchFamily="34" charset="0"/>
              </a:rPr>
              <a:t>CEPC timing issue and detector performance</a:t>
            </a:r>
          </a:p>
          <a:p>
            <a:pPr>
              <a:lnSpc>
                <a:spcPct val="120000"/>
              </a:lnSpc>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1610262731"/>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966" y="-72190"/>
            <a:ext cx="11234674" cy="1211179"/>
          </a:xfrm>
        </p:spPr>
        <p:txBody>
          <a:bodyPr>
            <a:normAutofit/>
          </a:bodyPr>
          <a:lstStyle/>
          <a:p>
            <a:r>
              <a:rPr lang="x-none" altLang="en-US" sz="3600" dirty="0">
                <a:solidFill>
                  <a:srgbClr val="C00000"/>
                </a:solidFill>
                <a:latin typeface="+mn-lt"/>
                <a:ea typeface="+mj-ea"/>
                <a:cs typeface="Arial" panose="020B0604020202020204" pitchFamily="34" charset="0"/>
              </a:rPr>
              <a:t>Transient Beam Loading during the </a:t>
            </a:r>
            <a:r>
              <a:rPr lang="en-US" altLang="en-US" sz="3600" dirty="0">
                <a:solidFill>
                  <a:srgbClr val="C00000"/>
                </a:solidFill>
                <a:latin typeface="+mn-lt"/>
                <a:ea typeface="+mj-ea"/>
                <a:cs typeface="Arial" panose="020B0604020202020204" pitchFamily="34" charset="0"/>
              </a:rPr>
              <a:t>on-axis</a:t>
            </a:r>
            <a:r>
              <a:rPr lang="x-none" altLang="en-US" sz="3600" dirty="0">
                <a:solidFill>
                  <a:srgbClr val="C00000"/>
                </a:solidFill>
                <a:latin typeface="+mn-lt"/>
                <a:ea typeface="+mj-ea"/>
                <a:cs typeface="Arial" panose="020B0604020202020204" pitchFamily="34" charset="0"/>
              </a:rPr>
              <a:t> Injection</a:t>
            </a:r>
            <a:r>
              <a:rPr lang="en-US" altLang="en-US" sz="3600" dirty="0">
                <a:solidFill>
                  <a:srgbClr val="C00000"/>
                </a:solidFill>
                <a:latin typeface="+mn-lt"/>
                <a:ea typeface="+mj-ea"/>
                <a:cs typeface="Arial" panose="020B0604020202020204" pitchFamily="34" charset="0"/>
              </a:rPr>
              <a:t> @ H</a:t>
            </a:r>
            <a:endParaRPr lang="x-none" altLang="en-US" sz="3600" dirty="0">
              <a:solidFill>
                <a:srgbClr val="C00000"/>
              </a:solidFill>
              <a:latin typeface="+mn-lt"/>
              <a:ea typeface="+mj-ea"/>
              <a:cs typeface="Arial" panose="020B0604020202020204" pitchFamily="34" charset="0"/>
            </a:endParaRPr>
          </a:p>
        </p:txBody>
      </p:sp>
      <p:sp>
        <p:nvSpPr>
          <p:cNvPr id="3" name="Text Box 2"/>
          <p:cNvSpPr txBox="1"/>
          <p:nvPr/>
        </p:nvSpPr>
        <p:spPr>
          <a:xfrm>
            <a:off x="484772" y="1470761"/>
            <a:ext cx="4905375" cy="47999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80604020202020204" pitchFamily="34" charset="0"/>
              <a:buChar char="•"/>
            </a:pPr>
            <a:r>
              <a:rPr lang="x-none" altLang="en-US" dirty="0"/>
              <a:t>During the </a:t>
            </a:r>
            <a:r>
              <a:rPr lang="en-US" altLang="en-US" dirty="0"/>
              <a:t>on-axis</a:t>
            </a:r>
            <a:r>
              <a:rPr lang="x-none" altLang="en-US" dirty="0"/>
              <a:t> injection process in Higgs mode, 7 to 13 large bunches will be back injected from the Storage ring;</a:t>
            </a:r>
          </a:p>
          <a:p>
            <a:pPr marL="285750" indent="-285750">
              <a:buFont typeface="Arial" panose="02080604020202020204" pitchFamily="34" charset="0"/>
              <a:buChar char="•"/>
            </a:pPr>
            <a:r>
              <a:rPr lang="x-none" altLang="en-US" dirty="0"/>
              <a:t>The change of beam pattern will cause different transient phase slip compare to the normal half fill pattern (Doubled total phase slip between head and tail and jumps between the small trains); </a:t>
            </a:r>
          </a:p>
          <a:p>
            <a:pPr marL="285750" indent="-285750">
              <a:buFont typeface="Arial" panose="02080604020202020204" pitchFamily="34" charset="0"/>
              <a:buChar char="•"/>
            </a:pPr>
            <a:r>
              <a:rPr lang="x-none" altLang="en-US" dirty="0"/>
              <a:t>After several synchrotron oscillations, the large bunch will be completely merged with the small existing bunches. Then the large bunches will be injected into the storage ring again;</a:t>
            </a:r>
          </a:p>
          <a:p>
            <a:pPr marL="285750" indent="-285750">
              <a:buFont typeface="Arial" panose="02080604020202020204" pitchFamily="34" charset="0"/>
              <a:buChar char="•"/>
            </a:pPr>
            <a:r>
              <a:rPr lang="x-none" altLang="en-US" dirty="0"/>
              <a:t>The bunch pattern again will change because of the vacancies and a new transient phase pattern will occur.</a:t>
            </a:r>
          </a:p>
          <a:p>
            <a:pPr marL="285750" indent="-285750">
              <a:buFont typeface="Arial" panose="02080604020202020204" pitchFamily="34" charset="0"/>
              <a:buChar char="•"/>
            </a:pPr>
            <a:r>
              <a:rPr lang="x-none" altLang="en-US" dirty="0">
                <a:solidFill>
                  <a:srgbClr val="C00000"/>
                </a:solidFill>
              </a:rPr>
              <a:t>No apparent instability detected during the whole process.</a:t>
            </a:r>
          </a:p>
        </p:txBody>
      </p:sp>
      <p:pic>
        <p:nvPicPr>
          <p:cNvPr id="6" name="Picture 5" descr="Centroids_t_999_1.0"/>
          <p:cNvPicPr>
            <a:picLocks noChangeAspect="1"/>
          </p:cNvPicPr>
          <p:nvPr/>
        </p:nvPicPr>
        <p:blipFill>
          <a:blip r:embed="rId3"/>
          <a:stretch>
            <a:fillRect/>
          </a:stretch>
        </p:blipFill>
        <p:spPr>
          <a:xfrm>
            <a:off x="6721642" y="2945906"/>
            <a:ext cx="5021179" cy="1749654"/>
          </a:xfrm>
          <a:prstGeom prst="rect">
            <a:avLst/>
          </a:prstGeom>
        </p:spPr>
      </p:pic>
      <p:pic>
        <p:nvPicPr>
          <p:cNvPr id="7" name="Picture 6" descr="Centroids_t_1499_1.0"/>
          <p:cNvPicPr>
            <a:picLocks noChangeAspect="1"/>
          </p:cNvPicPr>
          <p:nvPr/>
        </p:nvPicPr>
        <p:blipFill>
          <a:blip r:embed="rId4"/>
          <a:stretch>
            <a:fillRect/>
          </a:stretch>
        </p:blipFill>
        <p:spPr>
          <a:xfrm>
            <a:off x="6665495" y="4742841"/>
            <a:ext cx="5109410" cy="1758222"/>
          </a:xfrm>
          <a:prstGeom prst="rect">
            <a:avLst/>
          </a:prstGeom>
        </p:spPr>
      </p:pic>
      <p:pic>
        <p:nvPicPr>
          <p:cNvPr id="9" name="Picture 8" descr="Centroids_t_300_1.0"/>
          <p:cNvPicPr>
            <a:picLocks noChangeAspect="1"/>
          </p:cNvPicPr>
          <p:nvPr/>
        </p:nvPicPr>
        <p:blipFill>
          <a:blip r:embed="rId5"/>
          <a:stretch>
            <a:fillRect/>
          </a:stretch>
        </p:blipFill>
        <p:spPr>
          <a:xfrm>
            <a:off x="6617368" y="1120541"/>
            <a:ext cx="5135029" cy="1767038"/>
          </a:xfrm>
          <a:prstGeom prst="rect">
            <a:avLst/>
          </a:prstGeom>
        </p:spPr>
      </p:pic>
      <p:sp>
        <p:nvSpPr>
          <p:cNvPr id="10" name="Text Box 9"/>
          <p:cNvSpPr txBox="1"/>
          <p:nvPr/>
        </p:nvSpPr>
        <p:spPr>
          <a:xfrm>
            <a:off x="5643245" y="1628775"/>
            <a:ext cx="805180" cy="36830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x-none" altLang="en-US"/>
              <a:t>Before</a:t>
            </a:r>
          </a:p>
        </p:txBody>
      </p:sp>
      <p:sp>
        <p:nvSpPr>
          <p:cNvPr id="11" name="Text Box 10"/>
          <p:cNvSpPr txBox="1"/>
          <p:nvPr/>
        </p:nvSpPr>
        <p:spPr>
          <a:xfrm>
            <a:off x="5675330" y="3397250"/>
            <a:ext cx="830580" cy="36830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x-none" altLang="en-US" dirty="0"/>
              <a:t>During</a:t>
            </a:r>
          </a:p>
        </p:txBody>
      </p:sp>
      <p:sp>
        <p:nvSpPr>
          <p:cNvPr id="12" name="Text Box 11"/>
          <p:cNvSpPr txBox="1"/>
          <p:nvPr/>
        </p:nvSpPr>
        <p:spPr>
          <a:xfrm>
            <a:off x="5763560" y="5308600"/>
            <a:ext cx="665480" cy="36830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x-none" altLang="en-US"/>
              <a:t>After</a:t>
            </a:r>
          </a:p>
        </p:txBody>
      </p:sp>
      <p:sp>
        <p:nvSpPr>
          <p:cNvPr id="13" name="文本框 12">
            <a:extLst>
              <a:ext uri="{FF2B5EF4-FFF2-40B4-BE49-F238E27FC236}">
                <a16:creationId xmlns:a16="http://schemas.microsoft.com/office/drawing/2014/main" xmlns="" id="{BFA4ECDC-33F2-4498-A0AE-314A18D8D33C}"/>
              </a:ext>
            </a:extLst>
          </p:cNvPr>
          <p:cNvSpPr txBox="1"/>
          <p:nvPr/>
        </p:nvSpPr>
        <p:spPr>
          <a:xfrm>
            <a:off x="10344472" y="1196752"/>
            <a:ext cx="20882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 M. Xin, J. Y. </a:t>
            </a:r>
            <a:r>
              <a:rPr kumimoji="0" lang="en-US" altLang="zh-SG" sz="14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Zhai</a:t>
            </a:r>
            <a:endParaRPr kumimoji="0" lang="zh-SG"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页脚占位符 3">
            <a:extLst>
              <a:ext uri="{FF2B5EF4-FFF2-40B4-BE49-F238E27FC236}">
                <a16:creationId xmlns:a16="http://schemas.microsoft.com/office/drawing/2014/main" xmlns="" id="{CEC188DC-EEA5-41BD-9AA8-6466C93746D7}"/>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sp>
        <p:nvSpPr>
          <p:cNvPr id="8" name="灯片编号占位符 7">
            <a:extLst>
              <a:ext uri="{FF2B5EF4-FFF2-40B4-BE49-F238E27FC236}">
                <a16:creationId xmlns:a16="http://schemas.microsoft.com/office/drawing/2014/main" xmlns="" id="{F2BFF010-EA85-4AB7-8027-B014E1B7E248}"/>
              </a:ext>
            </a:extLst>
          </p:cNvPr>
          <p:cNvSpPr>
            <a:spLocks noGrp="1"/>
          </p:cNvSpPr>
          <p:nvPr>
            <p:ph type="sldNum" sz="quarter" idx="12"/>
          </p:nvPr>
        </p:nvSpPr>
        <p:spPr/>
        <p:txBody>
          <a:bodyPr/>
          <a:lstStyle/>
          <a:p>
            <a:fld id="{F15E9139-A00B-4B2A-98A6-095DC08F1345}" type="slidenum">
              <a:rPr lang="zh-CN" altLang="en-US" smtClean="0"/>
              <a:pPr/>
              <a:t>20</a:t>
            </a:fld>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8" y="150873"/>
            <a:ext cx="10763325" cy="725470"/>
          </a:xfrm>
        </p:spPr>
        <p:txBody>
          <a:bodyPr>
            <a:normAutofit/>
          </a:bodyPr>
          <a:lstStyle/>
          <a:p>
            <a:pPr algn="ctr"/>
            <a:r>
              <a:rPr lang="en-US" altLang="en-US" sz="3600" dirty="0">
                <a:solidFill>
                  <a:srgbClr val="C00000"/>
                </a:solidFill>
                <a:latin typeface="+mn-lt"/>
                <a:ea typeface="+mj-ea"/>
                <a:cs typeface="Arial" panose="020B0604020202020204" pitchFamily="34" charset="0"/>
              </a:rPr>
              <a:t>Beam Loading Study Plan in EDR</a:t>
            </a:r>
            <a:endParaRPr lang="x-none" altLang="en-US" sz="3600" dirty="0">
              <a:solidFill>
                <a:srgbClr val="C00000"/>
              </a:solidFill>
              <a:latin typeface="+mn-lt"/>
              <a:ea typeface="+mj-ea"/>
              <a:cs typeface="Arial" panose="020B0604020202020204" pitchFamily="34" charset="0"/>
            </a:endParaRPr>
          </a:p>
        </p:txBody>
      </p:sp>
      <p:sp>
        <p:nvSpPr>
          <p:cNvPr id="3" name="Content Placeholder 2"/>
          <p:cNvSpPr>
            <a:spLocks noGrp="1"/>
          </p:cNvSpPr>
          <p:nvPr>
            <p:ph idx="1"/>
          </p:nvPr>
        </p:nvSpPr>
        <p:spPr>
          <a:xfrm>
            <a:off x="633663" y="1124294"/>
            <a:ext cx="10972800" cy="4840303"/>
          </a:xfrm>
        </p:spPr>
        <p:txBody>
          <a:bodyPr/>
          <a:lstStyle/>
          <a:p>
            <a:pPr>
              <a:spcAft>
                <a:spcPts val="600"/>
              </a:spcAft>
            </a:pPr>
            <a:r>
              <a:rPr lang="x-none" altLang="en-US" sz="2400" dirty="0"/>
              <a:t>Check rest of the parts in the full cycle:</a:t>
            </a:r>
          </a:p>
          <a:p>
            <a:pPr lvl="1"/>
            <a:r>
              <a:rPr lang="x-none" altLang="en-US" sz="1800" dirty="0"/>
              <a:t>Confirm the phase stability during the rampping process;</a:t>
            </a:r>
          </a:p>
          <a:p>
            <a:pPr lvl="1"/>
            <a:r>
              <a:rPr lang="x-none" altLang="en-US" sz="1800" dirty="0"/>
              <a:t>Estimate the thermal load and tuning requirement;</a:t>
            </a:r>
          </a:p>
          <a:p>
            <a:pPr lvl="1"/>
            <a:r>
              <a:rPr lang="x-none" altLang="en-US" sz="1800" dirty="0"/>
              <a:t>Investigate the solution for the possible power shortage in Z mode;</a:t>
            </a:r>
          </a:p>
          <a:p>
            <a:pPr>
              <a:spcBef>
                <a:spcPts val="600"/>
              </a:spcBef>
            </a:pPr>
            <a:r>
              <a:rPr lang="x-none" altLang="en-US" sz="2400" dirty="0"/>
              <a:t>Run the full cycle simulation</a:t>
            </a:r>
          </a:p>
        </p:txBody>
      </p:sp>
      <p:grpSp>
        <p:nvGrpSpPr>
          <p:cNvPr id="19" name="Group 18"/>
          <p:cNvGrpSpPr/>
          <p:nvPr/>
        </p:nvGrpSpPr>
        <p:grpSpPr>
          <a:xfrm>
            <a:off x="2349953" y="3197466"/>
            <a:ext cx="7143750" cy="3200400"/>
            <a:chOff x="3450" y="5520"/>
            <a:chExt cx="11250" cy="5040"/>
          </a:xfrm>
        </p:grpSpPr>
        <p:grpSp>
          <p:nvGrpSpPr>
            <p:cNvPr id="12" name="Group 11"/>
            <p:cNvGrpSpPr/>
            <p:nvPr/>
          </p:nvGrpSpPr>
          <p:grpSpPr>
            <a:xfrm>
              <a:off x="8281" y="5768"/>
              <a:ext cx="5678" cy="4455"/>
              <a:chOff x="5086" y="5273"/>
              <a:chExt cx="5678" cy="4455"/>
            </a:xfrm>
          </p:grpSpPr>
          <p:sp>
            <p:nvSpPr>
              <p:cNvPr id="4" name="Text Box 3"/>
              <p:cNvSpPr txBox="1"/>
              <p:nvPr/>
            </p:nvSpPr>
            <p:spPr>
              <a:xfrm>
                <a:off x="5087" y="5273"/>
                <a:ext cx="5676" cy="580"/>
              </a:xfrm>
              <a:prstGeom prst="rect">
                <a:avLst/>
              </a:prstGeom>
              <a:solidFill>
                <a:schemeClr val="accent3">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altLang="en-US"/>
                  <a:t>Injection from the LINAC</a:t>
                </a:r>
              </a:p>
            </p:txBody>
          </p:sp>
          <p:sp>
            <p:nvSpPr>
              <p:cNvPr id="5" name="Text Box 4"/>
              <p:cNvSpPr txBox="1"/>
              <p:nvPr/>
            </p:nvSpPr>
            <p:spPr>
              <a:xfrm>
                <a:off x="5086" y="6241"/>
                <a:ext cx="5678" cy="580"/>
              </a:xfrm>
              <a:prstGeom prst="rect">
                <a:avLst/>
              </a:prstGeom>
              <a:solidFill>
                <a:srgbClr val="FF33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altLang="en-US"/>
                  <a:t>Energy rampping</a:t>
                </a:r>
              </a:p>
            </p:txBody>
          </p:sp>
          <p:sp>
            <p:nvSpPr>
              <p:cNvPr id="6" name="Text Box 5"/>
              <p:cNvSpPr txBox="1"/>
              <p:nvPr/>
            </p:nvSpPr>
            <p:spPr>
              <a:xfrm>
                <a:off x="5088" y="7210"/>
                <a:ext cx="5676" cy="580"/>
              </a:xfrm>
              <a:prstGeom prst="rect">
                <a:avLst/>
              </a:prstGeom>
              <a:solidFill>
                <a:srgbClr val="FF33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altLang="en-US"/>
                  <a:t>Injection into the Storage Ring</a:t>
                </a:r>
              </a:p>
            </p:txBody>
          </p:sp>
          <p:sp>
            <p:nvSpPr>
              <p:cNvPr id="7" name="Text Box 6"/>
              <p:cNvSpPr txBox="1"/>
              <p:nvPr/>
            </p:nvSpPr>
            <p:spPr>
              <a:xfrm>
                <a:off x="5086" y="8179"/>
                <a:ext cx="5678" cy="580"/>
              </a:xfrm>
              <a:prstGeom prst="rect">
                <a:avLst/>
              </a:prstGeom>
              <a:solidFill>
                <a:schemeClr val="accent3">
                  <a:lumMod val="60000"/>
                  <a:lumOff val="40000"/>
                </a:schemeClr>
              </a:solidFill>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x-none" altLang="en-US" dirty="0"/>
                  <a:t>Back injection from the Storage Ring</a:t>
                </a:r>
              </a:p>
            </p:txBody>
          </p:sp>
          <p:sp>
            <p:nvSpPr>
              <p:cNvPr id="8" name="Text Box 7"/>
              <p:cNvSpPr txBox="1"/>
              <p:nvPr/>
            </p:nvSpPr>
            <p:spPr>
              <a:xfrm>
                <a:off x="5088" y="9148"/>
                <a:ext cx="5675" cy="580"/>
              </a:xfrm>
              <a:prstGeom prst="rect">
                <a:avLst/>
              </a:prstGeom>
              <a:solidFill>
                <a:schemeClr val="accent3">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altLang="en-US"/>
                  <a:t>Replenish the Storage Ring.</a:t>
                </a:r>
              </a:p>
            </p:txBody>
          </p:sp>
        </p:grpSp>
        <p:grpSp>
          <p:nvGrpSpPr>
            <p:cNvPr id="13" name="Group 12"/>
            <p:cNvGrpSpPr/>
            <p:nvPr/>
          </p:nvGrpSpPr>
          <p:grpSpPr>
            <a:xfrm>
              <a:off x="3615" y="5768"/>
              <a:ext cx="3434" cy="1234"/>
              <a:chOff x="1230" y="6765"/>
              <a:chExt cx="3434" cy="1234"/>
            </a:xfrm>
          </p:grpSpPr>
          <p:sp>
            <p:nvSpPr>
              <p:cNvPr id="9" name="Rectangles 8"/>
              <p:cNvSpPr/>
              <p:nvPr/>
            </p:nvSpPr>
            <p:spPr>
              <a:xfrm>
                <a:off x="2910" y="6792"/>
                <a:ext cx="1754" cy="525"/>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altLang="en-US" sz="1400" dirty="0">
                    <a:solidFill>
                      <a:schemeClr val="tx1"/>
                    </a:solidFill>
                  </a:rPr>
                  <a:t>checked</a:t>
                </a:r>
              </a:p>
            </p:txBody>
          </p:sp>
          <p:sp>
            <p:nvSpPr>
              <p:cNvPr id="10" name="Text Box 9"/>
              <p:cNvSpPr txBox="1"/>
              <p:nvPr/>
            </p:nvSpPr>
            <p:spPr>
              <a:xfrm>
                <a:off x="2910" y="7517"/>
                <a:ext cx="1754" cy="483"/>
              </a:xfrm>
              <a:prstGeom prst="rect">
                <a:avLst/>
              </a:prstGeom>
              <a:solidFill>
                <a:srgbClr val="FF33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altLang="en-US" sz="1400"/>
                  <a:t>not yet</a:t>
                </a:r>
              </a:p>
            </p:txBody>
          </p:sp>
          <p:sp>
            <p:nvSpPr>
              <p:cNvPr id="11" name="Text Box 10"/>
              <p:cNvSpPr txBox="1"/>
              <p:nvPr/>
            </p:nvSpPr>
            <p:spPr>
              <a:xfrm>
                <a:off x="1230" y="6765"/>
                <a:ext cx="1468" cy="580"/>
              </a:xfrm>
              <a:prstGeom prst="rect">
                <a:avLst/>
              </a:prstGeom>
              <a:noFill/>
            </p:spPr>
            <p:txBody>
              <a:bodyPr wrap="none" rtlCol="0">
                <a:spAutoFit/>
              </a:bodyPr>
              <a:lstStyle/>
              <a:p>
                <a:r>
                  <a:rPr lang="x-none" altLang="en-US"/>
                  <a:t>Legend:</a:t>
                </a:r>
              </a:p>
            </p:txBody>
          </p:sp>
        </p:grpSp>
        <p:sp>
          <p:nvSpPr>
            <p:cNvPr id="14" name="Down Arrow 13"/>
            <p:cNvSpPr/>
            <p:nvPr/>
          </p:nvSpPr>
          <p:spPr>
            <a:xfrm>
              <a:off x="10695" y="6375"/>
              <a:ext cx="810" cy="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10716" y="7338"/>
              <a:ext cx="810" cy="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10716" y="8307"/>
              <a:ext cx="810" cy="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10716" y="9320"/>
              <a:ext cx="810" cy="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450" y="5520"/>
              <a:ext cx="11250" cy="5040"/>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文本框 21">
            <a:extLst>
              <a:ext uri="{FF2B5EF4-FFF2-40B4-BE49-F238E27FC236}">
                <a16:creationId xmlns:a16="http://schemas.microsoft.com/office/drawing/2014/main" xmlns="" id="{379890A8-C498-425F-A724-97AA545BFB4F}"/>
              </a:ext>
            </a:extLst>
          </p:cNvPr>
          <p:cNvSpPr txBox="1"/>
          <p:nvPr/>
        </p:nvSpPr>
        <p:spPr>
          <a:xfrm>
            <a:off x="10203397" y="1114841"/>
            <a:ext cx="20882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 M. Xin, J. Y. </a:t>
            </a:r>
            <a:r>
              <a:rPr kumimoji="0" lang="en-US" altLang="zh-SG" sz="14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Zhai</a:t>
            </a:r>
            <a:endParaRPr kumimoji="0" lang="zh-SG"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页脚占位符 19">
            <a:extLst>
              <a:ext uri="{FF2B5EF4-FFF2-40B4-BE49-F238E27FC236}">
                <a16:creationId xmlns:a16="http://schemas.microsoft.com/office/drawing/2014/main" xmlns="" id="{5BEDD920-6D82-4E48-AD37-D7C532BA26E9}"/>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sp>
        <p:nvSpPr>
          <p:cNvPr id="23" name="灯片编号占位符 22">
            <a:extLst>
              <a:ext uri="{FF2B5EF4-FFF2-40B4-BE49-F238E27FC236}">
                <a16:creationId xmlns:a16="http://schemas.microsoft.com/office/drawing/2014/main" xmlns="" id="{34800D32-2053-46C7-8436-A53247DBE405}"/>
              </a:ext>
            </a:extLst>
          </p:cNvPr>
          <p:cNvSpPr>
            <a:spLocks noGrp="1"/>
          </p:cNvSpPr>
          <p:nvPr>
            <p:ph type="sldNum" sz="quarter" idx="12"/>
          </p:nvPr>
        </p:nvSpPr>
        <p:spPr/>
        <p:txBody>
          <a:bodyPr/>
          <a:lstStyle/>
          <a:p>
            <a:fld id="{F15E9139-A00B-4B2A-98A6-095DC08F1345}" type="slidenum">
              <a:rPr lang="zh-CN" altLang="en-US" smtClean="0"/>
              <a:pPr/>
              <a:t>21</a:t>
            </a:fld>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A84FAA3-9C4E-0A42-A29A-32881CEF3006}"/>
              </a:ext>
            </a:extLst>
          </p:cNvPr>
          <p:cNvSpPr>
            <a:spLocks noGrp="1"/>
          </p:cNvSpPr>
          <p:nvPr>
            <p:ph type="title"/>
          </p:nvPr>
        </p:nvSpPr>
        <p:spPr>
          <a:xfrm>
            <a:off x="296923" y="32149"/>
            <a:ext cx="11590277" cy="876571"/>
          </a:xfrm>
        </p:spPr>
        <p:txBody>
          <a:bodyPr>
            <a:normAutofit/>
          </a:bodyPr>
          <a:lstStyle/>
          <a:p>
            <a:pPr algn="ctr"/>
            <a:r>
              <a:rPr lang="en-US" sz="3600" dirty="0">
                <a:solidFill>
                  <a:srgbClr val="C00000"/>
                </a:solidFill>
                <a:latin typeface="Arial" panose="020B0604020202020204" pitchFamily="34" charset="0"/>
                <a:ea typeface="+mj-ea"/>
                <a:cs typeface="Arial" panose="020B0604020202020204" pitchFamily="34" charset="0"/>
              </a:rPr>
              <a:t>Progress of polarization study in EDR</a:t>
            </a:r>
          </a:p>
        </p:txBody>
      </p:sp>
      <p:pic>
        <p:nvPicPr>
          <p:cNvPr id="7" name="Picture 6">
            <a:extLst>
              <a:ext uri="{FF2B5EF4-FFF2-40B4-BE49-F238E27FC236}">
                <a16:creationId xmlns:a16="http://schemas.microsoft.com/office/drawing/2014/main" xmlns="" id="{626F065C-1AB7-C740-8052-AB0ADE51718C}"/>
              </a:ext>
            </a:extLst>
          </p:cNvPr>
          <p:cNvPicPr>
            <a:picLocks noChangeAspect="1"/>
          </p:cNvPicPr>
          <p:nvPr/>
        </p:nvPicPr>
        <p:blipFill rotWithShape="1">
          <a:blip r:embed="rId2">
            <a:extLst>
              <a:ext uri="{28A0092B-C50C-407E-A947-70E740481C1C}">
                <a14:useLocalDpi xmlns:a14="http://schemas.microsoft.com/office/drawing/2010/main" val="0"/>
              </a:ext>
            </a:extLst>
          </a:blip>
          <a:srcRect l="1221"/>
          <a:stretch/>
        </p:blipFill>
        <p:spPr>
          <a:xfrm>
            <a:off x="660018" y="4118814"/>
            <a:ext cx="6614966" cy="2640708"/>
          </a:xfrm>
          <a:prstGeom prst="rect">
            <a:avLst/>
          </a:prstGeom>
        </p:spPr>
      </p:pic>
      <p:pic>
        <p:nvPicPr>
          <p:cNvPr id="8" name="Picture 7">
            <a:extLst>
              <a:ext uri="{FF2B5EF4-FFF2-40B4-BE49-F238E27FC236}">
                <a16:creationId xmlns:a16="http://schemas.microsoft.com/office/drawing/2014/main" xmlns="" id="{5150B7C1-9D81-C546-8AC6-A03CB354E4B3}"/>
              </a:ext>
            </a:extLst>
          </p:cNvPr>
          <p:cNvPicPr/>
          <p:nvPr/>
        </p:nvPicPr>
        <p:blipFill>
          <a:blip r:embed="rId3"/>
          <a:stretch>
            <a:fillRect/>
          </a:stretch>
        </p:blipFill>
        <p:spPr>
          <a:xfrm>
            <a:off x="7980530" y="1604463"/>
            <a:ext cx="3816424" cy="2304256"/>
          </a:xfrm>
          <a:prstGeom prst="rect">
            <a:avLst/>
          </a:prstGeom>
        </p:spPr>
      </p:pic>
      <p:sp>
        <p:nvSpPr>
          <p:cNvPr id="9" name="Rectangle 8">
            <a:extLst>
              <a:ext uri="{FF2B5EF4-FFF2-40B4-BE49-F238E27FC236}">
                <a16:creationId xmlns:a16="http://schemas.microsoft.com/office/drawing/2014/main" xmlns="" id="{F8642CDC-BFF3-8D42-A7B6-E7235B095F25}"/>
              </a:ext>
            </a:extLst>
          </p:cNvPr>
          <p:cNvSpPr/>
          <p:nvPr/>
        </p:nvSpPr>
        <p:spPr>
          <a:xfrm>
            <a:off x="249079" y="973944"/>
            <a:ext cx="7560840" cy="3170099"/>
          </a:xfrm>
          <a:prstGeom prst="rect">
            <a:avLst/>
          </a:prstGeom>
          <a:ln>
            <a:solidFill>
              <a:srgbClr val="00B050"/>
            </a:solidFill>
          </a:ln>
        </p:spPr>
        <p:txBody>
          <a:bodyPr wrap="square">
            <a:spAutoFit/>
          </a:bodyPr>
          <a:lstStyle/>
          <a:p>
            <a:pPr marL="285750" indent="-285750">
              <a:buFont typeface="Arial" panose="020B0604020202020204" pitchFamily="34" charset="0"/>
              <a:buChar char="•"/>
            </a:pPr>
            <a:r>
              <a:rPr lang="en-US" altLang="zh-CN" sz="2000" dirty="0"/>
              <a:t>The</a:t>
            </a:r>
            <a:r>
              <a:rPr lang="zh-CN" altLang="en-US" sz="2000" dirty="0"/>
              <a:t> </a:t>
            </a:r>
            <a:r>
              <a:rPr lang="en-US" altLang="zh-CN" sz="2000" dirty="0"/>
              <a:t>TDR lattice suffers from </a:t>
            </a:r>
            <a:r>
              <a:rPr lang="en-US" altLang="zh-CN" sz="2000" dirty="0" err="1"/>
              <a:t>superstrong</a:t>
            </a:r>
            <a:r>
              <a:rPr lang="en-US" altLang="zh-CN" sz="2000" dirty="0"/>
              <a:t> resonances before Z energy</a:t>
            </a:r>
          </a:p>
          <a:p>
            <a:pPr marL="742950" lvl="1" indent="-285750">
              <a:buFont typeface="Arial" panose="020B0604020202020204" pitchFamily="34" charset="0"/>
              <a:buChar char="•"/>
            </a:pPr>
            <a:r>
              <a:rPr lang="en-US" altLang="zh-CN" sz="2000" dirty="0"/>
              <a:t>Injected vertical emittance 6.5nm -&gt; Polarization trans. ~ 50% @ Z &amp; W, 20% @ Higgs</a:t>
            </a:r>
          </a:p>
          <a:p>
            <a:pPr marL="742950" lvl="1" indent="-285750">
              <a:buFont typeface="Arial" panose="020B0604020202020204" pitchFamily="34" charset="0"/>
              <a:buChar char="•"/>
            </a:pPr>
            <a:r>
              <a:rPr lang="en-US" altLang="zh-CN" sz="2000" dirty="0"/>
              <a:t>Injected vertical emittance 1.5 nm -&gt; Polarization trans. ~ 80% @ Z &amp; W, 30% @ Higgs</a:t>
            </a:r>
          </a:p>
          <a:p>
            <a:pPr marL="285750" indent="-285750">
              <a:buFont typeface="Arial" panose="020B0604020202020204" pitchFamily="34" charset="0"/>
              <a:buChar char="•"/>
            </a:pPr>
            <a:r>
              <a:rPr lang="en-US" altLang="zh-CN" sz="2000" dirty="0"/>
              <a:t>Potential optimization:</a:t>
            </a:r>
          </a:p>
          <a:p>
            <a:pPr marL="742950" lvl="1" indent="-285750">
              <a:buFont typeface="Arial" panose="020B0604020202020204" pitchFamily="34" charset="0"/>
              <a:buChar char="•"/>
            </a:pPr>
            <a:r>
              <a:rPr lang="en-US" altLang="zh-CN" sz="2000" dirty="0"/>
              <a:t>Move the location of </a:t>
            </a:r>
            <a:r>
              <a:rPr lang="en-US" altLang="zh-CN" sz="2000" dirty="0" err="1"/>
              <a:t>superstrong</a:t>
            </a:r>
            <a:r>
              <a:rPr lang="en-US" altLang="zh-CN" sz="2000" dirty="0"/>
              <a:t> resonances</a:t>
            </a:r>
          </a:p>
          <a:p>
            <a:pPr marL="742950" lvl="1" indent="-285750">
              <a:buFont typeface="Arial" panose="020B0604020202020204" pitchFamily="34" charset="0"/>
              <a:buChar char="•"/>
            </a:pPr>
            <a:r>
              <a:rPr lang="en-US" altLang="zh-CN" sz="2000" dirty="0"/>
              <a:t>Mitigation of imperfection resonances</a:t>
            </a:r>
          </a:p>
          <a:p>
            <a:pPr marL="1200150" lvl="2" indent="-285750">
              <a:buFont typeface="Arial" panose="020B0604020202020204" pitchFamily="34" charset="0"/>
              <a:buChar char="•"/>
            </a:pPr>
            <a:r>
              <a:rPr lang="en-US" altLang="zh-CN" sz="2000" dirty="0"/>
              <a:t>Reduce lattice sensitivity</a:t>
            </a:r>
          </a:p>
          <a:p>
            <a:pPr marL="1200150" lvl="2" indent="-285750">
              <a:buFont typeface="Arial" panose="020B0604020202020204" pitchFamily="34" charset="0"/>
              <a:buChar char="•"/>
            </a:pPr>
            <a:r>
              <a:rPr lang="en-US" altLang="zh-CN" sz="2000" dirty="0"/>
              <a:t>Harmonic spin matching &amp; partial snakes</a:t>
            </a:r>
          </a:p>
        </p:txBody>
      </p:sp>
      <p:sp>
        <p:nvSpPr>
          <p:cNvPr id="10" name="TextBox 9">
            <a:extLst>
              <a:ext uri="{FF2B5EF4-FFF2-40B4-BE49-F238E27FC236}">
                <a16:creationId xmlns:a16="http://schemas.microsoft.com/office/drawing/2014/main" xmlns="" id="{1B7B8256-ADB9-534E-9B9D-29D92E23D6CE}"/>
              </a:ext>
            </a:extLst>
          </p:cNvPr>
          <p:cNvSpPr txBox="1"/>
          <p:nvPr/>
        </p:nvSpPr>
        <p:spPr>
          <a:xfrm>
            <a:off x="9780730" y="1774062"/>
            <a:ext cx="2088232" cy="646331"/>
          </a:xfrm>
          <a:prstGeom prst="rect">
            <a:avLst/>
          </a:prstGeom>
          <a:noFill/>
        </p:spPr>
        <p:txBody>
          <a:bodyPr wrap="square" rtlCol="0">
            <a:spAutoFit/>
          </a:bodyPr>
          <a:lstStyle/>
          <a:p>
            <a:r>
              <a:rPr lang="en-US" dirty="0">
                <a:solidFill>
                  <a:srgbClr val="0000FF"/>
                </a:solidFill>
              </a:rPr>
              <a:t>TDR bare lattice</a:t>
            </a:r>
          </a:p>
          <a:p>
            <a:r>
              <a:rPr lang="en-US" dirty="0">
                <a:solidFill>
                  <a:srgbClr val="0000FF"/>
                </a:solidFill>
              </a:rPr>
              <a:t>Intrinsic resonance</a:t>
            </a:r>
          </a:p>
        </p:txBody>
      </p:sp>
      <p:pic>
        <p:nvPicPr>
          <p:cNvPr id="11" name="Picture 10">
            <a:extLst>
              <a:ext uri="{FF2B5EF4-FFF2-40B4-BE49-F238E27FC236}">
                <a16:creationId xmlns:a16="http://schemas.microsoft.com/office/drawing/2014/main" xmlns="" id="{104A3CF6-45D2-3F49-A084-FE79C40F57A2}"/>
              </a:ext>
            </a:extLst>
          </p:cNvPr>
          <p:cNvPicPr/>
          <p:nvPr/>
        </p:nvPicPr>
        <p:blipFill>
          <a:blip r:embed="rId4"/>
          <a:stretch>
            <a:fillRect/>
          </a:stretch>
        </p:blipFill>
        <p:spPr>
          <a:xfrm>
            <a:off x="8073275" y="4008060"/>
            <a:ext cx="3723677" cy="2304256"/>
          </a:xfrm>
          <a:prstGeom prst="rect">
            <a:avLst/>
          </a:prstGeom>
        </p:spPr>
      </p:pic>
      <p:sp>
        <p:nvSpPr>
          <p:cNvPr id="12" name="TextBox 11">
            <a:extLst>
              <a:ext uri="{FF2B5EF4-FFF2-40B4-BE49-F238E27FC236}">
                <a16:creationId xmlns:a16="http://schemas.microsoft.com/office/drawing/2014/main" xmlns="" id="{4BBC5079-68C8-234B-9AB5-DF74D09D9BF9}"/>
              </a:ext>
            </a:extLst>
          </p:cNvPr>
          <p:cNvSpPr txBox="1"/>
          <p:nvPr/>
        </p:nvSpPr>
        <p:spPr>
          <a:xfrm>
            <a:off x="9350270" y="4093827"/>
            <a:ext cx="2538664" cy="646331"/>
          </a:xfrm>
          <a:prstGeom prst="rect">
            <a:avLst/>
          </a:prstGeom>
          <a:noFill/>
        </p:spPr>
        <p:txBody>
          <a:bodyPr wrap="square" rtlCol="0">
            <a:spAutoFit/>
          </a:bodyPr>
          <a:lstStyle/>
          <a:p>
            <a:r>
              <a:rPr lang="en-US" dirty="0">
                <a:solidFill>
                  <a:srgbClr val="0000FF"/>
                </a:solidFill>
              </a:rPr>
              <a:t>TDR lattice (one seed)</a:t>
            </a:r>
          </a:p>
          <a:p>
            <a:r>
              <a:rPr lang="en-US" dirty="0">
                <a:solidFill>
                  <a:srgbClr val="0000FF"/>
                </a:solidFill>
              </a:rPr>
              <a:t>Imperfection resonance</a:t>
            </a:r>
          </a:p>
        </p:txBody>
      </p:sp>
      <p:sp>
        <p:nvSpPr>
          <p:cNvPr id="2" name="文本框 1">
            <a:extLst>
              <a:ext uri="{FF2B5EF4-FFF2-40B4-BE49-F238E27FC236}">
                <a16:creationId xmlns:a16="http://schemas.microsoft.com/office/drawing/2014/main" xmlns="" id="{49BD6E96-F3BC-4D89-97E0-3E91ED3002AE}"/>
              </a:ext>
            </a:extLst>
          </p:cNvPr>
          <p:cNvSpPr txBox="1"/>
          <p:nvPr/>
        </p:nvSpPr>
        <p:spPr>
          <a:xfrm>
            <a:off x="11214847" y="1062318"/>
            <a:ext cx="1069041" cy="307777"/>
          </a:xfrm>
          <a:prstGeom prst="rect">
            <a:avLst/>
          </a:prstGeom>
          <a:noFill/>
        </p:spPr>
        <p:txBody>
          <a:bodyPr wrap="square" rtlCol="0">
            <a:spAutoFit/>
          </a:bodyPr>
          <a:lstStyle/>
          <a:p>
            <a:r>
              <a:rPr lang="en-US" altLang="zh-SG" sz="1400" dirty="0"/>
              <a:t>Z. Duan</a:t>
            </a:r>
            <a:endParaRPr lang="zh-SG" altLang="en-US" sz="1400" dirty="0"/>
          </a:p>
        </p:txBody>
      </p:sp>
      <p:sp>
        <p:nvSpPr>
          <p:cNvPr id="4" name="页脚占位符 3">
            <a:extLst>
              <a:ext uri="{FF2B5EF4-FFF2-40B4-BE49-F238E27FC236}">
                <a16:creationId xmlns:a16="http://schemas.microsoft.com/office/drawing/2014/main" xmlns="" id="{1A1220D2-893F-4575-A59F-40CECAA4DE57}"/>
              </a:ext>
            </a:extLst>
          </p:cNvPr>
          <p:cNvSpPr>
            <a:spLocks noGrp="1"/>
          </p:cNvSpPr>
          <p:nvPr>
            <p:ph type="ftr" sz="quarter" idx="11"/>
          </p:nvPr>
        </p:nvSpPr>
        <p:spPr>
          <a:xfrm>
            <a:off x="6960096" y="6453336"/>
            <a:ext cx="5040560" cy="354977"/>
          </a:xfrm>
        </p:spPr>
        <p:txBody>
          <a:bodyPr/>
          <a:lstStyle/>
          <a:p>
            <a:r>
              <a:rPr lang="en-US" altLang="zh-CN" dirty="0"/>
              <a:t>The 2025 European Edition of the International Workshop on CEPC</a:t>
            </a:r>
            <a:endParaRPr lang="zh-CN" altLang="en-US" dirty="0"/>
          </a:p>
        </p:txBody>
      </p:sp>
      <p:sp>
        <p:nvSpPr>
          <p:cNvPr id="6" name="灯片编号占位符 5">
            <a:extLst>
              <a:ext uri="{FF2B5EF4-FFF2-40B4-BE49-F238E27FC236}">
                <a16:creationId xmlns:a16="http://schemas.microsoft.com/office/drawing/2014/main" xmlns="" id="{EDDA9B32-59A5-4A0A-BA76-EFD9482E02BD}"/>
              </a:ext>
            </a:extLst>
          </p:cNvPr>
          <p:cNvSpPr>
            <a:spLocks noGrp="1"/>
          </p:cNvSpPr>
          <p:nvPr>
            <p:ph type="sldNum" sz="quarter" idx="12"/>
          </p:nvPr>
        </p:nvSpPr>
        <p:spPr>
          <a:xfrm>
            <a:off x="9048328" y="6237312"/>
            <a:ext cx="2844800" cy="365125"/>
          </a:xfrm>
        </p:spPr>
        <p:txBody>
          <a:bodyPr/>
          <a:lstStyle/>
          <a:p>
            <a:fld id="{F15E9139-A00B-4B2A-98A6-095DC08F1345}" type="slidenum">
              <a:rPr lang="zh-CN" altLang="en-US" smtClean="0"/>
              <a:pPr/>
              <a:t>22</a:t>
            </a:fld>
            <a:endParaRPr lang="zh-CN" altLang="en-US" dirty="0"/>
          </a:p>
        </p:txBody>
      </p:sp>
    </p:spTree>
    <p:extLst>
      <p:ext uri="{BB962C8B-B14F-4D97-AF65-F5344CB8AC3E}">
        <p14:creationId xmlns:p14="http://schemas.microsoft.com/office/powerpoint/2010/main" val="2910400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983432" y="1412776"/>
            <a:ext cx="10578570" cy="51845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EDR progress of CEPC Booster</a:t>
            </a:r>
          </a:p>
          <a:p>
            <a:pPr lvl="1">
              <a:lnSpc>
                <a:spcPct val="120000"/>
              </a:lnSpc>
            </a:pPr>
            <a:r>
              <a:rPr lang="en-US" altLang="zh-CN" sz="2000"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Feasibility study of the combined dipole magnets </a:t>
            </a:r>
          </a:p>
          <a:p>
            <a:pPr lvl="1">
              <a:lnSpc>
                <a:spcPct val="120000"/>
              </a:lnSpc>
            </a:pPr>
            <a:r>
              <a:rPr lang="en-US" altLang="zh-CN" sz="2000"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Progress of beam loading study</a:t>
            </a:r>
          </a:p>
          <a:p>
            <a:pPr lvl="1">
              <a:lnSpc>
                <a:spcPct val="120000"/>
              </a:lnSpc>
            </a:pPr>
            <a:r>
              <a:rPr lang="en-US" altLang="zh-CN" sz="2000"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Progress of polarization study </a:t>
            </a:r>
          </a:p>
          <a:p>
            <a:pPr>
              <a:lnSpc>
                <a:spcPct val="120000"/>
              </a:lnSpc>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EDR progress of CEPC positron damping ring</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DR TDR design status</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Polarized DR study</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TF design status -- LPA multi-function ring</a:t>
            </a:r>
          </a:p>
          <a:p>
            <a:pPr>
              <a:lnSpc>
                <a:spcPct val="120000"/>
              </a:lnSpc>
              <a:defRPr/>
            </a:pPr>
            <a:r>
              <a:rPr lang="en-US" altLang="zh-CN" sz="2900" b="1"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CEPC timing issue and detector performance</a:t>
            </a:r>
          </a:p>
          <a:p>
            <a:pPr>
              <a:lnSpc>
                <a:spcPct val="120000"/>
              </a:lnSpc>
            </a:pPr>
            <a:r>
              <a:rPr lang="en-US" altLang="zh-CN" b="1"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2615915122"/>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1039390" y="2466914"/>
            <a:ext cx="3897886" cy="4143253"/>
          </a:xfrm>
          <a:prstGeom prst="rect">
            <a:avLst/>
          </a:prstGeom>
        </p:spPr>
      </p:pic>
      <p:sp>
        <p:nvSpPr>
          <p:cNvPr id="2" name="标题 1"/>
          <p:cNvSpPr>
            <a:spLocks noGrp="1"/>
          </p:cNvSpPr>
          <p:nvPr>
            <p:ph type="title"/>
          </p:nvPr>
        </p:nvSpPr>
        <p:spPr/>
        <p:txBody>
          <a:bodyPr>
            <a:normAutofit/>
          </a:bodyPr>
          <a:lstStyle/>
          <a:p>
            <a:pPr algn="ctr">
              <a:lnSpc>
                <a:spcPct val="90000"/>
              </a:lnSpc>
            </a:pPr>
            <a:r>
              <a:rPr lang="en-US" sz="4000" dirty="0">
                <a:solidFill>
                  <a:srgbClr val="C00000"/>
                </a:solidFill>
                <a:latin typeface="Arial" panose="020B0604020202020204" pitchFamily="34" charset="0"/>
                <a:ea typeface="+mj-ea"/>
                <a:cs typeface="Arial" panose="020B0604020202020204" pitchFamily="34" charset="0"/>
              </a:rPr>
              <a:t>DR parameters in TDR</a:t>
            </a:r>
          </a:p>
        </p:txBody>
      </p:sp>
      <p:graphicFrame>
        <p:nvGraphicFramePr>
          <p:cNvPr id="3" name="表格 2"/>
          <p:cNvGraphicFramePr>
            <a:graphicFrameLocks noGrp="1"/>
          </p:cNvGraphicFramePr>
          <p:nvPr/>
        </p:nvGraphicFramePr>
        <p:xfrm>
          <a:off x="5593218" y="1081023"/>
          <a:ext cx="5640609" cy="5218578"/>
        </p:xfrm>
        <a:graphic>
          <a:graphicData uri="http://schemas.openxmlformats.org/drawingml/2006/table">
            <a:tbl>
              <a:tblPr>
                <a:tableStyleId>{5940675A-B579-460E-94D1-54222C63F5DA}</a:tableStyleId>
              </a:tblPr>
              <a:tblGrid>
                <a:gridCol w="2195628">
                  <a:extLst>
                    <a:ext uri="{9D8B030D-6E8A-4147-A177-3AD203B41FA5}">
                      <a16:colId xmlns:a16="http://schemas.microsoft.com/office/drawing/2014/main" xmlns="" val="2690366013"/>
                    </a:ext>
                  </a:extLst>
                </a:gridCol>
                <a:gridCol w="3444981">
                  <a:extLst>
                    <a:ext uri="{9D8B030D-6E8A-4147-A177-3AD203B41FA5}">
                      <a16:colId xmlns:a16="http://schemas.microsoft.com/office/drawing/2014/main" xmlns="" val="3193459733"/>
                    </a:ext>
                  </a:extLst>
                </a:gridCol>
              </a:tblGrid>
              <a:tr h="222378">
                <a:tc>
                  <a:txBody>
                    <a:bodyPr/>
                    <a:lstStyle/>
                    <a:p>
                      <a:pPr algn="just">
                        <a:spcAft>
                          <a:spcPts val="0"/>
                        </a:spcAft>
                      </a:pPr>
                      <a:r>
                        <a:rPr lang="en-GB" sz="1200" kern="100" dirty="0">
                          <a:effectLst/>
                          <a:latin typeface="Times New Roman" panose="02020603050405020304" pitchFamily="18" charset="0"/>
                          <a:cs typeface="Times New Roman" panose="02020603050405020304" pitchFamily="18" charset="0"/>
                        </a:rPr>
                        <a:t> </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1200" kern="100" dirty="0">
                          <a:effectLst/>
                          <a:latin typeface="Times New Roman" panose="02020603050405020304" pitchFamily="18" charset="0"/>
                          <a:cs typeface="Times New Roman" panose="02020603050405020304" pitchFamily="18" charset="0"/>
                        </a:rPr>
                        <a:t>DR V</a:t>
                      </a:r>
                      <a:r>
                        <a:rPr lang="en-US" altLang="zh-CN" sz="1200" kern="100" dirty="0">
                          <a:effectLst/>
                          <a:latin typeface="Times New Roman" panose="02020603050405020304" pitchFamily="18" charset="0"/>
                          <a:cs typeface="Times New Roman" panose="02020603050405020304" pitchFamily="18" charset="0"/>
                        </a:rPr>
                        <a:t>3</a:t>
                      </a:r>
                      <a:r>
                        <a:rPr lang="en-GB" sz="1200" kern="100" dirty="0">
                          <a:effectLst/>
                          <a:latin typeface="Times New Roman" panose="02020603050405020304" pitchFamily="18" charset="0"/>
                          <a:cs typeface="Times New Roman" panose="02020603050405020304" pitchFamily="18" charset="0"/>
                        </a:rPr>
                        <a:t>.0</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3220273717"/>
                  </a:ext>
                </a:extLst>
              </a:tr>
              <a:tr h="222378">
                <a:tc>
                  <a:txBody>
                    <a:bodyPr/>
                    <a:lstStyle/>
                    <a:p>
                      <a:pPr algn="just">
                        <a:spcAft>
                          <a:spcPts val="0"/>
                        </a:spcAft>
                      </a:pPr>
                      <a:r>
                        <a:rPr lang="en-GB" sz="1200" kern="100" dirty="0">
                          <a:effectLst/>
                          <a:latin typeface="Times New Roman" panose="02020603050405020304" pitchFamily="18" charset="0"/>
                          <a:cs typeface="Times New Roman" panose="02020603050405020304" pitchFamily="18" charset="0"/>
                        </a:rPr>
                        <a:t>Energy (</a:t>
                      </a:r>
                      <a:r>
                        <a:rPr lang="en-GB" sz="1200" kern="100" dirty="0" err="1">
                          <a:effectLst/>
                          <a:latin typeface="Times New Roman" panose="02020603050405020304" pitchFamily="18" charset="0"/>
                          <a:cs typeface="Times New Roman" panose="02020603050405020304" pitchFamily="18" charset="0"/>
                        </a:rPr>
                        <a:t>Gev</a:t>
                      </a:r>
                      <a:r>
                        <a:rPr lang="en-GB" sz="12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1200" kern="100" dirty="0">
                          <a:effectLst/>
                          <a:latin typeface="Times New Roman" panose="02020603050405020304" pitchFamily="18" charset="0"/>
                          <a:cs typeface="Times New Roman" panose="02020603050405020304" pitchFamily="18" charset="0"/>
                        </a:rPr>
                        <a:t>1.1</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2194344925"/>
                  </a:ext>
                </a:extLst>
              </a:tr>
              <a:tr h="222378">
                <a:tc>
                  <a:txBody>
                    <a:bodyPr/>
                    <a:lstStyle/>
                    <a:p>
                      <a:pPr algn="just">
                        <a:spcAft>
                          <a:spcPts val="0"/>
                        </a:spcAft>
                      </a:pPr>
                      <a:r>
                        <a:rPr lang="en-GB" sz="1200" kern="100" dirty="0">
                          <a:effectLst/>
                          <a:latin typeface="Times New Roman" panose="02020603050405020304" pitchFamily="18" charset="0"/>
                          <a:cs typeface="Times New Roman" panose="02020603050405020304" pitchFamily="18" charset="0"/>
                        </a:rPr>
                        <a:t>Circumference (m)</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altLang="zh-CN" sz="1200" kern="100" dirty="0">
                          <a:effectLst/>
                          <a:latin typeface="Times New Roman" panose="02020603050405020304" pitchFamily="18" charset="0"/>
                          <a:cs typeface="Times New Roman" panose="02020603050405020304" pitchFamily="18" charset="0"/>
                        </a:rPr>
                        <a:t>147</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962159991"/>
                  </a:ext>
                </a:extLst>
              </a:tr>
              <a:tr h="222378">
                <a:tc>
                  <a:txBody>
                    <a:bodyPr/>
                    <a:lstStyle/>
                    <a:p>
                      <a:pPr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Number of trains</a:t>
                      </a:r>
                    </a:p>
                  </a:txBody>
                  <a:tcPr marL="68580" marR="68580" marT="0" marB="0"/>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2</a:t>
                      </a:r>
                      <a:r>
                        <a:rPr lang="en-US" sz="1200" kern="100" baseline="0" dirty="0">
                          <a:effectLst/>
                          <a:latin typeface="Times New Roman" panose="02020603050405020304" pitchFamily="18" charset="0"/>
                          <a:ea typeface="宋体" panose="02010600030101010101" pitchFamily="2" charset="-122"/>
                          <a:cs typeface="Times New Roman" panose="02020603050405020304" pitchFamily="18" charset="0"/>
                        </a:rPr>
                        <a:t> (4)</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975160563"/>
                  </a:ext>
                </a:extLst>
              </a:tr>
              <a:tr h="222378">
                <a:tc>
                  <a:txBody>
                    <a:bodyPr/>
                    <a:lstStyle/>
                    <a:p>
                      <a:pPr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Number of bunches/</a:t>
                      </a:r>
                      <a:r>
                        <a:rPr lang="en-US" sz="1200" kern="100" dirty="0" err="1">
                          <a:effectLst/>
                          <a:latin typeface="Times New Roman" panose="02020603050405020304" pitchFamily="18" charset="0"/>
                          <a:ea typeface="宋体" panose="02010600030101010101" pitchFamily="2" charset="-122"/>
                          <a:cs typeface="Times New Roman" panose="02020603050405020304" pitchFamily="18" charset="0"/>
                        </a:rPr>
                        <a:t>trian</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2</a:t>
                      </a:r>
                    </a:p>
                  </a:txBody>
                  <a:tcPr marL="68580" marR="68580" marT="0" marB="0"/>
                </a:tc>
                <a:extLst>
                  <a:ext uri="{0D108BD9-81ED-4DB2-BD59-A6C34878D82A}">
                    <a16:rowId xmlns:a16="http://schemas.microsoft.com/office/drawing/2014/main" xmlns="" val="2880097171"/>
                  </a:ext>
                </a:extLst>
              </a:tr>
              <a:tr h="222378">
                <a:tc>
                  <a:txBody>
                    <a:bodyPr/>
                    <a:lstStyle/>
                    <a:p>
                      <a:pPr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Total current (mA)</a:t>
                      </a:r>
                    </a:p>
                  </a:txBody>
                  <a:tcPr marL="68580" marR="68580" marT="0" marB="0"/>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12.4</a:t>
                      </a:r>
                      <a:r>
                        <a:rPr lang="en-US" sz="1200" kern="100" baseline="0" dirty="0">
                          <a:effectLst/>
                          <a:latin typeface="Times New Roman" panose="02020603050405020304" pitchFamily="18" charset="0"/>
                          <a:ea typeface="宋体" panose="02010600030101010101" pitchFamily="2" charset="-122"/>
                          <a:cs typeface="Times New Roman" panose="02020603050405020304" pitchFamily="18" charset="0"/>
                        </a:rPr>
                        <a:t> (24.8)</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3440152819"/>
                  </a:ext>
                </a:extLst>
              </a:tr>
              <a:tr h="222378">
                <a:tc>
                  <a:txBody>
                    <a:bodyPr/>
                    <a:lstStyle/>
                    <a:p>
                      <a:pPr algn="just">
                        <a:spcAft>
                          <a:spcPts val="0"/>
                        </a:spcAft>
                      </a:pPr>
                      <a:r>
                        <a:rPr lang="en-GB" sz="1200" kern="100" dirty="0">
                          <a:effectLst/>
                          <a:latin typeface="Times New Roman" panose="02020603050405020304" pitchFamily="18" charset="0"/>
                          <a:cs typeface="Times New Roman" panose="02020603050405020304" pitchFamily="18" charset="0"/>
                        </a:rPr>
                        <a:t>Bending radius (m)</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altLang="zh-CN" sz="1200" kern="100" dirty="0">
                          <a:effectLst/>
                          <a:latin typeface="Times New Roman" panose="02020603050405020304" pitchFamily="18" charset="0"/>
                          <a:ea typeface="+mn-ea"/>
                          <a:cs typeface="Times New Roman" panose="02020603050405020304" pitchFamily="18" charset="0"/>
                        </a:rPr>
                        <a:t>2.87</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933226502"/>
                  </a:ext>
                </a:extLst>
              </a:tr>
              <a:tr h="222378">
                <a:tc>
                  <a:txBody>
                    <a:bodyPr/>
                    <a:lstStyle/>
                    <a:p>
                      <a:pPr algn="just">
                        <a:spcAft>
                          <a:spcPts val="0"/>
                        </a:spcAft>
                      </a:pPr>
                      <a:r>
                        <a:rPr lang="en-GB" sz="1200" kern="100">
                          <a:effectLst/>
                          <a:latin typeface="Times New Roman" panose="02020603050405020304" pitchFamily="18" charset="0"/>
                          <a:cs typeface="Times New Roman" panose="02020603050405020304" pitchFamily="18" charset="0"/>
                        </a:rPr>
                        <a:t>Dipole strength B</a:t>
                      </a:r>
                      <a:r>
                        <a:rPr lang="en-GB" sz="1200" kern="100" baseline="-25000">
                          <a:effectLst/>
                          <a:latin typeface="Times New Roman" panose="02020603050405020304" pitchFamily="18" charset="0"/>
                          <a:cs typeface="Times New Roman" panose="02020603050405020304" pitchFamily="18" charset="0"/>
                        </a:rPr>
                        <a:t>0</a:t>
                      </a:r>
                      <a:r>
                        <a:rPr lang="en-GB" sz="1200" kern="100">
                          <a:effectLst/>
                          <a:latin typeface="Times New Roman" panose="02020603050405020304" pitchFamily="18" charset="0"/>
                          <a:cs typeface="Times New Roman" panose="02020603050405020304" pitchFamily="18" charset="0"/>
                        </a:rPr>
                        <a:t> (T)</a:t>
                      </a:r>
                      <a:endParaRPr lang="en-US"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1200" kern="100" dirty="0">
                          <a:effectLst/>
                          <a:latin typeface="Times New Roman" panose="02020603050405020304" pitchFamily="18" charset="0"/>
                          <a:cs typeface="Times New Roman" panose="02020603050405020304" pitchFamily="18" charset="0"/>
                        </a:rPr>
                        <a:t>1.</a:t>
                      </a:r>
                      <a:r>
                        <a:rPr lang="en-US" altLang="zh-CN" sz="1200" kern="100" dirty="0">
                          <a:effectLst/>
                          <a:latin typeface="Times New Roman" panose="02020603050405020304" pitchFamily="18" charset="0"/>
                          <a:cs typeface="Times New Roman" panose="02020603050405020304" pitchFamily="18" charset="0"/>
                        </a:rPr>
                        <a:t>28</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628871302"/>
                  </a:ext>
                </a:extLst>
              </a:tr>
              <a:tr h="222378">
                <a:tc>
                  <a:txBody>
                    <a:bodyPr/>
                    <a:lstStyle/>
                    <a:p>
                      <a:pPr algn="just">
                        <a:spcAft>
                          <a:spcPts val="0"/>
                        </a:spcAft>
                      </a:pPr>
                      <a:r>
                        <a:rPr lang="en-GB" sz="1200" kern="100" dirty="0">
                          <a:effectLst/>
                          <a:latin typeface="Times New Roman" panose="02020603050405020304" pitchFamily="18" charset="0"/>
                          <a:cs typeface="Times New Roman" panose="02020603050405020304" pitchFamily="18" charset="0"/>
                        </a:rPr>
                        <a:t>U</a:t>
                      </a:r>
                      <a:r>
                        <a:rPr lang="en-GB" sz="1200" kern="100" baseline="-25000" dirty="0">
                          <a:effectLst/>
                          <a:latin typeface="Times New Roman" panose="02020603050405020304" pitchFamily="18" charset="0"/>
                          <a:cs typeface="Times New Roman" panose="02020603050405020304" pitchFamily="18" charset="0"/>
                        </a:rPr>
                        <a:t>0</a:t>
                      </a:r>
                      <a:r>
                        <a:rPr lang="en-GB" sz="1200" kern="100" dirty="0">
                          <a:effectLst/>
                          <a:latin typeface="Times New Roman" panose="02020603050405020304" pitchFamily="18" charset="0"/>
                          <a:cs typeface="Times New Roman" panose="02020603050405020304" pitchFamily="18" charset="0"/>
                        </a:rPr>
                        <a:t> (</a:t>
                      </a:r>
                      <a:r>
                        <a:rPr lang="en-GB" sz="1200" kern="100" dirty="0" err="1">
                          <a:effectLst/>
                          <a:latin typeface="Times New Roman" panose="02020603050405020304" pitchFamily="18" charset="0"/>
                          <a:cs typeface="Times New Roman" panose="02020603050405020304" pitchFamily="18" charset="0"/>
                        </a:rPr>
                        <a:t>kev</a:t>
                      </a:r>
                      <a:r>
                        <a:rPr lang="en-GB" sz="1200" kern="100" dirty="0">
                          <a:effectLst/>
                          <a:latin typeface="Times New Roman" panose="02020603050405020304" pitchFamily="18" charset="0"/>
                          <a:cs typeface="Times New Roman" panose="02020603050405020304" pitchFamily="18" charset="0"/>
                        </a:rPr>
                        <a:t>/turn)</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altLang="zh-CN" sz="1200" kern="100" dirty="0">
                          <a:effectLst/>
                          <a:latin typeface="Times New Roman" panose="02020603050405020304" pitchFamily="18" charset="0"/>
                          <a:ea typeface="+mn-ea"/>
                          <a:cs typeface="Times New Roman" panose="02020603050405020304" pitchFamily="18" charset="0"/>
                        </a:rPr>
                        <a:t>94.6</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3478176859"/>
                  </a:ext>
                </a:extLst>
              </a:tr>
              <a:tr h="222378">
                <a:tc>
                  <a:txBody>
                    <a:bodyPr/>
                    <a:lstStyle/>
                    <a:p>
                      <a:pPr algn="just">
                        <a:spcAft>
                          <a:spcPts val="0"/>
                        </a:spcAft>
                      </a:pPr>
                      <a:r>
                        <a:rPr lang="en-GB" sz="1200" kern="100" dirty="0">
                          <a:effectLst/>
                          <a:latin typeface="Times New Roman" panose="02020603050405020304" pitchFamily="18" charset="0"/>
                          <a:cs typeface="Times New Roman" panose="02020603050405020304" pitchFamily="18" charset="0"/>
                        </a:rPr>
                        <a:t>Damping time x/y/z (</a:t>
                      </a:r>
                      <a:r>
                        <a:rPr lang="en-GB" sz="1200" kern="100" dirty="0" err="1">
                          <a:effectLst/>
                          <a:latin typeface="Times New Roman" panose="02020603050405020304" pitchFamily="18" charset="0"/>
                          <a:cs typeface="Times New Roman" panose="02020603050405020304" pitchFamily="18" charset="0"/>
                        </a:rPr>
                        <a:t>ms</a:t>
                      </a:r>
                      <a:r>
                        <a:rPr lang="en-GB" sz="12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rgbClr val="FFD9F5"/>
                    </a:solidFill>
                  </a:tcPr>
                </a:tc>
                <a:tc>
                  <a:txBody>
                    <a:bodyPr/>
                    <a:lstStyle/>
                    <a:p>
                      <a:pPr algn="ctr">
                        <a:spcAft>
                          <a:spcPts val="0"/>
                        </a:spcAft>
                      </a:pPr>
                      <a:r>
                        <a:rPr lang="en-GB" sz="1200" kern="100" dirty="0">
                          <a:effectLst/>
                          <a:latin typeface="Times New Roman" panose="02020603050405020304" pitchFamily="18" charset="0"/>
                          <a:cs typeface="Times New Roman" panose="02020603050405020304" pitchFamily="18" charset="0"/>
                        </a:rPr>
                        <a:t>1</a:t>
                      </a:r>
                      <a:r>
                        <a:rPr lang="en-US" altLang="zh-CN" sz="1200" kern="100" dirty="0">
                          <a:effectLst/>
                          <a:latin typeface="Times New Roman" panose="02020603050405020304" pitchFamily="18" charset="0"/>
                          <a:cs typeface="Times New Roman" panose="02020603050405020304" pitchFamily="18" charset="0"/>
                        </a:rPr>
                        <a:t>1.4</a:t>
                      </a:r>
                      <a:r>
                        <a:rPr lang="en-GB" sz="1200" kern="100" dirty="0">
                          <a:effectLst/>
                          <a:latin typeface="Times New Roman" panose="02020603050405020304" pitchFamily="18" charset="0"/>
                          <a:cs typeface="Times New Roman" panose="02020603050405020304" pitchFamily="18" charset="0"/>
                        </a:rPr>
                        <a:t>/1</a:t>
                      </a:r>
                      <a:r>
                        <a:rPr lang="en-US" altLang="zh-CN" sz="1200" kern="100" dirty="0">
                          <a:effectLst/>
                          <a:latin typeface="Times New Roman" panose="02020603050405020304" pitchFamily="18" charset="0"/>
                          <a:cs typeface="Times New Roman" panose="02020603050405020304" pitchFamily="18" charset="0"/>
                        </a:rPr>
                        <a:t>1.4</a:t>
                      </a:r>
                      <a:r>
                        <a:rPr lang="en-GB" sz="1200" kern="100" dirty="0">
                          <a:effectLst/>
                          <a:latin typeface="Times New Roman" panose="02020603050405020304" pitchFamily="18" charset="0"/>
                          <a:cs typeface="Times New Roman" panose="02020603050405020304" pitchFamily="18" charset="0"/>
                        </a:rPr>
                        <a:t>/</a:t>
                      </a:r>
                      <a:r>
                        <a:rPr lang="en-US" altLang="zh-CN" sz="1200" kern="100" dirty="0">
                          <a:effectLst/>
                          <a:latin typeface="Times New Roman" panose="02020603050405020304" pitchFamily="18" charset="0"/>
                          <a:cs typeface="Times New Roman" panose="02020603050405020304" pitchFamily="18" charset="0"/>
                        </a:rPr>
                        <a:t>5.7</a:t>
                      </a:r>
                      <a:r>
                        <a:rPr lang="en-GB" sz="1200" kern="100" dirty="0">
                          <a:effectLst/>
                          <a:latin typeface="Times New Roman" panose="02020603050405020304" pitchFamily="18" charset="0"/>
                          <a:cs typeface="Times New Roman" panose="02020603050405020304" pitchFamily="18" charset="0"/>
                        </a:rPr>
                        <a:t> </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rgbClr val="FFD9F5"/>
                    </a:solidFill>
                  </a:tcPr>
                </a:tc>
                <a:extLst>
                  <a:ext uri="{0D108BD9-81ED-4DB2-BD59-A6C34878D82A}">
                    <a16:rowId xmlns:a16="http://schemas.microsoft.com/office/drawing/2014/main" xmlns="" val="2343658812"/>
                  </a:ext>
                </a:extLst>
              </a:tr>
              <a:tr h="222378">
                <a:tc>
                  <a:txBody>
                    <a:bodyPr/>
                    <a:lstStyle/>
                    <a:p>
                      <a:pPr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Phase/cell (degree)</a:t>
                      </a:r>
                    </a:p>
                  </a:txBody>
                  <a:tcPr marL="68580" marR="68580" marT="0" marB="0"/>
                </a:tc>
                <a:tc>
                  <a:txBody>
                    <a:bodyPr/>
                    <a:lstStyle/>
                    <a:p>
                      <a:pPr algn="ctr">
                        <a:spcAft>
                          <a:spcPts val="0"/>
                        </a:spcAft>
                      </a:pPr>
                      <a:r>
                        <a:rPr lang="en-US" sz="12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60/60</a:t>
                      </a:r>
                    </a:p>
                  </a:txBody>
                  <a:tcPr marL="68580" marR="68580" marT="0" marB="0"/>
                </a:tc>
                <a:extLst>
                  <a:ext uri="{0D108BD9-81ED-4DB2-BD59-A6C34878D82A}">
                    <a16:rowId xmlns:a16="http://schemas.microsoft.com/office/drawing/2014/main" xmlns="" val="2231397888"/>
                  </a:ext>
                </a:extLst>
              </a:tr>
              <a:tr h="222378">
                <a:tc>
                  <a:txBody>
                    <a:bodyPr/>
                    <a:lstStyle/>
                    <a:p>
                      <a:pPr algn="just">
                        <a:spcAft>
                          <a:spcPts val="0"/>
                        </a:spcAft>
                      </a:pP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Momentum compaction</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0.013</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126830252"/>
                  </a:ext>
                </a:extLst>
              </a:tr>
              <a:tr h="222378">
                <a:tc>
                  <a:txBody>
                    <a:bodyPr/>
                    <a:lstStyle/>
                    <a:p>
                      <a:pPr algn="just">
                        <a:spcAft>
                          <a:spcPts val="0"/>
                        </a:spcAft>
                      </a:pP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Storage time (</a:t>
                      </a:r>
                      <a:r>
                        <a:rPr lang="en-US" altLang="zh-CN" sz="1200" kern="100" dirty="0" err="1">
                          <a:effectLst/>
                          <a:latin typeface="Times New Roman" panose="02020603050405020304" pitchFamily="18" charset="0"/>
                          <a:ea typeface="宋体" panose="02010600030101010101" pitchFamily="2" charset="-122"/>
                          <a:cs typeface="Times New Roman" panose="02020603050405020304" pitchFamily="18" charset="0"/>
                        </a:rPr>
                        <a:t>ms</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20 (40)</a:t>
                      </a:r>
                    </a:p>
                  </a:txBody>
                  <a:tcPr marL="68580" marR="68580" marT="0" marB="0"/>
                </a:tc>
                <a:extLst>
                  <a:ext uri="{0D108BD9-81ED-4DB2-BD59-A6C34878D82A}">
                    <a16:rowId xmlns:a16="http://schemas.microsoft.com/office/drawing/2014/main" xmlns="" val="329948526"/>
                  </a:ext>
                </a:extLst>
              </a:tr>
              <a:tr h="222378">
                <a:tc>
                  <a:txBody>
                    <a:bodyPr/>
                    <a:lstStyle/>
                    <a:p>
                      <a:pPr algn="just">
                        <a:spcAft>
                          <a:spcPts val="0"/>
                        </a:spcAft>
                      </a:pPr>
                      <a:r>
                        <a:rPr lang="en-GB" sz="12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200" kern="100" baseline="-25000">
                          <a:effectLst/>
                          <a:latin typeface="Times New Roman" panose="02020603050405020304" pitchFamily="18" charset="0"/>
                          <a:cs typeface="Times New Roman" panose="02020603050405020304" pitchFamily="18" charset="0"/>
                        </a:rPr>
                        <a:t>0</a:t>
                      </a:r>
                      <a:r>
                        <a:rPr lang="en-GB"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1200" kern="100" dirty="0">
                          <a:effectLst/>
                          <a:latin typeface="Times New Roman" panose="02020603050405020304" pitchFamily="18" charset="0"/>
                          <a:cs typeface="Times New Roman" panose="02020603050405020304" pitchFamily="18" charset="0"/>
                        </a:rPr>
                        <a:t>0.05</a:t>
                      </a:r>
                      <a:r>
                        <a:rPr lang="en-US" altLang="zh-CN" sz="1200" kern="100" dirty="0">
                          <a:effectLst/>
                          <a:latin typeface="Times New Roman" panose="02020603050405020304" pitchFamily="18" charset="0"/>
                          <a:cs typeface="Times New Roman" panose="02020603050405020304" pitchFamily="18" charset="0"/>
                        </a:rPr>
                        <a:t>6</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2066219730"/>
                  </a:ext>
                </a:extLst>
              </a:tr>
              <a:tr h="222378">
                <a:tc>
                  <a:txBody>
                    <a:bodyPr/>
                    <a:lstStyle/>
                    <a:p>
                      <a:pPr algn="just">
                        <a:spcAft>
                          <a:spcPts val="0"/>
                        </a:spcAft>
                      </a:pPr>
                      <a:r>
                        <a:rPr lang="en-GB" sz="12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200" kern="100" baseline="-25000">
                          <a:effectLst/>
                          <a:latin typeface="Times New Roman" panose="02020603050405020304" pitchFamily="18" charset="0"/>
                          <a:cs typeface="Times New Roman" panose="02020603050405020304" pitchFamily="18" charset="0"/>
                        </a:rPr>
                        <a:t>0</a:t>
                      </a:r>
                      <a:r>
                        <a:rPr lang="en-GB" sz="1200" kern="100">
                          <a:effectLst/>
                          <a:latin typeface="Times New Roman" panose="02020603050405020304" pitchFamily="18" charset="0"/>
                          <a:cs typeface="Times New Roman" panose="02020603050405020304" pitchFamily="18" charset="0"/>
                        </a:rPr>
                        <a:t> (mm.mrad)</a:t>
                      </a:r>
                      <a:endParaRPr lang="en-US"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altLang="zh-CN" sz="1200" kern="100" dirty="0">
                          <a:effectLst/>
                          <a:latin typeface="Times New Roman" panose="02020603050405020304" pitchFamily="18" charset="0"/>
                          <a:ea typeface="+mn-ea"/>
                          <a:cs typeface="Times New Roman" panose="02020603050405020304" pitchFamily="18" charset="0"/>
                        </a:rPr>
                        <a:t>94.4</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42343485"/>
                  </a:ext>
                </a:extLst>
              </a:tr>
              <a:tr h="222378">
                <a:tc>
                  <a:txBody>
                    <a:bodyPr/>
                    <a:lstStyle/>
                    <a:p>
                      <a:pPr algn="just">
                        <a:spcAft>
                          <a:spcPts val="0"/>
                        </a:spcAft>
                      </a:pPr>
                      <a:r>
                        <a:rPr lang="en-GB" sz="1200" kern="100">
                          <a:effectLst/>
                          <a:latin typeface="Times New Roman" panose="02020603050405020304" pitchFamily="18" charset="0"/>
                          <a:cs typeface="Times New Roman" panose="02020603050405020304" pitchFamily="18" charset="0"/>
                        </a:rPr>
                        <a:t>injection </a:t>
                      </a:r>
                      <a:r>
                        <a:rPr lang="en-GB" sz="12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200" kern="100" baseline="-25000">
                          <a:effectLst/>
                          <a:latin typeface="Times New Roman" panose="02020603050405020304" pitchFamily="18" charset="0"/>
                          <a:cs typeface="Times New Roman" panose="02020603050405020304" pitchFamily="18" charset="0"/>
                        </a:rPr>
                        <a:t>z</a:t>
                      </a:r>
                      <a:r>
                        <a:rPr lang="en-GB" sz="1200" kern="100">
                          <a:effectLst/>
                          <a:latin typeface="Times New Roman" panose="02020603050405020304" pitchFamily="18" charset="0"/>
                          <a:cs typeface="Times New Roman" panose="02020603050405020304" pitchFamily="18" charset="0"/>
                        </a:rPr>
                        <a:t> (mm)</a:t>
                      </a:r>
                      <a:endParaRPr lang="en-US"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ea typeface="+mn-ea"/>
                          <a:cs typeface="Times New Roman" panose="02020603050405020304" pitchFamily="18" charset="0"/>
                        </a:rPr>
                        <a:t>4.4</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2241854765"/>
                  </a:ext>
                </a:extLst>
              </a:tr>
              <a:tr h="222378">
                <a:tc>
                  <a:txBody>
                    <a:bodyPr/>
                    <a:lstStyle/>
                    <a:p>
                      <a:pPr algn="just">
                        <a:spcAft>
                          <a:spcPts val="0"/>
                        </a:spcAft>
                      </a:pPr>
                      <a:r>
                        <a:rPr lang="en-GB" sz="1200" kern="100" dirty="0">
                          <a:effectLst/>
                          <a:latin typeface="Times New Roman" panose="02020603050405020304" pitchFamily="18" charset="0"/>
                          <a:cs typeface="Times New Roman" panose="02020603050405020304" pitchFamily="18" charset="0"/>
                        </a:rPr>
                        <a:t>Extract </a:t>
                      </a:r>
                      <a:r>
                        <a:rPr lang="en-GB" sz="1200" kern="100" dirty="0">
                          <a:effectLst/>
                          <a:latin typeface="Times New Roman" panose="02020603050405020304" pitchFamily="18" charset="0"/>
                          <a:cs typeface="Times New Roman" panose="02020603050405020304" pitchFamily="18" charset="0"/>
                          <a:sym typeface="Symbol" panose="05050102010706020507" pitchFamily="18" charset="2"/>
                        </a:rPr>
                        <a:t></a:t>
                      </a:r>
                      <a:r>
                        <a:rPr lang="en-GB" sz="1200" kern="100" baseline="-25000" dirty="0">
                          <a:effectLst/>
                          <a:latin typeface="Times New Roman" panose="02020603050405020304" pitchFamily="18" charset="0"/>
                          <a:cs typeface="Times New Roman" panose="02020603050405020304" pitchFamily="18" charset="0"/>
                        </a:rPr>
                        <a:t>z</a:t>
                      </a:r>
                      <a:r>
                        <a:rPr lang="en-GB" sz="1200" kern="100" dirty="0">
                          <a:effectLst/>
                          <a:latin typeface="Times New Roman" panose="02020603050405020304" pitchFamily="18" charset="0"/>
                          <a:cs typeface="Times New Roman" panose="02020603050405020304" pitchFamily="18" charset="0"/>
                        </a:rPr>
                        <a:t> (mm)</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ea typeface="+mn-ea"/>
                          <a:cs typeface="Times New Roman" panose="02020603050405020304" pitchFamily="18" charset="0"/>
                        </a:rPr>
                        <a:t>4.4</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2570153047"/>
                  </a:ext>
                </a:extLst>
              </a:tr>
              <a:tr h="222378">
                <a:tc>
                  <a:txBody>
                    <a:bodyPr/>
                    <a:lstStyle/>
                    <a:p>
                      <a:pPr algn="just">
                        <a:spcAft>
                          <a:spcPts val="0"/>
                        </a:spcAft>
                      </a:pPr>
                      <a:r>
                        <a:rPr lang="en-GB" sz="12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200" kern="100" baseline="-25000">
                          <a:effectLst/>
                          <a:latin typeface="Times New Roman" panose="02020603050405020304" pitchFamily="18" charset="0"/>
                          <a:cs typeface="Times New Roman" panose="02020603050405020304" pitchFamily="18" charset="0"/>
                        </a:rPr>
                        <a:t>inj</a:t>
                      </a:r>
                      <a:r>
                        <a:rPr lang="en-GB" sz="1200" kern="100">
                          <a:effectLst/>
                          <a:latin typeface="Times New Roman" panose="02020603050405020304" pitchFamily="18" charset="0"/>
                          <a:cs typeface="Times New Roman" panose="02020603050405020304" pitchFamily="18" charset="0"/>
                        </a:rPr>
                        <a:t> (mm.mrad)</a:t>
                      </a:r>
                      <a:endParaRPr lang="en-US"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1200" kern="100" dirty="0">
                          <a:effectLst/>
                          <a:latin typeface="Times New Roman" panose="02020603050405020304" pitchFamily="18" charset="0"/>
                          <a:cs typeface="Times New Roman" panose="02020603050405020304" pitchFamily="18" charset="0"/>
                        </a:rPr>
                        <a:t>2500</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720935894"/>
                  </a:ext>
                </a:extLst>
              </a:tr>
              <a:tr h="222378">
                <a:tc>
                  <a:txBody>
                    <a:bodyPr/>
                    <a:lstStyle/>
                    <a:p>
                      <a:pPr algn="just">
                        <a:spcAft>
                          <a:spcPts val="0"/>
                        </a:spcAft>
                      </a:pPr>
                      <a:r>
                        <a:rPr lang="en-GB" sz="1200" kern="100" dirty="0">
                          <a:effectLst/>
                          <a:latin typeface="Times New Roman" panose="02020603050405020304" pitchFamily="18" charset="0"/>
                          <a:cs typeface="Times New Roman" panose="02020603050405020304" pitchFamily="18" charset="0"/>
                          <a:sym typeface="Symbol" panose="05050102010706020507" pitchFamily="18" charset="2"/>
                        </a:rPr>
                        <a:t></a:t>
                      </a:r>
                      <a:r>
                        <a:rPr lang="en-GB" sz="1200" kern="100" baseline="-25000" dirty="0" err="1">
                          <a:effectLst/>
                          <a:latin typeface="Times New Roman" panose="02020603050405020304" pitchFamily="18" charset="0"/>
                          <a:cs typeface="Times New Roman" panose="02020603050405020304" pitchFamily="18" charset="0"/>
                        </a:rPr>
                        <a:t>ext</a:t>
                      </a:r>
                      <a:r>
                        <a:rPr lang="en-GB" sz="1200" kern="100" baseline="-25000" dirty="0">
                          <a:effectLst/>
                          <a:latin typeface="Times New Roman" panose="02020603050405020304" pitchFamily="18" charset="0"/>
                          <a:cs typeface="Times New Roman" panose="02020603050405020304" pitchFamily="18" charset="0"/>
                        </a:rPr>
                        <a:t> x/y</a:t>
                      </a:r>
                      <a:r>
                        <a:rPr lang="en-GB" sz="1200" kern="100" dirty="0">
                          <a:effectLst/>
                          <a:latin typeface="Times New Roman" panose="02020603050405020304" pitchFamily="18" charset="0"/>
                          <a:cs typeface="Times New Roman" panose="02020603050405020304" pitchFamily="18" charset="0"/>
                        </a:rPr>
                        <a:t> (</a:t>
                      </a:r>
                      <a:r>
                        <a:rPr lang="en-GB" sz="1200" kern="100" dirty="0" err="1">
                          <a:effectLst/>
                          <a:latin typeface="Times New Roman" panose="02020603050405020304" pitchFamily="18" charset="0"/>
                          <a:cs typeface="Times New Roman" panose="02020603050405020304" pitchFamily="18" charset="0"/>
                        </a:rPr>
                        <a:t>mm.mrad</a:t>
                      </a:r>
                      <a:r>
                        <a:rPr lang="en-GB" sz="12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rgbClr val="FFD9F5"/>
                    </a:solidFill>
                  </a:tcPr>
                </a:tc>
                <a:tc>
                  <a:txBody>
                    <a:bodyPr/>
                    <a:lstStyle/>
                    <a:p>
                      <a:pPr algn="ctr">
                        <a:spcAft>
                          <a:spcPts val="0"/>
                        </a:spcAft>
                      </a:pPr>
                      <a:r>
                        <a:rPr lang="en-US" altLang="zh-CN" sz="1200" kern="100" dirty="0">
                          <a:effectLst/>
                          <a:latin typeface="Times New Roman" panose="02020603050405020304" pitchFamily="18" charset="0"/>
                          <a:cs typeface="Times New Roman" panose="02020603050405020304" pitchFamily="18" charset="0"/>
                        </a:rPr>
                        <a:t>166(97)</a:t>
                      </a:r>
                      <a:r>
                        <a:rPr lang="en-GB" sz="1200" kern="100" dirty="0">
                          <a:effectLst/>
                          <a:latin typeface="Times New Roman" panose="02020603050405020304" pitchFamily="18" charset="0"/>
                          <a:cs typeface="Times New Roman" panose="02020603050405020304" pitchFamily="18" charset="0"/>
                        </a:rPr>
                        <a:t>/</a:t>
                      </a:r>
                      <a:r>
                        <a:rPr lang="en-US" altLang="zh-CN" sz="1200" kern="100" dirty="0">
                          <a:effectLst/>
                          <a:latin typeface="Times New Roman" panose="02020603050405020304" pitchFamily="18" charset="0"/>
                          <a:cs typeface="Times New Roman" panose="02020603050405020304" pitchFamily="18" charset="0"/>
                        </a:rPr>
                        <a:t>75(3)</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rgbClr val="FFD9F5"/>
                    </a:solidFill>
                  </a:tcPr>
                </a:tc>
                <a:extLst>
                  <a:ext uri="{0D108BD9-81ED-4DB2-BD59-A6C34878D82A}">
                    <a16:rowId xmlns:a16="http://schemas.microsoft.com/office/drawing/2014/main" xmlns="" val="2366451969"/>
                  </a:ext>
                </a:extLst>
              </a:tr>
              <a:tr h="222378">
                <a:tc>
                  <a:txBody>
                    <a:bodyPr/>
                    <a:lstStyle/>
                    <a:p>
                      <a:pPr algn="just">
                        <a:spcAft>
                          <a:spcPts val="0"/>
                        </a:spcAft>
                      </a:pPr>
                      <a:r>
                        <a:rPr lang="en-GB" sz="12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200" kern="100" baseline="-25000">
                          <a:effectLst/>
                          <a:latin typeface="Times New Roman" panose="02020603050405020304" pitchFamily="18" charset="0"/>
                          <a:cs typeface="Times New Roman" panose="02020603050405020304" pitchFamily="18" charset="0"/>
                        </a:rPr>
                        <a:t>inj </a:t>
                      </a:r>
                      <a:r>
                        <a:rPr lang="en-GB" sz="1200" kern="100">
                          <a:effectLst/>
                          <a:latin typeface="Times New Roman" panose="02020603050405020304" pitchFamily="18" charset="0"/>
                          <a:cs typeface="Times New Roman" panose="02020603050405020304" pitchFamily="18" charset="0"/>
                        </a:rPr>
                        <a:t>/</a:t>
                      </a:r>
                      <a:r>
                        <a:rPr lang="en-GB" sz="12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200" kern="100" baseline="-25000">
                          <a:effectLst/>
                          <a:latin typeface="Times New Roman" panose="02020603050405020304" pitchFamily="18" charset="0"/>
                          <a:cs typeface="Times New Roman" panose="02020603050405020304" pitchFamily="18" charset="0"/>
                        </a:rPr>
                        <a:t>ext</a:t>
                      </a:r>
                      <a:r>
                        <a:rPr lang="en-GB"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1200" kern="100" dirty="0">
                          <a:effectLst/>
                          <a:latin typeface="Times New Roman" panose="02020603050405020304" pitchFamily="18" charset="0"/>
                          <a:cs typeface="Times New Roman" panose="02020603050405020304" pitchFamily="18" charset="0"/>
                        </a:rPr>
                        <a:t>0.</a:t>
                      </a:r>
                      <a:r>
                        <a:rPr lang="en-US" sz="1200" kern="100" dirty="0">
                          <a:effectLst/>
                          <a:latin typeface="Times New Roman" panose="02020603050405020304" pitchFamily="18" charset="0"/>
                          <a:cs typeface="Times New Roman" panose="02020603050405020304" pitchFamily="18" charset="0"/>
                        </a:rPr>
                        <a:t>18</a:t>
                      </a:r>
                      <a:r>
                        <a:rPr lang="en-GB" sz="1200" kern="100" dirty="0">
                          <a:effectLst/>
                          <a:latin typeface="Times New Roman" panose="02020603050405020304" pitchFamily="18" charset="0"/>
                          <a:cs typeface="Times New Roman" panose="02020603050405020304" pitchFamily="18" charset="0"/>
                        </a:rPr>
                        <a:t> /0.05</a:t>
                      </a:r>
                      <a:r>
                        <a:rPr lang="en-US" altLang="zh-CN" sz="1200" kern="100" dirty="0">
                          <a:effectLst/>
                          <a:latin typeface="Times New Roman" panose="02020603050405020304" pitchFamily="18" charset="0"/>
                          <a:cs typeface="Times New Roman" panose="02020603050405020304" pitchFamily="18" charset="0"/>
                        </a:rPr>
                        <a:t>6</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3153686055"/>
                  </a:ext>
                </a:extLst>
              </a:tr>
              <a:tr h="128856">
                <a:tc>
                  <a:txBody>
                    <a:bodyPr/>
                    <a:lstStyle/>
                    <a:p>
                      <a:pPr algn="just">
                        <a:spcAft>
                          <a:spcPts val="0"/>
                        </a:spcAft>
                      </a:pPr>
                      <a:r>
                        <a:rPr lang="en-GB" sz="1200" kern="100">
                          <a:effectLst/>
                          <a:latin typeface="Times New Roman" panose="02020603050405020304" pitchFamily="18" charset="0"/>
                          <a:cs typeface="Times New Roman" panose="02020603050405020304" pitchFamily="18" charset="0"/>
                        </a:rPr>
                        <a:t>Energy acceptance by RF(%)</a:t>
                      </a:r>
                      <a:endParaRPr lang="en-US"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1200" kern="100" dirty="0">
                          <a:effectLst/>
                          <a:latin typeface="Times New Roman" panose="02020603050405020304" pitchFamily="18" charset="0"/>
                          <a:cs typeface="Times New Roman" panose="02020603050405020304" pitchFamily="18" charset="0"/>
                        </a:rPr>
                        <a:t>1.</a:t>
                      </a:r>
                      <a:r>
                        <a:rPr lang="en-US" sz="1200" kern="100" dirty="0">
                          <a:effectLst/>
                          <a:latin typeface="Times New Roman" panose="02020603050405020304" pitchFamily="18" charset="0"/>
                          <a:cs typeface="Times New Roman" panose="02020603050405020304" pitchFamily="18" charset="0"/>
                        </a:rPr>
                        <a:t>8</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4080355108"/>
                  </a:ext>
                </a:extLst>
              </a:tr>
              <a:tr h="0">
                <a:tc>
                  <a:txBody>
                    <a:bodyPr/>
                    <a:lstStyle/>
                    <a:p>
                      <a:pPr algn="just">
                        <a:spcAft>
                          <a:spcPts val="0"/>
                        </a:spcAft>
                      </a:pPr>
                      <a:r>
                        <a:rPr lang="en-GB" sz="1200" kern="100">
                          <a:effectLst/>
                          <a:latin typeface="Times New Roman" panose="02020603050405020304" pitchFamily="18" charset="0"/>
                          <a:cs typeface="Times New Roman" panose="02020603050405020304" pitchFamily="18" charset="0"/>
                        </a:rPr>
                        <a:t>f</a:t>
                      </a:r>
                      <a:r>
                        <a:rPr lang="en-GB" sz="1200" kern="100" baseline="-25000">
                          <a:effectLst/>
                          <a:latin typeface="Times New Roman" panose="02020603050405020304" pitchFamily="18" charset="0"/>
                          <a:cs typeface="Times New Roman" panose="02020603050405020304" pitchFamily="18" charset="0"/>
                        </a:rPr>
                        <a:t>RF</a:t>
                      </a:r>
                      <a:r>
                        <a:rPr lang="en-GB" sz="1200" kern="100">
                          <a:effectLst/>
                          <a:latin typeface="Times New Roman" panose="02020603050405020304" pitchFamily="18" charset="0"/>
                          <a:cs typeface="Times New Roman" panose="02020603050405020304" pitchFamily="18" charset="0"/>
                        </a:rPr>
                        <a:t> (MHz)</a:t>
                      </a:r>
                      <a:endParaRPr lang="en-US"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GB" sz="1200" kern="100" dirty="0">
                          <a:effectLst/>
                          <a:latin typeface="Times New Roman" panose="02020603050405020304" pitchFamily="18" charset="0"/>
                          <a:cs typeface="Times New Roman" panose="02020603050405020304" pitchFamily="18" charset="0"/>
                        </a:rPr>
                        <a:t>650</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459248847"/>
                  </a:ext>
                </a:extLst>
              </a:tr>
              <a:tr h="85438">
                <a:tc>
                  <a:txBody>
                    <a:bodyPr/>
                    <a:lstStyle/>
                    <a:p>
                      <a:pPr algn="just">
                        <a:spcAft>
                          <a:spcPts val="0"/>
                        </a:spcAft>
                      </a:pPr>
                      <a:r>
                        <a:rPr lang="en-GB" sz="1200" kern="100" dirty="0">
                          <a:effectLst/>
                          <a:latin typeface="Times New Roman" panose="02020603050405020304" pitchFamily="18" charset="0"/>
                          <a:cs typeface="Times New Roman" panose="02020603050405020304" pitchFamily="18" charset="0"/>
                        </a:rPr>
                        <a:t>V</a:t>
                      </a:r>
                      <a:r>
                        <a:rPr lang="en-GB" sz="1200" kern="100" baseline="-25000" dirty="0">
                          <a:effectLst/>
                          <a:latin typeface="Times New Roman" panose="02020603050405020304" pitchFamily="18" charset="0"/>
                          <a:cs typeface="Times New Roman" panose="02020603050405020304" pitchFamily="18" charset="0"/>
                        </a:rPr>
                        <a:t>RF</a:t>
                      </a:r>
                      <a:r>
                        <a:rPr lang="en-GB" sz="1200" kern="100" dirty="0">
                          <a:effectLst/>
                          <a:latin typeface="Times New Roman" panose="02020603050405020304" pitchFamily="18" charset="0"/>
                          <a:cs typeface="Times New Roman" panose="02020603050405020304" pitchFamily="18" charset="0"/>
                        </a:rPr>
                        <a:t> (MV)</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200" kern="100" dirty="0">
                          <a:effectLst/>
                          <a:latin typeface="Times New Roman" panose="02020603050405020304" pitchFamily="18" charset="0"/>
                          <a:ea typeface="+mn-ea"/>
                          <a:cs typeface="Times New Roman" panose="02020603050405020304" pitchFamily="18" charset="0"/>
                        </a:rPr>
                        <a:t>2.5</a:t>
                      </a:r>
                      <a:endParaRPr lang="en-US"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642333138"/>
                  </a:ext>
                </a:extLst>
              </a:tr>
              <a:tr h="222378">
                <a:tc>
                  <a:txBody>
                    <a:bodyPr/>
                    <a:lstStyle/>
                    <a:p>
                      <a:pPr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Longitudinal tune</a:t>
                      </a:r>
                    </a:p>
                  </a:txBody>
                  <a:tcPr marL="68580" marR="68580" marT="0" marB="0" anchor="ctr"/>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0.0387</a:t>
                      </a:r>
                    </a:p>
                  </a:txBody>
                  <a:tcPr marL="68580" marR="68580" marT="0" marB="0" anchor="ctr"/>
                </a:tc>
                <a:extLst>
                  <a:ext uri="{0D108BD9-81ED-4DB2-BD59-A6C34878D82A}">
                    <a16:rowId xmlns:a16="http://schemas.microsoft.com/office/drawing/2014/main" xmlns="" val="1116655788"/>
                  </a:ext>
                </a:extLst>
              </a:tr>
            </a:tbl>
          </a:graphicData>
        </a:graphic>
      </p:graphicFrame>
      <p:sp>
        <p:nvSpPr>
          <p:cNvPr id="7" name="矩形 6"/>
          <p:cNvSpPr/>
          <p:nvPr/>
        </p:nvSpPr>
        <p:spPr>
          <a:xfrm>
            <a:off x="936328" y="1168138"/>
            <a:ext cx="6096000" cy="1308050"/>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Damping with </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reversed bending magnet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 (max. 8)-bunch</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storage, </a:t>
            </a:r>
            <a:r>
              <a:rPr kumimoji="0" lang="en-GB"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storage time:</a:t>
            </a:r>
            <a:r>
              <a:rPr kumimoji="0" lang="en-GB"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 (40)</a:t>
            </a:r>
            <a:r>
              <a:rPr kumimoji="0" lang="en-GB"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GB" altLang="zh-CN" sz="1600" b="0"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ms</a:t>
            </a:r>
            <a:endParaRPr kumimoji="0" lang="en-GB"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Emittance: 2500</a:t>
            </a:r>
            <a:r>
              <a:rPr kumimoji="0" lang="en-GB"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a:rPr>
              <a:t> </a:t>
            </a:r>
            <a:r>
              <a:rPr kumimoji="0" lang="en-GB"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a:rPr>
              <a:t>166/75 (97/3) </a:t>
            </a:r>
            <a:r>
              <a:rPr kumimoji="0" lang="en-GB" altLang="zh-CN" sz="1600" b="0"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a:rPr>
              <a:t>mm.mrad</a:t>
            </a:r>
            <a:endParaRPr kumimoji="0" lang="en-GB"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Flexibility for </a:t>
            </a:r>
            <a:r>
              <a:rPr kumimoji="0" lang="en-GB" altLang="zh-CN" sz="16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extr</a:t>
            </a:r>
            <a:r>
              <a:rPr kumimoji="0" lang="en-GB"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emittance</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页脚占位符 3">
            <a:extLst>
              <a:ext uri="{FF2B5EF4-FFF2-40B4-BE49-F238E27FC236}">
                <a16:creationId xmlns:a16="http://schemas.microsoft.com/office/drawing/2014/main" xmlns="" id="{F94692D5-BC40-4A17-8DE0-007333BEC822}"/>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sp>
        <p:nvSpPr>
          <p:cNvPr id="5" name="灯片编号占位符 4">
            <a:extLst>
              <a:ext uri="{FF2B5EF4-FFF2-40B4-BE49-F238E27FC236}">
                <a16:creationId xmlns:a16="http://schemas.microsoft.com/office/drawing/2014/main" xmlns="" id="{215A2B34-3444-4623-B187-30AC63CE3BEC}"/>
              </a:ext>
            </a:extLst>
          </p:cNvPr>
          <p:cNvSpPr>
            <a:spLocks noGrp="1"/>
          </p:cNvSpPr>
          <p:nvPr>
            <p:ph type="sldNum" sz="quarter" idx="12"/>
          </p:nvPr>
        </p:nvSpPr>
        <p:spPr/>
        <p:txBody>
          <a:bodyPr/>
          <a:lstStyle/>
          <a:p>
            <a:fld id="{F15E9139-A00B-4B2A-98A6-095DC08F1345}" type="slidenum">
              <a:rPr lang="zh-CN" altLang="en-US" smtClean="0"/>
              <a:pPr/>
              <a:t>24</a:t>
            </a:fld>
            <a:endParaRPr lang="zh-CN" altLang="en-US"/>
          </a:p>
        </p:txBody>
      </p:sp>
    </p:spTree>
    <p:extLst>
      <p:ext uri="{BB962C8B-B14F-4D97-AF65-F5344CB8AC3E}">
        <p14:creationId xmlns:p14="http://schemas.microsoft.com/office/powerpoint/2010/main" val="254004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05174" y="1230164"/>
            <a:ext cx="5716644" cy="938719"/>
          </a:xfrm>
          <a:prstGeom prst="rect">
            <a:avLst/>
          </a:prstGeom>
          <a:noFill/>
        </p:spPr>
        <p:txBody>
          <a:bodyPr wrap="square" rtlCol="0">
            <a:spAutoFit/>
          </a:bodyPr>
          <a:lstStyle/>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Phase/cell: 60</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60</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p>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Interleave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sextupole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scheme</a:t>
            </a:r>
          </a:p>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2 sex. families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矩形 7"/>
          <p:cNvSpPr/>
          <p:nvPr/>
        </p:nvSpPr>
        <p:spPr>
          <a:xfrm>
            <a:off x="2775394" y="188640"/>
            <a:ext cx="6482865" cy="646331"/>
          </a:xfrm>
          <a:prstGeom prst="rect">
            <a:avLst/>
          </a:prstGeom>
        </p:spPr>
        <p:txBody>
          <a:bodyPr wrap="none">
            <a:spAutoFit/>
          </a:bodyPr>
          <a:lstStyle/>
          <a:p>
            <a:pPr marL="0" marR="0" lvl="0" indent="0" algn="ctr" fontAlgn="auto">
              <a:lnSpc>
                <a:spcPct val="90000"/>
              </a:lnSpc>
              <a:spcBef>
                <a:spcPct val="0"/>
              </a:spcBef>
              <a:spcAft>
                <a:spcPts val="0"/>
              </a:spcAft>
              <a:buClrTx/>
              <a:buSzTx/>
              <a:tabLst/>
              <a:defRPr/>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DR optics and error study</a:t>
            </a:r>
          </a:p>
        </p:txBody>
      </p:sp>
      <p:sp>
        <p:nvSpPr>
          <p:cNvPr id="13" name="文本框 12"/>
          <p:cNvSpPr txBox="1"/>
          <p:nvPr/>
        </p:nvSpPr>
        <p:spPr>
          <a:xfrm>
            <a:off x="4670677" y="1111753"/>
            <a:ext cx="1894584" cy="1062535"/>
          </a:xfrm>
          <a:prstGeom prst="rect">
            <a:avLst/>
          </a:prstGeom>
          <a:noFill/>
        </p:spPr>
        <p:txBody>
          <a:bodyPr wrap="square" rtlCol="0">
            <a:spAutoFit/>
          </a:bodyPr>
          <a:lstStyle/>
          <a:p>
            <a:pPr marL="285750" marR="0" lvl="0" indent="-28575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Cell length: 3m</a:t>
            </a:r>
          </a:p>
          <a:p>
            <a:pPr marL="285750" marR="0" lvl="0" indent="-28575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B=1.28T</a:t>
            </a:r>
          </a:p>
          <a:p>
            <a:pPr marL="285750" marR="0" lvl="0" indent="-28575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800" b="0" i="1"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r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800" b="0" i="1"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0</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=0.355</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5" name="组合 24">
            <a:extLst>
              <a:ext uri="{FF2B5EF4-FFF2-40B4-BE49-F238E27FC236}">
                <a16:creationId xmlns:a16="http://schemas.microsoft.com/office/drawing/2014/main" xmlns="" id="{B7EEAB11-D6E8-4FB3-BFC8-38C517854F5F}"/>
              </a:ext>
            </a:extLst>
          </p:cNvPr>
          <p:cNvGrpSpPr/>
          <p:nvPr/>
        </p:nvGrpSpPr>
        <p:grpSpPr>
          <a:xfrm>
            <a:off x="848424" y="2185209"/>
            <a:ext cx="4507347" cy="4070867"/>
            <a:chOff x="1157803" y="2185209"/>
            <a:chExt cx="4507347" cy="4070867"/>
          </a:xfrm>
        </p:grpSpPr>
        <p:pic>
          <p:nvPicPr>
            <p:cNvPr id="3" name="图片 2"/>
            <p:cNvPicPr>
              <a:picLocks noChangeAspect="1"/>
            </p:cNvPicPr>
            <p:nvPr/>
          </p:nvPicPr>
          <p:blipFill rotWithShape="1">
            <a:blip r:embed="rId2"/>
            <a:srcRect l="10918" t="4731" r="17541" b="9799"/>
            <a:stretch/>
          </p:blipFill>
          <p:spPr>
            <a:xfrm>
              <a:off x="1157803" y="2453323"/>
              <a:ext cx="4507347" cy="3802753"/>
            </a:xfrm>
            <a:prstGeom prst="rect">
              <a:avLst/>
            </a:prstGeom>
          </p:spPr>
        </p:pic>
        <p:sp>
          <p:nvSpPr>
            <p:cNvPr id="7" name="文本框 6"/>
            <p:cNvSpPr txBox="1"/>
            <p:nvPr/>
          </p:nvSpPr>
          <p:spPr>
            <a:xfrm>
              <a:off x="3262895" y="3894422"/>
              <a:ext cx="8025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下箭头 9"/>
            <p:cNvSpPr/>
            <p:nvPr/>
          </p:nvSpPr>
          <p:spPr>
            <a:xfrm>
              <a:off x="2723465" y="2295868"/>
              <a:ext cx="124990" cy="164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文本框 11"/>
            <p:cNvSpPr txBox="1"/>
            <p:nvPr/>
          </p:nvSpPr>
          <p:spPr>
            <a:xfrm>
              <a:off x="3953233" y="2200060"/>
              <a:ext cx="8593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B=1.28T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矩形 13"/>
            <p:cNvSpPr/>
            <p:nvPr/>
          </p:nvSpPr>
          <p:spPr>
            <a:xfrm>
              <a:off x="2829121" y="2185209"/>
              <a:ext cx="41389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4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r </a:t>
              </a:r>
              <a:endPar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矩形 14"/>
            <p:cNvSpPr/>
            <p:nvPr/>
          </p:nvSpPr>
          <p:spPr>
            <a:xfrm>
              <a:off x="4105334" y="2474657"/>
              <a:ext cx="36740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400" b="0" i="1"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0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图片 10">
            <a:extLst>
              <a:ext uri="{FF2B5EF4-FFF2-40B4-BE49-F238E27FC236}">
                <a16:creationId xmlns:a16="http://schemas.microsoft.com/office/drawing/2014/main" xmlns="" id="{26AA25A7-E1F6-4243-8C0F-476DE2479A46}"/>
              </a:ext>
            </a:extLst>
          </p:cNvPr>
          <p:cNvPicPr>
            <a:picLocks noChangeAspect="1"/>
          </p:cNvPicPr>
          <p:nvPr/>
        </p:nvPicPr>
        <p:blipFill>
          <a:blip r:embed="rId3"/>
          <a:stretch>
            <a:fillRect/>
          </a:stretch>
        </p:blipFill>
        <p:spPr>
          <a:xfrm>
            <a:off x="5447928" y="3068960"/>
            <a:ext cx="6204230" cy="3024336"/>
          </a:xfrm>
          <a:prstGeom prst="rect">
            <a:avLst/>
          </a:prstGeom>
        </p:spPr>
        <p:style>
          <a:lnRef idx="2">
            <a:schemeClr val="accent1"/>
          </a:lnRef>
          <a:fillRef idx="1">
            <a:schemeClr val="lt1"/>
          </a:fillRef>
          <a:effectRef idx="0">
            <a:schemeClr val="accent1"/>
          </a:effectRef>
          <a:fontRef idx="minor">
            <a:schemeClr val="dk1"/>
          </a:fontRef>
        </p:style>
      </p:pic>
      <p:pic>
        <p:nvPicPr>
          <p:cNvPr id="28" name="图片 27">
            <a:extLst>
              <a:ext uri="{FF2B5EF4-FFF2-40B4-BE49-F238E27FC236}">
                <a16:creationId xmlns:a16="http://schemas.microsoft.com/office/drawing/2014/main" xmlns="" id="{1DA8D32B-3589-40D7-AC26-10170BDDD51B}"/>
              </a:ext>
            </a:extLst>
          </p:cNvPr>
          <p:cNvPicPr>
            <a:picLocks noChangeAspect="1"/>
          </p:cNvPicPr>
          <p:nvPr/>
        </p:nvPicPr>
        <p:blipFill>
          <a:blip r:embed="rId4"/>
          <a:stretch>
            <a:fillRect/>
          </a:stretch>
        </p:blipFill>
        <p:spPr>
          <a:xfrm>
            <a:off x="6960096" y="1196752"/>
            <a:ext cx="2088232" cy="1656184"/>
          </a:xfrm>
          <a:prstGeom prst="rect">
            <a:avLst/>
          </a:prstGeom>
        </p:spPr>
      </p:pic>
      <p:pic>
        <p:nvPicPr>
          <p:cNvPr id="29" name="图片 28">
            <a:extLst>
              <a:ext uri="{FF2B5EF4-FFF2-40B4-BE49-F238E27FC236}">
                <a16:creationId xmlns:a16="http://schemas.microsoft.com/office/drawing/2014/main" xmlns="" id="{AD8D973E-AC91-48A2-A579-E67236CB72B4}"/>
              </a:ext>
            </a:extLst>
          </p:cNvPr>
          <p:cNvPicPr>
            <a:picLocks noChangeAspect="1"/>
          </p:cNvPicPr>
          <p:nvPr/>
        </p:nvPicPr>
        <p:blipFill>
          <a:blip r:embed="rId5"/>
          <a:stretch>
            <a:fillRect/>
          </a:stretch>
        </p:blipFill>
        <p:spPr>
          <a:xfrm>
            <a:off x="9120336" y="1130960"/>
            <a:ext cx="2160240" cy="1720190"/>
          </a:xfrm>
          <a:prstGeom prst="rect">
            <a:avLst/>
          </a:prstGeom>
        </p:spPr>
      </p:pic>
      <p:sp>
        <p:nvSpPr>
          <p:cNvPr id="30" name="文本框 29">
            <a:extLst>
              <a:ext uri="{FF2B5EF4-FFF2-40B4-BE49-F238E27FC236}">
                <a16:creationId xmlns:a16="http://schemas.microsoft.com/office/drawing/2014/main" xmlns="" id="{9F18EC6E-F2C5-47D6-A13A-9CCD8194430A}"/>
              </a:ext>
            </a:extLst>
          </p:cNvPr>
          <p:cNvSpPr txBox="1"/>
          <p:nvPr/>
        </p:nvSpPr>
        <p:spPr>
          <a:xfrm>
            <a:off x="5447928" y="2636912"/>
            <a:ext cx="151216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Wingdings" panose="05000000000000000000" pitchFamily="2" charset="2"/>
              <a:buChar char="Ø"/>
            </a:pPr>
            <a:r>
              <a:rPr lang="en-US" altLang="zh-SG" dirty="0"/>
              <a:t>Error study</a:t>
            </a:r>
            <a:endParaRPr lang="zh-SG" altLang="en-US" dirty="0"/>
          </a:p>
        </p:txBody>
      </p:sp>
      <p:sp>
        <p:nvSpPr>
          <p:cNvPr id="4" name="页脚占位符 3">
            <a:extLst>
              <a:ext uri="{FF2B5EF4-FFF2-40B4-BE49-F238E27FC236}">
                <a16:creationId xmlns:a16="http://schemas.microsoft.com/office/drawing/2014/main" xmlns="" id="{E50FFBA9-3299-4A71-B1AC-9D9987F89172}"/>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sp>
        <p:nvSpPr>
          <p:cNvPr id="5" name="灯片编号占位符 4">
            <a:extLst>
              <a:ext uri="{FF2B5EF4-FFF2-40B4-BE49-F238E27FC236}">
                <a16:creationId xmlns:a16="http://schemas.microsoft.com/office/drawing/2014/main" xmlns="" id="{D8D62AE9-1C25-4A36-B45D-A23EA117E004}"/>
              </a:ext>
            </a:extLst>
          </p:cNvPr>
          <p:cNvSpPr>
            <a:spLocks noGrp="1"/>
          </p:cNvSpPr>
          <p:nvPr>
            <p:ph type="sldNum" sz="quarter" idx="12"/>
          </p:nvPr>
        </p:nvSpPr>
        <p:spPr/>
        <p:txBody>
          <a:bodyPr/>
          <a:lstStyle/>
          <a:p>
            <a:fld id="{F15E9139-A00B-4B2A-98A6-095DC08F1345}" type="slidenum">
              <a:rPr lang="zh-CN" altLang="en-US" smtClean="0"/>
              <a:pPr/>
              <a:t>25</a:t>
            </a:fld>
            <a:endParaRPr lang="zh-CN" altLang="en-US"/>
          </a:p>
        </p:txBody>
      </p:sp>
    </p:spTree>
    <p:extLst>
      <p:ext uri="{BB962C8B-B14F-4D97-AF65-F5344CB8AC3E}">
        <p14:creationId xmlns:p14="http://schemas.microsoft.com/office/powerpoint/2010/main" val="3431888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E598FFA-C1D8-4F94-8654-136A3639B30D}"/>
              </a:ext>
            </a:extLst>
          </p:cNvPr>
          <p:cNvPicPr>
            <a:picLocks noChangeAspect="1"/>
          </p:cNvPicPr>
          <p:nvPr/>
        </p:nvPicPr>
        <p:blipFill rotWithShape="1">
          <a:blip r:embed="rId3"/>
          <a:srcRect l="9342" t="4049" r="14898" b="19671"/>
          <a:stretch/>
        </p:blipFill>
        <p:spPr>
          <a:xfrm>
            <a:off x="5252058" y="4516407"/>
            <a:ext cx="2237953" cy="1534770"/>
          </a:xfrm>
          <a:prstGeom prst="rect">
            <a:avLst/>
          </a:prstGeom>
        </p:spPr>
      </p:pic>
      <p:sp>
        <p:nvSpPr>
          <p:cNvPr id="2" name="标题 1"/>
          <p:cNvSpPr>
            <a:spLocks noGrp="1"/>
          </p:cNvSpPr>
          <p:nvPr>
            <p:ph type="title"/>
          </p:nvPr>
        </p:nvSpPr>
        <p:spPr/>
        <p:txBody>
          <a:bodyPr>
            <a:noAutofit/>
          </a:bodyPr>
          <a:lstStyle/>
          <a:p>
            <a:pPr algn="ctr"/>
            <a:r>
              <a:rPr lang="en-US" sz="3600" dirty="0">
                <a:solidFill>
                  <a:srgbClr val="C00000"/>
                </a:solidFill>
                <a:latin typeface="Arial" panose="020B0604020202020204" pitchFamily="34" charset="0"/>
                <a:ea typeface="+mj-ea"/>
                <a:cs typeface="Arial" panose="020B0604020202020204" pitchFamily="34" charset="0"/>
              </a:rPr>
              <a:t>Alternative design for the DR with polarization</a:t>
            </a:r>
          </a:p>
        </p:txBody>
      </p:sp>
      <p:pic>
        <p:nvPicPr>
          <p:cNvPr id="7" name="图片 6"/>
          <p:cNvPicPr>
            <a:picLocks noChangeAspect="1"/>
          </p:cNvPicPr>
          <p:nvPr/>
        </p:nvPicPr>
        <p:blipFill>
          <a:blip r:embed="rId4"/>
          <a:stretch>
            <a:fillRect/>
          </a:stretch>
        </p:blipFill>
        <p:spPr>
          <a:xfrm>
            <a:off x="839416" y="3645024"/>
            <a:ext cx="4036474" cy="2582062"/>
          </a:xfrm>
          <a:prstGeom prst="rect">
            <a:avLst/>
          </a:prstGeom>
        </p:spPr>
      </p:pic>
      <p:pic>
        <p:nvPicPr>
          <p:cNvPr id="8" name="图片 7"/>
          <p:cNvPicPr>
            <a:picLocks noChangeAspect="1"/>
          </p:cNvPicPr>
          <p:nvPr/>
        </p:nvPicPr>
        <p:blipFill>
          <a:blip r:embed="rId5"/>
          <a:stretch>
            <a:fillRect/>
          </a:stretch>
        </p:blipFill>
        <p:spPr>
          <a:xfrm>
            <a:off x="5162828" y="1219569"/>
            <a:ext cx="2270058" cy="1668356"/>
          </a:xfrm>
          <a:prstGeom prst="rect">
            <a:avLst/>
          </a:prstGeom>
        </p:spPr>
      </p:pic>
      <p:sp>
        <p:nvSpPr>
          <p:cNvPr id="12" name="文本框 11"/>
          <p:cNvSpPr txBox="1"/>
          <p:nvPr/>
        </p:nvSpPr>
        <p:spPr>
          <a:xfrm>
            <a:off x="815735" y="1151229"/>
            <a:ext cx="4381226"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Produce polarized positron beam for the purpose of energy calibration @ Z &amp; W*.</a:t>
            </a:r>
          </a:p>
        </p:txBody>
      </p:sp>
      <p:sp>
        <p:nvSpPr>
          <p:cNvPr id="13" name="文本框 12"/>
          <p:cNvSpPr txBox="1"/>
          <p:nvPr/>
        </p:nvSpPr>
        <p:spPr>
          <a:xfrm>
            <a:off x="802578" y="2184042"/>
            <a:ext cx="4394383"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Compatible with standard top up operation</a:t>
            </a:r>
          </a:p>
        </p:txBody>
      </p:sp>
      <p:sp>
        <p:nvSpPr>
          <p:cNvPr id="14" name="文本框 13"/>
          <p:cNvSpPr txBox="1"/>
          <p:nvPr/>
        </p:nvSpPr>
        <p:spPr>
          <a:xfrm>
            <a:off x="1309117" y="1822228"/>
            <a:ext cx="3598394"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min storage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~20% polarization</a:t>
            </a:r>
          </a:p>
        </p:txBody>
      </p:sp>
      <p:sp>
        <p:nvSpPr>
          <p:cNvPr id="15" name="文本框 14"/>
          <p:cNvSpPr txBox="1"/>
          <p:nvPr/>
        </p:nvSpPr>
        <p:spPr>
          <a:xfrm>
            <a:off x="796001" y="2559011"/>
            <a:ext cx="4124668"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Asymmetric wigglers</a:t>
            </a:r>
          </a:p>
        </p:txBody>
      </p:sp>
      <p:sp>
        <p:nvSpPr>
          <p:cNvPr id="16" name="文本框 15"/>
          <p:cNvSpPr txBox="1"/>
          <p:nvPr/>
        </p:nvSpPr>
        <p:spPr>
          <a:xfrm>
            <a:off x="1295961" y="2920824"/>
            <a:ext cx="4072040"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1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=1.8T=5 B</a:t>
            </a:r>
            <a:r>
              <a:rPr kumimoji="0" lang="en-US" sz="1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cell length=1.5m</a:t>
            </a:r>
          </a:p>
        </p:txBody>
      </p:sp>
      <p:sp>
        <p:nvSpPr>
          <p:cNvPr id="19" name="文本框 18"/>
          <p:cNvSpPr txBox="1"/>
          <p:nvPr/>
        </p:nvSpPr>
        <p:spPr>
          <a:xfrm>
            <a:off x="6156671" y="6156671"/>
            <a:ext cx="980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16 wigglers</a:t>
            </a:r>
          </a:p>
        </p:txBody>
      </p:sp>
      <p:cxnSp>
        <p:nvCxnSpPr>
          <p:cNvPr id="21" name="直接箭头连接符 20"/>
          <p:cNvCxnSpPr/>
          <p:nvPr/>
        </p:nvCxnSpPr>
        <p:spPr>
          <a:xfrm flipH="1" flipV="1">
            <a:off x="5998789" y="5972476"/>
            <a:ext cx="355234" cy="256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H="1" flipV="1">
            <a:off x="6156671" y="5972475"/>
            <a:ext cx="269715" cy="249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6551376" y="5952740"/>
            <a:ext cx="124990" cy="28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V="1">
            <a:off x="6607293" y="5979053"/>
            <a:ext cx="226955" cy="243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rotWithShape="1">
          <a:blip r:embed="rId6"/>
          <a:srcRect b="19320"/>
          <a:stretch/>
        </p:blipFill>
        <p:spPr>
          <a:xfrm>
            <a:off x="3420776" y="2582544"/>
            <a:ext cx="1749746" cy="990312"/>
          </a:xfrm>
          <a:prstGeom prst="rect">
            <a:avLst/>
          </a:prstGeom>
        </p:spPr>
      </p:pic>
      <p:sp>
        <p:nvSpPr>
          <p:cNvPr id="6" name="矩形 5"/>
          <p:cNvSpPr/>
          <p:nvPr/>
        </p:nvSpPr>
        <p:spPr>
          <a:xfrm>
            <a:off x="4190292" y="3540363"/>
            <a:ext cx="1414519"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Wiedemann</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Particle Accelerator Physics, 4 Edition</a:t>
            </a:r>
          </a:p>
        </p:txBody>
      </p:sp>
      <p:sp>
        <p:nvSpPr>
          <p:cNvPr id="18" name="文本框 17"/>
          <p:cNvSpPr txBox="1"/>
          <p:nvPr/>
        </p:nvSpPr>
        <p:spPr>
          <a:xfrm>
            <a:off x="10848528" y="980728"/>
            <a:ext cx="14209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Z.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Duan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 Wang</a:t>
            </a:r>
          </a:p>
        </p:txBody>
      </p:sp>
      <p:pic>
        <p:nvPicPr>
          <p:cNvPr id="20" name="图片 19">
            <a:extLst>
              <a:ext uri="{FF2B5EF4-FFF2-40B4-BE49-F238E27FC236}">
                <a16:creationId xmlns:a16="http://schemas.microsoft.com/office/drawing/2014/main" xmlns="" id="{A9CCF5D0-0647-40F0-B442-D319AF9BA01F}"/>
              </a:ext>
            </a:extLst>
          </p:cNvPr>
          <p:cNvPicPr>
            <a:picLocks noChangeAspect="1"/>
          </p:cNvPicPr>
          <p:nvPr/>
        </p:nvPicPr>
        <p:blipFill rotWithShape="1">
          <a:blip r:embed="rId7"/>
          <a:srcRect l="10294" t="4337" r="13238" b="15561"/>
          <a:stretch/>
        </p:blipFill>
        <p:spPr>
          <a:xfrm>
            <a:off x="5183841" y="2891118"/>
            <a:ext cx="2265829" cy="1613647"/>
          </a:xfrm>
          <a:prstGeom prst="rect">
            <a:avLst/>
          </a:prstGeom>
        </p:spPr>
      </p:pic>
      <p:sp>
        <p:nvSpPr>
          <p:cNvPr id="22" name="文本框 21">
            <a:extLst>
              <a:ext uri="{FF2B5EF4-FFF2-40B4-BE49-F238E27FC236}">
                <a16:creationId xmlns:a16="http://schemas.microsoft.com/office/drawing/2014/main" xmlns="" id="{1542AAF2-1EDB-4DB9-9209-74BB9DFC08AC}"/>
              </a:ext>
            </a:extLst>
          </p:cNvPr>
          <p:cNvSpPr txBox="1"/>
          <p:nvPr/>
        </p:nvSpPr>
        <p:spPr>
          <a:xfrm>
            <a:off x="6091518" y="1943099"/>
            <a:ext cx="5177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arc</a:t>
            </a:r>
            <a:endParaRPr kumimoji="0" lang="zh-SG"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6" name="文本框 25">
            <a:extLst>
              <a:ext uri="{FF2B5EF4-FFF2-40B4-BE49-F238E27FC236}">
                <a16:creationId xmlns:a16="http://schemas.microsoft.com/office/drawing/2014/main" xmlns="" id="{BFA08491-E198-4611-9C82-C7AA32F6E21A}"/>
              </a:ext>
            </a:extLst>
          </p:cNvPr>
          <p:cNvSpPr txBox="1"/>
          <p:nvPr/>
        </p:nvSpPr>
        <p:spPr>
          <a:xfrm>
            <a:off x="5827058" y="3312458"/>
            <a:ext cx="9502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wiggler</a:t>
            </a:r>
            <a:endParaRPr kumimoji="0" lang="zh-SG"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aphicFrame>
        <p:nvGraphicFramePr>
          <p:cNvPr id="28" name="表格 27">
            <a:extLst>
              <a:ext uri="{FF2B5EF4-FFF2-40B4-BE49-F238E27FC236}">
                <a16:creationId xmlns:a16="http://schemas.microsoft.com/office/drawing/2014/main" xmlns="" id="{E973C485-8454-4D20-A5D1-B77E4ECEA387}"/>
              </a:ext>
            </a:extLst>
          </p:cNvPr>
          <p:cNvGraphicFramePr>
            <a:graphicFrameLocks noGrp="1"/>
          </p:cNvGraphicFramePr>
          <p:nvPr>
            <p:extLst>
              <p:ext uri="{D42A27DB-BD31-4B8C-83A1-F6EECF244321}">
                <p14:modId xmlns:p14="http://schemas.microsoft.com/office/powerpoint/2010/main" val="1131258024"/>
              </p:ext>
            </p:extLst>
          </p:nvPr>
        </p:nvGraphicFramePr>
        <p:xfrm>
          <a:off x="7536160" y="1268760"/>
          <a:ext cx="3526032" cy="5102675"/>
        </p:xfrm>
        <a:graphic>
          <a:graphicData uri="http://schemas.openxmlformats.org/drawingml/2006/table">
            <a:tbl>
              <a:tblPr>
                <a:tableStyleId>{5940675A-B579-460E-94D1-54222C63F5DA}</a:tableStyleId>
              </a:tblPr>
              <a:tblGrid>
                <a:gridCol w="1552499">
                  <a:extLst>
                    <a:ext uri="{9D8B030D-6E8A-4147-A177-3AD203B41FA5}">
                      <a16:colId xmlns:a16="http://schemas.microsoft.com/office/drawing/2014/main" xmlns="" val="2690366013"/>
                    </a:ext>
                  </a:extLst>
                </a:gridCol>
                <a:gridCol w="1032812">
                  <a:extLst>
                    <a:ext uri="{9D8B030D-6E8A-4147-A177-3AD203B41FA5}">
                      <a16:colId xmlns:a16="http://schemas.microsoft.com/office/drawing/2014/main" xmlns="" val="3193459733"/>
                    </a:ext>
                  </a:extLst>
                </a:gridCol>
                <a:gridCol w="940721">
                  <a:extLst>
                    <a:ext uri="{9D8B030D-6E8A-4147-A177-3AD203B41FA5}">
                      <a16:colId xmlns:a16="http://schemas.microsoft.com/office/drawing/2014/main" xmlns="" val="156678020"/>
                    </a:ext>
                  </a:extLst>
                </a:gridCol>
              </a:tblGrid>
              <a:tr h="20410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kern="100" dirty="0">
                          <a:effectLst/>
                          <a:latin typeface="Times New Roman" panose="02020603050405020304" pitchFamily="18" charset="0"/>
                          <a:cs typeface="Times New Roman" panose="02020603050405020304" pitchFamily="18" charset="0"/>
                        </a:rPr>
                        <a:t> DR V</a:t>
                      </a:r>
                      <a:r>
                        <a:rPr lang="en-US" altLang="zh-CN" sz="1100" kern="100" dirty="0">
                          <a:effectLst/>
                          <a:latin typeface="Times New Roman" panose="02020603050405020304" pitchFamily="18" charset="0"/>
                          <a:cs typeface="Times New Roman" panose="02020603050405020304" pitchFamily="18" charset="0"/>
                        </a:rPr>
                        <a:t>4</a:t>
                      </a:r>
                      <a:r>
                        <a:rPr lang="en-GB" sz="1100" kern="100" dirty="0">
                          <a:effectLst/>
                          <a:latin typeface="Times New Roman" panose="02020603050405020304" pitchFamily="18" charset="0"/>
                          <a:cs typeface="Times New Roman" panose="02020603050405020304" pitchFamily="18" charset="0"/>
                        </a:rPr>
                        <a:t>.0</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b="1" kern="100" dirty="0" err="1">
                          <a:effectLst/>
                          <a:latin typeface="Times New Roman" panose="02020603050405020304" pitchFamily="18" charset="0"/>
                          <a:ea typeface="宋体" panose="02010600030101010101" pitchFamily="2" charset="-122"/>
                          <a:cs typeface="Times New Roman" panose="02020603050405020304" pitchFamily="18" charset="0"/>
                        </a:rPr>
                        <a:t>unpolarized</a:t>
                      </a:r>
                      <a:r>
                        <a:rPr lang="en-US" sz="1100" b="1" kern="100" dirty="0">
                          <a:effectLst/>
                          <a:latin typeface="Times New Roman" panose="02020603050405020304" pitchFamily="18" charset="0"/>
                          <a:ea typeface="宋体" panose="02010600030101010101" pitchFamily="2" charset="-122"/>
                          <a:cs typeface="Times New Roman" panose="02020603050405020304" pitchFamily="18" charset="0"/>
                        </a:rPr>
                        <a:t> e+</a:t>
                      </a:r>
                    </a:p>
                  </a:txBody>
                  <a:tcPr marL="68580" marR="68580" marT="0" marB="0" anchor="ctr"/>
                </a:tc>
                <a:tc>
                  <a:txBody>
                    <a:bodyPr/>
                    <a:lstStyle/>
                    <a:p>
                      <a:pPr algn="ctr">
                        <a:spcAft>
                          <a:spcPts val="0"/>
                        </a:spcAft>
                      </a:pPr>
                      <a:r>
                        <a:rPr lang="en-US" sz="1100" b="1" kern="100" dirty="0">
                          <a:effectLst/>
                          <a:latin typeface="Times New Roman" panose="02020603050405020304" pitchFamily="18" charset="0"/>
                          <a:ea typeface="宋体" panose="02010600030101010101" pitchFamily="2" charset="-122"/>
                          <a:cs typeface="Times New Roman" panose="02020603050405020304" pitchFamily="18" charset="0"/>
                        </a:rPr>
                        <a:t>polarized e+</a:t>
                      </a:r>
                    </a:p>
                  </a:txBody>
                  <a:tcPr marL="68580" marR="68580" marT="0" marB="0" anchor="ctr"/>
                </a:tc>
                <a:extLst>
                  <a:ext uri="{0D108BD9-81ED-4DB2-BD59-A6C34878D82A}">
                    <a16:rowId xmlns:a16="http://schemas.microsoft.com/office/drawing/2014/main" xmlns="" val="3220273717"/>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Energy (</a:t>
                      </a:r>
                      <a:r>
                        <a:rPr lang="en-GB" sz="1100" kern="100" dirty="0" err="1">
                          <a:effectLst/>
                          <a:latin typeface="Times New Roman" panose="02020603050405020304" pitchFamily="18" charset="0"/>
                          <a:cs typeface="Times New Roman" panose="02020603050405020304" pitchFamily="18" charset="0"/>
                        </a:rPr>
                        <a:t>Gev</a:t>
                      </a:r>
                      <a:r>
                        <a:rPr lang="en-GB" sz="1100" kern="100" dirty="0">
                          <a:effectLst/>
                          <a:latin typeface="Times New Roman" panose="02020603050405020304" pitchFamily="18" charset="0"/>
                          <a:cs typeface="Times New Roman" panose="02020603050405020304" pitchFamily="18" charset="0"/>
                        </a:rPr>
                        <a:t>)</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1.542</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2194344925"/>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Circumference (m)</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US" altLang="zh-CN" sz="1100" kern="100" dirty="0">
                          <a:effectLst/>
                          <a:latin typeface="Times New Roman" panose="02020603050405020304" pitchFamily="18" charset="0"/>
                          <a:cs typeface="Times New Roman" panose="02020603050405020304" pitchFamily="18" charset="0"/>
                        </a:rPr>
                        <a:t>145</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962159991"/>
                  </a:ext>
                </a:extLst>
              </a:tr>
              <a:tr h="204107">
                <a:tc>
                  <a:txBody>
                    <a:bodyPr/>
                    <a:lstStyle/>
                    <a:p>
                      <a:pPr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Number of trains</a:t>
                      </a:r>
                    </a:p>
                  </a:txBody>
                  <a:tcPr marL="68580" marR="68580" marT="0" marB="0"/>
                </a:tc>
                <a:tc gridSpan="2">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2(4)</a:t>
                      </a: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45690270"/>
                  </a:ext>
                </a:extLst>
              </a:tr>
              <a:tr h="204107">
                <a:tc>
                  <a:txBody>
                    <a:bodyPr/>
                    <a:lstStyle/>
                    <a:p>
                      <a:pPr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Number of bunches/</a:t>
                      </a:r>
                      <a:r>
                        <a:rPr lang="en-US" sz="1100" kern="100" dirty="0" err="1">
                          <a:effectLst/>
                          <a:latin typeface="Times New Roman" panose="02020603050405020304" pitchFamily="18" charset="0"/>
                          <a:ea typeface="宋体" panose="02010600030101010101" pitchFamily="2" charset="-122"/>
                          <a:cs typeface="Times New Roman" panose="02020603050405020304" pitchFamily="18" charset="0"/>
                        </a:rPr>
                        <a:t>trian</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1(2)</a:t>
                      </a: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118453829"/>
                  </a:ext>
                </a:extLst>
              </a:tr>
              <a:tr h="204107">
                <a:tc>
                  <a:txBody>
                    <a:bodyPr/>
                    <a:lstStyle/>
                    <a:p>
                      <a:pPr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Total current (mA)</a:t>
                      </a:r>
                    </a:p>
                  </a:txBody>
                  <a:tcPr marL="68580" marR="68580" marT="0" marB="0"/>
                </a:tc>
                <a:tc gridSpan="2">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12.4</a:t>
                      </a: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926438368"/>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Bending radius (m)</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US" altLang="zh-CN" sz="1100" kern="100" dirty="0">
                          <a:effectLst/>
                          <a:latin typeface="Times New Roman" panose="02020603050405020304" pitchFamily="18" charset="0"/>
                          <a:ea typeface="+mn-ea"/>
                          <a:cs typeface="Times New Roman" panose="02020603050405020304" pitchFamily="18" charset="0"/>
                        </a:rPr>
                        <a:t>3.44</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933226502"/>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Dipole strength B</a:t>
                      </a:r>
                      <a:r>
                        <a:rPr lang="en-GB" sz="1100" kern="100" baseline="-25000" dirty="0">
                          <a:effectLst/>
                          <a:latin typeface="Times New Roman" panose="02020603050405020304" pitchFamily="18" charset="0"/>
                          <a:cs typeface="Times New Roman" panose="02020603050405020304" pitchFamily="18" charset="0"/>
                        </a:rPr>
                        <a:t>0</a:t>
                      </a:r>
                      <a:r>
                        <a:rPr lang="en-GB" sz="1100" kern="100" dirty="0">
                          <a:effectLst/>
                          <a:latin typeface="Times New Roman" panose="02020603050405020304" pitchFamily="18" charset="0"/>
                          <a:cs typeface="Times New Roman" panose="02020603050405020304" pitchFamily="18" charset="0"/>
                        </a:rPr>
                        <a:t> (T)</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1.</a:t>
                      </a:r>
                      <a:r>
                        <a:rPr lang="en-US" sz="1100" kern="100" dirty="0">
                          <a:effectLst/>
                          <a:latin typeface="Times New Roman" panose="02020603050405020304" pitchFamily="18" charset="0"/>
                          <a:cs typeface="Times New Roman" panose="02020603050405020304" pitchFamily="18" charset="0"/>
                        </a:rPr>
                        <a:t>5</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628871302"/>
                  </a:ext>
                </a:extLst>
              </a:tr>
              <a:tr h="204107">
                <a:tc>
                  <a:txBody>
                    <a:bodyPr/>
                    <a:lstStyle/>
                    <a:p>
                      <a:pPr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Wiggler strength B</a:t>
                      </a:r>
                      <a:r>
                        <a:rPr lang="en-US" sz="1100" kern="100" baseline="-250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 (T)</a:t>
                      </a:r>
                    </a:p>
                  </a:txBody>
                  <a:tcPr marL="68580" marR="68580" marT="0" marB="0"/>
                </a:tc>
                <a:tc gridSpan="2">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1.8</a:t>
                      </a:r>
                    </a:p>
                  </a:txBody>
                  <a:tcPr marL="68580" marR="68580" marT="0" marB="0"/>
                </a:tc>
                <a:tc hMerge="1">
                  <a:txBody>
                    <a:bodyPr/>
                    <a:lstStyle/>
                    <a:p>
                      <a:endParaRPr lang="en-US"/>
                    </a:p>
                  </a:txBody>
                  <a:tcPr/>
                </a:tc>
                <a:extLst>
                  <a:ext uri="{0D108BD9-81ED-4DB2-BD59-A6C34878D82A}">
                    <a16:rowId xmlns:a16="http://schemas.microsoft.com/office/drawing/2014/main" xmlns="" val="2951416292"/>
                  </a:ext>
                </a:extLst>
              </a:tr>
              <a:tr h="204107">
                <a:tc>
                  <a:txBody>
                    <a:bodyPr/>
                    <a:lstStyle/>
                    <a:p>
                      <a:pPr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Wiggler cell length (m)</a:t>
                      </a:r>
                    </a:p>
                  </a:txBody>
                  <a:tcPr marL="68580" marR="68580" marT="0" marB="0"/>
                </a:tc>
                <a:tc gridSpan="2">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1.5</a:t>
                      </a:r>
                    </a:p>
                  </a:txBody>
                  <a:tcPr marL="68580" marR="68580" marT="0" marB="0"/>
                </a:tc>
                <a:tc hMerge="1">
                  <a:txBody>
                    <a:bodyPr/>
                    <a:lstStyle/>
                    <a:p>
                      <a:endParaRPr lang="en-US"/>
                    </a:p>
                  </a:txBody>
                  <a:tcPr/>
                </a:tc>
                <a:extLst>
                  <a:ext uri="{0D108BD9-81ED-4DB2-BD59-A6C34878D82A}">
                    <a16:rowId xmlns:a16="http://schemas.microsoft.com/office/drawing/2014/main" xmlns="" val="4158875453"/>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U</a:t>
                      </a:r>
                      <a:r>
                        <a:rPr lang="en-GB" sz="1100" kern="100" baseline="-25000" dirty="0">
                          <a:effectLst/>
                          <a:latin typeface="Times New Roman" panose="02020603050405020304" pitchFamily="18" charset="0"/>
                          <a:cs typeface="Times New Roman" panose="02020603050405020304" pitchFamily="18" charset="0"/>
                        </a:rPr>
                        <a:t>0</a:t>
                      </a:r>
                      <a:r>
                        <a:rPr lang="en-GB" sz="1100" kern="100" dirty="0">
                          <a:effectLst/>
                          <a:latin typeface="Times New Roman" panose="02020603050405020304" pitchFamily="18" charset="0"/>
                          <a:cs typeface="Times New Roman" panose="02020603050405020304" pitchFamily="18" charset="0"/>
                        </a:rPr>
                        <a:t> (</a:t>
                      </a:r>
                      <a:r>
                        <a:rPr lang="en-GB" sz="1100" kern="100" dirty="0" err="1">
                          <a:effectLst/>
                          <a:latin typeface="Times New Roman" panose="02020603050405020304" pitchFamily="18" charset="0"/>
                          <a:cs typeface="Times New Roman" panose="02020603050405020304" pitchFamily="18" charset="0"/>
                        </a:rPr>
                        <a:t>kev</a:t>
                      </a:r>
                      <a:r>
                        <a:rPr lang="en-GB" sz="1100" kern="100" dirty="0">
                          <a:effectLst/>
                          <a:latin typeface="Times New Roman" panose="02020603050405020304" pitchFamily="18" charset="0"/>
                          <a:cs typeface="Times New Roman" panose="02020603050405020304" pitchFamily="18" charset="0"/>
                        </a:rPr>
                        <a:t>/turn)</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US" sz="1100" kern="100" dirty="0">
                          <a:effectLst/>
                          <a:latin typeface="Times New Roman" panose="02020603050405020304" pitchFamily="18" charset="0"/>
                          <a:ea typeface="+mn-ea"/>
                          <a:cs typeface="Times New Roman" panose="02020603050405020304" pitchFamily="18" charset="0"/>
                        </a:rPr>
                        <a:t>190.9</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3478176859"/>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Damping time x/y/z (</a:t>
                      </a:r>
                      <a:r>
                        <a:rPr lang="en-GB" sz="1100" kern="100" dirty="0" err="1">
                          <a:effectLst/>
                          <a:latin typeface="Times New Roman" panose="02020603050405020304" pitchFamily="18" charset="0"/>
                          <a:cs typeface="Times New Roman" panose="02020603050405020304" pitchFamily="18" charset="0"/>
                        </a:rPr>
                        <a:t>ms</a:t>
                      </a:r>
                      <a:r>
                        <a:rPr lang="en-GB" sz="1100" kern="100" dirty="0">
                          <a:effectLst/>
                          <a:latin typeface="Times New Roman" panose="02020603050405020304" pitchFamily="18" charset="0"/>
                          <a:cs typeface="Times New Roman" panose="02020603050405020304" pitchFamily="18" charset="0"/>
                        </a:rPr>
                        <a:t>)</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7.77/7.77/</a:t>
                      </a:r>
                      <a:r>
                        <a:rPr lang="en-US" sz="1100" kern="100" dirty="0">
                          <a:effectLst/>
                          <a:latin typeface="Times New Roman" panose="02020603050405020304" pitchFamily="18" charset="0"/>
                          <a:cs typeface="Times New Roman" panose="02020603050405020304" pitchFamily="18" charset="0"/>
                        </a:rPr>
                        <a:t>3.89</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2343658812"/>
                  </a:ext>
                </a:extLst>
              </a:tr>
              <a:tr h="204107">
                <a:tc>
                  <a:txBody>
                    <a:bodyPr/>
                    <a:lstStyle/>
                    <a:p>
                      <a:pPr algn="just">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Momentum compaction</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0.015</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126830252"/>
                  </a:ext>
                </a:extLst>
              </a:tr>
              <a:tr h="204107">
                <a:tc>
                  <a:txBody>
                    <a:bodyPr/>
                    <a:lstStyle/>
                    <a:p>
                      <a:pPr algn="just">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Storage time </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20 </a:t>
                      </a:r>
                      <a:r>
                        <a:rPr lang="en-US" sz="1100" kern="100" dirty="0" err="1">
                          <a:effectLst/>
                          <a:latin typeface="Times New Roman" panose="02020603050405020304" pitchFamily="18" charset="0"/>
                          <a:ea typeface="宋体" panose="02010600030101010101" pitchFamily="2" charset="-122"/>
                          <a:cs typeface="Times New Roman" panose="02020603050405020304" pitchFamily="18" charset="0"/>
                        </a:rPr>
                        <a:t>ms</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10 min</a:t>
                      </a:r>
                    </a:p>
                  </a:txBody>
                  <a:tcPr marL="68580" marR="68580" marT="0" marB="0"/>
                </a:tc>
                <a:extLst>
                  <a:ext uri="{0D108BD9-81ED-4DB2-BD59-A6C34878D82A}">
                    <a16:rowId xmlns:a16="http://schemas.microsoft.com/office/drawing/2014/main" xmlns="" val="329948526"/>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dirty="0">
                          <a:effectLst/>
                          <a:latin typeface="Times New Roman" panose="02020603050405020304" pitchFamily="18" charset="0"/>
                          <a:cs typeface="Times New Roman" panose="02020603050405020304" pitchFamily="18" charset="0"/>
                        </a:rPr>
                        <a:t>0</a:t>
                      </a:r>
                      <a:r>
                        <a:rPr lang="en-GB" sz="1100" kern="100" dirty="0">
                          <a:effectLst/>
                          <a:latin typeface="Times New Roman" panose="02020603050405020304" pitchFamily="18" charset="0"/>
                          <a:cs typeface="Times New Roman" panose="02020603050405020304" pitchFamily="18" charset="0"/>
                        </a:rPr>
                        <a:t> (%)</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0.0</a:t>
                      </a:r>
                      <a:r>
                        <a:rPr lang="en-US" sz="1100" kern="100" dirty="0">
                          <a:effectLst/>
                          <a:latin typeface="Times New Roman" panose="02020603050405020304" pitchFamily="18" charset="0"/>
                          <a:cs typeface="Times New Roman" panose="02020603050405020304" pitchFamily="18" charset="0"/>
                        </a:rPr>
                        <a:t>72</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2066219730"/>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0</a:t>
                      </a:r>
                      <a:r>
                        <a:rPr lang="en-GB" sz="1100" kern="100">
                          <a:effectLst/>
                          <a:latin typeface="Times New Roman" panose="02020603050405020304" pitchFamily="18" charset="0"/>
                          <a:cs typeface="Times New Roman" panose="02020603050405020304" pitchFamily="18" charset="0"/>
                        </a:rPr>
                        <a:t> (mm.mrad)</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US" sz="1100" kern="100" dirty="0">
                          <a:effectLst/>
                          <a:latin typeface="Times New Roman" panose="02020603050405020304" pitchFamily="18" charset="0"/>
                          <a:ea typeface="+mn-ea"/>
                          <a:cs typeface="Times New Roman" panose="02020603050405020304" pitchFamily="18" charset="0"/>
                        </a:rPr>
                        <a:t>138</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42343485"/>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rPr>
                        <a:t>injection </a:t>
                      </a: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z</a:t>
                      </a:r>
                      <a:r>
                        <a:rPr lang="en-GB" sz="1100" kern="100">
                          <a:effectLst/>
                          <a:latin typeface="Times New Roman" panose="02020603050405020304" pitchFamily="18" charset="0"/>
                          <a:cs typeface="Times New Roman" panose="02020603050405020304" pitchFamily="18" charset="0"/>
                        </a:rPr>
                        <a:t> (mm)</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6 </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2241854765"/>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rPr>
                        <a:t>Extract </a:t>
                      </a: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z</a:t>
                      </a:r>
                      <a:r>
                        <a:rPr lang="en-GB" sz="1100" kern="100">
                          <a:effectLst/>
                          <a:latin typeface="Times New Roman" panose="02020603050405020304" pitchFamily="18" charset="0"/>
                          <a:cs typeface="Times New Roman" panose="02020603050405020304" pitchFamily="18" charset="0"/>
                        </a:rPr>
                        <a:t> (mm)</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altLang="zh-CN" sz="1100" kern="100" dirty="0">
                          <a:effectLst/>
                          <a:latin typeface="Times New Roman" panose="02020603050405020304" pitchFamily="18" charset="0"/>
                          <a:ea typeface="+mn-ea"/>
                          <a:cs typeface="Times New Roman" panose="02020603050405020304" pitchFamily="18" charset="0"/>
                        </a:rPr>
                        <a:t>5.7</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5.6</a:t>
                      </a:r>
                    </a:p>
                  </a:txBody>
                  <a:tcPr marL="68580" marR="68580" marT="0" marB="0"/>
                </a:tc>
                <a:extLst>
                  <a:ext uri="{0D108BD9-81ED-4DB2-BD59-A6C34878D82A}">
                    <a16:rowId xmlns:a16="http://schemas.microsoft.com/office/drawing/2014/main" xmlns="" val="2570153047"/>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inj</a:t>
                      </a:r>
                      <a:r>
                        <a:rPr lang="en-GB" sz="1100" kern="100">
                          <a:effectLst/>
                          <a:latin typeface="Times New Roman" panose="02020603050405020304" pitchFamily="18" charset="0"/>
                          <a:cs typeface="Times New Roman" panose="02020603050405020304" pitchFamily="18" charset="0"/>
                        </a:rPr>
                        <a:t> (mm.mrad)</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2500</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720935894"/>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ext x/y</a:t>
                      </a:r>
                      <a:r>
                        <a:rPr lang="en-GB" sz="1100" kern="100">
                          <a:effectLst/>
                          <a:latin typeface="Times New Roman" panose="02020603050405020304" pitchFamily="18" charset="0"/>
                          <a:cs typeface="Times New Roman" panose="02020603050405020304" pitchFamily="18" charset="0"/>
                        </a:rPr>
                        <a:t> (mm.mrad)</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altLang="zh-CN" sz="1100" kern="100" dirty="0">
                          <a:effectLst/>
                          <a:latin typeface="Times New Roman" panose="02020603050405020304" pitchFamily="18" charset="0"/>
                          <a:cs typeface="Times New Roman" panose="02020603050405020304" pitchFamily="18" charset="0"/>
                        </a:rPr>
                        <a:t>150</a:t>
                      </a:r>
                      <a:r>
                        <a:rPr lang="en-GB" sz="1100" kern="100" dirty="0">
                          <a:effectLst/>
                          <a:latin typeface="Times New Roman" panose="02020603050405020304" pitchFamily="18" charset="0"/>
                          <a:cs typeface="Times New Roman" panose="02020603050405020304" pitchFamily="18" charset="0"/>
                        </a:rPr>
                        <a:t>/</a:t>
                      </a:r>
                      <a:r>
                        <a:rPr lang="en-US" sz="1100" kern="100" dirty="0">
                          <a:effectLst/>
                          <a:latin typeface="Times New Roman" panose="02020603050405020304" pitchFamily="18" charset="0"/>
                          <a:cs typeface="Times New Roman" panose="02020603050405020304" pitchFamily="18" charset="0"/>
                        </a:rPr>
                        <a:t>15</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138/14</a:t>
                      </a:r>
                    </a:p>
                  </a:txBody>
                  <a:tcPr marL="68580" marR="68580" marT="0" marB="0"/>
                </a:tc>
                <a:extLst>
                  <a:ext uri="{0D108BD9-81ED-4DB2-BD59-A6C34878D82A}">
                    <a16:rowId xmlns:a16="http://schemas.microsoft.com/office/drawing/2014/main" xmlns="" val="2366451969"/>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inj </a:t>
                      </a:r>
                      <a:r>
                        <a:rPr lang="en-GB" sz="1100" kern="100">
                          <a:effectLst/>
                          <a:latin typeface="Times New Roman" panose="02020603050405020304" pitchFamily="18" charset="0"/>
                          <a:cs typeface="Times New Roman" panose="02020603050405020304" pitchFamily="18" charset="0"/>
                        </a:rPr>
                        <a:t>/</a:t>
                      </a: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ext</a:t>
                      </a:r>
                      <a:r>
                        <a:rPr lang="en-GB" sz="1100" kern="100">
                          <a:effectLst/>
                          <a:latin typeface="Times New Roman" panose="02020603050405020304" pitchFamily="18" charset="0"/>
                          <a:cs typeface="Times New Roman" panose="02020603050405020304" pitchFamily="18" charset="0"/>
                        </a:rPr>
                        <a:t> (%)</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0.18 /0.0</a:t>
                      </a:r>
                      <a:r>
                        <a:rPr lang="en-US" sz="1100" kern="100" dirty="0">
                          <a:effectLst/>
                          <a:latin typeface="Times New Roman" panose="02020603050405020304" pitchFamily="18" charset="0"/>
                          <a:cs typeface="Times New Roman" panose="02020603050405020304" pitchFamily="18" charset="0"/>
                        </a:rPr>
                        <a:t>72</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3153686055"/>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RF acceptance (%)</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1.</a:t>
                      </a:r>
                      <a:r>
                        <a:rPr lang="en-US" sz="1100" kern="100" dirty="0">
                          <a:effectLst/>
                          <a:latin typeface="Times New Roman" panose="02020603050405020304" pitchFamily="18" charset="0"/>
                          <a:cs typeface="Times New Roman" panose="02020603050405020304" pitchFamily="18" charset="0"/>
                        </a:rPr>
                        <a:t>8</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4080355108"/>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rPr>
                        <a:t>f</a:t>
                      </a:r>
                      <a:r>
                        <a:rPr lang="en-GB" sz="1100" kern="100" baseline="-25000">
                          <a:effectLst/>
                          <a:latin typeface="Times New Roman" panose="02020603050405020304" pitchFamily="18" charset="0"/>
                          <a:cs typeface="Times New Roman" panose="02020603050405020304" pitchFamily="18" charset="0"/>
                        </a:rPr>
                        <a:t>RF</a:t>
                      </a:r>
                      <a:r>
                        <a:rPr lang="en-GB" sz="1100" kern="100">
                          <a:effectLst/>
                          <a:latin typeface="Times New Roman" panose="02020603050405020304" pitchFamily="18" charset="0"/>
                          <a:cs typeface="Times New Roman" panose="02020603050405020304" pitchFamily="18" charset="0"/>
                        </a:rPr>
                        <a:t> (MHz)</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650</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459248847"/>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V</a:t>
                      </a:r>
                      <a:r>
                        <a:rPr lang="en-GB" sz="1100" kern="100" baseline="-25000" dirty="0">
                          <a:effectLst/>
                          <a:latin typeface="Times New Roman" panose="02020603050405020304" pitchFamily="18" charset="0"/>
                          <a:cs typeface="Times New Roman" panose="02020603050405020304" pitchFamily="18" charset="0"/>
                        </a:rPr>
                        <a:t>RF</a:t>
                      </a:r>
                      <a:r>
                        <a:rPr lang="en-GB" sz="1100" kern="100" dirty="0">
                          <a:effectLst/>
                          <a:latin typeface="Times New Roman" panose="02020603050405020304" pitchFamily="18" charset="0"/>
                          <a:cs typeface="Times New Roman" panose="02020603050405020304" pitchFamily="18" charset="0"/>
                        </a:rPr>
                        <a:t> (MV)</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100" kern="100" dirty="0">
                          <a:effectLst/>
                          <a:latin typeface="Times New Roman" panose="02020603050405020304" pitchFamily="18" charset="0"/>
                          <a:ea typeface="+mn-ea"/>
                          <a:cs typeface="Times New Roman" panose="02020603050405020304" pitchFamily="18" charset="0"/>
                        </a:rPr>
                        <a:t>3.95</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642333138"/>
                  </a:ext>
                </a:extLst>
              </a:tr>
              <a:tr h="204107">
                <a:tc>
                  <a:txBody>
                    <a:bodyPr/>
                    <a:lstStyle/>
                    <a:p>
                      <a:pPr algn="just">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Longitudinal tune</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0.044</a:t>
                      </a:r>
                    </a:p>
                  </a:txBody>
                  <a:tcPr marL="68580" marR="68580" marT="0" marB="0" anchor="ctr"/>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213979256"/>
                  </a:ext>
                </a:extLst>
              </a:tr>
            </a:tbl>
          </a:graphicData>
        </a:graphic>
      </p:graphicFrame>
      <p:sp>
        <p:nvSpPr>
          <p:cNvPr id="3" name="页脚占位符 2">
            <a:extLst>
              <a:ext uri="{FF2B5EF4-FFF2-40B4-BE49-F238E27FC236}">
                <a16:creationId xmlns:a16="http://schemas.microsoft.com/office/drawing/2014/main" xmlns="" id="{F8583157-E3E5-4528-A99E-BE841A3A01BC}"/>
              </a:ext>
            </a:extLst>
          </p:cNvPr>
          <p:cNvSpPr>
            <a:spLocks noGrp="1"/>
          </p:cNvSpPr>
          <p:nvPr>
            <p:ph type="ftr" sz="quarter" idx="11"/>
          </p:nvPr>
        </p:nvSpPr>
        <p:spPr/>
        <p:txBody>
          <a:bodyPr/>
          <a:lstStyle/>
          <a:p>
            <a:r>
              <a:rPr lang="en-US" altLang="zh-CN" dirty="0"/>
              <a:t>The 2025 European Edition of the International Workshop on CEPC</a:t>
            </a:r>
            <a:endParaRPr lang="zh-CN" altLang="en-US" dirty="0"/>
          </a:p>
        </p:txBody>
      </p:sp>
      <p:sp>
        <p:nvSpPr>
          <p:cNvPr id="4" name="灯片编号占位符 3">
            <a:extLst>
              <a:ext uri="{FF2B5EF4-FFF2-40B4-BE49-F238E27FC236}">
                <a16:creationId xmlns:a16="http://schemas.microsoft.com/office/drawing/2014/main" xmlns="" id="{85486E83-5A9A-45E0-963B-FD8649A33085}"/>
              </a:ext>
            </a:extLst>
          </p:cNvPr>
          <p:cNvSpPr>
            <a:spLocks noGrp="1"/>
          </p:cNvSpPr>
          <p:nvPr>
            <p:ph type="sldNum" sz="quarter" idx="12"/>
          </p:nvPr>
        </p:nvSpPr>
        <p:spPr/>
        <p:txBody>
          <a:bodyPr/>
          <a:lstStyle/>
          <a:p>
            <a:fld id="{F15E9139-A00B-4B2A-98A6-095DC08F1345}" type="slidenum">
              <a:rPr lang="zh-CN" altLang="en-US" smtClean="0"/>
              <a:pPr/>
              <a:t>26</a:t>
            </a:fld>
            <a:endParaRPr lang="zh-CN" altLang="en-US"/>
          </a:p>
        </p:txBody>
      </p:sp>
    </p:spTree>
    <p:extLst>
      <p:ext uri="{BB962C8B-B14F-4D97-AF65-F5344CB8AC3E}">
        <p14:creationId xmlns:p14="http://schemas.microsoft.com/office/powerpoint/2010/main" val="3364897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6CB788-AF5C-73F6-A7A7-117C81783FAE}"/>
              </a:ext>
            </a:extLst>
          </p:cNvPr>
          <p:cNvSpPr>
            <a:spLocks noGrp="1"/>
          </p:cNvSpPr>
          <p:nvPr>
            <p:ph type="title"/>
          </p:nvPr>
        </p:nvSpPr>
        <p:spPr>
          <a:xfrm>
            <a:off x="582706" y="-55703"/>
            <a:ext cx="10515600" cy="1111298"/>
          </a:xfrm>
        </p:spPr>
        <p:txBody>
          <a:bodyPr>
            <a:normAutofit/>
          </a:bodyPr>
          <a:lstStyle/>
          <a:p>
            <a:pPr algn="ctr"/>
            <a:r>
              <a:rPr lang="en-US" sz="3600" dirty="0">
                <a:solidFill>
                  <a:srgbClr val="C00000"/>
                </a:solidFill>
                <a:latin typeface="Arial" panose="020B0604020202020204" pitchFamily="34" charset="0"/>
                <a:ea typeface="+mj-ea"/>
                <a:cs typeface="Arial" panose="020B0604020202020204" pitchFamily="34" charset="0"/>
              </a:rPr>
              <a:t>Positron damping/polarizing ring</a:t>
            </a:r>
          </a:p>
        </p:txBody>
      </p:sp>
      <p:sp>
        <p:nvSpPr>
          <p:cNvPr id="3" name="Content Placeholder 2">
            <a:extLst>
              <a:ext uri="{FF2B5EF4-FFF2-40B4-BE49-F238E27FC236}">
                <a16:creationId xmlns:a16="http://schemas.microsoft.com/office/drawing/2014/main" xmlns="" id="{38E45424-9795-32DF-B736-328557FD708D}"/>
              </a:ext>
            </a:extLst>
          </p:cNvPr>
          <p:cNvSpPr>
            <a:spLocks noGrp="1"/>
          </p:cNvSpPr>
          <p:nvPr>
            <p:ph idx="1"/>
          </p:nvPr>
        </p:nvSpPr>
        <p:spPr>
          <a:xfrm>
            <a:off x="647855" y="1075997"/>
            <a:ext cx="10712669" cy="4758066"/>
          </a:xfrm>
        </p:spPr>
        <p:txBody>
          <a:bodyPr/>
          <a:lstStyle/>
          <a:p>
            <a:r>
              <a:rPr lang="en-US" dirty="0"/>
              <a:t>Optimization of a dual-purpose design</a:t>
            </a:r>
          </a:p>
          <a:p>
            <a:pPr lvl="1"/>
            <a:r>
              <a:rPr lang="en-US" dirty="0"/>
              <a:t>Bunches stay ~ 20 msec for regular refill</a:t>
            </a:r>
          </a:p>
          <a:p>
            <a:pPr lvl="1"/>
            <a:r>
              <a:rPr lang="en-US" dirty="0"/>
              <a:t>Bunches stay ~ 10 min to accumulate &gt; 20% polarization for resonant depolarization in the Colliders</a:t>
            </a:r>
          </a:p>
          <a:p>
            <a:r>
              <a:rPr lang="en-US" dirty="0"/>
              <a:t>Cost and benefit comparison between two schemes</a:t>
            </a:r>
          </a:p>
          <a:p>
            <a:pPr lvl="1"/>
            <a:r>
              <a:rPr lang="en-US" dirty="0"/>
              <a:t>Higher beam energy without asymmetric wigglers</a:t>
            </a:r>
          </a:p>
          <a:p>
            <a:pPr lvl="1"/>
            <a:r>
              <a:rPr lang="en-US" dirty="0"/>
              <a:t>Lower beam energy with asymmetric wigglers</a:t>
            </a:r>
          </a:p>
          <a:p>
            <a:pPr lvl="1"/>
            <a:endParaRPr lang="en-US" dirty="0"/>
          </a:p>
        </p:txBody>
      </p:sp>
      <p:pic>
        <p:nvPicPr>
          <p:cNvPr id="5" name="Picture 4">
            <a:extLst>
              <a:ext uri="{FF2B5EF4-FFF2-40B4-BE49-F238E27FC236}">
                <a16:creationId xmlns:a16="http://schemas.microsoft.com/office/drawing/2014/main" xmlns="" id="{5D6F0E87-A3D5-1F4A-E888-5D970A228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49" y="4532093"/>
            <a:ext cx="4621834" cy="2159735"/>
          </a:xfrm>
          <a:prstGeom prst="rect">
            <a:avLst/>
          </a:prstGeom>
        </p:spPr>
      </p:pic>
      <p:pic>
        <p:nvPicPr>
          <p:cNvPr id="6" name="Picture 5">
            <a:extLst>
              <a:ext uri="{FF2B5EF4-FFF2-40B4-BE49-F238E27FC236}">
                <a16:creationId xmlns:a16="http://schemas.microsoft.com/office/drawing/2014/main" xmlns="" id="{21CAC3BA-429E-5781-61E5-779BE9757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4014" y="4030534"/>
            <a:ext cx="3018050" cy="2600782"/>
          </a:xfrm>
          <a:prstGeom prst="rect">
            <a:avLst/>
          </a:prstGeom>
        </p:spPr>
      </p:pic>
      <p:cxnSp>
        <p:nvCxnSpPr>
          <p:cNvPr id="7" name="Straight Arrow Connector 6">
            <a:extLst>
              <a:ext uri="{FF2B5EF4-FFF2-40B4-BE49-F238E27FC236}">
                <a16:creationId xmlns:a16="http://schemas.microsoft.com/office/drawing/2014/main" xmlns="" id="{21F4BDD0-1F6B-5594-212A-5FF0364A6840}"/>
              </a:ext>
            </a:extLst>
          </p:cNvPr>
          <p:cNvCxnSpPr/>
          <p:nvPr/>
        </p:nvCxnSpPr>
        <p:spPr>
          <a:xfrm flipH="1" flipV="1">
            <a:off x="8993540" y="4177647"/>
            <a:ext cx="292608" cy="707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xmlns="" id="{508E883F-D315-4630-7F1D-B7172153A72B}"/>
              </a:ext>
            </a:extLst>
          </p:cNvPr>
          <p:cNvCxnSpPr>
            <a:cxnSpLocks/>
          </p:cNvCxnSpPr>
          <p:nvPr/>
        </p:nvCxnSpPr>
        <p:spPr>
          <a:xfrm flipV="1">
            <a:off x="9463297" y="4177647"/>
            <a:ext cx="399784" cy="707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xmlns="" id="{B59F9D7C-61FE-A666-F5A3-85946DC09F76}"/>
              </a:ext>
            </a:extLst>
          </p:cNvPr>
          <p:cNvCxnSpPr>
            <a:cxnSpLocks/>
          </p:cNvCxnSpPr>
          <p:nvPr/>
        </p:nvCxnSpPr>
        <p:spPr>
          <a:xfrm>
            <a:off x="9431318" y="5792256"/>
            <a:ext cx="488358" cy="707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xmlns="" id="{660A316E-0D97-D83D-F6DD-71C55CE824EA}"/>
              </a:ext>
            </a:extLst>
          </p:cNvPr>
          <p:cNvCxnSpPr>
            <a:cxnSpLocks/>
          </p:cNvCxnSpPr>
          <p:nvPr/>
        </p:nvCxnSpPr>
        <p:spPr>
          <a:xfrm flipH="1">
            <a:off x="8827078" y="5839464"/>
            <a:ext cx="312766" cy="6414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xmlns="" id="{4F6C5866-0E87-E698-AC90-8468D4E48896}"/>
              </a:ext>
            </a:extLst>
          </p:cNvPr>
          <p:cNvSpPr txBox="1"/>
          <p:nvPr/>
        </p:nvSpPr>
        <p:spPr>
          <a:xfrm>
            <a:off x="8827078" y="5056327"/>
            <a:ext cx="1776248" cy="646331"/>
          </a:xfrm>
          <a:prstGeom prst="rect">
            <a:avLst/>
          </a:prstGeom>
          <a:noFill/>
        </p:spPr>
        <p:txBody>
          <a:bodyPr wrap="square" rtlCol="0">
            <a:spAutoFit/>
          </a:bodyPr>
          <a:lstStyle/>
          <a:p>
            <a:r>
              <a:rPr lang="en-US" dirty="0"/>
              <a:t>Asymmetric wigglers</a:t>
            </a:r>
          </a:p>
        </p:txBody>
      </p:sp>
      <p:sp>
        <p:nvSpPr>
          <p:cNvPr id="12" name="文本框 11">
            <a:extLst>
              <a:ext uri="{FF2B5EF4-FFF2-40B4-BE49-F238E27FC236}">
                <a16:creationId xmlns:a16="http://schemas.microsoft.com/office/drawing/2014/main" xmlns="" id="{C819BB1A-0AC4-49A9-BCB9-22A5B0586EB7}"/>
              </a:ext>
            </a:extLst>
          </p:cNvPr>
          <p:cNvSpPr txBox="1"/>
          <p:nvPr/>
        </p:nvSpPr>
        <p:spPr>
          <a:xfrm>
            <a:off x="11214847" y="1062318"/>
            <a:ext cx="1069041" cy="307777"/>
          </a:xfrm>
          <a:prstGeom prst="rect">
            <a:avLst/>
          </a:prstGeom>
          <a:noFill/>
        </p:spPr>
        <p:txBody>
          <a:bodyPr wrap="square" rtlCol="0">
            <a:spAutoFit/>
          </a:bodyPr>
          <a:lstStyle/>
          <a:p>
            <a:r>
              <a:rPr lang="en-US" altLang="zh-SG" sz="1400" dirty="0"/>
              <a:t>Z. Duan</a:t>
            </a:r>
            <a:endParaRPr lang="zh-SG" altLang="en-US" sz="1400" dirty="0"/>
          </a:p>
        </p:txBody>
      </p:sp>
      <p:sp>
        <p:nvSpPr>
          <p:cNvPr id="4" name="页脚占位符 3">
            <a:extLst>
              <a:ext uri="{FF2B5EF4-FFF2-40B4-BE49-F238E27FC236}">
                <a16:creationId xmlns:a16="http://schemas.microsoft.com/office/drawing/2014/main" xmlns="" id="{B4FB9E73-181C-48D6-885B-B80FAA4939A0}"/>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sp>
        <p:nvSpPr>
          <p:cNvPr id="14" name="灯片编号占位符 13">
            <a:extLst>
              <a:ext uri="{FF2B5EF4-FFF2-40B4-BE49-F238E27FC236}">
                <a16:creationId xmlns:a16="http://schemas.microsoft.com/office/drawing/2014/main" xmlns="" id="{7F9E10A2-4652-4D11-843B-07400FF2BA9A}"/>
              </a:ext>
            </a:extLst>
          </p:cNvPr>
          <p:cNvSpPr>
            <a:spLocks noGrp="1"/>
          </p:cNvSpPr>
          <p:nvPr>
            <p:ph type="sldNum" sz="quarter" idx="12"/>
          </p:nvPr>
        </p:nvSpPr>
        <p:spPr/>
        <p:txBody>
          <a:bodyPr/>
          <a:lstStyle/>
          <a:p>
            <a:fld id="{F15E9139-A00B-4B2A-98A6-095DC08F1345}" type="slidenum">
              <a:rPr lang="zh-CN" altLang="en-US" smtClean="0"/>
              <a:pPr/>
              <a:t>27</a:t>
            </a:fld>
            <a:endParaRPr lang="zh-CN" altLang="en-US"/>
          </a:p>
        </p:txBody>
      </p:sp>
    </p:spTree>
    <p:extLst>
      <p:ext uri="{BB962C8B-B14F-4D97-AF65-F5344CB8AC3E}">
        <p14:creationId xmlns:p14="http://schemas.microsoft.com/office/powerpoint/2010/main" val="14501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40DFA826-B1F7-4D46-906F-0898E55F3EF0}"/>
              </a:ext>
            </a:extLst>
          </p:cNvPr>
          <p:cNvPicPr>
            <a:picLocks noChangeAspect="1"/>
          </p:cNvPicPr>
          <p:nvPr/>
        </p:nvPicPr>
        <p:blipFill>
          <a:blip r:embed="rId2"/>
          <a:stretch>
            <a:fillRect/>
          </a:stretch>
        </p:blipFill>
        <p:spPr>
          <a:xfrm>
            <a:off x="1991544" y="1988840"/>
            <a:ext cx="8472264" cy="4520135"/>
          </a:xfrm>
          <a:prstGeom prst="rect">
            <a:avLst/>
          </a:prstGeom>
        </p:spPr>
      </p:pic>
      <p:sp>
        <p:nvSpPr>
          <p:cNvPr id="3" name="文本框 23">
            <a:extLst>
              <a:ext uri="{FF2B5EF4-FFF2-40B4-BE49-F238E27FC236}">
                <a16:creationId xmlns:a16="http://schemas.microsoft.com/office/drawing/2014/main" xmlns="" id="{69685DA5-45E6-41E4-81A7-D2F00B1592CB}"/>
              </a:ext>
            </a:extLst>
          </p:cNvPr>
          <p:cNvSpPr txBox="1"/>
          <p:nvPr/>
        </p:nvSpPr>
        <p:spPr>
          <a:xfrm>
            <a:off x="407368" y="73386"/>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rPr>
              <a:t>  </a:t>
            </a:r>
            <a:r>
              <a:rPr lang="en-US" altLang="zh-CN" b="1" dirty="0">
                <a:solidFill>
                  <a:srgbClr val="C00000"/>
                </a:solidFill>
                <a:effectLst>
                  <a:outerShdw blurRad="38100" dist="38100" dir="2700000" algn="tl">
                    <a:srgbClr val="000000">
                      <a:alpha val="43137"/>
                    </a:srgbClr>
                  </a:outerShdw>
                </a:effectLst>
              </a:rPr>
              <a:t>PBA TF based on LPA + Storage Ring</a:t>
            </a:r>
            <a:endParaRPr lang="zh-CN" altLang="en-US" b="1" dirty="0">
              <a:solidFill>
                <a:srgbClr val="C00000"/>
              </a:solidFill>
              <a:effectLst>
                <a:outerShdw blurRad="38100" dist="38100" dir="2700000" algn="tl">
                  <a:srgbClr val="000000">
                    <a:alpha val="43137"/>
                  </a:srgbClr>
                </a:outerShdw>
              </a:effectLst>
            </a:endParaRPr>
          </a:p>
        </p:txBody>
      </p:sp>
      <p:pic>
        <p:nvPicPr>
          <p:cNvPr id="4" name="图片 3">
            <a:extLst>
              <a:ext uri="{FF2B5EF4-FFF2-40B4-BE49-F238E27FC236}">
                <a16:creationId xmlns:a16="http://schemas.microsoft.com/office/drawing/2014/main" xmlns="" id="{FDB9523A-57E3-4676-8C75-6238E68B196C}"/>
              </a:ext>
            </a:extLst>
          </p:cNvPr>
          <p:cNvPicPr>
            <a:picLocks noChangeAspect="1"/>
          </p:cNvPicPr>
          <p:nvPr/>
        </p:nvPicPr>
        <p:blipFill rotWithShape="1">
          <a:blip r:embed="rId3"/>
          <a:srcRect l="57206" t="23800" r="16697" b="40428"/>
          <a:stretch/>
        </p:blipFill>
        <p:spPr>
          <a:xfrm>
            <a:off x="2711624" y="4077072"/>
            <a:ext cx="2536945" cy="1643170"/>
          </a:xfrm>
          <a:prstGeom prst="rect">
            <a:avLst/>
          </a:prstGeom>
        </p:spPr>
      </p:pic>
      <p:sp>
        <p:nvSpPr>
          <p:cNvPr id="8" name="文本框 7">
            <a:extLst>
              <a:ext uri="{FF2B5EF4-FFF2-40B4-BE49-F238E27FC236}">
                <a16:creationId xmlns:a16="http://schemas.microsoft.com/office/drawing/2014/main" xmlns="" id="{74C55007-AF14-4F5B-9979-7514B9B418A3}"/>
              </a:ext>
            </a:extLst>
          </p:cNvPr>
          <p:cNvSpPr txBox="1"/>
          <p:nvPr/>
        </p:nvSpPr>
        <p:spPr>
          <a:xfrm>
            <a:off x="695400" y="1124744"/>
            <a:ext cx="5400600" cy="523220"/>
          </a:xfrm>
          <a:prstGeom prst="rect">
            <a:avLst/>
          </a:prstGeom>
          <a:noFill/>
        </p:spPr>
        <p:txBody>
          <a:bodyPr wrap="square" rtlCol="0">
            <a:spAutoFit/>
          </a:bodyPr>
          <a:lstStyle/>
          <a:p>
            <a:pPr marL="285750" indent="-285750">
              <a:buFont typeface="Wingdings" panose="05000000000000000000" pitchFamily="2" charset="2"/>
              <a:buChar char="Ø"/>
            </a:pPr>
            <a:r>
              <a:rPr lang="en-US" altLang="zh-SG" sz="2800" dirty="0">
                <a:latin typeface="Times New Roman" panose="02020603050405020304" pitchFamily="18" charset="0"/>
                <a:cs typeface="Times New Roman" panose="02020603050405020304" pitchFamily="18" charset="0"/>
              </a:rPr>
              <a:t>A proposed TF</a:t>
            </a:r>
            <a:endParaRPr lang="zh-SG" altLang="en-US" sz="2800"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xmlns="" id="{C5D90D07-FBC3-4A3A-B5DB-100DF606ADFA}"/>
              </a:ext>
            </a:extLst>
          </p:cNvPr>
          <p:cNvSpPr txBox="1"/>
          <p:nvPr/>
        </p:nvSpPr>
        <p:spPr>
          <a:xfrm>
            <a:off x="6096000" y="1124744"/>
            <a:ext cx="5400600" cy="15254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SG" sz="1600" dirty="0">
                <a:latin typeface="Times New Roman" panose="02020603050405020304" pitchFamily="18" charset="0"/>
                <a:cs typeface="Times New Roman" panose="02020603050405020304" pitchFamily="18" charset="0"/>
              </a:rPr>
              <a:t>e+/e- injection @200MeV</a:t>
            </a:r>
          </a:p>
          <a:p>
            <a:pPr marL="285750" indent="-285750">
              <a:lnSpc>
                <a:spcPct val="150000"/>
              </a:lnSpc>
              <a:buFont typeface="Arial" panose="020B0604020202020204" pitchFamily="34" charset="0"/>
              <a:buChar char="•"/>
            </a:pPr>
            <a:r>
              <a:rPr lang="en-US" altLang="zh-SG" sz="1600" dirty="0">
                <a:latin typeface="Times New Roman" panose="02020603050405020304" pitchFamily="18" charset="0"/>
                <a:cs typeface="Times New Roman" panose="02020603050405020304" pitchFamily="18" charset="0"/>
              </a:rPr>
              <a:t>~ 1n</a:t>
            </a:r>
            <a:r>
              <a:rPr lang="en-US" altLang="zh-CN" sz="1600" dirty="0">
                <a:latin typeface="Times New Roman" panose="02020603050405020304" pitchFamily="18" charset="0"/>
                <a:cs typeface="Times New Roman" panose="02020603050405020304" pitchFamily="18" charset="0"/>
              </a:rPr>
              <a:t>C in the ring for 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and</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e- </a:t>
            </a:r>
            <a:r>
              <a:rPr lang="en-US" altLang="zh-CN" sz="1600" dirty="0">
                <a:latin typeface="Times New Roman" panose="02020603050405020304" pitchFamily="18" charset="0"/>
                <a:cs typeface="Times New Roman" panose="02020603050405020304" pitchFamily="18" charset="0"/>
                <a:sym typeface="Symbol" panose="05050102010706020507" pitchFamily="18" charset="2"/>
              </a:rPr>
              <a:t> off-axis injection</a:t>
            </a:r>
          </a:p>
          <a:p>
            <a:pPr marL="285750" indent="-285750">
              <a:lnSpc>
                <a:spcPct val="150000"/>
              </a:lnSpc>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sym typeface="Symbol" panose="05050102010706020507" pitchFamily="18" charset="2"/>
              </a:rPr>
              <a:t>Multi bunch storage</a:t>
            </a:r>
            <a:endParaRPr lang="en-US" altLang="zh-CN" sz="16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altLang="zh-SG" sz="1600" dirty="0">
                <a:latin typeface="Times New Roman" panose="02020603050405020304" pitchFamily="18" charset="0"/>
                <a:cs typeface="Times New Roman" panose="02020603050405020304" pitchFamily="18" charset="0"/>
              </a:rPr>
              <a:t>Ring circumference: ~ 100 m</a:t>
            </a:r>
            <a:endParaRPr lang="zh-SG" altLang="en-US" sz="16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xmlns="" id="{47B3F9C7-9B5C-483B-92DA-2712F6AC4B47}"/>
              </a:ext>
            </a:extLst>
          </p:cNvPr>
          <p:cNvSpPr txBox="1"/>
          <p:nvPr/>
        </p:nvSpPr>
        <p:spPr>
          <a:xfrm>
            <a:off x="767408" y="5949280"/>
            <a:ext cx="7272808" cy="523220"/>
          </a:xfrm>
          <a:prstGeom prst="rect">
            <a:avLst/>
          </a:prstGeom>
          <a:noFill/>
        </p:spPr>
        <p:txBody>
          <a:bodyPr wrap="square" rtlCol="0">
            <a:spAutoFit/>
          </a:bodyPr>
          <a:lstStyle/>
          <a:p>
            <a:pPr marL="285750" indent="-285750">
              <a:buFont typeface="Wingdings" panose="05000000000000000000" pitchFamily="2" charset="2"/>
              <a:buChar char="Ø"/>
            </a:pPr>
            <a:r>
              <a:rPr lang="en-US" altLang="zh-SG" sz="2800" dirty="0">
                <a:latin typeface="Times New Roman" panose="02020603050405020304" pitchFamily="18" charset="0"/>
                <a:cs typeface="Times New Roman" panose="02020603050405020304" pitchFamily="18" charset="0"/>
              </a:rPr>
              <a:t> A demonstration for CEPC DR</a:t>
            </a:r>
            <a:endParaRPr lang="zh-SG" altLang="en-US" sz="2800" dirty="0">
              <a:latin typeface="Times New Roman" panose="02020603050405020304" pitchFamily="18" charset="0"/>
              <a:cs typeface="Times New Roman" panose="02020603050405020304" pitchFamily="18" charset="0"/>
            </a:endParaRPr>
          </a:p>
        </p:txBody>
      </p:sp>
      <p:sp>
        <p:nvSpPr>
          <p:cNvPr id="5" name="灯片编号占位符 4">
            <a:extLst>
              <a:ext uri="{FF2B5EF4-FFF2-40B4-BE49-F238E27FC236}">
                <a16:creationId xmlns:a16="http://schemas.microsoft.com/office/drawing/2014/main" xmlns="" id="{E8895701-FD18-4719-A989-EA74EB3C027A}"/>
              </a:ext>
            </a:extLst>
          </p:cNvPr>
          <p:cNvSpPr>
            <a:spLocks noGrp="1"/>
          </p:cNvSpPr>
          <p:nvPr>
            <p:ph type="sldNum" sz="quarter" idx="12"/>
          </p:nvPr>
        </p:nvSpPr>
        <p:spPr>
          <a:xfrm>
            <a:off x="11208568" y="6165304"/>
            <a:ext cx="468536" cy="365125"/>
          </a:xfrm>
        </p:spPr>
        <p:txBody>
          <a:bodyPr/>
          <a:lstStyle/>
          <a:p>
            <a:fld id="{F15E9139-A00B-4B2A-98A6-095DC08F1345}" type="slidenum">
              <a:rPr lang="zh-CN" altLang="en-US" smtClean="0"/>
              <a:pPr/>
              <a:t>28</a:t>
            </a:fld>
            <a:endParaRPr lang="zh-CN" altLang="en-US" dirty="0"/>
          </a:p>
        </p:txBody>
      </p:sp>
      <p:sp>
        <p:nvSpPr>
          <p:cNvPr id="11" name="页脚占位符 2">
            <a:extLst>
              <a:ext uri="{FF2B5EF4-FFF2-40B4-BE49-F238E27FC236}">
                <a16:creationId xmlns:a16="http://schemas.microsoft.com/office/drawing/2014/main" xmlns="" id="{F1AAD40E-F0A6-41EA-B5F5-9675AE540012}"/>
              </a:ext>
            </a:extLst>
          </p:cNvPr>
          <p:cNvSpPr txBox="1">
            <a:spLocks/>
          </p:cNvSpPr>
          <p:nvPr/>
        </p:nvSpPr>
        <p:spPr>
          <a:xfrm>
            <a:off x="3863752" y="6453336"/>
            <a:ext cx="5040560" cy="354977"/>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chemeClr val="bg1">
                    <a:lumMod val="75000"/>
                  </a:schemeClr>
                </a:solidFill>
              </a:rPr>
              <a:t>The 2025 European Edition of the International Workshop on CEPC</a:t>
            </a:r>
            <a:endParaRPr lang="zh-CN" altLang="en-US" sz="1200" dirty="0">
              <a:solidFill>
                <a:schemeClr val="bg1">
                  <a:lumMod val="75000"/>
                </a:schemeClr>
              </a:solidFill>
            </a:endParaRPr>
          </a:p>
        </p:txBody>
      </p:sp>
      <p:sp>
        <p:nvSpPr>
          <p:cNvPr id="2" name="文本框 1"/>
          <p:cNvSpPr txBox="1"/>
          <p:nvPr/>
        </p:nvSpPr>
        <p:spPr>
          <a:xfrm>
            <a:off x="9038459" y="1032981"/>
            <a:ext cx="3168352" cy="461665"/>
          </a:xfrm>
          <a:prstGeom prst="rect">
            <a:avLst/>
          </a:prstGeom>
          <a:noFill/>
        </p:spPr>
        <p:txBody>
          <a:bodyPr wrap="square" rtlCol="0">
            <a:spAutoFit/>
          </a:bodyPr>
          <a:lstStyle/>
          <a:p>
            <a:r>
              <a:rPr lang="en-US" altLang="zh-CN" sz="1200" dirty="0" smtClean="0"/>
              <a:t>Wei Lu, </a:t>
            </a:r>
            <a:r>
              <a:rPr lang="en-US" altLang="zh-CN" sz="1200" dirty="0" err="1" smtClean="0"/>
              <a:t>Dazhang</a:t>
            </a:r>
            <a:r>
              <a:rPr lang="en-US" altLang="zh-CN" sz="1200" dirty="0" smtClean="0"/>
              <a:t> Li, Dou Wang, </a:t>
            </a:r>
            <a:r>
              <a:rPr lang="en-US" altLang="zh-CN" sz="1200" dirty="0" err="1" smtClean="0"/>
              <a:t>Zhe</a:t>
            </a:r>
            <a:r>
              <a:rPr lang="en-US" altLang="zh-CN" sz="1200" dirty="0" smtClean="0"/>
              <a:t> </a:t>
            </a:r>
            <a:r>
              <a:rPr lang="en-US" altLang="zh-CN" sz="1200" dirty="0" err="1" smtClean="0"/>
              <a:t>Duan</a:t>
            </a:r>
            <a:r>
              <a:rPr lang="en-US" altLang="zh-CN" sz="1200" dirty="0"/>
              <a:t> , </a:t>
            </a:r>
            <a:r>
              <a:rPr lang="en-US" altLang="zh-CN" sz="1200" dirty="0" err="1"/>
              <a:t>Shiyu</a:t>
            </a:r>
            <a:r>
              <a:rPr lang="en-US" altLang="zh-CN" sz="1200" dirty="0"/>
              <a:t> Zhou</a:t>
            </a:r>
            <a:r>
              <a:rPr lang="en-US" altLang="zh-CN" sz="1200" dirty="0" smtClean="0"/>
              <a:t>, </a:t>
            </a:r>
            <a:r>
              <a:rPr lang="en-US" altLang="zh-CN" sz="1200" dirty="0" err="1" smtClean="0"/>
              <a:t>Cai</a:t>
            </a:r>
            <a:r>
              <a:rPr lang="en-US" altLang="zh-CN" sz="1200" dirty="0" smtClean="0"/>
              <a:t> </a:t>
            </a:r>
            <a:r>
              <a:rPr lang="en-US" altLang="zh-CN" sz="1200" dirty="0" err="1" smtClean="0"/>
              <a:t>Meng</a:t>
            </a:r>
            <a:r>
              <a:rPr lang="en-US" altLang="zh-CN" sz="1200" dirty="0" smtClean="0"/>
              <a:t>, </a:t>
            </a:r>
            <a:r>
              <a:rPr lang="en-US" altLang="zh-CN" sz="1200" dirty="0" err="1" smtClean="0"/>
              <a:t>Xiaohao</a:t>
            </a:r>
            <a:r>
              <a:rPr lang="en-US" altLang="zh-CN" sz="1200" dirty="0" smtClean="0"/>
              <a:t> Cui, </a:t>
            </a:r>
            <a:r>
              <a:rPr lang="en-US" altLang="zh-CN" sz="1200" dirty="0" err="1" smtClean="0"/>
              <a:t>Jinhui</a:t>
            </a:r>
            <a:r>
              <a:rPr lang="en-US" altLang="zh-CN" sz="1200" dirty="0" smtClean="0"/>
              <a:t> Chen…</a:t>
            </a:r>
            <a:endParaRPr lang="zh-CN" altLang="en-US" sz="1200" dirty="0"/>
          </a:p>
        </p:txBody>
      </p:sp>
    </p:spTree>
    <p:extLst>
      <p:ext uri="{BB962C8B-B14F-4D97-AF65-F5344CB8AC3E}">
        <p14:creationId xmlns:p14="http://schemas.microsoft.com/office/powerpoint/2010/main" val="2962350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FF0B3108-629E-4F38-9C0B-78CA24C390BE}"/>
              </a:ext>
            </a:extLst>
          </p:cNvPr>
          <p:cNvPicPr>
            <a:picLocks noChangeAspect="1"/>
          </p:cNvPicPr>
          <p:nvPr/>
        </p:nvPicPr>
        <p:blipFill>
          <a:blip r:embed="rId2"/>
          <a:stretch>
            <a:fillRect/>
          </a:stretch>
        </p:blipFill>
        <p:spPr>
          <a:xfrm>
            <a:off x="7464152" y="3861048"/>
            <a:ext cx="4248472" cy="2474267"/>
          </a:xfrm>
          <a:prstGeom prst="rect">
            <a:avLst/>
          </a:prstGeom>
        </p:spPr>
      </p:pic>
      <p:sp>
        <p:nvSpPr>
          <p:cNvPr id="3" name="标题 2">
            <a:extLst>
              <a:ext uri="{FF2B5EF4-FFF2-40B4-BE49-F238E27FC236}">
                <a16:creationId xmlns:a16="http://schemas.microsoft.com/office/drawing/2014/main" xmlns="" id="{24D01A21-DCF6-4F55-BBA5-8866873CE417}"/>
              </a:ext>
            </a:extLst>
          </p:cNvPr>
          <p:cNvSpPr>
            <a:spLocks noGrp="1"/>
          </p:cNvSpPr>
          <p:nvPr>
            <p:ph type="title"/>
          </p:nvPr>
        </p:nvSpPr>
        <p:spPr/>
        <p:txBody>
          <a:bodyPr/>
          <a:lstStyle/>
          <a:p>
            <a:pPr algn="ctr"/>
            <a:r>
              <a:rPr lang="en-US" altLang="zh-CN"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Design status of the multi-function ring</a:t>
            </a:r>
            <a:endParaRPr lang="zh-SG" altLang="en-US" dirty="0"/>
          </a:p>
        </p:txBody>
      </p:sp>
      <p:pic>
        <p:nvPicPr>
          <p:cNvPr id="8" name="图片 7">
            <a:extLst>
              <a:ext uri="{FF2B5EF4-FFF2-40B4-BE49-F238E27FC236}">
                <a16:creationId xmlns:a16="http://schemas.microsoft.com/office/drawing/2014/main" xmlns="" id="{0495EFA7-C998-4361-BD79-11B0F05BBAFD}"/>
              </a:ext>
            </a:extLst>
          </p:cNvPr>
          <p:cNvPicPr>
            <a:picLocks noChangeAspect="1"/>
          </p:cNvPicPr>
          <p:nvPr/>
        </p:nvPicPr>
        <p:blipFill rotWithShape="1">
          <a:blip r:embed="rId3"/>
          <a:srcRect l="8667" t="3222" r="11792" b="8336"/>
          <a:stretch/>
        </p:blipFill>
        <p:spPr>
          <a:xfrm>
            <a:off x="695400" y="1484784"/>
            <a:ext cx="2895660" cy="2273546"/>
          </a:xfrm>
          <a:prstGeom prst="rect">
            <a:avLst/>
          </a:prstGeom>
        </p:spPr>
      </p:pic>
      <p:pic>
        <p:nvPicPr>
          <p:cNvPr id="9" name="图片 8">
            <a:extLst>
              <a:ext uri="{FF2B5EF4-FFF2-40B4-BE49-F238E27FC236}">
                <a16:creationId xmlns:a16="http://schemas.microsoft.com/office/drawing/2014/main" xmlns="" id="{24914679-5863-4B68-938C-1EBE3D0FAFA9}"/>
              </a:ext>
            </a:extLst>
          </p:cNvPr>
          <p:cNvPicPr>
            <a:picLocks noChangeAspect="1"/>
          </p:cNvPicPr>
          <p:nvPr/>
        </p:nvPicPr>
        <p:blipFill rotWithShape="1">
          <a:blip r:embed="rId4"/>
          <a:srcRect l="9240" t="2724" r="10354" b="9642"/>
          <a:stretch/>
        </p:blipFill>
        <p:spPr>
          <a:xfrm>
            <a:off x="3935760" y="1414910"/>
            <a:ext cx="2927903" cy="2448272"/>
          </a:xfrm>
          <a:prstGeom prst="rect">
            <a:avLst/>
          </a:prstGeom>
        </p:spPr>
      </p:pic>
      <p:pic>
        <p:nvPicPr>
          <p:cNvPr id="10" name="图片 9">
            <a:extLst>
              <a:ext uri="{FF2B5EF4-FFF2-40B4-BE49-F238E27FC236}">
                <a16:creationId xmlns:a16="http://schemas.microsoft.com/office/drawing/2014/main" xmlns="" id="{868AA4BC-DFDF-4110-9820-DFEA7CE7D12A}"/>
              </a:ext>
            </a:extLst>
          </p:cNvPr>
          <p:cNvPicPr>
            <a:picLocks noChangeAspect="1"/>
          </p:cNvPicPr>
          <p:nvPr/>
        </p:nvPicPr>
        <p:blipFill rotWithShape="1">
          <a:blip r:embed="rId5"/>
          <a:srcRect l="3958" t="15181" r="7486" b="12511"/>
          <a:stretch/>
        </p:blipFill>
        <p:spPr>
          <a:xfrm>
            <a:off x="695400" y="4077072"/>
            <a:ext cx="6365508" cy="2448272"/>
          </a:xfrm>
          <a:prstGeom prst="rect">
            <a:avLst/>
          </a:prstGeom>
        </p:spPr>
      </p:pic>
      <p:sp>
        <p:nvSpPr>
          <p:cNvPr id="11" name="文本框 10">
            <a:extLst>
              <a:ext uri="{FF2B5EF4-FFF2-40B4-BE49-F238E27FC236}">
                <a16:creationId xmlns:a16="http://schemas.microsoft.com/office/drawing/2014/main" xmlns="" id="{79459C0A-3433-4EA7-9B7D-ED5DF3C3C840}"/>
              </a:ext>
            </a:extLst>
          </p:cNvPr>
          <p:cNvSpPr txBox="1"/>
          <p:nvPr/>
        </p:nvSpPr>
        <p:spPr>
          <a:xfrm>
            <a:off x="1055440" y="1124744"/>
            <a:ext cx="2117559"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US" altLang="zh-CN" sz="1400" dirty="0"/>
              <a:t>60</a:t>
            </a:r>
            <a:r>
              <a:rPr lang="en-US" altLang="zh-CN" sz="1400" dirty="0">
                <a:latin typeface="Times New Roman" panose="02020603050405020304" pitchFamily="18" charset="0"/>
                <a:cs typeface="Times New Roman" panose="02020603050405020304" pitchFamily="18" charset="0"/>
              </a:rPr>
              <a:t>°</a:t>
            </a:r>
            <a:r>
              <a:rPr lang="en-US" altLang="zh-CN" sz="1400" dirty="0"/>
              <a:t>/60</a:t>
            </a:r>
            <a:r>
              <a:rPr lang="en-US" altLang="zh-CN" sz="1400" dirty="0">
                <a:latin typeface="Times New Roman" panose="02020603050405020304" pitchFamily="18" charset="0"/>
                <a:cs typeface="Times New Roman" panose="02020603050405020304" pitchFamily="18" charset="0"/>
              </a:rPr>
              <a:t>°</a:t>
            </a:r>
            <a:r>
              <a:rPr lang="en-US" altLang="zh-CN" sz="1400" dirty="0"/>
              <a:t> FODO</a:t>
            </a:r>
            <a:endParaRPr lang="zh-SG" altLang="en-US" sz="1400" dirty="0"/>
          </a:p>
        </p:txBody>
      </p:sp>
      <p:sp>
        <p:nvSpPr>
          <p:cNvPr id="12" name="文本框 11">
            <a:extLst>
              <a:ext uri="{FF2B5EF4-FFF2-40B4-BE49-F238E27FC236}">
                <a16:creationId xmlns:a16="http://schemas.microsoft.com/office/drawing/2014/main" xmlns="" id="{46CED921-737B-42F8-B8E0-9F3262F682DF}"/>
              </a:ext>
            </a:extLst>
          </p:cNvPr>
          <p:cNvSpPr txBox="1"/>
          <p:nvPr/>
        </p:nvSpPr>
        <p:spPr>
          <a:xfrm>
            <a:off x="3935760" y="1100030"/>
            <a:ext cx="302433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US" altLang="zh-SG" sz="1400" dirty="0"/>
              <a:t>Off-axis injection with two kickers</a:t>
            </a:r>
            <a:endParaRPr lang="zh-SG" altLang="en-US" sz="1400" dirty="0"/>
          </a:p>
        </p:txBody>
      </p:sp>
      <p:sp>
        <p:nvSpPr>
          <p:cNvPr id="13" name="文本框 12">
            <a:extLst>
              <a:ext uri="{FF2B5EF4-FFF2-40B4-BE49-F238E27FC236}">
                <a16:creationId xmlns:a16="http://schemas.microsoft.com/office/drawing/2014/main" xmlns="" id="{1F9CD952-8E23-4F65-8BFE-6331DF3392D4}"/>
              </a:ext>
            </a:extLst>
          </p:cNvPr>
          <p:cNvSpPr txBox="1"/>
          <p:nvPr/>
        </p:nvSpPr>
        <p:spPr>
          <a:xfrm>
            <a:off x="1631504" y="3933056"/>
            <a:ext cx="3456384" cy="307777"/>
          </a:xfrm>
          <a:prstGeom prst="rect">
            <a:avLst/>
          </a:prstGeom>
          <a:solidFill>
            <a:schemeClr val="lt1">
              <a:alpha val="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US" altLang="zh-SG" sz="1400" dirty="0"/>
              <a:t>Spin rotator</a:t>
            </a:r>
            <a:r>
              <a:rPr lang="en-US" altLang="zh-SG" sz="1400" dirty="0">
                <a:sym typeface="Symbol" panose="05050102010706020507" pitchFamily="18" charset="2"/>
              </a:rPr>
              <a:t> longitudinal polarization</a:t>
            </a:r>
            <a:endParaRPr lang="zh-SG" altLang="en-US" sz="1400" dirty="0"/>
          </a:p>
        </p:txBody>
      </p:sp>
      <p:sp>
        <p:nvSpPr>
          <p:cNvPr id="14" name="文本框 13">
            <a:extLst>
              <a:ext uri="{FF2B5EF4-FFF2-40B4-BE49-F238E27FC236}">
                <a16:creationId xmlns:a16="http://schemas.microsoft.com/office/drawing/2014/main" xmlns="" id="{FE08246D-7116-4041-B096-325C8691F479}"/>
              </a:ext>
            </a:extLst>
          </p:cNvPr>
          <p:cNvSpPr txBox="1"/>
          <p:nvPr/>
        </p:nvSpPr>
        <p:spPr>
          <a:xfrm>
            <a:off x="6456040" y="4077072"/>
            <a:ext cx="1224136"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SG" sz="1400" dirty="0"/>
              <a:t>8 skew quads</a:t>
            </a:r>
            <a:endParaRPr lang="zh-SG" altLang="en-US" sz="1400" dirty="0"/>
          </a:p>
        </p:txBody>
      </p:sp>
      <p:pic>
        <p:nvPicPr>
          <p:cNvPr id="15" name="图片 14">
            <a:extLst>
              <a:ext uri="{FF2B5EF4-FFF2-40B4-BE49-F238E27FC236}">
                <a16:creationId xmlns:a16="http://schemas.microsoft.com/office/drawing/2014/main" xmlns="" id="{7D1CB379-A5AA-4A7B-9A5B-F8362613E8EE}"/>
              </a:ext>
            </a:extLst>
          </p:cNvPr>
          <p:cNvPicPr>
            <a:picLocks noChangeAspect="1"/>
          </p:cNvPicPr>
          <p:nvPr/>
        </p:nvPicPr>
        <p:blipFill>
          <a:blip r:embed="rId6"/>
          <a:stretch>
            <a:fillRect/>
          </a:stretch>
        </p:blipFill>
        <p:spPr>
          <a:xfrm>
            <a:off x="7032104" y="1340768"/>
            <a:ext cx="2880320" cy="2161523"/>
          </a:xfrm>
          <a:prstGeom prst="rect">
            <a:avLst/>
          </a:prstGeom>
        </p:spPr>
      </p:pic>
      <p:sp>
        <p:nvSpPr>
          <p:cNvPr id="16" name="文本框 15">
            <a:extLst>
              <a:ext uri="{FF2B5EF4-FFF2-40B4-BE49-F238E27FC236}">
                <a16:creationId xmlns:a16="http://schemas.microsoft.com/office/drawing/2014/main" xmlns="" id="{CD0E3CF3-46D9-44F7-8EF8-D51C2E78C7EA}"/>
              </a:ext>
            </a:extLst>
          </p:cNvPr>
          <p:cNvSpPr txBox="1"/>
          <p:nvPr/>
        </p:nvSpPr>
        <p:spPr>
          <a:xfrm>
            <a:off x="9624392" y="1196752"/>
            <a:ext cx="2304256"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SG" dirty="0"/>
              <a:t>Undulator parameter</a:t>
            </a:r>
            <a:endParaRPr lang="zh-SG" altLang="en-US" dirty="0"/>
          </a:p>
        </p:txBody>
      </p:sp>
      <p:sp>
        <p:nvSpPr>
          <p:cNvPr id="17" name="文本框 16">
            <a:extLst>
              <a:ext uri="{FF2B5EF4-FFF2-40B4-BE49-F238E27FC236}">
                <a16:creationId xmlns:a16="http://schemas.microsoft.com/office/drawing/2014/main" xmlns="" id="{DF7ED54C-DEC7-49C0-BD14-DA9B1D4F7845}"/>
              </a:ext>
            </a:extLst>
          </p:cNvPr>
          <p:cNvSpPr txBox="1"/>
          <p:nvPr/>
        </p:nvSpPr>
        <p:spPr>
          <a:xfrm>
            <a:off x="9912424" y="1844824"/>
            <a:ext cx="1991544" cy="116211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SG" sz="1600" dirty="0" err="1"/>
              <a:t>B</a:t>
            </a:r>
            <a:r>
              <a:rPr lang="en-US" altLang="zh-SG" sz="1600" baseline="-25000" dirty="0" err="1"/>
              <a:t>max</a:t>
            </a:r>
            <a:r>
              <a:rPr lang="en-US" altLang="zh-SG" sz="1600" dirty="0"/>
              <a:t>: 1 T</a:t>
            </a:r>
          </a:p>
          <a:p>
            <a:pPr marL="285750" indent="-285750">
              <a:lnSpc>
                <a:spcPct val="150000"/>
              </a:lnSpc>
              <a:buFont typeface="Arial" panose="020B0604020202020204" pitchFamily="34" charset="0"/>
              <a:buChar char="•"/>
            </a:pPr>
            <a:r>
              <a:rPr lang="en-US" altLang="zh-SG" sz="1600" dirty="0" err="1"/>
              <a:t>L_cell</a:t>
            </a:r>
            <a:r>
              <a:rPr lang="en-US" altLang="zh-SG" sz="1600" dirty="0"/>
              <a:t>: 25 mm</a:t>
            </a:r>
          </a:p>
          <a:p>
            <a:pPr marL="285750" indent="-285750">
              <a:lnSpc>
                <a:spcPct val="150000"/>
              </a:lnSpc>
              <a:buFont typeface="Arial" panose="020B0604020202020204" pitchFamily="34" charset="0"/>
              <a:buChar char="•"/>
            </a:pPr>
            <a:r>
              <a:rPr lang="en-US" altLang="zh-SG" sz="1600" dirty="0" err="1"/>
              <a:t>L_total</a:t>
            </a:r>
            <a:r>
              <a:rPr lang="en-US" altLang="zh-SG" sz="1600" dirty="0"/>
              <a:t>: 1.6 m</a:t>
            </a:r>
            <a:endParaRPr lang="zh-SG" altLang="en-US" sz="1600" dirty="0"/>
          </a:p>
        </p:txBody>
      </p:sp>
      <p:sp>
        <p:nvSpPr>
          <p:cNvPr id="19" name="文本框 18">
            <a:extLst>
              <a:ext uri="{FF2B5EF4-FFF2-40B4-BE49-F238E27FC236}">
                <a16:creationId xmlns:a16="http://schemas.microsoft.com/office/drawing/2014/main" xmlns="" id="{F8FEE8F1-C200-48AB-965F-78F7D017A87A}"/>
              </a:ext>
            </a:extLst>
          </p:cNvPr>
          <p:cNvSpPr txBox="1"/>
          <p:nvPr/>
        </p:nvSpPr>
        <p:spPr>
          <a:xfrm>
            <a:off x="8112224" y="1916832"/>
            <a:ext cx="1462794" cy="307777"/>
          </a:xfrm>
          <a:prstGeom prst="rect">
            <a:avLst/>
          </a:prstGeom>
          <a:noFill/>
        </p:spPr>
        <p:txBody>
          <a:bodyPr wrap="square">
            <a:spAutoFit/>
          </a:bodyPr>
          <a:lstStyle/>
          <a:p>
            <a:r>
              <a:rPr lang="en-US" altLang="zh-SG" sz="1400" dirty="0">
                <a:latin typeface="Times New Roman" panose="02020603050405020304" pitchFamily="18" charset="0"/>
                <a:cs typeface="Times New Roman" panose="02020603050405020304" pitchFamily="18" charset="0"/>
              </a:rPr>
              <a:t>Undulator</a:t>
            </a:r>
            <a:endParaRPr lang="zh-SG" altLang="en-US" sz="1400"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xmlns="" id="{4FC075CE-F453-4D40-B8A6-2B7032239FFB}"/>
              </a:ext>
            </a:extLst>
          </p:cNvPr>
          <p:cNvSpPr txBox="1"/>
          <p:nvPr/>
        </p:nvSpPr>
        <p:spPr>
          <a:xfrm>
            <a:off x="8544272" y="3501008"/>
            <a:ext cx="172819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SG" dirty="0"/>
              <a:t>DA @ 200MeV</a:t>
            </a:r>
            <a:endParaRPr lang="zh-SG" altLang="en-US" dirty="0"/>
          </a:p>
        </p:txBody>
      </p:sp>
      <p:sp>
        <p:nvSpPr>
          <p:cNvPr id="2" name="页脚占位符 1">
            <a:extLst>
              <a:ext uri="{FF2B5EF4-FFF2-40B4-BE49-F238E27FC236}">
                <a16:creationId xmlns:a16="http://schemas.microsoft.com/office/drawing/2014/main" xmlns="" id="{7F5B29C9-ACBB-41AC-A11D-AA6B99B7E0BA}"/>
              </a:ext>
            </a:extLst>
          </p:cNvPr>
          <p:cNvSpPr>
            <a:spLocks noGrp="1"/>
          </p:cNvSpPr>
          <p:nvPr>
            <p:ph type="ftr" sz="quarter" idx="11"/>
          </p:nvPr>
        </p:nvSpPr>
        <p:spPr/>
        <p:txBody>
          <a:bodyPr/>
          <a:lstStyle/>
          <a:p>
            <a:r>
              <a:rPr lang="en-US" altLang="zh-CN" dirty="0"/>
              <a:t>The 2025 European Edition of the International Workshop on CEPC</a:t>
            </a:r>
            <a:endParaRPr lang="zh-CN" altLang="en-US" dirty="0"/>
          </a:p>
        </p:txBody>
      </p:sp>
      <p:sp>
        <p:nvSpPr>
          <p:cNvPr id="4" name="灯片编号占位符 3">
            <a:extLst>
              <a:ext uri="{FF2B5EF4-FFF2-40B4-BE49-F238E27FC236}">
                <a16:creationId xmlns:a16="http://schemas.microsoft.com/office/drawing/2014/main" xmlns="" id="{13BCB16E-8AC6-4C70-8C89-92E8E72CB716}"/>
              </a:ext>
            </a:extLst>
          </p:cNvPr>
          <p:cNvSpPr>
            <a:spLocks noGrp="1"/>
          </p:cNvSpPr>
          <p:nvPr>
            <p:ph type="sldNum" sz="quarter" idx="12"/>
          </p:nvPr>
        </p:nvSpPr>
        <p:spPr/>
        <p:txBody>
          <a:bodyPr/>
          <a:lstStyle/>
          <a:p>
            <a:fld id="{F15E9139-A00B-4B2A-98A6-095DC08F1345}" type="slidenum">
              <a:rPr lang="zh-CN" altLang="en-US" smtClean="0"/>
              <a:pPr/>
              <a:t>29</a:t>
            </a:fld>
            <a:endParaRPr lang="zh-CN" altLang="en-US"/>
          </a:p>
        </p:txBody>
      </p:sp>
    </p:spTree>
    <p:extLst>
      <p:ext uri="{BB962C8B-B14F-4D97-AF65-F5344CB8AC3E}">
        <p14:creationId xmlns:p14="http://schemas.microsoft.com/office/powerpoint/2010/main" val="2467300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B478A7E1-735B-4BE4-B0CA-77108B5D9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791" y="1282227"/>
            <a:ext cx="3712540" cy="289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a:extLst>
              <a:ext uri="{FF2B5EF4-FFF2-40B4-BE49-F238E27FC236}">
                <a16:creationId xmlns:a16="http://schemas.microsoft.com/office/drawing/2014/main" xmlns="" id="{BA5EEB1B-C288-4420-9D9D-99D9BC9B63F2}"/>
              </a:ext>
            </a:extLst>
          </p:cNvPr>
          <p:cNvPicPr>
            <a:picLocks noChangeAspect="1"/>
          </p:cNvPicPr>
          <p:nvPr/>
        </p:nvPicPr>
        <p:blipFill rotWithShape="1">
          <a:blip r:embed="rId3"/>
          <a:srcRect t="11527"/>
          <a:stretch/>
        </p:blipFill>
        <p:spPr>
          <a:xfrm>
            <a:off x="4929547" y="1237230"/>
            <a:ext cx="5118429" cy="3200298"/>
          </a:xfrm>
          <a:prstGeom prst="rect">
            <a:avLst/>
          </a:prstGeom>
        </p:spPr>
      </p:pic>
      <p:sp>
        <p:nvSpPr>
          <p:cNvPr id="7" name="标题 1">
            <a:extLst>
              <a:ext uri="{FF2B5EF4-FFF2-40B4-BE49-F238E27FC236}">
                <a16:creationId xmlns:a16="http://schemas.microsoft.com/office/drawing/2014/main" xmlns="" id="{B7360CE2-D655-4D8E-9C09-7CB2480D556D}"/>
              </a:ext>
            </a:extLst>
          </p:cNvPr>
          <p:cNvSpPr txBox="1">
            <a:spLocks/>
          </p:cNvSpPr>
          <p:nvPr/>
        </p:nvSpPr>
        <p:spPr>
          <a:xfrm>
            <a:off x="1879711" y="50493"/>
            <a:ext cx="8229600" cy="93023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Arial" panose="020B0604020202020204" pitchFamily="34" charset="0"/>
              </a:rPr>
              <a:t>CEPC layout and injector chain</a:t>
            </a:r>
            <a:endParaRPr kumimoji="0" lang="zh-CN" alt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xmlns="" id="{FD9FAA91-422D-4D3A-A876-00AEDB034567}"/>
              </a:ext>
            </a:extLst>
          </p:cNvPr>
          <p:cNvSpPr/>
          <p:nvPr/>
        </p:nvSpPr>
        <p:spPr>
          <a:xfrm>
            <a:off x="983432" y="4149080"/>
            <a:ext cx="10390959" cy="2031325"/>
          </a:xfrm>
          <a:prstGeom prst="rect">
            <a:avLst/>
          </a:prstGeom>
        </p:spPr>
        <p:txBody>
          <a:bodyPr wrap="square">
            <a:spAutoFit/>
          </a:bodyPr>
          <a:lstStyle/>
          <a:p>
            <a:pPr marL="285750" marR="0" lvl="0" indent="-285750" algn="l" defTabSz="914400" rtl="0" eaLnBrk="0" fontAlgn="auto" latinLnBrk="0" hangingPunct="0">
              <a:lnSpc>
                <a:spcPct val="100000"/>
              </a:lnSpc>
              <a:spcBef>
                <a:spcPct val="20000"/>
              </a:spcBef>
              <a:spcAft>
                <a:spcPts val="0"/>
              </a:spcAft>
              <a:buClr>
                <a:srgbClr val="C00000"/>
              </a:buClr>
              <a:buSzPct val="90000"/>
              <a:buFont typeface="Arial" panose="020B0604020202020204" pitchFamily="34" charset="0"/>
              <a:buChar char="•"/>
              <a:tabLst/>
              <a:defRPr/>
            </a:pPr>
            <a:r>
              <a:rPr kumimoji="0" lang="en-US" alt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30 GeV </a:t>
            </a:r>
            <a:r>
              <a:rPr kumimoji="0" lang="en-US" altLang="x-none" sz="1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linac</a:t>
            </a:r>
            <a:r>
              <a:rPr kumimoji="0" lang="en-US" alt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 provides electron and positron beams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for booster</a:t>
            </a:r>
            <a:r>
              <a:rPr kumimoji="0" lang="en-US" alt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 </a:t>
            </a:r>
          </a:p>
          <a:p>
            <a:pPr marL="285750" marR="0" lvl="0" indent="-285750" algn="l" defTabSz="914400" rtl="0" eaLnBrk="0" fontAlgn="auto" latinLnBrk="0" hangingPunct="0">
              <a:lnSpc>
                <a:spcPct val="100000"/>
              </a:lnSpc>
              <a:spcBef>
                <a:spcPct val="20000"/>
              </a:spcBef>
              <a:spcAft>
                <a:spcPts val="0"/>
              </a:spcAft>
              <a:buClr>
                <a:srgbClr val="C00000"/>
              </a:buClr>
              <a:buSzPct val="90000"/>
              <a:buFont typeface="Arial" panose="020B0604020202020204" pitchFamily="34" charset="0"/>
              <a:buChar char="•"/>
              <a:tabLst/>
              <a:defRPr/>
            </a:pPr>
            <a:r>
              <a:rPr kumimoji="0" lang="en-US" alt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Top up injection for collider ring ~ 3% current decay</a:t>
            </a:r>
          </a:p>
          <a:p>
            <a:pPr marL="285750" marR="0" lvl="0" indent="-285750" algn="l" defTabSz="914400" rtl="0" eaLnBrk="0" fontAlgn="auto" latinLnBrk="0" hangingPunct="0">
              <a:lnSpc>
                <a:spcPct val="100000"/>
              </a:lnSpc>
              <a:spcBef>
                <a:spcPct val="20000"/>
              </a:spcBef>
              <a:spcAft>
                <a:spcPts val="0"/>
              </a:spcAft>
              <a:buClr>
                <a:srgbClr val="C00000"/>
              </a:buClr>
              <a:buSzPct val="90000"/>
              <a:buFont typeface="Arial" panose="020B0604020202020204" pitchFamily="34" charset="0"/>
              <a:buChar char="•"/>
              <a:tabLst/>
              <a:defRPr/>
            </a:pPr>
            <a:r>
              <a:rPr kumimoji="0" lang="en-US" alt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Booster is in the same tunnel as collider ring, above the collider ring, bypass in IRs (same circumference).</a:t>
            </a:r>
          </a:p>
          <a:p>
            <a:pPr marL="285750" marR="0" lvl="0" indent="-285750" algn="l" defTabSz="914400" rtl="0" eaLnBrk="0" fontAlgn="auto" latinLnBrk="0" hangingPunct="0">
              <a:lnSpc>
                <a:spcPct val="100000"/>
              </a:lnSpc>
              <a:spcBef>
                <a:spcPct val="20000"/>
              </a:spcBef>
              <a:spcAft>
                <a:spcPts val="0"/>
              </a:spcAft>
              <a:buClr>
                <a:srgbClr val="C00000"/>
              </a:buClr>
              <a:buSzPct val="90000"/>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Budget for transfer efficiency </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90%</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0"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95%</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for booster + </a:t>
            </a:r>
            <a:r>
              <a:rPr kumimoji="0" lang="en-US" altLang="zh-CN" sz="1800" b="0"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95%</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for transport lines (inj. to collider).</a:t>
            </a:r>
          </a:p>
          <a:p>
            <a:pPr marL="285750" marR="0" lvl="0" indent="-285750" algn="l" defTabSz="914400" rtl="0" eaLnBrk="0" fontAlgn="auto" latinLnBrk="0" hangingPunct="0">
              <a:lnSpc>
                <a:spcPct val="100000"/>
              </a:lnSpc>
              <a:spcBef>
                <a:spcPct val="20000"/>
              </a:spcBef>
              <a:spcAft>
                <a:spcPts val="0"/>
              </a:spcAft>
              <a:buClr>
                <a:srgbClr val="C00000"/>
              </a:buClr>
              <a:buSzPct val="90000"/>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Beam current threshold in booster is limited by RF system.</a:t>
            </a:r>
          </a:p>
          <a:p>
            <a:pPr marL="285750" marR="0" lvl="0" indent="-285750" algn="l" defTabSz="914400" rtl="0" eaLnBrk="0" fontAlgn="auto" latinLnBrk="0" hangingPunct="0">
              <a:lnSpc>
                <a:spcPct val="100000"/>
              </a:lnSpc>
              <a:spcBef>
                <a:spcPct val="20000"/>
              </a:spcBef>
              <a:spcAft>
                <a:spcPts val="0"/>
              </a:spcAft>
              <a:buClr>
                <a:srgbClr val="C00000"/>
              </a:buClr>
              <a:buSzPct val="90000"/>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Feedback systems (Transverse &amp; longitudinal) are need to damp the instability at low energy.</a:t>
            </a:r>
          </a:p>
        </p:txBody>
      </p:sp>
      <p:sp>
        <p:nvSpPr>
          <p:cNvPr id="9" name="TextBox 7">
            <a:extLst>
              <a:ext uri="{FF2B5EF4-FFF2-40B4-BE49-F238E27FC236}">
                <a16:creationId xmlns:a16="http://schemas.microsoft.com/office/drawing/2014/main" xmlns="" id="{58072CF8-00CE-4A74-BBF5-3E59AAB6477C}"/>
              </a:ext>
            </a:extLst>
          </p:cNvPr>
          <p:cNvSpPr txBox="1"/>
          <p:nvPr/>
        </p:nvSpPr>
        <p:spPr>
          <a:xfrm>
            <a:off x="7393136" y="2244715"/>
            <a:ext cx="720080" cy="307777"/>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100km</a:t>
            </a:r>
            <a:endParaRPr kumimoji="0" lang="zh-CN"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a:extLst>
              <a:ext uri="{FF2B5EF4-FFF2-40B4-BE49-F238E27FC236}">
                <a16:creationId xmlns:a16="http://schemas.microsoft.com/office/drawing/2014/main" xmlns="" id="{F66BBEA9-241D-4DDD-9353-14DEFD83D0BB}"/>
              </a:ext>
            </a:extLst>
          </p:cNvPr>
          <p:cNvSpPr txBox="1"/>
          <p:nvPr/>
        </p:nvSpPr>
        <p:spPr>
          <a:xfrm>
            <a:off x="1624568" y="1508078"/>
            <a:ext cx="624951"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a:ea typeface="+mn-ea"/>
                <a:cs typeface="+mn-cs"/>
              </a:rPr>
              <a:t>30GeV</a:t>
            </a:r>
          </a:p>
        </p:txBody>
      </p:sp>
      <p:sp>
        <p:nvSpPr>
          <p:cNvPr id="12" name="文本框 11">
            <a:extLst>
              <a:ext uri="{FF2B5EF4-FFF2-40B4-BE49-F238E27FC236}">
                <a16:creationId xmlns:a16="http://schemas.microsoft.com/office/drawing/2014/main" xmlns="" id="{7B861F41-743F-4985-B509-29B1B9793F37}"/>
              </a:ext>
            </a:extLst>
          </p:cNvPr>
          <p:cNvSpPr txBox="1"/>
          <p:nvPr/>
        </p:nvSpPr>
        <p:spPr>
          <a:xfrm>
            <a:off x="4377688" y="1289232"/>
            <a:ext cx="1011982"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a:ea typeface="+mn-ea"/>
                <a:cs typeface="+mn-cs"/>
              </a:rPr>
              <a:t>30</a:t>
            </a:r>
            <a:r>
              <a:rPr kumimoji="0" lang="en-US" sz="1200" b="1" i="0" u="none" strike="noStrike" kern="1200" cap="none" spc="0" normalizeH="0" baseline="0" noProof="0" dirty="0">
                <a:ln>
                  <a:noFill/>
                </a:ln>
                <a:solidFill>
                  <a:srgbClr val="FF0000"/>
                </a:solidFill>
                <a:effectLst/>
                <a:uLnTx/>
                <a:uFillTx/>
                <a:latin typeface="Calibri"/>
                <a:ea typeface="+mn-ea"/>
                <a:cs typeface="+mn-cs"/>
                <a:sym typeface="Symbol" panose="05050102010706020507" pitchFamily="18" charset="2"/>
              </a:rPr>
              <a:t></a:t>
            </a:r>
            <a:r>
              <a:rPr kumimoji="0" lang="en-US" sz="1200" b="1" i="0" u="none" strike="noStrike" kern="1200" cap="none" spc="0" normalizeH="0" baseline="0" noProof="0" dirty="0">
                <a:ln>
                  <a:noFill/>
                </a:ln>
                <a:solidFill>
                  <a:srgbClr val="FF0000"/>
                </a:solidFill>
                <a:effectLst/>
                <a:uLnTx/>
                <a:uFillTx/>
                <a:latin typeface="Calibri"/>
                <a:ea typeface="+mn-ea"/>
                <a:cs typeface="+mn-cs"/>
              </a:rPr>
              <a:t>180GeV</a:t>
            </a:r>
          </a:p>
        </p:txBody>
      </p:sp>
      <p:sp>
        <p:nvSpPr>
          <p:cNvPr id="2" name="文本框 1">
            <a:extLst>
              <a:ext uri="{FF2B5EF4-FFF2-40B4-BE49-F238E27FC236}">
                <a16:creationId xmlns:a16="http://schemas.microsoft.com/office/drawing/2014/main" xmlns="" id="{F44D1694-624F-403B-B662-35FAFAB15F4A}"/>
              </a:ext>
            </a:extLst>
          </p:cNvPr>
          <p:cNvSpPr txBox="1"/>
          <p:nvPr/>
        </p:nvSpPr>
        <p:spPr>
          <a:xfrm>
            <a:off x="9777216" y="1485901"/>
            <a:ext cx="2205319" cy="29238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altLang="zh-SG"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RF stations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altLang="zh-SG"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Inj.                    </a:t>
            </a:r>
            <a:r>
              <a:rPr kumimoji="0" lang="en-US" altLang="zh-SG"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SG" sz="1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Linac</a:t>
            </a:r>
            <a:r>
              <a:rPr kumimoji="0" lang="en-US" altLang="zh-SG"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to Booster)</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altLang="zh-SG"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Inj.               </a:t>
            </a:r>
            <a:r>
              <a:rPr kumimoji="0" lang="en-US" altLang="zh-SG"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(Collider to Booster)</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altLang="zh-SG"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Ext.              </a:t>
            </a:r>
            <a:r>
              <a:rPr kumimoji="0" lang="en-US" altLang="zh-SG"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(Booster to Collider)</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altLang="zh-SG"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Ext.             </a:t>
            </a:r>
            <a:r>
              <a:rPr kumimoji="0" lang="en-US" altLang="zh-SG"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(Booster to Dump)</a:t>
            </a:r>
            <a:endParaRPr kumimoji="0" lang="zh-SG"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 name="页脚占位符 2">
            <a:extLst>
              <a:ext uri="{FF2B5EF4-FFF2-40B4-BE49-F238E27FC236}">
                <a16:creationId xmlns:a16="http://schemas.microsoft.com/office/drawing/2014/main" xmlns="" id="{8CFCF7C1-2754-4492-813F-417B74B11430}"/>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pic>
        <p:nvPicPr>
          <p:cNvPr id="13" name="图片 12">
            <a:extLst>
              <a:ext uri="{FF2B5EF4-FFF2-40B4-BE49-F238E27FC236}">
                <a16:creationId xmlns:a16="http://schemas.microsoft.com/office/drawing/2014/main" xmlns="" id="{F58B25AA-DC76-40FA-916A-1F92AF245678}"/>
              </a:ext>
            </a:extLst>
          </p:cNvPr>
          <p:cNvPicPr>
            <a:picLocks noChangeAspect="1"/>
          </p:cNvPicPr>
          <p:nvPr/>
        </p:nvPicPr>
        <p:blipFill>
          <a:blip r:embed="rId4"/>
          <a:stretch>
            <a:fillRect/>
          </a:stretch>
        </p:blipFill>
        <p:spPr>
          <a:xfrm>
            <a:off x="201224" y="2420888"/>
            <a:ext cx="1963081" cy="1628800"/>
          </a:xfrm>
          <a:prstGeom prst="rect">
            <a:avLst/>
          </a:prstGeom>
        </p:spPr>
      </p:pic>
      <p:sp>
        <p:nvSpPr>
          <p:cNvPr id="4" name="灯片编号占位符 3">
            <a:extLst>
              <a:ext uri="{FF2B5EF4-FFF2-40B4-BE49-F238E27FC236}">
                <a16:creationId xmlns:a16="http://schemas.microsoft.com/office/drawing/2014/main" xmlns="" id="{5F2B6823-69C6-4E6F-8658-6255C9B21974}"/>
              </a:ext>
            </a:extLst>
          </p:cNvPr>
          <p:cNvSpPr>
            <a:spLocks noGrp="1"/>
          </p:cNvSpPr>
          <p:nvPr>
            <p:ph type="sldNum" sz="quarter" idx="12"/>
          </p:nvPr>
        </p:nvSpPr>
        <p:spPr/>
        <p:txBody>
          <a:bodyPr/>
          <a:lstStyle/>
          <a:p>
            <a:fld id="{F15E9139-A00B-4B2A-98A6-095DC08F1345}" type="slidenum">
              <a:rPr lang="zh-CN" altLang="en-US" smtClean="0"/>
              <a:pPr/>
              <a:t>3</a:t>
            </a:fld>
            <a:endParaRPr lang="zh-CN" altLang="en-US"/>
          </a:p>
        </p:txBody>
      </p:sp>
    </p:spTree>
    <p:extLst>
      <p:ext uri="{BB962C8B-B14F-4D97-AF65-F5344CB8AC3E}">
        <p14:creationId xmlns:p14="http://schemas.microsoft.com/office/powerpoint/2010/main" val="524760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xmlns="" id="{ACBD17BC-994A-4FAE-960E-BF01E6AB19AD}"/>
              </a:ext>
            </a:extLst>
          </p:cNvPr>
          <p:cNvGraphicFramePr>
            <a:graphicFrameLocks noGrp="1"/>
          </p:cNvGraphicFramePr>
          <p:nvPr>
            <p:extLst>
              <p:ext uri="{D42A27DB-BD31-4B8C-83A1-F6EECF244321}">
                <p14:modId xmlns:p14="http://schemas.microsoft.com/office/powerpoint/2010/main" val="3171230677"/>
              </p:ext>
            </p:extLst>
          </p:nvPr>
        </p:nvGraphicFramePr>
        <p:xfrm>
          <a:off x="1127448" y="1412776"/>
          <a:ext cx="6832237" cy="4825634"/>
        </p:xfrm>
        <a:graphic>
          <a:graphicData uri="http://schemas.openxmlformats.org/drawingml/2006/table">
            <a:tbl>
              <a:tblPr>
                <a:tableStyleId>{5940675A-B579-460E-94D1-54222C63F5DA}</a:tableStyleId>
              </a:tblPr>
              <a:tblGrid>
                <a:gridCol w="1927916">
                  <a:extLst>
                    <a:ext uri="{9D8B030D-6E8A-4147-A177-3AD203B41FA5}">
                      <a16:colId xmlns:a16="http://schemas.microsoft.com/office/drawing/2014/main" xmlns="" val="20000"/>
                    </a:ext>
                  </a:extLst>
                </a:gridCol>
                <a:gridCol w="1565692">
                  <a:extLst>
                    <a:ext uri="{9D8B030D-6E8A-4147-A177-3AD203B41FA5}">
                      <a16:colId xmlns:a16="http://schemas.microsoft.com/office/drawing/2014/main" xmlns="" val="20001"/>
                    </a:ext>
                  </a:extLst>
                </a:gridCol>
                <a:gridCol w="1617885">
                  <a:extLst>
                    <a:ext uri="{9D8B030D-6E8A-4147-A177-3AD203B41FA5}">
                      <a16:colId xmlns:a16="http://schemas.microsoft.com/office/drawing/2014/main" xmlns="" val="3057107231"/>
                    </a:ext>
                  </a:extLst>
                </a:gridCol>
                <a:gridCol w="1720744">
                  <a:extLst>
                    <a:ext uri="{9D8B030D-6E8A-4147-A177-3AD203B41FA5}">
                      <a16:colId xmlns:a16="http://schemas.microsoft.com/office/drawing/2014/main" xmlns="" val="20002"/>
                    </a:ext>
                  </a:extLst>
                </a:gridCol>
              </a:tblGrid>
              <a:tr h="155675">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GB" sz="1100" kern="100" dirty="0">
                          <a:effectLst/>
                          <a:latin typeface="Times New Roman" panose="02020603050405020304" pitchFamily="18" charset="0"/>
                          <a:cs typeface="Times New Roman" panose="02020603050405020304" pitchFamily="18" charset="0"/>
                        </a:rPr>
                        <a:t> DR V</a:t>
                      </a:r>
                      <a:r>
                        <a:rPr lang="en-US" sz="1100" kern="100" dirty="0">
                          <a:effectLst/>
                          <a:latin typeface="Times New Roman" panose="02020603050405020304" pitchFamily="18" charset="0"/>
                          <a:cs typeface="Times New Roman" panose="02020603050405020304" pitchFamily="18" charset="0"/>
                        </a:rPr>
                        <a:t>2</a:t>
                      </a:r>
                      <a:r>
                        <a:rPr lang="en-GB" sz="1100" kern="100" dirty="0">
                          <a:effectLst/>
                          <a:latin typeface="Times New Roman" panose="02020603050405020304" pitchFamily="18" charset="0"/>
                          <a:cs typeface="Times New Roman" panose="02020603050405020304" pitchFamily="18" charset="0"/>
                        </a:rPr>
                        <a:t>.0</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b="1" kern="100" dirty="0">
                          <a:effectLst/>
                          <a:latin typeface="Times New Roman" panose="02020603050405020304" pitchFamily="18" charset="0"/>
                          <a:ea typeface="宋体" panose="02010600030101010101" pitchFamily="2" charset="-122"/>
                          <a:cs typeface="Times New Roman" panose="02020603050405020304" pitchFamily="18" charset="0"/>
                        </a:rPr>
                        <a:t>200MeV</a:t>
                      </a:r>
                    </a:p>
                  </a:txBody>
                  <a:tcPr marL="68580" marR="68580" marT="0" marB="0" anchor="ctr"/>
                </a:tc>
                <a:tc>
                  <a:txBody>
                    <a:bodyPr/>
                    <a:lstStyle/>
                    <a:p>
                      <a:pPr algn="ctr">
                        <a:spcAft>
                          <a:spcPts val="0"/>
                        </a:spcAft>
                      </a:pPr>
                      <a:r>
                        <a:rPr lang="en-US" altLang="zh-CN" sz="1100" b="1" kern="100" dirty="0">
                          <a:effectLst/>
                          <a:latin typeface="Times New Roman" panose="02020603050405020304" pitchFamily="18" charset="0"/>
                          <a:ea typeface="宋体" panose="02010600030101010101" pitchFamily="2" charset="-122"/>
                          <a:cs typeface="Times New Roman" panose="02020603050405020304" pitchFamily="18" charset="0"/>
                        </a:rPr>
                        <a:t>500MeV</a:t>
                      </a:r>
                      <a:endParaRPr lang="en-US" sz="11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SG" sz="1100" b="1" kern="100" dirty="0">
                          <a:effectLst/>
                          <a:latin typeface="Times New Roman" panose="02020603050405020304" pitchFamily="18" charset="0"/>
                          <a:ea typeface="宋体" panose="02010600030101010101" pitchFamily="2" charset="-122"/>
                          <a:cs typeface="Times New Roman" panose="02020603050405020304" pitchFamily="18" charset="0"/>
                        </a:rPr>
                        <a:t>1.2GeV</a:t>
                      </a:r>
                      <a:endParaRPr lang="zh-SG" altLang="en-US" sz="1100" dirty="0"/>
                    </a:p>
                  </a:txBody>
                  <a:tcPr marL="68580" marR="68580" marT="0" marB="0" anchor="ctr"/>
                </a:tc>
                <a:extLst>
                  <a:ext uri="{0D108BD9-81ED-4DB2-BD59-A6C34878D82A}">
                    <a16:rowId xmlns:a16="http://schemas.microsoft.com/office/drawing/2014/main" xmlns="" val="10000"/>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Circumference (m)</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3">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100.3</a:t>
                      </a:r>
                    </a:p>
                  </a:txBody>
                  <a:tcPr marL="68580" marR="68580" marT="0" marB="0"/>
                </a:tc>
                <a:tc hMerge="1">
                  <a:txBody>
                    <a:bodyPr/>
                    <a:lstStyle/>
                    <a:p>
                      <a:endParaRPr lang="zh-SG" altLang="en-US"/>
                    </a:p>
                  </a:txBody>
                  <a:tcPr/>
                </a:tc>
                <a:tc hMerge="1">
                  <a:txBody>
                    <a:bodyPr/>
                    <a:lstStyle/>
                    <a:p>
                      <a:endParaRPr lang="zh-SG"/>
                    </a:p>
                  </a:txBody>
                  <a:tcPr marL="68580" marR="68580" marT="0" marB="0"/>
                </a:tc>
                <a:extLst>
                  <a:ext uri="{0D108BD9-81ED-4DB2-BD59-A6C34878D82A}">
                    <a16:rowId xmlns:a16="http://schemas.microsoft.com/office/drawing/2014/main" xmlns="" val="10001"/>
                  </a:ext>
                </a:extLst>
              </a:tr>
              <a:tr h="204107">
                <a:tc>
                  <a:txBody>
                    <a:bodyPr/>
                    <a:lstStyle/>
                    <a:p>
                      <a:pPr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Number of bunches</a:t>
                      </a:r>
                    </a:p>
                  </a:txBody>
                  <a:tcPr marL="68580" marR="68580" marT="0" marB="0"/>
                </a:tc>
                <a:tc gridSpan="3">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 ~ 4</a:t>
                      </a:r>
                    </a:p>
                  </a:txBody>
                  <a:tcPr marL="68580" marR="68580" marT="0" marB="0"/>
                </a:tc>
                <a:tc hMerge="1">
                  <a:txBody>
                    <a:bodyPr/>
                    <a:lstStyle/>
                    <a:p>
                      <a:pPr algn="ctr">
                        <a:spcAft>
                          <a:spcPts val="0"/>
                        </a:spcAft>
                      </a:pPr>
                      <a:endParaRPr lang="en-US"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endParaRPr lang="zh-SG" altLang="en-US" sz="1000" dirty="0"/>
                    </a:p>
                  </a:txBody>
                  <a:tcPr marL="68580" marR="68580" marT="0" marB="0"/>
                </a:tc>
                <a:extLst>
                  <a:ext uri="{0D108BD9-81ED-4DB2-BD59-A6C34878D82A}">
                    <a16:rowId xmlns:a16="http://schemas.microsoft.com/office/drawing/2014/main" xmlns="" val="10003"/>
                  </a:ext>
                </a:extLst>
              </a:tr>
              <a:tr h="204107">
                <a:tc>
                  <a:txBody>
                    <a:bodyPr/>
                    <a:lstStyle/>
                    <a:p>
                      <a:pPr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Bunch charge (</a:t>
                      </a:r>
                      <a:r>
                        <a:rPr lang="en-US" sz="1100" kern="100" dirty="0" err="1">
                          <a:effectLst/>
                          <a:latin typeface="Times New Roman" panose="02020603050405020304" pitchFamily="18" charset="0"/>
                          <a:ea typeface="宋体" panose="02010600030101010101" pitchFamily="2" charset="-122"/>
                          <a:cs typeface="Times New Roman" panose="02020603050405020304" pitchFamily="18" charset="0"/>
                        </a:rPr>
                        <a:t>nC</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0.001~ 1.0</a:t>
                      </a: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0.1~2</a:t>
                      </a:r>
                    </a:p>
                  </a:txBody>
                  <a:tcPr marL="68580" marR="68580" marT="0" marB="0"/>
                </a:tc>
                <a:tc>
                  <a:txBody>
                    <a:bodyPr/>
                    <a:lstStyle/>
                    <a:p>
                      <a:pPr algn="ctr"/>
                      <a:r>
                        <a:rPr lang="en-US" altLang="zh-SG" sz="1100" dirty="0"/>
                        <a:t>1~ 2</a:t>
                      </a:r>
                      <a:endParaRPr lang="zh-SG" altLang="en-US" sz="1100" dirty="0"/>
                    </a:p>
                  </a:txBody>
                  <a:tcPr marL="68580" marR="68580" marT="0" marB="0"/>
                </a:tc>
                <a:extLst>
                  <a:ext uri="{0D108BD9-81ED-4DB2-BD59-A6C34878D82A}">
                    <a16:rowId xmlns:a16="http://schemas.microsoft.com/office/drawing/2014/main" xmlns="" val="10004"/>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Bending radius (m)</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3">
                  <a:txBody>
                    <a:bodyPr/>
                    <a:lstStyle/>
                    <a:p>
                      <a:pPr algn="ctr">
                        <a:spcAft>
                          <a:spcPts val="0"/>
                        </a:spcAft>
                      </a:pPr>
                      <a:r>
                        <a:rPr lang="en-US" sz="1100" kern="100" dirty="0">
                          <a:effectLst/>
                          <a:latin typeface="Times New Roman" panose="02020603050405020304" pitchFamily="18" charset="0"/>
                          <a:ea typeface="+mn-ea"/>
                          <a:cs typeface="Times New Roman" panose="02020603050405020304" pitchFamily="18" charset="0"/>
                        </a:rPr>
                        <a:t>2.65</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endParaRPr lang="zh-SG" altLang="en-US" sz="1000" dirty="0"/>
                    </a:p>
                  </a:txBody>
                  <a:tcPr marL="68580" marR="68580" marT="0" marB="0"/>
                </a:tc>
                <a:extLst>
                  <a:ext uri="{0D108BD9-81ED-4DB2-BD59-A6C34878D82A}">
                    <a16:rowId xmlns:a16="http://schemas.microsoft.com/office/drawing/2014/main" xmlns="" val="10005"/>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Dipole strength B</a:t>
                      </a:r>
                      <a:r>
                        <a:rPr lang="en-GB" sz="1100" kern="100" baseline="-25000" dirty="0">
                          <a:effectLst/>
                          <a:latin typeface="Times New Roman" panose="02020603050405020304" pitchFamily="18" charset="0"/>
                          <a:cs typeface="Times New Roman" panose="02020603050405020304" pitchFamily="18" charset="0"/>
                        </a:rPr>
                        <a:t>0</a:t>
                      </a:r>
                      <a:r>
                        <a:rPr lang="en-GB" sz="1100" kern="100" dirty="0">
                          <a:effectLst/>
                          <a:latin typeface="Times New Roman" panose="02020603050405020304" pitchFamily="18" charset="0"/>
                          <a:cs typeface="Times New Roman" panose="02020603050405020304" pitchFamily="18" charset="0"/>
                        </a:rPr>
                        <a:t> (T)</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1100" kern="100" dirty="0">
                          <a:effectLst/>
                          <a:latin typeface="Times New Roman" panose="02020603050405020304" pitchFamily="18" charset="0"/>
                          <a:ea typeface="宋体" panose="02010600030101010101" pitchFamily="2" charset="-122"/>
                          <a:cs typeface="Times New Roman" panose="02020603050405020304" pitchFamily="18" charset="0"/>
                        </a:rPr>
                        <a:t>0.2517</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0.629</a:t>
                      </a:r>
                    </a:p>
                  </a:txBody>
                  <a:tcPr marL="68580" marR="68580" marT="0" marB="0"/>
                </a:tc>
                <a:tc>
                  <a:txBody>
                    <a:bodyPr/>
                    <a:lstStyle/>
                    <a:p>
                      <a:pPr algn="ctr"/>
                      <a:r>
                        <a:rPr lang="en-US" altLang="zh-SG" sz="1100" dirty="0"/>
                        <a:t>1.51</a:t>
                      </a:r>
                      <a:endParaRPr lang="zh-SG" altLang="en-US" sz="1100" dirty="0"/>
                    </a:p>
                  </a:txBody>
                  <a:tcPr marL="68580" marR="68580" marT="0" marB="0"/>
                </a:tc>
                <a:extLst>
                  <a:ext uri="{0D108BD9-81ED-4DB2-BD59-A6C34878D82A}">
                    <a16:rowId xmlns:a16="http://schemas.microsoft.com/office/drawing/2014/main" xmlns="" val="10006"/>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U</a:t>
                      </a:r>
                      <a:r>
                        <a:rPr lang="en-GB" sz="1100" kern="100" baseline="-25000" dirty="0">
                          <a:effectLst/>
                          <a:latin typeface="Times New Roman" panose="02020603050405020304" pitchFamily="18" charset="0"/>
                          <a:cs typeface="Times New Roman" panose="02020603050405020304" pitchFamily="18" charset="0"/>
                        </a:rPr>
                        <a:t>0</a:t>
                      </a:r>
                      <a:r>
                        <a:rPr lang="en-GB" sz="1100" kern="100" dirty="0">
                          <a:effectLst/>
                          <a:latin typeface="Times New Roman" panose="02020603050405020304" pitchFamily="18" charset="0"/>
                          <a:cs typeface="Times New Roman" panose="02020603050405020304" pitchFamily="18" charset="0"/>
                        </a:rPr>
                        <a:t> (</a:t>
                      </a:r>
                      <a:r>
                        <a:rPr lang="en-GB" sz="1100" kern="100" dirty="0" err="1">
                          <a:effectLst/>
                          <a:latin typeface="Times New Roman" panose="02020603050405020304" pitchFamily="18" charset="0"/>
                          <a:cs typeface="Times New Roman" panose="02020603050405020304" pitchFamily="18" charset="0"/>
                        </a:rPr>
                        <a:t>kev</a:t>
                      </a:r>
                      <a:r>
                        <a:rPr lang="en-GB" sz="1100" kern="100" dirty="0">
                          <a:effectLst/>
                          <a:latin typeface="Times New Roman" panose="02020603050405020304" pitchFamily="18" charset="0"/>
                          <a:cs typeface="Times New Roman" panose="02020603050405020304" pitchFamily="18" charset="0"/>
                        </a:rPr>
                        <a:t>/turn)</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mn-ea"/>
                          <a:cs typeface="Times New Roman" panose="02020603050405020304" pitchFamily="18" charset="0"/>
                        </a:rPr>
                        <a:t>0.053</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2.09</a:t>
                      </a:r>
                    </a:p>
                  </a:txBody>
                  <a:tcPr marL="68580" marR="68580" marT="0" marB="0"/>
                </a:tc>
                <a:tc>
                  <a:txBody>
                    <a:bodyPr/>
                    <a:lstStyle/>
                    <a:p>
                      <a:pPr algn="ctr"/>
                      <a:r>
                        <a:rPr lang="en-US" altLang="zh-SG" sz="1100" dirty="0"/>
                        <a:t>69.3</a:t>
                      </a:r>
                      <a:endParaRPr lang="zh-SG" altLang="en-US" sz="1100" dirty="0"/>
                    </a:p>
                  </a:txBody>
                  <a:tcPr marL="68580" marR="68580" marT="0" marB="0"/>
                </a:tc>
                <a:extLst>
                  <a:ext uri="{0D108BD9-81ED-4DB2-BD59-A6C34878D82A}">
                    <a16:rowId xmlns:a16="http://schemas.microsoft.com/office/drawing/2014/main" xmlns="" val="10008"/>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Damping time x/y/z (s)</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cs typeface="Times New Roman" panose="02020603050405020304" pitchFamily="18" charset="0"/>
                        </a:rPr>
                        <a:t>2.4</a:t>
                      </a:r>
                      <a:r>
                        <a:rPr lang="en-GB" sz="1100" kern="100" dirty="0">
                          <a:effectLst/>
                          <a:latin typeface="Times New Roman" panose="02020603050405020304" pitchFamily="18" charset="0"/>
                          <a:cs typeface="Times New Roman" panose="02020603050405020304" pitchFamily="18" charset="0"/>
                        </a:rPr>
                        <a:t>/</a:t>
                      </a:r>
                      <a:r>
                        <a:rPr lang="en-US" sz="1100" kern="100" dirty="0">
                          <a:effectLst/>
                          <a:latin typeface="Times New Roman" panose="02020603050405020304" pitchFamily="18" charset="0"/>
                          <a:cs typeface="Times New Roman" panose="02020603050405020304" pitchFamily="18" charset="0"/>
                        </a:rPr>
                        <a:t>2.4</a:t>
                      </a:r>
                      <a:r>
                        <a:rPr lang="en-GB" sz="1100" kern="100" dirty="0">
                          <a:effectLst/>
                          <a:latin typeface="Times New Roman" panose="02020603050405020304" pitchFamily="18" charset="0"/>
                          <a:cs typeface="Times New Roman" panose="02020603050405020304" pitchFamily="18" charset="0"/>
                        </a:rPr>
                        <a:t>/</a:t>
                      </a:r>
                      <a:r>
                        <a:rPr lang="en-US" sz="1100" kern="100" dirty="0">
                          <a:effectLst/>
                          <a:latin typeface="Times New Roman" panose="02020603050405020304" pitchFamily="18" charset="0"/>
                          <a:cs typeface="Times New Roman" panose="02020603050405020304" pitchFamily="18" charset="0"/>
                        </a:rPr>
                        <a:t>1.2</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0.157/0.157/0.079</a:t>
                      </a:r>
                    </a:p>
                  </a:txBody>
                  <a:tcPr marL="68580" marR="68580" marT="0" marB="0"/>
                </a:tc>
                <a:tc>
                  <a:txBody>
                    <a:bodyPr/>
                    <a:lstStyle/>
                    <a:p>
                      <a:r>
                        <a:rPr lang="en-US" altLang="zh-SG" sz="1100" dirty="0"/>
                        <a:t>0.011/0.011/0.0056</a:t>
                      </a:r>
                      <a:endParaRPr lang="zh-SG" altLang="en-US" sz="1100" dirty="0"/>
                    </a:p>
                  </a:txBody>
                  <a:tcPr marL="68580" marR="68580" marT="0" marB="0"/>
                </a:tc>
                <a:extLst>
                  <a:ext uri="{0D108BD9-81ED-4DB2-BD59-A6C34878D82A}">
                    <a16:rowId xmlns:a16="http://schemas.microsoft.com/office/drawing/2014/main" xmlns="" val="10009"/>
                  </a:ext>
                </a:extLst>
              </a:tr>
              <a:tr h="204107">
                <a:tc>
                  <a:txBody>
                    <a:bodyPr/>
                    <a:lstStyle/>
                    <a:p>
                      <a:pPr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Injection time (min)</a:t>
                      </a: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83 (positron)</a:t>
                      </a: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0.3 (electron)</a:t>
                      </a:r>
                    </a:p>
                  </a:txBody>
                  <a:tcPr marL="68580" marR="68580" marT="0" marB="0"/>
                </a:tc>
                <a:tc>
                  <a:txBody>
                    <a:bodyPr/>
                    <a:lstStyle/>
                    <a:p>
                      <a:endParaRPr lang="zh-SG" altLang="en-US" sz="1100" dirty="0"/>
                    </a:p>
                  </a:txBody>
                  <a:tcPr marL="68580" marR="68580" marT="0" marB="0"/>
                </a:tc>
                <a:extLst>
                  <a:ext uri="{0D108BD9-81ED-4DB2-BD59-A6C34878D82A}">
                    <a16:rowId xmlns:a16="http://schemas.microsoft.com/office/drawing/2014/main" xmlns="" val="545092973"/>
                  </a:ext>
                </a:extLst>
              </a:tr>
              <a:tr h="204107">
                <a:tc>
                  <a:txBody>
                    <a:bodyPr/>
                    <a:lstStyle/>
                    <a:p>
                      <a:pPr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Polarization build-up time (h)</a:t>
                      </a: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9421</a:t>
                      </a: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96.5</a:t>
                      </a:r>
                    </a:p>
                  </a:txBody>
                  <a:tcPr marL="68580" marR="68580" marT="0" marB="0"/>
                </a:tc>
                <a:tc>
                  <a:txBody>
                    <a:bodyPr/>
                    <a:lstStyle/>
                    <a:p>
                      <a:pPr algn="ctr"/>
                      <a:r>
                        <a:rPr lang="en-US" altLang="zh-SG" sz="1100" dirty="0"/>
                        <a:t>1.21</a:t>
                      </a:r>
                      <a:endParaRPr lang="zh-SG" altLang="en-US" sz="1100" dirty="0"/>
                    </a:p>
                  </a:txBody>
                  <a:tcPr marL="68580" marR="68580" marT="0" marB="0"/>
                </a:tc>
                <a:extLst>
                  <a:ext uri="{0D108BD9-81ED-4DB2-BD59-A6C34878D82A}">
                    <a16:rowId xmlns:a16="http://schemas.microsoft.com/office/drawing/2014/main" xmlns="" val="10010"/>
                  </a:ext>
                </a:extLst>
              </a:tr>
              <a:tr h="204107">
                <a:tc>
                  <a:txBody>
                    <a:bodyPr/>
                    <a:lstStyle/>
                    <a:p>
                      <a:pPr algn="just">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Momentum compaction</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3">
                  <a:txBody>
                    <a:bodyPr/>
                    <a:lstStyle/>
                    <a:p>
                      <a:pPr algn="ctr">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0.04</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endParaRPr lang="zh-SG" altLang="en-US"/>
                    </a:p>
                  </a:txBody>
                  <a:tcPr/>
                </a:tc>
                <a:tc hMerge="1">
                  <a:txBody>
                    <a:bodyPr/>
                    <a:lstStyle/>
                    <a:p>
                      <a:endParaRPr lang="zh-SG"/>
                    </a:p>
                  </a:txBody>
                  <a:tcPr marL="68580" marR="68580" marT="0" marB="0"/>
                </a:tc>
                <a:extLst>
                  <a:ext uri="{0D108BD9-81ED-4DB2-BD59-A6C34878D82A}">
                    <a16:rowId xmlns:a16="http://schemas.microsoft.com/office/drawing/2014/main" xmlns="" val="10011"/>
                  </a:ext>
                </a:extLst>
              </a:tr>
              <a:tr h="204107">
                <a:tc>
                  <a:txBody>
                    <a:bodyPr/>
                    <a:lstStyle/>
                    <a:p>
                      <a:pPr algn="just">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Storage time (s)</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&gt;8</a:t>
                      </a:r>
                    </a:p>
                  </a:txBody>
                  <a:tcPr marL="68580" marR="68580" marT="0" marB="0"/>
                </a:tc>
                <a:tc>
                  <a:txBody>
                    <a:bodyPr/>
                    <a:lstStyle/>
                    <a:p>
                      <a:pPr algn="ctr">
                        <a:spcAft>
                          <a:spcPts val="0"/>
                        </a:spcAft>
                      </a:pPr>
                      <a:r>
                        <a:rPr lang="en-US" sz="11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&gt;0.6</a:t>
                      </a:r>
                    </a:p>
                  </a:txBody>
                  <a:tcPr marL="68580" marR="68580" marT="0" marB="0"/>
                </a:tc>
                <a:tc>
                  <a:txBody>
                    <a:bodyPr/>
                    <a:lstStyle/>
                    <a:p>
                      <a:pPr algn="ctr">
                        <a:spcAft>
                          <a:spcPts val="0"/>
                        </a:spcAft>
                      </a:pPr>
                      <a:r>
                        <a:rPr lang="en-US" sz="11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&gt;0.04</a:t>
                      </a:r>
                    </a:p>
                  </a:txBody>
                  <a:tcPr marL="68580" marR="68580" marT="0" marB="0"/>
                </a:tc>
                <a:extLst>
                  <a:ext uri="{0D108BD9-81ED-4DB2-BD59-A6C34878D82A}">
                    <a16:rowId xmlns:a16="http://schemas.microsoft.com/office/drawing/2014/main" xmlns="" val="10012"/>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dirty="0">
                          <a:effectLst/>
                          <a:latin typeface="Times New Roman" panose="02020603050405020304" pitchFamily="18" charset="0"/>
                          <a:cs typeface="Times New Roman" panose="02020603050405020304" pitchFamily="18" charset="0"/>
                        </a:rPr>
                        <a:t>0</a:t>
                      </a:r>
                      <a:r>
                        <a:rPr lang="en-GB" sz="1100" kern="100" dirty="0">
                          <a:effectLst/>
                          <a:latin typeface="Times New Roman" panose="02020603050405020304" pitchFamily="18" charset="0"/>
                          <a:cs typeface="Times New Roman" panose="02020603050405020304" pitchFamily="18" charset="0"/>
                        </a:rPr>
                        <a:t> (%)</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0.</a:t>
                      </a:r>
                      <a:r>
                        <a:rPr lang="en-US" sz="1100" kern="100" dirty="0">
                          <a:effectLst/>
                          <a:latin typeface="Times New Roman" panose="02020603050405020304" pitchFamily="18" charset="0"/>
                          <a:cs typeface="Times New Roman" panose="02020603050405020304" pitchFamily="18" charset="0"/>
                        </a:rPr>
                        <a:t>011</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0.027</a:t>
                      </a:r>
                    </a:p>
                  </a:txBody>
                  <a:tcPr marL="68580" marR="68580" marT="0" marB="0"/>
                </a:tc>
                <a:tc>
                  <a:txBody>
                    <a:bodyPr/>
                    <a:lstStyle/>
                    <a:p>
                      <a:pPr algn="ctr"/>
                      <a:r>
                        <a:rPr lang="en-US" altLang="zh-SG" sz="1100" dirty="0"/>
                        <a:t>0.064</a:t>
                      </a:r>
                      <a:endParaRPr lang="zh-SG" altLang="en-US" sz="1100" dirty="0"/>
                    </a:p>
                  </a:txBody>
                  <a:tcPr marL="68580" marR="68580" marT="0" marB="0"/>
                </a:tc>
                <a:extLst>
                  <a:ext uri="{0D108BD9-81ED-4DB2-BD59-A6C34878D82A}">
                    <a16:rowId xmlns:a16="http://schemas.microsoft.com/office/drawing/2014/main" xmlns="" val="10013"/>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dirty="0">
                          <a:effectLst/>
                          <a:latin typeface="Times New Roman" panose="02020603050405020304" pitchFamily="18" charset="0"/>
                          <a:cs typeface="Times New Roman" panose="02020603050405020304" pitchFamily="18" charset="0"/>
                        </a:rPr>
                        <a:t>0</a:t>
                      </a:r>
                      <a:r>
                        <a:rPr lang="en-GB" sz="1100" kern="100" dirty="0">
                          <a:effectLst/>
                          <a:latin typeface="Times New Roman" panose="02020603050405020304" pitchFamily="18" charset="0"/>
                          <a:cs typeface="Times New Roman" panose="02020603050405020304" pitchFamily="18" charset="0"/>
                        </a:rPr>
                        <a:t> (</a:t>
                      </a:r>
                      <a:r>
                        <a:rPr lang="en-GB" sz="1100" kern="100" dirty="0" err="1">
                          <a:effectLst/>
                          <a:latin typeface="Times New Roman" panose="02020603050405020304" pitchFamily="18" charset="0"/>
                          <a:cs typeface="Times New Roman" panose="02020603050405020304" pitchFamily="18" charset="0"/>
                        </a:rPr>
                        <a:t>mm.mrad</a:t>
                      </a:r>
                      <a:r>
                        <a:rPr lang="en-GB" sz="1100" kern="100" dirty="0">
                          <a:effectLst/>
                          <a:latin typeface="Times New Roman" panose="02020603050405020304" pitchFamily="18" charset="0"/>
                          <a:cs typeface="Times New Roman" panose="02020603050405020304" pitchFamily="18" charset="0"/>
                        </a:rPr>
                        <a:t>)</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2.147</a:t>
                      </a: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33.6</a:t>
                      </a:r>
                    </a:p>
                  </a:txBody>
                  <a:tcPr marL="68580" marR="68580" marT="0" marB="0"/>
                </a:tc>
                <a:tc>
                  <a:txBody>
                    <a:bodyPr/>
                    <a:lstStyle/>
                    <a:p>
                      <a:pPr algn="ctr"/>
                      <a:r>
                        <a:rPr lang="en-US" altLang="zh-SG" sz="1100" dirty="0"/>
                        <a:t>463.8</a:t>
                      </a:r>
                      <a:endParaRPr lang="zh-SG" altLang="en-US" sz="1100" dirty="0"/>
                    </a:p>
                  </a:txBody>
                  <a:tcPr marL="68580" marR="68580" marT="0" marB="0"/>
                </a:tc>
                <a:extLst>
                  <a:ext uri="{0D108BD9-81ED-4DB2-BD59-A6C34878D82A}">
                    <a16:rowId xmlns:a16="http://schemas.microsoft.com/office/drawing/2014/main" xmlns="" val="10014"/>
                  </a:ext>
                </a:extLst>
              </a:tr>
              <a:tr h="204107">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GB" altLang="zh-SG" sz="1100" kern="100" dirty="0">
                          <a:effectLst/>
                          <a:latin typeface="Times New Roman" panose="02020603050405020304" pitchFamily="18" charset="0"/>
                          <a:cs typeface="Times New Roman" panose="02020603050405020304" pitchFamily="18" charset="0"/>
                          <a:sym typeface="Symbol" panose="05050102010706020507" pitchFamily="18" charset="2"/>
                        </a:rPr>
                        <a:t></a:t>
                      </a:r>
                      <a:r>
                        <a:rPr lang="en-GB" altLang="zh-SG" sz="1100" kern="100" baseline="-25000" dirty="0">
                          <a:effectLst/>
                          <a:latin typeface="Times New Roman" panose="02020603050405020304" pitchFamily="18" charset="0"/>
                          <a:cs typeface="Times New Roman" panose="02020603050405020304" pitchFamily="18" charset="0"/>
                        </a:rPr>
                        <a:t>0</a:t>
                      </a:r>
                      <a:r>
                        <a:rPr lang="en-GB" altLang="zh-SG" sz="1100" kern="100" dirty="0">
                          <a:effectLst/>
                          <a:latin typeface="Times New Roman" panose="02020603050405020304" pitchFamily="18" charset="0"/>
                          <a:cs typeface="Times New Roman" panose="02020603050405020304" pitchFamily="18" charset="0"/>
                        </a:rPr>
                        <a:t> (nm)</a:t>
                      </a:r>
                      <a:endParaRPr lang="en-US" altLang="zh-SG"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5.49</a:t>
                      </a: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34.3</a:t>
                      </a:r>
                    </a:p>
                  </a:txBody>
                  <a:tcPr marL="68580" marR="68580" marT="0" marB="0"/>
                </a:tc>
                <a:tc>
                  <a:txBody>
                    <a:bodyPr/>
                    <a:lstStyle/>
                    <a:p>
                      <a:pPr algn="ctr"/>
                      <a:r>
                        <a:rPr lang="en-US" altLang="zh-SG" sz="1100" dirty="0"/>
                        <a:t>197.5</a:t>
                      </a:r>
                      <a:endParaRPr lang="zh-SG" altLang="en-US" sz="1100" dirty="0"/>
                    </a:p>
                  </a:txBody>
                  <a:tcPr marL="68580" marR="68580" marT="0" marB="0"/>
                </a:tc>
                <a:extLst>
                  <a:ext uri="{0D108BD9-81ED-4DB2-BD59-A6C34878D82A}">
                    <a16:rowId xmlns:a16="http://schemas.microsoft.com/office/drawing/2014/main" xmlns="" val="10015"/>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injection </a:t>
                      </a:r>
                      <a:r>
                        <a:rPr lang="en-GB" sz="1100" kern="100" dirty="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dirty="0">
                          <a:effectLst/>
                          <a:latin typeface="Times New Roman" panose="02020603050405020304" pitchFamily="18" charset="0"/>
                          <a:cs typeface="Times New Roman" panose="02020603050405020304" pitchFamily="18" charset="0"/>
                        </a:rPr>
                        <a:t>z</a:t>
                      </a:r>
                      <a:r>
                        <a:rPr lang="en-GB" sz="1100" kern="100" dirty="0">
                          <a:effectLst/>
                          <a:latin typeface="Times New Roman" panose="02020603050405020304" pitchFamily="18" charset="0"/>
                          <a:cs typeface="Times New Roman" panose="02020603050405020304" pitchFamily="18" charset="0"/>
                        </a:rPr>
                        <a:t> (um)</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2000</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5</a:t>
                      </a:r>
                    </a:p>
                  </a:txBody>
                  <a:tcPr marL="68580" marR="68580" marT="0" marB="0"/>
                </a:tc>
                <a:tc>
                  <a:txBody>
                    <a:bodyPr/>
                    <a:lstStyle/>
                    <a:p>
                      <a:endParaRPr lang="zh-SG" altLang="en-US" sz="1100" dirty="0"/>
                    </a:p>
                  </a:txBody>
                  <a:tcPr marL="68580" marR="68580" marT="0" marB="0"/>
                </a:tc>
                <a:extLst>
                  <a:ext uri="{0D108BD9-81ED-4DB2-BD59-A6C34878D82A}">
                    <a16:rowId xmlns:a16="http://schemas.microsoft.com/office/drawing/2014/main" xmlns="" val="10016"/>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Natural </a:t>
                      </a:r>
                      <a:r>
                        <a:rPr lang="en-GB" sz="1100" kern="100" dirty="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dirty="0">
                          <a:effectLst/>
                          <a:latin typeface="Times New Roman" panose="02020603050405020304" pitchFamily="18" charset="0"/>
                          <a:cs typeface="Times New Roman" panose="02020603050405020304" pitchFamily="18" charset="0"/>
                        </a:rPr>
                        <a:t>z</a:t>
                      </a:r>
                      <a:r>
                        <a:rPr lang="en-GB" sz="1100" kern="100" dirty="0">
                          <a:effectLst/>
                          <a:latin typeface="Times New Roman" panose="02020603050405020304" pitchFamily="18" charset="0"/>
                          <a:cs typeface="Times New Roman" panose="02020603050405020304" pitchFamily="18" charset="0"/>
                        </a:rPr>
                        <a:t> (mm)</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solidFill>
                            <a:schemeClr val="tx1"/>
                          </a:solidFill>
                          <a:effectLst/>
                          <a:latin typeface="Times New Roman" panose="02020603050405020304" pitchFamily="18" charset="0"/>
                          <a:ea typeface="+mn-ea"/>
                          <a:cs typeface="Times New Roman" panose="02020603050405020304" pitchFamily="18" charset="0"/>
                        </a:rPr>
                        <a:t>0.6</a:t>
                      </a:r>
                      <a:endParaRPr lang="en-US" sz="11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2.05</a:t>
                      </a:r>
                    </a:p>
                  </a:txBody>
                  <a:tcPr marL="68580" marR="68580" marT="0" marB="0"/>
                </a:tc>
                <a:tc>
                  <a:txBody>
                    <a:bodyPr/>
                    <a:lstStyle/>
                    <a:p>
                      <a:pPr algn="ctr"/>
                      <a:r>
                        <a:rPr lang="en-US" altLang="zh-SG" sz="1100" dirty="0"/>
                        <a:t>7.27</a:t>
                      </a:r>
                      <a:endParaRPr lang="zh-SG" altLang="en-US" sz="1100" dirty="0"/>
                    </a:p>
                  </a:txBody>
                  <a:tcPr marL="68580" marR="68580" marT="0" marB="0"/>
                </a:tc>
                <a:extLst>
                  <a:ext uri="{0D108BD9-81ED-4DB2-BD59-A6C34878D82A}">
                    <a16:rowId xmlns:a16="http://schemas.microsoft.com/office/drawing/2014/main" xmlns="" val="10017"/>
                  </a:ext>
                </a:extLst>
              </a:tr>
              <a:tr h="0">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dirty="0" err="1">
                          <a:effectLst/>
                          <a:latin typeface="Times New Roman" panose="02020603050405020304" pitchFamily="18" charset="0"/>
                          <a:cs typeface="Times New Roman" panose="02020603050405020304" pitchFamily="18" charset="0"/>
                        </a:rPr>
                        <a:t>inj</a:t>
                      </a:r>
                      <a:r>
                        <a:rPr lang="en-GB" sz="1100" kern="100" dirty="0">
                          <a:effectLst/>
                          <a:latin typeface="Times New Roman" panose="02020603050405020304" pitchFamily="18" charset="0"/>
                          <a:cs typeface="Times New Roman" panose="02020603050405020304" pitchFamily="18" charset="0"/>
                        </a:rPr>
                        <a:t> (</a:t>
                      </a:r>
                      <a:r>
                        <a:rPr lang="en-GB" sz="1100" kern="100" dirty="0" err="1">
                          <a:effectLst/>
                          <a:latin typeface="Times New Roman" panose="02020603050405020304" pitchFamily="18" charset="0"/>
                          <a:cs typeface="Times New Roman" panose="02020603050405020304" pitchFamily="18" charset="0"/>
                        </a:rPr>
                        <a:t>mm.mrad</a:t>
                      </a:r>
                      <a:r>
                        <a:rPr lang="en-GB" sz="1100" kern="100" dirty="0">
                          <a:effectLst/>
                          <a:latin typeface="Times New Roman" panose="02020603050405020304" pitchFamily="18" charset="0"/>
                          <a:cs typeface="Times New Roman" panose="02020603050405020304" pitchFamily="18" charset="0"/>
                        </a:rPr>
                        <a:t>)</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2500</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altLang="zh-SG" sz="1100" dirty="0">
                          <a:latin typeface="Times New Roman" panose="02020603050405020304" pitchFamily="18" charset="0"/>
                          <a:cs typeface="Times New Roman" panose="02020603050405020304" pitchFamily="18" charset="0"/>
                        </a:rPr>
                        <a:t>10</a:t>
                      </a:r>
                      <a:endParaRPr lang="zh-SG" altLang="en-US" sz="1100" dirty="0">
                        <a:latin typeface="Times New Roman" panose="02020603050405020304" pitchFamily="18" charset="0"/>
                        <a:cs typeface="Times New Roman" panose="02020603050405020304" pitchFamily="18" charset="0"/>
                      </a:endParaRPr>
                    </a:p>
                  </a:txBody>
                  <a:tcPr marL="68580" marR="68580" marT="0" marB="0"/>
                </a:tc>
                <a:tc>
                  <a:txBody>
                    <a:bodyPr/>
                    <a:lstStyle/>
                    <a:p>
                      <a:endParaRPr lang="zh-SG" sz="1100" dirty="0">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18"/>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dirty="0" err="1">
                          <a:effectLst/>
                          <a:latin typeface="Times New Roman" panose="02020603050405020304" pitchFamily="18" charset="0"/>
                          <a:cs typeface="Times New Roman" panose="02020603050405020304" pitchFamily="18" charset="0"/>
                        </a:rPr>
                        <a:t>ext</a:t>
                      </a:r>
                      <a:r>
                        <a:rPr lang="en-GB" sz="1100" kern="100" baseline="-25000" dirty="0">
                          <a:effectLst/>
                          <a:latin typeface="Times New Roman" panose="02020603050405020304" pitchFamily="18" charset="0"/>
                          <a:cs typeface="Times New Roman" panose="02020603050405020304" pitchFamily="18" charset="0"/>
                        </a:rPr>
                        <a:t> x/y</a:t>
                      </a:r>
                      <a:r>
                        <a:rPr lang="en-GB" sz="1100" kern="100" dirty="0">
                          <a:effectLst/>
                          <a:latin typeface="Times New Roman" panose="02020603050405020304" pitchFamily="18" charset="0"/>
                          <a:cs typeface="Times New Roman" panose="02020603050405020304" pitchFamily="18" charset="0"/>
                        </a:rPr>
                        <a:t> (</a:t>
                      </a:r>
                      <a:r>
                        <a:rPr lang="en-GB" sz="1100" kern="100" dirty="0" err="1">
                          <a:effectLst/>
                          <a:latin typeface="Times New Roman" panose="02020603050405020304" pitchFamily="18" charset="0"/>
                          <a:cs typeface="Times New Roman" panose="02020603050405020304" pitchFamily="18" charset="0"/>
                        </a:rPr>
                        <a:t>mm.mrad</a:t>
                      </a:r>
                      <a:r>
                        <a:rPr lang="en-GB" sz="1100" kern="100" dirty="0">
                          <a:effectLst/>
                          <a:latin typeface="Times New Roman" panose="02020603050405020304" pitchFamily="18" charset="0"/>
                          <a:cs typeface="Times New Roman" panose="02020603050405020304" pitchFamily="18" charset="0"/>
                        </a:rPr>
                        <a:t>)</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2.2/0.2</a:t>
                      </a:r>
                    </a:p>
                  </a:txBody>
                  <a:tcPr marL="68580" marR="68580" marT="0" marB="0"/>
                </a:tc>
                <a:tc>
                  <a:txBody>
                    <a:bodyPr/>
                    <a:lstStyle/>
                    <a:p>
                      <a:pPr algn="ctr">
                        <a:spcAft>
                          <a:spcPts val="0"/>
                        </a:spcAft>
                      </a:pPr>
                      <a:r>
                        <a:rPr lang="en-US" sz="11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34/3.4</a:t>
                      </a:r>
                    </a:p>
                  </a:txBody>
                  <a:tcPr marL="68580" marR="68580" marT="0" marB="0"/>
                </a:tc>
                <a:tc>
                  <a:txBody>
                    <a:bodyPr/>
                    <a:lstStyle/>
                    <a:p>
                      <a:pPr algn="ctr"/>
                      <a:r>
                        <a:rPr lang="en-US" altLang="zh-SG" sz="1100" dirty="0"/>
                        <a:t>464/46</a:t>
                      </a:r>
                      <a:endParaRPr lang="zh-SG" altLang="en-US" sz="1100" dirty="0"/>
                    </a:p>
                  </a:txBody>
                  <a:tcPr marL="68580" marR="68580" marT="0" marB="0"/>
                </a:tc>
                <a:extLst>
                  <a:ext uri="{0D108BD9-81ED-4DB2-BD59-A6C34878D82A}">
                    <a16:rowId xmlns:a16="http://schemas.microsoft.com/office/drawing/2014/main" xmlns="" val="10019"/>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inj </a:t>
                      </a:r>
                      <a:r>
                        <a:rPr lang="en-GB" sz="1100" kern="100">
                          <a:effectLst/>
                          <a:latin typeface="Times New Roman" panose="02020603050405020304" pitchFamily="18" charset="0"/>
                          <a:cs typeface="Times New Roman" panose="02020603050405020304" pitchFamily="18" charset="0"/>
                        </a:rPr>
                        <a:t>/</a:t>
                      </a: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ext</a:t>
                      </a:r>
                      <a:r>
                        <a:rPr lang="en-GB" sz="1100" kern="100">
                          <a:effectLst/>
                          <a:latin typeface="Times New Roman" panose="02020603050405020304" pitchFamily="18" charset="0"/>
                          <a:cs typeface="Times New Roman" panose="02020603050405020304" pitchFamily="18" charset="0"/>
                        </a:rPr>
                        <a:t> (%)</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2.0 /0.01</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1/0.03</a:t>
                      </a:r>
                    </a:p>
                  </a:txBody>
                  <a:tcPr marL="68580" marR="68580" marT="0" marB="0"/>
                </a:tc>
                <a:tc>
                  <a:txBody>
                    <a:bodyPr/>
                    <a:lstStyle/>
                    <a:p>
                      <a:pPr algn="ctr"/>
                      <a:r>
                        <a:rPr lang="en-US" altLang="zh-SG" sz="1100" dirty="0"/>
                        <a:t>0.064</a:t>
                      </a:r>
                      <a:endParaRPr lang="zh-SG" altLang="en-US" sz="1100" dirty="0"/>
                    </a:p>
                  </a:txBody>
                  <a:tcPr marL="68580" marR="68580" marT="0" marB="0"/>
                </a:tc>
                <a:extLst>
                  <a:ext uri="{0D108BD9-81ED-4DB2-BD59-A6C34878D82A}">
                    <a16:rowId xmlns:a16="http://schemas.microsoft.com/office/drawing/2014/main" xmlns="" val="10020"/>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RF acceptance (%)</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3.27</a:t>
                      </a:r>
                    </a:p>
                  </a:txBody>
                  <a:tcPr marL="68580" marR="68580" marT="0" marB="0"/>
                </a:tc>
                <a:tc>
                  <a:txBody>
                    <a:bodyPr/>
                    <a:lstStyle/>
                    <a:p>
                      <a:pPr algn="ctr">
                        <a:spcAft>
                          <a:spcPts val="0"/>
                        </a:spcAft>
                      </a:pPr>
                      <a:r>
                        <a:rPr lang="en-US" sz="11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2.45</a:t>
                      </a:r>
                    </a:p>
                  </a:txBody>
                  <a:tcPr marL="68580" marR="68580" marT="0" marB="0"/>
                </a:tc>
                <a:tc>
                  <a:txBody>
                    <a:bodyPr/>
                    <a:lstStyle/>
                    <a:p>
                      <a:pPr algn="ctr"/>
                      <a:r>
                        <a:rPr lang="en-US" altLang="zh-SG" sz="1100" dirty="0"/>
                        <a:t>1.63</a:t>
                      </a:r>
                      <a:endParaRPr lang="zh-SG" altLang="en-US" sz="1100" dirty="0"/>
                    </a:p>
                  </a:txBody>
                  <a:tcPr marL="68580" marR="68580" marT="0" marB="0"/>
                </a:tc>
                <a:extLst>
                  <a:ext uri="{0D108BD9-81ED-4DB2-BD59-A6C34878D82A}">
                    <a16:rowId xmlns:a16="http://schemas.microsoft.com/office/drawing/2014/main" xmlns="" val="10021"/>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rPr>
                        <a:t>f</a:t>
                      </a:r>
                      <a:r>
                        <a:rPr lang="en-GB" sz="1100" kern="100" baseline="-25000">
                          <a:effectLst/>
                          <a:latin typeface="Times New Roman" panose="02020603050405020304" pitchFamily="18" charset="0"/>
                          <a:cs typeface="Times New Roman" panose="02020603050405020304" pitchFamily="18" charset="0"/>
                        </a:rPr>
                        <a:t>RF</a:t>
                      </a:r>
                      <a:r>
                        <a:rPr lang="en-GB" sz="1100" kern="100">
                          <a:effectLst/>
                          <a:latin typeface="Times New Roman" panose="02020603050405020304" pitchFamily="18" charset="0"/>
                          <a:cs typeface="Times New Roman" panose="02020603050405020304" pitchFamily="18" charset="0"/>
                        </a:rPr>
                        <a:t> (MHz)</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algn="ctr">
                        <a:spcAft>
                          <a:spcPts val="0"/>
                        </a:spcAft>
                      </a:pPr>
                      <a:r>
                        <a:rPr lang="en-GB" sz="1100" kern="100" dirty="0">
                          <a:effectLst/>
                          <a:latin typeface="Times New Roman" panose="02020603050405020304" pitchFamily="18" charset="0"/>
                          <a:ea typeface="宋体" panose="02010600030101010101" pitchFamily="2" charset="-122"/>
                          <a:cs typeface="Times New Roman" panose="02020603050405020304" pitchFamily="18" charset="0"/>
                        </a:rPr>
                        <a:t>500 (650)</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pPr algn="ctr">
                        <a:spcAft>
                          <a:spcPts val="0"/>
                        </a:spcAft>
                      </a:pPr>
                      <a:endParaRPr lang="en-US"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pPr algn="ctr">
                        <a:spcAft>
                          <a:spcPts val="0"/>
                        </a:spcAft>
                      </a:pPr>
                      <a:endParaRPr lang="en-US"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22"/>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V</a:t>
                      </a:r>
                      <a:r>
                        <a:rPr lang="en-GB" sz="1100" kern="100" baseline="-25000" dirty="0">
                          <a:effectLst/>
                          <a:latin typeface="Times New Roman" panose="02020603050405020304" pitchFamily="18" charset="0"/>
                          <a:cs typeface="Times New Roman" panose="02020603050405020304" pitchFamily="18" charset="0"/>
                        </a:rPr>
                        <a:t>RF</a:t>
                      </a:r>
                      <a:r>
                        <a:rPr lang="en-GB" sz="1100" kern="100" dirty="0">
                          <a:effectLst/>
                          <a:latin typeface="Times New Roman" panose="02020603050405020304" pitchFamily="18" charset="0"/>
                          <a:cs typeface="Times New Roman" panose="02020603050405020304" pitchFamily="18" charset="0"/>
                        </a:rPr>
                        <a:t> (MV)</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100" kern="100" dirty="0">
                          <a:solidFill>
                            <a:schemeClr val="tx1"/>
                          </a:solidFill>
                          <a:effectLst/>
                          <a:latin typeface="Times New Roman" panose="02020603050405020304" pitchFamily="18" charset="0"/>
                          <a:ea typeface="+mn-ea"/>
                          <a:cs typeface="Times New Roman" panose="02020603050405020304" pitchFamily="18" charset="0"/>
                        </a:rPr>
                        <a:t>2.16</a:t>
                      </a:r>
                      <a:endParaRPr lang="en-US" sz="11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1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2.97</a:t>
                      </a:r>
                    </a:p>
                  </a:txBody>
                  <a:tcPr marL="68580" marR="68580" marT="0" marB="0" anchor="ctr"/>
                </a:tc>
                <a:tc>
                  <a:txBody>
                    <a:bodyPr/>
                    <a:lstStyle/>
                    <a:p>
                      <a:pPr algn="ctr"/>
                      <a:r>
                        <a:rPr lang="en-US" altLang="zh-SG" sz="1100" dirty="0"/>
                        <a:t>3.24</a:t>
                      </a:r>
                      <a:endParaRPr lang="zh-SG" altLang="en-US" sz="1100" dirty="0"/>
                    </a:p>
                  </a:txBody>
                  <a:tcPr marL="68580" marR="68580" marT="0" marB="0" anchor="ctr"/>
                </a:tc>
                <a:extLst>
                  <a:ext uri="{0D108BD9-81ED-4DB2-BD59-A6C34878D82A}">
                    <a16:rowId xmlns:a16="http://schemas.microsoft.com/office/drawing/2014/main" xmlns="" val="10023"/>
                  </a:ext>
                </a:extLst>
              </a:tr>
              <a:tr h="204107">
                <a:tc>
                  <a:txBody>
                    <a:bodyPr/>
                    <a:lstStyle/>
                    <a:p>
                      <a:pPr algn="just">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Longitudinal tune</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1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0.105</a:t>
                      </a:r>
                    </a:p>
                  </a:txBody>
                  <a:tcPr marL="68580" marR="68580" marT="0" marB="0" anchor="ctr"/>
                </a:tc>
                <a:tc>
                  <a:txBody>
                    <a:bodyPr/>
                    <a:lstStyle/>
                    <a:p>
                      <a:pPr algn="ctr">
                        <a:spcAft>
                          <a:spcPts val="0"/>
                        </a:spcAft>
                      </a:pPr>
                      <a:r>
                        <a:rPr lang="en-US" sz="11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0.077</a:t>
                      </a:r>
                    </a:p>
                  </a:txBody>
                  <a:tcPr marL="68580" marR="68580" marT="0" marB="0" anchor="ctr"/>
                </a:tc>
                <a:tc>
                  <a:txBody>
                    <a:bodyPr/>
                    <a:lstStyle/>
                    <a:p>
                      <a:pPr algn="ctr"/>
                      <a:r>
                        <a:rPr lang="en-US" altLang="zh-SG" sz="1100" dirty="0"/>
                        <a:t>0.052</a:t>
                      </a:r>
                      <a:endParaRPr lang="zh-SG" altLang="en-US" sz="1100" dirty="0"/>
                    </a:p>
                  </a:txBody>
                  <a:tcPr marL="68580" marR="68580" marT="0" marB="0" anchor="ctr"/>
                </a:tc>
                <a:extLst>
                  <a:ext uri="{0D108BD9-81ED-4DB2-BD59-A6C34878D82A}">
                    <a16:rowId xmlns:a16="http://schemas.microsoft.com/office/drawing/2014/main" xmlns="" val="10024"/>
                  </a:ext>
                </a:extLst>
              </a:tr>
            </a:tbl>
          </a:graphicData>
        </a:graphic>
      </p:graphicFrame>
      <p:sp>
        <p:nvSpPr>
          <p:cNvPr id="3" name="标题 2">
            <a:extLst>
              <a:ext uri="{FF2B5EF4-FFF2-40B4-BE49-F238E27FC236}">
                <a16:creationId xmlns:a16="http://schemas.microsoft.com/office/drawing/2014/main" xmlns="" id="{05D64B39-7B5D-41C8-91AC-627C1D9A7F33}"/>
              </a:ext>
            </a:extLst>
          </p:cNvPr>
          <p:cNvSpPr>
            <a:spLocks noGrp="1"/>
          </p:cNvSpPr>
          <p:nvPr>
            <p:ph type="title" idx="4294967295"/>
          </p:nvPr>
        </p:nvSpPr>
        <p:spPr>
          <a:xfrm>
            <a:off x="767408" y="116632"/>
            <a:ext cx="10515600" cy="858838"/>
          </a:xfrm>
        </p:spPr>
        <p:txBody>
          <a:bodyPr>
            <a:normAutofit/>
          </a:bodyPr>
          <a:lstStyle/>
          <a:p>
            <a:r>
              <a:rPr lang="en-US" altLang="zh-CN"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Parameters of the multi-function ring</a:t>
            </a:r>
            <a:endParaRPr lang="zh-SG" alt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xmlns="" id="{2A862D77-5D07-497A-A04B-ABAA33A3C920}"/>
              </a:ext>
            </a:extLst>
          </p:cNvPr>
          <p:cNvSpPr txBox="1"/>
          <p:nvPr/>
        </p:nvSpPr>
        <p:spPr>
          <a:xfrm>
            <a:off x="8256240" y="1268760"/>
            <a:ext cx="2304256"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Wingdings" panose="05000000000000000000" pitchFamily="2" charset="2"/>
              <a:buChar char="Ø"/>
            </a:pPr>
            <a:r>
              <a:rPr lang="en-US" altLang="zh-SG" sz="2000" dirty="0"/>
              <a:t>Plan &amp; schedule:</a:t>
            </a:r>
            <a:endParaRPr lang="zh-SG" altLang="en-US" sz="2000" dirty="0"/>
          </a:p>
        </p:txBody>
      </p:sp>
      <p:sp>
        <p:nvSpPr>
          <p:cNvPr id="6" name="文本框 5">
            <a:extLst>
              <a:ext uri="{FF2B5EF4-FFF2-40B4-BE49-F238E27FC236}">
                <a16:creationId xmlns:a16="http://schemas.microsoft.com/office/drawing/2014/main" xmlns="" id="{F4DD6728-4E58-468E-B17F-B945AC6B3373}"/>
              </a:ext>
            </a:extLst>
          </p:cNvPr>
          <p:cNvSpPr txBox="1"/>
          <p:nvPr/>
        </p:nvSpPr>
        <p:spPr>
          <a:xfrm>
            <a:off x="8328248" y="1988840"/>
            <a:ext cx="3384376" cy="335476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altLang="zh-SG" dirty="0"/>
              <a:t>Dec. 2025: acc physics design finish</a:t>
            </a:r>
          </a:p>
          <a:p>
            <a:pPr marL="285750" indent="-285750">
              <a:spcAft>
                <a:spcPts val="1200"/>
              </a:spcAft>
              <a:buFont typeface="Arial" panose="020B0604020202020204" pitchFamily="34" charset="0"/>
              <a:buChar char="•"/>
            </a:pPr>
            <a:r>
              <a:rPr lang="en-US" altLang="zh-SG" dirty="0"/>
              <a:t>Jul. 2026: construction start</a:t>
            </a:r>
          </a:p>
          <a:p>
            <a:pPr marL="285750" indent="-285750">
              <a:spcAft>
                <a:spcPts val="1200"/>
              </a:spcAft>
              <a:buFont typeface="Arial" panose="020B0604020202020204" pitchFamily="34" charset="0"/>
              <a:buChar char="•"/>
            </a:pPr>
            <a:r>
              <a:rPr lang="en-US" altLang="zh-SG" dirty="0"/>
              <a:t>Jul. 2027: electron accumulating </a:t>
            </a:r>
          </a:p>
          <a:p>
            <a:pPr marL="285750" indent="-285750">
              <a:spcAft>
                <a:spcPts val="1200"/>
              </a:spcAft>
              <a:buFont typeface="Arial" panose="020B0604020202020204" pitchFamily="34" charset="0"/>
              <a:buChar char="•"/>
            </a:pPr>
            <a:r>
              <a:rPr lang="en-US" altLang="zh-SG" dirty="0"/>
              <a:t>Dec. 2027: see the first light</a:t>
            </a:r>
          </a:p>
          <a:p>
            <a:pPr marL="285750" indent="-285750">
              <a:spcAft>
                <a:spcPts val="1200"/>
              </a:spcAft>
              <a:buFont typeface="Arial" panose="020B0604020202020204" pitchFamily="34" charset="0"/>
              <a:buChar char="•"/>
            </a:pPr>
            <a:r>
              <a:rPr lang="en-US" altLang="zh-SG" dirty="0"/>
              <a:t>Jul. 2028: positron accumulating </a:t>
            </a:r>
          </a:p>
          <a:p>
            <a:pPr marL="285750" indent="-285750">
              <a:spcAft>
                <a:spcPts val="1200"/>
              </a:spcAft>
              <a:buFont typeface="Arial" panose="020B0604020202020204" pitchFamily="34" charset="0"/>
              <a:buChar char="•"/>
            </a:pPr>
            <a:r>
              <a:rPr lang="en-US" altLang="zh-SG" dirty="0"/>
              <a:t>Dec. 2028: polarization study</a:t>
            </a:r>
          </a:p>
        </p:txBody>
      </p:sp>
      <p:sp>
        <p:nvSpPr>
          <p:cNvPr id="8" name="灯片编号占位符 7">
            <a:extLst>
              <a:ext uri="{FF2B5EF4-FFF2-40B4-BE49-F238E27FC236}">
                <a16:creationId xmlns:a16="http://schemas.microsoft.com/office/drawing/2014/main" xmlns="" id="{84E77F44-DC72-475B-999F-7CBEED962461}"/>
              </a:ext>
            </a:extLst>
          </p:cNvPr>
          <p:cNvSpPr>
            <a:spLocks noGrp="1"/>
          </p:cNvSpPr>
          <p:nvPr>
            <p:ph type="sldNum" sz="quarter" idx="12"/>
          </p:nvPr>
        </p:nvSpPr>
        <p:spPr>
          <a:xfrm>
            <a:off x="11352584" y="6309320"/>
            <a:ext cx="468536" cy="365125"/>
          </a:xfrm>
        </p:spPr>
        <p:txBody>
          <a:bodyPr/>
          <a:lstStyle/>
          <a:p>
            <a:fld id="{F15E9139-A00B-4B2A-98A6-095DC08F1345}" type="slidenum">
              <a:rPr lang="zh-CN" altLang="en-US" smtClean="0"/>
              <a:pPr/>
              <a:t>30</a:t>
            </a:fld>
            <a:endParaRPr lang="zh-CN" altLang="en-US" dirty="0"/>
          </a:p>
        </p:txBody>
      </p:sp>
      <p:sp>
        <p:nvSpPr>
          <p:cNvPr id="10" name="文本框 9">
            <a:extLst>
              <a:ext uri="{FF2B5EF4-FFF2-40B4-BE49-F238E27FC236}">
                <a16:creationId xmlns:a16="http://schemas.microsoft.com/office/drawing/2014/main" xmlns="" id="{5CF6E002-47D1-4CF0-A838-389E15D24B81}"/>
              </a:ext>
            </a:extLst>
          </p:cNvPr>
          <p:cNvSpPr txBox="1"/>
          <p:nvPr/>
        </p:nvSpPr>
        <p:spPr>
          <a:xfrm>
            <a:off x="3863752" y="6453336"/>
            <a:ext cx="6127844" cy="276999"/>
          </a:xfrm>
          <a:prstGeom prst="rect">
            <a:avLst/>
          </a:prstGeom>
          <a:noFill/>
        </p:spPr>
        <p:txBody>
          <a:bodyPr wrap="square">
            <a:spAutoFit/>
          </a:bodyPr>
          <a:lstStyle/>
          <a:p>
            <a:r>
              <a:rPr lang="en-US" altLang="zh-CN" sz="1200" dirty="0">
                <a:solidFill>
                  <a:schemeClr val="bg1">
                    <a:lumMod val="50000"/>
                  </a:schemeClr>
                </a:solidFill>
              </a:rPr>
              <a:t>The 2025 European Edition of the International Workshop on CEPC</a:t>
            </a:r>
            <a:endParaRPr lang="zh-CN" altLang="en-US" sz="1200" dirty="0">
              <a:solidFill>
                <a:schemeClr val="bg1">
                  <a:lumMod val="50000"/>
                </a:schemeClr>
              </a:solidFill>
            </a:endParaRPr>
          </a:p>
        </p:txBody>
      </p:sp>
    </p:spTree>
    <p:extLst>
      <p:ext uri="{BB962C8B-B14F-4D97-AF65-F5344CB8AC3E}">
        <p14:creationId xmlns:p14="http://schemas.microsoft.com/office/powerpoint/2010/main" val="980517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983432" y="1412776"/>
            <a:ext cx="10578570" cy="51845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EDR progress of CEPC Booster</a:t>
            </a:r>
          </a:p>
          <a:p>
            <a:pPr lvl="1">
              <a:lnSpc>
                <a:spcPct val="120000"/>
              </a:lnSpc>
            </a:pPr>
            <a:r>
              <a:rPr lang="en-US" altLang="zh-CN" sz="2000"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Feasibility study of the combined dipole magnets </a:t>
            </a:r>
          </a:p>
          <a:p>
            <a:pPr lvl="1">
              <a:lnSpc>
                <a:spcPct val="120000"/>
              </a:lnSpc>
            </a:pPr>
            <a:r>
              <a:rPr lang="en-US" altLang="zh-CN" sz="2000"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Progress of beam loading study</a:t>
            </a:r>
          </a:p>
          <a:p>
            <a:pPr lvl="1">
              <a:lnSpc>
                <a:spcPct val="120000"/>
              </a:lnSpc>
            </a:pPr>
            <a:r>
              <a:rPr lang="en-US" altLang="zh-CN" sz="2000"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Progress of polarization study </a:t>
            </a:r>
          </a:p>
          <a:p>
            <a:pPr>
              <a:lnSpc>
                <a:spcPct val="120000"/>
              </a:lnSpc>
            </a:pPr>
            <a:r>
              <a:rPr lang="en-US" altLang="zh-CN" b="1"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EDR progress of CEPC positron damping ring</a:t>
            </a:r>
          </a:p>
          <a:p>
            <a:pPr lvl="1">
              <a:lnSpc>
                <a:spcPct val="120000"/>
              </a:lnSpc>
            </a:pPr>
            <a:r>
              <a:rPr lang="en-US" altLang="zh-CN" sz="2000"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DR TDR design status</a:t>
            </a:r>
          </a:p>
          <a:p>
            <a:pPr lvl="1">
              <a:lnSpc>
                <a:spcPct val="120000"/>
              </a:lnSpc>
            </a:pPr>
            <a:r>
              <a:rPr lang="en-US" altLang="zh-CN" sz="2000"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Polarized DR study</a:t>
            </a:r>
          </a:p>
          <a:p>
            <a:pPr lvl="1">
              <a:lnSpc>
                <a:spcPct val="120000"/>
              </a:lnSpc>
            </a:pPr>
            <a:r>
              <a:rPr lang="en-US" altLang="zh-CN" sz="2000"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TF design status -- LPA multi-function ring</a:t>
            </a:r>
          </a:p>
          <a:p>
            <a:pPr>
              <a:lnSpc>
                <a:spcPct val="120000"/>
              </a:lnSpc>
              <a:defRPr/>
            </a:pPr>
            <a:r>
              <a:rPr lang="en-US" altLang="zh-CN" sz="2900" b="1" dirty="0">
                <a:solidFill>
                  <a:srgbClr val="C00000"/>
                </a:solidFill>
                <a:latin typeface="Arial" panose="020B0604020202020204" pitchFamily="34" charset="0"/>
                <a:ea typeface="微软雅黑" panose="020B0503020204020204" pitchFamily="34" charset="-122"/>
                <a:cs typeface="Arial" panose="020B0604020202020204" pitchFamily="34" charset="0"/>
              </a:rPr>
              <a:t>CEPC timing issue and detector performance</a:t>
            </a:r>
          </a:p>
          <a:p>
            <a:pPr>
              <a:lnSpc>
                <a:spcPct val="120000"/>
              </a:lnSpc>
            </a:pPr>
            <a:r>
              <a:rPr lang="en-US" altLang="zh-CN" b="1"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228856008"/>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F671C3-6183-491C-965C-ACFC58ACE2E4}"/>
              </a:ext>
            </a:extLst>
          </p:cNvPr>
          <p:cNvSpPr>
            <a:spLocks noGrp="1"/>
          </p:cNvSpPr>
          <p:nvPr>
            <p:ph type="title"/>
          </p:nvPr>
        </p:nvSpPr>
        <p:spPr/>
        <p:txBody>
          <a:bodyPr/>
          <a:lstStyle/>
          <a:p>
            <a:pPr algn="ctr"/>
            <a:r>
              <a:rPr lang="en-US" altLang="zh-SG" sz="3600" dirty="0">
                <a:solidFill>
                  <a:srgbClr val="C00000"/>
                </a:solidFill>
                <a:latin typeface="Arial" panose="020B0604020202020204" pitchFamily="34" charset="0"/>
                <a:ea typeface="+mj-ea"/>
                <a:cs typeface="Arial" panose="020B0604020202020204" pitchFamily="34" charset="0"/>
              </a:rPr>
              <a:t>CEPC frequency choice</a:t>
            </a:r>
            <a:endParaRPr lang="zh-SG" altLang="en-US" sz="3600" dirty="0">
              <a:solidFill>
                <a:srgbClr val="C00000"/>
              </a:solidFill>
              <a:latin typeface="Arial" panose="020B0604020202020204" pitchFamily="34" charset="0"/>
              <a:ea typeface="+mj-ea"/>
              <a:cs typeface="Arial" panose="020B0604020202020204" pitchFamily="34" charset="0"/>
            </a:endParaRPr>
          </a:p>
        </p:txBody>
      </p:sp>
      <p:sp>
        <p:nvSpPr>
          <p:cNvPr id="4" name="文本框 3">
            <a:extLst>
              <a:ext uri="{FF2B5EF4-FFF2-40B4-BE49-F238E27FC236}">
                <a16:creationId xmlns:a16="http://schemas.microsoft.com/office/drawing/2014/main" xmlns="" id="{4145B3A7-FE3D-4701-A2A1-0F5EF805036B}"/>
              </a:ext>
            </a:extLst>
          </p:cNvPr>
          <p:cNvSpPr txBox="1"/>
          <p:nvPr/>
        </p:nvSpPr>
        <p:spPr>
          <a:xfrm>
            <a:off x="822379" y="4429922"/>
            <a:ext cx="5298141" cy="400110"/>
          </a:xfrm>
          <a:prstGeom prst="rect">
            <a:avLst/>
          </a:prstGeom>
          <a:noFill/>
        </p:spPr>
        <p:txBody>
          <a:bodyPr wrap="square" rtlCol="0">
            <a:spAutoFit/>
          </a:bodyPr>
          <a:lstStyle/>
          <a:p>
            <a:pPr marL="285750" indent="-285750">
              <a:buFont typeface="Arial" panose="020B0604020202020204" pitchFamily="34" charset="0"/>
              <a:buChar char="•"/>
            </a:pPr>
            <a:r>
              <a:rPr lang="en-US" altLang="zh-SG" sz="2000" b="1" dirty="0">
                <a:latin typeface="Times New Roman" panose="02020603050405020304" pitchFamily="18" charset="0"/>
                <a:cs typeface="Times New Roman" panose="02020603050405020304" pitchFamily="18" charset="0"/>
              </a:rPr>
              <a:t>CEPC</a:t>
            </a:r>
            <a:r>
              <a:rPr lang="en-US" altLang="zh-SG" sz="2000" dirty="0">
                <a:latin typeface="Times New Roman" panose="02020603050405020304" pitchFamily="18" charset="0"/>
                <a:cs typeface="Times New Roman" panose="02020603050405020304" pitchFamily="18" charset="0"/>
              </a:rPr>
              <a:t>: greatest common divisor=130 MHz</a:t>
            </a:r>
            <a:endParaRPr lang="zh-SG" altLang="en-US" sz="2000" dirty="0">
              <a:latin typeface="Times New Roman" panose="02020603050405020304" pitchFamily="18" charset="0"/>
              <a:cs typeface="Times New Roman" panose="02020603050405020304" pitchFamily="18" charset="0"/>
            </a:endParaRPr>
          </a:p>
        </p:txBody>
      </p:sp>
      <p:sp>
        <p:nvSpPr>
          <p:cNvPr id="5" name="箭头: 右 4">
            <a:extLst>
              <a:ext uri="{FF2B5EF4-FFF2-40B4-BE49-F238E27FC236}">
                <a16:creationId xmlns:a16="http://schemas.microsoft.com/office/drawing/2014/main" xmlns="" id="{0D669BDB-E684-4564-ACA5-381E842ED63A}"/>
              </a:ext>
            </a:extLst>
          </p:cNvPr>
          <p:cNvSpPr/>
          <p:nvPr/>
        </p:nvSpPr>
        <p:spPr>
          <a:xfrm>
            <a:off x="6095020" y="4591723"/>
            <a:ext cx="490818" cy="1546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sp>
        <p:nvSpPr>
          <p:cNvPr id="6" name="文本框 5">
            <a:extLst>
              <a:ext uri="{FF2B5EF4-FFF2-40B4-BE49-F238E27FC236}">
                <a16:creationId xmlns:a16="http://schemas.microsoft.com/office/drawing/2014/main" xmlns="" id="{B548029D-14AC-4ECF-83B0-1A2118E6BD6C}"/>
              </a:ext>
            </a:extLst>
          </p:cNvPr>
          <p:cNvSpPr txBox="1"/>
          <p:nvPr/>
        </p:nvSpPr>
        <p:spPr>
          <a:xfrm>
            <a:off x="6706861" y="4452101"/>
            <a:ext cx="4235823" cy="400110"/>
          </a:xfrm>
          <a:prstGeom prst="rect">
            <a:avLst/>
          </a:prstGeom>
          <a:noFill/>
        </p:spPr>
        <p:txBody>
          <a:bodyPr wrap="square" rtlCol="0">
            <a:spAutoFit/>
          </a:bodyPr>
          <a:lstStyle/>
          <a:p>
            <a:r>
              <a:rPr lang="en-US" altLang="zh-SG" sz="2000" dirty="0">
                <a:latin typeface="Times New Roman" panose="02020603050405020304" pitchFamily="18" charset="0"/>
                <a:cs typeface="Times New Roman" panose="02020603050405020304" pitchFamily="18" charset="0"/>
              </a:rPr>
              <a:t>Min bunch spacing @ rings: 7.6923ns</a:t>
            </a:r>
            <a:endParaRPr lang="zh-SG" altLang="en-US" sz="2000"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xmlns="" id="{E7799165-3881-418E-B82A-B6F322BF75CB}"/>
              </a:ext>
            </a:extLst>
          </p:cNvPr>
          <p:cNvSpPr txBox="1"/>
          <p:nvPr/>
        </p:nvSpPr>
        <p:spPr>
          <a:xfrm>
            <a:off x="827530" y="5035914"/>
            <a:ext cx="7281582" cy="400110"/>
          </a:xfrm>
          <a:prstGeom prst="rect">
            <a:avLst/>
          </a:prstGeom>
          <a:noFill/>
        </p:spPr>
        <p:txBody>
          <a:bodyPr wrap="square" rtlCol="0">
            <a:spAutoFit/>
          </a:bodyPr>
          <a:lstStyle/>
          <a:p>
            <a:pPr marL="285750" indent="-285750">
              <a:buFont typeface="Arial" panose="020B0604020202020204" pitchFamily="34" charset="0"/>
              <a:buChar char="•"/>
            </a:pPr>
            <a:r>
              <a:rPr lang="en-US" altLang="zh-SG" sz="2000" dirty="0">
                <a:latin typeface="Times New Roman" panose="02020603050405020304" pitchFamily="18" charset="0"/>
                <a:cs typeface="Times New Roman" panose="02020603050405020304" pitchFamily="18" charset="0"/>
              </a:rPr>
              <a:t>Bunch spacing @ Z:  7.6923×3=23.0769 ns </a:t>
            </a:r>
            <a:endParaRPr lang="zh-SG" altLang="en-US" sz="2000"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xmlns="" id="{D7DA3993-1297-4700-827B-F9ACD50CE36B}"/>
              </a:ext>
            </a:extLst>
          </p:cNvPr>
          <p:cNvSpPr txBox="1"/>
          <p:nvPr/>
        </p:nvSpPr>
        <p:spPr>
          <a:xfrm>
            <a:off x="832011" y="5613468"/>
            <a:ext cx="5298141" cy="400110"/>
          </a:xfrm>
          <a:prstGeom prst="rect">
            <a:avLst/>
          </a:prstGeom>
          <a:noFill/>
        </p:spPr>
        <p:txBody>
          <a:bodyPr wrap="square" rtlCol="0">
            <a:spAutoFit/>
          </a:bodyPr>
          <a:lstStyle/>
          <a:p>
            <a:pPr marL="285750" indent="-285750">
              <a:buFont typeface="Arial" panose="020B0604020202020204" pitchFamily="34" charset="0"/>
              <a:buChar char="•"/>
            </a:pPr>
            <a:r>
              <a:rPr lang="en-US" altLang="zh-SG" sz="2000" b="1" dirty="0">
                <a:latin typeface="Times New Roman" panose="02020603050405020304" pitchFamily="18" charset="0"/>
                <a:cs typeface="Times New Roman" panose="02020603050405020304" pitchFamily="18" charset="0"/>
              </a:rPr>
              <a:t>FCC</a:t>
            </a:r>
            <a:r>
              <a:rPr lang="en-US" altLang="zh-SG" sz="2000" dirty="0">
                <a:latin typeface="Times New Roman" panose="02020603050405020304" pitchFamily="18" charset="0"/>
                <a:cs typeface="Times New Roman" panose="02020603050405020304" pitchFamily="18" charset="0"/>
              </a:rPr>
              <a:t>: greatest common divisor=400 MHz</a:t>
            </a:r>
            <a:endParaRPr lang="zh-SG" altLang="en-US" sz="2000" dirty="0">
              <a:latin typeface="Times New Roman" panose="02020603050405020304" pitchFamily="18" charset="0"/>
              <a:cs typeface="Times New Roman" panose="02020603050405020304" pitchFamily="18" charset="0"/>
            </a:endParaRPr>
          </a:p>
        </p:txBody>
      </p:sp>
      <p:sp>
        <p:nvSpPr>
          <p:cNvPr id="9" name="箭头: 右 8">
            <a:extLst>
              <a:ext uri="{FF2B5EF4-FFF2-40B4-BE49-F238E27FC236}">
                <a16:creationId xmlns:a16="http://schemas.microsoft.com/office/drawing/2014/main" xmlns="" id="{B54927CB-305B-48AC-96CC-B75D480089CA}"/>
              </a:ext>
            </a:extLst>
          </p:cNvPr>
          <p:cNvSpPr/>
          <p:nvPr/>
        </p:nvSpPr>
        <p:spPr>
          <a:xfrm>
            <a:off x="5732940" y="5739643"/>
            <a:ext cx="490818" cy="1546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sp>
        <p:nvSpPr>
          <p:cNvPr id="10" name="文本框 9">
            <a:extLst>
              <a:ext uri="{FF2B5EF4-FFF2-40B4-BE49-F238E27FC236}">
                <a16:creationId xmlns:a16="http://schemas.microsoft.com/office/drawing/2014/main" xmlns="" id="{15466FB3-AA6C-4FEE-A7FD-AC4074E5A08A}"/>
              </a:ext>
            </a:extLst>
          </p:cNvPr>
          <p:cNvSpPr txBox="1"/>
          <p:nvPr/>
        </p:nvSpPr>
        <p:spPr>
          <a:xfrm>
            <a:off x="6344781" y="5611896"/>
            <a:ext cx="4235823" cy="400110"/>
          </a:xfrm>
          <a:prstGeom prst="rect">
            <a:avLst/>
          </a:prstGeom>
          <a:noFill/>
        </p:spPr>
        <p:txBody>
          <a:bodyPr wrap="square" rtlCol="0">
            <a:spAutoFit/>
          </a:bodyPr>
          <a:lstStyle/>
          <a:p>
            <a:r>
              <a:rPr lang="en-US" altLang="zh-SG" sz="2000" dirty="0">
                <a:latin typeface="Times New Roman" panose="02020603050405020304" pitchFamily="18" charset="0"/>
                <a:cs typeface="Times New Roman" panose="02020603050405020304" pitchFamily="18" charset="0"/>
              </a:rPr>
              <a:t>Min bunch spacing @ rings: 2.5 ns</a:t>
            </a:r>
            <a:endParaRPr lang="zh-SG" altLang="en-US" sz="2000" dirty="0">
              <a:latin typeface="Times New Roman" panose="02020603050405020304" pitchFamily="18" charset="0"/>
              <a:cs typeface="Times New Roman" panose="02020603050405020304" pitchFamily="18" charset="0"/>
            </a:endParaRPr>
          </a:p>
        </p:txBody>
      </p:sp>
      <p:graphicFrame>
        <p:nvGraphicFramePr>
          <p:cNvPr id="16" name="表格 15">
            <a:extLst>
              <a:ext uri="{FF2B5EF4-FFF2-40B4-BE49-F238E27FC236}">
                <a16:creationId xmlns:a16="http://schemas.microsoft.com/office/drawing/2014/main" xmlns="" id="{A13112D7-CE6B-4B1D-9A2F-3EAC6C0D9370}"/>
              </a:ext>
            </a:extLst>
          </p:cNvPr>
          <p:cNvGraphicFramePr>
            <a:graphicFrameLocks noGrp="1"/>
          </p:cNvGraphicFramePr>
          <p:nvPr>
            <p:extLst>
              <p:ext uri="{D42A27DB-BD31-4B8C-83A1-F6EECF244321}">
                <p14:modId xmlns:p14="http://schemas.microsoft.com/office/powerpoint/2010/main" val="1213417691"/>
              </p:ext>
            </p:extLst>
          </p:nvPr>
        </p:nvGraphicFramePr>
        <p:xfrm>
          <a:off x="1055440" y="1916832"/>
          <a:ext cx="9649072" cy="1858328"/>
        </p:xfrm>
        <a:graphic>
          <a:graphicData uri="http://schemas.openxmlformats.org/drawingml/2006/table">
            <a:tbl>
              <a:tblPr firstRow="1" lastRow="1" bandRow="1"/>
              <a:tblGrid>
                <a:gridCol w="1400770">
                  <a:extLst>
                    <a:ext uri="{9D8B030D-6E8A-4147-A177-3AD203B41FA5}">
                      <a16:colId xmlns:a16="http://schemas.microsoft.com/office/drawing/2014/main" xmlns="" val="1174020397"/>
                    </a:ext>
                  </a:extLst>
                </a:gridCol>
                <a:gridCol w="1400770">
                  <a:extLst>
                    <a:ext uri="{9D8B030D-6E8A-4147-A177-3AD203B41FA5}">
                      <a16:colId xmlns:a16="http://schemas.microsoft.com/office/drawing/2014/main" xmlns="" val="4145087700"/>
                    </a:ext>
                  </a:extLst>
                </a:gridCol>
                <a:gridCol w="885124">
                  <a:extLst>
                    <a:ext uri="{9D8B030D-6E8A-4147-A177-3AD203B41FA5}">
                      <a16:colId xmlns:a16="http://schemas.microsoft.com/office/drawing/2014/main" xmlns="" val="2229100667"/>
                    </a:ext>
                  </a:extLst>
                </a:gridCol>
                <a:gridCol w="1006930">
                  <a:extLst>
                    <a:ext uri="{9D8B030D-6E8A-4147-A177-3AD203B41FA5}">
                      <a16:colId xmlns:a16="http://schemas.microsoft.com/office/drawing/2014/main" xmlns="" val="1841183504"/>
                    </a:ext>
                  </a:extLst>
                </a:gridCol>
                <a:gridCol w="1006930">
                  <a:extLst>
                    <a:ext uri="{9D8B030D-6E8A-4147-A177-3AD203B41FA5}">
                      <a16:colId xmlns:a16="http://schemas.microsoft.com/office/drawing/2014/main" xmlns="" val="838300654"/>
                    </a:ext>
                  </a:extLst>
                </a:gridCol>
                <a:gridCol w="925726">
                  <a:extLst>
                    <a:ext uri="{9D8B030D-6E8A-4147-A177-3AD203B41FA5}">
                      <a16:colId xmlns:a16="http://schemas.microsoft.com/office/drawing/2014/main" xmlns="" val="4005075045"/>
                    </a:ext>
                  </a:extLst>
                </a:gridCol>
                <a:gridCol w="1006930">
                  <a:extLst>
                    <a:ext uri="{9D8B030D-6E8A-4147-A177-3AD203B41FA5}">
                      <a16:colId xmlns:a16="http://schemas.microsoft.com/office/drawing/2014/main" xmlns="" val="1141655559"/>
                    </a:ext>
                  </a:extLst>
                </a:gridCol>
                <a:gridCol w="1007946">
                  <a:extLst>
                    <a:ext uri="{9D8B030D-6E8A-4147-A177-3AD203B41FA5}">
                      <a16:colId xmlns:a16="http://schemas.microsoft.com/office/drawing/2014/main" xmlns="" val="411726083"/>
                    </a:ext>
                  </a:extLst>
                </a:gridCol>
                <a:gridCol w="1007946">
                  <a:extLst>
                    <a:ext uri="{9D8B030D-6E8A-4147-A177-3AD203B41FA5}">
                      <a16:colId xmlns:a16="http://schemas.microsoft.com/office/drawing/2014/main" xmlns="" val="3634387927"/>
                    </a:ext>
                  </a:extLst>
                </a:gridCol>
              </a:tblGrid>
              <a:tr h="370840">
                <a:tc>
                  <a:txBody>
                    <a:bodyPr/>
                    <a:lstStyle/>
                    <a:p>
                      <a:pP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 (MHz)</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3F3"/>
                    </a:solidFill>
                  </a:tcPr>
                </a:tc>
                <a:tc>
                  <a:txBody>
                    <a:bodyPr/>
                    <a:lstStyle/>
                    <a:p>
                      <a:pPr>
                        <a:lnSpc>
                          <a:spcPct val="107000"/>
                        </a:lnSpc>
                      </a:pPr>
                      <a:endParaRPr lang="zh-CN" sz="1600">
                        <a:effectLst/>
                        <a:latin typeface="Calibri" panose="020F0502020204030204" pitchFamily="34" charset="0"/>
                        <a:cs typeface="Times New Roman" panose="02020603050405020304" pitchFamily="18" charset="0"/>
                      </a:endParaRP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3F3"/>
                    </a:solidFill>
                  </a:tcPr>
                </a:tc>
                <a:tc>
                  <a:txBody>
                    <a:bodyPr/>
                    <a:lstStyle/>
                    <a:p>
                      <a:pP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SHB1</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3F3"/>
                    </a:solidFill>
                  </a:tcPr>
                </a:tc>
                <a:tc>
                  <a:txBody>
                    <a:bodyPr/>
                    <a:lstStyle/>
                    <a:p>
                      <a:pP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SHB2</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3F3"/>
                    </a:solidFill>
                  </a:tcPr>
                </a:tc>
                <a:tc>
                  <a:txBody>
                    <a:bodyPr/>
                    <a:lstStyle/>
                    <a:p>
                      <a:pP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Linac_S</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3F3"/>
                    </a:solidFill>
                  </a:tcPr>
                </a:tc>
                <a:tc>
                  <a:txBody>
                    <a:bodyPr/>
                    <a:lstStyle/>
                    <a:p>
                      <a:pP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3F3"/>
                    </a:solidFill>
                  </a:tcPr>
                </a:tc>
                <a:tc>
                  <a:txBody>
                    <a:bodyPr/>
                    <a:lstStyle/>
                    <a:p>
                      <a:pP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Linac_C</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3F3"/>
                    </a:solidFill>
                  </a:tcPr>
                </a:tc>
                <a:tc>
                  <a:txBody>
                    <a:bodyPr/>
                    <a:lstStyle/>
                    <a:p>
                      <a:pP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Booster</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3F3"/>
                    </a:solidFill>
                  </a:tcPr>
                </a:tc>
                <a:tc>
                  <a:txBody>
                    <a:bodyPr/>
                    <a:lstStyle/>
                    <a:p>
                      <a:pP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Collider</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3F3"/>
                    </a:solidFill>
                  </a:tcPr>
                </a:tc>
                <a:extLst>
                  <a:ext uri="{0D108BD9-81ED-4DB2-BD59-A6C34878D82A}">
                    <a16:rowId xmlns:a16="http://schemas.microsoft.com/office/drawing/2014/main" xmlns="" val="949342201"/>
                  </a:ext>
                </a:extLst>
              </a:tr>
              <a:tr h="370840">
                <a:tc rowSpan="2">
                  <a:txBody>
                    <a:bodyPr/>
                    <a:lstStyle/>
                    <a:p>
                      <a:pP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CEPC</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Baseline (thermal cathode gun)</a:t>
                      </a:r>
                      <a:endParaRPr lang="zh-CN" sz="1600" dirty="0">
                        <a:effectLst/>
                        <a:latin typeface="Calibri" panose="020F0502020204030204" pitchFamily="34" charset="0"/>
                        <a:ea typeface="等线" panose="02010600030101010101" pitchFamily="2" charset="-122"/>
                        <a:cs typeface="Times New Roman" panose="02020603050405020304" pitchFamily="18" charset="0"/>
                      </a:endParaRP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158.89</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476.76</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2860</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650</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5720</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1300</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650</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9045477"/>
                  </a:ext>
                </a:extLst>
              </a:tr>
              <a:tr h="370840">
                <a:tc vMerge="1">
                  <a:txBody>
                    <a:bodyPr/>
                    <a:lstStyle/>
                    <a:p>
                      <a:endParaRPr lang="zh-SG" altLang="en-US"/>
                    </a:p>
                  </a:txBody>
                  <a:tcPr/>
                </a:tc>
                <a:tc>
                  <a:txBody>
                    <a:bodyPr/>
                    <a:lstStyle/>
                    <a:p>
                      <a:pP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Alternative (RF gun)</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endParaRPr lang="zh-CN" sz="1600" dirty="0">
                        <a:effectLst/>
                        <a:latin typeface="Calibri" panose="020F0502020204030204" pitchFamily="34" charset="0"/>
                        <a:ea typeface="等线" panose="02010600030101010101" pitchFamily="2" charset="-122"/>
                        <a:cs typeface="Times New Roman" panose="02020603050405020304" pitchFamily="18" charset="0"/>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2860</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650</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5720</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1300</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650</a:t>
                      </a:r>
                      <a:endParaRPr lang="zh-CN" sz="1600" dirty="0">
                        <a:effectLst/>
                        <a:latin typeface="Calibri" panose="020F0502020204030204" pitchFamily="34" charset="0"/>
                        <a:ea typeface="等线" panose="02010600030101010101" pitchFamily="2" charset="-122"/>
                        <a:cs typeface="Times New Roman" panose="02020603050405020304" pitchFamily="18" charset="0"/>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14121567"/>
                  </a:ext>
                </a:extLst>
              </a:tr>
            </a:tbl>
          </a:graphicData>
        </a:graphic>
      </p:graphicFrame>
      <p:sp>
        <p:nvSpPr>
          <p:cNvPr id="13" name="文本框 22">
            <a:extLst>
              <a:ext uri="{FF2B5EF4-FFF2-40B4-BE49-F238E27FC236}">
                <a16:creationId xmlns:a16="http://schemas.microsoft.com/office/drawing/2014/main" xmlns="" id="{3F650290-FBFD-458D-9B8A-DAE3E3C1ABDF}"/>
              </a:ext>
            </a:extLst>
          </p:cNvPr>
          <p:cNvSpPr txBox="1"/>
          <p:nvPr/>
        </p:nvSpPr>
        <p:spPr>
          <a:xfrm>
            <a:off x="1343472" y="6311748"/>
            <a:ext cx="8928992"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SG" sz="1200" dirty="0"/>
              <a:t>*D. Wang, et al, “Problems and considerations about the injection philosophy and timing structure for CEPC”, International Journal of Modern Physics A</a:t>
            </a:r>
            <a:r>
              <a:rPr lang="zh-SG" altLang="en-US" sz="1200" dirty="0"/>
              <a:t>， </a:t>
            </a:r>
            <a:r>
              <a:rPr lang="en-US" altLang="zh-SG" sz="1200" dirty="0"/>
              <a:t>Vol. 37, (2022) 2246006.</a:t>
            </a:r>
          </a:p>
        </p:txBody>
      </p:sp>
      <p:sp>
        <p:nvSpPr>
          <p:cNvPr id="3" name="页脚占位符 2">
            <a:extLst>
              <a:ext uri="{FF2B5EF4-FFF2-40B4-BE49-F238E27FC236}">
                <a16:creationId xmlns:a16="http://schemas.microsoft.com/office/drawing/2014/main" xmlns="" id="{424C840E-2AF3-4A3A-A63F-348162DBBB64}"/>
              </a:ext>
            </a:extLst>
          </p:cNvPr>
          <p:cNvSpPr>
            <a:spLocks noGrp="1"/>
          </p:cNvSpPr>
          <p:nvPr>
            <p:ph type="ftr" sz="quarter" idx="11"/>
          </p:nvPr>
        </p:nvSpPr>
        <p:spPr>
          <a:xfrm>
            <a:off x="3647728" y="6503023"/>
            <a:ext cx="5040560" cy="354977"/>
          </a:xfrm>
        </p:spPr>
        <p:txBody>
          <a:bodyPr/>
          <a:lstStyle/>
          <a:p>
            <a:r>
              <a:rPr lang="en-US" altLang="zh-CN" dirty="0"/>
              <a:t>The 2025 European Edition of the International Workshop on CEPC</a:t>
            </a:r>
            <a:endParaRPr lang="zh-CN" altLang="en-US" dirty="0"/>
          </a:p>
        </p:txBody>
      </p:sp>
      <p:sp>
        <p:nvSpPr>
          <p:cNvPr id="11" name="灯片编号占位符 10">
            <a:extLst>
              <a:ext uri="{FF2B5EF4-FFF2-40B4-BE49-F238E27FC236}">
                <a16:creationId xmlns:a16="http://schemas.microsoft.com/office/drawing/2014/main" xmlns="" id="{08BC0BDC-6688-43E7-B77B-D1573FE6E31C}"/>
              </a:ext>
            </a:extLst>
          </p:cNvPr>
          <p:cNvSpPr>
            <a:spLocks noGrp="1"/>
          </p:cNvSpPr>
          <p:nvPr>
            <p:ph type="sldNum" sz="quarter" idx="12"/>
          </p:nvPr>
        </p:nvSpPr>
        <p:spPr/>
        <p:txBody>
          <a:bodyPr/>
          <a:lstStyle/>
          <a:p>
            <a:fld id="{F15E9139-A00B-4B2A-98A6-095DC08F1345}" type="slidenum">
              <a:rPr lang="zh-CN" altLang="en-US" smtClean="0"/>
              <a:pPr/>
              <a:t>32</a:t>
            </a:fld>
            <a:endParaRPr lang="zh-CN" altLang="en-US"/>
          </a:p>
        </p:txBody>
      </p:sp>
    </p:spTree>
    <p:extLst>
      <p:ext uri="{BB962C8B-B14F-4D97-AF65-F5344CB8AC3E}">
        <p14:creationId xmlns:p14="http://schemas.microsoft.com/office/powerpoint/2010/main" val="1456025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562FE484-0512-4C7F-A76C-4F0AFFE8F3BC}"/>
              </a:ext>
            </a:extLst>
          </p:cNvPr>
          <p:cNvPicPr>
            <a:picLocks noChangeAspect="1"/>
          </p:cNvPicPr>
          <p:nvPr/>
        </p:nvPicPr>
        <p:blipFill>
          <a:blip r:embed="rId2"/>
          <a:stretch>
            <a:fillRect/>
          </a:stretch>
        </p:blipFill>
        <p:spPr>
          <a:xfrm>
            <a:off x="5869644" y="3926546"/>
            <a:ext cx="4047565" cy="2779765"/>
          </a:xfrm>
          <a:prstGeom prst="rect">
            <a:avLst/>
          </a:prstGeom>
        </p:spPr>
      </p:pic>
      <p:sp>
        <p:nvSpPr>
          <p:cNvPr id="2" name="标题 1">
            <a:extLst>
              <a:ext uri="{FF2B5EF4-FFF2-40B4-BE49-F238E27FC236}">
                <a16:creationId xmlns:a16="http://schemas.microsoft.com/office/drawing/2014/main" xmlns="" id="{1B059614-BC6B-447C-AD77-1B2E152DA8A9}"/>
              </a:ext>
            </a:extLst>
          </p:cNvPr>
          <p:cNvSpPr>
            <a:spLocks noGrp="1"/>
          </p:cNvSpPr>
          <p:nvPr>
            <p:ph type="title"/>
          </p:nvPr>
        </p:nvSpPr>
        <p:spPr/>
        <p:txBody>
          <a:bodyPr/>
          <a:lstStyle/>
          <a:p>
            <a:pPr algn="ctr"/>
            <a:r>
              <a:rPr lang="en-US" altLang="zh-SG" sz="3600" dirty="0">
                <a:solidFill>
                  <a:srgbClr val="C00000"/>
                </a:solidFill>
                <a:latin typeface="Arial" panose="020B0604020202020204" pitchFamily="34" charset="0"/>
                <a:ea typeface="+mj-ea"/>
                <a:cs typeface="Arial" panose="020B0604020202020204" pitchFamily="34" charset="0"/>
              </a:rPr>
              <a:t>Bunch structure in Booster</a:t>
            </a:r>
            <a:endParaRPr lang="zh-SG" altLang="en-US" sz="3600" dirty="0">
              <a:solidFill>
                <a:srgbClr val="C00000"/>
              </a:solidFill>
              <a:latin typeface="Arial" panose="020B0604020202020204" pitchFamily="34" charset="0"/>
              <a:ea typeface="+mj-ea"/>
              <a:cs typeface="Arial" panose="020B0604020202020204" pitchFamily="34" charset="0"/>
            </a:endParaRPr>
          </a:p>
        </p:txBody>
      </p:sp>
      <p:pic>
        <p:nvPicPr>
          <p:cNvPr id="3" name="图片 2">
            <a:extLst>
              <a:ext uri="{FF2B5EF4-FFF2-40B4-BE49-F238E27FC236}">
                <a16:creationId xmlns:a16="http://schemas.microsoft.com/office/drawing/2014/main" xmlns="" id="{EFABFFBA-4EF8-4411-80C7-EBA7D8B1BCC0}"/>
              </a:ext>
            </a:extLst>
          </p:cNvPr>
          <p:cNvPicPr>
            <a:picLocks noChangeAspect="1"/>
          </p:cNvPicPr>
          <p:nvPr/>
        </p:nvPicPr>
        <p:blipFill>
          <a:blip r:embed="rId3"/>
          <a:stretch>
            <a:fillRect/>
          </a:stretch>
        </p:blipFill>
        <p:spPr>
          <a:xfrm>
            <a:off x="5721727" y="1113328"/>
            <a:ext cx="3993778" cy="2707050"/>
          </a:xfrm>
          <a:prstGeom prst="rect">
            <a:avLst/>
          </a:prstGeom>
        </p:spPr>
      </p:pic>
      <p:pic>
        <p:nvPicPr>
          <p:cNvPr id="4" name="图片 3">
            <a:extLst>
              <a:ext uri="{FF2B5EF4-FFF2-40B4-BE49-F238E27FC236}">
                <a16:creationId xmlns:a16="http://schemas.microsoft.com/office/drawing/2014/main" xmlns="" id="{0C867BF0-E228-47F3-B6DA-AD3E8815FD5C}"/>
              </a:ext>
            </a:extLst>
          </p:cNvPr>
          <p:cNvPicPr>
            <a:picLocks noChangeAspect="1"/>
          </p:cNvPicPr>
          <p:nvPr/>
        </p:nvPicPr>
        <p:blipFill>
          <a:blip r:embed="rId4"/>
          <a:stretch>
            <a:fillRect/>
          </a:stretch>
        </p:blipFill>
        <p:spPr>
          <a:xfrm>
            <a:off x="1322945" y="1288967"/>
            <a:ext cx="3834002" cy="2606570"/>
          </a:xfrm>
          <a:prstGeom prst="rect">
            <a:avLst/>
          </a:prstGeom>
        </p:spPr>
      </p:pic>
      <p:pic>
        <p:nvPicPr>
          <p:cNvPr id="6" name="图片 5">
            <a:extLst>
              <a:ext uri="{FF2B5EF4-FFF2-40B4-BE49-F238E27FC236}">
                <a16:creationId xmlns:a16="http://schemas.microsoft.com/office/drawing/2014/main" xmlns="" id="{A76B3E92-4E8B-4077-84A2-6B0059C79A19}"/>
              </a:ext>
            </a:extLst>
          </p:cNvPr>
          <p:cNvPicPr>
            <a:picLocks noChangeAspect="1"/>
          </p:cNvPicPr>
          <p:nvPr/>
        </p:nvPicPr>
        <p:blipFill>
          <a:blip r:embed="rId5"/>
          <a:stretch>
            <a:fillRect/>
          </a:stretch>
        </p:blipFill>
        <p:spPr>
          <a:xfrm>
            <a:off x="1337981" y="3920045"/>
            <a:ext cx="3710424" cy="2616618"/>
          </a:xfrm>
          <a:prstGeom prst="rect">
            <a:avLst/>
          </a:prstGeom>
        </p:spPr>
      </p:pic>
      <p:sp>
        <p:nvSpPr>
          <p:cNvPr id="7" name="文本框 6">
            <a:extLst>
              <a:ext uri="{FF2B5EF4-FFF2-40B4-BE49-F238E27FC236}">
                <a16:creationId xmlns:a16="http://schemas.microsoft.com/office/drawing/2014/main" xmlns="" id="{82C12EEB-9568-480A-BAD8-FA1974962996}"/>
              </a:ext>
            </a:extLst>
          </p:cNvPr>
          <p:cNvSpPr txBox="1"/>
          <p:nvPr/>
        </p:nvSpPr>
        <p:spPr>
          <a:xfrm>
            <a:off x="1909482" y="1311088"/>
            <a:ext cx="470647" cy="369332"/>
          </a:xfrm>
          <a:prstGeom prst="rect">
            <a:avLst/>
          </a:prstGeom>
          <a:noFill/>
        </p:spPr>
        <p:txBody>
          <a:bodyPr wrap="square" rtlCol="0">
            <a:spAutoFit/>
          </a:bodyPr>
          <a:lstStyle/>
          <a:p>
            <a:r>
              <a:rPr lang="en-US" altLang="zh-SG" dirty="0" err="1"/>
              <a:t>tt</a:t>
            </a:r>
            <a:endParaRPr lang="zh-SG" altLang="en-US" dirty="0"/>
          </a:p>
        </p:txBody>
      </p:sp>
      <p:sp>
        <p:nvSpPr>
          <p:cNvPr id="8" name="文本框 7">
            <a:extLst>
              <a:ext uri="{FF2B5EF4-FFF2-40B4-BE49-F238E27FC236}">
                <a16:creationId xmlns:a16="http://schemas.microsoft.com/office/drawing/2014/main" xmlns="" id="{0061241A-48C3-460E-B33A-31E286D99D83}"/>
              </a:ext>
            </a:extLst>
          </p:cNvPr>
          <p:cNvSpPr txBox="1"/>
          <p:nvPr/>
        </p:nvSpPr>
        <p:spPr>
          <a:xfrm>
            <a:off x="6474762" y="1405218"/>
            <a:ext cx="376517" cy="369332"/>
          </a:xfrm>
          <a:prstGeom prst="rect">
            <a:avLst/>
          </a:prstGeom>
          <a:noFill/>
        </p:spPr>
        <p:txBody>
          <a:bodyPr wrap="square" rtlCol="0">
            <a:spAutoFit/>
          </a:bodyPr>
          <a:lstStyle/>
          <a:p>
            <a:r>
              <a:rPr lang="en-US" altLang="zh-SG" dirty="0"/>
              <a:t>H</a:t>
            </a:r>
          </a:p>
        </p:txBody>
      </p:sp>
      <p:sp>
        <p:nvSpPr>
          <p:cNvPr id="9" name="文本框 8">
            <a:extLst>
              <a:ext uri="{FF2B5EF4-FFF2-40B4-BE49-F238E27FC236}">
                <a16:creationId xmlns:a16="http://schemas.microsoft.com/office/drawing/2014/main" xmlns="" id="{668ABBD3-50B3-4E7A-8E28-6B2331408BE4}"/>
              </a:ext>
            </a:extLst>
          </p:cNvPr>
          <p:cNvSpPr txBox="1"/>
          <p:nvPr/>
        </p:nvSpPr>
        <p:spPr>
          <a:xfrm>
            <a:off x="1896035" y="4094630"/>
            <a:ext cx="605117" cy="369332"/>
          </a:xfrm>
          <a:prstGeom prst="rect">
            <a:avLst/>
          </a:prstGeom>
          <a:noFill/>
        </p:spPr>
        <p:txBody>
          <a:bodyPr wrap="square" rtlCol="0">
            <a:spAutoFit/>
          </a:bodyPr>
          <a:lstStyle/>
          <a:p>
            <a:r>
              <a:rPr lang="en-US" altLang="zh-SG" dirty="0"/>
              <a:t>W</a:t>
            </a:r>
            <a:endParaRPr lang="zh-SG" altLang="en-US" dirty="0"/>
          </a:p>
        </p:txBody>
      </p:sp>
      <p:sp>
        <p:nvSpPr>
          <p:cNvPr id="10" name="文本框 9">
            <a:extLst>
              <a:ext uri="{FF2B5EF4-FFF2-40B4-BE49-F238E27FC236}">
                <a16:creationId xmlns:a16="http://schemas.microsoft.com/office/drawing/2014/main" xmlns="" id="{F9D70241-14EE-4F39-BC6E-C8E93C71C5C5}"/>
              </a:ext>
            </a:extLst>
          </p:cNvPr>
          <p:cNvSpPr txBox="1"/>
          <p:nvPr/>
        </p:nvSpPr>
        <p:spPr>
          <a:xfrm>
            <a:off x="6622679" y="4202206"/>
            <a:ext cx="490817" cy="369332"/>
          </a:xfrm>
          <a:prstGeom prst="rect">
            <a:avLst/>
          </a:prstGeom>
          <a:noFill/>
        </p:spPr>
        <p:txBody>
          <a:bodyPr wrap="square" rtlCol="0">
            <a:spAutoFit/>
          </a:bodyPr>
          <a:lstStyle/>
          <a:p>
            <a:r>
              <a:rPr lang="en-US" altLang="zh-SG" dirty="0"/>
              <a:t>Z</a:t>
            </a:r>
            <a:endParaRPr lang="zh-SG" altLang="en-US" dirty="0"/>
          </a:p>
        </p:txBody>
      </p:sp>
      <p:sp>
        <p:nvSpPr>
          <p:cNvPr id="11" name="文本框 10">
            <a:extLst>
              <a:ext uri="{FF2B5EF4-FFF2-40B4-BE49-F238E27FC236}">
                <a16:creationId xmlns:a16="http://schemas.microsoft.com/office/drawing/2014/main" xmlns="" id="{28D2213F-B9FB-4F0F-B278-B18A0D83C397}"/>
              </a:ext>
            </a:extLst>
          </p:cNvPr>
          <p:cNvSpPr txBox="1"/>
          <p:nvPr/>
        </p:nvSpPr>
        <p:spPr>
          <a:xfrm>
            <a:off x="3267635" y="1922929"/>
            <a:ext cx="1042147" cy="276999"/>
          </a:xfrm>
          <a:prstGeom prst="rect">
            <a:avLst/>
          </a:prstGeom>
          <a:noFill/>
        </p:spPr>
        <p:txBody>
          <a:bodyPr wrap="square" rtlCol="0">
            <a:spAutoFit/>
          </a:bodyPr>
          <a:lstStyle/>
          <a:p>
            <a:r>
              <a:rPr lang="en-US" altLang="zh-SG" sz="1200" dirty="0">
                <a:latin typeface="Times New Roman" panose="02020603050405020304" pitchFamily="18" charset="0"/>
                <a:cs typeface="Times New Roman" panose="02020603050405020304" pitchFamily="18" charset="0"/>
              </a:rPr>
              <a:t>35 bunches</a:t>
            </a:r>
            <a:endParaRPr lang="zh-SG" altLang="en-US" sz="12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xmlns="" id="{BA29B10E-44C3-4708-BBAA-991335ECDB7A}"/>
              </a:ext>
            </a:extLst>
          </p:cNvPr>
          <p:cNvSpPr txBox="1"/>
          <p:nvPr/>
        </p:nvSpPr>
        <p:spPr>
          <a:xfrm>
            <a:off x="7689479" y="1819834"/>
            <a:ext cx="1042147" cy="276999"/>
          </a:xfrm>
          <a:prstGeom prst="rect">
            <a:avLst/>
          </a:prstGeom>
          <a:noFill/>
        </p:spPr>
        <p:txBody>
          <a:bodyPr wrap="square" rtlCol="0">
            <a:spAutoFit/>
          </a:bodyPr>
          <a:lstStyle/>
          <a:p>
            <a:r>
              <a:rPr lang="en-US" altLang="zh-SG" sz="1200" dirty="0">
                <a:latin typeface="Times New Roman" panose="02020603050405020304" pitchFamily="18" charset="0"/>
                <a:cs typeface="Times New Roman" panose="02020603050405020304" pitchFamily="18" charset="0"/>
              </a:rPr>
              <a:t>268 bunches</a:t>
            </a:r>
            <a:endParaRPr lang="zh-SG" altLang="en-US" sz="12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xmlns="" id="{A77F525F-058B-430C-9394-9370202D7973}"/>
              </a:ext>
            </a:extLst>
          </p:cNvPr>
          <p:cNvSpPr txBox="1"/>
          <p:nvPr/>
        </p:nvSpPr>
        <p:spPr>
          <a:xfrm>
            <a:off x="3124200" y="4509247"/>
            <a:ext cx="1042147" cy="276999"/>
          </a:xfrm>
          <a:prstGeom prst="rect">
            <a:avLst/>
          </a:prstGeom>
          <a:noFill/>
        </p:spPr>
        <p:txBody>
          <a:bodyPr wrap="square" rtlCol="0">
            <a:spAutoFit/>
          </a:bodyPr>
          <a:lstStyle/>
          <a:p>
            <a:r>
              <a:rPr lang="en-US" altLang="zh-SG" sz="1200" dirty="0">
                <a:latin typeface="Times New Roman" panose="02020603050405020304" pitchFamily="18" charset="0"/>
                <a:cs typeface="Times New Roman" panose="02020603050405020304" pitchFamily="18" charset="0"/>
              </a:rPr>
              <a:t>1297 bunches</a:t>
            </a:r>
            <a:endParaRPr lang="zh-SG" altLang="en-US" sz="12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xmlns="" id="{1B44D978-FDE9-4C13-9935-9D4B4064EB6A}"/>
              </a:ext>
            </a:extLst>
          </p:cNvPr>
          <p:cNvSpPr txBox="1"/>
          <p:nvPr/>
        </p:nvSpPr>
        <p:spPr>
          <a:xfrm>
            <a:off x="8034621" y="4612341"/>
            <a:ext cx="652182" cy="369332"/>
          </a:xfrm>
          <a:prstGeom prst="rect">
            <a:avLst/>
          </a:prstGeom>
          <a:noFill/>
        </p:spPr>
        <p:txBody>
          <a:bodyPr wrap="square" rtlCol="0">
            <a:spAutoFit/>
          </a:bodyPr>
          <a:lstStyle/>
          <a:p>
            <a:endParaRPr lang="zh-SG" altLang="en-US" dirty="0"/>
          </a:p>
        </p:txBody>
      </p:sp>
      <p:sp>
        <p:nvSpPr>
          <p:cNvPr id="15" name="文本框 14">
            <a:extLst>
              <a:ext uri="{FF2B5EF4-FFF2-40B4-BE49-F238E27FC236}">
                <a16:creationId xmlns:a16="http://schemas.microsoft.com/office/drawing/2014/main" xmlns="" id="{89F4224F-139B-4A33-9824-DD4095EB1099}"/>
              </a:ext>
            </a:extLst>
          </p:cNvPr>
          <p:cNvSpPr txBox="1"/>
          <p:nvPr/>
        </p:nvSpPr>
        <p:spPr>
          <a:xfrm>
            <a:off x="7776884" y="4536141"/>
            <a:ext cx="1441077" cy="276999"/>
          </a:xfrm>
          <a:prstGeom prst="rect">
            <a:avLst/>
          </a:prstGeom>
          <a:noFill/>
        </p:spPr>
        <p:txBody>
          <a:bodyPr wrap="square" rtlCol="0">
            <a:spAutoFit/>
          </a:bodyPr>
          <a:lstStyle/>
          <a:p>
            <a:r>
              <a:rPr lang="en-US" altLang="zh-SG" sz="1200" dirty="0">
                <a:latin typeface="Times New Roman" panose="02020603050405020304" pitchFamily="18" charset="0"/>
                <a:cs typeface="Times New Roman" panose="02020603050405020304" pitchFamily="18" charset="0"/>
              </a:rPr>
              <a:t>3978 bunches</a:t>
            </a:r>
            <a:endParaRPr lang="zh-SG" altLang="en-US" sz="1200"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xmlns="" id="{5DCE9F37-6810-4D94-9D49-A76FCEE6F43A}"/>
              </a:ext>
            </a:extLst>
          </p:cNvPr>
          <p:cNvSpPr txBox="1"/>
          <p:nvPr/>
        </p:nvSpPr>
        <p:spPr>
          <a:xfrm>
            <a:off x="9547086" y="3428530"/>
            <a:ext cx="2239261" cy="128907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Train structure @Z</a:t>
            </a:r>
          </a:p>
          <a:p>
            <a:pPr marL="285750" indent="-285750">
              <a:lnSpc>
                <a:spcPct val="150000"/>
              </a:lnSpc>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51 train</a:t>
            </a:r>
          </a:p>
          <a:p>
            <a:pPr marL="285750" indent="-285750">
              <a:lnSpc>
                <a:spcPct val="150000"/>
              </a:lnSpc>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78 bunch/train</a:t>
            </a:r>
          </a:p>
        </p:txBody>
      </p:sp>
      <p:sp>
        <p:nvSpPr>
          <p:cNvPr id="5" name="页脚占位符 4">
            <a:extLst>
              <a:ext uri="{FF2B5EF4-FFF2-40B4-BE49-F238E27FC236}">
                <a16:creationId xmlns:a16="http://schemas.microsoft.com/office/drawing/2014/main" xmlns="" id="{4DF1F007-0A1B-48DA-88CE-E2FCF3165491}"/>
              </a:ext>
            </a:extLst>
          </p:cNvPr>
          <p:cNvSpPr>
            <a:spLocks noGrp="1"/>
          </p:cNvSpPr>
          <p:nvPr>
            <p:ph type="ftr" sz="quarter" idx="11"/>
          </p:nvPr>
        </p:nvSpPr>
        <p:spPr>
          <a:xfrm>
            <a:off x="3586586" y="6454631"/>
            <a:ext cx="5040560" cy="354977"/>
          </a:xfrm>
        </p:spPr>
        <p:txBody>
          <a:bodyPr/>
          <a:lstStyle/>
          <a:p>
            <a:r>
              <a:rPr lang="en-US" altLang="zh-CN" dirty="0"/>
              <a:t>The 2025 European Edition of the International Workshop on CEPC</a:t>
            </a:r>
            <a:endParaRPr lang="zh-CN" altLang="en-US" dirty="0"/>
          </a:p>
        </p:txBody>
      </p:sp>
      <p:sp>
        <p:nvSpPr>
          <p:cNvPr id="19" name="灯片编号占位符 18">
            <a:extLst>
              <a:ext uri="{FF2B5EF4-FFF2-40B4-BE49-F238E27FC236}">
                <a16:creationId xmlns:a16="http://schemas.microsoft.com/office/drawing/2014/main" xmlns="" id="{B4CE21CE-BD5F-4BF2-A479-7B04739A1A5B}"/>
              </a:ext>
            </a:extLst>
          </p:cNvPr>
          <p:cNvSpPr>
            <a:spLocks noGrp="1"/>
          </p:cNvSpPr>
          <p:nvPr>
            <p:ph type="sldNum" sz="quarter" idx="12"/>
          </p:nvPr>
        </p:nvSpPr>
        <p:spPr/>
        <p:txBody>
          <a:bodyPr/>
          <a:lstStyle/>
          <a:p>
            <a:fld id="{F15E9139-A00B-4B2A-98A6-095DC08F1345}" type="slidenum">
              <a:rPr lang="zh-CN" altLang="en-US" smtClean="0"/>
              <a:pPr/>
              <a:t>33</a:t>
            </a:fld>
            <a:endParaRPr lang="zh-CN" altLang="en-US"/>
          </a:p>
        </p:txBody>
      </p:sp>
    </p:spTree>
    <p:extLst>
      <p:ext uri="{BB962C8B-B14F-4D97-AF65-F5344CB8AC3E}">
        <p14:creationId xmlns:p14="http://schemas.microsoft.com/office/powerpoint/2010/main" val="714739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CE65D8-6BDF-4165-B640-A65AE33E5922}"/>
              </a:ext>
            </a:extLst>
          </p:cNvPr>
          <p:cNvSpPr>
            <a:spLocks noGrp="1"/>
          </p:cNvSpPr>
          <p:nvPr>
            <p:ph type="title"/>
          </p:nvPr>
        </p:nvSpPr>
        <p:spPr/>
        <p:txBody>
          <a:bodyPr/>
          <a:lstStyle/>
          <a:p>
            <a:pPr algn="ctr"/>
            <a:r>
              <a:rPr lang="en-US" altLang="zh-SG" sz="3600" dirty="0">
                <a:solidFill>
                  <a:srgbClr val="C00000"/>
                </a:solidFill>
                <a:latin typeface="Arial" panose="020B0604020202020204" pitchFamily="34" charset="0"/>
                <a:ea typeface="+mj-ea"/>
                <a:cs typeface="Arial" panose="020B0604020202020204" pitchFamily="34" charset="0"/>
              </a:rPr>
              <a:t>Bunch structure in Collider</a:t>
            </a:r>
            <a:endParaRPr lang="zh-SG" altLang="en-US" sz="3600" dirty="0">
              <a:solidFill>
                <a:srgbClr val="C00000"/>
              </a:solidFill>
              <a:latin typeface="Arial" panose="020B0604020202020204" pitchFamily="34" charset="0"/>
              <a:ea typeface="+mj-ea"/>
              <a:cs typeface="Arial" panose="020B0604020202020204" pitchFamily="34" charset="0"/>
            </a:endParaRPr>
          </a:p>
        </p:txBody>
      </p:sp>
      <p:pic>
        <p:nvPicPr>
          <p:cNvPr id="8" name="图片 7">
            <a:extLst>
              <a:ext uri="{FF2B5EF4-FFF2-40B4-BE49-F238E27FC236}">
                <a16:creationId xmlns:a16="http://schemas.microsoft.com/office/drawing/2014/main" xmlns="" id="{FE1BFE72-8981-4462-812F-7C3C307D3626}"/>
              </a:ext>
            </a:extLst>
          </p:cNvPr>
          <p:cNvPicPr>
            <a:picLocks noChangeAspect="1"/>
          </p:cNvPicPr>
          <p:nvPr/>
        </p:nvPicPr>
        <p:blipFill>
          <a:blip r:embed="rId2"/>
          <a:stretch>
            <a:fillRect/>
          </a:stretch>
        </p:blipFill>
        <p:spPr>
          <a:xfrm>
            <a:off x="5525536" y="1113328"/>
            <a:ext cx="3993778" cy="2707050"/>
          </a:xfrm>
          <a:prstGeom prst="rect">
            <a:avLst/>
          </a:prstGeom>
        </p:spPr>
      </p:pic>
      <p:pic>
        <p:nvPicPr>
          <p:cNvPr id="10" name="图片 9">
            <a:extLst>
              <a:ext uri="{FF2B5EF4-FFF2-40B4-BE49-F238E27FC236}">
                <a16:creationId xmlns:a16="http://schemas.microsoft.com/office/drawing/2014/main" xmlns="" id="{8A7F6AE3-559F-4004-B29B-809A458E2B86}"/>
              </a:ext>
            </a:extLst>
          </p:cNvPr>
          <p:cNvPicPr>
            <a:picLocks noChangeAspect="1"/>
          </p:cNvPicPr>
          <p:nvPr/>
        </p:nvPicPr>
        <p:blipFill>
          <a:blip r:embed="rId3"/>
          <a:stretch>
            <a:fillRect/>
          </a:stretch>
        </p:blipFill>
        <p:spPr>
          <a:xfrm>
            <a:off x="1322945" y="1288967"/>
            <a:ext cx="3834002" cy="2606570"/>
          </a:xfrm>
          <a:prstGeom prst="rect">
            <a:avLst/>
          </a:prstGeom>
        </p:spPr>
      </p:pic>
      <p:pic>
        <p:nvPicPr>
          <p:cNvPr id="11" name="图片 10">
            <a:extLst>
              <a:ext uri="{FF2B5EF4-FFF2-40B4-BE49-F238E27FC236}">
                <a16:creationId xmlns:a16="http://schemas.microsoft.com/office/drawing/2014/main" xmlns="" id="{7D6E1FDF-36E2-4A28-8E99-111BB2EC6886}"/>
              </a:ext>
            </a:extLst>
          </p:cNvPr>
          <p:cNvPicPr>
            <a:picLocks noChangeAspect="1"/>
          </p:cNvPicPr>
          <p:nvPr/>
        </p:nvPicPr>
        <p:blipFill>
          <a:blip r:embed="rId4"/>
          <a:stretch>
            <a:fillRect/>
          </a:stretch>
        </p:blipFill>
        <p:spPr>
          <a:xfrm>
            <a:off x="5747410" y="3942440"/>
            <a:ext cx="3897364" cy="2711679"/>
          </a:xfrm>
          <a:prstGeom prst="rect">
            <a:avLst/>
          </a:prstGeom>
        </p:spPr>
      </p:pic>
      <p:pic>
        <p:nvPicPr>
          <p:cNvPr id="12" name="图片 11">
            <a:extLst>
              <a:ext uri="{FF2B5EF4-FFF2-40B4-BE49-F238E27FC236}">
                <a16:creationId xmlns:a16="http://schemas.microsoft.com/office/drawing/2014/main" xmlns="" id="{ADE39B76-5A30-4C52-B3CD-00A56E53467A}"/>
              </a:ext>
            </a:extLst>
          </p:cNvPr>
          <p:cNvPicPr>
            <a:picLocks noChangeAspect="1"/>
          </p:cNvPicPr>
          <p:nvPr/>
        </p:nvPicPr>
        <p:blipFill>
          <a:blip r:embed="rId5"/>
          <a:stretch>
            <a:fillRect/>
          </a:stretch>
        </p:blipFill>
        <p:spPr>
          <a:xfrm>
            <a:off x="1337981" y="3920045"/>
            <a:ext cx="3710424" cy="2616618"/>
          </a:xfrm>
          <a:prstGeom prst="rect">
            <a:avLst/>
          </a:prstGeom>
        </p:spPr>
      </p:pic>
      <p:sp>
        <p:nvSpPr>
          <p:cNvPr id="13" name="文本框 12">
            <a:extLst>
              <a:ext uri="{FF2B5EF4-FFF2-40B4-BE49-F238E27FC236}">
                <a16:creationId xmlns:a16="http://schemas.microsoft.com/office/drawing/2014/main" xmlns="" id="{5432F028-CE4C-48F4-B66B-205F2F774EA3}"/>
              </a:ext>
            </a:extLst>
          </p:cNvPr>
          <p:cNvSpPr txBox="1"/>
          <p:nvPr/>
        </p:nvSpPr>
        <p:spPr>
          <a:xfrm>
            <a:off x="1909482" y="1311088"/>
            <a:ext cx="470647" cy="369332"/>
          </a:xfrm>
          <a:prstGeom prst="rect">
            <a:avLst/>
          </a:prstGeom>
          <a:noFill/>
        </p:spPr>
        <p:txBody>
          <a:bodyPr wrap="square" rtlCol="0">
            <a:spAutoFit/>
          </a:bodyPr>
          <a:lstStyle/>
          <a:p>
            <a:r>
              <a:rPr lang="en-US" altLang="zh-SG" dirty="0" err="1"/>
              <a:t>tt</a:t>
            </a:r>
            <a:endParaRPr lang="zh-SG" altLang="en-US" dirty="0"/>
          </a:p>
        </p:txBody>
      </p:sp>
      <p:sp>
        <p:nvSpPr>
          <p:cNvPr id="14" name="文本框 13">
            <a:extLst>
              <a:ext uri="{FF2B5EF4-FFF2-40B4-BE49-F238E27FC236}">
                <a16:creationId xmlns:a16="http://schemas.microsoft.com/office/drawing/2014/main" xmlns="" id="{CC20261E-63E2-47FB-843F-C73397B37986}"/>
              </a:ext>
            </a:extLst>
          </p:cNvPr>
          <p:cNvSpPr txBox="1"/>
          <p:nvPr/>
        </p:nvSpPr>
        <p:spPr>
          <a:xfrm>
            <a:off x="6278571" y="1405218"/>
            <a:ext cx="376517" cy="369332"/>
          </a:xfrm>
          <a:prstGeom prst="rect">
            <a:avLst/>
          </a:prstGeom>
          <a:noFill/>
        </p:spPr>
        <p:txBody>
          <a:bodyPr wrap="square" rtlCol="0">
            <a:spAutoFit/>
          </a:bodyPr>
          <a:lstStyle/>
          <a:p>
            <a:r>
              <a:rPr lang="en-US" altLang="zh-SG" dirty="0"/>
              <a:t>H</a:t>
            </a:r>
          </a:p>
        </p:txBody>
      </p:sp>
      <p:sp>
        <p:nvSpPr>
          <p:cNvPr id="15" name="文本框 14">
            <a:extLst>
              <a:ext uri="{FF2B5EF4-FFF2-40B4-BE49-F238E27FC236}">
                <a16:creationId xmlns:a16="http://schemas.microsoft.com/office/drawing/2014/main" xmlns="" id="{B4C0D844-85AA-4A3F-97D1-BDA7D97EF9BF}"/>
              </a:ext>
            </a:extLst>
          </p:cNvPr>
          <p:cNvSpPr txBox="1"/>
          <p:nvPr/>
        </p:nvSpPr>
        <p:spPr>
          <a:xfrm>
            <a:off x="1896035" y="4094630"/>
            <a:ext cx="605117" cy="369332"/>
          </a:xfrm>
          <a:prstGeom prst="rect">
            <a:avLst/>
          </a:prstGeom>
          <a:noFill/>
        </p:spPr>
        <p:txBody>
          <a:bodyPr wrap="square" rtlCol="0">
            <a:spAutoFit/>
          </a:bodyPr>
          <a:lstStyle/>
          <a:p>
            <a:r>
              <a:rPr lang="en-US" altLang="zh-SG" dirty="0"/>
              <a:t>W</a:t>
            </a:r>
            <a:endParaRPr lang="zh-SG" altLang="en-US" dirty="0"/>
          </a:p>
        </p:txBody>
      </p:sp>
      <p:sp>
        <p:nvSpPr>
          <p:cNvPr id="16" name="文本框 15">
            <a:extLst>
              <a:ext uri="{FF2B5EF4-FFF2-40B4-BE49-F238E27FC236}">
                <a16:creationId xmlns:a16="http://schemas.microsoft.com/office/drawing/2014/main" xmlns="" id="{E8A1EAFF-19F9-4AA3-B750-539A7F52CDB4}"/>
              </a:ext>
            </a:extLst>
          </p:cNvPr>
          <p:cNvSpPr txBox="1"/>
          <p:nvPr/>
        </p:nvSpPr>
        <p:spPr>
          <a:xfrm>
            <a:off x="6426488" y="4202206"/>
            <a:ext cx="490817" cy="369332"/>
          </a:xfrm>
          <a:prstGeom prst="rect">
            <a:avLst/>
          </a:prstGeom>
          <a:noFill/>
        </p:spPr>
        <p:txBody>
          <a:bodyPr wrap="square" rtlCol="0">
            <a:spAutoFit/>
          </a:bodyPr>
          <a:lstStyle/>
          <a:p>
            <a:r>
              <a:rPr lang="en-US" altLang="zh-SG" dirty="0"/>
              <a:t>Z</a:t>
            </a:r>
            <a:endParaRPr lang="zh-SG" altLang="en-US" dirty="0"/>
          </a:p>
        </p:txBody>
      </p:sp>
      <p:sp>
        <p:nvSpPr>
          <p:cNvPr id="17" name="文本框 16">
            <a:extLst>
              <a:ext uri="{FF2B5EF4-FFF2-40B4-BE49-F238E27FC236}">
                <a16:creationId xmlns:a16="http://schemas.microsoft.com/office/drawing/2014/main" xmlns="" id="{A05C0661-BAAE-40C1-820A-8520BEEE7F81}"/>
              </a:ext>
            </a:extLst>
          </p:cNvPr>
          <p:cNvSpPr txBox="1"/>
          <p:nvPr/>
        </p:nvSpPr>
        <p:spPr>
          <a:xfrm>
            <a:off x="3267635" y="1922929"/>
            <a:ext cx="1042147" cy="276999"/>
          </a:xfrm>
          <a:prstGeom prst="rect">
            <a:avLst/>
          </a:prstGeom>
          <a:noFill/>
        </p:spPr>
        <p:txBody>
          <a:bodyPr wrap="square" rtlCol="0">
            <a:spAutoFit/>
          </a:bodyPr>
          <a:lstStyle/>
          <a:p>
            <a:r>
              <a:rPr lang="en-US" altLang="zh-SG" sz="1200" dirty="0">
                <a:latin typeface="Times New Roman" panose="02020603050405020304" pitchFamily="18" charset="0"/>
                <a:cs typeface="Times New Roman" panose="02020603050405020304" pitchFamily="18" charset="0"/>
              </a:rPr>
              <a:t>35 bunches</a:t>
            </a:r>
            <a:endParaRPr lang="zh-SG" altLang="en-US" sz="1200"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xmlns="" id="{E7AFD459-5BE3-4B99-85B7-21B67D81AEAA}"/>
              </a:ext>
            </a:extLst>
          </p:cNvPr>
          <p:cNvSpPr txBox="1"/>
          <p:nvPr/>
        </p:nvSpPr>
        <p:spPr>
          <a:xfrm>
            <a:off x="7493288" y="1819834"/>
            <a:ext cx="1042147" cy="276999"/>
          </a:xfrm>
          <a:prstGeom prst="rect">
            <a:avLst/>
          </a:prstGeom>
          <a:noFill/>
        </p:spPr>
        <p:txBody>
          <a:bodyPr wrap="square" rtlCol="0">
            <a:spAutoFit/>
          </a:bodyPr>
          <a:lstStyle/>
          <a:p>
            <a:r>
              <a:rPr lang="en-US" altLang="zh-SG" sz="1200" dirty="0">
                <a:latin typeface="Times New Roman" panose="02020603050405020304" pitchFamily="18" charset="0"/>
                <a:cs typeface="Times New Roman" panose="02020603050405020304" pitchFamily="18" charset="0"/>
              </a:rPr>
              <a:t>268 bunches</a:t>
            </a:r>
            <a:endParaRPr lang="zh-SG" altLang="en-US" sz="1200"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xmlns="" id="{09C070CB-A2D0-45F5-8C6F-B7058104CCA5}"/>
              </a:ext>
            </a:extLst>
          </p:cNvPr>
          <p:cNvSpPr txBox="1"/>
          <p:nvPr/>
        </p:nvSpPr>
        <p:spPr>
          <a:xfrm>
            <a:off x="3124200" y="4509247"/>
            <a:ext cx="1042147" cy="276999"/>
          </a:xfrm>
          <a:prstGeom prst="rect">
            <a:avLst/>
          </a:prstGeom>
          <a:noFill/>
        </p:spPr>
        <p:txBody>
          <a:bodyPr wrap="square" rtlCol="0">
            <a:spAutoFit/>
          </a:bodyPr>
          <a:lstStyle/>
          <a:p>
            <a:r>
              <a:rPr lang="en-US" altLang="zh-SG" sz="1200" dirty="0">
                <a:latin typeface="Times New Roman" panose="02020603050405020304" pitchFamily="18" charset="0"/>
                <a:cs typeface="Times New Roman" panose="02020603050405020304" pitchFamily="18" charset="0"/>
              </a:rPr>
              <a:t>1297 bunches</a:t>
            </a:r>
            <a:endParaRPr lang="zh-SG" altLang="en-US" sz="1200"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xmlns="" id="{856D59F5-DFC5-4243-82FC-C1E9E42C9635}"/>
              </a:ext>
            </a:extLst>
          </p:cNvPr>
          <p:cNvSpPr txBox="1"/>
          <p:nvPr/>
        </p:nvSpPr>
        <p:spPr>
          <a:xfrm>
            <a:off x="7838430" y="4612341"/>
            <a:ext cx="652182" cy="369332"/>
          </a:xfrm>
          <a:prstGeom prst="rect">
            <a:avLst/>
          </a:prstGeom>
          <a:noFill/>
        </p:spPr>
        <p:txBody>
          <a:bodyPr wrap="square" rtlCol="0">
            <a:spAutoFit/>
          </a:bodyPr>
          <a:lstStyle/>
          <a:p>
            <a:endParaRPr lang="zh-SG" altLang="en-US" dirty="0"/>
          </a:p>
        </p:txBody>
      </p:sp>
      <p:sp>
        <p:nvSpPr>
          <p:cNvPr id="21" name="文本框 20">
            <a:extLst>
              <a:ext uri="{FF2B5EF4-FFF2-40B4-BE49-F238E27FC236}">
                <a16:creationId xmlns:a16="http://schemas.microsoft.com/office/drawing/2014/main" xmlns="" id="{D6B5CAE5-1F6D-425B-81EB-A2CE98032FBB}"/>
              </a:ext>
            </a:extLst>
          </p:cNvPr>
          <p:cNvSpPr txBox="1"/>
          <p:nvPr/>
        </p:nvSpPr>
        <p:spPr>
          <a:xfrm>
            <a:off x="7674823" y="4529417"/>
            <a:ext cx="1441077" cy="276999"/>
          </a:xfrm>
          <a:prstGeom prst="rect">
            <a:avLst/>
          </a:prstGeom>
          <a:noFill/>
        </p:spPr>
        <p:txBody>
          <a:bodyPr wrap="square" rtlCol="0">
            <a:spAutoFit/>
          </a:bodyPr>
          <a:lstStyle/>
          <a:p>
            <a:r>
              <a:rPr lang="en-US" altLang="zh-SG" sz="1200" dirty="0">
                <a:latin typeface="Times New Roman" panose="02020603050405020304" pitchFamily="18" charset="0"/>
                <a:cs typeface="Times New Roman" panose="02020603050405020304" pitchFamily="18" charset="0"/>
              </a:rPr>
              <a:t>11934 bunches</a:t>
            </a:r>
            <a:endParaRPr lang="zh-SG" altLang="en-US" sz="1200"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xmlns="" id="{B5725BA7-5E97-4704-8743-93583107F0A0}"/>
              </a:ext>
            </a:extLst>
          </p:cNvPr>
          <p:cNvSpPr txBox="1"/>
          <p:nvPr/>
        </p:nvSpPr>
        <p:spPr>
          <a:xfrm>
            <a:off x="9419339" y="3462147"/>
            <a:ext cx="2239261" cy="128907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Train structure @Z</a:t>
            </a:r>
          </a:p>
          <a:p>
            <a:pPr marL="285750" indent="-285750">
              <a:lnSpc>
                <a:spcPct val="150000"/>
              </a:lnSpc>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153 train</a:t>
            </a:r>
          </a:p>
          <a:p>
            <a:pPr marL="285750" indent="-285750">
              <a:lnSpc>
                <a:spcPct val="150000"/>
              </a:lnSpc>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78 bunch/train</a:t>
            </a:r>
          </a:p>
        </p:txBody>
      </p:sp>
      <p:sp>
        <p:nvSpPr>
          <p:cNvPr id="3" name="页脚占位符 2">
            <a:extLst>
              <a:ext uri="{FF2B5EF4-FFF2-40B4-BE49-F238E27FC236}">
                <a16:creationId xmlns:a16="http://schemas.microsoft.com/office/drawing/2014/main" xmlns="" id="{3886D567-D68B-4DA2-A498-032DDA2D3D28}"/>
              </a:ext>
            </a:extLst>
          </p:cNvPr>
          <p:cNvSpPr>
            <a:spLocks noGrp="1"/>
          </p:cNvSpPr>
          <p:nvPr>
            <p:ph type="ftr" sz="quarter" idx="11"/>
          </p:nvPr>
        </p:nvSpPr>
        <p:spPr>
          <a:xfrm>
            <a:off x="3286330" y="6475103"/>
            <a:ext cx="5040560" cy="354977"/>
          </a:xfrm>
        </p:spPr>
        <p:txBody>
          <a:bodyPr/>
          <a:lstStyle/>
          <a:p>
            <a:r>
              <a:rPr lang="en-US" altLang="zh-CN" dirty="0"/>
              <a:t>The 2025 European Edition of the International Workshop on CEPC</a:t>
            </a:r>
            <a:endParaRPr lang="zh-CN" altLang="en-US" dirty="0"/>
          </a:p>
        </p:txBody>
      </p:sp>
      <p:sp>
        <p:nvSpPr>
          <p:cNvPr id="5" name="灯片编号占位符 4">
            <a:extLst>
              <a:ext uri="{FF2B5EF4-FFF2-40B4-BE49-F238E27FC236}">
                <a16:creationId xmlns:a16="http://schemas.microsoft.com/office/drawing/2014/main" xmlns="" id="{C1067749-F830-473B-8493-BBE69685EE8D}"/>
              </a:ext>
            </a:extLst>
          </p:cNvPr>
          <p:cNvSpPr>
            <a:spLocks noGrp="1"/>
          </p:cNvSpPr>
          <p:nvPr>
            <p:ph type="sldNum" sz="quarter" idx="12"/>
          </p:nvPr>
        </p:nvSpPr>
        <p:spPr/>
        <p:txBody>
          <a:bodyPr/>
          <a:lstStyle/>
          <a:p>
            <a:fld id="{F15E9139-A00B-4B2A-98A6-095DC08F1345}" type="slidenum">
              <a:rPr lang="zh-CN" altLang="en-US" smtClean="0"/>
              <a:pPr/>
              <a:t>34</a:t>
            </a:fld>
            <a:endParaRPr lang="zh-CN" altLang="en-US"/>
          </a:p>
        </p:txBody>
      </p:sp>
    </p:spTree>
    <p:extLst>
      <p:ext uri="{BB962C8B-B14F-4D97-AF65-F5344CB8AC3E}">
        <p14:creationId xmlns:p14="http://schemas.microsoft.com/office/powerpoint/2010/main" val="1809631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16D85A0-979D-4DD5-B148-B093D94EFDFD}"/>
              </a:ext>
            </a:extLst>
          </p:cNvPr>
          <p:cNvSpPr>
            <a:spLocks noGrp="1"/>
          </p:cNvSpPr>
          <p:nvPr>
            <p:ph idx="1"/>
          </p:nvPr>
        </p:nvSpPr>
        <p:spPr>
          <a:xfrm>
            <a:off x="623392" y="1412776"/>
            <a:ext cx="5270376" cy="4302781"/>
          </a:xfrm>
        </p:spPr>
        <p:txBody>
          <a:bodyPr wrap="square">
            <a:spAutoFit/>
          </a:bodyPr>
          <a:lstStyle/>
          <a:p>
            <a:pPr algn="just">
              <a:lnSpc>
                <a:spcPct val="120000"/>
              </a:lnSpc>
              <a:spcBef>
                <a:spcPts val="600"/>
              </a:spcBef>
              <a:spcAft>
                <a:spcPts val="1200"/>
              </a:spcAft>
            </a:pPr>
            <a:r>
              <a:rPr lang="en-US" altLang="zh-SG" sz="1600" dirty="0"/>
              <a:t>The spacings between adjacent bunches in any CEPC operation mode are integer numbers of 23.08 ns.</a:t>
            </a:r>
            <a:r>
              <a:rPr lang="en-US" sz="1600" dirty="0"/>
              <a:t>. </a:t>
            </a:r>
          </a:p>
          <a:p>
            <a:pPr algn="just">
              <a:lnSpc>
                <a:spcPct val="120000"/>
              </a:lnSpc>
              <a:spcBef>
                <a:spcPts val="600"/>
              </a:spcBef>
              <a:spcAft>
                <a:spcPts val="1200"/>
              </a:spcAft>
            </a:pPr>
            <a:r>
              <a:rPr lang="en-US" sz="1600" dirty="0"/>
              <a:t>The master CEPC clock will be provided by the accelerator to the detector system(s), synchronous to the beam. The CEPC detector system relies on the clock to sample physics signal at the right time.</a:t>
            </a:r>
          </a:p>
          <a:p>
            <a:pPr algn="just">
              <a:lnSpc>
                <a:spcPct val="120000"/>
              </a:lnSpc>
              <a:spcBef>
                <a:spcPts val="600"/>
              </a:spcBef>
              <a:spcAft>
                <a:spcPts val="1200"/>
              </a:spcAft>
            </a:pPr>
            <a:r>
              <a:rPr lang="en-US" sz="1600" dirty="0"/>
              <a:t>It is agreed to have the detector  frequency of 43.3 MHz = </a:t>
            </a:r>
            <a:r>
              <a:rPr lang="en-US" sz="1600" dirty="0">
                <a:solidFill>
                  <a:srgbClr val="3F3FFF"/>
                </a:solidFill>
              </a:rPr>
              <a:t>130 MHz / 3 = 1 / 23.08 ns</a:t>
            </a:r>
            <a:r>
              <a:rPr lang="en-US" sz="1600" dirty="0"/>
              <a:t>,  which is reasonably good from the detector point of view.</a:t>
            </a:r>
          </a:p>
          <a:p>
            <a:pPr algn="just">
              <a:lnSpc>
                <a:spcPct val="120000"/>
              </a:lnSpc>
              <a:spcBef>
                <a:spcPts val="600"/>
              </a:spcBef>
              <a:spcAft>
                <a:spcPts val="1200"/>
              </a:spcAft>
            </a:pPr>
            <a:r>
              <a:rPr lang="en-US" sz="1600" dirty="0">
                <a:sym typeface="Symbol" panose="05050102010706020507" pitchFamily="18" charset="2"/>
              </a:rPr>
              <a:t>The CEPC collider ring have possible 14,442 bunch positions (14,442  </a:t>
            </a:r>
            <a:r>
              <a:rPr lang="en-US" sz="1600" dirty="0"/>
              <a:t>23.0769 ns </a:t>
            </a:r>
            <a:r>
              <a:rPr lang="en-US" sz="1600" dirty="0">
                <a:sym typeface="Symbol" panose="05050102010706020507" pitchFamily="18" charset="2"/>
              </a:rPr>
              <a:t> c = 99.914 km).</a:t>
            </a:r>
          </a:p>
        </p:txBody>
      </p:sp>
      <p:sp>
        <p:nvSpPr>
          <p:cNvPr id="2" name="Title 1">
            <a:extLst>
              <a:ext uri="{FF2B5EF4-FFF2-40B4-BE49-F238E27FC236}">
                <a16:creationId xmlns:a16="http://schemas.microsoft.com/office/drawing/2014/main" xmlns="" id="{A4B07297-58EA-409C-9FDD-26FA98D30B47}"/>
              </a:ext>
            </a:extLst>
          </p:cNvPr>
          <p:cNvSpPr>
            <a:spLocks noGrp="1"/>
          </p:cNvSpPr>
          <p:nvPr>
            <p:ph type="title"/>
          </p:nvPr>
        </p:nvSpPr>
        <p:spPr/>
        <p:txBody>
          <a:bodyPr/>
          <a:lstStyle/>
          <a:p>
            <a:pPr algn="ctr"/>
            <a:r>
              <a:rPr lang="en-US" altLang="zh-CN" sz="3600" dirty="0">
                <a:solidFill>
                  <a:srgbClr val="C00000"/>
                </a:solidFill>
                <a:latin typeface="Arial" panose="020B0604020202020204" pitchFamily="34" charset="0"/>
                <a:ea typeface="+mj-ea"/>
                <a:cs typeface="Arial" panose="020B0604020202020204" pitchFamily="34" charset="0"/>
              </a:rPr>
              <a:t>TDR Bunch Structures and</a:t>
            </a:r>
            <a:r>
              <a:rPr lang="zh-CN" altLang="en-US" sz="3600" dirty="0">
                <a:solidFill>
                  <a:srgbClr val="C00000"/>
                </a:solidFill>
                <a:latin typeface="Arial" panose="020B0604020202020204" pitchFamily="34" charset="0"/>
                <a:ea typeface="+mj-ea"/>
                <a:cs typeface="Arial" panose="020B0604020202020204" pitchFamily="34" charset="0"/>
              </a:rPr>
              <a:t> </a:t>
            </a:r>
            <a:r>
              <a:rPr lang="en-US" altLang="zh-CN" sz="3600" dirty="0">
                <a:solidFill>
                  <a:srgbClr val="C00000"/>
                </a:solidFill>
                <a:latin typeface="Arial" panose="020B0604020202020204" pitchFamily="34" charset="0"/>
                <a:ea typeface="+mj-ea"/>
                <a:cs typeface="Arial" panose="020B0604020202020204" pitchFamily="34" charset="0"/>
              </a:rPr>
              <a:t>Circumference</a:t>
            </a:r>
            <a:endParaRPr lang="en-US" sz="3600" dirty="0">
              <a:solidFill>
                <a:srgbClr val="C00000"/>
              </a:solidFill>
              <a:latin typeface="Arial" panose="020B0604020202020204" pitchFamily="34" charset="0"/>
              <a:ea typeface="+mj-ea"/>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xmlns="" id="{E14AFA5B-B1D4-4DE6-8DFF-E49FE45CF748}"/>
                  </a:ext>
                </a:extLst>
              </p:cNvPr>
              <p:cNvGraphicFramePr>
                <a:graphicFrameLocks noGrp="1"/>
              </p:cNvGraphicFramePr>
              <p:nvPr>
                <p:extLst>
                  <p:ext uri="{D42A27DB-BD31-4B8C-83A1-F6EECF244321}">
                    <p14:modId xmlns:p14="http://schemas.microsoft.com/office/powerpoint/2010/main" val="2129181428"/>
                  </p:ext>
                </p:extLst>
              </p:nvPr>
            </p:nvGraphicFramePr>
            <p:xfrm>
              <a:off x="6168008" y="1446142"/>
              <a:ext cx="5480652" cy="2110311"/>
            </p:xfrm>
            <a:graphic>
              <a:graphicData uri="http://schemas.openxmlformats.org/drawingml/2006/table">
                <a:tbl>
                  <a:tblPr firstRow="1" bandRow="1">
                    <a:tableStyleId>{F5AB1C69-6EDB-4FF4-983F-18BD219EF322}</a:tableStyleId>
                  </a:tblPr>
                  <a:tblGrid>
                    <a:gridCol w="2220087">
                      <a:extLst>
                        <a:ext uri="{9D8B030D-6E8A-4147-A177-3AD203B41FA5}">
                          <a16:colId xmlns:a16="http://schemas.microsoft.com/office/drawing/2014/main" xmlns="" val="363096450"/>
                        </a:ext>
                      </a:extLst>
                    </a:gridCol>
                    <a:gridCol w="652113">
                      <a:extLst>
                        <a:ext uri="{9D8B030D-6E8A-4147-A177-3AD203B41FA5}">
                          <a16:colId xmlns:a16="http://schemas.microsoft.com/office/drawing/2014/main" xmlns="" val="3291826647"/>
                        </a:ext>
                      </a:extLst>
                    </a:gridCol>
                    <a:gridCol w="652113">
                      <a:extLst>
                        <a:ext uri="{9D8B030D-6E8A-4147-A177-3AD203B41FA5}">
                          <a16:colId xmlns:a16="http://schemas.microsoft.com/office/drawing/2014/main" xmlns="" val="2880808501"/>
                        </a:ext>
                      </a:extLst>
                    </a:gridCol>
                    <a:gridCol w="652113">
                      <a:extLst>
                        <a:ext uri="{9D8B030D-6E8A-4147-A177-3AD203B41FA5}">
                          <a16:colId xmlns:a16="http://schemas.microsoft.com/office/drawing/2014/main" xmlns="" val="3360770201"/>
                        </a:ext>
                      </a:extLst>
                    </a:gridCol>
                    <a:gridCol w="652113">
                      <a:extLst>
                        <a:ext uri="{9D8B030D-6E8A-4147-A177-3AD203B41FA5}">
                          <a16:colId xmlns:a16="http://schemas.microsoft.com/office/drawing/2014/main" xmlns="" val="2873836492"/>
                        </a:ext>
                      </a:extLst>
                    </a:gridCol>
                    <a:gridCol w="652113">
                      <a:extLst>
                        <a:ext uri="{9D8B030D-6E8A-4147-A177-3AD203B41FA5}">
                          <a16:colId xmlns:a16="http://schemas.microsoft.com/office/drawing/2014/main" xmlns="" val="3622897994"/>
                        </a:ext>
                      </a:extLst>
                    </a:gridCol>
                  </a:tblGrid>
                  <a:tr h="301473">
                    <a:tc>
                      <a:txBody>
                        <a:bodyPr/>
                        <a:lstStyle/>
                        <a:p>
                          <a:pPr algn="ctr"/>
                          <a:r>
                            <a:rPr lang="en-US" sz="1200" b="1" dirty="0">
                              <a:solidFill>
                                <a:schemeClr val="bg1"/>
                              </a:solidFill>
                              <a:latin typeface="Arial" panose="020B0604020202020204" pitchFamily="34" charset="0"/>
                              <a:cs typeface="Arial" panose="020B0604020202020204" pitchFamily="34" charset="0"/>
                            </a:rPr>
                            <a:t>SR 30 / 10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lumOff val="10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algn="ctr"/>
                          <a:r>
                            <a:rPr lang="en-US" sz="1200" b="1" dirty="0">
                              <a:solidFill>
                                <a:schemeClr val="tx1"/>
                              </a:solidFill>
                              <a:latin typeface="Arial" panose="020B0604020202020204" pitchFamily="34" charset="0"/>
                              <a:cs typeface="Arial" panose="020B0604020202020204" pitchFamily="34"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solidFill>
                                <a:schemeClr val="tx1"/>
                              </a:solidFill>
                              <a:latin typeface="Arial" panose="020B0604020202020204" pitchFamily="34" charset="0"/>
                              <a:cs typeface="Arial" panose="020B0604020202020204" pitchFamily="34" charset="0"/>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14:m>
                            <m:oMath xmlns:m="http://schemas.openxmlformats.org/officeDocument/2006/math">
                              <m:r>
                                <a:rPr lang="en-US" sz="1200" b="1" i="0" smtClean="0">
                                  <a:solidFill>
                                    <a:schemeClr val="tx1"/>
                                  </a:solidFill>
                                  <a:latin typeface="Cambria Math" panose="02040503050406030204" pitchFamily="18" charset="0"/>
                                  <a:cs typeface="Arial" panose="020B0604020202020204" pitchFamily="34" charset="0"/>
                                </a:rPr>
                                <m:t>𝐭</m:t>
                              </m:r>
                              <m:acc>
                                <m:accPr>
                                  <m:chr m:val="̅"/>
                                  <m:ctrlPr>
                                    <a:rPr lang="en-US" sz="1200" b="1" i="1" smtClean="0">
                                      <a:solidFill>
                                        <a:schemeClr val="tx1"/>
                                      </a:solidFill>
                                      <a:latin typeface="Cambria Math" panose="02040503050406030204" pitchFamily="18" charset="0"/>
                                      <a:cs typeface="Arial" panose="020B0604020202020204" pitchFamily="34" charset="0"/>
                                    </a:rPr>
                                  </m:ctrlPr>
                                </m:accPr>
                                <m:e>
                                  <m:r>
                                    <a:rPr lang="en-US" sz="1200" b="1" i="0" smtClean="0">
                                      <a:solidFill>
                                        <a:schemeClr val="tx1"/>
                                      </a:solidFill>
                                      <a:latin typeface="Cambria Math" panose="02040503050406030204" pitchFamily="18" charset="0"/>
                                      <a:cs typeface="Arial" panose="020B0604020202020204" pitchFamily="34" charset="0"/>
                                    </a:rPr>
                                    <m:t>𝐭</m:t>
                                  </m:r>
                                </m:e>
                              </m:acc>
                            </m:oMath>
                          </a14:m>
                          <a:r>
                            <a:rPr lang="en-US" sz="1200" b="1" i="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169223304"/>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SR power per beam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extLst>
                      <a:ext uri="{0D108BD9-81ED-4DB2-BD59-A6C34878D82A}">
                        <a16:rowId xmlns:a16="http://schemas.microsoft.com/office/drawing/2014/main" xmlns="" val="174872080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Bunch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11,934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3,978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1,297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xmlns="" val="2256001711"/>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Bunch spacing*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576.9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69.2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253.8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4523.1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xmlns="" val="68672340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               [ </a:t>
                          </a:r>
                          <a:r>
                            <a:rPr lang="en-US" sz="1200" b="1"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sz="1200" b="1" dirty="0">
                              <a:solidFill>
                                <a:schemeClr val="tx1"/>
                              </a:solidFill>
                              <a:latin typeface="Arial" panose="020B0604020202020204" pitchFamily="34" charset="0"/>
                              <a:cs typeface="Arial" panose="020B0604020202020204" pitchFamily="34" charset="0"/>
                            </a:rPr>
                            <a:t>23.08 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xmlns="" val="337903518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Train gap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424682950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Luminosity/IP [</a:t>
                          </a:r>
                          <a:r>
                            <a:rPr lang="en-US" sz="1200" b="1" dirty="0">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sz="1200" b="1" dirty="0">
                              <a:solidFill>
                                <a:schemeClr val="tx1"/>
                              </a:solidFill>
                              <a:latin typeface="Arial" panose="020B0604020202020204" pitchFamily="34" charset="0"/>
                              <a:cs typeface="Arial" panose="020B0604020202020204" pitchFamily="34" charset="0"/>
                            </a:rPr>
                            <a:t>10</a:t>
                          </a:r>
                          <a:r>
                            <a:rPr lang="en-US" sz="1200" b="1" baseline="30000" dirty="0">
                              <a:solidFill>
                                <a:schemeClr val="tx1"/>
                              </a:solidFill>
                              <a:latin typeface="Arial" panose="020B0604020202020204" pitchFamily="34" charset="0"/>
                              <a:cs typeface="Arial" panose="020B0604020202020204" pitchFamily="34" charset="0"/>
                            </a:rPr>
                            <a:t>34</a:t>
                          </a:r>
                          <a:r>
                            <a:rPr lang="en-US" sz="1200" b="1" dirty="0">
                              <a:solidFill>
                                <a:schemeClr val="tx1"/>
                              </a:solidFill>
                              <a:latin typeface="Arial" panose="020B0604020202020204" pitchFamily="34" charset="0"/>
                              <a:cs typeface="Arial" panose="020B0604020202020204" pitchFamily="34" charset="0"/>
                            </a:rPr>
                            <a:t>cm</a:t>
                          </a:r>
                          <a:r>
                            <a:rPr lang="en-US" sz="1200" b="1" baseline="30000" dirty="0">
                              <a:solidFill>
                                <a:schemeClr val="tx1"/>
                              </a:solidFill>
                              <a:latin typeface="Arial" panose="020B0604020202020204" pitchFamily="34" charset="0"/>
                              <a:cs typeface="Arial" panose="020B0604020202020204" pitchFamily="34" charset="0"/>
                            </a:rPr>
                            <a:t>-2</a:t>
                          </a:r>
                          <a:r>
                            <a:rPr lang="en-US" sz="1200" b="1" dirty="0">
                              <a:solidFill>
                                <a:schemeClr val="tx1"/>
                              </a:solidFill>
                              <a:latin typeface="Arial" panose="020B0604020202020204" pitchFamily="34" charset="0"/>
                              <a:cs typeface="Arial" panose="020B0604020202020204" pitchFamily="34" charset="0"/>
                            </a:rPr>
                            <a:t>s</a:t>
                          </a:r>
                          <a:r>
                            <a:rPr lang="en-US" sz="1200" b="1" baseline="30000" dirty="0">
                              <a:solidFill>
                                <a:schemeClr val="tx1"/>
                              </a:solidFill>
                              <a:latin typeface="Arial" panose="020B0604020202020204" pitchFamily="34" charset="0"/>
                              <a:cs typeface="Arial" panose="020B0604020202020204" pitchFamily="34" charset="0"/>
                            </a:rPr>
                            <a:t>-1</a:t>
                          </a:r>
                          <a:r>
                            <a:rPr lang="en-US" sz="1200"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xmlns="" val="1233058752"/>
                      </a:ext>
                    </a:extLst>
                  </a:tr>
                </a:tbl>
              </a:graphicData>
            </a:graphic>
          </p:graphicFrame>
        </mc:Choice>
        <mc:Fallback xmlns="">
          <p:graphicFrame>
            <p:nvGraphicFramePr>
              <p:cNvPr id="7" name="Table 7">
                <a:extLst>
                  <a:ext uri="{FF2B5EF4-FFF2-40B4-BE49-F238E27FC236}">
                    <a16:creationId xmlns:a16="http://schemas.microsoft.com/office/drawing/2014/main" id="{E14AFA5B-B1D4-4DE6-8DFF-E49FE45CF748}"/>
                  </a:ext>
                </a:extLst>
              </p:cNvPr>
              <p:cNvGraphicFramePr>
                <a:graphicFrameLocks noGrp="1"/>
              </p:cNvGraphicFramePr>
              <p:nvPr>
                <p:extLst>
                  <p:ext uri="{D42A27DB-BD31-4B8C-83A1-F6EECF244321}">
                    <p14:modId xmlns:p14="http://schemas.microsoft.com/office/powerpoint/2010/main" val="2129181428"/>
                  </p:ext>
                </p:extLst>
              </p:nvPr>
            </p:nvGraphicFramePr>
            <p:xfrm>
              <a:off x="6168008" y="1446142"/>
              <a:ext cx="5480652" cy="2110311"/>
            </p:xfrm>
            <a:graphic>
              <a:graphicData uri="http://schemas.openxmlformats.org/drawingml/2006/table">
                <a:tbl>
                  <a:tblPr firstRow="1" bandRow="1">
                    <a:tableStyleId>{F5AB1C69-6EDB-4FF4-983F-18BD219EF322}</a:tableStyleId>
                  </a:tblPr>
                  <a:tblGrid>
                    <a:gridCol w="2220087">
                      <a:extLst>
                        <a:ext uri="{9D8B030D-6E8A-4147-A177-3AD203B41FA5}">
                          <a16:colId xmlns:a16="http://schemas.microsoft.com/office/drawing/2014/main" val="363096450"/>
                        </a:ext>
                      </a:extLst>
                    </a:gridCol>
                    <a:gridCol w="652113">
                      <a:extLst>
                        <a:ext uri="{9D8B030D-6E8A-4147-A177-3AD203B41FA5}">
                          <a16:colId xmlns:a16="http://schemas.microsoft.com/office/drawing/2014/main" val="3291826647"/>
                        </a:ext>
                      </a:extLst>
                    </a:gridCol>
                    <a:gridCol w="652113">
                      <a:extLst>
                        <a:ext uri="{9D8B030D-6E8A-4147-A177-3AD203B41FA5}">
                          <a16:colId xmlns:a16="http://schemas.microsoft.com/office/drawing/2014/main" val="2880808501"/>
                        </a:ext>
                      </a:extLst>
                    </a:gridCol>
                    <a:gridCol w="652113">
                      <a:extLst>
                        <a:ext uri="{9D8B030D-6E8A-4147-A177-3AD203B41FA5}">
                          <a16:colId xmlns:a16="http://schemas.microsoft.com/office/drawing/2014/main" val="3360770201"/>
                        </a:ext>
                      </a:extLst>
                    </a:gridCol>
                    <a:gridCol w="652113">
                      <a:extLst>
                        <a:ext uri="{9D8B030D-6E8A-4147-A177-3AD203B41FA5}">
                          <a16:colId xmlns:a16="http://schemas.microsoft.com/office/drawing/2014/main" val="2873836492"/>
                        </a:ext>
                      </a:extLst>
                    </a:gridCol>
                    <a:gridCol w="652113">
                      <a:extLst>
                        <a:ext uri="{9D8B030D-6E8A-4147-A177-3AD203B41FA5}">
                          <a16:colId xmlns:a16="http://schemas.microsoft.com/office/drawing/2014/main" val="3622897994"/>
                        </a:ext>
                      </a:extLst>
                    </a:gridCol>
                  </a:tblGrid>
                  <a:tr h="301473">
                    <a:tc>
                      <a:txBody>
                        <a:bodyPr/>
                        <a:lstStyle/>
                        <a:p>
                          <a:pPr algn="ctr"/>
                          <a:r>
                            <a:rPr lang="en-US" sz="1200" b="1" dirty="0">
                              <a:solidFill>
                                <a:schemeClr val="bg1"/>
                              </a:solidFill>
                              <a:latin typeface="Arial" panose="020B0604020202020204" pitchFamily="34" charset="0"/>
                              <a:cs typeface="Arial" panose="020B0604020202020204" pitchFamily="34" charset="0"/>
                            </a:rPr>
                            <a:t>SR 30 / 10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lumOff val="10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algn="ctr"/>
                          <a:r>
                            <a:rPr lang="en-US" sz="1200" b="1" dirty="0">
                              <a:solidFill>
                                <a:schemeClr val="tx1"/>
                              </a:solidFill>
                              <a:latin typeface="Arial" panose="020B0604020202020204" pitchFamily="34" charset="0"/>
                              <a:cs typeface="Arial" panose="020B0604020202020204" pitchFamily="34"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solidFill>
                                <a:schemeClr val="tx1"/>
                              </a:solidFill>
                              <a:latin typeface="Arial" panose="020B0604020202020204" pitchFamily="34" charset="0"/>
                              <a:cs typeface="Arial" panose="020B0604020202020204" pitchFamily="34" charset="0"/>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zh-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42056" t="-2000" r="-1869" b="-598000"/>
                          </a:stretch>
                        </a:blipFill>
                      </a:tcPr>
                    </a:tc>
                    <a:extLst>
                      <a:ext uri="{0D108BD9-81ED-4DB2-BD59-A6C34878D82A}">
                        <a16:rowId xmlns:a16="http://schemas.microsoft.com/office/drawing/2014/main" val="1169223304"/>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SR power per beam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extLst>
                      <a:ext uri="{0D108BD9-81ED-4DB2-BD59-A6C34878D82A}">
                        <a16:rowId xmlns:a16="http://schemas.microsoft.com/office/drawing/2014/main" val="174872080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Bunch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11,934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3,978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1,297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256001711"/>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Bunch spacing*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576.9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69.2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253.8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4523.1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68672340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               [ </a:t>
                          </a:r>
                          <a:r>
                            <a:rPr lang="en-US" sz="1200" b="1"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sz="1200" b="1" dirty="0">
                              <a:solidFill>
                                <a:schemeClr val="tx1"/>
                              </a:solidFill>
                              <a:latin typeface="Arial" panose="020B0604020202020204" pitchFamily="34" charset="0"/>
                              <a:cs typeface="Arial" panose="020B0604020202020204" pitchFamily="34" charset="0"/>
                            </a:rPr>
                            <a:t>23.08 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337903518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Train gap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4682950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Luminosity/IP [</a:t>
                          </a:r>
                          <a:r>
                            <a:rPr lang="en-US" sz="1200" b="1" dirty="0">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sz="1200" b="1" dirty="0">
                              <a:solidFill>
                                <a:schemeClr val="tx1"/>
                              </a:solidFill>
                              <a:latin typeface="Arial" panose="020B0604020202020204" pitchFamily="34" charset="0"/>
                              <a:cs typeface="Arial" panose="020B0604020202020204" pitchFamily="34" charset="0"/>
                            </a:rPr>
                            <a:t>10</a:t>
                          </a:r>
                          <a:r>
                            <a:rPr lang="en-US" sz="1200" b="1" baseline="30000" dirty="0">
                              <a:solidFill>
                                <a:schemeClr val="tx1"/>
                              </a:solidFill>
                              <a:latin typeface="Arial" panose="020B0604020202020204" pitchFamily="34" charset="0"/>
                              <a:cs typeface="Arial" panose="020B0604020202020204" pitchFamily="34" charset="0"/>
                            </a:rPr>
                            <a:t>34</a:t>
                          </a:r>
                          <a:r>
                            <a:rPr lang="en-US" sz="1200" b="1" dirty="0">
                              <a:solidFill>
                                <a:schemeClr val="tx1"/>
                              </a:solidFill>
                              <a:latin typeface="Arial" panose="020B0604020202020204" pitchFamily="34" charset="0"/>
                              <a:cs typeface="Arial" panose="020B0604020202020204" pitchFamily="34" charset="0"/>
                            </a:rPr>
                            <a:t>cm</a:t>
                          </a:r>
                          <a:r>
                            <a:rPr lang="en-US" sz="1200" b="1" baseline="30000" dirty="0">
                              <a:solidFill>
                                <a:schemeClr val="tx1"/>
                              </a:solidFill>
                              <a:latin typeface="Arial" panose="020B0604020202020204" pitchFamily="34" charset="0"/>
                              <a:cs typeface="Arial" panose="020B0604020202020204" pitchFamily="34" charset="0"/>
                            </a:rPr>
                            <a:t>-2</a:t>
                          </a:r>
                          <a:r>
                            <a:rPr lang="en-US" sz="1200" b="1" dirty="0">
                              <a:solidFill>
                                <a:schemeClr val="tx1"/>
                              </a:solidFill>
                              <a:latin typeface="Arial" panose="020B0604020202020204" pitchFamily="34" charset="0"/>
                              <a:cs typeface="Arial" panose="020B0604020202020204" pitchFamily="34" charset="0"/>
                            </a:rPr>
                            <a:t>s</a:t>
                          </a:r>
                          <a:r>
                            <a:rPr lang="en-US" sz="1200" b="1" baseline="30000" dirty="0">
                              <a:solidFill>
                                <a:schemeClr val="tx1"/>
                              </a:solidFill>
                              <a:latin typeface="Arial" panose="020B0604020202020204" pitchFamily="34" charset="0"/>
                              <a:cs typeface="Arial" panose="020B0604020202020204" pitchFamily="34" charset="0"/>
                            </a:rPr>
                            <a:t>-1</a:t>
                          </a:r>
                          <a:r>
                            <a:rPr lang="en-US" sz="1200"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233058752"/>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xmlns="" id="{30A4B594-A3EB-4E04-A92B-70C95BBE4CEA}"/>
                  </a:ext>
                </a:extLst>
              </p:cNvPr>
              <p:cNvGraphicFramePr>
                <a:graphicFrameLocks noGrp="1"/>
              </p:cNvGraphicFramePr>
              <p:nvPr>
                <p:extLst>
                  <p:ext uri="{D42A27DB-BD31-4B8C-83A1-F6EECF244321}">
                    <p14:modId xmlns:p14="http://schemas.microsoft.com/office/powerpoint/2010/main" val="178914351"/>
                  </p:ext>
                </p:extLst>
              </p:nvPr>
            </p:nvGraphicFramePr>
            <p:xfrm>
              <a:off x="6168008" y="3611886"/>
              <a:ext cx="4828539" cy="2110311"/>
            </p:xfrm>
            <a:graphic>
              <a:graphicData uri="http://schemas.openxmlformats.org/drawingml/2006/table">
                <a:tbl>
                  <a:tblPr firstRow="1" bandRow="1">
                    <a:tableStyleId>{F5AB1C69-6EDB-4FF4-983F-18BD219EF322}</a:tableStyleId>
                  </a:tblPr>
                  <a:tblGrid>
                    <a:gridCol w="2220087">
                      <a:extLst>
                        <a:ext uri="{9D8B030D-6E8A-4147-A177-3AD203B41FA5}">
                          <a16:colId xmlns:a16="http://schemas.microsoft.com/office/drawing/2014/main" xmlns="" val="363096450"/>
                        </a:ext>
                      </a:extLst>
                    </a:gridCol>
                    <a:gridCol w="652113">
                      <a:extLst>
                        <a:ext uri="{9D8B030D-6E8A-4147-A177-3AD203B41FA5}">
                          <a16:colId xmlns:a16="http://schemas.microsoft.com/office/drawing/2014/main" xmlns="" val="3291826647"/>
                        </a:ext>
                      </a:extLst>
                    </a:gridCol>
                    <a:gridCol w="652113">
                      <a:extLst>
                        <a:ext uri="{9D8B030D-6E8A-4147-A177-3AD203B41FA5}">
                          <a16:colId xmlns:a16="http://schemas.microsoft.com/office/drawing/2014/main" xmlns="" val="2880808501"/>
                        </a:ext>
                      </a:extLst>
                    </a:gridCol>
                    <a:gridCol w="652113">
                      <a:extLst>
                        <a:ext uri="{9D8B030D-6E8A-4147-A177-3AD203B41FA5}">
                          <a16:colId xmlns:a16="http://schemas.microsoft.com/office/drawing/2014/main" xmlns="" val="2873836492"/>
                        </a:ext>
                      </a:extLst>
                    </a:gridCol>
                    <a:gridCol w="652113">
                      <a:extLst>
                        <a:ext uri="{9D8B030D-6E8A-4147-A177-3AD203B41FA5}">
                          <a16:colId xmlns:a16="http://schemas.microsoft.com/office/drawing/2014/main" xmlns="" val="3622897994"/>
                        </a:ext>
                      </a:extLst>
                    </a:gridCol>
                  </a:tblGrid>
                  <a:tr h="301473">
                    <a:tc>
                      <a:txBody>
                        <a:bodyPr/>
                        <a:lstStyle/>
                        <a:p>
                          <a:pPr algn="ctr"/>
                          <a:r>
                            <a:rPr lang="en-US" sz="1200" b="1" dirty="0">
                              <a:solidFill>
                                <a:schemeClr val="bg1"/>
                              </a:solidFill>
                              <a:latin typeface="Arial" panose="020B0604020202020204" pitchFamily="34" charset="0"/>
                              <a:cs typeface="Arial" panose="020B0604020202020204" pitchFamily="34" charset="0"/>
                            </a:rPr>
                            <a:t>SR 50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lumOff val="10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14:m>
                            <m:oMath xmlns:m="http://schemas.openxmlformats.org/officeDocument/2006/math">
                              <m:r>
                                <a:rPr lang="en-US" sz="1200" b="1" i="0" smtClean="0">
                                  <a:solidFill>
                                    <a:schemeClr val="tx1"/>
                                  </a:solidFill>
                                  <a:latin typeface="Cambria Math" panose="02040503050406030204" pitchFamily="18" charset="0"/>
                                  <a:cs typeface="Arial" panose="020B0604020202020204" pitchFamily="34" charset="0"/>
                                </a:rPr>
                                <m:t>𝐭</m:t>
                              </m:r>
                              <m:acc>
                                <m:accPr>
                                  <m:chr m:val="̅"/>
                                  <m:ctrlPr>
                                    <a:rPr lang="en-US" sz="1200" b="1" i="1" smtClean="0">
                                      <a:solidFill>
                                        <a:schemeClr val="tx1"/>
                                      </a:solidFill>
                                      <a:latin typeface="Cambria Math" panose="02040503050406030204" pitchFamily="18" charset="0"/>
                                      <a:cs typeface="Arial" panose="020B0604020202020204" pitchFamily="34" charset="0"/>
                                    </a:rPr>
                                  </m:ctrlPr>
                                </m:accPr>
                                <m:e>
                                  <m:r>
                                    <a:rPr lang="en-US" sz="1200" b="1" i="0" smtClean="0">
                                      <a:solidFill>
                                        <a:schemeClr val="tx1"/>
                                      </a:solidFill>
                                      <a:latin typeface="Cambria Math" panose="02040503050406030204" pitchFamily="18" charset="0"/>
                                      <a:cs typeface="Arial" panose="020B0604020202020204" pitchFamily="34" charset="0"/>
                                    </a:rPr>
                                    <m:t>𝐭</m:t>
                                  </m:r>
                                </m:e>
                              </m:acc>
                            </m:oMath>
                          </a14:m>
                          <a:r>
                            <a:rPr lang="en-US" sz="1200" b="1" i="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169223304"/>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SR power per beam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gridSpan="4">
                      <a:txBody>
                        <a:bodyPr/>
                        <a:lstStyle/>
                        <a:p>
                          <a:pPr algn="ctr"/>
                          <a:r>
                            <a:rPr lang="en-US" sz="1200" b="0" dirty="0">
                              <a:solidFill>
                                <a:schemeClr val="tx1"/>
                              </a:solidFill>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hMerge="1">
                      <a:txBody>
                        <a:bodyPr/>
                        <a:lstStyle/>
                        <a:p>
                          <a:pPr algn="ctr"/>
                          <a:endParaRPr lang="en-US" sz="12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endParaRPr lang="en-US" sz="12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endParaRPr lang="en-US" sz="12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xmlns="" val="174872080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Bunch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446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13,104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2,162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xmlns="" val="2256001711"/>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Bunch spacing*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346.2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138.5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xmlns="" val="68672340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                [ </a:t>
                          </a:r>
                          <a:r>
                            <a:rPr lang="en-US" sz="1200" b="1" dirty="0">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sz="1200" b="1" dirty="0">
                              <a:solidFill>
                                <a:schemeClr val="tx1"/>
                              </a:solidFill>
                              <a:latin typeface="Arial" panose="020B0604020202020204" pitchFamily="34" charset="0"/>
                              <a:cs typeface="Arial" panose="020B0604020202020204" pitchFamily="34" charset="0"/>
                            </a:rPr>
                            <a:t>23.08 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xmlns="" val="337903518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Train gap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424682950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Luminosity/IP [</a:t>
                          </a:r>
                          <a:r>
                            <a:rPr lang="en-US" sz="1200" b="1" dirty="0">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sz="1200" b="1" dirty="0">
                              <a:solidFill>
                                <a:schemeClr val="tx1"/>
                              </a:solidFill>
                              <a:latin typeface="Arial" panose="020B0604020202020204" pitchFamily="34" charset="0"/>
                              <a:cs typeface="Arial" panose="020B0604020202020204" pitchFamily="34" charset="0"/>
                            </a:rPr>
                            <a:t>10</a:t>
                          </a:r>
                          <a:r>
                            <a:rPr lang="en-US" sz="1200" b="1" baseline="30000" dirty="0">
                              <a:solidFill>
                                <a:schemeClr val="tx1"/>
                              </a:solidFill>
                              <a:latin typeface="Arial" panose="020B0604020202020204" pitchFamily="34" charset="0"/>
                              <a:cs typeface="Arial" panose="020B0604020202020204" pitchFamily="34" charset="0"/>
                            </a:rPr>
                            <a:t>34</a:t>
                          </a:r>
                          <a:r>
                            <a:rPr lang="en-US" sz="1200" b="1" dirty="0">
                              <a:solidFill>
                                <a:schemeClr val="tx1"/>
                              </a:solidFill>
                              <a:latin typeface="Arial" panose="020B0604020202020204" pitchFamily="34" charset="0"/>
                              <a:cs typeface="Arial" panose="020B0604020202020204" pitchFamily="34" charset="0"/>
                            </a:rPr>
                            <a:t>cm</a:t>
                          </a:r>
                          <a:r>
                            <a:rPr lang="en-US" sz="1200" b="1" baseline="30000" dirty="0">
                              <a:solidFill>
                                <a:schemeClr val="tx1"/>
                              </a:solidFill>
                              <a:latin typeface="Arial" panose="020B0604020202020204" pitchFamily="34" charset="0"/>
                              <a:cs typeface="Arial" panose="020B0604020202020204" pitchFamily="34" charset="0"/>
                            </a:rPr>
                            <a:t>-2</a:t>
                          </a:r>
                          <a:r>
                            <a:rPr lang="en-US" sz="1200" b="1" dirty="0">
                              <a:solidFill>
                                <a:schemeClr val="tx1"/>
                              </a:solidFill>
                              <a:latin typeface="Arial" panose="020B0604020202020204" pitchFamily="34" charset="0"/>
                              <a:cs typeface="Arial" panose="020B0604020202020204" pitchFamily="34" charset="0"/>
                            </a:rPr>
                            <a:t>s</a:t>
                          </a:r>
                          <a:r>
                            <a:rPr lang="en-US" sz="1200" b="1" baseline="30000" dirty="0">
                              <a:solidFill>
                                <a:schemeClr val="tx1"/>
                              </a:solidFill>
                              <a:latin typeface="Arial" panose="020B0604020202020204" pitchFamily="34" charset="0"/>
                              <a:cs typeface="Arial" panose="020B0604020202020204" pitchFamily="34" charset="0"/>
                            </a:rPr>
                            <a:t>-1</a:t>
                          </a:r>
                          <a:r>
                            <a:rPr lang="en-US" sz="1200"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xmlns="" val="1233058752"/>
                      </a:ext>
                    </a:extLst>
                  </a:tr>
                </a:tbl>
              </a:graphicData>
            </a:graphic>
          </p:graphicFrame>
        </mc:Choice>
        <mc:Fallback xmlns="">
          <p:graphicFrame>
            <p:nvGraphicFramePr>
              <p:cNvPr id="8" name="Table 7">
                <a:extLst>
                  <a:ext uri="{FF2B5EF4-FFF2-40B4-BE49-F238E27FC236}">
                    <a16:creationId xmlns:a16="http://schemas.microsoft.com/office/drawing/2014/main" id="{30A4B594-A3EB-4E04-A92B-70C95BBE4CEA}"/>
                  </a:ext>
                </a:extLst>
              </p:cNvPr>
              <p:cNvGraphicFramePr>
                <a:graphicFrameLocks noGrp="1"/>
              </p:cNvGraphicFramePr>
              <p:nvPr>
                <p:extLst>
                  <p:ext uri="{D42A27DB-BD31-4B8C-83A1-F6EECF244321}">
                    <p14:modId xmlns:p14="http://schemas.microsoft.com/office/powerpoint/2010/main" val="178914351"/>
                  </p:ext>
                </p:extLst>
              </p:nvPr>
            </p:nvGraphicFramePr>
            <p:xfrm>
              <a:off x="6168008" y="3611886"/>
              <a:ext cx="4828539" cy="2110311"/>
            </p:xfrm>
            <a:graphic>
              <a:graphicData uri="http://schemas.openxmlformats.org/drawingml/2006/table">
                <a:tbl>
                  <a:tblPr firstRow="1" bandRow="1">
                    <a:tableStyleId>{F5AB1C69-6EDB-4FF4-983F-18BD219EF322}</a:tableStyleId>
                  </a:tblPr>
                  <a:tblGrid>
                    <a:gridCol w="2220087">
                      <a:extLst>
                        <a:ext uri="{9D8B030D-6E8A-4147-A177-3AD203B41FA5}">
                          <a16:colId xmlns:a16="http://schemas.microsoft.com/office/drawing/2014/main" val="363096450"/>
                        </a:ext>
                      </a:extLst>
                    </a:gridCol>
                    <a:gridCol w="652113">
                      <a:extLst>
                        <a:ext uri="{9D8B030D-6E8A-4147-A177-3AD203B41FA5}">
                          <a16:colId xmlns:a16="http://schemas.microsoft.com/office/drawing/2014/main" val="3291826647"/>
                        </a:ext>
                      </a:extLst>
                    </a:gridCol>
                    <a:gridCol w="652113">
                      <a:extLst>
                        <a:ext uri="{9D8B030D-6E8A-4147-A177-3AD203B41FA5}">
                          <a16:colId xmlns:a16="http://schemas.microsoft.com/office/drawing/2014/main" val="2880808501"/>
                        </a:ext>
                      </a:extLst>
                    </a:gridCol>
                    <a:gridCol w="652113">
                      <a:extLst>
                        <a:ext uri="{9D8B030D-6E8A-4147-A177-3AD203B41FA5}">
                          <a16:colId xmlns:a16="http://schemas.microsoft.com/office/drawing/2014/main" val="2873836492"/>
                        </a:ext>
                      </a:extLst>
                    </a:gridCol>
                    <a:gridCol w="652113">
                      <a:extLst>
                        <a:ext uri="{9D8B030D-6E8A-4147-A177-3AD203B41FA5}">
                          <a16:colId xmlns:a16="http://schemas.microsoft.com/office/drawing/2014/main" val="3622897994"/>
                        </a:ext>
                      </a:extLst>
                    </a:gridCol>
                  </a:tblGrid>
                  <a:tr h="301473">
                    <a:tc>
                      <a:txBody>
                        <a:bodyPr/>
                        <a:lstStyle/>
                        <a:p>
                          <a:pPr algn="ctr"/>
                          <a:r>
                            <a:rPr lang="en-US" sz="1200" b="1" dirty="0">
                              <a:solidFill>
                                <a:schemeClr val="bg1"/>
                              </a:solidFill>
                              <a:latin typeface="Arial" panose="020B0604020202020204" pitchFamily="34" charset="0"/>
                              <a:cs typeface="Arial" panose="020B0604020202020204" pitchFamily="34" charset="0"/>
                            </a:rPr>
                            <a:t>SR 50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lumOff val="10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zh-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42056" t="-2000" r="-1869" b="-598000"/>
                          </a:stretch>
                        </a:blipFill>
                      </a:tcPr>
                    </a:tc>
                    <a:extLst>
                      <a:ext uri="{0D108BD9-81ED-4DB2-BD59-A6C34878D82A}">
                        <a16:rowId xmlns:a16="http://schemas.microsoft.com/office/drawing/2014/main" val="1169223304"/>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SR power per beam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gridSpan="4">
                      <a:txBody>
                        <a:bodyPr/>
                        <a:lstStyle/>
                        <a:p>
                          <a:pPr algn="ctr"/>
                          <a:r>
                            <a:rPr lang="en-US" sz="1200" b="0" dirty="0">
                              <a:solidFill>
                                <a:schemeClr val="tx1"/>
                              </a:solidFill>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hMerge="1">
                      <a:txBody>
                        <a:bodyPr/>
                        <a:lstStyle/>
                        <a:p>
                          <a:pPr algn="ctr"/>
                          <a:endParaRPr lang="en-US" sz="12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endParaRPr lang="en-US" sz="12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endParaRPr lang="en-US" sz="12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74872080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Bunch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446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13,104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2,162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256001711"/>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Bunch spacing*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346.2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138.5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68672340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                [ </a:t>
                          </a:r>
                          <a:r>
                            <a:rPr lang="en-US" sz="1200" b="1" dirty="0">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sz="1200" b="1" dirty="0">
                              <a:solidFill>
                                <a:schemeClr val="tx1"/>
                              </a:solidFill>
                              <a:latin typeface="Arial" panose="020B0604020202020204" pitchFamily="34" charset="0"/>
                              <a:cs typeface="Arial" panose="020B0604020202020204" pitchFamily="34" charset="0"/>
                            </a:rPr>
                            <a:t>23.08 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337903518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Train gap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4682950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Luminosity/IP [</a:t>
                          </a:r>
                          <a:r>
                            <a:rPr lang="en-US" sz="1200" b="1" dirty="0">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sz="1200" b="1" dirty="0">
                              <a:solidFill>
                                <a:schemeClr val="tx1"/>
                              </a:solidFill>
                              <a:latin typeface="Arial" panose="020B0604020202020204" pitchFamily="34" charset="0"/>
                              <a:cs typeface="Arial" panose="020B0604020202020204" pitchFamily="34" charset="0"/>
                            </a:rPr>
                            <a:t>10</a:t>
                          </a:r>
                          <a:r>
                            <a:rPr lang="en-US" sz="1200" b="1" baseline="30000" dirty="0">
                              <a:solidFill>
                                <a:schemeClr val="tx1"/>
                              </a:solidFill>
                              <a:latin typeface="Arial" panose="020B0604020202020204" pitchFamily="34" charset="0"/>
                              <a:cs typeface="Arial" panose="020B0604020202020204" pitchFamily="34" charset="0"/>
                            </a:rPr>
                            <a:t>34</a:t>
                          </a:r>
                          <a:r>
                            <a:rPr lang="en-US" sz="1200" b="1" dirty="0">
                              <a:solidFill>
                                <a:schemeClr val="tx1"/>
                              </a:solidFill>
                              <a:latin typeface="Arial" panose="020B0604020202020204" pitchFamily="34" charset="0"/>
                              <a:cs typeface="Arial" panose="020B0604020202020204" pitchFamily="34" charset="0"/>
                            </a:rPr>
                            <a:t>cm</a:t>
                          </a:r>
                          <a:r>
                            <a:rPr lang="en-US" sz="1200" b="1" baseline="30000" dirty="0">
                              <a:solidFill>
                                <a:schemeClr val="tx1"/>
                              </a:solidFill>
                              <a:latin typeface="Arial" panose="020B0604020202020204" pitchFamily="34" charset="0"/>
                              <a:cs typeface="Arial" panose="020B0604020202020204" pitchFamily="34" charset="0"/>
                            </a:rPr>
                            <a:t>-2</a:t>
                          </a:r>
                          <a:r>
                            <a:rPr lang="en-US" sz="1200" b="1" dirty="0">
                              <a:solidFill>
                                <a:schemeClr val="tx1"/>
                              </a:solidFill>
                              <a:latin typeface="Arial" panose="020B0604020202020204" pitchFamily="34" charset="0"/>
                              <a:cs typeface="Arial" panose="020B0604020202020204" pitchFamily="34" charset="0"/>
                            </a:rPr>
                            <a:t>s</a:t>
                          </a:r>
                          <a:r>
                            <a:rPr lang="en-US" sz="1200" b="1" baseline="30000" dirty="0">
                              <a:solidFill>
                                <a:schemeClr val="tx1"/>
                              </a:solidFill>
                              <a:latin typeface="Arial" panose="020B0604020202020204" pitchFamily="34" charset="0"/>
                              <a:cs typeface="Arial" panose="020B0604020202020204" pitchFamily="34" charset="0"/>
                            </a:rPr>
                            <a:t>-1</a:t>
                          </a:r>
                          <a:r>
                            <a:rPr lang="en-US" sz="1200"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233058752"/>
                      </a:ext>
                    </a:extLst>
                  </a:tr>
                </a:tbl>
              </a:graphicData>
            </a:graphic>
          </p:graphicFrame>
        </mc:Fallback>
      </mc:AlternateContent>
      <p:sp>
        <p:nvSpPr>
          <p:cNvPr id="10" name="TextBox 9">
            <a:extLst>
              <a:ext uri="{FF2B5EF4-FFF2-40B4-BE49-F238E27FC236}">
                <a16:creationId xmlns:a16="http://schemas.microsoft.com/office/drawing/2014/main" xmlns="" id="{F26D6B8B-FCCF-4D00-9966-73B433C554E8}"/>
              </a:ext>
            </a:extLst>
          </p:cNvPr>
          <p:cNvSpPr txBox="1"/>
          <p:nvPr/>
        </p:nvSpPr>
        <p:spPr>
          <a:xfrm>
            <a:off x="1847528" y="5949280"/>
            <a:ext cx="2412840" cy="338554"/>
          </a:xfrm>
          <a:prstGeom prst="rect">
            <a:avLst/>
          </a:prstGeom>
          <a:solidFill>
            <a:srgbClr val="006600"/>
          </a:solidFill>
        </p:spPr>
        <p:txBody>
          <a:bodyPr wrap="none">
            <a:spAutoFit/>
          </a:bodyPr>
          <a:lstStyle/>
          <a:p>
            <a:r>
              <a:rPr lang="en-US" sz="1600" b="1" kern="0" dirty="0">
                <a:solidFill>
                  <a:schemeClr val="accent1">
                    <a:lumMod val="20000"/>
                    <a:lumOff val="80000"/>
                  </a:schemeClr>
                </a:solidFill>
                <a:sym typeface="Symbol" panose="05050102010706020507" pitchFamily="18" charset="2"/>
              </a:rPr>
              <a:t>14,442 = 2  3  29  83</a:t>
            </a:r>
            <a:endParaRPr lang="en-US" sz="1600" b="1" dirty="0">
              <a:solidFill>
                <a:schemeClr val="accent1">
                  <a:lumMod val="20000"/>
                  <a:lumOff val="80000"/>
                </a:schemeClr>
              </a:solidFill>
            </a:endParaRPr>
          </a:p>
        </p:txBody>
      </p:sp>
      <p:sp>
        <p:nvSpPr>
          <p:cNvPr id="11" name="TextBox 10">
            <a:extLst>
              <a:ext uri="{FF2B5EF4-FFF2-40B4-BE49-F238E27FC236}">
                <a16:creationId xmlns:a16="http://schemas.microsoft.com/office/drawing/2014/main" xmlns="" id="{5C8932CF-1BB3-4785-B527-CD0475AA71B4}"/>
              </a:ext>
            </a:extLst>
          </p:cNvPr>
          <p:cNvSpPr txBox="1"/>
          <p:nvPr/>
        </p:nvSpPr>
        <p:spPr>
          <a:xfrm>
            <a:off x="6096000" y="5844134"/>
            <a:ext cx="5400600" cy="584775"/>
          </a:xfrm>
          <a:prstGeom prst="rect">
            <a:avLst/>
          </a:prstGeom>
          <a:solidFill>
            <a:srgbClr val="CCFFFF"/>
          </a:solidFill>
        </p:spPr>
        <p:txBody>
          <a:bodyPr wrap="square">
            <a:spAutoFit/>
          </a:bodyPr>
          <a:lstStyle/>
          <a:p>
            <a:pPr algn="just">
              <a:spcAft>
                <a:spcPts val="600"/>
              </a:spcAft>
            </a:pPr>
            <a:r>
              <a:rPr lang="en-US" altLang="zh-CN" sz="1600" kern="0" dirty="0">
                <a:sym typeface="Symbol" panose="05050102010706020507" pitchFamily="18" charset="2"/>
              </a:rPr>
              <a:t>It is </a:t>
            </a:r>
            <a:r>
              <a:rPr lang="en-US" sz="1600" kern="0" dirty="0">
                <a:sym typeface="Symbol" panose="05050102010706020507" pitchFamily="18" charset="2"/>
              </a:rPr>
              <a:t>important that </a:t>
            </a:r>
            <a:r>
              <a:rPr lang="en-US" sz="1600" b="1" kern="0" dirty="0">
                <a:sym typeface="Symbol" panose="05050102010706020507" pitchFamily="18" charset="2"/>
              </a:rPr>
              <a:t>beam collisions are synchronized with a 43.33 MHz clock.</a:t>
            </a:r>
            <a:endParaRPr lang="en-US" sz="1600" b="1" dirty="0"/>
          </a:p>
        </p:txBody>
      </p:sp>
      <p:sp>
        <p:nvSpPr>
          <p:cNvPr id="15" name="Freeform: Shape 14">
            <a:extLst>
              <a:ext uri="{FF2B5EF4-FFF2-40B4-BE49-F238E27FC236}">
                <a16:creationId xmlns:a16="http://schemas.microsoft.com/office/drawing/2014/main" xmlns="" id="{85F32EA9-DA82-47E4-88BA-ED8DF20FC85D}"/>
              </a:ext>
            </a:extLst>
          </p:cNvPr>
          <p:cNvSpPr/>
          <p:nvPr/>
        </p:nvSpPr>
        <p:spPr>
          <a:xfrm flipH="1">
            <a:off x="10920536" y="4619998"/>
            <a:ext cx="381000" cy="1276115"/>
          </a:xfrm>
          <a:custGeom>
            <a:avLst/>
            <a:gdLst>
              <a:gd name="connsiteX0" fmla="*/ 227567 w 227567"/>
              <a:gd name="connsiteY0" fmla="*/ 0 h 1030941"/>
              <a:gd name="connsiteX1" fmla="*/ 39308 w 227567"/>
              <a:gd name="connsiteY1" fmla="*/ 62753 h 1030941"/>
              <a:gd name="connsiteX2" fmla="*/ 3450 w 227567"/>
              <a:gd name="connsiteY2" fmla="*/ 304800 h 1030941"/>
              <a:gd name="connsiteX3" fmla="*/ 3450 w 227567"/>
              <a:gd name="connsiteY3" fmla="*/ 1030941 h 1030941"/>
            </a:gdLst>
            <a:ahLst/>
            <a:cxnLst>
              <a:cxn ang="0">
                <a:pos x="connsiteX0" y="connsiteY0"/>
              </a:cxn>
              <a:cxn ang="0">
                <a:pos x="connsiteX1" y="connsiteY1"/>
              </a:cxn>
              <a:cxn ang="0">
                <a:pos x="connsiteX2" y="connsiteY2"/>
              </a:cxn>
              <a:cxn ang="0">
                <a:pos x="connsiteX3" y="connsiteY3"/>
              </a:cxn>
            </a:cxnLst>
            <a:rect l="l" t="t" r="r" b="b"/>
            <a:pathLst>
              <a:path w="227567" h="1030941">
                <a:moveTo>
                  <a:pt x="227567" y="0"/>
                </a:moveTo>
                <a:cubicBezTo>
                  <a:pt x="152114" y="5976"/>
                  <a:pt x="76661" y="11953"/>
                  <a:pt x="39308" y="62753"/>
                </a:cubicBezTo>
                <a:cubicBezTo>
                  <a:pt x="1955" y="113553"/>
                  <a:pt x="9426" y="143435"/>
                  <a:pt x="3450" y="304800"/>
                </a:cubicBezTo>
                <a:cubicBezTo>
                  <a:pt x="-2526" y="466165"/>
                  <a:pt x="462" y="748553"/>
                  <a:pt x="3450" y="1030941"/>
                </a:cubicBezTo>
              </a:path>
            </a:pathLst>
          </a:custGeom>
          <a:noFill/>
          <a:ln w="25400">
            <a:solidFill>
              <a:schemeClr val="tx2">
                <a:lumMod val="50000"/>
                <a:lumOff val="50000"/>
              </a:schemeClr>
            </a:solidFill>
            <a:tailEnd type="stealth" w="lg" len="lg"/>
          </a:ln>
        </p:spPr>
        <p:txBody>
          <a:bodyPr rtlCol="0" anchor="ctr"/>
          <a:lstStyle/>
          <a:p>
            <a:pPr algn="ctr"/>
            <a:endParaRPr lang="en-US"/>
          </a:p>
        </p:txBody>
      </p:sp>
      <p:sp>
        <p:nvSpPr>
          <p:cNvPr id="4" name="Freeform: Shape 3">
            <a:extLst>
              <a:ext uri="{FF2B5EF4-FFF2-40B4-BE49-F238E27FC236}">
                <a16:creationId xmlns:a16="http://schemas.microsoft.com/office/drawing/2014/main" xmlns="" id="{A991049E-2C57-45AD-A1DD-72081115E56B}"/>
              </a:ext>
            </a:extLst>
          </p:cNvPr>
          <p:cNvSpPr/>
          <p:nvPr/>
        </p:nvSpPr>
        <p:spPr>
          <a:xfrm>
            <a:off x="11496600" y="2420888"/>
            <a:ext cx="286584" cy="3504950"/>
          </a:xfrm>
          <a:custGeom>
            <a:avLst/>
            <a:gdLst>
              <a:gd name="connsiteX0" fmla="*/ 159249 w 350315"/>
              <a:gd name="connsiteY0" fmla="*/ 0 h 3411020"/>
              <a:gd name="connsiteX1" fmla="*/ 313362 w 350315"/>
              <a:gd name="connsiteY1" fmla="*/ 513707 h 3411020"/>
              <a:gd name="connsiteX2" fmla="*/ 344184 w 350315"/>
              <a:gd name="connsiteY2" fmla="*/ 2054831 h 3411020"/>
              <a:gd name="connsiteX3" fmla="*/ 313362 w 350315"/>
              <a:gd name="connsiteY3" fmla="*/ 2969231 h 3411020"/>
              <a:gd name="connsiteX4" fmla="*/ 0 w 350315"/>
              <a:gd name="connsiteY4" fmla="*/ 3411020 h 3411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15" h="3411020">
                <a:moveTo>
                  <a:pt x="159249" y="0"/>
                </a:moveTo>
                <a:cubicBezTo>
                  <a:pt x="220894" y="85617"/>
                  <a:pt x="282540" y="171235"/>
                  <a:pt x="313362" y="513707"/>
                </a:cubicBezTo>
                <a:cubicBezTo>
                  <a:pt x="344185" y="856179"/>
                  <a:pt x="344184" y="1645577"/>
                  <a:pt x="344184" y="2054831"/>
                </a:cubicBezTo>
                <a:cubicBezTo>
                  <a:pt x="344184" y="2464085"/>
                  <a:pt x="370726" y="2743200"/>
                  <a:pt x="313362" y="2969231"/>
                </a:cubicBezTo>
                <a:cubicBezTo>
                  <a:pt x="255998" y="3195263"/>
                  <a:pt x="127999" y="3303141"/>
                  <a:pt x="0" y="3411020"/>
                </a:cubicBezTo>
              </a:path>
            </a:pathLst>
          </a:custGeom>
          <a:noFill/>
          <a:ln w="25400">
            <a:solidFill>
              <a:srgbClr val="FF0000"/>
            </a:solidFill>
            <a:tailEnd type="stealth" w="lg" len="lg"/>
          </a:ln>
        </p:spPr>
        <p:txBody>
          <a:bodyPr rtlCol="0" anchor="ctr"/>
          <a:lstStyle/>
          <a:p>
            <a:pPr algn="ctr"/>
            <a:endParaRPr lang="en-US"/>
          </a:p>
        </p:txBody>
      </p:sp>
      <p:sp>
        <p:nvSpPr>
          <p:cNvPr id="9" name="文本框 8">
            <a:extLst>
              <a:ext uri="{FF2B5EF4-FFF2-40B4-BE49-F238E27FC236}">
                <a16:creationId xmlns:a16="http://schemas.microsoft.com/office/drawing/2014/main" xmlns="" id="{08C9DC23-0168-4C34-A964-950D72E8FDE1}"/>
              </a:ext>
            </a:extLst>
          </p:cNvPr>
          <p:cNvSpPr txBox="1"/>
          <p:nvPr/>
        </p:nvSpPr>
        <p:spPr>
          <a:xfrm>
            <a:off x="7464152" y="1052736"/>
            <a:ext cx="4896544" cy="276999"/>
          </a:xfrm>
          <a:prstGeom prst="rect">
            <a:avLst/>
          </a:prstGeom>
          <a:noFill/>
        </p:spPr>
        <p:txBody>
          <a:bodyPr wrap="square" rtlCol="0">
            <a:spAutoFit/>
          </a:bodyPr>
          <a:lstStyle/>
          <a:p>
            <a:r>
              <a:rPr lang="en-US" altLang="zh-SG" sz="1200" dirty="0"/>
              <a:t>D. Wang, </a:t>
            </a:r>
            <a:r>
              <a:rPr lang="en-US" altLang="zh-SG" sz="1200" dirty="0"/>
              <a:t>J. C. Wang, X</a:t>
            </a:r>
            <a:r>
              <a:rPr lang="en-US" altLang="zh-SG" sz="1200" dirty="0"/>
              <a:t>. H. Cui, C. Meng, G. Lei, G. Li, J. H. Chen, </a:t>
            </a:r>
            <a:r>
              <a:rPr lang="en-US" altLang="zh-SG" sz="1200" dirty="0" smtClean="0"/>
              <a:t>W</a:t>
            </a:r>
            <a:r>
              <a:rPr lang="en-US" altLang="zh-SG" sz="1200" dirty="0"/>
              <a:t>. Wei…</a:t>
            </a:r>
            <a:endParaRPr lang="zh-SG" altLang="en-US" sz="1200" dirty="0"/>
          </a:p>
        </p:txBody>
      </p:sp>
      <p:sp>
        <p:nvSpPr>
          <p:cNvPr id="5" name="页脚占位符 4">
            <a:extLst>
              <a:ext uri="{FF2B5EF4-FFF2-40B4-BE49-F238E27FC236}">
                <a16:creationId xmlns:a16="http://schemas.microsoft.com/office/drawing/2014/main" xmlns="" id="{3F9C78A4-BD83-40DD-A53F-B38A5268E131}"/>
              </a:ext>
            </a:extLst>
          </p:cNvPr>
          <p:cNvSpPr>
            <a:spLocks noGrp="1"/>
          </p:cNvSpPr>
          <p:nvPr>
            <p:ph type="ftr" sz="quarter" idx="11"/>
          </p:nvPr>
        </p:nvSpPr>
        <p:spPr>
          <a:xfrm>
            <a:off x="3586586" y="6434159"/>
            <a:ext cx="5040560" cy="354977"/>
          </a:xfrm>
        </p:spPr>
        <p:txBody>
          <a:bodyPr/>
          <a:lstStyle/>
          <a:p>
            <a:r>
              <a:rPr lang="en-US" altLang="zh-CN" dirty="0"/>
              <a:t>The 2025 European Edition of the International Workshop on CEPC</a:t>
            </a:r>
            <a:endParaRPr lang="zh-CN" altLang="en-US" dirty="0"/>
          </a:p>
        </p:txBody>
      </p:sp>
      <p:sp>
        <p:nvSpPr>
          <p:cNvPr id="12" name="灯片编号占位符 11">
            <a:extLst>
              <a:ext uri="{FF2B5EF4-FFF2-40B4-BE49-F238E27FC236}">
                <a16:creationId xmlns:a16="http://schemas.microsoft.com/office/drawing/2014/main" xmlns="" id="{DD30BA51-2B13-4EE9-B47A-2236EE3A7B96}"/>
              </a:ext>
            </a:extLst>
          </p:cNvPr>
          <p:cNvSpPr>
            <a:spLocks noGrp="1"/>
          </p:cNvSpPr>
          <p:nvPr>
            <p:ph type="sldNum" sz="quarter" idx="12"/>
          </p:nvPr>
        </p:nvSpPr>
        <p:spPr/>
        <p:txBody>
          <a:bodyPr/>
          <a:lstStyle/>
          <a:p>
            <a:fld id="{F15E9139-A00B-4B2A-98A6-095DC08F1345}" type="slidenum">
              <a:rPr lang="zh-CN" altLang="en-US" smtClean="0"/>
              <a:pPr/>
              <a:t>35</a:t>
            </a:fld>
            <a:endParaRPr lang="zh-CN" altLang="en-US"/>
          </a:p>
        </p:txBody>
      </p:sp>
    </p:spTree>
    <p:extLst>
      <p:ext uri="{BB962C8B-B14F-4D97-AF65-F5344CB8AC3E}">
        <p14:creationId xmlns:p14="http://schemas.microsoft.com/office/powerpoint/2010/main" val="2788980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B07297-58EA-409C-9FDD-26FA98D30B47}"/>
              </a:ext>
            </a:extLst>
          </p:cNvPr>
          <p:cNvSpPr>
            <a:spLocks noGrp="1"/>
          </p:cNvSpPr>
          <p:nvPr>
            <p:ph type="title"/>
          </p:nvPr>
        </p:nvSpPr>
        <p:spPr>
          <a:xfrm>
            <a:off x="623392" y="44624"/>
            <a:ext cx="10763325" cy="909884"/>
          </a:xfrm>
        </p:spPr>
        <p:txBody>
          <a:bodyPr>
            <a:noAutofit/>
          </a:bodyPr>
          <a:lstStyle/>
          <a:p>
            <a:pPr algn="ctr"/>
            <a:r>
              <a:rPr lang="en-US" altLang="zh-CN" sz="3200" dirty="0">
                <a:solidFill>
                  <a:srgbClr val="C00000"/>
                </a:solidFill>
                <a:latin typeface="Arial" panose="020B0604020202020204" pitchFamily="34" charset="0"/>
                <a:ea typeface="+mj-ea"/>
                <a:cs typeface="Arial" panose="020B0604020202020204" pitchFamily="34" charset="0"/>
              </a:rPr>
              <a:t>Circumference finetuning and detector performance improvement</a:t>
            </a:r>
            <a:endParaRPr lang="en-US" sz="3200" dirty="0">
              <a:solidFill>
                <a:srgbClr val="C00000"/>
              </a:solidFill>
              <a:latin typeface="Arial" panose="020B0604020202020204" pitchFamily="34" charset="0"/>
              <a:ea typeface="+mj-ea"/>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1" name="Table 7">
                <a:extLst>
                  <a:ext uri="{FF2B5EF4-FFF2-40B4-BE49-F238E27FC236}">
                    <a16:creationId xmlns:a16="http://schemas.microsoft.com/office/drawing/2014/main" xmlns="" id="{E5F4E3F3-1E2C-48E7-9E3B-9AA7D109B9DA}"/>
                  </a:ext>
                </a:extLst>
              </p:cNvPr>
              <p:cNvGraphicFramePr>
                <a:graphicFrameLocks noGrp="1"/>
              </p:cNvGraphicFramePr>
              <p:nvPr>
                <p:extLst>
                  <p:ext uri="{D42A27DB-BD31-4B8C-83A1-F6EECF244321}">
                    <p14:modId xmlns:p14="http://schemas.microsoft.com/office/powerpoint/2010/main" val="1569075297"/>
                  </p:ext>
                </p:extLst>
              </p:nvPr>
            </p:nvGraphicFramePr>
            <p:xfrm>
              <a:off x="767408" y="4437112"/>
              <a:ext cx="5328592" cy="1584174"/>
            </p:xfrm>
            <a:graphic>
              <a:graphicData uri="http://schemas.openxmlformats.org/drawingml/2006/table">
                <a:tbl>
                  <a:tblPr firstRow="1" bandRow="1">
                    <a:tableStyleId>{F5AB1C69-6EDB-4FF4-983F-18BD219EF322}</a:tableStyleId>
                  </a:tblPr>
                  <a:tblGrid>
                    <a:gridCol w="2131220">
                      <a:extLst>
                        <a:ext uri="{9D8B030D-6E8A-4147-A177-3AD203B41FA5}">
                          <a16:colId xmlns:a16="http://schemas.microsoft.com/office/drawing/2014/main" xmlns="" val="363096450"/>
                        </a:ext>
                      </a:extLst>
                    </a:gridCol>
                    <a:gridCol w="606475">
                      <a:extLst>
                        <a:ext uri="{9D8B030D-6E8A-4147-A177-3AD203B41FA5}">
                          <a16:colId xmlns:a16="http://schemas.microsoft.com/office/drawing/2014/main" xmlns="" val="3291826647"/>
                        </a:ext>
                      </a:extLst>
                    </a:gridCol>
                    <a:gridCol w="683040">
                      <a:extLst>
                        <a:ext uri="{9D8B030D-6E8A-4147-A177-3AD203B41FA5}">
                          <a16:colId xmlns:a16="http://schemas.microsoft.com/office/drawing/2014/main" xmlns="" val="2880808501"/>
                        </a:ext>
                      </a:extLst>
                    </a:gridCol>
                    <a:gridCol w="606475">
                      <a:extLst>
                        <a:ext uri="{9D8B030D-6E8A-4147-A177-3AD203B41FA5}">
                          <a16:colId xmlns:a16="http://schemas.microsoft.com/office/drawing/2014/main" xmlns="" val="3360770201"/>
                        </a:ext>
                      </a:extLst>
                    </a:gridCol>
                    <a:gridCol w="606475">
                      <a:extLst>
                        <a:ext uri="{9D8B030D-6E8A-4147-A177-3AD203B41FA5}">
                          <a16:colId xmlns:a16="http://schemas.microsoft.com/office/drawing/2014/main" xmlns="" val="2873836492"/>
                        </a:ext>
                      </a:extLst>
                    </a:gridCol>
                    <a:gridCol w="694907">
                      <a:extLst>
                        <a:ext uri="{9D8B030D-6E8A-4147-A177-3AD203B41FA5}">
                          <a16:colId xmlns:a16="http://schemas.microsoft.com/office/drawing/2014/main" xmlns="" val="3622897994"/>
                        </a:ext>
                      </a:extLst>
                    </a:gridCol>
                  </a:tblGrid>
                  <a:tr h="344386">
                    <a:tc>
                      <a:txBody>
                        <a:bodyPr/>
                        <a:lstStyle/>
                        <a:p>
                          <a:pPr algn="ctr"/>
                          <a:r>
                            <a:rPr lang="en-US" sz="1400" b="1" dirty="0">
                              <a:solidFill>
                                <a:schemeClr val="bg1"/>
                              </a:solidFill>
                              <a:latin typeface="Arial" panose="020B0604020202020204" pitchFamily="34" charset="0"/>
                              <a:cs typeface="Arial" panose="020B0604020202020204" pitchFamily="34" charset="0"/>
                            </a:rPr>
                            <a:t>SR 30 / 10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lumOff val="10000"/>
                          </a:schemeClr>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algn="ctr"/>
                          <a:r>
                            <a:rPr lang="en-US" sz="1400" b="1" dirty="0">
                              <a:solidFill>
                                <a:schemeClr val="tx1"/>
                              </a:solidFill>
                              <a:latin typeface="Arial" panose="020B0604020202020204" pitchFamily="34" charset="0"/>
                              <a:cs typeface="Arial" panose="020B0604020202020204" pitchFamily="34"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14:m>
                            <m:oMath xmlns:m="http://schemas.openxmlformats.org/officeDocument/2006/math">
                              <m:r>
                                <a:rPr lang="en-US" sz="1400" b="1" i="0" smtClean="0">
                                  <a:solidFill>
                                    <a:schemeClr val="tx1"/>
                                  </a:solidFill>
                                  <a:latin typeface="Cambria Math" panose="02040503050406030204" pitchFamily="18" charset="0"/>
                                  <a:cs typeface="Arial" panose="020B0604020202020204" pitchFamily="34" charset="0"/>
                                </a:rPr>
                                <m:t>𝐭</m:t>
                              </m:r>
                              <m:acc>
                                <m:accPr>
                                  <m:chr m:val="̅"/>
                                  <m:ctrlPr>
                                    <a:rPr lang="en-US" sz="1400" b="1" i="1" smtClean="0">
                                      <a:solidFill>
                                        <a:schemeClr val="tx1"/>
                                      </a:solidFill>
                                      <a:latin typeface="Cambria Math" panose="02040503050406030204" pitchFamily="18" charset="0"/>
                                      <a:cs typeface="Arial" panose="020B0604020202020204" pitchFamily="34" charset="0"/>
                                    </a:rPr>
                                  </m:ctrlPr>
                                </m:accPr>
                                <m:e>
                                  <m:r>
                                    <a:rPr lang="en-US" sz="1400" b="1" i="0" smtClean="0">
                                      <a:solidFill>
                                        <a:schemeClr val="tx1"/>
                                      </a:solidFill>
                                      <a:latin typeface="Cambria Math" panose="02040503050406030204" pitchFamily="18" charset="0"/>
                                      <a:cs typeface="Arial" panose="020B0604020202020204" pitchFamily="34" charset="0"/>
                                    </a:rPr>
                                    <m:t>𝐭</m:t>
                                  </m:r>
                                </m:e>
                              </m:acc>
                            </m:oMath>
                          </a14:m>
                          <a:r>
                            <a:rPr lang="en-US" sz="1400" b="1" i="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169223304"/>
                      </a:ext>
                    </a:extLst>
                  </a:tr>
                  <a:tr h="309947">
                    <a:tc>
                      <a:txBody>
                        <a:bodyPr/>
                        <a:lstStyle/>
                        <a:p>
                          <a:r>
                            <a:rPr lang="en-US" sz="1200" b="1" dirty="0">
                              <a:solidFill>
                                <a:schemeClr val="tx1"/>
                              </a:solidFill>
                              <a:latin typeface="Arial" panose="020B0604020202020204" pitchFamily="34" charset="0"/>
                              <a:cs typeface="Arial" panose="020B0604020202020204" pitchFamily="34" charset="0"/>
                            </a:rPr>
                            <a:t>SR power per beam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extLst>
                      <a:ext uri="{0D108BD9-81ED-4DB2-BD59-A6C34878D82A}">
                        <a16:rowId xmlns:a16="http://schemas.microsoft.com/office/drawing/2014/main" xmlns="" val="1748720800"/>
                      </a:ext>
                    </a:extLst>
                  </a:tr>
                  <a:tr h="309947">
                    <a:tc>
                      <a:txBody>
                        <a:bodyPr/>
                        <a:lstStyle/>
                        <a:p>
                          <a:r>
                            <a:rPr lang="en-US" sz="1200" b="1" dirty="0">
                              <a:solidFill>
                                <a:schemeClr val="tx1"/>
                              </a:solidFill>
                              <a:latin typeface="Arial" panose="020B0604020202020204" pitchFamily="34" charset="0"/>
                              <a:cs typeface="Arial" panose="020B0604020202020204" pitchFamily="34" charset="0"/>
                            </a:rPr>
                            <a:t>Bunch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11,934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3,978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1,297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xmlns="" val="2256001711"/>
                      </a:ext>
                    </a:extLst>
                  </a:tr>
                  <a:tr h="309947">
                    <a:tc>
                      <a:txBody>
                        <a:bodyPr/>
                        <a:lstStyle/>
                        <a:p>
                          <a:r>
                            <a:rPr lang="en-US" sz="1200" b="1" dirty="0">
                              <a:solidFill>
                                <a:schemeClr val="tx1"/>
                              </a:solidFill>
                              <a:latin typeface="Arial" panose="020B0604020202020204" pitchFamily="34" charset="0"/>
                              <a:cs typeface="Arial" panose="020B0604020202020204" pitchFamily="34" charset="0"/>
                            </a:rPr>
                            <a:t>Bunch spacing*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dirty="0">
                              <a:effectLst/>
                              <a:latin typeface="Arial" panose="020B0604020202020204" pitchFamily="34" charset="0"/>
                              <a:ea typeface="等线" panose="02010600030101010101" pitchFamily="2" charset="-122"/>
                              <a:cs typeface="Arial" panose="020B0604020202020204" pitchFamily="34" charset="0"/>
                            </a:rPr>
                            <a:t>553.85</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dirty="0">
                              <a:effectLst/>
                              <a:latin typeface="Arial" panose="020B0604020202020204" pitchFamily="34" charset="0"/>
                              <a:ea typeface="等线" panose="02010600030101010101" pitchFamily="2" charset="-122"/>
                              <a:cs typeface="Arial" panose="020B0604020202020204" pitchFamily="34" charset="0"/>
                            </a:rPr>
                            <a:t>23.08</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dirty="0">
                              <a:effectLst/>
                              <a:latin typeface="Arial" panose="020B0604020202020204" pitchFamily="34" charset="0"/>
                              <a:ea typeface="等线" panose="02010600030101010101" pitchFamily="2" charset="-122"/>
                              <a:cs typeface="Arial" panose="020B0604020202020204" pitchFamily="34" charset="0"/>
                            </a:rPr>
                            <a:t>69.23</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dirty="0">
                              <a:effectLst/>
                              <a:latin typeface="Arial" panose="020B0604020202020204" pitchFamily="34" charset="0"/>
                              <a:ea typeface="等线" panose="02010600030101010101" pitchFamily="2" charset="-122"/>
                              <a:cs typeface="Arial" panose="020B0604020202020204" pitchFamily="34" charset="0"/>
                            </a:rPr>
                            <a:t>184.62</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dirty="0">
                              <a:effectLst/>
                              <a:latin typeface="Arial" panose="020B0604020202020204" pitchFamily="34" charset="0"/>
                              <a:ea typeface="等线" panose="02010600030101010101" pitchFamily="2" charset="-122"/>
                              <a:cs typeface="Arial" panose="020B0604020202020204" pitchFamily="34" charset="0"/>
                            </a:rPr>
                            <a:t>3969.23</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xmlns="" val="686723400"/>
                      </a:ext>
                    </a:extLst>
                  </a:tr>
                  <a:tr h="309947">
                    <a:tc>
                      <a:txBody>
                        <a:bodyPr/>
                        <a:lstStyle/>
                        <a:p>
                          <a:r>
                            <a:rPr lang="en-US" sz="1200" b="1" dirty="0">
                              <a:solidFill>
                                <a:srgbClr val="FF0000"/>
                              </a:solidFill>
                              <a:latin typeface="Arial" panose="020B0604020202020204" pitchFamily="34" charset="0"/>
                              <a:cs typeface="Arial" panose="020B0604020202020204" pitchFamily="34" charset="0"/>
                            </a:rPr>
                            <a:t>Case 14448 </a:t>
                          </a:r>
                          <a:r>
                            <a:rPr lang="en-US" altLang="zh-SG" sz="1200" b="1" dirty="0">
                              <a:solidFill>
                                <a:schemeClr val="tx1"/>
                              </a:solidFill>
                              <a:latin typeface="Arial" panose="020B0604020202020204" pitchFamily="34" charset="0"/>
                              <a:cs typeface="Arial" panose="020B0604020202020204" pitchFamily="34" charset="0"/>
                            </a:rPr>
                            <a:t>[ </a:t>
                          </a:r>
                          <a:r>
                            <a:rPr lang="en-US" altLang="zh-SG" sz="1200" b="1"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altLang="zh-SG" sz="1200" b="1" dirty="0">
                              <a:solidFill>
                                <a:schemeClr val="tx1"/>
                              </a:solidFill>
                              <a:latin typeface="Arial" panose="020B0604020202020204" pitchFamily="34" charset="0"/>
                              <a:cs typeface="Arial" panose="020B0604020202020204" pitchFamily="34" charset="0"/>
                            </a:rPr>
                            <a:t>23.08 ns ]</a:t>
                          </a:r>
                          <a:endParaRPr lang="en-US" sz="1200" b="1"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1" dirty="0">
                              <a:solidFill>
                                <a:srgbClr val="FF0000"/>
                              </a:solidFill>
                              <a:latin typeface="Arial" panose="020B0604020202020204" pitchFamily="34" charset="0"/>
                              <a:cs typeface="Arial" panose="020B0604020202020204" pitchFamily="34"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1" dirty="0">
                              <a:solidFill>
                                <a:srgbClr val="3F3FFF"/>
                              </a:solidFill>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244737964"/>
                      </a:ext>
                    </a:extLst>
                  </a:tr>
                </a:tbl>
              </a:graphicData>
            </a:graphic>
          </p:graphicFrame>
        </mc:Choice>
        <mc:Fallback xmlns="">
          <p:graphicFrame>
            <p:nvGraphicFramePr>
              <p:cNvPr id="11" name="Table 7">
                <a:extLst>
                  <a:ext uri="{FF2B5EF4-FFF2-40B4-BE49-F238E27FC236}">
                    <a16:creationId xmlns:a16="http://schemas.microsoft.com/office/drawing/2014/main" id="{E5F4E3F3-1E2C-48E7-9E3B-9AA7D109B9DA}"/>
                  </a:ext>
                </a:extLst>
              </p:cNvPr>
              <p:cNvGraphicFramePr>
                <a:graphicFrameLocks noGrp="1"/>
              </p:cNvGraphicFramePr>
              <p:nvPr>
                <p:extLst>
                  <p:ext uri="{D42A27DB-BD31-4B8C-83A1-F6EECF244321}">
                    <p14:modId xmlns:p14="http://schemas.microsoft.com/office/powerpoint/2010/main" val="1569075297"/>
                  </p:ext>
                </p:extLst>
              </p:nvPr>
            </p:nvGraphicFramePr>
            <p:xfrm>
              <a:off x="767408" y="4437112"/>
              <a:ext cx="5328592" cy="1584174"/>
            </p:xfrm>
            <a:graphic>
              <a:graphicData uri="http://schemas.openxmlformats.org/drawingml/2006/table">
                <a:tbl>
                  <a:tblPr firstRow="1" bandRow="1">
                    <a:tableStyleId>{F5AB1C69-6EDB-4FF4-983F-18BD219EF322}</a:tableStyleId>
                  </a:tblPr>
                  <a:tblGrid>
                    <a:gridCol w="2131220">
                      <a:extLst>
                        <a:ext uri="{9D8B030D-6E8A-4147-A177-3AD203B41FA5}">
                          <a16:colId xmlns:a16="http://schemas.microsoft.com/office/drawing/2014/main" val="363096450"/>
                        </a:ext>
                      </a:extLst>
                    </a:gridCol>
                    <a:gridCol w="606475">
                      <a:extLst>
                        <a:ext uri="{9D8B030D-6E8A-4147-A177-3AD203B41FA5}">
                          <a16:colId xmlns:a16="http://schemas.microsoft.com/office/drawing/2014/main" val="3291826647"/>
                        </a:ext>
                      </a:extLst>
                    </a:gridCol>
                    <a:gridCol w="683040">
                      <a:extLst>
                        <a:ext uri="{9D8B030D-6E8A-4147-A177-3AD203B41FA5}">
                          <a16:colId xmlns:a16="http://schemas.microsoft.com/office/drawing/2014/main" val="2880808501"/>
                        </a:ext>
                      </a:extLst>
                    </a:gridCol>
                    <a:gridCol w="606475">
                      <a:extLst>
                        <a:ext uri="{9D8B030D-6E8A-4147-A177-3AD203B41FA5}">
                          <a16:colId xmlns:a16="http://schemas.microsoft.com/office/drawing/2014/main" val="3360770201"/>
                        </a:ext>
                      </a:extLst>
                    </a:gridCol>
                    <a:gridCol w="606475">
                      <a:extLst>
                        <a:ext uri="{9D8B030D-6E8A-4147-A177-3AD203B41FA5}">
                          <a16:colId xmlns:a16="http://schemas.microsoft.com/office/drawing/2014/main" val="2873836492"/>
                        </a:ext>
                      </a:extLst>
                    </a:gridCol>
                    <a:gridCol w="694907">
                      <a:extLst>
                        <a:ext uri="{9D8B030D-6E8A-4147-A177-3AD203B41FA5}">
                          <a16:colId xmlns:a16="http://schemas.microsoft.com/office/drawing/2014/main" val="3622897994"/>
                        </a:ext>
                      </a:extLst>
                    </a:gridCol>
                  </a:tblGrid>
                  <a:tr h="344386">
                    <a:tc>
                      <a:txBody>
                        <a:bodyPr/>
                        <a:lstStyle/>
                        <a:p>
                          <a:pPr algn="ctr"/>
                          <a:r>
                            <a:rPr lang="en-US" sz="1400" b="1" dirty="0">
                              <a:solidFill>
                                <a:schemeClr val="bg1"/>
                              </a:solidFill>
                              <a:latin typeface="Arial" panose="020B0604020202020204" pitchFamily="34" charset="0"/>
                              <a:cs typeface="Arial" panose="020B0604020202020204" pitchFamily="34" charset="0"/>
                            </a:rPr>
                            <a:t>SR 30 / 10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lumOff val="10000"/>
                          </a:schemeClr>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algn="ctr"/>
                          <a:r>
                            <a:rPr lang="en-US" sz="1400" b="1" dirty="0">
                              <a:solidFill>
                                <a:schemeClr val="tx1"/>
                              </a:solidFill>
                              <a:latin typeface="Arial" panose="020B0604020202020204" pitchFamily="34" charset="0"/>
                              <a:cs typeface="Arial" panose="020B0604020202020204" pitchFamily="34"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zh-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668421" t="-1754" r="-2632" b="-364912"/>
                          </a:stretch>
                        </a:blipFill>
                      </a:tcPr>
                    </a:tc>
                    <a:extLst>
                      <a:ext uri="{0D108BD9-81ED-4DB2-BD59-A6C34878D82A}">
                        <a16:rowId xmlns:a16="http://schemas.microsoft.com/office/drawing/2014/main" val="1169223304"/>
                      </a:ext>
                    </a:extLst>
                  </a:tr>
                  <a:tr h="309947">
                    <a:tc>
                      <a:txBody>
                        <a:bodyPr/>
                        <a:lstStyle/>
                        <a:p>
                          <a:r>
                            <a:rPr lang="en-US" sz="1200" b="1" dirty="0">
                              <a:solidFill>
                                <a:schemeClr val="tx1"/>
                              </a:solidFill>
                              <a:latin typeface="Arial" panose="020B0604020202020204" pitchFamily="34" charset="0"/>
                              <a:cs typeface="Arial" panose="020B0604020202020204" pitchFamily="34" charset="0"/>
                            </a:rPr>
                            <a:t>SR power per beam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extLst>
                      <a:ext uri="{0D108BD9-81ED-4DB2-BD59-A6C34878D82A}">
                        <a16:rowId xmlns:a16="http://schemas.microsoft.com/office/drawing/2014/main" val="1748720800"/>
                      </a:ext>
                    </a:extLst>
                  </a:tr>
                  <a:tr h="309947">
                    <a:tc>
                      <a:txBody>
                        <a:bodyPr/>
                        <a:lstStyle/>
                        <a:p>
                          <a:r>
                            <a:rPr lang="en-US" sz="1200" b="1" dirty="0">
                              <a:solidFill>
                                <a:schemeClr val="tx1"/>
                              </a:solidFill>
                              <a:latin typeface="Arial" panose="020B0604020202020204" pitchFamily="34" charset="0"/>
                              <a:cs typeface="Arial" panose="020B0604020202020204" pitchFamily="34" charset="0"/>
                            </a:rPr>
                            <a:t>Bunch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11,934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3,978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1,297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256001711"/>
                      </a:ext>
                    </a:extLst>
                  </a:tr>
                  <a:tr h="309947">
                    <a:tc>
                      <a:txBody>
                        <a:bodyPr/>
                        <a:lstStyle/>
                        <a:p>
                          <a:r>
                            <a:rPr lang="en-US" sz="1200" b="1" dirty="0">
                              <a:solidFill>
                                <a:schemeClr val="tx1"/>
                              </a:solidFill>
                              <a:latin typeface="Arial" panose="020B0604020202020204" pitchFamily="34" charset="0"/>
                              <a:cs typeface="Arial" panose="020B0604020202020204" pitchFamily="34" charset="0"/>
                            </a:rPr>
                            <a:t>Bunch spacing*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dirty="0">
                              <a:effectLst/>
                              <a:latin typeface="Arial" panose="020B0604020202020204" pitchFamily="34" charset="0"/>
                              <a:ea typeface="等线" panose="02010600030101010101" pitchFamily="2" charset="-122"/>
                              <a:cs typeface="Arial" panose="020B0604020202020204" pitchFamily="34" charset="0"/>
                            </a:rPr>
                            <a:t>553.85</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dirty="0">
                              <a:effectLst/>
                              <a:latin typeface="Arial" panose="020B0604020202020204" pitchFamily="34" charset="0"/>
                              <a:ea typeface="等线" panose="02010600030101010101" pitchFamily="2" charset="-122"/>
                              <a:cs typeface="Arial" panose="020B0604020202020204" pitchFamily="34" charset="0"/>
                            </a:rPr>
                            <a:t>23.08</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dirty="0">
                              <a:effectLst/>
                              <a:latin typeface="Arial" panose="020B0604020202020204" pitchFamily="34" charset="0"/>
                              <a:ea typeface="等线" panose="02010600030101010101" pitchFamily="2" charset="-122"/>
                              <a:cs typeface="Arial" panose="020B0604020202020204" pitchFamily="34" charset="0"/>
                            </a:rPr>
                            <a:t>69.23</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dirty="0">
                              <a:effectLst/>
                              <a:latin typeface="Arial" panose="020B0604020202020204" pitchFamily="34" charset="0"/>
                              <a:ea typeface="等线" panose="02010600030101010101" pitchFamily="2" charset="-122"/>
                              <a:cs typeface="Arial" panose="020B0604020202020204" pitchFamily="34" charset="0"/>
                            </a:rPr>
                            <a:t>184.62</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dirty="0">
                              <a:effectLst/>
                              <a:latin typeface="Arial" panose="020B0604020202020204" pitchFamily="34" charset="0"/>
                              <a:ea typeface="等线" panose="02010600030101010101" pitchFamily="2" charset="-122"/>
                              <a:cs typeface="Arial" panose="020B0604020202020204" pitchFamily="34" charset="0"/>
                            </a:rPr>
                            <a:t>3969.23</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686723400"/>
                      </a:ext>
                    </a:extLst>
                  </a:tr>
                  <a:tr h="309947">
                    <a:tc>
                      <a:txBody>
                        <a:bodyPr/>
                        <a:lstStyle/>
                        <a:p>
                          <a:r>
                            <a:rPr lang="en-US" sz="1200" b="1" dirty="0">
                              <a:solidFill>
                                <a:srgbClr val="FF0000"/>
                              </a:solidFill>
                              <a:latin typeface="Arial" panose="020B0604020202020204" pitchFamily="34" charset="0"/>
                              <a:cs typeface="Arial" panose="020B0604020202020204" pitchFamily="34" charset="0"/>
                            </a:rPr>
                            <a:t>Case 14448 </a:t>
                          </a:r>
                          <a:r>
                            <a:rPr lang="en-US" altLang="zh-SG" sz="1200" b="1" dirty="0">
                              <a:solidFill>
                                <a:schemeClr val="tx1"/>
                              </a:solidFill>
                              <a:latin typeface="Arial" panose="020B0604020202020204" pitchFamily="34" charset="0"/>
                              <a:cs typeface="Arial" panose="020B0604020202020204" pitchFamily="34" charset="0"/>
                            </a:rPr>
                            <a:t>[ </a:t>
                          </a:r>
                          <a:r>
                            <a:rPr lang="en-US" altLang="zh-SG" sz="1200" b="1"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altLang="zh-SG" sz="1200" b="1" dirty="0">
                              <a:solidFill>
                                <a:schemeClr val="tx1"/>
                              </a:solidFill>
                              <a:latin typeface="Arial" panose="020B0604020202020204" pitchFamily="34" charset="0"/>
                              <a:cs typeface="Arial" panose="020B0604020202020204" pitchFamily="34" charset="0"/>
                            </a:rPr>
                            <a:t>23.08 ns ]</a:t>
                          </a:r>
                          <a:endParaRPr lang="en-US" sz="1200" b="1"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1" dirty="0">
                              <a:solidFill>
                                <a:srgbClr val="FF0000"/>
                              </a:solidFill>
                              <a:latin typeface="Arial" panose="020B0604020202020204" pitchFamily="34" charset="0"/>
                              <a:cs typeface="Arial" panose="020B0604020202020204" pitchFamily="34"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1" dirty="0">
                              <a:solidFill>
                                <a:srgbClr val="3F3FFF"/>
                              </a:solidFill>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737964"/>
                      </a:ext>
                    </a:extLst>
                  </a:tr>
                </a:tbl>
              </a:graphicData>
            </a:graphic>
          </p:graphicFrame>
        </mc:Fallback>
      </mc:AlternateContent>
      <p:sp>
        <p:nvSpPr>
          <p:cNvPr id="7" name="TextBox 6">
            <a:extLst>
              <a:ext uri="{FF2B5EF4-FFF2-40B4-BE49-F238E27FC236}">
                <a16:creationId xmlns:a16="http://schemas.microsoft.com/office/drawing/2014/main" xmlns="" id="{8B7C4D1C-5CCD-4742-B5A9-B44020638860}"/>
              </a:ext>
            </a:extLst>
          </p:cNvPr>
          <p:cNvSpPr txBox="1"/>
          <p:nvPr/>
        </p:nvSpPr>
        <p:spPr>
          <a:xfrm>
            <a:off x="767408" y="1470096"/>
            <a:ext cx="10712504" cy="2062103"/>
          </a:xfrm>
          <a:prstGeom prst="rect">
            <a:avLst/>
          </a:prstGeom>
          <a:noFill/>
        </p:spPr>
        <p:txBody>
          <a:bodyPr wrap="square">
            <a:spAutoFit/>
          </a:bodyPr>
          <a:lstStyle/>
          <a:p>
            <a:pPr marL="285750" indent="-285750" algn="just">
              <a:spcAft>
                <a:spcPts val="1200"/>
              </a:spcAft>
              <a:buFont typeface="Wingdings" panose="05000000000000000000" pitchFamily="2" charset="2"/>
              <a:buChar char="q"/>
            </a:pPr>
            <a:r>
              <a:rPr lang="en-US" kern="0" dirty="0">
                <a:sym typeface="Symbol" panose="05050102010706020507" pitchFamily="18" charset="2"/>
              </a:rPr>
              <a:t>CEPC will operate in the </a:t>
            </a:r>
            <a:r>
              <a:rPr lang="en-US" b="1" kern="0" dirty="0">
                <a:solidFill>
                  <a:srgbClr val="FF0000"/>
                </a:solidFill>
                <a:sym typeface="Symbol" panose="05050102010706020507" pitchFamily="18" charset="2"/>
              </a:rPr>
              <a:t>Higgs</a:t>
            </a:r>
            <a:r>
              <a:rPr lang="en-US" kern="0" dirty="0">
                <a:sym typeface="Symbol" panose="05050102010706020507" pitchFamily="18" charset="2"/>
              </a:rPr>
              <a:t> and the </a:t>
            </a:r>
            <a:r>
              <a:rPr lang="en-US" b="1" kern="0" dirty="0">
                <a:solidFill>
                  <a:srgbClr val="3F3FFF"/>
                </a:solidFill>
                <a:sym typeface="Symbol" panose="05050102010706020507" pitchFamily="18" charset="2"/>
              </a:rPr>
              <a:t>LL Z </a:t>
            </a:r>
            <a:r>
              <a:rPr lang="en-US" kern="0" dirty="0">
                <a:sym typeface="Symbol" panose="05050102010706020507" pitchFamily="18" charset="2"/>
              </a:rPr>
              <a:t>modes in the first 10 years.</a:t>
            </a:r>
          </a:p>
          <a:p>
            <a:pPr marL="285750" indent="-285750" algn="just">
              <a:spcAft>
                <a:spcPts val="1200"/>
              </a:spcAft>
              <a:buFont typeface="Wingdings" panose="05000000000000000000" pitchFamily="2" charset="2"/>
              <a:buChar char="q"/>
            </a:pPr>
            <a:r>
              <a:rPr lang="en-US" kern="0" dirty="0">
                <a:sym typeface="Symbol" panose="05050102010706020507" pitchFamily="18" charset="2"/>
              </a:rPr>
              <a:t>The bunch spacing for the </a:t>
            </a:r>
            <a:r>
              <a:rPr lang="en-US" b="1" kern="0" dirty="0">
                <a:solidFill>
                  <a:srgbClr val="3F3FFF"/>
                </a:solidFill>
                <a:sym typeface="Symbol" panose="05050102010706020507" pitchFamily="18" charset="2"/>
              </a:rPr>
              <a:t>LL Z</a:t>
            </a:r>
            <a:r>
              <a:rPr lang="en-US" kern="0" dirty="0">
                <a:sym typeface="Symbol" panose="05050102010706020507" pitchFamily="18" charset="2"/>
              </a:rPr>
              <a:t> mode is </a:t>
            </a:r>
            <a:r>
              <a:rPr lang="en-US" b="1" kern="0" dirty="0">
                <a:solidFill>
                  <a:srgbClr val="3F3FFF"/>
                </a:solidFill>
                <a:sym typeface="Symbol" panose="05050102010706020507" pitchFamily="18" charset="2"/>
              </a:rPr>
              <a:t>3×23.08</a:t>
            </a:r>
            <a:r>
              <a:rPr lang="en-US" kern="0" dirty="0">
                <a:sym typeface="Symbol" panose="05050102010706020507" pitchFamily="18" charset="2"/>
              </a:rPr>
              <a:t> </a:t>
            </a:r>
            <a:r>
              <a:rPr lang="en-US" b="1" kern="0" dirty="0">
                <a:solidFill>
                  <a:srgbClr val="3F3FFF"/>
                </a:solidFill>
                <a:sym typeface="Symbol" panose="05050102010706020507" pitchFamily="18" charset="2"/>
              </a:rPr>
              <a:t>ns</a:t>
            </a:r>
            <a:r>
              <a:rPr lang="en-US" kern="0" dirty="0">
                <a:sym typeface="Symbol" panose="05050102010706020507" pitchFamily="18" charset="2"/>
              </a:rPr>
              <a:t>. If the bunching spacing for the Higgs mode is an integer number of 3×23.08 ns, e.g. </a:t>
            </a:r>
            <a:r>
              <a:rPr lang="en-US" b="1" kern="0" dirty="0">
                <a:solidFill>
                  <a:srgbClr val="FF0000"/>
                </a:solidFill>
                <a:sym typeface="Symbol" panose="05050102010706020507" pitchFamily="18" charset="2"/>
              </a:rPr>
              <a:t>24×23.08 ns</a:t>
            </a:r>
            <a:r>
              <a:rPr lang="en-US" kern="0" dirty="0">
                <a:sym typeface="Symbol" panose="05050102010706020507" pitchFamily="18" charset="2"/>
              </a:rPr>
              <a:t>, the detector system could benefit more.</a:t>
            </a:r>
          </a:p>
          <a:p>
            <a:pPr marL="285750" indent="-285750" algn="just">
              <a:spcAft>
                <a:spcPts val="1200"/>
              </a:spcAft>
              <a:buFont typeface="Wingdings" panose="05000000000000000000" pitchFamily="2" charset="2"/>
              <a:buChar char="q"/>
            </a:pPr>
            <a:r>
              <a:rPr lang="en-US" dirty="0"/>
              <a:t>An estimation of the vertex detector using 65nm CMOS sensor shows that the power consumption per sensor chip is reduced from </a:t>
            </a:r>
            <a:r>
              <a:rPr lang="en-US" b="1" dirty="0"/>
              <a:t>310 to 165 </a:t>
            </a:r>
            <a:r>
              <a:rPr lang="en-US" b="1" dirty="0" err="1"/>
              <a:t>mW</a:t>
            </a:r>
            <a:r>
              <a:rPr lang="en-US" dirty="0"/>
              <a:t>, about 47% reduction. This significantly reduces the material budget, hence improve the physics performance. </a:t>
            </a:r>
          </a:p>
        </p:txBody>
      </p:sp>
      <mc:AlternateContent xmlns:mc="http://schemas.openxmlformats.org/markup-compatibility/2006" xmlns:a14="http://schemas.microsoft.com/office/drawing/2010/main">
        <mc:Choice Requires="a14">
          <p:graphicFrame>
            <p:nvGraphicFramePr>
              <p:cNvPr id="15" name="Table 7">
                <a:extLst>
                  <a:ext uri="{FF2B5EF4-FFF2-40B4-BE49-F238E27FC236}">
                    <a16:creationId xmlns:a16="http://schemas.microsoft.com/office/drawing/2014/main" xmlns="" id="{65221C69-EBCF-4CB2-946D-14F0F3A37B17}"/>
                  </a:ext>
                </a:extLst>
              </p:cNvPr>
              <p:cNvGraphicFramePr>
                <a:graphicFrameLocks noGrp="1"/>
              </p:cNvGraphicFramePr>
              <p:nvPr>
                <p:extLst>
                  <p:ext uri="{D42A27DB-BD31-4B8C-83A1-F6EECF244321}">
                    <p14:modId xmlns:p14="http://schemas.microsoft.com/office/powerpoint/2010/main" val="1920703516"/>
                  </p:ext>
                </p:extLst>
              </p:nvPr>
            </p:nvGraphicFramePr>
            <p:xfrm>
              <a:off x="6312024" y="4437112"/>
              <a:ext cx="4828539" cy="1507365"/>
            </p:xfrm>
            <a:graphic>
              <a:graphicData uri="http://schemas.openxmlformats.org/drawingml/2006/table">
                <a:tbl>
                  <a:tblPr firstRow="1" bandRow="1">
                    <a:tableStyleId>{F5AB1C69-6EDB-4FF4-983F-18BD219EF322}</a:tableStyleId>
                  </a:tblPr>
                  <a:tblGrid>
                    <a:gridCol w="2088232">
                      <a:extLst>
                        <a:ext uri="{9D8B030D-6E8A-4147-A177-3AD203B41FA5}">
                          <a16:colId xmlns:a16="http://schemas.microsoft.com/office/drawing/2014/main" xmlns="" val="363096450"/>
                        </a:ext>
                      </a:extLst>
                    </a:gridCol>
                    <a:gridCol w="648072">
                      <a:extLst>
                        <a:ext uri="{9D8B030D-6E8A-4147-A177-3AD203B41FA5}">
                          <a16:colId xmlns:a16="http://schemas.microsoft.com/office/drawing/2014/main" xmlns="" val="3291826647"/>
                        </a:ext>
                      </a:extLst>
                    </a:gridCol>
                    <a:gridCol w="648072">
                      <a:extLst>
                        <a:ext uri="{9D8B030D-6E8A-4147-A177-3AD203B41FA5}">
                          <a16:colId xmlns:a16="http://schemas.microsoft.com/office/drawing/2014/main" xmlns="" val="3988835998"/>
                        </a:ext>
                      </a:extLst>
                    </a:gridCol>
                    <a:gridCol w="648072">
                      <a:extLst>
                        <a:ext uri="{9D8B030D-6E8A-4147-A177-3AD203B41FA5}">
                          <a16:colId xmlns:a16="http://schemas.microsoft.com/office/drawing/2014/main" xmlns="" val="3926343796"/>
                        </a:ext>
                      </a:extLst>
                    </a:gridCol>
                    <a:gridCol w="796091">
                      <a:extLst>
                        <a:ext uri="{9D8B030D-6E8A-4147-A177-3AD203B41FA5}">
                          <a16:colId xmlns:a16="http://schemas.microsoft.com/office/drawing/2014/main" xmlns="" val="1204645338"/>
                        </a:ext>
                      </a:extLst>
                    </a:gridCol>
                  </a:tblGrid>
                  <a:tr h="301473">
                    <a:tc>
                      <a:txBody>
                        <a:bodyPr/>
                        <a:lstStyle/>
                        <a:p>
                          <a:pPr algn="ctr"/>
                          <a:r>
                            <a:rPr lang="en-US" sz="1200" b="1" dirty="0">
                              <a:solidFill>
                                <a:schemeClr val="bg1"/>
                              </a:solidFill>
                              <a:latin typeface="Arial" panose="020B0604020202020204" pitchFamily="34" charset="0"/>
                              <a:cs typeface="Arial" panose="020B0604020202020204" pitchFamily="34" charset="0"/>
                            </a:rPr>
                            <a:t>SR 50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lumOff val="10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14:m>
                            <m:oMath xmlns:m="http://schemas.openxmlformats.org/officeDocument/2006/math">
                              <m:r>
                                <a:rPr lang="en-US" sz="1200" b="1" i="0" smtClean="0">
                                  <a:solidFill>
                                    <a:schemeClr val="tx1"/>
                                  </a:solidFill>
                                  <a:latin typeface="Cambria Math" panose="02040503050406030204" pitchFamily="18" charset="0"/>
                                  <a:cs typeface="Arial" panose="020B0604020202020204" pitchFamily="34" charset="0"/>
                                </a:rPr>
                                <m:t>𝐭</m:t>
                              </m:r>
                              <m:acc>
                                <m:accPr>
                                  <m:chr m:val="̅"/>
                                  <m:ctrlPr>
                                    <a:rPr lang="en-US" sz="1200" b="1" i="1" smtClean="0">
                                      <a:solidFill>
                                        <a:schemeClr val="tx1"/>
                                      </a:solidFill>
                                      <a:latin typeface="Cambria Math" panose="02040503050406030204" pitchFamily="18" charset="0"/>
                                      <a:cs typeface="Arial" panose="020B0604020202020204" pitchFamily="34" charset="0"/>
                                    </a:rPr>
                                  </m:ctrlPr>
                                </m:accPr>
                                <m:e>
                                  <m:r>
                                    <a:rPr lang="en-US" sz="1200" b="1" i="0" smtClean="0">
                                      <a:solidFill>
                                        <a:schemeClr val="tx1"/>
                                      </a:solidFill>
                                      <a:latin typeface="Cambria Math" panose="02040503050406030204" pitchFamily="18" charset="0"/>
                                      <a:cs typeface="Arial" panose="020B0604020202020204" pitchFamily="34" charset="0"/>
                                    </a:rPr>
                                    <m:t>𝐭</m:t>
                                  </m:r>
                                </m:e>
                              </m:acc>
                            </m:oMath>
                          </a14:m>
                          <a:r>
                            <a:rPr lang="en-US" sz="1200" b="1" i="0" dirty="0">
                              <a:solidFill>
                                <a:schemeClr val="tx1"/>
                              </a:solidFill>
                              <a:latin typeface="Arial" panose="020B0604020202020204" pitchFamily="34" charset="0"/>
                              <a:cs typeface="Arial" panose="020B0604020202020204" pitchFamily="34" charset="0"/>
                            </a:rPr>
                            <a:t> </a:t>
                          </a:r>
                          <a:endParaRPr lang="en-US" sz="12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169223304"/>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SR power per beam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gridSpan="4">
                      <a:txBody>
                        <a:bodyPr/>
                        <a:lstStyle/>
                        <a:p>
                          <a:pPr algn="ctr"/>
                          <a:r>
                            <a:rPr lang="en-US" sz="1200" b="0" dirty="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hMerge="1">
                      <a:txBody>
                        <a:bodyPr/>
                        <a:lstStyle/>
                        <a:p>
                          <a:endParaRPr lang="zh-SG" altLang="en-US"/>
                        </a:p>
                      </a:txBody>
                      <a:tcPr/>
                    </a:tc>
                    <a:tc hMerge="1">
                      <a:txBody>
                        <a:bodyPr/>
                        <a:lstStyle/>
                        <a:p>
                          <a:endParaRPr lang="zh-SG" altLang="en-US"/>
                        </a:p>
                      </a:txBody>
                      <a:tcPr/>
                    </a:tc>
                    <a:tc hMerge="1">
                      <a:txBody>
                        <a:bodyPr/>
                        <a:lstStyle/>
                        <a:p>
                          <a:endParaRPr lang="zh-SG" altLang="en-US"/>
                        </a:p>
                      </a:txBody>
                      <a:tcPr/>
                    </a:tc>
                    <a:extLst>
                      <a:ext uri="{0D108BD9-81ED-4DB2-BD59-A6C34878D82A}">
                        <a16:rowId xmlns:a16="http://schemas.microsoft.com/office/drawing/2014/main" xmlns="" val="174872080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Bunch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446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13,104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2,162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xmlns="" val="2256001711"/>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Bunch spacing*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276.92</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23.08</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138.46</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2584.62</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xmlns="" val="686723400"/>
                      </a:ext>
                    </a:extLst>
                  </a:tr>
                  <a:tr h="301473">
                    <a:tc>
                      <a:txBody>
                        <a:bodyPr/>
                        <a:lstStyle/>
                        <a:p>
                          <a:r>
                            <a:rPr lang="en-US" altLang="zh-SG" sz="1200" b="1" dirty="0">
                              <a:solidFill>
                                <a:srgbClr val="FF0000"/>
                              </a:solidFill>
                              <a:latin typeface="Arial" panose="020B0604020202020204" pitchFamily="34" charset="0"/>
                              <a:cs typeface="Arial" panose="020B0604020202020204" pitchFamily="34" charset="0"/>
                            </a:rPr>
                            <a:t>Case 14448 </a:t>
                          </a:r>
                          <a:r>
                            <a:rPr lang="en-US" altLang="zh-SG" sz="1200" b="1" dirty="0">
                              <a:solidFill>
                                <a:schemeClr val="tx1"/>
                              </a:solidFill>
                              <a:latin typeface="Arial" panose="020B0604020202020204" pitchFamily="34" charset="0"/>
                              <a:cs typeface="Arial" panose="020B0604020202020204" pitchFamily="34" charset="0"/>
                            </a:rPr>
                            <a:t>[ </a:t>
                          </a:r>
                          <a:r>
                            <a:rPr lang="en-US" altLang="zh-SG" sz="1200" b="1" dirty="0">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altLang="zh-SG" sz="1200" b="1" dirty="0">
                              <a:solidFill>
                                <a:schemeClr val="tx1"/>
                              </a:solidFill>
                              <a:latin typeface="Arial" panose="020B0604020202020204" pitchFamily="34" charset="0"/>
                              <a:cs typeface="Arial" panose="020B0604020202020204" pitchFamily="34" charset="0"/>
                            </a:rPr>
                            <a:t>23.08 ns ]</a:t>
                          </a:r>
                          <a:endParaRPr lang="en-US" altLang="zh-SG" sz="1200" b="1"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en-US" altLang="zh-CN" sz="1200" dirty="0">
                              <a:effectLst/>
                              <a:latin typeface="Arial" panose="020B0604020202020204" pitchFamily="34" charset="0"/>
                              <a:ea typeface="等线" panose="02010600030101010101" pitchFamily="2" charset="-122"/>
                              <a:cs typeface="Arial" panose="020B0604020202020204" pitchFamily="34" charset="0"/>
                            </a:rPr>
                            <a:t>12</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en-US" altLang="zh-CN" sz="1200" b="0" kern="1200" dirty="0">
                              <a:solidFill>
                                <a:schemeClr val="tx1"/>
                              </a:solidFill>
                              <a:latin typeface="Arial" panose="020B0604020202020204" pitchFamily="34" charset="0"/>
                              <a:ea typeface="+mn-ea"/>
                              <a:cs typeface="Arial" panose="020B0604020202020204" pitchFamily="34" charset="0"/>
                            </a:rPr>
                            <a:t>1</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en-US" altLang="zh-CN" sz="1200" b="0" kern="1200" dirty="0">
                              <a:solidFill>
                                <a:schemeClr val="tx1"/>
                              </a:solidFill>
                              <a:latin typeface="Arial" panose="020B0604020202020204" pitchFamily="34" charset="0"/>
                              <a:ea typeface="+mn-ea"/>
                              <a:cs typeface="Arial" panose="020B0604020202020204" pitchFamily="34" charset="0"/>
                            </a:rPr>
                            <a:t>6</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en-US" sz="1200" b="0" dirty="0">
                              <a:solidFill>
                                <a:schemeClr val="tx1"/>
                              </a:solidFill>
                              <a:latin typeface="Arial" panose="020B0604020202020204" pitchFamily="34" charset="0"/>
                              <a:cs typeface="Arial" panose="020B0604020202020204" pitchFamily="34" charset="0"/>
                            </a:rPr>
                            <a:t>112</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4246829500"/>
                      </a:ext>
                    </a:extLst>
                  </a:tr>
                </a:tbl>
              </a:graphicData>
            </a:graphic>
          </p:graphicFrame>
        </mc:Choice>
        <mc:Fallback xmlns="">
          <p:graphicFrame>
            <p:nvGraphicFramePr>
              <p:cNvPr id="15" name="Table 7">
                <a:extLst>
                  <a:ext uri="{FF2B5EF4-FFF2-40B4-BE49-F238E27FC236}">
                    <a16:creationId xmlns:a16="http://schemas.microsoft.com/office/drawing/2014/main" id="{65221C69-EBCF-4CB2-946D-14F0F3A37B17}"/>
                  </a:ext>
                </a:extLst>
              </p:cNvPr>
              <p:cNvGraphicFramePr>
                <a:graphicFrameLocks noGrp="1"/>
              </p:cNvGraphicFramePr>
              <p:nvPr>
                <p:extLst>
                  <p:ext uri="{D42A27DB-BD31-4B8C-83A1-F6EECF244321}">
                    <p14:modId xmlns:p14="http://schemas.microsoft.com/office/powerpoint/2010/main" val="1920703516"/>
                  </p:ext>
                </p:extLst>
              </p:nvPr>
            </p:nvGraphicFramePr>
            <p:xfrm>
              <a:off x="6312024" y="4437112"/>
              <a:ext cx="4828539" cy="1507365"/>
            </p:xfrm>
            <a:graphic>
              <a:graphicData uri="http://schemas.openxmlformats.org/drawingml/2006/table">
                <a:tbl>
                  <a:tblPr firstRow="1" bandRow="1">
                    <a:tableStyleId>{F5AB1C69-6EDB-4FF4-983F-18BD219EF322}</a:tableStyleId>
                  </a:tblPr>
                  <a:tblGrid>
                    <a:gridCol w="2088232">
                      <a:extLst>
                        <a:ext uri="{9D8B030D-6E8A-4147-A177-3AD203B41FA5}">
                          <a16:colId xmlns:a16="http://schemas.microsoft.com/office/drawing/2014/main" val="363096450"/>
                        </a:ext>
                      </a:extLst>
                    </a:gridCol>
                    <a:gridCol w="648072">
                      <a:extLst>
                        <a:ext uri="{9D8B030D-6E8A-4147-A177-3AD203B41FA5}">
                          <a16:colId xmlns:a16="http://schemas.microsoft.com/office/drawing/2014/main" val="3291826647"/>
                        </a:ext>
                      </a:extLst>
                    </a:gridCol>
                    <a:gridCol w="648072">
                      <a:extLst>
                        <a:ext uri="{9D8B030D-6E8A-4147-A177-3AD203B41FA5}">
                          <a16:colId xmlns:a16="http://schemas.microsoft.com/office/drawing/2014/main" val="3988835998"/>
                        </a:ext>
                      </a:extLst>
                    </a:gridCol>
                    <a:gridCol w="648072">
                      <a:extLst>
                        <a:ext uri="{9D8B030D-6E8A-4147-A177-3AD203B41FA5}">
                          <a16:colId xmlns:a16="http://schemas.microsoft.com/office/drawing/2014/main" val="3926343796"/>
                        </a:ext>
                      </a:extLst>
                    </a:gridCol>
                    <a:gridCol w="796091">
                      <a:extLst>
                        <a:ext uri="{9D8B030D-6E8A-4147-A177-3AD203B41FA5}">
                          <a16:colId xmlns:a16="http://schemas.microsoft.com/office/drawing/2014/main" val="1204645338"/>
                        </a:ext>
                      </a:extLst>
                    </a:gridCol>
                  </a:tblGrid>
                  <a:tr h="301473">
                    <a:tc>
                      <a:txBody>
                        <a:bodyPr/>
                        <a:lstStyle/>
                        <a:p>
                          <a:pPr algn="ctr"/>
                          <a:r>
                            <a:rPr lang="en-US" sz="1200" b="1" dirty="0">
                              <a:solidFill>
                                <a:schemeClr val="bg1"/>
                              </a:solidFill>
                              <a:latin typeface="Arial" panose="020B0604020202020204" pitchFamily="34" charset="0"/>
                              <a:cs typeface="Arial" panose="020B0604020202020204" pitchFamily="34" charset="0"/>
                            </a:rPr>
                            <a:t>SR 50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lumOff val="10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zh-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06107" t="-2000" r="-1527" b="-406000"/>
                          </a:stretch>
                        </a:blipFill>
                      </a:tcPr>
                    </a:tc>
                    <a:extLst>
                      <a:ext uri="{0D108BD9-81ED-4DB2-BD59-A6C34878D82A}">
                        <a16:rowId xmlns:a16="http://schemas.microsoft.com/office/drawing/2014/main" val="1169223304"/>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SR power per beam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gridSpan="4">
                      <a:txBody>
                        <a:bodyPr/>
                        <a:lstStyle/>
                        <a:p>
                          <a:pPr algn="ctr"/>
                          <a:r>
                            <a:rPr lang="en-US" sz="1200" b="0" dirty="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FF4"/>
                        </a:solidFill>
                      </a:tcPr>
                    </a:tc>
                    <a:tc hMerge="1">
                      <a:txBody>
                        <a:bodyPr/>
                        <a:lstStyle/>
                        <a:p>
                          <a:endParaRPr lang="zh-SG" altLang="en-US"/>
                        </a:p>
                      </a:txBody>
                      <a:tcPr/>
                    </a:tc>
                    <a:tc hMerge="1">
                      <a:txBody>
                        <a:bodyPr/>
                        <a:lstStyle/>
                        <a:p>
                          <a:endParaRPr lang="zh-SG" altLang="en-US"/>
                        </a:p>
                      </a:txBody>
                      <a:tcPr/>
                    </a:tc>
                    <a:tc hMerge="1">
                      <a:txBody>
                        <a:bodyPr/>
                        <a:lstStyle/>
                        <a:p>
                          <a:endParaRPr lang="zh-SG" altLang="en-US"/>
                        </a:p>
                      </a:txBody>
                      <a:tcPr/>
                    </a:tc>
                    <a:extLst>
                      <a:ext uri="{0D108BD9-81ED-4DB2-BD59-A6C34878D82A}">
                        <a16:rowId xmlns:a16="http://schemas.microsoft.com/office/drawing/2014/main" val="1748720800"/>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Bunch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446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13,104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2,162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200" b="0" dirty="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256001711"/>
                      </a:ext>
                    </a:extLst>
                  </a:tr>
                  <a:tr h="301473">
                    <a:tc>
                      <a:txBody>
                        <a:bodyPr/>
                        <a:lstStyle/>
                        <a:p>
                          <a:r>
                            <a:rPr lang="en-US" sz="1200" b="1" dirty="0">
                              <a:solidFill>
                                <a:schemeClr val="tx1"/>
                              </a:solidFill>
                              <a:latin typeface="Arial" panose="020B0604020202020204" pitchFamily="34" charset="0"/>
                              <a:cs typeface="Arial" panose="020B0604020202020204" pitchFamily="34" charset="0"/>
                            </a:rPr>
                            <a:t>Bunch spacing*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276.92</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23.08</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138.46</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ct val="107000"/>
                            </a:lnSpc>
                            <a:spcAft>
                              <a:spcPts val="800"/>
                            </a:spcAft>
                          </a:pPr>
                          <a:r>
                            <a:rPr lang="en-U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2584.62</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686723400"/>
                      </a:ext>
                    </a:extLst>
                  </a:tr>
                  <a:tr h="301473">
                    <a:tc>
                      <a:txBody>
                        <a:bodyPr/>
                        <a:lstStyle/>
                        <a:p>
                          <a:r>
                            <a:rPr lang="en-US" altLang="zh-SG" sz="1200" b="1" dirty="0">
                              <a:solidFill>
                                <a:srgbClr val="FF0000"/>
                              </a:solidFill>
                              <a:latin typeface="Arial" panose="020B0604020202020204" pitchFamily="34" charset="0"/>
                              <a:cs typeface="Arial" panose="020B0604020202020204" pitchFamily="34" charset="0"/>
                            </a:rPr>
                            <a:t>Case 14448 </a:t>
                          </a:r>
                          <a:r>
                            <a:rPr lang="en-US" altLang="zh-SG" sz="1200" b="1" dirty="0">
                              <a:solidFill>
                                <a:schemeClr val="tx1"/>
                              </a:solidFill>
                              <a:latin typeface="Arial" panose="020B0604020202020204" pitchFamily="34" charset="0"/>
                              <a:cs typeface="Arial" panose="020B0604020202020204" pitchFamily="34" charset="0"/>
                            </a:rPr>
                            <a:t>[ </a:t>
                          </a:r>
                          <a:r>
                            <a:rPr lang="en-US" altLang="zh-SG" sz="1200" b="1" dirty="0">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altLang="zh-SG" sz="1200" b="1" dirty="0">
                              <a:solidFill>
                                <a:schemeClr val="tx1"/>
                              </a:solidFill>
                              <a:latin typeface="Arial" panose="020B0604020202020204" pitchFamily="34" charset="0"/>
                              <a:cs typeface="Arial" panose="020B0604020202020204" pitchFamily="34" charset="0"/>
                            </a:rPr>
                            <a:t>23.08 ns ]</a:t>
                          </a:r>
                          <a:endParaRPr lang="en-US" altLang="zh-SG" sz="1200" b="1"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en-US" altLang="zh-CN" sz="1200" dirty="0">
                              <a:effectLst/>
                              <a:latin typeface="Arial" panose="020B0604020202020204" pitchFamily="34" charset="0"/>
                              <a:ea typeface="等线" panose="02010600030101010101" pitchFamily="2" charset="-122"/>
                              <a:cs typeface="Arial" panose="020B0604020202020204" pitchFamily="34" charset="0"/>
                            </a:rPr>
                            <a:t>12</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en-US" altLang="zh-CN" sz="1200" b="0" kern="1200" dirty="0">
                              <a:solidFill>
                                <a:schemeClr val="tx1"/>
                              </a:solidFill>
                              <a:latin typeface="Arial" panose="020B0604020202020204" pitchFamily="34" charset="0"/>
                              <a:ea typeface="+mn-ea"/>
                              <a:cs typeface="Arial" panose="020B0604020202020204" pitchFamily="34" charset="0"/>
                            </a:rPr>
                            <a:t>1</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en-US" altLang="zh-CN" sz="1200" b="0" kern="1200" dirty="0">
                              <a:solidFill>
                                <a:schemeClr val="tx1"/>
                              </a:solidFill>
                              <a:latin typeface="Arial" panose="020B0604020202020204" pitchFamily="34" charset="0"/>
                              <a:ea typeface="+mn-ea"/>
                              <a:cs typeface="Arial" panose="020B0604020202020204" pitchFamily="34" charset="0"/>
                            </a:rPr>
                            <a:t>6</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en-US" sz="1200" b="0" dirty="0">
                              <a:solidFill>
                                <a:schemeClr val="tx1"/>
                              </a:solidFill>
                              <a:latin typeface="Arial" panose="020B0604020202020204" pitchFamily="34" charset="0"/>
                              <a:cs typeface="Arial" panose="020B0604020202020204" pitchFamily="34" charset="0"/>
                            </a:rPr>
                            <a:t>112</a:t>
                          </a:r>
                          <a:endParaRPr lang="zh-CN" sz="1200" dirty="0">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46829500"/>
                      </a:ext>
                    </a:extLst>
                  </a:tr>
                </a:tbl>
              </a:graphicData>
            </a:graphic>
          </p:graphicFrame>
        </mc:Fallback>
      </mc:AlternateContent>
      <p:sp>
        <p:nvSpPr>
          <p:cNvPr id="16" name="TextBox 9">
            <a:extLst>
              <a:ext uri="{FF2B5EF4-FFF2-40B4-BE49-F238E27FC236}">
                <a16:creationId xmlns:a16="http://schemas.microsoft.com/office/drawing/2014/main" xmlns="" id="{F42754FF-2E0E-405B-A151-3A0710B2D2BC}"/>
              </a:ext>
            </a:extLst>
          </p:cNvPr>
          <p:cNvSpPr txBox="1"/>
          <p:nvPr/>
        </p:nvSpPr>
        <p:spPr>
          <a:xfrm>
            <a:off x="2351584" y="3774352"/>
            <a:ext cx="2194832" cy="338554"/>
          </a:xfrm>
          <a:prstGeom prst="rect">
            <a:avLst/>
          </a:prstGeom>
          <a:solidFill>
            <a:srgbClr val="006600"/>
          </a:solidFill>
        </p:spPr>
        <p:txBody>
          <a:bodyPr wrap="none">
            <a:spAutoFit/>
          </a:bodyPr>
          <a:lstStyle/>
          <a:p>
            <a:r>
              <a:rPr lang="en-US" sz="1600" b="1" kern="0" dirty="0">
                <a:solidFill>
                  <a:schemeClr val="accent1">
                    <a:lumMod val="20000"/>
                    <a:lumOff val="80000"/>
                  </a:schemeClr>
                </a:solidFill>
                <a:sym typeface="Symbol" panose="05050102010706020507" pitchFamily="18" charset="2"/>
              </a:rPr>
              <a:t>14,448 = 24  3  7  43</a:t>
            </a:r>
            <a:endParaRPr lang="en-US" sz="1600" b="1" dirty="0">
              <a:solidFill>
                <a:schemeClr val="accent1">
                  <a:lumMod val="20000"/>
                  <a:lumOff val="80000"/>
                </a:schemeClr>
              </a:solidFill>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xmlns="" id="{379B838B-3BA0-4A99-9D49-6C41170DD9D1}"/>
                  </a:ext>
                </a:extLst>
              </p:cNvPr>
              <p:cNvSpPr txBox="1"/>
              <p:nvPr/>
            </p:nvSpPr>
            <p:spPr>
              <a:xfrm>
                <a:off x="5519936" y="3774352"/>
                <a:ext cx="3960440"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14:m>
                  <m:oMath xmlns:m="http://schemas.openxmlformats.org/officeDocument/2006/math">
                    <m:r>
                      <a:rPr lang="en-US" altLang="zh-SG" sz="1800" i="1" smtClean="0">
                        <a:effectLst/>
                        <a:latin typeface="Cambria Math" panose="02040503050406030204" pitchFamily="18" charset="0"/>
                        <a:ea typeface="等线" panose="02010600030101010101" pitchFamily="2" charset="-122"/>
                        <a:cs typeface="Times New Roman" panose="02020603050405020304" pitchFamily="18" charset="0"/>
                      </a:rPr>
                      <m:t>14448×23.08</m:t>
                    </m:r>
                    <m:r>
                      <a:rPr lang="en-US" altLang="zh-SG" sz="1800" i="1" smtClean="0">
                        <a:effectLst/>
                        <a:latin typeface="Cambria Math" panose="02040503050406030204" pitchFamily="18" charset="0"/>
                        <a:ea typeface="等线" panose="02010600030101010101" pitchFamily="2" charset="-122"/>
                        <a:cs typeface="Times New Roman" panose="02020603050405020304" pitchFamily="18" charset="0"/>
                      </a:rPr>
                      <m:t>𝑛𝑠</m:t>
                    </m:r>
                    <m:r>
                      <a:rPr lang="en-US" altLang="zh-SG" sz="1800" i="1" smtClean="0">
                        <a:effectLst/>
                        <a:latin typeface="Cambria Math" panose="02040503050406030204" pitchFamily="18" charset="0"/>
                        <a:ea typeface="等线" panose="02010600030101010101" pitchFamily="2" charset="-122"/>
                        <a:cs typeface="Times New Roman" panose="02020603050405020304" pitchFamily="18" charset="0"/>
                      </a:rPr>
                      <m:t>×</m:t>
                    </m:r>
                    <m:r>
                      <a:rPr lang="en-US" altLang="zh-SG" sz="1800" i="1" smtClean="0">
                        <a:effectLst/>
                        <a:latin typeface="Cambria Math" panose="02040503050406030204" pitchFamily="18" charset="0"/>
                        <a:ea typeface="等线" panose="02010600030101010101" pitchFamily="2" charset="-122"/>
                        <a:cs typeface="Times New Roman" panose="02020603050405020304" pitchFamily="18" charset="0"/>
                      </a:rPr>
                      <m:t>𝑐</m:t>
                    </m:r>
                    <m:r>
                      <a:rPr lang="en-US" altLang="zh-SG" sz="1800" i="1" smtClean="0">
                        <a:effectLst/>
                        <a:latin typeface="Cambria Math" panose="02040503050406030204" pitchFamily="18" charset="0"/>
                        <a:ea typeface="等线" panose="02010600030101010101" pitchFamily="2" charset="-122"/>
                        <a:cs typeface="Times New Roman" panose="02020603050405020304" pitchFamily="18" charset="0"/>
                      </a:rPr>
                      <m:t>=99955.418</m:t>
                    </m:r>
                    <m:r>
                      <a:rPr lang="en-US" altLang="zh-SG" sz="1800" i="1" smtClean="0">
                        <a:effectLst/>
                        <a:latin typeface="Cambria Math" panose="02040503050406030204" pitchFamily="18" charset="0"/>
                        <a:ea typeface="等线" panose="02010600030101010101" pitchFamily="2" charset="-122"/>
                        <a:cs typeface="Times New Roman" panose="02020603050405020304" pitchFamily="18" charset="0"/>
                      </a:rPr>
                      <m:t>𝑚</m:t>
                    </m:r>
                  </m:oMath>
                </a14:m>
                <a:r>
                  <a:rPr lang="en-US" altLang="zh-SG" sz="1800" dirty="0">
                    <a:effectLst/>
                    <a:latin typeface="Times New Roman" panose="02020603050405020304" pitchFamily="18" charset="0"/>
                    <a:ea typeface="等线" panose="02010600030101010101" pitchFamily="2" charset="-122"/>
                  </a:rPr>
                  <a:t> </a:t>
                </a:r>
                <a:endParaRPr lang="zh-SG" altLang="en-US" dirty="0"/>
              </a:p>
            </p:txBody>
          </p:sp>
        </mc:Choice>
        <mc:Fallback xmlns="">
          <p:sp>
            <p:nvSpPr>
              <p:cNvPr id="17" name="文本框 16">
                <a:extLst>
                  <a:ext uri="{FF2B5EF4-FFF2-40B4-BE49-F238E27FC236}">
                    <a16:creationId xmlns:a16="http://schemas.microsoft.com/office/drawing/2014/main" id="{379B838B-3BA0-4A99-9D49-6C41170DD9D1}"/>
                  </a:ext>
                </a:extLst>
              </p:cNvPr>
              <p:cNvSpPr txBox="1">
                <a:spLocks noRot="1" noChangeAspect="1" noMove="1" noResize="1" noEditPoints="1" noAdjustHandles="1" noChangeArrowheads="1" noChangeShapeType="1" noTextEdit="1"/>
              </p:cNvSpPr>
              <p:nvPr/>
            </p:nvSpPr>
            <p:spPr>
              <a:xfrm>
                <a:off x="5519936" y="3774352"/>
                <a:ext cx="3960440" cy="369332"/>
              </a:xfrm>
              <a:prstGeom prst="rect">
                <a:avLst/>
              </a:prstGeom>
              <a:blipFill>
                <a:blip r:embed="rId4"/>
                <a:stretch>
                  <a:fillRect/>
                </a:stretch>
              </a:blipFill>
            </p:spPr>
            <p:txBody>
              <a:bodyPr/>
              <a:lstStyle/>
              <a:p>
                <a:r>
                  <a:rPr lang="zh-SG" altLang="en-US">
                    <a:noFill/>
                  </a:rPr>
                  <a:t> </a:t>
                </a:r>
              </a:p>
            </p:txBody>
          </p:sp>
        </mc:Fallback>
      </mc:AlternateContent>
      <p:sp>
        <p:nvSpPr>
          <p:cNvPr id="18" name="文本框 17">
            <a:extLst>
              <a:ext uri="{FF2B5EF4-FFF2-40B4-BE49-F238E27FC236}">
                <a16:creationId xmlns:a16="http://schemas.microsoft.com/office/drawing/2014/main" xmlns="" id="{0D5E65D2-DDA2-4CD8-834D-EEB1ECD813D8}"/>
              </a:ext>
            </a:extLst>
          </p:cNvPr>
          <p:cNvSpPr txBox="1"/>
          <p:nvPr/>
        </p:nvSpPr>
        <p:spPr>
          <a:xfrm>
            <a:off x="7896200" y="1049929"/>
            <a:ext cx="4295800" cy="461665"/>
          </a:xfrm>
          <a:prstGeom prst="rect">
            <a:avLst/>
          </a:prstGeom>
          <a:noFill/>
        </p:spPr>
        <p:txBody>
          <a:bodyPr wrap="square" rtlCol="0">
            <a:spAutoFit/>
          </a:bodyPr>
          <a:lstStyle/>
          <a:p>
            <a:r>
              <a:rPr lang="en-US" altLang="zh-SG" sz="1200" dirty="0"/>
              <a:t>D. Wang, J. Gao</a:t>
            </a:r>
            <a:r>
              <a:rPr lang="en-US" altLang="zh-SG" sz="1200" dirty="0"/>
              <a:t>, J. C. Wang, </a:t>
            </a:r>
            <a:r>
              <a:rPr lang="en-US" altLang="zh-SG" sz="1200" dirty="0"/>
              <a:t>X. H. Cui, C. Meng, </a:t>
            </a:r>
            <a:r>
              <a:rPr lang="en-US" altLang="zh-SG" sz="1200" dirty="0" smtClean="0"/>
              <a:t>D</a:t>
            </a:r>
            <a:r>
              <a:rPr lang="en-US" altLang="zh-SG" sz="1200" dirty="0"/>
              <a:t>. P. </a:t>
            </a:r>
            <a:r>
              <a:rPr lang="en-US" altLang="zh-SG" sz="1200" dirty="0" err="1"/>
              <a:t>Jin</a:t>
            </a:r>
            <a:r>
              <a:rPr lang="en-US" altLang="zh-SG" sz="1200" dirty="0"/>
              <a:t>, G. Lei, J. H. Chen, Y. H. Li, </a:t>
            </a:r>
            <a:r>
              <a:rPr lang="en-US" altLang="zh-SG" sz="1200" dirty="0" smtClean="0"/>
              <a:t>W</a:t>
            </a:r>
            <a:r>
              <a:rPr lang="en-US" altLang="zh-SG" sz="1200" dirty="0"/>
              <a:t>. Wei, J. B. Ye, </a:t>
            </a:r>
            <a:r>
              <a:rPr lang="en-US" altLang="zh-SG" sz="1200" dirty="0"/>
              <a:t>Y. W. Wang, J</a:t>
            </a:r>
            <a:r>
              <a:rPr lang="en-US" altLang="zh-SG" sz="1200" dirty="0"/>
              <a:t>. Y. </a:t>
            </a:r>
            <a:r>
              <a:rPr lang="en-US" altLang="zh-SG" sz="1200" dirty="0" err="1"/>
              <a:t>Zhai</a:t>
            </a:r>
            <a:r>
              <a:rPr lang="en-US" altLang="zh-SG" sz="1200" dirty="0"/>
              <a:t>, S. S. Sun, …</a:t>
            </a:r>
            <a:endParaRPr lang="zh-SG" altLang="en-US" sz="1200" dirty="0"/>
          </a:p>
        </p:txBody>
      </p:sp>
      <p:sp>
        <p:nvSpPr>
          <p:cNvPr id="3" name="页脚占位符 2">
            <a:extLst>
              <a:ext uri="{FF2B5EF4-FFF2-40B4-BE49-F238E27FC236}">
                <a16:creationId xmlns:a16="http://schemas.microsoft.com/office/drawing/2014/main" xmlns="" id="{FA2EAB70-357C-4F2A-BE76-CFF20106FFF0}"/>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sp>
        <p:nvSpPr>
          <p:cNvPr id="4" name="灯片编号占位符 3">
            <a:extLst>
              <a:ext uri="{FF2B5EF4-FFF2-40B4-BE49-F238E27FC236}">
                <a16:creationId xmlns:a16="http://schemas.microsoft.com/office/drawing/2014/main" xmlns="" id="{0148E84B-24A8-4317-8B07-A8064C992AD9}"/>
              </a:ext>
            </a:extLst>
          </p:cNvPr>
          <p:cNvSpPr>
            <a:spLocks noGrp="1"/>
          </p:cNvSpPr>
          <p:nvPr>
            <p:ph type="sldNum" sz="quarter" idx="12"/>
          </p:nvPr>
        </p:nvSpPr>
        <p:spPr/>
        <p:txBody>
          <a:bodyPr/>
          <a:lstStyle/>
          <a:p>
            <a:fld id="{F15E9139-A00B-4B2A-98A6-095DC08F1345}" type="slidenum">
              <a:rPr lang="zh-CN" altLang="en-US" smtClean="0"/>
              <a:pPr/>
              <a:t>36</a:t>
            </a:fld>
            <a:endParaRPr lang="zh-CN" altLang="en-US"/>
          </a:p>
        </p:txBody>
      </p:sp>
    </p:spTree>
    <p:extLst>
      <p:ext uri="{BB962C8B-B14F-4D97-AF65-F5344CB8AC3E}">
        <p14:creationId xmlns:p14="http://schemas.microsoft.com/office/powerpoint/2010/main" val="4034361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xmlns="" id="{4229A66A-D1F5-4605-8302-977F8757A89D}"/>
              </a:ext>
            </a:extLst>
          </p:cNvPr>
          <p:cNvSpPr>
            <a:spLocks noGrp="1"/>
          </p:cNvSpPr>
          <p:nvPr>
            <p:ph idx="1"/>
          </p:nvPr>
        </p:nvSpPr>
        <p:spPr>
          <a:xfrm>
            <a:off x="623392" y="1484784"/>
            <a:ext cx="11175032" cy="3435045"/>
          </a:xfrm>
        </p:spPr>
        <p:txBody>
          <a:bodyPr/>
          <a:lstStyle/>
          <a:p>
            <a:r>
              <a:rPr lang="en-US" altLang="zh-CN" sz="2800" dirty="0">
                <a:latin typeface="Times New Roman" panose="02020603050405020304" pitchFamily="18" charset="0"/>
                <a:cs typeface="Times New Roman" panose="02020603050405020304" pitchFamily="18" charset="0"/>
              </a:rPr>
              <a:t>Complete the CEPC proposal by the end of 2025</a:t>
            </a:r>
          </a:p>
          <a:p>
            <a:r>
              <a:rPr lang="en-US" altLang="zh-CN" dirty="0">
                <a:latin typeface="Times New Roman" panose="02020603050405020304" pitchFamily="18" charset="0"/>
                <a:cs typeface="Times New Roman" panose="02020603050405020304" pitchFamily="18" charset="0"/>
              </a:rPr>
              <a:t>2027 (June), finish the study in EDR plan</a:t>
            </a:r>
          </a:p>
          <a:p>
            <a:endParaRPr lang="en-US" altLang="zh-CN" sz="2800" dirty="0"/>
          </a:p>
          <a:p>
            <a:endParaRPr lang="zh-CN" altLang="en-US" dirty="0"/>
          </a:p>
        </p:txBody>
      </p:sp>
      <p:sp>
        <p:nvSpPr>
          <p:cNvPr id="3" name="标题 2">
            <a:extLst>
              <a:ext uri="{FF2B5EF4-FFF2-40B4-BE49-F238E27FC236}">
                <a16:creationId xmlns:a16="http://schemas.microsoft.com/office/drawing/2014/main" xmlns="" id="{4CB3D303-73EA-4E59-81B2-A0FA80F1AFF3}"/>
              </a:ext>
            </a:extLst>
          </p:cNvPr>
          <p:cNvSpPr>
            <a:spLocks noGrp="1"/>
          </p:cNvSpPr>
          <p:nvPr>
            <p:ph type="title"/>
          </p:nvPr>
        </p:nvSpPr>
        <p:spPr/>
        <p:txBody>
          <a:bodyPr>
            <a:normAutofit/>
          </a:bodyPr>
          <a:lstStyle/>
          <a:p>
            <a:pPr algn="ctr"/>
            <a:r>
              <a:rPr lang="en-US" altLang="zh-CN" sz="3600" dirty="0">
                <a:solidFill>
                  <a:srgbClr val="C00000"/>
                </a:solidFill>
                <a:latin typeface="Arial" panose="020B0604020202020204" pitchFamily="34" charset="0"/>
                <a:ea typeface="+mj-ea"/>
                <a:cs typeface="Arial" panose="020B0604020202020204" pitchFamily="34" charset="0"/>
              </a:rPr>
              <a:t>Key milestones in EDR phase</a:t>
            </a:r>
            <a:endParaRPr lang="zh-CN" altLang="en-US" sz="3600" dirty="0">
              <a:solidFill>
                <a:srgbClr val="C00000"/>
              </a:solidFill>
              <a:latin typeface="Arial" panose="020B0604020202020204" pitchFamily="34" charset="0"/>
              <a:ea typeface="+mj-ea"/>
              <a:cs typeface="Arial" panose="020B0604020202020204" pitchFamily="34" charset="0"/>
            </a:endParaRPr>
          </a:p>
        </p:txBody>
      </p:sp>
      <p:sp>
        <p:nvSpPr>
          <p:cNvPr id="4" name="页脚占位符 3">
            <a:extLst>
              <a:ext uri="{FF2B5EF4-FFF2-40B4-BE49-F238E27FC236}">
                <a16:creationId xmlns:a16="http://schemas.microsoft.com/office/drawing/2014/main" xmlns="" id="{B7194E7F-55A8-40AC-B03A-63ADD62B9709}"/>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sp>
        <p:nvSpPr>
          <p:cNvPr id="6" name="灯片编号占位符 5">
            <a:extLst>
              <a:ext uri="{FF2B5EF4-FFF2-40B4-BE49-F238E27FC236}">
                <a16:creationId xmlns:a16="http://schemas.microsoft.com/office/drawing/2014/main" xmlns="" id="{3AF7D35F-C672-4BE3-B2CA-80F58644212C}"/>
              </a:ext>
            </a:extLst>
          </p:cNvPr>
          <p:cNvSpPr>
            <a:spLocks noGrp="1"/>
          </p:cNvSpPr>
          <p:nvPr>
            <p:ph type="sldNum" sz="quarter" idx="12"/>
          </p:nvPr>
        </p:nvSpPr>
        <p:spPr/>
        <p:txBody>
          <a:bodyPr/>
          <a:lstStyle/>
          <a:p>
            <a:fld id="{F15E9139-A00B-4B2A-98A6-095DC08F1345}" type="slidenum">
              <a:rPr lang="zh-CN" altLang="en-US" smtClean="0"/>
              <a:pPr/>
              <a:t>37</a:t>
            </a:fld>
            <a:endParaRPr lang="zh-CN" altLang="en-US"/>
          </a:p>
        </p:txBody>
      </p:sp>
    </p:spTree>
    <p:extLst>
      <p:ext uri="{BB962C8B-B14F-4D97-AF65-F5344CB8AC3E}">
        <p14:creationId xmlns:p14="http://schemas.microsoft.com/office/powerpoint/2010/main" val="2082329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xmlns="" id="{E4D5C3F1-6459-4EA8-9ABF-08EC4F86105C}"/>
              </a:ext>
            </a:extLst>
          </p:cNvPr>
          <p:cNvSpPr>
            <a:spLocks noGrp="1"/>
          </p:cNvSpPr>
          <p:nvPr>
            <p:ph idx="1"/>
          </p:nvPr>
        </p:nvSpPr>
        <p:spPr>
          <a:xfrm>
            <a:off x="717178" y="1373267"/>
            <a:ext cx="10419382" cy="4840303"/>
          </a:xfrm>
        </p:spPr>
        <p:txBody>
          <a:bodyPr>
            <a:normAutofit fontScale="85000" lnSpcReduction="20000"/>
          </a:bodyPr>
          <a:lstStyle/>
          <a:p>
            <a:pPr>
              <a:spcAft>
                <a:spcPts val="1800"/>
              </a:spcAft>
            </a:pPr>
            <a:r>
              <a:rPr lang="en-US" altLang="zh-SG" sz="2400" dirty="0">
                <a:latin typeface="Times New Roman" panose="02020603050405020304" pitchFamily="18" charset="0"/>
                <a:cs typeface="Times New Roman" panose="02020603050405020304" pitchFamily="18" charset="0"/>
              </a:rPr>
              <a:t>The CEPC booster/DR TDR parameter and design optimizations for all four energies (Higgs, W/Z and ttbar) have been studied. The results demonstrate that the physics design satisfies the scientific goals. </a:t>
            </a:r>
          </a:p>
          <a:p>
            <a:pPr>
              <a:spcAft>
                <a:spcPts val="1800"/>
              </a:spcAft>
            </a:pPr>
            <a:r>
              <a:rPr lang="en-US" altLang="zh-SG" sz="2400" dirty="0">
                <a:latin typeface="Times New Roman" panose="02020603050405020304" pitchFamily="18" charset="0"/>
                <a:cs typeface="Times New Roman" panose="02020603050405020304" pitchFamily="18" charset="0"/>
              </a:rPr>
              <a:t>CEPC booster/DR development was reported on the TDR international review meeting (June 2023 ), cost review meeting (Sept. 2023) and 1</a:t>
            </a:r>
            <a:r>
              <a:rPr lang="en-US" altLang="zh-SG" sz="2400" baseline="30000" dirty="0">
                <a:latin typeface="Times New Roman" panose="02020603050405020304" pitchFamily="18" charset="0"/>
                <a:cs typeface="Times New Roman" panose="02020603050405020304" pitchFamily="18" charset="0"/>
              </a:rPr>
              <a:t>st</a:t>
            </a:r>
            <a:r>
              <a:rPr lang="en-US" altLang="zh-SG" sz="2400" dirty="0">
                <a:latin typeface="Times New Roman" panose="02020603050405020304" pitchFamily="18" charset="0"/>
                <a:cs typeface="Times New Roman" panose="02020603050405020304" pitchFamily="18" charset="0"/>
              </a:rPr>
              <a:t> EDR IARC review meeting (Sept. 2024)</a:t>
            </a:r>
          </a:p>
          <a:p>
            <a:pPr marL="342900" marR="0" lvl="0" indent="-342900" algn="l" defTabSz="914400" rtl="0" eaLnBrk="1" fontAlgn="auto" latinLnBrk="0" hangingPunct="1">
              <a:lnSpc>
                <a:spcPct val="110000"/>
              </a:lnSpc>
              <a:spcBef>
                <a:spcPts val="0"/>
              </a:spcBef>
              <a:spcAft>
                <a:spcPts val="1200"/>
              </a:spcAft>
              <a:buClr>
                <a:srgbClr val="FFC000"/>
              </a:buClr>
              <a:buSzPct val="80000"/>
              <a:buFont typeface="Wingdings" pitchFamily="2" charset="2"/>
              <a:buChar char="n"/>
              <a:tabLst/>
              <a:defRPr/>
            </a:pPr>
            <a:r>
              <a:rPr lang="en-US" altLang="zh-SG" sz="2400" dirty="0">
                <a:latin typeface="Times New Roman" panose="02020603050405020304" pitchFamily="18" charset="0"/>
                <a:cs typeface="Times New Roman" panose="02020603050405020304" pitchFamily="18" charset="0"/>
              </a:rPr>
              <a:t>Feasibility evaluation of the combined dipole magnets has been carried out in EDR.</a:t>
            </a:r>
          </a:p>
          <a:p>
            <a:pPr marL="0" marR="0" lvl="0" indent="0" algn="l" defTabSz="914400" rtl="0" eaLnBrk="1" fontAlgn="auto" latinLnBrk="0" hangingPunct="1">
              <a:lnSpc>
                <a:spcPct val="120000"/>
              </a:lnSpc>
              <a:spcBef>
                <a:spcPts val="0"/>
              </a:spcBef>
              <a:spcAft>
                <a:spcPts val="600"/>
              </a:spcAft>
              <a:buClr>
                <a:srgbClr val="FFC000"/>
              </a:buClr>
              <a:buSzPct val="80000"/>
              <a:buFont typeface="Wingdings" pitchFamily="2" charset="2"/>
              <a:buNone/>
              <a:tabLst/>
              <a:defRPr/>
            </a:pPr>
            <a:r>
              <a:rPr kumimoji="0" lang="en-US" altLang="zh-SG" sz="1900" b="0" i="0" u="none" strike="noStrike" kern="1200" cap="none" spc="0" normalizeH="0" baseline="0" noProof="0" dirty="0">
                <a:ln>
                  <a:noFill/>
                </a:ln>
                <a:solidFill>
                  <a:srgbClr val="003399"/>
                </a:solidFill>
                <a:effectLst/>
                <a:uLnTx/>
                <a:uFillTx/>
                <a:latin typeface="Times New Roman" panose="02020603050405020304" pitchFamily="18" charset="0"/>
                <a:ea typeface="微软雅黑" pitchFamily="34" charset="-122"/>
                <a:cs typeface="Times New Roman" panose="02020603050405020304" pitchFamily="18" charset="0"/>
              </a:rPr>
              <a:t>           - All the dipoles are planed to be fabricated by the automatic line.</a:t>
            </a:r>
          </a:p>
          <a:p>
            <a:pPr marL="0" indent="0">
              <a:lnSpc>
                <a:spcPct val="120000"/>
              </a:lnSpc>
              <a:spcAft>
                <a:spcPts val="600"/>
              </a:spcAft>
              <a:buNone/>
              <a:defRPr/>
            </a:pPr>
            <a:r>
              <a:rPr lang="en-US" altLang="zh-SG" sz="1900" dirty="0">
                <a:solidFill>
                  <a:srgbClr val="003399"/>
                </a:solidFill>
                <a:latin typeface="Times New Roman" panose="02020603050405020304" pitchFamily="18" charset="0"/>
                <a:cs typeface="Times New Roman" panose="02020603050405020304" pitchFamily="18" charset="0"/>
              </a:rPr>
              <a:t>           - The combined dipoles will be aligned based on the integrated </a:t>
            </a:r>
            <a:r>
              <a:rPr lang="en-US" altLang="zh-SG" sz="1900" dirty="0" err="1">
                <a:solidFill>
                  <a:srgbClr val="003399"/>
                </a:solidFill>
                <a:latin typeface="Times New Roman" panose="02020603050405020304" pitchFamily="18" charset="0"/>
                <a:cs typeface="Times New Roman" panose="02020603050405020304" pitchFamily="18" charset="0"/>
              </a:rPr>
              <a:t>sextupole</a:t>
            </a:r>
            <a:r>
              <a:rPr lang="en-US" altLang="zh-SG" sz="1900" dirty="0">
                <a:solidFill>
                  <a:srgbClr val="003399"/>
                </a:solidFill>
                <a:latin typeface="Times New Roman" panose="02020603050405020304" pitchFamily="18" charset="0"/>
                <a:cs typeface="Times New Roman" panose="02020603050405020304" pitchFamily="18" charset="0"/>
              </a:rPr>
              <a:t> center.</a:t>
            </a:r>
          </a:p>
          <a:p>
            <a:pPr marL="0" indent="0">
              <a:lnSpc>
                <a:spcPct val="120000"/>
              </a:lnSpc>
              <a:spcAft>
                <a:spcPts val="600"/>
              </a:spcAft>
              <a:buNone/>
              <a:defRPr/>
            </a:pPr>
            <a:r>
              <a:rPr lang="en-US" altLang="zh-SG" sz="1900" dirty="0">
                <a:solidFill>
                  <a:srgbClr val="003399"/>
                </a:solidFill>
                <a:latin typeface="Times New Roman" panose="02020603050405020304" pitchFamily="18" charset="0"/>
                <a:cs typeface="Times New Roman" panose="02020603050405020304" pitchFamily="18" charset="0"/>
              </a:rPr>
              <a:t>           - Transverse alignment error(H/V): ~100 um (RMS)/102 um (RMS)</a:t>
            </a:r>
          </a:p>
          <a:p>
            <a:pPr marL="715963" indent="-715963">
              <a:lnSpc>
                <a:spcPct val="120000"/>
              </a:lnSpc>
              <a:spcAft>
                <a:spcPts val="1200"/>
              </a:spcAft>
              <a:buNone/>
              <a:defRPr/>
            </a:pPr>
            <a:r>
              <a:rPr lang="en-US" altLang="zh-SG" sz="1900" dirty="0">
                <a:solidFill>
                  <a:srgbClr val="003399"/>
                </a:solidFill>
                <a:latin typeface="Times New Roman" panose="02020603050405020304" pitchFamily="18" charset="0"/>
                <a:cs typeface="Times New Roman" panose="02020603050405020304" pitchFamily="18" charset="0"/>
              </a:rPr>
              <a:t>           - Based on the evaluation of production error and misalignment error, the combined dipole scheme can fulfill the requirement of accelerator physics.</a:t>
            </a:r>
          </a:p>
          <a:p>
            <a:pPr>
              <a:spcAft>
                <a:spcPts val="1800"/>
              </a:spcAft>
            </a:pPr>
            <a:r>
              <a:rPr lang="en-US" altLang="zh-SG" sz="2400" dirty="0">
                <a:latin typeface="Times New Roman" panose="02020603050405020304" pitchFamily="18" charset="0"/>
                <a:cs typeface="Times New Roman" panose="02020603050405020304" pitchFamily="18" charset="0"/>
              </a:rPr>
              <a:t>The timing issue of CEPC has been studied between the accelerator team and the detector team. The circumference of CEPC is slightly changed to 99955.418m to improve the detector performance.</a:t>
            </a:r>
            <a:endParaRPr lang="zh-SG" altLang="en-US" sz="2400" dirty="0">
              <a:latin typeface="Times New Roman" panose="02020603050405020304" pitchFamily="18" charset="0"/>
              <a:cs typeface="Times New Roman" panose="02020603050405020304" pitchFamily="18" charset="0"/>
            </a:endParaRPr>
          </a:p>
        </p:txBody>
      </p:sp>
      <p:sp>
        <p:nvSpPr>
          <p:cNvPr id="3" name="标题 2">
            <a:extLst>
              <a:ext uri="{FF2B5EF4-FFF2-40B4-BE49-F238E27FC236}">
                <a16:creationId xmlns:a16="http://schemas.microsoft.com/office/drawing/2014/main" xmlns="" id="{D38DB8C8-3CBD-4EFB-8529-148BEA0C124B}"/>
              </a:ext>
            </a:extLst>
          </p:cNvPr>
          <p:cNvSpPr>
            <a:spLocks noGrp="1"/>
          </p:cNvSpPr>
          <p:nvPr>
            <p:ph type="title"/>
          </p:nvPr>
        </p:nvSpPr>
        <p:spPr>
          <a:xfrm>
            <a:off x="666712" y="142852"/>
            <a:ext cx="9465647" cy="725470"/>
          </a:xfrm>
        </p:spPr>
        <p:txBody>
          <a:bodyPr/>
          <a:lstStyle/>
          <a:p>
            <a:pPr algn="ctr"/>
            <a:r>
              <a:rPr lang="en-US" altLang="zh-SG" sz="3600" dirty="0">
                <a:solidFill>
                  <a:srgbClr val="C00000"/>
                </a:solidFill>
                <a:latin typeface="Arial" panose="020B0604020202020204" pitchFamily="34" charset="0"/>
                <a:ea typeface="+mj-ea"/>
                <a:cs typeface="Arial" panose="020B0604020202020204" pitchFamily="34" charset="0"/>
              </a:rPr>
              <a:t>Summary</a:t>
            </a:r>
            <a:endParaRPr lang="zh-SG" altLang="en-US" sz="3600" dirty="0">
              <a:solidFill>
                <a:srgbClr val="C00000"/>
              </a:solidFill>
              <a:latin typeface="Arial" panose="020B0604020202020204" pitchFamily="34" charset="0"/>
              <a:ea typeface="+mj-ea"/>
              <a:cs typeface="Arial" panose="020B0604020202020204" pitchFamily="34" charset="0"/>
            </a:endParaRPr>
          </a:p>
        </p:txBody>
      </p:sp>
      <p:sp>
        <p:nvSpPr>
          <p:cNvPr id="4" name="页脚占位符 3">
            <a:extLst>
              <a:ext uri="{FF2B5EF4-FFF2-40B4-BE49-F238E27FC236}">
                <a16:creationId xmlns:a16="http://schemas.microsoft.com/office/drawing/2014/main" xmlns="" id="{8C27E6D6-013D-41DD-BD87-623DEC5ECBC4}"/>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sp>
        <p:nvSpPr>
          <p:cNvPr id="6" name="灯片编号占位符 5">
            <a:extLst>
              <a:ext uri="{FF2B5EF4-FFF2-40B4-BE49-F238E27FC236}">
                <a16:creationId xmlns:a16="http://schemas.microsoft.com/office/drawing/2014/main" xmlns="" id="{5A44F101-8A7E-41E6-960B-0E840D189D4E}"/>
              </a:ext>
            </a:extLst>
          </p:cNvPr>
          <p:cNvSpPr>
            <a:spLocks noGrp="1"/>
          </p:cNvSpPr>
          <p:nvPr>
            <p:ph type="sldNum" sz="quarter" idx="12"/>
          </p:nvPr>
        </p:nvSpPr>
        <p:spPr/>
        <p:txBody>
          <a:bodyPr/>
          <a:lstStyle/>
          <a:p>
            <a:fld id="{F15E9139-A00B-4B2A-98A6-095DC08F1345}" type="slidenum">
              <a:rPr lang="zh-CN" altLang="en-US" smtClean="0"/>
              <a:pPr/>
              <a:t>38</a:t>
            </a:fld>
            <a:endParaRPr lang="zh-CN" altLang="en-US"/>
          </a:p>
        </p:txBody>
      </p:sp>
    </p:spTree>
    <p:extLst>
      <p:ext uri="{BB962C8B-B14F-4D97-AF65-F5344CB8AC3E}">
        <p14:creationId xmlns:p14="http://schemas.microsoft.com/office/powerpoint/2010/main" val="2301015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574AC2-57F4-4986-806A-9BBAE03AF8CA}"/>
              </a:ext>
            </a:extLst>
          </p:cNvPr>
          <p:cNvSpPr>
            <a:spLocks noGrp="1"/>
          </p:cNvSpPr>
          <p:nvPr>
            <p:ph type="ctrTitle"/>
          </p:nvPr>
        </p:nvSpPr>
        <p:spPr>
          <a:xfrm>
            <a:off x="839416" y="1916832"/>
            <a:ext cx="10363200" cy="2286916"/>
          </a:xfrm>
        </p:spPr>
        <p:txBody>
          <a:bodyPr/>
          <a:lstStyle/>
          <a:p>
            <a:r>
              <a:rPr lang="en-US" altLang="zh-SG" dirty="0"/>
              <a:t>Thanks for your attention!</a:t>
            </a:r>
            <a:endParaRPr lang="zh-SG" altLang="en-US" dirty="0"/>
          </a:p>
        </p:txBody>
      </p:sp>
      <p:sp>
        <p:nvSpPr>
          <p:cNvPr id="5" name="矩形 4">
            <a:extLst>
              <a:ext uri="{FF2B5EF4-FFF2-40B4-BE49-F238E27FC236}">
                <a16:creationId xmlns:a16="http://schemas.microsoft.com/office/drawing/2014/main" xmlns="" id="{EFC2A38A-76D9-4B88-B7B8-5044C686B9C1}"/>
              </a:ext>
            </a:extLst>
          </p:cNvPr>
          <p:cNvSpPr/>
          <p:nvPr/>
        </p:nvSpPr>
        <p:spPr>
          <a:xfrm>
            <a:off x="1056194" y="5085184"/>
            <a:ext cx="10488769" cy="830997"/>
          </a:xfrm>
          <a:prstGeom prst="rect">
            <a:avLst/>
          </a:prstGeom>
          <a:noFill/>
        </p:spPr>
        <p:txBody>
          <a:bodyPr wrap="none" lIns="91440" tIns="45720" rIns="91440" bIns="45720">
            <a:spAutoFit/>
          </a:bodyPr>
          <a:lstStyle/>
          <a:p>
            <a:pPr algn="ctr"/>
            <a:r>
              <a:rPr lang="en-US" altLang="zh-SG" sz="4800" b="1" cap="none" spc="0" dirty="0">
                <a:ln w="22225">
                  <a:solidFill>
                    <a:schemeClr val="accent2"/>
                  </a:solidFill>
                  <a:prstDash val="solid"/>
                </a:ln>
                <a:solidFill>
                  <a:schemeClr val="accent2">
                    <a:lumMod val="40000"/>
                    <a:lumOff val="60000"/>
                  </a:schemeClr>
                </a:solidFill>
                <a:effectLst/>
              </a:rPr>
              <a:t>Welcome to suggestions and comments!</a:t>
            </a:r>
            <a:endParaRPr lang="zh-SG" altLang="en-US" sz="4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698976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0797F1A6-423A-4091-B25E-59DFB9CC86C8}"/>
              </a:ext>
            </a:extLst>
          </p:cNvPr>
          <p:cNvPicPr>
            <a:picLocks noChangeAspect="1"/>
          </p:cNvPicPr>
          <p:nvPr/>
        </p:nvPicPr>
        <p:blipFill>
          <a:blip r:embed="rId2"/>
          <a:stretch>
            <a:fillRect/>
          </a:stretch>
        </p:blipFill>
        <p:spPr>
          <a:xfrm>
            <a:off x="6600056" y="1124744"/>
            <a:ext cx="3762097" cy="4869160"/>
          </a:xfrm>
          <a:prstGeom prst="rect">
            <a:avLst/>
          </a:prstGeom>
        </p:spPr>
      </p:pic>
      <p:pic>
        <p:nvPicPr>
          <p:cNvPr id="11" name="图片 10">
            <a:extLst>
              <a:ext uri="{FF2B5EF4-FFF2-40B4-BE49-F238E27FC236}">
                <a16:creationId xmlns:a16="http://schemas.microsoft.com/office/drawing/2014/main" xmlns="" id="{B386C2E9-E6FF-4821-9D19-344497745CBE}"/>
              </a:ext>
            </a:extLst>
          </p:cNvPr>
          <p:cNvPicPr>
            <a:picLocks noChangeAspect="1"/>
          </p:cNvPicPr>
          <p:nvPr/>
        </p:nvPicPr>
        <p:blipFill>
          <a:blip r:embed="rId3"/>
          <a:stretch>
            <a:fillRect/>
          </a:stretch>
        </p:blipFill>
        <p:spPr>
          <a:xfrm>
            <a:off x="1118204" y="1988840"/>
            <a:ext cx="4454517" cy="3947716"/>
          </a:xfrm>
          <a:prstGeom prst="rect">
            <a:avLst/>
          </a:prstGeom>
        </p:spPr>
      </p:pic>
      <p:sp>
        <p:nvSpPr>
          <p:cNvPr id="2" name="标题 1"/>
          <p:cNvSpPr>
            <a:spLocks noGrp="1"/>
          </p:cNvSpPr>
          <p:nvPr>
            <p:ph type="title"/>
          </p:nvPr>
        </p:nvSpPr>
        <p:spPr/>
        <p:txBody>
          <a:bodyPr>
            <a:normAutofit/>
          </a:bodyPr>
          <a:lstStyle/>
          <a:p>
            <a:pPr algn="ctr">
              <a:lnSpc>
                <a:spcPct val="90000"/>
              </a:lnSpc>
            </a:pPr>
            <a:r>
              <a:rPr lang="en-US" altLang="zh-CN" sz="4000" dirty="0">
                <a:solidFill>
                  <a:srgbClr val="C00000"/>
                </a:solidFill>
                <a:latin typeface="Arial" panose="020B0604020202020204" pitchFamily="34" charset="0"/>
                <a:ea typeface="+mj-ea"/>
                <a:cs typeface="Arial" panose="020B0604020202020204" pitchFamily="34" charset="0"/>
              </a:rPr>
              <a:t>Booster TDR parameters</a:t>
            </a:r>
            <a:endParaRPr lang="zh-CN" altLang="en-US" sz="4000" dirty="0">
              <a:solidFill>
                <a:srgbClr val="C00000"/>
              </a:solidFill>
              <a:latin typeface="Arial" panose="020B0604020202020204" pitchFamily="34" charset="0"/>
              <a:ea typeface="+mj-ea"/>
              <a:cs typeface="Arial" panose="020B0604020202020204" pitchFamily="34" charset="0"/>
            </a:endParaRPr>
          </a:p>
        </p:txBody>
      </p:sp>
      <p:sp>
        <p:nvSpPr>
          <p:cNvPr id="3" name="TextBox 2"/>
          <p:cNvSpPr txBox="1"/>
          <p:nvPr/>
        </p:nvSpPr>
        <p:spPr>
          <a:xfrm>
            <a:off x="1127448" y="1950952"/>
            <a:ext cx="12961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Injection</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TextBox 3"/>
          <p:cNvSpPr txBox="1"/>
          <p:nvPr/>
        </p:nvSpPr>
        <p:spPr>
          <a:xfrm>
            <a:off x="6600056" y="1124744"/>
            <a:ext cx="11521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Extraction</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Box 5"/>
          <p:cNvSpPr txBox="1"/>
          <p:nvPr/>
        </p:nvSpPr>
        <p:spPr>
          <a:xfrm>
            <a:off x="1294584" y="6027414"/>
            <a:ext cx="82901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*Diameter of beam pipe is 56mm for re-injection with high single bunch current @120GeV.</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1177535" y="1013078"/>
            <a:ext cx="4861452" cy="873572"/>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solidFill>
                  <a:prstClr val="black"/>
                </a:solidFill>
                <a:latin typeface="Times New Roman" panose="02020603050405020304" pitchFamily="18" charset="0"/>
                <a:cs typeface="Times New Roman" panose="02020603050405020304" pitchFamily="18" charset="0"/>
              </a:rPr>
              <a:t>E</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nergy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30GeV </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zh-SG"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180GeV</a:t>
            </a:r>
            <a:endPar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Lower emittance ─ new lattice (</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TME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椭圆 15"/>
          <p:cNvSpPr/>
          <p:nvPr/>
        </p:nvSpPr>
        <p:spPr>
          <a:xfrm>
            <a:off x="8760296" y="4293096"/>
            <a:ext cx="558065" cy="215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椭圆 16">
            <a:extLst>
              <a:ext uri="{FF2B5EF4-FFF2-40B4-BE49-F238E27FC236}">
                <a16:creationId xmlns:a16="http://schemas.microsoft.com/office/drawing/2014/main" xmlns="" id="{D8FF8378-D0F5-470A-8AD4-A653309721C9}"/>
              </a:ext>
            </a:extLst>
          </p:cNvPr>
          <p:cNvSpPr/>
          <p:nvPr/>
        </p:nvSpPr>
        <p:spPr>
          <a:xfrm>
            <a:off x="8715584" y="5071536"/>
            <a:ext cx="558065" cy="215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椭圆 18">
            <a:extLst>
              <a:ext uri="{FF2B5EF4-FFF2-40B4-BE49-F238E27FC236}">
                <a16:creationId xmlns:a16="http://schemas.microsoft.com/office/drawing/2014/main" xmlns="" id="{6B441501-F023-4192-A253-DA0A24A135C3}"/>
              </a:ext>
            </a:extLst>
          </p:cNvPr>
          <p:cNvSpPr/>
          <p:nvPr/>
        </p:nvSpPr>
        <p:spPr>
          <a:xfrm>
            <a:off x="3279022" y="6037729"/>
            <a:ext cx="533219" cy="3133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页脚占位符 4">
            <a:extLst>
              <a:ext uri="{FF2B5EF4-FFF2-40B4-BE49-F238E27FC236}">
                <a16:creationId xmlns:a16="http://schemas.microsoft.com/office/drawing/2014/main" xmlns="" id="{68BB2A2A-6278-477C-9F80-BDB00A4A26D1}"/>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sp>
        <p:nvSpPr>
          <p:cNvPr id="7" name="灯片编号占位符 6">
            <a:extLst>
              <a:ext uri="{FF2B5EF4-FFF2-40B4-BE49-F238E27FC236}">
                <a16:creationId xmlns:a16="http://schemas.microsoft.com/office/drawing/2014/main" xmlns="" id="{5329B6D3-009B-496E-96B0-18C6B994E3FC}"/>
              </a:ext>
            </a:extLst>
          </p:cNvPr>
          <p:cNvSpPr>
            <a:spLocks noGrp="1"/>
          </p:cNvSpPr>
          <p:nvPr>
            <p:ph type="sldNum" sz="quarter" idx="12"/>
          </p:nvPr>
        </p:nvSpPr>
        <p:spPr/>
        <p:txBody>
          <a:bodyPr/>
          <a:lstStyle/>
          <a:p>
            <a:fld id="{F15E9139-A00B-4B2A-98A6-095DC08F1345}" type="slidenum">
              <a:rPr lang="zh-CN" altLang="en-US" smtClean="0"/>
              <a:pPr/>
              <a:t>4</a:t>
            </a:fld>
            <a:endParaRPr lang="zh-CN" altLang="en-US"/>
          </a:p>
        </p:txBody>
      </p:sp>
    </p:spTree>
    <p:extLst>
      <p:ext uri="{BB962C8B-B14F-4D97-AF65-F5344CB8AC3E}">
        <p14:creationId xmlns:p14="http://schemas.microsoft.com/office/powerpoint/2010/main" val="2555285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2F1AD-2009-4AB4-966F-C5A0FA6743C0}"/>
              </a:ext>
            </a:extLst>
          </p:cNvPr>
          <p:cNvPicPr>
            <a:picLocks noChangeAspect="1"/>
          </p:cNvPicPr>
          <p:nvPr/>
        </p:nvPicPr>
        <p:blipFill rotWithShape="1">
          <a:blip r:embed="rId2"/>
          <a:srcRect l="10700" t="4313" r="9893" b="19510"/>
          <a:stretch/>
        </p:blipFill>
        <p:spPr>
          <a:xfrm>
            <a:off x="5849473" y="4249273"/>
            <a:ext cx="2818758" cy="1909482"/>
          </a:xfrm>
          <a:prstGeom prst="rect">
            <a:avLst/>
          </a:prstGeom>
        </p:spPr>
      </p:pic>
      <p:sp>
        <p:nvSpPr>
          <p:cNvPr id="2" name="标题 1"/>
          <p:cNvSpPr>
            <a:spLocks noGrp="1"/>
          </p:cNvSpPr>
          <p:nvPr>
            <p:ph type="title"/>
          </p:nvPr>
        </p:nvSpPr>
        <p:spPr/>
        <p:txBody>
          <a:bodyPr>
            <a:normAutofit/>
          </a:bodyPr>
          <a:lstStyle/>
          <a:p>
            <a:pPr algn="ctr"/>
            <a:r>
              <a:rPr lang="en-US" sz="4000" dirty="0">
                <a:solidFill>
                  <a:srgbClr val="C00000"/>
                </a:solidFill>
                <a:latin typeface="Arial" panose="020B0604020202020204" pitchFamily="34" charset="0"/>
                <a:ea typeface="+mj-ea"/>
                <a:cs typeface="Arial" panose="020B0604020202020204" pitchFamily="34" charset="0"/>
              </a:rPr>
              <a:t>Booster TDR optics</a:t>
            </a:r>
          </a:p>
        </p:txBody>
      </p:sp>
      <p:sp>
        <p:nvSpPr>
          <p:cNvPr id="5" name="文本框 4"/>
          <p:cNvSpPr txBox="1"/>
          <p:nvPr/>
        </p:nvSpPr>
        <p:spPr>
          <a:xfrm>
            <a:off x="1326293" y="1327796"/>
            <a:ext cx="5232290" cy="977191"/>
          </a:xfrm>
          <a:prstGeom prst="rect">
            <a:avLst/>
          </a:prstGeom>
          <a:noFill/>
        </p:spPr>
        <p:txBody>
          <a:bodyPr wrap="square" rtlCol="0">
            <a:spAutoFit/>
          </a:bodyPr>
          <a:lstStyle/>
          <a:p>
            <a:pPr marL="285750" marR="0" lvl="0" indent="-285750" algn="l" defTabSz="914400" rtl="0" eaLnBrk="1" fontAlgn="auto" latinLnBrk="0" hangingPunct="1">
              <a:lnSpc>
                <a:spcPts val="23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Arc: TME like structure (cell length=78m)</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ts val="23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Interleave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sextupole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scheme</a:t>
            </a:r>
          </a:p>
          <a:p>
            <a:pPr marL="285750" marR="0" lvl="0" indent="-285750" algn="l" defTabSz="914400" rtl="0" eaLnBrk="1" fontAlgn="auto" latinLnBrk="0" hangingPunct="1">
              <a:lnSpc>
                <a:spcPts val="23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Emittance@120GeV=</a:t>
            </a:r>
            <a:r>
              <a:rPr kumimoji="0" 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1.26nm</a:t>
            </a:r>
          </a:p>
        </p:txBody>
      </p:sp>
      <p:sp>
        <p:nvSpPr>
          <p:cNvPr id="6" name="文本框 5"/>
          <p:cNvSpPr txBox="1"/>
          <p:nvPr/>
        </p:nvSpPr>
        <p:spPr>
          <a:xfrm>
            <a:off x="9943719" y="1027791"/>
            <a:ext cx="22482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Wang, C. H. Yu, D. H. Ji, Y. M. Peng, X. H. Cui,…</a:t>
            </a:r>
          </a:p>
        </p:txBody>
      </p:sp>
      <p:grpSp>
        <p:nvGrpSpPr>
          <p:cNvPr id="9" name="组合 8"/>
          <p:cNvGrpSpPr/>
          <p:nvPr/>
        </p:nvGrpSpPr>
        <p:grpSpPr>
          <a:xfrm>
            <a:off x="718388" y="2368231"/>
            <a:ext cx="4999509" cy="3908428"/>
            <a:chOff x="1026322" y="2710301"/>
            <a:chExt cx="4218798" cy="3757131"/>
          </a:xfrm>
        </p:grpSpPr>
        <p:pic>
          <p:nvPicPr>
            <p:cNvPr id="17" name="图片 16"/>
            <p:cNvPicPr>
              <a:picLocks noChangeAspect="1"/>
            </p:cNvPicPr>
            <p:nvPr/>
          </p:nvPicPr>
          <p:blipFill>
            <a:blip r:embed="rId3"/>
            <a:stretch>
              <a:fillRect/>
            </a:stretch>
          </p:blipFill>
          <p:spPr>
            <a:xfrm>
              <a:off x="1026322" y="3035087"/>
              <a:ext cx="4218798" cy="3432345"/>
            </a:xfrm>
            <a:prstGeom prst="rect">
              <a:avLst/>
            </a:prstGeom>
          </p:spPr>
        </p:pic>
        <p:sp>
          <p:nvSpPr>
            <p:cNvPr id="19" name="下箭头 18"/>
            <p:cNvSpPr/>
            <p:nvPr/>
          </p:nvSpPr>
          <p:spPr>
            <a:xfrm>
              <a:off x="2927411" y="2710301"/>
              <a:ext cx="45719" cy="184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下箭头 19"/>
            <p:cNvSpPr/>
            <p:nvPr/>
          </p:nvSpPr>
          <p:spPr>
            <a:xfrm>
              <a:off x="3356101" y="2717976"/>
              <a:ext cx="45719" cy="184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下箭头 21"/>
            <p:cNvSpPr/>
            <p:nvPr/>
          </p:nvSpPr>
          <p:spPr>
            <a:xfrm>
              <a:off x="2033842" y="2750853"/>
              <a:ext cx="45719" cy="184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下箭头 22"/>
            <p:cNvSpPr/>
            <p:nvPr/>
          </p:nvSpPr>
          <p:spPr>
            <a:xfrm>
              <a:off x="4231034" y="2717961"/>
              <a:ext cx="45719" cy="184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文本框 14"/>
            <p:cNvSpPr txBox="1"/>
            <p:nvPr/>
          </p:nvSpPr>
          <p:spPr>
            <a:xfrm>
              <a:off x="2908758" y="4408636"/>
              <a:ext cx="788314" cy="295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Arc cell</a:t>
              </a:r>
            </a:p>
          </p:txBody>
        </p:sp>
      </p:grpSp>
      <p:sp>
        <p:nvSpPr>
          <p:cNvPr id="8" name="矩形 7"/>
          <p:cNvSpPr/>
          <p:nvPr/>
        </p:nvSpPr>
        <p:spPr>
          <a:xfrm>
            <a:off x="5964432" y="1301650"/>
            <a:ext cx="5337231" cy="98488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Overall idea: uniform distribution for the Q</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Combined magnet (B+S) scheme + 100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sextupoles</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Phase advance/cell: 100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(H) / 28 (V)</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图片 10"/>
          <p:cNvPicPr>
            <a:picLocks noChangeAspect="1"/>
          </p:cNvPicPr>
          <p:nvPr/>
        </p:nvPicPr>
        <p:blipFill rotWithShape="1">
          <a:blip r:embed="rId4"/>
          <a:srcRect l="10991" t="4417" r="9614" b="19412"/>
          <a:stretch>
            <a:fillRect/>
          </a:stretch>
        </p:blipFill>
        <p:spPr>
          <a:xfrm>
            <a:off x="5802872" y="2447598"/>
            <a:ext cx="2769514" cy="1876372"/>
          </a:xfrm>
          <a:prstGeom prst="rect">
            <a:avLst/>
          </a:prstGeom>
        </p:spPr>
      </p:pic>
      <p:sp>
        <p:nvSpPr>
          <p:cNvPr id="26" name="文本框 25"/>
          <p:cNvSpPr txBox="1"/>
          <p:nvPr/>
        </p:nvSpPr>
        <p:spPr>
          <a:xfrm>
            <a:off x="6823846" y="3243886"/>
            <a:ext cx="11578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Dispersion sup.</a:t>
            </a:r>
          </a:p>
        </p:txBody>
      </p:sp>
      <p:sp>
        <p:nvSpPr>
          <p:cNvPr id="13" name="文本框 12"/>
          <p:cNvSpPr txBox="1"/>
          <p:nvPr/>
        </p:nvSpPr>
        <p:spPr>
          <a:xfrm>
            <a:off x="6710803" y="5116315"/>
            <a:ext cx="17839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Straight cell</a:t>
            </a:r>
          </a:p>
        </p:txBody>
      </p:sp>
      <p:pic>
        <p:nvPicPr>
          <p:cNvPr id="21" name="图片 20">
            <a:extLst>
              <a:ext uri="{FF2B5EF4-FFF2-40B4-BE49-F238E27FC236}">
                <a16:creationId xmlns:a16="http://schemas.microsoft.com/office/drawing/2014/main" xmlns="" id="{A71FF475-EF28-461D-A9BD-8F81C946E3E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864506" y="2455741"/>
            <a:ext cx="1909048" cy="1006884"/>
          </a:xfrm>
          <a:prstGeom prst="rect">
            <a:avLst/>
          </a:prstGeom>
        </p:spPr>
      </p:pic>
      <p:pic>
        <p:nvPicPr>
          <p:cNvPr id="24" name="图片 23">
            <a:extLst>
              <a:ext uri="{FF2B5EF4-FFF2-40B4-BE49-F238E27FC236}">
                <a16:creationId xmlns:a16="http://schemas.microsoft.com/office/drawing/2014/main" xmlns="" id="{B718F19D-41A0-4D30-A51C-266776A257A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864507" y="3599177"/>
            <a:ext cx="2010334" cy="1093854"/>
          </a:xfrm>
          <a:prstGeom prst="rect">
            <a:avLst/>
          </a:prstGeom>
        </p:spPr>
      </p:pic>
      <p:pic>
        <p:nvPicPr>
          <p:cNvPr id="25" name="图片 24">
            <a:extLst>
              <a:ext uri="{FF2B5EF4-FFF2-40B4-BE49-F238E27FC236}">
                <a16:creationId xmlns:a16="http://schemas.microsoft.com/office/drawing/2014/main" xmlns="" id="{59903BA8-E20F-4BF8-BAC9-3BE0473FF47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817442" y="4770085"/>
            <a:ext cx="2069927" cy="1213863"/>
          </a:xfrm>
          <a:prstGeom prst="rect">
            <a:avLst/>
          </a:prstGeom>
        </p:spPr>
      </p:pic>
      <p:sp>
        <p:nvSpPr>
          <p:cNvPr id="27" name="文本框 26">
            <a:extLst>
              <a:ext uri="{FF2B5EF4-FFF2-40B4-BE49-F238E27FC236}">
                <a16:creationId xmlns:a16="http://schemas.microsoft.com/office/drawing/2014/main" xmlns="" id="{EB64CBE6-4D14-45D2-BC9A-176A125D8D07}"/>
              </a:ext>
            </a:extLst>
          </p:cNvPr>
          <p:cNvSpPr txBox="1"/>
          <p:nvPr/>
        </p:nvSpPr>
        <p:spPr>
          <a:xfrm>
            <a:off x="3647728" y="6237312"/>
            <a:ext cx="7704856" cy="307777"/>
          </a:xfrm>
          <a:prstGeom prst="rect">
            <a:avLst/>
          </a:prstGeom>
          <a:noFill/>
        </p:spPr>
        <p:txBody>
          <a:bodyPr wrap="square">
            <a:spAutoFit/>
          </a:bodyPr>
          <a:lstStyle/>
          <a:p>
            <a:r>
              <a:rPr lang="en-US" altLang="zh-SG" sz="1400" dirty="0"/>
              <a:t>Ref:  D. Wang, et al., “Low emittance optics design for CEPC booster”, NIMA, 1062 (2024) 169159.</a:t>
            </a:r>
            <a:endParaRPr lang="zh-SG" altLang="en-US" sz="1400" dirty="0"/>
          </a:p>
        </p:txBody>
      </p:sp>
      <p:sp>
        <p:nvSpPr>
          <p:cNvPr id="4" name="页脚占位符 3">
            <a:extLst>
              <a:ext uri="{FF2B5EF4-FFF2-40B4-BE49-F238E27FC236}">
                <a16:creationId xmlns:a16="http://schemas.microsoft.com/office/drawing/2014/main" xmlns="" id="{EF0F6532-C82B-48BE-8321-8E7EC585FBB9}"/>
              </a:ext>
            </a:extLst>
          </p:cNvPr>
          <p:cNvSpPr>
            <a:spLocks noGrp="1"/>
          </p:cNvSpPr>
          <p:nvPr>
            <p:ph type="ftr" sz="quarter" idx="11"/>
          </p:nvPr>
        </p:nvSpPr>
        <p:spPr>
          <a:xfrm>
            <a:off x="3575720" y="6453336"/>
            <a:ext cx="5040560" cy="354977"/>
          </a:xfrm>
        </p:spPr>
        <p:txBody>
          <a:bodyPr/>
          <a:lstStyle/>
          <a:p>
            <a:r>
              <a:rPr lang="en-US" altLang="zh-CN" dirty="0"/>
              <a:t>The 2025 European Edition of the International Workshop on CEPC</a:t>
            </a:r>
            <a:endParaRPr lang="zh-CN" altLang="en-US" dirty="0"/>
          </a:p>
        </p:txBody>
      </p:sp>
      <p:sp>
        <p:nvSpPr>
          <p:cNvPr id="7" name="灯片编号占位符 6">
            <a:extLst>
              <a:ext uri="{FF2B5EF4-FFF2-40B4-BE49-F238E27FC236}">
                <a16:creationId xmlns:a16="http://schemas.microsoft.com/office/drawing/2014/main" xmlns="" id="{5ADC2198-1F91-48E5-BDE5-5545A50948C5}"/>
              </a:ext>
            </a:extLst>
          </p:cNvPr>
          <p:cNvSpPr>
            <a:spLocks noGrp="1"/>
          </p:cNvSpPr>
          <p:nvPr>
            <p:ph type="sldNum" sz="quarter" idx="12"/>
          </p:nvPr>
        </p:nvSpPr>
        <p:spPr/>
        <p:txBody>
          <a:bodyPr/>
          <a:lstStyle/>
          <a:p>
            <a:fld id="{F15E9139-A00B-4B2A-98A6-095DC08F1345}" type="slidenum">
              <a:rPr lang="zh-CN" altLang="en-US" smtClean="0"/>
              <a:pPr/>
              <a:t>5</a:t>
            </a:fld>
            <a:endParaRPr lang="zh-CN" altLang="en-US" dirty="0"/>
          </a:p>
        </p:txBody>
      </p:sp>
      <p:sp>
        <p:nvSpPr>
          <p:cNvPr id="28" name="文本框 27">
            <a:extLst>
              <a:ext uri="{FF2B5EF4-FFF2-40B4-BE49-F238E27FC236}">
                <a16:creationId xmlns:a16="http://schemas.microsoft.com/office/drawing/2014/main" xmlns="" id="{75D55D9D-F90C-4921-B15A-9B8704A996DE}"/>
              </a:ext>
            </a:extLst>
          </p:cNvPr>
          <p:cNvSpPr txBox="1"/>
          <p:nvPr/>
        </p:nvSpPr>
        <p:spPr>
          <a:xfrm>
            <a:off x="10848528" y="2780928"/>
            <a:ext cx="1440160"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pure dipole </a:t>
            </a:r>
            <a:endParaRPr lang="zh-SG" altLang="en-US" sz="1400" dirty="0">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xmlns="" id="{0F372BF1-F05A-415C-8B89-FF8060712FEB}"/>
              </a:ext>
            </a:extLst>
          </p:cNvPr>
          <p:cNvSpPr txBox="1"/>
          <p:nvPr/>
        </p:nvSpPr>
        <p:spPr>
          <a:xfrm>
            <a:off x="10848528" y="3933056"/>
            <a:ext cx="1187522" cy="307777"/>
          </a:xfrm>
          <a:prstGeom prst="rect">
            <a:avLst/>
          </a:prstGeom>
          <a:noFill/>
        </p:spPr>
        <p:txBody>
          <a:bodyPr wrap="square">
            <a:spAutoFit/>
          </a:bodyPr>
          <a:lstStyle/>
          <a:p>
            <a:r>
              <a:rPr lang="en-US" altLang="zh-CN" sz="1400" dirty="0">
                <a:solidFill>
                  <a:srgbClr val="000000"/>
                </a:solidFill>
                <a:latin typeface="Times New Roman" panose="02020603050405020304"/>
                <a:ea typeface="Times New Roman" panose="02020603050405020304"/>
              </a:rPr>
              <a:t>dipole-SF</a:t>
            </a:r>
            <a:endParaRPr lang="zh-SG" altLang="en-US" sz="1400" dirty="0"/>
          </a:p>
        </p:txBody>
      </p:sp>
      <p:sp>
        <p:nvSpPr>
          <p:cNvPr id="30" name="文本框 29">
            <a:extLst>
              <a:ext uri="{FF2B5EF4-FFF2-40B4-BE49-F238E27FC236}">
                <a16:creationId xmlns:a16="http://schemas.microsoft.com/office/drawing/2014/main" xmlns="" id="{70848A62-9BDA-4CFB-8C87-BEC41F0A7F8D}"/>
              </a:ext>
            </a:extLst>
          </p:cNvPr>
          <p:cNvSpPr txBox="1"/>
          <p:nvPr/>
        </p:nvSpPr>
        <p:spPr>
          <a:xfrm>
            <a:off x="10848528" y="5157192"/>
            <a:ext cx="1187522" cy="307777"/>
          </a:xfrm>
          <a:prstGeom prst="rect">
            <a:avLst/>
          </a:prstGeom>
          <a:noFill/>
        </p:spPr>
        <p:txBody>
          <a:bodyPr wrap="square">
            <a:spAutoFit/>
          </a:bodyPr>
          <a:lstStyle/>
          <a:p>
            <a:r>
              <a:rPr lang="en-US" altLang="zh-CN" sz="1400" dirty="0">
                <a:solidFill>
                  <a:srgbClr val="000000"/>
                </a:solidFill>
                <a:latin typeface="Times New Roman" panose="02020603050405020304"/>
                <a:ea typeface="Times New Roman" panose="02020603050405020304"/>
              </a:rPr>
              <a:t>dipole-SD</a:t>
            </a:r>
            <a:endParaRPr lang="zh-SG" altLang="en-US" sz="1400" dirty="0"/>
          </a:p>
        </p:txBody>
      </p:sp>
    </p:spTree>
    <p:extLst>
      <p:ext uri="{BB962C8B-B14F-4D97-AF65-F5344CB8AC3E}">
        <p14:creationId xmlns:p14="http://schemas.microsoft.com/office/powerpoint/2010/main" val="956448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67408" y="89147"/>
            <a:ext cx="11233248" cy="707886"/>
          </a:xfrm>
          <a:prstGeom prst="rect">
            <a:avLst/>
          </a:prstGeom>
          <a:noFill/>
        </p:spPr>
        <p:txBody>
          <a:bodyPr wrap="square" rtlCol="0">
            <a:spAutoFit/>
          </a:bodyPr>
          <a:lstStyle/>
          <a:p>
            <a:pPr algn="ctr">
              <a:spcBef>
                <a:spcPct val="0"/>
              </a:spcBef>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Booster error setting and correction in TDR</a:t>
            </a:r>
          </a:p>
        </p:txBody>
      </p:sp>
      <p:graphicFrame>
        <p:nvGraphicFramePr>
          <p:cNvPr id="8" name="内容占位符 3"/>
          <p:cNvGraphicFramePr/>
          <p:nvPr/>
        </p:nvGraphicFramePr>
        <p:xfrm>
          <a:off x="1498612" y="1575608"/>
          <a:ext cx="4674328" cy="1691640"/>
        </p:xfrm>
        <a:graphic>
          <a:graphicData uri="http://schemas.openxmlformats.org/drawingml/2006/table">
            <a:tbl>
              <a:tblPr firstRow="1" firstCol="1" bandRow="1">
                <a:tableStyleId>{1FECB4D8-DB02-4DC6-A0A2-4F2EBAE1DC90}</a:tableStyleId>
              </a:tblPr>
              <a:tblGrid>
                <a:gridCol w="2176745">
                  <a:extLst>
                    <a:ext uri="{9D8B030D-6E8A-4147-A177-3AD203B41FA5}">
                      <a16:colId xmlns:a16="http://schemas.microsoft.com/office/drawing/2014/main" xmlns="" val="20000"/>
                    </a:ext>
                  </a:extLst>
                </a:gridCol>
                <a:gridCol w="629593">
                  <a:extLst>
                    <a:ext uri="{9D8B030D-6E8A-4147-A177-3AD203B41FA5}">
                      <a16:colId xmlns:a16="http://schemas.microsoft.com/office/drawing/2014/main" xmlns="" val="20001"/>
                    </a:ext>
                  </a:extLst>
                </a:gridCol>
                <a:gridCol w="933995">
                  <a:extLst>
                    <a:ext uri="{9D8B030D-6E8A-4147-A177-3AD203B41FA5}">
                      <a16:colId xmlns:a16="http://schemas.microsoft.com/office/drawing/2014/main" xmlns="" val="20002"/>
                    </a:ext>
                  </a:extLst>
                </a:gridCol>
                <a:gridCol w="933995">
                  <a:extLst>
                    <a:ext uri="{9D8B030D-6E8A-4147-A177-3AD203B41FA5}">
                      <a16:colId xmlns:a16="http://schemas.microsoft.com/office/drawing/2014/main" xmlns="" val="20003"/>
                    </a:ext>
                  </a:extLst>
                </a:gridCol>
              </a:tblGrid>
              <a:tr h="278130">
                <a:tc>
                  <a:txBody>
                    <a:bodyPr/>
                    <a:lstStyle/>
                    <a:p>
                      <a:endParaRPr lang="zh-CN" altLang="en-US" sz="1400" dirty="0">
                        <a:solidFill>
                          <a:schemeClr val="tx1"/>
                        </a:solidFill>
                      </a:endParaRPr>
                    </a:p>
                  </a:txBody>
                  <a:tcPr marL="68580" marR="68580" marT="34290" marB="34290"/>
                </a:tc>
                <a:tc>
                  <a:txBody>
                    <a:bodyPr/>
                    <a:lstStyle/>
                    <a:p>
                      <a:pPr algn="ctr"/>
                      <a:r>
                        <a:rPr lang="en-US" altLang="zh-CN" sz="1200" dirty="0"/>
                        <a:t>Dipole</a:t>
                      </a:r>
                      <a:endParaRPr lang="zh-CN" altLang="en-US" sz="1200" dirty="0">
                        <a:solidFill>
                          <a:schemeClr val="bg1"/>
                        </a:solidFill>
                      </a:endParaRPr>
                    </a:p>
                  </a:txBody>
                  <a:tcPr marL="68580" marR="68580" marT="34290" marB="34290"/>
                </a:tc>
                <a:tc>
                  <a:txBody>
                    <a:bodyPr/>
                    <a:lstStyle/>
                    <a:p>
                      <a:pPr algn="ctr"/>
                      <a:r>
                        <a:rPr lang="en-US" altLang="zh-CN" sz="1200" dirty="0"/>
                        <a:t>Quadrupole</a:t>
                      </a:r>
                      <a:endParaRPr lang="zh-CN" altLang="en-US" sz="1200" dirty="0">
                        <a:solidFill>
                          <a:schemeClr val="bg1"/>
                        </a:solidFill>
                      </a:endParaRPr>
                    </a:p>
                  </a:txBody>
                  <a:tcPr marL="68580" marR="68580" marT="34290" marB="34290"/>
                </a:tc>
                <a:tc>
                  <a:txBody>
                    <a:bodyPr/>
                    <a:lstStyle/>
                    <a:p>
                      <a:pPr algn="ctr"/>
                      <a:r>
                        <a:rPr lang="en-US" altLang="zh-CN" sz="1200" dirty="0"/>
                        <a:t>Sextupole</a:t>
                      </a:r>
                      <a:endParaRPr lang="zh-CN" altLang="en-US" sz="1200" dirty="0">
                        <a:solidFill>
                          <a:schemeClr val="bg1"/>
                        </a:solidFill>
                      </a:endParaRPr>
                    </a:p>
                  </a:txBody>
                  <a:tcPr marL="68580" marR="68580" marT="34290" marB="34290"/>
                </a:tc>
                <a:extLst>
                  <a:ext uri="{0D108BD9-81ED-4DB2-BD59-A6C34878D82A}">
                    <a16:rowId xmlns:a16="http://schemas.microsoft.com/office/drawing/2014/main" xmlns="" val="10000"/>
                  </a:ext>
                </a:extLst>
              </a:tr>
              <a:tr h="278130">
                <a:tc>
                  <a:txBody>
                    <a:bodyPr/>
                    <a:lstStyle/>
                    <a:p>
                      <a:r>
                        <a:rPr lang="en-US" altLang="zh-CN" sz="1400" dirty="0"/>
                        <a:t>Transverse shift X/Y</a:t>
                      </a:r>
                      <a:r>
                        <a:rPr lang="en-US" altLang="zh-CN" sz="1400" kern="100" dirty="0"/>
                        <a:t> (μm)</a:t>
                      </a:r>
                      <a:endParaRPr lang="zh-CN" altLang="en-US" sz="1400" dirty="0">
                        <a:solidFill>
                          <a:schemeClr val="tx1"/>
                        </a:solidFill>
                      </a:endParaRPr>
                    </a:p>
                  </a:txBody>
                  <a:tcPr marL="68580" marR="68580" marT="34290" marB="34290"/>
                </a:tc>
                <a:tc>
                  <a:txBody>
                    <a:bodyPr/>
                    <a:lstStyle/>
                    <a:p>
                      <a:pPr algn="ctr"/>
                      <a:r>
                        <a:rPr lang="en-US" altLang="zh-CN" sz="1400" dirty="0"/>
                        <a:t>100</a:t>
                      </a:r>
                      <a:endParaRPr lang="zh-CN" altLang="en-US" sz="1400" dirty="0">
                        <a:solidFill>
                          <a:schemeClr val="tx1"/>
                        </a:solidFill>
                      </a:endParaRPr>
                    </a:p>
                  </a:txBody>
                  <a:tcPr marL="68580" marR="68580" marT="34290" marB="34290"/>
                </a:tc>
                <a:tc>
                  <a:txBody>
                    <a:bodyPr/>
                    <a:lstStyle/>
                    <a:p>
                      <a:pPr algn="ctr"/>
                      <a:r>
                        <a:rPr lang="en-US" altLang="zh-CN" sz="1400" dirty="0"/>
                        <a:t>100</a:t>
                      </a:r>
                      <a:endParaRPr lang="zh-CN" altLang="en-US" sz="1400" dirty="0">
                        <a:solidFill>
                          <a:schemeClr val="tx1"/>
                        </a:solidFill>
                      </a:endParaRPr>
                    </a:p>
                  </a:txBody>
                  <a:tcPr marL="68580" marR="68580" marT="34290" marB="34290"/>
                </a:tc>
                <a:tc>
                  <a:txBody>
                    <a:bodyPr/>
                    <a:lstStyle/>
                    <a:p>
                      <a:pPr algn="ctr"/>
                      <a:r>
                        <a:rPr lang="en-US" altLang="zh-CN" sz="1400" dirty="0">
                          <a:solidFill>
                            <a:schemeClr val="tx1"/>
                          </a:solidFill>
                        </a:rPr>
                        <a:t>-</a:t>
                      </a:r>
                      <a:endParaRPr lang="zh-CN" altLang="en-US" sz="1400" dirty="0">
                        <a:solidFill>
                          <a:schemeClr val="tx1"/>
                        </a:solidFill>
                      </a:endParaRPr>
                    </a:p>
                  </a:txBody>
                  <a:tcPr marL="68580" marR="68580" marT="34290" marB="34290"/>
                </a:tc>
                <a:extLst>
                  <a:ext uri="{0D108BD9-81ED-4DB2-BD59-A6C34878D82A}">
                    <a16:rowId xmlns:a16="http://schemas.microsoft.com/office/drawing/2014/main" xmlns="" val="10001"/>
                  </a:ext>
                </a:extLst>
              </a:tr>
              <a:tr h="278130">
                <a:tc>
                  <a:txBody>
                    <a:bodyPr/>
                    <a:lstStyle/>
                    <a:p>
                      <a:r>
                        <a:rPr lang="en-US" altLang="zh-CN" sz="1400" dirty="0"/>
                        <a:t>Longitudinal shift Z</a:t>
                      </a:r>
                      <a:r>
                        <a:rPr lang="en-US" altLang="zh-CN" sz="1400" kern="100" dirty="0"/>
                        <a:t> (μm)</a:t>
                      </a:r>
                      <a:endParaRPr lang="zh-CN" altLang="en-US" sz="1400" dirty="0">
                        <a:solidFill>
                          <a:schemeClr val="tx1"/>
                        </a:solidFill>
                      </a:endParaRPr>
                    </a:p>
                  </a:txBody>
                  <a:tcPr marL="68580" marR="68580" marT="34290" marB="34290"/>
                </a:tc>
                <a:tc>
                  <a:txBody>
                    <a:bodyPr/>
                    <a:lstStyle/>
                    <a:p>
                      <a:pPr algn="ctr"/>
                      <a:r>
                        <a:rPr lang="en-US" altLang="zh-CN" sz="1400" dirty="0"/>
                        <a:t>100</a:t>
                      </a:r>
                      <a:endParaRPr lang="zh-CN" altLang="en-US" sz="1400" dirty="0">
                        <a:solidFill>
                          <a:schemeClr val="tx1"/>
                        </a:solidFill>
                      </a:endParaRPr>
                    </a:p>
                  </a:txBody>
                  <a:tcPr marL="68580" marR="68580" marT="34290" marB="34290"/>
                </a:tc>
                <a:tc>
                  <a:txBody>
                    <a:bodyPr/>
                    <a:lstStyle/>
                    <a:p>
                      <a:pPr algn="ctr"/>
                      <a:r>
                        <a:rPr lang="en-US" altLang="zh-CN" sz="1400" dirty="0"/>
                        <a:t>150</a:t>
                      </a:r>
                      <a:endParaRPr lang="zh-CN" altLang="en-US" sz="1400" dirty="0">
                        <a:solidFill>
                          <a:schemeClr val="tx1"/>
                        </a:solidFill>
                      </a:endParaRPr>
                    </a:p>
                  </a:txBody>
                  <a:tcPr marL="68580" marR="68580" marT="34290" marB="34290"/>
                </a:tc>
                <a:tc>
                  <a:txBody>
                    <a:bodyPr/>
                    <a:lstStyle/>
                    <a:p>
                      <a:pPr algn="ctr"/>
                      <a:r>
                        <a:rPr lang="en-US" altLang="zh-CN" sz="1400" dirty="0">
                          <a:solidFill>
                            <a:schemeClr val="tx1"/>
                          </a:solidFill>
                        </a:rPr>
                        <a:t>-</a:t>
                      </a:r>
                      <a:endParaRPr lang="zh-CN" altLang="en-US" sz="1400" dirty="0">
                        <a:solidFill>
                          <a:schemeClr val="tx1"/>
                        </a:solidFill>
                      </a:endParaRPr>
                    </a:p>
                  </a:txBody>
                  <a:tcPr marL="68580" marR="68580" marT="34290" marB="34290"/>
                </a:tc>
                <a:extLst>
                  <a:ext uri="{0D108BD9-81ED-4DB2-BD59-A6C34878D82A}">
                    <a16:rowId xmlns:a16="http://schemas.microsoft.com/office/drawing/2014/main" xmlns="" val="10002"/>
                  </a:ext>
                </a:extLst>
              </a:tr>
              <a:tr h="278130">
                <a:tc>
                  <a:txBody>
                    <a:bodyPr/>
                    <a:lstStyle/>
                    <a:p>
                      <a:pPr marL="0" algn="l" defTabSz="914400" rtl="0" eaLnBrk="1" latinLnBrk="0" hangingPunct="1"/>
                      <a:r>
                        <a:rPr lang="en-US" altLang="zh-CN" sz="1400" kern="1200" dirty="0"/>
                        <a:t>Tilt about X/Y (mrad)</a:t>
                      </a:r>
                      <a:endParaRPr lang="zh-CN" altLang="en-US" sz="1400" kern="1200" dirty="0">
                        <a:solidFill>
                          <a:schemeClr val="tx1"/>
                        </a:solidFill>
                        <a:latin typeface="+mn-lt"/>
                        <a:ea typeface="+mn-ea"/>
                        <a:cs typeface="+mn-cs"/>
                      </a:endParaRPr>
                    </a:p>
                  </a:txBody>
                  <a:tcPr marL="68580" marR="68580" marT="34290" marB="34290"/>
                </a:tc>
                <a:tc>
                  <a:txBody>
                    <a:bodyPr/>
                    <a:lstStyle/>
                    <a:p>
                      <a:pPr marL="0" algn="ctr" defTabSz="914400" rtl="0" eaLnBrk="1" latinLnBrk="0" hangingPunct="1"/>
                      <a:r>
                        <a:rPr lang="en-US" altLang="zh-CN" sz="1400" kern="1200" dirty="0"/>
                        <a:t>0.2</a:t>
                      </a:r>
                      <a:endParaRPr lang="zh-CN" altLang="en-US" sz="1400" kern="1200" dirty="0">
                        <a:solidFill>
                          <a:schemeClr val="tx1"/>
                        </a:solidFill>
                        <a:latin typeface="+mn-lt"/>
                        <a:ea typeface="+mn-ea"/>
                        <a:cs typeface="+mn-cs"/>
                      </a:endParaRPr>
                    </a:p>
                  </a:txBody>
                  <a:tcPr marL="68580" marR="68580" marT="34290" marB="34290"/>
                </a:tc>
                <a:tc>
                  <a:txBody>
                    <a:bodyPr/>
                    <a:lstStyle/>
                    <a:p>
                      <a:pPr marL="0" algn="ctr" defTabSz="914400" rtl="0" eaLnBrk="1" latinLnBrk="0" hangingPunct="1"/>
                      <a:r>
                        <a:rPr lang="en-US" altLang="zh-CN" sz="1400" kern="1200" dirty="0"/>
                        <a:t>0.2</a:t>
                      </a:r>
                      <a:endParaRPr lang="zh-CN" altLang="en-US" sz="1400" kern="1200" dirty="0">
                        <a:solidFill>
                          <a:schemeClr val="tx1"/>
                        </a:solidFill>
                        <a:latin typeface="+mn-lt"/>
                        <a:ea typeface="+mn-ea"/>
                        <a:cs typeface="+mn-cs"/>
                      </a:endParaRPr>
                    </a:p>
                  </a:txBody>
                  <a:tcPr marL="68580" marR="68580" marT="34290" marB="34290"/>
                </a:tc>
                <a:tc>
                  <a:txBody>
                    <a:bodyPr/>
                    <a:lstStyle/>
                    <a:p>
                      <a:pPr marL="0" algn="ctr" defTabSz="914400" rtl="0" eaLnBrk="1" latinLnBrk="0" hangingPunct="1"/>
                      <a:r>
                        <a:rPr lang="en-US" altLang="zh-CN" sz="1400" kern="1200" dirty="0">
                          <a:solidFill>
                            <a:schemeClr val="tx1"/>
                          </a:solidFill>
                          <a:latin typeface="+mn-lt"/>
                          <a:ea typeface="+mn-ea"/>
                          <a:cs typeface="+mn-cs"/>
                        </a:rPr>
                        <a:t>-</a:t>
                      </a:r>
                      <a:endParaRPr lang="zh-CN" altLang="en-US" sz="1400" kern="1200" dirty="0">
                        <a:solidFill>
                          <a:schemeClr val="tx1"/>
                        </a:solidFill>
                        <a:latin typeface="+mn-lt"/>
                        <a:ea typeface="+mn-ea"/>
                        <a:cs typeface="+mn-cs"/>
                      </a:endParaRPr>
                    </a:p>
                  </a:txBody>
                  <a:tcPr marL="68580" marR="68580" marT="34290" marB="34290"/>
                </a:tc>
                <a:extLst>
                  <a:ext uri="{0D108BD9-81ED-4DB2-BD59-A6C34878D82A}">
                    <a16:rowId xmlns:a16="http://schemas.microsoft.com/office/drawing/2014/main" xmlns="" val="10003"/>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dirty="0"/>
                        <a:t>Tilt about Z (mrad)</a:t>
                      </a:r>
                      <a:endParaRPr lang="zh-CN" altLang="en-US" sz="1400" dirty="0">
                        <a:solidFill>
                          <a:schemeClr val="tx1"/>
                        </a:solidFill>
                      </a:endParaRPr>
                    </a:p>
                  </a:txBody>
                  <a:tcPr marL="68580" marR="68580" marT="34290" marB="34290"/>
                </a:tc>
                <a:tc>
                  <a:txBody>
                    <a:bodyPr/>
                    <a:lstStyle/>
                    <a:p>
                      <a:pPr algn="ctr"/>
                      <a:r>
                        <a:rPr lang="en-US" altLang="zh-CN" sz="1400" dirty="0"/>
                        <a:t>0.1</a:t>
                      </a:r>
                      <a:endParaRPr lang="zh-CN" altLang="en-US" sz="1400" dirty="0">
                        <a:solidFill>
                          <a:schemeClr val="tx1"/>
                        </a:solidFill>
                      </a:endParaRPr>
                    </a:p>
                  </a:txBody>
                  <a:tcPr marL="68580" marR="68580" marT="34290" marB="34290"/>
                </a:tc>
                <a:tc>
                  <a:txBody>
                    <a:bodyPr/>
                    <a:lstStyle/>
                    <a:p>
                      <a:pPr algn="ctr"/>
                      <a:r>
                        <a:rPr lang="en-US" altLang="zh-CN" sz="1400" dirty="0"/>
                        <a:t>0.2</a:t>
                      </a:r>
                      <a:endParaRPr lang="zh-CN" altLang="en-US" sz="1400" dirty="0">
                        <a:solidFill>
                          <a:schemeClr val="tx1"/>
                        </a:solidFill>
                      </a:endParaRPr>
                    </a:p>
                  </a:txBody>
                  <a:tcPr marL="68580" marR="68580" marT="34290" marB="34290"/>
                </a:tc>
                <a:tc>
                  <a:txBody>
                    <a:bodyPr/>
                    <a:lstStyle/>
                    <a:p>
                      <a:pPr algn="ctr"/>
                      <a:r>
                        <a:rPr lang="en-US" altLang="zh-CN" sz="1400" dirty="0">
                          <a:solidFill>
                            <a:schemeClr val="tx1"/>
                          </a:solidFill>
                        </a:rPr>
                        <a:t>-</a:t>
                      </a:r>
                      <a:endParaRPr lang="zh-CN" altLang="en-US" sz="1400" dirty="0">
                        <a:solidFill>
                          <a:schemeClr val="tx1"/>
                        </a:solidFill>
                      </a:endParaRPr>
                    </a:p>
                  </a:txBody>
                  <a:tcPr marL="68580" marR="68580" marT="34290" marB="34290"/>
                </a:tc>
                <a:extLst>
                  <a:ext uri="{0D108BD9-81ED-4DB2-BD59-A6C34878D82A}">
                    <a16:rowId xmlns:a16="http://schemas.microsoft.com/office/drawing/2014/main" xmlns="" val="10004"/>
                  </a:ext>
                </a:extLst>
              </a:tr>
              <a:tr h="278130">
                <a:tc>
                  <a:txBody>
                    <a:bodyPr/>
                    <a:lstStyle/>
                    <a:p>
                      <a:r>
                        <a:rPr lang="en-US" altLang="zh-CN" sz="1400" dirty="0"/>
                        <a:t>Nominal field </a:t>
                      </a:r>
                      <a:endParaRPr lang="zh-CN" altLang="en-US" sz="1400" dirty="0">
                        <a:solidFill>
                          <a:schemeClr val="tx1"/>
                        </a:solidFill>
                      </a:endParaRPr>
                    </a:p>
                  </a:txBody>
                  <a:tcPr marL="68580" marR="68580" marT="34290" marB="34290"/>
                </a:tc>
                <a:tc>
                  <a:txBody>
                    <a:bodyPr/>
                    <a:lstStyle/>
                    <a:p>
                      <a:pPr algn="ctr"/>
                      <a:r>
                        <a:rPr lang="en-US" altLang="zh-CN" sz="1400" dirty="0"/>
                        <a:t>1e-3</a:t>
                      </a:r>
                      <a:endParaRPr lang="zh-CN" altLang="en-US" sz="1400" dirty="0">
                        <a:solidFill>
                          <a:schemeClr val="tx1"/>
                        </a:solidFill>
                      </a:endParaRPr>
                    </a:p>
                  </a:txBody>
                  <a:tcPr marL="68580" marR="68580" marT="34290" marB="34290"/>
                </a:tc>
                <a:tc>
                  <a:txBody>
                    <a:bodyPr/>
                    <a:lstStyle/>
                    <a:p>
                      <a:pPr algn="ctr"/>
                      <a:r>
                        <a:rPr lang="en-US" altLang="zh-CN" sz="1400" dirty="0"/>
                        <a:t>2e-4</a:t>
                      </a:r>
                      <a:endParaRPr lang="zh-CN" altLang="en-US" sz="1400" dirty="0">
                        <a:solidFill>
                          <a:schemeClr val="tx1"/>
                        </a:solidFill>
                      </a:endParaRPr>
                    </a:p>
                  </a:txBody>
                  <a:tcPr marL="68580" marR="68580" marT="34290" marB="34290"/>
                </a:tc>
                <a:tc>
                  <a:txBody>
                    <a:bodyPr/>
                    <a:lstStyle/>
                    <a:p>
                      <a:pPr algn="ctr"/>
                      <a:r>
                        <a:rPr lang="en-US" altLang="zh-CN" sz="1400" dirty="0"/>
                        <a:t>1e-3</a:t>
                      </a:r>
                      <a:endParaRPr lang="zh-CN" altLang="en-US" sz="1400" dirty="0">
                        <a:solidFill>
                          <a:schemeClr val="tx1"/>
                        </a:solidFill>
                      </a:endParaRPr>
                    </a:p>
                  </a:txBody>
                  <a:tcPr marL="68580" marR="68580" marT="34290" marB="34290"/>
                </a:tc>
                <a:extLst>
                  <a:ext uri="{0D108BD9-81ED-4DB2-BD59-A6C34878D82A}">
                    <a16:rowId xmlns:a16="http://schemas.microsoft.com/office/drawing/2014/main" xmlns="" val="10005"/>
                  </a:ext>
                </a:extLst>
              </a:tr>
            </a:tbl>
          </a:graphicData>
        </a:graphic>
      </p:graphicFrame>
      <p:graphicFrame>
        <p:nvGraphicFramePr>
          <p:cNvPr id="9" name="表格 8"/>
          <p:cNvGraphicFramePr>
            <a:graphicFrameLocks noGrp="1"/>
          </p:cNvGraphicFramePr>
          <p:nvPr/>
        </p:nvGraphicFramePr>
        <p:xfrm>
          <a:off x="6203448" y="1578240"/>
          <a:ext cx="4583720" cy="640080"/>
        </p:xfrm>
        <a:graphic>
          <a:graphicData uri="http://schemas.openxmlformats.org/drawingml/2006/table">
            <a:tbl>
              <a:tblPr firstRow="1" firstCol="1" bandRow="1">
                <a:tableStyleId>{1FECB4D8-DB02-4DC6-A0A2-4F2EBAE1DC90}</a:tableStyleId>
              </a:tblPr>
              <a:tblGrid>
                <a:gridCol w="947084">
                  <a:extLst>
                    <a:ext uri="{9D8B030D-6E8A-4147-A177-3AD203B41FA5}">
                      <a16:colId xmlns:a16="http://schemas.microsoft.com/office/drawing/2014/main" xmlns="" val="20000"/>
                    </a:ext>
                  </a:extLst>
                </a:gridCol>
                <a:gridCol w="1040023">
                  <a:extLst>
                    <a:ext uri="{9D8B030D-6E8A-4147-A177-3AD203B41FA5}">
                      <a16:colId xmlns:a16="http://schemas.microsoft.com/office/drawing/2014/main" xmlns="" val="20001"/>
                    </a:ext>
                  </a:extLst>
                </a:gridCol>
                <a:gridCol w="843796">
                  <a:extLst>
                    <a:ext uri="{9D8B030D-6E8A-4147-A177-3AD203B41FA5}">
                      <a16:colId xmlns:a16="http://schemas.microsoft.com/office/drawing/2014/main" xmlns="" val="20002"/>
                    </a:ext>
                  </a:extLst>
                </a:gridCol>
                <a:gridCol w="543473">
                  <a:extLst>
                    <a:ext uri="{9D8B030D-6E8A-4147-A177-3AD203B41FA5}">
                      <a16:colId xmlns:a16="http://schemas.microsoft.com/office/drawing/2014/main" xmlns="" val="20003"/>
                    </a:ext>
                  </a:extLst>
                </a:gridCol>
                <a:gridCol w="1209344">
                  <a:extLst>
                    <a:ext uri="{9D8B030D-6E8A-4147-A177-3AD203B41FA5}">
                      <a16:colId xmlns:a16="http://schemas.microsoft.com/office/drawing/2014/main" xmlns="" val="20004"/>
                    </a:ext>
                  </a:extLst>
                </a:gridCol>
              </a:tblGrid>
              <a:tr h="291459">
                <a:tc>
                  <a:txBody>
                    <a:bodyPr/>
                    <a:lstStyle/>
                    <a:p>
                      <a:pPr algn="ctr">
                        <a:spcAft>
                          <a:spcPts val="0"/>
                        </a:spcAft>
                      </a:pPr>
                      <a:r>
                        <a:rPr lang="en-US" sz="1400" kern="100" dirty="0">
                          <a:effectLst/>
                        </a:rPr>
                        <a:t> </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Accuracy (um)</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Tilt (mrad)</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Gain</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Offset w/ BBA(um)</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0"/>
                  </a:ext>
                </a:extLst>
              </a:tr>
              <a:tr h="202206">
                <a:tc>
                  <a:txBody>
                    <a:bodyPr/>
                    <a:lstStyle/>
                    <a:p>
                      <a:pPr algn="ctr">
                        <a:spcAft>
                          <a:spcPts val="0"/>
                        </a:spcAft>
                      </a:pPr>
                      <a:r>
                        <a:rPr lang="en-US" sz="1400" kern="100" dirty="0">
                          <a:effectLst/>
                        </a:rPr>
                        <a:t>BPM(10Hz)</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0.1</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10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30</a:t>
                      </a:r>
                      <a:endParaRPr lang="zh-CN" sz="1400" b="1"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1"/>
                  </a:ext>
                </a:extLst>
              </a:tr>
            </a:tbl>
          </a:graphicData>
        </a:graphic>
      </p:graphicFrame>
      <p:sp>
        <p:nvSpPr>
          <p:cNvPr id="11" name="文本框 10"/>
          <p:cNvSpPr txBox="1"/>
          <p:nvPr/>
        </p:nvSpPr>
        <p:spPr>
          <a:xfrm>
            <a:off x="11064552" y="1052736"/>
            <a:ext cx="121003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D. H. Ji</a:t>
            </a:r>
          </a:p>
        </p:txBody>
      </p:sp>
      <p:graphicFrame>
        <p:nvGraphicFramePr>
          <p:cNvPr id="13" name="表格 12"/>
          <p:cNvGraphicFramePr>
            <a:graphicFrameLocks noGrp="1"/>
          </p:cNvGraphicFramePr>
          <p:nvPr/>
        </p:nvGraphicFramePr>
        <p:xfrm>
          <a:off x="1797151" y="3730297"/>
          <a:ext cx="3537946" cy="2839681"/>
        </p:xfrm>
        <a:graphic>
          <a:graphicData uri="http://schemas.openxmlformats.org/drawingml/2006/table">
            <a:tbl>
              <a:tblPr firstRow="1" bandRow="1">
                <a:tableStyleId>{F5AB1C69-6EDB-4FF4-983F-18BD219EF322}</a:tableStyleId>
              </a:tblPr>
              <a:tblGrid>
                <a:gridCol w="1754199">
                  <a:extLst>
                    <a:ext uri="{9D8B030D-6E8A-4147-A177-3AD203B41FA5}">
                      <a16:colId xmlns:a16="http://schemas.microsoft.com/office/drawing/2014/main" xmlns="" val="20000"/>
                    </a:ext>
                  </a:extLst>
                </a:gridCol>
                <a:gridCol w="1783747">
                  <a:extLst>
                    <a:ext uri="{9D8B030D-6E8A-4147-A177-3AD203B41FA5}">
                      <a16:colId xmlns:a16="http://schemas.microsoft.com/office/drawing/2014/main" xmlns="" val="20001"/>
                    </a:ext>
                  </a:extLst>
                </a:gridCol>
              </a:tblGrid>
              <a:tr h="307628">
                <a:tc>
                  <a:txBody>
                    <a:bodyPr/>
                    <a:lstStyle/>
                    <a:p>
                      <a:pPr algn="ctr"/>
                      <a:r>
                        <a:rPr lang="en-US" altLang="zh-CN" sz="1600" dirty="0"/>
                        <a:t>dipole</a:t>
                      </a:r>
                      <a:endParaRPr lang="zh-CN" altLang="en-US" sz="16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600" dirty="0" err="1"/>
                        <a:t>quadrupole</a:t>
                      </a:r>
                      <a:endParaRPr lang="zh-CN" altLang="en-US" sz="16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0"/>
                  </a:ext>
                </a:extLst>
              </a:tr>
              <a:tr h="21973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B1/B0 </a:t>
                      </a:r>
                      <a:r>
                        <a:rPr lang="en-US" altLang="zh-CN" sz="1200" dirty="0">
                          <a:sym typeface="Symbol" panose="05050102010706020507"/>
                        </a:rPr>
                        <a:t> </a:t>
                      </a:r>
                      <a:r>
                        <a:rPr lang="en-US" altLang="zh-CN" sz="1200" dirty="0">
                          <a:solidFill>
                            <a:schemeClr val="tx1"/>
                          </a:solidFill>
                          <a:sym typeface="Symbol" panose="05050102010706020507"/>
                        </a:rPr>
                        <a:t>2</a:t>
                      </a:r>
                      <a:r>
                        <a:rPr lang="en-US" altLang="zh-CN" sz="1200" dirty="0">
                          <a:sym typeface="Symbol" panose="05050102010706020507"/>
                        </a:rPr>
                        <a:t>10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200" baseline="300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1"/>
                  </a:ext>
                </a:extLst>
              </a:tr>
              <a:tr h="21973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B2/B0 </a:t>
                      </a:r>
                      <a:r>
                        <a:rPr lang="en-US" altLang="zh-CN" sz="1200" dirty="0">
                          <a:sym typeface="Symbol" panose="05050102010706020507"/>
                        </a:rPr>
                        <a:t> </a:t>
                      </a:r>
                      <a:r>
                        <a:rPr lang="en-US" altLang="zh-CN" sz="1200" dirty="0">
                          <a:solidFill>
                            <a:schemeClr val="tx1"/>
                          </a:solidFill>
                          <a:sym typeface="Symbol" panose="05050102010706020507"/>
                        </a:rPr>
                        <a:t>5</a:t>
                      </a:r>
                      <a:r>
                        <a:rPr lang="en-US" altLang="zh-CN" sz="1200" dirty="0">
                          <a:sym typeface="Symbol" panose="05050102010706020507"/>
                        </a:rPr>
                        <a:t>10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L="900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a:t>B2/B1 </a:t>
                      </a:r>
                      <a:r>
                        <a:rPr lang="en-US" altLang="zh-CN" sz="1200" dirty="0">
                          <a:sym typeface="Symbol" panose="05050102010706020507"/>
                        </a:rPr>
                        <a:t> 310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2"/>
                  </a:ext>
                </a:extLst>
              </a:tr>
              <a:tr h="219735">
                <a:tc>
                  <a:txBody>
                    <a:bodyPr/>
                    <a:lstStyle/>
                    <a:p>
                      <a:pPr algn="ctr"/>
                      <a:r>
                        <a:rPr lang="en-US" altLang="zh-CN" sz="1200" dirty="0"/>
                        <a:t>B3/B0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B3/B1 </a:t>
                      </a:r>
                      <a:r>
                        <a:rPr lang="en-US" altLang="zh-CN" sz="1200" dirty="0">
                          <a:sym typeface="Symbol" panose="05050102010706020507"/>
                        </a:rPr>
                        <a:t> </a:t>
                      </a:r>
                      <a:r>
                        <a:rPr lang="en-US" altLang="zh-CN" sz="1200" dirty="0">
                          <a:solidFill>
                            <a:schemeClr val="tx1"/>
                          </a:solidFill>
                          <a:sym typeface="Symbol" panose="05050102010706020507"/>
                        </a:rPr>
                        <a:t>2</a:t>
                      </a:r>
                      <a:r>
                        <a:rPr lang="en-US" altLang="zh-CN" sz="1200" dirty="0">
                          <a:sym typeface="Symbol" panose="05050102010706020507"/>
                        </a:rPr>
                        <a:t>10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3"/>
                  </a:ext>
                </a:extLst>
              </a:tr>
              <a:tr h="272388">
                <a:tc>
                  <a:txBody>
                    <a:bodyPr/>
                    <a:lstStyle/>
                    <a:p>
                      <a:pPr algn="ctr"/>
                      <a:r>
                        <a:rPr lang="en-US" altLang="zh-CN" sz="1200" dirty="0"/>
                        <a:t>B4/B0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B4/B1 </a:t>
                      </a:r>
                      <a:r>
                        <a:rPr lang="en-US" altLang="zh-CN" sz="1200" dirty="0">
                          <a:sym typeface="Symbol" panose="05050102010706020507"/>
                        </a:rPr>
                        <a:t> 110</a:t>
                      </a:r>
                      <a:r>
                        <a:rPr lang="en-US" altLang="zh-CN" sz="1200" baseline="30000" dirty="0">
                          <a:sym typeface="Symbol" panose="05050102010706020507"/>
                        </a:rPr>
                        <a:t>-4</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4"/>
                  </a:ext>
                </a:extLst>
              </a:tr>
              <a:tr h="276145">
                <a:tc>
                  <a:txBody>
                    <a:bodyPr/>
                    <a:lstStyle/>
                    <a:p>
                      <a:pPr algn="ctr"/>
                      <a:r>
                        <a:rPr lang="en-US" altLang="zh-CN" sz="1200" dirty="0"/>
                        <a:t>B5/B0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B5/B1 </a:t>
                      </a:r>
                      <a:r>
                        <a:rPr lang="en-US" altLang="zh-CN" sz="1200" dirty="0">
                          <a:sym typeface="Symbol" panose="05050102010706020507"/>
                        </a:rPr>
                        <a:t> 110</a:t>
                      </a:r>
                      <a:r>
                        <a:rPr lang="en-US" altLang="zh-CN" sz="1200" baseline="30000" dirty="0">
                          <a:sym typeface="Symbol" panose="05050102010706020507"/>
                        </a:rPr>
                        <a:t>-4</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5"/>
                  </a:ext>
                </a:extLst>
              </a:tr>
              <a:tr h="276145">
                <a:tc>
                  <a:txBody>
                    <a:bodyPr/>
                    <a:lstStyle/>
                    <a:p>
                      <a:pPr algn="ctr"/>
                      <a:r>
                        <a:rPr lang="en-US" altLang="zh-CN" sz="1200" dirty="0"/>
                        <a:t>B6/B0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B6/B1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6"/>
                  </a:ext>
                </a:extLst>
              </a:tr>
              <a:tr h="276145">
                <a:tc>
                  <a:txBody>
                    <a:bodyPr/>
                    <a:lstStyle/>
                    <a:p>
                      <a:pPr algn="ctr"/>
                      <a:r>
                        <a:rPr lang="en-US" altLang="zh-CN" sz="1200" dirty="0"/>
                        <a:t>B7/B0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B7/B1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7"/>
                  </a:ext>
                </a:extLst>
              </a:tr>
              <a:tr h="276145">
                <a:tc>
                  <a:txBody>
                    <a:bodyPr/>
                    <a:lstStyle/>
                    <a:p>
                      <a:pPr algn="ctr"/>
                      <a:r>
                        <a:rPr lang="en-US" altLang="zh-CN" sz="1200" dirty="0"/>
                        <a:t>B8/B0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B8/B1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8"/>
                  </a:ext>
                </a:extLst>
              </a:tr>
              <a:tr h="219735">
                <a:tc>
                  <a:txBody>
                    <a:bodyPr/>
                    <a:lstStyle/>
                    <a:p>
                      <a:pPr algn="ctr"/>
                      <a:r>
                        <a:rPr lang="en-US" altLang="zh-CN" sz="1200" dirty="0"/>
                        <a:t>B9/B0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B9/B1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9"/>
                  </a:ext>
                </a:extLst>
              </a:tr>
              <a:tr h="276145">
                <a:tc>
                  <a:txBody>
                    <a:bodyPr/>
                    <a:lstStyle/>
                    <a:p>
                      <a:pPr algn="ctr"/>
                      <a:r>
                        <a:rPr lang="en-US" altLang="zh-CN" sz="1200" dirty="0"/>
                        <a:t>B10/B0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B10/B1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10"/>
                  </a:ext>
                </a:extLst>
              </a:tr>
            </a:tbl>
          </a:graphicData>
        </a:graphic>
      </p:graphicFrame>
      <p:sp>
        <p:nvSpPr>
          <p:cNvPr id="5" name="文本框 4"/>
          <p:cNvSpPr txBox="1"/>
          <p:nvPr/>
        </p:nvSpPr>
        <p:spPr>
          <a:xfrm>
            <a:off x="1434095" y="3356422"/>
            <a:ext cx="2960287" cy="338554"/>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Include multipole errors</a:t>
            </a:r>
            <a:endParaRPr lang="en-US" sz="1600"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rotWithShape="1">
          <a:blip r:embed="rId2"/>
          <a:srcRect b="25119"/>
          <a:stretch>
            <a:fillRect/>
          </a:stretch>
        </p:blipFill>
        <p:spPr>
          <a:xfrm>
            <a:off x="6456040" y="2276872"/>
            <a:ext cx="3240279" cy="1270994"/>
          </a:xfrm>
          <a:prstGeom prst="rect">
            <a:avLst/>
          </a:prstGeom>
        </p:spPr>
      </p:pic>
      <p:sp>
        <p:nvSpPr>
          <p:cNvPr id="14" name="文本框 13"/>
          <p:cNvSpPr txBox="1"/>
          <p:nvPr/>
        </p:nvSpPr>
        <p:spPr>
          <a:xfrm>
            <a:off x="9162015" y="2336765"/>
            <a:ext cx="137489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(100 seeds)</a:t>
            </a:r>
          </a:p>
        </p:txBody>
      </p:sp>
      <p:sp>
        <p:nvSpPr>
          <p:cNvPr id="15" name="文本框 14"/>
          <p:cNvSpPr txBox="1"/>
          <p:nvPr/>
        </p:nvSpPr>
        <p:spPr>
          <a:xfrm>
            <a:off x="8184232" y="2936066"/>
            <a:ext cx="137489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(93 seeds)</a:t>
            </a:r>
          </a:p>
        </p:txBody>
      </p:sp>
      <p:sp>
        <p:nvSpPr>
          <p:cNvPr id="17" name="文本框 16"/>
          <p:cNvSpPr txBox="1"/>
          <p:nvPr/>
        </p:nvSpPr>
        <p:spPr>
          <a:xfrm>
            <a:off x="5906621" y="3479670"/>
            <a:ext cx="6138582" cy="338554"/>
          </a:xfrm>
          <a:prstGeom prst="rect">
            <a:avLst/>
          </a:prstGeom>
          <a:noFill/>
        </p:spPr>
        <p:txBody>
          <a:bodyPr wrap="square">
            <a:spAutoFit/>
          </a:bodyPr>
          <a:lstStyle/>
          <a:p>
            <a:pPr marL="285750" indent="-285750">
              <a:buFont typeface="Arial" panose="020B0604020202020204" pitchFamily="34" charset="0"/>
              <a:buChar char="•"/>
            </a:pPr>
            <a:r>
              <a:rPr lang="zh-SG" altLang="en-US" sz="1600" dirty="0">
                <a:latin typeface="Times New Roman" panose="02020603050405020304" pitchFamily="18" charset="0"/>
                <a:cs typeface="Times New Roman" panose="02020603050405020304" pitchFamily="18" charset="0"/>
              </a:rPr>
              <a:t>Residual errors after correction with 100 random seeds</a:t>
            </a:r>
          </a:p>
        </p:txBody>
      </p:sp>
      <p:pic>
        <p:nvPicPr>
          <p:cNvPr id="19" name="图片 18"/>
          <p:cNvPicPr>
            <a:picLocks noChangeAspect="1"/>
          </p:cNvPicPr>
          <p:nvPr/>
        </p:nvPicPr>
        <p:blipFill>
          <a:blip r:embed="rId3"/>
          <a:stretch>
            <a:fillRect/>
          </a:stretch>
        </p:blipFill>
        <p:spPr>
          <a:xfrm>
            <a:off x="6864724" y="3814936"/>
            <a:ext cx="2956391" cy="816464"/>
          </a:xfrm>
          <a:prstGeom prst="rect">
            <a:avLst/>
          </a:prstGeom>
        </p:spPr>
      </p:pic>
      <p:pic>
        <p:nvPicPr>
          <p:cNvPr id="20" name="图片 19"/>
          <p:cNvPicPr/>
          <p:nvPr/>
        </p:nvPicPr>
        <p:blipFill rotWithShape="1">
          <a:blip r:embed="rId4" cstate="print">
            <a:extLst>
              <a:ext uri="{28A0092B-C50C-407E-A947-70E740481C1C}">
                <a14:useLocalDpi xmlns:a14="http://schemas.microsoft.com/office/drawing/2010/main" val="0"/>
              </a:ext>
            </a:extLst>
          </a:blip>
          <a:srcRect l="5100" r="6645"/>
          <a:stretch>
            <a:fillRect/>
          </a:stretch>
        </p:blipFill>
        <p:spPr bwMode="auto">
          <a:xfrm>
            <a:off x="5645711" y="4657318"/>
            <a:ext cx="2644401" cy="1958639"/>
          </a:xfrm>
          <a:prstGeom prst="rect">
            <a:avLst/>
          </a:prstGeom>
          <a:noFill/>
          <a:ln>
            <a:noFill/>
          </a:ln>
        </p:spPr>
      </p:pic>
      <p:pic>
        <p:nvPicPr>
          <p:cNvPr id="21" name="图片 20"/>
          <p:cNvPicPr/>
          <p:nvPr/>
        </p:nvPicPr>
        <p:blipFill rotWithShape="1">
          <a:blip r:embed="rId5" cstate="print">
            <a:extLst>
              <a:ext uri="{28A0092B-C50C-407E-A947-70E740481C1C}">
                <a14:useLocalDpi xmlns:a14="http://schemas.microsoft.com/office/drawing/2010/main" val="0"/>
              </a:ext>
            </a:extLst>
          </a:blip>
          <a:srcRect l="4738" r="6825"/>
          <a:stretch>
            <a:fillRect/>
          </a:stretch>
        </p:blipFill>
        <p:spPr bwMode="auto">
          <a:xfrm>
            <a:off x="8343900" y="4672857"/>
            <a:ext cx="2449120" cy="1933705"/>
          </a:xfrm>
          <a:prstGeom prst="rect">
            <a:avLst/>
          </a:prstGeom>
          <a:noFill/>
          <a:ln>
            <a:noFill/>
          </a:ln>
        </p:spPr>
      </p:pic>
      <p:sp>
        <p:nvSpPr>
          <p:cNvPr id="23" name="文本框 22"/>
          <p:cNvSpPr txBox="1"/>
          <p:nvPr/>
        </p:nvSpPr>
        <p:spPr>
          <a:xfrm>
            <a:off x="1388408" y="1108947"/>
            <a:ext cx="7466480"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zh-SG" altLang="en-US" dirty="0">
                <a:latin typeface="Times New Roman" panose="02020603050405020304" pitchFamily="18" charset="0"/>
                <a:cs typeface="Times New Roman" panose="02020603050405020304" pitchFamily="18" charset="0"/>
              </a:rPr>
              <a:t>Gaussian distributions are used for the errors, and they are truncated at 3σ. </a:t>
            </a:r>
          </a:p>
        </p:txBody>
      </p:sp>
      <p:sp>
        <p:nvSpPr>
          <p:cNvPr id="2" name="页脚占位符 1">
            <a:extLst>
              <a:ext uri="{FF2B5EF4-FFF2-40B4-BE49-F238E27FC236}">
                <a16:creationId xmlns:a16="http://schemas.microsoft.com/office/drawing/2014/main" xmlns="" id="{B9D5F2B5-69D7-4CDE-BBE1-A971C59E0A1D}"/>
              </a:ext>
            </a:extLst>
          </p:cNvPr>
          <p:cNvSpPr>
            <a:spLocks noGrp="1"/>
          </p:cNvSpPr>
          <p:nvPr>
            <p:ph type="ftr" sz="quarter" idx="11"/>
          </p:nvPr>
        </p:nvSpPr>
        <p:spPr>
          <a:xfrm>
            <a:off x="3586586" y="6461455"/>
            <a:ext cx="5040560" cy="354977"/>
          </a:xfrm>
        </p:spPr>
        <p:txBody>
          <a:bodyPr/>
          <a:lstStyle/>
          <a:p>
            <a:r>
              <a:rPr lang="en-US" altLang="zh-CN" dirty="0"/>
              <a:t>The 2025 European Edition of the International Workshop on CEPC</a:t>
            </a:r>
            <a:endParaRPr lang="zh-CN" altLang="en-US" dirty="0"/>
          </a:p>
        </p:txBody>
      </p:sp>
      <p:sp>
        <p:nvSpPr>
          <p:cNvPr id="3" name="灯片编号占位符 2">
            <a:extLst>
              <a:ext uri="{FF2B5EF4-FFF2-40B4-BE49-F238E27FC236}">
                <a16:creationId xmlns:a16="http://schemas.microsoft.com/office/drawing/2014/main" xmlns="" id="{DF2F5A45-8B07-4B2D-95AD-1E8665359200}"/>
              </a:ext>
            </a:extLst>
          </p:cNvPr>
          <p:cNvSpPr>
            <a:spLocks noGrp="1"/>
          </p:cNvSpPr>
          <p:nvPr>
            <p:ph type="sldNum" sz="quarter" idx="12"/>
          </p:nvPr>
        </p:nvSpPr>
        <p:spPr/>
        <p:txBody>
          <a:bodyPr/>
          <a:lstStyle/>
          <a:p>
            <a:fld id="{F15E9139-A00B-4B2A-98A6-095DC08F1345}" type="slidenum">
              <a:rPr lang="zh-CN" altLang="en-US" smtClean="0"/>
              <a:pPr/>
              <a:t>6</a:t>
            </a:fld>
            <a:endParaRPr lang="zh-CN" altLang="en-US"/>
          </a:p>
        </p:txBody>
      </p:sp>
    </p:spTree>
    <p:extLst>
      <p:ext uri="{BB962C8B-B14F-4D97-AF65-F5344CB8AC3E}">
        <p14:creationId xmlns:p14="http://schemas.microsoft.com/office/powerpoint/2010/main" val="911898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r>
              <a:rPr lang="en-US" altLang="zh-SG" sz="3600" dirty="0">
                <a:solidFill>
                  <a:srgbClr val="C00000"/>
                </a:solidFill>
                <a:latin typeface="Arial" panose="020B0604020202020204" pitchFamily="34" charset="0"/>
                <a:ea typeface="+mj-ea"/>
                <a:cs typeface="Arial" panose="020B0604020202020204" pitchFamily="34" charset="0"/>
              </a:rPr>
              <a:t>Booster DA with error correction &amp; SR</a:t>
            </a:r>
            <a:endParaRPr lang="zh-SG" altLang="en-US" sz="3600" dirty="0">
              <a:solidFill>
                <a:srgbClr val="C00000"/>
              </a:solidFill>
              <a:latin typeface="Arial" panose="020B0604020202020204" pitchFamily="34" charset="0"/>
              <a:ea typeface="+mj-ea"/>
              <a:cs typeface="Arial" panose="020B0604020202020204" pitchFamily="34" charset="0"/>
            </a:endParaRPr>
          </a:p>
        </p:txBody>
      </p:sp>
      <p:pic>
        <p:nvPicPr>
          <p:cNvPr id="7" name="图片 6"/>
          <p:cNvPicPr>
            <a:picLocks noChangeAspect="1"/>
          </p:cNvPicPr>
          <p:nvPr/>
        </p:nvPicPr>
        <p:blipFill>
          <a:blip r:embed="rId2"/>
          <a:stretch>
            <a:fillRect/>
          </a:stretch>
        </p:blipFill>
        <p:spPr>
          <a:xfrm>
            <a:off x="659323" y="1352179"/>
            <a:ext cx="2887644" cy="2016310"/>
          </a:xfrm>
          <a:prstGeom prst="rect">
            <a:avLst/>
          </a:prstGeom>
        </p:spPr>
      </p:pic>
      <p:pic>
        <p:nvPicPr>
          <p:cNvPr id="8" name="图片 7"/>
          <p:cNvPicPr>
            <a:picLocks noChangeAspect="1"/>
          </p:cNvPicPr>
          <p:nvPr/>
        </p:nvPicPr>
        <p:blipFill>
          <a:blip r:embed="rId3"/>
          <a:stretch>
            <a:fillRect/>
          </a:stretch>
        </p:blipFill>
        <p:spPr>
          <a:xfrm>
            <a:off x="3650876" y="1342859"/>
            <a:ext cx="3291446" cy="2018903"/>
          </a:xfrm>
          <a:prstGeom prst="rect">
            <a:avLst/>
          </a:prstGeom>
        </p:spPr>
      </p:pic>
      <p:pic>
        <p:nvPicPr>
          <p:cNvPr id="9" name="图片 8"/>
          <p:cNvPicPr>
            <a:picLocks noChangeAspect="1"/>
          </p:cNvPicPr>
          <p:nvPr/>
        </p:nvPicPr>
        <p:blipFill>
          <a:blip r:embed="rId4"/>
          <a:stretch>
            <a:fillRect/>
          </a:stretch>
        </p:blipFill>
        <p:spPr>
          <a:xfrm>
            <a:off x="7024877" y="1304365"/>
            <a:ext cx="3371457" cy="2080584"/>
          </a:xfrm>
          <a:prstGeom prst="rect">
            <a:avLst/>
          </a:prstGeom>
        </p:spPr>
      </p:pic>
      <p:pic>
        <p:nvPicPr>
          <p:cNvPr id="10" name="图片 9"/>
          <p:cNvPicPr>
            <a:picLocks noChangeAspect="1"/>
          </p:cNvPicPr>
          <p:nvPr/>
        </p:nvPicPr>
        <p:blipFill>
          <a:blip r:embed="rId5"/>
          <a:stretch>
            <a:fillRect/>
          </a:stretch>
        </p:blipFill>
        <p:spPr>
          <a:xfrm>
            <a:off x="623413" y="3524871"/>
            <a:ext cx="3047634" cy="1818308"/>
          </a:xfrm>
          <a:prstGeom prst="rect">
            <a:avLst/>
          </a:prstGeom>
        </p:spPr>
      </p:pic>
      <p:pic>
        <p:nvPicPr>
          <p:cNvPr id="11" name="图片 10"/>
          <p:cNvPicPr>
            <a:picLocks noChangeAspect="1"/>
          </p:cNvPicPr>
          <p:nvPr/>
        </p:nvPicPr>
        <p:blipFill>
          <a:blip r:embed="rId6"/>
          <a:stretch>
            <a:fillRect/>
          </a:stretch>
        </p:blipFill>
        <p:spPr>
          <a:xfrm>
            <a:off x="3765176" y="3400087"/>
            <a:ext cx="3181882" cy="2004122"/>
          </a:xfrm>
          <a:prstGeom prst="rect">
            <a:avLst/>
          </a:prstGeom>
        </p:spPr>
      </p:pic>
      <p:pic>
        <p:nvPicPr>
          <p:cNvPr id="17" name="图片 16"/>
          <p:cNvPicPr>
            <a:picLocks noChangeAspect="1"/>
          </p:cNvPicPr>
          <p:nvPr/>
        </p:nvPicPr>
        <p:blipFill>
          <a:blip r:embed="rId7"/>
          <a:stretch>
            <a:fillRect/>
          </a:stretch>
        </p:blipFill>
        <p:spPr>
          <a:xfrm>
            <a:off x="6965577" y="3860179"/>
            <a:ext cx="4336294" cy="1969341"/>
          </a:xfrm>
          <a:prstGeom prst="rect">
            <a:avLst/>
          </a:prstGeom>
        </p:spPr>
      </p:pic>
      <p:sp>
        <p:nvSpPr>
          <p:cNvPr id="19" name="文本框 18"/>
          <p:cNvSpPr txBox="1"/>
          <p:nvPr/>
        </p:nvSpPr>
        <p:spPr>
          <a:xfrm>
            <a:off x="7068111" y="3493105"/>
            <a:ext cx="3938307" cy="2769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altLang="zh-SG" sz="1200" dirty="0">
                <a:effectLst/>
                <a:latin typeface="Times New Roman" panose="02020603050405020304" pitchFamily="18" charset="0"/>
                <a:ea typeface="等线" panose="02010600030101010101" pitchFamily="2" charset="-122"/>
              </a:rPr>
              <a:t>The definition of beam stay clear region at different energies</a:t>
            </a:r>
            <a:endParaRPr lang="zh-SG" altLang="en-US" sz="1200" dirty="0"/>
          </a:p>
        </p:txBody>
      </p:sp>
      <p:sp>
        <p:nvSpPr>
          <p:cNvPr id="20" name="内容占位符 1"/>
          <p:cNvSpPr>
            <a:spLocks noGrp="1"/>
          </p:cNvSpPr>
          <p:nvPr>
            <p:ph idx="1"/>
          </p:nvPr>
        </p:nvSpPr>
        <p:spPr>
          <a:xfrm>
            <a:off x="479376" y="5805264"/>
            <a:ext cx="6828031" cy="459410"/>
          </a:xfrm>
          <a:solidFill>
            <a:schemeClr val="accent6">
              <a:lumMod val="40000"/>
              <a:lumOff val="60000"/>
            </a:schemeClr>
          </a:solidFill>
          <a:ln>
            <a:solidFill>
              <a:srgbClr val="002060"/>
            </a:solidFill>
          </a:ln>
        </p:spPr>
        <p:txBody>
          <a:bodyPr>
            <a:noAutofit/>
          </a:bodyPr>
          <a:lstStyle/>
          <a:p>
            <a:pPr>
              <a:spcBef>
                <a:spcPts val="0"/>
              </a:spcBef>
              <a:spcAft>
                <a:spcPts val="600"/>
              </a:spcAft>
            </a:pPr>
            <a:r>
              <a:rPr lang="en-US" altLang="zh-CN" sz="1800" dirty="0"/>
              <a:t>TDR error setting meet the requirement of beam dynamics.</a:t>
            </a:r>
          </a:p>
        </p:txBody>
      </p:sp>
      <p:sp>
        <p:nvSpPr>
          <p:cNvPr id="21" name="文本框 20"/>
          <p:cNvSpPr txBox="1"/>
          <p:nvPr/>
        </p:nvSpPr>
        <p:spPr>
          <a:xfrm>
            <a:off x="1297640" y="1411941"/>
            <a:ext cx="934571" cy="338554"/>
          </a:xfrm>
          <a:prstGeom prst="rect">
            <a:avLst/>
          </a:prstGeom>
          <a:noFill/>
        </p:spPr>
        <p:txBody>
          <a:bodyPr wrap="square" rtlCol="0">
            <a:spAutoFit/>
          </a:bodyPr>
          <a:lstStyle/>
          <a:p>
            <a:r>
              <a:rPr lang="en-US" altLang="zh-SG" sz="1600" dirty="0"/>
              <a:t>30GeV</a:t>
            </a:r>
            <a:endParaRPr lang="zh-SG" altLang="en-US" sz="1600" dirty="0"/>
          </a:p>
        </p:txBody>
      </p:sp>
      <p:sp>
        <p:nvSpPr>
          <p:cNvPr id="22" name="文本框 21"/>
          <p:cNvSpPr txBox="1"/>
          <p:nvPr/>
        </p:nvSpPr>
        <p:spPr>
          <a:xfrm>
            <a:off x="4199963" y="1362635"/>
            <a:ext cx="934571" cy="338554"/>
          </a:xfrm>
          <a:prstGeom prst="rect">
            <a:avLst/>
          </a:prstGeom>
          <a:noFill/>
        </p:spPr>
        <p:txBody>
          <a:bodyPr wrap="square" rtlCol="0">
            <a:spAutoFit/>
          </a:bodyPr>
          <a:lstStyle/>
          <a:p>
            <a:r>
              <a:rPr lang="en-US" altLang="zh-SG" sz="1600" dirty="0"/>
              <a:t>45GeV</a:t>
            </a:r>
            <a:endParaRPr lang="zh-SG" altLang="en-US" sz="1600" dirty="0"/>
          </a:p>
        </p:txBody>
      </p:sp>
      <p:sp>
        <p:nvSpPr>
          <p:cNvPr id="23" name="文本框 22"/>
          <p:cNvSpPr txBox="1"/>
          <p:nvPr/>
        </p:nvSpPr>
        <p:spPr>
          <a:xfrm>
            <a:off x="7655858" y="1315571"/>
            <a:ext cx="934571" cy="338554"/>
          </a:xfrm>
          <a:prstGeom prst="rect">
            <a:avLst/>
          </a:prstGeom>
          <a:noFill/>
        </p:spPr>
        <p:txBody>
          <a:bodyPr wrap="square" rtlCol="0">
            <a:spAutoFit/>
          </a:bodyPr>
          <a:lstStyle/>
          <a:p>
            <a:r>
              <a:rPr lang="en-US" altLang="zh-SG" sz="1600" dirty="0"/>
              <a:t>80GeV</a:t>
            </a:r>
            <a:endParaRPr lang="zh-SG" altLang="en-US" sz="1600" dirty="0"/>
          </a:p>
        </p:txBody>
      </p:sp>
      <p:sp>
        <p:nvSpPr>
          <p:cNvPr id="24" name="文本框 23"/>
          <p:cNvSpPr txBox="1"/>
          <p:nvPr/>
        </p:nvSpPr>
        <p:spPr>
          <a:xfrm>
            <a:off x="1046628" y="3527612"/>
            <a:ext cx="934571" cy="338554"/>
          </a:xfrm>
          <a:prstGeom prst="rect">
            <a:avLst/>
          </a:prstGeom>
          <a:noFill/>
        </p:spPr>
        <p:txBody>
          <a:bodyPr wrap="square" rtlCol="0">
            <a:spAutoFit/>
          </a:bodyPr>
          <a:lstStyle/>
          <a:p>
            <a:r>
              <a:rPr lang="en-US" altLang="zh-SG" sz="1600" dirty="0"/>
              <a:t>120GeV</a:t>
            </a:r>
            <a:endParaRPr lang="zh-SG" altLang="en-US" sz="1600" dirty="0"/>
          </a:p>
        </p:txBody>
      </p:sp>
      <p:sp>
        <p:nvSpPr>
          <p:cNvPr id="25" name="文本框 24"/>
          <p:cNvSpPr txBox="1"/>
          <p:nvPr/>
        </p:nvSpPr>
        <p:spPr>
          <a:xfrm>
            <a:off x="4327710" y="3460375"/>
            <a:ext cx="934571" cy="338554"/>
          </a:xfrm>
          <a:prstGeom prst="rect">
            <a:avLst/>
          </a:prstGeom>
          <a:noFill/>
        </p:spPr>
        <p:txBody>
          <a:bodyPr wrap="square" rtlCol="0">
            <a:spAutoFit/>
          </a:bodyPr>
          <a:lstStyle/>
          <a:p>
            <a:r>
              <a:rPr lang="en-US" altLang="zh-SG" sz="1600" dirty="0"/>
              <a:t>180GeV</a:t>
            </a:r>
            <a:endParaRPr lang="zh-SG" altLang="en-US" sz="1600" dirty="0"/>
          </a:p>
        </p:txBody>
      </p:sp>
      <p:sp>
        <p:nvSpPr>
          <p:cNvPr id="26" name="文本框 25"/>
          <p:cNvSpPr txBox="1"/>
          <p:nvPr/>
        </p:nvSpPr>
        <p:spPr>
          <a:xfrm>
            <a:off x="7609856" y="5796986"/>
            <a:ext cx="3888239" cy="523220"/>
          </a:xfrm>
          <a:prstGeom prst="rect">
            <a:avLst/>
          </a:prstGeom>
          <a:noFill/>
        </p:spPr>
        <p:txBody>
          <a:bodyPr wrap="square">
            <a:spAutoFit/>
          </a:bodyPr>
          <a:lstStyle/>
          <a:p>
            <a:r>
              <a:rPr lang="en-US" altLang="zh-SG" sz="1400" dirty="0"/>
              <a:t>Ref:  D. Wang, et al., “Low emittance optics design for CEPC booster”, NIMA, 1062 (2024) 169159.</a:t>
            </a:r>
            <a:endParaRPr lang="zh-SG" altLang="en-US" sz="1400" dirty="0"/>
          </a:p>
        </p:txBody>
      </p:sp>
      <p:sp>
        <p:nvSpPr>
          <p:cNvPr id="27" name="文本框 26"/>
          <p:cNvSpPr txBox="1"/>
          <p:nvPr/>
        </p:nvSpPr>
        <p:spPr>
          <a:xfrm>
            <a:off x="10675062" y="1039289"/>
            <a:ext cx="158417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D. Wang, D. H. Ji</a:t>
            </a:r>
          </a:p>
        </p:txBody>
      </p:sp>
      <p:sp>
        <p:nvSpPr>
          <p:cNvPr id="2" name="页脚占位符 1">
            <a:extLst>
              <a:ext uri="{FF2B5EF4-FFF2-40B4-BE49-F238E27FC236}">
                <a16:creationId xmlns:a16="http://schemas.microsoft.com/office/drawing/2014/main" xmlns="" id="{74419EE9-6AFA-4608-9B11-85B68EAFD799}"/>
              </a:ext>
            </a:extLst>
          </p:cNvPr>
          <p:cNvSpPr>
            <a:spLocks noGrp="1"/>
          </p:cNvSpPr>
          <p:nvPr>
            <p:ph type="ftr" sz="quarter" idx="11"/>
          </p:nvPr>
        </p:nvSpPr>
        <p:spPr/>
        <p:txBody>
          <a:bodyPr/>
          <a:lstStyle/>
          <a:p>
            <a:r>
              <a:rPr lang="en-US" altLang="zh-CN"/>
              <a:t>The 2025 European Edition of the International Workshop on CEPC</a:t>
            </a:r>
            <a:endParaRPr lang="zh-CN" altLang="en-US" dirty="0"/>
          </a:p>
        </p:txBody>
      </p:sp>
      <p:sp>
        <p:nvSpPr>
          <p:cNvPr id="4" name="灯片编号占位符 3">
            <a:extLst>
              <a:ext uri="{FF2B5EF4-FFF2-40B4-BE49-F238E27FC236}">
                <a16:creationId xmlns:a16="http://schemas.microsoft.com/office/drawing/2014/main" xmlns="" id="{7088BACA-80D7-4B2E-8FA2-DD28FD447DD8}"/>
              </a:ext>
            </a:extLst>
          </p:cNvPr>
          <p:cNvSpPr>
            <a:spLocks noGrp="1"/>
          </p:cNvSpPr>
          <p:nvPr>
            <p:ph type="sldNum" sz="quarter" idx="12"/>
          </p:nvPr>
        </p:nvSpPr>
        <p:spPr/>
        <p:txBody>
          <a:bodyPr/>
          <a:lstStyle/>
          <a:p>
            <a:fld id="{F15E9139-A00B-4B2A-98A6-095DC08F1345}" type="slidenum">
              <a:rPr lang="zh-CN" altLang="en-US" smtClean="0"/>
              <a:pPr/>
              <a:t>7</a:t>
            </a:fld>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stretch>
            <a:fillRect/>
          </a:stretch>
        </p:blipFill>
        <p:spPr>
          <a:xfrm>
            <a:off x="1243320" y="1721412"/>
            <a:ext cx="3450169" cy="2154664"/>
          </a:xfrm>
          <a:prstGeom prst="rect">
            <a:avLst/>
          </a:prstGeom>
        </p:spPr>
      </p:pic>
      <p:pic>
        <p:nvPicPr>
          <p:cNvPr id="9" name="图片 8"/>
          <p:cNvPicPr>
            <a:picLocks noChangeAspect="1"/>
          </p:cNvPicPr>
          <p:nvPr/>
        </p:nvPicPr>
        <p:blipFill>
          <a:blip r:embed="rId4"/>
          <a:stretch>
            <a:fillRect/>
          </a:stretch>
        </p:blipFill>
        <p:spPr>
          <a:xfrm>
            <a:off x="1118330" y="4810194"/>
            <a:ext cx="4539109" cy="1608992"/>
          </a:xfrm>
          <a:prstGeom prst="rect">
            <a:avLst/>
          </a:prstGeom>
        </p:spPr>
      </p:pic>
      <p:sp>
        <p:nvSpPr>
          <p:cNvPr id="2" name="标题 1"/>
          <p:cNvSpPr>
            <a:spLocks noGrp="1"/>
          </p:cNvSpPr>
          <p:nvPr>
            <p:ph type="title"/>
          </p:nvPr>
        </p:nvSpPr>
        <p:spPr/>
        <p:txBody>
          <a:bodyPr/>
          <a:lstStyle/>
          <a:p>
            <a:pPr algn="ctr">
              <a:lnSpc>
                <a:spcPct val="90000"/>
              </a:lnSpc>
            </a:pPr>
            <a:r>
              <a:rPr lang="en-US" altLang="zh-CN" sz="4000" dirty="0">
                <a:solidFill>
                  <a:srgbClr val="C00000"/>
                </a:solidFill>
                <a:latin typeface="Arial" panose="020B0604020202020204" pitchFamily="34" charset="0"/>
                <a:ea typeface="+mj-ea"/>
                <a:cs typeface="Arial" panose="020B0604020202020204" pitchFamily="34" charset="0"/>
              </a:rPr>
              <a:t>Booster DA with Eddy current effect</a:t>
            </a:r>
            <a:endParaRPr lang="zh-CN" altLang="en-US" sz="4000" dirty="0">
              <a:solidFill>
                <a:srgbClr val="C00000"/>
              </a:solidFill>
              <a:latin typeface="Arial" panose="020B0604020202020204" pitchFamily="34" charset="0"/>
              <a:ea typeface="+mj-ea"/>
              <a:cs typeface="Arial" panose="020B0604020202020204" pitchFamily="34" charset="0"/>
            </a:endParaRPr>
          </a:p>
        </p:txBody>
      </p:sp>
      <p:sp>
        <p:nvSpPr>
          <p:cNvPr id="12" name="页脚占位符 11"/>
          <p:cNvSpPr>
            <a:spLocks noGrp="1"/>
          </p:cNvSpPr>
          <p:nvPr>
            <p:ph type="ftr" sz="quarter" idx="11"/>
          </p:nvPr>
        </p:nvSpPr>
        <p:spPr/>
        <p:txBody>
          <a:bodyPr/>
          <a:lstStyle/>
          <a:p>
            <a:r>
              <a:rPr lang="en-US"/>
              <a:t>The 2025 European Edition of the International Workshop on CEPC</a:t>
            </a:r>
            <a:endParaRPr lang="en-US" dirty="0"/>
          </a:p>
        </p:txBody>
      </p:sp>
      <p:graphicFrame>
        <p:nvGraphicFramePr>
          <p:cNvPr id="3" name="对象 2"/>
          <p:cNvGraphicFramePr>
            <a:graphicFrameLocks noChangeAspect="1"/>
          </p:cNvGraphicFramePr>
          <p:nvPr/>
        </p:nvGraphicFramePr>
        <p:xfrm>
          <a:off x="2723463" y="3132696"/>
          <a:ext cx="1495599" cy="331283"/>
        </p:xfrm>
        <a:graphic>
          <a:graphicData uri="http://schemas.openxmlformats.org/presentationml/2006/ole">
            <mc:AlternateContent xmlns:mc="http://schemas.openxmlformats.org/markup-compatibility/2006">
              <mc:Choice xmlns:v="urn:schemas-microsoft-com:vml" Requires="v">
                <p:oleObj spid="_x0000_s1184" name="Equation" r:id="rId5" imgW="2133600" imgH="393700" progId="Equation.DSMT4">
                  <p:embed/>
                </p:oleObj>
              </mc:Choice>
              <mc:Fallback>
                <p:oleObj name="Equation" r:id="rId5" imgW="2133600" imgH="393700" progId="Equation.DSMT4">
                  <p:embed/>
                  <p:pic>
                    <p:nvPicPr>
                      <p:cNvPr id="3" name="对象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3463" y="3132696"/>
                        <a:ext cx="1495599" cy="331283"/>
                      </a:xfrm>
                      <a:prstGeom prst="rect">
                        <a:avLst/>
                      </a:prstGeom>
                      <a:noFill/>
                      <a:ln>
                        <a:noFill/>
                      </a:ln>
                    </p:spPr>
                  </p:pic>
                </p:oleObj>
              </mc:Fallback>
            </mc:AlternateContent>
          </a:graphicData>
        </a:graphic>
      </p:graphicFrame>
      <p:sp>
        <p:nvSpPr>
          <p:cNvPr id="6" name="矩形 5"/>
          <p:cNvSpPr/>
          <p:nvPr/>
        </p:nvSpPr>
        <p:spPr>
          <a:xfrm>
            <a:off x="2366259" y="5079028"/>
            <a:ext cx="1955985" cy="307777"/>
          </a:xfrm>
          <a:prstGeom prst="rect">
            <a:avLst/>
          </a:prstGeom>
        </p:spPr>
        <p:txBody>
          <a:bodyPr wrap="none">
            <a:spAutoFit/>
          </a:bodyPr>
          <a:lstStyle/>
          <a:p>
            <a:pPr lvl="0"/>
            <a:r>
              <a:rPr lang="en-US" altLang="zh-CN" sz="1400" dirty="0">
                <a:solidFill>
                  <a:srgbClr val="FF3399"/>
                </a:solidFill>
                <a:latin typeface="Times New Roman" panose="02020603050405020304" pitchFamily="18" charset="0"/>
                <a:cs typeface="Times New Roman" panose="02020603050405020304" pitchFamily="18" charset="0"/>
              </a:rPr>
              <a:t>Max K2=0.000029 (m</a:t>
            </a:r>
            <a:r>
              <a:rPr lang="en-US" altLang="zh-CN" sz="1400" baseline="30000" dirty="0">
                <a:solidFill>
                  <a:srgbClr val="FF3399"/>
                </a:solidFill>
                <a:latin typeface="Times New Roman" panose="02020603050405020304" pitchFamily="18" charset="0"/>
                <a:cs typeface="Times New Roman" panose="02020603050405020304" pitchFamily="18" charset="0"/>
              </a:rPr>
              <a:t>-3</a:t>
            </a:r>
            <a:r>
              <a:rPr lang="en-US" altLang="zh-CN" sz="1400" dirty="0">
                <a:solidFill>
                  <a:srgbClr val="FF3399"/>
                </a:solidFill>
                <a:latin typeface="Times New Roman" panose="02020603050405020304" pitchFamily="18" charset="0"/>
                <a:cs typeface="Times New Roman" panose="02020603050405020304" pitchFamily="18" charset="0"/>
              </a:rPr>
              <a:t>)</a:t>
            </a:r>
          </a:p>
        </p:txBody>
      </p:sp>
      <p:sp>
        <p:nvSpPr>
          <p:cNvPr id="4" name="矩形 3"/>
          <p:cNvSpPr/>
          <p:nvPr/>
        </p:nvSpPr>
        <p:spPr>
          <a:xfrm>
            <a:off x="957201" y="1095702"/>
            <a:ext cx="4639202" cy="646331"/>
          </a:xfrm>
          <a:prstGeom prst="rect">
            <a:avLst/>
          </a:prstGeom>
        </p:spPr>
        <p:txBody>
          <a:bodyPr wrap="square">
            <a:spAutoFit/>
          </a:bodyPr>
          <a:lstStyle/>
          <a:p>
            <a:pPr marL="285750" indent="-28575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Dedicated ramping curve to control the maximum K2. </a:t>
            </a:r>
            <a:endParaRPr lang="zh-CN" altLang="en-US" dirty="0">
              <a:latin typeface="Times New Roman" panose="02020603050405020304" pitchFamily="18" charset="0"/>
              <a:cs typeface="Times New Roman" panose="02020603050405020304" pitchFamily="18" charset="0"/>
            </a:endParaRPr>
          </a:p>
        </p:txBody>
      </p:sp>
      <p:sp>
        <p:nvSpPr>
          <p:cNvPr id="10" name="矩形 9"/>
          <p:cNvSpPr/>
          <p:nvPr/>
        </p:nvSpPr>
        <p:spPr>
          <a:xfrm>
            <a:off x="968230" y="4340134"/>
            <a:ext cx="2937727" cy="369332"/>
          </a:xfrm>
          <a:prstGeom prst="rect">
            <a:avLst/>
          </a:prstGeom>
        </p:spPr>
        <p:txBody>
          <a:bodyPr wrap="none">
            <a:spAutoFit/>
          </a:bodyPr>
          <a:lstStyle/>
          <a:p>
            <a:pPr marL="285750" indent="-285750">
              <a:spcBef>
                <a:spcPts val="600"/>
              </a:spcBef>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K2 reaches max at 45GeV.</a:t>
            </a:r>
          </a:p>
        </p:txBody>
      </p:sp>
      <p:sp>
        <p:nvSpPr>
          <p:cNvPr id="11"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矩形 16"/>
          <p:cNvSpPr/>
          <p:nvPr/>
        </p:nvSpPr>
        <p:spPr>
          <a:xfrm>
            <a:off x="6023992" y="2060848"/>
            <a:ext cx="5077681" cy="368300"/>
          </a:xfrm>
          <a:prstGeom prst="rect">
            <a:avLst/>
          </a:prstGeom>
        </p:spPr>
        <p:txBody>
          <a:bodyPr wrap="square">
            <a:spAutoFit/>
          </a:bodyPr>
          <a:lstStyle/>
          <a:p>
            <a:pPr marL="285750" indent="-28575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Dynamic chromaticity is not corrected.</a:t>
            </a:r>
            <a:endParaRPr lang="zh-CN" altLang="en-US"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5973203" y="1200453"/>
            <a:ext cx="4236501"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Al beam pipe (round shape)</a:t>
            </a:r>
          </a:p>
        </p:txBody>
      </p:sp>
      <p:sp>
        <p:nvSpPr>
          <p:cNvPr id="16" name="矩形 15"/>
          <p:cNvSpPr/>
          <p:nvPr/>
        </p:nvSpPr>
        <p:spPr>
          <a:xfrm>
            <a:off x="6312024" y="1556792"/>
            <a:ext cx="3536546"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 inner diameter: 56mm, thickness: 2mm</a:t>
            </a:r>
          </a:p>
        </p:txBody>
      </p:sp>
      <p:sp>
        <p:nvSpPr>
          <p:cNvPr id="21" name="矩形 20"/>
          <p:cNvSpPr/>
          <p:nvPr/>
        </p:nvSpPr>
        <p:spPr>
          <a:xfrm>
            <a:off x="975619" y="3829814"/>
            <a:ext cx="3982822" cy="369332"/>
          </a:xfrm>
          <a:prstGeom prst="rect">
            <a:avLst/>
          </a:prstGeom>
        </p:spPr>
        <p:txBody>
          <a:bodyPr wrap="non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Analytical estimation for eddy effect*</a:t>
            </a:r>
          </a:p>
        </p:txBody>
      </p:sp>
      <p:sp>
        <p:nvSpPr>
          <p:cNvPr id="22" name="文本框 21"/>
          <p:cNvSpPr txBox="1"/>
          <p:nvPr/>
        </p:nvSpPr>
        <p:spPr>
          <a:xfrm>
            <a:off x="5942215" y="6011052"/>
            <a:ext cx="5387724" cy="430887"/>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*Yuan Chen et al., Analytical expression development for eddy ﬁeld and the beam dynamics eﬀect on the CEPC booster, IJMPA, Vol. 36, No. 22 (2021) 2142010</a:t>
            </a:r>
          </a:p>
        </p:txBody>
      </p:sp>
      <p:sp>
        <p:nvSpPr>
          <p:cNvPr id="20" name="文本框 19"/>
          <p:cNvSpPr txBox="1"/>
          <p:nvPr/>
        </p:nvSpPr>
        <p:spPr>
          <a:xfrm>
            <a:off x="10056440" y="980728"/>
            <a:ext cx="2276132" cy="523220"/>
          </a:xfrm>
          <a:prstGeom prst="rect">
            <a:avLst/>
          </a:prstGeom>
          <a:noFill/>
        </p:spPr>
        <p:txBody>
          <a:bodyPr wrap="square" rtlCol="0">
            <a:spAutoFit/>
          </a:bodyPr>
          <a:lstStyle/>
          <a:p>
            <a:r>
              <a:rPr lang="en-US" sz="1400" dirty="0"/>
              <a:t>Dou Wang, </a:t>
            </a:r>
            <a:r>
              <a:rPr lang="en-US" sz="1400" dirty="0" err="1"/>
              <a:t>Yuemei</a:t>
            </a:r>
            <a:r>
              <a:rPr lang="en-US" sz="1400" dirty="0"/>
              <a:t> Peng, </a:t>
            </a:r>
            <a:r>
              <a:rPr lang="en-US" sz="1400" dirty="0" err="1"/>
              <a:t>Daheng</a:t>
            </a:r>
            <a:r>
              <a:rPr lang="en-US" sz="1400" dirty="0"/>
              <a:t> Ji</a:t>
            </a:r>
          </a:p>
        </p:txBody>
      </p:sp>
      <p:sp>
        <p:nvSpPr>
          <p:cNvPr id="5" name="文本框 4"/>
          <p:cNvSpPr txBox="1"/>
          <p:nvPr/>
        </p:nvSpPr>
        <p:spPr>
          <a:xfrm>
            <a:off x="5986474" y="2932754"/>
            <a:ext cx="5913120" cy="368300"/>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Tracking DA at 45 GeV with SR, error, and eddy current</a:t>
            </a:r>
            <a:r>
              <a:rPr lang="en-US" altLang="zh-CN" dirty="0"/>
              <a:t> </a:t>
            </a:r>
            <a:endParaRPr lang="zh-CN" altLang="en-US" dirty="0"/>
          </a:p>
        </p:txBody>
      </p:sp>
      <p:pic>
        <p:nvPicPr>
          <p:cNvPr id="8" name="图片 7">
            <a:extLst>
              <a:ext uri="{FF2B5EF4-FFF2-40B4-BE49-F238E27FC236}">
                <a16:creationId xmlns:a16="http://schemas.microsoft.com/office/drawing/2014/main" xmlns="" id="{05FD1FD5-191D-4D18-A861-D598B8B77521}"/>
              </a:ext>
            </a:extLst>
          </p:cNvPr>
          <p:cNvPicPr>
            <a:picLocks noChangeAspect="1"/>
          </p:cNvPicPr>
          <p:nvPr/>
        </p:nvPicPr>
        <p:blipFill>
          <a:blip r:embed="rId7"/>
          <a:stretch>
            <a:fillRect/>
          </a:stretch>
        </p:blipFill>
        <p:spPr>
          <a:xfrm>
            <a:off x="6437281" y="3443950"/>
            <a:ext cx="4017452" cy="2459309"/>
          </a:xfrm>
          <a:prstGeom prst="rect">
            <a:avLst/>
          </a:prstGeom>
        </p:spPr>
      </p:pic>
      <p:sp>
        <p:nvSpPr>
          <p:cNvPr id="23" name="矩形 22">
            <a:extLst>
              <a:ext uri="{FF2B5EF4-FFF2-40B4-BE49-F238E27FC236}">
                <a16:creationId xmlns:a16="http://schemas.microsoft.com/office/drawing/2014/main" xmlns="" id="{E5768F54-DA9A-4BB9-9E93-DF525DA58DDF}"/>
              </a:ext>
            </a:extLst>
          </p:cNvPr>
          <p:cNvSpPr/>
          <p:nvPr/>
        </p:nvSpPr>
        <p:spPr>
          <a:xfrm>
            <a:off x="6384032" y="2420888"/>
            <a:ext cx="1806905"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Show the worst case </a:t>
            </a:r>
          </a:p>
        </p:txBody>
      </p:sp>
      <p:sp>
        <p:nvSpPr>
          <p:cNvPr id="13" name="灯片编号占位符 12">
            <a:extLst>
              <a:ext uri="{FF2B5EF4-FFF2-40B4-BE49-F238E27FC236}">
                <a16:creationId xmlns:a16="http://schemas.microsoft.com/office/drawing/2014/main" xmlns="" id="{A0D28714-5793-4853-B26E-8C7A790CF984}"/>
              </a:ext>
            </a:extLst>
          </p:cNvPr>
          <p:cNvSpPr>
            <a:spLocks noGrp="1"/>
          </p:cNvSpPr>
          <p:nvPr>
            <p:ph type="sldNum" sz="quarter" idx="12"/>
          </p:nvPr>
        </p:nvSpPr>
        <p:spPr/>
        <p:txBody>
          <a:bodyPr/>
          <a:lstStyle/>
          <a:p>
            <a:fld id="{F15E9139-A00B-4B2A-98A6-095DC08F1345}" type="slidenum">
              <a:rPr lang="zh-CN" altLang="en-US" smtClean="0"/>
              <a:pPr/>
              <a:t>8</a:t>
            </a:fld>
            <a:endParaRPr lang="zh-CN" altLang="en-US"/>
          </a:p>
        </p:txBody>
      </p:sp>
    </p:spTree>
    <p:extLst>
      <p:ext uri="{BB962C8B-B14F-4D97-AF65-F5344CB8AC3E}">
        <p14:creationId xmlns:p14="http://schemas.microsoft.com/office/powerpoint/2010/main" val="182993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4">
            <a:extLst>
              <a:ext uri="{FF2B5EF4-FFF2-40B4-BE49-F238E27FC236}">
                <a16:creationId xmlns:a16="http://schemas.microsoft.com/office/drawing/2014/main" xmlns="" id="{CAB5D794-233F-484B-BCE5-1012E79BD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920" y="2924944"/>
            <a:ext cx="2386730" cy="1790048"/>
          </a:xfrm>
          <a:prstGeom prst="rect">
            <a:avLst/>
          </a:prstGeom>
        </p:spPr>
      </p:pic>
      <p:pic>
        <p:nvPicPr>
          <p:cNvPr id="13" name="图片 12">
            <a:extLst>
              <a:ext uri="{FF2B5EF4-FFF2-40B4-BE49-F238E27FC236}">
                <a16:creationId xmlns:a16="http://schemas.microsoft.com/office/drawing/2014/main" xmlns="" id="{DC17E83A-EB6E-4197-8BE0-1454387071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2344" y="1196752"/>
            <a:ext cx="2113040" cy="1584176"/>
          </a:xfrm>
          <a:prstGeom prst="rect">
            <a:avLst/>
          </a:prstGeom>
        </p:spPr>
      </p:pic>
      <p:sp>
        <p:nvSpPr>
          <p:cNvPr id="2" name="内容占位符 1">
            <a:extLst>
              <a:ext uri="{FF2B5EF4-FFF2-40B4-BE49-F238E27FC236}">
                <a16:creationId xmlns:a16="http://schemas.microsoft.com/office/drawing/2014/main" xmlns="" id="{A5F9E90F-91A3-4890-8C42-E73092E9A54D}"/>
              </a:ext>
            </a:extLst>
          </p:cNvPr>
          <p:cNvSpPr>
            <a:spLocks noGrp="1"/>
          </p:cNvSpPr>
          <p:nvPr>
            <p:ph idx="1"/>
          </p:nvPr>
        </p:nvSpPr>
        <p:spPr/>
        <p:txBody>
          <a:bodyPr>
            <a:normAutofit/>
          </a:bodyPr>
          <a:lstStyle/>
          <a:p>
            <a:pPr algn="just">
              <a:lnSpc>
                <a:spcPct val="100000"/>
              </a:lnSpc>
              <a:spcAft>
                <a:spcPts val="0"/>
              </a:spcAft>
            </a:pPr>
            <a:r>
              <a:rPr lang="en-US" altLang="zh-CN" sz="1800" dirty="0">
                <a:latin typeface="Times New Roman" panose="02020603050405020304" pitchFamily="18" charset="0"/>
                <a:cs typeface="Times New Roman" panose="02020603050405020304" pitchFamily="18" charset="0"/>
              </a:rPr>
              <a:t>Orbit Correction + Horizontal dispersion </a:t>
            </a:r>
          </a:p>
          <a:p>
            <a:pPr marL="540000" lvl="1" indent="-360000" algn="just">
              <a:spcBef>
                <a:spcPts val="0"/>
              </a:spcBef>
              <a:buFont typeface="Wingdings" panose="05000000000000000000" pitchFamily="2" charset="2"/>
              <a:buChar char="ü"/>
            </a:pPr>
            <a:r>
              <a:rPr lang="en-US" altLang="zh-CN" sz="1400" dirty="0">
                <a:latin typeface="Times New Roman" panose="02020603050405020304" pitchFamily="18" charset="0"/>
                <a:cs typeface="Times New Roman" panose="02020603050405020304" pitchFamily="18" charset="0"/>
              </a:rPr>
              <a:t>Response Matrix</a:t>
            </a:r>
          </a:p>
          <a:p>
            <a:pPr marL="540000" lvl="1" indent="-360000" algn="just">
              <a:spcBef>
                <a:spcPts val="0"/>
              </a:spcBef>
              <a:buFont typeface="Wingdings" panose="05000000000000000000" pitchFamily="2" charset="2"/>
              <a:buChar char="ü"/>
            </a:pPr>
            <a:r>
              <a:rPr lang="en-US" altLang="zh-CN" sz="1400" dirty="0">
                <a:latin typeface="Times New Roman" panose="02020603050405020304" pitchFamily="18" charset="0"/>
                <a:cs typeface="Times New Roman" panose="02020603050405020304" pitchFamily="18" charset="0"/>
              </a:rPr>
              <a:t>2-level iteration</a:t>
            </a:r>
            <a:r>
              <a:rPr lang="zh-CN" altLang="en-US" sz="1400" dirty="0">
                <a:latin typeface="Times New Roman" panose="02020603050405020304" pitchFamily="18" charset="0"/>
                <a:cs typeface="Times New Roman" panose="02020603050405020304" pitchFamily="18" charset="0"/>
              </a:rPr>
              <a:t>：</a:t>
            </a:r>
          </a:p>
          <a:p>
            <a:pPr marL="940050" lvl="2" indent="-360000" algn="just">
              <a:spcBef>
                <a:spcPts val="0"/>
              </a:spcBef>
            </a:pPr>
            <a:r>
              <a:rPr lang="en-US" altLang="zh-CN" sz="1400" dirty="0">
                <a:latin typeface="Times New Roman" panose="02020603050405020304" pitchFamily="18" charset="0"/>
                <a:cs typeface="Times New Roman" panose="02020603050405020304" pitchFamily="18" charset="0"/>
              </a:rPr>
              <a:t>1st Loop: 20%~100% Corrector</a:t>
            </a:r>
          </a:p>
          <a:p>
            <a:pPr marL="940050" lvl="2" indent="-360000" algn="just">
              <a:spcBef>
                <a:spcPts val="0"/>
              </a:spcBef>
            </a:pPr>
            <a:r>
              <a:rPr lang="en-US" altLang="zh-CN" sz="1400" dirty="0">
                <a:latin typeface="Times New Roman" panose="02020603050405020304" pitchFamily="18" charset="0"/>
                <a:cs typeface="Times New Roman" panose="02020603050405020304" pitchFamily="18" charset="0"/>
              </a:rPr>
              <a:t>2nd Loop</a:t>
            </a:r>
            <a:r>
              <a:rPr lang="zh-CN" altLang="en-US" sz="1400"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30%~80% Singular Value</a:t>
            </a:r>
          </a:p>
          <a:p>
            <a:pPr marL="540000" lvl="1" indent="-360000" algn="just">
              <a:spcBef>
                <a:spcPts val="0"/>
              </a:spcBef>
              <a:buFont typeface="Wingdings" panose="05000000000000000000" pitchFamily="2" charset="2"/>
              <a:buChar char="ü"/>
            </a:pPr>
            <a:r>
              <a:rPr lang="en-US" altLang="zh-CN" sz="1400" dirty="0">
                <a:latin typeface="Times New Roman" panose="02020603050405020304" pitchFamily="18" charset="0"/>
                <a:cs typeface="Times New Roman" panose="02020603050405020304" pitchFamily="18" charset="0"/>
              </a:rPr>
              <a:t>Dispersion correction </a:t>
            </a:r>
          </a:p>
          <a:p>
            <a:pPr marL="540000" lvl="1" indent="-360000" algn="just">
              <a:spcBef>
                <a:spcPts val="0"/>
              </a:spcBef>
              <a:buFont typeface="Wingdings" panose="05000000000000000000" pitchFamily="2" charset="2"/>
              <a:buChar char="ü"/>
            </a:pPr>
            <a:r>
              <a:rPr lang="en-US" altLang="zh-CN" sz="1400" dirty="0">
                <a:latin typeface="Times New Roman" panose="02020603050405020304" pitchFamily="18" charset="0"/>
                <a:cs typeface="Times New Roman" panose="02020603050405020304" pitchFamily="18" charset="0"/>
              </a:rPr>
              <a:t>Energy adjustment by corrector</a:t>
            </a:r>
          </a:p>
          <a:p>
            <a:pPr marL="540000" lvl="1" indent="-360000" algn="just">
              <a:spcBef>
                <a:spcPts val="0"/>
              </a:spcBef>
              <a:buFont typeface="Wingdings" panose="05000000000000000000" pitchFamily="2" charset="2"/>
              <a:buChar char="ü"/>
            </a:pPr>
            <a:r>
              <a:rPr lang="en-US" altLang="zh-CN" sz="1400" dirty="0">
                <a:latin typeface="Times New Roman" panose="02020603050405020304" pitchFamily="18" charset="0"/>
                <a:cs typeface="Times New Roman" panose="02020603050405020304" pitchFamily="18" charset="0"/>
              </a:rPr>
              <a:t>80um RMS in both plan</a:t>
            </a:r>
            <a:endParaRPr lang="en-US" altLang="zh-CN" sz="1800" dirty="0">
              <a:latin typeface="Times New Roman" panose="02020603050405020304" pitchFamily="18" charset="0"/>
              <a:cs typeface="Times New Roman" panose="02020603050405020304" pitchFamily="18" charset="0"/>
            </a:endParaRPr>
          </a:p>
          <a:p>
            <a:pPr algn="just">
              <a:lnSpc>
                <a:spcPct val="100000"/>
              </a:lnSpc>
              <a:spcAft>
                <a:spcPts val="0"/>
              </a:spcAft>
            </a:pPr>
            <a:r>
              <a:rPr lang="en-US" altLang="zh-CN" sz="1800" dirty="0">
                <a:latin typeface="Times New Roman" panose="02020603050405020304" pitchFamily="18" charset="0"/>
                <a:cs typeface="Times New Roman" panose="02020603050405020304" pitchFamily="18" charset="0"/>
              </a:rPr>
              <a:t>Optics correction</a:t>
            </a:r>
          </a:p>
          <a:p>
            <a:pPr marL="540000" lvl="1" indent="-360000" algn="just">
              <a:spcBef>
                <a:spcPts val="0"/>
              </a:spcBef>
              <a:buFont typeface="Wingdings" panose="05000000000000000000" pitchFamily="2" charset="2"/>
              <a:buChar char="ü"/>
            </a:pPr>
            <a:r>
              <a:rPr lang="en-US" altLang="zh-CN" sz="1400" dirty="0">
                <a:latin typeface="Times New Roman" panose="02020603050405020304" pitchFamily="18" charset="0"/>
                <a:cs typeface="Times New Roman" panose="02020603050405020304" pitchFamily="18" charset="0"/>
              </a:rPr>
              <a:t>RM + LOCO</a:t>
            </a:r>
          </a:p>
          <a:p>
            <a:pPr marL="540000" lvl="1" indent="-360000" algn="just">
              <a:spcBef>
                <a:spcPts val="0"/>
              </a:spcBef>
              <a:buFont typeface="Wingdings" panose="05000000000000000000" pitchFamily="2" charset="2"/>
              <a:buChar char="ü"/>
            </a:pPr>
            <a:r>
              <a:rPr lang="en-US" altLang="zh-CN" sz="1400" dirty="0">
                <a:latin typeface="Times New Roman" panose="02020603050405020304" pitchFamily="18" charset="0"/>
                <a:cs typeface="Times New Roman" panose="02020603050405020304" pitchFamily="18" charset="0"/>
              </a:rPr>
              <a:t>Based on 30GeV simulation</a:t>
            </a:r>
          </a:p>
          <a:p>
            <a:pPr marL="540000" lvl="1" indent="-360000" algn="just">
              <a:spcBef>
                <a:spcPts val="0"/>
              </a:spcBef>
              <a:buFont typeface="Wingdings" panose="05000000000000000000" pitchFamily="2" charset="2"/>
              <a:buChar char="ü"/>
            </a:pPr>
            <a:r>
              <a:rPr lang="en-US" altLang="zh-CN" sz="1400" dirty="0">
                <a:latin typeface="Times New Roman" panose="02020603050405020304" pitchFamily="18" charset="0"/>
                <a:cs typeface="Times New Roman" panose="02020603050405020304" pitchFamily="18" charset="0"/>
              </a:rPr>
              <a:t>All quadrupole independent</a:t>
            </a:r>
          </a:p>
          <a:p>
            <a:pPr marL="540000" lvl="1" indent="-360000" algn="just">
              <a:spcBef>
                <a:spcPts val="0"/>
              </a:spcBef>
              <a:buFont typeface="Wingdings" panose="05000000000000000000" pitchFamily="2" charset="2"/>
              <a:buChar char="ü"/>
            </a:pPr>
            <a:r>
              <a:rPr lang="en-US" altLang="zh-CN" sz="1400" dirty="0">
                <a:latin typeface="Times New Roman" panose="02020603050405020304" pitchFamily="18" charset="0"/>
                <a:cs typeface="Times New Roman" panose="02020603050405020304" pitchFamily="18" charset="0"/>
              </a:rPr>
              <a:t>Dispersion correction included</a:t>
            </a:r>
          </a:p>
          <a:p>
            <a:pPr>
              <a:lnSpc>
                <a:spcPct val="100000"/>
              </a:lnSpc>
              <a:spcAft>
                <a:spcPts val="0"/>
              </a:spcAft>
            </a:pPr>
            <a:r>
              <a:rPr lang="en-US" altLang="zh-CN" sz="1800" dirty="0">
                <a:latin typeface="Times New Roman" panose="02020603050405020304" pitchFamily="18" charset="0"/>
                <a:cs typeface="Times New Roman" panose="02020603050405020304" pitchFamily="18" charset="0"/>
              </a:rPr>
              <a:t>Coupling and vertical dispersion correction</a:t>
            </a:r>
          </a:p>
          <a:p>
            <a:pPr marL="540000" lvl="1" indent="-360000" algn="just">
              <a:lnSpc>
                <a:spcPct val="120000"/>
              </a:lnSpc>
              <a:spcBef>
                <a:spcPts val="0"/>
              </a:spcBef>
              <a:buFont typeface="Wingdings" panose="05000000000000000000" pitchFamily="2" charset="2"/>
              <a:buChar char="ü"/>
            </a:pPr>
            <a:r>
              <a:rPr lang="en-US" altLang="zh-CN" sz="1400" dirty="0">
                <a:latin typeface="Times New Roman" panose="02020603050405020304" pitchFamily="18" charset="0"/>
                <a:cs typeface="Times New Roman" panose="02020603050405020304" pitchFamily="18" charset="0"/>
              </a:rPr>
              <a:t>Mainly used for the simulation</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of beam polarization. (Z. </a:t>
            </a:r>
            <a:r>
              <a:rPr lang="en-US" altLang="zh-CN" sz="1400" dirty="0" err="1">
                <a:latin typeface="Times New Roman" panose="02020603050405020304" pitchFamily="18" charset="0"/>
                <a:cs typeface="Times New Roman" panose="02020603050405020304" pitchFamily="18" charset="0"/>
              </a:rPr>
              <a:t>Duan</a:t>
            </a:r>
            <a:r>
              <a:rPr lang="en-US" altLang="zh-CN" sz="1400" dirty="0">
                <a:latin typeface="Times New Roman" panose="02020603050405020304" pitchFamily="18" charset="0"/>
                <a:cs typeface="Times New Roman" panose="02020603050405020304" pitchFamily="18" charset="0"/>
              </a:rPr>
              <a:t>)</a:t>
            </a:r>
          </a:p>
          <a:p>
            <a:pPr marL="540000" lvl="1" indent="-360000" algn="just">
              <a:lnSpc>
                <a:spcPct val="120000"/>
              </a:lnSpc>
              <a:spcBef>
                <a:spcPts val="0"/>
              </a:spcBef>
              <a:buFont typeface="Wingdings" panose="05000000000000000000" pitchFamily="2" charset="2"/>
              <a:buChar char="ü"/>
            </a:pPr>
            <a:r>
              <a:rPr lang="en-US" altLang="zh-CN" sz="1400" dirty="0">
                <a:latin typeface="Times New Roman" panose="02020603050405020304" pitchFamily="18" charset="0"/>
                <a:cs typeface="Times New Roman" panose="02020603050405020304" pitchFamily="18" charset="0"/>
              </a:rPr>
              <a:t>Skew quadrupole magnets are arranged in both the dispersion free section and the arc section to correct coupling and vertical dispersion independently. </a:t>
            </a:r>
          </a:p>
          <a:p>
            <a:pPr marL="540000" lvl="1" indent="-360000" algn="just">
              <a:lnSpc>
                <a:spcPct val="120000"/>
              </a:lnSpc>
              <a:spcBef>
                <a:spcPts val="0"/>
              </a:spcBef>
              <a:buFont typeface="Wingdings" panose="05000000000000000000" pitchFamily="2" charset="2"/>
              <a:buChar char="ü"/>
            </a:pPr>
            <a:r>
              <a:rPr lang="en-US" altLang="zh-CN" sz="1400" dirty="0">
                <a:latin typeface="Times New Roman" panose="02020603050405020304" pitchFamily="18" charset="0"/>
                <a:cs typeface="Times New Roman" panose="02020603050405020304" pitchFamily="18" charset="0"/>
              </a:rPr>
              <a:t>the coupling control target being better than 0.5%</a:t>
            </a:r>
            <a:endParaRPr lang="en-US" altLang="zh-CN" sz="1800" dirty="0">
              <a:latin typeface="Times New Roman" panose="02020603050405020304" pitchFamily="18" charset="0"/>
              <a:cs typeface="Times New Roman" panose="02020603050405020304" pitchFamily="18" charset="0"/>
            </a:endParaRPr>
          </a:p>
        </p:txBody>
      </p:sp>
      <p:sp>
        <p:nvSpPr>
          <p:cNvPr id="3" name="标题 2">
            <a:extLst>
              <a:ext uri="{FF2B5EF4-FFF2-40B4-BE49-F238E27FC236}">
                <a16:creationId xmlns:a16="http://schemas.microsoft.com/office/drawing/2014/main" xmlns="" id="{B4D81E23-8DDB-44C8-BC96-F978144CF95C}"/>
              </a:ext>
            </a:extLst>
          </p:cNvPr>
          <p:cNvSpPr>
            <a:spLocks noGrp="1"/>
          </p:cNvSpPr>
          <p:nvPr>
            <p:ph type="title"/>
          </p:nvPr>
        </p:nvSpPr>
        <p:spPr>
          <a:xfrm>
            <a:off x="407368" y="188640"/>
            <a:ext cx="10763325" cy="725470"/>
          </a:xfrm>
        </p:spPr>
        <p:txBody>
          <a:bodyPr/>
          <a:lstStyle/>
          <a:p>
            <a:pPr algn="ctr"/>
            <a:r>
              <a:rPr lang="en-US" altLang="zh-CN" sz="4000" dirty="0">
                <a:solidFill>
                  <a:srgbClr val="C00000"/>
                </a:solidFill>
                <a:latin typeface="Arial" panose="020B0604020202020204" pitchFamily="34" charset="0"/>
                <a:ea typeface="+mj-ea"/>
                <a:cs typeface="Arial" panose="020B0604020202020204" pitchFamily="34" charset="0"/>
              </a:rPr>
              <a:t>Error study for polarization scheme in EDR</a:t>
            </a:r>
            <a:endParaRPr lang="zh-CN" altLang="en-US" sz="4000" dirty="0">
              <a:solidFill>
                <a:srgbClr val="C00000"/>
              </a:solidFill>
              <a:latin typeface="Arial" panose="020B0604020202020204" pitchFamily="34" charset="0"/>
              <a:ea typeface="+mj-ea"/>
              <a:cs typeface="Arial" panose="020B0604020202020204" pitchFamily="34" charset="0"/>
            </a:endParaRPr>
          </a:p>
        </p:txBody>
      </p:sp>
      <p:pic>
        <p:nvPicPr>
          <p:cNvPr id="7" name="图片 6">
            <a:extLst>
              <a:ext uri="{FF2B5EF4-FFF2-40B4-BE49-F238E27FC236}">
                <a16:creationId xmlns:a16="http://schemas.microsoft.com/office/drawing/2014/main" xmlns="" id="{21A4C1C1-31AF-4B3C-8C2D-206C351FD7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1864" y="1124744"/>
            <a:ext cx="2304256" cy="1728192"/>
          </a:xfrm>
          <a:prstGeom prst="rect">
            <a:avLst/>
          </a:prstGeom>
        </p:spPr>
      </p:pic>
      <p:graphicFrame>
        <p:nvGraphicFramePr>
          <p:cNvPr id="8" name="表格 7">
            <a:extLst>
              <a:ext uri="{FF2B5EF4-FFF2-40B4-BE49-F238E27FC236}">
                <a16:creationId xmlns:a16="http://schemas.microsoft.com/office/drawing/2014/main" xmlns="" id="{C754171F-B7DC-4AA8-A9F1-AEBE9970270F}"/>
              </a:ext>
            </a:extLst>
          </p:cNvPr>
          <p:cNvGraphicFramePr>
            <a:graphicFrameLocks noGrp="1"/>
          </p:cNvGraphicFramePr>
          <p:nvPr/>
        </p:nvGraphicFramePr>
        <p:xfrm>
          <a:off x="6888088" y="5229200"/>
          <a:ext cx="3528392" cy="1097280"/>
        </p:xfrm>
        <a:graphic>
          <a:graphicData uri="http://schemas.openxmlformats.org/drawingml/2006/table">
            <a:tbl>
              <a:tblPr firstRow="1" firstCol="1" bandRow="1">
                <a:tableStyleId>{5C22544A-7EE6-4342-B048-85BDC9FD1C3A}</a:tableStyleId>
              </a:tblPr>
              <a:tblGrid>
                <a:gridCol w="1650382">
                  <a:extLst>
                    <a:ext uri="{9D8B030D-6E8A-4147-A177-3AD203B41FA5}">
                      <a16:colId xmlns:a16="http://schemas.microsoft.com/office/drawing/2014/main" xmlns="" val="599025186"/>
                    </a:ext>
                  </a:extLst>
                </a:gridCol>
                <a:gridCol w="939005">
                  <a:extLst>
                    <a:ext uri="{9D8B030D-6E8A-4147-A177-3AD203B41FA5}">
                      <a16:colId xmlns:a16="http://schemas.microsoft.com/office/drawing/2014/main" xmlns="" val="855026174"/>
                    </a:ext>
                  </a:extLst>
                </a:gridCol>
                <a:gridCol w="939005">
                  <a:extLst>
                    <a:ext uri="{9D8B030D-6E8A-4147-A177-3AD203B41FA5}">
                      <a16:colId xmlns:a16="http://schemas.microsoft.com/office/drawing/2014/main" xmlns="" val="1618515917"/>
                    </a:ext>
                  </a:extLst>
                </a:gridCol>
              </a:tblGrid>
              <a:tr h="273833">
                <a:tc>
                  <a:txBody>
                    <a:bodyPr/>
                    <a:lstStyle/>
                    <a:p>
                      <a:pPr marL="0" algn="l" defTabSz="914400" rtl="0" eaLnBrk="1" latinLnBrk="0" hangingPunct="1"/>
                      <a:r>
                        <a:rPr lang="en-US" altLang="zh-CN" sz="1200" kern="1200" dirty="0"/>
                        <a:t>RMS@30GeV</a:t>
                      </a:r>
                      <a:endParaRPr lang="zh-CN" altLang="en-US" sz="1200" b="1" kern="1200" dirty="0">
                        <a:solidFill>
                          <a:schemeClr val="dk1"/>
                        </a:solidFill>
                        <a:latin typeface="+mn-lt"/>
                        <a:ea typeface="+mn-ea"/>
                        <a:cs typeface="+mn-cs"/>
                      </a:endParaRPr>
                    </a:p>
                  </a:txBody>
                  <a:tcPr/>
                </a:tc>
                <a:tc>
                  <a:txBody>
                    <a:bodyPr/>
                    <a:lstStyle/>
                    <a:p>
                      <a:pPr marL="0" algn="l" defTabSz="914400" rtl="0" eaLnBrk="1" latinLnBrk="0" hangingPunct="1"/>
                      <a:r>
                        <a:rPr lang="en-US" altLang="zh-CN" sz="1200" kern="1200" dirty="0"/>
                        <a:t>X</a:t>
                      </a:r>
                      <a:endParaRPr lang="zh-CN" altLang="en-US" sz="1200" b="1" kern="1200" dirty="0">
                        <a:solidFill>
                          <a:schemeClr val="dk1"/>
                        </a:solidFill>
                        <a:latin typeface="+mn-lt"/>
                        <a:ea typeface="+mn-ea"/>
                        <a:cs typeface="+mn-cs"/>
                      </a:endParaRPr>
                    </a:p>
                  </a:txBody>
                  <a:tcPr/>
                </a:tc>
                <a:tc>
                  <a:txBody>
                    <a:bodyPr/>
                    <a:lstStyle/>
                    <a:p>
                      <a:pPr marL="0" algn="l" defTabSz="914400" rtl="0" eaLnBrk="1" latinLnBrk="0" hangingPunct="1"/>
                      <a:r>
                        <a:rPr lang="en-US" altLang="zh-CN" sz="1200" b="1" kern="1200" dirty="0">
                          <a:solidFill>
                            <a:schemeClr val="lt1"/>
                          </a:solidFill>
                          <a:latin typeface="+mn-lt"/>
                          <a:ea typeface="+mn-ea"/>
                          <a:cs typeface="+mn-cs"/>
                        </a:rPr>
                        <a:t>Y</a:t>
                      </a:r>
                      <a:endParaRPr lang="zh-CN" altLang="en-US" sz="1200" b="1" kern="1200" dirty="0">
                        <a:solidFill>
                          <a:schemeClr val="lt1"/>
                        </a:solidFill>
                        <a:latin typeface="+mn-lt"/>
                        <a:ea typeface="+mn-ea"/>
                        <a:cs typeface="+mn-cs"/>
                      </a:endParaRPr>
                    </a:p>
                  </a:txBody>
                  <a:tcPr/>
                </a:tc>
                <a:extLst>
                  <a:ext uri="{0D108BD9-81ED-4DB2-BD59-A6C34878D82A}">
                    <a16:rowId xmlns:a16="http://schemas.microsoft.com/office/drawing/2014/main" xmlns="" val="2105966341"/>
                  </a:ext>
                </a:extLst>
              </a:tr>
              <a:tr h="273833">
                <a:tc>
                  <a:txBody>
                    <a:bodyPr/>
                    <a:lstStyle/>
                    <a:p>
                      <a:pPr marL="0" algn="l" defTabSz="914400" rtl="0" eaLnBrk="1" latinLnBrk="0" hangingPunct="1"/>
                      <a:r>
                        <a:rPr lang="en-US" altLang="zh-CN" sz="1200" kern="1200" dirty="0"/>
                        <a:t>Orbit (mm)</a:t>
                      </a:r>
                      <a:endParaRPr lang="zh-CN" altLang="en-US" sz="1200" b="1" kern="1200" dirty="0">
                        <a:solidFill>
                          <a:schemeClr val="dk1"/>
                        </a:solidFill>
                        <a:latin typeface="+mn-lt"/>
                        <a:ea typeface="+mn-ea"/>
                        <a:cs typeface="+mn-cs"/>
                      </a:endParaRPr>
                    </a:p>
                  </a:txBody>
                  <a:tcPr/>
                </a:tc>
                <a:tc>
                  <a:txBody>
                    <a:bodyPr/>
                    <a:lstStyle/>
                    <a:p>
                      <a:pPr marL="0" algn="l" defTabSz="914400" rtl="0" eaLnBrk="1" latinLnBrk="0" hangingPunct="1"/>
                      <a:r>
                        <a:rPr lang="en-US" altLang="zh-CN" sz="1200" b="1" kern="1200" dirty="0"/>
                        <a:t>0.080</a:t>
                      </a:r>
                      <a:endParaRPr lang="zh-CN" altLang="en-US" sz="1200" b="1" kern="1200" dirty="0">
                        <a:solidFill>
                          <a:schemeClr val="dk1"/>
                        </a:solidFill>
                        <a:latin typeface="+mn-lt"/>
                        <a:ea typeface="+mn-ea"/>
                        <a:cs typeface="+mn-cs"/>
                      </a:endParaRPr>
                    </a:p>
                  </a:txBody>
                  <a:tcPr/>
                </a:tc>
                <a:tc>
                  <a:txBody>
                    <a:bodyPr/>
                    <a:lstStyle/>
                    <a:p>
                      <a:pPr marL="0" algn="l" defTabSz="914400" rtl="0" eaLnBrk="1" latinLnBrk="0" hangingPunct="1"/>
                      <a:r>
                        <a:rPr lang="en-US" altLang="zh-CN" sz="1200" b="1" kern="1200" dirty="0">
                          <a:solidFill>
                            <a:schemeClr val="dk1"/>
                          </a:solidFill>
                          <a:latin typeface="+mn-lt"/>
                          <a:ea typeface="+mn-ea"/>
                          <a:cs typeface="+mn-cs"/>
                        </a:rPr>
                        <a:t>0.080</a:t>
                      </a:r>
                      <a:endParaRPr lang="zh-CN" altLang="en-US" sz="1200" b="1" kern="1200" dirty="0">
                        <a:solidFill>
                          <a:schemeClr val="dk1"/>
                        </a:solidFill>
                        <a:latin typeface="+mn-lt"/>
                        <a:ea typeface="+mn-ea"/>
                        <a:cs typeface="+mn-cs"/>
                      </a:endParaRPr>
                    </a:p>
                  </a:txBody>
                  <a:tcPr/>
                </a:tc>
                <a:extLst>
                  <a:ext uri="{0D108BD9-81ED-4DB2-BD59-A6C34878D82A}">
                    <a16:rowId xmlns:a16="http://schemas.microsoft.com/office/drawing/2014/main" xmlns="" val="3420679435"/>
                  </a:ext>
                </a:extLst>
              </a:tr>
              <a:tr h="273833">
                <a:tc>
                  <a:txBody>
                    <a:bodyPr/>
                    <a:lstStyle/>
                    <a:p>
                      <a:pPr marL="0" algn="l" defTabSz="914400" rtl="0" eaLnBrk="1" latinLnBrk="0" hangingPunct="1"/>
                      <a:r>
                        <a:rPr lang="en-US" altLang="zh-CN" sz="1200" kern="1200" dirty="0"/>
                        <a:t>Beta Beating(%)</a:t>
                      </a:r>
                      <a:endParaRPr lang="zh-CN" altLang="en-US" sz="1200" b="1" kern="1200" dirty="0">
                        <a:solidFill>
                          <a:schemeClr val="dk1"/>
                        </a:solidFill>
                        <a:latin typeface="+mn-lt"/>
                        <a:ea typeface="+mn-ea"/>
                        <a:cs typeface="+mn-cs"/>
                      </a:endParaRPr>
                    </a:p>
                  </a:txBody>
                  <a:tcPr/>
                </a:tc>
                <a:tc>
                  <a:txBody>
                    <a:bodyPr/>
                    <a:lstStyle/>
                    <a:p>
                      <a:pPr marL="0" algn="l" defTabSz="914400" rtl="0" eaLnBrk="1" latinLnBrk="0" hangingPunct="1"/>
                      <a:r>
                        <a:rPr lang="en-US" altLang="zh-CN" sz="1200" b="1" kern="1200" dirty="0"/>
                        <a:t>0.8</a:t>
                      </a:r>
                      <a:endParaRPr lang="zh-CN" altLang="en-US" sz="1200" b="1" kern="1200" dirty="0">
                        <a:solidFill>
                          <a:schemeClr val="dk1"/>
                        </a:solidFill>
                        <a:latin typeface="+mn-lt"/>
                        <a:ea typeface="+mn-ea"/>
                        <a:cs typeface="+mn-cs"/>
                      </a:endParaRPr>
                    </a:p>
                  </a:txBody>
                  <a:tcPr/>
                </a:tc>
                <a:tc>
                  <a:txBody>
                    <a:bodyPr/>
                    <a:lstStyle/>
                    <a:p>
                      <a:pPr marL="0" algn="l" defTabSz="914400" rtl="0" eaLnBrk="1" latinLnBrk="0" hangingPunct="1"/>
                      <a:r>
                        <a:rPr lang="en-US" altLang="zh-CN" sz="1200" b="1" kern="1200" dirty="0">
                          <a:solidFill>
                            <a:schemeClr val="dk1"/>
                          </a:solidFill>
                          <a:latin typeface="+mn-lt"/>
                          <a:ea typeface="+mn-ea"/>
                          <a:cs typeface="+mn-cs"/>
                        </a:rPr>
                        <a:t>0.38</a:t>
                      </a:r>
                      <a:endParaRPr lang="zh-CN" altLang="en-US" sz="1200" b="1" kern="1200" dirty="0">
                        <a:solidFill>
                          <a:schemeClr val="dk1"/>
                        </a:solidFill>
                        <a:latin typeface="+mn-lt"/>
                        <a:ea typeface="+mn-ea"/>
                        <a:cs typeface="+mn-cs"/>
                      </a:endParaRPr>
                    </a:p>
                  </a:txBody>
                  <a:tcPr/>
                </a:tc>
                <a:extLst>
                  <a:ext uri="{0D108BD9-81ED-4DB2-BD59-A6C34878D82A}">
                    <a16:rowId xmlns:a16="http://schemas.microsoft.com/office/drawing/2014/main" xmlns="" val="3277873969"/>
                  </a:ext>
                </a:extLst>
              </a:tr>
              <a:tr h="2738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t>Δ Dispersion(mm)</a:t>
                      </a:r>
                      <a:endParaRPr lang="zh-CN" altLang="en-US" sz="1200" b="1" kern="1200" dirty="0">
                        <a:solidFill>
                          <a:schemeClr val="dk1"/>
                        </a:solidFill>
                        <a:latin typeface="+mn-lt"/>
                        <a:ea typeface="+mn-ea"/>
                        <a:cs typeface="+mn-cs"/>
                      </a:endParaRPr>
                    </a:p>
                  </a:txBody>
                  <a:tcPr/>
                </a:tc>
                <a:tc>
                  <a:txBody>
                    <a:bodyPr/>
                    <a:lstStyle/>
                    <a:p>
                      <a:pPr marL="0" algn="l" defTabSz="914400" rtl="0" eaLnBrk="1" latinLnBrk="0" hangingPunct="1"/>
                      <a:r>
                        <a:rPr lang="en-US" altLang="zh-CN" sz="1200" b="1" kern="1200" dirty="0"/>
                        <a:t>2.7</a:t>
                      </a:r>
                      <a:endParaRPr lang="zh-CN" altLang="en-US" sz="1200" b="1" kern="1200" dirty="0">
                        <a:solidFill>
                          <a:schemeClr val="dk1"/>
                        </a:solidFill>
                        <a:latin typeface="+mn-lt"/>
                        <a:ea typeface="+mn-ea"/>
                        <a:cs typeface="+mn-cs"/>
                      </a:endParaRPr>
                    </a:p>
                  </a:txBody>
                  <a:tcPr/>
                </a:tc>
                <a:tc>
                  <a:txBody>
                    <a:bodyPr/>
                    <a:lstStyle/>
                    <a:p>
                      <a:pPr marL="0" algn="l" defTabSz="914400" rtl="0" eaLnBrk="1" latinLnBrk="0" hangingPunct="1"/>
                      <a:r>
                        <a:rPr lang="en-US" altLang="zh-CN" sz="1200" b="1" kern="1200" dirty="0">
                          <a:solidFill>
                            <a:schemeClr val="dk1"/>
                          </a:solidFill>
                          <a:latin typeface="+mn-lt"/>
                          <a:ea typeface="+mn-ea"/>
                          <a:cs typeface="+mn-cs"/>
                        </a:rPr>
                        <a:t>3.5</a:t>
                      </a:r>
                      <a:endParaRPr lang="zh-CN" altLang="en-US" sz="1200" b="1" kern="1200" dirty="0">
                        <a:solidFill>
                          <a:schemeClr val="dk1"/>
                        </a:solidFill>
                        <a:latin typeface="+mn-lt"/>
                        <a:ea typeface="+mn-ea"/>
                        <a:cs typeface="+mn-cs"/>
                      </a:endParaRPr>
                    </a:p>
                  </a:txBody>
                  <a:tcPr/>
                </a:tc>
                <a:extLst>
                  <a:ext uri="{0D108BD9-81ED-4DB2-BD59-A6C34878D82A}">
                    <a16:rowId xmlns:a16="http://schemas.microsoft.com/office/drawing/2014/main" xmlns="" val="1281548521"/>
                  </a:ext>
                </a:extLst>
              </a:tr>
            </a:tbl>
          </a:graphicData>
        </a:graphic>
      </p:graphicFrame>
      <p:sp>
        <p:nvSpPr>
          <p:cNvPr id="9" name="文本框 8">
            <a:extLst>
              <a:ext uri="{FF2B5EF4-FFF2-40B4-BE49-F238E27FC236}">
                <a16:creationId xmlns:a16="http://schemas.microsoft.com/office/drawing/2014/main" xmlns="" id="{843B0993-B1BA-4D34-B6C0-F291D627ED77}"/>
              </a:ext>
            </a:extLst>
          </p:cNvPr>
          <p:cNvSpPr txBox="1"/>
          <p:nvPr/>
        </p:nvSpPr>
        <p:spPr>
          <a:xfrm>
            <a:off x="1199456" y="5661248"/>
            <a:ext cx="5232290" cy="951543"/>
          </a:xfrm>
          <a:prstGeom prst="rect">
            <a:avLst/>
          </a:prstGeom>
          <a:noFill/>
        </p:spPr>
        <p:txBody>
          <a:bodyPr wrap="square" rtlCol="0">
            <a:spAutoFit/>
          </a:bodyPr>
          <a:lstStyle/>
          <a:p>
            <a:pPr lvl="1">
              <a:lnSpc>
                <a:spcPts val="2300"/>
              </a:lnSpc>
            </a:pPr>
            <a:r>
              <a:rPr lang="en-US" altLang="zh-CN" sz="1600" dirty="0">
                <a:latin typeface="Times New Roman" panose="02020603050405020304" pitchFamily="18" charset="0"/>
                <a:cs typeface="Times New Roman" panose="02020603050405020304" pitchFamily="18" charset="0"/>
              </a:rPr>
              <a:t>#BPM~2400</a:t>
            </a:r>
          </a:p>
          <a:p>
            <a:pPr lvl="1">
              <a:lnSpc>
                <a:spcPts val="2300"/>
              </a:lnSpc>
            </a:pPr>
            <a:r>
              <a:rPr lang="en-US" altLang="zh-CN" sz="1600" dirty="0">
                <a:solidFill>
                  <a:prstClr val="black"/>
                </a:solidFill>
                <a:latin typeface="Times New Roman" panose="02020603050405020304" pitchFamily="18" charset="0"/>
                <a:cs typeface="Times New Roman" panose="02020603050405020304" pitchFamily="18" charset="0"/>
              </a:rPr>
              <a:t>#Corrector~1200</a:t>
            </a:r>
          </a:p>
          <a:p>
            <a:pPr marL="285750" indent="-285750">
              <a:lnSpc>
                <a:spcPts val="2300"/>
              </a:lnSpc>
              <a:buFont typeface="Arial" panose="020B0604020202020204" pitchFamily="34" charset="0"/>
              <a:buChar char="•"/>
            </a:pPr>
            <a:endParaRPr lang="en-US" sz="1600" dirty="0">
              <a:solidFill>
                <a:prstClr val="black"/>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xmlns="" id="{E6B0E50F-AB38-42E9-9341-FC95299A6E9D}"/>
              </a:ext>
            </a:extLst>
          </p:cNvPr>
          <p:cNvSpPr txBox="1"/>
          <p:nvPr/>
        </p:nvSpPr>
        <p:spPr>
          <a:xfrm>
            <a:off x="10992544" y="980728"/>
            <a:ext cx="1080120" cy="338554"/>
          </a:xfrm>
          <a:prstGeom prst="rect">
            <a:avLst/>
          </a:prstGeom>
          <a:noFill/>
        </p:spPr>
        <p:txBody>
          <a:bodyPr wrap="square" rtlCol="0">
            <a:spAutoFit/>
          </a:bodyPr>
          <a:lstStyle/>
          <a:p>
            <a:r>
              <a:rPr lang="en-US" altLang="zh-SG" sz="1600" dirty="0" err="1"/>
              <a:t>Daheng</a:t>
            </a:r>
            <a:r>
              <a:rPr lang="en-US" altLang="zh-SG" sz="1600" dirty="0"/>
              <a:t> Ji</a:t>
            </a:r>
            <a:endParaRPr lang="zh-SG" altLang="en-US" sz="1600" dirty="0"/>
          </a:p>
        </p:txBody>
      </p:sp>
      <p:pic>
        <p:nvPicPr>
          <p:cNvPr id="11" name="内容占位符 4">
            <a:extLst>
              <a:ext uri="{FF2B5EF4-FFF2-40B4-BE49-F238E27FC236}">
                <a16:creationId xmlns:a16="http://schemas.microsoft.com/office/drawing/2014/main" xmlns="" id="{C276DF89-421E-4E2D-A4E7-AFC519F47F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2104" y="1196752"/>
            <a:ext cx="2208245" cy="1656184"/>
          </a:xfrm>
          <a:prstGeom prst="rect">
            <a:avLst/>
          </a:prstGeom>
        </p:spPr>
      </p:pic>
      <p:pic>
        <p:nvPicPr>
          <p:cNvPr id="12" name="图片 11">
            <a:extLst>
              <a:ext uri="{FF2B5EF4-FFF2-40B4-BE49-F238E27FC236}">
                <a16:creationId xmlns:a16="http://schemas.microsoft.com/office/drawing/2014/main" xmlns="" id="{018DEB47-89F2-42B0-A5D9-C3D2EA261F3B}"/>
              </a:ext>
            </a:extLst>
          </p:cNvPr>
          <p:cNvPicPr>
            <a:picLocks noChangeAspect="1"/>
          </p:cNvPicPr>
          <p:nvPr/>
        </p:nvPicPr>
        <p:blipFill>
          <a:blip r:embed="rId6"/>
          <a:stretch>
            <a:fillRect/>
          </a:stretch>
        </p:blipFill>
        <p:spPr>
          <a:xfrm>
            <a:off x="7680176" y="3068960"/>
            <a:ext cx="2089556" cy="1566283"/>
          </a:xfrm>
          <a:prstGeom prst="rect">
            <a:avLst/>
          </a:prstGeom>
        </p:spPr>
      </p:pic>
      <p:pic>
        <p:nvPicPr>
          <p:cNvPr id="14" name="内容占位符 4">
            <a:extLst>
              <a:ext uri="{FF2B5EF4-FFF2-40B4-BE49-F238E27FC236}">
                <a16:creationId xmlns:a16="http://schemas.microsoft.com/office/drawing/2014/main" xmlns="" id="{9D44B4D8-2C05-4BE0-BCD7-460A682233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4392" y="3068960"/>
            <a:ext cx="2064962" cy="1548131"/>
          </a:xfrm>
          <a:prstGeom prst="rect">
            <a:avLst/>
          </a:prstGeom>
        </p:spPr>
      </p:pic>
      <p:sp>
        <p:nvSpPr>
          <p:cNvPr id="4" name="页脚占位符 3">
            <a:extLst>
              <a:ext uri="{FF2B5EF4-FFF2-40B4-BE49-F238E27FC236}">
                <a16:creationId xmlns:a16="http://schemas.microsoft.com/office/drawing/2014/main" xmlns="" id="{CD4A7BA8-4244-40A7-909C-3900CBAB3D03}"/>
              </a:ext>
            </a:extLst>
          </p:cNvPr>
          <p:cNvSpPr>
            <a:spLocks noGrp="1"/>
          </p:cNvSpPr>
          <p:nvPr>
            <p:ph type="ftr" sz="quarter" idx="11"/>
          </p:nvPr>
        </p:nvSpPr>
        <p:spPr/>
        <p:txBody>
          <a:bodyPr/>
          <a:lstStyle/>
          <a:p>
            <a:r>
              <a:rPr lang="en-US" altLang="zh-CN" dirty="0"/>
              <a:t>The 2025 European Edition of the International Workshop on CEPC</a:t>
            </a:r>
            <a:endParaRPr lang="zh-CN" altLang="en-US" dirty="0"/>
          </a:p>
        </p:txBody>
      </p:sp>
      <p:sp>
        <p:nvSpPr>
          <p:cNvPr id="15" name="灯片编号占位符 14">
            <a:extLst>
              <a:ext uri="{FF2B5EF4-FFF2-40B4-BE49-F238E27FC236}">
                <a16:creationId xmlns:a16="http://schemas.microsoft.com/office/drawing/2014/main" xmlns="" id="{A1D105FA-1269-44A0-883A-83287FBA680A}"/>
              </a:ext>
            </a:extLst>
          </p:cNvPr>
          <p:cNvSpPr>
            <a:spLocks noGrp="1"/>
          </p:cNvSpPr>
          <p:nvPr>
            <p:ph type="sldNum" sz="quarter" idx="12"/>
          </p:nvPr>
        </p:nvSpPr>
        <p:spPr/>
        <p:txBody>
          <a:bodyPr/>
          <a:lstStyle/>
          <a:p>
            <a:fld id="{F15E9139-A00B-4B2A-98A6-095DC08F1345}" type="slidenum">
              <a:rPr lang="zh-CN" altLang="en-US" smtClean="0"/>
              <a:pPr/>
              <a:t>9</a:t>
            </a:fld>
            <a:endParaRPr lang="zh-CN" altLang="en-US"/>
          </a:p>
        </p:txBody>
      </p:sp>
    </p:spTree>
    <p:extLst>
      <p:ext uri="{BB962C8B-B14F-4D97-AF65-F5344CB8AC3E}">
        <p14:creationId xmlns:p14="http://schemas.microsoft.com/office/powerpoint/2010/main" val="17563882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395*109"/>
  <p:tag name="TABLE_ENDDRAG_RECT" val="554*203*395*10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49465</TotalTime>
  <Words>4519</Words>
  <Application>Microsoft Office PowerPoint</Application>
  <PresentationFormat>宽屏</PresentationFormat>
  <Paragraphs>949</Paragraphs>
  <Slides>39</Slides>
  <Notes>6</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39</vt:i4>
      </vt:variant>
    </vt:vector>
  </HeadingPairs>
  <TitlesOfParts>
    <vt:vector size="52" baseType="lpstr">
      <vt:lpstr>等线</vt:lpstr>
      <vt:lpstr>黑体</vt:lpstr>
      <vt:lpstr>宋体</vt:lpstr>
      <vt:lpstr>微软雅黑</vt:lpstr>
      <vt:lpstr>Arial</vt:lpstr>
      <vt:lpstr>Arial Black</vt:lpstr>
      <vt:lpstr>Calibri</vt:lpstr>
      <vt:lpstr>Cambria Math</vt:lpstr>
      <vt:lpstr>Symbol</vt:lpstr>
      <vt:lpstr>Times New Roman</vt:lpstr>
      <vt:lpstr>Wingdings</vt:lpstr>
      <vt:lpstr>Office 主题</vt:lpstr>
      <vt:lpstr>Equation</vt:lpstr>
      <vt:lpstr>PowerPoint 演示文稿</vt:lpstr>
      <vt:lpstr>Content</vt:lpstr>
      <vt:lpstr>PowerPoint 演示文稿</vt:lpstr>
      <vt:lpstr>Booster TDR parameters</vt:lpstr>
      <vt:lpstr>Booster TDR optics</vt:lpstr>
      <vt:lpstr>PowerPoint 演示文稿</vt:lpstr>
      <vt:lpstr>Booster DA with error correction &amp; SR</vt:lpstr>
      <vt:lpstr>Booster DA with Eddy current effect</vt:lpstr>
      <vt:lpstr>Error study for polarization scheme in EDR</vt:lpstr>
      <vt:lpstr>PowerPoint 演示文稿</vt:lpstr>
      <vt:lpstr>Booster dipole mass production preparation in EDR</vt:lpstr>
      <vt:lpstr>Alignment scheme for the combined dipole in EDR</vt:lpstr>
      <vt:lpstr>Dipole (D+S) error tolerance study in EDR</vt:lpstr>
      <vt:lpstr>Booster DA results@30GeV</vt:lpstr>
      <vt:lpstr>Emittance growth @120GeV</vt:lpstr>
      <vt:lpstr>Comparison between requirements and achievement</vt:lpstr>
      <vt:lpstr>Booster ramping &amp; injection scheme</vt:lpstr>
      <vt:lpstr>RF ramping curve</vt:lpstr>
      <vt:lpstr>RF beam loading effect @ 30 GeV </vt:lpstr>
      <vt:lpstr>Transient Beam Loading during the on-axis Injection @ H</vt:lpstr>
      <vt:lpstr>Beam Loading Study Plan in EDR</vt:lpstr>
      <vt:lpstr>Progress of polarization study in EDR</vt:lpstr>
      <vt:lpstr>Content</vt:lpstr>
      <vt:lpstr>DR parameters in TDR</vt:lpstr>
      <vt:lpstr>PowerPoint 演示文稿</vt:lpstr>
      <vt:lpstr>Alternative design for the DR with polarization</vt:lpstr>
      <vt:lpstr>Positron damping/polarizing ring</vt:lpstr>
      <vt:lpstr>PowerPoint 演示文稿</vt:lpstr>
      <vt:lpstr>Design status of the multi-function ring</vt:lpstr>
      <vt:lpstr>Parameters of the multi-function ring</vt:lpstr>
      <vt:lpstr>Content</vt:lpstr>
      <vt:lpstr>CEPC frequency choice</vt:lpstr>
      <vt:lpstr>Bunch structure in Booster</vt:lpstr>
      <vt:lpstr>Bunch structure in Collider</vt:lpstr>
      <vt:lpstr>TDR Bunch Structures and Circumference</vt:lpstr>
      <vt:lpstr>Circumference finetuning and detector performance improvement</vt:lpstr>
      <vt:lpstr>Key milestones in EDR phase</vt:lpstr>
      <vt:lpstr>Summary</vt:lpstr>
      <vt:lpstr>Thanks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Dou</cp:lastModifiedBy>
  <cp:revision>2367</cp:revision>
  <cp:lastPrinted>2022-11-06T05:19:21Z</cp:lastPrinted>
  <dcterms:created xsi:type="dcterms:W3CDTF">2012-09-04T11:33:36Z</dcterms:created>
  <dcterms:modified xsi:type="dcterms:W3CDTF">2025-06-16T05:12:41Z</dcterms:modified>
</cp:coreProperties>
</file>