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1094" r:id="rId3"/>
    <p:sldId id="1111" r:id="rId4"/>
    <p:sldId id="1112" r:id="rId5"/>
    <p:sldId id="1117" r:id="rId6"/>
    <p:sldId id="1118" r:id="rId7"/>
    <p:sldId id="1119" r:id="rId8"/>
    <p:sldId id="1120" r:id="rId9"/>
    <p:sldId id="1121" r:id="rId10"/>
    <p:sldId id="1122" r:id="rId11"/>
    <p:sldId id="1124" r:id="rId12"/>
    <p:sldId id="1125" r:id="rId13"/>
    <p:sldId id="1123" r:id="rId14"/>
    <p:sldId id="1126" r:id="rId15"/>
    <p:sldId id="1128" r:id="rId16"/>
    <p:sldId id="1102" r:id="rId17"/>
    <p:sldId id="1131" r:id="rId18"/>
    <p:sldId id="1132" r:id="rId19"/>
    <p:sldId id="1129" r:id="rId20"/>
    <p:sldId id="113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99F01-1A85-4F1F-AD3E-3BE727927404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9D117-91D0-4E69-975B-8AC6FFF639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1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83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9CF827-6F8C-49CD-81B0-BFC59FD6E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823F09-D4CE-4C8E-8B1C-8F1451638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BDE27-0873-4D7D-A446-20258813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35E8-597B-4325-AF3C-06ED8C68EDB3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2E17B-2AAB-4B78-9460-C48D6431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81C679-8528-49BA-855D-5FF06FC7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0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0EB1D-4E5F-4AA8-9FF7-0C3281A4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AE9660-538D-4F51-BAC3-63E2DE17B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5BB7AA-45CA-4314-879E-3FC2535D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FE6E-B6AD-4023-84EB-73A01938AB12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BE35F-CB98-4A16-8847-79B6213A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3D5625-7A40-409E-8983-2B29690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4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5AF321-0984-4305-905D-91E773D36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231FDF-164D-4209-9C3D-F4FFB1B5A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2E933-AC3D-457C-8146-73013B6B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1E82-14D2-4455-B614-73F39F56E7D5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06C15D-0D33-46C4-95C8-4DAF95F3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633213-01B6-4CB9-83D3-BE330538D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5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E9F1E2-2A1B-4056-BAA7-FF77B34F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167235-0494-4642-B81A-311EA151A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344BE-3C8F-48AF-A991-6748EA02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5125-594C-4270-A82C-CFAAA8188310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90C797-7DCE-49F1-B7C6-CF73E7EB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0657ED-47D9-4FC2-838E-1CEF3084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92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81403-CE0F-4228-85E5-124E84B2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603BCE-ABD4-4890-8C34-3E9420DC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00AA8D-7B8D-4283-8605-154B6D98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1317-0E4A-4C9B-ABDE-BD2A2E7CE7D8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59F742-0391-4F01-8312-680A5E3E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A02662-9257-4187-B9D5-5312008B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60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EC5BC0-0BDE-42A5-88FD-82A7559D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24F3E2-B793-42F9-B4AA-DB8DDE073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3CA119-3971-4D68-947C-49CBD65F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D4B90C-18E5-4A57-BDE7-54FDDBCA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4380-E16A-4705-9178-1B92DF2709AB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0B36A3-21F6-47CB-B581-D9A76AD8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E1A566-C19E-4957-991E-34370C2F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32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F27B31-894E-4ED9-82D0-136B4D686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67BEDF-C967-460D-BDA8-3AA435CB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F8A5A-5FFD-4AA7-9669-D3C2411EB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014917-1F32-4965-A5DC-AA33FD2BD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B7BE53A-57DF-45F8-A943-54E054A08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C5D639-A81F-4EBF-BC02-8771B34B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9B030-78C9-41A8-82B2-8DE2BE27A77D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F77F8C-8369-4D18-8F5C-A7C4AF0F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E8A5C03-D711-4410-A959-DCC984C2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8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659022-D01A-4D59-A8B6-7DF782BF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E716E9-B973-489B-91A1-6536C546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AE18-15F6-4055-9A9F-9DC8F376DA5B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B64FB0-6975-4F1B-84F9-4EFDFABF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867872-ABAA-4D07-9543-3C8053AD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8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EFB0DDA-FDC4-4119-B392-54163784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45F-B0B4-43FA-823D-640C87BB8FAE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3B65D4-BA18-4082-8EB0-6C768A6C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EECEA8-7436-4EEA-ACCA-F3F730B4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46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6420CF-60FB-482C-BFE7-AD97FF3E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08EF15-3E20-4476-9933-75E96716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8C2C5D-A80A-4ECB-8199-9D0F1D9ED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9730BC-BA48-45BD-A127-A3378500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EDFA-78A4-40E4-ADF0-53920BC61BFC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551BCE-C6A5-4E7D-BF5C-D5592139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4B8A25-54E5-41BF-AF6C-71F93FA6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8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C2C27F-22E3-45C6-8D8A-E8B4C4551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E0CDAE0-54B6-4046-B55B-8E4B02089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52ADD1-1406-48BF-89AA-A0EF1408F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511F08-5A32-486C-95FD-A8C3EEFF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D970-6ECE-4FBF-BFD6-A8B5585F4BD6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BCD4B0-ED51-459E-A02A-DB6D8CDD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671FE4-5C3B-44A7-B4E9-88CE045C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7B9521-5109-4E26-984B-41FCCA18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FACA29-B6F9-4EDC-8B42-99CF49A36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99BE-A9C0-4164-8AC8-C8A6B5819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5E25-161E-48A2-BD61-FE72B30FA082}" type="datetime1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C86BEB-33DF-4229-B424-952631D54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D66059-D898-4210-BB27-BD80A0DF7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76519-6F9E-404D-948F-09C32DE18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g"/><Relationship Id="rId2" Type="http://schemas.openxmlformats.org/officeDocument/2006/relationships/image" Target="../media/image65.jpe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3EECF-7AC0-4C78-9422-670570F4D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APES Development: </a:t>
            </a:r>
            <a:br>
              <a:rPr lang="en-US" altLang="zh-CN" sz="48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48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Progress Report &amp; Current Status</a:t>
            </a:r>
            <a:endParaRPr lang="zh-CN" altLang="en-US" sz="48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A7B16A-1500-4354-80C0-04326D69F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749" y="3602038"/>
            <a:ext cx="9144000" cy="1655762"/>
          </a:xfrm>
        </p:spPr>
        <p:txBody>
          <a:bodyPr/>
          <a:lstStyle/>
          <a:p>
            <a:r>
              <a:rPr lang="en-US" altLang="zh-CN" dirty="0"/>
              <a:t>Yuan Zhang</a:t>
            </a:r>
          </a:p>
          <a:p>
            <a:r>
              <a:rPr lang="en-US" altLang="zh-CN" dirty="0"/>
              <a:t>zhangy@ihep.ac.cn</a:t>
            </a:r>
          </a:p>
          <a:p>
            <a:r>
              <a:rPr lang="en-US" altLang="zh-CN" dirty="0"/>
              <a:t>On behalf of APES team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930FF1-AD70-46C8-84B7-21B081CD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83BEA36A-BE87-4110-9F97-FED0C95DA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502684"/>
            <a:ext cx="3552825" cy="672912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59DE035-8417-4774-8A1F-53B70165B1ED}"/>
              </a:ext>
            </a:extLst>
          </p:cNvPr>
          <p:cNvSpPr txBox="1"/>
          <p:nvPr/>
        </p:nvSpPr>
        <p:spPr>
          <a:xfrm>
            <a:off x="7261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June 16-19, 2025, Barcelona, Spain.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8003D9-BA79-4EB1-BB7F-5F2E118E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87" y="70763"/>
            <a:ext cx="2960936" cy="17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60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8379CC-6810-4609-B7AC-4D735DEC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380"/>
            <a:ext cx="10515600" cy="1325563"/>
          </a:xfrm>
        </p:spPr>
        <p:txBody>
          <a:bodyPr/>
          <a:lstStyle/>
          <a:p>
            <a:r>
              <a:rPr lang="en-US" altLang="zh-CN" dirty="0"/>
              <a:t>Optics function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839-08C7-4622-B0D1-6277E36B9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35" y="1825625"/>
            <a:ext cx="10515600" cy="4351338"/>
          </a:xfrm>
        </p:spPr>
        <p:txBody>
          <a:bodyPr/>
          <a:lstStyle/>
          <a:p>
            <a:r>
              <a:rPr lang="en-US" altLang="zh-CN" dirty="0"/>
              <a:t>General Twiss function</a:t>
            </a:r>
          </a:p>
          <a:p>
            <a:pPr lvl="1"/>
            <a:r>
              <a:rPr lang="en-US" altLang="zh-CN" dirty="0"/>
              <a:t>Closed orbit</a:t>
            </a:r>
          </a:p>
          <a:p>
            <a:pPr lvl="1"/>
            <a:r>
              <a:rPr lang="en-US" altLang="zh-CN" dirty="0"/>
              <a:t>Jacobian Matrix</a:t>
            </a:r>
          </a:p>
          <a:p>
            <a:pPr lvl="1"/>
            <a:r>
              <a:rPr lang="en-US" altLang="zh-CN" dirty="0"/>
              <a:t>Linear Normal Form Analysis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195CAD-8B31-4793-A0F1-D5C4191A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419566-8536-4A39-B7AB-0E3C394AC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67" y="3429000"/>
            <a:ext cx="3714750" cy="16668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BA0CE4-1D05-4F54-B9EF-4FD4332B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082" y="957251"/>
            <a:ext cx="6204918" cy="466566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073C630-34CA-4DED-9963-6BA0C78DD86D}"/>
              </a:ext>
            </a:extLst>
          </p:cNvPr>
          <p:cNvSpPr txBox="1"/>
          <p:nvPr/>
        </p:nvSpPr>
        <p:spPr>
          <a:xfrm>
            <a:off x="8210167" y="5992297"/>
            <a:ext cx="296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Difference from SAD ~ 0.1%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43E4707-AEC4-4A26-B18B-E57462B6E9DC}"/>
                  </a:ext>
                </a:extLst>
              </p:cNvPr>
              <p:cNvSpPr txBox="1"/>
              <p:nvPr/>
            </p:nvSpPr>
            <p:spPr>
              <a:xfrm>
                <a:off x="0" y="3709633"/>
                <a:ext cx="2653038" cy="6933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𝐼𝐼𝐼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43E4707-AEC4-4A26-B18B-E57462B6E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09633"/>
                <a:ext cx="2653038" cy="6933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B32ED432-4AC7-4962-9A2A-3A74E723D5BD}"/>
              </a:ext>
            </a:extLst>
          </p:cNvPr>
          <p:cNvSpPr txBox="1"/>
          <p:nvPr/>
        </p:nvSpPr>
        <p:spPr>
          <a:xfrm>
            <a:off x="8441300" y="177025"/>
            <a:ext cx="355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4D,5D and 6D with SR damping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F6E18C9-6D68-45FC-8FB8-F9AB40072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03" y="5433121"/>
            <a:ext cx="2520315" cy="5657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50A1606-55D2-4E12-B199-561F3F80E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03" y="6134127"/>
            <a:ext cx="4046220" cy="52292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AB70194-B335-499B-ACAF-15E3B66AA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837" y="5221756"/>
            <a:ext cx="2348865" cy="162877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1DE01FB-407C-43AB-90B1-C2065A2A2803}"/>
              </a:ext>
            </a:extLst>
          </p:cNvPr>
          <p:cNvSpPr txBox="1"/>
          <p:nvPr/>
        </p:nvSpPr>
        <p:spPr>
          <a:xfrm>
            <a:off x="785035" y="238539"/>
            <a:ext cx="186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Zhennan</a:t>
            </a:r>
            <a:r>
              <a:rPr lang="en-US" altLang="zh-CN" dirty="0"/>
              <a:t> Chang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32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AB528-A073-4588-BAE0-6DE28D19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Synchrotron Radiation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2B428E-F540-4562-877C-661EDDF3E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80" y="136525"/>
            <a:ext cx="5730576" cy="1213698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deviation along the ring</a:t>
            </a:r>
          </a:p>
          <a:p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 tapering mitigate the orbit distortion</a:t>
            </a:r>
          </a:p>
          <a:p>
            <a:r>
              <a:rPr lang="en-US" altLang="zh-C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specific magnets may not be tapered</a:t>
            </a:r>
            <a:endParaRPr lang="zh-CN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AE6F6A-C926-46CA-B926-F996555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2170F4B-7BF5-4E93-B314-FD77C68EA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8" y="1499205"/>
            <a:ext cx="5434298" cy="5283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DFE65ED-FAFE-4BEA-B975-88FA9D1245B7}"/>
                  </a:ext>
                </a:extLst>
              </p:cNvPr>
              <p:cNvSpPr txBox="1"/>
              <p:nvPr/>
            </p:nvSpPr>
            <p:spPr>
              <a:xfrm>
                <a:off x="4776084" y="1602853"/>
                <a:ext cx="131991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m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DFE65ED-FAFE-4BEA-B975-88FA9D124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084" y="1602853"/>
                <a:ext cx="1319916" cy="375552"/>
              </a:xfrm>
              <a:prstGeom prst="rect">
                <a:avLst/>
              </a:prstGeom>
              <a:blipFill>
                <a:blip r:embed="rId3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8AF7301-D176-43C8-B14C-E0F7BE7FE850}"/>
                  </a:ext>
                </a:extLst>
              </p:cNvPr>
              <p:cNvSpPr txBox="1"/>
              <p:nvPr/>
            </p:nvSpPr>
            <p:spPr>
              <a:xfrm>
                <a:off x="4776084" y="2928416"/>
                <a:ext cx="131991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m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8AF7301-D176-43C8-B14C-E0F7BE7FE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084" y="2928416"/>
                <a:ext cx="1319916" cy="375552"/>
              </a:xfrm>
              <a:prstGeom prst="rect">
                <a:avLst/>
              </a:prstGeom>
              <a:blipFill>
                <a:blip r:embed="rId4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869D809-A090-4D8D-B3BC-9B2DC558110A}"/>
                  </a:ext>
                </a:extLst>
              </p:cNvPr>
              <p:cNvSpPr txBox="1"/>
              <p:nvPr/>
            </p:nvSpPr>
            <p:spPr>
              <a:xfrm>
                <a:off x="4776084" y="4176132"/>
                <a:ext cx="131991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m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869D809-A090-4D8D-B3BC-9B2DC5581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084" y="4176132"/>
                <a:ext cx="1319916" cy="375552"/>
              </a:xfrm>
              <a:prstGeom prst="rect">
                <a:avLst/>
              </a:prstGeom>
              <a:blipFill>
                <a:blip r:embed="rId5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B746EEE-9270-4935-9FF5-C5FF3DDAA838}"/>
                  </a:ext>
                </a:extLst>
              </p:cNvPr>
              <p:cNvSpPr txBox="1"/>
              <p:nvPr/>
            </p:nvSpPr>
            <p:spPr>
              <a:xfrm>
                <a:off x="4776084" y="5479266"/>
                <a:ext cx="131991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m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B746EEE-9270-4935-9FF5-C5FF3DDAA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084" y="5479266"/>
                <a:ext cx="1319916" cy="375552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7E41AEAE-37CF-4455-A47D-392C266D1C28}"/>
              </a:ext>
            </a:extLst>
          </p:cNvPr>
          <p:cNvSpPr txBox="1"/>
          <p:nvPr/>
        </p:nvSpPr>
        <p:spPr>
          <a:xfrm>
            <a:off x="1270885" y="1612131"/>
            <a:ext cx="131991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w/o SR</a:t>
            </a:r>
            <a:endParaRPr lang="zh-CN" alt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A8F907B-622D-4D15-A664-1B423E280F86}"/>
              </a:ext>
            </a:extLst>
          </p:cNvPr>
          <p:cNvSpPr txBox="1"/>
          <p:nvPr/>
        </p:nvSpPr>
        <p:spPr>
          <a:xfrm>
            <a:off x="1270884" y="2945904"/>
            <a:ext cx="229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w/ SR, w/o Tapering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B0163E9-DCDC-4FB4-8C7A-630BB3841E0C}"/>
              </a:ext>
            </a:extLst>
          </p:cNvPr>
          <p:cNvSpPr txBox="1"/>
          <p:nvPr/>
        </p:nvSpPr>
        <p:spPr>
          <a:xfrm>
            <a:off x="1270884" y="4179242"/>
            <a:ext cx="229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w/ SR, w/ Tapering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B782B33-6B49-4B3D-81BA-C5191ED5546B}"/>
              </a:ext>
            </a:extLst>
          </p:cNvPr>
          <p:cNvSpPr txBox="1"/>
          <p:nvPr/>
        </p:nvSpPr>
        <p:spPr>
          <a:xfrm>
            <a:off x="1270884" y="5443116"/>
            <a:ext cx="283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w/ SR, w/ local Region Un-Tapering</a:t>
            </a:r>
            <a:endParaRPr lang="zh-CN" altLang="en-US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3D1201A-E48D-49A2-B902-8AB733AA4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119" y="1501167"/>
            <a:ext cx="5434298" cy="531086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3EB6A0D-1827-4A9B-BD54-EC27A43826A3}"/>
              </a:ext>
            </a:extLst>
          </p:cNvPr>
          <p:cNvSpPr txBox="1"/>
          <p:nvPr/>
        </p:nvSpPr>
        <p:spPr>
          <a:xfrm>
            <a:off x="2718021" y="6251257"/>
            <a:ext cx="17130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 Orbit</a:t>
            </a:r>
            <a:endParaRPr lang="zh-CN" altLang="en-US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2944D0C-FEA2-40F8-89D2-7055A7BCE325}"/>
                  </a:ext>
                </a:extLst>
              </p:cNvPr>
              <p:cNvSpPr txBox="1"/>
              <p:nvPr/>
            </p:nvSpPr>
            <p:spPr>
              <a:xfrm>
                <a:off x="8587409" y="6316195"/>
                <a:ext cx="171308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cs typeface="Open Sans" panose="020B0606030504020204" pitchFamily="34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cs typeface="Open Sans" panose="020B0606030504020204" pitchFamily="34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2944D0C-FEA2-40F8-89D2-7055A7BCE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409" y="6316195"/>
                <a:ext cx="1713082" cy="369332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A2ED760-F583-405E-A040-8567D5FF1AC8}"/>
                  </a:ext>
                </a:extLst>
              </p:cNvPr>
              <p:cNvSpPr txBox="1"/>
              <p:nvPr/>
            </p:nvSpPr>
            <p:spPr>
              <a:xfrm>
                <a:off x="9955033" y="2730959"/>
                <a:ext cx="1652546" cy="665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A2ED760-F583-405E-A040-8567D5FF1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033" y="2730959"/>
                <a:ext cx="1652546" cy="6652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A92C218-D040-4E07-9DE4-6C51B6A8762A}"/>
                  </a:ext>
                </a:extLst>
              </p:cNvPr>
              <p:cNvSpPr txBox="1"/>
              <p:nvPr/>
            </p:nvSpPr>
            <p:spPr>
              <a:xfrm>
                <a:off x="9951302" y="4031284"/>
                <a:ext cx="1652546" cy="665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A92C218-D040-4E07-9DE4-6C51B6A87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1302" y="4031284"/>
                <a:ext cx="1652546" cy="6652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D903D59-E631-4A39-99A1-55E8111E9B61}"/>
                  </a:ext>
                </a:extLst>
              </p:cNvPr>
              <p:cNvSpPr txBox="1"/>
              <p:nvPr/>
            </p:nvSpPr>
            <p:spPr>
              <a:xfrm>
                <a:off x="9951302" y="5362853"/>
                <a:ext cx="1652546" cy="665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D903D59-E631-4A39-99A1-55E8111E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1302" y="5362853"/>
                <a:ext cx="1652546" cy="6652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6B3BB527-0D5A-4957-94F7-5215F4F658B5}"/>
              </a:ext>
            </a:extLst>
          </p:cNvPr>
          <p:cNvSpPr txBox="1"/>
          <p:nvPr/>
        </p:nvSpPr>
        <p:spPr>
          <a:xfrm>
            <a:off x="584420" y="286247"/>
            <a:ext cx="344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Yaliang</a:t>
            </a:r>
            <a:r>
              <a:rPr lang="en-US" altLang="zh-CN" dirty="0"/>
              <a:t> Zhao, </a:t>
            </a:r>
            <a:r>
              <a:rPr lang="en-US" altLang="zh-CN" dirty="0" err="1"/>
              <a:t>Zhennan</a:t>
            </a:r>
            <a:r>
              <a:rPr lang="en-US" altLang="zh-CN" dirty="0"/>
              <a:t> Chang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312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8D79A5-A7E3-4DD5-8944-7D7210C5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56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Modeling of </a:t>
            </a:r>
            <a:r>
              <a:rPr lang="en-US" altLang="zh-CN" dirty="0" err="1"/>
              <a:t>SuperKEKB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666D20-E91E-495C-9289-A5146249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5B04B2-A91D-4239-A5E6-11834F4ADDCD}"/>
              </a:ext>
            </a:extLst>
          </p:cNvPr>
          <p:cNvSpPr txBox="1"/>
          <p:nvPr/>
        </p:nvSpPr>
        <p:spPr>
          <a:xfrm>
            <a:off x="220241" y="216839"/>
            <a:ext cx="29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Yuanyuan Wei, </a:t>
            </a:r>
            <a:r>
              <a:rPr lang="en-US" altLang="zh-CN" dirty="0" err="1"/>
              <a:t>Weibin</a:t>
            </a:r>
            <a:r>
              <a:rPr lang="en-US" altLang="zh-CN" dirty="0"/>
              <a:t> Liu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ABB663-3BB1-4DCA-A72D-E729E0F6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260" y="751288"/>
            <a:ext cx="2493825" cy="26347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8E6C5-ABEC-4B5C-9344-88F9CF7E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407" y="951138"/>
            <a:ext cx="3548021" cy="25914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3A02FB2-FFC3-4DCB-84EC-254472E17B7B}"/>
              </a:ext>
            </a:extLst>
          </p:cNvPr>
          <p:cNvSpPr txBox="1"/>
          <p:nvPr/>
        </p:nvSpPr>
        <p:spPr>
          <a:xfrm>
            <a:off x="11155680" y="3117169"/>
            <a:ext cx="79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SAD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68C0C81-EF07-4BBD-AC86-6D38E39E6812}"/>
              </a:ext>
            </a:extLst>
          </p:cNvPr>
          <p:cNvSpPr txBox="1"/>
          <p:nvPr/>
        </p:nvSpPr>
        <p:spPr>
          <a:xfrm>
            <a:off x="8610600" y="3166547"/>
            <a:ext cx="79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APES</a:t>
            </a:r>
            <a:endParaRPr lang="zh-CN" altLang="en-US" dirty="0"/>
          </a:p>
        </p:txBody>
      </p:sp>
      <p:pic>
        <p:nvPicPr>
          <p:cNvPr id="23" name="内容占位符 6">
            <a:extLst>
              <a:ext uri="{FF2B5EF4-FFF2-40B4-BE49-F238E27FC236}">
                <a16:creationId xmlns:a16="http://schemas.microsoft.com/office/drawing/2014/main" id="{12EFEA2B-8FF2-486A-88F7-1C57FD06A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46" y="3933326"/>
            <a:ext cx="6098412" cy="2761475"/>
          </a:xfrm>
          <a:prstGeom prst="rect">
            <a:avLst/>
          </a:prstGeom>
        </p:spPr>
      </p:pic>
      <p:pic>
        <p:nvPicPr>
          <p:cNvPr id="24" name="内容占位符 4">
            <a:extLst>
              <a:ext uri="{FF2B5EF4-FFF2-40B4-BE49-F238E27FC236}">
                <a16:creationId xmlns:a16="http://schemas.microsoft.com/office/drawing/2014/main" id="{514CF17D-2369-486E-8492-B1C60352E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36" y="3940056"/>
            <a:ext cx="6680537" cy="2754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C68889C-74E1-4347-9D3A-117D147E9E23}"/>
                  </a:ext>
                </a:extLst>
              </p:cNvPr>
              <p:cNvSpPr txBox="1"/>
              <p:nvPr/>
            </p:nvSpPr>
            <p:spPr>
              <a:xfrm flipH="1">
                <a:off x="3454869" y="4209893"/>
                <a:ext cx="2507056" cy="64633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𝐆𝐗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𝐆𝐘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&lt; 4e-7 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𝐆𝐙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&lt; 8e-4 m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C68889C-74E1-4347-9D3A-117D147E9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454869" y="4209893"/>
                <a:ext cx="2507056" cy="646331"/>
              </a:xfrm>
              <a:prstGeom prst="rect">
                <a:avLst/>
              </a:prstGeom>
              <a:blipFill>
                <a:blip r:embed="rId7"/>
                <a:stretch>
                  <a:fillRect l="-1453" t="-4630" r="-726" b="-1296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C16E24-A5A9-40A0-BE73-726DA9D95A03}"/>
                  </a:ext>
                </a:extLst>
              </p:cNvPr>
              <p:cNvSpPr txBox="1"/>
              <p:nvPr/>
            </p:nvSpPr>
            <p:spPr>
              <a:xfrm>
                <a:off x="7302530" y="4291166"/>
                <a:ext cx="3058019" cy="4837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den>
                    </m:f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𝟎𝟎𝟏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𝟎𝟎𝟏</m:t>
                    </m:r>
                  </m:oMath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C16E24-A5A9-40A0-BE73-726DA9D95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530" y="4291166"/>
                <a:ext cx="3058019" cy="483787"/>
              </a:xfrm>
              <a:prstGeom prst="rect">
                <a:avLst/>
              </a:prstGeom>
              <a:blipFill>
                <a:blip r:embed="rId8"/>
                <a:stretch>
                  <a:fillRect l="-1786" t="-2469" b="-864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BC0D4FFE-AD2C-4FD9-9515-336B9A4273E5}"/>
              </a:ext>
            </a:extLst>
          </p:cNvPr>
          <p:cNvSpPr txBox="1"/>
          <p:nvPr/>
        </p:nvSpPr>
        <p:spPr>
          <a:xfrm>
            <a:off x="310027" y="1504122"/>
            <a:ext cx="60946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Conversion</a:t>
            </a:r>
            <a:r>
              <a:rPr lang="zh-CN" altLang="en-US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zh-CN" altLang="en-US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SAD to APES: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Opposite sign of particle coordinates (x/x’/y/y’)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 </a:t>
            </a: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defined by solenoid is replaced by Patch</a:t>
            </a:r>
            <a:endParaRPr lang="en-US" altLang="zh-CN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HSBend</a:t>
            </a:r>
            <a:r>
              <a:rPr lang="en-US" altLang="zh-C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</a:t>
            </a:r>
            <a:r>
              <a:rPr lang="zh-CN" altLang="en-US" sz="1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ROTATE=-90 </a:t>
            </a: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</a:t>
            </a:r>
            <a:r>
              <a:rPr lang="en-US" altLang="zh-C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VSBend</a:t>
            </a:r>
            <a:endParaRPr lang="en-US" altLang="zh-C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HSBend</a:t>
            </a:r>
            <a:r>
              <a:rPr lang="en-US" altLang="zh-C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ANGLE -&gt; -ANGLE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Reverse element with ‘-’  to normal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 change of K0/K2/K4/K6 … and corresponding skew component</a:t>
            </a:r>
            <a:endParaRPr lang="en-US" altLang="zh-CN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9852B7C-0B11-4DA1-964D-40CF69910EC2}"/>
              </a:ext>
            </a:extLst>
          </p:cNvPr>
          <p:cNvSpPr txBox="1"/>
          <p:nvPr/>
        </p:nvSpPr>
        <p:spPr>
          <a:xfrm>
            <a:off x="8202822" y="43010"/>
            <a:ext cx="2849625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Both APES and SAD:</a:t>
            </a:r>
          </a:p>
          <a:p>
            <a:r>
              <a:rPr lang="en-US" altLang="zh-CN" b="1" dirty="0"/>
              <a:t>(</a:t>
            </a:r>
            <a:r>
              <a:rPr lang="en-US" altLang="zh-CN" b="1" dirty="0" err="1"/>
              <a:t>x,y,s</a:t>
            </a:r>
            <a:r>
              <a:rPr lang="en-US" altLang="zh-CN" b="1" dirty="0"/>
              <a:t>)-</a:t>
            </a:r>
            <a:r>
              <a:rPr lang="zh-CN" altLang="en-US" b="1" dirty="0"/>
              <a:t> </a:t>
            </a:r>
            <a:r>
              <a:rPr lang="en-US" altLang="zh-CN" b="1" dirty="0"/>
              <a:t>RHS</a:t>
            </a:r>
          </a:p>
          <a:p>
            <a:r>
              <a:rPr lang="en-US" altLang="zh-CN" dirty="0"/>
              <a:t>But 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681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E613B-5C62-4DBB-B2E4-2F36435B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Emittance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31D8CA-B32C-4E25-83B1-7145C355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574"/>
            <a:ext cx="10515600" cy="4351338"/>
          </a:xfrm>
        </p:spPr>
        <p:txBody>
          <a:bodyPr/>
          <a:lstStyle/>
          <a:p>
            <a:r>
              <a:rPr lang="en-US" altLang="zh-CN" dirty="0" err="1"/>
              <a:t>Ohmi’s</a:t>
            </a:r>
            <a:r>
              <a:rPr lang="en-US" altLang="zh-CN" dirty="0"/>
              <a:t> envelope method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7A641F-10BC-4C07-A12C-FFC0BB78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5854FE-A30D-4465-8D13-734BADE9C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30" y="2137867"/>
            <a:ext cx="4781550" cy="20097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B12738-D365-4A02-8028-4BBF13D54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8" y="4286885"/>
            <a:ext cx="3778634" cy="2210269"/>
          </a:xfrm>
          <a:prstGeom prst="rect">
            <a:avLst/>
          </a:prstGeom>
        </p:spPr>
      </p:pic>
      <p:graphicFrame>
        <p:nvGraphicFramePr>
          <p:cNvPr id="7" name="内容占位符 3">
            <a:extLst>
              <a:ext uri="{FF2B5EF4-FFF2-40B4-BE49-F238E27FC236}">
                <a16:creationId xmlns:a16="http://schemas.microsoft.com/office/drawing/2014/main" id="{B06FB64A-04E5-449B-B1E5-2139151EA2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481840"/>
              </p:ext>
            </p:extLst>
          </p:nvPr>
        </p:nvGraphicFramePr>
        <p:xfrm>
          <a:off x="5611068" y="1469258"/>
          <a:ext cx="6023719" cy="2061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252">
                  <a:extLst>
                    <a:ext uri="{9D8B030D-6E8A-4147-A177-3AD203B41FA5}">
                      <a16:colId xmlns:a16="http://schemas.microsoft.com/office/drawing/2014/main" val="2773996000"/>
                    </a:ext>
                  </a:extLst>
                </a:gridCol>
                <a:gridCol w="1494845">
                  <a:extLst>
                    <a:ext uri="{9D8B030D-6E8A-4147-A177-3AD203B41FA5}">
                      <a16:colId xmlns:a16="http://schemas.microsoft.com/office/drawing/2014/main" val="3627856772"/>
                    </a:ext>
                  </a:extLst>
                </a:gridCol>
                <a:gridCol w="1494845">
                  <a:extLst>
                    <a:ext uri="{9D8B030D-6E8A-4147-A177-3AD203B41FA5}">
                      <a16:colId xmlns:a16="http://schemas.microsoft.com/office/drawing/2014/main" val="822969299"/>
                    </a:ext>
                  </a:extLst>
                </a:gridCol>
                <a:gridCol w="1512777">
                  <a:extLst>
                    <a:ext uri="{9D8B030D-6E8A-4147-A177-3AD203B41FA5}">
                      <a16:colId xmlns:a16="http://schemas.microsoft.com/office/drawing/2014/main" val="2651648588"/>
                    </a:ext>
                  </a:extLst>
                </a:gridCol>
              </a:tblGrid>
              <a:tr h="385098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HEPS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Elegant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APES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Difference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538183"/>
                  </a:ext>
                </a:extLst>
              </a:tr>
              <a:tr h="315080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Damping in x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4.178e-4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4.187e-4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0.23%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31755"/>
                  </a:ext>
                </a:extLst>
              </a:tr>
              <a:tr h="315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Damping in y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2.201e-4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2.199e-4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~0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399669"/>
                  </a:ext>
                </a:extLst>
              </a:tr>
              <a:tr h="315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Damping in z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2.424e-4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2.412e-4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0.52%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846993"/>
                  </a:ext>
                </a:extLst>
              </a:tr>
              <a:tr h="317315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Emittance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3.482e-11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3.479e-11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0.096%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234663"/>
                  </a:ext>
                </a:extLst>
              </a:tr>
              <a:tr h="315080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Energy spread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1.018e-3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1.020e-3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0.20%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13885"/>
                  </a:ext>
                </a:extLst>
              </a:tr>
            </a:tbl>
          </a:graphicData>
        </a:graphic>
      </p:graphicFrame>
      <p:graphicFrame>
        <p:nvGraphicFramePr>
          <p:cNvPr id="8" name="表格 4">
            <a:extLst>
              <a:ext uri="{FF2B5EF4-FFF2-40B4-BE49-F238E27FC236}">
                <a16:creationId xmlns:a16="http://schemas.microsoft.com/office/drawing/2014/main" id="{639D6BF6-3182-49C6-A15A-410B5A8247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103782"/>
              </p:ext>
            </p:extLst>
          </p:nvPr>
        </p:nvGraphicFramePr>
        <p:xfrm>
          <a:off x="5594076" y="4001294"/>
          <a:ext cx="6040712" cy="2010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178">
                  <a:extLst>
                    <a:ext uri="{9D8B030D-6E8A-4147-A177-3AD203B41FA5}">
                      <a16:colId xmlns:a16="http://schemas.microsoft.com/office/drawing/2014/main" val="4160189662"/>
                    </a:ext>
                  </a:extLst>
                </a:gridCol>
                <a:gridCol w="1510178">
                  <a:extLst>
                    <a:ext uri="{9D8B030D-6E8A-4147-A177-3AD203B41FA5}">
                      <a16:colId xmlns:a16="http://schemas.microsoft.com/office/drawing/2014/main" val="3415989744"/>
                    </a:ext>
                  </a:extLst>
                </a:gridCol>
                <a:gridCol w="1510178">
                  <a:extLst>
                    <a:ext uri="{9D8B030D-6E8A-4147-A177-3AD203B41FA5}">
                      <a16:colId xmlns:a16="http://schemas.microsoft.com/office/drawing/2014/main" val="1146867847"/>
                    </a:ext>
                  </a:extLst>
                </a:gridCol>
                <a:gridCol w="1510178">
                  <a:extLst>
                    <a:ext uri="{9D8B030D-6E8A-4147-A177-3AD203B41FA5}">
                      <a16:colId xmlns:a16="http://schemas.microsoft.com/office/drawing/2014/main" val="2869825629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CEPC HIGGS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SAD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APES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b="0" kern="1200" dirty="0">
                          <a:solidFill>
                            <a:schemeClr val="lt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Difference</a:t>
                      </a:r>
                      <a:endParaRPr lang="zh-CN" altLang="en-US" sz="1600" b="0" kern="1200" dirty="0">
                        <a:solidFill>
                          <a:schemeClr val="lt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799799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Damping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in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x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7.523e-3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7.550e-3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0.37%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41421659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Damping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in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y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7.523e-3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7.550e-3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0.36%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576247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Damping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in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z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1.488e-2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1.510e-2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1.49%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8089707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Emittance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x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6.648e-10 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6.646e-10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0.029%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6497429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Energy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spread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1.013e-3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1.013e-3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0.003%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75478586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7803B23A-22F5-46F2-8EA9-41D5F115ADCE}"/>
              </a:ext>
            </a:extLst>
          </p:cNvPr>
          <p:cNvSpPr txBox="1"/>
          <p:nvPr/>
        </p:nvSpPr>
        <p:spPr>
          <a:xfrm>
            <a:off x="838200" y="246490"/>
            <a:ext cx="229461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Yixian Dai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744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7EDBE5-B6BE-44A4-8948-8EB72BE1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Multi-particle tracking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C2A038-804E-47E0-8A02-56A11BDD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D3ED6D-5E9B-4966-B1FF-FB7B35DD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351" y="108960"/>
            <a:ext cx="3572650" cy="36075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5D3A00-327A-4592-8876-6EECD9F8AA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5"/>
          <a:stretch/>
        </p:blipFill>
        <p:spPr>
          <a:xfrm>
            <a:off x="3948284" y="3939633"/>
            <a:ext cx="4627434" cy="2245280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277CD39E-DC26-4AEE-BDB2-FB4B0DFD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1574637"/>
            <a:ext cx="6265628" cy="464423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>
                <a:solidFill>
                  <a:srgbClr val="24292F"/>
                </a:solidFill>
                <a:ea typeface="Noto Sans SC" panose="020B0500000000000000" pitchFamily="34" charset="-122"/>
              </a:rPr>
              <a:t>Focus on </a:t>
            </a:r>
            <a:r>
              <a:rPr lang="en-US" altLang="zh-CN" dirty="0">
                <a:ea typeface="Noto Sans SC" panose="020B0500000000000000" pitchFamily="34" charset="-122"/>
              </a:rPr>
              <a:t>High-performance </a:t>
            </a:r>
            <a:r>
              <a:rPr lang="en-US" altLang="zh-CN" dirty="0">
                <a:solidFill>
                  <a:srgbClr val="24292F"/>
                </a:solidFill>
                <a:ea typeface="Noto Sans SC" panose="020B0500000000000000" pitchFamily="34" charset="-122"/>
              </a:rPr>
              <a:t>simulation</a:t>
            </a:r>
            <a:endParaRPr lang="en-US" altLang="zh-CN" dirty="0"/>
          </a:p>
          <a:p>
            <a:r>
              <a:rPr lang="en-US" altLang="zh-CN" dirty="0"/>
              <a:t>Element-by-element in lattice</a:t>
            </a:r>
          </a:p>
          <a:p>
            <a:r>
              <a:rPr lang="en-US" altLang="zh-CN" dirty="0"/>
              <a:t>Synchrotron Radiation</a:t>
            </a:r>
          </a:p>
          <a:p>
            <a:r>
              <a:rPr lang="en-US" altLang="zh-CN" dirty="0"/>
              <a:t>Strong-strong beam-beam interaction</a:t>
            </a:r>
          </a:p>
          <a:p>
            <a:r>
              <a:rPr lang="en-US" altLang="zh-CN" dirty="0"/>
              <a:t>Feedback</a:t>
            </a:r>
          </a:p>
          <a:p>
            <a:r>
              <a:rPr lang="en-US" altLang="zh-CN" dirty="0"/>
              <a:t>Collective effects</a:t>
            </a:r>
          </a:p>
          <a:p>
            <a:pPr lvl="1"/>
            <a:r>
              <a:rPr lang="en-US" altLang="zh-CN" dirty="0"/>
              <a:t>Short-range Wakefield</a:t>
            </a:r>
          </a:p>
          <a:p>
            <a:pPr lvl="1"/>
            <a:r>
              <a:rPr lang="en-US" altLang="zh-CN" dirty="0"/>
              <a:t>Space Charge (</a:t>
            </a:r>
            <a:r>
              <a:rPr lang="en-US" altLang="zh-CN" dirty="0" err="1"/>
              <a:t>Ohmi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Beam-Cavity</a:t>
            </a:r>
          </a:p>
          <a:p>
            <a:pPr lvl="1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Electron Cloud</a:t>
            </a:r>
          </a:p>
          <a:p>
            <a:pPr lvl="1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Ion effects</a:t>
            </a:r>
          </a:p>
          <a:p>
            <a:pPr lvl="1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Intra-beam Scattering</a:t>
            </a:r>
          </a:p>
          <a:p>
            <a:pPr lvl="1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r>
              <a:rPr lang="en-US" altLang="zh-CN" dirty="0"/>
              <a:t>CUDA+MPI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87A1DDC-593D-4602-8BC4-D5400606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" b="9284"/>
          <a:stretch/>
        </p:blipFill>
        <p:spPr>
          <a:xfrm>
            <a:off x="8394571" y="3972666"/>
            <a:ext cx="3838755" cy="2246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BB78FAE-ED66-4140-A00C-DA1F20A40BC9}"/>
              </a:ext>
            </a:extLst>
          </p:cNvPr>
          <p:cNvSpPr txBox="1"/>
          <p:nvPr/>
        </p:nvSpPr>
        <p:spPr>
          <a:xfrm>
            <a:off x="10216520" y="5707070"/>
            <a:ext cx="2076896" cy="273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en-US" altLang="zh-CN" sz="800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zh-CN" sz="800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NVIDIA A100 GPU</a:t>
            </a:r>
            <a:endParaRPr lang="en-US" altLang="zh-CN" sz="800" i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800" b="1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en-US" altLang="zh-CN" sz="800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:2 × </a:t>
            </a:r>
            <a:r>
              <a:rPr lang="zh-CN" altLang="zh-CN" sz="800" i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Intel(R) Xeon(R) Gold 6348</a:t>
            </a:r>
            <a:endParaRPr lang="en-US" altLang="zh-CN" sz="800" i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46DA1B-7DF6-48C8-B9E5-F3D7D569DBF9}"/>
              </a:ext>
            </a:extLst>
          </p:cNvPr>
          <p:cNvSpPr txBox="1"/>
          <p:nvPr/>
        </p:nvSpPr>
        <p:spPr>
          <a:xfrm>
            <a:off x="508883" y="230588"/>
            <a:ext cx="294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Zhiyuan</a:t>
            </a:r>
            <a:r>
              <a:rPr lang="en-US" altLang="zh-CN" dirty="0"/>
              <a:t>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78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FC6C4-31CB-4D0F-AFEC-0342A930A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of CEPC Higgs (symmetric)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19AD97-F386-4E27-86B0-E7C6FA75E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265" y="4585870"/>
            <a:ext cx="5980516" cy="1441220"/>
          </a:xfrm>
        </p:spPr>
        <p:txBody>
          <a:bodyPr/>
          <a:lstStyle/>
          <a:p>
            <a:r>
              <a:rPr lang="en-US" altLang="zh-CN" dirty="0"/>
              <a:t>16% luminosity loss due to lattice</a:t>
            </a:r>
          </a:p>
          <a:p>
            <a:r>
              <a:rPr lang="en-US" altLang="zh-CN" dirty="0"/>
              <a:t>chromaticity and crab-waist induce the reduction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5C04EC-EDCF-4FAC-BBC0-D582013E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7267A39-B3A2-48BC-A11E-F06B74F73E5D}"/>
              </a:ext>
            </a:extLst>
          </p:cNvPr>
          <p:cNvGrpSpPr/>
          <p:nvPr/>
        </p:nvGrpSpPr>
        <p:grpSpPr>
          <a:xfrm>
            <a:off x="5392627" y="1362644"/>
            <a:ext cx="5960700" cy="2463180"/>
            <a:chOff x="5432727" y="850152"/>
            <a:chExt cx="6612838" cy="222093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B3C9A92-372D-4497-97B4-1FC19E3F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2727" y="850152"/>
              <a:ext cx="3255391" cy="219454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5DB07E1-4D9F-4004-9253-D039441B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3236" y="876546"/>
              <a:ext cx="3372329" cy="2194544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8E2D9A33-0539-4F90-BB52-8899990E9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00" y="1359016"/>
            <a:ext cx="3892997" cy="25790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8969C0-2BB4-4E2C-9F87-6BD598287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" y="3766713"/>
            <a:ext cx="3892997" cy="3064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8A551B-C51C-44F4-8278-83B6CE7F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610" y="5924773"/>
            <a:ext cx="2038570" cy="5243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840E19C-41D0-4542-8937-461268C59110}"/>
              </a:ext>
            </a:extLst>
          </p:cNvPr>
          <p:cNvSpPr txBox="1"/>
          <p:nvPr/>
        </p:nvSpPr>
        <p:spPr>
          <a:xfrm>
            <a:off x="1200647" y="4929809"/>
            <a:ext cx="147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w/o collision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FCA2A0-3611-468C-BE08-33A08AA7890A}"/>
              </a:ext>
            </a:extLst>
          </p:cNvPr>
          <p:cNvSpPr txBox="1"/>
          <p:nvPr/>
        </p:nvSpPr>
        <p:spPr>
          <a:xfrm>
            <a:off x="7329054" y="145829"/>
            <a:ext cx="486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Zhiyuan</a:t>
            </a:r>
            <a:r>
              <a:rPr lang="en-US" altLang="zh-CN" dirty="0"/>
              <a:t> Li </a:t>
            </a:r>
            <a:r>
              <a:rPr lang="en-US" altLang="zh-CN" dirty="0" err="1"/>
              <a:t>etal</a:t>
            </a:r>
            <a:r>
              <a:rPr lang="en-US" altLang="zh-CN" dirty="0"/>
              <a:t>., NIMA 1064 (2024) 169386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012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73E3F-2A6B-4EAA-B072-7335AEF7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spc="-60" dirty="0">
                <a:latin typeface="+mj-lt"/>
                <a:ea typeface="+mj-ea"/>
                <a:cs typeface="+mj-cs"/>
              </a:rPr>
              <a:t>Simulation of Swap-out injection (Higgs)</a:t>
            </a:r>
            <a:endParaRPr lang="zh-CN" altLang="en-US" dirty="0"/>
          </a:p>
        </p:txBody>
      </p: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236B3919-BE39-4A13-88EB-BE064C7AF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66" y="1367993"/>
            <a:ext cx="4194231" cy="3558483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155D63-98C9-421F-A8CD-A88D1A12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F145FE-EB2F-4D21-AC1C-13055D320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600" y="1392192"/>
            <a:ext cx="3962960" cy="26148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450F46-ADA2-4000-81D5-6FE849922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022" y="1522325"/>
            <a:ext cx="3851595" cy="25577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EF0313D-79F5-4482-B107-44CED820E780}"/>
              </a:ext>
            </a:extLst>
          </p:cNvPr>
          <p:cNvSpPr txBox="1"/>
          <p:nvPr/>
        </p:nvSpPr>
        <p:spPr>
          <a:xfrm>
            <a:off x="8367329" y="4046742"/>
            <a:ext cx="3593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e+(inj.)</a:t>
            </a:r>
            <a:r>
              <a:rPr lang="en-US" altLang="zh-CN" sz="2000" b="0" i="0" dirty="0">
                <a:solidFill>
                  <a:srgbClr val="060607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/ </a:t>
            </a:r>
            <a:r>
              <a:rPr lang="en-US" altLang="zh-CN" sz="2000" b="1" i="0" dirty="0">
                <a:solidFill>
                  <a:srgbClr val="0070C0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e-</a:t>
            </a:r>
            <a:endParaRPr lang="en-US" altLang="zh-CN" sz="2000" b="1" dirty="0">
              <a:solidFill>
                <a:srgbClr val="0070C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2000" b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w/o apert: </a:t>
            </a:r>
            <a:r>
              <a:rPr lang="en-US" altLang="zh-CN" sz="20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39</a:t>
            </a:r>
            <a:r>
              <a:rPr lang="en-US" altLang="zh-CN" sz="2000" b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lang="en-US" altLang="zh-CN" sz="2000" b="1" dirty="0">
                <a:solidFill>
                  <a:srgbClr val="0070C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42</a:t>
            </a:r>
            <a:r>
              <a:rPr lang="en-US" altLang="zh-CN" sz="2000" b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(min)</a:t>
            </a:r>
          </a:p>
          <a:p>
            <a:r>
              <a:rPr lang="en-US" altLang="zh-CN" sz="2000" b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w/  apert: </a:t>
            </a:r>
            <a:r>
              <a:rPr lang="en-US" altLang="zh-CN" sz="20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29</a:t>
            </a:r>
            <a:r>
              <a:rPr lang="en-US" altLang="zh-CN" sz="2000" b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lang="en-US" altLang="zh-CN" sz="2000" b="1" dirty="0">
                <a:solidFill>
                  <a:srgbClr val="0070C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37</a:t>
            </a:r>
            <a:r>
              <a:rPr lang="en-US" altLang="zh-CN" sz="2000" b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(min)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C26BA6-C7F6-4F22-A52F-6AE6A736649B}"/>
              </a:ext>
            </a:extLst>
          </p:cNvPr>
          <p:cNvSpPr txBox="1"/>
          <p:nvPr/>
        </p:nvSpPr>
        <p:spPr>
          <a:xfrm>
            <a:off x="456711" y="5076689"/>
            <a:ext cx="11504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Initial beams:  e+ (collider SR equilibrium) vs e- (booster SR equilibrium)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Luminosity: same between symmetric and asymmetric collision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Clear lifetime reduction (e+) with physical aperture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C69FF2-911C-4311-8B64-34FB283230B4}"/>
              </a:ext>
            </a:extLst>
          </p:cNvPr>
          <p:cNvSpPr txBox="1"/>
          <p:nvPr/>
        </p:nvSpPr>
        <p:spPr>
          <a:xfrm>
            <a:off x="7028953" y="246490"/>
            <a:ext cx="489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Self-consistent simulation of injection !!!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D40607-4F28-4EF2-8872-CB6F836B3438}"/>
              </a:ext>
            </a:extLst>
          </p:cNvPr>
          <p:cNvSpPr txBox="1"/>
          <p:nvPr/>
        </p:nvSpPr>
        <p:spPr>
          <a:xfrm>
            <a:off x="456711" y="246490"/>
            <a:ext cx="212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Zhiyuan</a:t>
            </a:r>
            <a:r>
              <a:rPr lang="en-US" altLang="zh-CN" dirty="0"/>
              <a:t>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593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B6CEC-7F66-4E5F-B8DE-BA755111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Manual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654FEC-6141-43A1-AD8C-A0F784EB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01D65B-17E5-4B08-8916-A81C2A4D9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" b="21859"/>
          <a:stretch/>
        </p:blipFill>
        <p:spPr>
          <a:xfrm>
            <a:off x="6755458" y="1654358"/>
            <a:ext cx="2904949" cy="446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297C58-E693-4B97-9AD2-9988B60C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970" y="1632949"/>
            <a:ext cx="2068077" cy="10816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2F961D-1FE7-4C92-A402-5BE72880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590062"/>
            <a:ext cx="2305049" cy="20205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89766BA-B27E-4E51-A1BB-6FB4914AB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7" b="25369"/>
          <a:stretch/>
        </p:blipFill>
        <p:spPr>
          <a:xfrm>
            <a:off x="3113525" y="1604350"/>
            <a:ext cx="3257320" cy="4752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D498AB-6492-49B3-A4A9-90A0ECF026CC}"/>
              </a:ext>
            </a:extLst>
          </p:cNvPr>
          <p:cNvSpPr txBox="1"/>
          <p:nvPr/>
        </p:nvSpPr>
        <p:spPr>
          <a:xfrm>
            <a:off x="3057525" y="1604350"/>
            <a:ext cx="1493044" cy="3666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EB9E41F-D878-40E6-B0A1-938530C45FEF}"/>
              </a:ext>
            </a:extLst>
          </p:cNvPr>
          <p:cNvSpPr txBox="1"/>
          <p:nvPr/>
        </p:nvSpPr>
        <p:spPr>
          <a:xfrm>
            <a:off x="6684021" y="1590062"/>
            <a:ext cx="1659879" cy="3666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C72F81-2F8E-4AEF-9DE2-17DC4A2B2563}"/>
              </a:ext>
            </a:extLst>
          </p:cNvPr>
          <p:cNvSpPr txBox="1"/>
          <p:nvPr/>
        </p:nvSpPr>
        <p:spPr>
          <a:xfrm>
            <a:off x="9588970" y="1581330"/>
            <a:ext cx="2009635" cy="3666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760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F196B-BB1A-4A55-9280-A5EB72B9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Team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8B1AB8-4F0F-4BED-8E99-9BE5C5F4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477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i="0" dirty="0">
                <a:solidFill>
                  <a:srgbClr val="40404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full-time staff</a:t>
            </a:r>
          </a:p>
          <a:p>
            <a:r>
              <a:rPr lang="en-US" altLang="zh-CN" sz="24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full-time postdoc (July. 2024-June.2026)</a:t>
            </a:r>
            <a:endParaRPr lang="en-US" altLang="zh-CN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 help from K. </a:t>
            </a:r>
            <a:r>
              <a:rPr lang="en-US" altLang="zh-CN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Ohmi</a:t>
            </a:r>
            <a:r>
              <a:rPr lang="en-US" altLang="zh-C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E. Forest, K. </a:t>
            </a:r>
            <a:r>
              <a:rPr lang="en-US" altLang="zh-CN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Oide</a:t>
            </a:r>
            <a:r>
              <a:rPr lang="en-US" altLang="zh-C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D. Zhou</a:t>
            </a:r>
          </a:p>
          <a:p>
            <a:r>
              <a:rPr lang="en-US" altLang="zh-C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 meeting (&gt; 3 Years)</a:t>
            </a:r>
            <a:endParaRPr lang="zh-CN" altLang="en-US" sz="2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63370F-778D-4AD3-A2A1-9A2E8E6F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18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38CA371-1C2F-47B6-BA24-BA2A36EEA156}"/>
              </a:ext>
            </a:extLst>
          </p:cNvPr>
          <p:cNvGrpSpPr/>
          <p:nvPr/>
        </p:nvGrpSpPr>
        <p:grpSpPr>
          <a:xfrm>
            <a:off x="584164" y="3114275"/>
            <a:ext cx="11023672" cy="3628481"/>
            <a:chOff x="584164" y="3114275"/>
            <a:chExt cx="11023672" cy="362848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A667A09-024B-47EF-A6BC-AFAE2DF7F8DF}"/>
                </a:ext>
              </a:extLst>
            </p:cNvPr>
            <p:cNvGrpSpPr/>
            <p:nvPr/>
          </p:nvGrpSpPr>
          <p:grpSpPr>
            <a:xfrm>
              <a:off x="1327069" y="3114275"/>
              <a:ext cx="9537862" cy="1827530"/>
              <a:chOff x="1634105" y="3017133"/>
              <a:chExt cx="9537862" cy="182753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C9BAB2A-AA6F-46F4-A376-72A89B6BA0A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105" y="3044663"/>
                <a:ext cx="1391488" cy="180000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6BE884B5-6C84-403B-B500-D674AB8F2174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9"/>
              <a:stretch/>
            </p:blipFill>
            <p:spPr>
              <a:xfrm>
                <a:off x="2932033" y="3044663"/>
                <a:ext cx="1391488" cy="1800000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48195F0A-AAC5-4035-9BB4-89F06149B47F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8369" y="3044663"/>
                <a:ext cx="1514635" cy="1800000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5F931382-12F0-4654-9A64-6BEE69F18125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779" y="3040596"/>
                <a:ext cx="1339953" cy="180000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0E5061F-7124-4D37-B801-CAD8354447D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0292" y="3040596"/>
                <a:ext cx="1391488" cy="1800000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D4078F1D-7325-4F83-8A6C-830E34BFBE7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815"/>
              <a:stretch/>
            </p:blipFill>
            <p:spPr>
              <a:xfrm>
                <a:off x="8508608" y="3017133"/>
                <a:ext cx="1350685" cy="1800000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E52900AB-ED31-4BD9-8DB0-ECF610436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9068" y="3017133"/>
                <a:ext cx="1332899" cy="1800000"/>
              </a:xfrm>
              <a:prstGeom prst="rect">
                <a:avLst/>
              </a:prstGeom>
            </p:spPr>
          </p:pic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5759DBC-F960-4ACC-8D86-EE0094AED8EB}"/>
                </a:ext>
              </a:extLst>
            </p:cNvPr>
            <p:cNvGrpSpPr/>
            <p:nvPr/>
          </p:nvGrpSpPr>
          <p:grpSpPr>
            <a:xfrm>
              <a:off x="584164" y="4937738"/>
              <a:ext cx="11023672" cy="1805018"/>
              <a:chOff x="701301" y="4872193"/>
              <a:chExt cx="11023672" cy="1805018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04FA99A-32C4-4477-BFDB-6D6A43399882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0624" y="4877211"/>
                <a:ext cx="1374481" cy="1800000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260429DB-AB6D-40D4-A20E-FF32B15CB79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105" y="4877211"/>
                <a:ext cx="1433072" cy="1800000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D6091FF-197C-4E13-BB66-8C501DD1604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2658" y="4877211"/>
                <a:ext cx="1363658" cy="1800000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EE2FA80-CCB9-42B0-AA95-087F68D3305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9559" y="4877211"/>
                <a:ext cx="1373099" cy="1800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FD34D218-946D-4BEF-9D34-82D642A8FFF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0266" y="4872193"/>
                <a:ext cx="1460605" cy="180000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83B0F0D-8D2B-485D-90BB-444DDCFC53B4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6990" y="4874620"/>
                <a:ext cx="1391489" cy="1800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3DC00767-E1D2-43ED-A671-7BBC261FE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8479" y="4872193"/>
                <a:ext cx="1286494" cy="1800000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40F44121-A64B-423F-BB58-BF54D2A3F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76301" y="5097193"/>
                <a:ext cx="1800000" cy="135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9122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C2483D-8470-41E6-B0B5-6AA4F091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to do next ?</a:t>
            </a:r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1077EA-38AB-4C0C-A36C-A77703D92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collaboration with CEPC design team</a:t>
            </a:r>
          </a:p>
          <a:p>
            <a:endParaRPr lang="en-US" altLang="zh-C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Optimize the Matching module</a:t>
            </a:r>
          </a:p>
          <a:p>
            <a:endParaRPr lang="en-US" altLang="zh-C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More Features</a:t>
            </a:r>
          </a:p>
          <a:p>
            <a:endParaRPr lang="en-US" altLang="zh-C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 CEPC</a:t>
            </a:r>
          </a:p>
          <a:p>
            <a:pPr marL="0" indent="0">
              <a:buNone/>
            </a:pPr>
            <a:endParaRPr lang="en-US" altLang="zh-C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F1B14B-BB72-4F3D-8CAD-06B3B018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Outline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Modeling and Optics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Tracking and Simulation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03AB068-FC5A-40D6-A900-40FB39B3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6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46B7BE-03AF-4365-992F-478179F0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54FE72-78FA-414B-9953-A6A25C13F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APES is becoming more and more productive</a:t>
            </a:r>
          </a:p>
          <a:p>
            <a:endParaRPr lang="en-US" altLang="zh-CN" dirty="0">
              <a:solidFill>
                <a:srgbClr val="4040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APES is </a:t>
            </a:r>
            <a:r>
              <a:rPr lang="en-US" altLang="zh-CN" dirty="0" err="1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altLang="zh-CN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under active development</a:t>
            </a:r>
          </a:p>
          <a:p>
            <a:endParaRPr lang="en-US" altLang="zh-CN" dirty="0">
              <a:solidFill>
                <a:srgbClr val="4040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usage feedback is greatly appreciated and helpful</a:t>
            </a:r>
          </a:p>
          <a:p>
            <a:endParaRPr lang="en-US" altLang="zh-CN" dirty="0">
              <a:solidFill>
                <a:srgbClr val="4040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Thanks the hard work of APES team!</a:t>
            </a:r>
          </a:p>
          <a:p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8C0610-85F2-43FA-BDAA-4901BE8C7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10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28B2FB-267B-405D-AA3D-DB58B913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00D30-119F-4FF5-870E-F97B38FA2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1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To meet the requirements of beam dynamics study in CEPC</a:t>
            </a:r>
          </a:p>
          <a:p>
            <a:endParaRPr lang="en-US" altLang="zh-CN" dirty="0"/>
          </a:p>
          <a:p>
            <a:r>
              <a:rPr lang="en-US" altLang="zh-CN" dirty="0"/>
              <a:t>Modeling complicated lattice easily</a:t>
            </a:r>
          </a:p>
          <a:p>
            <a:pPr lvl="1"/>
            <a:r>
              <a:rPr lang="en-US" altLang="zh-CN" dirty="0"/>
              <a:t>IR, overlapped field, …</a:t>
            </a:r>
          </a:p>
          <a:p>
            <a:r>
              <a:rPr lang="en-US" altLang="zh-CN" dirty="0"/>
              <a:t>Combined effects should be studied self-consistently </a:t>
            </a:r>
          </a:p>
          <a:p>
            <a:pPr lvl="1"/>
            <a:r>
              <a:rPr lang="en-US" altLang="zh-CN" dirty="0"/>
              <a:t>Beam-beam interaction + impedance/feedback/lattice, …</a:t>
            </a:r>
          </a:p>
          <a:p>
            <a:r>
              <a:rPr lang="en-US" altLang="zh-CN" dirty="0"/>
              <a:t>Application of new IT technology</a:t>
            </a:r>
          </a:p>
          <a:p>
            <a:pPr lvl="1"/>
            <a:r>
              <a:rPr lang="en-US" altLang="zh-CN" dirty="0"/>
              <a:t>CPU,</a:t>
            </a:r>
            <a:r>
              <a:rPr lang="zh-CN" altLang="en-US" dirty="0"/>
              <a:t> </a:t>
            </a:r>
            <a:r>
              <a:rPr lang="en-US" altLang="zh-CN" dirty="0" err="1"/>
              <a:t>Openmp</a:t>
            </a:r>
            <a:r>
              <a:rPr lang="en-US" altLang="zh-CN" dirty="0"/>
              <a:t>/MPI -&gt; GPU,  CUDA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0BE7AA-7BE6-45C9-BC26-3EFBBA2C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48A5B0-5174-4B23-B1F2-7CFF60EBA6A4}"/>
              </a:ext>
            </a:extLst>
          </p:cNvPr>
          <p:cNvSpPr txBox="1"/>
          <p:nvPr/>
        </p:nvSpPr>
        <p:spPr>
          <a:xfrm>
            <a:off x="2738881" y="100899"/>
            <a:ext cx="743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A</a:t>
            </a:r>
            <a:r>
              <a:rPr lang="en-US" altLang="zh-CN" sz="2800" dirty="0"/>
              <a:t>ccelerator </a:t>
            </a:r>
            <a:r>
              <a:rPr lang="en-US" altLang="zh-CN" sz="2800" b="1" dirty="0">
                <a:solidFill>
                  <a:srgbClr val="FF0000"/>
                </a:solidFill>
              </a:rPr>
              <a:t>P</a:t>
            </a:r>
            <a:r>
              <a:rPr lang="en-US" altLang="zh-CN" sz="2800" dirty="0"/>
              <a:t>hysics </a:t>
            </a:r>
            <a:r>
              <a:rPr lang="en-US" altLang="zh-CN" sz="2800" b="1" dirty="0">
                <a:solidFill>
                  <a:srgbClr val="FF0000"/>
                </a:solidFill>
              </a:rPr>
              <a:t>E</a:t>
            </a:r>
            <a:r>
              <a:rPr lang="en-US" altLang="zh-CN" sz="2800" dirty="0"/>
              <a:t>mulation </a:t>
            </a:r>
            <a:r>
              <a:rPr lang="en-US" altLang="zh-CN" sz="2800" b="1" dirty="0">
                <a:solidFill>
                  <a:srgbClr val="FF0000"/>
                </a:solidFill>
              </a:rPr>
              <a:t>S</a:t>
            </a:r>
            <a:r>
              <a:rPr lang="en-US" altLang="zh-CN" sz="2800" dirty="0"/>
              <a:t>ystem </a:t>
            </a:r>
            <a:r>
              <a:rPr lang="zh-CN" altLang="en-US" sz="2800" dirty="0"/>
              <a:t>（</a:t>
            </a:r>
            <a:r>
              <a:rPr lang="en-US" altLang="zh-CN" sz="2800" b="1" dirty="0">
                <a:solidFill>
                  <a:srgbClr val="FF0000"/>
                </a:solidFill>
              </a:rPr>
              <a:t>APES</a:t>
            </a:r>
            <a:r>
              <a:rPr lang="zh-CN" altLang="en-US" sz="2800" dirty="0"/>
              <a:t>）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153FD1-71B9-4F4A-B8F9-1A43E20E075F}"/>
              </a:ext>
            </a:extLst>
          </p:cNvPr>
          <p:cNvSpPr txBox="1"/>
          <p:nvPr/>
        </p:nvSpPr>
        <p:spPr>
          <a:xfrm>
            <a:off x="1844702" y="5833130"/>
            <a:ext cx="869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More user-friendly, more accurate, powerful and faster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57A756D-48A9-4F53-946B-0A1C99904D26}"/>
              </a:ext>
            </a:extLst>
          </p:cNvPr>
          <p:cNvSpPr txBox="1"/>
          <p:nvPr/>
        </p:nvSpPr>
        <p:spPr>
          <a:xfrm>
            <a:off x="8065936" y="856699"/>
            <a:ext cx="383252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Supported by IHEP Innovation Fund from 2022 to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967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AB37A6-7961-4B76-9AFC-A4EBF2F5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7820"/>
            <a:ext cx="10515600" cy="4351338"/>
          </a:xfrm>
        </p:spPr>
        <p:txBody>
          <a:bodyPr/>
          <a:lstStyle/>
          <a:p>
            <a:r>
              <a:rPr lang="en-US" altLang="zh-CN" dirty="0"/>
              <a:t>Python,</a:t>
            </a:r>
            <a:r>
              <a:rPr lang="zh-CN" altLang="en-US" dirty="0"/>
              <a:t> </a:t>
            </a:r>
            <a:r>
              <a:rPr lang="en-US" altLang="zh-CN" dirty="0"/>
              <a:t>C/C++</a:t>
            </a:r>
          </a:p>
          <a:p>
            <a:r>
              <a:rPr lang="en-US" altLang="zh-CN" dirty="0"/>
              <a:t>Bottom-up and top-down synchronized development</a:t>
            </a:r>
          </a:p>
          <a:p>
            <a:pPr lvl="1"/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Python-based modeling, analysis, computation</a:t>
            </a:r>
            <a:endParaRPr lang="zh-CN" altLang="en-US" dirty="0"/>
          </a:p>
          <a:p>
            <a:pPr lvl="1"/>
            <a:r>
              <a:rPr lang="en-US" altLang="zh-CN" dirty="0">
                <a:solidFill>
                  <a:srgbClr val="404040"/>
                </a:solidFill>
                <a:latin typeface="quote-cjk-patch"/>
              </a:rPr>
              <a:t>High-efficiency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 Parallel Computing for Multi-Particle Tracking</a:t>
            </a:r>
          </a:p>
          <a:p>
            <a:pPr lvl="1"/>
            <a:r>
              <a:rPr lang="en-US" altLang="zh-CN" dirty="0">
                <a:solidFill>
                  <a:srgbClr val="404040"/>
                </a:solidFill>
                <a:latin typeface="quote-cjk-patch"/>
              </a:rPr>
              <a:t>Same underlying map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41F49-2ABF-4C34-8EAC-1796F0B9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5ED590-308E-4202-B94F-6E68553C9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3" y="2803883"/>
            <a:ext cx="4114800" cy="39175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3CD4CC-9C28-4BA9-8AB1-76B1DE28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219" y="2854065"/>
            <a:ext cx="7602279" cy="38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F3515A-F3DD-4A42-BC3E-4292F886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Patch coming from PTC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AA138-FF73-482F-BE99-20717EFF7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84" y="1636045"/>
            <a:ext cx="7880466" cy="2137449"/>
          </a:xfrm>
        </p:spPr>
        <p:txBody>
          <a:bodyPr/>
          <a:lstStyle/>
          <a:p>
            <a:r>
              <a:rPr lang="en-US" altLang="zh-CN" dirty="0"/>
              <a:t>Affine transformation in geometry</a:t>
            </a:r>
          </a:p>
          <a:p>
            <a:r>
              <a:rPr lang="en-US" altLang="zh-CN" dirty="0"/>
              <a:t>Maps in particle tracking</a:t>
            </a:r>
          </a:p>
          <a:p>
            <a:r>
              <a:rPr lang="en-US" altLang="zh-CN" sz="2800" dirty="0"/>
              <a:t>Single “Patch” affects the downstream survey.</a:t>
            </a:r>
            <a:endParaRPr lang="en-US" altLang="zh-CN" dirty="0"/>
          </a:p>
          <a:p>
            <a:r>
              <a:rPr kumimoji="1" lang="en-US" altLang="zh-CN" dirty="0"/>
              <a:t>Special installation configurations /</a:t>
            </a:r>
            <a:r>
              <a:rPr kumimoji="1" lang="zh-CN" altLang="en-US" dirty="0"/>
              <a:t> </a:t>
            </a:r>
            <a:r>
              <a:rPr kumimoji="1" lang="en-US" altLang="zh-CN" dirty="0"/>
              <a:t>misalignment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3B418D-EB7D-40F4-B510-237C3FA5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27F1B1-17B6-471B-BBA0-0BD91D0BE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46" y="5138828"/>
            <a:ext cx="4302252" cy="14995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77702D-E09B-40C3-9F2E-C4D340E8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946" y="3810746"/>
            <a:ext cx="4284667" cy="1127792"/>
          </a:xfrm>
          <a:prstGeom prst="rect">
            <a:avLst/>
          </a:prstGeom>
        </p:spPr>
      </p:pic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012621A9-81CD-41A5-B352-5A8CA1A08A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D9121-FFE9-4773-8148-76C9AF4095B4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1E3382D6-BB1F-4309-9EB4-82D460062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968" y="1305042"/>
            <a:ext cx="2700414" cy="27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95937CBF-6EB0-4DC0-A625-4E603B16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96" y="4112737"/>
            <a:ext cx="4012758" cy="21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4933E09-7306-412D-B75E-2F899677EF1F}"/>
              </a:ext>
            </a:extLst>
          </p:cNvPr>
          <p:cNvSpPr txBox="1"/>
          <p:nvPr/>
        </p:nvSpPr>
        <p:spPr>
          <a:xfrm>
            <a:off x="8385023" y="748145"/>
            <a:ext cx="341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 ring with only Quadrupoles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A35C2C-BC5B-43EE-8A16-38EC6250FDD2}"/>
              </a:ext>
            </a:extLst>
          </p:cNvPr>
          <p:cNvSpPr txBox="1"/>
          <p:nvPr/>
        </p:nvSpPr>
        <p:spPr>
          <a:xfrm>
            <a:off x="612250" y="206734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Mengyu</a:t>
            </a:r>
            <a:r>
              <a:rPr lang="en-US" altLang="zh-CN" dirty="0"/>
              <a:t> </a:t>
            </a:r>
            <a:r>
              <a:rPr lang="en-US" altLang="zh-CN" dirty="0" err="1"/>
              <a:t>Su</a:t>
            </a:r>
            <a:r>
              <a:rPr lang="en-US" altLang="zh-CN" dirty="0"/>
              <a:t>, </a:t>
            </a:r>
            <a:r>
              <a:rPr lang="en-US" altLang="zh-CN" dirty="0" err="1"/>
              <a:t>Weibin</a:t>
            </a:r>
            <a:r>
              <a:rPr lang="en-US" altLang="zh-CN" dirty="0"/>
              <a:t> Liu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140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36C6E-304E-48C4-A43E-2789EF59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8" y="371765"/>
            <a:ext cx="10515600" cy="1325563"/>
          </a:xfrm>
        </p:spPr>
        <p:txBody>
          <a:bodyPr/>
          <a:lstStyle/>
          <a:p>
            <a:r>
              <a:rPr lang="en-US" altLang="zh-CN" dirty="0"/>
              <a:t>Element Container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7CF8C7-F0A8-4114-9D37-442CDB14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F12F52A-57CD-41DE-B62F-89ADC3CA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46" y="2185015"/>
            <a:ext cx="4359028" cy="237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81D9724-6D95-48EF-9FFF-9886204D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64" y="4425673"/>
            <a:ext cx="5870049" cy="23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029210EE-DEF6-4156-90A9-D9B298AA3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12" y="2191888"/>
            <a:ext cx="4751987" cy="23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0669214-F7C7-4BE2-B52A-CB0974B280FB}"/>
              </a:ext>
            </a:extLst>
          </p:cNvPr>
          <p:cNvCxnSpPr>
            <a:cxnSpLocks/>
          </p:cNvCxnSpPr>
          <p:nvPr/>
        </p:nvCxnSpPr>
        <p:spPr>
          <a:xfrm>
            <a:off x="3840480" y="3607724"/>
            <a:ext cx="1195346" cy="1447980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7360F40-27DB-4889-8708-4544CE88D283}"/>
              </a:ext>
            </a:extLst>
          </p:cNvPr>
          <p:cNvCxnSpPr>
            <a:cxnSpLocks/>
          </p:cNvCxnSpPr>
          <p:nvPr/>
        </p:nvCxnSpPr>
        <p:spPr>
          <a:xfrm flipH="1">
            <a:off x="7156176" y="3665913"/>
            <a:ext cx="1281242" cy="1389791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726B9EB-837D-43A7-AF48-765D92EE8D91}"/>
              </a:ext>
            </a:extLst>
          </p:cNvPr>
          <p:cNvSpPr txBox="1"/>
          <p:nvPr/>
        </p:nvSpPr>
        <p:spPr>
          <a:xfrm>
            <a:off x="5127597" y="257736"/>
            <a:ext cx="679396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Encapsule one or more components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Ensemble positional error for co-mounted components</a:t>
            </a:r>
            <a:endParaRPr lang="en-US" altLang="zh-CN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Different beam go through same component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Forward or backward traversal</a:t>
            </a:r>
            <a:endParaRPr lang="zh-CN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0B5FBDE-A750-4BF3-8280-D2BEEEA8CF04}"/>
              </a:ext>
            </a:extLst>
          </p:cNvPr>
          <p:cNvSpPr txBox="1"/>
          <p:nvPr/>
        </p:nvSpPr>
        <p:spPr>
          <a:xfrm>
            <a:off x="2384058" y="2342372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100MeV beam:</a:t>
            </a:r>
            <a:r>
              <a:rPr lang="zh-CN" altLang="en-US" b="1" dirty="0"/>
              <a:t> </a:t>
            </a:r>
            <a:r>
              <a:rPr lang="en-US" altLang="zh-CN" b="1" dirty="0"/>
              <a:t>Patch + EC</a:t>
            </a:r>
            <a:endParaRPr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7FD5C7-30F4-44BE-9AD2-B611B0D3C3DB}"/>
              </a:ext>
            </a:extLst>
          </p:cNvPr>
          <p:cNvSpPr txBox="1"/>
          <p:nvPr/>
        </p:nvSpPr>
        <p:spPr>
          <a:xfrm>
            <a:off x="6902382" y="2350284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100MeV beam: EC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7E8A97F-355B-47D3-9F78-47AE01248459}"/>
              </a:ext>
            </a:extLst>
          </p:cNvPr>
          <p:cNvSpPr txBox="1"/>
          <p:nvPr/>
        </p:nvSpPr>
        <p:spPr>
          <a:xfrm>
            <a:off x="294198" y="190831"/>
            <a:ext cx="372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Weibin</a:t>
            </a:r>
            <a:r>
              <a:rPr lang="en-US" altLang="zh-CN" dirty="0"/>
              <a:t> Liu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03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B7239-1FE7-4573-A722-B7A11B97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IR modeling of BEPCII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9FC710-3574-4C87-ADB3-ACED34A37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E7D7ED-9A5D-475A-9F82-DF0AC9E6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93BB779-C7D6-4BA8-A668-92DC92A82E95}"/>
              </a:ext>
            </a:extLst>
          </p:cNvPr>
          <p:cNvGrpSpPr/>
          <p:nvPr/>
        </p:nvGrpSpPr>
        <p:grpSpPr>
          <a:xfrm>
            <a:off x="115057" y="3294262"/>
            <a:ext cx="5178123" cy="3483877"/>
            <a:chOff x="247873" y="2938558"/>
            <a:chExt cx="4761155" cy="3181227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9CEB0FC-DFB0-46C5-BDB6-1BA14E7932C9}"/>
                </a:ext>
              </a:extLst>
            </p:cNvPr>
            <p:cNvGrpSpPr/>
            <p:nvPr/>
          </p:nvGrpSpPr>
          <p:grpSpPr>
            <a:xfrm>
              <a:off x="247873" y="2938558"/>
              <a:ext cx="4761155" cy="3181227"/>
              <a:chOff x="2164080" y="1048294"/>
              <a:chExt cx="7863840" cy="547630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70785FC4-9FB9-4757-997A-D4DF3CED9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64080" y="1048294"/>
                <a:ext cx="7863840" cy="4761411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C1E546D-3713-4952-B9FB-7C759EC8A0FE}"/>
                  </a:ext>
                </a:extLst>
              </p:cNvPr>
              <p:cNvSpPr/>
              <p:nvPr/>
            </p:nvSpPr>
            <p:spPr>
              <a:xfrm>
                <a:off x="5627594" y="2776818"/>
                <a:ext cx="208430" cy="1506070"/>
              </a:xfrm>
              <a:prstGeom prst="rect">
                <a:avLst/>
              </a:prstGeom>
              <a:solidFill>
                <a:srgbClr val="0070C0">
                  <a:alpha val="75000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4BF4063-F0D8-43A3-AF0E-93ACF0265CB3}"/>
                  </a:ext>
                </a:extLst>
              </p:cNvPr>
              <p:cNvSpPr/>
              <p:nvPr/>
            </p:nvSpPr>
            <p:spPr>
              <a:xfrm>
                <a:off x="6728012" y="2776818"/>
                <a:ext cx="208430" cy="1506070"/>
              </a:xfrm>
              <a:prstGeom prst="rect">
                <a:avLst/>
              </a:prstGeom>
              <a:solidFill>
                <a:srgbClr val="0070C0">
                  <a:alpha val="75000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箭头: 上 13">
                <a:extLst>
                  <a:ext uri="{FF2B5EF4-FFF2-40B4-BE49-F238E27FC236}">
                    <a16:creationId xmlns:a16="http://schemas.microsoft.com/office/drawing/2014/main" id="{3CB43DC0-0503-4F6A-AB8F-CAC4E4422D66}"/>
                  </a:ext>
                </a:extLst>
              </p:cNvPr>
              <p:cNvSpPr/>
              <p:nvPr/>
            </p:nvSpPr>
            <p:spPr>
              <a:xfrm>
                <a:off x="5634318" y="4313719"/>
                <a:ext cx="208430" cy="1506070"/>
              </a:xfrm>
              <a:prstGeom prst="upArrow">
                <a:avLst>
                  <a:gd name="adj1" fmla="val 50000"/>
                  <a:gd name="adj2" fmla="val 153225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箭头: 上 14">
                <a:extLst>
                  <a:ext uri="{FF2B5EF4-FFF2-40B4-BE49-F238E27FC236}">
                    <a16:creationId xmlns:a16="http://schemas.microsoft.com/office/drawing/2014/main" id="{95456CE4-3B55-4F9A-BA31-3D9ACEDD4B43}"/>
                  </a:ext>
                </a:extLst>
              </p:cNvPr>
              <p:cNvSpPr/>
              <p:nvPr/>
            </p:nvSpPr>
            <p:spPr>
              <a:xfrm>
                <a:off x="6734739" y="4313719"/>
                <a:ext cx="208430" cy="1506070"/>
              </a:xfrm>
              <a:prstGeom prst="upArrow">
                <a:avLst>
                  <a:gd name="adj1" fmla="val 50000"/>
                  <a:gd name="adj2" fmla="val 153225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565E39A-DAC1-420F-A4E8-3C55B955084E}"/>
                  </a:ext>
                </a:extLst>
              </p:cNvPr>
              <p:cNvSpPr txBox="1"/>
              <p:nvPr/>
            </p:nvSpPr>
            <p:spPr>
              <a:xfrm>
                <a:off x="4936522" y="5819790"/>
                <a:ext cx="1677765" cy="69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SCQW</a:t>
                </a:r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FF92667-6B5C-4DD4-BC7A-C21E2BEC7B46}"/>
                  </a:ext>
                </a:extLst>
              </p:cNvPr>
              <p:cNvSpPr txBox="1"/>
              <p:nvPr/>
            </p:nvSpPr>
            <p:spPr>
              <a:xfrm>
                <a:off x="6281953" y="5829874"/>
                <a:ext cx="1446798" cy="69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SCQE</a:t>
                </a:r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0C831D2-551D-44DA-A03A-9E1E1943D06C}"/>
                </a:ext>
              </a:extLst>
            </p:cNvPr>
            <p:cNvSpPr txBox="1"/>
            <p:nvPr/>
          </p:nvSpPr>
          <p:spPr>
            <a:xfrm>
              <a:off x="4262109" y="3542561"/>
              <a:ext cx="611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e+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336A054-EFBC-4BE2-B89F-7627529C80CC}"/>
                </a:ext>
              </a:extLst>
            </p:cNvPr>
            <p:cNvSpPr txBox="1"/>
            <p:nvPr/>
          </p:nvSpPr>
          <p:spPr>
            <a:xfrm>
              <a:off x="481266" y="4492221"/>
              <a:ext cx="611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e+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C15C1DF-6C1F-4E0C-BFFB-C52CBBB99783}"/>
                </a:ext>
              </a:extLst>
            </p:cNvPr>
            <p:cNvSpPr txBox="1"/>
            <p:nvPr/>
          </p:nvSpPr>
          <p:spPr>
            <a:xfrm>
              <a:off x="4324832" y="4492221"/>
              <a:ext cx="611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e-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B50A364-3D69-4942-BFE7-4D07224EF38A}"/>
                </a:ext>
              </a:extLst>
            </p:cNvPr>
            <p:cNvSpPr txBox="1"/>
            <p:nvPr/>
          </p:nvSpPr>
          <p:spPr>
            <a:xfrm>
              <a:off x="481266" y="3479998"/>
              <a:ext cx="611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e-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5FBA4AD-8BB8-40AF-9827-F195CDF7F2CA}"/>
              </a:ext>
            </a:extLst>
          </p:cNvPr>
          <p:cNvGrpSpPr/>
          <p:nvPr/>
        </p:nvGrpSpPr>
        <p:grpSpPr>
          <a:xfrm>
            <a:off x="5482259" y="3366549"/>
            <a:ext cx="6504753" cy="3111446"/>
            <a:chOff x="5420829" y="3343979"/>
            <a:chExt cx="6504753" cy="31114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8B65348-2555-45E9-8E6E-FF3BCB8CB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829" y="3343979"/>
              <a:ext cx="6480000" cy="3111446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4A5BD2A-7BA2-4BEE-BD0D-964524442EEF}"/>
                </a:ext>
              </a:extLst>
            </p:cNvPr>
            <p:cNvSpPr txBox="1"/>
            <p:nvPr/>
          </p:nvSpPr>
          <p:spPr>
            <a:xfrm>
              <a:off x="11199547" y="3510136"/>
              <a:ext cx="616160" cy="396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e+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D9EE14D-741E-46EF-938E-5CEAA4FDB156}"/>
                </a:ext>
              </a:extLst>
            </p:cNvPr>
            <p:cNvSpPr txBox="1"/>
            <p:nvPr/>
          </p:nvSpPr>
          <p:spPr>
            <a:xfrm>
              <a:off x="5764704" y="5335431"/>
              <a:ext cx="616160" cy="396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e+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41D7A3E-4D7C-47B5-BEC6-B6E8CA05C7A1}"/>
                </a:ext>
              </a:extLst>
            </p:cNvPr>
            <p:cNvSpPr txBox="1"/>
            <p:nvPr/>
          </p:nvSpPr>
          <p:spPr>
            <a:xfrm>
              <a:off x="11309422" y="5341843"/>
              <a:ext cx="616160" cy="396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e-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8C07729-D838-49E3-8565-B8E40260B450}"/>
                </a:ext>
              </a:extLst>
            </p:cNvPr>
            <p:cNvSpPr txBox="1"/>
            <p:nvPr/>
          </p:nvSpPr>
          <p:spPr>
            <a:xfrm>
              <a:off x="5787920" y="3850849"/>
              <a:ext cx="616160" cy="396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</a:rPr>
                <a:t> e-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595EFD89-D624-49A0-8A04-E77BE1232682}"/>
                </a:ext>
              </a:extLst>
            </p:cNvPr>
            <p:cNvCxnSpPr>
              <a:cxnSpLocks/>
            </p:cNvCxnSpPr>
            <p:nvPr/>
          </p:nvCxnSpPr>
          <p:spPr>
            <a:xfrm rot="-120000" flipH="1">
              <a:off x="5783255" y="5332020"/>
              <a:ext cx="405727" cy="74131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ACD4C93-877D-4E9A-99F5-BC1B99DF3533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1368184" y="3879913"/>
              <a:ext cx="405727" cy="74131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B64ED040-7C6A-4E10-A3DF-CB42F3D5B0BA}"/>
                </a:ext>
              </a:extLst>
            </p:cNvPr>
            <p:cNvCxnSpPr>
              <a:cxnSpLocks/>
            </p:cNvCxnSpPr>
            <p:nvPr/>
          </p:nvCxnSpPr>
          <p:spPr>
            <a:xfrm rot="2340000" flipH="1">
              <a:off x="5783255" y="3840316"/>
              <a:ext cx="405727" cy="74131"/>
            </a:xfrm>
            <a:prstGeom prst="straightConnector1">
              <a:avLst/>
            </a:prstGeom>
            <a:ln w="63500">
              <a:solidFill>
                <a:srgbClr val="0070C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BEEE9574-F94A-4BC5-9643-03FEB5C4DD8B}"/>
                </a:ext>
              </a:extLst>
            </p:cNvPr>
            <p:cNvCxnSpPr>
              <a:cxnSpLocks/>
            </p:cNvCxnSpPr>
            <p:nvPr/>
          </p:nvCxnSpPr>
          <p:spPr>
            <a:xfrm rot="1380000" flipH="1">
              <a:off x="11380029" y="5310059"/>
              <a:ext cx="405727" cy="74131"/>
            </a:xfrm>
            <a:prstGeom prst="straightConnector1">
              <a:avLst/>
            </a:prstGeom>
            <a:ln w="63500">
              <a:solidFill>
                <a:srgbClr val="0070C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E6FEEB89-67E7-4FF3-B8D2-56F04EB137B7}"/>
              </a:ext>
            </a:extLst>
          </p:cNvPr>
          <p:cNvSpPr txBox="1"/>
          <p:nvPr/>
        </p:nvSpPr>
        <p:spPr>
          <a:xfrm>
            <a:off x="7834171" y="1189300"/>
            <a:ext cx="2635332" cy="369332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Patch1+SCQ+Patch2</a:t>
            </a:r>
            <a:endParaRPr lang="zh-CN" altLang="en-US" b="1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E784D41F-4CAE-4212-931C-C67B7B031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817" y="1870383"/>
            <a:ext cx="7132320" cy="43338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45AD1B6-1452-40C3-8A8D-B4C8DB29B0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43"/>
          <a:stretch/>
        </p:blipFill>
        <p:spPr>
          <a:xfrm>
            <a:off x="4490632" y="2549123"/>
            <a:ext cx="7379970" cy="371671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454EEA97-9C14-4389-8FF1-435025C0B565}"/>
              </a:ext>
            </a:extLst>
          </p:cNvPr>
          <p:cNvSpPr txBox="1"/>
          <p:nvPr/>
        </p:nvSpPr>
        <p:spPr>
          <a:xfrm>
            <a:off x="294198" y="190831"/>
            <a:ext cx="372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Weibin</a:t>
            </a:r>
            <a:r>
              <a:rPr lang="en-US" altLang="zh-CN" dirty="0"/>
              <a:t> Liu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405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41E59-CE7D-4C96-B868-5A1B3CEA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 Map referring to SAD</a:t>
            </a:r>
            <a:endParaRPr lang="zh-CN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15621F-86FE-41BA-803D-FD69C0178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6D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full-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symplectic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tracking</a:t>
            </a:r>
          </a:p>
          <a:p>
            <a:r>
              <a:rPr lang="en-US" altLang="zh-CN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Linear soft edge</a:t>
            </a:r>
            <a:r>
              <a:rPr lang="zh-CN" altLang="en-US" dirty="0">
                <a:solidFill>
                  <a:srgbClr val="22222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zh-CN" altLang="en-US" dirty="0">
                <a:solidFill>
                  <a:srgbClr val="22222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nonlinear Maxwellian fringe</a:t>
            </a:r>
          </a:p>
          <a:p>
            <a:r>
              <a:rPr lang="en-US" altLang="zh-CN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 overlap of solenoid and multipoles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80795-0B09-4A0D-881E-7948D4A5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D2D4593-2B38-4928-8024-6B3B294C84E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41C79E-22CB-403A-9BC3-057C2AA948E0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6787051-BF38-4840-93E3-FC133B58E3A9}"/>
              </a:ext>
            </a:extLst>
          </p:cNvPr>
          <p:cNvGrpSpPr/>
          <p:nvPr/>
        </p:nvGrpSpPr>
        <p:grpSpPr>
          <a:xfrm>
            <a:off x="4123369" y="3964532"/>
            <a:ext cx="3416145" cy="2682902"/>
            <a:chOff x="741336" y="1612888"/>
            <a:chExt cx="3169146" cy="239383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651CE0B-471B-419B-917E-24A58CE44811}"/>
                </a:ext>
              </a:extLst>
            </p:cNvPr>
            <p:cNvGrpSpPr/>
            <p:nvPr/>
          </p:nvGrpSpPr>
          <p:grpSpPr>
            <a:xfrm>
              <a:off x="741336" y="1612888"/>
              <a:ext cx="3169146" cy="2393831"/>
              <a:chOff x="6783647" y="1874417"/>
              <a:chExt cx="4585447" cy="346364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58F62AA3-C978-4EB5-B584-98E48568E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83647" y="1909058"/>
                <a:ext cx="4585447" cy="3429000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6EE6EB8-783E-43F5-A614-9EF2123DD698}"/>
                  </a:ext>
                </a:extLst>
              </p:cNvPr>
              <p:cNvSpPr txBox="1"/>
              <p:nvPr/>
            </p:nvSpPr>
            <p:spPr>
              <a:xfrm>
                <a:off x="7129633" y="1874417"/>
                <a:ext cx="724663" cy="534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zh-CN" altLang="zh-CN" sz="1800" b="1" dirty="0">
                  <a:solidFill>
                    <a:srgbClr val="174994"/>
                  </a:solidFill>
                  <a:effectLst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22A5E27-9DBD-4D31-A6A8-4809BC7B9632}"/>
                </a:ext>
              </a:extLst>
            </p:cNvPr>
            <p:cNvSpPr txBox="1"/>
            <p:nvPr/>
          </p:nvSpPr>
          <p:spPr>
            <a:xfrm>
              <a:off x="2114512" y="2594010"/>
              <a:ext cx="500837" cy="329539"/>
            </a:xfrm>
            <a:custGeom>
              <a:avLst/>
              <a:gdLst>
                <a:gd name="connsiteX0" fmla="*/ 0 w 500837"/>
                <a:gd name="connsiteY0" fmla="*/ 0 h 329539"/>
                <a:gd name="connsiteX1" fmla="*/ 500837 w 500837"/>
                <a:gd name="connsiteY1" fmla="*/ 0 h 329539"/>
                <a:gd name="connsiteX2" fmla="*/ 500837 w 500837"/>
                <a:gd name="connsiteY2" fmla="*/ 329539 h 329539"/>
                <a:gd name="connsiteX3" fmla="*/ 0 w 500837"/>
                <a:gd name="connsiteY3" fmla="*/ 329539 h 329539"/>
                <a:gd name="connsiteX4" fmla="*/ 0 w 500837"/>
                <a:gd name="connsiteY4" fmla="*/ 0 h 3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837" h="329539" extrusionOk="0">
                  <a:moveTo>
                    <a:pt x="0" y="0"/>
                  </a:moveTo>
                  <a:cubicBezTo>
                    <a:pt x="180344" y="-43610"/>
                    <a:pt x="328093" y="51653"/>
                    <a:pt x="500837" y="0"/>
                  </a:cubicBezTo>
                  <a:cubicBezTo>
                    <a:pt x="510906" y="112503"/>
                    <a:pt x="472270" y="230649"/>
                    <a:pt x="500837" y="329539"/>
                  </a:cubicBezTo>
                  <a:cubicBezTo>
                    <a:pt x="274887" y="336395"/>
                    <a:pt x="185038" y="283343"/>
                    <a:pt x="0" y="329539"/>
                  </a:cubicBezTo>
                  <a:cubicBezTo>
                    <a:pt x="-13072" y="183818"/>
                    <a:pt x="23997" y="97355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120299585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DA</a:t>
              </a:r>
              <a:endParaRPr lang="zh-CN" altLang="en-US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8DEAB60-0560-449F-8524-BE072558B600}"/>
              </a:ext>
            </a:extLst>
          </p:cNvPr>
          <p:cNvGrpSpPr/>
          <p:nvPr/>
        </p:nvGrpSpPr>
        <p:grpSpPr>
          <a:xfrm>
            <a:off x="641028" y="4052487"/>
            <a:ext cx="3171600" cy="2500142"/>
            <a:chOff x="4074587" y="962864"/>
            <a:chExt cx="2834763" cy="272845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609A9D4-74E6-420B-8464-A522827E9751}"/>
                </a:ext>
              </a:extLst>
            </p:cNvPr>
            <p:cNvGrpSpPr/>
            <p:nvPr/>
          </p:nvGrpSpPr>
          <p:grpSpPr>
            <a:xfrm>
              <a:off x="4074587" y="962864"/>
              <a:ext cx="2834763" cy="2728450"/>
              <a:chOff x="651638" y="0"/>
              <a:chExt cx="5984435" cy="5760000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62888BB5-3AF1-4268-B175-721455F4A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638" y="0"/>
                <a:ext cx="2988121" cy="2880000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6770EFD-E005-4CCD-8040-404FEACD2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5988" y="0"/>
                <a:ext cx="3050085" cy="2880000"/>
              </a:xfrm>
              <a:prstGeom prst="rect">
                <a:avLst/>
              </a:prstGeom>
            </p:spPr>
          </p:pic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9ACA3F4-8E21-4911-8EB8-18605CAE15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1638" y="2880000"/>
                <a:ext cx="5984435" cy="2880000"/>
                <a:chOff x="507844" y="4006719"/>
                <a:chExt cx="5236381" cy="2520000"/>
              </a:xfrm>
            </p:grpSpPr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6A8E6BE0-4F74-4EE7-BEFA-538A31720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7844" y="4006719"/>
                  <a:ext cx="2614608" cy="2520000"/>
                </a:xfrm>
                <a:prstGeom prst="rect">
                  <a:avLst/>
                </a:prstGeom>
              </p:spPr>
            </p:pic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CBBA1F7C-A0AA-4825-8EA4-6402C2734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22450" y="4006719"/>
                  <a:ext cx="2621775" cy="252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ADBDD19-CCF2-4978-845D-5B70718DD340}"/>
                </a:ext>
              </a:extLst>
            </p:cNvPr>
            <p:cNvSpPr txBox="1"/>
            <p:nvPr/>
          </p:nvSpPr>
          <p:spPr>
            <a:xfrm>
              <a:off x="4783665" y="2057772"/>
              <a:ext cx="1544469" cy="403059"/>
            </a:xfrm>
            <a:custGeom>
              <a:avLst/>
              <a:gdLst>
                <a:gd name="connsiteX0" fmla="*/ 0 w 1544469"/>
                <a:gd name="connsiteY0" fmla="*/ 0 h 403059"/>
                <a:gd name="connsiteX1" fmla="*/ 514823 w 1544469"/>
                <a:gd name="connsiteY1" fmla="*/ 0 h 403059"/>
                <a:gd name="connsiteX2" fmla="*/ 998757 w 1544469"/>
                <a:gd name="connsiteY2" fmla="*/ 0 h 403059"/>
                <a:gd name="connsiteX3" fmla="*/ 1544469 w 1544469"/>
                <a:gd name="connsiteY3" fmla="*/ 0 h 403059"/>
                <a:gd name="connsiteX4" fmla="*/ 1544469 w 1544469"/>
                <a:gd name="connsiteY4" fmla="*/ 403059 h 403059"/>
                <a:gd name="connsiteX5" fmla="*/ 1045091 w 1544469"/>
                <a:gd name="connsiteY5" fmla="*/ 403059 h 403059"/>
                <a:gd name="connsiteX6" fmla="*/ 514823 w 1544469"/>
                <a:gd name="connsiteY6" fmla="*/ 403059 h 403059"/>
                <a:gd name="connsiteX7" fmla="*/ 0 w 1544469"/>
                <a:gd name="connsiteY7" fmla="*/ 403059 h 403059"/>
                <a:gd name="connsiteX8" fmla="*/ 0 w 1544469"/>
                <a:gd name="connsiteY8" fmla="*/ 0 h 40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469" h="403059" extrusionOk="0">
                  <a:moveTo>
                    <a:pt x="0" y="0"/>
                  </a:moveTo>
                  <a:cubicBezTo>
                    <a:pt x="217795" y="-59149"/>
                    <a:pt x="396764" y="30674"/>
                    <a:pt x="514823" y="0"/>
                  </a:cubicBezTo>
                  <a:cubicBezTo>
                    <a:pt x="632882" y="-30674"/>
                    <a:pt x="874735" y="17669"/>
                    <a:pt x="998757" y="0"/>
                  </a:cubicBezTo>
                  <a:cubicBezTo>
                    <a:pt x="1122779" y="-17669"/>
                    <a:pt x="1333175" y="32807"/>
                    <a:pt x="1544469" y="0"/>
                  </a:cubicBezTo>
                  <a:cubicBezTo>
                    <a:pt x="1586370" y="189307"/>
                    <a:pt x="1520533" y="247588"/>
                    <a:pt x="1544469" y="403059"/>
                  </a:cubicBezTo>
                  <a:cubicBezTo>
                    <a:pt x="1353344" y="445955"/>
                    <a:pt x="1158292" y="385013"/>
                    <a:pt x="1045091" y="403059"/>
                  </a:cubicBezTo>
                  <a:cubicBezTo>
                    <a:pt x="931890" y="421105"/>
                    <a:pt x="743410" y="375338"/>
                    <a:pt x="514823" y="403059"/>
                  </a:cubicBezTo>
                  <a:cubicBezTo>
                    <a:pt x="286236" y="430780"/>
                    <a:pt x="209210" y="385732"/>
                    <a:pt x="0" y="403059"/>
                  </a:cubicBezTo>
                  <a:cubicBezTo>
                    <a:pt x="-25192" y="292460"/>
                    <a:pt x="24427" y="156854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2"/>
                  </a:solidFill>
                  <a:latin typeface="Comic Sans MS" panose="030F0702030302020204" pitchFamily="66" charset="0"/>
                </a:defRPr>
              </a:lvl1pPr>
            </a:lstStyle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Poincare Map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D26F78F-5A6F-4D95-B0FD-42209BA9F1EE}"/>
              </a:ext>
            </a:extLst>
          </p:cNvPr>
          <p:cNvGrpSpPr/>
          <p:nvPr/>
        </p:nvGrpSpPr>
        <p:grpSpPr>
          <a:xfrm>
            <a:off x="7935630" y="3802019"/>
            <a:ext cx="3284463" cy="2845415"/>
            <a:chOff x="8043232" y="1006092"/>
            <a:chExt cx="3791128" cy="3007775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A95C18DD-F136-4029-89A2-9E8D98F4C6D2}"/>
                </a:ext>
              </a:extLst>
            </p:cNvPr>
            <p:cNvGrpSpPr/>
            <p:nvPr/>
          </p:nvGrpSpPr>
          <p:grpSpPr>
            <a:xfrm>
              <a:off x="8043232" y="1006092"/>
              <a:ext cx="3791128" cy="3007775"/>
              <a:chOff x="751958" y="1609364"/>
              <a:chExt cx="5265270" cy="4177318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98C5DBA0-5C27-4838-A8B1-06D5FAC25BAA}"/>
                  </a:ext>
                </a:extLst>
              </p:cNvPr>
              <p:cNvGrpSpPr/>
              <p:nvPr/>
            </p:nvGrpSpPr>
            <p:grpSpPr>
              <a:xfrm>
                <a:off x="751958" y="1609364"/>
                <a:ext cx="5265270" cy="2124001"/>
                <a:chOff x="6064588" y="1078440"/>
                <a:chExt cx="6048490" cy="2448001"/>
              </a:xfrm>
            </p:grpSpPr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5B88F3F1-ABA9-4B19-997D-1F5ABE16F4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64588" y="1078440"/>
                  <a:ext cx="3052751" cy="2448001"/>
                </a:xfrm>
                <a:prstGeom prst="rect">
                  <a:avLst/>
                </a:prstGeom>
              </p:spPr>
            </p:pic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49B871E8-8A2C-45DA-AA43-43BEC570DD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96350" y="1078440"/>
                  <a:ext cx="3016728" cy="2448000"/>
                </a:xfrm>
                <a:prstGeom prst="rect">
                  <a:avLst/>
                </a:pr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21E96A21-3B77-48CF-B310-3DA653A67DA0}"/>
                  </a:ext>
                </a:extLst>
              </p:cNvPr>
              <p:cNvGrpSpPr/>
              <p:nvPr/>
            </p:nvGrpSpPr>
            <p:grpSpPr>
              <a:xfrm>
                <a:off x="751958" y="3662682"/>
                <a:ext cx="5221803" cy="2124000"/>
                <a:chOff x="6084502" y="3464332"/>
                <a:chExt cx="6062776" cy="2515054"/>
              </a:xfrm>
            </p:grpSpPr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613719C7-CC25-4850-BEF1-63AC552786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84502" y="3464332"/>
                  <a:ext cx="3052752" cy="2448000"/>
                </a:xfrm>
                <a:prstGeom prst="rect">
                  <a:avLst/>
                </a:prstGeom>
              </p:spPr>
            </p:pic>
            <p:pic>
              <p:nvPicPr>
                <p:cNvPr id="25" name="图片 24">
                  <a:extLst>
                    <a:ext uri="{FF2B5EF4-FFF2-40B4-BE49-F238E27FC236}">
                      <a16:creationId xmlns:a16="http://schemas.microsoft.com/office/drawing/2014/main" id="{042850E3-8BAB-4A13-AA22-F3B60C1ED7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30551" y="3531386"/>
                  <a:ext cx="3016727" cy="2448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6306878-8524-4B59-9E58-EA9905B37522}"/>
                </a:ext>
              </a:extLst>
            </p:cNvPr>
            <p:cNvSpPr txBox="1"/>
            <p:nvPr/>
          </p:nvSpPr>
          <p:spPr>
            <a:xfrm>
              <a:off x="9460217" y="2397049"/>
              <a:ext cx="916235" cy="390406"/>
            </a:xfrm>
            <a:custGeom>
              <a:avLst/>
              <a:gdLst>
                <a:gd name="connsiteX0" fmla="*/ 0 w 916235"/>
                <a:gd name="connsiteY0" fmla="*/ 0 h 390406"/>
                <a:gd name="connsiteX1" fmla="*/ 476442 w 916235"/>
                <a:gd name="connsiteY1" fmla="*/ 0 h 390406"/>
                <a:gd name="connsiteX2" fmla="*/ 916235 w 916235"/>
                <a:gd name="connsiteY2" fmla="*/ 0 h 390406"/>
                <a:gd name="connsiteX3" fmla="*/ 916235 w 916235"/>
                <a:gd name="connsiteY3" fmla="*/ 390406 h 390406"/>
                <a:gd name="connsiteX4" fmla="*/ 448955 w 916235"/>
                <a:gd name="connsiteY4" fmla="*/ 390406 h 390406"/>
                <a:gd name="connsiteX5" fmla="*/ 0 w 916235"/>
                <a:gd name="connsiteY5" fmla="*/ 390406 h 390406"/>
                <a:gd name="connsiteX6" fmla="*/ 0 w 916235"/>
                <a:gd name="connsiteY6" fmla="*/ 0 h 39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35" h="390406" extrusionOk="0">
                  <a:moveTo>
                    <a:pt x="0" y="0"/>
                  </a:moveTo>
                  <a:cubicBezTo>
                    <a:pt x="181697" y="-54862"/>
                    <a:pt x="302801" y="23121"/>
                    <a:pt x="476442" y="0"/>
                  </a:cubicBezTo>
                  <a:cubicBezTo>
                    <a:pt x="650083" y="-23121"/>
                    <a:pt x="797302" y="31969"/>
                    <a:pt x="916235" y="0"/>
                  </a:cubicBezTo>
                  <a:cubicBezTo>
                    <a:pt x="953622" y="163445"/>
                    <a:pt x="915330" y="222339"/>
                    <a:pt x="916235" y="390406"/>
                  </a:cubicBezTo>
                  <a:cubicBezTo>
                    <a:pt x="706314" y="440863"/>
                    <a:pt x="622946" y="381294"/>
                    <a:pt x="448955" y="390406"/>
                  </a:cubicBezTo>
                  <a:cubicBezTo>
                    <a:pt x="274964" y="399518"/>
                    <a:pt x="159312" y="362832"/>
                    <a:pt x="0" y="390406"/>
                  </a:cubicBezTo>
                  <a:cubicBezTo>
                    <a:pt x="-45715" y="195650"/>
                    <a:pt x="28294" y="145759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379438766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2"/>
                  </a:solidFill>
                  <a:latin typeface="Comic Sans MS" panose="030F0702030302020204" pitchFamily="66" charset="0"/>
                </a:defRPr>
              </a:lvl1pPr>
            </a:lstStyle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FMA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DC3557ED-0187-40F3-8FCD-3C2CDF5F6622}"/>
              </a:ext>
            </a:extLst>
          </p:cNvPr>
          <p:cNvSpPr txBox="1"/>
          <p:nvPr/>
        </p:nvSpPr>
        <p:spPr>
          <a:xfrm>
            <a:off x="838199" y="3591098"/>
            <a:ext cx="566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Benchmark of single particle tracking with </a:t>
            </a:r>
            <a:r>
              <a:rPr lang="en-US" altLang="zh-CN" dirty="0" err="1"/>
              <a:t>SuperKEKB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7CCCF8-F9F9-45CB-B2C2-7171BE3B3E64}"/>
              </a:ext>
            </a:extLst>
          </p:cNvPr>
          <p:cNvSpPr txBox="1"/>
          <p:nvPr/>
        </p:nvSpPr>
        <p:spPr>
          <a:xfrm>
            <a:off x="335343" y="180459"/>
            <a:ext cx="372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Zhiyuan</a:t>
            </a:r>
            <a:r>
              <a:rPr lang="en-US" altLang="zh-CN" dirty="0"/>
              <a:t>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5501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9B8D-90BC-41F3-891B-C1813715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Implementation of Surface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09212-3283-4F2E-B87F-40E39BB42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Exact modeling of multipoles and fringe </a:t>
            </a:r>
            <a:r>
              <a:rPr lang="en-US" altLang="zh-CN" dirty="0" err="1"/>
              <a:t>fileld</a:t>
            </a:r>
            <a:endParaRPr lang="en-US" altLang="zh-CN" dirty="0"/>
          </a:p>
          <a:p>
            <a:r>
              <a:rPr lang="en-US" altLang="zh-CN" dirty="0"/>
              <a:t>Inverse Laplacian Kernels help reducing the field noise</a:t>
            </a:r>
          </a:p>
          <a:p>
            <a:r>
              <a:rPr lang="en-US" altLang="zh-CN" dirty="0"/>
              <a:t>Implicit </a:t>
            </a:r>
            <a:r>
              <a:rPr lang="en-US" altLang="zh-CN" dirty="0" err="1"/>
              <a:t>symplectic</a:t>
            </a:r>
            <a:r>
              <a:rPr lang="en-US" altLang="zh-CN" dirty="0"/>
              <a:t> integrator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4D2BB2-3B20-4D46-B121-129CDA6D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19-6F9E-404D-948F-09C32DE1823A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DC8E13-4E1C-48F3-8C97-5D87F265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272" y="297731"/>
            <a:ext cx="2745728" cy="33757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8269DB6-D02B-4F0F-A90F-46F82509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221" y="3671171"/>
            <a:ext cx="3439957" cy="259548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277C763-70B1-46AD-A51C-69BB5AA3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0" y="3617460"/>
            <a:ext cx="4231167" cy="255950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A268DEF-1AD7-4215-BA11-8AABA104DFDD}"/>
              </a:ext>
            </a:extLst>
          </p:cNvPr>
          <p:cNvSpPr txBox="1"/>
          <p:nvPr/>
        </p:nvSpPr>
        <p:spPr>
          <a:xfrm>
            <a:off x="4252704" y="3839085"/>
            <a:ext cx="3920634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Final focus region of CEPC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6 dual-aperture SC quad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3 T detector solenoid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Anti-solenoid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Dipole corrector and </a:t>
            </a:r>
            <a:r>
              <a:rPr lang="en-US" altLang="zh-CN" sz="2000" dirty="0" err="1"/>
              <a:t>skewQ</a:t>
            </a:r>
            <a:r>
              <a:rPr lang="en-US" altLang="zh-CN" sz="2000" dirty="0"/>
              <a:t>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D9A1C5C-3EE5-4DE5-BA95-8C5AA107B0D0}"/>
              </a:ext>
            </a:extLst>
          </p:cNvPr>
          <p:cNvSpPr txBox="1"/>
          <p:nvPr/>
        </p:nvSpPr>
        <p:spPr>
          <a:xfrm>
            <a:off x="838200" y="173472"/>
            <a:ext cx="2369127" cy="3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Ande</a:t>
            </a:r>
            <a:r>
              <a:rPr lang="en-US" altLang="zh-CN" dirty="0"/>
              <a:t>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937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77203</TotalTime>
  <Words>896</Words>
  <Application>Microsoft Office PowerPoint</Application>
  <PresentationFormat>宽屏</PresentationFormat>
  <Paragraphs>246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quote-cjk-patch</vt:lpstr>
      <vt:lpstr>等线</vt:lpstr>
      <vt:lpstr>等线 Light</vt:lpstr>
      <vt:lpstr>微软雅黑</vt:lpstr>
      <vt:lpstr>Arial</vt:lpstr>
      <vt:lpstr>Arial Black</vt:lpstr>
      <vt:lpstr>Cambria Math</vt:lpstr>
      <vt:lpstr>Cascadia Code</vt:lpstr>
      <vt:lpstr>Comic Sans MS</vt:lpstr>
      <vt:lpstr>Open Sans</vt:lpstr>
      <vt:lpstr>Office 主题​​</vt:lpstr>
      <vt:lpstr>APES Development:  Progress Report &amp; Current Status</vt:lpstr>
      <vt:lpstr>Outline</vt:lpstr>
      <vt:lpstr>Motivation</vt:lpstr>
      <vt:lpstr>PowerPoint 演示文稿</vt:lpstr>
      <vt:lpstr>Patch coming from PTC</vt:lpstr>
      <vt:lpstr>Element Container</vt:lpstr>
      <vt:lpstr>IR modeling of BEPCII</vt:lpstr>
      <vt:lpstr>Transfer Map referring to SAD</vt:lpstr>
      <vt:lpstr>Implementation of Surface Method</vt:lpstr>
      <vt:lpstr>Optics function</vt:lpstr>
      <vt:lpstr>Synchrotron Radiation</vt:lpstr>
      <vt:lpstr>Modeling of SuperKEKB</vt:lpstr>
      <vt:lpstr>Emittance</vt:lpstr>
      <vt:lpstr>Multi-particle tracking</vt:lpstr>
      <vt:lpstr>Simulation of CEPC Higgs (symmetric) </vt:lpstr>
      <vt:lpstr>Simulation of Swap-out injection (Higgs)</vt:lpstr>
      <vt:lpstr>Manual</vt:lpstr>
      <vt:lpstr>Team</vt:lpstr>
      <vt:lpstr>What to do next 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Beam-Beam Effects at CEPC</dc:title>
  <dc:creator>Yuan Zhang</dc:creator>
  <cp:lastModifiedBy>Yuan Zhang</cp:lastModifiedBy>
  <cp:revision>772</cp:revision>
  <dcterms:created xsi:type="dcterms:W3CDTF">2024-08-04T01:48:03Z</dcterms:created>
  <dcterms:modified xsi:type="dcterms:W3CDTF">2025-06-16T08:20:22Z</dcterms:modified>
</cp:coreProperties>
</file>