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1212" r:id="rId2"/>
    <p:sldId id="1401" r:id="rId3"/>
    <p:sldId id="1831" r:id="rId4"/>
    <p:sldId id="1832" r:id="rId5"/>
    <p:sldId id="1822" r:id="rId6"/>
    <p:sldId id="1773" r:id="rId7"/>
    <p:sldId id="1752" r:id="rId8"/>
    <p:sldId id="1754" r:id="rId9"/>
    <p:sldId id="1776" r:id="rId10"/>
    <p:sldId id="257" r:id="rId11"/>
    <p:sldId id="1806" r:id="rId12"/>
    <p:sldId id="259" r:id="rId13"/>
    <p:sldId id="1823" r:id="rId14"/>
    <p:sldId id="1807" r:id="rId15"/>
    <p:sldId id="1815" r:id="rId16"/>
    <p:sldId id="1826" r:id="rId17"/>
    <p:sldId id="1818" r:id="rId18"/>
    <p:sldId id="288" r:id="rId19"/>
    <p:sldId id="1784" r:id="rId20"/>
    <p:sldId id="292" r:id="rId21"/>
    <p:sldId id="1827" r:id="rId22"/>
    <p:sldId id="1781" r:id="rId23"/>
    <p:sldId id="1825" r:id="rId24"/>
    <p:sldId id="1828" r:id="rId25"/>
    <p:sldId id="1829" r:id="rId26"/>
    <p:sldId id="1830" r:id="rId27"/>
    <p:sldId id="293" r:id="rId28"/>
    <p:sldId id="1801" r:id="rId29"/>
    <p:sldId id="1775" r:id="rId30"/>
    <p:sldId id="1816" r:id="rId31"/>
    <p:sldId id="1798" r:id="rId32"/>
    <p:sldId id="1777" r:id="rId33"/>
    <p:sldId id="285" r:id="rId34"/>
    <p:sldId id="1737" r:id="rId35"/>
    <p:sldId id="256" r:id="rId36"/>
    <p:sldId id="1757" r:id="rId3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00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133"/>
    <p:restoredTop sz="95921"/>
  </p:normalViewPr>
  <p:slideViewPr>
    <p:cSldViewPr snapToGrid="0" snapToObjects="1">
      <p:cViewPr>
        <p:scale>
          <a:sx n="99" d="100"/>
          <a:sy n="99" d="100"/>
        </p:scale>
        <p:origin x="560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4DCEB5-03FA-A24C-AA76-281D1660FFA2}" type="datetimeFigureOut">
              <a:rPr kumimoji="1" lang="zh-CN" altLang="en-US" smtClean="0"/>
              <a:t>2025/6/14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4230C4-38B3-FD4D-A224-FF727A1C8CE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10940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>
            <a:extLst>
              <a:ext uri="{FF2B5EF4-FFF2-40B4-BE49-F238E27FC236}">
                <a16:creationId xmlns:a16="http://schemas.microsoft.com/office/drawing/2014/main" id="{DADE2C25-8407-46D1-AE52-5A81AFFC2494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8" name="备注占位符 2">
            <a:extLst>
              <a:ext uri="{FF2B5EF4-FFF2-40B4-BE49-F238E27FC236}">
                <a16:creationId xmlns:a16="http://schemas.microsoft.com/office/drawing/2014/main" id="{EDA168B2-38A8-4E40-8340-45F05EF56DB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099" name="灯片编号占位符 3">
            <a:extLst>
              <a:ext uri="{FF2B5EF4-FFF2-40B4-BE49-F238E27FC236}">
                <a16:creationId xmlns:a16="http://schemas.microsoft.com/office/drawing/2014/main" id="{54F219C8-7D01-46A1-AA7E-261F5E71D0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A1A660B8-2755-4125-B445-E492BF2D0A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930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019778-2D02-A241-ACEC-E3A6863E52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F9022CC-B59B-E94A-AC8F-1651900B7A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D4AB7E-B496-ED4F-B6A8-E5924693A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95701-21F2-B64A-BE7E-17CEFA7FFBA1}" type="datetimeFigureOut">
              <a:rPr kumimoji="1" lang="zh-CN" altLang="en-US" smtClean="0"/>
              <a:t>2025/6/14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5CFE3D-E913-954E-B873-ACAC2C209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8B96F3-44FA-DE4F-94BC-AFCFB4DC6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E1C4F-9AFE-ED4A-90D2-050B7A48B4C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93684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8BF805-4B70-3D40-BD51-49DA0B00F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B2526C1-4864-6D46-8A4D-9EC5B32780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7965D4-0887-904F-9A02-837448B05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95701-21F2-B64A-BE7E-17CEFA7FFBA1}" type="datetimeFigureOut">
              <a:rPr kumimoji="1" lang="zh-CN" altLang="en-US" smtClean="0"/>
              <a:t>2025/6/14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5ED934-1B60-C44B-A4FB-7D489AE5F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34B0A6-AFF1-B148-9BE6-274ECA37A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E1C4F-9AFE-ED4A-90D2-050B7A48B4C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58778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3AA86F-E2DA-0342-9BAB-79C6877B91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720EC2B-F82A-2441-9D3D-852C5CFBDB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C6B28B-1194-E245-9ABF-BB7AF0782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95701-21F2-B64A-BE7E-17CEFA7FFBA1}" type="datetimeFigureOut">
              <a:rPr kumimoji="1" lang="zh-CN" altLang="en-US" smtClean="0"/>
              <a:t>2025/6/14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873F30-6BDD-2E4E-814E-4E2156CDF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5E3143-849A-2B49-9CA5-167897C7A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E1C4F-9AFE-ED4A-90D2-050B7A48B4C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930346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u+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"/>
          <p:cNvSpPr>
            <a:spLocks noGrp="1"/>
          </p:cNvSpPr>
          <p:nvPr>
            <p:ph type="title"/>
          </p:nvPr>
        </p:nvSpPr>
        <p:spPr>
          <a:xfrm>
            <a:off x="623392" y="274638"/>
            <a:ext cx="10177131" cy="562074"/>
          </a:xfrm>
          <a:noFill/>
        </p:spPr>
        <p:txBody>
          <a:bodyPr>
            <a:normAutofit/>
          </a:bodyPr>
          <a:lstStyle>
            <a:lvl1pPr>
              <a:defRPr lang="fr-FR" sz="3400" dirty="0">
                <a:solidFill>
                  <a:srgbClr val="313E48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9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23393" y="1556793"/>
            <a:ext cx="5472608" cy="4406462"/>
          </a:xfrm>
          <a:solidFill>
            <a:schemeClr val="accent3"/>
          </a:solidFill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313E48"/>
                </a:solidFill>
              </a:defRPr>
            </a:lvl2pPr>
            <a:lvl3pPr marL="1143000" indent="-228600">
              <a:buFont typeface="Arial" panose="020B0604020202020204" pitchFamily="34" charset="0"/>
              <a:buChar char="•"/>
              <a:defRPr sz="2000">
                <a:solidFill>
                  <a:srgbClr val="313E48"/>
                </a:solidFill>
              </a:defRPr>
            </a:lvl3pPr>
            <a:lvl4pPr>
              <a:defRPr sz="1800">
                <a:solidFill>
                  <a:srgbClr val="313E48"/>
                </a:solidFill>
              </a:defRPr>
            </a:lvl4pPr>
            <a:lvl5pPr>
              <a:defRPr sz="1800">
                <a:solidFill>
                  <a:srgbClr val="313E48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BFDE980C-7B70-AF40-9C52-BF3DA44CAF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53811" y="1563081"/>
            <a:ext cx="5114797" cy="440039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4223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3034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872483-DA73-C24A-8FFD-F6A489EBA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381620-3C46-1C47-B8A1-2BA67CED0A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6333F5C-5B1D-C24E-9E27-890CAF8AE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95701-21F2-B64A-BE7E-17CEFA7FFBA1}" type="datetimeFigureOut">
              <a:rPr kumimoji="1" lang="zh-CN" altLang="en-US" smtClean="0"/>
              <a:t>2025/6/14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4479F4-69CB-0242-B8CF-CDCFD8CB9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3AC38E-F214-7842-B042-5B00D9EED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E1C4F-9AFE-ED4A-90D2-050B7A48B4C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48435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978DBE-DE7C-2748-81B8-CDB615AB6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C324E88-3AF7-6644-A033-960153424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60B0E2-5BDA-9341-9D00-1E68098F0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95701-21F2-B64A-BE7E-17CEFA7FFBA1}" type="datetimeFigureOut">
              <a:rPr kumimoji="1" lang="zh-CN" altLang="en-US" smtClean="0"/>
              <a:t>2025/6/14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EC52D70-52F8-2C48-8170-285DF4CE6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C7337D-54EA-204F-9818-0A34402B9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E1C4F-9AFE-ED4A-90D2-050B7A48B4C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3582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86CC8C-2ADD-9547-845F-4E64D7F3C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F059FE3-2333-CF49-B78F-3002068375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BF33A6-3B92-6C41-84BA-1077F9910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D6A0E6A-904E-A342-838F-DC6CC19A9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95701-21F2-B64A-BE7E-17CEFA7FFBA1}" type="datetimeFigureOut">
              <a:rPr kumimoji="1" lang="zh-CN" altLang="en-US" smtClean="0"/>
              <a:t>2025/6/14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30B8A1-EFF8-704D-987E-4A8FFA789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35D0E-C2E3-E34A-B621-8D69B9927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E1C4F-9AFE-ED4A-90D2-050B7A48B4C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11289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D3080-E006-9F47-85FF-90AF3B160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A615B3B-2580-C148-8278-F351ECF82F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DB0BB64-76EA-1343-8151-7A1A5297EA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FEE7A32-921E-FE4A-AF7C-571959EAAE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F829B9B-3193-3843-962B-ED93D2F362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5BFAEEE-F13B-3140-9C9C-7B18B9F97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95701-21F2-B64A-BE7E-17CEFA7FFBA1}" type="datetimeFigureOut">
              <a:rPr kumimoji="1" lang="zh-CN" altLang="en-US" smtClean="0"/>
              <a:t>2025/6/14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C52294A-5432-3D47-B406-8D101A56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CE66CB-7453-D845-BAF3-E952C95CD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E1C4F-9AFE-ED4A-90D2-050B7A48B4C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99395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9DE887-E062-C942-8969-54678F398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4474FE5-7DB0-B246-AEDD-FD57B1A66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95701-21F2-B64A-BE7E-17CEFA7FFBA1}" type="datetimeFigureOut">
              <a:rPr kumimoji="1" lang="zh-CN" altLang="en-US" smtClean="0"/>
              <a:t>2025/6/14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595E073-6F7E-254C-A018-BBA3E7596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5A54F52-5244-E945-A495-639BDC898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E1C4F-9AFE-ED4A-90D2-050B7A48B4C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11894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8678B59-5F0B-4E41-8A10-EBD3A03B3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95701-21F2-B64A-BE7E-17CEFA7FFBA1}" type="datetimeFigureOut">
              <a:rPr kumimoji="1" lang="zh-CN" altLang="en-US" smtClean="0"/>
              <a:t>2025/6/14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026D646-7CC9-0345-A46A-608D551EA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29BA355-584F-B743-925C-E234634B7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E1C4F-9AFE-ED4A-90D2-050B7A48B4C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49179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FBA0DE-3F0A-5B49-A091-FD95D6A17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2254FE4-77E3-484D-9A24-309E9E6C43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D3D0DF8-3F4F-C145-928B-6567072052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438347-0215-EF41-B5A8-FD73A3B27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95701-21F2-B64A-BE7E-17CEFA7FFBA1}" type="datetimeFigureOut">
              <a:rPr kumimoji="1" lang="zh-CN" altLang="en-US" smtClean="0"/>
              <a:t>2025/6/14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B5F2E51-831A-E04B-A699-4B5AA3BE3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ED4E41-7530-2541-8584-D0C453EA1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E1C4F-9AFE-ED4A-90D2-050B7A48B4C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45144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E878CB-7EC0-314C-8E06-EEACA42E3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700FCBE-AF97-174B-AA23-B702FC57D3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BDA096-5C54-B242-9A19-FCDECF6E89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DD2B7DB-7C6B-D248-B955-DE33C8618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95701-21F2-B64A-BE7E-17CEFA7FFBA1}" type="datetimeFigureOut">
              <a:rPr kumimoji="1" lang="zh-CN" altLang="en-US" smtClean="0"/>
              <a:t>2025/6/14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DDE31A-441A-8F4C-98DD-06359B567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5B597F4-7045-2245-99B4-D4F617FF4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E1C4F-9AFE-ED4A-90D2-050B7A48B4C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83836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1B6D440-8148-7344-BE48-A624969CB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0105731-7CF6-774E-A39F-DE65B72E17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5D1F04-6211-D347-BEBF-A2B25F7336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95701-21F2-B64A-BE7E-17CEFA7FFBA1}" type="datetimeFigureOut">
              <a:rPr kumimoji="1" lang="zh-CN" altLang="en-US" smtClean="0"/>
              <a:t>2025/6/14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B55CDF-E946-1642-8DFC-347C0EAC9E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F4F41D2-A477-144F-927B-189FFEF328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E1C4F-9AFE-ED4A-90D2-050B7A48B4C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18333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  <p:sldLayoutId id="214748366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62.png"/><Relationship Id="rId3" Type="http://schemas.openxmlformats.org/officeDocument/2006/relationships/image" Target="../media/image55.png"/><Relationship Id="rId7" Type="http://schemas.openxmlformats.org/officeDocument/2006/relationships/image" Target="../media/image113.png"/><Relationship Id="rId12" Type="http://schemas.openxmlformats.org/officeDocument/2006/relationships/image" Target="../media/image120.png"/><Relationship Id="rId17" Type="http://schemas.openxmlformats.org/officeDocument/2006/relationships/image" Target="../media/image65.svg"/><Relationship Id="rId2" Type="http://schemas.openxmlformats.org/officeDocument/2006/relationships/image" Target="../media/image54.pn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svg"/><Relationship Id="rId11" Type="http://schemas.openxmlformats.org/officeDocument/2006/relationships/image" Target="../media/image61.png"/><Relationship Id="rId5" Type="http://schemas.openxmlformats.org/officeDocument/2006/relationships/image" Target="../media/image56.png"/><Relationship Id="rId15" Type="http://schemas.openxmlformats.org/officeDocument/2006/relationships/image" Target="../media/image1080.png"/><Relationship Id="rId10" Type="http://schemas.openxmlformats.org/officeDocument/2006/relationships/image" Target="../media/image60.svg"/><Relationship Id="rId4" Type="http://schemas.openxmlformats.org/officeDocument/2006/relationships/image" Target="../media/image990.png"/><Relationship Id="rId9" Type="http://schemas.openxmlformats.org/officeDocument/2006/relationships/image" Target="../media/image59.png"/><Relationship Id="rId14" Type="http://schemas.openxmlformats.org/officeDocument/2006/relationships/image" Target="../media/image63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3" Type="http://schemas.openxmlformats.org/officeDocument/2006/relationships/image" Target="../media/image75.jpeg"/><Relationship Id="rId7" Type="http://schemas.openxmlformats.org/officeDocument/2006/relationships/image" Target="../media/image79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10" Type="http://schemas.openxmlformats.org/officeDocument/2006/relationships/image" Target="../media/image82.svg"/><Relationship Id="rId4" Type="http://schemas.openxmlformats.org/officeDocument/2006/relationships/image" Target="../media/image76.jpeg"/><Relationship Id="rId9" Type="http://schemas.openxmlformats.org/officeDocument/2006/relationships/image" Target="../media/image8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svg"/><Relationship Id="rId4" Type="http://schemas.openxmlformats.org/officeDocument/2006/relationships/image" Target="../media/image8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sv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29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sv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image" Target="../media/image80.sv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78.svg"/><Relationship Id="rId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0.png"/><Relationship Id="rId3" Type="http://schemas.openxmlformats.org/officeDocument/2006/relationships/image" Target="../media/image93.png"/><Relationship Id="rId7" Type="http://schemas.openxmlformats.org/officeDocument/2006/relationships/image" Target="../media/image109.sv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svg"/><Relationship Id="rId4" Type="http://schemas.openxmlformats.org/officeDocument/2006/relationships/image" Target="../media/image106.png"/><Relationship Id="rId9" Type="http://schemas.openxmlformats.org/officeDocument/2006/relationships/image" Target="../media/image41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svg"/><Relationship Id="rId3" Type="http://schemas.openxmlformats.org/officeDocument/2006/relationships/image" Target="../media/image48.svg"/><Relationship Id="rId7" Type="http://schemas.openxmlformats.org/officeDocument/2006/relationships/image" Target="../media/image11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114.png"/><Relationship Id="rId7" Type="http://schemas.openxmlformats.org/officeDocument/2006/relationships/image" Target="../media/image45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10" Type="http://schemas.openxmlformats.org/officeDocument/2006/relationships/image" Target="../media/image117.svg"/><Relationship Id="rId4" Type="http://schemas.openxmlformats.org/officeDocument/2006/relationships/image" Target="../media/image115.svg"/><Relationship Id="rId9" Type="http://schemas.openxmlformats.org/officeDocument/2006/relationships/image" Target="../media/image1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sv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3.jpeg"/><Relationship Id="rId5" Type="http://schemas.openxmlformats.org/officeDocument/2006/relationships/image" Target="../media/image122.svg"/><Relationship Id="rId4" Type="http://schemas.openxmlformats.org/officeDocument/2006/relationships/image" Target="../media/image12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131.svg"/><Relationship Id="rId3" Type="http://schemas.openxmlformats.org/officeDocument/2006/relationships/image" Target="../media/image125.gif"/><Relationship Id="rId12" Type="http://schemas.openxmlformats.org/officeDocument/2006/relationships/image" Target="../media/image130.png"/><Relationship Id="rId2" Type="http://schemas.openxmlformats.org/officeDocument/2006/relationships/image" Target="../media/image124.gif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29.svg"/><Relationship Id="rId5" Type="http://schemas.openxmlformats.org/officeDocument/2006/relationships/image" Target="../media/image127.jpeg"/><Relationship Id="rId10" Type="http://schemas.openxmlformats.org/officeDocument/2006/relationships/image" Target="../media/image128.png"/><Relationship Id="rId4" Type="http://schemas.openxmlformats.org/officeDocument/2006/relationships/image" Target="../media/image126.gif"/><Relationship Id="rId9" Type="http://schemas.openxmlformats.org/officeDocument/2006/relationships/image" Target="../media/image18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8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0.png"/><Relationship Id="rId3" Type="http://schemas.openxmlformats.org/officeDocument/2006/relationships/image" Target="../media/image135.png"/><Relationship Id="rId7" Type="http://schemas.openxmlformats.org/officeDocument/2006/relationships/image" Target="../media/image1340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10" Type="http://schemas.openxmlformats.org/officeDocument/2006/relationships/image" Target="../media/image1170.png"/><Relationship Id="rId9" Type="http://schemas.openxmlformats.org/officeDocument/2006/relationships/image" Target="../media/image11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sv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13" Type="http://schemas.openxmlformats.org/officeDocument/2006/relationships/image" Target="../media/image41.svg"/><Relationship Id="rId3" Type="http://schemas.openxmlformats.org/officeDocument/2006/relationships/image" Target="../media/image34.svg"/><Relationship Id="rId7" Type="http://schemas.openxmlformats.org/officeDocument/2006/relationships/image" Target="../media/image35.gif"/><Relationship Id="rId12" Type="http://schemas.openxmlformats.org/officeDocument/2006/relationships/image" Target="../media/image40.png"/><Relationship Id="rId2" Type="http://schemas.openxmlformats.org/officeDocument/2006/relationships/image" Target="../media/image33.png"/><Relationship Id="rId16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39.svg"/><Relationship Id="rId5" Type="http://schemas.openxmlformats.org/officeDocument/2006/relationships/image" Target="../media/image50.png"/><Relationship Id="rId15" Type="http://schemas.openxmlformats.org/officeDocument/2006/relationships/image" Target="../media/image43.svg"/><Relationship Id="rId10" Type="http://schemas.openxmlformats.org/officeDocument/2006/relationships/image" Target="../media/image38.png"/><Relationship Id="rId4" Type="http://schemas.openxmlformats.org/officeDocument/2006/relationships/image" Target="../media/image490.png"/><Relationship Id="rId9" Type="http://schemas.openxmlformats.org/officeDocument/2006/relationships/image" Target="../media/image37.gif"/><Relationship Id="rId1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Relationship Id="rId9" Type="http://schemas.openxmlformats.org/officeDocument/2006/relationships/image" Target="../media/image5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6" name="组合 9">
            <a:extLst>
              <a:ext uri="{FF2B5EF4-FFF2-40B4-BE49-F238E27FC236}">
                <a16:creationId xmlns:a16="http://schemas.microsoft.com/office/drawing/2014/main" id="{D2DF9174-5C89-4860-B230-DE986DD13916}"/>
              </a:ext>
            </a:extLst>
          </p:cNvPr>
          <p:cNvGrpSpPr>
            <a:grpSpLocks/>
          </p:cNvGrpSpPr>
          <p:nvPr/>
        </p:nvGrpSpPr>
        <p:grpSpPr bwMode="auto">
          <a:xfrm>
            <a:off x="764668" y="1874859"/>
            <a:ext cx="10363200" cy="65616"/>
            <a:chOff x="30834" y="1305568"/>
            <a:chExt cx="8816454" cy="66133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59AB7239-9A36-4AE4-92DD-3A6A863B0D9D}"/>
                </a:ext>
              </a:extLst>
            </p:cNvPr>
            <p:cNvSpPr/>
            <p:nvPr/>
          </p:nvSpPr>
          <p:spPr>
            <a:xfrm>
              <a:off x="30834" y="1305568"/>
              <a:ext cx="5800203" cy="66133"/>
            </a:xfrm>
            <a:prstGeom prst="rect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1219170">
                <a:defRPr/>
              </a:pPr>
              <a:endParaRPr lang="zh-CN" altLang="en-US" sz="2400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639431F8-D46C-4D8B-BFE4-0ABFD99D8FC0}"/>
                </a:ext>
              </a:extLst>
            </p:cNvPr>
            <p:cNvSpPr/>
            <p:nvPr/>
          </p:nvSpPr>
          <p:spPr>
            <a:xfrm>
              <a:off x="5886861" y="1305568"/>
              <a:ext cx="2960427" cy="66133"/>
            </a:xfrm>
            <a:prstGeom prst="rect">
              <a:avLst/>
            </a:prstGeom>
            <a:solidFill>
              <a:srgbClr val="11387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1219170">
                <a:defRPr/>
              </a:pPr>
              <a:endParaRPr lang="zh-CN" altLang="en-US" sz="2400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04D5CB48-37D6-49B9-9B64-852C196F152A}"/>
              </a:ext>
            </a:extLst>
          </p:cNvPr>
          <p:cNvCxnSpPr>
            <a:cxnSpLocks/>
          </p:cNvCxnSpPr>
          <p:nvPr/>
        </p:nvCxnSpPr>
        <p:spPr>
          <a:xfrm>
            <a:off x="764668" y="6310087"/>
            <a:ext cx="103632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B537C288-1638-C546-9C7B-CB9217845E40}"/>
              </a:ext>
            </a:extLst>
          </p:cNvPr>
          <p:cNvGrpSpPr/>
          <p:nvPr/>
        </p:nvGrpSpPr>
        <p:grpSpPr>
          <a:xfrm>
            <a:off x="629782" y="294563"/>
            <a:ext cx="1602400" cy="1362050"/>
            <a:chOff x="764668" y="333938"/>
            <a:chExt cx="1530674" cy="126863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4746C494-C6F7-47F4-B6D3-960281AEE2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49" r="30180" b="50000"/>
            <a:stretch/>
          </p:blipFill>
          <p:spPr>
            <a:xfrm>
              <a:off x="764668" y="333938"/>
              <a:ext cx="1530674" cy="931147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F7FA31B8-DA63-4546-ADD5-9ABDDB54CF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7" t="53357" r="736"/>
            <a:stretch/>
          </p:blipFill>
          <p:spPr>
            <a:xfrm>
              <a:off x="783708" y="1265909"/>
              <a:ext cx="1395536" cy="336659"/>
            </a:xfrm>
            <a:prstGeom prst="rect">
              <a:avLst/>
            </a:prstGeom>
          </p:spPr>
        </p:pic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5892182F-ABE9-2744-B288-27759B0EFE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7245" y="323681"/>
            <a:ext cx="1863541" cy="1272349"/>
          </a:xfrm>
          <a:prstGeom prst="rect">
            <a:avLst/>
          </a:prstGeom>
        </p:spPr>
      </p:pic>
      <p:pic>
        <p:nvPicPr>
          <p:cNvPr id="9" name="图片 8" descr="徽标&#10;&#10;描述已自动生成">
            <a:extLst>
              <a:ext uri="{FF2B5EF4-FFF2-40B4-BE49-F238E27FC236}">
                <a16:creationId xmlns:a16="http://schemas.microsoft.com/office/drawing/2014/main" id="{722FC337-014D-CC48-8EB9-3B1A4F433D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1483" y="458323"/>
            <a:ext cx="2036010" cy="104045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51BBEA4F-3C30-1041-A877-C36D3C9D38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56084" y="511622"/>
            <a:ext cx="2089080" cy="1084408"/>
          </a:xfrm>
          <a:prstGeom prst="rect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E72EEDE2-197F-D34A-AC51-BA9D94A71E84}"/>
              </a:ext>
            </a:extLst>
          </p:cNvPr>
          <p:cNvSpPr txBox="1">
            <a:spLocks/>
          </p:cNvSpPr>
          <p:nvPr/>
        </p:nvSpPr>
        <p:spPr>
          <a:xfrm>
            <a:off x="781700" y="2209283"/>
            <a:ext cx="10346168" cy="14009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Investigation on injection-related beam loss at </a:t>
            </a:r>
            <a:r>
              <a:rPr lang="en-US" altLang="zh-CN" sz="4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SuperKEKB</a:t>
            </a:r>
            <a:r>
              <a:rPr lang="en-US" altLang="zh-CN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sz="4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ZoneTexte 5">
            <a:extLst>
              <a:ext uri="{FF2B5EF4-FFF2-40B4-BE49-F238E27FC236}">
                <a16:creationId xmlns:a16="http://schemas.microsoft.com/office/drawing/2014/main" id="{A8E636CD-57BF-B34D-9B49-F4E7B5F3504A}"/>
              </a:ext>
            </a:extLst>
          </p:cNvPr>
          <p:cNvSpPr txBox="1"/>
          <p:nvPr/>
        </p:nvSpPr>
        <p:spPr>
          <a:xfrm>
            <a:off x="3845474" y="3894053"/>
            <a:ext cx="450105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Meng LI        </a:t>
            </a:r>
          </a:p>
          <a:p>
            <a:pPr algn="ctr"/>
            <a:r>
              <a:rPr lang="en-US" b="1" dirty="0"/>
              <a:t>IHEP (Beijing) and </a:t>
            </a:r>
            <a:r>
              <a:rPr lang="en-US" altLang="zh-CN" b="1" dirty="0"/>
              <a:t> </a:t>
            </a:r>
            <a:r>
              <a:rPr lang="en-US" altLang="zh-CN" b="1" dirty="0" err="1"/>
              <a:t>IJCLab</a:t>
            </a:r>
            <a:r>
              <a:rPr lang="en-US" altLang="zh-CN" b="1" dirty="0"/>
              <a:t> (Orsay) </a:t>
            </a:r>
            <a:endParaRPr lang="en-US" b="1" dirty="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DDFC4524-0C83-D646-B3AF-A7196DFA3EE3}"/>
              </a:ext>
            </a:extLst>
          </p:cNvPr>
          <p:cNvGrpSpPr/>
          <p:nvPr/>
        </p:nvGrpSpPr>
        <p:grpSpPr>
          <a:xfrm>
            <a:off x="536350" y="4983962"/>
            <a:ext cx="11542286" cy="1042263"/>
            <a:chOff x="1376916" y="5039069"/>
            <a:chExt cx="10662685" cy="1042263"/>
          </a:xfrm>
        </p:grpSpPr>
        <p:sp>
          <p:nvSpPr>
            <p:cNvPr id="19" name="ZoneTexte 2">
              <a:extLst>
                <a:ext uri="{FF2B5EF4-FFF2-40B4-BE49-F238E27FC236}">
                  <a16:creationId xmlns:a16="http://schemas.microsoft.com/office/drawing/2014/main" id="{F9EA93DB-92A8-D848-99D7-F6CA63C1DF2A}"/>
                </a:ext>
              </a:extLst>
            </p:cNvPr>
            <p:cNvSpPr txBox="1"/>
            <p:nvPr/>
          </p:nvSpPr>
          <p:spPr>
            <a:xfrm>
              <a:off x="1376916" y="5369123"/>
              <a:ext cx="7078604" cy="569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sym typeface="Wingdings" panose="05000000000000000000" pitchFamily="2" charset="2"/>
                </a:rPr>
                <a:t> </a:t>
              </a:r>
              <a:r>
                <a:rPr lang="en-US" altLang="zh-CN" sz="1500" b="1" dirty="0" err="1"/>
                <a:t>Jie</a:t>
              </a:r>
              <a:r>
                <a:rPr lang="en-US" altLang="zh-CN" sz="1500" b="1" dirty="0"/>
                <a:t> Gao, </a:t>
              </a:r>
              <a:r>
                <a:rPr lang="en-US" sz="1500" b="1" dirty="0"/>
                <a:t>Dou Wang (IHEP Beijing),</a:t>
              </a:r>
              <a:r>
                <a:rPr lang="en-US" altLang="zh-CN" sz="1600" b="1" dirty="0"/>
                <a:t> </a:t>
              </a:r>
              <a:r>
                <a:rPr lang="en-US" altLang="zh-CN" sz="1500" b="1" dirty="0"/>
                <a:t>Philip BAMBADE (</a:t>
              </a:r>
              <a:r>
                <a:rPr lang="en-US" altLang="zh-CN" sz="1500" b="1" dirty="0" err="1"/>
                <a:t>IJCLab</a:t>
              </a:r>
              <a:r>
                <a:rPr lang="en-US" altLang="zh-CN" sz="1500" b="1" dirty="0"/>
                <a:t> Orsay)</a:t>
              </a:r>
            </a:p>
            <a:p>
              <a:endParaRPr lang="en-US" sz="1500" dirty="0"/>
            </a:p>
          </p:txBody>
        </p:sp>
        <p:sp>
          <p:nvSpPr>
            <p:cNvPr id="20" name="ZoneTexte 7">
              <a:extLst>
                <a:ext uri="{FF2B5EF4-FFF2-40B4-BE49-F238E27FC236}">
                  <a16:creationId xmlns:a16="http://schemas.microsoft.com/office/drawing/2014/main" id="{006C0CD4-EBBE-2A40-8A5D-F059B701387E}"/>
                </a:ext>
              </a:extLst>
            </p:cNvPr>
            <p:cNvSpPr txBox="1"/>
            <p:nvPr/>
          </p:nvSpPr>
          <p:spPr>
            <a:xfrm>
              <a:off x="1376916" y="5758167"/>
              <a:ext cx="1066268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itchFamily="2" charset="2"/>
                <a:buChar char="à"/>
              </a:pPr>
              <a:r>
                <a:rPr lang="en-US" sz="1500" b="1" dirty="0"/>
                <a:t>Naoko Iida, Yoshihiro Funakoshi, </a:t>
              </a:r>
              <a:r>
                <a:rPr lang="en-US" sz="1500" b="1" dirty="0" err="1"/>
                <a:t>Yukiyoshi</a:t>
              </a:r>
              <a:r>
                <a:rPr lang="en-US" sz="1500" b="1" dirty="0"/>
                <a:t> Ohnishi, Hiroyuki Nakayama, Hiroshi Kaji, Kenta Uno, </a:t>
              </a:r>
              <a:r>
                <a:rPr lang="en-US" sz="1500" b="1" dirty="0" err="1"/>
                <a:t>Taichiro</a:t>
              </a:r>
              <a:r>
                <a:rPr lang="en-US" sz="1500" b="1" dirty="0"/>
                <a:t> Koga (KEK Tsukuba)</a:t>
              </a:r>
            </a:p>
          </p:txBody>
        </p:sp>
        <p:sp>
          <p:nvSpPr>
            <p:cNvPr id="21" name="ZoneTexte 8">
              <a:extLst>
                <a:ext uri="{FF2B5EF4-FFF2-40B4-BE49-F238E27FC236}">
                  <a16:creationId xmlns:a16="http://schemas.microsoft.com/office/drawing/2014/main" id="{412A0011-9E65-6449-9A18-A18FA742299F}"/>
                </a:ext>
              </a:extLst>
            </p:cNvPr>
            <p:cNvSpPr txBox="1"/>
            <p:nvPr/>
          </p:nvSpPr>
          <p:spPr>
            <a:xfrm>
              <a:off x="1392650" y="5039069"/>
              <a:ext cx="43312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accent5">
                      <a:lumMod val="50000"/>
                    </a:schemeClr>
                  </a:solidFill>
                </a:rPr>
                <a:t>Acknowledgements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6F40C39F-8DAA-F54A-9205-DED30E0B64B9}"/>
              </a:ext>
            </a:extLst>
          </p:cNvPr>
          <p:cNvSpPr txBox="1"/>
          <p:nvPr/>
        </p:nvSpPr>
        <p:spPr>
          <a:xfrm>
            <a:off x="2367068" y="6425461"/>
            <a:ext cx="7880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b="1" dirty="0">
                <a:solidFill>
                  <a:srgbClr val="333333"/>
                </a:solidFill>
                <a:latin typeface="Segoe UI" panose="020B0502040204020203" pitchFamily="34" charset="0"/>
              </a:rPr>
              <a:t>2025 EU CEPC </a:t>
            </a:r>
            <a:r>
              <a:rPr lang="en" altLang="zh-CN" b="1" i="0" u="none" strike="noStrike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workshop, Barcelona, Spain, </a:t>
            </a:r>
            <a:r>
              <a:rPr lang="en-US" altLang="zh-CN" b="1" i="0" u="none" strike="noStrike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June</a:t>
            </a:r>
            <a:r>
              <a:rPr lang="zh-CN" altLang="en-US" b="1" i="0" u="none" strike="noStrike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" altLang="zh-CN" b="1" i="0" u="none" strike="noStrike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16-19, 2025</a:t>
            </a:r>
            <a:endParaRPr lang="en-US" b="1" dirty="0"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96C008-AB9B-3A43-8BBD-633A1E9DA6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7345" y="618451"/>
            <a:ext cx="1634386" cy="8199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0641205"/>
      </p:ext>
    </p:extLst>
  </p:cSld>
  <p:clrMapOvr>
    <a:masterClrMapping/>
  </p:clrMapOvr>
  <p:transition>
    <p:blinds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/>
          <p:nvPr/>
        </p:nvSpPr>
        <p:spPr>
          <a:xfrm>
            <a:off x="514234" y="523220"/>
            <a:ext cx="10718053" cy="57174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753720">
              <a:lnSpc>
                <a:spcPts val="2858"/>
              </a:lnSpc>
              <a:spcBef>
                <a:spcPts val="0"/>
              </a:spcBef>
            </a:pPr>
            <a:endParaRPr sz="3200" b="1" i="0" dirty="0">
              <a:solidFill>
                <a:srgbClr val="203864"/>
              </a:solidFill>
              <a:latin typeface="TimesNewRomanPS"/>
              <a:cs typeface="TimesNewRomanPS"/>
            </a:endParaRPr>
          </a:p>
          <a:p>
            <a:pPr marL="342900" indent="-342900">
              <a:buFont typeface="Wingdings" pitchFamily="2" charset="2"/>
              <a:buChar char="p"/>
            </a:pPr>
            <a:r>
              <a:rPr lang="en-US" altLang="zh-CN" sz="2200" b="1" kern="1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A detailed simulation of injected beam losses and related backgrounds was developed </a:t>
            </a:r>
            <a:endParaRPr lang="zh-CN" altLang="en-US" sz="2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77437">
              <a:lnSpc>
                <a:spcPts val="1710"/>
              </a:lnSpc>
              <a:spcBef>
                <a:spcPts val="2186"/>
              </a:spcBef>
            </a:pPr>
            <a:r>
              <a:rPr sz="1900" b="0" i="0" dirty="0" err="1">
                <a:solidFill>
                  <a:srgbClr val="C55A11"/>
                </a:solidFill>
                <a:latin typeface="Wingdings"/>
                <a:cs typeface="Wingdings"/>
              </a:rPr>
              <a:t>Ø</a:t>
            </a:r>
            <a:r>
              <a:rPr sz="1900" b="0" i="0" dirty="0">
                <a:solidFill>
                  <a:srgbClr val="C55A11"/>
                </a:solidFill>
                <a:latin typeface="Arial"/>
                <a:cs typeface="Arial"/>
              </a:rPr>
              <a:t> </a:t>
            </a:r>
            <a:r>
              <a:rPr sz="1900" b="1" i="0" dirty="0">
                <a:solidFill>
                  <a:srgbClr val="C55A11"/>
                </a:solidFill>
                <a:latin typeface="Calibri" pitchFamily="34"/>
                <a:cs typeface="Calibri"/>
              </a:rPr>
              <a:t>Injection errors mainly affect injection efficiency</a:t>
            </a:r>
          </a:p>
          <a:p>
            <a:pPr marL="594937">
              <a:lnSpc>
                <a:spcPts val="2598"/>
              </a:lnSpc>
              <a:spcBef>
                <a:spcPts val="0"/>
              </a:spcBef>
            </a:pPr>
            <a:r>
              <a:rPr sz="1800" b="1" i="0" dirty="0">
                <a:solidFill>
                  <a:srgbClr val="000000"/>
                </a:solidFill>
                <a:latin typeface="Calibri" pitchFamily="34"/>
                <a:cs typeface="Calibri"/>
              </a:rPr>
              <a:t>-&gt;</a:t>
            </a:r>
            <a:r>
              <a:rPr sz="1800" b="1" i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i="0" dirty="0">
                <a:solidFill>
                  <a:srgbClr val="000000"/>
                </a:solidFill>
                <a:latin typeface="Calibri" pitchFamily="34"/>
                <a:cs typeface="Calibri"/>
              </a:rPr>
              <a:t>injection offset; injection angle; injected emittance; injection phase; x-y</a:t>
            </a:r>
            <a:r>
              <a:rPr sz="1800" b="0" i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i="0" dirty="0">
                <a:solidFill>
                  <a:srgbClr val="000000"/>
                </a:solidFill>
                <a:latin typeface="Calibri" pitchFamily="34"/>
                <a:cs typeface="Calibri"/>
              </a:rPr>
              <a:t>coupling</a:t>
            </a:r>
          </a:p>
          <a:p>
            <a:pPr marL="277437">
              <a:lnSpc>
                <a:spcPts val="2970"/>
              </a:lnSpc>
              <a:spcBef>
                <a:spcPts val="0"/>
              </a:spcBef>
            </a:pPr>
            <a:r>
              <a:rPr sz="1900" b="0" i="0" dirty="0">
                <a:solidFill>
                  <a:srgbClr val="C55A11"/>
                </a:solidFill>
                <a:latin typeface="Wingdings"/>
                <a:cs typeface="Wingdings"/>
              </a:rPr>
              <a:t>Ø</a:t>
            </a:r>
            <a:r>
              <a:rPr sz="1900" b="0" i="0" dirty="0">
                <a:solidFill>
                  <a:srgbClr val="C55A11"/>
                </a:solidFill>
                <a:latin typeface="Arial"/>
                <a:cs typeface="Arial"/>
              </a:rPr>
              <a:t> </a:t>
            </a:r>
            <a:r>
              <a:rPr sz="1900" b="1" i="0" dirty="0">
                <a:solidFill>
                  <a:srgbClr val="C55A11"/>
                </a:solidFill>
                <a:latin typeface="Calibri" pitchFamily="34"/>
                <a:cs typeface="Calibri"/>
              </a:rPr>
              <a:t>Non-linear factors affect both injection efficiency and background</a:t>
            </a:r>
          </a:p>
          <a:p>
            <a:pPr marL="591762">
              <a:lnSpc>
                <a:spcPts val="2532"/>
              </a:lnSpc>
              <a:spcBef>
                <a:spcPts val="0"/>
              </a:spcBef>
            </a:pPr>
            <a:r>
              <a:rPr sz="1800" b="1" i="0" dirty="0">
                <a:solidFill>
                  <a:srgbClr val="000000"/>
                </a:solidFill>
                <a:latin typeface="Calibri" pitchFamily="34"/>
                <a:cs typeface="Calibri"/>
              </a:rPr>
              <a:t>-&gt;</a:t>
            </a:r>
            <a:r>
              <a:rPr sz="1800" b="1" i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i="0" dirty="0">
                <a:solidFill>
                  <a:srgbClr val="000000"/>
                </a:solidFill>
                <a:latin typeface="Calibri" pitchFamily="34"/>
                <a:cs typeface="Calibri"/>
              </a:rPr>
              <a:t>Beam-beam effect; cancel coil error; crab waist</a:t>
            </a:r>
            <a:r>
              <a:rPr sz="1800" b="0" i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i="0" dirty="0">
                <a:solidFill>
                  <a:srgbClr val="000000"/>
                </a:solidFill>
                <a:latin typeface="Calibri" pitchFamily="34"/>
                <a:cs typeface="Calibri"/>
              </a:rPr>
              <a:t>collision</a:t>
            </a:r>
          </a:p>
          <a:p>
            <a:pPr marL="277437">
              <a:lnSpc>
                <a:spcPts val="1710"/>
              </a:lnSpc>
              <a:spcBef>
                <a:spcPts val="1974"/>
              </a:spcBef>
            </a:pPr>
            <a:r>
              <a:rPr sz="1900" b="0" i="0" dirty="0">
                <a:solidFill>
                  <a:srgbClr val="C55A11"/>
                </a:solidFill>
                <a:latin typeface="Wingdings"/>
                <a:cs typeface="Wingdings"/>
              </a:rPr>
              <a:t>Ø</a:t>
            </a:r>
            <a:r>
              <a:rPr sz="1900" b="0" i="0" dirty="0">
                <a:solidFill>
                  <a:srgbClr val="C55A11"/>
                </a:solidFill>
                <a:latin typeface="Arial"/>
                <a:cs typeface="Arial"/>
              </a:rPr>
              <a:t> </a:t>
            </a:r>
            <a:r>
              <a:rPr sz="1900" b="1" i="0" dirty="0">
                <a:solidFill>
                  <a:srgbClr val="C55A11"/>
                </a:solidFill>
                <a:latin typeface="Calibri" pitchFamily="34"/>
                <a:cs typeface="Calibri"/>
              </a:rPr>
              <a:t>IR Beam loss can be suppressed by minor collimator aperture adjustment</a:t>
            </a:r>
          </a:p>
          <a:p>
            <a:pPr marL="591762">
              <a:lnSpc>
                <a:spcPts val="2574"/>
              </a:lnSpc>
              <a:spcBef>
                <a:spcPts val="0"/>
              </a:spcBef>
            </a:pPr>
            <a:r>
              <a:rPr sz="1800" b="1" i="0" dirty="0">
                <a:solidFill>
                  <a:srgbClr val="000000"/>
                </a:solidFill>
                <a:latin typeface="Calibri" pitchFamily="34"/>
                <a:cs typeface="Calibri"/>
              </a:rPr>
              <a:t>-&gt;</a:t>
            </a:r>
            <a:r>
              <a:rPr sz="1800" b="1" i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i="0" dirty="0">
                <a:solidFill>
                  <a:srgbClr val="000000"/>
                </a:solidFill>
                <a:latin typeface="Calibri" pitchFamily="34"/>
                <a:cs typeface="Calibri"/>
              </a:rPr>
              <a:t>D01V1 plays a major role</a:t>
            </a:r>
          </a:p>
          <a:p>
            <a:pPr>
              <a:lnSpc>
                <a:spcPts val="1980"/>
              </a:lnSpc>
              <a:spcBef>
                <a:spcPts val="3107"/>
              </a:spcBef>
            </a:pPr>
            <a:r>
              <a:rPr sz="2200" b="0" i="0" dirty="0">
                <a:solidFill>
                  <a:srgbClr val="7030A0"/>
                </a:solidFill>
                <a:latin typeface="Wingdings"/>
                <a:cs typeface="Wingdings"/>
              </a:rPr>
              <a:t>p</a:t>
            </a:r>
            <a:r>
              <a:rPr sz="2200" b="0" i="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sz="2200" b="1" i="0" dirty="0">
                <a:solidFill>
                  <a:srgbClr val="7030A0"/>
                </a:solidFill>
                <a:latin typeface="Calibri" pitchFamily="34"/>
                <a:cs typeface="Calibri"/>
              </a:rPr>
              <a:t>validation experiments were conducted based</a:t>
            </a:r>
            <a:r>
              <a:rPr sz="2200" b="1" i="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sz="2200" b="1" i="0" dirty="0">
                <a:solidFill>
                  <a:srgbClr val="7030A0"/>
                </a:solidFill>
                <a:latin typeface="Calibri" pitchFamily="34"/>
                <a:cs typeface="Calibri"/>
              </a:rPr>
              <a:t>on the</a:t>
            </a:r>
            <a:r>
              <a:rPr sz="2200" b="1" i="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sz="2200" b="1" i="0" dirty="0">
                <a:solidFill>
                  <a:srgbClr val="7030A0"/>
                </a:solidFill>
                <a:latin typeface="Calibri" pitchFamily="34"/>
                <a:cs typeface="Calibri"/>
              </a:rPr>
              <a:t>main findings from simulations</a:t>
            </a:r>
          </a:p>
          <a:p>
            <a:pPr marL="269875">
              <a:lnSpc>
                <a:spcPts val="1653"/>
              </a:lnSpc>
              <a:spcBef>
                <a:spcPts val="1798"/>
              </a:spcBef>
            </a:pPr>
            <a:r>
              <a:rPr sz="1900" b="1" i="0" dirty="0">
                <a:solidFill>
                  <a:srgbClr val="000000"/>
                </a:solidFill>
                <a:latin typeface="Calibri" pitchFamily="34"/>
                <a:cs typeface="Calibri"/>
              </a:rPr>
              <a:t>-&gt;</a:t>
            </a:r>
            <a:r>
              <a:rPr sz="1900" b="1" i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900" b="1" i="0" dirty="0">
                <a:solidFill>
                  <a:srgbClr val="000000"/>
                </a:solidFill>
                <a:latin typeface="Calibri" pitchFamily="34"/>
                <a:cs typeface="Calibri"/>
              </a:rPr>
              <a:t>Injection tolerance measurement</a:t>
            </a:r>
            <a:r>
              <a:rPr sz="1900" b="1" i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900" b="0" i="0" dirty="0">
                <a:solidFill>
                  <a:srgbClr val="000000"/>
                </a:solidFill>
                <a:latin typeface="Calibri" pitchFamily="34"/>
                <a:cs typeface="Calibri"/>
              </a:rPr>
              <a:t>( with</a:t>
            </a:r>
            <a:r>
              <a:rPr sz="1900" b="0" i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900" b="0" i="0" dirty="0">
                <a:solidFill>
                  <a:srgbClr val="000000"/>
                </a:solidFill>
                <a:latin typeface="Calibri" pitchFamily="34"/>
                <a:cs typeface="Calibri"/>
              </a:rPr>
              <a:t>N. Iida, Y. Ohnishi)</a:t>
            </a:r>
          </a:p>
          <a:p>
            <a:pPr marL="269875">
              <a:lnSpc>
                <a:spcPts val="1653"/>
              </a:lnSpc>
              <a:spcBef>
                <a:spcPts val="1731"/>
              </a:spcBef>
            </a:pPr>
            <a:r>
              <a:rPr sz="1900" b="1" i="0" dirty="0">
                <a:solidFill>
                  <a:srgbClr val="000000"/>
                </a:solidFill>
                <a:latin typeface="Calibri" pitchFamily="34"/>
                <a:cs typeface="Calibri"/>
              </a:rPr>
              <a:t>-&gt;</a:t>
            </a:r>
            <a:r>
              <a:rPr sz="1900" b="1" i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900" b="1" i="0" dirty="0">
                <a:solidFill>
                  <a:srgbClr val="000000"/>
                </a:solidFill>
                <a:latin typeface="Calibri" pitchFamily="34"/>
                <a:cs typeface="Calibri"/>
              </a:rPr>
              <a:t>Beam-beam study related to injection BG</a:t>
            </a:r>
            <a:r>
              <a:rPr sz="1900" b="1" i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900" b="0" i="0" dirty="0">
                <a:solidFill>
                  <a:srgbClr val="000000"/>
                </a:solidFill>
                <a:latin typeface="Calibri" pitchFamily="34"/>
                <a:cs typeface="Calibri"/>
              </a:rPr>
              <a:t>(with</a:t>
            </a:r>
            <a:r>
              <a:rPr sz="1900" b="0" i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900" b="0" i="0" dirty="0">
                <a:solidFill>
                  <a:srgbClr val="000000"/>
                </a:solidFill>
                <a:latin typeface="Calibri" pitchFamily="34"/>
                <a:cs typeface="Calibri"/>
              </a:rPr>
              <a:t>Y. Funakoshi, H.</a:t>
            </a:r>
            <a:r>
              <a:rPr sz="1900" b="0" i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900" b="0" i="0" dirty="0">
                <a:solidFill>
                  <a:srgbClr val="000000"/>
                </a:solidFill>
                <a:latin typeface="Calibri" pitchFamily="34"/>
                <a:cs typeface="Calibri"/>
              </a:rPr>
              <a:t>Kaji, T. Koga, U. Bela)</a:t>
            </a:r>
          </a:p>
          <a:p>
            <a:pPr marL="269875">
              <a:lnSpc>
                <a:spcPts val="1653"/>
              </a:lnSpc>
              <a:spcBef>
                <a:spcPts val="1851"/>
              </a:spcBef>
            </a:pPr>
            <a:r>
              <a:rPr sz="1900" b="1" i="0" dirty="0">
                <a:solidFill>
                  <a:srgbClr val="000000"/>
                </a:solidFill>
                <a:latin typeface="Calibri" pitchFamily="34"/>
                <a:cs typeface="Calibri"/>
              </a:rPr>
              <a:t>-&gt;</a:t>
            </a:r>
            <a:r>
              <a:rPr sz="1900" b="1" i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900" b="1" i="0" dirty="0">
                <a:solidFill>
                  <a:srgbClr val="000000"/>
                </a:solidFill>
                <a:latin typeface="Calibri" pitchFamily="34"/>
                <a:cs typeface="Calibri"/>
              </a:rPr>
              <a:t>Collimator study related to injection BG</a:t>
            </a:r>
            <a:r>
              <a:rPr sz="1900" b="1" i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900" b="0" i="0" dirty="0">
                <a:solidFill>
                  <a:srgbClr val="000000"/>
                </a:solidFill>
                <a:latin typeface="Calibri" pitchFamily="34"/>
                <a:cs typeface="Calibri"/>
              </a:rPr>
              <a:t>(with</a:t>
            </a:r>
            <a:r>
              <a:rPr sz="1900" b="0" i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900" b="0" i="0" dirty="0">
                <a:solidFill>
                  <a:srgbClr val="000000"/>
                </a:solidFill>
                <a:latin typeface="Calibri" pitchFamily="34"/>
                <a:cs typeface="Calibri"/>
              </a:rPr>
              <a:t>K. Uno,</a:t>
            </a:r>
            <a:r>
              <a:rPr sz="1900" b="0" i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900" b="0" i="0" dirty="0">
                <a:solidFill>
                  <a:srgbClr val="000000"/>
                </a:solidFill>
                <a:latin typeface="Calibri" pitchFamily="34"/>
                <a:cs typeface="Calibri"/>
              </a:rPr>
              <a:t>R. Ueki, H.</a:t>
            </a:r>
            <a:r>
              <a:rPr sz="1900" b="0" i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900" b="0" i="0" dirty="0">
                <a:solidFill>
                  <a:srgbClr val="000000"/>
                </a:solidFill>
                <a:latin typeface="Calibri" pitchFamily="34"/>
                <a:cs typeface="Calibri"/>
              </a:rPr>
              <a:t>Kaji, T. Koga, U. Bela)</a:t>
            </a:r>
          </a:p>
          <a:p>
            <a:pPr>
              <a:lnSpc>
                <a:spcPts val="2099"/>
              </a:lnSpc>
              <a:spcBef>
                <a:spcPts val="3041"/>
              </a:spcBef>
            </a:pPr>
            <a:r>
              <a:rPr sz="2200" b="0" i="0" dirty="0">
                <a:solidFill>
                  <a:srgbClr val="FF0000"/>
                </a:solidFill>
                <a:latin typeface="Wingdings"/>
                <a:cs typeface="Wingdings"/>
              </a:rPr>
              <a:t>Ø</a:t>
            </a:r>
            <a:r>
              <a:rPr sz="2200" b="0" i="0" dirty="0">
                <a:solidFill>
                  <a:srgbClr val="FF0000"/>
                </a:solidFill>
                <a:latin typeface="Arial"/>
                <a:cs typeface="Arial"/>
              </a:rPr>
              <a:t>  </a:t>
            </a:r>
            <a:r>
              <a:rPr sz="2200" b="1" i="0" dirty="0">
                <a:solidFill>
                  <a:srgbClr val="FF0000"/>
                </a:solidFill>
                <a:latin typeface="DengXian"/>
                <a:cs typeface="DengXian"/>
              </a:rPr>
              <a:t>The data show good qualitative agreement with the simulation results.</a:t>
            </a:r>
          </a:p>
        </p:txBody>
      </p:sp>
      <p:grpSp>
        <p:nvGrpSpPr>
          <p:cNvPr id="4" name="组合 9">
            <a:extLst>
              <a:ext uri="{FF2B5EF4-FFF2-40B4-BE49-F238E27FC236}">
                <a16:creationId xmlns:a16="http://schemas.microsoft.com/office/drawing/2014/main" id="{EB012626-D3F9-FC4E-8A84-C29DBEB89E57}"/>
              </a:ext>
            </a:extLst>
          </p:cNvPr>
          <p:cNvGrpSpPr>
            <a:grpSpLocks/>
          </p:cNvGrpSpPr>
          <p:nvPr/>
        </p:nvGrpSpPr>
        <p:grpSpPr bwMode="auto">
          <a:xfrm>
            <a:off x="386687" y="558927"/>
            <a:ext cx="11418626" cy="65651"/>
            <a:chOff x="30834" y="1305568"/>
            <a:chExt cx="8816454" cy="66133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75BB87C2-DF5C-CB41-8B71-88F31385BA3A}"/>
                </a:ext>
              </a:extLst>
            </p:cNvPr>
            <p:cNvSpPr/>
            <p:nvPr/>
          </p:nvSpPr>
          <p:spPr>
            <a:xfrm>
              <a:off x="30834" y="1305568"/>
              <a:ext cx="5800203" cy="66133"/>
            </a:xfrm>
            <a:prstGeom prst="rect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1219170">
                <a:defRPr/>
              </a:pPr>
              <a:endParaRPr lang="zh-CN" altLang="en-US" sz="2400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56254E17-31BF-6E4F-B88D-5C2D7B34CEF4}"/>
                </a:ext>
              </a:extLst>
            </p:cNvPr>
            <p:cNvSpPr/>
            <p:nvPr/>
          </p:nvSpPr>
          <p:spPr>
            <a:xfrm>
              <a:off x="5886861" y="1305568"/>
              <a:ext cx="2960427" cy="66133"/>
            </a:xfrm>
            <a:prstGeom prst="rect">
              <a:avLst/>
            </a:prstGeom>
            <a:solidFill>
              <a:srgbClr val="11387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1219170">
                <a:defRPr/>
              </a:pPr>
              <a:endParaRPr lang="zh-CN" altLang="en-US" sz="2400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53B29B59-5F36-8F41-8D95-BAE4C4D6462A}"/>
              </a:ext>
            </a:extLst>
          </p:cNvPr>
          <p:cNvSpPr txBox="1"/>
          <p:nvPr/>
        </p:nvSpPr>
        <p:spPr>
          <a:xfrm>
            <a:off x="3048000" y="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2800" b="1" i="0" dirty="0">
                <a:cs typeface="TimesNewRomanPS"/>
              </a:rPr>
              <a:t>Main</a:t>
            </a:r>
            <a:r>
              <a:rPr lang="en" altLang="zh-CN" sz="2800" b="1" i="0" dirty="0">
                <a:cs typeface="Arial"/>
              </a:rPr>
              <a:t> </a:t>
            </a:r>
            <a:r>
              <a:rPr lang="en" altLang="zh-CN" sz="2800" b="1" i="0" dirty="0">
                <a:cs typeface="TimesNewRomanPS"/>
              </a:rPr>
              <a:t>findings from HER simulation</a:t>
            </a:r>
            <a:endParaRPr lang="zh-CN" altLang="en-US" sz="2800" dirty="0"/>
          </a:p>
        </p:txBody>
      </p:sp>
      <p:sp>
        <p:nvSpPr>
          <p:cNvPr id="7" name="TextBox 39">
            <a:extLst>
              <a:ext uri="{FF2B5EF4-FFF2-40B4-BE49-F238E27FC236}">
                <a16:creationId xmlns:a16="http://schemas.microsoft.com/office/drawing/2014/main" id="{9302A6A2-920A-A74B-A58C-D063E01267DC}"/>
              </a:ext>
            </a:extLst>
          </p:cNvPr>
          <p:cNvSpPr txBox="1"/>
          <p:nvPr/>
        </p:nvSpPr>
        <p:spPr>
          <a:xfrm>
            <a:off x="11750743" y="6474293"/>
            <a:ext cx="499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10</a:t>
            </a:r>
            <a:endParaRPr lang="en-CN" sz="1400" b="1" dirty="0"/>
          </a:p>
        </p:txBody>
      </p:sp>
    </p:spTree>
    <p:extLst>
      <p:ext uri="{BB962C8B-B14F-4D97-AF65-F5344CB8AC3E}">
        <p14:creationId xmlns:p14="http://schemas.microsoft.com/office/powerpoint/2010/main" val="550026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13">
            <a:extLst>
              <a:ext uri="{FF2B5EF4-FFF2-40B4-BE49-F238E27FC236}">
                <a16:creationId xmlns:a16="http://schemas.microsoft.com/office/drawing/2014/main" id="{9DD44F15-8687-0E43-84B9-1141D6092AE3}"/>
              </a:ext>
            </a:extLst>
          </p:cNvPr>
          <p:cNvSpPr txBox="1"/>
          <p:nvPr/>
        </p:nvSpPr>
        <p:spPr>
          <a:xfrm>
            <a:off x="2441341" y="3927"/>
            <a:ext cx="6877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/>
              <a:t>Injection tolerance measurement (2024-06-06)</a:t>
            </a:r>
            <a:endParaRPr kumimoji="1" lang="zh-CN" altLang="en-US" sz="2400" dirty="0">
              <a:latin typeface="Times" pitchFamily="2" charset="0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6CD42DD3-0ABF-2945-AA61-BCDAD51F2E21}"/>
              </a:ext>
            </a:extLst>
          </p:cNvPr>
          <p:cNvGrpSpPr/>
          <p:nvPr/>
        </p:nvGrpSpPr>
        <p:grpSpPr>
          <a:xfrm>
            <a:off x="606444" y="465592"/>
            <a:ext cx="11532780" cy="5628079"/>
            <a:chOff x="153519" y="431080"/>
            <a:chExt cx="12217461" cy="6319743"/>
          </a:xfrm>
        </p:grpSpPr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2588E32D-FA6A-8842-B67B-A0C63FDBB9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7823" y="4275451"/>
              <a:ext cx="4792531" cy="2475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9A1D7E9D-3E0B-244A-8C0B-EB433C23BB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992" y="960898"/>
              <a:ext cx="4792531" cy="2720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文本框 6">
                  <a:extLst>
                    <a:ext uri="{FF2B5EF4-FFF2-40B4-BE49-F238E27FC236}">
                      <a16:creationId xmlns:a16="http://schemas.microsoft.com/office/drawing/2014/main" id="{3D07BE7D-9B00-1548-ACA8-C4F0C28CC751}"/>
                    </a:ext>
                  </a:extLst>
                </p:cNvPr>
                <p:cNvSpPr txBox="1"/>
                <p:nvPr/>
              </p:nvSpPr>
              <p:spPr>
                <a:xfrm>
                  <a:off x="153519" y="431080"/>
                  <a:ext cx="6099858" cy="47045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342900" indent="-342900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r>
                    <a:rPr kumimoji="1" lang="en-US" altLang="zh-CN" dirty="0">
                      <a:latin typeface="Times" pitchFamily="2" charset="0"/>
                    </a:rPr>
                    <a:t>Vertical Position</a:t>
                  </a:r>
                  <a:r>
                    <a:rPr kumimoji="1" lang="zh-CN" altLang="en-US" dirty="0">
                      <a:latin typeface="Times" pitchFamily="2" charset="0"/>
                    </a:rPr>
                    <a:t> </a:t>
                  </a:r>
                  <a:r>
                    <a:rPr kumimoji="1" lang="en-US" altLang="zh-CN" dirty="0">
                      <a:latin typeface="Times" pitchFamily="2" charset="0"/>
                    </a:rPr>
                    <a:t>Scan[mm]:</a:t>
                  </a:r>
                  <a14:m>
                    <m:oMath xmlns:m="http://schemas.openxmlformats.org/officeDocument/2006/math">
                      <m:r>
                        <a:rPr kumimoji="1" lang="zh-CN" alt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zh-CN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kumimoji="1" lang="en-US" altLang="zh-CN" i="1">
                          <a:latin typeface="Cambria Math" panose="02040503050406030204" pitchFamily="18" charset="0"/>
                        </a:rPr>
                        <m:t>0.06</m:t>
                      </m:r>
                      <m:r>
                        <a:rPr kumimoji="1"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→−1.06</m:t>
                      </m:r>
                    </m:oMath>
                  </a14:m>
                  <a:endParaRPr kumimoji="1" lang="en-US" altLang="zh-CN" dirty="0">
                    <a:latin typeface="Times" pitchFamily="2" charset="0"/>
                  </a:endParaRPr>
                </a:p>
              </p:txBody>
            </p:sp>
          </mc:Choice>
          <mc:Fallback xmlns="">
            <p:sp>
              <p:nvSpPr>
                <p:cNvPr id="8" name="文本框 6">
                  <a:extLst>
                    <a:ext uri="{FF2B5EF4-FFF2-40B4-BE49-F238E27FC236}">
                      <a16:creationId xmlns:a16="http://schemas.microsoft.com/office/drawing/2014/main" id="{3D07BE7D-9B00-1548-ACA8-C4F0C28CC7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519" y="431080"/>
                  <a:ext cx="6099858" cy="470450"/>
                </a:xfrm>
                <a:prstGeom prst="rect">
                  <a:avLst/>
                </a:prstGeom>
                <a:blipFill>
                  <a:blip r:embed="rId4"/>
                  <a:stretch>
                    <a:fillRect l="-659" b="-3235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" name="图形 1">
              <a:extLst>
                <a:ext uri="{FF2B5EF4-FFF2-40B4-BE49-F238E27FC236}">
                  <a16:creationId xmlns:a16="http://schemas.microsoft.com/office/drawing/2014/main" id="{E8196A2A-FF3E-B642-AE98-FBA59D09E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939712" y="1430963"/>
              <a:ext cx="3108383" cy="1998037"/>
            </a:xfrm>
            <a:prstGeom prst="rect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787145D-538E-A24A-B802-2F8827DE44A9}"/>
                </a:ext>
              </a:extLst>
            </p:cNvPr>
            <p:cNvGrpSpPr/>
            <p:nvPr/>
          </p:nvGrpSpPr>
          <p:grpSpPr>
            <a:xfrm>
              <a:off x="166282" y="3792683"/>
              <a:ext cx="6317701" cy="2719609"/>
              <a:chOff x="166282" y="3792683"/>
              <a:chExt cx="6317701" cy="271960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文本框 23">
                    <a:extLst>
                      <a:ext uri="{FF2B5EF4-FFF2-40B4-BE49-F238E27FC236}">
                        <a16:creationId xmlns:a16="http://schemas.microsoft.com/office/drawing/2014/main" id="{8183F00E-6DF4-8543-91C2-EEF90742167F}"/>
                      </a:ext>
                    </a:extLst>
                  </p:cNvPr>
                  <p:cNvSpPr txBox="1"/>
                  <p:nvPr/>
                </p:nvSpPr>
                <p:spPr>
                  <a:xfrm>
                    <a:off x="166282" y="3792683"/>
                    <a:ext cx="6099858" cy="47045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285750" indent="-285750">
                      <a:lnSpc>
                        <a:spcPct val="150000"/>
                      </a:lnSpc>
                      <a:buFont typeface="Arial" panose="020B0604020202020204" pitchFamily="34" charset="0"/>
                      <a:buChar char="•"/>
                    </a:pPr>
                    <a:r>
                      <a:rPr kumimoji="1" lang="en-US" altLang="zh-CN" dirty="0">
                        <a:latin typeface="Times" pitchFamily="2" charset="0"/>
                      </a:rPr>
                      <a:t>Septum Position</a:t>
                    </a:r>
                    <a:r>
                      <a:rPr kumimoji="1" lang="zh-CN" altLang="en-US" dirty="0">
                        <a:latin typeface="Times" pitchFamily="2" charset="0"/>
                      </a:rPr>
                      <a:t> </a:t>
                    </a:r>
                    <a:r>
                      <a:rPr kumimoji="1" lang="en-US" altLang="zh-CN" dirty="0">
                        <a:latin typeface="Times" pitchFamily="2" charset="0"/>
                      </a:rPr>
                      <a:t>Scan[mm]:</a:t>
                    </a:r>
                    <a14:m>
                      <m:oMath xmlns:m="http://schemas.openxmlformats.org/officeDocument/2006/math">
                        <m:r>
                          <a:rPr kumimoji="1" lang="zh-CN" altLang="en-US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45.1</m:t>
                        </m:r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→46.1</m:t>
                        </m:r>
                      </m:oMath>
                    </a14:m>
                    <a:endParaRPr kumimoji="1" lang="en-US" altLang="zh-CN" dirty="0">
                      <a:latin typeface="Times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10" name="文本框 23">
                    <a:extLst>
                      <a:ext uri="{FF2B5EF4-FFF2-40B4-BE49-F238E27FC236}">
                        <a16:creationId xmlns:a16="http://schemas.microsoft.com/office/drawing/2014/main" id="{8183F00E-6DF4-8543-91C2-EEF90742167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6282" y="3792683"/>
                    <a:ext cx="6099858" cy="470450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415" b="-18421"/>
                    </a:stretch>
                  </a:blipFill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1" name="组合 9">
                <a:extLst>
                  <a:ext uri="{FF2B5EF4-FFF2-40B4-BE49-F238E27FC236}">
                    <a16:creationId xmlns:a16="http://schemas.microsoft.com/office/drawing/2014/main" id="{AA80A8B7-0EE1-DB41-82A6-F9333DD85767}"/>
                  </a:ext>
                </a:extLst>
              </p:cNvPr>
              <p:cNvGrpSpPr/>
              <p:nvPr/>
            </p:nvGrpSpPr>
            <p:grpSpPr>
              <a:xfrm>
                <a:off x="3416657" y="4341782"/>
                <a:ext cx="3067326" cy="2170510"/>
                <a:chOff x="7919865" y="406232"/>
                <a:chExt cx="3527814" cy="2680246"/>
              </a:xfrm>
            </p:grpSpPr>
            <p:pic>
              <p:nvPicPr>
                <p:cNvPr id="12" name="图片 10">
                  <a:extLst>
                    <a:ext uri="{FF2B5EF4-FFF2-40B4-BE49-F238E27FC236}">
                      <a16:creationId xmlns:a16="http://schemas.microsoft.com/office/drawing/2014/main" id="{FB893D44-BE4A-5143-9DC5-DAC76CB618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919865" y="406232"/>
                  <a:ext cx="3527814" cy="2680246"/>
                </a:xfrm>
                <a:prstGeom prst="rect">
                  <a:avLst/>
                </a:prstGeom>
              </p:spPr>
            </p:pic>
            <p:sp>
              <p:nvSpPr>
                <p:cNvPr id="13" name="文本框 13">
                  <a:extLst>
                    <a:ext uri="{FF2B5EF4-FFF2-40B4-BE49-F238E27FC236}">
                      <a16:creationId xmlns:a16="http://schemas.microsoft.com/office/drawing/2014/main" id="{31B7E10F-F320-7247-B1E5-7B0938D900BF}"/>
                    </a:ext>
                  </a:extLst>
                </p:cNvPr>
                <p:cNvSpPr txBox="1"/>
                <p:nvPr/>
              </p:nvSpPr>
              <p:spPr>
                <a:xfrm>
                  <a:off x="9703641" y="1183089"/>
                  <a:ext cx="1586986" cy="3840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200" dirty="0">
                      <a:solidFill>
                        <a:srgbClr val="0070C0"/>
                      </a:solidFill>
                      <a:latin typeface="Times" pitchFamily="2" charset="0"/>
                    </a:rPr>
                    <a:t>from </a:t>
                  </a:r>
                  <a:r>
                    <a:rPr kumimoji="1" lang="en-US" altLang="zh-CN" sz="1200" dirty="0" err="1">
                      <a:solidFill>
                        <a:srgbClr val="0070C0"/>
                      </a:solidFill>
                      <a:latin typeface="Times" pitchFamily="2" charset="0"/>
                    </a:rPr>
                    <a:t>Onishi</a:t>
                  </a:r>
                  <a:r>
                    <a:rPr kumimoji="1" lang="en-US" altLang="zh-CN" sz="1200" dirty="0">
                      <a:solidFill>
                        <a:srgbClr val="0070C0"/>
                      </a:solidFill>
                      <a:latin typeface="Times" pitchFamily="2" charset="0"/>
                    </a:rPr>
                    <a:t>-san</a:t>
                  </a:r>
                  <a:endParaRPr kumimoji="1" lang="zh-CN" altLang="en-US" sz="1200" dirty="0">
                    <a:solidFill>
                      <a:srgbClr val="0070C0"/>
                    </a:solidFill>
                    <a:latin typeface="Times" pitchFamily="2" charset="0"/>
                  </a:endParaRPr>
                </a:p>
              </p:txBody>
            </p:sp>
          </p:grpSp>
          <p:pic>
            <p:nvPicPr>
              <p:cNvPr id="14" name="图形 14">
                <a:extLst>
                  <a:ext uri="{FF2B5EF4-FFF2-40B4-BE49-F238E27FC236}">
                    <a16:creationId xmlns:a16="http://schemas.microsoft.com/office/drawing/2014/main" id="{C4260AC4-AB34-EB4C-88CE-33DD883058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404842" y="4461050"/>
                <a:ext cx="3011815" cy="2038095"/>
              </a:xfrm>
              <a:prstGeom prst="rect">
                <a:avLst/>
              </a:prstGeom>
            </p:spPr>
          </p:pic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DE738089-E4B8-B844-AF11-7057522B8592}"/>
                </a:ext>
              </a:extLst>
            </p:cNvPr>
            <p:cNvGrpSpPr/>
            <p:nvPr/>
          </p:nvGrpSpPr>
          <p:grpSpPr>
            <a:xfrm>
              <a:off x="6096000" y="441809"/>
              <a:ext cx="6005804" cy="3239539"/>
              <a:chOff x="6253377" y="427087"/>
              <a:chExt cx="6099858" cy="3447743"/>
            </a:xfrm>
          </p:grpSpPr>
          <p:pic>
            <p:nvPicPr>
              <p:cNvPr id="19" name="Picture 2">
                <a:extLst>
                  <a:ext uri="{FF2B5EF4-FFF2-40B4-BE49-F238E27FC236}">
                    <a16:creationId xmlns:a16="http://schemas.microsoft.com/office/drawing/2014/main" id="{2A1BB09E-057E-6240-8A85-165441706C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61412" y="990934"/>
                <a:ext cx="4867585" cy="28838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文本框 23">
                    <a:extLst>
                      <a:ext uri="{FF2B5EF4-FFF2-40B4-BE49-F238E27FC236}">
                        <a16:creationId xmlns:a16="http://schemas.microsoft.com/office/drawing/2014/main" id="{67BCC897-AB5E-6140-A324-86DAFD1C2A92}"/>
                      </a:ext>
                    </a:extLst>
                  </p:cNvPr>
                  <p:cNvSpPr txBox="1"/>
                  <p:nvPr/>
                </p:nvSpPr>
                <p:spPr>
                  <a:xfrm>
                    <a:off x="6253377" y="427087"/>
                    <a:ext cx="6099858" cy="47045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285750" indent="-285750">
                      <a:lnSpc>
                        <a:spcPct val="150000"/>
                      </a:lnSpc>
                      <a:buFont typeface="Arial" panose="020B0604020202020204" pitchFamily="34" charset="0"/>
                      <a:buChar char="•"/>
                    </a:pPr>
                    <a:r>
                      <a:rPr kumimoji="1" lang="en-US" altLang="zh-CN" dirty="0">
                        <a:latin typeface="Times" pitchFamily="2" charset="0"/>
                      </a:rPr>
                      <a:t>Septum Angle Scan[</a:t>
                    </a:r>
                    <a:r>
                      <a:rPr kumimoji="1" lang="en-US" altLang="zh-CN" dirty="0" err="1">
                        <a:latin typeface="Times" pitchFamily="2" charset="0"/>
                      </a:rPr>
                      <a:t>mrad</a:t>
                    </a:r>
                    <a:r>
                      <a:rPr kumimoji="1" lang="en-US" altLang="zh-CN" dirty="0">
                        <a:latin typeface="Times" pitchFamily="2" charset="0"/>
                      </a:rPr>
                      <a:t>]:</a:t>
                    </a:r>
                    <a14:m>
                      <m:oMath xmlns:m="http://schemas.openxmlformats.org/officeDocument/2006/math">
                        <m:r>
                          <a:rPr kumimoji="1" lang="en-US" altLang="zh-CN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2.94</m:t>
                        </m:r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→3.06</m:t>
                        </m:r>
                      </m:oMath>
                    </a14:m>
                    <a:endParaRPr kumimoji="1" lang="en-US" altLang="zh-CN" dirty="0">
                      <a:latin typeface="Times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18" name="文本框 23">
                    <a:extLst>
                      <a:ext uri="{FF2B5EF4-FFF2-40B4-BE49-F238E27FC236}">
                        <a16:creationId xmlns:a16="http://schemas.microsoft.com/office/drawing/2014/main" id="{67BCC897-AB5E-6140-A324-86DAFD1C2A9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53377" y="427087"/>
                    <a:ext cx="6099858" cy="470450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634" b="-25000"/>
                    </a:stretch>
                  </a:blipFill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21" name="图形 3">
              <a:extLst>
                <a:ext uri="{FF2B5EF4-FFF2-40B4-BE49-F238E27FC236}">
                  <a16:creationId xmlns:a16="http://schemas.microsoft.com/office/drawing/2014/main" id="{DC7DB65F-4F34-8B46-8340-31731F81E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318400" y="4603847"/>
              <a:ext cx="2663637" cy="175250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文本框 5">
                  <a:extLst>
                    <a:ext uri="{FF2B5EF4-FFF2-40B4-BE49-F238E27FC236}">
                      <a16:creationId xmlns:a16="http://schemas.microsoft.com/office/drawing/2014/main" id="{968D1C68-A777-5147-8F64-A0E44A738DFD}"/>
                    </a:ext>
                  </a:extLst>
                </p:cNvPr>
                <p:cNvSpPr txBox="1"/>
                <p:nvPr/>
              </p:nvSpPr>
              <p:spPr>
                <a:xfrm>
                  <a:off x="6271122" y="3714034"/>
                  <a:ext cx="6099858" cy="47045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285750" indent="-285750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r>
                    <a:rPr kumimoji="1" lang="en-US" altLang="zh-CN" dirty="0">
                      <a:latin typeface="Times" pitchFamily="2" charset="0"/>
                    </a:rPr>
                    <a:t>Vertical Angle Scan[</a:t>
                  </a:r>
                  <a:r>
                    <a:rPr kumimoji="1" lang="en-US" altLang="zh-CN" dirty="0" err="1">
                      <a:latin typeface="Times" pitchFamily="2" charset="0"/>
                    </a:rPr>
                    <a:t>mrad</a:t>
                  </a:r>
                  <a:r>
                    <a:rPr kumimoji="1" lang="en-US" altLang="zh-CN" dirty="0">
                      <a:latin typeface="Times" pitchFamily="2" charset="0"/>
                    </a:rPr>
                    <a:t>]: </a:t>
                  </a:r>
                  <a14:m>
                    <m:oMath xmlns:m="http://schemas.openxmlformats.org/officeDocument/2006/math">
                      <m:r>
                        <a:rPr kumimoji="1" lang="en-US" altLang="zh-CN" i="1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.014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→−0.054</m:t>
                      </m:r>
                    </m:oMath>
                  </a14:m>
                  <a:endParaRPr kumimoji="1" lang="zh-CN" altLang="en-US" dirty="0">
                    <a:latin typeface="Times" pitchFamily="2" charset="0"/>
                  </a:endParaRPr>
                </a:p>
              </p:txBody>
            </p:sp>
          </mc:Choice>
          <mc:Fallback xmlns="">
            <p:sp>
              <p:nvSpPr>
                <p:cNvPr id="24" name="文本框 5">
                  <a:extLst>
                    <a:ext uri="{FF2B5EF4-FFF2-40B4-BE49-F238E27FC236}">
                      <a16:creationId xmlns:a16="http://schemas.microsoft.com/office/drawing/2014/main" id="{968D1C68-A777-5147-8F64-A0E44A738D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71122" y="3714034"/>
                  <a:ext cx="6099858" cy="470450"/>
                </a:xfrm>
                <a:prstGeom prst="rect">
                  <a:avLst/>
                </a:prstGeom>
                <a:blipFill>
                  <a:blip r:embed="rId15"/>
                  <a:stretch>
                    <a:fillRect l="-661" b="-3235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EE4AE237-91AF-F441-B409-046DDE7F34CC}"/>
              </a:ext>
            </a:extLst>
          </p:cNvPr>
          <p:cNvSpPr txBox="1"/>
          <p:nvPr/>
        </p:nvSpPr>
        <p:spPr>
          <a:xfrm>
            <a:off x="606444" y="6217631"/>
            <a:ext cx="108756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sz="1600" kern="0" dirty="0">
                <a:solidFill>
                  <a:schemeClr val="accent2">
                    <a:lumMod val="75000"/>
                  </a:schemeClr>
                </a:solidFill>
                <a:effectLst/>
                <a:latin typeface="Times" pitchFamily="2" charset="0"/>
                <a:ea typeface="宋体" panose="02010600030101010101" pitchFamily="2" charset="-122"/>
              </a:rPr>
              <a:t>The trend of injection efficiency with respect to the variation in error is consistent, but the simulated values are higher than the measured values.</a:t>
            </a:r>
            <a:r>
              <a:rPr lang="zh-CN" altLang="zh-CN" sz="1600" dirty="0">
                <a:solidFill>
                  <a:schemeClr val="accent2">
                    <a:lumMod val="75000"/>
                  </a:schemeClr>
                </a:solidFill>
                <a:effectLst/>
                <a:latin typeface="Times" pitchFamily="2" charset="0"/>
              </a:rPr>
              <a:t> </a:t>
            </a:r>
            <a:endParaRPr lang="zh-CN" altLang="en-US" sz="1600" dirty="0">
              <a:solidFill>
                <a:schemeClr val="accent2">
                  <a:lumMod val="75000"/>
                </a:schemeClr>
              </a:solidFill>
              <a:latin typeface="Times" pitchFamily="2" charset="0"/>
            </a:endParaRPr>
          </a:p>
        </p:txBody>
      </p:sp>
      <p:pic>
        <p:nvPicPr>
          <p:cNvPr id="16" name="图形 4">
            <a:extLst>
              <a:ext uri="{FF2B5EF4-FFF2-40B4-BE49-F238E27FC236}">
                <a16:creationId xmlns:a16="http://schemas.microsoft.com/office/drawing/2014/main" id="{901EE5CF-939B-334A-949A-9B827A78054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513807" y="1414312"/>
            <a:ext cx="3220851" cy="1930498"/>
          </a:xfrm>
          <a:prstGeom prst="rect">
            <a:avLst/>
          </a:prstGeom>
        </p:spPr>
      </p:pic>
      <p:sp>
        <p:nvSpPr>
          <p:cNvPr id="25" name="TextBox 39">
            <a:extLst>
              <a:ext uri="{FF2B5EF4-FFF2-40B4-BE49-F238E27FC236}">
                <a16:creationId xmlns:a16="http://schemas.microsoft.com/office/drawing/2014/main" id="{7DEAB3B6-0937-2949-88A8-C09CD7A69931}"/>
              </a:ext>
            </a:extLst>
          </p:cNvPr>
          <p:cNvSpPr txBox="1"/>
          <p:nvPr/>
        </p:nvSpPr>
        <p:spPr>
          <a:xfrm>
            <a:off x="11750743" y="6474293"/>
            <a:ext cx="499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11</a:t>
            </a:r>
            <a:endParaRPr lang="en-CN" sz="1400" b="1" dirty="0"/>
          </a:p>
        </p:txBody>
      </p:sp>
    </p:spTree>
    <p:extLst>
      <p:ext uri="{BB962C8B-B14F-4D97-AF65-F5344CB8AC3E}">
        <p14:creationId xmlns:p14="http://schemas.microsoft.com/office/powerpoint/2010/main" val="2424869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TextBox 1"/>
          <p:cNvSpPr txBox="1"/>
          <p:nvPr/>
        </p:nvSpPr>
        <p:spPr>
          <a:xfrm>
            <a:off x="669923" y="771777"/>
            <a:ext cx="11522077" cy="22185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717"/>
              </a:lnSpc>
              <a:spcBef>
                <a:spcPts val="1888"/>
              </a:spcBef>
            </a:pPr>
            <a:r>
              <a:rPr sz="1800" b="0" i="0" dirty="0">
                <a:solidFill>
                  <a:srgbClr val="FF0000"/>
                </a:solidFill>
                <a:latin typeface="Wingdings"/>
                <a:cs typeface="Wingdings"/>
              </a:rPr>
              <a:t>p</a:t>
            </a:r>
            <a:r>
              <a:rPr sz="1800" b="0" i="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i="0" dirty="0">
                <a:solidFill>
                  <a:srgbClr val="FF0000"/>
                </a:solidFill>
                <a:latin typeface="DengXian"/>
                <a:cs typeface="DengXian"/>
              </a:rPr>
              <a:t>Tuning</a:t>
            </a:r>
            <a:r>
              <a:rPr sz="1800" b="1" i="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i="0" dirty="0">
                <a:solidFill>
                  <a:srgbClr val="FF0000"/>
                </a:solidFill>
                <a:latin typeface="DengXian"/>
                <a:cs typeface="DengXian"/>
              </a:rPr>
              <a:t>the</a:t>
            </a:r>
            <a:r>
              <a:rPr sz="1800" b="1" i="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i="0" dirty="0">
                <a:solidFill>
                  <a:srgbClr val="FF0000"/>
                </a:solidFill>
                <a:latin typeface="DengXian"/>
                <a:cs typeface="DengXian"/>
              </a:rPr>
              <a:t>collimator</a:t>
            </a:r>
            <a:r>
              <a:rPr sz="1800" b="1" i="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i="0" dirty="0">
                <a:solidFill>
                  <a:srgbClr val="FF0000"/>
                </a:solidFill>
                <a:latin typeface="DengXian"/>
                <a:cs typeface="DengXian"/>
              </a:rPr>
              <a:t>D01V1</a:t>
            </a:r>
            <a:r>
              <a:rPr sz="1800" b="1" i="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i="0" dirty="0">
                <a:solidFill>
                  <a:srgbClr val="FF0000"/>
                </a:solidFill>
                <a:latin typeface="DengXian"/>
                <a:cs typeface="DengXian"/>
              </a:rPr>
              <a:t>and</a:t>
            </a:r>
            <a:r>
              <a:rPr sz="1800" b="1" i="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i="0" dirty="0">
                <a:solidFill>
                  <a:srgbClr val="FF0000"/>
                </a:solidFill>
                <a:latin typeface="DengXian"/>
                <a:cs typeface="DengXian"/>
              </a:rPr>
              <a:t>recording</a:t>
            </a:r>
            <a:r>
              <a:rPr sz="1800" b="1" i="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i="0" dirty="0">
                <a:solidFill>
                  <a:srgbClr val="FF0000"/>
                </a:solidFill>
                <a:latin typeface="DengXian"/>
                <a:cs typeface="DengXian"/>
              </a:rPr>
              <a:t>the</a:t>
            </a:r>
            <a:r>
              <a:rPr sz="1800" b="1" i="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i="0" dirty="0">
                <a:solidFill>
                  <a:srgbClr val="FF0000"/>
                </a:solidFill>
                <a:latin typeface="DengXian"/>
                <a:cs typeface="DengXian"/>
              </a:rPr>
              <a:t>injection</a:t>
            </a:r>
            <a:r>
              <a:rPr sz="1800" b="1" i="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i="0" dirty="0">
                <a:solidFill>
                  <a:srgbClr val="FF0000"/>
                </a:solidFill>
                <a:latin typeface="DengXian"/>
                <a:cs typeface="DengXian"/>
              </a:rPr>
              <a:t>related</a:t>
            </a:r>
            <a:r>
              <a:rPr sz="1800" b="1" i="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i="0" dirty="0">
                <a:solidFill>
                  <a:srgbClr val="FF0000"/>
                </a:solidFill>
                <a:latin typeface="DengXian"/>
                <a:cs typeface="DengXian"/>
              </a:rPr>
              <a:t>beam</a:t>
            </a:r>
            <a:r>
              <a:rPr sz="1800" b="1" i="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i="0" dirty="0">
                <a:solidFill>
                  <a:srgbClr val="FF0000"/>
                </a:solidFill>
                <a:latin typeface="DengXian"/>
                <a:cs typeface="DengXian"/>
              </a:rPr>
              <a:t>loss</a:t>
            </a:r>
            <a:r>
              <a:rPr sz="1800" b="1" i="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i="0" dirty="0">
                <a:solidFill>
                  <a:srgbClr val="FF0000"/>
                </a:solidFill>
                <a:latin typeface="DengXian"/>
                <a:cs typeface="DengXian"/>
              </a:rPr>
              <a:t>and</a:t>
            </a:r>
            <a:r>
              <a:rPr sz="1800" b="1" i="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i="0" dirty="0">
                <a:solidFill>
                  <a:srgbClr val="FF0000"/>
                </a:solidFill>
                <a:latin typeface="DengXian"/>
                <a:cs typeface="DengXian"/>
              </a:rPr>
              <a:t>background</a:t>
            </a:r>
          </a:p>
          <a:p>
            <a:pPr marL="301244">
              <a:lnSpc>
                <a:spcPts val="2547"/>
              </a:lnSpc>
              <a:spcBef>
                <a:spcPts val="0"/>
              </a:spcBef>
            </a:pPr>
            <a:r>
              <a:rPr sz="1600" b="0" i="0" dirty="0">
                <a:solidFill>
                  <a:srgbClr val="000000"/>
                </a:solidFill>
                <a:latin typeface="Times"/>
                <a:cs typeface="Times"/>
              </a:rPr>
              <a:t>Take</a:t>
            </a:r>
            <a:r>
              <a:rPr sz="1600" b="0" i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600" b="0" i="0" dirty="0">
                <a:solidFill>
                  <a:srgbClr val="000000"/>
                </a:solidFill>
                <a:latin typeface="Times"/>
                <a:cs typeface="Times"/>
              </a:rPr>
              <a:t>data</a:t>
            </a:r>
            <a:r>
              <a:rPr sz="1600" b="0" i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600" b="0" i="0" dirty="0">
                <a:solidFill>
                  <a:srgbClr val="000000"/>
                </a:solidFill>
                <a:latin typeface="Times"/>
                <a:cs typeface="Times"/>
              </a:rPr>
              <a:t>with</a:t>
            </a:r>
            <a:r>
              <a:rPr sz="1600" b="0" i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600" b="0" i="0" dirty="0">
                <a:solidFill>
                  <a:srgbClr val="000000"/>
                </a:solidFill>
                <a:latin typeface="Times"/>
                <a:cs typeface="Times"/>
              </a:rPr>
              <a:t>collimator</a:t>
            </a:r>
            <a:r>
              <a:rPr sz="1600" b="0" i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600" b="0" i="0" dirty="0">
                <a:solidFill>
                  <a:srgbClr val="000000"/>
                </a:solidFill>
                <a:latin typeface="Times"/>
                <a:cs typeface="Times"/>
              </a:rPr>
              <a:t>D01V1</a:t>
            </a:r>
            <a:r>
              <a:rPr sz="1600" b="0" i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600" b="0" i="0" dirty="0">
                <a:solidFill>
                  <a:srgbClr val="000000"/>
                </a:solidFill>
                <a:latin typeface="Times"/>
                <a:cs typeface="Times"/>
              </a:rPr>
              <a:t>position:</a:t>
            </a:r>
            <a:r>
              <a:rPr sz="1600" b="0" i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600" b="0" i="0" dirty="0">
                <a:solidFill>
                  <a:srgbClr val="7030A0"/>
                </a:solidFill>
                <a:latin typeface="Times"/>
                <a:cs typeface="Times"/>
              </a:rPr>
              <a:t>original,</a:t>
            </a:r>
            <a:r>
              <a:rPr sz="1600" b="0" i="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sz="1600" b="0" i="0" dirty="0">
                <a:solidFill>
                  <a:srgbClr val="7030A0"/>
                </a:solidFill>
                <a:latin typeface="Times"/>
                <a:cs typeface="Times"/>
              </a:rPr>
              <a:t>+-100um,</a:t>
            </a:r>
            <a:r>
              <a:rPr sz="1600" b="0" i="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sz="1600" b="0" i="0" dirty="0">
                <a:solidFill>
                  <a:srgbClr val="7030A0"/>
                </a:solidFill>
                <a:latin typeface="Times"/>
                <a:cs typeface="Times"/>
              </a:rPr>
              <a:t>+-200um</a:t>
            </a:r>
            <a:r>
              <a:rPr sz="1600" b="0" i="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sz="1600" b="0" i="0" dirty="0">
                <a:solidFill>
                  <a:srgbClr val="000000"/>
                </a:solidFill>
                <a:latin typeface="Times"/>
                <a:cs typeface="Times"/>
              </a:rPr>
              <a:t>under</a:t>
            </a:r>
            <a:r>
              <a:rPr sz="1600" b="0" i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600" b="0" i="0" dirty="0">
                <a:solidFill>
                  <a:srgbClr val="000000"/>
                </a:solidFill>
                <a:latin typeface="Times"/>
                <a:cs typeface="Times"/>
              </a:rPr>
              <a:t>two</a:t>
            </a:r>
            <a:r>
              <a:rPr sz="1600" b="0" i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600" b="0" i="0" dirty="0">
                <a:solidFill>
                  <a:srgbClr val="000000"/>
                </a:solidFill>
                <a:latin typeface="Times"/>
                <a:cs typeface="Times"/>
              </a:rPr>
              <a:t>different</a:t>
            </a:r>
            <a:r>
              <a:rPr sz="1600" b="0" i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600" b="0" i="0" dirty="0">
                <a:solidFill>
                  <a:srgbClr val="000000"/>
                </a:solidFill>
                <a:latin typeface="Times"/>
                <a:cs typeface="Times"/>
              </a:rPr>
              <a:t>beam</a:t>
            </a:r>
            <a:r>
              <a:rPr sz="1600" b="0" i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600" b="0" i="0" dirty="0">
                <a:solidFill>
                  <a:srgbClr val="000000"/>
                </a:solidFill>
                <a:latin typeface="Times"/>
                <a:cs typeface="Times"/>
              </a:rPr>
              <a:t>current</a:t>
            </a:r>
            <a:r>
              <a:rPr sz="1600" b="0" i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600" b="0" i="0" dirty="0">
                <a:solidFill>
                  <a:srgbClr val="000000"/>
                </a:solidFill>
                <a:latin typeface="Times"/>
                <a:cs typeface="Times"/>
              </a:rPr>
              <a:t>cases</a:t>
            </a:r>
          </a:p>
          <a:p>
            <a:pPr marL="304800">
              <a:lnSpc>
                <a:spcPts val="2184"/>
              </a:lnSpc>
              <a:spcBef>
                <a:spcPts val="0"/>
              </a:spcBef>
            </a:pPr>
            <a:r>
              <a:rPr sz="1600" b="0" i="0" dirty="0">
                <a:solidFill>
                  <a:srgbClr val="000000"/>
                </a:solidFill>
                <a:latin typeface="Times"/>
                <a:cs typeface="Times"/>
              </a:rPr>
              <a:t>-&gt;</a:t>
            </a:r>
            <a:r>
              <a:rPr sz="1600" b="0" i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600" b="0" i="0" dirty="0">
                <a:solidFill>
                  <a:srgbClr val="7030A0"/>
                </a:solidFill>
                <a:latin typeface="Times"/>
                <a:cs typeface="Times"/>
              </a:rPr>
              <a:t>LER:240mA, HER:192mA, 393 bunches</a:t>
            </a:r>
            <a:r>
              <a:rPr sz="1600" b="0" i="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sz="1600" b="0" i="0" dirty="0">
                <a:solidFill>
                  <a:srgbClr val="000000"/>
                </a:solidFill>
                <a:latin typeface="Times"/>
                <a:cs typeface="Times"/>
              </a:rPr>
              <a:t>(corresponds to 1.4A and 1.1A with 2346 bunches)</a:t>
            </a:r>
            <a:r>
              <a:rPr sz="1600" b="0" i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600" b="0" i="0" dirty="0">
                <a:solidFill>
                  <a:srgbClr val="000000"/>
                </a:solidFill>
                <a:latin typeface="Times"/>
                <a:cs typeface="Times"/>
              </a:rPr>
              <a:t>-&gt;</a:t>
            </a:r>
            <a:r>
              <a:rPr sz="1600" b="0" i="0" dirty="0">
                <a:solidFill>
                  <a:srgbClr val="C55A11"/>
                </a:solidFill>
                <a:latin typeface="Times"/>
                <a:cs typeface="Times"/>
              </a:rPr>
              <a:t>current best operation so condition</a:t>
            </a:r>
          </a:p>
          <a:p>
            <a:pPr marL="304800">
              <a:lnSpc>
                <a:spcPts val="1896"/>
              </a:lnSpc>
              <a:spcBef>
                <a:spcPts val="0"/>
              </a:spcBef>
            </a:pPr>
            <a:r>
              <a:rPr sz="1600" b="0" i="0" dirty="0">
                <a:solidFill>
                  <a:srgbClr val="000000"/>
                </a:solidFill>
                <a:latin typeface="Times"/>
                <a:cs typeface="Times"/>
              </a:rPr>
              <a:t>-&gt;</a:t>
            </a:r>
            <a:r>
              <a:rPr sz="1600" b="0" i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600" b="0" i="0" dirty="0">
                <a:solidFill>
                  <a:srgbClr val="7030A0"/>
                </a:solidFill>
                <a:latin typeface="Times"/>
                <a:cs typeface="Times"/>
              </a:rPr>
              <a:t>LER:290mA, HER:230mA, 393 bunches</a:t>
            </a:r>
            <a:r>
              <a:rPr sz="1600" b="0" i="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sz="1600" b="0" i="0" dirty="0">
                <a:solidFill>
                  <a:srgbClr val="000000"/>
                </a:solidFill>
                <a:latin typeface="Times"/>
                <a:cs typeface="Times"/>
              </a:rPr>
              <a:t>(corresponds to 1.7A and 1.4A with 2346 bunches)-&gt;</a:t>
            </a:r>
            <a:r>
              <a:rPr sz="1600" b="0" i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600" b="0" i="0" dirty="0">
                <a:solidFill>
                  <a:srgbClr val="C55A11"/>
                </a:solidFill>
                <a:latin typeface="Times"/>
                <a:cs typeface="Times"/>
              </a:rPr>
              <a:t>a little future</a:t>
            </a:r>
          </a:p>
          <a:p>
            <a:pPr>
              <a:lnSpc>
                <a:spcPts val="2973"/>
              </a:lnSpc>
              <a:spcBef>
                <a:spcPts val="0"/>
              </a:spcBef>
            </a:pPr>
            <a:r>
              <a:rPr sz="1800" b="0" i="0" dirty="0">
                <a:solidFill>
                  <a:srgbClr val="FF0000"/>
                </a:solidFill>
                <a:latin typeface="Wingdings"/>
                <a:cs typeface="Wingdings"/>
              </a:rPr>
              <a:t>p</a:t>
            </a:r>
            <a:r>
              <a:rPr sz="1800" b="0" i="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i="0" dirty="0">
                <a:solidFill>
                  <a:srgbClr val="000000"/>
                </a:solidFill>
                <a:latin typeface="DengXian"/>
                <a:cs typeface="DengXian"/>
              </a:rPr>
              <a:t>Data</a:t>
            </a:r>
            <a:r>
              <a:rPr sz="1800" b="1" i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1" i="0" dirty="0">
                <a:solidFill>
                  <a:srgbClr val="000000"/>
                </a:solidFill>
                <a:latin typeface="DengXian"/>
                <a:cs typeface="DengXian"/>
              </a:rPr>
              <a:t>recording</a:t>
            </a:r>
          </a:p>
          <a:p>
            <a:pPr marL="254000">
              <a:lnSpc>
                <a:spcPts val="2237"/>
              </a:lnSpc>
              <a:spcBef>
                <a:spcPts val="0"/>
              </a:spcBef>
            </a:pPr>
            <a:r>
              <a:rPr sz="1600" b="0" i="0" dirty="0">
                <a:solidFill>
                  <a:srgbClr val="000000"/>
                </a:solidFill>
                <a:latin typeface="Times"/>
                <a:cs typeface="Times"/>
              </a:rPr>
              <a:t>-&gt;</a:t>
            </a:r>
            <a:r>
              <a:rPr sz="1600" b="0" i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600" b="0" i="0" dirty="0">
                <a:solidFill>
                  <a:srgbClr val="0070C0"/>
                </a:solidFill>
                <a:latin typeface="Times"/>
                <a:cs typeface="Times"/>
              </a:rPr>
              <a:t>injection</a:t>
            </a:r>
            <a:r>
              <a:rPr sz="1600" b="0" i="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600" b="0" i="0" dirty="0">
                <a:solidFill>
                  <a:srgbClr val="0070C0"/>
                </a:solidFill>
                <a:latin typeface="Times"/>
                <a:cs typeface="Times"/>
              </a:rPr>
              <a:t>efficiency</a:t>
            </a:r>
            <a:r>
              <a:rPr sz="1600" b="0" i="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600" b="0" i="0" dirty="0">
                <a:solidFill>
                  <a:srgbClr val="000000"/>
                </a:solidFill>
                <a:latin typeface="Times"/>
                <a:cs typeface="Times"/>
              </a:rPr>
              <a:t>-&gt;</a:t>
            </a:r>
            <a:r>
              <a:rPr sz="1600" b="0" i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600" b="0" i="0" dirty="0">
                <a:solidFill>
                  <a:srgbClr val="000000"/>
                </a:solidFill>
                <a:latin typeface="Times"/>
                <a:cs typeface="Times"/>
              </a:rPr>
              <a:t>TbT</a:t>
            </a:r>
            <a:r>
              <a:rPr sz="1600" b="0" i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600" b="0" i="0" dirty="0">
                <a:solidFill>
                  <a:srgbClr val="000000"/>
                </a:solidFill>
                <a:latin typeface="Times"/>
                <a:cs typeface="Times"/>
              </a:rPr>
              <a:t>monitor</a:t>
            </a:r>
          </a:p>
          <a:p>
            <a:pPr marL="254000">
              <a:lnSpc>
                <a:spcPts val="1894"/>
              </a:lnSpc>
              <a:spcBef>
                <a:spcPts val="0"/>
              </a:spcBef>
            </a:pPr>
            <a:r>
              <a:rPr sz="1600" b="0" i="0" dirty="0">
                <a:solidFill>
                  <a:srgbClr val="000000"/>
                </a:solidFill>
                <a:latin typeface="Times"/>
                <a:cs typeface="Times"/>
              </a:rPr>
              <a:t>-&gt;</a:t>
            </a:r>
            <a:r>
              <a:rPr sz="1600" b="0" i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600" b="0" i="0" dirty="0">
                <a:solidFill>
                  <a:srgbClr val="0070C0"/>
                </a:solidFill>
                <a:latin typeface="Times"/>
                <a:cs typeface="Times"/>
              </a:rPr>
              <a:t>beam</a:t>
            </a:r>
            <a:r>
              <a:rPr sz="1600" b="0" i="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600" b="0" i="0" dirty="0">
                <a:solidFill>
                  <a:srgbClr val="0070C0"/>
                </a:solidFill>
                <a:latin typeface="Times"/>
                <a:cs typeface="Times"/>
              </a:rPr>
              <a:t>loss</a:t>
            </a:r>
            <a:r>
              <a:rPr sz="1600" b="0" i="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600" b="0" i="0" dirty="0">
                <a:solidFill>
                  <a:srgbClr val="0070C0"/>
                </a:solidFill>
                <a:latin typeface="Times"/>
                <a:cs typeface="Times"/>
              </a:rPr>
              <a:t>pattern</a:t>
            </a:r>
            <a:r>
              <a:rPr sz="1600" b="0" i="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600" b="0" i="0" dirty="0">
                <a:solidFill>
                  <a:srgbClr val="000000"/>
                </a:solidFill>
                <a:latin typeface="Times"/>
                <a:cs typeface="Times"/>
              </a:rPr>
              <a:t>-&gt;</a:t>
            </a:r>
            <a:r>
              <a:rPr sz="1600" b="0" i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600" b="0" i="0" dirty="0">
                <a:solidFill>
                  <a:srgbClr val="000000"/>
                </a:solidFill>
                <a:latin typeface="Times"/>
                <a:cs typeface="Times"/>
              </a:rPr>
              <a:t>CLAWS</a:t>
            </a:r>
            <a:r>
              <a:rPr sz="1600" b="0" i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600" b="0" i="0" dirty="0">
                <a:solidFill>
                  <a:srgbClr val="000000"/>
                </a:solidFill>
                <a:latin typeface="Times"/>
                <a:cs typeface="Times"/>
              </a:rPr>
              <a:t>at</a:t>
            </a:r>
            <a:r>
              <a:rPr sz="1600" b="0" i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600" b="0" i="0" dirty="0">
                <a:solidFill>
                  <a:srgbClr val="000000"/>
                </a:solidFill>
                <a:latin typeface="Times"/>
                <a:cs typeface="Times"/>
              </a:rPr>
              <a:t>D01V1;</a:t>
            </a:r>
            <a:r>
              <a:rPr sz="1600" b="0" i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600" b="0" i="0" dirty="0">
                <a:solidFill>
                  <a:srgbClr val="000000"/>
                </a:solidFill>
                <a:latin typeface="Times"/>
                <a:cs typeface="Times"/>
              </a:rPr>
              <a:t>CsI</a:t>
            </a:r>
            <a:r>
              <a:rPr sz="1600" b="0" i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600" b="0" i="0" dirty="0">
                <a:solidFill>
                  <a:srgbClr val="000000"/>
                </a:solidFill>
                <a:latin typeface="Times"/>
                <a:cs typeface="Times"/>
              </a:rPr>
              <a:t>scintillator</a:t>
            </a:r>
            <a:r>
              <a:rPr sz="1600" b="0" i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600" b="0" i="0" dirty="0">
                <a:solidFill>
                  <a:srgbClr val="000000"/>
                </a:solidFill>
                <a:latin typeface="Times"/>
                <a:cs typeface="Times"/>
              </a:rPr>
              <a:t>+</a:t>
            </a:r>
            <a:r>
              <a:rPr sz="1600" b="0" i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600" b="0" i="0" dirty="0">
                <a:solidFill>
                  <a:srgbClr val="000000"/>
                </a:solidFill>
                <a:latin typeface="Times"/>
                <a:cs typeface="Times"/>
              </a:rPr>
              <a:t>PMT&amp;</a:t>
            </a:r>
            <a:r>
              <a:rPr sz="1600" b="0" i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600" b="0" i="0" dirty="0">
                <a:solidFill>
                  <a:srgbClr val="000000"/>
                </a:solidFill>
                <a:latin typeface="Times"/>
                <a:cs typeface="Times"/>
              </a:rPr>
              <a:t>EMT</a:t>
            </a:r>
            <a:r>
              <a:rPr sz="1600" b="0" i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600" b="0" i="0" dirty="0">
                <a:solidFill>
                  <a:srgbClr val="000000"/>
                </a:solidFill>
                <a:latin typeface="Times"/>
                <a:cs typeface="Times"/>
              </a:rPr>
              <a:t>at</a:t>
            </a:r>
            <a:r>
              <a:rPr sz="1600" b="0" i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600" b="0" i="0" dirty="0">
                <a:solidFill>
                  <a:srgbClr val="000000"/>
                </a:solidFill>
                <a:latin typeface="Times"/>
                <a:cs typeface="Times"/>
              </a:rPr>
              <a:t>D09V3,</a:t>
            </a:r>
            <a:r>
              <a:rPr sz="1600" b="0" i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600" b="0" i="0" dirty="0">
                <a:solidFill>
                  <a:srgbClr val="000000"/>
                </a:solidFill>
                <a:latin typeface="Times"/>
                <a:cs typeface="Times"/>
              </a:rPr>
              <a:t>D12V1</a:t>
            </a:r>
          </a:p>
          <a:p>
            <a:pPr marL="254000">
              <a:lnSpc>
                <a:spcPts val="1898"/>
              </a:lnSpc>
              <a:spcBef>
                <a:spcPts val="0"/>
              </a:spcBef>
            </a:pPr>
            <a:r>
              <a:rPr sz="1600" b="0" i="0" dirty="0">
                <a:solidFill>
                  <a:srgbClr val="000000"/>
                </a:solidFill>
                <a:latin typeface="Times"/>
                <a:cs typeface="Times"/>
              </a:rPr>
              <a:t>-&gt;</a:t>
            </a:r>
            <a:r>
              <a:rPr sz="1600" b="0" i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600" b="0" i="0" dirty="0">
                <a:solidFill>
                  <a:srgbClr val="0070C0"/>
                </a:solidFill>
                <a:latin typeface="Times"/>
                <a:cs typeface="Times"/>
              </a:rPr>
              <a:t>injection</a:t>
            </a:r>
            <a:r>
              <a:rPr sz="1600" b="0" i="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600" b="0" i="0" dirty="0">
                <a:solidFill>
                  <a:srgbClr val="0070C0"/>
                </a:solidFill>
                <a:latin typeface="Times"/>
                <a:cs typeface="Times"/>
              </a:rPr>
              <a:t>background</a:t>
            </a:r>
            <a:r>
              <a:rPr sz="1600" b="0" i="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600" b="0" i="0" dirty="0">
                <a:solidFill>
                  <a:srgbClr val="0070C0"/>
                </a:solidFill>
                <a:latin typeface="Times"/>
                <a:cs typeface="Times"/>
              </a:rPr>
              <a:t>duration</a:t>
            </a:r>
            <a:r>
              <a:rPr sz="1600" b="0" i="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600" b="0" i="0" dirty="0">
                <a:solidFill>
                  <a:srgbClr val="000000"/>
                </a:solidFill>
                <a:latin typeface="Times"/>
                <a:cs typeface="Times"/>
              </a:rPr>
              <a:t>-&gt;</a:t>
            </a:r>
            <a:r>
              <a:rPr sz="1600" b="0" i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600" b="0" i="0" dirty="0">
                <a:solidFill>
                  <a:srgbClr val="000000"/>
                </a:solidFill>
                <a:latin typeface="Times"/>
                <a:cs typeface="Times"/>
              </a:rPr>
              <a:t>ECLTRG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9097899" y="3527755"/>
            <a:ext cx="885037" cy="2700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714"/>
              </a:lnSpc>
              <a:spcBef>
                <a:spcPts val="0"/>
              </a:spcBef>
            </a:pPr>
            <a:r>
              <a:rPr sz="800" b="1" i="0" dirty="0">
                <a:solidFill>
                  <a:srgbClr val="FFFFFF"/>
                </a:solidFill>
                <a:latin typeface="TimesNewRomanPS"/>
                <a:cs typeface="TimesNewRomanPS"/>
              </a:rPr>
              <a:t>ECL trigger</a:t>
            </a:r>
          </a:p>
          <a:p>
            <a:pPr>
              <a:lnSpc>
                <a:spcPts val="912"/>
              </a:lnSpc>
              <a:spcBef>
                <a:spcPts val="0"/>
              </a:spcBef>
            </a:pPr>
            <a:r>
              <a:rPr sz="800" b="1" i="0" dirty="0">
                <a:solidFill>
                  <a:srgbClr val="FFFFFF"/>
                </a:solidFill>
                <a:latin typeface="TimesNewRomanPS"/>
                <a:cs typeface="TimesNewRomanPS"/>
              </a:rPr>
              <a:t>signal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9712052" y="3527755"/>
            <a:ext cx="859963" cy="2700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714"/>
              </a:lnSpc>
              <a:spcBef>
                <a:spcPts val="0"/>
              </a:spcBef>
            </a:pPr>
            <a:r>
              <a:rPr sz="800" b="1" i="0" dirty="0">
                <a:solidFill>
                  <a:srgbClr val="FFFFFF"/>
                </a:solidFill>
                <a:latin typeface="TimesNewRomanPS"/>
                <a:cs typeface="TimesNewRomanPS"/>
              </a:rPr>
              <a:t>Injection</a:t>
            </a:r>
          </a:p>
          <a:p>
            <a:pPr>
              <a:lnSpc>
                <a:spcPts val="912"/>
              </a:lnSpc>
              <a:spcBef>
                <a:spcPts val="0"/>
              </a:spcBef>
            </a:pPr>
            <a:r>
              <a:rPr sz="800" b="1" i="0" dirty="0">
                <a:solidFill>
                  <a:srgbClr val="FFFFFF"/>
                </a:solidFill>
                <a:latin typeface="TimesNewRomanPS"/>
                <a:cs typeface="TimesNewRomanPS"/>
              </a:rPr>
              <a:t>trigger</a:t>
            </a:r>
          </a:p>
        </p:txBody>
      </p:sp>
      <p:sp>
        <p:nvSpPr>
          <p:cNvPr id="6" name="文本框 13">
            <a:extLst>
              <a:ext uri="{FF2B5EF4-FFF2-40B4-BE49-F238E27FC236}">
                <a16:creationId xmlns:a16="http://schemas.microsoft.com/office/drawing/2014/main" id="{BBB022A2-F93D-2647-AD1B-E40B485709EE}"/>
              </a:ext>
            </a:extLst>
          </p:cNvPr>
          <p:cNvSpPr txBox="1"/>
          <p:nvPr/>
        </p:nvSpPr>
        <p:spPr>
          <a:xfrm>
            <a:off x="1722386" y="155056"/>
            <a:ext cx="9637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/>
              <a:t>Collimator and beam-beam measurement (2024-12-26)</a:t>
            </a:r>
            <a:endParaRPr kumimoji="1" lang="zh-CN" altLang="en-US" sz="2400" dirty="0">
              <a:latin typeface="Times" pitchFamily="2" charset="0"/>
            </a:endParaRPr>
          </a:p>
        </p:txBody>
      </p:sp>
      <p:sp>
        <p:nvSpPr>
          <p:cNvPr id="7" name="TextBox 39">
            <a:extLst>
              <a:ext uri="{FF2B5EF4-FFF2-40B4-BE49-F238E27FC236}">
                <a16:creationId xmlns:a16="http://schemas.microsoft.com/office/drawing/2014/main" id="{5063D22E-8DB9-464D-B3B7-7ED8FEABD981}"/>
              </a:ext>
            </a:extLst>
          </p:cNvPr>
          <p:cNvSpPr txBox="1"/>
          <p:nvPr/>
        </p:nvSpPr>
        <p:spPr>
          <a:xfrm>
            <a:off x="11750743" y="6474293"/>
            <a:ext cx="499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12</a:t>
            </a:r>
            <a:endParaRPr lang="en-CN" sz="1400" b="1" dirty="0"/>
          </a:p>
        </p:txBody>
      </p:sp>
    </p:spTree>
    <p:extLst>
      <p:ext uri="{BB962C8B-B14F-4D97-AF65-F5344CB8AC3E}">
        <p14:creationId xmlns:p14="http://schemas.microsoft.com/office/powerpoint/2010/main" val="14364093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A978C8DF-7D67-6047-97E0-44E490D6D3E4}"/>
              </a:ext>
            </a:extLst>
          </p:cNvPr>
          <p:cNvSpPr txBox="1"/>
          <p:nvPr/>
        </p:nvSpPr>
        <p:spPr>
          <a:xfrm>
            <a:off x="215814" y="63309"/>
            <a:ext cx="998409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p"/>
            </a:pPr>
            <a:r>
              <a:rPr kumimoji="1" lang="en-US" altLang="zh-CN" sz="2000" b="1" dirty="0"/>
              <a:t>Preliminary analysis</a:t>
            </a:r>
          </a:p>
          <a:p>
            <a:r>
              <a:rPr kumimoji="1" lang="en-US" altLang="zh-CN" b="1" dirty="0">
                <a:solidFill>
                  <a:srgbClr val="0070C0"/>
                </a:solidFill>
              </a:rPr>
              <a:t>    </a:t>
            </a:r>
            <a:r>
              <a:rPr kumimoji="1" lang="en-US" altLang="zh-CN" b="1" dirty="0">
                <a:solidFill>
                  <a:srgbClr val="0070C0"/>
                </a:solidFill>
                <a:sym typeface="Wingdings" pitchFamily="2" charset="2"/>
              </a:rPr>
              <a:t>--T</a:t>
            </a:r>
            <a:r>
              <a:rPr kumimoji="1" lang="en-US" altLang="zh-CN" b="1" dirty="0">
                <a:solidFill>
                  <a:srgbClr val="0070C0"/>
                </a:solidFill>
              </a:rPr>
              <a:t>he injection BG is very sensitive to collimator D01V1 aperture </a:t>
            </a:r>
            <a:endParaRPr kumimoji="1" lang="zh-CN" altLang="en-US" b="1" dirty="0">
              <a:solidFill>
                <a:srgbClr val="0070C0"/>
              </a:solidFill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E834B953-532D-ED4E-9AB4-B8B58B7BC504}"/>
              </a:ext>
            </a:extLst>
          </p:cNvPr>
          <p:cNvGrpSpPr/>
          <p:nvPr/>
        </p:nvGrpSpPr>
        <p:grpSpPr>
          <a:xfrm>
            <a:off x="6191739" y="782294"/>
            <a:ext cx="5530646" cy="5888983"/>
            <a:chOff x="6302183" y="0"/>
            <a:chExt cx="5486400" cy="6858000"/>
          </a:xfrm>
        </p:grpSpPr>
        <p:pic>
          <p:nvPicPr>
            <p:cNvPr id="23" name="图片 22" descr="图示&#10;&#10;中度可信度描述已自动生成">
              <a:extLst>
                <a:ext uri="{FF2B5EF4-FFF2-40B4-BE49-F238E27FC236}">
                  <a16:creationId xmlns:a16="http://schemas.microsoft.com/office/drawing/2014/main" id="{287619AB-5EAA-1342-855A-1335B6EC9D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02183" y="0"/>
              <a:ext cx="5486400" cy="68580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F105337-C87F-D047-89C5-44BD3E7421FE}"/>
                </a:ext>
              </a:extLst>
            </p:cNvPr>
            <p:cNvSpPr/>
            <p:nvPr/>
          </p:nvSpPr>
          <p:spPr>
            <a:xfrm>
              <a:off x="10576077" y="3262745"/>
              <a:ext cx="894263" cy="16625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776F3258-A3E2-844A-83B5-940F1AF8772D}"/>
              </a:ext>
            </a:extLst>
          </p:cNvPr>
          <p:cNvGrpSpPr/>
          <p:nvPr/>
        </p:nvGrpSpPr>
        <p:grpSpPr>
          <a:xfrm>
            <a:off x="469615" y="804108"/>
            <a:ext cx="5880385" cy="5990583"/>
            <a:chOff x="469615" y="1211580"/>
            <a:chExt cx="5661119" cy="5519420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F49C29EA-DA78-E341-A707-7B4F8D0F3976}"/>
                </a:ext>
              </a:extLst>
            </p:cNvPr>
            <p:cNvGrpSpPr/>
            <p:nvPr/>
          </p:nvGrpSpPr>
          <p:grpSpPr>
            <a:xfrm>
              <a:off x="469615" y="1211580"/>
              <a:ext cx="5404339" cy="5519420"/>
              <a:chOff x="403419" y="0"/>
              <a:chExt cx="5486400" cy="6858000"/>
            </a:xfrm>
          </p:grpSpPr>
          <p:pic>
            <p:nvPicPr>
              <p:cNvPr id="32" name="图片 31" descr="图片包含 图示&#10;&#10;描述已自动生成">
                <a:extLst>
                  <a:ext uri="{FF2B5EF4-FFF2-40B4-BE49-F238E27FC236}">
                    <a16:creationId xmlns:a16="http://schemas.microsoft.com/office/drawing/2014/main" id="{D8D0918C-65BA-EC4C-91A5-6A0BAB2C77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3419" y="0"/>
                <a:ext cx="5486400" cy="6858000"/>
              </a:xfrm>
              <a:prstGeom prst="rect">
                <a:avLst/>
              </a:prstGeom>
            </p:spPr>
          </p:pic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A75E0B15-900B-B143-893E-8C856AD799A8}"/>
                  </a:ext>
                </a:extLst>
              </p:cNvPr>
              <p:cNvSpPr/>
              <p:nvPr/>
            </p:nvSpPr>
            <p:spPr>
              <a:xfrm>
                <a:off x="4714505" y="3262745"/>
                <a:ext cx="868708" cy="16625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B6935444-3C62-9842-BBDE-36338D7E01C4}"/>
                </a:ext>
              </a:extLst>
            </p:cNvPr>
            <p:cNvSpPr txBox="1"/>
            <p:nvPr/>
          </p:nvSpPr>
          <p:spPr>
            <a:xfrm>
              <a:off x="4446584" y="3985743"/>
              <a:ext cx="1684150" cy="263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200" dirty="0">
                  <a:solidFill>
                    <a:srgbClr val="FF0000"/>
                  </a:solidFill>
                </a:rPr>
                <a:t>Experiment setting</a:t>
              </a:r>
              <a:endParaRPr kumimoji="1" lang="zh-CN" alt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25ECFC74-6B9B-B84D-9890-1FC73CAA791E}"/>
                </a:ext>
              </a:extLst>
            </p:cNvPr>
            <p:cNvSpPr txBox="1"/>
            <p:nvPr/>
          </p:nvSpPr>
          <p:spPr>
            <a:xfrm>
              <a:off x="4647927" y="1889053"/>
              <a:ext cx="1069544" cy="2077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zh-CN" sz="1000" dirty="0">
                  <a:solidFill>
                    <a:srgbClr val="FF0000"/>
                  </a:solidFill>
                </a:rPr>
                <a:t>( close 200um )</a:t>
              </a:r>
              <a:endParaRPr kumimoji="1" lang="zh-CN" altLang="en-US" sz="1000" dirty="0">
                <a:solidFill>
                  <a:srgbClr val="FF0000"/>
                </a:solidFill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19D96847-D234-7143-8AB8-291D9A750F1E}"/>
                </a:ext>
              </a:extLst>
            </p:cNvPr>
            <p:cNvSpPr txBox="1"/>
            <p:nvPr/>
          </p:nvSpPr>
          <p:spPr>
            <a:xfrm>
              <a:off x="4647927" y="2916631"/>
              <a:ext cx="1146110" cy="2498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zh-CN" sz="1100" dirty="0">
                  <a:solidFill>
                    <a:srgbClr val="FF0000"/>
                  </a:solidFill>
                </a:rPr>
                <a:t>( close 100um )</a:t>
              </a:r>
              <a:endParaRPr kumimoji="1" lang="zh-CN" altLang="en-US" sz="1100" dirty="0">
                <a:solidFill>
                  <a:srgbClr val="FF0000"/>
                </a:solidFill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CAEDDDBA-88EE-5647-8649-82EEAECB23F4}"/>
                </a:ext>
              </a:extLst>
            </p:cNvPr>
            <p:cNvSpPr txBox="1"/>
            <p:nvPr/>
          </p:nvSpPr>
          <p:spPr>
            <a:xfrm>
              <a:off x="4219115" y="4966024"/>
              <a:ext cx="1069544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zh-CN" sz="1000" dirty="0">
                  <a:solidFill>
                    <a:schemeClr val="bg1"/>
                  </a:solidFill>
                </a:rPr>
                <a:t>( open 100um )</a:t>
              </a:r>
              <a:endParaRPr kumimoji="1" lang="zh-CN" alt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F0D09E9F-D106-D546-8785-28AAC962CC2E}"/>
                </a:ext>
              </a:extLst>
            </p:cNvPr>
            <p:cNvSpPr txBox="1"/>
            <p:nvPr/>
          </p:nvSpPr>
          <p:spPr>
            <a:xfrm>
              <a:off x="4647927" y="6034131"/>
              <a:ext cx="1069544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zh-CN" sz="1000" dirty="0">
                  <a:solidFill>
                    <a:schemeClr val="bg1"/>
                  </a:solidFill>
                </a:rPr>
                <a:t>( open 200um )</a:t>
              </a:r>
              <a:endParaRPr kumimoji="1" lang="zh-CN" altLang="en-US" sz="1000" dirty="0">
                <a:solidFill>
                  <a:schemeClr val="bg1"/>
                </a:solidFill>
              </a:endParaRPr>
            </a:p>
          </p:txBody>
        </p:sp>
      </p:grpSp>
      <p:sp>
        <p:nvSpPr>
          <p:cNvPr id="34" name="TextBox 39">
            <a:extLst>
              <a:ext uri="{FF2B5EF4-FFF2-40B4-BE49-F238E27FC236}">
                <a16:creationId xmlns:a16="http://schemas.microsoft.com/office/drawing/2014/main" id="{DABD3334-D702-714F-A9E0-600BA41E913D}"/>
              </a:ext>
            </a:extLst>
          </p:cNvPr>
          <p:cNvSpPr txBox="1"/>
          <p:nvPr/>
        </p:nvSpPr>
        <p:spPr>
          <a:xfrm>
            <a:off x="11750743" y="6474293"/>
            <a:ext cx="499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13</a:t>
            </a:r>
            <a:endParaRPr lang="en-CN" sz="1400" b="1" dirty="0"/>
          </a:p>
        </p:txBody>
      </p:sp>
    </p:spTree>
    <p:extLst>
      <p:ext uri="{BB962C8B-B14F-4D97-AF65-F5344CB8AC3E}">
        <p14:creationId xmlns:p14="http://schemas.microsoft.com/office/powerpoint/2010/main" val="4184197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427EA7F1-9686-BA4D-BC91-CC4FEFB02CC3}"/>
              </a:ext>
            </a:extLst>
          </p:cNvPr>
          <p:cNvGrpSpPr/>
          <p:nvPr/>
        </p:nvGrpSpPr>
        <p:grpSpPr>
          <a:xfrm>
            <a:off x="6125619" y="796685"/>
            <a:ext cx="5427785" cy="6013884"/>
            <a:chOff x="403419" y="0"/>
            <a:chExt cx="5486400" cy="6858000"/>
          </a:xfrm>
        </p:grpSpPr>
        <p:pic>
          <p:nvPicPr>
            <p:cNvPr id="23" name="图片 22" descr="图片包含 图示&#10;&#10;描述已自动生成">
              <a:extLst>
                <a:ext uri="{FF2B5EF4-FFF2-40B4-BE49-F238E27FC236}">
                  <a16:creationId xmlns:a16="http://schemas.microsoft.com/office/drawing/2014/main" id="{1CEA0BB8-6231-984F-8E88-19B509BE85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3419" y="0"/>
              <a:ext cx="5486400" cy="6858000"/>
            </a:xfrm>
            <a:prstGeom prst="rect">
              <a:avLst/>
            </a:prstGeom>
          </p:spPr>
        </p:pic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F49BFB71-3062-D047-A698-D88909F2C660}"/>
                </a:ext>
              </a:extLst>
            </p:cNvPr>
            <p:cNvSpPr/>
            <p:nvPr/>
          </p:nvSpPr>
          <p:spPr>
            <a:xfrm>
              <a:off x="4714505" y="3262745"/>
              <a:ext cx="868708" cy="16625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9" name="TextBox 22">
            <a:extLst>
              <a:ext uri="{FF2B5EF4-FFF2-40B4-BE49-F238E27FC236}">
                <a16:creationId xmlns:a16="http://schemas.microsoft.com/office/drawing/2014/main" id="{55945C64-9110-DD4D-8B83-72167382DF45}"/>
              </a:ext>
            </a:extLst>
          </p:cNvPr>
          <p:cNvSpPr txBox="1"/>
          <p:nvPr/>
        </p:nvSpPr>
        <p:spPr>
          <a:xfrm>
            <a:off x="11692128" y="89413"/>
            <a:ext cx="499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14</a:t>
            </a:r>
            <a:endParaRPr lang="en-CN" sz="1400" dirty="0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E2DDF9C6-DA77-3745-B2A4-EC1A7FA60EFB}"/>
              </a:ext>
            </a:extLst>
          </p:cNvPr>
          <p:cNvGrpSpPr/>
          <p:nvPr/>
        </p:nvGrpSpPr>
        <p:grpSpPr>
          <a:xfrm>
            <a:off x="520937" y="740417"/>
            <a:ext cx="5704017" cy="6126421"/>
            <a:chOff x="609600" y="0"/>
            <a:chExt cx="5643283" cy="6858000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52984BE5-ADE8-B94E-9F90-4D00639C9863}"/>
                </a:ext>
              </a:extLst>
            </p:cNvPr>
            <p:cNvGrpSpPr/>
            <p:nvPr/>
          </p:nvGrpSpPr>
          <p:grpSpPr>
            <a:xfrm>
              <a:off x="609600" y="0"/>
              <a:ext cx="5486400" cy="6858000"/>
              <a:chOff x="609600" y="0"/>
              <a:chExt cx="5486400" cy="6858000"/>
            </a:xfrm>
          </p:grpSpPr>
          <p:pic>
            <p:nvPicPr>
              <p:cNvPr id="19" name="图片 18" descr="图片包含 图示&#10;&#10;描述已自动生成">
                <a:extLst>
                  <a:ext uri="{FF2B5EF4-FFF2-40B4-BE49-F238E27FC236}">
                    <a16:creationId xmlns:a16="http://schemas.microsoft.com/office/drawing/2014/main" id="{DCFD67C3-6CB5-6C43-853C-97EF2DAC58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9600" y="0"/>
                <a:ext cx="5486400" cy="6858000"/>
              </a:xfrm>
              <a:prstGeom prst="rect">
                <a:avLst/>
              </a:prstGeom>
            </p:spPr>
          </p:pic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27385C6A-23D6-EB4F-A197-9E2643534C29}"/>
                  </a:ext>
                </a:extLst>
              </p:cNvPr>
              <p:cNvSpPr/>
              <p:nvPr/>
            </p:nvSpPr>
            <p:spPr>
              <a:xfrm>
                <a:off x="4899794" y="3253838"/>
                <a:ext cx="882441" cy="17516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370CE483-862C-1E47-8655-6DEAAD0B9CE4}"/>
                </a:ext>
              </a:extLst>
            </p:cNvPr>
            <p:cNvSpPr txBox="1"/>
            <p:nvPr/>
          </p:nvSpPr>
          <p:spPr>
            <a:xfrm>
              <a:off x="4623376" y="3442446"/>
              <a:ext cx="162950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200" dirty="0">
                  <a:solidFill>
                    <a:srgbClr val="FF0000"/>
                  </a:solidFill>
                </a:rPr>
                <a:t>Experiment setting</a:t>
              </a:r>
              <a:endParaRPr kumimoji="1" lang="zh-CN" alt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0754A822-8972-6C4A-8ABB-37D87E56E035}"/>
                </a:ext>
              </a:extLst>
            </p:cNvPr>
            <p:cNvSpPr txBox="1"/>
            <p:nvPr/>
          </p:nvSpPr>
          <p:spPr>
            <a:xfrm>
              <a:off x="4823593" y="836094"/>
              <a:ext cx="1034842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zh-CN" sz="1000" dirty="0">
                  <a:solidFill>
                    <a:srgbClr val="FF0000"/>
                  </a:solidFill>
                </a:rPr>
                <a:t>( close 200um )</a:t>
              </a:r>
              <a:endParaRPr kumimoji="1" lang="zh-CN" altLang="en-US" sz="1000" dirty="0">
                <a:solidFill>
                  <a:srgbClr val="FF0000"/>
                </a:solidFill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F3B58293-64EC-594C-8C12-0F265A8D559B}"/>
                </a:ext>
              </a:extLst>
            </p:cNvPr>
            <p:cNvSpPr txBox="1"/>
            <p:nvPr/>
          </p:nvSpPr>
          <p:spPr>
            <a:xfrm>
              <a:off x="4823593" y="2139270"/>
              <a:ext cx="1034842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zh-CN" sz="1000" dirty="0">
                  <a:solidFill>
                    <a:srgbClr val="FF0000"/>
                  </a:solidFill>
                </a:rPr>
                <a:t>( close 100um )</a:t>
              </a:r>
              <a:endParaRPr kumimoji="1" lang="zh-CN" altLang="en-US" sz="1000" dirty="0">
                <a:solidFill>
                  <a:srgbClr val="FF0000"/>
                </a:solidFill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683FA430-8897-704B-BD75-AE8E9F5758AC}"/>
                </a:ext>
              </a:extLst>
            </p:cNvPr>
            <p:cNvSpPr txBox="1"/>
            <p:nvPr/>
          </p:nvSpPr>
          <p:spPr>
            <a:xfrm>
              <a:off x="4862329" y="4668945"/>
              <a:ext cx="1034842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zh-CN" sz="1000" dirty="0">
                  <a:solidFill>
                    <a:srgbClr val="FF0000"/>
                  </a:solidFill>
                </a:rPr>
                <a:t>( open 100um )</a:t>
              </a:r>
              <a:endParaRPr kumimoji="1" lang="zh-CN" altLang="en-US" sz="1000" dirty="0">
                <a:solidFill>
                  <a:srgbClr val="FF0000"/>
                </a:solidFill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A100CCC6-3D8C-7E45-B3B1-B7E46D9F10FD}"/>
                </a:ext>
              </a:extLst>
            </p:cNvPr>
            <p:cNvSpPr txBox="1"/>
            <p:nvPr/>
          </p:nvSpPr>
          <p:spPr>
            <a:xfrm>
              <a:off x="4823593" y="5956465"/>
              <a:ext cx="1034842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zh-CN" sz="1000" dirty="0">
                  <a:solidFill>
                    <a:srgbClr val="FF0000"/>
                  </a:solidFill>
                </a:rPr>
                <a:t>( open 200um )</a:t>
              </a:r>
              <a:endParaRPr kumimoji="1" lang="zh-CN" altLang="en-US" sz="1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11A9BDD0-BC64-7C41-801A-8F0D4BF18C97}"/>
              </a:ext>
            </a:extLst>
          </p:cNvPr>
          <p:cNvSpPr txBox="1"/>
          <p:nvPr/>
        </p:nvSpPr>
        <p:spPr>
          <a:xfrm>
            <a:off x="215814" y="63309"/>
            <a:ext cx="998409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p"/>
            </a:pPr>
            <a:r>
              <a:rPr kumimoji="1" lang="en-US" altLang="zh-CN" sz="2000" b="1" dirty="0"/>
              <a:t>Preliminary analysis</a:t>
            </a:r>
          </a:p>
          <a:p>
            <a:r>
              <a:rPr kumimoji="1" lang="en-US" altLang="zh-CN" b="1" dirty="0">
                <a:solidFill>
                  <a:srgbClr val="0070C0"/>
                </a:solidFill>
              </a:rPr>
              <a:t>    </a:t>
            </a:r>
            <a:r>
              <a:rPr kumimoji="1" lang="en-US" altLang="zh-CN" b="1" dirty="0">
                <a:solidFill>
                  <a:srgbClr val="0070C0"/>
                </a:solidFill>
                <a:sym typeface="Wingdings" pitchFamily="2" charset="2"/>
              </a:rPr>
              <a:t>--T</a:t>
            </a:r>
            <a:r>
              <a:rPr kumimoji="1" lang="en-US" altLang="zh-CN" b="1" dirty="0">
                <a:solidFill>
                  <a:srgbClr val="0070C0"/>
                </a:solidFill>
              </a:rPr>
              <a:t>he injection BG is very sensitive to</a:t>
            </a:r>
            <a:r>
              <a:rPr kumimoji="1" lang="zh-CN" altLang="en-US" b="1" dirty="0">
                <a:solidFill>
                  <a:srgbClr val="0070C0"/>
                </a:solidFill>
              </a:rPr>
              <a:t> </a:t>
            </a:r>
            <a:r>
              <a:rPr kumimoji="1" lang="en-US" altLang="zh-CN" b="1" dirty="0">
                <a:solidFill>
                  <a:srgbClr val="0070C0"/>
                </a:solidFill>
              </a:rPr>
              <a:t>bunch current(beam-beam strength)</a:t>
            </a:r>
            <a:endParaRPr kumimoji="1" lang="zh-CN" altLang="en-US" b="1" dirty="0">
              <a:solidFill>
                <a:srgbClr val="0070C0"/>
              </a:solidFill>
            </a:endParaRPr>
          </a:p>
        </p:txBody>
      </p:sp>
      <p:sp>
        <p:nvSpPr>
          <p:cNvPr id="22" name="TextBox 39">
            <a:extLst>
              <a:ext uri="{FF2B5EF4-FFF2-40B4-BE49-F238E27FC236}">
                <a16:creationId xmlns:a16="http://schemas.microsoft.com/office/drawing/2014/main" id="{A2E9E360-E720-5246-A6F7-89725687EE23}"/>
              </a:ext>
            </a:extLst>
          </p:cNvPr>
          <p:cNvSpPr txBox="1"/>
          <p:nvPr/>
        </p:nvSpPr>
        <p:spPr>
          <a:xfrm>
            <a:off x="11750743" y="6474293"/>
            <a:ext cx="499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14</a:t>
            </a:r>
            <a:endParaRPr lang="en-CN" sz="1400" b="1" dirty="0"/>
          </a:p>
        </p:txBody>
      </p:sp>
    </p:spTree>
    <p:extLst>
      <p:ext uri="{BB962C8B-B14F-4D97-AF65-F5344CB8AC3E}">
        <p14:creationId xmlns:p14="http://schemas.microsoft.com/office/powerpoint/2010/main" val="37335071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59696F56-687B-634F-9ADC-2F344D71606F}"/>
              </a:ext>
            </a:extLst>
          </p:cNvPr>
          <p:cNvSpPr txBox="1"/>
          <p:nvPr/>
        </p:nvSpPr>
        <p:spPr>
          <a:xfrm>
            <a:off x="110306" y="83941"/>
            <a:ext cx="24687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p"/>
            </a:pPr>
            <a:r>
              <a:rPr kumimoji="1" lang="en-US" altLang="zh-CN" sz="2000" b="1" dirty="0"/>
              <a:t>Detailed analysis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672855BD-0DA4-B24C-A8ED-CC6FE0BB7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582" y="965160"/>
            <a:ext cx="4017830" cy="2486932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C3CD06DF-A038-AB46-AFBB-23260DF86BA0}"/>
              </a:ext>
            </a:extLst>
          </p:cNvPr>
          <p:cNvGrpSpPr/>
          <p:nvPr/>
        </p:nvGrpSpPr>
        <p:grpSpPr>
          <a:xfrm>
            <a:off x="6912210" y="965160"/>
            <a:ext cx="4307722" cy="2533098"/>
            <a:chOff x="5434604" y="3859456"/>
            <a:chExt cx="4737089" cy="2846234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11EF8040-58F9-0545-BFB8-C4FAC0E2D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34604" y="3859456"/>
              <a:ext cx="4737089" cy="2846234"/>
            </a:xfrm>
            <a:prstGeom prst="rect">
              <a:avLst/>
            </a:prstGeom>
          </p:spPr>
        </p:pic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4A94E60F-C035-8F41-836B-4A7DAEB609AC}"/>
                </a:ext>
              </a:extLst>
            </p:cNvPr>
            <p:cNvSpPr/>
            <p:nvPr/>
          </p:nvSpPr>
          <p:spPr>
            <a:xfrm>
              <a:off x="6647746" y="5422454"/>
              <a:ext cx="3399416" cy="86404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AADA6D1B-D970-5047-95A0-B2326D27AD8A}"/>
                </a:ext>
              </a:extLst>
            </p:cNvPr>
            <p:cNvSpPr txBox="1"/>
            <p:nvPr/>
          </p:nvSpPr>
          <p:spPr>
            <a:xfrm>
              <a:off x="7166917" y="5422454"/>
              <a:ext cx="2880245" cy="3112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200" dirty="0">
                  <a:solidFill>
                    <a:srgbClr val="FF0000"/>
                  </a:solidFill>
                </a:rPr>
                <a:t>Integration=D01v1*</a:t>
              </a:r>
              <a:r>
                <a:rPr kumimoji="1" lang="en-US" altLang="zh-CN" sz="1200" dirty="0" err="1">
                  <a:solidFill>
                    <a:srgbClr val="FF0000"/>
                  </a:solidFill>
                </a:rPr>
                <a:t>sampling_interval</a:t>
              </a:r>
              <a:endParaRPr kumimoji="1" lang="zh-CN" altLang="en-US" sz="1200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3" name="直线箭头连接符 2">
            <a:extLst>
              <a:ext uri="{FF2B5EF4-FFF2-40B4-BE49-F238E27FC236}">
                <a16:creationId xmlns:a16="http://schemas.microsoft.com/office/drawing/2014/main" id="{4800E914-A475-F54E-81C9-438D0E612250}"/>
              </a:ext>
            </a:extLst>
          </p:cNvPr>
          <p:cNvCxnSpPr>
            <a:cxnSpLocks/>
          </p:cNvCxnSpPr>
          <p:nvPr/>
        </p:nvCxnSpPr>
        <p:spPr>
          <a:xfrm>
            <a:off x="4904725" y="2194764"/>
            <a:ext cx="177142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图片 29">
            <a:extLst>
              <a:ext uri="{FF2B5EF4-FFF2-40B4-BE49-F238E27FC236}">
                <a16:creationId xmlns:a16="http://schemas.microsoft.com/office/drawing/2014/main" id="{33ECD2A3-3122-C54E-B6A4-867620ADF0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1163" y="4112270"/>
            <a:ext cx="4178769" cy="2455014"/>
          </a:xfrm>
          <a:prstGeom prst="rect">
            <a:avLst/>
          </a:prstGeom>
        </p:spPr>
      </p:pic>
      <p:cxnSp>
        <p:nvCxnSpPr>
          <p:cNvPr id="31" name="直线箭头连接符 30">
            <a:extLst>
              <a:ext uri="{FF2B5EF4-FFF2-40B4-BE49-F238E27FC236}">
                <a16:creationId xmlns:a16="http://schemas.microsoft.com/office/drawing/2014/main" id="{60B53001-BA61-4E40-9439-99D1C29D0D7A}"/>
              </a:ext>
            </a:extLst>
          </p:cNvPr>
          <p:cNvCxnSpPr>
            <a:cxnSpLocks/>
          </p:cNvCxnSpPr>
          <p:nvPr/>
        </p:nvCxnSpPr>
        <p:spPr>
          <a:xfrm flipV="1">
            <a:off x="5295071" y="5317727"/>
            <a:ext cx="1445422" cy="220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图片 31">
            <a:extLst>
              <a:ext uri="{FF2B5EF4-FFF2-40B4-BE49-F238E27FC236}">
                <a16:creationId xmlns:a16="http://schemas.microsoft.com/office/drawing/2014/main" id="{37A4F26D-1F45-F24E-9493-52357A4627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830" y="4157819"/>
            <a:ext cx="4370571" cy="244156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1B8ADD45-DEB7-AF4E-B5A6-618DFE9DF042}"/>
              </a:ext>
            </a:extLst>
          </p:cNvPr>
          <p:cNvSpPr txBox="1"/>
          <p:nvPr/>
        </p:nvSpPr>
        <p:spPr>
          <a:xfrm>
            <a:off x="494041" y="484051"/>
            <a:ext cx="746592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1700" b="1" dirty="0">
                <a:solidFill>
                  <a:schemeClr val="accent2">
                    <a:lumMod val="75000"/>
                  </a:schemeClr>
                </a:solidFill>
              </a:rPr>
              <a:t>Integration of D01V1 signals after 5ms </a:t>
            </a:r>
            <a:r>
              <a:rPr kumimoji="1" lang="en-US" altLang="zh-CN" sz="1700" b="1" dirty="0">
                <a:solidFill>
                  <a:schemeClr val="accent2">
                    <a:lumMod val="75000"/>
                  </a:schemeClr>
                </a:solidFill>
                <a:sym typeface="Wingdings" pitchFamily="2" charset="2"/>
              </a:rPr>
              <a:t>estimate beam loss on D01V1</a:t>
            </a:r>
            <a:r>
              <a:rPr kumimoji="1" lang="en-US" altLang="zh-CN" sz="17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kumimoji="1" lang="zh-CN" altLang="en-US" sz="17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F8259C2C-ABE3-2D48-ABFE-0A77EB046A47}"/>
              </a:ext>
            </a:extLst>
          </p:cNvPr>
          <p:cNvSpPr txBox="1"/>
          <p:nvPr/>
        </p:nvSpPr>
        <p:spPr>
          <a:xfrm>
            <a:off x="494040" y="3675230"/>
            <a:ext cx="828654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1700" b="1" dirty="0">
                <a:solidFill>
                  <a:schemeClr val="accent2">
                    <a:lumMod val="75000"/>
                  </a:schemeClr>
                </a:solidFill>
                <a:sym typeface="Wingdings" pitchFamily="2" charset="2"/>
              </a:rPr>
              <a:t>Calculate ECLTRG duration automatically estimate injection BG duration </a:t>
            </a:r>
            <a:endParaRPr kumimoji="1" lang="zh-CN" altLang="en-US" sz="17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TextBox 39">
            <a:extLst>
              <a:ext uri="{FF2B5EF4-FFF2-40B4-BE49-F238E27FC236}">
                <a16:creationId xmlns:a16="http://schemas.microsoft.com/office/drawing/2014/main" id="{4D371597-B111-C24D-8130-D7808BD2BF9D}"/>
              </a:ext>
            </a:extLst>
          </p:cNvPr>
          <p:cNvSpPr txBox="1"/>
          <p:nvPr/>
        </p:nvSpPr>
        <p:spPr>
          <a:xfrm>
            <a:off x="11750743" y="6474293"/>
            <a:ext cx="499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15</a:t>
            </a:r>
            <a:endParaRPr lang="en-CN" sz="1400" b="1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60DFC51-4CDD-3B48-B375-D06D098BCF5D}"/>
              </a:ext>
            </a:extLst>
          </p:cNvPr>
          <p:cNvSpPr txBox="1"/>
          <p:nvPr/>
        </p:nvSpPr>
        <p:spPr>
          <a:xfrm>
            <a:off x="4800516" y="2194764"/>
            <a:ext cx="19936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local pedestal correction </a:t>
            </a:r>
            <a:endParaRPr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E64BBB8D-1405-8B47-B407-6C92BB7A9F3B}"/>
              </a:ext>
            </a:extLst>
          </p:cNvPr>
          <p:cNvSpPr txBox="1"/>
          <p:nvPr/>
        </p:nvSpPr>
        <p:spPr>
          <a:xfrm>
            <a:off x="4676503" y="1886986"/>
            <a:ext cx="61253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Pedestal is not fixed number </a:t>
            </a:r>
            <a:endParaRPr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193DAAD-1456-6D47-BCC7-92F2C010D70E}"/>
              </a:ext>
            </a:extLst>
          </p:cNvPr>
          <p:cNvSpPr/>
          <p:nvPr/>
        </p:nvSpPr>
        <p:spPr>
          <a:xfrm>
            <a:off x="1291685" y="2835142"/>
            <a:ext cx="3384818" cy="165966"/>
          </a:xfrm>
          <a:prstGeom prst="rect">
            <a:avLst/>
          </a:prstGeom>
          <a:noFill/>
          <a:ln w="1905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F6313CB-B471-2048-95DA-E7B00A077F68}"/>
              </a:ext>
            </a:extLst>
          </p:cNvPr>
          <p:cNvSpPr txBox="1"/>
          <p:nvPr/>
        </p:nvSpPr>
        <p:spPr>
          <a:xfrm>
            <a:off x="2698304" y="2021339"/>
            <a:ext cx="2240945" cy="493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 b="1" dirty="0">
                <a:solidFill>
                  <a:schemeClr val="accent6">
                    <a:lumMod val="75000"/>
                  </a:schemeClr>
                </a:solidFill>
              </a:rPr>
              <a:t>Pre-trigger</a:t>
            </a:r>
            <a:r>
              <a:rPr kumimoji="1" lang="zh-CN" altLang="en-US" sz="1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kumimoji="1" lang="en-US" altLang="zh-CN" sz="1200" b="1" dirty="0">
                <a:solidFill>
                  <a:schemeClr val="accent6">
                    <a:lumMod val="75000"/>
                  </a:schemeClr>
                </a:solidFill>
              </a:rPr>
              <a:t>recording</a:t>
            </a:r>
          </a:p>
          <a:p>
            <a:r>
              <a:rPr kumimoji="1" lang="en-US" altLang="zh-CN" sz="1200" dirty="0">
                <a:solidFill>
                  <a:schemeClr val="accent1">
                    <a:lumMod val="75000"/>
                  </a:schemeClr>
                </a:solidFill>
              </a:rPr>
              <a:t>(noise, baseline, shift)</a:t>
            </a:r>
            <a:endParaRPr kumimoji="1" lang="zh-CN" altLang="en-US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2" name="直线箭头连接符 21">
            <a:extLst>
              <a:ext uri="{FF2B5EF4-FFF2-40B4-BE49-F238E27FC236}">
                <a16:creationId xmlns:a16="http://schemas.microsoft.com/office/drawing/2014/main" id="{7D67BEFD-13E8-F84A-BA26-9CAC058B57B1}"/>
              </a:ext>
            </a:extLst>
          </p:cNvPr>
          <p:cNvCxnSpPr>
            <a:cxnSpLocks/>
          </p:cNvCxnSpPr>
          <p:nvPr/>
        </p:nvCxnSpPr>
        <p:spPr>
          <a:xfrm flipV="1">
            <a:off x="1479873" y="2194763"/>
            <a:ext cx="1218431" cy="6580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75228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3FA7EE2B-C897-7149-A0AE-2B5653F27C4A}"/>
              </a:ext>
            </a:extLst>
          </p:cNvPr>
          <p:cNvSpPr txBox="1"/>
          <p:nvPr/>
        </p:nvSpPr>
        <p:spPr>
          <a:xfrm>
            <a:off x="54155" y="452377"/>
            <a:ext cx="11954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p"/>
            </a:pPr>
            <a:r>
              <a:rPr lang="en" altLang="zh-CN" dirty="0">
                <a:latin typeface="Times" pitchFamily="2" charset="0"/>
              </a:rPr>
              <a:t>Positive linear correlation between beam loss at D01V1 and ECLTRG duration (fixed D01V1 setting).</a:t>
            </a:r>
            <a:endParaRPr lang="zh-CN" altLang="en-US" dirty="0"/>
          </a:p>
        </p:txBody>
      </p: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4E7D365B-833C-FD4C-BCD1-1FBF7D365F61}"/>
              </a:ext>
            </a:extLst>
          </p:cNvPr>
          <p:cNvGrpSpPr/>
          <p:nvPr/>
        </p:nvGrpSpPr>
        <p:grpSpPr>
          <a:xfrm>
            <a:off x="213403" y="939917"/>
            <a:ext cx="11921143" cy="2632280"/>
            <a:chOff x="201775" y="743070"/>
            <a:chExt cx="11921143" cy="2632280"/>
          </a:xfrm>
        </p:grpSpPr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CD74BDA3-F2A4-9F4D-A5AA-5CF470DC7DBA}"/>
                </a:ext>
              </a:extLst>
            </p:cNvPr>
            <p:cNvGrpSpPr/>
            <p:nvPr/>
          </p:nvGrpSpPr>
          <p:grpSpPr>
            <a:xfrm>
              <a:off x="201775" y="796720"/>
              <a:ext cx="3903040" cy="2499550"/>
              <a:chOff x="248914" y="781024"/>
              <a:chExt cx="3903040" cy="2499550"/>
            </a:xfrm>
          </p:grpSpPr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id="{E3ECD210-2D28-9946-B13F-4D86BDAA03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48914" y="781024"/>
                <a:ext cx="3903040" cy="2499550"/>
              </a:xfrm>
              <a:prstGeom prst="rect">
                <a:avLst/>
              </a:prstGeom>
            </p:spPr>
          </p:pic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id="{5FD3AEFF-31C5-D948-AFA1-EB12A5BBCF42}"/>
                  </a:ext>
                </a:extLst>
              </p:cNvPr>
              <p:cNvGrpSpPr/>
              <p:nvPr/>
            </p:nvGrpSpPr>
            <p:grpSpPr>
              <a:xfrm>
                <a:off x="2936232" y="2099570"/>
                <a:ext cx="1149319" cy="868205"/>
                <a:chOff x="3294414" y="2215243"/>
                <a:chExt cx="1246656" cy="961000"/>
              </a:xfrm>
            </p:grpSpPr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9AD87CF4-C789-6D44-9995-C51C12DA826C}"/>
                    </a:ext>
                  </a:extLst>
                </p:cNvPr>
                <p:cNvSpPr txBox="1"/>
                <p:nvPr/>
              </p:nvSpPr>
              <p:spPr>
                <a:xfrm>
                  <a:off x="3294414" y="2852604"/>
                  <a:ext cx="1246656" cy="3236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" altLang="zh-CN" sz="1300" b="1" dirty="0"/>
                    <a:t>R² = 0.85</a:t>
                  </a:r>
                  <a:r>
                    <a:rPr lang="zh-CN" altLang="en-US" sz="1300" b="1" dirty="0"/>
                    <a:t>   </a:t>
                  </a:r>
                </a:p>
              </p:txBody>
            </p:sp>
            <p:cxnSp>
              <p:nvCxnSpPr>
                <p:cNvPr id="9" name="直线箭头连接符 8">
                  <a:extLst>
                    <a:ext uri="{FF2B5EF4-FFF2-40B4-BE49-F238E27FC236}">
                      <a16:creationId xmlns:a16="http://schemas.microsoft.com/office/drawing/2014/main" id="{F51B5AF0-2F9D-FE4F-A2F3-492D621AFD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60340" y="2215243"/>
                  <a:ext cx="2189" cy="527957"/>
                </a:xfrm>
                <a:prstGeom prst="straightConnector1">
                  <a:avLst/>
                </a:prstGeom>
                <a:ln w="19050">
                  <a:solidFill>
                    <a:srgbClr val="7030A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018A924C-4A0A-AE4D-A433-EB1E6A88B2D2}"/>
                    </a:ext>
                  </a:extLst>
                </p:cNvPr>
                <p:cNvSpPr txBox="1"/>
                <p:nvPr/>
              </p:nvSpPr>
              <p:spPr>
                <a:xfrm>
                  <a:off x="3660340" y="2358653"/>
                  <a:ext cx="731515" cy="3236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300" b="1" dirty="0">
                      <a:solidFill>
                        <a:srgbClr val="7030A0"/>
                      </a:solidFill>
                      <a:latin typeface="Times" pitchFamily="2" charset="0"/>
                    </a:rPr>
                    <a:t>5.7ms</a:t>
                  </a:r>
                  <a:endParaRPr kumimoji="1" lang="zh-CN" altLang="en-US" sz="1300" b="1" dirty="0">
                    <a:solidFill>
                      <a:srgbClr val="7030A0"/>
                    </a:solidFill>
                    <a:latin typeface="Times" pitchFamily="2" charset="0"/>
                  </a:endParaRPr>
                </a:p>
              </p:txBody>
            </p:sp>
          </p:grpSp>
        </p:grp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3691A652-5710-134B-A60D-6819E6DBC2C0}"/>
                </a:ext>
              </a:extLst>
            </p:cNvPr>
            <p:cNvGrpSpPr/>
            <p:nvPr/>
          </p:nvGrpSpPr>
          <p:grpSpPr>
            <a:xfrm>
              <a:off x="8181034" y="743070"/>
              <a:ext cx="3941884" cy="2632280"/>
              <a:chOff x="7772349" y="861786"/>
              <a:chExt cx="4419651" cy="2706915"/>
            </a:xfrm>
          </p:grpSpPr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F1EDC23E-F326-774F-B39D-4E81B69BA3AE}"/>
                  </a:ext>
                </a:extLst>
              </p:cNvPr>
              <p:cNvGrpSpPr/>
              <p:nvPr/>
            </p:nvGrpSpPr>
            <p:grpSpPr>
              <a:xfrm>
                <a:off x="7772349" y="861786"/>
                <a:ext cx="4419651" cy="2706915"/>
                <a:chOff x="7770947" y="861786"/>
                <a:chExt cx="4421053" cy="2861129"/>
              </a:xfrm>
            </p:grpSpPr>
            <p:pic>
              <p:nvPicPr>
                <p:cNvPr id="5" name="图片 4">
                  <a:extLst>
                    <a:ext uri="{FF2B5EF4-FFF2-40B4-BE49-F238E27FC236}">
                      <a16:creationId xmlns:a16="http://schemas.microsoft.com/office/drawing/2014/main" id="{B15B4DB9-B0E6-064A-9732-2AF909791B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770947" y="861786"/>
                  <a:ext cx="4421053" cy="2861129"/>
                </a:xfrm>
                <a:prstGeom prst="rect">
                  <a:avLst/>
                </a:prstGeom>
              </p:spPr>
            </p:pic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7E880C32-677B-034F-AADF-316D5149122F}"/>
                    </a:ext>
                  </a:extLst>
                </p:cNvPr>
                <p:cNvSpPr txBox="1"/>
                <p:nvPr/>
              </p:nvSpPr>
              <p:spPr>
                <a:xfrm>
                  <a:off x="10600422" y="2944152"/>
                  <a:ext cx="1209062" cy="35227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" altLang="zh-CN" sz="1300" b="1" dirty="0"/>
                    <a:t>R² = 0.3</a:t>
                  </a:r>
                  <a:r>
                    <a:rPr lang="en-US" altLang="zh-CN" sz="1300" b="1" dirty="0"/>
                    <a:t>2</a:t>
                  </a:r>
                  <a:r>
                    <a:rPr lang="zh-CN" altLang="en-US" sz="1300" b="1" dirty="0"/>
                    <a:t>   </a:t>
                  </a:r>
                </a:p>
              </p:txBody>
            </p:sp>
          </p:grpSp>
          <p:cxnSp>
            <p:nvCxnSpPr>
              <p:cNvPr id="13" name="直线箭头连接符 12">
                <a:extLst>
                  <a:ext uri="{FF2B5EF4-FFF2-40B4-BE49-F238E27FC236}">
                    <a16:creationId xmlns:a16="http://schemas.microsoft.com/office/drawing/2014/main" id="{5C1B13C8-3401-254E-AB9A-1B43EA5DC5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08424" y="1158398"/>
                <a:ext cx="0" cy="1561356"/>
              </a:xfrm>
              <a:prstGeom prst="straightConnector1">
                <a:avLst/>
              </a:prstGeom>
              <a:ln w="19050">
                <a:solidFill>
                  <a:srgbClr val="7030A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34A2FEE2-2B3E-604C-989D-E1FEECABC162}"/>
                  </a:ext>
                </a:extLst>
              </p:cNvPr>
              <p:cNvSpPr txBox="1"/>
              <p:nvPr/>
            </p:nvSpPr>
            <p:spPr>
              <a:xfrm>
                <a:off x="9008424" y="1922855"/>
                <a:ext cx="821669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300" b="1" dirty="0">
                    <a:solidFill>
                      <a:srgbClr val="7030A0"/>
                    </a:solidFill>
                    <a:latin typeface="Times" pitchFamily="2" charset="0"/>
                  </a:rPr>
                  <a:t>23.4ms</a:t>
                </a:r>
                <a:endParaRPr kumimoji="1" lang="zh-CN" altLang="en-US" sz="1300" b="1" dirty="0">
                  <a:solidFill>
                    <a:srgbClr val="7030A0"/>
                  </a:solidFill>
                  <a:latin typeface="Times" pitchFamily="2" charset="0"/>
                </a:endParaRPr>
              </a:p>
            </p:txBody>
          </p:sp>
        </p:grp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3C8D4D1-4222-614A-8E37-B8CF1E057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67871" y="743070"/>
              <a:ext cx="3999925" cy="2606849"/>
            </a:xfrm>
            <a:prstGeom prst="rect">
              <a:avLst/>
            </a:prstGeom>
          </p:spPr>
        </p:pic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39D841F7-4D64-0841-8D2A-1E3C277CA496}"/>
              </a:ext>
            </a:extLst>
          </p:cNvPr>
          <p:cNvSpPr txBox="1"/>
          <p:nvPr/>
        </p:nvSpPr>
        <p:spPr>
          <a:xfrm>
            <a:off x="4877097" y="2496560"/>
            <a:ext cx="1149319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300" b="1" dirty="0"/>
              <a:t>R² = 0.80</a:t>
            </a:r>
            <a:r>
              <a:rPr lang="zh-CN" altLang="en-US" sz="1300" b="1" dirty="0"/>
              <a:t>   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74F8C8E7-30F6-144B-AF37-E966F31E311D}"/>
              </a:ext>
            </a:extLst>
          </p:cNvPr>
          <p:cNvSpPr txBox="1"/>
          <p:nvPr/>
        </p:nvSpPr>
        <p:spPr>
          <a:xfrm>
            <a:off x="7024489" y="2203570"/>
            <a:ext cx="6744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300" b="1" dirty="0">
                <a:solidFill>
                  <a:srgbClr val="7030A0"/>
                </a:solidFill>
                <a:latin typeface="Times" pitchFamily="2" charset="0"/>
              </a:rPr>
              <a:t>7.3ms</a:t>
            </a:r>
            <a:endParaRPr kumimoji="1" lang="zh-CN" altLang="en-US" sz="1300" b="1" dirty="0">
              <a:solidFill>
                <a:srgbClr val="7030A0"/>
              </a:solidFill>
              <a:latin typeface="Times" pitchFamily="2" charset="0"/>
            </a:endParaRPr>
          </a:p>
        </p:txBody>
      </p:sp>
      <p:cxnSp>
        <p:nvCxnSpPr>
          <p:cNvPr id="22" name="直线箭头连接符 21">
            <a:extLst>
              <a:ext uri="{FF2B5EF4-FFF2-40B4-BE49-F238E27FC236}">
                <a16:creationId xmlns:a16="http://schemas.microsoft.com/office/drawing/2014/main" id="{1BB79A57-BC6C-AB42-9BC4-3BE162DF0EBE}"/>
              </a:ext>
            </a:extLst>
          </p:cNvPr>
          <p:cNvCxnSpPr>
            <a:cxnSpLocks/>
          </p:cNvCxnSpPr>
          <p:nvPr/>
        </p:nvCxnSpPr>
        <p:spPr>
          <a:xfrm>
            <a:off x="7009233" y="1993850"/>
            <a:ext cx="2018" cy="500710"/>
          </a:xfrm>
          <a:prstGeom prst="straightConnector1">
            <a:avLst/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39">
            <a:extLst>
              <a:ext uri="{FF2B5EF4-FFF2-40B4-BE49-F238E27FC236}">
                <a16:creationId xmlns:a16="http://schemas.microsoft.com/office/drawing/2014/main" id="{EB0A4882-3491-2E46-AA53-FC6F40098514}"/>
              </a:ext>
            </a:extLst>
          </p:cNvPr>
          <p:cNvSpPr txBox="1"/>
          <p:nvPr/>
        </p:nvSpPr>
        <p:spPr>
          <a:xfrm>
            <a:off x="11750743" y="6474293"/>
            <a:ext cx="499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17</a:t>
            </a:r>
            <a:endParaRPr lang="en-CN" sz="1400" b="1" dirty="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F11124CF-5A5A-B94F-8229-0D7F58677C76}"/>
              </a:ext>
            </a:extLst>
          </p:cNvPr>
          <p:cNvGrpSpPr/>
          <p:nvPr/>
        </p:nvGrpSpPr>
        <p:grpSpPr>
          <a:xfrm>
            <a:off x="295857" y="3693235"/>
            <a:ext cx="11838689" cy="2343580"/>
            <a:chOff x="295857" y="3242115"/>
            <a:chExt cx="11838689" cy="2343580"/>
          </a:xfrm>
        </p:grpSpPr>
        <p:pic>
          <p:nvPicPr>
            <p:cNvPr id="46" name="图形 45">
              <a:extLst>
                <a:ext uri="{FF2B5EF4-FFF2-40B4-BE49-F238E27FC236}">
                  <a16:creationId xmlns:a16="http://schemas.microsoft.com/office/drawing/2014/main" id="{89BCBF39-FE28-7148-8616-658F202F1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380890" y="3339816"/>
              <a:ext cx="3798534" cy="2192060"/>
            </a:xfrm>
            <a:prstGeom prst="rect">
              <a:avLst/>
            </a:prstGeom>
          </p:spPr>
        </p:pic>
        <p:pic>
          <p:nvPicPr>
            <p:cNvPr id="47" name="图形 46">
              <a:extLst>
                <a:ext uri="{FF2B5EF4-FFF2-40B4-BE49-F238E27FC236}">
                  <a16:creationId xmlns:a16="http://schemas.microsoft.com/office/drawing/2014/main" id="{D0C57854-C030-4E44-97DF-4375373F6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323174" y="3393635"/>
              <a:ext cx="3811372" cy="2192060"/>
            </a:xfrm>
            <a:prstGeom prst="rect">
              <a:avLst/>
            </a:prstGeom>
          </p:spPr>
        </p:pic>
        <p:pic>
          <p:nvPicPr>
            <p:cNvPr id="2" name="图形 1">
              <a:extLst>
                <a:ext uri="{FF2B5EF4-FFF2-40B4-BE49-F238E27FC236}">
                  <a16:creationId xmlns:a16="http://schemas.microsoft.com/office/drawing/2014/main" id="{C3EB8747-1778-A747-A75F-B59DD8A99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95857" y="3242115"/>
              <a:ext cx="3798534" cy="2289761"/>
            </a:xfrm>
            <a:prstGeom prst="rect">
              <a:avLst/>
            </a:prstGeom>
          </p:spPr>
        </p:pic>
      </p:grpSp>
      <p:sp>
        <p:nvSpPr>
          <p:cNvPr id="48" name="文本框 47">
            <a:extLst>
              <a:ext uri="{FF2B5EF4-FFF2-40B4-BE49-F238E27FC236}">
                <a16:creationId xmlns:a16="http://schemas.microsoft.com/office/drawing/2014/main" id="{4FDF93BA-A344-2C4E-A155-BDFF37EE323A}"/>
              </a:ext>
            </a:extLst>
          </p:cNvPr>
          <p:cNvSpPr txBox="1"/>
          <p:nvPr/>
        </p:nvSpPr>
        <p:spPr>
          <a:xfrm>
            <a:off x="54154" y="138743"/>
            <a:ext cx="119540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p"/>
            </a:pPr>
            <a:r>
              <a:rPr lang="en" altLang="zh-CN" sz="1800" dirty="0">
                <a:latin typeface="Times" pitchFamily="2" charset="0"/>
                <a:cs typeface="Calibri" panose="020F0502020204030204" pitchFamily="34" charset="0"/>
              </a:rPr>
              <a:t>Injection fluctuation is observed in the measurement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58D899D8-E3D4-D240-A4EB-A79027F2339A}"/>
              </a:ext>
            </a:extLst>
          </p:cNvPr>
          <p:cNvSpPr txBox="1"/>
          <p:nvPr/>
        </p:nvSpPr>
        <p:spPr>
          <a:xfrm>
            <a:off x="54154" y="6156474"/>
            <a:ext cx="121378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p"/>
            </a:pPr>
            <a:r>
              <a:rPr lang="en" altLang="zh-CN" sz="1600" b="1" dirty="0">
                <a:latin typeface="Times" pitchFamily="2" charset="0"/>
              </a:rPr>
              <a:t>Closing the D01V1 aperture </a:t>
            </a:r>
            <a:r>
              <a:rPr lang="en" altLang="zh-CN" sz="1600" dirty="0">
                <a:solidFill>
                  <a:srgbClr val="7030A0"/>
                </a:solidFill>
                <a:latin typeface="Times" pitchFamily="2" charset="0"/>
              </a:rPr>
              <a:t>reduce the average injection BG duration and </a:t>
            </a:r>
            <a:r>
              <a:rPr lang="en" altLang="zh-CN" sz="1600" dirty="0">
                <a:solidFill>
                  <a:schemeClr val="accent2">
                    <a:lumMod val="75000"/>
                  </a:schemeClr>
                </a:solidFill>
                <a:latin typeface="Times" pitchFamily="2" charset="0"/>
                <a:cs typeface="Calibri" panose="020F0502020204030204" pitchFamily="34" charset="0"/>
              </a:rPr>
              <a:t>mitigates the impact of injection fluctuation on IR beam loss</a:t>
            </a:r>
            <a:endParaRPr lang="en" altLang="zh-CN" sz="1600" dirty="0">
              <a:solidFill>
                <a:schemeClr val="accent2">
                  <a:lumMod val="75000"/>
                </a:schemeClr>
              </a:solidFill>
              <a:latin typeface="Times" pitchFamily="2" charset="0"/>
            </a:endParaRPr>
          </a:p>
          <a:p>
            <a:pPr marL="285750" indent="-285750">
              <a:buFont typeface="Wingdings" pitchFamily="2" charset="2"/>
              <a:buChar char="p"/>
            </a:pPr>
            <a:r>
              <a:rPr lang="en" altLang="zh-CN" sz="1600" b="1" dirty="0"/>
              <a:t>Stronger beam-beam interaction</a:t>
            </a:r>
            <a:r>
              <a:rPr lang="en" altLang="zh-CN" sz="1600" dirty="0"/>
              <a:t>(higher luminosity) </a:t>
            </a:r>
            <a:r>
              <a:rPr lang="en" altLang="zh-CN" sz="1600" dirty="0">
                <a:solidFill>
                  <a:schemeClr val="accent6">
                    <a:lumMod val="75000"/>
                  </a:schemeClr>
                </a:solidFill>
              </a:rPr>
              <a:t>increases IR beam loss and BG duration</a:t>
            </a:r>
          </a:p>
        </p:txBody>
      </p:sp>
    </p:spTree>
    <p:extLst>
      <p:ext uri="{BB962C8B-B14F-4D97-AF65-F5344CB8AC3E}">
        <p14:creationId xmlns:p14="http://schemas.microsoft.com/office/powerpoint/2010/main" val="5529436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FCE4D885-7B70-7F49-94C3-F1B7C3052BDB}"/>
              </a:ext>
            </a:extLst>
          </p:cNvPr>
          <p:cNvGrpSpPr/>
          <p:nvPr/>
        </p:nvGrpSpPr>
        <p:grpSpPr>
          <a:xfrm>
            <a:off x="861195" y="1109781"/>
            <a:ext cx="9751997" cy="5406970"/>
            <a:chOff x="954980" y="725515"/>
            <a:chExt cx="9751997" cy="5406970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C27C4769-5EF4-1545-8301-870D86FE18DA}"/>
                </a:ext>
              </a:extLst>
            </p:cNvPr>
            <p:cNvGrpSpPr/>
            <p:nvPr/>
          </p:nvGrpSpPr>
          <p:grpSpPr>
            <a:xfrm>
              <a:off x="954980" y="3544682"/>
              <a:ext cx="9751996" cy="2587803"/>
              <a:chOff x="829455" y="420732"/>
              <a:chExt cx="8729464" cy="2343843"/>
            </a:xfrm>
          </p:grpSpPr>
          <p:pic>
            <p:nvPicPr>
              <p:cNvPr id="12" name="图片 11" descr="图表, 散点图&#10;&#10;描述已自动生成">
                <a:extLst>
                  <a:ext uri="{FF2B5EF4-FFF2-40B4-BE49-F238E27FC236}">
                    <a16:creationId xmlns:a16="http://schemas.microsoft.com/office/drawing/2014/main" id="{CCA71E2F-8365-6640-86AB-9C926FD5E9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b="49785"/>
              <a:stretch/>
            </p:blipFill>
            <p:spPr>
              <a:xfrm>
                <a:off x="829455" y="420732"/>
                <a:ext cx="4391713" cy="2343843"/>
              </a:xfrm>
              <a:prstGeom prst="rect">
                <a:avLst/>
              </a:prstGeom>
            </p:spPr>
          </p:pic>
          <p:pic>
            <p:nvPicPr>
              <p:cNvPr id="13" name="图片 12" descr="图表, 散点图&#10;&#10;描述已自动生成">
                <a:extLst>
                  <a:ext uri="{FF2B5EF4-FFF2-40B4-BE49-F238E27FC236}">
                    <a16:creationId xmlns:a16="http://schemas.microsoft.com/office/drawing/2014/main" id="{0637B75B-91C7-4F4A-9FF9-3105461154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49741" b="42"/>
              <a:stretch/>
            </p:blipFill>
            <p:spPr>
              <a:xfrm>
                <a:off x="5365011" y="420732"/>
                <a:ext cx="4193908" cy="2343843"/>
              </a:xfrm>
              <a:prstGeom prst="rect">
                <a:avLst/>
              </a:prstGeom>
            </p:spPr>
          </p:pic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8A9F3916-01FE-A940-A593-CDDAFFC62904}"/>
                </a:ext>
              </a:extLst>
            </p:cNvPr>
            <p:cNvGrpSpPr/>
            <p:nvPr/>
          </p:nvGrpSpPr>
          <p:grpSpPr>
            <a:xfrm>
              <a:off x="954981" y="725515"/>
              <a:ext cx="4906139" cy="2771679"/>
              <a:chOff x="281280" y="191965"/>
              <a:chExt cx="5957150" cy="3311769"/>
            </a:xfrm>
          </p:grpSpPr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id="{8B225407-FEB9-944D-83BD-346B8CD9D5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1280" y="273715"/>
                <a:ext cx="5957150" cy="3162300"/>
              </a:xfrm>
              <a:prstGeom prst="rect">
                <a:avLst/>
              </a:prstGeom>
            </p:spPr>
          </p:pic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EF400E7F-D93E-6646-8F78-1AF7C8816FC5}"/>
                  </a:ext>
                </a:extLst>
              </p:cNvPr>
              <p:cNvSpPr/>
              <p:nvPr/>
            </p:nvSpPr>
            <p:spPr>
              <a:xfrm>
                <a:off x="3399692" y="191965"/>
                <a:ext cx="902677" cy="3311769"/>
              </a:xfrm>
              <a:prstGeom prst="rect">
                <a:avLst/>
              </a:prstGeom>
              <a:noFill/>
              <a:ln w="19050">
                <a:solidFill>
                  <a:schemeClr val="accent6">
                    <a:lumMod val="75000"/>
                  </a:schemeClr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pic>
          <p:nvPicPr>
            <p:cNvPr id="9" name="图形 8">
              <a:extLst>
                <a:ext uri="{FF2B5EF4-FFF2-40B4-BE49-F238E27FC236}">
                  <a16:creationId xmlns:a16="http://schemas.microsoft.com/office/drawing/2014/main" id="{30BC2FD0-47CE-904C-B90A-D7A8218F6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021812" y="808688"/>
              <a:ext cx="4685165" cy="2605331"/>
            </a:xfrm>
            <a:prstGeom prst="rect">
              <a:avLst/>
            </a:prstGeom>
          </p:spPr>
        </p:pic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8E59FF3B-5037-454A-BA75-DE02F8F5B372}"/>
              </a:ext>
            </a:extLst>
          </p:cNvPr>
          <p:cNvSpPr txBox="1"/>
          <p:nvPr/>
        </p:nvSpPr>
        <p:spPr>
          <a:xfrm>
            <a:off x="4317951" y="6447023"/>
            <a:ext cx="4607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b="1" dirty="0">
                <a:solidFill>
                  <a:srgbClr val="FF0000"/>
                </a:solidFill>
              </a:rPr>
              <a:t>Qualitatively consistent with measurement</a:t>
            </a:r>
            <a:endParaRPr kumimoji="1" lang="zh-CN" altLang="en-US" sz="1600" b="1" dirty="0">
              <a:solidFill>
                <a:srgbClr val="FF0000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8A9FD15-F169-1440-8D95-B471751FF8D2}"/>
              </a:ext>
            </a:extLst>
          </p:cNvPr>
          <p:cNvSpPr txBox="1"/>
          <p:nvPr/>
        </p:nvSpPr>
        <p:spPr>
          <a:xfrm>
            <a:off x="152400" y="72423"/>
            <a:ext cx="70942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p"/>
            </a:pPr>
            <a:r>
              <a:rPr kumimoji="1" lang="en-US" altLang="zh-CN" sz="2000" b="1" dirty="0"/>
              <a:t>Update simulation</a:t>
            </a:r>
            <a:r>
              <a:rPr kumimoji="1" lang="zh-CN" altLang="en-US" sz="2000" b="1" dirty="0"/>
              <a:t> </a:t>
            </a:r>
            <a:r>
              <a:rPr kumimoji="1" lang="en-US" altLang="zh-CN" sz="2000" b="1" dirty="0"/>
              <a:t>match to measurement setting</a:t>
            </a:r>
            <a:endParaRPr kumimoji="1" lang="zh-CN" altLang="en-US" sz="2000" b="1" dirty="0"/>
          </a:p>
        </p:txBody>
      </p:sp>
      <p:sp>
        <p:nvSpPr>
          <p:cNvPr id="15" name="TextBox 39">
            <a:extLst>
              <a:ext uri="{FF2B5EF4-FFF2-40B4-BE49-F238E27FC236}">
                <a16:creationId xmlns:a16="http://schemas.microsoft.com/office/drawing/2014/main" id="{3BC34783-13AA-BD49-8DC1-62D8A4991AD0}"/>
              </a:ext>
            </a:extLst>
          </p:cNvPr>
          <p:cNvSpPr txBox="1"/>
          <p:nvPr/>
        </p:nvSpPr>
        <p:spPr>
          <a:xfrm>
            <a:off x="11750743" y="6474293"/>
            <a:ext cx="499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19</a:t>
            </a:r>
            <a:endParaRPr lang="en-CN" sz="1400" b="1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F71A5C9-7D53-6A4A-8402-A2D229B61D5A}"/>
              </a:ext>
            </a:extLst>
          </p:cNvPr>
          <p:cNvSpPr txBox="1"/>
          <p:nvPr/>
        </p:nvSpPr>
        <p:spPr>
          <a:xfrm>
            <a:off x="427462" y="466967"/>
            <a:ext cx="116707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en-US" altLang="zh-CN" sz="1600" dirty="0"/>
              <a:t>2024c lattice, cancel coil error, 60% crab waist, beam parameters (beam-beam,, x-y coupling…)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kumimoji="1" lang="en-US" altLang="zh-CN" sz="1600" dirty="0"/>
              <a:t>realistic IR aperture+ collimator settings</a:t>
            </a:r>
            <a:endParaRPr kumimoji="1"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8998604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9C9B5873-AF56-1147-859C-B9E5623FAC13}"/>
              </a:ext>
            </a:extLst>
          </p:cNvPr>
          <p:cNvGrpSpPr/>
          <p:nvPr/>
        </p:nvGrpSpPr>
        <p:grpSpPr>
          <a:xfrm>
            <a:off x="81606" y="770939"/>
            <a:ext cx="6390601" cy="4461461"/>
            <a:chOff x="6128726" y="841612"/>
            <a:chExt cx="5961023" cy="4106804"/>
          </a:xfrm>
        </p:grpSpPr>
        <p:pic>
          <p:nvPicPr>
            <p:cNvPr id="8" name="图形 7">
              <a:extLst>
                <a:ext uri="{FF2B5EF4-FFF2-40B4-BE49-F238E27FC236}">
                  <a16:creationId xmlns:a16="http://schemas.microsoft.com/office/drawing/2014/main" id="{2666F989-D3EA-C74B-905D-97E2A4288F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128726" y="841612"/>
              <a:ext cx="5961023" cy="4106804"/>
            </a:xfrm>
            <a:prstGeom prst="rect">
              <a:avLst/>
            </a:prstGeom>
          </p:spPr>
        </p:pic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B00B0F7C-5380-8645-A191-7BF17CF8C161}"/>
                </a:ext>
              </a:extLst>
            </p:cNvPr>
            <p:cNvSpPr/>
            <p:nvPr/>
          </p:nvSpPr>
          <p:spPr>
            <a:xfrm>
              <a:off x="6659593" y="1282701"/>
              <a:ext cx="4681507" cy="36829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rgbClr val="FF0000"/>
                </a:solidFill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3D189C32-9A5C-5C45-93FC-5E8CD2017C07}"/>
                </a:ext>
              </a:extLst>
            </p:cNvPr>
            <p:cNvSpPr txBox="1"/>
            <p:nvPr/>
          </p:nvSpPr>
          <p:spPr>
            <a:xfrm>
              <a:off x="7509037" y="1327835"/>
              <a:ext cx="320040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500" b="1" dirty="0"/>
                <a:t>Optimum tune(eff&gt;80%)</a:t>
              </a:r>
              <a:endParaRPr kumimoji="1" lang="zh-CN" altLang="en-US" sz="1500" b="1" dirty="0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48579976-E933-2D42-990C-B28DB2B67EC7}"/>
              </a:ext>
            </a:extLst>
          </p:cNvPr>
          <p:cNvGrpSpPr/>
          <p:nvPr/>
        </p:nvGrpSpPr>
        <p:grpSpPr>
          <a:xfrm>
            <a:off x="6520241" y="655344"/>
            <a:ext cx="5295864" cy="4692650"/>
            <a:chOff x="6472207" y="770939"/>
            <a:chExt cx="5295864" cy="469265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6E71CF25-FC9A-354A-A180-75CD2D942252}"/>
                </a:ext>
              </a:extLst>
            </p:cNvPr>
            <p:cNvGrpSpPr/>
            <p:nvPr/>
          </p:nvGrpSpPr>
          <p:grpSpPr>
            <a:xfrm>
              <a:off x="6472207" y="770939"/>
              <a:ext cx="5295864" cy="4692650"/>
              <a:chOff x="6472207" y="781050"/>
              <a:chExt cx="5295864" cy="4692650"/>
            </a:xfrm>
          </p:grpSpPr>
          <p:pic>
            <p:nvPicPr>
              <p:cNvPr id="16" name="图片 15" descr="图表, 折线图&#10;&#10;描述已自动生成">
                <a:extLst>
                  <a:ext uri="{FF2B5EF4-FFF2-40B4-BE49-F238E27FC236}">
                    <a16:creationId xmlns:a16="http://schemas.microsoft.com/office/drawing/2014/main" id="{4746C85E-3194-1943-AB83-470630CB9C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17084"/>
              <a:stretch/>
            </p:blipFill>
            <p:spPr>
              <a:xfrm>
                <a:off x="6472207" y="781050"/>
                <a:ext cx="5295864" cy="4692650"/>
              </a:xfrm>
              <a:prstGeom prst="rect">
                <a:avLst/>
              </a:prstGeom>
            </p:spPr>
          </p:pic>
          <p:pic>
            <p:nvPicPr>
              <p:cNvPr id="75" name="图片 74" descr="图表, 折线图&#10;&#10;描述已自动生成">
                <a:extLst>
                  <a:ext uri="{FF2B5EF4-FFF2-40B4-BE49-F238E27FC236}">
                    <a16:creationId xmlns:a16="http://schemas.microsoft.com/office/drawing/2014/main" id="{EF685FF6-7EB3-4340-959C-C1F6D65B82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82646" t="43661" r="1028" b="46180"/>
              <a:stretch/>
            </p:blipFill>
            <p:spPr>
              <a:xfrm>
                <a:off x="10343905" y="1024345"/>
                <a:ext cx="1366771" cy="624811"/>
              </a:xfrm>
              <a:prstGeom prst="rect">
                <a:avLst/>
              </a:prstGeom>
            </p:spPr>
          </p:pic>
        </p:grpSp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F7F81727-0C7F-2D4C-9652-F95D93B273D2}"/>
                </a:ext>
              </a:extLst>
            </p:cNvPr>
            <p:cNvSpPr txBox="1"/>
            <p:nvPr/>
          </p:nvSpPr>
          <p:spPr>
            <a:xfrm>
              <a:off x="8208658" y="3853681"/>
              <a:ext cx="21006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000" b="1" dirty="0"/>
                <a:t>2</a:t>
              </a:r>
              <a:endParaRPr kumimoji="1" lang="zh-CN" altLang="en-US" sz="1000" b="1" dirty="0"/>
            </a:p>
          </p:txBody>
        </p:sp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3C2ECBD5-0E91-654E-A11D-9748F477343A}"/>
                </a:ext>
              </a:extLst>
            </p:cNvPr>
            <p:cNvSpPr txBox="1"/>
            <p:nvPr/>
          </p:nvSpPr>
          <p:spPr>
            <a:xfrm>
              <a:off x="7456561" y="3512979"/>
              <a:ext cx="21006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000" b="1" dirty="0"/>
                <a:t>4</a:t>
              </a:r>
              <a:endParaRPr kumimoji="1" lang="zh-CN" altLang="en-US" sz="1000" b="1" dirty="0"/>
            </a:p>
          </p:txBody>
        </p: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7EB1691C-AB5F-9740-BBA6-265BE07D7EC5}"/>
                </a:ext>
              </a:extLst>
            </p:cNvPr>
            <p:cNvSpPr txBox="1"/>
            <p:nvPr/>
          </p:nvSpPr>
          <p:spPr>
            <a:xfrm>
              <a:off x="8450287" y="4556187"/>
              <a:ext cx="21006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000" b="1" dirty="0"/>
                <a:t>4</a:t>
              </a:r>
              <a:endParaRPr kumimoji="1" lang="zh-CN" altLang="en-US" sz="1000" b="1" dirty="0"/>
            </a:p>
          </p:txBody>
        </p:sp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507F2A81-573E-6C40-81D8-8CC92194F3AE}"/>
                </a:ext>
              </a:extLst>
            </p:cNvPr>
            <p:cNvSpPr txBox="1"/>
            <p:nvPr/>
          </p:nvSpPr>
          <p:spPr>
            <a:xfrm>
              <a:off x="11193383" y="1835821"/>
              <a:ext cx="21006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000" b="1" dirty="0"/>
                <a:t>5</a:t>
              </a:r>
              <a:endParaRPr kumimoji="1" lang="zh-CN" altLang="en-US" sz="1000" b="1" dirty="0"/>
            </a:p>
          </p:txBody>
        </p:sp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FC1164FD-5650-AB4A-9329-DE19F31FA7B7}"/>
                </a:ext>
              </a:extLst>
            </p:cNvPr>
            <p:cNvSpPr txBox="1"/>
            <p:nvPr/>
          </p:nvSpPr>
          <p:spPr>
            <a:xfrm>
              <a:off x="11193432" y="1993585"/>
              <a:ext cx="21006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000" b="1" dirty="0"/>
                <a:t>5</a:t>
              </a:r>
              <a:endParaRPr kumimoji="1" lang="zh-CN" altLang="en-US" sz="1000" b="1" dirty="0"/>
            </a:p>
          </p:txBody>
        </p:sp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3670DC2C-FB32-8E42-B780-132546E9AE7E}"/>
                </a:ext>
              </a:extLst>
            </p:cNvPr>
            <p:cNvSpPr txBox="1"/>
            <p:nvPr/>
          </p:nvSpPr>
          <p:spPr>
            <a:xfrm>
              <a:off x="10496577" y="2409132"/>
              <a:ext cx="21006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000" b="1" dirty="0"/>
                <a:t>5</a:t>
              </a:r>
              <a:endParaRPr kumimoji="1" lang="zh-CN" altLang="en-US" sz="1000" b="1" dirty="0"/>
            </a:p>
          </p:txBody>
        </p: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F547B15B-D618-C245-8447-D722D6FCA74D}"/>
                </a:ext>
              </a:extLst>
            </p:cNvPr>
            <p:cNvSpPr txBox="1"/>
            <p:nvPr/>
          </p:nvSpPr>
          <p:spPr>
            <a:xfrm>
              <a:off x="10673433" y="2409131"/>
              <a:ext cx="21006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000" b="1" dirty="0"/>
                <a:t>5</a:t>
              </a:r>
              <a:endParaRPr kumimoji="1" lang="zh-CN" altLang="en-US" sz="1000" b="1" dirty="0"/>
            </a:p>
          </p:txBody>
        </p: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5D28ADD6-8F66-AA41-ACD8-6FA32C1A9EDD}"/>
                </a:ext>
              </a:extLst>
            </p:cNvPr>
            <p:cNvSpPr txBox="1"/>
            <p:nvPr/>
          </p:nvSpPr>
          <p:spPr>
            <a:xfrm>
              <a:off x="10922259" y="2357164"/>
              <a:ext cx="21006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000" b="1" dirty="0"/>
                <a:t>5</a:t>
              </a:r>
              <a:endParaRPr kumimoji="1" lang="zh-CN" altLang="en-US" sz="1000" b="1" dirty="0"/>
            </a:p>
          </p:txBody>
        </p:sp>
        <p:sp>
          <p:nvSpPr>
            <p:cNvPr id="72" name="文本框 71">
              <a:extLst>
                <a:ext uri="{FF2B5EF4-FFF2-40B4-BE49-F238E27FC236}">
                  <a16:creationId xmlns:a16="http://schemas.microsoft.com/office/drawing/2014/main" id="{CC944DB7-369F-4940-B1B6-016EDB4BFF3B}"/>
                </a:ext>
              </a:extLst>
            </p:cNvPr>
            <p:cNvSpPr txBox="1"/>
            <p:nvPr/>
          </p:nvSpPr>
          <p:spPr>
            <a:xfrm>
              <a:off x="11115719" y="2170499"/>
              <a:ext cx="21006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000" b="1" dirty="0"/>
                <a:t>5</a:t>
              </a:r>
              <a:endParaRPr kumimoji="1" lang="zh-CN" altLang="en-US" sz="1000" b="1" dirty="0"/>
            </a:p>
          </p:txBody>
        </p:sp>
        <p:sp>
          <p:nvSpPr>
            <p:cNvPr id="73" name="文本框 72">
              <a:extLst>
                <a:ext uri="{FF2B5EF4-FFF2-40B4-BE49-F238E27FC236}">
                  <a16:creationId xmlns:a16="http://schemas.microsoft.com/office/drawing/2014/main" id="{98D6E400-2D8C-854D-AB57-7CED04FEA8BC}"/>
                </a:ext>
              </a:extLst>
            </p:cNvPr>
            <p:cNvSpPr txBox="1"/>
            <p:nvPr/>
          </p:nvSpPr>
          <p:spPr>
            <a:xfrm>
              <a:off x="11558006" y="4556187"/>
              <a:ext cx="21006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000" b="1" dirty="0"/>
                <a:t>5</a:t>
              </a:r>
              <a:endParaRPr kumimoji="1" lang="zh-CN" altLang="en-US" sz="1000" b="1" dirty="0"/>
            </a:p>
          </p:txBody>
        </p:sp>
        <p:sp>
          <p:nvSpPr>
            <p:cNvPr id="74" name="文本框 73">
              <a:extLst>
                <a:ext uri="{FF2B5EF4-FFF2-40B4-BE49-F238E27FC236}">
                  <a16:creationId xmlns:a16="http://schemas.microsoft.com/office/drawing/2014/main" id="{30ED6F23-89B9-384F-B056-A37CFA38E7C9}"/>
                </a:ext>
              </a:extLst>
            </p:cNvPr>
            <p:cNvSpPr txBox="1"/>
            <p:nvPr/>
          </p:nvSpPr>
          <p:spPr>
            <a:xfrm>
              <a:off x="7235457" y="955912"/>
              <a:ext cx="21006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000" b="1" dirty="0"/>
                <a:t>5</a:t>
              </a:r>
              <a:endParaRPr kumimoji="1" lang="zh-CN" altLang="en-US" sz="1000" b="1" dirty="0"/>
            </a:p>
          </p:txBody>
        </p:sp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3E116575-6BBC-A343-8C3A-A1D4B17A873B}"/>
              </a:ext>
            </a:extLst>
          </p:cNvPr>
          <p:cNvSpPr/>
          <p:nvPr/>
        </p:nvSpPr>
        <p:spPr>
          <a:xfrm>
            <a:off x="5600335" y="2730500"/>
            <a:ext cx="787766" cy="203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C7C5CCF5-2380-1543-88E7-65CC99079C47}"/>
              </a:ext>
            </a:extLst>
          </p:cNvPr>
          <p:cNvSpPr txBox="1"/>
          <p:nvPr/>
        </p:nvSpPr>
        <p:spPr>
          <a:xfrm>
            <a:off x="1105323" y="862374"/>
            <a:ext cx="34310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b="1" dirty="0">
                <a:solidFill>
                  <a:srgbClr val="7030A0"/>
                </a:solidFill>
                <a:latin typeface="+mn-ea"/>
              </a:rPr>
              <a:t>Operating</a:t>
            </a:r>
            <a:r>
              <a:rPr kumimoji="1" lang="en-US" altLang="zh-CN" sz="1400" b="1" dirty="0">
                <a:solidFill>
                  <a:srgbClr val="7030A0"/>
                </a:solidFill>
                <a:latin typeface="+mn-ea"/>
              </a:rPr>
              <a:t> point(45. 531,43. 575), 60%</a:t>
            </a:r>
            <a:endParaRPr kumimoji="1" lang="zh-CN" altLang="en-US" sz="1400" b="1" dirty="0">
              <a:solidFill>
                <a:srgbClr val="7030A0"/>
              </a:solidFill>
              <a:latin typeface="+mn-ea"/>
            </a:endParaRPr>
          </a:p>
        </p:txBody>
      </p:sp>
      <p:cxnSp>
        <p:nvCxnSpPr>
          <p:cNvPr id="78" name="直线箭头连接符 77">
            <a:extLst>
              <a:ext uri="{FF2B5EF4-FFF2-40B4-BE49-F238E27FC236}">
                <a16:creationId xmlns:a16="http://schemas.microsoft.com/office/drawing/2014/main" id="{5A9F8BE3-ECC3-4B40-BDA3-D47B138A78DC}"/>
              </a:ext>
            </a:extLst>
          </p:cNvPr>
          <p:cNvCxnSpPr>
            <a:cxnSpLocks/>
          </p:cNvCxnSpPr>
          <p:nvPr/>
        </p:nvCxnSpPr>
        <p:spPr>
          <a:xfrm flipH="1">
            <a:off x="1271018" y="1160518"/>
            <a:ext cx="242336" cy="11862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同心圆 23">
            <a:extLst>
              <a:ext uri="{FF2B5EF4-FFF2-40B4-BE49-F238E27FC236}">
                <a16:creationId xmlns:a16="http://schemas.microsoft.com/office/drawing/2014/main" id="{CCC5ECC5-56E5-FA48-BFB6-C26A5CDD8202}"/>
              </a:ext>
            </a:extLst>
          </p:cNvPr>
          <p:cNvSpPr/>
          <p:nvPr/>
        </p:nvSpPr>
        <p:spPr>
          <a:xfrm>
            <a:off x="1181100" y="2319009"/>
            <a:ext cx="127402" cy="12599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1ED6E45C-06B8-5C47-AA76-85D9D568B381}"/>
              </a:ext>
            </a:extLst>
          </p:cNvPr>
          <p:cNvSpPr txBox="1"/>
          <p:nvPr/>
        </p:nvSpPr>
        <p:spPr>
          <a:xfrm>
            <a:off x="81605" y="152400"/>
            <a:ext cx="8416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p"/>
            </a:pPr>
            <a:r>
              <a:rPr kumimoji="1" lang="en-US" altLang="zh-CN" sz="2400" b="1" dirty="0">
                <a:solidFill>
                  <a:schemeClr val="accent1">
                    <a:lumMod val="75000"/>
                  </a:schemeClr>
                </a:solidFill>
              </a:rPr>
              <a:t>Tune Scan Study of Injection Efficiency</a:t>
            </a:r>
            <a:endParaRPr kumimoji="1" lang="zh-CN" alt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9915EBB5-46D3-8048-8652-A65C327B5223}"/>
              </a:ext>
            </a:extLst>
          </p:cNvPr>
          <p:cNvSpPr txBox="1"/>
          <p:nvPr/>
        </p:nvSpPr>
        <p:spPr>
          <a:xfrm>
            <a:off x="141881" y="5407743"/>
            <a:ext cx="10833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en" altLang="zh-CN" u="sng" dirty="0">
                <a:latin typeface="+mn-ea"/>
              </a:rPr>
              <a:t>Some tunes with higher injection efficiency </a:t>
            </a:r>
            <a:r>
              <a:rPr lang="en" altLang="zh-CN" dirty="0">
                <a:latin typeface="+mn-ea"/>
              </a:rPr>
              <a:t>were found in the resonance-free region: located far from the 2</a:t>
            </a:r>
            <a:r>
              <a:rPr lang="en" altLang="zh-CN" baseline="30000" dirty="0">
                <a:latin typeface="+mn-ea"/>
              </a:rPr>
              <a:t>nd</a:t>
            </a:r>
            <a:r>
              <a:rPr lang="en" altLang="zh-CN" dirty="0">
                <a:latin typeface="+mn-ea"/>
              </a:rPr>
              <a:t> order resonance lines, above the 4</a:t>
            </a:r>
            <a:r>
              <a:rPr lang="en" altLang="zh-CN" baseline="30000" dirty="0">
                <a:latin typeface="+mn-ea"/>
              </a:rPr>
              <a:t>th</a:t>
            </a:r>
            <a:r>
              <a:rPr lang="en" altLang="zh-CN" dirty="0">
                <a:latin typeface="+mn-ea"/>
              </a:rPr>
              <a:t> order resonance lines, and between the 5</a:t>
            </a:r>
            <a:r>
              <a:rPr lang="en" altLang="zh-CN" baseline="30000" dirty="0">
                <a:latin typeface="+mn-ea"/>
              </a:rPr>
              <a:t>th</a:t>
            </a:r>
            <a:r>
              <a:rPr lang="en" altLang="zh-CN" dirty="0">
                <a:latin typeface="+mn-ea"/>
              </a:rPr>
              <a:t> order resonance lines.</a:t>
            </a: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16A60C55-57EB-6F4F-A3A2-F9F43ED61EA5}"/>
              </a:ext>
            </a:extLst>
          </p:cNvPr>
          <p:cNvSpPr txBox="1"/>
          <p:nvPr/>
        </p:nvSpPr>
        <p:spPr>
          <a:xfrm>
            <a:off x="141880" y="5851011"/>
            <a:ext cx="79480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endParaRPr lang="en" altLang="zh-CN" dirty="0">
              <a:latin typeface="+mn-ea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" altLang="zh-CN" dirty="0"/>
              <a:t>The results are consistent with the simulation by Yasuhiro Yamamoto.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364183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形 12">
            <a:extLst>
              <a:ext uri="{FF2B5EF4-FFF2-40B4-BE49-F238E27FC236}">
                <a16:creationId xmlns:a16="http://schemas.microsoft.com/office/drawing/2014/main" id="{00524195-CE7F-104F-9876-3EDD4D44D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89154" y="1539170"/>
            <a:ext cx="6086959" cy="416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8E51D105-1A56-BA4E-A7F0-C6C5933FE5C2}"/>
                  </a:ext>
                </a:extLst>
              </p:cNvPr>
              <p:cNvSpPr txBox="1"/>
              <p:nvPr/>
            </p:nvSpPr>
            <p:spPr>
              <a:xfrm>
                <a:off x="396793" y="482562"/>
                <a:ext cx="11398413" cy="7886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dirty="0"/>
                  <a:t>Beam-beam interaction introduces tune shifts as functions of the oscillation amplitudes: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l-GR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kumimoji="1" lang="el-GR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d>
                      <m:d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</m:d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𝜉</m:t>
                    </m:r>
                    <m:f>
                      <m:f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sSup>
                          <m:sSup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sup>
                        </m:sSup>
                        <m:sSub>
                          <m:sSub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den>
                    </m:f>
                  </m:oMath>
                </a14:m>
                <a:endParaRPr kumimoji="1" lang="en-US" altLang="zh-CN" dirty="0"/>
              </a:p>
              <a:p>
                <a:r>
                  <a:rPr kumimoji="1" lang="en-US" altLang="zh-CN" dirty="0"/>
                  <a:t>     At vanishing amplitudes,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l-GR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kumimoji="1" lang="el-GR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kumimoji="1"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𝜉</m:t>
                    </m:r>
                  </m:oMath>
                </a14:m>
                <a:r>
                  <a:rPr kumimoji="1" lang="en-US" altLang="zh-CN" dirty="0"/>
                  <a:t>; for very large amplitudes,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l-GR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kumimoji="1" lang="el-GR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kumimoji="1"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8E51D105-1A56-BA4E-A7F0-C6C5933FE5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793" y="482562"/>
                <a:ext cx="11398413" cy="788614"/>
              </a:xfrm>
              <a:prstGeom prst="rect">
                <a:avLst/>
              </a:prstGeom>
              <a:blipFill>
                <a:blip r:embed="rId5"/>
                <a:stretch>
                  <a:fillRect l="-334" b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文本框 49">
            <a:extLst>
              <a:ext uri="{FF2B5EF4-FFF2-40B4-BE49-F238E27FC236}">
                <a16:creationId xmlns:a16="http://schemas.microsoft.com/office/drawing/2014/main" id="{C4F88D71-D024-3645-9D0E-8DD7C552520F}"/>
              </a:ext>
            </a:extLst>
          </p:cNvPr>
          <p:cNvSpPr txBox="1"/>
          <p:nvPr/>
        </p:nvSpPr>
        <p:spPr>
          <a:xfrm>
            <a:off x="6089154" y="5830073"/>
            <a:ext cx="57489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en-US" altLang="zh-CN" sz="1600" dirty="0"/>
              <a:t>4</a:t>
            </a:r>
            <a:r>
              <a:rPr lang="en-US" altLang="zh-CN" sz="1600" baseline="30000" dirty="0"/>
              <a:t>th</a:t>
            </a:r>
            <a:r>
              <a:rPr lang="en-US" altLang="zh-CN" sz="1600" dirty="0"/>
              <a:t> order </a:t>
            </a:r>
            <a:r>
              <a:rPr lang="en" altLang="zh-CN" sz="1600" dirty="0"/>
              <a:t>resonance and below are dangerous for injection, while 5</a:t>
            </a:r>
            <a:r>
              <a:rPr lang="en" altLang="zh-CN" sz="1600" baseline="30000" dirty="0"/>
              <a:t>th</a:t>
            </a:r>
            <a:r>
              <a:rPr lang="en" altLang="zh-CN" sz="1600" dirty="0"/>
              <a:t> order resonance lines may be weaker and have less impact on injection.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3CB4A40B-CFE8-6842-B7C7-45CA56FA9FBE}"/>
              </a:ext>
            </a:extLst>
          </p:cNvPr>
          <p:cNvGrpSpPr/>
          <p:nvPr/>
        </p:nvGrpSpPr>
        <p:grpSpPr>
          <a:xfrm>
            <a:off x="353927" y="1473243"/>
            <a:ext cx="5693214" cy="5155104"/>
            <a:chOff x="353927" y="1473243"/>
            <a:chExt cx="5693214" cy="5155104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391D9F4E-5FAC-C246-A705-1474612CDBB4}"/>
                </a:ext>
              </a:extLst>
            </p:cNvPr>
            <p:cNvGrpSpPr/>
            <p:nvPr/>
          </p:nvGrpSpPr>
          <p:grpSpPr>
            <a:xfrm>
              <a:off x="353927" y="1473243"/>
              <a:ext cx="5693214" cy="5155104"/>
              <a:chOff x="205842" y="121889"/>
              <a:chExt cx="5693214" cy="5155104"/>
            </a:xfrm>
          </p:grpSpPr>
          <p:pic>
            <p:nvPicPr>
              <p:cNvPr id="35" name="图片 34" descr="图表&#10;&#10;描述已自动生成">
                <a:extLst>
                  <a:ext uri="{FF2B5EF4-FFF2-40B4-BE49-F238E27FC236}">
                    <a16:creationId xmlns:a16="http://schemas.microsoft.com/office/drawing/2014/main" id="{E6016CF4-ED12-0F44-AFE2-B638FFC458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812" t="2166" r="2355" b="2265"/>
              <a:stretch/>
            </p:blipFill>
            <p:spPr>
              <a:xfrm>
                <a:off x="205842" y="121889"/>
                <a:ext cx="5693214" cy="5155104"/>
              </a:xfrm>
              <a:prstGeom prst="rect">
                <a:avLst/>
              </a:prstGeom>
            </p:spPr>
          </p:pic>
          <p:grpSp>
            <p:nvGrpSpPr>
              <p:cNvPr id="11" name="组合 10">
                <a:extLst>
                  <a:ext uri="{FF2B5EF4-FFF2-40B4-BE49-F238E27FC236}">
                    <a16:creationId xmlns:a16="http://schemas.microsoft.com/office/drawing/2014/main" id="{3F409591-8D4D-C14A-9856-1A7673CD1E46}"/>
                  </a:ext>
                </a:extLst>
              </p:cNvPr>
              <p:cNvGrpSpPr/>
              <p:nvPr/>
            </p:nvGrpSpPr>
            <p:grpSpPr>
              <a:xfrm>
                <a:off x="991967" y="866810"/>
                <a:ext cx="4572778" cy="3926254"/>
                <a:chOff x="991967" y="866810"/>
                <a:chExt cx="4572778" cy="3926254"/>
              </a:xfrm>
            </p:grpSpPr>
            <p:grpSp>
              <p:nvGrpSpPr>
                <p:cNvPr id="7" name="组合 6">
                  <a:extLst>
                    <a:ext uri="{FF2B5EF4-FFF2-40B4-BE49-F238E27FC236}">
                      <a16:creationId xmlns:a16="http://schemas.microsoft.com/office/drawing/2014/main" id="{CF4C83E1-9342-0743-AB7E-A7C90FD220ED}"/>
                    </a:ext>
                  </a:extLst>
                </p:cNvPr>
                <p:cNvGrpSpPr/>
                <p:nvPr/>
              </p:nvGrpSpPr>
              <p:grpSpPr>
                <a:xfrm>
                  <a:off x="991967" y="866810"/>
                  <a:ext cx="4572778" cy="3926254"/>
                  <a:chOff x="991967" y="866810"/>
                  <a:chExt cx="4572778" cy="3926254"/>
                </a:xfrm>
              </p:grpSpPr>
              <p:grpSp>
                <p:nvGrpSpPr>
                  <p:cNvPr id="4" name="组合 3">
                    <a:extLst>
                      <a:ext uri="{FF2B5EF4-FFF2-40B4-BE49-F238E27FC236}">
                        <a16:creationId xmlns:a16="http://schemas.microsoft.com/office/drawing/2014/main" id="{273BBC0E-BA3D-114F-99D9-AC593AE852C7}"/>
                      </a:ext>
                    </a:extLst>
                  </p:cNvPr>
                  <p:cNvGrpSpPr/>
                  <p:nvPr/>
                </p:nvGrpSpPr>
                <p:grpSpPr>
                  <a:xfrm>
                    <a:off x="991967" y="866810"/>
                    <a:ext cx="4572778" cy="3926254"/>
                    <a:chOff x="1074897" y="767167"/>
                    <a:chExt cx="4572778" cy="3926254"/>
                  </a:xfrm>
                </p:grpSpPr>
                <p:sp>
                  <p:nvSpPr>
                    <p:cNvPr id="38" name="文本框 37">
                      <a:extLst>
                        <a:ext uri="{FF2B5EF4-FFF2-40B4-BE49-F238E27FC236}">
                          <a16:creationId xmlns:a16="http://schemas.microsoft.com/office/drawing/2014/main" id="{0F8A9D8D-8398-974C-9E73-98140885DFE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371979" y="4174974"/>
                      <a:ext cx="210065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kumimoji="1" lang="en-US" altLang="zh-CN" sz="1000" b="1" dirty="0"/>
                        <a:t>2</a:t>
                      </a:r>
                      <a:endParaRPr kumimoji="1" lang="zh-CN" altLang="en-US" sz="1000" b="1" dirty="0"/>
                    </a:p>
                  </p:txBody>
                </p:sp>
                <p:sp>
                  <p:nvSpPr>
                    <p:cNvPr id="39" name="文本框 38">
                      <a:extLst>
                        <a:ext uri="{FF2B5EF4-FFF2-40B4-BE49-F238E27FC236}">
                          <a16:creationId xmlns:a16="http://schemas.microsoft.com/office/drawing/2014/main" id="{E28DDA84-7A98-8D4D-8D04-A42720E1681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74897" y="4010752"/>
                      <a:ext cx="210065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kumimoji="1" lang="en-US" altLang="zh-CN" sz="1000" b="1" dirty="0"/>
                        <a:t>4</a:t>
                      </a:r>
                      <a:endParaRPr kumimoji="1" lang="zh-CN" altLang="en-US" sz="1000" b="1" dirty="0"/>
                    </a:p>
                  </p:txBody>
                </p:sp>
                <p:sp>
                  <p:nvSpPr>
                    <p:cNvPr id="40" name="文本框 39">
                      <a:extLst>
                        <a:ext uri="{FF2B5EF4-FFF2-40B4-BE49-F238E27FC236}">
                          <a16:creationId xmlns:a16="http://schemas.microsoft.com/office/drawing/2014/main" id="{57C559B4-CBF5-0C40-9B1F-067593D8899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582044" y="4447200"/>
                      <a:ext cx="210065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kumimoji="1" lang="en-US" altLang="zh-CN" sz="1000" b="1" dirty="0"/>
                        <a:t>4</a:t>
                      </a:r>
                      <a:endParaRPr kumimoji="1" lang="zh-CN" altLang="en-US" sz="1000" b="1" dirty="0"/>
                    </a:p>
                  </p:txBody>
                </p:sp>
                <p:sp>
                  <p:nvSpPr>
                    <p:cNvPr id="41" name="文本框 40">
                      <a:extLst>
                        <a:ext uri="{FF2B5EF4-FFF2-40B4-BE49-F238E27FC236}">
                          <a16:creationId xmlns:a16="http://schemas.microsoft.com/office/drawing/2014/main" id="{9AB8A3EC-84E2-5545-8C34-74D58C41D4C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126403" y="1085010"/>
                      <a:ext cx="210065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kumimoji="1" lang="en-US" altLang="zh-CN" sz="1000" b="1" dirty="0"/>
                        <a:t>5</a:t>
                      </a:r>
                      <a:endParaRPr kumimoji="1" lang="zh-CN" altLang="en-US" sz="1000" b="1" dirty="0"/>
                    </a:p>
                  </p:txBody>
                </p:sp>
                <p:sp>
                  <p:nvSpPr>
                    <p:cNvPr id="42" name="文本框 41">
                      <a:extLst>
                        <a:ext uri="{FF2B5EF4-FFF2-40B4-BE49-F238E27FC236}">
                          <a16:creationId xmlns:a16="http://schemas.microsoft.com/office/drawing/2014/main" id="{656FA110-44F3-7E4D-B3F2-DB804FAD865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948661" y="1117802"/>
                      <a:ext cx="210065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kumimoji="1" lang="en-US" altLang="zh-CN" sz="1000" b="1" dirty="0"/>
                        <a:t>5</a:t>
                      </a:r>
                      <a:endParaRPr kumimoji="1" lang="zh-CN" altLang="en-US" sz="1000" b="1" dirty="0"/>
                    </a:p>
                  </p:txBody>
                </p:sp>
                <p:sp>
                  <p:nvSpPr>
                    <p:cNvPr id="43" name="文本框 42">
                      <a:extLst>
                        <a:ext uri="{FF2B5EF4-FFF2-40B4-BE49-F238E27FC236}">
                          <a16:creationId xmlns:a16="http://schemas.microsoft.com/office/drawing/2014/main" id="{42990814-045F-914A-BF65-9CCE42E72A0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509683" y="1893771"/>
                      <a:ext cx="210065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kumimoji="1" lang="en-US" altLang="zh-CN" sz="1000" b="1" dirty="0"/>
                        <a:t>5</a:t>
                      </a:r>
                      <a:endParaRPr kumimoji="1" lang="zh-CN" altLang="en-US" sz="1000" b="1" dirty="0"/>
                    </a:p>
                  </p:txBody>
                </p:sp>
                <p:sp>
                  <p:nvSpPr>
                    <p:cNvPr id="44" name="文本框 43">
                      <a:extLst>
                        <a:ext uri="{FF2B5EF4-FFF2-40B4-BE49-F238E27FC236}">
                          <a16:creationId xmlns:a16="http://schemas.microsoft.com/office/drawing/2014/main" id="{88E51FBC-CFE9-2D4D-8000-0727A743EC6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514638" y="1699868"/>
                      <a:ext cx="210065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kumimoji="1" lang="en-US" altLang="zh-CN" sz="1000" b="1" dirty="0"/>
                        <a:t>5</a:t>
                      </a:r>
                      <a:endParaRPr kumimoji="1" lang="zh-CN" altLang="en-US" sz="1000" b="1" dirty="0"/>
                    </a:p>
                  </p:txBody>
                </p:sp>
                <p:sp>
                  <p:nvSpPr>
                    <p:cNvPr id="45" name="文本框 44">
                      <a:extLst>
                        <a:ext uri="{FF2B5EF4-FFF2-40B4-BE49-F238E27FC236}">
                          <a16:creationId xmlns:a16="http://schemas.microsoft.com/office/drawing/2014/main" id="{202C0EFB-356E-8342-A86D-7264A8B6F15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503282" y="1485178"/>
                      <a:ext cx="210065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kumimoji="1" lang="en-US" altLang="zh-CN" sz="1000" b="1" dirty="0"/>
                        <a:t>5</a:t>
                      </a:r>
                      <a:endParaRPr kumimoji="1" lang="zh-CN" altLang="en-US" sz="1000" b="1" dirty="0"/>
                    </a:p>
                  </p:txBody>
                </p:sp>
                <p:sp>
                  <p:nvSpPr>
                    <p:cNvPr id="46" name="文本框 45">
                      <a:extLst>
                        <a:ext uri="{FF2B5EF4-FFF2-40B4-BE49-F238E27FC236}">
                          <a16:creationId xmlns:a16="http://schemas.microsoft.com/office/drawing/2014/main" id="{E9073F00-207F-5E43-9513-E0C8C2F05AC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671518" y="1240912"/>
                      <a:ext cx="210065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kumimoji="1" lang="en-US" altLang="zh-CN" sz="1000" b="1" dirty="0"/>
                        <a:t>5</a:t>
                      </a:r>
                      <a:endParaRPr kumimoji="1" lang="zh-CN" altLang="en-US" sz="1000" b="1" dirty="0"/>
                    </a:p>
                  </p:txBody>
                </p:sp>
                <p:sp>
                  <p:nvSpPr>
                    <p:cNvPr id="47" name="文本框 46">
                      <a:extLst>
                        <a:ext uri="{FF2B5EF4-FFF2-40B4-BE49-F238E27FC236}">
                          <a16:creationId xmlns:a16="http://schemas.microsoft.com/office/drawing/2014/main" id="{EDD27234-9FA6-714E-8055-0699437DCB5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437610" y="2989086"/>
                      <a:ext cx="210065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kumimoji="1" lang="en-US" altLang="zh-CN" sz="1000" b="1" dirty="0"/>
                        <a:t>5</a:t>
                      </a:r>
                      <a:endParaRPr kumimoji="1" lang="zh-CN" altLang="en-US" sz="1000" b="1" dirty="0"/>
                    </a:p>
                  </p:txBody>
                </p:sp>
                <p:sp>
                  <p:nvSpPr>
                    <p:cNvPr id="48" name="文本框 47">
                      <a:extLst>
                        <a:ext uri="{FF2B5EF4-FFF2-40B4-BE49-F238E27FC236}">
                          <a16:creationId xmlns:a16="http://schemas.microsoft.com/office/drawing/2014/main" id="{A5D791D1-9C71-0B44-AFDB-B64F1426556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702563" y="767167"/>
                      <a:ext cx="210065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kumimoji="1" lang="en-US" altLang="zh-CN" sz="1000" b="1" dirty="0"/>
                        <a:t>5</a:t>
                      </a:r>
                      <a:endParaRPr kumimoji="1" lang="zh-CN" altLang="en-US" sz="1000" b="1" dirty="0"/>
                    </a:p>
                  </p:txBody>
                </p:sp>
              </p:grpSp>
              <p:sp>
                <p:nvSpPr>
                  <p:cNvPr id="6" name="文本框 5">
                    <a:extLst>
                      <a:ext uri="{FF2B5EF4-FFF2-40B4-BE49-F238E27FC236}">
                        <a16:creationId xmlns:a16="http://schemas.microsoft.com/office/drawing/2014/main" id="{71E58748-1772-4448-B96C-5A01D365B18F}"/>
                      </a:ext>
                    </a:extLst>
                  </p:cNvPr>
                  <p:cNvSpPr txBox="1"/>
                  <p:nvPr/>
                </p:nvSpPr>
                <p:spPr>
                  <a:xfrm>
                    <a:off x="3536741" y="2664988"/>
                    <a:ext cx="550944" cy="2616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kumimoji="1" lang="en-US" altLang="zh-CN" sz="11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" pitchFamily="2" charset="0"/>
                      </a:rPr>
                      <a:t>B1</a:t>
                    </a:r>
                    <a:endParaRPr kumimoji="1" lang="zh-CN" altLang="en-US" sz="1100" dirty="0">
                      <a:solidFill>
                        <a:schemeClr val="accent1">
                          <a:lumMod val="75000"/>
                        </a:schemeClr>
                      </a:solidFill>
                      <a:latin typeface="Times" pitchFamily="2" charset="0"/>
                    </a:endParaRPr>
                  </a:p>
                </p:txBody>
              </p:sp>
              <p:sp>
                <p:nvSpPr>
                  <p:cNvPr id="59" name="文本框 58">
                    <a:extLst>
                      <a:ext uri="{FF2B5EF4-FFF2-40B4-BE49-F238E27FC236}">
                        <a16:creationId xmlns:a16="http://schemas.microsoft.com/office/drawing/2014/main" id="{61B9CB4E-8A64-7C45-8D95-A5AE69041D92}"/>
                      </a:ext>
                    </a:extLst>
                  </p:cNvPr>
                  <p:cNvSpPr txBox="1"/>
                  <p:nvPr/>
                </p:nvSpPr>
                <p:spPr>
                  <a:xfrm>
                    <a:off x="3536741" y="2370476"/>
                    <a:ext cx="550944" cy="2616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kumimoji="1" lang="en-US" altLang="zh-CN" sz="11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" pitchFamily="2" charset="0"/>
                      </a:rPr>
                      <a:t>B2</a:t>
                    </a:r>
                    <a:endParaRPr kumimoji="1" lang="zh-CN" altLang="en-US" sz="1100" dirty="0">
                      <a:solidFill>
                        <a:schemeClr val="accent1">
                          <a:lumMod val="75000"/>
                        </a:schemeClr>
                      </a:solidFill>
                      <a:latin typeface="Times" pitchFamily="2" charset="0"/>
                    </a:endParaRPr>
                  </a:p>
                </p:txBody>
              </p:sp>
              <p:sp>
                <p:nvSpPr>
                  <p:cNvPr id="60" name="文本框 59">
                    <a:extLst>
                      <a:ext uri="{FF2B5EF4-FFF2-40B4-BE49-F238E27FC236}">
                        <a16:creationId xmlns:a16="http://schemas.microsoft.com/office/drawing/2014/main" id="{9F2C9868-58CE-1A4A-9595-9C34348ADB1C}"/>
                      </a:ext>
                    </a:extLst>
                  </p:cNvPr>
                  <p:cNvSpPr txBox="1"/>
                  <p:nvPr/>
                </p:nvSpPr>
                <p:spPr>
                  <a:xfrm>
                    <a:off x="2938463" y="3204025"/>
                    <a:ext cx="550944" cy="2616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kumimoji="1" lang="en-US" altLang="zh-CN" sz="11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" pitchFamily="2" charset="0"/>
                      </a:rPr>
                      <a:t>B4</a:t>
                    </a:r>
                    <a:endParaRPr kumimoji="1" lang="zh-CN" altLang="en-US" sz="1100" dirty="0">
                      <a:solidFill>
                        <a:schemeClr val="accent1">
                          <a:lumMod val="75000"/>
                        </a:schemeClr>
                      </a:solidFill>
                      <a:latin typeface="Times" pitchFamily="2" charset="0"/>
                    </a:endParaRPr>
                  </a:p>
                </p:txBody>
              </p:sp>
              <p:sp>
                <p:nvSpPr>
                  <p:cNvPr id="61" name="文本框 60">
                    <a:extLst>
                      <a:ext uri="{FF2B5EF4-FFF2-40B4-BE49-F238E27FC236}">
                        <a16:creationId xmlns:a16="http://schemas.microsoft.com/office/drawing/2014/main" id="{115C28FC-10D1-2743-A0DB-A971992029DD}"/>
                      </a:ext>
                    </a:extLst>
                  </p:cNvPr>
                  <p:cNvSpPr txBox="1"/>
                  <p:nvPr/>
                </p:nvSpPr>
                <p:spPr>
                  <a:xfrm>
                    <a:off x="2554226" y="2898254"/>
                    <a:ext cx="550944" cy="2616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kumimoji="1" lang="en-US" altLang="zh-CN" sz="11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" pitchFamily="2" charset="0"/>
                      </a:rPr>
                      <a:t>B3</a:t>
                    </a:r>
                    <a:endParaRPr kumimoji="1" lang="zh-CN" altLang="en-US" sz="1100" dirty="0">
                      <a:solidFill>
                        <a:schemeClr val="accent1">
                          <a:lumMod val="75000"/>
                        </a:schemeClr>
                      </a:solidFill>
                      <a:latin typeface="Times" pitchFamily="2" charset="0"/>
                    </a:endParaRPr>
                  </a:p>
                </p:txBody>
              </p:sp>
              <p:sp>
                <p:nvSpPr>
                  <p:cNvPr id="62" name="文本框 61">
                    <a:extLst>
                      <a:ext uri="{FF2B5EF4-FFF2-40B4-BE49-F238E27FC236}">
                        <a16:creationId xmlns:a16="http://schemas.microsoft.com/office/drawing/2014/main" id="{696A922F-33CD-744A-A642-BE23FB56C299}"/>
                      </a:ext>
                    </a:extLst>
                  </p:cNvPr>
                  <p:cNvSpPr txBox="1"/>
                  <p:nvPr/>
                </p:nvSpPr>
                <p:spPr>
                  <a:xfrm>
                    <a:off x="1566064" y="3777677"/>
                    <a:ext cx="550944" cy="2616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kumimoji="1" lang="en-US" altLang="zh-CN" sz="11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" pitchFamily="2" charset="0"/>
                      </a:rPr>
                      <a:t>B5</a:t>
                    </a:r>
                    <a:endParaRPr kumimoji="1" lang="zh-CN" altLang="en-US" sz="1100" dirty="0">
                      <a:solidFill>
                        <a:schemeClr val="accent1">
                          <a:lumMod val="75000"/>
                        </a:schemeClr>
                      </a:solidFill>
                      <a:latin typeface="Times" pitchFamily="2" charset="0"/>
                    </a:endParaRPr>
                  </a:p>
                </p:txBody>
              </p:sp>
            </p:grpSp>
            <p:sp>
              <p:nvSpPr>
                <p:cNvPr id="63" name="文本框 62">
                  <a:extLst>
                    <a:ext uri="{FF2B5EF4-FFF2-40B4-BE49-F238E27FC236}">
                      <a16:creationId xmlns:a16="http://schemas.microsoft.com/office/drawing/2014/main" id="{54315219-7293-3849-A891-8894B1A1889C}"/>
                    </a:ext>
                  </a:extLst>
                </p:cNvPr>
                <p:cNvSpPr txBox="1"/>
                <p:nvPr/>
              </p:nvSpPr>
              <p:spPr>
                <a:xfrm>
                  <a:off x="2933350" y="2078438"/>
                  <a:ext cx="550944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100" dirty="0">
                      <a:solidFill>
                        <a:schemeClr val="accent4">
                          <a:lumMod val="75000"/>
                        </a:schemeClr>
                      </a:solidFill>
                      <a:latin typeface="Times" pitchFamily="2" charset="0"/>
                    </a:rPr>
                    <a:t>Y1</a:t>
                  </a:r>
                  <a:endParaRPr kumimoji="1" lang="zh-CN" altLang="en-US" sz="1100" dirty="0">
                    <a:solidFill>
                      <a:schemeClr val="accent4">
                        <a:lumMod val="75000"/>
                      </a:schemeClr>
                    </a:solidFill>
                    <a:latin typeface="Times" pitchFamily="2" charset="0"/>
                  </a:endParaRPr>
                </a:p>
              </p:txBody>
            </p:sp>
            <p:sp>
              <p:nvSpPr>
                <p:cNvPr id="64" name="文本框 63">
                  <a:extLst>
                    <a:ext uri="{FF2B5EF4-FFF2-40B4-BE49-F238E27FC236}">
                      <a16:creationId xmlns:a16="http://schemas.microsoft.com/office/drawing/2014/main" id="{5CB6EA0B-4E2F-DC4C-BC0E-22A76A68D9D9}"/>
                    </a:ext>
                  </a:extLst>
                </p:cNvPr>
                <p:cNvSpPr txBox="1"/>
                <p:nvPr/>
              </p:nvSpPr>
              <p:spPr>
                <a:xfrm>
                  <a:off x="1604146" y="3204025"/>
                  <a:ext cx="550944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100" dirty="0">
                      <a:solidFill>
                        <a:schemeClr val="accent6"/>
                      </a:solidFill>
                      <a:latin typeface="Times" pitchFamily="2" charset="0"/>
                    </a:rPr>
                    <a:t>G1</a:t>
                  </a:r>
                  <a:endParaRPr kumimoji="1" lang="zh-CN" altLang="en-US" sz="1100" dirty="0">
                    <a:solidFill>
                      <a:schemeClr val="accent6"/>
                    </a:solidFill>
                    <a:latin typeface="Times" pitchFamily="2" charset="0"/>
                  </a:endParaRPr>
                </a:p>
              </p:txBody>
            </p:sp>
            <p:sp>
              <p:nvSpPr>
                <p:cNvPr id="65" name="文本框 64">
                  <a:extLst>
                    <a:ext uri="{FF2B5EF4-FFF2-40B4-BE49-F238E27FC236}">
                      <a16:creationId xmlns:a16="http://schemas.microsoft.com/office/drawing/2014/main" id="{D5BB77D9-D887-F342-A851-E52549A074C5}"/>
                    </a:ext>
                  </a:extLst>
                </p:cNvPr>
                <p:cNvSpPr txBox="1"/>
                <p:nvPr/>
              </p:nvSpPr>
              <p:spPr>
                <a:xfrm>
                  <a:off x="2278754" y="1514696"/>
                  <a:ext cx="550944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100" dirty="0">
                      <a:solidFill>
                        <a:schemeClr val="accent6"/>
                      </a:solidFill>
                      <a:latin typeface="Times" pitchFamily="2" charset="0"/>
                    </a:rPr>
                    <a:t>G2</a:t>
                  </a:r>
                  <a:endParaRPr kumimoji="1" lang="zh-CN" altLang="en-US" sz="1100" dirty="0">
                    <a:solidFill>
                      <a:schemeClr val="accent6"/>
                    </a:solidFill>
                    <a:latin typeface="Times" pitchFamily="2" charset="0"/>
                  </a:endParaRPr>
                </a:p>
              </p:txBody>
            </p:sp>
            <p:sp>
              <p:nvSpPr>
                <p:cNvPr id="66" name="文本框 65">
                  <a:extLst>
                    <a:ext uri="{FF2B5EF4-FFF2-40B4-BE49-F238E27FC236}">
                      <a16:creationId xmlns:a16="http://schemas.microsoft.com/office/drawing/2014/main" id="{A255D7E9-1555-3D4A-BE1C-64FD37664FC1}"/>
                    </a:ext>
                  </a:extLst>
                </p:cNvPr>
                <p:cNvSpPr txBox="1"/>
                <p:nvPr/>
              </p:nvSpPr>
              <p:spPr>
                <a:xfrm>
                  <a:off x="2282942" y="2104174"/>
                  <a:ext cx="550944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100" dirty="0">
                      <a:solidFill>
                        <a:schemeClr val="accent4">
                          <a:lumMod val="75000"/>
                        </a:schemeClr>
                      </a:solidFill>
                      <a:latin typeface="Times" pitchFamily="2" charset="0"/>
                    </a:rPr>
                    <a:t>Y2</a:t>
                  </a:r>
                  <a:endParaRPr kumimoji="1" lang="zh-CN" altLang="en-US" sz="1100" dirty="0">
                    <a:solidFill>
                      <a:schemeClr val="accent4">
                        <a:lumMod val="75000"/>
                      </a:schemeClr>
                    </a:solidFill>
                    <a:latin typeface="Times" pitchFamily="2" charset="0"/>
                  </a:endParaRPr>
                </a:p>
              </p:txBody>
            </p:sp>
            <p:sp>
              <p:nvSpPr>
                <p:cNvPr id="67" name="文本框 66">
                  <a:extLst>
                    <a:ext uri="{FF2B5EF4-FFF2-40B4-BE49-F238E27FC236}">
                      <a16:creationId xmlns:a16="http://schemas.microsoft.com/office/drawing/2014/main" id="{730CC8D2-0D77-F54C-ACF4-670428D43210}"/>
                    </a:ext>
                  </a:extLst>
                </p:cNvPr>
                <p:cNvSpPr txBox="1"/>
                <p:nvPr/>
              </p:nvSpPr>
              <p:spPr>
                <a:xfrm>
                  <a:off x="1537300" y="1813171"/>
                  <a:ext cx="444146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100" dirty="0">
                      <a:solidFill>
                        <a:schemeClr val="accent4">
                          <a:lumMod val="75000"/>
                        </a:schemeClr>
                      </a:solidFill>
                      <a:latin typeface="Times" pitchFamily="2" charset="0"/>
                    </a:rPr>
                    <a:t>Y3</a:t>
                  </a:r>
                  <a:endParaRPr kumimoji="1" lang="zh-CN" altLang="en-US" sz="1100" dirty="0">
                    <a:solidFill>
                      <a:schemeClr val="accent4">
                        <a:lumMod val="75000"/>
                      </a:schemeClr>
                    </a:solidFill>
                    <a:latin typeface="Times" pitchFamily="2" charset="0"/>
                  </a:endParaRPr>
                </a:p>
              </p:txBody>
            </p:sp>
            <p:sp>
              <p:nvSpPr>
                <p:cNvPr id="68" name="文本框 67">
                  <a:extLst>
                    <a:ext uri="{FF2B5EF4-FFF2-40B4-BE49-F238E27FC236}">
                      <a16:creationId xmlns:a16="http://schemas.microsoft.com/office/drawing/2014/main" id="{B8F24C83-AD89-364C-AFD6-5C68C795ACAE}"/>
                    </a:ext>
                  </a:extLst>
                </p:cNvPr>
                <p:cNvSpPr txBox="1"/>
                <p:nvPr/>
              </p:nvSpPr>
              <p:spPr>
                <a:xfrm>
                  <a:off x="4166954" y="2632086"/>
                  <a:ext cx="550944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100" dirty="0">
                      <a:solidFill>
                        <a:schemeClr val="accent4">
                          <a:lumMod val="75000"/>
                        </a:schemeClr>
                      </a:solidFill>
                      <a:latin typeface="Times" pitchFamily="2" charset="0"/>
                    </a:rPr>
                    <a:t>Y4</a:t>
                  </a:r>
                  <a:endParaRPr kumimoji="1" lang="zh-CN" altLang="en-US" sz="1100" dirty="0">
                    <a:solidFill>
                      <a:schemeClr val="accent4">
                        <a:lumMod val="75000"/>
                      </a:schemeClr>
                    </a:solidFill>
                    <a:latin typeface="Times" pitchFamily="2" charset="0"/>
                  </a:endParaRPr>
                </a:p>
              </p:txBody>
            </p:sp>
          </p:grpSp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A935424A-CF16-DB4B-AFD4-3745E147C8C0}"/>
                  </a:ext>
                </a:extLst>
              </p:cNvPr>
              <p:cNvSpPr txBox="1"/>
              <p:nvPr/>
            </p:nvSpPr>
            <p:spPr>
              <a:xfrm>
                <a:off x="1920103" y="2723457"/>
                <a:ext cx="55094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100" b="1" dirty="0">
                    <a:solidFill>
                      <a:srgbClr val="FF0000"/>
                    </a:solidFill>
                    <a:latin typeface="Times" pitchFamily="2" charset="0"/>
                  </a:rPr>
                  <a:t>O</a:t>
                </a:r>
                <a:endParaRPr kumimoji="1" lang="zh-CN" altLang="en-US" sz="1100" b="1" dirty="0">
                  <a:solidFill>
                    <a:srgbClr val="FF0000"/>
                  </a:solidFill>
                  <a:latin typeface="Times" pitchFamily="2" charset="0"/>
                </a:endParaRPr>
              </a:p>
            </p:txBody>
          </p:sp>
        </p:grp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11BE1DEF-3A7E-CE48-A606-90C51F95383C}"/>
                </a:ext>
              </a:extLst>
            </p:cNvPr>
            <p:cNvSpPr txBox="1"/>
            <p:nvPr/>
          </p:nvSpPr>
          <p:spPr>
            <a:xfrm>
              <a:off x="1437134" y="3987249"/>
              <a:ext cx="2358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200" dirty="0">
                  <a:solidFill>
                    <a:srgbClr val="E300DC"/>
                  </a:solidFill>
                  <a:latin typeface="Times" pitchFamily="2" charset="0"/>
                </a:rPr>
                <a:t>J</a:t>
              </a:r>
              <a:endParaRPr kumimoji="1" lang="zh-CN" altLang="en-US" sz="1200" dirty="0">
                <a:solidFill>
                  <a:srgbClr val="E300DC"/>
                </a:solidFill>
                <a:latin typeface="Times" pitchFamily="2" charset="0"/>
              </a:endParaRP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F2233EA1-0E17-FF41-8CC4-F6B32A5C90DE}"/>
                </a:ext>
              </a:extLst>
            </p:cNvPr>
            <p:cNvSpPr txBox="1"/>
            <p:nvPr/>
          </p:nvSpPr>
          <p:spPr>
            <a:xfrm>
              <a:off x="1424243" y="3717138"/>
              <a:ext cx="2358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200" dirty="0">
                  <a:solidFill>
                    <a:srgbClr val="E300DC"/>
                  </a:solidFill>
                  <a:latin typeface="Times" pitchFamily="2" charset="0"/>
                </a:rPr>
                <a:t>K</a:t>
              </a:r>
              <a:endParaRPr kumimoji="1" lang="zh-CN" altLang="en-US" sz="1200" dirty="0">
                <a:solidFill>
                  <a:srgbClr val="E300DC"/>
                </a:solidFill>
                <a:latin typeface="Times" pitchFamily="2" charset="0"/>
              </a:endParaRPr>
            </a:p>
          </p:txBody>
        </p:sp>
        <p:sp>
          <p:nvSpPr>
            <p:cNvPr id="69" name="文本框 68">
              <a:extLst>
                <a:ext uri="{FF2B5EF4-FFF2-40B4-BE49-F238E27FC236}">
                  <a16:creationId xmlns:a16="http://schemas.microsoft.com/office/drawing/2014/main" id="{F9DB0CD1-A167-EA4D-B9A1-E9329E2F54EB}"/>
                </a:ext>
              </a:extLst>
            </p:cNvPr>
            <p:cNvSpPr txBox="1"/>
            <p:nvPr/>
          </p:nvSpPr>
          <p:spPr>
            <a:xfrm>
              <a:off x="3710892" y="5146586"/>
              <a:ext cx="2358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200" dirty="0">
                  <a:solidFill>
                    <a:srgbClr val="E300DC"/>
                  </a:solidFill>
                  <a:latin typeface="Times" pitchFamily="2" charset="0"/>
                </a:rPr>
                <a:t>A</a:t>
              </a:r>
              <a:endParaRPr kumimoji="1" lang="zh-CN" altLang="en-US" sz="1200" dirty="0">
                <a:solidFill>
                  <a:srgbClr val="E300DC"/>
                </a:solidFill>
                <a:latin typeface="Times" pitchFamily="2" charset="0"/>
              </a:endParaRPr>
            </a:p>
          </p:txBody>
        </p:sp>
        <p:sp>
          <p:nvSpPr>
            <p:cNvPr id="70" name="文本框 69">
              <a:extLst>
                <a:ext uri="{FF2B5EF4-FFF2-40B4-BE49-F238E27FC236}">
                  <a16:creationId xmlns:a16="http://schemas.microsoft.com/office/drawing/2014/main" id="{723A1593-206A-E245-8D36-FEC5E18B5C84}"/>
                </a:ext>
              </a:extLst>
            </p:cNvPr>
            <p:cNvSpPr txBox="1"/>
            <p:nvPr/>
          </p:nvSpPr>
          <p:spPr>
            <a:xfrm>
              <a:off x="3720454" y="4841465"/>
              <a:ext cx="2358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200" dirty="0">
                  <a:solidFill>
                    <a:srgbClr val="E300DC"/>
                  </a:solidFill>
                  <a:latin typeface="Times" pitchFamily="2" charset="0"/>
                </a:rPr>
                <a:t>B</a:t>
              </a:r>
              <a:endParaRPr kumimoji="1" lang="zh-CN" altLang="en-US" sz="1200" dirty="0">
                <a:solidFill>
                  <a:srgbClr val="E300DC"/>
                </a:solidFill>
                <a:latin typeface="Times" pitchFamily="2" charset="0"/>
              </a:endParaRPr>
            </a:p>
          </p:txBody>
        </p:sp>
        <p:sp>
          <p:nvSpPr>
            <p:cNvPr id="71" name="文本框 70">
              <a:extLst>
                <a:ext uri="{FF2B5EF4-FFF2-40B4-BE49-F238E27FC236}">
                  <a16:creationId xmlns:a16="http://schemas.microsoft.com/office/drawing/2014/main" id="{2E8D9DD3-CC14-EF45-83CD-FCD4F3652818}"/>
                </a:ext>
              </a:extLst>
            </p:cNvPr>
            <p:cNvSpPr txBox="1"/>
            <p:nvPr/>
          </p:nvSpPr>
          <p:spPr>
            <a:xfrm>
              <a:off x="5066581" y="4303875"/>
              <a:ext cx="2358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200" dirty="0">
                  <a:solidFill>
                    <a:srgbClr val="E300DC"/>
                  </a:solidFill>
                  <a:latin typeface="Times" pitchFamily="2" charset="0"/>
                </a:rPr>
                <a:t>D</a:t>
              </a:r>
              <a:endParaRPr kumimoji="1" lang="zh-CN" altLang="en-US" sz="1200" dirty="0">
                <a:solidFill>
                  <a:srgbClr val="E300DC"/>
                </a:solidFill>
                <a:latin typeface="Times" pitchFamily="2" charset="0"/>
              </a:endParaRPr>
            </a:p>
          </p:txBody>
        </p:sp>
        <p:sp>
          <p:nvSpPr>
            <p:cNvPr id="72" name="文本框 71">
              <a:extLst>
                <a:ext uri="{FF2B5EF4-FFF2-40B4-BE49-F238E27FC236}">
                  <a16:creationId xmlns:a16="http://schemas.microsoft.com/office/drawing/2014/main" id="{B05FDE89-94C6-BD49-9ED3-26A1FD263896}"/>
                </a:ext>
              </a:extLst>
            </p:cNvPr>
            <p:cNvSpPr txBox="1"/>
            <p:nvPr/>
          </p:nvSpPr>
          <p:spPr>
            <a:xfrm>
              <a:off x="4090184" y="4621938"/>
              <a:ext cx="2358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200" dirty="0">
                  <a:solidFill>
                    <a:srgbClr val="E300DC"/>
                  </a:solidFill>
                  <a:latin typeface="Times" pitchFamily="2" charset="0"/>
                </a:rPr>
                <a:t>E</a:t>
              </a:r>
              <a:endParaRPr kumimoji="1" lang="zh-CN" altLang="en-US" sz="1200" dirty="0">
                <a:solidFill>
                  <a:srgbClr val="E300DC"/>
                </a:solidFill>
                <a:latin typeface="Times" pitchFamily="2" charset="0"/>
              </a:endParaRPr>
            </a:p>
          </p:txBody>
        </p:sp>
        <p:sp>
          <p:nvSpPr>
            <p:cNvPr id="73" name="文本框 72">
              <a:extLst>
                <a:ext uri="{FF2B5EF4-FFF2-40B4-BE49-F238E27FC236}">
                  <a16:creationId xmlns:a16="http://schemas.microsoft.com/office/drawing/2014/main" id="{B2854070-1AE5-E541-84B1-1CA9570F5F5D}"/>
                </a:ext>
              </a:extLst>
            </p:cNvPr>
            <p:cNvSpPr txBox="1"/>
            <p:nvPr/>
          </p:nvSpPr>
          <p:spPr>
            <a:xfrm>
              <a:off x="4448462" y="4556061"/>
              <a:ext cx="2358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200" dirty="0">
                  <a:solidFill>
                    <a:srgbClr val="E300DC"/>
                  </a:solidFill>
                  <a:latin typeface="Times" pitchFamily="2" charset="0"/>
                </a:rPr>
                <a:t>F</a:t>
              </a:r>
              <a:endParaRPr kumimoji="1" lang="zh-CN" altLang="en-US" sz="1200" dirty="0">
                <a:solidFill>
                  <a:srgbClr val="E300DC"/>
                </a:solidFill>
                <a:latin typeface="Times" pitchFamily="2" charset="0"/>
              </a:endParaRPr>
            </a:p>
          </p:txBody>
        </p:sp>
        <p:sp>
          <p:nvSpPr>
            <p:cNvPr id="74" name="文本框 73">
              <a:extLst>
                <a:ext uri="{FF2B5EF4-FFF2-40B4-BE49-F238E27FC236}">
                  <a16:creationId xmlns:a16="http://schemas.microsoft.com/office/drawing/2014/main" id="{5C53E5E7-EDCF-014E-951E-BB013D80D4D7}"/>
                </a:ext>
              </a:extLst>
            </p:cNvPr>
            <p:cNvSpPr txBox="1"/>
            <p:nvPr/>
          </p:nvSpPr>
          <p:spPr>
            <a:xfrm>
              <a:off x="5066581" y="4589607"/>
              <a:ext cx="2358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200" dirty="0">
                  <a:solidFill>
                    <a:srgbClr val="E300DC"/>
                  </a:solidFill>
                  <a:latin typeface="Times" pitchFamily="2" charset="0"/>
                </a:rPr>
                <a:t>G</a:t>
              </a:r>
              <a:endParaRPr kumimoji="1" lang="zh-CN" altLang="en-US" sz="1200" dirty="0">
                <a:solidFill>
                  <a:srgbClr val="E300DC"/>
                </a:solidFill>
                <a:latin typeface="Times" pitchFamily="2" charset="0"/>
              </a:endParaRPr>
            </a:p>
          </p:txBody>
        </p:sp>
        <p:sp>
          <p:nvSpPr>
            <p:cNvPr id="75" name="文本框 74">
              <a:extLst>
                <a:ext uri="{FF2B5EF4-FFF2-40B4-BE49-F238E27FC236}">
                  <a16:creationId xmlns:a16="http://schemas.microsoft.com/office/drawing/2014/main" id="{7E4C5DDB-FB94-6242-B603-A2C92579E744}"/>
                </a:ext>
              </a:extLst>
            </p:cNvPr>
            <p:cNvSpPr txBox="1"/>
            <p:nvPr/>
          </p:nvSpPr>
          <p:spPr>
            <a:xfrm>
              <a:off x="4090907" y="4874124"/>
              <a:ext cx="2358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200" dirty="0">
                  <a:solidFill>
                    <a:srgbClr val="E300DC"/>
                  </a:solidFill>
                  <a:latin typeface="Times" pitchFamily="2" charset="0"/>
                </a:rPr>
                <a:t>H</a:t>
              </a:r>
              <a:endParaRPr kumimoji="1" lang="zh-CN" altLang="en-US" sz="1200" dirty="0">
                <a:solidFill>
                  <a:srgbClr val="E300DC"/>
                </a:solidFill>
                <a:latin typeface="Times" pitchFamily="2" charset="0"/>
              </a:endParaRPr>
            </a:p>
          </p:txBody>
        </p:sp>
        <p:sp>
          <p:nvSpPr>
            <p:cNvPr id="76" name="文本框 75">
              <a:extLst>
                <a:ext uri="{FF2B5EF4-FFF2-40B4-BE49-F238E27FC236}">
                  <a16:creationId xmlns:a16="http://schemas.microsoft.com/office/drawing/2014/main" id="{4FE6B9DF-F611-F244-B24E-E503DBBFD1C0}"/>
                </a:ext>
              </a:extLst>
            </p:cNvPr>
            <p:cNvSpPr txBox="1"/>
            <p:nvPr/>
          </p:nvSpPr>
          <p:spPr>
            <a:xfrm>
              <a:off x="4437494" y="4849931"/>
              <a:ext cx="2358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200" dirty="0">
                  <a:solidFill>
                    <a:srgbClr val="E300DC"/>
                  </a:solidFill>
                  <a:latin typeface="Times" pitchFamily="2" charset="0"/>
                </a:rPr>
                <a:t>I</a:t>
              </a:r>
              <a:endParaRPr kumimoji="1" lang="zh-CN" altLang="en-US" sz="1200" dirty="0">
                <a:solidFill>
                  <a:srgbClr val="E300DC"/>
                </a:solidFill>
                <a:latin typeface="Times" pitchFamily="2" charset="0"/>
              </a:endParaRPr>
            </a:p>
          </p:txBody>
        </p:sp>
        <p:sp>
          <p:nvSpPr>
            <p:cNvPr id="77" name="文本框 76">
              <a:extLst>
                <a:ext uri="{FF2B5EF4-FFF2-40B4-BE49-F238E27FC236}">
                  <a16:creationId xmlns:a16="http://schemas.microsoft.com/office/drawing/2014/main" id="{2F8BF9C0-DEFC-9047-81CF-615E6B0D7481}"/>
                </a:ext>
              </a:extLst>
            </p:cNvPr>
            <p:cNvSpPr txBox="1"/>
            <p:nvPr/>
          </p:nvSpPr>
          <p:spPr>
            <a:xfrm>
              <a:off x="5055613" y="4841464"/>
              <a:ext cx="2358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200" dirty="0">
                  <a:solidFill>
                    <a:srgbClr val="E300DC"/>
                  </a:solidFill>
                  <a:latin typeface="Times" pitchFamily="2" charset="0"/>
                </a:rPr>
                <a:t>C</a:t>
              </a:r>
              <a:endParaRPr kumimoji="1" lang="zh-CN" altLang="en-US" sz="1200" dirty="0">
                <a:solidFill>
                  <a:srgbClr val="E300DC"/>
                </a:solidFill>
                <a:latin typeface="Times" pitchFamily="2" charset="0"/>
              </a:endParaRPr>
            </a:p>
          </p:txBody>
        </p:sp>
      </p:grpSp>
      <p:sp>
        <p:nvSpPr>
          <p:cNvPr id="54" name="文本框 53">
            <a:extLst>
              <a:ext uri="{FF2B5EF4-FFF2-40B4-BE49-F238E27FC236}">
                <a16:creationId xmlns:a16="http://schemas.microsoft.com/office/drawing/2014/main" id="{2EC6C554-8F01-5541-89FD-325128727F60}"/>
              </a:ext>
            </a:extLst>
          </p:cNvPr>
          <p:cNvSpPr txBox="1"/>
          <p:nvPr/>
        </p:nvSpPr>
        <p:spPr>
          <a:xfrm>
            <a:off x="193265" y="82654"/>
            <a:ext cx="5902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p"/>
            </a:pPr>
            <a:r>
              <a:rPr kumimoji="1" lang="en-US" altLang="zh-CN" sz="2400" b="1" dirty="0">
                <a:solidFill>
                  <a:schemeClr val="accent1">
                    <a:lumMod val="75000"/>
                  </a:schemeClr>
                </a:solidFill>
              </a:rPr>
              <a:t>Tune Scan Study of Injection Efficiency</a:t>
            </a:r>
            <a:endParaRPr kumimoji="1" lang="zh-CN" alt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404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DEA5320-5006-E34B-8198-BE523A004ED3}"/>
              </a:ext>
            </a:extLst>
          </p:cNvPr>
          <p:cNvSpPr txBox="1"/>
          <p:nvPr/>
        </p:nvSpPr>
        <p:spPr>
          <a:xfrm>
            <a:off x="1285636" y="1561075"/>
            <a:ext cx="9304638" cy="2233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itchFamily="2" charset="2"/>
              <a:buChar char="q"/>
            </a:pP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</a:rPr>
              <a:t>Introduction of injection issues at SuperKEKB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q"/>
            </a:pP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</a:rPr>
              <a:t>Key </a:t>
            </a:r>
            <a:r>
              <a:rPr lang="en-CN" altLang="zh-CN" sz="3200" b="1">
                <a:solidFill>
                  <a:schemeClr val="accent5">
                    <a:lumMod val="50000"/>
                  </a:schemeClr>
                </a:solidFill>
              </a:rPr>
              <a:t>findings 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</a:rPr>
              <a:t>for HER</a:t>
            </a:r>
            <a:endParaRPr lang="en-US" sz="32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Conclusions and Outlook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441741-0171-A341-9908-B1AB41ACD513}"/>
              </a:ext>
            </a:extLst>
          </p:cNvPr>
          <p:cNvSpPr txBox="1"/>
          <p:nvPr/>
        </p:nvSpPr>
        <p:spPr>
          <a:xfrm>
            <a:off x="4768697" y="550256"/>
            <a:ext cx="233851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Outline</a:t>
            </a:r>
            <a:endParaRPr lang="en-CN" sz="44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4199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>
            <a:extLst>
              <a:ext uri="{FF2B5EF4-FFF2-40B4-BE49-F238E27FC236}">
                <a16:creationId xmlns:a16="http://schemas.microsoft.com/office/drawing/2014/main" id="{5422E7F3-C49E-AA48-A149-C923625A72D6}"/>
              </a:ext>
            </a:extLst>
          </p:cNvPr>
          <p:cNvGrpSpPr/>
          <p:nvPr/>
        </p:nvGrpSpPr>
        <p:grpSpPr>
          <a:xfrm>
            <a:off x="6565869" y="514143"/>
            <a:ext cx="5456883" cy="5035758"/>
            <a:chOff x="6565869" y="355601"/>
            <a:chExt cx="5456883" cy="5194300"/>
          </a:xfrm>
        </p:grpSpPr>
        <p:pic>
          <p:nvPicPr>
            <p:cNvPr id="23" name="图片 22" descr="图表&#10;&#10;描述已自动生成">
              <a:extLst>
                <a:ext uri="{FF2B5EF4-FFF2-40B4-BE49-F238E27FC236}">
                  <a16:creationId xmlns:a16="http://schemas.microsoft.com/office/drawing/2014/main" id="{23752AA0-688E-FF46-9EB3-CEA101CD22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534" t="2456" r="2931" b="2265"/>
            <a:stretch/>
          </p:blipFill>
          <p:spPr>
            <a:xfrm>
              <a:off x="6565869" y="355601"/>
              <a:ext cx="5456883" cy="5194300"/>
            </a:xfrm>
            <a:prstGeom prst="rect">
              <a:avLst/>
            </a:prstGeom>
          </p:spPr>
        </p:pic>
        <p:grpSp>
          <p:nvGrpSpPr>
            <p:cNvPr id="49" name="组合 48">
              <a:extLst>
                <a:ext uri="{FF2B5EF4-FFF2-40B4-BE49-F238E27FC236}">
                  <a16:creationId xmlns:a16="http://schemas.microsoft.com/office/drawing/2014/main" id="{20BD84B4-D3BF-BD43-A6E3-6D30D313671F}"/>
                </a:ext>
              </a:extLst>
            </p:cNvPr>
            <p:cNvGrpSpPr/>
            <p:nvPr/>
          </p:nvGrpSpPr>
          <p:grpSpPr>
            <a:xfrm>
              <a:off x="7544434" y="2664617"/>
              <a:ext cx="3806067" cy="1649602"/>
              <a:chOff x="7303134" y="1953417"/>
              <a:chExt cx="3806067" cy="1649602"/>
            </a:xfrm>
          </p:grpSpPr>
          <p:grpSp>
            <p:nvGrpSpPr>
              <p:cNvPr id="15" name="组合 14">
                <a:extLst>
                  <a:ext uri="{FF2B5EF4-FFF2-40B4-BE49-F238E27FC236}">
                    <a16:creationId xmlns:a16="http://schemas.microsoft.com/office/drawing/2014/main" id="{5C57D6ED-A81F-3446-B0DE-82A665320242}"/>
                  </a:ext>
                </a:extLst>
              </p:cNvPr>
              <p:cNvGrpSpPr/>
              <p:nvPr/>
            </p:nvGrpSpPr>
            <p:grpSpPr>
              <a:xfrm>
                <a:off x="7940968" y="2200223"/>
                <a:ext cx="3168233" cy="1402796"/>
                <a:chOff x="8048359" y="2187523"/>
                <a:chExt cx="3168233" cy="1402796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CA5A0AFB-863A-144D-B116-5AF627966583}"/>
                    </a:ext>
                  </a:extLst>
                </p:cNvPr>
                <p:cNvGrpSpPr/>
                <p:nvPr/>
              </p:nvGrpSpPr>
              <p:grpSpPr>
                <a:xfrm>
                  <a:off x="8048359" y="2187523"/>
                  <a:ext cx="3168233" cy="1402796"/>
                  <a:chOff x="8048359" y="2178391"/>
                  <a:chExt cx="3168233" cy="1402796"/>
                </a:xfrm>
              </p:grpSpPr>
              <p:sp>
                <p:nvSpPr>
                  <p:cNvPr id="24" name="文本框 23">
                    <a:extLst>
                      <a:ext uri="{FF2B5EF4-FFF2-40B4-BE49-F238E27FC236}">
                        <a16:creationId xmlns:a16="http://schemas.microsoft.com/office/drawing/2014/main" id="{F964BF3C-C366-824C-8742-AC7FC14A50B8}"/>
                      </a:ext>
                    </a:extLst>
                  </p:cNvPr>
                  <p:cNvSpPr txBox="1"/>
                  <p:nvPr/>
                </p:nvSpPr>
                <p:spPr>
                  <a:xfrm>
                    <a:off x="9625057" y="3304188"/>
                    <a:ext cx="235846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kumimoji="1" lang="en-US" altLang="zh-CN" sz="1200" b="1" dirty="0">
                        <a:solidFill>
                          <a:srgbClr val="00B0F0"/>
                        </a:solidFill>
                        <a:latin typeface="Times" pitchFamily="2" charset="0"/>
                      </a:rPr>
                      <a:t>A</a:t>
                    </a:r>
                    <a:endParaRPr kumimoji="1" lang="zh-CN" altLang="en-US" sz="1200" b="1" dirty="0">
                      <a:solidFill>
                        <a:srgbClr val="00B0F0"/>
                      </a:solidFill>
                      <a:latin typeface="Times" pitchFamily="2" charset="0"/>
                    </a:endParaRPr>
                  </a:p>
                </p:txBody>
              </p:sp>
              <p:sp>
                <p:nvSpPr>
                  <p:cNvPr id="25" name="文本框 24">
                    <a:extLst>
                      <a:ext uri="{FF2B5EF4-FFF2-40B4-BE49-F238E27FC236}">
                        <a16:creationId xmlns:a16="http://schemas.microsoft.com/office/drawing/2014/main" id="{950E136F-2E88-9E4A-BD21-F8B36163962D}"/>
                      </a:ext>
                    </a:extLst>
                  </p:cNvPr>
                  <p:cNvSpPr txBox="1"/>
                  <p:nvPr/>
                </p:nvSpPr>
                <p:spPr>
                  <a:xfrm>
                    <a:off x="9634619" y="2989461"/>
                    <a:ext cx="235846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kumimoji="1" lang="en-US" altLang="zh-CN" sz="1200" b="1" dirty="0">
                        <a:solidFill>
                          <a:srgbClr val="00B0F0"/>
                        </a:solidFill>
                        <a:latin typeface="Times" pitchFamily="2" charset="0"/>
                      </a:rPr>
                      <a:t>B</a:t>
                    </a:r>
                    <a:endParaRPr kumimoji="1" lang="zh-CN" altLang="en-US" sz="1200" b="1" dirty="0">
                      <a:solidFill>
                        <a:srgbClr val="00B0F0"/>
                      </a:solidFill>
                      <a:latin typeface="Times" pitchFamily="2" charset="0"/>
                    </a:endParaRPr>
                  </a:p>
                </p:txBody>
              </p:sp>
              <p:sp>
                <p:nvSpPr>
                  <p:cNvPr id="26" name="文本框 25">
                    <a:extLst>
                      <a:ext uri="{FF2B5EF4-FFF2-40B4-BE49-F238E27FC236}">
                        <a16:creationId xmlns:a16="http://schemas.microsoft.com/office/drawing/2014/main" id="{CC32AA63-5EC0-0C4A-8827-6FB1A69D59EC}"/>
                      </a:ext>
                    </a:extLst>
                  </p:cNvPr>
                  <p:cNvSpPr txBox="1"/>
                  <p:nvPr/>
                </p:nvSpPr>
                <p:spPr>
                  <a:xfrm>
                    <a:off x="10980746" y="2434946"/>
                    <a:ext cx="235846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kumimoji="1" lang="en-US" altLang="zh-CN" sz="1200" dirty="0">
                        <a:latin typeface="Times" pitchFamily="2" charset="0"/>
                      </a:rPr>
                      <a:t>D</a:t>
                    </a:r>
                    <a:endParaRPr kumimoji="1" lang="zh-CN" altLang="en-US" sz="1200" dirty="0">
                      <a:latin typeface="Times" pitchFamily="2" charset="0"/>
                    </a:endParaRPr>
                  </a:p>
                </p:txBody>
              </p:sp>
              <p:sp>
                <p:nvSpPr>
                  <p:cNvPr id="27" name="文本框 26">
                    <a:extLst>
                      <a:ext uri="{FF2B5EF4-FFF2-40B4-BE49-F238E27FC236}">
                        <a16:creationId xmlns:a16="http://schemas.microsoft.com/office/drawing/2014/main" id="{80BD8E41-6170-534F-836B-17B35238034A}"/>
                      </a:ext>
                    </a:extLst>
                  </p:cNvPr>
                  <p:cNvSpPr txBox="1"/>
                  <p:nvPr/>
                </p:nvSpPr>
                <p:spPr>
                  <a:xfrm>
                    <a:off x="8048359" y="2178391"/>
                    <a:ext cx="235846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kumimoji="1" lang="en-US" altLang="zh-CN" sz="1200" b="1" dirty="0">
                        <a:solidFill>
                          <a:srgbClr val="7030A0"/>
                        </a:solidFill>
                        <a:latin typeface="Times" pitchFamily="2" charset="0"/>
                      </a:rPr>
                      <a:t>O</a:t>
                    </a:r>
                    <a:endParaRPr kumimoji="1" lang="zh-CN" altLang="en-US" sz="1200" b="1" dirty="0">
                      <a:solidFill>
                        <a:srgbClr val="7030A0"/>
                      </a:solidFill>
                      <a:latin typeface="Times" pitchFamily="2" charset="0"/>
                    </a:endParaRPr>
                  </a:p>
                </p:txBody>
              </p:sp>
            </p:grpSp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C280FC18-FE72-D644-BB34-7039E371BDD0}"/>
                    </a:ext>
                  </a:extLst>
                </p:cNvPr>
                <p:cNvSpPr txBox="1"/>
                <p:nvPr/>
              </p:nvSpPr>
              <p:spPr>
                <a:xfrm>
                  <a:off x="10004349" y="2772154"/>
                  <a:ext cx="235846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200" dirty="0">
                      <a:latin typeface="Times" pitchFamily="2" charset="0"/>
                    </a:rPr>
                    <a:t>E</a:t>
                  </a:r>
                  <a:endParaRPr kumimoji="1" lang="zh-CN" altLang="en-US" sz="1200" dirty="0">
                    <a:latin typeface="Times" pitchFamily="2" charset="0"/>
                  </a:endParaRPr>
                </a:p>
              </p:txBody>
            </p:sp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B10E2B85-2F03-E443-9D4D-1313AADAC9F7}"/>
                    </a:ext>
                  </a:extLst>
                </p:cNvPr>
                <p:cNvSpPr txBox="1"/>
                <p:nvPr/>
              </p:nvSpPr>
              <p:spPr>
                <a:xfrm>
                  <a:off x="10362627" y="2704203"/>
                  <a:ext cx="235846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200" dirty="0">
                      <a:latin typeface="Times" pitchFamily="2" charset="0"/>
                    </a:rPr>
                    <a:t>F</a:t>
                  </a:r>
                  <a:endParaRPr kumimoji="1" lang="zh-CN" altLang="en-US" sz="1200" dirty="0">
                    <a:latin typeface="Times" pitchFamily="2" charset="0"/>
                  </a:endParaRPr>
                </a:p>
              </p:txBody>
            </p:sp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416526F5-E315-3E4D-BE62-3BE2C5995710}"/>
                    </a:ext>
                  </a:extLst>
                </p:cNvPr>
                <p:cNvSpPr txBox="1"/>
                <p:nvPr/>
              </p:nvSpPr>
              <p:spPr>
                <a:xfrm>
                  <a:off x="10980746" y="2738806"/>
                  <a:ext cx="235846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200" b="1" dirty="0">
                      <a:solidFill>
                        <a:srgbClr val="FF0000"/>
                      </a:solidFill>
                      <a:latin typeface="Times" pitchFamily="2" charset="0"/>
                    </a:rPr>
                    <a:t>G</a:t>
                  </a:r>
                  <a:endParaRPr kumimoji="1" lang="zh-CN" altLang="en-US" sz="1200" b="1" dirty="0">
                    <a:solidFill>
                      <a:srgbClr val="FF0000"/>
                    </a:solidFill>
                    <a:latin typeface="Times" pitchFamily="2" charset="0"/>
                  </a:endParaRPr>
                </a:p>
              </p:txBody>
            </p:sp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AC338952-BC56-F44E-BC28-48254CCA7056}"/>
                    </a:ext>
                  </a:extLst>
                </p:cNvPr>
                <p:cNvSpPr txBox="1"/>
                <p:nvPr/>
              </p:nvSpPr>
              <p:spPr>
                <a:xfrm>
                  <a:off x="10005072" y="3032280"/>
                  <a:ext cx="235846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200" dirty="0">
                      <a:latin typeface="Times" pitchFamily="2" charset="0"/>
                    </a:rPr>
                    <a:t>H</a:t>
                  </a:r>
                  <a:endParaRPr kumimoji="1" lang="zh-CN" altLang="en-US" sz="1200" dirty="0">
                    <a:latin typeface="Times" pitchFamily="2" charset="0"/>
                  </a:endParaRPr>
                </a:p>
              </p:txBody>
            </p:sp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8783666F-2E60-F841-8A4E-053D8169806D}"/>
                    </a:ext>
                  </a:extLst>
                </p:cNvPr>
                <p:cNvSpPr txBox="1"/>
                <p:nvPr/>
              </p:nvSpPr>
              <p:spPr>
                <a:xfrm>
                  <a:off x="10351659" y="3007326"/>
                  <a:ext cx="235846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200" dirty="0">
                      <a:latin typeface="Times" pitchFamily="2" charset="0"/>
                    </a:rPr>
                    <a:t>I</a:t>
                  </a:r>
                  <a:endParaRPr kumimoji="1" lang="zh-CN" altLang="en-US" sz="1200" dirty="0">
                    <a:latin typeface="Times" pitchFamily="2" charset="0"/>
                  </a:endParaRPr>
                </a:p>
              </p:txBody>
            </p:sp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3374D22D-4104-B546-A167-0D53D305A481}"/>
                    </a:ext>
                  </a:extLst>
                </p:cNvPr>
                <p:cNvSpPr txBox="1"/>
                <p:nvPr/>
              </p:nvSpPr>
              <p:spPr>
                <a:xfrm>
                  <a:off x="10969778" y="2998592"/>
                  <a:ext cx="235846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200" b="1" dirty="0">
                      <a:solidFill>
                        <a:srgbClr val="00B0F0"/>
                      </a:solidFill>
                      <a:latin typeface="Times" pitchFamily="2" charset="0"/>
                    </a:rPr>
                    <a:t>C</a:t>
                  </a:r>
                  <a:endParaRPr kumimoji="1" lang="zh-CN" altLang="en-US" sz="1200" b="1" dirty="0">
                    <a:solidFill>
                      <a:srgbClr val="00B0F0"/>
                    </a:solidFill>
                    <a:latin typeface="Times" pitchFamily="2" charset="0"/>
                  </a:endParaRPr>
                </a:p>
              </p:txBody>
            </p:sp>
          </p:grpSp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2B86E038-D5E4-1E46-9EB5-BEB676243A0B}"/>
                  </a:ext>
                </a:extLst>
              </p:cNvPr>
              <p:cNvSpPr txBox="1"/>
              <p:nvPr/>
            </p:nvSpPr>
            <p:spPr>
              <a:xfrm>
                <a:off x="7336584" y="2207408"/>
                <a:ext cx="23584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200" b="1" dirty="0">
                    <a:solidFill>
                      <a:srgbClr val="FF0000"/>
                    </a:solidFill>
                    <a:latin typeface="Times" pitchFamily="2" charset="0"/>
                  </a:rPr>
                  <a:t>J</a:t>
                </a:r>
                <a:endParaRPr kumimoji="1" lang="zh-CN" altLang="en-US" sz="1200" b="1" dirty="0">
                  <a:solidFill>
                    <a:srgbClr val="FF0000"/>
                  </a:solidFill>
                  <a:latin typeface="Times" pitchFamily="2" charset="0"/>
                </a:endParaRPr>
              </a:p>
            </p:txBody>
          </p:sp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C7EAE2B0-E230-284F-AAAB-D89D663F0F12}"/>
                  </a:ext>
                </a:extLst>
              </p:cNvPr>
              <p:cNvSpPr txBox="1"/>
              <p:nvPr/>
            </p:nvSpPr>
            <p:spPr>
              <a:xfrm>
                <a:off x="7303134" y="1953417"/>
                <a:ext cx="23584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200" b="1" dirty="0">
                    <a:solidFill>
                      <a:srgbClr val="FF0000"/>
                    </a:solidFill>
                    <a:latin typeface="Times" pitchFamily="2" charset="0"/>
                  </a:rPr>
                  <a:t>K</a:t>
                </a:r>
                <a:endParaRPr kumimoji="1" lang="zh-CN" altLang="en-US" sz="1200" b="1" dirty="0">
                  <a:solidFill>
                    <a:srgbClr val="FF0000"/>
                  </a:solidFill>
                  <a:latin typeface="Times" pitchFamily="2" charset="0"/>
                </a:endParaRPr>
              </a:p>
            </p:txBody>
          </p:sp>
        </p:grpSp>
      </p:grpSp>
      <p:sp>
        <p:nvSpPr>
          <p:cNvPr id="50" name="文本框 49">
            <a:extLst>
              <a:ext uri="{FF2B5EF4-FFF2-40B4-BE49-F238E27FC236}">
                <a16:creationId xmlns:a16="http://schemas.microsoft.com/office/drawing/2014/main" id="{0B1FC4BE-DF8C-9847-BD7C-26BFFD3893B2}"/>
              </a:ext>
            </a:extLst>
          </p:cNvPr>
          <p:cNvSpPr txBox="1"/>
          <p:nvPr/>
        </p:nvSpPr>
        <p:spPr>
          <a:xfrm>
            <a:off x="350064" y="5642234"/>
            <a:ext cx="107536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b="1" dirty="0">
                <a:solidFill>
                  <a:srgbClr val="00B0F0"/>
                </a:solidFill>
                <a:latin typeface="+mn-ea"/>
              </a:rPr>
              <a:t>A, B, C:</a:t>
            </a:r>
            <a:r>
              <a:rPr kumimoji="1" lang="en-US" altLang="zh-CN" sz="1600" dirty="0">
                <a:latin typeface="+mn-ea"/>
              </a:rPr>
              <a:t> Improve injection efficiency(20%);</a:t>
            </a:r>
            <a:r>
              <a:rPr kumimoji="1" lang="zh-CN" altLang="en-US" sz="1600" dirty="0">
                <a:latin typeface="+mn-ea"/>
              </a:rPr>
              <a:t> </a:t>
            </a:r>
            <a:r>
              <a:rPr kumimoji="1" lang="en-US" altLang="zh-CN" sz="1600" dirty="0">
                <a:latin typeface="+mn-ea"/>
              </a:rPr>
              <a:t>but</a:t>
            </a:r>
            <a:r>
              <a:rPr kumimoji="1" lang="zh-CN" altLang="en-US" sz="1600" dirty="0">
                <a:latin typeface="+mn-ea"/>
              </a:rPr>
              <a:t> </a:t>
            </a:r>
            <a:r>
              <a:rPr kumimoji="1" lang="en-US" altLang="zh-CN" sz="1600" dirty="0">
                <a:latin typeface="+mn-ea"/>
              </a:rPr>
              <a:t>also</a:t>
            </a:r>
            <a:r>
              <a:rPr kumimoji="1" lang="zh-CN" altLang="en-US" sz="1600" dirty="0">
                <a:latin typeface="+mn-ea"/>
              </a:rPr>
              <a:t> </a:t>
            </a:r>
            <a:r>
              <a:rPr kumimoji="1" lang="en-US" altLang="zh-CN" sz="1600" dirty="0">
                <a:latin typeface="+mn-ea"/>
              </a:rPr>
              <a:t>increase</a:t>
            </a:r>
            <a:r>
              <a:rPr kumimoji="1" lang="en-US" altLang="zh-CN" sz="1600" dirty="0">
                <a:latin typeface="Times" pitchFamily="2" charset="0"/>
              </a:rPr>
              <a:t> long duration </a:t>
            </a:r>
            <a:r>
              <a:rPr kumimoji="1" lang="en-US" altLang="zh-CN" sz="1600" dirty="0">
                <a:latin typeface="+mn-ea"/>
              </a:rPr>
              <a:t>beam loss between 300-1000turns.</a:t>
            </a:r>
            <a:endParaRPr kumimoji="1" lang="zh-CN" altLang="en-US" dirty="0">
              <a:latin typeface="Times" pitchFamily="2" charset="0"/>
            </a:endParaRPr>
          </a:p>
        </p:txBody>
      </p:sp>
      <p:sp>
        <p:nvSpPr>
          <p:cNvPr id="85" name="文本框 84">
            <a:extLst>
              <a:ext uri="{FF2B5EF4-FFF2-40B4-BE49-F238E27FC236}">
                <a16:creationId xmlns:a16="http://schemas.microsoft.com/office/drawing/2014/main" id="{835BEB5D-6A1F-574C-BAE8-66871B109DBE}"/>
              </a:ext>
            </a:extLst>
          </p:cNvPr>
          <p:cNvSpPr txBox="1"/>
          <p:nvPr/>
        </p:nvSpPr>
        <p:spPr>
          <a:xfrm>
            <a:off x="436977" y="6001432"/>
            <a:ext cx="11585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1600" b="1" dirty="0">
                <a:solidFill>
                  <a:srgbClr val="00B0F0"/>
                </a:solidFill>
                <a:latin typeface="+mn-ea"/>
              </a:rPr>
              <a:t>D-K:</a:t>
            </a:r>
            <a:r>
              <a:rPr kumimoji="1" lang="en-US" altLang="zh-CN" sz="1600" dirty="0">
                <a:latin typeface="+mn-ea"/>
              </a:rPr>
              <a:t> Improve injection efficiency(~25%) and reduce long duration beam loss (15-60%) compared to current operation tune.</a:t>
            </a:r>
            <a:r>
              <a:rPr kumimoji="1" lang="zh-CN" altLang="en-US" sz="1600" dirty="0">
                <a:latin typeface="+mn-ea"/>
              </a:rPr>
              <a:t> </a:t>
            </a:r>
            <a:r>
              <a:rPr kumimoji="1" lang="en-US" altLang="zh-CN" sz="1600" dirty="0">
                <a:latin typeface="+mn-ea"/>
              </a:rPr>
              <a:t>Especially tunes </a:t>
            </a:r>
            <a:r>
              <a:rPr kumimoji="1" lang="en-US" altLang="zh-CN" sz="1600" dirty="0">
                <a:solidFill>
                  <a:srgbClr val="FF0000"/>
                </a:solidFill>
                <a:latin typeface="+mn-ea"/>
              </a:rPr>
              <a:t>G(with highest efficiency) and J, K (with largest reduction of long duration beam loss) </a:t>
            </a:r>
            <a:r>
              <a:rPr kumimoji="1" lang="en-US" altLang="zh-CN" sz="1600" dirty="0">
                <a:latin typeface="+mn-ea"/>
              </a:rPr>
              <a:t>reduce beam loss every turn.</a:t>
            </a:r>
            <a:endParaRPr kumimoji="1" lang="zh-CN" altLang="en-US" sz="1600" dirty="0">
              <a:latin typeface="+mn-ea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15408FF9-CB44-C441-958A-9FF8A82A3663}"/>
              </a:ext>
            </a:extLst>
          </p:cNvPr>
          <p:cNvSpPr txBox="1"/>
          <p:nvPr/>
        </p:nvSpPr>
        <p:spPr>
          <a:xfrm>
            <a:off x="54796" y="-5754"/>
            <a:ext cx="10083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p"/>
            </a:pPr>
            <a:r>
              <a:rPr kumimoji="1" lang="en-US" altLang="zh-CN" sz="2400" b="1" dirty="0">
                <a:solidFill>
                  <a:schemeClr val="accent1">
                    <a:lumMod val="75000"/>
                  </a:schemeClr>
                </a:solidFill>
              </a:rPr>
              <a:t>Optimum tunes improve both efficiency and related background</a:t>
            </a:r>
            <a:endParaRPr kumimoji="1" lang="zh-CN" alt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5C11C493-1DEF-B644-AF8F-C25F1487E708}"/>
              </a:ext>
            </a:extLst>
          </p:cNvPr>
          <p:cNvGraphicFramePr>
            <a:graphicFrameLocks noGrp="1"/>
          </p:cNvGraphicFramePr>
          <p:nvPr/>
        </p:nvGraphicFramePr>
        <p:xfrm>
          <a:off x="522089" y="708097"/>
          <a:ext cx="5405946" cy="675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95814">
                  <a:extLst>
                    <a:ext uri="{9D8B030D-6E8A-4147-A177-3AD203B41FA5}">
                      <a16:colId xmlns:a16="http://schemas.microsoft.com/office/drawing/2014/main" val="1887951195"/>
                    </a:ext>
                  </a:extLst>
                </a:gridCol>
                <a:gridCol w="1014207">
                  <a:extLst>
                    <a:ext uri="{9D8B030D-6E8A-4147-A177-3AD203B41FA5}">
                      <a16:colId xmlns:a16="http://schemas.microsoft.com/office/drawing/2014/main" val="2032359143"/>
                    </a:ext>
                  </a:extLst>
                </a:gridCol>
                <a:gridCol w="1260907">
                  <a:extLst>
                    <a:ext uri="{9D8B030D-6E8A-4147-A177-3AD203B41FA5}">
                      <a16:colId xmlns:a16="http://schemas.microsoft.com/office/drawing/2014/main" val="1595514951"/>
                    </a:ext>
                  </a:extLst>
                </a:gridCol>
                <a:gridCol w="1535018">
                  <a:extLst>
                    <a:ext uri="{9D8B030D-6E8A-4147-A177-3AD203B41FA5}">
                      <a16:colId xmlns:a16="http://schemas.microsoft.com/office/drawing/2014/main" val="9925452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Operation tune</a:t>
                      </a:r>
                      <a:endParaRPr lang="zh-CN" altLang="en-US" sz="1400" b="1" dirty="0"/>
                    </a:p>
                  </a:txBody>
                  <a:tcPr marL="9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 err="1"/>
                        <a:t>INJ_Effi</a:t>
                      </a:r>
                      <a:endParaRPr lang="zh-CN" altLang="en-US" sz="1400" b="1" dirty="0"/>
                    </a:p>
                  </a:txBody>
                  <a:tcPr marL="9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 err="1"/>
                        <a:t>Nloss</a:t>
                      </a:r>
                      <a:r>
                        <a:rPr lang="en-US" altLang="zh-CN" sz="1400" b="1" dirty="0"/>
                        <a:t>(1-300)</a:t>
                      </a:r>
                      <a:endParaRPr lang="zh-CN" altLang="en-US" sz="1400" b="1" dirty="0"/>
                    </a:p>
                  </a:txBody>
                  <a:tcPr marL="90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 err="1"/>
                        <a:t>Nloss</a:t>
                      </a:r>
                      <a:r>
                        <a:rPr lang="en-US" altLang="zh-CN" sz="1400" b="1" dirty="0"/>
                        <a:t>(301-1000)</a:t>
                      </a:r>
                      <a:endParaRPr lang="zh-CN" altLang="en-US" sz="1400" b="1" dirty="0"/>
                    </a:p>
                  </a:txBody>
                  <a:tcPr marL="90000" anchor="ctr"/>
                </a:tc>
                <a:extLst>
                  <a:ext uri="{0D108BD9-81ED-4DB2-BD59-A6C34878D82A}">
                    <a16:rowId xmlns:a16="http://schemas.microsoft.com/office/drawing/2014/main" val="179404738"/>
                  </a:ext>
                </a:extLst>
              </a:tr>
              <a:tr h="29495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(45.531, 43.575)</a:t>
                      </a:r>
                      <a:endParaRPr lang="zh-CN" altLang="en-US" sz="1400" dirty="0"/>
                    </a:p>
                  </a:txBody>
                  <a:tcPr marL="9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0.60</a:t>
                      </a:r>
                      <a:endParaRPr lang="zh-CN" altLang="en-US" sz="1400" dirty="0"/>
                    </a:p>
                  </a:txBody>
                  <a:tcPr marL="9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3558</a:t>
                      </a:r>
                      <a:endParaRPr lang="zh-CN" altLang="en-US" sz="1400" dirty="0"/>
                    </a:p>
                  </a:txBody>
                  <a:tcPr marL="9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435</a:t>
                      </a:r>
                      <a:endParaRPr lang="zh-CN" altLang="en-US" sz="1400" dirty="0"/>
                    </a:p>
                  </a:txBody>
                  <a:tcPr marL="90000" anchor="ctr"/>
                </a:tc>
                <a:extLst>
                  <a:ext uri="{0D108BD9-81ED-4DB2-BD59-A6C34878D82A}">
                    <a16:rowId xmlns:a16="http://schemas.microsoft.com/office/drawing/2014/main" val="552061250"/>
                  </a:ext>
                </a:extLst>
              </a:tr>
            </a:tbl>
          </a:graphicData>
        </a:graphic>
      </p:graphicFrame>
      <p:grpSp>
        <p:nvGrpSpPr>
          <p:cNvPr id="54" name="组合 53">
            <a:extLst>
              <a:ext uri="{FF2B5EF4-FFF2-40B4-BE49-F238E27FC236}">
                <a16:creationId xmlns:a16="http://schemas.microsoft.com/office/drawing/2014/main" id="{5FBAA9FD-3333-454A-83B6-D864A590BE1F}"/>
              </a:ext>
            </a:extLst>
          </p:cNvPr>
          <p:cNvGrpSpPr/>
          <p:nvPr/>
        </p:nvGrpSpPr>
        <p:grpSpPr>
          <a:xfrm>
            <a:off x="164213" y="1467438"/>
            <a:ext cx="6279850" cy="3955462"/>
            <a:chOff x="164213" y="1467438"/>
            <a:chExt cx="6279850" cy="4200122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1ECF2670-5CB5-644D-9581-3F1AF2AAEF47}"/>
                </a:ext>
              </a:extLst>
            </p:cNvPr>
            <p:cNvGrpSpPr/>
            <p:nvPr/>
          </p:nvGrpSpPr>
          <p:grpSpPr>
            <a:xfrm>
              <a:off x="164213" y="1467438"/>
              <a:ext cx="6279850" cy="4200122"/>
              <a:chOff x="164213" y="1467438"/>
              <a:chExt cx="6279850" cy="4200122"/>
            </a:xfrm>
          </p:grpSpPr>
          <p:grpSp>
            <p:nvGrpSpPr>
              <p:cNvPr id="46" name="组合 45">
                <a:extLst>
                  <a:ext uri="{FF2B5EF4-FFF2-40B4-BE49-F238E27FC236}">
                    <a16:creationId xmlns:a16="http://schemas.microsoft.com/office/drawing/2014/main" id="{B8183A66-7021-2042-93C2-6FF75A182D73}"/>
                  </a:ext>
                </a:extLst>
              </p:cNvPr>
              <p:cNvGrpSpPr/>
              <p:nvPr/>
            </p:nvGrpSpPr>
            <p:grpSpPr>
              <a:xfrm>
                <a:off x="350063" y="1467438"/>
                <a:ext cx="6094000" cy="4200122"/>
                <a:chOff x="181521" y="532310"/>
                <a:chExt cx="6094000" cy="4200122"/>
              </a:xfrm>
            </p:grpSpPr>
            <p:grpSp>
              <p:nvGrpSpPr>
                <p:cNvPr id="34" name="组合 33">
                  <a:extLst>
                    <a:ext uri="{FF2B5EF4-FFF2-40B4-BE49-F238E27FC236}">
                      <a16:creationId xmlns:a16="http://schemas.microsoft.com/office/drawing/2014/main" id="{D13329E2-AA88-F341-9232-805A8D1D1B19}"/>
                    </a:ext>
                  </a:extLst>
                </p:cNvPr>
                <p:cNvGrpSpPr/>
                <p:nvPr/>
              </p:nvGrpSpPr>
              <p:grpSpPr>
                <a:xfrm>
                  <a:off x="181521" y="532310"/>
                  <a:ext cx="6094000" cy="3904194"/>
                  <a:chOff x="181521" y="532310"/>
                  <a:chExt cx="6094000" cy="3904194"/>
                </a:xfrm>
              </p:grpSpPr>
              <p:pic>
                <p:nvPicPr>
                  <p:cNvPr id="31" name="图形 30">
                    <a:extLst>
                      <a:ext uri="{FF2B5EF4-FFF2-40B4-BE49-F238E27FC236}">
                        <a16:creationId xmlns:a16="http://schemas.microsoft.com/office/drawing/2014/main" id="{FC3CF59C-246F-634B-9EBD-DB24821A421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96DAC541-7B7A-43D3-8B79-37D633B846F1}">
                        <asvg:svgBlip xmlns:asvg="http://schemas.microsoft.com/office/drawing/2016/SVG/main" r:embed="rId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81521" y="532310"/>
                    <a:ext cx="6094000" cy="3904194"/>
                  </a:xfrm>
                  <a:prstGeom prst="rect">
                    <a:avLst/>
                  </a:prstGeom>
                </p:spPr>
              </p:pic>
              <p:grpSp>
                <p:nvGrpSpPr>
                  <p:cNvPr id="14" name="组合 13">
                    <a:extLst>
                      <a:ext uri="{FF2B5EF4-FFF2-40B4-BE49-F238E27FC236}">
                        <a16:creationId xmlns:a16="http://schemas.microsoft.com/office/drawing/2014/main" id="{9F9A2F33-0DFE-E940-9680-9F0E496648CB}"/>
                      </a:ext>
                    </a:extLst>
                  </p:cNvPr>
                  <p:cNvGrpSpPr/>
                  <p:nvPr/>
                </p:nvGrpSpPr>
                <p:grpSpPr>
                  <a:xfrm>
                    <a:off x="765917" y="4095130"/>
                    <a:ext cx="4310567" cy="323573"/>
                    <a:chOff x="842396" y="4300510"/>
                    <a:chExt cx="4310567" cy="323573"/>
                  </a:xfrm>
                </p:grpSpPr>
                <p:sp>
                  <p:nvSpPr>
                    <p:cNvPr id="5" name="文本框 4">
                      <a:extLst>
                        <a:ext uri="{FF2B5EF4-FFF2-40B4-BE49-F238E27FC236}">
                          <a16:creationId xmlns:a16="http://schemas.microsoft.com/office/drawing/2014/main" id="{30633024-3527-8B4B-A11E-D1760718BB4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42396" y="4313997"/>
                      <a:ext cx="335666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kumimoji="1" lang="en-US" altLang="zh-CN" sz="1400" b="1" dirty="0">
                          <a:solidFill>
                            <a:srgbClr val="00B0F0"/>
                          </a:solidFill>
                        </a:rPr>
                        <a:t>A</a:t>
                      </a:r>
                      <a:endParaRPr kumimoji="1" lang="zh-CN" altLang="en-US" sz="1400" b="1" dirty="0">
                        <a:solidFill>
                          <a:srgbClr val="00B0F0"/>
                        </a:solidFill>
                      </a:endParaRPr>
                    </a:p>
                  </p:txBody>
                </p:sp>
                <p:sp>
                  <p:nvSpPr>
                    <p:cNvPr id="6" name="文本框 5">
                      <a:extLst>
                        <a:ext uri="{FF2B5EF4-FFF2-40B4-BE49-F238E27FC236}">
                          <a16:creationId xmlns:a16="http://schemas.microsoft.com/office/drawing/2014/main" id="{16620AB7-1AD5-AC45-AA86-BC06DACF98D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320168" y="4313996"/>
                      <a:ext cx="335666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kumimoji="1" lang="en-US" altLang="zh-CN" sz="1400" b="1" dirty="0">
                          <a:solidFill>
                            <a:srgbClr val="00B0F0"/>
                          </a:solidFill>
                        </a:rPr>
                        <a:t>B</a:t>
                      </a:r>
                      <a:endParaRPr kumimoji="1" lang="zh-CN" altLang="en-US" sz="1400" b="1" dirty="0">
                        <a:solidFill>
                          <a:srgbClr val="00B0F0"/>
                        </a:solidFill>
                      </a:endParaRPr>
                    </a:p>
                  </p:txBody>
                </p:sp>
                <p:sp>
                  <p:nvSpPr>
                    <p:cNvPr id="7" name="文本框 6">
                      <a:extLst>
                        <a:ext uri="{FF2B5EF4-FFF2-40B4-BE49-F238E27FC236}">
                          <a16:creationId xmlns:a16="http://schemas.microsoft.com/office/drawing/2014/main" id="{AAA55617-8749-8547-AC35-9D0B509EA39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797940" y="4315221"/>
                      <a:ext cx="335666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kumimoji="1" lang="en-US" altLang="zh-CN" sz="1400" b="1" dirty="0">
                          <a:solidFill>
                            <a:srgbClr val="00B0F0"/>
                          </a:solidFill>
                        </a:rPr>
                        <a:t>C</a:t>
                      </a:r>
                      <a:endParaRPr kumimoji="1" lang="zh-CN" altLang="en-US" sz="1400" b="1" dirty="0">
                        <a:solidFill>
                          <a:srgbClr val="00B0F0"/>
                        </a:solidFill>
                      </a:endParaRPr>
                    </a:p>
                  </p:txBody>
                </p:sp>
                <p:sp>
                  <p:nvSpPr>
                    <p:cNvPr id="8" name="文本框 7">
                      <a:extLst>
                        <a:ext uri="{FF2B5EF4-FFF2-40B4-BE49-F238E27FC236}">
                          <a16:creationId xmlns:a16="http://schemas.microsoft.com/office/drawing/2014/main" id="{4433322B-A110-D042-866E-22307DD95CF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294952" y="4316306"/>
                      <a:ext cx="335666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kumimoji="1" lang="en-US" altLang="zh-CN" sz="1400" dirty="0"/>
                        <a:t>D</a:t>
                      </a:r>
                      <a:endParaRPr kumimoji="1" lang="zh-CN" altLang="en-US" sz="1400" dirty="0"/>
                    </a:p>
                  </p:txBody>
                </p:sp>
                <p:sp>
                  <p:nvSpPr>
                    <p:cNvPr id="9" name="文本框 8">
                      <a:extLst>
                        <a:ext uri="{FF2B5EF4-FFF2-40B4-BE49-F238E27FC236}">
                          <a16:creationId xmlns:a16="http://schemas.microsoft.com/office/drawing/2014/main" id="{ED8B6B29-3EF9-0A4E-8ED6-70CE7598348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298557" y="4316306"/>
                      <a:ext cx="335666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kumimoji="1" lang="en-US" altLang="zh-CN" sz="1400" dirty="0"/>
                        <a:t>F</a:t>
                      </a:r>
                      <a:endParaRPr kumimoji="1" lang="zh-CN" altLang="en-US" sz="1400" dirty="0"/>
                    </a:p>
                  </p:txBody>
                </p:sp>
                <p:sp>
                  <p:nvSpPr>
                    <p:cNvPr id="10" name="文本框 9">
                      <a:extLst>
                        <a:ext uri="{FF2B5EF4-FFF2-40B4-BE49-F238E27FC236}">
                          <a16:creationId xmlns:a16="http://schemas.microsoft.com/office/drawing/2014/main" id="{90284653-DBC6-F44A-87DA-D67503A3687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756029" y="4300510"/>
                      <a:ext cx="335666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kumimoji="1" lang="en-US" altLang="zh-CN" sz="1400" dirty="0">
                          <a:solidFill>
                            <a:srgbClr val="FF0000"/>
                          </a:solidFill>
                        </a:rPr>
                        <a:t>G</a:t>
                      </a:r>
                      <a:endParaRPr kumimoji="1" lang="zh-CN" altLang="en-US" sz="1400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11" name="文本框 10">
                      <a:extLst>
                        <a:ext uri="{FF2B5EF4-FFF2-40B4-BE49-F238E27FC236}">
                          <a16:creationId xmlns:a16="http://schemas.microsoft.com/office/drawing/2014/main" id="{AB4A1D13-9FBA-114D-B4F7-90642F80232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274498" y="4301735"/>
                      <a:ext cx="335666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kumimoji="1" lang="en-US" altLang="zh-CN" sz="1400" dirty="0"/>
                        <a:t>H</a:t>
                      </a:r>
                      <a:endParaRPr kumimoji="1" lang="zh-CN" altLang="en-US" sz="1400" dirty="0"/>
                    </a:p>
                  </p:txBody>
                </p:sp>
                <p:sp>
                  <p:nvSpPr>
                    <p:cNvPr id="12" name="文本框 11">
                      <a:extLst>
                        <a:ext uri="{FF2B5EF4-FFF2-40B4-BE49-F238E27FC236}">
                          <a16:creationId xmlns:a16="http://schemas.microsoft.com/office/drawing/2014/main" id="{E7BD391A-8E05-7F4A-8C8F-1940AE3D91D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797333" y="4313994"/>
                      <a:ext cx="335666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kumimoji="1" lang="en-US" altLang="zh-CN" sz="1400" dirty="0"/>
                        <a:t>E</a:t>
                      </a:r>
                      <a:endParaRPr kumimoji="1" lang="zh-CN" altLang="en-US" sz="1400" dirty="0"/>
                    </a:p>
                  </p:txBody>
                </p:sp>
                <p:sp>
                  <p:nvSpPr>
                    <p:cNvPr id="13" name="文本框 12">
                      <a:extLst>
                        <a:ext uri="{FF2B5EF4-FFF2-40B4-BE49-F238E27FC236}">
                          <a16:creationId xmlns:a16="http://schemas.microsoft.com/office/drawing/2014/main" id="{F544628A-4232-7F45-A083-E091FC8B8A8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817297" y="4301735"/>
                      <a:ext cx="335666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kumimoji="1" lang="en-US" altLang="zh-CN" sz="1400" dirty="0"/>
                        <a:t>I</a:t>
                      </a:r>
                      <a:endParaRPr kumimoji="1" lang="zh-CN" altLang="en-US" sz="1400" dirty="0"/>
                    </a:p>
                  </p:txBody>
                </p:sp>
              </p:grpSp>
              <p:sp>
                <p:nvSpPr>
                  <p:cNvPr id="32" name="文本框 31">
                    <a:extLst>
                      <a:ext uri="{FF2B5EF4-FFF2-40B4-BE49-F238E27FC236}">
                        <a16:creationId xmlns:a16="http://schemas.microsoft.com/office/drawing/2014/main" id="{0625D4F1-FA8E-D04D-8B8E-4B6B6D489860}"/>
                      </a:ext>
                    </a:extLst>
                  </p:cNvPr>
                  <p:cNvSpPr txBox="1"/>
                  <p:nvPr/>
                </p:nvSpPr>
                <p:spPr>
                  <a:xfrm>
                    <a:off x="5251801" y="4091710"/>
                    <a:ext cx="335666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kumimoji="1" lang="en-US" altLang="zh-CN" sz="1400" dirty="0">
                        <a:solidFill>
                          <a:srgbClr val="FF0000"/>
                        </a:solidFill>
                      </a:rPr>
                      <a:t>J</a:t>
                    </a:r>
                    <a:endParaRPr kumimoji="1" lang="zh-CN" altLang="en-US" sz="1400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33" name="文本框 32">
                    <a:extLst>
                      <a:ext uri="{FF2B5EF4-FFF2-40B4-BE49-F238E27FC236}">
                        <a16:creationId xmlns:a16="http://schemas.microsoft.com/office/drawing/2014/main" id="{8B348E70-4C09-C540-A45E-C086E9417EC2}"/>
                      </a:ext>
                    </a:extLst>
                  </p:cNvPr>
                  <p:cNvSpPr txBox="1"/>
                  <p:nvPr/>
                </p:nvSpPr>
                <p:spPr>
                  <a:xfrm>
                    <a:off x="5709273" y="4081346"/>
                    <a:ext cx="335666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kumimoji="1" lang="en-US" altLang="zh-CN" sz="1400" dirty="0">
                        <a:solidFill>
                          <a:srgbClr val="FF0000"/>
                        </a:solidFill>
                      </a:rPr>
                      <a:t>K</a:t>
                    </a:r>
                    <a:endParaRPr kumimoji="1" lang="zh-CN" altLang="en-US" sz="1400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sp>
              <p:nvSpPr>
                <p:cNvPr id="35" name="文本框 34">
                  <a:extLst>
                    <a:ext uri="{FF2B5EF4-FFF2-40B4-BE49-F238E27FC236}">
                      <a16:creationId xmlns:a16="http://schemas.microsoft.com/office/drawing/2014/main" id="{6530C524-6744-D44A-9320-E9008301747E}"/>
                    </a:ext>
                  </a:extLst>
                </p:cNvPr>
                <p:cNvSpPr txBox="1"/>
                <p:nvPr/>
              </p:nvSpPr>
              <p:spPr>
                <a:xfrm>
                  <a:off x="695736" y="4424655"/>
                  <a:ext cx="53149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400" dirty="0">
                      <a:latin typeface="Times" pitchFamily="2" charset="0"/>
                    </a:rPr>
                    <a:t>0.81</a:t>
                  </a:r>
                  <a:endParaRPr kumimoji="1" lang="zh-CN" altLang="en-US" sz="1400" dirty="0">
                    <a:latin typeface="Times" pitchFamily="2" charset="0"/>
                  </a:endParaRPr>
                </a:p>
              </p:txBody>
            </p:sp>
            <p:sp>
              <p:nvSpPr>
                <p:cNvPr id="36" name="文本框 35">
                  <a:extLst>
                    <a:ext uri="{FF2B5EF4-FFF2-40B4-BE49-F238E27FC236}">
                      <a16:creationId xmlns:a16="http://schemas.microsoft.com/office/drawing/2014/main" id="{89FA94EA-4DFC-1540-9443-61F219DA519D}"/>
                    </a:ext>
                  </a:extLst>
                </p:cNvPr>
                <p:cNvSpPr txBox="1"/>
                <p:nvPr/>
              </p:nvSpPr>
              <p:spPr>
                <a:xfrm>
                  <a:off x="1157329" y="4424655"/>
                  <a:ext cx="53149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400" dirty="0">
                      <a:latin typeface="Times" pitchFamily="2" charset="0"/>
                    </a:rPr>
                    <a:t>0.82</a:t>
                  </a:r>
                  <a:endParaRPr kumimoji="1" lang="zh-CN" altLang="en-US" sz="1400" dirty="0">
                    <a:latin typeface="Times" pitchFamily="2" charset="0"/>
                  </a:endParaRPr>
                </a:p>
              </p:txBody>
            </p:sp>
            <p:sp>
              <p:nvSpPr>
                <p:cNvPr id="37" name="文本框 36">
                  <a:extLst>
                    <a:ext uri="{FF2B5EF4-FFF2-40B4-BE49-F238E27FC236}">
                      <a16:creationId xmlns:a16="http://schemas.microsoft.com/office/drawing/2014/main" id="{5BAC70F7-6825-2141-A2DD-1968368A42C1}"/>
                    </a:ext>
                  </a:extLst>
                </p:cNvPr>
                <p:cNvSpPr txBox="1"/>
                <p:nvPr/>
              </p:nvSpPr>
              <p:spPr>
                <a:xfrm>
                  <a:off x="1660679" y="4424655"/>
                  <a:ext cx="53149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400" dirty="0">
                      <a:latin typeface="Times" pitchFamily="2" charset="0"/>
                    </a:rPr>
                    <a:t>0.85</a:t>
                  </a:r>
                  <a:endParaRPr kumimoji="1" lang="zh-CN" altLang="en-US" sz="1400" dirty="0">
                    <a:latin typeface="Times" pitchFamily="2" charset="0"/>
                  </a:endParaRPr>
                </a:p>
              </p:txBody>
            </p:sp>
            <p:sp>
              <p:nvSpPr>
                <p:cNvPr id="38" name="文本框 37">
                  <a:extLst>
                    <a:ext uri="{FF2B5EF4-FFF2-40B4-BE49-F238E27FC236}">
                      <a16:creationId xmlns:a16="http://schemas.microsoft.com/office/drawing/2014/main" id="{CB644F28-E57D-F24F-9F10-D03A38AF5804}"/>
                    </a:ext>
                  </a:extLst>
                </p:cNvPr>
                <p:cNvSpPr txBox="1"/>
                <p:nvPr/>
              </p:nvSpPr>
              <p:spPr>
                <a:xfrm>
                  <a:off x="2160250" y="4424655"/>
                  <a:ext cx="53149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400" dirty="0">
                      <a:latin typeface="Times" pitchFamily="2" charset="0"/>
                    </a:rPr>
                    <a:t>0.83</a:t>
                  </a:r>
                  <a:endParaRPr kumimoji="1" lang="zh-CN" altLang="en-US" sz="1400" dirty="0">
                    <a:latin typeface="Times" pitchFamily="2" charset="0"/>
                  </a:endParaRPr>
                </a:p>
              </p:txBody>
            </p:sp>
            <p:sp>
              <p:nvSpPr>
                <p:cNvPr id="39" name="文本框 38">
                  <a:extLst>
                    <a:ext uri="{FF2B5EF4-FFF2-40B4-BE49-F238E27FC236}">
                      <a16:creationId xmlns:a16="http://schemas.microsoft.com/office/drawing/2014/main" id="{8524B222-65AF-C749-8804-E72C5ABB10C0}"/>
                    </a:ext>
                  </a:extLst>
                </p:cNvPr>
                <p:cNvSpPr txBox="1"/>
                <p:nvPr/>
              </p:nvSpPr>
              <p:spPr>
                <a:xfrm>
                  <a:off x="2646529" y="4424655"/>
                  <a:ext cx="53149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400" dirty="0">
                      <a:latin typeface="Times" pitchFamily="2" charset="0"/>
                    </a:rPr>
                    <a:t>0.83</a:t>
                  </a:r>
                  <a:endParaRPr kumimoji="1" lang="zh-CN" altLang="en-US" sz="1400" dirty="0">
                    <a:latin typeface="Times" pitchFamily="2" charset="0"/>
                  </a:endParaRPr>
                </a:p>
              </p:txBody>
            </p:sp>
            <p:sp>
              <p:nvSpPr>
                <p:cNvPr id="40" name="文本框 39">
                  <a:extLst>
                    <a:ext uri="{FF2B5EF4-FFF2-40B4-BE49-F238E27FC236}">
                      <a16:creationId xmlns:a16="http://schemas.microsoft.com/office/drawing/2014/main" id="{E3E154BE-D66F-554B-A3BE-D48FD97F213A}"/>
                    </a:ext>
                  </a:extLst>
                </p:cNvPr>
                <p:cNvSpPr txBox="1"/>
                <p:nvPr/>
              </p:nvSpPr>
              <p:spPr>
                <a:xfrm>
                  <a:off x="3124162" y="4424655"/>
                  <a:ext cx="53149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400" dirty="0">
                      <a:latin typeface="Times" pitchFamily="2" charset="0"/>
                    </a:rPr>
                    <a:t>0.85</a:t>
                  </a:r>
                  <a:endParaRPr kumimoji="1" lang="zh-CN" altLang="en-US" sz="1400" dirty="0">
                    <a:latin typeface="Times" pitchFamily="2" charset="0"/>
                  </a:endParaRPr>
                </a:p>
              </p:txBody>
            </p:sp>
            <p:sp>
              <p:nvSpPr>
                <p:cNvPr id="41" name="文本框 40">
                  <a:extLst>
                    <a:ext uri="{FF2B5EF4-FFF2-40B4-BE49-F238E27FC236}">
                      <a16:creationId xmlns:a16="http://schemas.microsoft.com/office/drawing/2014/main" id="{7B61AD34-13E9-7D42-B777-2F3159C307C3}"/>
                    </a:ext>
                  </a:extLst>
                </p:cNvPr>
                <p:cNvSpPr txBox="1"/>
                <p:nvPr/>
              </p:nvSpPr>
              <p:spPr>
                <a:xfrm>
                  <a:off x="3598320" y="4424655"/>
                  <a:ext cx="53149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400" dirty="0">
                      <a:latin typeface="Times" pitchFamily="2" charset="0"/>
                    </a:rPr>
                    <a:t>0.87</a:t>
                  </a:r>
                  <a:endParaRPr kumimoji="1" lang="zh-CN" altLang="en-US" sz="1400" dirty="0">
                    <a:latin typeface="Times" pitchFamily="2" charset="0"/>
                  </a:endParaRPr>
                </a:p>
              </p:txBody>
            </p:sp>
            <p:sp>
              <p:nvSpPr>
                <p:cNvPr id="42" name="文本框 41">
                  <a:extLst>
                    <a:ext uri="{FF2B5EF4-FFF2-40B4-BE49-F238E27FC236}">
                      <a16:creationId xmlns:a16="http://schemas.microsoft.com/office/drawing/2014/main" id="{41DD217C-77B8-7446-A067-D6AE0A35D5A1}"/>
                    </a:ext>
                  </a:extLst>
                </p:cNvPr>
                <p:cNvSpPr txBox="1"/>
                <p:nvPr/>
              </p:nvSpPr>
              <p:spPr>
                <a:xfrm>
                  <a:off x="4088414" y="4424655"/>
                  <a:ext cx="53149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400" dirty="0">
                      <a:latin typeface="Times" pitchFamily="2" charset="0"/>
                    </a:rPr>
                    <a:t>0.87</a:t>
                  </a:r>
                  <a:endParaRPr kumimoji="1" lang="zh-CN" altLang="en-US" sz="1400" dirty="0">
                    <a:latin typeface="Times" pitchFamily="2" charset="0"/>
                  </a:endParaRPr>
                </a:p>
              </p:txBody>
            </p:sp>
            <p:sp>
              <p:nvSpPr>
                <p:cNvPr id="43" name="文本框 42">
                  <a:extLst>
                    <a:ext uri="{FF2B5EF4-FFF2-40B4-BE49-F238E27FC236}">
                      <a16:creationId xmlns:a16="http://schemas.microsoft.com/office/drawing/2014/main" id="{364B5BC5-29F3-3B4D-AE2E-E882ADA5C359}"/>
                    </a:ext>
                  </a:extLst>
                </p:cNvPr>
                <p:cNvSpPr txBox="1"/>
                <p:nvPr/>
              </p:nvSpPr>
              <p:spPr>
                <a:xfrm>
                  <a:off x="4618681" y="4424655"/>
                  <a:ext cx="53149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400" dirty="0">
                      <a:latin typeface="Times" pitchFamily="2" charset="0"/>
                    </a:rPr>
                    <a:t>0.87</a:t>
                  </a:r>
                  <a:endParaRPr kumimoji="1" lang="zh-CN" altLang="en-US" sz="1400" dirty="0">
                    <a:latin typeface="Times" pitchFamily="2" charset="0"/>
                  </a:endParaRPr>
                </a:p>
              </p:txBody>
            </p:sp>
            <p:sp>
              <p:nvSpPr>
                <p:cNvPr id="44" name="文本框 43">
                  <a:extLst>
                    <a:ext uri="{FF2B5EF4-FFF2-40B4-BE49-F238E27FC236}">
                      <a16:creationId xmlns:a16="http://schemas.microsoft.com/office/drawing/2014/main" id="{F52D3725-F59D-F645-BAE7-A9D628800B27}"/>
                    </a:ext>
                  </a:extLst>
                </p:cNvPr>
                <p:cNvSpPr txBox="1"/>
                <p:nvPr/>
              </p:nvSpPr>
              <p:spPr>
                <a:xfrm>
                  <a:off x="5130128" y="4416391"/>
                  <a:ext cx="53149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400" dirty="0">
                      <a:latin typeface="Times" pitchFamily="2" charset="0"/>
                    </a:rPr>
                    <a:t>0.83</a:t>
                  </a:r>
                  <a:endParaRPr kumimoji="1" lang="zh-CN" altLang="en-US" sz="1400" dirty="0">
                    <a:latin typeface="Times" pitchFamily="2" charset="0"/>
                  </a:endParaRPr>
                </a:p>
              </p:txBody>
            </p:sp>
            <p:sp>
              <p:nvSpPr>
                <p:cNvPr id="45" name="文本框 44">
                  <a:extLst>
                    <a:ext uri="{FF2B5EF4-FFF2-40B4-BE49-F238E27FC236}">
                      <a16:creationId xmlns:a16="http://schemas.microsoft.com/office/drawing/2014/main" id="{288310A2-3C95-984B-A4BC-28386E3795DE}"/>
                    </a:ext>
                  </a:extLst>
                </p:cNvPr>
                <p:cNvSpPr txBox="1"/>
                <p:nvPr/>
              </p:nvSpPr>
              <p:spPr>
                <a:xfrm>
                  <a:off x="5614022" y="4416390"/>
                  <a:ext cx="53149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400" dirty="0">
                      <a:latin typeface="Times" pitchFamily="2" charset="0"/>
                    </a:rPr>
                    <a:t>0.83</a:t>
                  </a:r>
                  <a:endParaRPr kumimoji="1" lang="zh-CN" altLang="en-US" sz="1400" dirty="0">
                    <a:latin typeface="Times" pitchFamily="2" charset="0"/>
                  </a:endParaRPr>
                </a:p>
              </p:txBody>
            </p:sp>
          </p:grpSp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24CC2330-ED82-134E-9BFD-CD8C3B67A036}"/>
                  </a:ext>
                </a:extLst>
              </p:cNvPr>
              <p:cNvSpPr txBox="1"/>
              <p:nvPr/>
            </p:nvSpPr>
            <p:spPr>
              <a:xfrm>
                <a:off x="164213" y="5359146"/>
                <a:ext cx="90021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400" b="1" dirty="0" err="1">
                    <a:solidFill>
                      <a:srgbClr val="7030A0"/>
                    </a:solidFill>
                    <a:latin typeface="+mn-ea"/>
                  </a:rPr>
                  <a:t>INJ_Effi</a:t>
                </a:r>
                <a:endParaRPr kumimoji="1" lang="zh-CN" altLang="en-US" sz="1400" b="1" dirty="0">
                  <a:solidFill>
                    <a:srgbClr val="7030A0"/>
                  </a:solidFill>
                  <a:latin typeface="+mn-ea"/>
                </a:endParaRPr>
              </a:p>
            </p:txBody>
          </p:sp>
        </p:grp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6B091CED-6000-EC4A-AA38-4CF324107FFA}"/>
                </a:ext>
              </a:extLst>
            </p:cNvPr>
            <p:cNvSpPr/>
            <p:nvPr/>
          </p:nvSpPr>
          <p:spPr>
            <a:xfrm>
              <a:off x="934459" y="2025989"/>
              <a:ext cx="1394333" cy="52671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365529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966F3F7-FD26-064D-B274-F9A1378A0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329" y="-4527"/>
            <a:ext cx="10993985" cy="562074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" pitchFamily="2" charset="0"/>
              </a:rPr>
              <a:t>Conclusions and outlook</a:t>
            </a:r>
          </a:p>
        </p:txBody>
      </p:sp>
      <p:grpSp>
        <p:nvGrpSpPr>
          <p:cNvPr id="7" name="组合 9">
            <a:extLst>
              <a:ext uri="{FF2B5EF4-FFF2-40B4-BE49-F238E27FC236}">
                <a16:creationId xmlns:a16="http://schemas.microsoft.com/office/drawing/2014/main" id="{7A7FCA6D-F66A-DB4A-BE42-7DA89AEEE772}"/>
              </a:ext>
            </a:extLst>
          </p:cNvPr>
          <p:cNvGrpSpPr>
            <a:grpSpLocks/>
          </p:cNvGrpSpPr>
          <p:nvPr/>
        </p:nvGrpSpPr>
        <p:grpSpPr bwMode="auto">
          <a:xfrm>
            <a:off x="780772" y="551967"/>
            <a:ext cx="10363200" cy="65616"/>
            <a:chOff x="30834" y="1305568"/>
            <a:chExt cx="8816454" cy="66133"/>
          </a:xfrm>
        </p:grpSpPr>
        <p:sp>
          <p:nvSpPr>
            <p:cNvPr id="8" name="矩形 10">
              <a:extLst>
                <a:ext uri="{FF2B5EF4-FFF2-40B4-BE49-F238E27FC236}">
                  <a16:creationId xmlns:a16="http://schemas.microsoft.com/office/drawing/2014/main" id="{CE42FA54-B332-FE48-AB62-7C5C532B2171}"/>
                </a:ext>
              </a:extLst>
            </p:cNvPr>
            <p:cNvSpPr/>
            <p:nvPr/>
          </p:nvSpPr>
          <p:spPr>
            <a:xfrm>
              <a:off x="30834" y="1305568"/>
              <a:ext cx="5800203" cy="66133"/>
            </a:xfrm>
            <a:prstGeom prst="rect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1219170">
                <a:defRPr/>
              </a:pPr>
              <a:endParaRPr lang="zh-CN" altLang="en-US" sz="2400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9" name="矩形 11">
              <a:extLst>
                <a:ext uri="{FF2B5EF4-FFF2-40B4-BE49-F238E27FC236}">
                  <a16:creationId xmlns:a16="http://schemas.microsoft.com/office/drawing/2014/main" id="{407CD461-4878-2C44-BC1F-36F4C8B64AAA}"/>
                </a:ext>
              </a:extLst>
            </p:cNvPr>
            <p:cNvSpPr/>
            <p:nvPr/>
          </p:nvSpPr>
          <p:spPr>
            <a:xfrm>
              <a:off x="5886861" y="1305568"/>
              <a:ext cx="2960427" cy="66133"/>
            </a:xfrm>
            <a:prstGeom prst="rect">
              <a:avLst/>
            </a:prstGeom>
            <a:solidFill>
              <a:srgbClr val="11387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1219170">
                <a:defRPr/>
              </a:pPr>
              <a:endParaRPr lang="zh-CN" altLang="en-US" sz="2400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3132D62F-7685-2348-91B7-6DFB2AE04A53}"/>
              </a:ext>
            </a:extLst>
          </p:cNvPr>
          <p:cNvSpPr txBox="1"/>
          <p:nvPr/>
        </p:nvSpPr>
        <p:spPr>
          <a:xfrm>
            <a:off x="256777" y="895045"/>
            <a:ext cx="11253088" cy="1246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 algn="just">
              <a:lnSpc>
                <a:spcPts val="2500"/>
              </a:lnSpc>
              <a:spcAft>
                <a:spcPts val="800"/>
              </a:spcAft>
              <a:buFont typeface="Wingdings" pitchFamily="2" charset="2"/>
              <a:buChar char="Ø"/>
            </a:pPr>
            <a:r>
              <a:rPr lang="en-US" altLang="zh-CN" sz="20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more realistic simulation mechanism for injection-related beam loss has been developed</a:t>
            </a:r>
          </a:p>
          <a:p>
            <a:pPr marL="800100" lvl="1" indent="-342900" algn="just">
              <a:lnSpc>
                <a:spcPts val="2500"/>
              </a:lnSpc>
              <a:spcAft>
                <a:spcPts val="800"/>
              </a:spcAft>
              <a:buFont typeface="Wingdings" pitchFamily="2" charset="2"/>
              <a:buChar char="Ø"/>
            </a:pPr>
            <a:r>
              <a:rPr lang="en" altLang="zh-CN" sz="20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Verification experiments have been conducted based on its main findings</a:t>
            </a:r>
          </a:p>
          <a:p>
            <a:pPr marL="800100" lvl="1" indent="-342900" algn="just">
              <a:lnSpc>
                <a:spcPts val="2500"/>
              </a:lnSpc>
              <a:spcAft>
                <a:spcPts val="800"/>
              </a:spcAft>
              <a:buFont typeface="Wingdings" pitchFamily="2" charset="2"/>
              <a:buChar char="Ø"/>
            </a:pPr>
            <a:r>
              <a:rPr lang="en" altLang="zh-CN" sz="20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Qualitative agreement is observed between simulation and experimental data: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A3F7AC11-6B6F-9D4D-A9C9-658F464E7C50}"/>
              </a:ext>
            </a:extLst>
          </p:cNvPr>
          <p:cNvGrpSpPr/>
          <p:nvPr/>
        </p:nvGrpSpPr>
        <p:grpSpPr>
          <a:xfrm>
            <a:off x="256777" y="3429000"/>
            <a:ext cx="11935221" cy="2713980"/>
            <a:chOff x="256777" y="2258159"/>
            <a:chExt cx="11935221" cy="2713980"/>
          </a:xfrm>
        </p:grpSpPr>
        <p:sp>
          <p:nvSpPr>
            <p:cNvPr id="13" name="文本框 4">
              <a:extLst>
                <a:ext uri="{FF2B5EF4-FFF2-40B4-BE49-F238E27FC236}">
                  <a16:creationId xmlns:a16="http://schemas.microsoft.com/office/drawing/2014/main" id="{7AC29F42-4702-944B-B3A2-72442BDC78F7}"/>
                </a:ext>
              </a:extLst>
            </p:cNvPr>
            <p:cNvSpPr txBox="1"/>
            <p:nvPr/>
          </p:nvSpPr>
          <p:spPr>
            <a:xfrm>
              <a:off x="599005" y="2615275"/>
              <a:ext cx="11592993" cy="23568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742950" lvl="1" indent="-285750" algn="just">
                <a:spcAft>
                  <a:spcPts val="800"/>
                </a:spcAft>
                <a:buFont typeface="Wingdings" pitchFamily="2" charset="2"/>
                <a:buChar char="v"/>
              </a:pPr>
              <a:r>
                <a:rPr lang="en" altLang="zh-CN" sz="1800" b="0" i="0" dirty="0">
                  <a:solidFill>
                    <a:srgbClr val="000000"/>
                  </a:solidFill>
                  <a:latin typeface="Calibri" pitchFamily="34"/>
                  <a:cs typeface="Calibri"/>
                </a:rPr>
                <a:t>Tune</a:t>
              </a:r>
              <a:r>
                <a:rPr lang="en" altLang="zh-CN" sz="1800" b="0" i="0" dirty="0">
                  <a:solidFill>
                    <a:srgbClr val="000000"/>
                  </a:solidFill>
                  <a:latin typeface="Arial"/>
                  <a:cs typeface="Arial"/>
                </a:rPr>
                <a:t> </a:t>
              </a:r>
              <a:r>
                <a:rPr lang="en" altLang="zh-CN" sz="1800" b="0" i="0" dirty="0">
                  <a:solidFill>
                    <a:srgbClr val="000000"/>
                  </a:solidFill>
                  <a:latin typeface="Calibri" pitchFamily="34"/>
                  <a:cs typeface="Calibri"/>
                </a:rPr>
                <a:t>scan(</a:t>
              </a:r>
              <a:r>
                <a:rPr lang="en" altLang="zh-CN" sz="1800" b="0" i="0" dirty="0" err="1">
                  <a:solidFill>
                    <a:srgbClr val="000000"/>
                  </a:solidFill>
                  <a:latin typeface="Calibri" pitchFamily="34"/>
                  <a:cs typeface="Calibri"/>
                </a:rPr>
                <a:t>betatron</a:t>
              </a:r>
              <a:r>
                <a:rPr lang="en" altLang="zh-CN" sz="1800" b="0" i="0" dirty="0">
                  <a:solidFill>
                    <a:srgbClr val="000000"/>
                  </a:solidFill>
                  <a:latin typeface="Calibri" pitchFamily="34"/>
                  <a:cs typeface="Calibri"/>
                </a:rPr>
                <a:t>-synchrotron</a:t>
              </a:r>
              <a:r>
                <a:rPr lang="en" altLang="zh-CN" sz="1800" b="0" i="0" dirty="0">
                  <a:solidFill>
                    <a:srgbClr val="000000"/>
                  </a:solidFill>
                  <a:latin typeface="Arial"/>
                  <a:cs typeface="Arial"/>
                </a:rPr>
                <a:t> </a:t>
              </a:r>
              <a:r>
                <a:rPr lang="en" altLang="zh-CN" sz="1800" b="0" i="0" dirty="0">
                  <a:solidFill>
                    <a:srgbClr val="000000"/>
                  </a:solidFill>
                  <a:latin typeface="Calibri" pitchFamily="34"/>
                  <a:cs typeface="Calibri"/>
                </a:rPr>
                <a:t>resonance,…)</a:t>
              </a:r>
              <a:endParaRPr lang="en-US" altLang="zh-C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742950" lvl="1" indent="-285750" algn="just">
                <a:spcAft>
                  <a:spcPts val="800"/>
                </a:spcAft>
                <a:buFont typeface="Wingdings" pitchFamily="2" charset="2"/>
                <a:buChar char="v"/>
              </a:pPr>
              <a:r>
                <a:rPr lang="en-US" altLang="zh-CN" dirty="0">
                  <a:latin typeface="Calibri" panose="020F0502020204030204" pitchFamily="34" charset="0"/>
                  <a:cs typeface="Calibri" panose="020F0502020204030204" pitchFamily="34" charset="0"/>
                </a:rPr>
                <a:t>Further nonlinearity including fully implemented crab-waist collision</a:t>
              </a:r>
            </a:p>
            <a:p>
              <a:pPr marL="742950" lvl="1" indent="-285750" algn="just">
                <a:lnSpc>
                  <a:spcPts val="1660"/>
                </a:lnSpc>
                <a:spcAft>
                  <a:spcPts val="800"/>
                </a:spcAft>
                <a:buFont typeface="Wingdings" pitchFamily="2" charset="2"/>
                <a:buChar char="v"/>
              </a:pPr>
              <a:r>
                <a:rPr lang="en-US" altLang="zh-CN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More realistic collimator model including tip-scattering</a:t>
              </a:r>
            </a:p>
            <a:p>
              <a:pPr marL="742950" lvl="1" indent="-285750" algn="just">
                <a:lnSpc>
                  <a:spcPts val="1660"/>
                </a:lnSpc>
                <a:spcAft>
                  <a:spcPts val="800"/>
                </a:spcAft>
                <a:buFont typeface="Wingdings" pitchFamily="2" charset="2"/>
                <a:buChar char="v"/>
              </a:pPr>
              <a:r>
                <a:rPr lang="en-US" altLang="zh-CN" b="1" dirty="0">
                  <a:solidFill>
                    <a:srgbClr val="FF0000"/>
                  </a:solidFill>
                  <a:latin typeface="Calibri" panose="020F0502020204030204" pitchFamily="34" charset="0"/>
                  <a:ea typeface="DengXian" panose="02010600030101010101" pitchFamily="2" charset="-122"/>
                  <a:cs typeface="Calibri" panose="020F0502020204030204" pitchFamily="34" charset="0"/>
                </a:rPr>
                <a:t>Assessment for higher luminosity in 2025 and beyond</a:t>
              </a:r>
            </a:p>
            <a:p>
              <a:pPr marL="742950" lvl="1" indent="-285750" algn="just">
                <a:lnSpc>
                  <a:spcPts val="1660"/>
                </a:lnSpc>
                <a:spcAft>
                  <a:spcPts val="800"/>
                </a:spcAft>
                <a:buFont typeface="Wingdings" pitchFamily="2" charset="2"/>
                <a:buChar char="v"/>
              </a:pPr>
              <a:r>
                <a:rPr lang="en-US" altLang="zh-CN" sz="1800" b="1" dirty="0">
                  <a:solidFill>
                    <a:srgbClr val="FF0000"/>
                  </a:solidFill>
                  <a:latin typeface="Calibri" panose="020F0502020204030204" pitchFamily="34" charset="0"/>
                  <a:ea typeface="DengXian" panose="02010600030101010101" pitchFamily="2" charset="-122"/>
                  <a:cs typeface="Calibri" panose="020F0502020204030204" pitchFamily="34" charset="0"/>
                </a:rPr>
                <a:t>Connect SAD simulated injection beam loss with Geant4 simulation</a:t>
              </a:r>
              <a:endParaRPr lang="en-US" altLang="zh-CN" b="1" dirty="0">
                <a:solidFill>
                  <a:srgbClr val="FF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endParaRPr>
            </a:p>
            <a:p>
              <a:pPr marL="742950" lvl="1" indent="-285750" algn="just">
                <a:lnSpc>
                  <a:spcPts val="1660"/>
                </a:lnSpc>
                <a:spcAft>
                  <a:spcPts val="800"/>
                </a:spcAft>
                <a:buFont typeface="Wingdings" pitchFamily="2" charset="2"/>
                <a:buChar char="v"/>
              </a:pPr>
              <a:r>
                <a:rPr lang="en-US" altLang="zh-CN" dirty="0">
                  <a:latin typeface="Times New Roman" panose="02020603050405020304" pitchFamily="18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More validation experiments (CLAWS at D01V1, ECLTRG,…) </a:t>
              </a:r>
            </a:p>
            <a:p>
              <a:pPr marL="742950" lvl="1" indent="-285750" algn="just">
                <a:lnSpc>
                  <a:spcPts val="1660"/>
                </a:lnSpc>
                <a:spcAft>
                  <a:spcPts val="800"/>
                </a:spcAft>
                <a:buFont typeface="Wingdings" pitchFamily="2" charset="2"/>
                <a:buChar char="v"/>
              </a:pPr>
              <a:r>
                <a:rPr lang="en-US" altLang="zh-CN" sz="1800" b="0" i="0" u="none" strike="noStrike" dirty="0">
                  <a:effectLst/>
                  <a:latin typeface="Times New Roman" panose="02020603050405020304" pitchFamily="18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LER simulation</a:t>
              </a:r>
              <a:endParaRPr lang="en-US" altLang="zh-CN" sz="1800" b="0" i="0" u="none" strike="noStrike" dirty="0">
                <a:effectLst/>
                <a:latin typeface="Noto Sans SC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1412B4F4-BB17-D944-8700-94FFB13B201F}"/>
                </a:ext>
              </a:extLst>
            </p:cNvPr>
            <p:cNvSpPr txBox="1"/>
            <p:nvPr/>
          </p:nvSpPr>
          <p:spPr>
            <a:xfrm>
              <a:off x="256777" y="2258159"/>
              <a:ext cx="10167279" cy="3331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800100" lvl="1" indent="-342900" algn="just">
                <a:lnSpc>
                  <a:spcPts val="1800"/>
                </a:lnSpc>
                <a:spcAft>
                  <a:spcPts val="800"/>
                </a:spcAft>
                <a:buFont typeface="Wingdings" pitchFamily="2" charset="2"/>
                <a:buChar char="p"/>
              </a:pPr>
              <a:r>
                <a:rPr lang="en" altLang="zh-CN" sz="20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Further investigation of  injection-related beam loss and background</a:t>
              </a:r>
              <a:endParaRPr lang="zh-CN" altLang="en-US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BB28AB71-4C2D-EE4F-B62C-811B35735F31}"/>
              </a:ext>
            </a:extLst>
          </p:cNvPr>
          <p:cNvSpPr txBox="1"/>
          <p:nvPr/>
        </p:nvSpPr>
        <p:spPr>
          <a:xfrm>
            <a:off x="1102976" y="2096221"/>
            <a:ext cx="9560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kumimoji="1" lang="en" altLang="zh-CN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" altLang="zh-CN" dirty="0">
                <a:latin typeface="Calibri" panose="020F0502020204030204" pitchFamily="34" charset="0"/>
                <a:cs typeface="Calibri" panose="020F0502020204030204" pitchFamily="34" charset="0"/>
              </a:rPr>
              <a:t>omparison includes raw waveform features and further data analysis</a:t>
            </a:r>
          </a:p>
          <a:p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kumimoji="1" lang="en" altLang="zh-CN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" altLang="zh-CN" dirty="0">
                <a:latin typeface="Calibri" panose="020F0502020204030204" pitchFamily="34" charset="0"/>
                <a:cs typeface="Calibri" panose="020F0502020204030204" pitchFamily="34" charset="0"/>
              </a:rPr>
              <a:t>imulation updated with beam parameters and machine conditions from the measurement day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39">
            <a:extLst>
              <a:ext uri="{FF2B5EF4-FFF2-40B4-BE49-F238E27FC236}">
                <a16:creationId xmlns:a16="http://schemas.microsoft.com/office/drawing/2014/main" id="{7D1AE3D6-C59E-7747-A754-26DE39014697}"/>
              </a:ext>
            </a:extLst>
          </p:cNvPr>
          <p:cNvSpPr txBox="1"/>
          <p:nvPr/>
        </p:nvSpPr>
        <p:spPr>
          <a:xfrm>
            <a:off x="11750743" y="6474293"/>
            <a:ext cx="499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20</a:t>
            </a:r>
            <a:endParaRPr lang="en-CN" sz="1400" b="1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FD96617-506E-6E43-B7CE-7E35A21E909F}"/>
              </a:ext>
            </a:extLst>
          </p:cNvPr>
          <p:cNvSpPr txBox="1"/>
          <p:nvPr/>
        </p:nvSpPr>
        <p:spPr>
          <a:xfrm>
            <a:off x="780772" y="2707163"/>
            <a:ext cx="72752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sz="20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Tune affect both injection efficiency and related background </a:t>
            </a:r>
            <a:endParaRPr lang="zh-CN" alt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0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819"/>
    </mc:Choice>
    <mc:Fallback xmlns="">
      <p:transition spd="slow" advTm="83819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1FE910F6-8540-264F-894E-C93E04F50C4E}"/>
              </a:ext>
            </a:extLst>
          </p:cNvPr>
          <p:cNvSpPr txBox="1"/>
          <p:nvPr/>
        </p:nvSpPr>
        <p:spPr>
          <a:xfrm>
            <a:off x="3737114" y="2464904"/>
            <a:ext cx="41346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7200" b="1" dirty="0"/>
              <a:t>Back up</a:t>
            </a:r>
            <a:endParaRPr kumimoji="1" lang="zh-CN" alt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40881810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5E60E0A-473A-CA4B-AE14-9F529F7C7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4468" y="64749"/>
            <a:ext cx="5111747" cy="319935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C4218F-9731-254E-B007-96BFE7A76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288" y="64749"/>
            <a:ext cx="4985245" cy="3199359"/>
          </a:xfrm>
          <a:prstGeom prst="rect">
            <a:avLst/>
          </a:prstGeom>
        </p:spPr>
      </p:pic>
      <p:pic>
        <p:nvPicPr>
          <p:cNvPr id="6" name="图形 5">
            <a:extLst>
              <a:ext uri="{FF2B5EF4-FFF2-40B4-BE49-F238E27FC236}">
                <a16:creationId xmlns:a16="http://schemas.microsoft.com/office/drawing/2014/main" id="{C9EDA306-23EF-0849-A49C-8E70D48068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158" y="3381561"/>
            <a:ext cx="4970842" cy="2868576"/>
          </a:xfrm>
          <a:prstGeom prst="rect">
            <a:avLst/>
          </a:prstGeom>
        </p:spPr>
      </p:pic>
      <p:pic>
        <p:nvPicPr>
          <p:cNvPr id="7" name="图形 6">
            <a:extLst>
              <a:ext uri="{FF2B5EF4-FFF2-40B4-BE49-F238E27FC236}">
                <a16:creationId xmlns:a16="http://schemas.microsoft.com/office/drawing/2014/main" id="{4664B6D8-CFB0-B84A-8D22-00A2A2DA31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80619" y="3381561"/>
            <a:ext cx="4987642" cy="2868576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0F45A6F-50F2-0E4F-B835-C518EA94DD7D}"/>
              </a:ext>
            </a:extLst>
          </p:cNvPr>
          <p:cNvSpPr txBox="1"/>
          <p:nvPr/>
        </p:nvSpPr>
        <p:spPr>
          <a:xfrm>
            <a:off x="274267" y="6250137"/>
            <a:ext cx="103539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" altLang="zh-CN" sz="1600" b="1" dirty="0">
                <a:latin typeface="Times" pitchFamily="2" charset="0"/>
              </a:rPr>
              <a:t>Closing the D01V1 aperture </a:t>
            </a:r>
            <a:r>
              <a:rPr lang="en" altLang="zh-CN" sz="1600" dirty="0">
                <a:solidFill>
                  <a:srgbClr val="7030A0"/>
                </a:solidFill>
                <a:latin typeface="Times" pitchFamily="2" charset="0"/>
              </a:rPr>
              <a:t>reduce the average injection BG duration</a:t>
            </a:r>
            <a:endParaRPr lang="en" altLang="zh-CN" sz="1600" dirty="0">
              <a:solidFill>
                <a:schemeClr val="accent2">
                  <a:lumMod val="75000"/>
                </a:schemeClr>
              </a:solidFill>
              <a:latin typeface="Times" pitchFamily="2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" altLang="zh-CN" sz="1600" b="1" dirty="0"/>
              <a:t>Stronger beam-beam interaction</a:t>
            </a:r>
            <a:r>
              <a:rPr lang="en" altLang="zh-CN" sz="1600" dirty="0"/>
              <a:t>(higher luminosity) </a:t>
            </a:r>
            <a:r>
              <a:rPr lang="en" altLang="zh-CN" sz="1600" dirty="0">
                <a:solidFill>
                  <a:schemeClr val="accent6">
                    <a:lumMod val="75000"/>
                  </a:schemeClr>
                </a:solidFill>
              </a:rPr>
              <a:t>increases IR beam loss and BG duration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1575743-3B8A-4349-8B28-4AB4B97297A9}"/>
              </a:ext>
            </a:extLst>
          </p:cNvPr>
          <p:cNvSpPr txBox="1"/>
          <p:nvPr/>
        </p:nvSpPr>
        <p:spPr>
          <a:xfrm>
            <a:off x="8892378" y="6373247"/>
            <a:ext cx="2942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b="1" dirty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kumimoji="1" lang="en-US" altLang="zh-CN" sz="1600" b="1" dirty="0">
                <a:solidFill>
                  <a:srgbClr val="FF0000"/>
                </a:solidFill>
              </a:rPr>
              <a:t>Consistent with simulation</a:t>
            </a:r>
            <a:endParaRPr kumimoji="1" lang="zh-CN" altLang="en-US" sz="1600" b="1" dirty="0">
              <a:solidFill>
                <a:srgbClr val="FF0000"/>
              </a:solidFill>
            </a:endParaRPr>
          </a:p>
        </p:txBody>
      </p:sp>
      <p:sp>
        <p:nvSpPr>
          <p:cNvPr id="8" name="TextBox 39">
            <a:extLst>
              <a:ext uri="{FF2B5EF4-FFF2-40B4-BE49-F238E27FC236}">
                <a16:creationId xmlns:a16="http://schemas.microsoft.com/office/drawing/2014/main" id="{6431A7A1-AA06-514F-A2DA-0D9631FCEE57}"/>
              </a:ext>
            </a:extLst>
          </p:cNvPr>
          <p:cNvSpPr txBox="1"/>
          <p:nvPr/>
        </p:nvSpPr>
        <p:spPr>
          <a:xfrm>
            <a:off x="11750743" y="6474293"/>
            <a:ext cx="499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18</a:t>
            </a:r>
            <a:endParaRPr lang="en-CN" sz="1400" b="1" dirty="0"/>
          </a:p>
        </p:txBody>
      </p:sp>
    </p:spTree>
    <p:extLst>
      <p:ext uri="{BB962C8B-B14F-4D97-AF65-F5344CB8AC3E}">
        <p14:creationId xmlns:p14="http://schemas.microsoft.com/office/powerpoint/2010/main" val="28851034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B3323822-FFBA-DE49-835C-E747F8059A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57"/>
          <a:stretch/>
        </p:blipFill>
        <p:spPr>
          <a:xfrm>
            <a:off x="6149847" y="389364"/>
            <a:ext cx="5876501" cy="6336147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8FE60E1F-3961-804A-BD98-5ACF9C3BA252}"/>
              </a:ext>
            </a:extLst>
          </p:cNvPr>
          <p:cNvGrpSpPr/>
          <p:nvPr/>
        </p:nvGrpSpPr>
        <p:grpSpPr>
          <a:xfrm>
            <a:off x="35647" y="100421"/>
            <a:ext cx="5992177" cy="6657154"/>
            <a:chOff x="48184" y="200846"/>
            <a:chExt cx="5992177" cy="6657154"/>
          </a:xfrm>
        </p:grpSpPr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4A2392A1-542E-8F4F-87DE-B55CD897F3FC}"/>
                </a:ext>
              </a:extLst>
            </p:cNvPr>
            <p:cNvGrpSpPr/>
            <p:nvPr/>
          </p:nvGrpSpPr>
          <p:grpSpPr>
            <a:xfrm>
              <a:off x="48184" y="457726"/>
              <a:ext cx="5992177" cy="6400274"/>
              <a:chOff x="48184" y="457726"/>
              <a:chExt cx="5992177" cy="6400274"/>
            </a:xfrm>
          </p:grpSpPr>
          <p:pic>
            <p:nvPicPr>
              <p:cNvPr id="5" name="图片 4" descr="图片包含 图表&#10;&#10;描述已自动生成">
                <a:extLst>
                  <a:ext uri="{FF2B5EF4-FFF2-40B4-BE49-F238E27FC236}">
                    <a16:creationId xmlns:a16="http://schemas.microsoft.com/office/drawing/2014/main" id="{B0EE7C75-A08B-704F-B853-FB177B300B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857"/>
              <a:stretch/>
            </p:blipFill>
            <p:spPr>
              <a:xfrm>
                <a:off x="48184" y="457726"/>
                <a:ext cx="5992177" cy="6400274"/>
              </a:xfrm>
              <a:prstGeom prst="rect">
                <a:avLst/>
              </a:prstGeom>
            </p:spPr>
          </p:pic>
          <p:grpSp>
            <p:nvGrpSpPr>
              <p:cNvPr id="30" name="组合 29">
                <a:extLst>
                  <a:ext uri="{FF2B5EF4-FFF2-40B4-BE49-F238E27FC236}">
                    <a16:creationId xmlns:a16="http://schemas.microsoft.com/office/drawing/2014/main" id="{1DF06C63-89F8-AA41-9046-74E507FA5D35}"/>
                  </a:ext>
                </a:extLst>
              </p:cNvPr>
              <p:cNvGrpSpPr/>
              <p:nvPr/>
            </p:nvGrpSpPr>
            <p:grpSpPr>
              <a:xfrm>
                <a:off x="3885713" y="544009"/>
                <a:ext cx="1234407" cy="6010153"/>
                <a:chOff x="9615183" y="428262"/>
                <a:chExt cx="1234407" cy="6010153"/>
              </a:xfrm>
            </p:grpSpPr>
            <p:cxnSp>
              <p:nvCxnSpPr>
                <p:cNvPr id="22" name="直线连接符 21">
                  <a:extLst>
                    <a:ext uri="{FF2B5EF4-FFF2-40B4-BE49-F238E27FC236}">
                      <a16:creationId xmlns:a16="http://schemas.microsoft.com/office/drawing/2014/main" id="{11738FEE-A575-7D41-AFE3-20918FAF4F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615183" y="428262"/>
                  <a:ext cx="24028" cy="5856265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29388CFD-629F-FA47-A092-2CA208829A2A}"/>
                    </a:ext>
                  </a:extLst>
                </p:cNvPr>
                <p:cNvSpPr txBox="1"/>
                <p:nvPr/>
              </p:nvSpPr>
              <p:spPr>
                <a:xfrm>
                  <a:off x="9715981" y="644848"/>
                  <a:ext cx="1053296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200" dirty="0">
                      <a:latin typeface="Times" pitchFamily="2" charset="0"/>
                    </a:rPr>
                    <a:t>1197mA</a:t>
                  </a:r>
                  <a:endParaRPr kumimoji="1" lang="zh-CN" altLang="en-US" sz="1200" dirty="0">
                    <a:latin typeface="Times" pitchFamily="2" charset="0"/>
                  </a:endParaRPr>
                </a:p>
              </p:txBody>
            </p:sp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C9F941CA-67B5-004E-B444-C0FAFE1CCA25}"/>
                    </a:ext>
                  </a:extLst>
                </p:cNvPr>
                <p:cNvSpPr txBox="1"/>
                <p:nvPr/>
              </p:nvSpPr>
              <p:spPr>
                <a:xfrm>
                  <a:off x="9715981" y="1806241"/>
                  <a:ext cx="1053296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200" dirty="0">
                      <a:latin typeface="Times" pitchFamily="2" charset="0"/>
                      <a:cs typeface="Calibri" panose="020F0502020204030204" pitchFamily="34" charset="0"/>
                    </a:rPr>
                    <a:t>1347mA</a:t>
                  </a:r>
                  <a:endParaRPr kumimoji="1" lang="zh-CN" altLang="en-US" sz="1200" dirty="0">
                    <a:latin typeface="Times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B0D92A06-1240-DD43-B563-4A5CA44B16C5}"/>
                    </a:ext>
                  </a:extLst>
                </p:cNvPr>
                <p:cNvSpPr txBox="1"/>
                <p:nvPr/>
              </p:nvSpPr>
              <p:spPr>
                <a:xfrm>
                  <a:off x="9762940" y="2880344"/>
                  <a:ext cx="1053296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200" dirty="0">
                      <a:latin typeface="Times" pitchFamily="2" charset="0"/>
                    </a:rPr>
                    <a:t>3.4ms</a:t>
                  </a:r>
                  <a:endParaRPr kumimoji="1" lang="zh-CN" altLang="en-US" sz="1200" dirty="0">
                    <a:latin typeface="Times" pitchFamily="2" charset="0"/>
                  </a:endParaRPr>
                </a:p>
              </p:txBody>
            </p:sp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417FCF12-EC80-294D-B40E-4CBA38509646}"/>
                    </a:ext>
                  </a:extLst>
                </p:cNvPr>
                <p:cNvSpPr txBox="1"/>
                <p:nvPr/>
              </p:nvSpPr>
              <p:spPr>
                <a:xfrm>
                  <a:off x="9715981" y="4344605"/>
                  <a:ext cx="1053296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200" dirty="0">
                      <a:latin typeface="Times" pitchFamily="2" charset="0"/>
                    </a:rPr>
                    <a:t>10.6ms</a:t>
                  </a:r>
                  <a:endParaRPr kumimoji="1" lang="zh-CN" altLang="en-US" sz="1200" dirty="0">
                    <a:latin typeface="Times" pitchFamily="2" charset="0"/>
                  </a:endParaRPr>
                </a:p>
              </p:txBody>
            </p:sp>
            <p:cxnSp>
              <p:nvCxnSpPr>
                <p:cNvPr id="28" name="直线连接符 27">
                  <a:extLst>
                    <a:ext uri="{FF2B5EF4-FFF2-40B4-BE49-F238E27FC236}">
                      <a16:creationId xmlns:a16="http://schemas.microsoft.com/office/drawing/2014/main" id="{06851E0E-F416-3444-A619-25444C14A8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85992" y="428262"/>
                  <a:ext cx="0" cy="6010153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9" name="文本框 28">
                  <a:extLst>
                    <a:ext uri="{FF2B5EF4-FFF2-40B4-BE49-F238E27FC236}">
                      <a16:creationId xmlns:a16="http://schemas.microsoft.com/office/drawing/2014/main" id="{F1E5CE26-26C8-B442-9F88-B6BD399A1A73}"/>
                    </a:ext>
                  </a:extLst>
                </p:cNvPr>
                <p:cNvSpPr txBox="1"/>
                <p:nvPr/>
              </p:nvSpPr>
              <p:spPr>
                <a:xfrm>
                  <a:off x="9796294" y="5557208"/>
                  <a:ext cx="1053296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200" dirty="0">
                      <a:latin typeface="Times" pitchFamily="2" charset="0"/>
                    </a:rPr>
                    <a:t>2.3%</a:t>
                  </a:r>
                  <a:endParaRPr kumimoji="1" lang="zh-CN" altLang="en-US" sz="1200" dirty="0">
                    <a:latin typeface="Times" pitchFamily="2" charset="0"/>
                  </a:endParaRPr>
                </a:p>
              </p:txBody>
            </p:sp>
          </p:grp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1498DE3F-4F7C-6B48-BA44-85806BC0961D}"/>
                </a:ext>
              </a:extLst>
            </p:cNvPr>
            <p:cNvSpPr txBox="1"/>
            <p:nvPr/>
          </p:nvSpPr>
          <p:spPr>
            <a:xfrm>
              <a:off x="2390871" y="200846"/>
              <a:ext cx="25559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Exp/Run 35/1356</a:t>
              </a:r>
              <a:endParaRPr kumimoji="1" lang="zh-CN" altLang="en-US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074FAB8A-5D28-F346-B1C7-46EDF75441E8}"/>
              </a:ext>
            </a:extLst>
          </p:cNvPr>
          <p:cNvSpPr txBox="1"/>
          <p:nvPr/>
        </p:nvSpPr>
        <p:spPr>
          <a:xfrm>
            <a:off x="7734733" y="671519"/>
            <a:ext cx="1053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 dirty="0">
                <a:latin typeface="Times" pitchFamily="2" charset="0"/>
              </a:rPr>
              <a:t>998mA</a:t>
            </a:r>
            <a:endParaRPr kumimoji="1" lang="zh-CN" altLang="en-US" sz="1200" dirty="0">
              <a:latin typeface="Times" pitchFamily="2" charset="0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AFA03371-3D0F-2843-A421-31EB098F9BFF}"/>
              </a:ext>
            </a:extLst>
          </p:cNvPr>
          <p:cNvSpPr txBox="1"/>
          <p:nvPr/>
        </p:nvSpPr>
        <p:spPr>
          <a:xfrm>
            <a:off x="7691307" y="1906229"/>
            <a:ext cx="1053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 dirty="0">
                <a:latin typeface="Times" pitchFamily="2" charset="0"/>
              </a:rPr>
              <a:t>1247mA</a:t>
            </a:r>
            <a:endParaRPr kumimoji="1" lang="zh-CN" altLang="en-US" sz="1200" dirty="0">
              <a:latin typeface="Times" pitchFamily="2" charset="0"/>
            </a:endParaRPr>
          </a:p>
        </p:txBody>
      </p:sp>
      <p:cxnSp>
        <p:nvCxnSpPr>
          <p:cNvPr id="35" name="直线连接符 34">
            <a:extLst>
              <a:ext uri="{FF2B5EF4-FFF2-40B4-BE49-F238E27FC236}">
                <a16:creationId xmlns:a16="http://schemas.microsoft.com/office/drawing/2014/main" id="{CF48BB23-5092-D04F-B215-4059E2C06295}"/>
              </a:ext>
            </a:extLst>
          </p:cNvPr>
          <p:cNvCxnSpPr>
            <a:cxnSpLocks/>
          </p:cNvCxnSpPr>
          <p:nvPr/>
        </p:nvCxnSpPr>
        <p:spPr>
          <a:xfrm>
            <a:off x="7576175" y="500240"/>
            <a:ext cx="0" cy="5953497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直线连接符 35">
            <a:extLst>
              <a:ext uri="{FF2B5EF4-FFF2-40B4-BE49-F238E27FC236}">
                <a16:creationId xmlns:a16="http://schemas.microsoft.com/office/drawing/2014/main" id="{502CE444-74BF-FB4D-AFAB-723FAC99B948}"/>
              </a:ext>
            </a:extLst>
          </p:cNvPr>
          <p:cNvCxnSpPr>
            <a:cxnSpLocks/>
          </p:cNvCxnSpPr>
          <p:nvPr/>
        </p:nvCxnSpPr>
        <p:spPr>
          <a:xfrm>
            <a:off x="8563673" y="454985"/>
            <a:ext cx="0" cy="5948026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文本框 36">
            <a:extLst>
              <a:ext uri="{FF2B5EF4-FFF2-40B4-BE49-F238E27FC236}">
                <a16:creationId xmlns:a16="http://schemas.microsoft.com/office/drawing/2014/main" id="{C7647D9A-BEC1-EF46-A4D7-D8B005B7FAE7}"/>
              </a:ext>
            </a:extLst>
          </p:cNvPr>
          <p:cNvSpPr txBox="1"/>
          <p:nvPr/>
        </p:nvSpPr>
        <p:spPr>
          <a:xfrm>
            <a:off x="7669558" y="3049643"/>
            <a:ext cx="1053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 dirty="0">
                <a:latin typeface="Times" pitchFamily="2" charset="0"/>
              </a:rPr>
              <a:t>3.6ms</a:t>
            </a:r>
            <a:endParaRPr kumimoji="1" lang="zh-CN" altLang="en-US" sz="1200" dirty="0">
              <a:latin typeface="Times" pitchFamily="2" charset="0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1BE2939A-B107-9443-AF43-657A0868ED80}"/>
              </a:ext>
            </a:extLst>
          </p:cNvPr>
          <p:cNvSpPr txBox="1"/>
          <p:nvPr/>
        </p:nvSpPr>
        <p:spPr>
          <a:xfrm>
            <a:off x="7651643" y="4231907"/>
            <a:ext cx="1053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 dirty="0">
                <a:latin typeface="Times" pitchFamily="2" charset="0"/>
              </a:rPr>
              <a:t>23.6ms</a:t>
            </a:r>
            <a:endParaRPr kumimoji="1" lang="zh-CN" altLang="en-US" sz="1200" dirty="0">
              <a:latin typeface="Times" pitchFamily="2" charset="0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C58150B6-1F92-2142-B736-5F84671AB43B}"/>
              </a:ext>
            </a:extLst>
          </p:cNvPr>
          <p:cNvSpPr txBox="1"/>
          <p:nvPr/>
        </p:nvSpPr>
        <p:spPr>
          <a:xfrm>
            <a:off x="7762161" y="5572529"/>
            <a:ext cx="1053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 dirty="0">
                <a:latin typeface="Times" pitchFamily="2" charset="0"/>
              </a:rPr>
              <a:t>4.5%</a:t>
            </a:r>
            <a:endParaRPr kumimoji="1" lang="zh-CN" altLang="en-US" sz="1200" dirty="0">
              <a:latin typeface="Times" pitchFamily="2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0E5B977E-FF1E-1B44-894A-BD0E1EC2ECF7}"/>
              </a:ext>
            </a:extLst>
          </p:cNvPr>
          <p:cNvSpPr txBox="1"/>
          <p:nvPr/>
        </p:nvSpPr>
        <p:spPr>
          <a:xfrm>
            <a:off x="8390744" y="128022"/>
            <a:ext cx="2555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b="1" dirty="0">
                <a:latin typeface="Calibri" panose="020F0502020204030204" pitchFamily="34" charset="0"/>
                <a:cs typeface="Calibri" panose="020F0502020204030204" pitchFamily="34" charset="0"/>
              </a:rPr>
              <a:t>Exp/Run 35/1814</a:t>
            </a:r>
            <a:endParaRPr kumimoji="1" lang="zh-CN" alt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8C45AC8-B4B3-2B42-BD34-7D30EE3955E6}"/>
              </a:ext>
            </a:extLst>
          </p:cNvPr>
          <p:cNvSpPr txBox="1"/>
          <p:nvPr/>
        </p:nvSpPr>
        <p:spPr>
          <a:xfrm>
            <a:off x="4328931" y="6524130"/>
            <a:ext cx="5023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Dead time seems proportion to BG duration</a:t>
            </a:r>
            <a:endParaRPr kumimoji="1"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7257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>
            <a:extLst>
              <a:ext uri="{FF2B5EF4-FFF2-40B4-BE49-F238E27FC236}">
                <a16:creationId xmlns:a16="http://schemas.microsoft.com/office/drawing/2014/main" id="{30478366-6611-5945-918C-159DFB07714A}"/>
              </a:ext>
            </a:extLst>
          </p:cNvPr>
          <p:cNvGrpSpPr/>
          <p:nvPr/>
        </p:nvGrpSpPr>
        <p:grpSpPr>
          <a:xfrm>
            <a:off x="5932582" y="77384"/>
            <a:ext cx="6235297" cy="6552243"/>
            <a:chOff x="41935" y="116825"/>
            <a:chExt cx="6235297" cy="6552243"/>
          </a:xfrm>
        </p:grpSpPr>
        <p:pic>
          <p:nvPicPr>
            <p:cNvPr id="12" name="图片 11" descr="图片包含 图形用户界面&#10;&#10;描述已自动生成">
              <a:extLst>
                <a:ext uri="{FF2B5EF4-FFF2-40B4-BE49-F238E27FC236}">
                  <a16:creationId xmlns:a16="http://schemas.microsoft.com/office/drawing/2014/main" id="{B585D774-ED56-D345-851A-E9D776C52A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200"/>
            <a:stretch/>
          </p:blipFill>
          <p:spPr>
            <a:xfrm>
              <a:off x="41935" y="343672"/>
              <a:ext cx="6235297" cy="6325396"/>
            </a:xfrm>
            <a:prstGeom prst="rect">
              <a:avLst/>
            </a:prstGeom>
          </p:spPr>
        </p:pic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8FE60E1F-3961-804A-BD98-5ACF9C3BA252}"/>
                </a:ext>
              </a:extLst>
            </p:cNvPr>
            <p:cNvGrpSpPr/>
            <p:nvPr/>
          </p:nvGrpSpPr>
          <p:grpSpPr>
            <a:xfrm>
              <a:off x="2159704" y="116825"/>
              <a:ext cx="2555950" cy="6317249"/>
              <a:chOff x="1468571" y="180888"/>
              <a:chExt cx="2555950" cy="6317249"/>
            </a:xfrm>
          </p:grpSpPr>
          <p:grpSp>
            <p:nvGrpSpPr>
              <p:cNvPr id="30" name="组合 29">
                <a:extLst>
                  <a:ext uri="{FF2B5EF4-FFF2-40B4-BE49-F238E27FC236}">
                    <a16:creationId xmlns:a16="http://schemas.microsoft.com/office/drawing/2014/main" id="{1DF06C63-89F8-AA41-9046-74E507FA5D35}"/>
                  </a:ext>
                </a:extLst>
              </p:cNvPr>
              <p:cNvGrpSpPr/>
              <p:nvPr/>
            </p:nvGrpSpPr>
            <p:grpSpPr>
              <a:xfrm>
                <a:off x="1826172" y="564303"/>
                <a:ext cx="1161378" cy="5933834"/>
                <a:chOff x="7555642" y="448556"/>
                <a:chExt cx="1161378" cy="5933834"/>
              </a:xfrm>
            </p:grpSpPr>
            <p:cxnSp>
              <p:nvCxnSpPr>
                <p:cNvPr id="22" name="直线连接符 21">
                  <a:extLst>
                    <a:ext uri="{FF2B5EF4-FFF2-40B4-BE49-F238E27FC236}">
                      <a16:creationId xmlns:a16="http://schemas.microsoft.com/office/drawing/2014/main" id="{11738FEE-A575-7D41-AFE3-20918FAF4F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56740" y="448556"/>
                  <a:ext cx="0" cy="5933834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29388CFD-629F-FA47-A092-2CA208829A2A}"/>
                    </a:ext>
                  </a:extLst>
                </p:cNvPr>
                <p:cNvSpPr txBox="1"/>
                <p:nvPr/>
              </p:nvSpPr>
              <p:spPr>
                <a:xfrm>
                  <a:off x="7555642" y="655741"/>
                  <a:ext cx="1053296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200" dirty="0">
                      <a:solidFill>
                        <a:schemeClr val="accent2">
                          <a:lumMod val="75000"/>
                        </a:schemeClr>
                      </a:solidFill>
                      <a:latin typeface="Times" pitchFamily="2" charset="0"/>
                    </a:rPr>
                    <a:t>1037mA</a:t>
                  </a:r>
                  <a:endParaRPr kumimoji="1" lang="zh-CN" altLang="en-US" sz="1200" dirty="0">
                    <a:solidFill>
                      <a:schemeClr val="accent2">
                        <a:lumMod val="75000"/>
                      </a:schemeClr>
                    </a:solidFill>
                    <a:latin typeface="Times" pitchFamily="2" charset="0"/>
                  </a:endParaRPr>
                </a:p>
              </p:txBody>
            </p:sp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C9F941CA-67B5-004E-B444-C0FAFE1CCA25}"/>
                    </a:ext>
                  </a:extLst>
                </p:cNvPr>
                <p:cNvSpPr txBox="1"/>
                <p:nvPr/>
              </p:nvSpPr>
              <p:spPr>
                <a:xfrm>
                  <a:off x="7576780" y="1854544"/>
                  <a:ext cx="1053296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200" dirty="0">
                      <a:solidFill>
                        <a:schemeClr val="accent2">
                          <a:lumMod val="75000"/>
                        </a:schemeClr>
                      </a:solidFill>
                      <a:latin typeface="Times" pitchFamily="2" charset="0"/>
                      <a:cs typeface="Calibri" panose="020F0502020204030204" pitchFamily="34" charset="0"/>
                    </a:rPr>
                    <a:t>1297mA</a:t>
                  </a:r>
                  <a:endParaRPr kumimoji="1" lang="zh-CN" altLang="en-US" sz="1200" dirty="0">
                    <a:solidFill>
                      <a:schemeClr val="accent2">
                        <a:lumMod val="75000"/>
                      </a:schemeClr>
                    </a:solidFill>
                    <a:latin typeface="Times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B0D92A06-1240-DD43-B563-4A5CA44B16C5}"/>
                    </a:ext>
                  </a:extLst>
                </p:cNvPr>
                <p:cNvSpPr txBox="1"/>
                <p:nvPr/>
              </p:nvSpPr>
              <p:spPr>
                <a:xfrm>
                  <a:off x="7592436" y="3157531"/>
                  <a:ext cx="1053296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200" dirty="0">
                      <a:solidFill>
                        <a:schemeClr val="accent2">
                          <a:lumMod val="75000"/>
                        </a:schemeClr>
                      </a:solidFill>
                      <a:latin typeface="Times" pitchFamily="2" charset="0"/>
                    </a:rPr>
                    <a:t>14.0ms</a:t>
                  </a:r>
                  <a:endParaRPr kumimoji="1" lang="zh-CN" altLang="en-US" sz="1200" dirty="0">
                    <a:solidFill>
                      <a:schemeClr val="accent2">
                        <a:lumMod val="75000"/>
                      </a:schemeClr>
                    </a:solidFill>
                    <a:latin typeface="Times" pitchFamily="2" charset="0"/>
                  </a:endParaRPr>
                </a:p>
              </p:txBody>
            </p:sp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417FCF12-EC80-294D-B40E-4CBA38509646}"/>
                    </a:ext>
                  </a:extLst>
                </p:cNvPr>
                <p:cNvSpPr txBox="1"/>
                <p:nvPr/>
              </p:nvSpPr>
              <p:spPr>
                <a:xfrm>
                  <a:off x="7592436" y="3975150"/>
                  <a:ext cx="1053296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200" dirty="0">
                      <a:solidFill>
                        <a:schemeClr val="accent2">
                          <a:lumMod val="75000"/>
                        </a:schemeClr>
                      </a:solidFill>
                      <a:latin typeface="Times" pitchFamily="2" charset="0"/>
                    </a:rPr>
                    <a:t>15.4ms</a:t>
                  </a:r>
                  <a:endParaRPr kumimoji="1" lang="zh-CN" altLang="en-US" sz="1200" dirty="0">
                    <a:solidFill>
                      <a:schemeClr val="accent2">
                        <a:lumMod val="75000"/>
                      </a:schemeClr>
                    </a:solidFill>
                    <a:latin typeface="Times" pitchFamily="2" charset="0"/>
                  </a:endParaRPr>
                </a:p>
              </p:txBody>
            </p:sp>
            <p:cxnSp>
              <p:nvCxnSpPr>
                <p:cNvPr id="28" name="直线连接符 27">
                  <a:extLst>
                    <a:ext uri="{FF2B5EF4-FFF2-40B4-BE49-F238E27FC236}">
                      <a16:creationId xmlns:a16="http://schemas.microsoft.com/office/drawing/2014/main" id="{06851E0E-F416-3444-A619-25444C14A8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631372" y="448556"/>
                  <a:ext cx="8560" cy="5933834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9" name="文本框 28">
                  <a:extLst>
                    <a:ext uri="{FF2B5EF4-FFF2-40B4-BE49-F238E27FC236}">
                      <a16:creationId xmlns:a16="http://schemas.microsoft.com/office/drawing/2014/main" id="{F1E5CE26-26C8-B442-9F88-B6BD399A1A73}"/>
                    </a:ext>
                  </a:extLst>
                </p:cNvPr>
                <p:cNvSpPr txBox="1"/>
                <p:nvPr/>
              </p:nvSpPr>
              <p:spPr>
                <a:xfrm>
                  <a:off x="7663724" y="5505908"/>
                  <a:ext cx="1053296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200" dirty="0">
                      <a:solidFill>
                        <a:schemeClr val="accent2">
                          <a:lumMod val="75000"/>
                        </a:schemeClr>
                      </a:solidFill>
                      <a:latin typeface="Times" pitchFamily="2" charset="0"/>
                    </a:rPr>
                    <a:t>9.8%</a:t>
                  </a:r>
                  <a:endParaRPr kumimoji="1" lang="zh-CN" altLang="en-US" sz="1200" dirty="0">
                    <a:solidFill>
                      <a:schemeClr val="accent2">
                        <a:lumMod val="75000"/>
                      </a:schemeClr>
                    </a:solidFill>
                    <a:latin typeface="Times" pitchFamily="2" charset="0"/>
                  </a:endParaRPr>
                </a:p>
              </p:txBody>
            </p:sp>
          </p:grpSp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1498DE3F-4F7C-6B48-BA44-85806BC0961D}"/>
                  </a:ext>
                </a:extLst>
              </p:cNvPr>
              <p:cNvSpPr txBox="1"/>
              <p:nvPr/>
            </p:nvSpPr>
            <p:spPr>
              <a:xfrm>
                <a:off x="1468571" y="180888"/>
                <a:ext cx="255595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Exp/Run 35/2194</a:t>
                </a:r>
                <a:endParaRPr kumimoji="1" lang="zh-CN" altLang="en-US" sz="16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6CF2C843-1690-F44A-B0DD-8CFD74F1D8C2}"/>
              </a:ext>
            </a:extLst>
          </p:cNvPr>
          <p:cNvGrpSpPr/>
          <p:nvPr/>
        </p:nvGrpSpPr>
        <p:grpSpPr>
          <a:xfrm>
            <a:off x="69174" y="89471"/>
            <a:ext cx="5856659" cy="6540156"/>
            <a:chOff x="6166734" y="128022"/>
            <a:chExt cx="5856659" cy="6540156"/>
          </a:xfrm>
        </p:grpSpPr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0E5B977E-FF1E-1B44-894A-BD0E1EC2ECF7}"/>
                </a:ext>
              </a:extLst>
            </p:cNvPr>
            <p:cNvSpPr txBox="1"/>
            <p:nvPr/>
          </p:nvSpPr>
          <p:spPr>
            <a:xfrm>
              <a:off x="8390744" y="128022"/>
              <a:ext cx="25559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Exp/Run 35/1815</a:t>
              </a:r>
              <a:endParaRPr kumimoji="1" lang="zh-CN" altLang="en-US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B2CCE2F0-12A1-9047-9FCE-B0BD2510CA59}"/>
                </a:ext>
              </a:extLst>
            </p:cNvPr>
            <p:cNvGrpSpPr/>
            <p:nvPr/>
          </p:nvGrpSpPr>
          <p:grpSpPr>
            <a:xfrm>
              <a:off x="6166734" y="391616"/>
              <a:ext cx="5856659" cy="6276562"/>
              <a:chOff x="6255766" y="271140"/>
              <a:chExt cx="5856659" cy="6276562"/>
            </a:xfrm>
          </p:grpSpPr>
          <p:pic>
            <p:nvPicPr>
              <p:cNvPr id="39" name="图片 38" descr="图片包含 图形用户界面&#10;&#10;描述已自动生成">
                <a:extLst>
                  <a:ext uri="{FF2B5EF4-FFF2-40B4-BE49-F238E27FC236}">
                    <a16:creationId xmlns:a16="http://schemas.microsoft.com/office/drawing/2014/main" id="{D8A280CE-7A6B-A14B-A875-027055CF3E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2775" r="492"/>
              <a:stretch/>
            </p:blipFill>
            <p:spPr>
              <a:xfrm>
                <a:off x="6255766" y="271140"/>
                <a:ext cx="5856659" cy="6276562"/>
              </a:xfrm>
              <a:prstGeom prst="rect">
                <a:avLst/>
              </a:prstGeom>
            </p:spPr>
          </p:pic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074FAB8A-5D28-F346-B1C7-46EDF75441E8}"/>
                  </a:ext>
                </a:extLst>
              </p:cNvPr>
              <p:cNvSpPr txBox="1"/>
              <p:nvPr/>
            </p:nvSpPr>
            <p:spPr>
              <a:xfrm>
                <a:off x="9561325" y="609694"/>
                <a:ext cx="105329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200" dirty="0">
                    <a:solidFill>
                      <a:schemeClr val="accent2">
                        <a:lumMod val="75000"/>
                      </a:schemeClr>
                    </a:solidFill>
                    <a:latin typeface="Times" pitchFamily="2" charset="0"/>
                  </a:rPr>
                  <a:t>1037mA</a:t>
                </a:r>
                <a:endParaRPr kumimoji="1" lang="zh-CN" altLang="en-US" sz="1200" dirty="0">
                  <a:solidFill>
                    <a:schemeClr val="accent2">
                      <a:lumMod val="75000"/>
                    </a:schemeClr>
                  </a:solidFill>
                  <a:latin typeface="Times" pitchFamily="2" charset="0"/>
                </a:endParaRPr>
              </a:p>
            </p:txBody>
          </p:sp>
          <p:cxnSp>
            <p:nvCxnSpPr>
              <p:cNvPr id="35" name="直线连接符 34">
                <a:extLst>
                  <a:ext uri="{FF2B5EF4-FFF2-40B4-BE49-F238E27FC236}">
                    <a16:creationId xmlns:a16="http://schemas.microsoft.com/office/drawing/2014/main" id="{CF48BB23-5092-D04F-B215-4059E2C062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13923" y="432672"/>
                <a:ext cx="0" cy="5953497"/>
              </a:xfrm>
              <a:prstGeom prst="line">
                <a:avLst/>
              </a:prstGeom>
              <a:ln>
                <a:prstDash val="dash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直线连接符 35">
                <a:extLst>
                  <a:ext uri="{FF2B5EF4-FFF2-40B4-BE49-F238E27FC236}">
                    <a16:creationId xmlns:a16="http://schemas.microsoft.com/office/drawing/2014/main" id="{502CE444-74BF-FB4D-AFAB-723FAC99B9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31614" y="438143"/>
                <a:ext cx="0" cy="5948026"/>
              </a:xfrm>
              <a:prstGeom prst="line">
                <a:avLst/>
              </a:prstGeom>
              <a:ln>
                <a:prstDash val="dash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C7647D9A-BEC1-EF46-A4D7-D8B005B7FAE7}"/>
                  </a:ext>
                </a:extLst>
              </p:cNvPr>
              <p:cNvSpPr txBox="1"/>
              <p:nvPr/>
            </p:nvSpPr>
            <p:spPr>
              <a:xfrm>
                <a:off x="9595027" y="3186279"/>
                <a:ext cx="105329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200" dirty="0">
                    <a:solidFill>
                      <a:schemeClr val="accent2">
                        <a:lumMod val="75000"/>
                      </a:schemeClr>
                    </a:solidFill>
                    <a:latin typeface="Times" pitchFamily="2" charset="0"/>
                  </a:rPr>
                  <a:t>7.2ms</a:t>
                </a:r>
                <a:endParaRPr kumimoji="1" lang="zh-CN" altLang="en-US" sz="1200" dirty="0">
                  <a:solidFill>
                    <a:schemeClr val="accent2">
                      <a:lumMod val="75000"/>
                    </a:schemeClr>
                  </a:solidFill>
                  <a:latin typeface="Times" pitchFamily="2" charset="0"/>
                </a:endParaRPr>
              </a:p>
            </p:txBody>
          </p:sp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1BE2939A-B107-9443-AF43-657A0868ED80}"/>
                  </a:ext>
                </a:extLst>
              </p:cNvPr>
              <p:cNvSpPr txBox="1"/>
              <p:nvPr/>
            </p:nvSpPr>
            <p:spPr>
              <a:xfrm>
                <a:off x="9781059" y="3993248"/>
                <a:ext cx="105329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200" dirty="0">
                    <a:solidFill>
                      <a:schemeClr val="accent2">
                        <a:lumMod val="75000"/>
                      </a:schemeClr>
                    </a:solidFill>
                    <a:latin typeface="Times" pitchFamily="2" charset="0"/>
                  </a:rPr>
                  <a:t>15.9ms</a:t>
                </a:r>
                <a:endParaRPr kumimoji="1" lang="zh-CN" altLang="en-US" sz="1200" dirty="0">
                  <a:solidFill>
                    <a:schemeClr val="accent2">
                      <a:lumMod val="75000"/>
                    </a:schemeClr>
                  </a:solidFill>
                  <a:latin typeface="Times" pitchFamily="2" charset="0"/>
                </a:endParaRPr>
              </a:p>
            </p:txBody>
          </p:sp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C58150B6-1F92-2142-B736-5F84671AB43B}"/>
                  </a:ext>
                </a:extLst>
              </p:cNvPr>
              <p:cNvSpPr txBox="1"/>
              <p:nvPr/>
            </p:nvSpPr>
            <p:spPr>
              <a:xfrm>
                <a:off x="9632820" y="5372395"/>
                <a:ext cx="105329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200" dirty="0">
                    <a:solidFill>
                      <a:schemeClr val="accent2">
                        <a:lumMod val="75000"/>
                      </a:schemeClr>
                    </a:solidFill>
                    <a:latin typeface="Times" pitchFamily="2" charset="0"/>
                  </a:rPr>
                  <a:t>5.1%</a:t>
                </a:r>
                <a:endParaRPr kumimoji="1" lang="zh-CN" altLang="en-US" sz="1200" dirty="0">
                  <a:solidFill>
                    <a:schemeClr val="accent2">
                      <a:lumMod val="75000"/>
                    </a:schemeClr>
                  </a:solidFill>
                  <a:latin typeface="Times" pitchFamily="2" charset="0"/>
                </a:endParaRPr>
              </a:p>
            </p:txBody>
          </p:sp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0E8F9772-EF72-E448-BE33-2904799218BE}"/>
                  </a:ext>
                </a:extLst>
              </p:cNvPr>
              <p:cNvSpPr txBox="1"/>
              <p:nvPr/>
            </p:nvSpPr>
            <p:spPr>
              <a:xfrm>
                <a:off x="9545416" y="1815357"/>
                <a:ext cx="105329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200" dirty="0">
                    <a:solidFill>
                      <a:schemeClr val="accent2">
                        <a:lumMod val="75000"/>
                      </a:schemeClr>
                    </a:solidFill>
                    <a:latin typeface="Times" pitchFamily="2" charset="0"/>
                    <a:cs typeface="Calibri" panose="020F0502020204030204" pitchFamily="34" charset="0"/>
                  </a:rPr>
                  <a:t>1297mA</a:t>
                </a:r>
                <a:endParaRPr kumimoji="1" lang="zh-CN" altLang="en-US" sz="1200" dirty="0">
                  <a:solidFill>
                    <a:schemeClr val="accent2">
                      <a:lumMod val="75000"/>
                    </a:schemeClr>
                  </a:solidFill>
                  <a:latin typeface="Times" pitchFamily="2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44" name="文本框 43">
            <a:extLst>
              <a:ext uri="{FF2B5EF4-FFF2-40B4-BE49-F238E27FC236}">
                <a16:creationId xmlns:a16="http://schemas.microsoft.com/office/drawing/2014/main" id="{182A918E-EEE8-8B4F-8C43-E5663E6918B4}"/>
              </a:ext>
            </a:extLst>
          </p:cNvPr>
          <p:cNvSpPr txBox="1"/>
          <p:nvPr/>
        </p:nvSpPr>
        <p:spPr>
          <a:xfrm>
            <a:off x="4213184" y="6489640"/>
            <a:ext cx="5023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Dead time seems proportion to BG duration</a:t>
            </a:r>
            <a:endParaRPr kumimoji="1"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7172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日历&#10;&#10;描述已自动生成">
            <a:extLst>
              <a:ext uri="{FF2B5EF4-FFF2-40B4-BE49-F238E27FC236}">
                <a16:creationId xmlns:a16="http://schemas.microsoft.com/office/drawing/2014/main" id="{EECF8239-65EF-4342-BFFD-182D7826C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graphicFrame>
        <p:nvGraphicFramePr>
          <p:cNvPr id="10" name="表格 10">
            <a:extLst>
              <a:ext uri="{FF2B5EF4-FFF2-40B4-BE49-F238E27FC236}">
                <a16:creationId xmlns:a16="http://schemas.microsoft.com/office/drawing/2014/main" id="{24E84EE9-48A7-2244-8E75-280204139E27}"/>
              </a:ext>
            </a:extLst>
          </p:cNvPr>
          <p:cNvGraphicFramePr>
            <a:graphicFrameLocks noGrp="1"/>
          </p:cNvGraphicFramePr>
          <p:nvPr/>
        </p:nvGraphicFramePr>
        <p:xfrm>
          <a:off x="6772940" y="321458"/>
          <a:ext cx="5092994" cy="274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4374">
                  <a:extLst>
                    <a:ext uri="{9D8B030D-6E8A-4147-A177-3AD203B41FA5}">
                      <a16:colId xmlns:a16="http://schemas.microsoft.com/office/drawing/2014/main" val="3535377897"/>
                    </a:ext>
                  </a:extLst>
                </a:gridCol>
                <a:gridCol w="855724">
                  <a:extLst>
                    <a:ext uri="{9D8B030D-6E8A-4147-A177-3AD203B41FA5}">
                      <a16:colId xmlns:a16="http://schemas.microsoft.com/office/drawing/2014/main" val="2498837300"/>
                    </a:ext>
                  </a:extLst>
                </a:gridCol>
                <a:gridCol w="855724">
                  <a:extLst>
                    <a:ext uri="{9D8B030D-6E8A-4147-A177-3AD203B41FA5}">
                      <a16:colId xmlns:a16="http://schemas.microsoft.com/office/drawing/2014/main" val="113607726"/>
                    </a:ext>
                  </a:extLst>
                </a:gridCol>
                <a:gridCol w="855724">
                  <a:extLst>
                    <a:ext uri="{9D8B030D-6E8A-4147-A177-3AD203B41FA5}">
                      <a16:colId xmlns:a16="http://schemas.microsoft.com/office/drawing/2014/main" val="2906447437"/>
                    </a:ext>
                  </a:extLst>
                </a:gridCol>
                <a:gridCol w="855724">
                  <a:extLst>
                    <a:ext uri="{9D8B030D-6E8A-4147-A177-3AD203B41FA5}">
                      <a16:colId xmlns:a16="http://schemas.microsoft.com/office/drawing/2014/main" val="2117687783"/>
                    </a:ext>
                  </a:extLst>
                </a:gridCol>
                <a:gridCol w="855724">
                  <a:extLst>
                    <a:ext uri="{9D8B030D-6E8A-4147-A177-3AD203B41FA5}">
                      <a16:colId xmlns:a16="http://schemas.microsoft.com/office/drawing/2014/main" val="39171186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HER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LER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 err="1"/>
                        <a:t>eclh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 err="1"/>
                        <a:t>ecll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deadtime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97873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760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950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9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12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2.5%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9333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2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800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1000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12.0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13.2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2.7%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12909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3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840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1050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10.4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14.9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3.0%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48917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4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880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1100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11.6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18.3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3.2%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7323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5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920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1150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12.3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21.0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4.6%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87987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6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960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1200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13.3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25.3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5.3%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57880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90254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组合 47">
            <a:extLst>
              <a:ext uri="{FF2B5EF4-FFF2-40B4-BE49-F238E27FC236}">
                <a16:creationId xmlns:a16="http://schemas.microsoft.com/office/drawing/2014/main" id="{404C4FEA-3C00-7D4F-94B8-3FBDE5DD3EC3}"/>
              </a:ext>
            </a:extLst>
          </p:cNvPr>
          <p:cNvGrpSpPr/>
          <p:nvPr/>
        </p:nvGrpSpPr>
        <p:grpSpPr>
          <a:xfrm>
            <a:off x="6677125" y="841003"/>
            <a:ext cx="5456883" cy="5035758"/>
            <a:chOff x="6565869" y="355601"/>
            <a:chExt cx="5456883" cy="5194300"/>
          </a:xfrm>
        </p:grpSpPr>
        <p:pic>
          <p:nvPicPr>
            <p:cNvPr id="49" name="图片 48" descr="图表&#10;&#10;描述已自动生成">
              <a:extLst>
                <a:ext uri="{FF2B5EF4-FFF2-40B4-BE49-F238E27FC236}">
                  <a16:creationId xmlns:a16="http://schemas.microsoft.com/office/drawing/2014/main" id="{2DE83116-4115-FB43-9B45-B706193A23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534" t="2456" r="2931" b="2265"/>
            <a:stretch/>
          </p:blipFill>
          <p:spPr>
            <a:xfrm>
              <a:off x="6565869" y="355601"/>
              <a:ext cx="5456883" cy="5194300"/>
            </a:xfrm>
            <a:prstGeom prst="rect">
              <a:avLst/>
            </a:prstGeom>
          </p:spPr>
        </p:pic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B8BF413C-E37F-9148-99B3-B8B1F4219B83}"/>
                </a:ext>
              </a:extLst>
            </p:cNvPr>
            <p:cNvGrpSpPr/>
            <p:nvPr/>
          </p:nvGrpSpPr>
          <p:grpSpPr>
            <a:xfrm>
              <a:off x="7544434" y="2664617"/>
              <a:ext cx="3806067" cy="1649602"/>
              <a:chOff x="7303134" y="1953417"/>
              <a:chExt cx="3806067" cy="1649602"/>
            </a:xfrm>
          </p:grpSpPr>
          <p:grpSp>
            <p:nvGrpSpPr>
              <p:cNvPr id="51" name="组合 50">
                <a:extLst>
                  <a:ext uri="{FF2B5EF4-FFF2-40B4-BE49-F238E27FC236}">
                    <a16:creationId xmlns:a16="http://schemas.microsoft.com/office/drawing/2014/main" id="{766430E7-B695-6040-85F9-8BF7EB6885CC}"/>
                  </a:ext>
                </a:extLst>
              </p:cNvPr>
              <p:cNvGrpSpPr/>
              <p:nvPr/>
            </p:nvGrpSpPr>
            <p:grpSpPr>
              <a:xfrm>
                <a:off x="7940968" y="2200223"/>
                <a:ext cx="3168233" cy="1402796"/>
                <a:chOff x="8048359" y="2187523"/>
                <a:chExt cx="3168233" cy="1402796"/>
              </a:xfrm>
            </p:grpSpPr>
            <p:grpSp>
              <p:nvGrpSpPr>
                <p:cNvPr id="54" name="组合 53">
                  <a:extLst>
                    <a:ext uri="{FF2B5EF4-FFF2-40B4-BE49-F238E27FC236}">
                      <a16:creationId xmlns:a16="http://schemas.microsoft.com/office/drawing/2014/main" id="{56F257F3-1B2F-B84C-9337-B20A479F8C06}"/>
                    </a:ext>
                  </a:extLst>
                </p:cNvPr>
                <p:cNvGrpSpPr/>
                <p:nvPr/>
              </p:nvGrpSpPr>
              <p:grpSpPr>
                <a:xfrm>
                  <a:off x="8048359" y="2187523"/>
                  <a:ext cx="3168233" cy="1402796"/>
                  <a:chOff x="8048359" y="2178391"/>
                  <a:chExt cx="3168233" cy="1402796"/>
                </a:xfrm>
              </p:grpSpPr>
              <p:sp>
                <p:nvSpPr>
                  <p:cNvPr id="61" name="文本框 60">
                    <a:extLst>
                      <a:ext uri="{FF2B5EF4-FFF2-40B4-BE49-F238E27FC236}">
                        <a16:creationId xmlns:a16="http://schemas.microsoft.com/office/drawing/2014/main" id="{FA6E04DC-24A2-2744-9D3B-867F8E3DF9BE}"/>
                      </a:ext>
                    </a:extLst>
                  </p:cNvPr>
                  <p:cNvSpPr txBox="1"/>
                  <p:nvPr/>
                </p:nvSpPr>
                <p:spPr>
                  <a:xfrm>
                    <a:off x="9625057" y="3304188"/>
                    <a:ext cx="235846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kumimoji="1" lang="en-US" altLang="zh-CN" sz="1200" b="1" dirty="0">
                        <a:solidFill>
                          <a:srgbClr val="00B0F0"/>
                        </a:solidFill>
                        <a:latin typeface="Times" pitchFamily="2" charset="0"/>
                      </a:rPr>
                      <a:t>A</a:t>
                    </a:r>
                    <a:endParaRPr kumimoji="1" lang="zh-CN" altLang="en-US" sz="1200" b="1" dirty="0">
                      <a:solidFill>
                        <a:srgbClr val="00B0F0"/>
                      </a:solidFill>
                      <a:latin typeface="Times" pitchFamily="2" charset="0"/>
                    </a:endParaRPr>
                  </a:p>
                </p:txBody>
              </p:sp>
              <p:sp>
                <p:nvSpPr>
                  <p:cNvPr id="62" name="文本框 61">
                    <a:extLst>
                      <a:ext uri="{FF2B5EF4-FFF2-40B4-BE49-F238E27FC236}">
                        <a16:creationId xmlns:a16="http://schemas.microsoft.com/office/drawing/2014/main" id="{D989CBAF-81A3-A54D-A5DC-E751E7CE0CF1}"/>
                      </a:ext>
                    </a:extLst>
                  </p:cNvPr>
                  <p:cNvSpPr txBox="1"/>
                  <p:nvPr/>
                </p:nvSpPr>
                <p:spPr>
                  <a:xfrm>
                    <a:off x="9634619" y="2989461"/>
                    <a:ext cx="235846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kumimoji="1" lang="en-US" altLang="zh-CN" sz="1200" b="1" dirty="0">
                        <a:solidFill>
                          <a:srgbClr val="00B0F0"/>
                        </a:solidFill>
                        <a:latin typeface="Times" pitchFamily="2" charset="0"/>
                      </a:rPr>
                      <a:t>B</a:t>
                    </a:r>
                    <a:endParaRPr kumimoji="1" lang="zh-CN" altLang="en-US" sz="1200" b="1" dirty="0">
                      <a:solidFill>
                        <a:srgbClr val="00B0F0"/>
                      </a:solidFill>
                      <a:latin typeface="Times" pitchFamily="2" charset="0"/>
                    </a:endParaRPr>
                  </a:p>
                </p:txBody>
              </p:sp>
              <p:sp>
                <p:nvSpPr>
                  <p:cNvPr id="63" name="文本框 62">
                    <a:extLst>
                      <a:ext uri="{FF2B5EF4-FFF2-40B4-BE49-F238E27FC236}">
                        <a16:creationId xmlns:a16="http://schemas.microsoft.com/office/drawing/2014/main" id="{4032F464-B334-C346-8608-E6EE49A48B74}"/>
                      </a:ext>
                    </a:extLst>
                  </p:cNvPr>
                  <p:cNvSpPr txBox="1"/>
                  <p:nvPr/>
                </p:nvSpPr>
                <p:spPr>
                  <a:xfrm>
                    <a:off x="10980746" y="2434946"/>
                    <a:ext cx="235846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kumimoji="1" lang="en-US" altLang="zh-CN" sz="1200" dirty="0">
                        <a:latin typeface="Times" pitchFamily="2" charset="0"/>
                      </a:rPr>
                      <a:t>D</a:t>
                    </a:r>
                    <a:endParaRPr kumimoji="1" lang="zh-CN" altLang="en-US" sz="1200" dirty="0">
                      <a:latin typeface="Times" pitchFamily="2" charset="0"/>
                    </a:endParaRPr>
                  </a:p>
                </p:txBody>
              </p:sp>
              <p:sp>
                <p:nvSpPr>
                  <p:cNvPr id="64" name="文本框 63">
                    <a:extLst>
                      <a:ext uri="{FF2B5EF4-FFF2-40B4-BE49-F238E27FC236}">
                        <a16:creationId xmlns:a16="http://schemas.microsoft.com/office/drawing/2014/main" id="{7EDAAD49-C8DD-A944-B523-7840B35B2C7D}"/>
                      </a:ext>
                    </a:extLst>
                  </p:cNvPr>
                  <p:cNvSpPr txBox="1"/>
                  <p:nvPr/>
                </p:nvSpPr>
                <p:spPr>
                  <a:xfrm>
                    <a:off x="8048359" y="2178391"/>
                    <a:ext cx="235846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kumimoji="1" lang="en-US" altLang="zh-CN" sz="1200" b="1" dirty="0">
                        <a:solidFill>
                          <a:srgbClr val="7030A0"/>
                        </a:solidFill>
                        <a:latin typeface="Times" pitchFamily="2" charset="0"/>
                      </a:rPr>
                      <a:t>O</a:t>
                    </a:r>
                    <a:endParaRPr kumimoji="1" lang="zh-CN" altLang="en-US" sz="1200" b="1" dirty="0">
                      <a:solidFill>
                        <a:srgbClr val="7030A0"/>
                      </a:solidFill>
                      <a:latin typeface="Times" pitchFamily="2" charset="0"/>
                    </a:endParaRPr>
                  </a:p>
                </p:txBody>
              </p:sp>
            </p:grpSp>
            <p:sp>
              <p:nvSpPr>
                <p:cNvPr id="55" name="文本框 54">
                  <a:extLst>
                    <a:ext uri="{FF2B5EF4-FFF2-40B4-BE49-F238E27FC236}">
                      <a16:creationId xmlns:a16="http://schemas.microsoft.com/office/drawing/2014/main" id="{E644A503-F0CE-1A42-A270-F5B9A668221A}"/>
                    </a:ext>
                  </a:extLst>
                </p:cNvPr>
                <p:cNvSpPr txBox="1"/>
                <p:nvPr/>
              </p:nvSpPr>
              <p:spPr>
                <a:xfrm>
                  <a:off x="10004349" y="2772154"/>
                  <a:ext cx="235846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200" dirty="0">
                      <a:latin typeface="Times" pitchFamily="2" charset="0"/>
                    </a:rPr>
                    <a:t>E</a:t>
                  </a:r>
                  <a:endParaRPr kumimoji="1" lang="zh-CN" altLang="en-US" sz="1200" dirty="0">
                    <a:latin typeface="Times" pitchFamily="2" charset="0"/>
                  </a:endParaRPr>
                </a:p>
              </p:txBody>
            </p:sp>
            <p:sp>
              <p:nvSpPr>
                <p:cNvPr id="56" name="文本框 55">
                  <a:extLst>
                    <a:ext uri="{FF2B5EF4-FFF2-40B4-BE49-F238E27FC236}">
                      <a16:creationId xmlns:a16="http://schemas.microsoft.com/office/drawing/2014/main" id="{734CDC8A-C29B-DC42-8C07-3564B2336F24}"/>
                    </a:ext>
                  </a:extLst>
                </p:cNvPr>
                <p:cNvSpPr txBox="1"/>
                <p:nvPr/>
              </p:nvSpPr>
              <p:spPr>
                <a:xfrm>
                  <a:off x="10362627" y="2704203"/>
                  <a:ext cx="235846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200" dirty="0">
                      <a:latin typeface="Times" pitchFamily="2" charset="0"/>
                    </a:rPr>
                    <a:t>F</a:t>
                  </a:r>
                  <a:endParaRPr kumimoji="1" lang="zh-CN" altLang="en-US" sz="1200" dirty="0">
                    <a:latin typeface="Times" pitchFamily="2" charset="0"/>
                  </a:endParaRPr>
                </a:p>
              </p:txBody>
            </p:sp>
            <p:sp>
              <p:nvSpPr>
                <p:cNvPr id="57" name="文本框 56">
                  <a:extLst>
                    <a:ext uri="{FF2B5EF4-FFF2-40B4-BE49-F238E27FC236}">
                      <a16:creationId xmlns:a16="http://schemas.microsoft.com/office/drawing/2014/main" id="{315C82D0-F282-414B-95D0-580AA3AAA3D5}"/>
                    </a:ext>
                  </a:extLst>
                </p:cNvPr>
                <p:cNvSpPr txBox="1"/>
                <p:nvPr/>
              </p:nvSpPr>
              <p:spPr>
                <a:xfrm>
                  <a:off x="10980746" y="2738806"/>
                  <a:ext cx="235846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200" b="1" dirty="0">
                      <a:solidFill>
                        <a:srgbClr val="FF0000"/>
                      </a:solidFill>
                      <a:latin typeface="Times" pitchFamily="2" charset="0"/>
                    </a:rPr>
                    <a:t>G</a:t>
                  </a:r>
                  <a:endParaRPr kumimoji="1" lang="zh-CN" altLang="en-US" sz="1200" b="1" dirty="0">
                    <a:solidFill>
                      <a:srgbClr val="FF0000"/>
                    </a:solidFill>
                    <a:latin typeface="Times" pitchFamily="2" charset="0"/>
                  </a:endParaRPr>
                </a:p>
              </p:txBody>
            </p:sp>
            <p:sp>
              <p:nvSpPr>
                <p:cNvPr id="58" name="文本框 57">
                  <a:extLst>
                    <a:ext uri="{FF2B5EF4-FFF2-40B4-BE49-F238E27FC236}">
                      <a16:creationId xmlns:a16="http://schemas.microsoft.com/office/drawing/2014/main" id="{6CE983F0-6559-594C-92C2-03F143521865}"/>
                    </a:ext>
                  </a:extLst>
                </p:cNvPr>
                <p:cNvSpPr txBox="1"/>
                <p:nvPr/>
              </p:nvSpPr>
              <p:spPr>
                <a:xfrm>
                  <a:off x="10005072" y="3032280"/>
                  <a:ext cx="235846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200" dirty="0">
                      <a:latin typeface="Times" pitchFamily="2" charset="0"/>
                    </a:rPr>
                    <a:t>H</a:t>
                  </a:r>
                  <a:endParaRPr kumimoji="1" lang="zh-CN" altLang="en-US" sz="1200" dirty="0">
                    <a:latin typeface="Times" pitchFamily="2" charset="0"/>
                  </a:endParaRPr>
                </a:p>
              </p:txBody>
            </p:sp>
            <p:sp>
              <p:nvSpPr>
                <p:cNvPr id="59" name="文本框 58">
                  <a:extLst>
                    <a:ext uri="{FF2B5EF4-FFF2-40B4-BE49-F238E27FC236}">
                      <a16:creationId xmlns:a16="http://schemas.microsoft.com/office/drawing/2014/main" id="{379CA04A-793A-264E-BABF-2681642F1154}"/>
                    </a:ext>
                  </a:extLst>
                </p:cNvPr>
                <p:cNvSpPr txBox="1"/>
                <p:nvPr/>
              </p:nvSpPr>
              <p:spPr>
                <a:xfrm>
                  <a:off x="10351659" y="3007326"/>
                  <a:ext cx="235846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200" dirty="0">
                      <a:latin typeface="Times" pitchFamily="2" charset="0"/>
                    </a:rPr>
                    <a:t>I</a:t>
                  </a:r>
                  <a:endParaRPr kumimoji="1" lang="zh-CN" altLang="en-US" sz="1200" dirty="0">
                    <a:latin typeface="Times" pitchFamily="2" charset="0"/>
                  </a:endParaRPr>
                </a:p>
              </p:txBody>
            </p:sp>
            <p:sp>
              <p:nvSpPr>
                <p:cNvPr id="60" name="文本框 59">
                  <a:extLst>
                    <a:ext uri="{FF2B5EF4-FFF2-40B4-BE49-F238E27FC236}">
                      <a16:creationId xmlns:a16="http://schemas.microsoft.com/office/drawing/2014/main" id="{7350F883-6F33-D243-806F-2A7CFBE9F4C5}"/>
                    </a:ext>
                  </a:extLst>
                </p:cNvPr>
                <p:cNvSpPr txBox="1"/>
                <p:nvPr/>
              </p:nvSpPr>
              <p:spPr>
                <a:xfrm>
                  <a:off x="10969778" y="2998592"/>
                  <a:ext cx="235846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200" b="1" dirty="0">
                      <a:solidFill>
                        <a:srgbClr val="00B0F0"/>
                      </a:solidFill>
                      <a:latin typeface="Times" pitchFamily="2" charset="0"/>
                    </a:rPr>
                    <a:t>C</a:t>
                  </a:r>
                  <a:endParaRPr kumimoji="1" lang="zh-CN" altLang="en-US" sz="1200" b="1" dirty="0">
                    <a:solidFill>
                      <a:srgbClr val="00B0F0"/>
                    </a:solidFill>
                    <a:latin typeface="Times" pitchFamily="2" charset="0"/>
                  </a:endParaRPr>
                </a:p>
              </p:txBody>
            </p:sp>
          </p:grpSp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2BEAC7CA-DCF8-2249-8511-11B057E93196}"/>
                  </a:ext>
                </a:extLst>
              </p:cNvPr>
              <p:cNvSpPr txBox="1"/>
              <p:nvPr/>
            </p:nvSpPr>
            <p:spPr>
              <a:xfrm>
                <a:off x="7336584" y="2207408"/>
                <a:ext cx="23584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200" b="1" dirty="0">
                    <a:solidFill>
                      <a:srgbClr val="FF0000"/>
                    </a:solidFill>
                    <a:latin typeface="Times" pitchFamily="2" charset="0"/>
                  </a:rPr>
                  <a:t>J</a:t>
                </a:r>
                <a:endParaRPr kumimoji="1" lang="zh-CN" altLang="en-US" sz="1200" b="1" dirty="0">
                  <a:solidFill>
                    <a:srgbClr val="FF0000"/>
                  </a:solidFill>
                  <a:latin typeface="Times" pitchFamily="2" charset="0"/>
                </a:endParaRPr>
              </a:p>
            </p:txBody>
          </p:sp>
          <p:sp>
            <p:nvSpPr>
              <p:cNvPr id="53" name="文本框 52">
                <a:extLst>
                  <a:ext uri="{FF2B5EF4-FFF2-40B4-BE49-F238E27FC236}">
                    <a16:creationId xmlns:a16="http://schemas.microsoft.com/office/drawing/2014/main" id="{41EA3ABB-8064-4542-9670-833BFFEED665}"/>
                  </a:ext>
                </a:extLst>
              </p:cNvPr>
              <p:cNvSpPr txBox="1"/>
              <p:nvPr/>
            </p:nvSpPr>
            <p:spPr>
              <a:xfrm>
                <a:off x="7303134" y="1953417"/>
                <a:ext cx="23584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200" b="1" dirty="0">
                    <a:solidFill>
                      <a:srgbClr val="FF0000"/>
                    </a:solidFill>
                    <a:latin typeface="Times" pitchFamily="2" charset="0"/>
                  </a:rPr>
                  <a:t>K</a:t>
                </a:r>
                <a:endParaRPr kumimoji="1" lang="zh-CN" altLang="en-US" sz="1200" b="1" dirty="0">
                  <a:solidFill>
                    <a:srgbClr val="FF0000"/>
                  </a:solidFill>
                  <a:latin typeface="Times" pitchFamily="2" charset="0"/>
                </a:endParaRPr>
              </a:p>
            </p:txBody>
          </p:sp>
        </p:grpSp>
      </p:grpSp>
      <p:graphicFrame>
        <p:nvGraphicFramePr>
          <p:cNvPr id="65" name="表格 2">
            <a:extLst>
              <a:ext uri="{FF2B5EF4-FFF2-40B4-BE49-F238E27FC236}">
                <a16:creationId xmlns:a16="http://schemas.microsoft.com/office/drawing/2014/main" id="{9D05DAEB-7967-944E-8EB8-7CCF215DA941}"/>
              </a:ext>
            </a:extLst>
          </p:cNvPr>
          <p:cNvGraphicFramePr>
            <a:graphicFrameLocks noGrp="1"/>
          </p:cNvGraphicFramePr>
          <p:nvPr/>
        </p:nvGraphicFramePr>
        <p:xfrm>
          <a:off x="327837" y="777750"/>
          <a:ext cx="6015547" cy="675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9747">
                  <a:extLst>
                    <a:ext uri="{9D8B030D-6E8A-4147-A177-3AD203B41FA5}">
                      <a16:colId xmlns:a16="http://schemas.microsoft.com/office/drawing/2014/main" val="1887951195"/>
                    </a:ext>
                  </a:extLst>
                </a:gridCol>
                <a:gridCol w="1308100">
                  <a:extLst>
                    <a:ext uri="{9D8B030D-6E8A-4147-A177-3AD203B41FA5}">
                      <a16:colId xmlns:a16="http://schemas.microsoft.com/office/drawing/2014/main" val="2032359143"/>
                    </a:ext>
                  </a:extLst>
                </a:gridCol>
                <a:gridCol w="1435100">
                  <a:extLst>
                    <a:ext uri="{9D8B030D-6E8A-4147-A177-3AD203B41FA5}">
                      <a16:colId xmlns:a16="http://schemas.microsoft.com/office/drawing/2014/main" val="159551495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9925452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Operation tune</a:t>
                      </a:r>
                      <a:endParaRPr lang="zh-CN" altLang="en-US" sz="1400" b="1" dirty="0"/>
                    </a:p>
                  </a:txBody>
                  <a:tcPr marL="9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 err="1"/>
                        <a:t>Nloss_IR</a:t>
                      </a:r>
                      <a:r>
                        <a:rPr lang="en-US" altLang="zh-CN" sz="1400" b="1" dirty="0"/>
                        <a:t>/</a:t>
                      </a:r>
                      <a:r>
                        <a:rPr lang="en-US" altLang="zh-CN" sz="1400" b="1" dirty="0" err="1"/>
                        <a:t>Ninj</a:t>
                      </a:r>
                      <a:endParaRPr lang="zh-CN" altLang="en-US" sz="1400" b="1" dirty="0"/>
                    </a:p>
                  </a:txBody>
                  <a:tcPr marL="9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 err="1"/>
                        <a:t>Nloss_IR</a:t>
                      </a:r>
                      <a:r>
                        <a:rPr lang="en-US" altLang="zh-CN" sz="1400" b="1" dirty="0"/>
                        <a:t>(1-300)</a:t>
                      </a:r>
                      <a:endParaRPr lang="zh-CN" altLang="en-US" sz="1400" b="1" dirty="0"/>
                    </a:p>
                  </a:txBody>
                  <a:tcPr marL="90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 err="1"/>
                        <a:t>Nloss_IR</a:t>
                      </a:r>
                      <a:r>
                        <a:rPr lang="en-US" altLang="zh-CN" sz="1400" b="1" dirty="0"/>
                        <a:t>(301-1000)</a:t>
                      </a:r>
                      <a:endParaRPr lang="zh-CN" altLang="en-US" sz="1400" b="1" dirty="0"/>
                    </a:p>
                  </a:txBody>
                  <a:tcPr marL="90000" anchor="ctr"/>
                </a:tc>
                <a:extLst>
                  <a:ext uri="{0D108BD9-81ED-4DB2-BD59-A6C34878D82A}">
                    <a16:rowId xmlns:a16="http://schemas.microsoft.com/office/drawing/2014/main" val="179404738"/>
                  </a:ext>
                </a:extLst>
              </a:tr>
              <a:tr h="29495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(45.531, 43.575)</a:t>
                      </a:r>
                      <a:endParaRPr lang="zh-CN" altLang="en-US" sz="1400" dirty="0"/>
                    </a:p>
                  </a:txBody>
                  <a:tcPr marL="9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17%</a:t>
                      </a:r>
                      <a:endParaRPr lang="zh-CN" altLang="en-US" sz="1400" dirty="0"/>
                    </a:p>
                  </a:txBody>
                  <a:tcPr marL="9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1418</a:t>
                      </a:r>
                      <a:endParaRPr lang="zh-CN" altLang="en-US" sz="1400" dirty="0"/>
                    </a:p>
                  </a:txBody>
                  <a:tcPr marL="9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282</a:t>
                      </a:r>
                      <a:endParaRPr lang="zh-CN" altLang="en-US" sz="1400" dirty="0"/>
                    </a:p>
                  </a:txBody>
                  <a:tcPr marL="90000" anchor="ctr"/>
                </a:tc>
                <a:extLst>
                  <a:ext uri="{0D108BD9-81ED-4DB2-BD59-A6C34878D82A}">
                    <a16:rowId xmlns:a16="http://schemas.microsoft.com/office/drawing/2014/main" val="552061250"/>
                  </a:ext>
                </a:extLst>
              </a:tr>
            </a:tbl>
          </a:graphicData>
        </a:graphic>
      </p:graphicFrame>
      <p:grpSp>
        <p:nvGrpSpPr>
          <p:cNvPr id="28" name="组合 27">
            <a:extLst>
              <a:ext uri="{FF2B5EF4-FFF2-40B4-BE49-F238E27FC236}">
                <a16:creationId xmlns:a16="http://schemas.microsoft.com/office/drawing/2014/main" id="{B95D8182-CEF3-254F-98BC-4A627043E3F0}"/>
              </a:ext>
            </a:extLst>
          </p:cNvPr>
          <p:cNvGrpSpPr/>
          <p:nvPr/>
        </p:nvGrpSpPr>
        <p:grpSpPr>
          <a:xfrm>
            <a:off x="1015542" y="5174885"/>
            <a:ext cx="5215791" cy="307777"/>
            <a:chOff x="716397" y="5024106"/>
            <a:chExt cx="5215791" cy="331337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D7DAA7F8-0F1C-324A-A716-5EC7F3D0664F}"/>
                </a:ext>
              </a:extLst>
            </p:cNvPr>
            <p:cNvSpPr txBox="1"/>
            <p:nvPr/>
          </p:nvSpPr>
          <p:spPr>
            <a:xfrm>
              <a:off x="716397" y="5024108"/>
              <a:ext cx="3356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400" b="1" dirty="0">
                  <a:solidFill>
                    <a:srgbClr val="00B0F0"/>
                  </a:solidFill>
                </a:rPr>
                <a:t>A</a:t>
              </a:r>
              <a:endParaRPr kumimoji="1" lang="zh-CN" altLang="en-US" sz="1400" b="1" dirty="0">
                <a:solidFill>
                  <a:srgbClr val="00B0F0"/>
                </a:solidFill>
              </a:endParaRP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5CF488B3-74F8-874E-B6C2-E756EF0C10CB}"/>
                </a:ext>
              </a:extLst>
            </p:cNvPr>
            <p:cNvSpPr txBox="1"/>
            <p:nvPr/>
          </p:nvSpPr>
          <p:spPr>
            <a:xfrm>
              <a:off x="1194169" y="5024107"/>
              <a:ext cx="3356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400" b="1" dirty="0">
                  <a:solidFill>
                    <a:srgbClr val="00B0F0"/>
                  </a:solidFill>
                </a:rPr>
                <a:t>B</a:t>
              </a:r>
              <a:endParaRPr kumimoji="1" lang="zh-CN" altLang="en-US" sz="1400" b="1" dirty="0">
                <a:solidFill>
                  <a:srgbClr val="00B0F0"/>
                </a:solidFill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B689527E-6B17-6042-82FC-4916FA0941E6}"/>
                </a:ext>
              </a:extLst>
            </p:cNvPr>
            <p:cNvSpPr txBox="1"/>
            <p:nvPr/>
          </p:nvSpPr>
          <p:spPr>
            <a:xfrm>
              <a:off x="1671941" y="5025332"/>
              <a:ext cx="3356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400" b="1" dirty="0">
                  <a:solidFill>
                    <a:srgbClr val="00B0F0"/>
                  </a:solidFill>
                </a:rPr>
                <a:t>C</a:t>
              </a:r>
              <a:endParaRPr kumimoji="1" lang="zh-CN" altLang="en-US" sz="1400" b="1" dirty="0">
                <a:solidFill>
                  <a:srgbClr val="00B0F0"/>
                </a:solidFill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32217B47-E52C-B946-8BDD-245CEF794927}"/>
                </a:ext>
              </a:extLst>
            </p:cNvPr>
            <p:cNvSpPr txBox="1"/>
            <p:nvPr/>
          </p:nvSpPr>
          <p:spPr>
            <a:xfrm>
              <a:off x="2149713" y="5024106"/>
              <a:ext cx="335666" cy="331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400" dirty="0"/>
                <a:t>D</a:t>
              </a:r>
              <a:endParaRPr kumimoji="1" lang="zh-CN" altLang="en-US" sz="1400" dirty="0"/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14E547DE-F662-5C44-B79C-22522515A967}"/>
                </a:ext>
              </a:extLst>
            </p:cNvPr>
            <p:cNvSpPr txBox="1"/>
            <p:nvPr/>
          </p:nvSpPr>
          <p:spPr>
            <a:xfrm>
              <a:off x="3172558" y="5026417"/>
              <a:ext cx="3356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400" dirty="0"/>
                <a:t>F</a:t>
              </a:r>
              <a:endParaRPr kumimoji="1" lang="zh-CN" altLang="en-US" sz="1400" dirty="0"/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23ACC87C-8B62-5E48-8BCD-D3DD9788DB68}"/>
                </a:ext>
              </a:extLst>
            </p:cNvPr>
            <p:cNvSpPr txBox="1"/>
            <p:nvPr/>
          </p:nvSpPr>
          <p:spPr>
            <a:xfrm>
              <a:off x="3630030" y="5024106"/>
              <a:ext cx="3356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400" dirty="0">
                  <a:solidFill>
                    <a:srgbClr val="FF0000"/>
                  </a:solidFill>
                </a:rPr>
                <a:t>G</a:t>
              </a:r>
              <a:endParaRPr kumimoji="1" lang="zh-CN" alt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8E968062-4D31-E74F-951B-8E058D0CC3CE}"/>
                </a:ext>
              </a:extLst>
            </p:cNvPr>
            <p:cNvSpPr txBox="1"/>
            <p:nvPr/>
          </p:nvSpPr>
          <p:spPr>
            <a:xfrm>
              <a:off x="4095562" y="5024106"/>
              <a:ext cx="3356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400" dirty="0"/>
                <a:t>H</a:t>
              </a:r>
              <a:endParaRPr kumimoji="1" lang="zh-CN" altLang="en-US" sz="1400" dirty="0"/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97CEF5AB-C494-1D47-91B9-CCBC8983EF54}"/>
                </a:ext>
              </a:extLst>
            </p:cNvPr>
            <p:cNvSpPr txBox="1"/>
            <p:nvPr/>
          </p:nvSpPr>
          <p:spPr>
            <a:xfrm>
              <a:off x="2649163" y="5024106"/>
              <a:ext cx="335666" cy="331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400" dirty="0"/>
                <a:t>E</a:t>
              </a:r>
              <a:endParaRPr kumimoji="1" lang="zh-CN" altLang="en-US" sz="1400" dirty="0"/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8D99276E-F3CE-F649-ACE7-F03C9D0BFF20}"/>
                </a:ext>
              </a:extLst>
            </p:cNvPr>
            <p:cNvSpPr txBox="1"/>
            <p:nvPr/>
          </p:nvSpPr>
          <p:spPr>
            <a:xfrm>
              <a:off x="4603430" y="5024106"/>
              <a:ext cx="3356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400" dirty="0"/>
                <a:t>I</a:t>
              </a:r>
              <a:endParaRPr kumimoji="1" lang="zh-CN" altLang="en-US" sz="1400" dirty="0"/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07AEE860-BE57-F94E-9B67-ECE14B688AC7}"/>
                </a:ext>
              </a:extLst>
            </p:cNvPr>
            <p:cNvSpPr txBox="1"/>
            <p:nvPr/>
          </p:nvSpPr>
          <p:spPr>
            <a:xfrm>
              <a:off x="5122062" y="5024106"/>
              <a:ext cx="3356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400" dirty="0">
                  <a:solidFill>
                    <a:srgbClr val="FF0000"/>
                  </a:solidFill>
                </a:rPr>
                <a:t>J</a:t>
              </a:r>
              <a:endParaRPr kumimoji="1" lang="zh-CN" alt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5448AFAE-F7AC-5046-BA5C-2AECB070D646}"/>
                </a:ext>
              </a:extLst>
            </p:cNvPr>
            <p:cNvSpPr txBox="1"/>
            <p:nvPr/>
          </p:nvSpPr>
          <p:spPr>
            <a:xfrm>
              <a:off x="5596522" y="5024106"/>
              <a:ext cx="3356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400" dirty="0">
                  <a:solidFill>
                    <a:srgbClr val="FF0000"/>
                  </a:solidFill>
                </a:rPr>
                <a:t>K</a:t>
              </a:r>
              <a:endParaRPr kumimoji="1" lang="zh-CN" altLang="en-US" sz="14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0" name="图形 29">
            <a:extLst>
              <a:ext uri="{FF2B5EF4-FFF2-40B4-BE49-F238E27FC236}">
                <a16:creationId xmlns:a16="http://schemas.microsoft.com/office/drawing/2014/main" id="{0B584CDA-609A-B543-8F91-CF8ACCBD6E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8282" y="1491828"/>
            <a:ext cx="6237587" cy="3734109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id="{4361A4C6-446D-C140-A1E2-EFC2ADAE488E}"/>
              </a:ext>
            </a:extLst>
          </p:cNvPr>
          <p:cNvGrpSpPr/>
          <p:nvPr/>
        </p:nvGrpSpPr>
        <p:grpSpPr>
          <a:xfrm>
            <a:off x="1005762" y="5442236"/>
            <a:ext cx="5405443" cy="320211"/>
            <a:chOff x="631739" y="4517833"/>
            <a:chExt cx="5405443" cy="344723"/>
          </a:xfrm>
        </p:grpSpPr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DCDB1CCB-835F-CE49-997D-CAFC4A4357A8}"/>
                </a:ext>
              </a:extLst>
            </p:cNvPr>
            <p:cNvSpPr txBox="1"/>
            <p:nvPr/>
          </p:nvSpPr>
          <p:spPr>
            <a:xfrm>
              <a:off x="631739" y="4530705"/>
              <a:ext cx="590838" cy="331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400" dirty="0">
                  <a:latin typeface="Times" pitchFamily="2" charset="0"/>
                </a:rPr>
                <a:t>9.7</a:t>
              </a:r>
              <a:endParaRPr kumimoji="1" lang="zh-CN" altLang="en-US" sz="1400" dirty="0">
                <a:latin typeface="Times" pitchFamily="2" charset="0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2F79C732-97C5-8547-A297-4DA3124F0389}"/>
                </a:ext>
              </a:extLst>
            </p:cNvPr>
            <p:cNvSpPr txBox="1"/>
            <p:nvPr/>
          </p:nvSpPr>
          <p:spPr>
            <a:xfrm>
              <a:off x="1117294" y="4519068"/>
              <a:ext cx="589718" cy="331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400" dirty="0">
                  <a:latin typeface="Times" pitchFamily="2" charset="0"/>
                </a:rPr>
                <a:t>9.6</a:t>
              </a:r>
              <a:endParaRPr kumimoji="1" lang="zh-CN" altLang="en-US" sz="1400" dirty="0">
                <a:latin typeface="Times" pitchFamily="2" charset="0"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A6A7B684-931E-674F-A322-D09B51874AE9}"/>
                </a:ext>
              </a:extLst>
            </p:cNvPr>
            <p:cNvSpPr txBox="1"/>
            <p:nvPr/>
          </p:nvSpPr>
          <p:spPr>
            <a:xfrm>
              <a:off x="1621530" y="4530705"/>
              <a:ext cx="531498" cy="331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400" dirty="0">
                  <a:latin typeface="Times" pitchFamily="2" charset="0"/>
                </a:rPr>
                <a:t>8.6</a:t>
              </a:r>
              <a:endParaRPr kumimoji="1" lang="zh-CN" altLang="en-US" sz="1400" dirty="0">
                <a:latin typeface="Times" pitchFamily="2" charset="0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8C826EC5-91DD-3248-9EFF-487A61AE78D2}"/>
                </a:ext>
              </a:extLst>
            </p:cNvPr>
            <p:cNvSpPr txBox="1"/>
            <p:nvPr/>
          </p:nvSpPr>
          <p:spPr>
            <a:xfrm>
              <a:off x="2043985" y="4519065"/>
              <a:ext cx="531498" cy="331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400" dirty="0">
                  <a:latin typeface="Times" pitchFamily="2" charset="0"/>
                </a:rPr>
                <a:t>10.0</a:t>
              </a:r>
              <a:endParaRPr kumimoji="1" lang="zh-CN" altLang="en-US" sz="1400" dirty="0">
                <a:latin typeface="Times" pitchFamily="2" charset="0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94210B37-7CF9-3442-9942-46D0644F17D9}"/>
                </a:ext>
              </a:extLst>
            </p:cNvPr>
            <p:cNvSpPr txBox="1"/>
            <p:nvPr/>
          </p:nvSpPr>
          <p:spPr>
            <a:xfrm>
              <a:off x="2529904" y="4517835"/>
              <a:ext cx="531498" cy="331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400" dirty="0">
                  <a:latin typeface="Times" pitchFamily="2" charset="0"/>
                </a:rPr>
                <a:t>10.0</a:t>
              </a:r>
              <a:endParaRPr kumimoji="1" lang="zh-CN" altLang="en-US" sz="1400" dirty="0">
                <a:latin typeface="Times" pitchFamily="2" charset="0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287AB333-1CED-EE4D-8BD2-4F0DB90A7E0C}"/>
                </a:ext>
              </a:extLst>
            </p:cNvPr>
            <p:cNvSpPr txBox="1"/>
            <p:nvPr/>
          </p:nvSpPr>
          <p:spPr>
            <a:xfrm>
              <a:off x="3070634" y="4530705"/>
              <a:ext cx="531498" cy="331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400" dirty="0">
                  <a:latin typeface="Times" pitchFamily="2" charset="0"/>
                </a:rPr>
                <a:t>9.7</a:t>
              </a:r>
              <a:endParaRPr kumimoji="1" lang="zh-CN" altLang="en-US" sz="1400" dirty="0">
                <a:latin typeface="Times" pitchFamily="2" charset="0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CF78AE3E-DC22-E145-BD55-4531F63057C6}"/>
                </a:ext>
              </a:extLst>
            </p:cNvPr>
            <p:cNvSpPr txBox="1"/>
            <p:nvPr/>
          </p:nvSpPr>
          <p:spPr>
            <a:xfrm>
              <a:off x="3557526" y="4531219"/>
              <a:ext cx="531498" cy="331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400" dirty="0">
                  <a:latin typeface="Times" pitchFamily="2" charset="0"/>
                </a:rPr>
                <a:t>8.6</a:t>
              </a:r>
              <a:endParaRPr kumimoji="1" lang="zh-CN" altLang="en-US" sz="1400" dirty="0">
                <a:latin typeface="Times" pitchFamily="2" charset="0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F3BC8B41-1266-0442-BDBC-03782F301FB6}"/>
                </a:ext>
              </a:extLst>
            </p:cNvPr>
            <p:cNvSpPr txBox="1"/>
            <p:nvPr/>
          </p:nvSpPr>
          <p:spPr>
            <a:xfrm>
              <a:off x="4010572" y="4517833"/>
              <a:ext cx="531498" cy="331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400" dirty="0">
                  <a:latin typeface="Times" pitchFamily="2" charset="0"/>
                </a:rPr>
                <a:t>7.6</a:t>
              </a:r>
              <a:endParaRPr kumimoji="1" lang="zh-CN" altLang="en-US" sz="1400" dirty="0">
                <a:latin typeface="Times" pitchFamily="2" charset="0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374B1787-67DB-A74C-B923-17E83B6FABE7}"/>
                </a:ext>
              </a:extLst>
            </p:cNvPr>
            <p:cNvSpPr txBox="1"/>
            <p:nvPr/>
          </p:nvSpPr>
          <p:spPr>
            <a:xfrm>
              <a:off x="4522026" y="4530705"/>
              <a:ext cx="531498" cy="331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400" dirty="0">
                  <a:latin typeface="Times" pitchFamily="2" charset="0"/>
                </a:rPr>
                <a:t>8.0</a:t>
              </a:r>
              <a:endParaRPr kumimoji="1" lang="zh-CN" altLang="en-US" sz="1400" dirty="0">
                <a:latin typeface="Times" pitchFamily="2" charset="0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F5AC118F-B4ED-1445-A89C-A4B0388A5400}"/>
                </a:ext>
              </a:extLst>
            </p:cNvPr>
            <p:cNvSpPr txBox="1"/>
            <p:nvPr/>
          </p:nvSpPr>
          <p:spPr>
            <a:xfrm>
              <a:off x="5013855" y="4525793"/>
              <a:ext cx="531498" cy="331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400" dirty="0">
                  <a:latin typeface="Times" pitchFamily="2" charset="0"/>
                </a:rPr>
                <a:t>5.4</a:t>
              </a:r>
              <a:endParaRPr kumimoji="1" lang="zh-CN" altLang="en-US" sz="1400" dirty="0">
                <a:latin typeface="Times" pitchFamily="2" charset="0"/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873EC71E-EF5E-E047-A370-6BC37983C118}"/>
                </a:ext>
              </a:extLst>
            </p:cNvPr>
            <p:cNvSpPr txBox="1"/>
            <p:nvPr/>
          </p:nvSpPr>
          <p:spPr>
            <a:xfrm>
              <a:off x="5505684" y="4525792"/>
              <a:ext cx="531498" cy="331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400" dirty="0">
                  <a:latin typeface="Times" pitchFamily="2" charset="0"/>
                </a:rPr>
                <a:t>6.2</a:t>
              </a:r>
              <a:endParaRPr kumimoji="1" lang="zh-CN" altLang="en-US" sz="1400" dirty="0">
                <a:latin typeface="Times" pitchFamily="2" charset="0"/>
              </a:endParaRPr>
            </a:p>
          </p:txBody>
        </p:sp>
      </p:grpSp>
      <p:sp>
        <p:nvSpPr>
          <p:cNvPr id="66" name="文本框 65">
            <a:extLst>
              <a:ext uri="{FF2B5EF4-FFF2-40B4-BE49-F238E27FC236}">
                <a16:creationId xmlns:a16="http://schemas.microsoft.com/office/drawing/2014/main" id="{0CB8ADBE-EDF1-BD40-B7F7-4537DE69567D}"/>
              </a:ext>
            </a:extLst>
          </p:cNvPr>
          <p:cNvSpPr txBox="1"/>
          <p:nvPr/>
        </p:nvSpPr>
        <p:spPr>
          <a:xfrm>
            <a:off x="-16978" y="5447050"/>
            <a:ext cx="11146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 err="1">
                <a:solidFill>
                  <a:schemeClr val="accent2">
                    <a:lumMod val="75000"/>
                  </a:schemeClr>
                </a:solidFill>
              </a:rPr>
              <a:t>Nloss_IR</a:t>
            </a:r>
            <a:r>
              <a:rPr lang="en-US" altLang="zh-CN" sz="1200" b="1" dirty="0">
                <a:solidFill>
                  <a:schemeClr val="accent2">
                    <a:lumMod val="75000"/>
                  </a:schemeClr>
                </a:solidFill>
              </a:rPr>
              <a:t>/</a:t>
            </a:r>
            <a:r>
              <a:rPr lang="en-US" altLang="zh-CN" sz="1200" b="1" dirty="0" err="1">
                <a:solidFill>
                  <a:schemeClr val="accent2">
                    <a:lumMod val="75000"/>
                  </a:schemeClr>
                </a:solidFill>
              </a:rPr>
              <a:t>Ninj</a:t>
            </a:r>
            <a:endParaRPr lang="zh-CN" altLang="en-US" sz="1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4B8EB25E-3D39-BD4D-AC5E-5BF6FE8233DA}"/>
              </a:ext>
            </a:extLst>
          </p:cNvPr>
          <p:cNvSpPr txBox="1"/>
          <p:nvPr/>
        </p:nvSpPr>
        <p:spPr>
          <a:xfrm>
            <a:off x="269845" y="5945162"/>
            <a:ext cx="11191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en-US" altLang="zh-CN" dirty="0"/>
              <a:t>These optimum tunes with higher injection efficiency significantly reduce the IR beam loss by ~50% compared to current operation tune.</a:t>
            </a:r>
            <a:endParaRPr kumimoji="1" lang="zh-CN" altLang="en-US" dirty="0"/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B553710F-4BB5-274C-A0A5-B74988809A2D}"/>
              </a:ext>
            </a:extLst>
          </p:cNvPr>
          <p:cNvSpPr txBox="1"/>
          <p:nvPr/>
        </p:nvSpPr>
        <p:spPr>
          <a:xfrm>
            <a:off x="54796" y="-5754"/>
            <a:ext cx="10083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p"/>
            </a:pPr>
            <a:r>
              <a:rPr kumimoji="1" lang="en-US" altLang="zh-CN" sz="2400" b="1" dirty="0">
                <a:solidFill>
                  <a:schemeClr val="accent1">
                    <a:lumMod val="75000"/>
                  </a:schemeClr>
                </a:solidFill>
              </a:rPr>
              <a:t>Optimum tunes improve both efficiency and related background</a:t>
            </a:r>
            <a:endParaRPr kumimoji="1" lang="zh-CN" alt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3055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图表, 折线图&#10;&#10;描述已自动生成">
            <a:extLst>
              <a:ext uri="{FF2B5EF4-FFF2-40B4-BE49-F238E27FC236}">
                <a16:creationId xmlns:a16="http://schemas.microsoft.com/office/drawing/2014/main" id="{A4F2CF1C-C06D-064C-9B7C-6B59B7D7BD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06" b="1693"/>
          <a:stretch/>
        </p:blipFill>
        <p:spPr>
          <a:xfrm>
            <a:off x="4620007" y="562768"/>
            <a:ext cx="4406640" cy="3496092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7550C34B-EB53-8C4B-9582-61771AACE872}"/>
              </a:ext>
            </a:extLst>
          </p:cNvPr>
          <p:cNvGrpSpPr/>
          <p:nvPr/>
        </p:nvGrpSpPr>
        <p:grpSpPr>
          <a:xfrm>
            <a:off x="141702" y="531206"/>
            <a:ext cx="4496614" cy="3559216"/>
            <a:chOff x="6565869" y="355601"/>
            <a:chExt cx="5456883" cy="5194300"/>
          </a:xfrm>
        </p:grpSpPr>
        <p:pic>
          <p:nvPicPr>
            <p:cNvPr id="21" name="图片 20" descr="图表&#10;&#10;描述已自动生成">
              <a:extLst>
                <a:ext uri="{FF2B5EF4-FFF2-40B4-BE49-F238E27FC236}">
                  <a16:creationId xmlns:a16="http://schemas.microsoft.com/office/drawing/2014/main" id="{C352F31C-3707-B546-BC02-9ED8452AD1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34" t="2456" r="2931" b="2265"/>
            <a:stretch/>
          </p:blipFill>
          <p:spPr>
            <a:xfrm>
              <a:off x="6565869" y="355601"/>
              <a:ext cx="5456883" cy="5194300"/>
            </a:xfrm>
            <a:prstGeom prst="rect">
              <a:avLst/>
            </a:prstGeom>
          </p:spPr>
        </p:pic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4F04E789-B929-B841-9111-E7A48BB94BB5}"/>
                </a:ext>
              </a:extLst>
            </p:cNvPr>
            <p:cNvGrpSpPr/>
            <p:nvPr/>
          </p:nvGrpSpPr>
          <p:grpSpPr>
            <a:xfrm>
              <a:off x="7544434" y="2664617"/>
              <a:ext cx="3806067" cy="1649602"/>
              <a:chOff x="7303134" y="1953417"/>
              <a:chExt cx="3806067" cy="1649602"/>
            </a:xfrm>
          </p:grpSpPr>
          <p:grpSp>
            <p:nvGrpSpPr>
              <p:cNvPr id="23" name="组合 22">
                <a:extLst>
                  <a:ext uri="{FF2B5EF4-FFF2-40B4-BE49-F238E27FC236}">
                    <a16:creationId xmlns:a16="http://schemas.microsoft.com/office/drawing/2014/main" id="{FB678052-AD5B-064F-B767-0D3A113A3466}"/>
                  </a:ext>
                </a:extLst>
              </p:cNvPr>
              <p:cNvGrpSpPr/>
              <p:nvPr/>
            </p:nvGrpSpPr>
            <p:grpSpPr>
              <a:xfrm>
                <a:off x="7940968" y="2200223"/>
                <a:ext cx="3168233" cy="1402796"/>
                <a:chOff x="8048359" y="2187523"/>
                <a:chExt cx="3168233" cy="1402796"/>
              </a:xfrm>
            </p:grpSpPr>
            <p:grpSp>
              <p:nvGrpSpPr>
                <p:cNvPr id="26" name="组合 25">
                  <a:extLst>
                    <a:ext uri="{FF2B5EF4-FFF2-40B4-BE49-F238E27FC236}">
                      <a16:creationId xmlns:a16="http://schemas.microsoft.com/office/drawing/2014/main" id="{5DAD59BD-E85D-5042-ACFF-E0FBFEF10584}"/>
                    </a:ext>
                  </a:extLst>
                </p:cNvPr>
                <p:cNvGrpSpPr/>
                <p:nvPr/>
              </p:nvGrpSpPr>
              <p:grpSpPr>
                <a:xfrm>
                  <a:off x="8048359" y="2187523"/>
                  <a:ext cx="3168233" cy="1402796"/>
                  <a:chOff x="8048359" y="2178391"/>
                  <a:chExt cx="3168233" cy="1402796"/>
                </a:xfrm>
              </p:grpSpPr>
              <p:sp>
                <p:nvSpPr>
                  <p:cNvPr id="33" name="文本框 32">
                    <a:extLst>
                      <a:ext uri="{FF2B5EF4-FFF2-40B4-BE49-F238E27FC236}">
                        <a16:creationId xmlns:a16="http://schemas.microsoft.com/office/drawing/2014/main" id="{6B91B455-1200-9446-9A2A-0BE64D7B3A67}"/>
                      </a:ext>
                    </a:extLst>
                  </p:cNvPr>
                  <p:cNvSpPr txBox="1"/>
                  <p:nvPr/>
                </p:nvSpPr>
                <p:spPr>
                  <a:xfrm>
                    <a:off x="9625057" y="3304188"/>
                    <a:ext cx="235846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kumimoji="1" lang="en-US" altLang="zh-CN" sz="1200" b="1" dirty="0">
                        <a:solidFill>
                          <a:srgbClr val="00B0F0"/>
                        </a:solidFill>
                        <a:latin typeface="Times" pitchFamily="2" charset="0"/>
                      </a:rPr>
                      <a:t>A</a:t>
                    </a:r>
                    <a:endParaRPr kumimoji="1" lang="zh-CN" altLang="en-US" sz="1200" b="1" dirty="0">
                      <a:solidFill>
                        <a:srgbClr val="00B0F0"/>
                      </a:solidFill>
                      <a:latin typeface="Times" pitchFamily="2" charset="0"/>
                    </a:endParaRPr>
                  </a:p>
                </p:txBody>
              </p:sp>
              <p:sp>
                <p:nvSpPr>
                  <p:cNvPr id="34" name="文本框 33">
                    <a:extLst>
                      <a:ext uri="{FF2B5EF4-FFF2-40B4-BE49-F238E27FC236}">
                        <a16:creationId xmlns:a16="http://schemas.microsoft.com/office/drawing/2014/main" id="{080C70D2-A507-C041-B3E4-5206CD2EEE1E}"/>
                      </a:ext>
                    </a:extLst>
                  </p:cNvPr>
                  <p:cNvSpPr txBox="1"/>
                  <p:nvPr/>
                </p:nvSpPr>
                <p:spPr>
                  <a:xfrm>
                    <a:off x="9634619" y="2989461"/>
                    <a:ext cx="235846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kumimoji="1" lang="en-US" altLang="zh-CN" sz="1200" b="1" dirty="0">
                        <a:solidFill>
                          <a:srgbClr val="00B0F0"/>
                        </a:solidFill>
                        <a:latin typeface="Times" pitchFamily="2" charset="0"/>
                      </a:rPr>
                      <a:t>B</a:t>
                    </a:r>
                    <a:endParaRPr kumimoji="1" lang="zh-CN" altLang="en-US" sz="1200" b="1" dirty="0">
                      <a:solidFill>
                        <a:srgbClr val="00B0F0"/>
                      </a:solidFill>
                      <a:latin typeface="Times" pitchFamily="2" charset="0"/>
                    </a:endParaRPr>
                  </a:p>
                </p:txBody>
              </p:sp>
              <p:sp>
                <p:nvSpPr>
                  <p:cNvPr id="35" name="文本框 34">
                    <a:extLst>
                      <a:ext uri="{FF2B5EF4-FFF2-40B4-BE49-F238E27FC236}">
                        <a16:creationId xmlns:a16="http://schemas.microsoft.com/office/drawing/2014/main" id="{2643D5D9-510F-3D40-B9E7-0EAE8A78F72E}"/>
                      </a:ext>
                    </a:extLst>
                  </p:cNvPr>
                  <p:cNvSpPr txBox="1"/>
                  <p:nvPr/>
                </p:nvSpPr>
                <p:spPr>
                  <a:xfrm>
                    <a:off x="10980746" y="2434946"/>
                    <a:ext cx="235846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kumimoji="1" lang="en-US" altLang="zh-CN" sz="1200" dirty="0">
                        <a:latin typeface="Times" pitchFamily="2" charset="0"/>
                      </a:rPr>
                      <a:t>D</a:t>
                    </a:r>
                    <a:endParaRPr kumimoji="1" lang="zh-CN" altLang="en-US" sz="1200" dirty="0">
                      <a:latin typeface="Times" pitchFamily="2" charset="0"/>
                    </a:endParaRPr>
                  </a:p>
                </p:txBody>
              </p:sp>
              <p:sp>
                <p:nvSpPr>
                  <p:cNvPr id="36" name="文本框 35">
                    <a:extLst>
                      <a:ext uri="{FF2B5EF4-FFF2-40B4-BE49-F238E27FC236}">
                        <a16:creationId xmlns:a16="http://schemas.microsoft.com/office/drawing/2014/main" id="{AA08A4E0-D597-7045-8EB7-B43914AA2DE5}"/>
                      </a:ext>
                    </a:extLst>
                  </p:cNvPr>
                  <p:cNvSpPr txBox="1"/>
                  <p:nvPr/>
                </p:nvSpPr>
                <p:spPr>
                  <a:xfrm>
                    <a:off x="8048359" y="2178391"/>
                    <a:ext cx="235846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kumimoji="1" lang="en-US" altLang="zh-CN" sz="1200" b="1" dirty="0">
                        <a:solidFill>
                          <a:srgbClr val="7030A0"/>
                        </a:solidFill>
                        <a:latin typeface="Times" pitchFamily="2" charset="0"/>
                      </a:rPr>
                      <a:t>O</a:t>
                    </a:r>
                    <a:endParaRPr kumimoji="1" lang="zh-CN" altLang="en-US" sz="1200" b="1" dirty="0">
                      <a:solidFill>
                        <a:srgbClr val="7030A0"/>
                      </a:solidFill>
                      <a:latin typeface="Times" pitchFamily="2" charset="0"/>
                    </a:endParaRPr>
                  </a:p>
                </p:txBody>
              </p:sp>
            </p:grpSp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EC819348-5556-704B-A2B3-C008D0AE7FDB}"/>
                    </a:ext>
                  </a:extLst>
                </p:cNvPr>
                <p:cNvSpPr txBox="1"/>
                <p:nvPr/>
              </p:nvSpPr>
              <p:spPr>
                <a:xfrm>
                  <a:off x="10004349" y="2772154"/>
                  <a:ext cx="235846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200" dirty="0">
                      <a:latin typeface="Times" pitchFamily="2" charset="0"/>
                    </a:rPr>
                    <a:t>E</a:t>
                  </a:r>
                  <a:endParaRPr kumimoji="1" lang="zh-CN" altLang="en-US" sz="1200" dirty="0">
                    <a:latin typeface="Times" pitchFamily="2" charset="0"/>
                  </a:endParaRPr>
                </a:p>
              </p:txBody>
            </p:sp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1BE27F64-1E70-2E47-9C39-6A82B2CD438D}"/>
                    </a:ext>
                  </a:extLst>
                </p:cNvPr>
                <p:cNvSpPr txBox="1"/>
                <p:nvPr/>
              </p:nvSpPr>
              <p:spPr>
                <a:xfrm>
                  <a:off x="10362627" y="2704203"/>
                  <a:ext cx="235846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200" dirty="0">
                      <a:latin typeface="Times" pitchFamily="2" charset="0"/>
                    </a:rPr>
                    <a:t>F</a:t>
                  </a:r>
                  <a:endParaRPr kumimoji="1" lang="zh-CN" altLang="en-US" sz="1200" dirty="0">
                    <a:latin typeface="Times" pitchFamily="2" charset="0"/>
                  </a:endParaRPr>
                </a:p>
              </p:txBody>
            </p:sp>
            <p:sp>
              <p:nvSpPr>
                <p:cNvPr id="29" name="文本框 28">
                  <a:extLst>
                    <a:ext uri="{FF2B5EF4-FFF2-40B4-BE49-F238E27FC236}">
                      <a16:creationId xmlns:a16="http://schemas.microsoft.com/office/drawing/2014/main" id="{692DF1F0-3554-4842-AB56-C71AECB14BA9}"/>
                    </a:ext>
                  </a:extLst>
                </p:cNvPr>
                <p:cNvSpPr txBox="1"/>
                <p:nvPr/>
              </p:nvSpPr>
              <p:spPr>
                <a:xfrm>
                  <a:off x="10980746" y="2738806"/>
                  <a:ext cx="235846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200" b="1" dirty="0">
                      <a:solidFill>
                        <a:srgbClr val="FF0000"/>
                      </a:solidFill>
                      <a:latin typeface="Times" pitchFamily="2" charset="0"/>
                    </a:rPr>
                    <a:t>G</a:t>
                  </a:r>
                  <a:endParaRPr kumimoji="1" lang="zh-CN" altLang="en-US" sz="1200" b="1" dirty="0">
                    <a:solidFill>
                      <a:srgbClr val="FF0000"/>
                    </a:solidFill>
                    <a:latin typeface="Times" pitchFamily="2" charset="0"/>
                  </a:endParaRPr>
                </a:p>
              </p:txBody>
            </p:sp>
            <p:sp>
              <p:nvSpPr>
                <p:cNvPr id="30" name="文本框 29">
                  <a:extLst>
                    <a:ext uri="{FF2B5EF4-FFF2-40B4-BE49-F238E27FC236}">
                      <a16:creationId xmlns:a16="http://schemas.microsoft.com/office/drawing/2014/main" id="{C3B59815-8A59-1448-9858-BB0F65AA92F7}"/>
                    </a:ext>
                  </a:extLst>
                </p:cNvPr>
                <p:cNvSpPr txBox="1"/>
                <p:nvPr/>
              </p:nvSpPr>
              <p:spPr>
                <a:xfrm>
                  <a:off x="10005072" y="3032280"/>
                  <a:ext cx="235846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200" dirty="0">
                      <a:latin typeface="Times" pitchFamily="2" charset="0"/>
                    </a:rPr>
                    <a:t>H</a:t>
                  </a:r>
                  <a:endParaRPr kumimoji="1" lang="zh-CN" altLang="en-US" sz="1200" dirty="0">
                    <a:latin typeface="Times" pitchFamily="2" charset="0"/>
                  </a:endParaRPr>
                </a:p>
              </p:txBody>
            </p:sp>
            <p:sp>
              <p:nvSpPr>
                <p:cNvPr id="31" name="文本框 30">
                  <a:extLst>
                    <a:ext uri="{FF2B5EF4-FFF2-40B4-BE49-F238E27FC236}">
                      <a16:creationId xmlns:a16="http://schemas.microsoft.com/office/drawing/2014/main" id="{BF4CFFF8-D98B-EC41-803D-160E1BD65B4A}"/>
                    </a:ext>
                  </a:extLst>
                </p:cNvPr>
                <p:cNvSpPr txBox="1"/>
                <p:nvPr/>
              </p:nvSpPr>
              <p:spPr>
                <a:xfrm>
                  <a:off x="10351659" y="3007326"/>
                  <a:ext cx="235846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200" dirty="0">
                      <a:latin typeface="Times" pitchFamily="2" charset="0"/>
                    </a:rPr>
                    <a:t>I</a:t>
                  </a:r>
                  <a:endParaRPr kumimoji="1" lang="zh-CN" altLang="en-US" sz="1200" dirty="0">
                    <a:latin typeface="Times" pitchFamily="2" charset="0"/>
                  </a:endParaRPr>
                </a:p>
              </p:txBody>
            </p:sp>
            <p:sp>
              <p:nvSpPr>
                <p:cNvPr id="32" name="文本框 31">
                  <a:extLst>
                    <a:ext uri="{FF2B5EF4-FFF2-40B4-BE49-F238E27FC236}">
                      <a16:creationId xmlns:a16="http://schemas.microsoft.com/office/drawing/2014/main" id="{71FFE143-6417-6D4B-9E01-5DE1A8043D42}"/>
                    </a:ext>
                  </a:extLst>
                </p:cNvPr>
                <p:cNvSpPr txBox="1"/>
                <p:nvPr/>
              </p:nvSpPr>
              <p:spPr>
                <a:xfrm>
                  <a:off x="10969778" y="2998592"/>
                  <a:ext cx="235846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200" b="1" dirty="0">
                      <a:solidFill>
                        <a:srgbClr val="00B0F0"/>
                      </a:solidFill>
                      <a:latin typeface="Times" pitchFamily="2" charset="0"/>
                    </a:rPr>
                    <a:t>C</a:t>
                  </a:r>
                  <a:endParaRPr kumimoji="1" lang="zh-CN" altLang="en-US" sz="1200" b="1" dirty="0">
                    <a:solidFill>
                      <a:srgbClr val="00B0F0"/>
                    </a:solidFill>
                    <a:latin typeface="Times" pitchFamily="2" charset="0"/>
                  </a:endParaRPr>
                </a:p>
              </p:txBody>
            </p:sp>
          </p:grpSp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2139BC93-F513-7747-AB13-602B411821AF}"/>
                  </a:ext>
                </a:extLst>
              </p:cNvPr>
              <p:cNvSpPr txBox="1"/>
              <p:nvPr/>
            </p:nvSpPr>
            <p:spPr>
              <a:xfrm>
                <a:off x="7336584" y="2207408"/>
                <a:ext cx="23584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200" b="1" dirty="0">
                    <a:solidFill>
                      <a:srgbClr val="FF0000"/>
                    </a:solidFill>
                    <a:latin typeface="Times" pitchFamily="2" charset="0"/>
                  </a:rPr>
                  <a:t>J</a:t>
                </a:r>
                <a:endParaRPr kumimoji="1" lang="zh-CN" altLang="en-US" sz="1200" b="1" dirty="0">
                  <a:solidFill>
                    <a:srgbClr val="FF0000"/>
                  </a:solidFill>
                  <a:latin typeface="Times" pitchFamily="2" charset="0"/>
                </a:endParaRPr>
              </a:p>
            </p:txBody>
          </p:sp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DFA6551F-C533-6C4A-93C2-63B1D65D3BE8}"/>
                  </a:ext>
                </a:extLst>
              </p:cNvPr>
              <p:cNvSpPr txBox="1"/>
              <p:nvPr/>
            </p:nvSpPr>
            <p:spPr>
              <a:xfrm>
                <a:off x="7303134" y="1953417"/>
                <a:ext cx="23584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200" b="1" dirty="0">
                    <a:solidFill>
                      <a:srgbClr val="FF0000"/>
                    </a:solidFill>
                    <a:latin typeface="Times" pitchFamily="2" charset="0"/>
                  </a:rPr>
                  <a:t>K</a:t>
                </a:r>
                <a:endParaRPr kumimoji="1" lang="zh-CN" altLang="en-US" sz="1200" b="1" dirty="0">
                  <a:solidFill>
                    <a:srgbClr val="FF0000"/>
                  </a:solidFill>
                  <a:latin typeface="Times" pitchFamily="2" charset="0"/>
                </a:endParaRPr>
              </a:p>
            </p:txBody>
          </p:sp>
        </p:grpSp>
      </p:grp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B5BA0538-C032-7B40-86E2-91278C56EAE9}"/>
              </a:ext>
            </a:extLst>
          </p:cNvPr>
          <p:cNvGrpSpPr/>
          <p:nvPr/>
        </p:nvGrpSpPr>
        <p:grpSpPr>
          <a:xfrm>
            <a:off x="141702" y="4106391"/>
            <a:ext cx="4605538" cy="2660351"/>
            <a:chOff x="115706" y="3875446"/>
            <a:chExt cx="4687138" cy="2703095"/>
          </a:xfrm>
        </p:grpSpPr>
        <p:pic>
          <p:nvPicPr>
            <p:cNvPr id="70" name="图形 69">
              <a:extLst>
                <a:ext uri="{FF2B5EF4-FFF2-40B4-BE49-F238E27FC236}">
                  <a16:creationId xmlns:a16="http://schemas.microsoft.com/office/drawing/2014/main" id="{48933A2B-F3BE-894C-9C16-E98F0F0A6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5706" y="3875446"/>
              <a:ext cx="4687138" cy="2669657"/>
            </a:xfrm>
            <a:prstGeom prst="rect">
              <a:avLst/>
            </a:prstGeom>
          </p:spPr>
        </p:pic>
        <p:grpSp>
          <p:nvGrpSpPr>
            <p:cNvPr id="52" name="组合 51">
              <a:extLst>
                <a:ext uri="{FF2B5EF4-FFF2-40B4-BE49-F238E27FC236}">
                  <a16:creationId xmlns:a16="http://schemas.microsoft.com/office/drawing/2014/main" id="{9E3B689D-9EB5-8342-BA8C-FC1D17AAA676}"/>
                </a:ext>
              </a:extLst>
            </p:cNvPr>
            <p:cNvGrpSpPr/>
            <p:nvPr/>
          </p:nvGrpSpPr>
          <p:grpSpPr>
            <a:xfrm>
              <a:off x="849054" y="6277081"/>
              <a:ext cx="3385148" cy="301460"/>
              <a:chOff x="905367" y="6332121"/>
              <a:chExt cx="3385148" cy="301460"/>
            </a:xfrm>
          </p:grpSpPr>
          <p:grpSp>
            <p:nvGrpSpPr>
              <p:cNvPr id="39" name="组合 38">
                <a:extLst>
                  <a:ext uri="{FF2B5EF4-FFF2-40B4-BE49-F238E27FC236}">
                    <a16:creationId xmlns:a16="http://schemas.microsoft.com/office/drawing/2014/main" id="{FD485D71-4A1A-184E-B884-261E51F6C474}"/>
                  </a:ext>
                </a:extLst>
              </p:cNvPr>
              <p:cNvGrpSpPr/>
              <p:nvPr/>
            </p:nvGrpSpPr>
            <p:grpSpPr>
              <a:xfrm>
                <a:off x="1205781" y="6332121"/>
                <a:ext cx="3084734" cy="301460"/>
                <a:chOff x="731464" y="4960483"/>
                <a:chExt cx="3084734" cy="324536"/>
              </a:xfrm>
            </p:grpSpPr>
            <p:sp>
              <p:nvSpPr>
                <p:cNvPr id="40" name="文本框 39">
                  <a:extLst>
                    <a:ext uri="{FF2B5EF4-FFF2-40B4-BE49-F238E27FC236}">
                      <a16:creationId xmlns:a16="http://schemas.microsoft.com/office/drawing/2014/main" id="{7F9A627A-91EE-964C-ACA5-13F1F91DFE3A}"/>
                    </a:ext>
                  </a:extLst>
                </p:cNvPr>
                <p:cNvSpPr txBox="1"/>
                <p:nvPr/>
              </p:nvSpPr>
              <p:spPr>
                <a:xfrm>
                  <a:off x="731464" y="4974409"/>
                  <a:ext cx="335666" cy="2982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200" dirty="0"/>
                    <a:t>A</a:t>
                  </a:r>
                  <a:endParaRPr kumimoji="1" lang="zh-CN" altLang="en-US" sz="1200" dirty="0"/>
                </a:p>
              </p:txBody>
            </p:sp>
            <p:sp>
              <p:nvSpPr>
                <p:cNvPr id="41" name="文本框 40">
                  <a:extLst>
                    <a:ext uri="{FF2B5EF4-FFF2-40B4-BE49-F238E27FC236}">
                      <a16:creationId xmlns:a16="http://schemas.microsoft.com/office/drawing/2014/main" id="{AA525968-942B-1449-8E01-F0873179044F}"/>
                    </a:ext>
                  </a:extLst>
                </p:cNvPr>
                <p:cNvSpPr txBox="1"/>
                <p:nvPr/>
              </p:nvSpPr>
              <p:spPr>
                <a:xfrm>
                  <a:off x="1021103" y="4968287"/>
                  <a:ext cx="335666" cy="2982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200" dirty="0"/>
                    <a:t>B</a:t>
                  </a:r>
                  <a:endParaRPr kumimoji="1" lang="zh-CN" altLang="en-US" sz="1200" dirty="0"/>
                </a:p>
              </p:txBody>
            </p:sp>
            <p:sp>
              <p:nvSpPr>
                <p:cNvPr id="42" name="文本框 41">
                  <a:extLst>
                    <a:ext uri="{FF2B5EF4-FFF2-40B4-BE49-F238E27FC236}">
                      <a16:creationId xmlns:a16="http://schemas.microsoft.com/office/drawing/2014/main" id="{DB1B1495-0DB3-CB44-BE7B-243219AB56B9}"/>
                    </a:ext>
                  </a:extLst>
                </p:cNvPr>
                <p:cNvSpPr txBox="1"/>
                <p:nvPr/>
              </p:nvSpPr>
              <p:spPr>
                <a:xfrm>
                  <a:off x="1275037" y="4974409"/>
                  <a:ext cx="335666" cy="2982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200" dirty="0"/>
                    <a:t>C</a:t>
                  </a:r>
                  <a:endParaRPr kumimoji="1" lang="zh-CN" altLang="en-US" sz="1200" dirty="0"/>
                </a:p>
              </p:txBody>
            </p:sp>
            <p:sp>
              <p:nvSpPr>
                <p:cNvPr id="43" name="文本框 42">
                  <a:extLst>
                    <a:ext uri="{FF2B5EF4-FFF2-40B4-BE49-F238E27FC236}">
                      <a16:creationId xmlns:a16="http://schemas.microsoft.com/office/drawing/2014/main" id="{5AE47C9F-D5AE-F342-95C8-6181F167A66A}"/>
                    </a:ext>
                  </a:extLst>
                </p:cNvPr>
                <p:cNvSpPr txBox="1"/>
                <p:nvPr/>
              </p:nvSpPr>
              <p:spPr>
                <a:xfrm>
                  <a:off x="1581664" y="4974406"/>
                  <a:ext cx="335666" cy="2982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200" dirty="0"/>
                    <a:t>D</a:t>
                  </a:r>
                  <a:endParaRPr kumimoji="1" lang="zh-CN" altLang="en-US" sz="1200" dirty="0"/>
                </a:p>
              </p:txBody>
            </p:sp>
            <p:sp>
              <p:nvSpPr>
                <p:cNvPr id="44" name="文本框 43">
                  <a:extLst>
                    <a:ext uri="{FF2B5EF4-FFF2-40B4-BE49-F238E27FC236}">
                      <a16:creationId xmlns:a16="http://schemas.microsoft.com/office/drawing/2014/main" id="{B87D6D9B-E0A6-1A47-A8E6-E171CD3BE5E8}"/>
                    </a:ext>
                  </a:extLst>
                </p:cNvPr>
                <p:cNvSpPr txBox="1"/>
                <p:nvPr/>
              </p:nvSpPr>
              <p:spPr>
                <a:xfrm>
                  <a:off x="2131387" y="4977242"/>
                  <a:ext cx="33566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200" dirty="0"/>
                    <a:t>F</a:t>
                  </a:r>
                  <a:endParaRPr kumimoji="1" lang="zh-CN" altLang="en-US" sz="1200" dirty="0"/>
                </a:p>
              </p:txBody>
            </p:sp>
            <p:sp>
              <p:nvSpPr>
                <p:cNvPr id="45" name="文本框 44">
                  <a:extLst>
                    <a:ext uri="{FF2B5EF4-FFF2-40B4-BE49-F238E27FC236}">
                      <a16:creationId xmlns:a16="http://schemas.microsoft.com/office/drawing/2014/main" id="{D4C27B00-0236-0D47-9D28-2ECCBA19D979}"/>
                    </a:ext>
                  </a:extLst>
                </p:cNvPr>
                <p:cNvSpPr txBox="1"/>
                <p:nvPr/>
              </p:nvSpPr>
              <p:spPr>
                <a:xfrm>
                  <a:off x="2393227" y="4974405"/>
                  <a:ext cx="33566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200" dirty="0"/>
                    <a:t>G</a:t>
                  </a:r>
                  <a:endParaRPr kumimoji="1" lang="zh-CN" altLang="en-US" sz="1200" dirty="0"/>
                </a:p>
              </p:txBody>
            </p:sp>
            <p:sp>
              <p:nvSpPr>
                <p:cNvPr id="46" name="文本框 45">
                  <a:extLst>
                    <a:ext uri="{FF2B5EF4-FFF2-40B4-BE49-F238E27FC236}">
                      <a16:creationId xmlns:a16="http://schemas.microsoft.com/office/drawing/2014/main" id="{CF628648-770B-FC45-A79C-D974C8B88B3A}"/>
                    </a:ext>
                  </a:extLst>
                </p:cNvPr>
                <p:cNvSpPr txBox="1"/>
                <p:nvPr/>
              </p:nvSpPr>
              <p:spPr>
                <a:xfrm>
                  <a:off x="2671033" y="4974405"/>
                  <a:ext cx="33566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200" dirty="0"/>
                    <a:t>H</a:t>
                  </a:r>
                  <a:endParaRPr kumimoji="1" lang="zh-CN" altLang="en-US" sz="1200" dirty="0"/>
                </a:p>
              </p:txBody>
            </p:sp>
            <p:sp>
              <p:nvSpPr>
                <p:cNvPr id="47" name="文本框 46">
                  <a:extLst>
                    <a:ext uri="{FF2B5EF4-FFF2-40B4-BE49-F238E27FC236}">
                      <a16:creationId xmlns:a16="http://schemas.microsoft.com/office/drawing/2014/main" id="{CEFD2848-BC39-B041-ABAC-9DD333AC85D0}"/>
                    </a:ext>
                  </a:extLst>
                </p:cNvPr>
                <p:cNvSpPr txBox="1"/>
                <p:nvPr/>
              </p:nvSpPr>
              <p:spPr>
                <a:xfrm>
                  <a:off x="1850893" y="4974405"/>
                  <a:ext cx="335666" cy="2982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200" dirty="0"/>
                    <a:t>E</a:t>
                  </a:r>
                  <a:endParaRPr kumimoji="1" lang="zh-CN" altLang="en-US" sz="1200" dirty="0"/>
                </a:p>
              </p:txBody>
            </p:sp>
            <p:sp>
              <p:nvSpPr>
                <p:cNvPr id="48" name="文本框 47">
                  <a:extLst>
                    <a:ext uri="{FF2B5EF4-FFF2-40B4-BE49-F238E27FC236}">
                      <a16:creationId xmlns:a16="http://schemas.microsoft.com/office/drawing/2014/main" id="{495987B2-96EC-9A49-B0ED-A4AA596C61FC}"/>
                    </a:ext>
                  </a:extLst>
                </p:cNvPr>
                <p:cNvSpPr txBox="1"/>
                <p:nvPr/>
              </p:nvSpPr>
              <p:spPr>
                <a:xfrm>
                  <a:off x="2971758" y="4974405"/>
                  <a:ext cx="33566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200" dirty="0"/>
                    <a:t>I</a:t>
                  </a:r>
                  <a:endParaRPr kumimoji="1" lang="zh-CN" altLang="en-US" sz="1200" dirty="0"/>
                </a:p>
              </p:txBody>
            </p:sp>
            <p:sp>
              <p:nvSpPr>
                <p:cNvPr id="49" name="文本框 48">
                  <a:extLst>
                    <a:ext uri="{FF2B5EF4-FFF2-40B4-BE49-F238E27FC236}">
                      <a16:creationId xmlns:a16="http://schemas.microsoft.com/office/drawing/2014/main" id="{4604AB79-8CDA-D342-BD4D-1A2E25914569}"/>
                    </a:ext>
                  </a:extLst>
                </p:cNvPr>
                <p:cNvSpPr txBox="1"/>
                <p:nvPr/>
              </p:nvSpPr>
              <p:spPr>
                <a:xfrm>
                  <a:off x="3247794" y="4960483"/>
                  <a:ext cx="335666" cy="2982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200" dirty="0"/>
                    <a:t>J</a:t>
                  </a:r>
                  <a:endParaRPr kumimoji="1" lang="zh-CN" altLang="en-US" sz="1200" dirty="0"/>
                </a:p>
              </p:txBody>
            </p:sp>
            <p:sp>
              <p:nvSpPr>
                <p:cNvPr id="50" name="文本框 49">
                  <a:extLst>
                    <a:ext uri="{FF2B5EF4-FFF2-40B4-BE49-F238E27FC236}">
                      <a16:creationId xmlns:a16="http://schemas.microsoft.com/office/drawing/2014/main" id="{7708EE72-7635-C64A-A9BE-96DD075E667D}"/>
                    </a:ext>
                  </a:extLst>
                </p:cNvPr>
                <p:cNvSpPr txBox="1"/>
                <p:nvPr/>
              </p:nvSpPr>
              <p:spPr>
                <a:xfrm>
                  <a:off x="3480532" y="4977242"/>
                  <a:ext cx="335666" cy="2982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200" dirty="0"/>
                    <a:t>K</a:t>
                  </a:r>
                  <a:endParaRPr kumimoji="1" lang="zh-CN" altLang="en-US" sz="1200" dirty="0"/>
                </a:p>
              </p:txBody>
            </p:sp>
          </p:grpSp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6C2F1AC8-973C-5149-B0A9-E58ED5BD68F8}"/>
                  </a:ext>
                </a:extLst>
              </p:cNvPr>
              <p:cNvSpPr txBox="1"/>
              <p:nvPr/>
            </p:nvSpPr>
            <p:spPr>
              <a:xfrm>
                <a:off x="905367" y="6332121"/>
                <a:ext cx="33566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200" dirty="0"/>
                  <a:t>o</a:t>
                </a:r>
                <a:endParaRPr kumimoji="1" lang="zh-CN" altLang="en-US" sz="1200" dirty="0"/>
              </a:p>
            </p:txBody>
          </p:sp>
        </p:grpSp>
      </p:grpSp>
      <p:grpSp>
        <p:nvGrpSpPr>
          <p:cNvPr id="72" name="组合 71">
            <a:extLst>
              <a:ext uri="{FF2B5EF4-FFF2-40B4-BE49-F238E27FC236}">
                <a16:creationId xmlns:a16="http://schemas.microsoft.com/office/drawing/2014/main" id="{10E4F9CC-35D5-C743-8FA1-BF7AF3A3FBC9}"/>
              </a:ext>
            </a:extLst>
          </p:cNvPr>
          <p:cNvGrpSpPr/>
          <p:nvPr/>
        </p:nvGrpSpPr>
        <p:grpSpPr>
          <a:xfrm>
            <a:off x="4828841" y="4087027"/>
            <a:ext cx="4256438" cy="2515653"/>
            <a:chOff x="4828840" y="4063647"/>
            <a:chExt cx="4650037" cy="2745162"/>
          </a:xfrm>
        </p:grpSpPr>
        <p:pic>
          <p:nvPicPr>
            <p:cNvPr id="69" name="图形 68">
              <a:extLst>
                <a:ext uri="{FF2B5EF4-FFF2-40B4-BE49-F238E27FC236}">
                  <a16:creationId xmlns:a16="http://schemas.microsoft.com/office/drawing/2014/main" id="{C09EAB4C-0689-6C42-B7FA-D2C6768FB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828840" y="4063647"/>
              <a:ext cx="4650037" cy="2669656"/>
            </a:xfrm>
            <a:prstGeom prst="rect">
              <a:avLst/>
            </a:prstGeom>
          </p:spPr>
        </p:pic>
        <p:grpSp>
          <p:nvGrpSpPr>
            <p:cNvPr id="53" name="组合 52">
              <a:extLst>
                <a:ext uri="{FF2B5EF4-FFF2-40B4-BE49-F238E27FC236}">
                  <a16:creationId xmlns:a16="http://schemas.microsoft.com/office/drawing/2014/main" id="{BEBCC959-7A48-5846-A970-13AF506A17F4}"/>
                </a:ext>
              </a:extLst>
            </p:cNvPr>
            <p:cNvGrpSpPr/>
            <p:nvPr/>
          </p:nvGrpSpPr>
          <p:grpSpPr>
            <a:xfrm>
              <a:off x="5562188" y="6507349"/>
              <a:ext cx="3431448" cy="301460"/>
              <a:chOff x="905367" y="6332121"/>
              <a:chExt cx="3431448" cy="301460"/>
            </a:xfrm>
          </p:grpSpPr>
          <p:grpSp>
            <p:nvGrpSpPr>
              <p:cNvPr id="54" name="组合 53">
                <a:extLst>
                  <a:ext uri="{FF2B5EF4-FFF2-40B4-BE49-F238E27FC236}">
                    <a16:creationId xmlns:a16="http://schemas.microsoft.com/office/drawing/2014/main" id="{EE7F7DD3-642E-ED40-AB8C-18939E8BA67D}"/>
                  </a:ext>
                </a:extLst>
              </p:cNvPr>
              <p:cNvGrpSpPr/>
              <p:nvPr/>
            </p:nvGrpSpPr>
            <p:grpSpPr>
              <a:xfrm>
                <a:off x="1171056" y="6332121"/>
                <a:ext cx="3165759" cy="301460"/>
                <a:chOff x="696739" y="4960483"/>
                <a:chExt cx="3165759" cy="324536"/>
              </a:xfrm>
            </p:grpSpPr>
            <p:sp>
              <p:nvSpPr>
                <p:cNvPr id="56" name="文本框 55">
                  <a:extLst>
                    <a:ext uri="{FF2B5EF4-FFF2-40B4-BE49-F238E27FC236}">
                      <a16:creationId xmlns:a16="http://schemas.microsoft.com/office/drawing/2014/main" id="{A4608524-5314-6646-9DA9-86A4C297183E}"/>
                    </a:ext>
                  </a:extLst>
                </p:cNvPr>
                <p:cNvSpPr txBox="1"/>
                <p:nvPr/>
              </p:nvSpPr>
              <p:spPr>
                <a:xfrm>
                  <a:off x="696739" y="4974409"/>
                  <a:ext cx="335666" cy="2982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200" dirty="0"/>
                    <a:t>A</a:t>
                  </a:r>
                  <a:endParaRPr kumimoji="1" lang="zh-CN" altLang="en-US" sz="1200" dirty="0"/>
                </a:p>
              </p:txBody>
            </p:sp>
            <p:sp>
              <p:nvSpPr>
                <p:cNvPr id="57" name="文本框 56">
                  <a:extLst>
                    <a:ext uri="{FF2B5EF4-FFF2-40B4-BE49-F238E27FC236}">
                      <a16:creationId xmlns:a16="http://schemas.microsoft.com/office/drawing/2014/main" id="{6AF99F3B-B359-354D-94B5-74C2CA174B57}"/>
                    </a:ext>
                  </a:extLst>
                </p:cNvPr>
                <p:cNvSpPr txBox="1"/>
                <p:nvPr/>
              </p:nvSpPr>
              <p:spPr>
                <a:xfrm>
                  <a:off x="1021103" y="4968287"/>
                  <a:ext cx="335666" cy="2982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200" dirty="0"/>
                    <a:t>B</a:t>
                  </a:r>
                  <a:endParaRPr kumimoji="1" lang="zh-CN" altLang="en-US" sz="1200" dirty="0"/>
                </a:p>
              </p:txBody>
            </p:sp>
            <p:sp>
              <p:nvSpPr>
                <p:cNvPr id="58" name="文本框 57">
                  <a:extLst>
                    <a:ext uri="{FF2B5EF4-FFF2-40B4-BE49-F238E27FC236}">
                      <a16:creationId xmlns:a16="http://schemas.microsoft.com/office/drawing/2014/main" id="{26A3C627-C146-004B-B153-9CAA5B0C1469}"/>
                    </a:ext>
                  </a:extLst>
                </p:cNvPr>
                <p:cNvSpPr txBox="1"/>
                <p:nvPr/>
              </p:nvSpPr>
              <p:spPr>
                <a:xfrm>
                  <a:off x="1275037" y="4974409"/>
                  <a:ext cx="335666" cy="2982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200" dirty="0"/>
                    <a:t>C</a:t>
                  </a:r>
                  <a:endParaRPr kumimoji="1" lang="zh-CN" altLang="en-US" sz="1200" dirty="0"/>
                </a:p>
              </p:txBody>
            </p:sp>
            <p:sp>
              <p:nvSpPr>
                <p:cNvPr id="59" name="文本框 58">
                  <a:extLst>
                    <a:ext uri="{FF2B5EF4-FFF2-40B4-BE49-F238E27FC236}">
                      <a16:creationId xmlns:a16="http://schemas.microsoft.com/office/drawing/2014/main" id="{5DAFDAFD-0E7A-4547-8388-2BE3F6AB6AAC}"/>
                    </a:ext>
                  </a:extLst>
                </p:cNvPr>
                <p:cNvSpPr txBox="1"/>
                <p:nvPr/>
              </p:nvSpPr>
              <p:spPr>
                <a:xfrm>
                  <a:off x="1581664" y="4974406"/>
                  <a:ext cx="335666" cy="2982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200" dirty="0"/>
                    <a:t>D</a:t>
                  </a:r>
                  <a:endParaRPr kumimoji="1" lang="zh-CN" altLang="en-US" sz="1200" dirty="0"/>
                </a:p>
              </p:txBody>
            </p:sp>
            <p:sp>
              <p:nvSpPr>
                <p:cNvPr id="60" name="文本框 59">
                  <a:extLst>
                    <a:ext uri="{FF2B5EF4-FFF2-40B4-BE49-F238E27FC236}">
                      <a16:creationId xmlns:a16="http://schemas.microsoft.com/office/drawing/2014/main" id="{908AB165-D197-D540-954F-5673E3BF07DC}"/>
                    </a:ext>
                  </a:extLst>
                </p:cNvPr>
                <p:cNvSpPr txBox="1"/>
                <p:nvPr/>
              </p:nvSpPr>
              <p:spPr>
                <a:xfrm>
                  <a:off x="2131387" y="4977242"/>
                  <a:ext cx="33566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200" dirty="0"/>
                    <a:t>F</a:t>
                  </a:r>
                  <a:endParaRPr kumimoji="1" lang="zh-CN" altLang="en-US" sz="1200" dirty="0"/>
                </a:p>
              </p:txBody>
            </p:sp>
            <p:sp>
              <p:nvSpPr>
                <p:cNvPr id="61" name="文本框 60">
                  <a:extLst>
                    <a:ext uri="{FF2B5EF4-FFF2-40B4-BE49-F238E27FC236}">
                      <a16:creationId xmlns:a16="http://schemas.microsoft.com/office/drawing/2014/main" id="{14D355BF-91E4-284D-B04B-BA2418ED4B73}"/>
                    </a:ext>
                  </a:extLst>
                </p:cNvPr>
                <p:cNvSpPr txBox="1"/>
                <p:nvPr/>
              </p:nvSpPr>
              <p:spPr>
                <a:xfrm>
                  <a:off x="2393227" y="4974405"/>
                  <a:ext cx="33566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200" dirty="0"/>
                    <a:t>G</a:t>
                  </a:r>
                  <a:endParaRPr kumimoji="1" lang="zh-CN" altLang="en-US" sz="1200" dirty="0"/>
                </a:p>
              </p:txBody>
            </p:sp>
            <p:sp>
              <p:nvSpPr>
                <p:cNvPr id="62" name="文本框 61">
                  <a:extLst>
                    <a:ext uri="{FF2B5EF4-FFF2-40B4-BE49-F238E27FC236}">
                      <a16:creationId xmlns:a16="http://schemas.microsoft.com/office/drawing/2014/main" id="{1E158367-A979-AD4B-8D22-A816D8D70002}"/>
                    </a:ext>
                  </a:extLst>
                </p:cNvPr>
                <p:cNvSpPr txBox="1"/>
                <p:nvPr/>
              </p:nvSpPr>
              <p:spPr>
                <a:xfrm>
                  <a:off x="2671033" y="4974405"/>
                  <a:ext cx="33566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200" dirty="0"/>
                    <a:t>H</a:t>
                  </a:r>
                  <a:endParaRPr kumimoji="1" lang="zh-CN" altLang="en-US" sz="1200" dirty="0"/>
                </a:p>
              </p:txBody>
            </p:sp>
            <p:sp>
              <p:nvSpPr>
                <p:cNvPr id="63" name="文本框 62">
                  <a:extLst>
                    <a:ext uri="{FF2B5EF4-FFF2-40B4-BE49-F238E27FC236}">
                      <a16:creationId xmlns:a16="http://schemas.microsoft.com/office/drawing/2014/main" id="{5E9C4324-31A5-BE4E-A175-DE7961A1F2C6}"/>
                    </a:ext>
                  </a:extLst>
                </p:cNvPr>
                <p:cNvSpPr txBox="1"/>
                <p:nvPr/>
              </p:nvSpPr>
              <p:spPr>
                <a:xfrm>
                  <a:off x="1850893" y="4974405"/>
                  <a:ext cx="335666" cy="2982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200" dirty="0"/>
                    <a:t>E</a:t>
                  </a:r>
                  <a:endParaRPr kumimoji="1" lang="zh-CN" altLang="en-US" sz="1200" dirty="0"/>
                </a:p>
              </p:txBody>
            </p:sp>
            <p:sp>
              <p:nvSpPr>
                <p:cNvPr id="64" name="文本框 63">
                  <a:extLst>
                    <a:ext uri="{FF2B5EF4-FFF2-40B4-BE49-F238E27FC236}">
                      <a16:creationId xmlns:a16="http://schemas.microsoft.com/office/drawing/2014/main" id="{97268CE0-C8B6-5041-8906-5D11D5669930}"/>
                    </a:ext>
                  </a:extLst>
                </p:cNvPr>
                <p:cNvSpPr txBox="1"/>
                <p:nvPr/>
              </p:nvSpPr>
              <p:spPr>
                <a:xfrm>
                  <a:off x="2994908" y="4974405"/>
                  <a:ext cx="33566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200" dirty="0"/>
                    <a:t>I</a:t>
                  </a:r>
                  <a:endParaRPr kumimoji="1" lang="zh-CN" altLang="en-US" sz="1200" dirty="0"/>
                </a:p>
              </p:txBody>
            </p:sp>
            <p:sp>
              <p:nvSpPr>
                <p:cNvPr id="65" name="文本框 64">
                  <a:extLst>
                    <a:ext uri="{FF2B5EF4-FFF2-40B4-BE49-F238E27FC236}">
                      <a16:creationId xmlns:a16="http://schemas.microsoft.com/office/drawing/2014/main" id="{E1CEC1B5-3970-0440-A914-9754FF0FDA0D}"/>
                    </a:ext>
                  </a:extLst>
                </p:cNvPr>
                <p:cNvSpPr txBox="1"/>
                <p:nvPr/>
              </p:nvSpPr>
              <p:spPr>
                <a:xfrm>
                  <a:off x="3270944" y="4960483"/>
                  <a:ext cx="335666" cy="2982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200" dirty="0"/>
                    <a:t>J</a:t>
                  </a:r>
                  <a:endParaRPr kumimoji="1" lang="zh-CN" altLang="en-US" sz="1200" dirty="0"/>
                </a:p>
              </p:txBody>
            </p:sp>
            <p:sp>
              <p:nvSpPr>
                <p:cNvPr id="66" name="文本框 65">
                  <a:extLst>
                    <a:ext uri="{FF2B5EF4-FFF2-40B4-BE49-F238E27FC236}">
                      <a16:creationId xmlns:a16="http://schemas.microsoft.com/office/drawing/2014/main" id="{FB7B9CAA-ECFA-B344-B163-5524191CBCFE}"/>
                    </a:ext>
                  </a:extLst>
                </p:cNvPr>
                <p:cNvSpPr txBox="1"/>
                <p:nvPr/>
              </p:nvSpPr>
              <p:spPr>
                <a:xfrm>
                  <a:off x="3526832" y="4977242"/>
                  <a:ext cx="335666" cy="2982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200" dirty="0"/>
                    <a:t>K</a:t>
                  </a:r>
                  <a:endParaRPr kumimoji="1" lang="zh-CN" altLang="en-US" sz="1200" dirty="0"/>
                </a:p>
              </p:txBody>
            </p:sp>
          </p:grpSp>
          <p:sp>
            <p:nvSpPr>
              <p:cNvPr id="55" name="文本框 54">
                <a:extLst>
                  <a:ext uri="{FF2B5EF4-FFF2-40B4-BE49-F238E27FC236}">
                    <a16:creationId xmlns:a16="http://schemas.microsoft.com/office/drawing/2014/main" id="{3B9B1D18-F13B-BE4E-A0E3-FE9DF22314F0}"/>
                  </a:ext>
                </a:extLst>
              </p:cNvPr>
              <p:cNvSpPr txBox="1"/>
              <p:nvPr/>
            </p:nvSpPr>
            <p:spPr>
              <a:xfrm>
                <a:off x="905367" y="6332121"/>
                <a:ext cx="33566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200" dirty="0"/>
                  <a:t>o</a:t>
                </a:r>
                <a:endParaRPr kumimoji="1" lang="zh-CN" altLang="en-US" sz="1200" dirty="0"/>
              </a:p>
            </p:txBody>
          </p:sp>
        </p:grpSp>
      </p:grpSp>
      <p:sp>
        <p:nvSpPr>
          <p:cNvPr id="79" name="文本框 78">
            <a:extLst>
              <a:ext uri="{FF2B5EF4-FFF2-40B4-BE49-F238E27FC236}">
                <a16:creationId xmlns:a16="http://schemas.microsoft.com/office/drawing/2014/main" id="{6636493B-5E0B-9146-BE15-A4D60F6C5196}"/>
              </a:ext>
            </a:extLst>
          </p:cNvPr>
          <p:cNvSpPr txBox="1"/>
          <p:nvPr/>
        </p:nvSpPr>
        <p:spPr>
          <a:xfrm>
            <a:off x="8870592" y="2011148"/>
            <a:ext cx="3321408" cy="1487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220"/>
              </a:lnSpc>
            </a:pPr>
            <a:r>
              <a:rPr lang="en" altLang="zh-CN" sz="1600" dirty="0"/>
              <a:t>Increase the beam-beam tune shift, and the tune spread increases, the injection efficiency</a:t>
            </a:r>
            <a:r>
              <a:rPr lang="zh-CN" altLang="en-US" sz="1600" dirty="0"/>
              <a:t> </a:t>
            </a:r>
            <a:r>
              <a:rPr lang="en-US" altLang="zh-CN" sz="1600" dirty="0"/>
              <a:t>and background</a:t>
            </a:r>
            <a:r>
              <a:rPr lang="en" altLang="zh-CN" sz="1600" dirty="0"/>
              <a:t> remains nearly unchanged, likely due to similar DA.</a:t>
            </a:r>
            <a:endParaRPr lang="zh-CN" alt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文本框 79">
                <a:extLst>
                  <a:ext uri="{FF2B5EF4-FFF2-40B4-BE49-F238E27FC236}">
                    <a16:creationId xmlns:a16="http://schemas.microsoft.com/office/drawing/2014/main" id="{A25B6818-265D-8442-A143-EE6C1D4D7D4C}"/>
                  </a:ext>
                </a:extLst>
              </p:cNvPr>
              <p:cNvSpPr txBox="1"/>
              <p:nvPr/>
            </p:nvSpPr>
            <p:spPr>
              <a:xfrm>
                <a:off x="9478877" y="740779"/>
                <a:ext cx="1921103" cy="2490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kumimoji="1" lang="en-US" altLang="zh-CN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→1×</m:t>
                      </m:r>
                      <m:sSup>
                        <m:sSupPr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35</m:t>
                          </m:r>
                        </m:sup>
                      </m:sSup>
                      <m:sSup>
                        <m:sSupPr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sSup>
                        <m:sSupPr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kumimoji="1" lang="zh-CN" altLang="en-US" sz="1600" dirty="0"/>
              </a:p>
            </p:txBody>
          </p:sp>
        </mc:Choice>
        <mc:Fallback xmlns="">
          <p:sp>
            <p:nvSpPr>
              <p:cNvPr id="80" name="文本框 79">
                <a:extLst>
                  <a:ext uri="{FF2B5EF4-FFF2-40B4-BE49-F238E27FC236}">
                    <a16:creationId xmlns:a16="http://schemas.microsoft.com/office/drawing/2014/main" id="{A25B6818-265D-8442-A143-EE6C1D4D7D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8877" y="740779"/>
                <a:ext cx="1921103" cy="249043"/>
              </a:xfrm>
              <a:prstGeom prst="rect">
                <a:avLst/>
              </a:prstGeom>
              <a:blipFill>
                <a:blip r:embed="rId8"/>
                <a:stretch>
                  <a:fillRect l="-1974" t="-5000" b="-1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文本框 80">
                <a:extLst>
                  <a:ext uri="{FF2B5EF4-FFF2-40B4-BE49-F238E27FC236}">
                    <a16:creationId xmlns:a16="http://schemas.microsoft.com/office/drawing/2014/main" id="{3E7A9B2E-F88C-F248-8EA1-02400F07305E}"/>
                  </a:ext>
                </a:extLst>
              </p:cNvPr>
              <p:cNvSpPr txBox="1"/>
              <p:nvPr/>
            </p:nvSpPr>
            <p:spPr>
              <a:xfrm>
                <a:off x="9478877" y="1156885"/>
                <a:ext cx="1680717" cy="2656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kumimoji="1" lang="en-US" altLang="zh-CN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0.035~0.045</m:t>
                      </m:r>
                    </m:oMath>
                  </m:oMathPara>
                </a14:m>
                <a:endParaRPr kumimoji="1" lang="zh-CN" altLang="en-US" sz="1600" dirty="0"/>
              </a:p>
            </p:txBody>
          </p:sp>
        </mc:Choice>
        <mc:Fallback xmlns="">
          <p:sp>
            <p:nvSpPr>
              <p:cNvPr id="81" name="文本框 80">
                <a:extLst>
                  <a:ext uri="{FF2B5EF4-FFF2-40B4-BE49-F238E27FC236}">
                    <a16:creationId xmlns:a16="http://schemas.microsoft.com/office/drawing/2014/main" id="{3E7A9B2E-F88C-F248-8EA1-02400F0730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8877" y="1156885"/>
                <a:ext cx="1680717" cy="265650"/>
              </a:xfrm>
              <a:prstGeom prst="rect">
                <a:avLst/>
              </a:prstGeom>
              <a:blipFill>
                <a:blip r:embed="rId9"/>
                <a:stretch>
                  <a:fillRect l="-3008" r="-2256" b="-238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本框 1">
            <a:extLst>
              <a:ext uri="{FF2B5EF4-FFF2-40B4-BE49-F238E27FC236}">
                <a16:creationId xmlns:a16="http://schemas.microsoft.com/office/drawing/2014/main" id="{5390FBE7-BAE4-5946-82E9-F203DD343CB9}"/>
              </a:ext>
            </a:extLst>
          </p:cNvPr>
          <p:cNvSpPr txBox="1"/>
          <p:nvPr/>
        </p:nvSpPr>
        <p:spPr>
          <a:xfrm>
            <a:off x="9539397" y="4181187"/>
            <a:ext cx="20227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>
                <a:solidFill>
                  <a:srgbClr val="FF0000"/>
                </a:solidFill>
              </a:rPr>
              <a:t>need further checks!</a:t>
            </a:r>
            <a:endParaRPr kumimoji="1" lang="zh-CN" altLang="en-US" sz="1600" dirty="0">
              <a:solidFill>
                <a:srgbClr val="FF0000"/>
              </a:solidFill>
            </a:endParaRPr>
          </a:p>
        </p:txBody>
      </p:sp>
      <p:cxnSp>
        <p:nvCxnSpPr>
          <p:cNvPr id="4" name="直线箭头连接符 3">
            <a:extLst>
              <a:ext uri="{FF2B5EF4-FFF2-40B4-BE49-F238E27FC236}">
                <a16:creationId xmlns:a16="http://schemas.microsoft.com/office/drawing/2014/main" id="{44E62A2A-9DC6-9648-829A-C2D2C1084F08}"/>
              </a:ext>
            </a:extLst>
          </p:cNvPr>
          <p:cNvCxnSpPr>
            <a:cxnSpLocks/>
          </p:cNvCxnSpPr>
          <p:nvPr/>
        </p:nvCxnSpPr>
        <p:spPr>
          <a:xfrm>
            <a:off x="10439427" y="3682638"/>
            <a:ext cx="1" cy="4237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3" name="直线箭头连接符 72">
            <a:extLst>
              <a:ext uri="{FF2B5EF4-FFF2-40B4-BE49-F238E27FC236}">
                <a16:creationId xmlns:a16="http://schemas.microsoft.com/office/drawing/2014/main" id="{2BCCE13C-8C50-7048-BF57-689E98B0EB02}"/>
              </a:ext>
            </a:extLst>
          </p:cNvPr>
          <p:cNvCxnSpPr>
            <a:cxnSpLocks/>
          </p:cNvCxnSpPr>
          <p:nvPr/>
        </p:nvCxnSpPr>
        <p:spPr>
          <a:xfrm>
            <a:off x="10319235" y="1422535"/>
            <a:ext cx="0" cy="5271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4" name="文本框 73">
            <a:extLst>
              <a:ext uri="{FF2B5EF4-FFF2-40B4-BE49-F238E27FC236}">
                <a16:creationId xmlns:a16="http://schemas.microsoft.com/office/drawing/2014/main" id="{71F65F88-BF0F-5449-AC13-B67435C09884}"/>
              </a:ext>
            </a:extLst>
          </p:cNvPr>
          <p:cNvSpPr txBox="1"/>
          <p:nvPr/>
        </p:nvSpPr>
        <p:spPr>
          <a:xfrm>
            <a:off x="113022" y="47625"/>
            <a:ext cx="10717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" altLang="zh-CN" sz="2000" b="1" dirty="0">
                <a:solidFill>
                  <a:srgbClr val="7030A0"/>
                </a:solidFill>
              </a:rPr>
              <a:t>Beam–beam effects have minimal impact on injection and background at optimal tunes</a:t>
            </a:r>
            <a:endParaRPr kumimoji="1" lang="zh-CN" altLang="en-US" sz="2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0799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>
            <a:extLst>
              <a:ext uri="{FF2B5EF4-FFF2-40B4-BE49-F238E27FC236}">
                <a16:creationId xmlns:a16="http://schemas.microsoft.com/office/drawing/2014/main" id="{18BF2ED1-897E-6249-BFFB-DB6A158F3385}"/>
              </a:ext>
            </a:extLst>
          </p:cNvPr>
          <p:cNvSpPr txBox="1"/>
          <p:nvPr/>
        </p:nvSpPr>
        <p:spPr>
          <a:xfrm>
            <a:off x="237531" y="3531111"/>
            <a:ext cx="115367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b="1" dirty="0">
                <a:solidFill>
                  <a:srgbClr val="7030A0"/>
                </a:solidFill>
                <a:latin typeface="-apple-system"/>
              </a:rPr>
              <a:t>Closing all the vertical collimators by 0.1mm, beam loss in IR significantly suppressed, injection efficiency remain. </a:t>
            </a:r>
            <a:endParaRPr lang="zh-CN" altLang="en-US" b="1" dirty="0">
              <a:solidFill>
                <a:srgbClr val="7030A0"/>
              </a:solidFill>
              <a:latin typeface="-apple-system"/>
            </a:endParaRPr>
          </a:p>
        </p:txBody>
      </p:sp>
      <p:sp>
        <p:nvSpPr>
          <p:cNvPr id="14" name="文本框 38">
            <a:extLst>
              <a:ext uri="{FF2B5EF4-FFF2-40B4-BE49-F238E27FC236}">
                <a16:creationId xmlns:a16="http://schemas.microsoft.com/office/drawing/2014/main" id="{5264BB29-7EF1-F444-826F-9AA0A9A120F5}"/>
              </a:ext>
            </a:extLst>
          </p:cNvPr>
          <p:cNvSpPr txBox="1"/>
          <p:nvPr/>
        </p:nvSpPr>
        <p:spPr>
          <a:xfrm>
            <a:off x="10343" y="64938"/>
            <a:ext cx="111543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n"/>
            </a:pPr>
            <a:r>
              <a:rPr kumimoji="1" lang="en-US" altLang="zh-CN" sz="2200" b="1" dirty="0"/>
              <a:t>Finding3: IR Beam loss can be suppressed by minor collimator aperture adjustment </a:t>
            </a:r>
          </a:p>
        </p:txBody>
      </p:sp>
      <p:pic>
        <p:nvPicPr>
          <p:cNvPr id="13" name="图形 12">
            <a:extLst>
              <a:ext uri="{FF2B5EF4-FFF2-40B4-BE49-F238E27FC236}">
                <a16:creationId xmlns:a16="http://schemas.microsoft.com/office/drawing/2014/main" id="{7E53C03A-0DCB-4647-8492-8E7B027B57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2141" y="951703"/>
            <a:ext cx="4484866" cy="2543937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D031E761-0B1F-904E-BCC6-A9E9E12AAABA}"/>
              </a:ext>
            </a:extLst>
          </p:cNvPr>
          <p:cNvSpPr txBox="1"/>
          <p:nvPr/>
        </p:nvSpPr>
        <p:spPr>
          <a:xfrm>
            <a:off x="237531" y="501268"/>
            <a:ext cx="9951157" cy="387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2320"/>
              </a:lnSpc>
              <a:buFont typeface="Wingdings" pitchFamily="2" charset="2"/>
              <a:buChar char="Ø"/>
            </a:pPr>
            <a:r>
              <a:rPr lang="en" altLang="zh-CN" sz="1900" b="1" i="0" u="none" strike="noStrike" dirty="0">
                <a:solidFill>
                  <a:srgbClr val="7030A0"/>
                </a:solidFill>
                <a:effectLst/>
                <a:latin typeface="-apple-system"/>
              </a:rPr>
              <a:t>Current collimator settings are effective in protecting the IR region, but IR losses remain.</a:t>
            </a:r>
            <a:endParaRPr lang="en-US" altLang="zh-CN" sz="1900" dirty="0">
              <a:solidFill>
                <a:srgbClr val="7030A0"/>
              </a:solidFill>
              <a:latin typeface="Noto Sans SC"/>
              <a:sym typeface="Wingdings" panose="05000000000000000000" pitchFamily="2" charset="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B06FFF-8328-F64A-8B63-00EB0938A211}"/>
              </a:ext>
            </a:extLst>
          </p:cNvPr>
          <p:cNvGrpSpPr/>
          <p:nvPr/>
        </p:nvGrpSpPr>
        <p:grpSpPr>
          <a:xfrm>
            <a:off x="5834013" y="969438"/>
            <a:ext cx="5045653" cy="2543937"/>
            <a:chOff x="5678790" y="1296435"/>
            <a:chExt cx="4605387" cy="2627032"/>
          </a:xfrm>
        </p:grpSpPr>
        <p:pic>
          <p:nvPicPr>
            <p:cNvPr id="18" name="图形 17">
              <a:extLst>
                <a:ext uri="{FF2B5EF4-FFF2-40B4-BE49-F238E27FC236}">
                  <a16:creationId xmlns:a16="http://schemas.microsoft.com/office/drawing/2014/main" id="{C2195624-21BC-A54B-9B8A-A31EC38B6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678790" y="1296435"/>
              <a:ext cx="4605387" cy="2627032"/>
            </a:xfrm>
            <a:prstGeom prst="rect">
              <a:avLst/>
            </a:prstGeom>
          </p:spPr>
        </p:pic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BB4DA102-0C99-3A44-BE32-62F4E3FE2E90}"/>
                </a:ext>
              </a:extLst>
            </p:cNvPr>
            <p:cNvSpPr/>
            <p:nvPr/>
          </p:nvSpPr>
          <p:spPr>
            <a:xfrm>
              <a:off x="6056295" y="1376616"/>
              <a:ext cx="819968" cy="2463756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9DC1233A-B434-974D-9972-29CE3114C39E}"/>
              </a:ext>
            </a:extLst>
          </p:cNvPr>
          <p:cNvGrpSpPr/>
          <p:nvPr/>
        </p:nvGrpSpPr>
        <p:grpSpPr>
          <a:xfrm>
            <a:off x="742632" y="3964267"/>
            <a:ext cx="4963884" cy="2764970"/>
            <a:chOff x="546249" y="4091693"/>
            <a:chExt cx="4569643" cy="2424125"/>
          </a:xfrm>
        </p:grpSpPr>
        <p:pic>
          <p:nvPicPr>
            <p:cNvPr id="25" name="Picture 16">
              <a:extLst>
                <a:ext uri="{FF2B5EF4-FFF2-40B4-BE49-F238E27FC236}">
                  <a16:creationId xmlns:a16="http://schemas.microsoft.com/office/drawing/2014/main" id="{09ABD81D-F5F8-D148-9DE8-E7F605379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6249" y="4106426"/>
              <a:ext cx="4569643" cy="2409391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C893C443-803A-C148-837D-BFC1E8893DD9}"/>
                </a:ext>
              </a:extLst>
            </p:cNvPr>
            <p:cNvSpPr/>
            <p:nvPr/>
          </p:nvSpPr>
          <p:spPr>
            <a:xfrm>
              <a:off x="546249" y="4091693"/>
              <a:ext cx="2264684" cy="988307"/>
            </a:xfrm>
            <a:prstGeom prst="rect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475C2A36-AA5F-E643-83FC-258273B3396A}"/>
                </a:ext>
              </a:extLst>
            </p:cNvPr>
            <p:cNvSpPr/>
            <p:nvPr/>
          </p:nvSpPr>
          <p:spPr>
            <a:xfrm>
              <a:off x="546249" y="6108210"/>
              <a:ext cx="2264684" cy="407608"/>
            </a:xfrm>
            <a:prstGeom prst="rect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pic>
        <p:nvPicPr>
          <p:cNvPr id="9" name="图形 8">
            <a:extLst>
              <a:ext uri="{FF2B5EF4-FFF2-40B4-BE49-F238E27FC236}">
                <a16:creationId xmlns:a16="http://schemas.microsoft.com/office/drawing/2014/main" id="{BF5F44C4-59CF-7B4C-B1C5-721F7BDBC4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34013" y="3935915"/>
            <a:ext cx="5138787" cy="2793322"/>
          </a:xfrm>
          <a:prstGeom prst="rect">
            <a:avLst/>
          </a:prstGeom>
        </p:spPr>
      </p:pic>
      <p:sp>
        <p:nvSpPr>
          <p:cNvPr id="31" name="TextBox 22">
            <a:extLst>
              <a:ext uri="{FF2B5EF4-FFF2-40B4-BE49-F238E27FC236}">
                <a16:creationId xmlns:a16="http://schemas.microsoft.com/office/drawing/2014/main" id="{32886DD4-F855-BC4D-B508-D091250A1B94}"/>
              </a:ext>
            </a:extLst>
          </p:cNvPr>
          <p:cNvSpPr txBox="1"/>
          <p:nvPr/>
        </p:nvSpPr>
        <p:spPr>
          <a:xfrm>
            <a:off x="11692128" y="89413"/>
            <a:ext cx="499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13</a:t>
            </a:r>
            <a:endParaRPr lang="en-CN" sz="1400" dirty="0"/>
          </a:p>
        </p:txBody>
      </p:sp>
    </p:spTree>
    <p:extLst>
      <p:ext uri="{BB962C8B-B14F-4D97-AF65-F5344CB8AC3E}">
        <p14:creationId xmlns:p14="http://schemas.microsoft.com/office/powerpoint/2010/main" val="1258221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88B6EA0-945A-B94F-AE11-DB40199FB6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94"/>
          <a:stretch/>
        </p:blipFill>
        <p:spPr>
          <a:xfrm>
            <a:off x="5683265" y="853851"/>
            <a:ext cx="5692604" cy="462677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9268" y="49007"/>
            <a:ext cx="11360800" cy="790489"/>
          </a:xfrm>
        </p:spPr>
        <p:txBody>
          <a:bodyPr/>
          <a:lstStyle/>
          <a:p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SuperKEKB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top-up injection / requirements</a:t>
            </a:r>
            <a:endParaRPr lang="fr-FR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20"/>
          <a:stretch/>
        </p:blipFill>
        <p:spPr>
          <a:xfrm>
            <a:off x="538722" y="966401"/>
            <a:ext cx="4909565" cy="3390307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D893701A-3612-CC44-8ABF-8C292447EA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9355" y="4504564"/>
            <a:ext cx="3467996" cy="628504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05006A84-4F03-DB42-9167-3990882A9EF5}"/>
              </a:ext>
            </a:extLst>
          </p:cNvPr>
          <p:cNvSpPr/>
          <p:nvPr/>
        </p:nvSpPr>
        <p:spPr>
          <a:xfrm>
            <a:off x="3361038" y="4504564"/>
            <a:ext cx="222421" cy="2775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1653988E-6326-6148-AB23-3A4312EA3509}"/>
              </a:ext>
            </a:extLst>
          </p:cNvPr>
          <p:cNvSpPr/>
          <p:nvPr/>
        </p:nvSpPr>
        <p:spPr>
          <a:xfrm>
            <a:off x="3488724" y="4842742"/>
            <a:ext cx="222421" cy="2775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E5BD3F86-9953-D54A-A86D-B4D8E2143A5B}"/>
              </a:ext>
            </a:extLst>
          </p:cNvPr>
          <p:cNvGrpSpPr/>
          <p:nvPr/>
        </p:nvGrpSpPr>
        <p:grpSpPr>
          <a:xfrm>
            <a:off x="0" y="5639473"/>
            <a:ext cx="7851073" cy="729352"/>
            <a:chOff x="4281527" y="1948836"/>
            <a:chExt cx="7851073" cy="729352"/>
          </a:xfrm>
        </p:grpSpPr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931037C9-2911-4D4A-A3BD-0C7BCDB278D6}"/>
                </a:ext>
              </a:extLst>
            </p:cNvPr>
            <p:cNvSpPr txBox="1"/>
            <p:nvPr/>
          </p:nvSpPr>
          <p:spPr>
            <a:xfrm>
              <a:off x="4281527" y="2115290"/>
              <a:ext cx="199520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b="1" dirty="0">
                  <a:solidFill>
                    <a:srgbClr val="0000FF"/>
                  </a:solidFill>
                  <a:sym typeface="Wingdings" panose="05000000000000000000" pitchFamily="2" charset="2"/>
                </a:rPr>
                <a:t>High luminosity </a:t>
              </a:r>
              <a:endParaRPr lang="zh-CN" altLang="en-US" b="1" dirty="0"/>
            </a:p>
          </p:txBody>
        </p: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B2D0742C-2FC9-1F44-AD9F-CACBA5F8F68C}"/>
                </a:ext>
              </a:extLst>
            </p:cNvPr>
            <p:cNvGrpSpPr/>
            <p:nvPr/>
          </p:nvGrpSpPr>
          <p:grpSpPr>
            <a:xfrm>
              <a:off x="6137393" y="1948836"/>
              <a:ext cx="5995207" cy="729352"/>
              <a:chOff x="1179437" y="5503687"/>
              <a:chExt cx="7247320" cy="729352"/>
            </a:xfrm>
          </p:grpSpPr>
          <p:cxnSp>
            <p:nvCxnSpPr>
              <p:cNvPr id="22" name="直线箭头连接符 21">
                <a:extLst>
                  <a:ext uri="{FF2B5EF4-FFF2-40B4-BE49-F238E27FC236}">
                    <a16:creationId xmlns:a16="http://schemas.microsoft.com/office/drawing/2014/main" id="{A9856D5D-49D6-C540-974F-CB39810369F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79437" y="5663343"/>
                <a:ext cx="348917" cy="19735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135C9FE3-D24E-B04A-8314-9F6911071CE5}"/>
                  </a:ext>
                </a:extLst>
              </p:cNvPr>
              <p:cNvSpPr txBox="1"/>
              <p:nvPr/>
            </p:nvSpPr>
            <p:spPr>
              <a:xfrm>
                <a:off x="1516322" y="5503687"/>
                <a:ext cx="691043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6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high currents </a:t>
                </a:r>
                <a:r>
                  <a:rPr lang="en-US" altLang="zh-CN" sz="1600" dirty="0">
                    <a:sym typeface="Wingdings" panose="05000000000000000000" pitchFamily="2" charset="2"/>
                  </a:rPr>
                  <a:t> </a:t>
                </a:r>
                <a:r>
                  <a:rPr lang="en-US" altLang="zh-CN" sz="1600" dirty="0">
                    <a:solidFill>
                      <a:srgbClr val="7030A0"/>
                    </a:solidFill>
                    <a:sym typeface="Wingdings" panose="05000000000000000000" pitchFamily="2" charset="2"/>
                  </a:rPr>
                  <a:t>reduced lifetimes </a:t>
                </a:r>
                <a:r>
                  <a:rPr lang="zh-CN" altLang="en-US" sz="1600" dirty="0">
                    <a:solidFill>
                      <a:srgbClr val="7030A0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en-US" altLang="zh-CN" sz="1600" dirty="0">
                    <a:sym typeface="Wingdings" panose="05000000000000000000" pitchFamily="2" charset="2"/>
                  </a:rPr>
                  <a:t>tried during 2024c run </a:t>
                </a:r>
                <a:endParaRPr lang="zh-CN" altLang="en-US" sz="16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文本框 23">
                    <a:extLst>
                      <a:ext uri="{FF2B5EF4-FFF2-40B4-BE49-F238E27FC236}">
                        <a16:creationId xmlns:a16="http://schemas.microsoft.com/office/drawing/2014/main" id="{C71A5493-96E3-0B47-82F1-6CF827C3BF41}"/>
                      </a:ext>
                    </a:extLst>
                  </p:cNvPr>
                  <p:cNvSpPr txBox="1"/>
                  <p:nvPr/>
                </p:nvSpPr>
                <p:spPr>
                  <a:xfrm>
                    <a:off x="1528354" y="5875056"/>
                    <a:ext cx="6604849" cy="357983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altLang="zh-CN" sz="1600" dirty="0">
                        <a:solidFill>
                          <a:srgbClr val="FF0000"/>
                        </a:solidFill>
                        <a:sym typeface="Wingdings" panose="05000000000000000000" pitchFamily="2" charset="2"/>
                      </a:rPr>
                      <a:t>Small 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16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SupPr>
                          <m:e>
                            <m:r>
                              <a:rPr lang="en-US" altLang="zh-CN" sz="16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𝛽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𝑦</m:t>
                            </m:r>
                          </m:sub>
                          <m:sup>
                            <m:r>
                              <a:rPr lang="en-US" altLang="zh-CN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∗</m:t>
                            </m:r>
                          </m:sup>
                        </m:sSubSup>
                      </m:oMath>
                    </a14:m>
                    <a:r>
                      <a:rPr lang="en-US" altLang="zh-CN" sz="1600" dirty="0">
                        <a:sym typeface="Wingdings" panose="05000000000000000000" pitchFamily="2" charset="2"/>
                      </a:rPr>
                      <a:t>  </a:t>
                    </a:r>
                    <a:r>
                      <a:rPr lang="en-US" altLang="zh-CN" sz="1600" dirty="0">
                        <a:solidFill>
                          <a:srgbClr val="7030A0"/>
                        </a:solidFill>
                        <a:sym typeface="Wingdings" panose="05000000000000000000" pitchFamily="2" charset="2"/>
                      </a:rPr>
                      <a:t>reduced DA </a:t>
                    </a:r>
                    <a:r>
                      <a:rPr lang="en-US" altLang="zh-CN" sz="1600" dirty="0">
                        <a:sym typeface="Wingdings" pitchFamily="2" charset="2"/>
                      </a:rPr>
                      <a:t></a:t>
                    </a:r>
                    <a:r>
                      <a:rPr lang="zh-CN" altLang="en-US" sz="1600" dirty="0">
                        <a:sym typeface="Wingdings" pitchFamily="2" charset="2"/>
                      </a:rPr>
                      <a:t> </a:t>
                    </a:r>
                    <a:r>
                      <a:rPr lang="en-US" altLang="zh-CN" sz="1600" dirty="0">
                        <a:sym typeface="Wingdings" pitchFamily="2" charset="2"/>
                      </a:rPr>
                      <a:t>tried 0.8mm during 2022ab run </a:t>
                    </a:r>
                    <a:endParaRPr lang="zh-CN" altLang="en-US" sz="1600" dirty="0"/>
                  </a:p>
                </p:txBody>
              </p:sp>
            </mc:Choice>
            <mc:Fallback xmlns="">
              <p:sp>
                <p:nvSpPr>
                  <p:cNvPr id="24" name="文本框 23">
                    <a:extLst>
                      <a:ext uri="{FF2B5EF4-FFF2-40B4-BE49-F238E27FC236}">
                        <a16:creationId xmlns:a16="http://schemas.microsoft.com/office/drawing/2014/main" id="{C71A5493-96E3-0B47-82F1-6CF827C3BF4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8354" y="5875056"/>
                    <a:ext cx="6604849" cy="357983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464" t="-10714" b="-17857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5" name="直线箭头连接符 24">
                <a:extLst>
                  <a:ext uri="{FF2B5EF4-FFF2-40B4-BE49-F238E27FC236}">
                    <a16:creationId xmlns:a16="http://schemas.microsoft.com/office/drawing/2014/main" id="{16F5502F-EA62-0B42-BBA2-194646B02C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4385" y="5908028"/>
                <a:ext cx="336885" cy="10916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6" name="文本框 25">
            <a:extLst>
              <a:ext uri="{FF2B5EF4-FFF2-40B4-BE49-F238E27FC236}">
                <a16:creationId xmlns:a16="http://schemas.microsoft.com/office/drawing/2014/main" id="{299CD2EC-030F-FC42-983D-386511A782B2}"/>
              </a:ext>
            </a:extLst>
          </p:cNvPr>
          <p:cNvSpPr txBox="1"/>
          <p:nvPr/>
        </p:nvSpPr>
        <p:spPr>
          <a:xfrm>
            <a:off x="7480273" y="5805927"/>
            <a:ext cx="50800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effectLst/>
                <a:latin typeface="YuGothic"/>
                <a:sym typeface="Wingdings" pitchFamily="2" charset="2"/>
              </a:rPr>
              <a:t></a:t>
            </a:r>
            <a:r>
              <a:rPr lang="en-US" altLang="zh-CN" sz="1800" b="1" dirty="0">
                <a:solidFill>
                  <a:srgbClr val="FF0000"/>
                </a:solidFill>
                <a:effectLst/>
                <a:latin typeface="YuGothic"/>
                <a:sym typeface="Wingdings" pitchFamily="2" charset="2"/>
              </a:rPr>
              <a:t> </a:t>
            </a:r>
            <a:r>
              <a:rPr lang="en-US" altLang="zh-CN" sz="1800" b="1" dirty="0">
                <a:solidFill>
                  <a:srgbClr val="FF0000"/>
                </a:solidFill>
                <a:effectLst/>
                <a:latin typeface="YuGothic"/>
              </a:rPr>
              <a:t>Injection may strongly limit higher luminosity</a:t>
            </a:r>
            <a:endParaRPr lang="en-US" altLang="zh-CN" b="1" dirty="0">
              <a:solidFill>
                <a:srgbClr val="FF0000"/>
              </a:solidFill>
              <a:effectLst/>
            </a:endParaRPr>
          </a:p>
        </p:txBody>
      </p:sp>
      <p:cxnSp>
        <p:nvCxnSpPr>
          <p:cNvPr id="7" name="直线箭头连接符 6">
            <a:extLst>
              <a:ext uri="{FF2B5EF4-FFF2-40B4-BE49-F238E27FC236}">
                <a16:creationId xmlns:a16="http://schemas.microsoft.com/office/drawing/2014/main" id="{459556B3-F3E9-4B49-825F-5E02C44908AC}"/>
              </a:ext>
            </a:extLst>
          </p:cNvPr>
          <p:cNvCxnSpPr>
            <a:cxnSpLocks/>
          </p:cNvCxnSpPr>
          <p:nvPr/>
        </p:nvCxnSpPr>
        <p:spPr>
          <a:xfrm>
            <a:off x="9028289" y="5285897"/>
            <a:ext cx="0" cy="43617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94BD2B21-985F-134B-95EC-66E068E5C411}"/>
              </a:ext>
            </a:extLst>
          </p:cNvPr>
          <p:cNvSpPr txBox="1"/>
          <p:nvPr/>
        </p:nvSpPr>
        <p:spPr>
          <a:xfrm>
            <a:off x="10563899" y="914854"/>
            <a:ext cx="21787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u="sng" dirty="0">
                <a:solidFill>
                  <a:schemeClr val="accent6">
                    <a:lumMod val="75000"/>
                  </a:schemeClr>
                </a:solidFill>
                <a:latin typeface="Times" pitchFamily="2" charset="0"/>
              </a:rPr>
              <a:t>N. Iida</a:t>
            </a:r>
            <a:endParaRPr kumimoji="1" lang="zh-CN" altLang="en-US" sz="1400" u="sng" dirty="0">
              <a:solidFill>
                <a:schemeClr val="accent6">
                  <a:lumMod val="75000"/>
                </a:schemeClr>
              </a:solidFill>
              <a:latin typeface="Times" pitchFamily="2" charset="0"/>
            </a:endParaRPr>
          </a:p>
        </p:txBody>
      </p:sp>
      <p:sp>
        <p:nvSpPr>
          <p:cNvPr id="27" name="TextBox 39">
            <a:extLst>
              <a:ext uri="{FF2B5EF4-FFF2-40B4-BE49-F238E27FC236}">
                <a16:creationId xmlns:a16="http://schemas.microsoft.com/office/drawing/2014/main" id="{2636B872-FDA2-8C47-9D47-B91AE6CA18D8}"/>
              </a:ext>
            </a:extLst>
          </p:cNvPr>
          <p:cNvSpPr txBox="1"/>
          <p:nvPr/>
        </p:nvSpPr>
        <p:spPr>
          <a:xfrm>
            <a:off x="11783197" y="6550223"/>
            <a:ext cx="499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3</a:t>
            </a:r>
            <a:endParaRPr lang="en-CN" sz="1400" b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0351D98-8D58-D449-9B3F-14066184C7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509" y="3272323"/>
            <a:ext cx="1303691" cy="50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3418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A3176F47-C1B5-8C4E-9F71-4AD1AEB2BD4B}"/>
              </a:ext>
            </a:extLst>
          </p:cNvPr>
          <p:cNvSpPr txBox="1"/>
          <p:nvPr/>
        </p:nvSpPr>
        <p:spPr>
          <a:xfrm>
            <a:off x="328744" y="548757"/>
            <a:ext cx="11534512" cy="6918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2380"/>
              </a:lnSpc>
              <a:buFont typeface="Wingdings" pitchFamily="2" charset="2"/>
              <a:buChar char="Ø"/>
            </a:pPr>
            <a:r>
              <a:rPr lang="en-US" sz="1900" b="1" dirty="0">
                <a:solidFill>
                  <a:srgbClr val="7030A0"/>
                </a:solidFill>
                <a:latin typeface="Noto Sans SC"/>
              </a:rPr>
              <a:t>D01V1 plays a major role in this suppression </a:t>
            </a:r>
          </a:p>
          <a:p>
            <a:pPr>
              <a:lnSpc>
                <a:spcPts val="2380"/>
              </a:lnSpc>
            </a:pPr>
            <a:r>
              <a:rPr lang="en-US" dirty="0">
                <a:latin typeface="Noto Sans SC"/>
              </a:rPr>
              <a:t>     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Noto Sans SC"/>
              </a:rPr>
              <a:t>-relative aperture to the injection beam size of D01V1 is almost the same as that of the IR beam pipe </a:t>
            </a: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84CA4B9C-4C2E-4D44-8221-485CE1700B6B}"/>
              </a:ext>
            </a:extLst>
          </p:cNvPr>
          <p:cNvGrpSpPr/>
          <p:nvPr/>
        </p:nvGrpSpPr>
        <p:grpSpPr>
          <a:xfrm>
            <a:off x="807072" y="1324352"/>
            <a:ext cx="4697525" cy="2530060"/>
            <a:chOff x="667386" y="1156629"/>
            <a:chExt cx="4697525" cy="262185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09FECBD6-46E9-C24D-AD3D-DFC8BB3C7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7386" y="1156629"/>
              <a:ext cx="4697525" cy="2621850"/>
            </a:xfrm>
            <a:prstGeom prst="rect">
              <a:avLst/>
            </a:prstGeom>
          </p:spPr>
        </p:pic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DB746EE7-5D99-5E4B-ABAE-EFEF9EE82940}"/>
                </a:ext>
              </a:extLst>
            </p:cNvPr>
            <p:cNvSpPr/>
            <p:nvPr/>
          </p:nvSpPr>
          <p:spPr>
            <a:xfrm>
              <a:off x="3175517" y="1156629"/>
              <a:ext cx="671332" cy="2621850"/>
            </a:xfrm>
            <a:prstGeom prst="rect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458CA745-D95E-5949-B64B-DA99F7FF3E24}"/>
              </a:ext>
            </a:extLst>
          </p:cNvPr>
          <p:cNvGrpSpPr/>
          <p:nvPr/>
        </p:nvGrpSpPr>
        <p:grpSpPr>
          <a:xfrm>
            <a:off x="5711426" y="1330563"/>
            <a:ext cx="4883797" cy="2530060"/>
            <a:chOff x="5521843" y="1230137"/>
            <a:chExt cx="4883797" cy="2730565"/>
          </a:xfrm>
        </p:grpSpPr>
        <p:pic>
          <p:nvPicPr>
            <p:cNvPr id="3" name="图形 2">
              <a:extLst>
                <a:ext uri="{FF2B5EF4-FFF2-40B4-BE49-F238E27FC236}">
                  <a16:creationId xmlns:a16="http://schemas.microsoft.com/office/drawing/2014/main" id="{1C669BAF-8D0E-6C4D-A6C7-A243FF82A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21843" y="1230137"/>
              <a:ext cx="4883797" cy="2730565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63DD4C9-3BF5-384E-8C74-2814705EAD76}"/>
                </a:ext>
              </a:extLst>
            </p:cNvPr>
            <p:cNvSpPr/>
            <p:nvPr/>
          </p:nvSpPr>
          <p:spPr>
            <a:xfrm>
              <a:off x="9212784" y="1985782"/>
              <a:ext cx="880339" cy="17868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4DC9727-1F4D-5941-BB9F-E9881EB86327}"/>
              </a:ext>
            </a:extLst>
          </p:cNvPr>
          <p:cNvGrpSpPr/>
          <p:nvPr/>
        </p:nvGrpSpPr>
        <p:grpSpPr>
          <a:xfrm>
            <a:off x="812742" y="3931969"/>
            <a:ext cx="4691855" cy="2723295"/>
            <a:chOff x="780216" y="3808071"/>
            <a:chExt cx="4691855" cy="2834081"/>
          </a:xfrm>
        </p:grpSpPr>
        <p:pic>
          <p:nvPicPr>
            <p:cNvPr id="24" name="图形 23">
              <a:extLst>
                <a:ext uri="{FF2B5EF4-FFF2-40B4-BE49-F238E27FC236}">
                  <a16:creationId xmlns:a16="http://schemas.microsoft.com/office/drawing/2014/main" id="{703F2FF9-3E25-9943-9762-802879A28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80216" y="3808071"/>
              <a:ext cx="4691855" cy="2834081"/>
            </a:xfrm>
            <a:prstGeom prst="rect">
              <a:avLst/>
            </a:prstGeom>
          </p:spPr>
        </p:pic>
        <p:sp>
          <p:nvSpPr>
            <p:cNvPr id="26" name="Rectangle 17">
              <a:extLst>
                <a:ext uri="{FF2B5EF4-FFF2-40B4-BE49-F238E27FC236}">
                  <a16:creationId xmlns:a16="http://schemas.microsoft.com/office/drawing/2014/main" id="{A142500C-3A25-8F4F-A0DD-131196A08179}"/>
                </a:ext>
              </a:extLst>
            </p:cNvPr>
            <p:cNvSpPr/>
            <p:nvPr/>
          </p:nvSpPr>
          <p:spPr>
            <a:xfrm>
              <a:off x="1603810" y="3940722"/>
              <a:ext cx="676403" cy="179865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C701E54D-8B96-5244-B09A-DA9142342B4E}"/>
              </a:ext>
            </a:extLst>
          </p:cNvPr>
          <p:cNvGrpSpPr/>
          <p:nvPr/>
        </p:nvGrpSpPr>
        <p:grpSpPr>
          <a:xfrm>
            <a:off x="5676064" y="3945080"/>
            <a:ext cx="4954519" cy="2723295"/>
            <a:chOff x="5504597" y="3749248"/>
            <a:chExt cx="4954519" cy="2906016"/>
          </a:xfrm>
        </p:grpSpPr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6BDFD252-9576-1E4E-8E6C-2C61C0C9A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504597" y="3749248"/>
              <a:ext cx="4954519" cy="2906016"/>
            </a:xfrm>
            <a:prstGeom prst="rect">
              <a:avLst/>
            </a:prstGeom>
          </p:spPr>
        </p:pic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BFE1A06F-6312-E148-8BE3-10ACEBBAF4D4}"/>
                </a:ext>
              </a:extLst>
            </p:cNvPr>
            <p:cNvSpPr/>
            <p:nvPr/>
          </p:nvSpPr>
          <p:spPr>
            <a:xfrm>
              <a:off x="9206448" y="4613178"/>
              <a:ext cx="1192856" cy="104683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6" name="文本框 38">
            <a:extLst>
              <a:ext uri="{FF2B5EF4-FFF2-40B4-BE49-F238E27FC236}">
                <a16:creationId xmlns:a16="http://schemas.microsoft.com/office/drawing/2014/main" id="{001A7E43-97FE-6B49-9833-4A83E633E434}"/>
              </a:ext>
            </a:extLst>
          </p:cNvPr>
          <p:cNvSpPr txBox="1"/>
          <p:nvPr/>
        </p:nvSpPr>
        <p:spPr>
          <a:xfrm>
            <a:off x="10343" y="64938"/>
            <a:ext cx="111543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n"/>
            </a:pPr>
            <a:r>
              <a:rPr kumimoji="1" lang="en-US" altLang="zh-CN" sz="2200" b="1" dirty="0"/>
              <a:t>Finding3: IR Beam loss can be suppressed by minor collimator aperture adjustment 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C8698960-4A86-B647-8F96-94E95F10D3FC}"/>
              </a:ext>
            </a:extLst>
          </p:cNvPr>
          <p:cNvGrpSpPr/>
          <p:nvPr/>
        </p:nvGrpSpPr>
        <p:grpSpPr>
          <a:xfrm>
            <a:off x="5588365" y="4210541"/>
            <a:ext cx="3618083" cy="2444723"/>
            <a:chOff x="4755185" y="3808071"/>
            <a:chExt cx="4100699" cy="2601344"/>
          </a:xfrm>
        </p:grpSpPr>
        <p:pic>
          <p:nvPicPr>
            <p:cNvPr id="19" name="图形 18">
              <a:extLst>
                <a:ext uri="{FF2B5EF4-FFF2-40B4-BE49-F238E27FC236}">
                  <a16:creationId xmlns:a16="http://schemas.microsoft.com/office/drawing/2014/main" id="{2739AAF3-0B1E-6A49-A699-C775F7D9A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755185" y="3808071"/>
              <a:ext cx="4093457" cy="2601344"/>
            </a:xfrm>
            <a:prstGeom prst="rect">
              <a:avLst/>
            </a:prstGeom>
          </p:spPr>
        </p:pic>
        <p:sp>
          <p:nvSpPr>
            <p:cNvPr id="21" name="TextBox 17">
              <a:extLst>
                <a:ext uri="{FF2B5EF4-FFF2-40B4-BE49-F238E27FC236}">
                  <a16:creationId xmlns:a16="http://schemas.microsoft.com/office/drawing/2014/main" id="{4F3C5A5E-B493-214B-96D9-0227A3504E6A}"/>
                </a:ext>
              </a:extLst>
            </p:cNvPr>
            <p:cNvSpPr txBox="1"/>
            <p:nvPr/>
          </p:nvSpPr>
          <p:spPr>
            <a:xfrm>
              <a:off x="5200667" y="5108743"/>
              <a:ext cx="607860" cy="256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N" sz="900" b="1" dirty="0">
                  <a:solidFill>
                    <a:srgbClr val="00B050"/>
                  </a:solidFill>
                </a:rPr>
                <a:t>D01V1</a:t>
              </a:r>
            </a:p>
          </p:txBody>
        </p:sp>
        <p:sp>
          <p:nvSpPr>
            <p:cNvPr id="23" name="TextBox 17">
              <a:extLst>
                <a:ext uri="{FF2B5EF4-FFF2-40B4-BE49-F238E27FC236}">
                  <a16:creationId xmlns:a16="http://schemas.microsoft.com/office/drawing/2014/main" id="{7AA1C4D9-14FF-384B-9268-D75602BD82DF}"/>
                </a:ext>
              </a:extLst>
            </p:cNvPr>
            <p:cNvSpPr txBox="1"/>
            <p:nvPr/>
          </p:nvSpPr>
          <p:spPr>
            <a:xfrm>
              <a:off x="5766392" y="5285636"/>
              <a:ext cx="626115" cy="222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N" sz="900" b="1"/>
                <a:t>D01</a:t>
              </a:r>
              <a:r>
                <a:rPr lang="en-US" sz="900" b="1" dirty="0"/>
                <a:t>H3</a:t>
              </a:r>
              <a:endParaRPr lang="en-CN" sz="900" b="1" dirty="0"/>
            </a:p>
          </p:txBody>
        </p:sp>
        <p:sp>
          <p:nvSpPr>
            <p:cNvPr id="25" name="TextBox 17">
              <a:extLst>
                <a:ext uri="{FF2B5EF4-FFF2-40B4-BE49-F238E27FC236}">
                  <a16:creationId xmlns:a16="http://schemas.microsoft.com/office/drawing/2014/main" id="{479EB8BB-FB83-7742-8CA4-DE53547CB861}"/>
                </a:ext>
              </a:extLst>
            </p:cNvPr>
            <p:cNvSpPr txBox="1"/>
            <p:nvPr/>
          </p:nvSpPr>
          <p:spPr>
            <a:xfrm>
              <a:off x="6459809" y="5230517"/>
              <a:ext cx="726060" cy="222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N" sz="900" b="1"/>
                <a:t>D01</a:t>
              </a:r>
              <a:r>
                <a:rPr lang="en-US" sz="900" b="1" dirty="0"/>
                <a:t>H4</a:t>
              </a:r>
              <a:endParaRPr lang="en-CN" sz="900" b="1" dirty="0"/>
            </a:p>
          </p:txBody>
        </p:sp>
        <p:sp>
          <p:nvSpPr>
            <p:cNvPr id="27" name="TextBox 17">
              <a:extLst>
                <a:ext uri="{FF2B5EF4-FFF2-40B4-BE49-F238E27FC236}">
                  <a16:creationId xmlns:a16="http://schemas.microsoft.com/office/drawing/2014/main" id="{87F4292D-CEE9-4F4D-9095-7FCC1DB0229A}"/>
                </a:ext>
              </a:extLst>
            </p:cNvPr>
            <p:cNvSpPr txBox="1"/>
            <p:nvPr/>
          </p:nvSpPr>
          <p:spPr>
            <a:xfrm>
              <a:off x="7236859" y="5690396"/>
              <a:ext cx="741384" cy="222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N" sz="900" b="1"/>
                <a:t>D01</a:t>
              </a:r>
              <a:r>
                <a:rPr lang="en-US" sz="900" b="1" dirty="0"/>
                <a:t>H5</a:t>
              </a:r>
              <a:endParaRPr lang="en-CN" sz="900" b="1" dirty="0"/>
            </a:p>
          </p:txBody>
        </p:sp>
        <p:sp>
          <p:nvSpPr>
            <p:cNvPr id="28" name="TextBox 17">
              <a:extLst>
                <a:ext uri="{FF2B5EF4-FFF2-40B4-BE49-F238E27FC236}">
                  <a16:creationId xmlns:a16="http://schemas.microsoft.com/office/drawing/2014/main" id="{101F6656-1A6C-1349-8AC5-21E2E41C6F5A}"/>
                </a:ext>
              </a:extLst>
            </p:cNvPr>
            <p:cNvSpPr txBox="1"/>
            <p:nvPr/>
          </p:nvSpPr>
          <p:spPr>
            <a:xfrm>
              <a:off x="8114500" y="5129984"/>
              <a:ext cx="7413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solidFill>
                    <a:srgbClr val="00B050"/>
                  </a:solidFill>
                </a:rPr>
                <a:t>AQC1RO</a:t>
              </a:r>
            </a:p>
            <a:p>
              <a:r>
                <a:rPr lang="en-US" sz="900" b="1" dirty="0">
                  <a:solidFill>
                    <a:srgbClr val="00B050"/>
                  </a:solidFill>
                </a:rPr>
                <a:t>AQC1RC</a:t>
              </a:r>
            </a:p>
          </p:txBody>
        </p:sp>
        <p:sp>
          <p:nvSpPr>
            <p:cNvPr id="29" name="TextBox 17">
              <a:extLst>
                <a:ext uri="{FF2B5EF4-FFF2-40B4-BE49-F238E27FC236}">
                  <a16:creationId xmlns:a16="http://schemas.microsoft.com/office/drawing/2014/main" id="{DB12F4ED-78F5-0845-B400-B039523A07EB}"/>
                </a:ext>
              </a:extLst>
            </p:cNvPr>
            <p:cNvSpPr txBox="1"/>
            <p:nvPr/>
          </p:nvSpPr>
          <p:spPr>
            <a:xfrm>
              <a:off x="7542115" y="4855779"/>
              <a:ext cx="7413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solidFill>
                    <a:srgbClr val="00B050"/>
                  </a:solidFill>
                </a:rPr>
                <a:t>AQC1LO</a:t>
              </a:r>
            </a:p>
            <a:p>
              <a:r>
                <a:rPr lang="en-US" sz="900" b="1" dirty="0">
                  <a:solidFill>
                    <a:srgbClr val="00B050"/>
                  </a:solidFill>
                </a:rPr>
                <a:t>AQC1LC</a:t>
              </a:r>
            </a:p>
          </p:txBody>
        </p:sp>
      </p:grpSp>
      <p:sp>
        <p:nvSpPr>
          <p:cNvPr id="30" name="TextBox 22">
            <a:extLst>
              <a:ext uri="{FF2B5EF4-FFF2-40B4-BE49-F238E27FC236}">
                <a16:creationId xmlns:a16="http://schemas.microsoft.com/office/drawing/2014/main" id="{0753089B-FBB8-D94B-AB99-01AE94453F59}"/>
              </a:ext>
            </a:extLst>
          </p:cNvPr>
          <p:cNvSpPr txBox="1"/>
          <p:nvPr/>
        </p:nvSpPr>
        <p:spPr>
          <a:xfrm>
            <a:off x="11692128" y="89413"/>
            <a:ext cx="499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15</a:t>
            </a:r>
            <a:endParaRPr lang="en-CN" sz="1400" dirty="0"/>
          </a:p>
        </p:txBody>
      </p:sp>
    </p:spTree>
    <p:extLst>
      <p:ext uri="{BB962C8B-B14F-4D97-AF65-F5344CB8AC3E}">
        <p14:creationId xmlns:p14="http://schemas.microsoft.com/office/powerpoint/2010/main" val="16990088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D19CB514-70C3-AA4C-94F9-014CF2AAF966}"/>
              </a:ext>
            </a:extLst>
          </p:cNvPr>
          <p:cNvGrpSpPr/>
          <p:nvPr/>
        </p:nvGrpSpPr>
        <p:grpSpPr>
          <a:xfrm>
            <a:off x="6914648" y="1311304"/>
            <a:ext cx="4838091" cy="5526957"/>
            <a:chOff x="-2520329" y="-5036096"/>
            <a:chExt cx="7048277" cy="7535359"/>
          </a:xfrm>
        </p:grpSpPr>
        <p:pic>
          <p:nvPicPr>
            <p:cNvPr id="11" name="图形 10">
              <a:extLst>
                <a:ext uri="{FF2B5EF4-FFF2-40B4-BE49-F238E27FC236}">
                  <a16:creationId xmlns:a16="http://schemas.microsoft.com/office/drawing/2014/main" id="{6213B594-C0C6-2848-8B4E-BDBD8E1BF0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-2520329" y="-5036096"/>
              <a:ext cx="7048277" cy="3591468"/>
            </a:xfrm>
            <a:prstGeom prst="rect">
              <a:avLst/>
            </a:prstGeom>
          </p:spPr>
        </p:pic>
        <p:pic>
          <p:nvPicPr>
            <p:cNvPr id="12" name="图形 11">
              <a:extLst>
                <a:ext uri="{FF2B5EF4-FFF2-40B4-BE49-F238E27FC236}">
                  <a16:creationId xmlns:a16="http://schemas.microsoft.com/office/drawing/2014/main" id="{C03F6B06-7350-2742-9D2D-7E7461DE3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2520327" y="-1444628"/>
              <a:ext cx="7048275" cy="3943891"/>
            </a:xfrm>
            <a:prstGeom prst="rect">
              <a:avLst/>
            </a:prstGeom>
          </p:spPr>
        </p:pic>
      </p:grpSp>
      <p:sp>
        <p:nvSpPr>
          <p:cNvPr id="13" name="文本框 38">
            <a:extLst>
              <a:ext uri="{FF2B5EF4-FFF2-40B4-BE49-F238E27FC236}">
                <a16:creationId xmlns:a16="http://schemas.microsoft.com/office/drawing/2014/main" id="{71F3A392-F071-BE46-AB38-36BBD8806638}"/>
              </a:ext>
            </a:extLst>
          </p:cNvPr>
          <p:cNvSpPr txBox="1"/>
          <p:nvPr/>
        </p:nvSpPr>
        <p:spPr>
          <a:xfrm>
            <a:off x="106783" y="520529"/>
            <a:ext cx="67506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en" altLang="zh-CN" sz="2000" b="1" dirty="0">
                <a:solidFill>
                  <a:srgbClr val="7030A0"/>
                </a:solidFill>
              </a:rPr>
              <a:t>Manufacturing error of cancel coil in HER 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08D5E41-317B-D54B-8FC5-45747E6E5C53}"/>
              </a:ext>
            </a:extLst>
          </p:cNvPr>
          <p:cNvSpPr txBox="1"/>
          <p:nvPr/>
        </p:nvSpPr>
        <p:spPr>
          <a:xfrm>
            <a:off x="376960" y="3751618"/>
            <a:ext cx="6210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CN" sz="1800" dirty="0">
                <a:effectLst/>
                <a:latin typeface="Times" pitchFamily="2" charset="0"/>
              </a:rPr>
              <a:t>Skew </a:t>
            </a:r>
            <a:r>
              <a:rPr lang="en" altLang="zh-CN" sz="1800" dirty="0" err="1">
                <a:effectLst/>
                <a:latin typeface="Times" pitchFamily="2" charset="0"/>
              </a:rPr>
              <a:t>sextupole</a:t>
            </a:r>
            <a:r>
              <a:rPr lang="en" altLang="zh-CN" sz="1800" dirty="0">
                <a:effectLst/>
                <a:latin typeface="Times" pitchFamily="2" charset="0"/>
              </a:rPr>
              <a:t> and skew octupole increase (not cancelled) </a:t>
            </a:r>
            <a:r>
              <a:rPr lang="en-US" altLang="zh-CN" sz="1800" kern="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due to manufacturing mistake. </a:t>
            </a:r>
            <a:endParaRPr lang="en" altLang="zh-CN" dirty="0">
              <a:effectLst/>
              <a:latin typeface="Times" pitchFamily="2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BE6789DE-D360-E645-8B6E-C5F45285FCF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7340"/>
          <a:stretch/>
        </p:blipFill>
        <p:spPr>
          <a:xfrm>
            <a:off x="1335834" y="2197740"/>
            <a:ext cx="4062251" cy="1607164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6F5299CB-C4CA-C844-B336-385615EFFD9F}"/>
              </a:ext>
            </a:extLst>
          </p:cNvPr>
          <p:cNvSpPr txBox="1"/>
          <p:nvPr/>
        </p:nvSpPr>
        <p:spPr>
          <a:xfrm>
            <a:off x="434130" y="951416"/>
            <a:ext cx="89177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kern="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Cancel coils in the HER should correct the leakage field from QC1LP and QC1RP in the LER. </a:t>
            </a:r>
            <a:endParaRPr lang="zh-CN" altLang="en-US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DB5C6756-959A-FC4C-8678-2F35630CA220}"/>
              </a:ext>
            </a:extLst>
          </p:cNvPr>
          <p:cNvSpPr txBox="1"/>
          <p:nvPr/>
        </p:nvSpPr>
        <p:spPr>
          <a:xfrm>
            <a:off x="434130" y="1416901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kern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</a:t>
            </a:r>
            <a:r>
              <a:rPr lang="en-US" altLang="zh-CN" sz="1800" kern="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ormal winding and skew winding coils correct both normal and skew field by using one power supply. </a:t>
            </a:r>
            <a:endParaRPr lang="zh-CN" altLang="en-US" dirty="0"/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4D7047E6-C255-6F46-A8CC-8263B0A8BE3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0" b="56347"/>
          <a:stretch/>
        </p:blipFill>
        <p:spPr>
          <a:xfrm>
            <a:off x="518853" y="4366542"/>
            <a:ext cx="5696215" cy="2303392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FC073063-F61A-1549-AAF6-EE66B8099438}"/>
              </a:ext>
            </a:extLst>
          </p:cNvPr>
          <p:cNvSpPr txBox="1"/>
          <p:nvPr/>
        </p:nvSpPr>
        <p:spPr>
          <a:xfrm>
            <a:off x="5131729" y="6550223"/>
            <a:ext cx="1188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b="1" dirty="0"/>
              <a:t>Y. Ohnishi</a:t>
            </a:r>
            <a:endParaRPr kumimoji="1" lang="zh-CN" altLang="en-US" sz="1400" b="1" dirty="0"/>
          </a:p>
        </p:txBody>
      </p:sp>
      <p:sp>
        <p:nvSpPr>
          <p:cNvPr id="16" name="文本框 38">
            <a:extLst>
              <a:ext uri="{FF2B5EF4-FFF2-40B4-BE49-F238E27FC236}">
                <a16:creationId xmlns:a16="http://schemas.microsoft.com/office/drawing/2014/main" id="{72D78A34-BF0D-FE43-9D3D-FA97458CFCBC}"/>
              </a:ext>
            </a:extLst>
          </p:cNvPr>
          <p:cNvSpPr txBox="1"/>
          <p:nvPr/>
        </p:nvSpPr>
        <p:spPr>
          <a:xfrm>
            <a:off x="0" y="8227"/>
            <a:ext cx="11321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n"/>
            </a:pPr>
            <a:r>
              <a:rPr kumimoji="1" lang="en-US" altLang="zh-CN" sz="2400" b="1" dirty="0"/>
              <a:t>Finding2: Non-linear factors affect both injection efficiency and background  </a:t>
            </a:r>
          </a:p>
        </p:txBody>
      </p:sp>
    </p:spTree>
    <p:extLst>
      <p:ext uri="{BB962C8B-B14F-4D97-AF65-F5344CB8AC3E}">
        <p14:creationId xmlns:p14="http://schemas.microsoft.com/office/powerpoint/2010/main" val="36243280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表格 13">
            <a:extLst>
              <a:ext uri="{FF2B5EF4-FFF2-40B4-BE49-F238E27FC236}">
                <a16:creationId xmlns:a16="http://schemas.microsoft.com/office/drawing/2014/main" id="{7E35B595-713E-9A49-9D0E-B65844AB1710}"/>
              </a:ext>
            </a:extLst>
          </p:cNvPr>
          <p:cNvGraphicFramePr>
            <a:graphicFrameLocks noGrp="1"/>
          </p:cNvGraphicFramePr>
          <p:nvPr/>
        </p:nvGraphicFramePr>
        <p:xfrm>
          <a:off x="7613775" y="892301"/>
          <a:ext cx="4222658" cy="20955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8010">
                  <a:extLst>
                    <a:ext uri="{9D8B030D-6E8A-4147-A177-3AD203B41FA5}">
                      <a16:colId xmlns:a16="http://schemas.microsoft.com/office/drawing/2014/main" val="70792221"/>
                    </a:ext>
                  </a:extLst>
                </a:gridCol>
                <a:gridCol w="808102">
                  <a:extLst>
                    <a:ext uri="{9D8B030D-6E8A-4147-A177-3AD203B41FA5}">
                      <a16:colId xmlns:a16="http://schemas.microsoft.com/office/drawing/2014/main" val="3057956442"/>
                    </a:ext>
                  </a:extLst>
                </a:gridCol>
                <a:gridCol w="830865">
                  <a:extLst>
                    <a:ext uri="{9D8B030D-6E8A-4147-A177-3AD203B41FA5}">
                      <a16:colId xmlns:a16="http://schemas.microsoft.com/office/drawing/2014/main" val="2183522712"/>
                    </a:ext>
                  </a:extLst>
                </a:gridCol>
                <a:gridCol w="819484">
                  <a:extLst>
                    <a:ext uri="{9D8B030D-6E8A-4147-A177-3AD203B41FA5}">
                      <a16:colId xmlns:a16="http://schemas.microsoft.com/office/drawing/2014/main" val="2624271497"/>
                    </a:ext>
                  </a:extLst>
                </a:gridCol>
                <a:gridCol w="1186197">
                  <a:extLst>
                    <a:ext uri="{9D8B030D-6E8A-4147-A177-3AD203B41FA5}">
                      <a16:colId xmlns:a16="http://schemas.microsoft.com/office/drawing/2014/main" val="3475401283"/>
                    </a:ext>
                  </a:extLst>
                </a:gridCol>
              </a:tblGrid>
              <a:tr h="43900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1" dirty="0" err="1">
                          <a:latin typeface="Times" pitchFamily="2" charset="0"/>
                          <a:ea typeface="+mn-ea"/>
                        </a:rPr>
                        <a:t>Nloss</a:t>
                      </a:r>
                      <a:endParaRPr lang="en-US" altLang="zh-CN" sz="1100" b="1" dirty="0">
                        <a:latin typeface="Times" pitchFamily="2" charset="0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1" dirty="0">
                          <a:latin typeface="Times" pitchFamily="2" charset="0"/>
                          <a:ea typeface="+mn-ea"/>
                        </a:rPr>
                        <a:t>Turn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1" dirty="0">
                          <a:latin typeface="Times" pitchFamily="2" charset="0"/>
                          <a:ea typeface="+mn-ea"/>
                        </a:rPr>
                        <a:t>w/o error</a:t>
                      </a:r>
                      <a:endParaRPr lang="zh-CN" altLang="en-US" sz="1100" b="1" dirty="0">
                        <a:latin typeface="Times" pitchFamily="2" charset="0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1" dirty="0">
                          <a:latin typeface="Times" pitchFamily="2" charset="0"/>
                          <a:ea typeface="+mn-ea"/>
                        </a:rPr>
                        <a:t>w error</a:t>
                      </a:r>
                      <a:endParaRPr lang="zh-CN" altLang="en-US" sz="1100" b="1" dirty="0">
                        <a:latin typeface="Times" pitchFamily="2" charset="0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1" dirty="0">
                          <a:latin typeface="Times" pitchFamily="2" charset="0"/>
                          <a:ea typeface="+mn-ea"/>
                        </a:rPr>
                        <a:t>w double error</a:t>
                      </a:r>
                      <a:endParaRPr lang="zh-CN" altLang="en-US" sz="1100" b="1" dirty="0">
                        <a:latin typeface="Times" pitchFamily="2" charset="0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8665067"/>
                  </a:ext>
                </a:extLst>
              </a:tr>
              <a:tr h="276098">
                <a:tc rowSpan="3"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" pitchFamily="2" charset="0"/>
                          <a:ea typeface="+mn-ea"/>
                        </a:rPr>
                        <a:t>total</a:t>
                      </a:r>
                      <a:endParaRPr lang="zh-CN" altLang="en-US" sz="1100" dirty="0">
                        <a:latin typeface="Times" pitchFamily="2" charset="0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" pitchFamily="2" charset="0"/>
                          <a:ea typeface="+mn-ea"/>
                        </a:rPr>
                        <a:t>1-300</a:t>
                      </a:r>
                      <a:endParaRPr lang="zh-CN" altLang="en-US" sz="1100" dirty="0">
                        <a:latin typeface="Times" pitchFamily="2" charset="0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" pitchFamily="2" charset="0"/>
                          <a:ea typeface="+mn-ea"/>
                        </a:rPr>
                        <a:t>2443</a:t>
                      </a:r>
                      <a:endParaRPr lang="zh-CN" altLang="en-US" sz="1100" dirty="0">
                        <a:latin typeface="Times" pitchFamily="2" charset="0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" pitchFamily="2" charset="0"/>
                          <a:ea typeface="+mn-ea"/>
                        </a:rPr>
                        <a:t>3558</a:t>
                      </a:r>
                      <a:endParaRPr lang="zh-CN" altLang="en-US" sz="1100" dirty="0">
                        <a:latin typeface="Times" pitchFamily="2" charset="0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" pitchFamily="2" charset="0"/>
                          <a:ea typeface="+mn-ea"/>
                        </a:rPr>
                        <a:t>3972</a:t>
                      </a:r>
                      <a:endParaRPr lang="zh-CN" altLang="en-US" sz="1100" dirty="0">
                        <a:latin typeface="Times" pitchFamily="2" charset="0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93003934"/>
                  </a:ext>
                </a:extLst>
              </a:tr>
              <a:tr h="276098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" pitchFamily="2" charset="0"/>
                          <a:ea typeface="+mn-ea"/>
                        </a:rPr>
                        <a:t>301-1000</a:t>
                      </a:r>
                      <a:endParaRPr lang="zh-CN" altLang="en-US" sz="1100" dirty="0">
                        <a:latin typeface="Times" pitchFamily="2" charset="0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" pitchFamily="2" charset="0"/>
                          <a:ea typeface="+mn-ea"/>
                        </a:rPr>
                        <a:t>370</a:t>
                      </a:r>
                      <a:endParaRPr lang="zh-CN" altLang="en-US" sz="1100" dirty="0">
                        <a:latin typeface="Times" pitchFamily="2" charset="0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" pitchFamily="2" charset="0"/>
                          <a:ea typeface="+mn-ea"/>
                        </a:rPr>
                        <a:t>435</a:t>
                      </a:r>
                      <a:endParaRPr lang="zh-CN" altLang="en-US" sz="1100" dirty="0">
                        <a:latin typeface="Times" pitchFamily="2" charset="0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" pitchFamily="2" charset="0"/>
                          <a:ea typeface="+mn-ea"/>
                        </a:rPr>
                        <a:t>712</a:t>
                      </a:r>
                      <a:endParaRPr lang="zh-CN" altLang="en-US" sz="1100" dirty="0">
                        <a:latin typeface="Times" pitchFamily="2" charset="0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81305512"/>
                  </a:ext>
                </a:extLst>
              </a:tr>
              <a:tr h="276098">
                <a:tc vMerge="1">
                  <a:txBody>
                    <a:bodyPr/>
                    <a:lstStyle/>
                    <a:p>
                      <a:pPr algn="ctr"/>
                      <a:endParaRPr lang="zh-CN" altLang="en-US" dirty="0">
                        <a:latin typeface="Times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solidFill>
                            <a:srgbClr val="FF0000"/>
                          </a:solidFill>
                          <a:latin typeface="Times" pitchFamily="2" charset="0"/>
                          <a:ea typeface="+mn-ea"/>
                        </a:rPr>
                        <a:t>1-1000</a:t>
                      </a:r>
                      <a:endParaRPr lang="zh-CN" altLang="en-US" sz="1100" dirty="0">
                        <a:solidFill>
                          <a:srgbClr val="FF0000"/>
                        </a:solidFill>
                        <a:latin typeface="Times" pitchFamily="2" charset="0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solidFill>
                            <a:srgbClr val="FF0000"/>
                          </a:solidFill>
                          <a:latin typeface="Times" pitchFamily="2" charset="0"/>
                          <a:ea typeface="+mn-ea"/>
                        </a:rPr>
                        <a:t>2813</a:t>
                      </a:r>
                      <a:endParaRPr lang="zh-CN" altLang="en-US" sz="1100" dirty="0">
                        <a:solidFill>
                          <a:srgbClr val="FF0000"/>
                        </a:solidFill>
                        <a:latin typeface="Times" pitchFamily="2" charset="0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solidFill>
                            <a:srgbClr val="FF0000"/>
                          </a:solidFill>
                          <a:latin typeface="Times" pitchFamily="2" charset="0"/>
                          <a:ea typeface="+mn-ea"/>
                        </a:rPr>
                        <a:t>3993</a:t>
                      </a:r>
                      <a:endParaRPr lang="zh-CN" altLang="en-US" sz="1100" dirty="0">
                        <a:solidFill>
                          <a:srgbClr val="FF0000"/>
                        </a:solidFill>
                        <a:latin typeface="Times" pitchFamily="2" charset="0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solidFill>
                            <a:srgbClr val="FF0000"/>
                          </a:solidFill>
                          <a:latin typeface="Times" pitchFamily="2" charset="0"/>
                          <a:ea typeface="+mn-ea"/>
                        </a:rPr>
                        <a:t>4684</a:t>
                      </a:r>
                      <a:endParaRPr lang="zh-CN" altLang="en-US" sz="1100" dirty="0">
                        <a:solidFill>
                          <a:srgbClr val="FF0000"/>
                        </a:solidFill>
                        <a:latin typeface="Times" pitchFamily="2" charset="0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2144386"/>
                  </a:ext>
                </a:extLst>
              </a:tr>
              <a:tr h="276098">
                <a:tc rowSpan="3"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" pitchFamily="2" charset="0"/>
                          <a:ea typeface="+mn-ea"/>
                        </a:rPr>
                        <a:t>IR</a:t>
                      </a:r>
                      <a:endParaRPr lang="zh-CN" altLang="en-US" sz="1100" dirty="0">
                        <a:latin typeface="Times" pitchFamily="2" charset="0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" pitchFamily="2" charset="0"/>
                          <a:ea typeface="+mn-ea"/>
                        </a:rPr>
                        <a:t>1-300</a:t>
                      </a:r>
                      <a:endParaRPr lang="zh-CN" altLang="en-US" sz="1100" dirty="0">
                        <a:latin typeface="Times" pitchFamily="2" charset="0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" pitchFamily="2" charset="0"/>
                          <a:ea typeface="+mn-ea"/>
                        </a:rPr>
                        <a:t>661</a:t>
                      </a:r>
                      <a:endParaRPr lang="zh-CN" altLang="en-US" sz="1100" dirty="0">
                        <a:latin typeface="Times" pitchFamily="2" charset="0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" pitchFamily="2" charset="0"/>
                          <a:ea typeface="+mn-ea"/>
                        </a:rPr>
                        <a:t>1418</a:t>
                      </a:r>
                      <a:endParaRPr lang="zh-CN" altLang="en-US" sz="1100" dirty="0">
                        <a:latin typeface="Times" pitchFamily="2" charset="0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" pitchFamily="2" charset="0"/>
                          <a:ea typeface="+mn-ea"/>
                        </a:rPr>
                        <a:t>1870</a:t>
                      </a:r>
                      <a:endParaRPr lang="zh-CN" altLang="en-US" sz="1100" dirty="0">
                        <a:latin typeface="Times" pitchFamily="2" charset="0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0676986"/>
                  </a:ext>
                </a:extLst>
              </a:tr>
              <a:tr h="276098">
                <a:tc vMerge="1">
                  <a:txBody>
                    <a:bodyPr/>
                    <a:lstStyle/>
                    <a:p>
                      <a:endParaRPr lang="en-US" altLang="zh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" pitchFamily="2" charset="0"/>
                          <a:ea typeface="+mn-ea"/>
                        </a:rPr>
                        <a:t>301-1000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" pitchFamily="2" charset="0"/>
                          <a:ea typeface="+mn-ea"/>
                        </a:rPr>
                        <a:t>94</a:t>
                      </a:r>
                      <a:endParaRPr lang="zh-CN" altLang="en-US" sz="1100" dirty="0">
                        <a:latin typeface="Times" pitchFamily="2" charset="0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" pitchFamily="2" charset="0"/>
                          <a:ea typeface="+mn-ea"/>
                        </a:rPr>
                        <a:t>282</a:t>
                      </a:r>
                      <a:endParaRPr lang="zh-CN" altLang="en-US" sz="1100" dirty="0">
                        <a:latin typeface="Times" pitchFamily="2" charset="0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" pitchFamily="2" charset="0"/>
                          <a:ea typeface="+mn-ea"/>
                        </a:rPr>
                        <a:t>494</a:t>
                      </a:r>
                      <a:endParaRPr lang="zh-CN" altLang="en-US" sz="1100" dirty="0">
                        <a:latin typeface="Times" pitchFamily="2" charset="0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11987857"/>
                  </a:ext>
                </a:extLst>
              </a:tr>
              <a:tr h="276098">
                <a:tc vMerge="1">
                  <a:txBody>
                    <a:bodyPr/>
                    <a:lstStyle/>
                    <a:p>
                      <a:pPr algn="ctr"/>
                      <a:endParaRPr lang="zh-CN" altLang="en-US" dirty="0">
                        <a:latin typeface="Times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solidFill>
                            <a:srgbClr val="FF0000"/>
                          </a:solidFill>
                          <a:latin typeface="Times" pitchFamily="2" charset="0"/>
                          <a:ea typeface="+mn-ea"/>
                        </a:rPr>
                        <a:t>1-1000</a:t>
                      </a:r>
                      <a:endParaRPr lang="zh-CN" altLang="en-US" sz="1100" dirty="0">
                        <a:solidFill>
                          <a:srgbClr val="FF0000"/>
                        </a:solidFill>
                        <a:latin typeface="Times" pitchFamily="2" charset="0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solidFill>
                            <a:srgbClr val="FF0000"/>
                          </a:solidFill>
                          <a:latin typeface="Times" pitchFamily="2" charset="0"/>
                          <a:ea typeface="+mn-ea"/>
                        </a:rPr>
                        <a:t>755</a:t>
                      </a:r>
                      <a:endParaRPr lang="zh-CN" altLang="en-US" sz="1100" dirty="0">
                        <a:solidFill>
                          <a:srgbClr val="FF0000"/>
                        </a:solidFill>
                        <a:latin typeface="Times" pitchFamily="2" charset="0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solidFill>
                            <a:srgbClr val="FF0000"/>
                          </a:solidFill>
                          <a:latin typeface="Times" pitchFamily="2" charset="0"/>
                          <a:ea typeface="+mn-ea"/>
                        </a:rPr>
                        <a:t>1700</a:t>
                      </a:r>
                      <a:endParaRPr lang="zh-CN" altLang="en-US" sz="1100" dirty="0">
                        <a:solidFill>
                          <a:srgbClr val="FF0000"/>
                        </a:solidFill>
                        <a:latin typeface="Times" pitchFamily="2" charset="0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solidFill>
                            <a:srgbClr val="FF0000"/>
                          </a:solidFill>
                          <a:latin typeface="Times" pitchFamily="2" charset="0"/>
                          <a:ea typeface="+mn-ea"/>
                        </a:rPr>
                        <a:t>2364</a:t>
                      </a:r>
                      <a:endParaRPr lang="zh-CN" altLang="en-US" sz="1100" dirty="0">
                        <a:solidFill>
                          <a:srgbClr val="FF0000"/>
                        </a:solidFill>
                        <a:latin typeface="Times" pitchFamily="2" charset="0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22384105"/>
                  </a:ext>
                </a:extLst>
              </a:tr>
            </a:tbl>
          </a:graphicData>
        </a:graphic>
      </p:graphicFrame>
      <p:grpSp>
        <p:nvGrpSpPr>
          <p:cNvPr id="6" name="组合 5">
            <a:extLst>
              <a:ext uri="{FF2B5EF4-FFF2-40B4-BE49-F238E27FC236}">
                <a16:creationId xmlns:a16="http://schemas.microsoft.com/office/drawing/2014/main" id="{2CA0C445-25F3-FB4F-B954-C7188B427D78}"/>
              </a:ext>
            </a:extLst>
          </p:cNvPr>
          <p:cNvGrpSpPr/>
          <p:nvPr/>
        </p:nvGrpSpPr>
        <p:grpSpPr>
          <a:xfrm>
            <a:off x="145774" y="787761"/>
            <a:ext cx="7304049" cy="2641239"/>
            <a:chOff x="-1" y="738017"/>
            <a:chExt cx="7304049" cy="2641239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5B043C53-D294-7D4A-BA73-D8765806C519}"/>
                </a:ext>
              </a:extLst>
            </p:cNvPr>
            <p:cNvGrpSpPr/>
            <p:nvPr/>
          </p:nvGrpSpPr>
          <p:grpSpPr>
            <a:xfrm>
              <a:off x="-1" y="738017"/>
              <a:ext cx="7304049" cy="2060725"/>
              <a:chOff x="481548" y="4195956"/>
              <a:chExt cx="9505538" cy="2479696"/>
            </a:xfrm>
          </p:grpSpPr>
          <p:grpSp>
            <p:nvGrpSpPr>
              <p:cNvPr id="15" name="组合 14">
                <a:extLst>
                  <a:ext uri="{FF2B5EF4-FFF2-40B4-BE49-F238E27FC236}">
                    <a16:creationId xmlns:a16="http://schemas.microsoft.com/office/drawing/2014/main" id="{5CAD9D84-29C9-1845-BFCB-79C09F7B131F}"/>
                  </a:ext>
                </a:extLst>
              </p:cNvPr>
              <p:cNvGrpSpPr/>
              <p:nvPr/>
            </p:nvGrpSpPr>
            <p:grpSpPr>
              <a:xfrm>
                <a:off x="481548" y="4205909"/>
                <a:ext cx="3360746" cy="2469743"/>
                <a:chOff x="1508846" y="939682"/>
                <a:chExt cx="3360746" cy="2469743"/>
              </a:xfrm>
            </p:grpSpPr>
            <p:pic>
              <p:nvPicPr>
                <p:cNvPr id="17" name="Picture 41">
                  <a:extLst>
                    <a:ext uri="{FF2B5EF4-FFF2-40B4-BE49-F238E27FC236}">
                      <a16:creationId xmlns:a16="http://schemas.microsoft.com/office/drawing/2014/main" id="{7E31A975-C9A8-7041-B796-5F828DFF86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-1" r="13920"/>
                <a:stretch/>
              </p:blipFill>
              <p:spPr>
                <a:xfrm>
                  <a:off x="1732756" y="939682"/>
                  <a:ext cx="3136836" cy="2159593"/>
                </a:xfrm>
                <a:prstGeom prst="rect">
                  <a:avLst/>
                </a:prstGeom>
              </p:spPr>
            </p:pic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97A1957F-0AE7-714C-8E3E-8AC0CCC72AD3}"/>
                    </a:ext>
                  </a:extLst>
                </p:cNvPr>
                <p:cNvSpPr txBox="1"/>
                <p:nvPr/>
              </p:nvSpPr>
              <p:spPr>
                <a:xfrm>
                  <a:off x="1508846" y="3037720"/>
                  <a:ext cx="3294888" cy="37170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kumimoji="1" lang="en-US" altLang="zh-CN" sz="1200" dirty="0"/>
                    <a:t>w/o cancel coil error </a:t>
                  </a:r>
                </a:p>
              </p:txBody>
            </p:sp>
          </p:grpSp>
          <p:grpSp>
            <p:nvGrpSpPr>
              <p:cNvPr id="20" name="组合 19">
                <a:extLst>
                  <a:ext uri="{FF2B5EF4-FFF2-40B4-BE49-F238E27FC236}">
                    <a16:creationId xmlns:a16="http://schemas.microsoft.com/office/drawing/2014/main" id="{18BF70A6-3879-044A-81CF-E23820ED14DD}"/>
                  </a:ext>
                </a:extLst>
              </p:cNvPr>
              <p:cNvGrpSpPr/>
              <p:nvPr/>
            </p:nvGrpSpPr>
            <p:grpSpPr>
              <a:xfrm>
                <a:off x="6581676" y="4195956"/>
                <a:ext cx="3405410" cy="2476240"/>
                <a:chOff x="7096061" y="2083530"/>
                <a:chExt cx="4001349" cy="2999462"/>
              </a:xfrm>
            </p:grpSpPr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0C9664C7-663D-E647-A732-540EEE7B9EBB}"/>
                    </a:ext>
                  </a:extLst>
                </p:cNvPr>
                <p:cNvSpPr txBox="1"/>
                <p:nvPr/>
              </p:nvSpPr>
              <p:spPr>
                <a:xfrm>
                  <a:off x="7268320" y="4632746"/>
                  <a:ext cx="3145536" cy="4502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zh-CN" sz="1200" dirty="0"/>
                    <a:t>w </a:t>
                  </a:r>
                  <a:r>
                    <a:rPr kumimoji="1" lang="en-US" altLang="zh-CN" sz="1200" dirty="0">
                      <a:solidFill>
                        <a:srgbClr val="FF0000"/>
                      </a:solidFill>
                    </a:rPr>
                    <a:t>double</a:t>
                  </a:r>
                  <a:r>
                    <a:rPr kumimoji="1" lang="en-US" altLang="zh-CN" sz="1200" dirty="0"/>
                    <a:t> cancel coil error</a:t>
                  </a:r>
                </a:p>
              </p:txBody>
            </p:sp>
            <p:pic>
              <p:nvPicPr>
                <p:cNvPr id="22" name="图片 21">
                  <a:extLst>
                    <a:ext uri="{FF2B5EF4-FFF2-40B4-BE49-F238E27FC236}">
                      <a16:creationId xmlns:a16="http://schemas.microsoft.com/office/drawing/2014/main" id="{B00E02BA-93F1-C44F-9F76-98835A5021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5016" r="233"/>
                <a:stretch/>
              </p:blipFill>
              <p:spPr>
                <a:xfrm>
                  <a:off x="7096061" y="2083530"/>
                  <a:ext cx="4001349" cy="2615910"/>
                </a:xfrm>
                <a:prstGeom prst="rect">
                  <a:avLst/>
                </a:prstGeom>
              </p:spPr>
            </p:pic>
          </p:grpSp>
          <p:grpSp>
            <p:nvGrpSpPr>
              <p:cNvPr id="25" name="组合 24">
                <a:extLst>
                  <a:ext uri="{FF2B5EF4-FFF2-40B4-BE49-F238E27FC236}">
                    <a16:creationId xmlns:a16="http://schemas.microsoft.com/office/drawing/2014/main" id="{5E115DC7-0584-2146-B98E-1B2EE041338C}"/>
                  </a:ext>
                </a:extLst>
              </p:cNvPr>
              <p:cNvGrpSpPr/>
              <p:nvPr/>
            </p:nvGrpSpPr>
            <p:grpSpPr>
              <a:xfrm>
                <a:off x="3683041" y="4195956"/>
                <a:ext cx="5941239" cy="2479696"/>
                <a:chOff x="3579216" y="2083530"/>
                <a:chExt cx="6980945" cy="3003649"/>
              </a:xfrm>
            </p:grpSpPr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F840E449-B941-2346-AC6B-B8D55785D224}"/>
                    </a:ext>
                  </a:extLst>
                </p:cNvPr>
                <p:cNvSpPr txBox="1"/>
                <p:nvPr/>
              </p:nvSpPr>
              <p:spPr>
                <a:xfrm>
                  <a:off x="3579216" y="4636933"/>
                  <a:ext cx="3576601" cy="4502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zh-CN" sz="1200" dirty="0"/>
                    <a:t>w cancel coil error</a:t>
                  </a:r>
                </a:p>
              </p:txBody>
            </p:sp>
            <p:grpSp>
              <p:nvGrpSpPr>
                <p:cNvPr id="28" name="组合 27">
                  <a:extLst>
                    <a:ext uri="{FF2B5EF4-FFF2-40B4-BE49-F238E27FC236}">
                      <a16:creationId xmlns:a16="http://schemas.microsoft.com/office/drawing/2014/main" id="{59B58F3F-D003-B143-9B55-2884CFCE07AE}"/>
                    </a:ext>
                  </a:extLst>
                </p:cNvPr>
                <p:cNvGrpSpPr/>
                <p:nvPr/>
              </p:nvGrpSpPr>
              <p:grpSpPr>
                <a:xfrm>
                  <a:off x="3808429" y="2083530"/>
                  <a:ext cx="6751732" cy="2615908"/>
                  <a:chOff x="3747469" y="775576"/>
                  <a:chExt cx="6751732" cy="2615908"/>
                </a:xfrm>
              </p:grpSpPr>
              <p:pic>
                <p:nvPicPr>
                  <p:cNvPr id="29" name="图片 28">
                    <a:extLst>
                      <a:ext uri="{FF2B5EF4-FFF2-40B4-BE49-F238E27FC236}">
                        <a16:creationId xmlns:a16="http://schemas.microsoft.com/office/drawing/2014/main" id="{72619D75-E544-DC45-BB31-A832C656DC6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4011" r="21711"/>
                  <a:stretch/>
                </p:blipFill>
                <p:spPr>
                  <a:xfrm>
                    <a:off x="3747469" y="775576"/>
                    <a:ext cx="3136779" cy="2615908"/>
                  </a:xfrm>
                  <a:prstGeom prst="rect">
                    <a:avLst/>
                  </a:prstGeom>
                </p:spPr>
              </p:pic>
              <p:pic>
                <p:nvPicPr>
                  <p:cNvPr id="30" name="图片 29">
                    <a:extLst>
                      <a:ext uri="{FF2B5EF4-FFF2-40B4-BE49-F238E27FC236}">
                        <a16:creationId xmlns:a16="http://schemas.microsoft.com/office/drawing/2014/main" id="{1BD538A0-C8E2-1941-B804-366C1F0803C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9167341" y="1387080"/>
                    <a:ext cx="1331860" cy="715889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AD5D1946-BA09-3648-9E6F-12385DA9C1F6}"/>
                </a:ext>
              </a:extLst>
            </p:cNvPr>
            <p:cNvGrpSpPr/>
            <p:nvPr/>
          </p:nvGrpSpPr>
          <p:grpSpPr>
            <a:xfrm>
              <a:off x="41527" y="2839044"/>
              <a:ext cx="6214691" cy="540212"/>
              <a:chOff x="253860" y="2859816"/>
              <a:chExt cx="6214691" cy="54021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TextBox 11">
                    <a:extLst>
                      <a:ext uri="{FF2B5EF4-FFF2-40B4-BE49-F238E27FC236}">
                        <a16:creationId xmlns:a16="http://schemas.microsoft.com/office/drawing/2014/main" id="{87884FDA-27E7-5B4D-B6BA-01F912DDB5F9}"/>
                      </a:ext>
                    </a:extLst>
                  </p:cNvPr>
                  <p:cNvSpPr txBox="1"/>
                  <p:nvPr/>
                </p:nvSpPr>
                <p:spPr>
                  <a:xfrm>
                    <a:off x="253860" y="2859816"/>
                    <a:ext cx="6203502" cy="54021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285750" indent="-285750">
                      <a:buFont typeface="Wingdings" pitchFamily="2" charset="2"/>
                      <a:buChar char="v"/>
                    </a:pPr>
                    <a:r>
                      <a:rPr lang="en-US" sz="1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Cancel coil error degrades the on-momentum </a:t>
                    </a:r>
                    <a:r>
                      <a:rPr lang="en-CN" sz="1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DA</a:t>
                    </a:r>
                    <a:r>
                      <a:rPr lang="en-CN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: </a:t>
                    </a:r>
                    <a14:m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80</m:t>
                        </m:r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CN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sz="1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65</m:t>
                        </m:r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a14:m>
                    <a:r>
                      <a: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,</a:t>
                    </a:r>
                    <a:r>
                      <a:rPr lang="en-CN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 </a:t>
                    </a:r>
                    <a:endParaRPr lang="en-US" sz="1400" i="1" dirty="0">
                      <a:solidFill>
                        <a:srgbClr val="FF000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endParaRPr>
                  </a:p>
                  <a:p>
                    <a:pPr marL="285750" indent="-285750">
                      <a:buFont typeface="Wingdings" pitchFamily="2" charset="2"/>
                      <a:buChar char="v"/>
                    </a:pPr>
                    <a:r>
                      <a:rPr lang="en-US" altLang="zh-CN" sz="1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a:t>Decrease the injection efficiency: </a:t>
                    </a:r>
                    <a14:m>
                      <m:oMath xmlns:m="http://schemas.openxmlformats.org/officeDocument/2006/math">
                        <m:r>
                          <a:rPr lang="en-US" altLang="zh-CN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2%→60%</m:t>
                        </m:r>
                      </m:oMath>
                    </a14:m>
                    <a:endParaRPr lang="en-US" altLang="zh-CN" sz="1400" dirty="0"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8" name="TextBox 11">
                    <a:extLst>
                      <a:ext uri="{FF2B5EF4-FFF2-40B4-BE49-F238E27FC236}">
                        <a16:creationId xmlns:a16="http://schemas.microsoft.com/office/drawing/2014/main" id="{87884FDA-27E7-5B4D-B6BA-01F912DDB5F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3860" y="2859816"/>
                    <a:ext cx="6203502" cy="54021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204" t="-4545" b="-11364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TextBox 39">
                    <a:extLst>
                      <a:ext uri="{FF2B5EF4-FFF2-40B4-BE49-F238E27FC236}">
                        <a16:creationId xmlns:a16="http://schemas.microsoft.com/office/drawing/2014/main" id="{58783C71-83BD-0549-A05D-8C015F30D007}"/>
                      </a:ext>
                    </a:extLst>
                  </p:cNvPr>
                  <p:cNvSpPr txBox="1"/>
                  <p:nvPr/>
                </p:nvSpPr>
                <p:spPr>
                  <a:xfrm>
                    <a:off x="5273281" y="2876519"/>
                    <a:ext cx="1195270" cy="30777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40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CN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sz="1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16</m:t>
                        </m:r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a14:m>
                    <a:r>
                      <a:rPr lang="en-CN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endParaRPr lang="en-CN" sz="1400" dirty="0"/>
                  </a:p>
                </p:txBody>
              </p:sp>
            </mc:Choice>
            <mc:Fallback xmlns="">
              <p:sp>
                <p:nvSpPr>
                  <p:cNvPr id="39" name="TextBox 39">
                    <a:extLst>
                      <a:ext uri="{FF2B5EF4-FFF2-40B4-BE49-F238E27FC236}">
                        <a16:creationId xmlns:a16="http://schemas.microsoft.com/office/drawing/2014/main" id="{58783C71-83BD-0549-A05D-8C015F30D00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73281" y="2876519"/>
                    <a:ext cx="1195270" cy="307777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41" name="文本框 38">
            <a:extLst>
              <a:ext uri="{FF2B5EF4-FFF2-40B4-BE49-F238E27FC236}">
                <a16:creationId xmlns:a16="http://schemas.microsoft.com/office/drawing/2014/main" id="{47DF88F5-636A-9247-8A78-02DABAEA6B99}"/>
              </a:ext>
            </a:extLst>
          </p:cNvPr>
          <p:cNvSpPr txBox="1"/>
          <p:nvPr/>
        </p:nvSpPr>
        <p:spPr>
          <a:xfrm>
            <a:off x="0" y="17133"/>
            <a:ext cx="11321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p"/>
            </a:pPr>
            <a:r>
              <a:rPr kumimoji="1" lang="en-US" altLang="zh-CN" sz="2400" b="1" dirty="0">
                <a:solidFill>
                  <a:schemeClr val="accent1">
                    <a:lumMod val="75000"/>
                  </a:schemeClr>
                </a:solidFill>
              </a:rPr>
              <a:t>Cancel coil error affect both injection efficiency and background</a:t>
            </a:r>
            <a:r>
              <a:rPr kumimoji="1" lang="en-US" altLang="zh-CN" sz="2400" dirty="0">
                <a:solidFill>
                  <a:schemeClr val="accent1">
                    <a:lumMod val="75000"/>
                  </a:schemeClr>
                </a:solidFill>
              </a:rPr>
              <a:t>(update)  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DF09BA98-D46C-6E48-985A-AECEE7772749}"/>
              </a:ext>
            </a:extLst>
          </p:cNvPr>
          <p:cNvGrpSpPr/>
          <p:nvPr/>
        </p:nvGrpSpPr>
        <p:grpSpPr>
          <a:xfrm>
            <a:off x="529125" y="3616436"/>
            <a:ext cx="5401541" cy="2945709"/>
            <a:chOff x="529125" y="3616436"/>
            <a:chExt cx="5401541" cy="2945709"/>
          </a:xfrm>
        </p:grpSpPr>
        <p:pic>
          <p:nvPicPr>
            <p:cNvPr id="2" name="图形 1">
              <a:extLst>
                <a:ext uri="{FF2B5EF4-FFF2-40B4-BE49-F238E27FC236}">
                  <a16:creationId xmlns:a16="http://schemas.microsoft.com/office/drawing/2014/main" id="{3F786FC1-42DD-3843-A72B-A234D9E0D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29125" y="3616436"/>
              <a:ext cx="5401541" cy="2945709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E77CB7C5-06E4-2A42-B23E-1A56F6AAD60D}"/>
                </a:ext>
              </a:extLst>
            </p:cNvPr>
            <p:cNvSpPr/>
            <p:nvPr/>
          </p:nvSpPr>
          <p:spPr>
            <a:xfrm>
              <a:off x="3775272" y="4094922"/>
              <a:ext cx="1431451" cy="18553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6694B4CB-F304-394A-8328-511D90DC7EE0}"/>
              </a:ext>
            </a:extLst>
          </p:cNvPr>
          <p:cNvGrpSpPr/>
          <p:nvPr/>
        </p:nvGrpSpPr>
        <p:grpSpPr>
          <a:xfrm>
            <a:off x="6218986" y="3599337"/>
            <a:ext cx="5233639" cy="2979905"/>
            <a:chOff x="6218986" y="3599337"/>
            <a:chExt cx="5233639" cy="2979905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E751C00B-BF3D-E04E-919E-7BDE18342388}"/>
                </a:ext>
              </a:extLst>
            </p:cNvPr>
            <p:cNvGrpSpPr/>
            <p:nvPr/>
          </p:nvGrpSpPr>
          <p:grpSpPr>
            <a:xfrm>
              <a:off x="6218986" y="3599337"/>
              <a:ext cx="5233639" cy="2979905"/>
              <a:chOff x="5888439" y="3146636"/>
              <a:chExt cx="5233639" cy="2979905"/>
            </a:xfrm>
          </p:grpSpPr>
          <p:pic>
            <p:nvPicPr>
              <p:cNvPr id="3" name="图形 2">
                <a:extLst>
                  <a:ext uri="{FF2B5EF4-FFF2-40B4-BE49-F238E27FC236}">
                    <a16:creationId xmlns:a16="http://schemas.microsoft.com/office/drawing/2014/main" id="{91825FE2-52F8-924F-BA6D-906FFE458D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5888439" y="3146636"/>
                <a:ext cx="5233639" cy="2979905"/>
              </a:xfrm>
              <a:prstGeom prst="rect">
                <a:avLst/>
              </a:prstGeom>
            </p:spPr>
          </p:pic>
          <p:grpSp>
            <p:nvGrpSpPr>
              <p:cNvPr id="33" name="组合 32">
                <a:extLst>
                  <a:ext uri="{FF2B5EF4-FFF2-40B4-BE49-F238E27FC236}">
                    <a16:creationId xmlns:a16="http://schemas.microsoft.com/office/drawing/2014/main" id="{E8CF7356-5AD3-534C-930E-D0B741FF5286}"/>
                  </a:ext>
                </a:extLst>
              </p:cNvPr>
              <p:cNvGrpSpPr/>
              <p:nvPr/>
            </p:nvGrpSpPr>
            <p:grpSpPr>
              <a:xfrm>
                <a:off x="7410739" y="4393424"/>
                <a:ext cx="3141015" cy="925955"/>
                <a:chOff x="7609822" y="2299503"/>
                <a:chExt cx="3367280" cy="1065265"/>
              </a:xfrm>
            </p:grpSpPr>
            <p:sp>
              <p:nvSpPr>
                <p:cNvPr id="35" name="文本框 34">
                  <a:extLst>
                    <a:ext uri="{FF2B5EF4-FFF2-40B4-BE49-F238E27FC236}">
                      <a16:creationId xmlns:a16="http://schemas.microsoft.com/office/drawing/2014/main" id="{3718D425-BE5A-744B-A627-D7008214F6D8}"/>
                    </a:ext>
                  </a:extLst>
                </p:cNvPr>
                <p:cNvSpPr txBox="1"/>
                <p:nvPr/>
              </p:nvSpPr>
              <p:spPr>
                <a:xfrm>
                  <a:off x="8759681" y="2353530"/>
                  <a:ext cx="2217421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CN" altLang="zh-CN" sz="160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increases the</a:t>
                  </a:r>
                  <a:r>
                    <a:rPr lang="en-US" altLang="zh-CN" sz="16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IR</a:t>
                  </a:r>
                  <a:r>
                    <a:rPr lang="en-CN" altLang="zh-CN" sz="160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beam loss almost every turn</a:t>
                  </a:r>
                  <a:endParaRPr lang="zh-CN" altLang="en-US" sz="1600" dirty="0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36" name="直线箭头连接符 35">
                  <a:extLst>
                    <a:ext uri="{FF2B5EF4-FFF2-40B4-BE49-F238E27FC236}">
                      <a16:creationId xmlns:a16="http://schemas.microsoft.com/office/drawing/2014/main" id="{6AE43B65-6BAD-ED49-854D-0C61F6D2B3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046720" y="2782847"/>
                  <a:ext cx="712961" cy="58192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线箭头连接符 36">
                  <a:extLst>
                    <a:ext uri="{FF2B5EF4-FFF2-40B4-BE49-F238E27FC236}">
                      <a16:creationId xmlns:a16="http://schemas.microsoft.com/office/drawing/2014/main" id="{1E975E85-19E8-6D4E-B4EF-2079AE092B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09822" y="2299503"/>
                  <a:ext cx="1097671" cy="26868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D0DD11FB-DD82-3E46-9417-12BEED508866}"/>
                </a:ext>
              </a:extLst>
            </p:cNvPr>
            <p:cNvSpPr/>
            <p:nvPr/>
          </p:nvSpPr>
          <p:spPr>
            <a:xfrm>
              <a:off x="10023056" y="4321549"/>
              <a:ext cx="859245" cy="20084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396720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>
            <a:extLst>
              <a:ext uri="{FF2B5EF4-FFF2-40B4-BE49-F238E27FC236}">
                <a16:creationId xmlns:a16="http://schemas.microsoft.com/office/drawing/2014/main" id="{F17844A4-4360-924C-BEB9-9B4DD3503129}"/>
              </a:ext>
            </a:extLst>
          </p:cNvPr>
          <p:cNvSpPr txBox="1"/>
          <p:nvPr/>
        </p:nvSpPr>
        <p:spPr>
          <a:xfrm>
            <a:off x="4966823" y="2040024"/>
            <a:ext cx="20339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 err="1"/>
              <a:t>deltGx</a:t>
            </a:r>
            <a:r>
              <a:rPr lang="en-US" altLang="zh-CN" sz="1400" dirty="0"/>
              <a:t>[1]= -0.02*Gx0; </a:t>
            </a:r>
          </a:p>
          <a:p>
            <a:r>
              <a:rPr lang="en-US" altLang="zh-CN" sz="1400" dirty="0" err="1"/>
              <a:t>deltGpx</a:t>
            </a:r>
            <a:r>
              <a:rPr lang="en-US" altLang="zh-CN" sz="1400" dirty="0"/>
              <a:t>[1]=-0.02*Gpx0;</a:t>
            </a:r>
            <a:endParaRPr lang="zh-CN" altLang="en-US" sz="1400" dirty="0"/>
          </a:p>
        </p:txBody>
      </p:sp>
      <p:cxnSp>
        <p:nvCxnSpPr>
          <p:cNvPr id="32" name="直线箭头连接符 31">
            <a:extLst>
              <a:ext uri="{FF2B5EF4-FFF2-40B4-BE49-F238E27FC236}">
                <a16:creationId xmlns:a16="http://schemas.microsoft.com/office/drawing/2014/main" id="{8BA23B4C-B7E8-394F-A4AE-0D358AF88A49}"/>
              </a:ext>
            </a:extLst>
          </p:cNvPr>
          <p:cNvCxnSpPr>
            <a:cxnSpLocks/>
          </p:cNvCxnSpPr>
          <p:nvPr/>
        </p:nvCxnSpPr>
        <p:spPr>
          <a:xfrm>
            <a:off x="5921830" y="1805721"/>
            <a:ext cx="0" cy="2460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5078AE05-B6D2-EA42-8C3E-7478B801D943}"/>
              </a:ext>
            </a:extLst>
          </p:cNvPr>
          <p:cNvGrpSpPr/>
          <p:nvPr/>
        </p:nvGrpSpPr>
        <p:grpSpPr>
          <a:xfrm>
            <a:off x="4871000" y="1263905"/>
            <a:ext cx="2450000" cy="518373"/>
            <a:chOff x="4871000" y="1550479"/>
            <a:chExt cx="2450000" cy="518373"/>
          </a:xfrm>
        </p:grpSpPr>
        <p:sp>
          <p:nvSpPr>
            <p:cNvPr id="68" name="文本框 67">
              <a:extLst>
                <a:ext uri="{FF2B5EF4-FFF2-40B4-BE49-F238E27FC236}">
                  <a16:creationId xmlns:a16="http://schemas.microsoft.com/office/drawing/2014/main" id="{1902DB5A-A01D-9640-A41A-CB440D6BAC70}"/>
                </a:ext>
              </a:extLst>
            </p:cNvPr>
            <p:cNvSpPr txBox="1"/>
            <p:nvPr/>
          </p:nvSpPr>
          <p:spPr>
            <a:xfrm>
              <a:off x="4871000" y="1550479"/>
              <a:ext cx="2450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400" dirty="0"/>
                <a:t>Initial total center of gravity</a:t>
              </a:r>
              <a:endParaRPr kumimoji="1" lang="zh-CN" altLang="en-US" sz="1400" dirty="0"/>
            </a:p>
          </p:txBody>
        </p:sp>
        <p:sp>
          <p:nvSpPr>
            <p:cNvPr id="69" name="文本框 68">
              <a:extLst>
                <a:ext uri="{FF2B5EF4-FFF2-40B4-BE49-F238E27FC236}">
                  <a16:creationId xmlns:a16="http://schemas.microsoft.com/office/drawing/2014/main" id="{66F41D65-A3DD-0442-A41C-8AA3843A6E04}"/>
                </a:ext>
              </a:extLst>
            </p:cNvPr>
            <p:cNvSpPr txBox="1"/>
            <p:nvPr/>
          </p:nvSpPr>
          <p:spPr>
            <a:xfrm>
              <a:off x="5442553" y="1761075"/>
              <a:ext cx="1505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400" dirty="0"/>
                <a:t>Gx0; Gpx0</a:t>
              </a:r>
              <a:endParaRPr kumimoji="1" lang="zh-CN" altLang="en-US" sz="1400" dirty="0"/>
            </a:p>
          </p:txBody>
        </p:sp>
      </p:grpSp>
      <p:sp>
        <p:nvSpPr>
          <p:cNvPr id="108" name="文本框 107">
            <a:extLst>
              <a:ext uri="{FF2B5EF4-FFF2-40B4-BE49-F238E27FC236}">
                <a16:creationId xmlns:a16="http://schemas.microsoft.com/office/drawing/2014/main" id="{A45242A5-0F33-B944-B72E-16BBE50EFF5A}"/>
              </a:ext>
            </a:extLst>
          </p:cNvPr>
          <p:cNvSpPr txBox="1"/>
          <p:nvPr/>
        </p:nvSpPr>
        <p:spPr>
          <a:xfrm>
            <a:off x="5009631" y="5360913"/>
            <a:ext cx="2097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400" b="1" dirty="0"/>
              <a:t>total center of gravity </a:t>
            </a:r>
          </a:p>
          <a:p>
            <a:pPr algn="ctr"/>
            <a:r>
              <a:rPr kumimoji="1" lang="en-US" altLang="zh-CN" sz="1400" dirty="0"/>
              <a:t>Gx[n]; </a:t>
            </a:r>
            <a:r>
              <a:rPr kumimoji="1" lang="en-US" altLang="zh-CN" sz="1400" dirty="0" err="1"/>
              <a:t>Gpx</a:t>
            </a:r>
            <a:r>
              <a:rPr kumimoji="1" lang="en-US" altLang="zh-CN" sz="1400" dirty="0"/>
              <a:t>[n]</a:t>
            </a:r>
            <a:endParaRPr kumimoji="1" lang="zh-CN" altLang="en-US" sz="1400" dirty="0"/>
          </a:p>
        </p:txBody>
      </p:sp>
      <p:cxnSp>
        <p:nvCxnSpPr>
          <p:cNvPr id="110" name="直线箭头连接符 109">
            <a:extLst>
              <a:ext uri="{FF2B5EF4-FFF2-40B4-BE49-F238E27FC236}">
                <a16:creationId xmlns:a16="http://schemas.microsoft.com/office/drawing/2014/main" id="{F9068E6E-A025-AC45-95C0-C84B320DE5A5}"/>
              </a:ext>
            </a:extLst>
          </p:cNvPr>
          <p:cNvCxnSpPr>
            <a:cxnSpLocks/>
            <a:stCxn id="45" idx="3"/>
            <a:endCxn id="108" idx="1"/>
          </p:cNvCxnSpPr>
          <p:nvPr/>
        </p:nvCxnSpPr>
        <p:spPr>
          <a:xfrm flipV="1">
            <a:off x="2628446" y="5622523"/>
            <a:ext cx="2381185" cy="17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线箭头连接符 111">
            <a:extLst>
              <a:ext uri="{FF2B5EF4-FFF2-40B4-BE49-F238E27FC236}">
                <a16:creationId xmlns:a16="http://schemas.microsoft.com/office/drawing/2014/main" id="{693ECAD6-E9D0-ED40-BA36-FA32C3BA221E}"/>
              </a:ext>
            </a:extLst>
          </p:cNvPr>
          <p:cNvCxnSpPr>
            <a:cxnSpLocks/>
            <a:endCxn id="108" idx="3"/>
          </p:cNvCxnSpPr>
          <p:nvPr/>
        </p:nvCxnSpPr>
        <p:spPr>
          <a:xfrm flipH="1" flipV="1">
            <a:off x="7107260" y="5622523"/>
            <a:ext cx="1563726" cy="17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直线箭头连接符 118">
            <a:extLst>
              <a:ext uri="{FF2B5EF4-FFF2-40B4-BE49-F238E27FC236}">
                <a16:creationId xmlns:a16="http://schemas.microsoft.com/office/drawing/2014/main" id="{96D4E8C3-674C-4441-A870-1145F3708516}"/>
              </a:ext>
            </a:extLst>
          </p:cNvPr>
          <p:cNvCxnSpPr>
            <a:cxnSpLocks/>
          </p:cNvCxnSpPr>
          <p:nvPr/>
        </p:nvCxnSpPr>
        <p:spPr>
          <a:xfrm flipH="1" flipV="1">
            <a:off x="5921830" y="4848435"/>
            <a:ext cx="9140" cy="4375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9" name="文本框 128">
            <a:extLst>
              <a:ext uri="{FF2B5EF4-FFF2-40B4-BE49-F238E27FC236}">
                <a16:creationId xmlns:a16="http://schemas.microsoft.com/office/drawing/2014/main" id="{5BD107B6-2199-E949-B04D-C15A56AF1209}"/>
              </a:ext>
            </a:extLst>
          </p:cNvPr>
          <p:cNvSpPr txBox="1"/>
          <p:nvPr/>
        </p:nvSpPr>
        <p:spPr>
          <a:xfrm>
            <a:off x="4672867" y="3771031"/>
            <a:ext cx="28498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400" b="1" dirty="0">
                <a:solidFill>
                  <a:schemeClr val="accent5">
                    <a:lumMod val="75000"/>
                  </a:schemeClr>
                </a:solidFill>
              </a:rPr>
              <a:t>feedback kick calculated based on beam position from last turn:</a:t>
            </a:r>
          </a:p>
          <a:p>
            <a:pPr algn="ctr"/>
            <a:r>
              <a:rPr kumimoji="1" lang="en-US" altLang="zh-CN" sz="1400" dirty="0" err="1"/>
              <a:t>deltGx</a:t>
            </a:r>
            <a:r>
              <a:rPr kumimoji="1" lang="en-US" altLang="zh-CN" sz="1400" dirty="0"/>
              <a:t>[n+1]=</a:t>
            </a:r>
            <a:r>
              <a:rPr kumimoji="1" lang="en-US" altLang="zh-CN" sz="1400" dirty="0">
                <a:solidFill>
                  <a:schemeClr val="accent1"/>
                </a:solidFill>
              </a:rPr>
              <a:t>-0.02</a:t>
            </a:r>
            <a:r>
              <a:rPr kumimoji="1" lang="en-US" altLang="zh-CN" sz="1400" dirty="0"/>
              <a:t>*Gx[n];</a:t>
            </a:r>
          </a:p>
          <a:p>
            <a:pPr algn="ctr"/>
            <a:r>
              <a:rPr kumimoji="1" lang="en-US" altLang="zh-CN" sz="1400" dirty="0" err="1"/>
              <a:t>deltGpx</a:t>
            </a:r>
            <a:r>
              <a:rPr kumimoji="1" lang="en-US" altLang="zh-CN" sz="1400" dirty="0"/>
              <a:t>[n+1]=</a:t>
            </a:r>
            <a:r>
              <a:rPr kumimoji="1" lang="en-US" altLang="zh-CN" sz="1400" dirty="0">
                <a:solidFill>
                  <a:schemeClr val="accent1"/>
                </a:solidFill>
              </a:rPr>
              <a:t>-0.02</a:t>
            </a:r>
            <a:r>
              <a:rPr kumimoji="1" lang="en-US" altLang="zh-CN" sz="1400" dirty="0"/>
              <a:t>*</a:t>
            </a:r>
            <a:r>
              <a:rPr kumimoji="1" lang="en-US" altLang="zh-CN" sz="1400" dirty="0" err="1"/>
              <a:t>Gpx</a:t>
            </a:r>
            <a:r>
              <a:rPr kumimoji="1" lang="en-US" altLang="zh-CN" sz="1400" dirty="0"/>
              <a:t>[n];</a:t>
            </a:r>
            <a:endParaRPr kumimoji="1" lang="zh-CN" altLang="en-US" sz="1400" dirty="0"/>
          </a:p>
        </p:txBody>
      </p:sp>
      <p:cxnSp>
        <p:nvCxnSpPr>
          <p:cNvPr id="134" name="直线箭头连接符 133">
            <a:extLst>
              <a:ext uri="{FF2B5EF4-FFF2-40B4-BE49-F238E27FC236}">
                <a16:creationId xmlns:a16="http://schemas.microsoft.com/office/drawing/2014/main" id="{0C95DD92-DAA4-E24E-BB67-402FDF38BF94}"/>
              </a:ext>
            </a:extLst>
          </p:cNvPr>
          <p:cNvCxnSpPr>
            <a:cxnSpLocks/>
          </p:cNvCxnSpPr>
          <p:nvPr/>
        </p:nvCxnSpPr>
        <p:spPr>
          <a:xfrm flipV="1">
            <a:off x="5941813" y="2879331"/>
            <a:ext cx="0" cy="8123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6" name="直线箭头连接符 135">
            <a:extLst>
              <a:ext uri="{FF2B5EF4-FFF2-40B4-BE49-F238E27FC236}">
                <a16:creationId xmlns:a16="http://schemas.microsoft.com/office/drawing/2014/main" id="{17BEF1E4-DB18-7846-A9B7-5F6AA5299FC8}"/>
              </a:ext>
            </a:extLst>
          </p:cNvPr>
          <p:cNvCxnSpPr>
            <a:cxnSpLocks/>
          </p:cNvCxnSpPr>
          <p:nvPr/>
        </p:nvCxnSpPr>
        <p:spPr>
          <a:xfrm flipH="1" flipV="1">
            <a:off x="4064028" y="2837742"/>
            <a:ext cx="1877785" cy="338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3" name="直线箭头连接符 142">
            <a:extLst>
              <a:ext uri="{FF2B5EF4-FFF2-40B4-BE49-F238E27FC236}">
                <a16:creationId xmlns:a16="http://schemas.microsoft.com/office/drawing/2014/main" id="{46A16554-B0BB-8B46-974F-B72C6B1E18BB}"/>
              </a:ext>
            </a:extLst>
          </p:cNvPr>
          <p:cNvCxnSpPr>
            <a:cxnSpLocks/>
          </p:cNvCxnSpPr>
          <p:nvPr/>
        </p:nvCxnSpPr>
        <p:spPr>
          <a:xfrm flipV="1">
            <a:off x="5917503" y="2856366"/>
            <a:ext cx="1516941" cy="166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1" name="文本框 70">
            <a:extLst>
              <a:ext uri="{FF2B5EF4-FFF2-40B4-BE49-F238E27FC236}">
                <a16:creationId xmlns:a16="http://schemas.microsoft.com/office/drawing/2014/main" id="{4A65C2A4-527D-C448-B298-8C89284E191C}"/>
              </a:ext>
            </a:extLst>
          </p:cNvPr>
          <p:cNvSpPr txBox="1"/>
          <p:nvPr/>
        </p:nvSpPr>
        <p:spPr>
          <a:xfrm>
            <a:off x="309671" y="6124047"/>
            <a:ext cx="112042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track the injection beam and </a:t>
            </a:r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storage </a:t>
            </a:r>
            <a:r>
              <a:rPr lang="zh-CN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 at the same time</a:t>
            </a:r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turn</a:t>
            </a:r>
            <a:r>
              <a:rPr lang="zh-CN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turn, calculate the center of gravity of injected and stored beam,</a:t>
            </a:r>
            <a:r>
              <a:rPr lang="zh-CN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</a:t>
            </a:r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feedback kick,</a:t>
            </a:r>
            <a:r>
              <a:rPr lang="zh-CN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update the horizontal coordinates of the particles </a:t>
            </a:r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turn by turn</a:t>
            </a:r>
            <a:r>
              <a:rPr lang="zh-CN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73" name="组合 72">
            <a:extLst>
              <a:ext uri="{FF2B5EF4-FFF2-40B4-BE49-F238E27FC236}">
                <a16:creationId xmlns:a16="http://schemas.microsoft.com/office/drawing/2014/main" id="{DC37603E-783A-AA49-A8C2-3AA4C12C4A17}"/>
              </a:ext>
            </a:extLst>
          </p:cNvPr>
          <p:cNvGrpSpPr/>
          <p:nvPr/>
        </p:nvGrpSpPr>
        <p:grpSpPr>
          <a:xfrm>
            <a:off x="124506" y="80890"/>
            <a:ext cx="4724916" cy="5803243"/>
            <a:chOff x="124506" y="80890"/>
            <a:chExt cx="4724916" cy="5803243"/>
          </a:xfrm>
        </p:grpSpPr>
        <p:grpSp>
          <p:nvGrpSpPr>
            <p:cNvPr id="149" name="组合 148">
              <a:extLst>
                <a:ext uri="{FF2B5EF4-FFF2-40B4-BE49-F238E27FC236}">
                  <a16:creationId xmlns:a16="http://schemas.microsoft.com/office/drawing/2014/main" id="{8B384B4F-150A-E24E-8901-651C0E3527CC}"/>
                </a:ext>
              </a:extLst>
            </p:cNvPr>
            <p:cNvGrpSpPr/>
            <p:nvPr/>
          </p:nvGrpSpPr>
          <p:grpSpPr>
            <a:xfrm>
              <a:off x="630859" y="80890"/>
              <a:ext cx="3433169" cy="2470517"/>
              <a:chOff x="328801" y="68792"/>
              <a:chExt cx="3433169" cy="2470517"/>
            </a:xfrm>
          </p:grpSpPr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A3321214-DEDD-E547-A341-48227AD153FC}"/>
                  </a:ext>
                </a:extLst>
              </p:cNvPr>
              <p:cNvSpPr txBox="1"/>
              <p:nvPr/>
            </p:nvSpPr>
            <p:spPr>
              <a:xfrm>
                <a:off x="660212" y="670333"/>
                <a:ext cx="269465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b="0" dirty="0">
                    <a:effectLst/>
                  </a:rPr>
                  <a:t>her-initial-particles_1.dat</a:t>
                </a:r>
                <a:r>
                  <a:rPr lang="en-US" altLang="zh-CN" sz="1400" dirty="0"/>
                  <a:t>(</a:t>
                </a:r>
                <a:r>
                  <a:rPr kumimoji="1" lang="en-US" altLang="zh-CN" sz="1400" dirty="0"/>
                  <a:t>9972) </a:t>
                </a:r>
                <a:endParaRPr kumimoji="1" lang="zh-CN" altLang="en-US" sz="1400" dirty="0"/>
              </a:p>
            </p:txBody>
          </p:sp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BB51CA89-FBEA-F642-B75C-0B37A3EE0C4E}"/>
                  </a:ext>
                </a:extLst>
              </p:cNvPr>
              <p:cNvSpPr txBox="1"/>
              <p:nvPr/>
            </p:nvSpPr>
            <p:spPr>
              <a:xfrm>
                <a:off x="328801" y="1597484"/>
                <a:ext cx="34331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400" dirty="0"/>
                  <a:t>Initial gravity center of x, px : Gxi0, Ggxi0</a:t>
                </a:r>
                <a:endParaRPr kumimoji="1" lang="zh-CN" altLang="en-US" sz="1400" dirty="0"/>
              </a:p>
            </p:txBody>
          </p:sp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DF4BAEAC-8B97-F944-8D16-1DCBAE562999}"/>
                  </a:ext>
                </a:extLst>
              </p:cNvPr>
              <p:cNvSpPr txBox="1"/>
              <p:nvPr/>
            </p:nvSpPr>
            <p:spPr>
              <a:xfrm>
                <a:off x="619495" y="1149097"/>
                <a:ext cx="2818357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400" dirty="0"/>
                  <a:t>beamI0={1,{</a:t>
                </a:r>
                <a:r>
                  <a:rPr lang="en-US" altLang="zh-CN" sz="1400" dirty="0" err="1"/>
                  <a:t>xi,pxi,yi,pyi,zi,deli,flgi</a:t>
                </a:r>
                <a:r>
                  <a:rPr lang="en-US" altLang="zh-CN" sz="1400" dirty="0"/>
                  <a:t>}};</a:t>
                </a:r>
                <a:endParaRPr lang="zh-CN" altLang="en-US" sz="1400" dirty="0"/>
              </a:p>
            </p:txBody>
          </p:sp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DEC4C43A-9D8F-A84E-9944-C2C12F507136}"/>
                  </a:ext>
                </a:extLst>
              </p:cNvPr>
              <p:cNvSpPr txBox="1"/>
              <p:nvPr/>
            </p:nvSpPr>
            <p:spPr>
              <a:xfrm>
                <a:off x="1148727" y="68792"/>
                <a:ext cx="177243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zh-CN" sz="1800" b="1" dirty="0"/>
                  <a:t>Injected beam</a:t>
                </a:r>
              </a:p>
            </p:txBody>
          </p:sp>
          <p:cxnSp>
            <p:nvCxnSpPr>
              <p:cNvPr id="27" name="直线箭头连接符 26">
                <a:extLst>
                  <a:ext uri="{FF2B5EF4-FFF2-40B4-BE49-F238E27FC236}">
                    <a16:creationId xmlns:a16="http://schemas.microsoft.com/office/drawing/2014/main" id="{1F971B38-8999-424D-90DE-9937E213818F}"/>
                  </a:ext>
                </a:extLst>
              </p:cNvPr>
              <p:cNvCxnSpPr>
                <a:stCxn id="25" idx="2"/>
              </p:cNvCxnSpPr>
              <p:nvPr/>
            </p:nvCxnSpPr>
            <p:spPr>
              <a:xfrm flipH="1">
                <a:off x="2034943" y="438124"/>
                <a:ext cx="1" cy="21288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线箭头连接符 27">
                <a:extLst>
                  <a:ext uri="{FF2B5EF4-FFF2-40B4-BE49-F238E27FC236}">
                    <a16:creationId xmlns:a16="http://schemas.microsoft.com/office/drawing/2014/main" id="{398DC4FF-6F4B-AD44-AE6C-B0A41E7F708D}"/>
                  </a:ext>
                </a:extLst>
              </p:cNvPr>
              <p:cNvCxnSpPr/>
              <p:nvPr/>
            </p:nvCxnSpPr>
            <p:spPr>
              <a:xfrm flipH="1">
                <a:off x="2034943" y="961209"/>
                <a:ext cx="1" cy="21288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线箭头连接符 30">
                <a:extLst>
                  <a:ext uri="{FF2B5EF4-FFF2-40B4-BE49-F238E27FC236}">
                    <a16:creationId xmlns:a16="http://schemas.microsoft.com/office/drawing/2014/main" id="{90F9CD71-7CDA-654D-925B-728CE5448B8B}"/>
                  </a:ext>
                </a:extLst>
              </p:cNvPr>
              <p:cNvCxnSpPr/>
              <p:nvPr/>
            </p:nvCxnSpPr>
            <p:spPr>
              <a:xfrm flipH="1">
                <a:off x="2034943" y="1464970"/>
                <a:ext cx="1" cy="21288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线箭头连接符 32">
                <a:extLst>
                  <a:ext uri="{FF2B5EF4-FFF2-40B4-BE49-F238E27FC236}">
                    <a16:creationId xmlns:a16="http://schemas.microsoft.com/office/drawing/2014/main" id="{FF833035-3243-F749-84C3-3CDA8F3007CB}"/>
                  </a:ext>
                </a:extLst>
              </p:cNvPr>
              <p:cNvCxnSpPr>
                <a:cxnSpLocks/>
                <a:stCxn id="4" idx="2"/>
              </p:cNvCxnSpPr>
              <p:nvPr/>
            </p:nvCxnSpPr>
            <p:spPr>
              <a:xfrm>
                <a:off x="2045386" y="1905261"/>
                <a:ext cx="0" cy="63404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EEC2E175-742F-1E48-87C3-F50FE25AE55A}"/>
                  </a:ext>
                </a:extLst>
              </p:cNvPr>
              <p:cNvSpPr txBox="1"/>
              <p:nvPr/>
            </p:nvSpPr>
            <p:spPr>
              <a:xfrm>
                <a:off x="2028673" y="2146635"/>
                <a:ext cx="92692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400" dirty="0">
                    <a:solidFill>
                      <a:schemeClr val="accent6">
                        <a:lumMod val="50000"/>
                      </a:schemeClr>
                    </a:solidFill>
                  </a:rPr>
                  <a:t>start loop</a:t>
                </a:r>
                <a:endParaRPr kumimoji="1" lang="zh-CN" altLang="en-US" sz="14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82" name="组合 81">
              <a:extLst>
                <a:ext uri="{FF2B5EF4-FFF2-40B4-BE49-F238E27FC236}">
                  <a16:creationId xmlns:a16="http://schemas.microsoft.com/office/drawing/2014/main" id="{BEBE9BFA-E75A-824D-BB5B-AA3752566BF2}"/>
                </a:ext>
              </a:extLst>
            </p:cNvPr>
            <p:cNvGrpSpPr/>
            <p:nvPr/>
          </p:nvGrpSpPr>
          <p:grpSpPr>
            <a:xfrm>
              <a:off x="124506" y="2711867"/>
              <a:ext cx="4633052" cy="3172266"/>
              <a:chOff x="690505" y="2744444"/>
              <a:chExt cx="4633052" cy="2859015"/>
            </a:xfrm>
          </p:grpSpPr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FD78645E-EFEA-6246-856E-A43387D2C423}"/>
                  </a:ext>
                </a:extLst>
              </p:cNvPr>
              <p:cNvSpPr txBox="1"/>
              <p:nvPr/>
            </p:nvSpPr>
            <p:spPr>
              <a:xfrm>
                <a:off x="713990" y="2745103"/>
                <a:ext cx="4178450" cy="2773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400" dirty="0"/>
                  <a:t>beamItrack[n]=TrackParticles[beamI[n</a:t>
                </a:r>
                <a:r>
                  <a:rPr lang="en-US" altLang="zh-CN" sz="1400" dirty="0"/>
                  <a:t>-1</a:t>
                </a:r>
                <a:r>
                  <a:rPr lang="zh-CN" altLang="en-US" sz="1400" dirty="0"/>
                  <a:t>],start,1];</a:t>
                </a:r>
              </a:p>
            </p:txBody>
          </p:sp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BFC19EAF-02DD-964F-AD03-4A8142A664D8}"/>
                  </a:ext>
                </a:extLst>
              </p:cNvPr>
              <p:cNvSpPr txBox="1"/>
              <p:nvPr/>
            </p:nvSpPr>
            <p:spPr>
              <a:xfrm>
                <a:off x="1919606" y="3379460"/>
                <a:ext cx="1136740" cy="2773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400" dirty="0"/>
                  <a:t>beamI[n]</a:t>
                </a:r>
              </a:p>
            </p:txBody>
          </p:sp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7A3A4396-1EC0-3040-8D90-9C2FBF5B1DAF}"/>
                  </a:ext>
                </a:extLst>
              </p:cNvPr>
              <p:cNvSpPr txBox="1"/>
              <p:nvPr/>
            </p:nvSpPr>
            <p:spPr>
              <a:xfrm>
                <a:off x="1354517" y="4033345"/>
                <a:ext cx="2627867" cy="471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400" dirty="0"/>
                  <a:t>beamI[n][2,1]+</a:t>
                </a:r>
                <a:r>
                  <a:rPr lang="zh-CN" altLang="en-US" sz="1400" dirty="0">
                    <a:solidFill>
                      <a:schemeClr val="accent1"/>
                    </a:solidFill>
                  </a:rPr>
                  <a:t>deltGx[n]</a:t>
                </a:r>
                <a:r>
                  <a:rPr lang="en-US" altLang="zh-CN" sz="1400" dirty="0"/>
                  <a:t>;</a:t>
                </a:r>
                <a:r>
                  <a:rPr lang="zh-CN" altLang="en-US" sz="1400" dirty="0"/>
                  <a:t> </a:t>
                </a:r>
                <a:endParaRPr lang="en-US" altLang="zh-CN" sz="1400" dirty="0"/>
              </a:p>
              <a:p>
                <a:r>
                  <a:rPr lang="zh-CN" altLang="en-US" sz="1400" dirty="0"/>
                  <a:t>beamI[n][2,2]+</a:t>
                </a:r>
                <a:r>
                  <a:rPr lang="zh-CN" altLang="en-US" sz="1400" dirty="0">
                    <a:solidFill>
                      <a:schemeClr val="accent1"/>
                    </a:solidFill>
                  </a:rPr>
                  <a:t>deltGpx[n]</a:t>
                </a:r>
              </a:p>
            </p:txBody>
          </p:sp>
          <p:cxnSp>
            <p:nvCxnSpPr>
              <p:cNvPr id="34" name="直线箭头连接符 33">
                <a:extLst>
                  <a:ext uri="{FF2B5EF4-FFF2-40B4-BE49-F238E27FC236}">
                    <a16:creationId xmlns:a16="http://schemas.microsoft.com/office/drawing/2014/main" id="{C39587D2-BBB3-D74F-AE10-144D3FE4D96A}"/>
                  </a:ext>
                </a:extLst>
              </p:cNvPr>
              <p:cNvCxnSpPr/>
              <p:nvPr/>
            </p:nvCxnSpPr>
            <p:spPr>
              <a:xfrm flipH="1">
                <a:off x="2464489" y="3080276"/>
                <a:ext cx="1" cy="21288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线箭头连接符 34">
                <a:extLst>
                  <a:ext uri="{FF2B5EF4-FFF2-40B4-BE49-F238E27FC236}">
                    <a16:creationId xmlns:a16="http://schemas.microsoft.com/office/drawing/2014/main" id="{4463249D-E380-DC4C-A62F-C6AE72097D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64488" y="3699504"/>
                <a:ext cx="1" cy="33384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48F22160-3C5D-5D4A-A9FB-C80E47D88D03}"/>
                  </a:ext>
                </a:extLst>
              </p:cNvPr>
              <p:cNvSpPr txBox="1"/>
              <p:nvPr/>
            </p:nvSpPr>
            <p:spPr>
              <a:xfrm>
                <a:off x="2487975" y="3682546"/>
                <a:ext cx="234235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400" dirty="0">
                    <a:solidFill>
                      <a:schemeClr val="accent6">
                        <a:lumMod val="50000"/>
                      </a:schemeClr>
                    </a:solidFill>
                  </a:rPr>
                  <a:t>add feedback </a:t>
                </a:r>
                <a:endParaRPr kumimoji="1" lang="zh-CN" altLang="en-US" sz="14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5826CABB-2C61-A14A-B590-8B39E39AD0D6}"/>
                  </a:ext>
                </a:extLst>
              </p:cNvPr>
              <p:cNvSpPr txBox="1"/>
              <p:nvPr/>
            </p:nvSpPr>
            <p:spPr>
              <a:xfrm>
                <a:off x="2464488" y="3035135"/>
                <a:ext cx="199302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400" dirty="0">
                    <a:solidFill>
                      <a:schemeClr val="accent6">
                        <a:lumMod val="50000"/>
                      </a:schemeClr>
                    </a:solidFill>
                  </a:rPr>
                  <a:t>remove lost particles</a:t>
                </a:r>
                <a:endParaRPr lang="zh-CN" altLang="en-US" sz="14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7A39051D-186F-8244-A4BB-6EA5330D2B0A}"/>
                  </a:ext>
                </a:extLst>
              </p:cNvPr>
              <p:cNvSpPr txBox="1"/>
              <p:nvPr/>
            </p:nvSpPr>
            <p:spPr>
              <a:xfrm>
                <a:off x="1939569" y="5230541"/>
                <a:ext cx="1254876" cy="2773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400" dirty="0"/>
                  <a:t>Gxi[n]</a:t>
                </a:r>
                <a:r>
                  <a:rPr lang="en-US" altLang="zh-CN" sz="1400" dirty="0"/>
                  <a:t>; </a:t>
                </a:r>
                <a:r>
                  <a:rPr lang="en-US" altLang="zh-CN" sz="1400" dirty="0" err="1"/>
                  <a:t>Gpxi</a:t>
                </a:r>
                <a:r>
                  <a:rPr lang="en-US" altLang="zh-CN" sz="1400" dirty="0"/>
                  <a:t>[n] </a:t>
                </a:r>
                <a:r>
                  <a:rPr lang="zh-CN" altLang="en-US" sz="1400" dirty="0"/>
                  <a:t> </a:t>
                </a:r>
              </a:p>
            </p:txBody>
          </p:sp>
          <p:sp>
            <p:nvSpPr>
              <p:cNvPr id="46" name="矩形 45">
                <a:extLst>
                  <a:ext uri="{FF2B5EF4-FFF2-40B4-BE49-F238E27FC236}">
                    <a16:creationId xmlns:a16="http://schemas.microsoft.com/office/drawing/2014/main" id="{9B09C2B9-0105-0348-80AA-5760060BC086}"/>
                  </a:ext>
                </a:extLst>
              </p:cNvPr>
              <p:cNvSpPr/>
              <p:nvPr/>
            </p:nvSpPr>
            <p:spPr>
              <a:xfrm>
                <a:off x="690505" y="2744444"/>
                <a:ext cx="4633052" cy="2859015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cxnSp>
            <p:nvCxnSpPr>
              <p:cNvPr id="52" name="直线箭头连接符 51">
                <a:extLst>
                  <a:ext uri="{FF2B5EF4-FFF2-40B4-BE49-F238E27FC236}">
                    <a16:creationId xmlns:a16="http://schemas.microsoft.com/office/drawing/2014/main" id="{5C768A32-611F-3648-BD7F-8EE6B9BD24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90536" y="4881294"/>
                <a:ext cx="2152048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线箭头连接符 52">
                <a:extLst>
                  <a:ext uri="{FF2B5EF4-FFF2-40B4-BE49-F238E27FC236}">
                    <a16:creationId xmlns:a16="http://schemas.microsoft.com/office/drawing/2014/main" id="{8C908E7E-2B75-0346-BA90-504A04BC6F8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07998" y="2923141"/>
                <a:ext cx="0" cy="195815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线箭头连接符 56">
                <a:extLst>
                  <a:ext uri="{FF2B5EF4-FFF2-40B4-BE49-F238E27FC236}">
                    <a16:creationId xmlns:a16="http://schemas.microsoft.com/office/drawing/2014/main" id="{E7E8BE43-137F-2045-92DE-88330D47E52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30027" y="2946345"/>
                <a:ext cx="474106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0" name="直线箭头连接符 69">
              <a:extLst>
                <a:ext uri="{FF2B5EF4-FFF2-40B4-BE49-F238E27FC236}">
                  <a16:creationId xmlns:a16="http://schemas.microsoft.com/office/drawing/2014/main" id="{EAAF05EB-8E6D-7145-B65A-1E10798AAD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1512" y="1720414"/>
              <a:ext cx="957910" cy="9661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文本框 71">
              <a:extLst>
                <a:ext uri="{FF2B5EF4-FFF2-40B4-BE49-F238E27FC236}">
                  <a16:creationId xmlns:a16="http://schemas.microsoft.com/office/drawing/2014/main" id="{011FF6F5-F2FB-C04B-BE02-85353C5CA64F}"/>
                </a:ext>
              </a:extLst>
            </p:cNvPr>
            <p:cNvSpPr txBox="1"/>
            <p:nvPr/>
          </p:nvSpPr>
          <p:spPr>
            <a:xfrm>
              <a:off x="1391228" y="4922102"/>
              <a:ext cx="113069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400" dirty="0"/>
                <a:t>beamI[n]</a:t>
              </a:r>
            </a:p>
          </p:txBody>
        </p:sp>
        <p:cxnSp>
          <p:nvCxnSpPr>
            <p:cNvPr id="77" name="直线箭头连接符 76">
              <a:extLst>
                <a:ext uri="{FF2B5EF4-FFF2-40B4-BE49-F238E27FC236}">
                  <a16:creationId xmlns:a16="http://schemas.microsoft.com/office/drawing/2014/main" id="{1538B941-DDA4-1E45-8B3B-7D90F0E0EE05}"/>
                </a:ext>
              </a:extLst>
            </p:cNvPr>
            <p:cNvCxnSpPr>
              <a:cxnSpLocks/>
            </p:cNvCxnSpPr>
            <p:nvPr/>
          </p:nvCxnSpPr>
          <p:spPr>
            <a:xfrm>
              <a:off x="1890682" y="4667401"/>
              <a:ext cx="0" cy="28441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线箭头连接符 79">
              <a:extLst>
                <a:ext uri="{FF2B5EF4-FFF2-40B4-BE49-F238E27FC236}">
                  <a16:creationId xmlns:a16="http://schemas.microsoft.com/office/drawing/2014/main" id="{75BF0D98-AF29-D240-AC61-EA4CA561575A}"/>
                </a:ext>
              </a:extLst>
            </p:cNvPr>
            <p:cNvCxnSpPr>
              <a:cxnSpLocks/>
            </p:cNvCxnSpPr>
            <p:nvPr/>
          </p:nvCxnSpPr>
          <p:spPr>
            <a:xfrm>
              <a:off x="1871632" y="5185561"/>
              <a:ext cx="0" cy="28441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B75E5256-9EDE-8147-A8C7-2980860AFC97}"/>
              </a:ext>
            </a:extLst>
          </p:cNvPr>
          <p:cNvGrpSpPr/>
          <p:nvPr/>
        </p:nvGrpSpPr>
        <p:grpSpPr>
          <a:xfrm>
            <a:off x="7229309" y="101275"/>
            <a:ext cx="5194553" cy="5781137"/>
            <a:chOff x="7229309" y="101275"/>
            <a:chExt cx="5194553" cy="5781137"/>
          </a:xfrm>
        </p:grpSpPr>
        <p:cxnSp>
          <p:nvCxnSpPr>
            <p:cNvPr id="75" name="直线箭头连接符 74">
              <a:extLst>
                <a:ext uri="{FF2B5EF4-FFF2-40B4-BE49-F238E27FC236}">
                  <a16:creationId xmlns:a16="http://schemas.microsoft.com/office/drawing/2014/main" id="{052FDE4B-D9E6-6946-9747-F01E01D95D3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29309" y="1685808"/>
              <a:ext cx="725888" cy="19273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3" name="组合 82">
              <a:extLst>
                <a:ext uri="{FF2B5EF4-FFF2-40B4-BE49-F238E27FC236}">
                  <a16:creationId xmlns:a16="http://schemas.microsoft.com/office/drawing/2014/main" id="{7EC68728-CC13-F84D-A74A-163598CABD94}"/>
                </a:ext>
              </a:extLst>
            </p:cNvPr>
            <p:cNvGrpSpPr/>
            <p:nvPr/>
          </p:nvGrpSpPr>
          <p:grpSpPr>
            <a:xfrm>
              <a:off x="7482302" y="2748867"/>
              <a:ext cx="4639859" cy="3133545"/>
              <a:chOff x="713990" y="2744444"/>
              <a:chExt cx="4639859" cy="3133545"/>
            </a:xfrm>
          </p:grpSpPr>
          <p:sp>
            <p:nvSpPr>
              <p:cNvPr id="84" name="文本框 83">
                <a:extLst>
                  <a:ext uri="{FF2B5EF4-FFF2-40B4-BE49-F238E27FC236}">
                    <a16:creationId xmlns:a16="http://schemas.microsoft.com/office/drawing/2014/main" id="{46F9303C-BDCB-6E41-8CBD-7756EA499A52}"/>
                  </a:ext>
                </a:extLst>
              </p:cNvPr>
              <p:cNvSpPr txBox="1"/>
              <p:nvPr/>
            </p:nvSpPr>
            <p:spPr>
              <a:xfrm>
                <a:off x="713990" y="2745103"/>
                <a:ext cx="4127365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400" dirty="0"/>
                  <a:t>beam</a:t>
                </a:r>
                <a:r>
                  <a:rPr lang="en-US" altLang="zh-CN" sz="1400" dirty="0"/>
                  <a:t>R</a:t>
                </a:r>
                <a:r>
                  <a:rPr lang="zh-CN" altLang="en-US" sz="1400" dirty="0"/>
                  <a:t>track[n]=TrackParticles[beam</a:t>
                </a:r>
                <a:r>
                  <a:rPr lang="en-US" altLang="zh-CN" sz="1400" dirty="0"/>
                  <a:t>R</a:t>
                </a:r>
                <a:r>
                  <a:rPr lang="zh-CN" altLang="en-US" sz="1400" dirty="0"/>
                  <a:t>[n</a:t>
                </a:r>
                <a:r>
                  <a:rPr lang="en-US" altLang="zh-CN" sz="1400" dirty="0"/>
                  <a:t>-1</a:t>
                </a:r>
                <a:r>
                  <a:rPr lang="zh-CN" altLang="en-US" sz="1400" dirty="0"/>
                  <a:t>],start,1];</a:t>
                </a:r>
              </a:p>
            </p:txBody>
          </p:sp>
          <p:sp>
            <p:nvSpPr>
              <p:cNvPr id="85" name="文本框 84">
                <a:extLst>
                  <a:ext uri="{FF2B5EF4-FFF2-40B4-BE49-F238E27FC236}">
                    <a16:creationId xmlns:a16="http://schemas.microsoft.com/office/drawing/2014/main" id="{E1FCF925-E0F7-E445-955A-A3B0FB69A9AB}"/>
                  </a:ext>
                </a:extLst>
              </p:cNvPr>
              <p:cNvSpPr txBox="1"/>
              <p:nvPr/>
            </p:nvSpPr>
            <p:spPr>
              <a:xfrm>
                <a:off x="1919606" y="3379460"/>
                <a:ext cx="113674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400" dirty="0"/>
                  <a:t>beam</a:t>
                </a:r>
                <a:r>
                  <a:rPr lang="en-US" altLang="zh-CN" sz="1400" dirty="0"/>
                  <a:t>R</a:t>
                </a:r>
                <a:r>
                  <a:rPr lang="zh-CN" altLang="en-US" sz="1400" dirty="0"/>
                  <a:t>[n]</a:t>
                </a:r>
              </a:p>
            </p:txBody>
          </p:sp>
          <p:sp>
            <p:nvSpPr>
              <p:cNvPr id="86" name="文本框 85">
                <a:extLst>
                  <a:ext uri="{FF2B5EF4-FFF2-40B4-BE49-F238E27FC236}">
                    <a16:creationId xmlns:a16="http://schemas.microsoft.com/office/drawing/2014/main" id="{BEAAFD47-4E7B-5C4A-B115-89E7CE60A611}"/>
                  </a:ext>
                </a:extLst>
              </p:cNvPr>
              <p:cNvSpPr txBox="1"/>
              <p:nvPr/>
            </p:nvSpPr>
            <p:spPr>
              <a:xfrm>
                <a:off x="1444697" y="4004778"/>
                <a:ext cx="263045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400" dirty="0"/>
                  <a:t>beam</a:t>
                </a:r>
                <a:r>
                  <a:rPr lang="en-US" altLang="zh-CN" sz="1400" dirty="0"/>
                  <a:t>R</a:t>
                </a:r>
                <a:r>
                  <a:rPr lang="zh-CN" altLang="en-US" sz="1400" dirty="0"/>
                  <a:t>[n][2,1]+</a:t>
                </a:r>
                <a:r>
                  <a:rPr lang="zh-CN" altLang="en-US" sz="1400" dirty="0">
                    <a:solidFill>
                      <a:schemeClr val="accent1"/>
                    </a:solidFill>
                  </a:rPr>
                  <a:t>deltGx[n]</a:t>
                </a:r>
                <a:r>
                  <a:rPr lang="en-US" altLang="zh-CN" sz="1400" dirty="0"/>
                  <a:t>;</a:t>
                </a:r>
                <a:r>
                  <a:rPr lang="zh-CN" altLang="en-US" sz="1400" dirty="0"/>
                  <a:t> beam</a:t>
                </a:r>
                <a:r>
                  <a:rPr lang="en-US" altLang="zh-CN" sz="1400" dirty="0"/>
                  <a:t>R</a:t>
                </a:r>
                <a:r>
                  <a:rPr lang="zh-CN" altLang="en-US" sz="1400" dirty="0"/>
                  <a:t>[n][2,2]+</a:t>
                </a:r>
                <a:r>
                  <a:rPr lang="zh-CN" altLang="en-US" sz="1400" dirty="0">
                    <a:solidFill>
                      <a:schemeClr val="accent1"/>
                    </a:solidFill>
                  </a:rPr>
                  <a:t>deltGpx[n]</a:t>
                </a:r>
              </a:p>
            </p:txBody>
          </p:sp>
          <p:cxnSp>
            <p:nvCxnSpPr>
              <p:cNvPr id="87" name="直线箭头连接符 86">
                <a:extLst>
                  <a:ext uri="{FF2B5EF4-FFF2-40B4-BE49-F238E27FC236}">
                    <a16:creationId xmlns:a16="http://schemas.microsoft.com/office/drawing/2014/main" id="{AE3EBC02-B747-864A-AB49-0D5440376558}"/>
                  </a:ext>
                </a:extLst>
              </p:cNvPr>
              <p:cNvCxnSpPr/>
              <p:nvPr/>
            </p:nvCxnSpPr>
            <p:spPr>
              <a:xfrm flipH="1">
                <a:off x="2464489" y="3080276"/>
                <a:ext cx="1" cy="21288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直线箭头连接符 87">
                <a:extLst>
                  <a:ext uri="{FF2B5EF4-FFF2-40B4-BE49-F238E27FC236}">
                    <a16:creationId xmlns:a16="http://schemas.microsoft.com/office/drawing/2014/main" id="{397DCE54-2E97-394C-9994-74280416E3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64488" y="3699504"/>
                <a:ext cx="1" cy="33384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文本框 88">
                <a:extLst>
                  <a:ext uri="{FF2B5EF4-FFF2-40B4-BE49-F238E27FC236}">
                    <a16:creationId xmlns:a16="http://schemas.microsoft.com/office/drawing/2014/main" id="{7742029C-8966-834A-8FB5-C7C8CAF530D2}"/>
                  </a:ext>
                </a:extLst>
              </p:cNvPr>
              <p:cNvSpPr txBox="1"/>
              <p:nvPr/>
            </p:nvSpPr>
            <p:spPr>
              <a:xfrm>
                <a:off x="2599184" y="3693390"/>
                <a:ext cx="130270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400" dirty="0">
                    <a:solidFill>
                      <a:schemeClr val="accent6">
                        <a:lumMod val="50000"/>
                      </a:schemeClr>
                    </a:solidFill>
                  </a:rPr>
                  <a:t>add feedback</a:t>
                </a:r>
                <a:endParaRPr kumimoji="1" lang="zh-CN" altLang="en-US" sz="14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sp>
            <p:nvSpPr>
              <p:cNvPr id="90" name="文本框 89">
                <a:extLst>
                  <a:ext uri="{FF2B5EF4-FFF2-40B4-BE49-F238E27FC236}">
                    <a16:creationId xmlns:a16="http://schemas.microsoft.com/office/drawing/2014/main" id="{BD10AFDF-75FD-FB42-BB00-19E21CAE357F}"/>
                  </a:ext>
                </a:extLst>
              </p:cNvPr>
              <p:cNvSpPr txBox="1"/>
              <p:nvPr/>
            </p:nvSpPr>
            <p:spPr>
              <a:xfrm>
                <a:off x="2514066" y="3033412"/>
                <a:ext cx="2123161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400" dirty="0">
                    <a:solidFill>
                      <a:schemeClr val="accent6">
                        <a:lumMod val="50000"/>
                      </a:schemeClr>
                    </a:solidFill>
                  </a:rPr>
                  <a:t>Remove lost particles </a:t>
                </a:r>
                <a:endParaRPr lang="zh-CN" altLang="en-US" sz="14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cxnSp>
            <p:nvCxnSpPr>
              <p:cNvPr id="91" name="直线箭头连接符 90">
                <a:extLst>
                  <a:ext uri="{FF2B5EF4-FFF2-40B4-BE49-F238E27FC236}">
                    <a16:creationId xmlns:a16="http://schemas.microsoft.com/office/drawing/2014/main" id="{1F9CCDF2-24F5-C541-89A3-85CD6E7D8F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60282" y="4531609"/>
                <a:ext cx="1" cy="33384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文本框 92">
                <a:extLst>
                  <a:ext uri="{FF2B5EF4-FFF2-40B4-BE49-F238E27FC236}">
                    <a16:creationId xmlns:a16="http://schemas.microsoft.com/office/drawing/2014/main" id="{92547131-AA24-3F41-8F54-608DC3ECE07B}"/>
                  </a:ext>
                </a:extLst>
              </p:cNvPr>
              <p:cNvSpPr txBox="1"/>
              <p:nvPr/>
            </p:nvSpPr>
            <p:spPr>
              <a:xfrm>
                <a:off x="1894655" y="5440992"/>
                <a:ext cx="132283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400" dirty="0"/>
                  <a:t>Gx</a:t>
                </a:r>
                <a:r>
                  <a:rPr lang="en-US" altLang="zh-CN" sz="1400" dirty="0"/>
                  <a:t>r</a:t>
                </a:r>
                <a:r>
                  <a:rPr lang="zh-CN" altLang="en-US" sz="1400" dirty="0"/>
                  <a:t>[n]</a:t>
                </a:r>
                <a:r>
                  <a:rPr lang="en-US" altLang="zh-CN" sz="1400" dirty="0"/>
                  <a:t>; </a:t>
                </a:r>
                <a:r>
                  <a:rPr lang="en-US" altLang="zh-CN" sz="1400" dirty="0" err="1"/>
                  <a:t>Gpxr</a:t>
                </a:r>
                <a:r>
                  <a:rPr lang="en-US" altLang="zh-CN" sz="1400" dirty="0"/>
                  <a:t>[n] </a:t>
                </a:r>
                <a:r>
                  <a:rPr lang="zh-CN" altLang="en-US" sz="1400" dirty="0"/>
                  <a:t> </a:t>
                </a:r>
              </a:p>
            </p:txBody>
          </p:sp>
          <p:sp>
            <p:nvSpPr>
              <p:cNvPr id="94" name="矩形 93">
                <a:extLst>
                  <a:ext uri="{FF2B5EF4-FFF2-40B4-BE49-F238E27FC236}">
                    <a16:creationId xmlns:a16="http://schemas.microsoft.com/office/drawing/2014/main" id="{EEAFE47D-C117-2C4B-A276-58BFF68EEEED}"/>
                  </a:ext>
                </a:extLst>
              </p:cNvPr>
              <p:cNvSpPr/>
              <p:nvPr/>
            </p:nvSpPr>
            <p:spPr>
              <a:xfrm>
                <a:off x="744283" y="2744444"/>
                <a:ext cx="4609566" cy="3133545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cxnSp>
            <p:nvCxnSpPr>
              <p:cNvPr id="95" name="直线箭头连接符 94">
                <a:extLst>
                  <a:ext uri="{FF2B5EF4-FFF2-40B4-BE49-F238E27FC236}">
                    <a16:creationId xmlns:a16="http://schemas.microsoft.com/office/drawing/2014/main" id="{B5878639-A89A-124F-9FFF-3DFE4BD733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17485" y="4981339"/>
                <a:ext cx="1974685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直线箭头连接符 95">
                <a:extLst>
                  <a:ext uri="{FF2B5EF4-FFF2-40B4-BE49-F238E27FC236}">
                    <a16:creationId xmlns:a16="http://schemas.microsoft.com/office/drawing/2014/main" id="{96AAB76D-9888-4E48-A212-F60CE4A3C74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29083" y="2920913"/>
                <a:ext cx="0" cy="206042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直线箭头连接符 96">
                <a:extLst>
                  <a:ext uri="{FF2B5EF4-FFF2-40B4-BE49-F238E27FC236}">
                    <a16:creationId xmlns:a16="http://schemas.microsoft.com/office/drawing/2014/main" id="{ABC43418-8CC8-BB42-91A9-67838C8D1A4C}"/>
                  </a:ext>
                </a:extLst>
              </p:cNvPr>
              <p:cNvCxnSpPr>
                <a:cxnSpLocks/>
                <a:endCxn id="84" idx="3"/>
              </p:cNvCxnSpPr>
              <p:nvPr/>
            </p:nvCxnSpPr>
            <p:spPr>
              <a:xfrm flipH="1" flipV="1">
                <a:off x="4841355" y="2898992"/>
                <a:ext cx="387728" cy="1276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9" name="组合 108">
              <a:extLst>
                <a:ext uri="{FF2B5EF4-FFF2-40B4-BE49-F238E27FC236}">
                  <a16:creationId xmlns:a16="http://schemas.microsoft.com/office/drawing/2014/main" id="{EE090D8C-C6A9-2B4B-AB85-E942F5F3C7C6}"/>
                </a:ext>
              </a:extLst>
            </p:cNvPr>
            <p:cNvGrpSpPr/>
            <p:nvPr/>
          </p:nvGrpSpPr>
          <p:grpSpPr>
            <a:xfrm>
              <a:off x="8014703" y="101275"/>
              <a:ext cx="4409159" cy="2528610"/>
              <a:chOff x="7454040" y="-48"/>
              <a:chExt cx="4409159" cy="2528610"/>
            </a:xfrm>
          </p:grpSpPr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2B8E5F78-FF63-F742-8281-B9320CEC86E1}"/>
                  </a:ext>
                </a:extLst>
              </p:cNvPr>
              <p:cNvSpPr txBox="1"/>
              <p:nvPr/>
            </p:nvSpPr>
            <p:spPr>
              <a:xfrm>
                <a:off x="7994744" y="629826"/>
                <a:ext cx="386845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400" dirty="0" err="1"/>
                  <a:t>Gaussion</a:t>
                </a:r>
                <a:r>
                  <a:rPr kumimoji="1" lang="en-US" altLang="zh-CN" sz="1400" dirty="0"/>
                  <a:t> distribution(9972*2) </a:t>
                </a:r>
                <a:endParaRPr kumimoji="1" lang="zh-CN" altLang="en-US" sz="1400" dirty="0"/>
              </a:p>
            </p:txBody>
          </p:sp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B7B55CBF-9018-754E-8D84-080559FB207C}"/>
                  </a:ext>
                </a:extLst>
              </p:cNvPr>
              <p:cNvSpPr txBox="1"/>
              <p:nvPr/>
            </p:nvSpPr>
            <p:spPr>
              <a:xfrm>
                <a:off x="7454040" y="1613159"/>
                <a:ext cx="35949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400" dirty="0"/>
                  <a:t>Initial gravity center of  x, px : Gxr0, Ggxr0</a:t>
                </a:r>
                <a:endParaRPr kumimoji="1" lang="zh-CN" altLang="en-US" sz="1400" dirty="0"/>
              </a:p>
            </p:txBody>
          </p:sp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CC76624E-859F-C448-9489-4A8C3396D3D5}"/>
                  </a:ext>
                </a:extLst>
              </p:cNvPr>
              <p:cNvSpPr txBox="1"/>
              <p:nvPr/>
            </p:nvSpPr>
            <p:spPr>
              <a:xfrm>
                <a:off x="7680551" y="1108589"/>
                <a:ext cx="3141944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400" dirty="0"/>
                  <a:t>beamR0={1,{xs,pxs,ys,pys,zs,dels,flgs}};</a:t>
                </a:r>
              </a:p>
            </p:txBody>
          </p:sp>
          <p:sp>
            <p:nvSpPr>
              <p:cNvPr id="61" name="文本框 60">
                <a:extLst>
                  <a:ext uri="{FF2B5EF4-FFF2-40B4-BE49-F238E27FC236}">
                    <a16:creationId xmlns:a16="http://schemas.microsoft.com/office/drawing/2014/main" id="{77E17A20-C010-E241-9169-97CA51A8E0B4}"/>
                  </a:ext>
                </a:extLst>
              </p:cNvPr>
              <p:cNvSpPr txBox="1"/>
              <p:nvPr/>
            </p:nvSpPr>
            <p:spPr>
              <a:xfrm>
                <a:off x="8371571" y="-48"/>
                <a:ext cx="212316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zh-CN" sz="1800" b="1" dirty="0"/>
                  <a:t>stored beam</a:t>
                </a:r>
              </a:p>
            </p:txBody>
          </p:sp>
          <p:cxnSp>
            <p:nvCxnSpPr>
              <p:cNvPr id="62" name="直线箭头连接符 61">
                <a:extLst>
                  <a:ext uri="{FF2B5EF4-FFF2-40B4-BE49-F238E27FC236}">
                    <a16:creationId xmlns:a16="http://schemas.microsoft.com/office/drawing/2014/main" id="{32EE8BC9-A00E-C641-9D5D-C72B6E90D17E}"/>
                  </a:ext>
                </a:extLst>
              </p:cNvPr>
              <p:cNvCxnSpPr/>
              <p:nvPr/>
            </p:nvCxnSpPr>
            <p:spPr>
              <a:xfrm flipH="1">
                <a:off x="9059457" y="387215"/>
                <a:ext cx="1" cy="21288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直线箭头连接符 62">
                <a:extLst>
                  <a:ext uri="{FF2B5EF4-FFF2-40B4-BE49-F238E27FC236}">
                    <a16:creationId xmlns:a16="http://schemas.microsoft.com/office/drawing/2014/main" id="{03FE9EF8-FDB1-FC49-8D09-FC2F1F8A7EFA}"/>
                  </a:ext>
                </a:extLst>
              </p:cNvPr>
              <p:cNvCxnSpPr/>
              <p:nvPr/>
            </p:nvCxnSpPr>
            <p:spPr>
              <a:xfrm flipH="1">
                <a:off x="9059456" y="920702"/>
                <a:ext cx="1" cy="21288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线箭头连接符 63">
                <a:extLst>
                  <a:ext uri="{FF2B5EF4-FFF2-40B4-BE49-F238E27FC236}">
                    <a16:creationId xmlns:a16="http://schemas.microsoft.com/office/drawing/2014/main" id="{2E6AC640-BEB4-1B44-8F7B-FD757776A425}"/>
                  </a:ext>
                </a:extLst>
              </p:cNvPr>
              <p:cNvCxnSpPr/>
              <p:nvPr/>
            </p:nvCxnSpPr>
            <p:spPr>
              <a:xfrm flipH="1">
                <a:off x="9059456" y="1448214"/>
                <a:ext cx="1" cy="21288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线箭头连接符 64">
                <a:extLst>
                  <a:ext uri="{FF2B5EF4-FFF2-40B4-BE49-F238E27FC236}">
                    <a16:creationId xmlns:a16="http://schemas.microsoft.com/office/drawing/2014/main" id="{3A8FA67D-E03D-8C42-BF5F-3D27AC897A5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059456" y="1951219"/>
                <a:ext cx="3" cy="57734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9" name="文本框 98">
                <a:extLst>
                  <a:ext uri="{FF2B5EF4-FFF2-40B4-BE49-F238E27FC236}">
                    <a16:creationId xmlns:a16="http://schemas.microsoft.com/office/drawing/2014/main" id="{60A22FC6-9C54-D048-8DEA-A616DB7765E0}"/>
                  </a:ext>
                </a:extLst>
              </p:cNvPr>
              <p:cNvSpPr txBox="1"/>
              <p:nvPr/>
            </p:nvSpPr>
            <p:spPr>
              <a:xfrm>
                <a:off x="9098032" y="2146635"/>
                <a:ext cx="92692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400" dirty="0">
                    <a:solidFill>
                      <a:schemeClr val="accent6">
                        <a:lumMod val="50000"/>
                      </a:schemeClr>
                    </a:solidFill>
                  </a:rPr>
                  <a:t>start loop</a:t>
                </a:r>
                <a:endParaRPr kumimoji="1" lang="zh-CN" altLang="en-US" sz="14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p:grpSp>
        <p:cxnSp>
          <p:nvCxnSpPr>
            <p:cNvPr id="98" name="直线箭头连接符 97">
              <a:extLst>
                <a:ext uri="{FF2B5EF4-FFF2-40B4-BE49-F238E27FC236}">
                  <a16:creationId xmlns:a16="http://schemas.microsoft.com/office/drawing/2014/main" id="{FD533B21-352D-CB48-9EE1-3E00680B8DF7}"/>
                </a:ext>
              </a:extLst>
            </p:cNvPr>
            <p:cNvCxnSpPr>
              <a:cxnSpLocks/>
            </p:cNvCxnSpPr>
            <p:nvPr/>
          </p:nvCxnSpPr>
          <p:spPr>
            <a:xfrm>
              <a:off x="9210318" y="5119113"/>
              <a:ext cx="1" cy="3338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文本框 99">
              <a:extLst>
                <a:ext uri="{FF2B5EF4-FFF2-40B4-BE49-F238E27FC236}">
                  <a16:creationId xmlns:a16="http://schemas.microsoft.com/office/drawing/2014/main" id="{1D906125-3CF0-C74C-A816-A88E42C140A3}"/>
                </a:ext>
              </a:extLst>
            </p:cNvPr>
            <p:cNvSpPr txBox="1"/>
            <p:nvPr/>
          </p:nvSpPr>
          <p:spPr>
            <a:xfrm>
              <a:off x="8863120" y="4823649"/>
              <a:ext cx="113069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400" dirty="0"/>
                <a:t>beam</a:t>
              </a:r>
              <a:r>
                <a:rPr lang="en-US" altLang="zh-CN" sz="1400" dirty="0"/>
                <a:t>R</a:t>
              </a:r>
              <a:r>
                <a:rPr lang="zh-CN" altLang="en-US" sz="1400" dirty="0"/>
                <a:t>[n]</a:t>
              </a:r>
            </a:p>
          </p:txBody>
        </p:sp>
      </p:grpSp>
      <p:sp>
        <p:nvSpPr>
          <p:cNvPr id="101" name="文本框 100">
            <a:extLst>
              <a:ext uri="{FF2B5EF4-FFF2-40B4-BE49-F238E27FC236}">
                <a16:creationId xmlns:a16="http://schemas.microsoft.com/office/drawing/2014/main" id="{9F95B4C1-FF69-B74B-B85D-6B808E1BA3CB}"/>
              </a:ext>
            </a:extLst>
          </p:cNvPr>
          <p:cNvSpPr txBox="1"/>
          <p:nvPr/>
        </p:nvSpPr>
        <p:spPr>
          <a:xfrm>
            <a:off x="5094826" y="3209710"/>
            <a:ext cx="22930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400" b="1" dirty="0">
                <a:solidFill>
                  <a:srgbClr val="FF0000"/>
                </a:solidFill>
              </a:rPr>
              <a:t>applied in the next turn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cxnSp>
        <p:nvCxnSpPr>
          <p:cNvPr id="107" name="直线箭头连接符 106">
            <a:extLst>
              <a:ext uri="{FF2B5EF4-FFF2-40B4-BE49-F238E27FC236}">
                <a16:creationId xmlns:a16="http://schemas.microsoft.com/office/drawing/2014/main" id="{520D4B46-733E-9048-B2C4-1AAB930DE034}"/>
              </a:ext>
            </a:extLst>
          </p:cNvPr>
          <p:cNvCxnSpPr>
            <a:cxnSpLocks/>
          </p:cNvCxnSpPr>
          <p:nvPr/>
        </p:nvCxnSpPr>
        <p:spPr>
          <a:xfrm flipH="1">
            <a:off x="5932743" y="2492203"/>
            <a:ext cx="2" cy="3427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69536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4EBF1379-940C-5E42-9A28-3BEBB91C1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4272" y="864816"/>
            <a:ext cx="3134613" cy="2711016"/>
          </a:xfrm>
          <a:prstGeom prst="rect">
            <a:avLst/>
          </a:prstGeom>
        </p:spPr>
      </p:pic>
      <p:sp>
        <p:nvSpPr>
          <p:cNvPr id="28" name="文本框 13">
            <a:extLst>
              <a:ext uri="{FF2B5EF4-FFF2-40B4-BE49-F238E27FC236}">
                <a16:creationId xmlns:a16="http://schemas.microsoft.com/office/drawing/2014/main" id="{BC02BCFA-A49B-2649-B238-A5438997AC90}"/>
              </a:ext>
            </a:extLst>
          </p:cNvPr>
          <p:cNvSpPr txBox="1"/>
          <p:nvPr/>
        </p:nvSpPr>
        <p:spPr>
          <a:xfrm>
            <a:off x="2483416" y="50253"/>
            <a:ext cx="778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/>
              <a:t>Beam-beam study related injection BG (2024-12-12)</a:t>
            </a:r>
            <a:endParaRPr kumimoji="1" lang="zh-CN" altLang="en-US" sz="2400" dirty="0">
              <a:latin typeface="Times" pitchFamily="2" charset="0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53790134-94A1-F342-88AC-BDD3BA55F8C7}"/>
              </a:ext>
            </a:extLst>
          </p:cNvPr>
          <p:cNvGrpSpPr/>
          <p:nvPr/>
        </p:nvGrpSpPr>
        <p:grpSpPr>
          <a:xfrm>
            <a:off x="1156815" y="3624818"/>
            <a:ext cx="9565508" cy="3014927"/>
            <a:chOff x="1743817" y="600125"/>
            <a:chExt cx="8170441" cy="2387368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4500A865-51EA-2142-9733-6D48DED74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43817" y="616606"/>
              <a:ext cx="8170441" cy="2370887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973E6C5-467E-BA43-855E-7CA7819D8692}"/>
                </a:ext>
              </a:extLst>
            </p:cNvPr>
            <p:cNvSpPr/>
            <p:nvPr/>
          </p:nvSpPr>
          <p:spPr>
            <a:xfrm>
              <a:off x="5150734" y="600125"/>
              <a:ext cx="555586" cy="238736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7">
                <a:extLst>
                  <a:ext uri="{FF2B5EF4-FFF2-40B4-BE49-F238E27FC236}">
                    <a16:creationId xmlns:a16="http://schemas.microsoft.com/office/drawing/2014/main" id="{99F5F634-DA50-6F46-AB73-E75B8789D427}"/>
                  </a:ext>
                </a:extLst>
              </p:cNvPr>
              <p:cNvSpPr txBox="1"/>
              <p:nvPr/>
            </p:nvSpPr>
            <p:spPr>
              <a:xfrm>
                <a:off x="609082" y="511918"/>
                <a:ext cx="10113241" cy="30149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lvl="0" indent="-285750" algn="just">
                  <a:lnSpc>
                    <a:spcPct val="150000"/>
                  </a:lnSpc>
                  <a:buClr>
                    <a:srgbClr val="FF0000"/>
                  </a:buClr>
                  <a:buFont typeface="Wingdings" pitchFamily="2" charset="2"/>
                  <a:buChar char="p"/>
                </a:pPr>
                <a:r>
                  <a:rPr lang="en-US" sz="1800" b="1" kern="100" dirty="0">
                    <a:solidFill>
                      <a:srgbClr val="FF0000"/>
                    </a:solidFill>
                    <a:effectLst/>
                    <a:latin typeface="DengXian" panose="02010600030101010101" pitchFamily="2" charset="-122"/>
                    <a:ea typeface="DengXian" panose="02010600030101010101" pitchFamily="2" charset="-122"/>
                    <a:cs typeface="Times New Roman" panose="02020603050405020304" pitchFamily="18" charset="0"/>
                  </a:rPr>
                  <a:t>Change the beam-beam strength by changing production of </a:t>
                </a:r>
                <a:r>
                  <a:rPr lang="en-US" b="1" kern="100" dirty="0">
                    <a:solidFill>
                      <a:srgbClr val="FF0000"/>
                    </a:solidFill>
                    <a:latin typeface="DengXian" panose="02010600030101010101" pitchFamily="2" charset="-122"/>
                    <a:ea typeface="DengXian" panose="02010600030101010101" pitchFamily="2" charset="-122"/>
                    <a:cs typeface="Times New Roman" panose="02020603050405020304" pitchFamily="18" charset="0"/>
                  </a:rPr>
                  <a:t>HER and LER bunch current</a:t>
                </a:r>
                <a:endParaRPr lang="en-US" sz="1800" b="1" kern="100" dirty="0">
                  <a:solidFill>
                    <a:srgbClr val="FF0000"/>
                  </a:solidFill>
                  <a:effectLst/>
                  <a:latin typeface="DengXian" panose="02010600030101010101" pitchFamily="2" charset="-122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sz="1600" dirty="0"/>
                  <a:t>     </a:t>
                </a:r>
                <a:r>
                  <a:rPr lang="en-US" altLang="zh-CN" sz="1600" dirty="0">
                    <a:latin typeface="Times" pitchFamily="2" charset="0"/>
                  </a:rPr>
                  <a:t>-&gt; </a:t>
                </a:r>
                <a:r>
                  <a:rPr lang="en-CN" altLang="zh-CN" sz="1600">
                    <a:latin typeface="Times" pitchFamily="2" charset="0"/>
                  </a:rPr>
                  <a:t>data </a:t>
                </a:r>
                <a:r>
                  <a:rPr lang="en-CN" altLang="zh-CN" sz="1600" dirty="0">
                    <a:latin typeface="Times" pitchFamily="2" charset="0"/>
                  </a:rPr>
                  <a:t>taking during beam-beam study (high bunch current study)</a:t>
                </a:r>
              </a:p>
              <a:p>
                <a:pPr>
                  <a:lnSpc>
                    <a:spcPts val="2260"/>
                  </a:lnSpc>
                </a:pPr>
                <a:r>
                  <a:rPr lang="en-US" altLang="zh-CN" sz="1600" dirty="0">
                    <a:latin typeface="Times" pitchFamily="2" charset="0"/>
                  </a:rPr>
                  <a:t>     -&gt; </a:t>
                </a:r>
                <a:r>
                  <a:rPr lang="en-CN" altLang="zh-CN" sz="1600">
                    <a:latin typeface="Times" pitchFamily="2" charset="0"/>
                  </a:rPr>
                  <a:t>393 </a:t>
                </a:r>
                <a:r>
                  <a:rPr lang="en-CN" altLang="zh-CN" sz="1600" dirty="0">
                    <a:latin typeface="Times" pitchFamily="2" charset="0"/>
                  </a:rPr>
                  <a:t>bunches</a:t>
                </a:r>
              </a:p>
              <a:p>
                <a:pPr>
                  <a:lnSpc>
                    <a:spcPts val="2260"/>
                  </a:lnSpc>
                </a:pPr>
                <a:r>
                  <a:rPr lang="en-US" altLang="zh-CN" sz="1600" dirty="0">
                    <a:latin typeface="Times" pitchFamily="2" charset="0"/>
                  </a:rPr>
                  <a:t>     -&gt;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N" altLang="zh-CN" sz="1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1600" b="0" i="0" smtClean="0">
                            <a:latin typeface="Cambria Math" panose="02040503050406030204" pitchFamily="18" charset="0"/>
                          </a:rPr>
                          <m:t>I</m:t>
                        </m:r>
                      </m:e>
                      <m:sup>
                        <m:r>
                          <a:rPr lang="en-US" altLang="zh-CN" sz="1600" b="0" i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CN" altLang="zh-CN" sz="1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1600" b="0" i="0" smtClean="0">
                            <a:latin typeface="Cambria Math" panose="02040503050406030204" pitchFamily="18" charset="0"/>
                          </a:rPr>
                          <m:t>I</m:t>
                        </m:r>
                      </m:e>
                      <m:sup>
                        <m:r>
                          <a:rPr lang="en-US" altLang="zh-CN" sz="1600" b="0" i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=0.1,  0.2,  0.3,  0.35,  0.4,  0.5,  0.6 </m:t>
                    </m:r>
                  </m:oMath>
                </a14:m>
                <a:endParaRPr lang="en-US" altLang="zh-CN" sz="1600" b="0" dirty="0">
                  <a:latin typeface="Times" pitchFamily="2" charset="0"/>
                </a:endParaRPr>
              </a:p>
              <a:p>
                <a:pPr>
                  <a:lnSpc>
                    <a:spcPts val="2260"/>
                  </a:lnSpc>
                </a:pPr>
                <a:r>
                  <a:rPr lang="en-US" kern="100" dirty="0">
                    <a:latin typeface="Times" pitchFamily="2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   -&gt; record 50 injection shots data for e</a:t>
                </a:r>
                <a:r>
                  <a:rPr lang="en-US" altLang="zh-CN" kern="100" dirty="0">
                    <a:latin typeface="Times" pitchFamily="2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ach condition</a:t>
                </a:r>
                <a:endParaRPr lang="en-US" kern="100" dirty="0">
                  <a:latin typeface="Times" pitchFamily="2" charset="0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p"/>
                </a:pPr>
                <a:r>
                  <a:rPr lang="en-US" b="1" kern="100" dirty="0">
                    <a:latin typeface="DengXian" panose="02010600030101010101" pitchFamily="2" charset="-122"/>
                    <a:ea typeface="DengXian" panose="02010600030101010101" pitchFamily="2" charset="-122"/>
                    <a:cs typeface="Times New Roman" panose="02020603050405020304" pitchFamily="18" charset="0"/>
                  </a:rPr>
                  <a:t>D</a:t>
                </a:r>
                <a:r>
                  <a:rPr lang="en-US" sz="1800" b="1" kern="100" dirty="0">
                    <a:effectLst/>
                    <a:latin typeface="DengXian" panose="02010600030101010101" pitchFamily="2" charset="-122"/>
                    <a:ea typeface="DengXian" panose="02010600030101010101" pitchFamily="2" charset="-122"/>
                    <a:cs typeface="Times New Roman" panose="02020603050405020304" pitchFamily="18" charset="0"/>
                  </a:rPr>
                  <a:t>ata recording</a:t>
                </a:r>
              </a:p>
              <a:p>
                <a:pPr algn="just">
                  <a:lnSpc>
                    <a:spcPts val="2220"/>
                  </a:lnSpc>
                  <a:buClr>
                    <a:srgbClr val="FF0000"/>
                  </a:buClr>
                </a:pPr>
                <a:r>
                  <a:rPr lang="en-US" sz="1600" kern="100" dirty="0">
                    <a:solidFill>
                      <a:srgbClr val="FF0000"/>
                    </a:solidFill>
                    <a:effectLst/>
                    <a:latin typeface="Times" pitchFamily="2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    </a:t>
                </a:r>
                <a:r>
                  <a:rPr lang="en-US" sz="1600" kern="100" dirty="0">
                    <a:solidFill>
                      <a:srgbClr val="000000"/>
                    </a:solidFill>
                    <a:latin typeface="Times" pitchFamily="2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-&gt; </a:t>
                </a:r>
                <a:r>
                  <a:rPr lang="en-US" sz="1600" kern="100" dirty="0">
                    <a:solidFill>
                      <a:srgbClr val="0070C0"/>
                    </a:solidFill>
                    <a:latin typeface="Times" pitchFamily="2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injection efficiency </a:t>
                </a:r>
                <a:r>
                  <a:rPr lang="en-US" sz="1600" kern="100" dirty="0">
                    <a:solidFill>
                      <a:srgbClr val="000000"/>
                    </a:solidFill>
                    <a:latin typeface="Times" pitchFamily="2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-&gt; </a:t>
                </a:r>
                <a:r>
                  <a:rPr lang="en-US" sz="1600" kern="100" dirty="0" err="1">
                    <a:solidFill>
                      <a:srgbClr val="000000"/>
                    </a:solidFill>
                    <a:latin typeface="Times" pitchFamily="2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TbT</a:t>
                </a:r>
                <a:r>
                  <a:rPr lang="en-US" sz="1600" kern="100" dirty="0">
                    <a:solidFill>
                      <a:srgbClr val="000000"/>
                    </a:solidFill>
                    <a:latin typeface="Times" pitchFamily="2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monitor</a:t>
                </a:r>
              </a:p>
              <a:p>
                <a:pPr algn="just">
                  <a:lnSpc>
                    <a:spcPts val="2220"/>
                  </a:lnSpc>
                  <a:buClr>
                    <a:srgbClr val="FF0000"/>
                  </a:buClr>
                </a:pPr>
                <a:r>
                  <a:rPr lang="en-US" sz="1600" kern="100" dirty="0">
                    <a:solidFill>
                      <a:srgbClr val="000000"/>
                    </a:solidFill>
                    <a:latin typeface="Times" pitchFamily="2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    -&gt; </a:t>
                </a:r>
                <a:r>
                  <a:rPr lang="en-US" sz="1600" kern="100" dirty="0">
                    <a:solidFill>
                      <a:srgbClr val="0070C0"/>
                    </a:solidFill>
                    <a:latin typeface="Times" pitchFamily="2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beam loss pattern </a:t>
                </a:r>
                <a:r>
                  <a:rPr lang="en-US" sz="1600" kern="100" dirty="0">
                    <a:solidFill>
                      <a:srgbClr val="000000"/>
                    </a:solidFill>
                    <a:latin typeface="Times" pitchFamily="2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-&gt; CLAWS at D01V1; </a:t>
                </a:r>
                <a:r>
                  <a:rPr lang="en-US" sz="1600" kern="100" dirty="0" err="1">
                    <a:solidFill>
                      <a:srgbClr val="000000"/>
                    </a:solidFill>
                    <a:latin typeface="Times" pitchFamily="2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CsI</a:t>
                </a:r>
                <a:r>
                  <a:rPr lang="en-US" sz="1600" kern="100" dirty="0">
                    <a:solidFill>
                      <a:srgbClr val="000000"/>
                    </a:solidFill>
                    <a:latin typeface="Times" pitchFamily="2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scintillator + PMT&amp; EMT at D09V3, D12V1 </a:t>
                </a:r>
              </a:p>
              <a:p>
                <a:pPr algn="just">
                  <a:lnSpc>
                    <a:spcPts val="2220"/>
                  </a:lnSpc>
                  <a:buClr>
                    <a:srgbClr val="FF0000"/>
                  </a:buClr>
                </a:pPr>
                <a:r>
                  <a:rPr lang="en-US" sz="1600" kern="100" dirty="0">
                    <a:solidFill>
                      <a:srgbClr val="000000"/>
                    </a:solidFill>
                    <a:latin typeface="Times" pitchFamily="2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    -&gt; </a:t>
                </a:r>
                <a:r>
                  <a:rPr lang="en-US" sz="1600" kern="100" dirty="0">
                    <a:solidFill>
                      <a:schemeClr val="bg1">
                        <a:lumMod val="50000"/>
                      </a:schemeClr>
                    </a:solidFill>
                    <a:latin typeface="Times" pitchFamily="2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injection background duration -&gt; ECLTRG( </a:t>
                </a:r>
                <a:r>
                  <a:rPr lang="en-US" sz="1600" kern="100" dirty="0">
                    <a:solidFill>
                      <a:schemeClr val="accent1">
                        <a:lumMod val="75000"/>
                      </a:schemeClr>
                    </a:solidFill>
                    <a:latin typeface="Times" pitchFamily="2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no data recorded shot by shot due to memory issue</a:t>
                </a:r>
                <a:r>
                  <a:rPr lang="en-US" sz="1600" kern="100" dirty="0">
                    <a:solidFill>
                      <a:schemeClr val="bg1">
                        <a:lumMod val="50000"/>
                      </a:schemeClr>
                    </a:solidFill>
                    <a:latin typeface="Times" pitchFamily="2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) </a:t>
                </a:r>
                <a:endParaRPr lang="en-CN" sz="1600" kern="100" dirty="0">
                  <a:solidFill>
                    <a:schemeClr val="bg1">
                      <a:lumMod val="50000"/>
                    </a:schemeClr>
                  </a:solidFill>
                  <a:latin typeface="Times" pitchFamily="2" charset="0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7">
                <a:extLst>
                  <a:ext uri="{FF2B5EF4-FFF2-40B4-BE49-F238E27FC236}">
                    <a16:creationId xmlns:a16="http://schemas.microsoft.com/office/drawing/2014/main" id="{99F5F634-DA50-6F46-AB73-E75B8789D4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082" y="511918"/>
                <a:ext cx="10113241" cy="3014928"/>
              </a:xfrm>
              <a:prstGeom prst="rect">
                <a:avLst/>
              </a:prstGeom>
              <a:blipFill>
                <a:blip r:embed="rId4"/>
                <a:stretch>
                  <a:fillRect l="-376" b="-16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22">
            <a:extLst>
              <a:ext uri="{FF2B5EF4-FFF2-40B4-BE49-F238E27FC236}">
                <a16:creationId xmlns:a16="http://schemas.microsoft.com/office/drawing/2014/main" id="{5208A17E-80DE-F745-B24C-A960112CD243}"/>
              </a:ext>
            </a:extLst>
          </p:cNvPr>
          <p:cNvSpPr txBox="1"/>
          <p:nvPr/>
        </p:nvSpPr>
        <p:spPr>
          <a:xfrm>
            <a:off x="11692128" y="89413"/>
            <a:ext cx="499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19</a:t>
            </a:r>
            <a:endParaRPr lang="en-CN" sz="1400" dirty="0"/>
          </a:p>
        </p:txBody>
      </p:sp>
      <p:cxnSp>
        <p:nvCxnSpPr>
          <p:cNvPr id="3" name="直线箭头连接符 2">
            <a:extLst>
              <a:ext uri="{FF2B5EF4-FFF2-40B4-BE49-F238E27FC236}">
                <a16:creationId xmlns:a16="http://schemas.microsoft.com/office/drawing/2014/main" id="{F3DD2787-45C7-5E43-9480-21A24B6981C4}"/>
              </a:ext>
            </a:extLst>
          </p:cNvPr>
          <p:cNvCxnSpPr>
            <a:cxnSpLocks/>
          </p:cNvCxnSpPr>
          <p:nvPr/>
        </p:nvCxnSpPr>
        <p:spPr>
          <a:xfrm flipH="1">
            <a:off x="8424672" y="1755648"/>
            <a:ext cx="1011936" cy="12018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线箭头连接符 12">
            <a:extLst>
              <a:ext uri="{FF2B5EF4-FFF2-40B4-BE49-F238E27FC236}">
                <a16:creationId xmlns:a16="http://schemas.microsoft.com/office/drawing/2014/main" id="{E7C42E27-2769-1D41-AEA0-AB8047B54E10}"/>
              </a:ext>
            </a:extLst>
          </p:cNvPr>
          <p:cNvCxnSpPr>
            <a:cxnSpLocks/>
          </p:cNvCxnSpPr>
          <p:nvPr/>
        </p:nvCxnSpPr>
        <p:spPr>
          <a:xfrm flipH="1">
            <a:off x="7766304" y="2767584"/>
            <a:ext cx="1670304" cy="1691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线箭头连接符 16">
            <a:extLst>
              <a:ext uri="{FF2B5EF4-FFF2-40B4-BE49-F238E27FC236}">
                <a16:creationId xmlns:a16="http://schemas.microsoft.com/office/drawing/2014/main" id="{6274241D-F9D2-DB40-9F79-501A19974D8D}"/>
              </a:ext>
            </a:extLst>
          </p:cNvPr>
          <p:cNvCxnSpPr>
            <a:cxnSpLocks/>
          </p:cNvCxnSpPr>
          <p:nvPr/>
        </p:nvCxnSpPr>
        <p:spPr>
          <a:xfrm flipH="1">
            <a:off x="4315709" y="1119814"/>
            <a:ext cx="5951034" cy="18165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00BAA5C5-BDE8-E148-82CF-D553C4B2BD96}"/>
              </a:ext>
            </a:extLst>
          </p:cNvPr>
          <p:cNvSpPr txBox="1"/>
          <p:nvPr/>
        </p:nvSpPr>
        <p:spPr>
          <a:xfrm>
            <a:off x="6736621" y="2220324"/>
            <a:ext cx="2297651" cy="614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kumimoji="1" lang="en-US" altLang="zh-CN" sz="1500" dirty="0"/>
              <a:t>D09V3/</a:t>
            </a:r>
            <a:r>
              <a:rPr kumimoji="1" lang="en-US" altLang="zh-CN" sz="1500" dirty="0" err="1"/>
              <a:t>sigamy</a:t>
            </a:r>
            <a:r>
              <a:rPr kumimoji="1" lang="en-US" altLang="zh-CN" sz="1500" dirty="0"/>
              <a:t>=5.8</a:t>
            </a:r>
          </a:p>
          <a:p>
            <a:pPr>
              <a:lnSpc>
                <a:spcPts val="2100"/>
              </a:lnSpc>
            </a:pPr>
            <a:r>
              <a:rPr kumimoji="1" lang="en-US" altLang="zh-CN" sz="1500" dirty="0"/>
              <a:t>D12V1/</a:t>
            </a:r>
            <a:r>
              <a:rPr kumimoji="1" lang="en-US" altLang="zh-CN" sz="1500" dirty="0" err="1"/>
              <a:t>sigamy</a:t>
            </a:r>
            <a:r>
              <a:rPr kumimoji="1" lang="en-US" altLang="zh-CN" sz="1500" dirty="0"/>
              <a:t>=8.6</a:t>
            </a:r>
            <a:endParaRPr kumimoji="1" lang="zh-CN" altLang="en-US" sz="1500" dirty="0"/>
          </a:p>
        </p:txBody>
      </p:sp>
    </p:spTree>
    <p:extLst>
      <p:ext uri="{BB962C8B-B14F-4D97-AF65-F5344CB8AC3E}">
        <p14:creationId xmlns:p14="http://schemas.microsoft.com/office/powerpoint/2010/main" val="5610060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 descr="图片包含 图表&#10;&#10;描述已自动生成">
            <a:extLst>
              <a:ext uri="{FF2B5EF4-FFF2-40B4-BE49-F238E27FC236}">
                <a16:creationId xmlns:a16="http://schemas.microsoft.com/office/drawing/2014/main" id="{A169B25F-9F3E-FE46-BD4A-CA095C415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318" y="313104"/>
            <a:ext cx="4723546" cy="6529608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04DC3BCE-1FD1-E342-BC06-EEB3FB84A131}"/>
              </a:ext>
            </a:extLst>
          </p:cNvPr>
          <p:cNvGrpSpPr/>
          <p:nvPr/>
        </p:nvGrpSpPr>
        <p:grpSpPr>
          <a:xfrm>
            <a:off x="5512756" y="581449"/>
            <a:ext cx="5412783" cy="6261263"/>
            <a:chOff x="357352" y="127436"/>
            <a:chExt cx="5599659" cy="6609695"/>
          </a:xfrm>
        </p:grpSpPr>
        <p:pic>
          <p:nvPicPr>
            <p:cNvPr id="53" name="Picture 2">
              <a:extLst>
                <a:ext uri="{FF2B5EF4-FFF2-40B4-BE49-F238E27FC236}">
                  <a16:creationId xmlns:a16="http://schemas.microsoft.com/office/drawing/2014/main" id="{43C786E6-6B17-714B-B34A-46510672CD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83" t="3621"/>
            <a:stretch/>
          </p:blipFill>
          <p:spPr bwMode="auto">
            <a:xfrm>
              <a:off x="357352" y="127436"/>
              <a:ext cx="5599659" cy="6609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AF70693B-7822-BA41-AE88-62D5CA883ED1}"/>
                </a:ext>
              </a:extLst>
            </p:cNvPr>
            <p:cNvSpPr/>
            <p:nvPr/>
          </p:nvSpPr>
          <p:spPr>
            <a:xfrm>
              <a:off x="2445744" y="2538935"/>
              <a:ext cx="264405" cy="4104236"/>
            </a:xfrm>
            <a:prstGeom prst="rect">
              <a:avLst/>
            </a:prstGeom>
            <a:noFill/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633C3D3-4DF6-E94B-AD75-7B509971695B}"/>
              </a:ext>
            </a:extLst>
          </p:cNvPr>
          <p:cNvGrpSpPr/>
          <p:nvPr/>
        </p:nvGrpSpPr>
        <p:grpSpPr>
          <a:xfrm>
            <a:off x="6096000" y="716333"/>
            <a:ext cx="3544562" cy="2092907"/>
            <a:chOff x="8864484" y="663881"/>
            <a:chExt cx="3544562" cy="209290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8B7267E-D1CF-7243-A004-54F0FBDFBDBC}"/>
                </a:ext>
              </a:extLst>
            </p:cNvPr>
            <p:cNvGrpSpPr/>
            <p:nvPr/>
          </p:nvGrpSpPr>
          <p:grpSpPr>
            <a:xfrm>
              <a:off x="9844828" y="663881"/>
              <a:ext cx="1623587" cy="2092907"/>
              <a:chOff x="9727357" y="732772"/>
              <a:chExt cx="1623587" cy="2092907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943FC2F3-9C4B-F640-A8B4-8BDF5D9B9105}"/>
                  </a:ext>
                </a:extLst>
              </p:cNvPr>
              <p:cNvGrpSpPr/>
              <p:nvPr/>
            </p:nvGrpSpPr>
            <p:grpSpPr>
              <a:xfrm>
                <a:off x="9916749" y="732772"/>
                <a:ext cx="868068" cy="1252756"/>
                <a:chOff x="9553495" y="820454"/>
                <a:chExt cx="868068" cy="1252756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" name="TextBox 7">
                      <a:extLst>
                        <a:ext uri="{FF2B5EF4-FFF2-40B4-BE49-F238E27FC236}">
                          <a16:creationId xmlns:a16="http://schemas.microsoft.com/office/drawing/2014/main" id="{569BB07F-5E91-1145-8D1D-39C0B9CE5BB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553495" y="820454"/>
                      <a:ext cx="834446" cy="246221"/>
                    </a:xfrm>
                    <a:prstGeom prst="rect">
                      <a:avLst/>
                    </a:prstGeom>
                    <a:ln>
                      <a:solidFill>
                        <a:schemeClr val="accent2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CN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p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CN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p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CN" sz="16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</m:t>
                            </m:r>
                          </m:oMath>
                        </m:oMathPara>
                      </a14:m>
                      <a:endParaRPr 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8" name="TextBox 7">
                      <a:extLst>
                        <a:ext uri="{FF2B5EF4-FFF2-40B4-BE49-F238E27FC236}">
                          <a16:creationId xmlns:a16="http://schemas.microsoft.com/office/drawing/2014/main" id="{569BB07F-5E91-1145-8D1D-39C0B9CE5BB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553495" y="820454"/>
                      <a:ext cx="834446" cy="246221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t="-4762" b="-38095"/>
                      </a:stretch>
                    </a:blipFill>
                    <a:ln>
                      <a:solidFill>
                        <a:schemeClr val="accent2">
                          <a:lumMod val="75000"/>
                        </a:schemeClr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CN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7" name="TextBox 36">
                      <a:extLst>
                        <a:ext uri="{FF2B5EF4-FFF2-40B4-BE49-F238E27FC236}">
                          <a16:creationId xmlns:a16="http://schemas.microsoft.com/office/drawing/2014/main" id="{C8AAD30B-BCE9-8E4D-B0BF-59E3094E819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587116" y="1385378"/>
                      <a:ext cx="834447" cy="357983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CN" sz="16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N" sz="16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𝜉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  <m:r>
                              <a:rPr lang="en-CN" sz="160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</m:t>
                            </m:r>
                          </m:oMath>
                        </m:oMathPara>
                      </a14:m>
                      <a:endParaRPr lang="en-CN" sz="1600" dirty="0"/>
                    </a:p>
                  </p:txBody>
                </p:sp>
              </mc:Choice>
              <mc:Fallback xmlns="">
                <p:sp>
                  <p:nvSpPr>
                    <p:cNvPr id="37" name="TextBox 36">
                      <a:extLst>
                        <a:ext uri="{FF2B5EF4-FFF2-40B4-BE49-F238E27FC236}">
                          <a16:creationId xmlns:a16="http://schemas.microsoft.com/office/drawing/2014/main" id="{C8AAD30B-BCE9-8E4D-B0BF-59E3094E819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587116" y="1385378"/>
                      <a:ext cx="834447" cy="357983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CN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0" name="Down Arrow 9">
                  <a:extLst>
                    <a:ext uri="{FF2B5EF4-FFF2-40B4-BE49-F238E27FC236}">
                      <a16:creationId xmlns:a16="http://schemas.microsoft.com/office/drawing/2014/main" id="{93200935-9854-A949-82F9-1AF0E71A18FC}"/>
                    </a:ext>
                  </a:extLst>
                </p:cNvPr>
                <p:cNvSpPr/>
                <p:nvPr/>
              </p:nvSpPr>
              <p:spPr>
                <a:xfrm>
                  <a:off x="9970717" y="1110196"/>
                  <a:ext cx="112734" cy="246222"/>
                </a:xfrm>
                <a:prstGeom prst="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N"/>
                </a:p>
              </p:txBody>
            </p:sp>
            <p:sp>
              <p:nvSpPr>
                <p:cNvPr id="38" name="Down Arrow 37">
                  <a:extLst>
                    <a:ext uri="{FF2B5EF4-FFF2-40B4-BE49-F238E27FC236}">
                      <a16:creationId xmlns:a16="http://schemas.microsoft.com/office/drawing/2014/main" id="{62B75169-7784-C74A-BB35-0CBAFF602C69}"/>
                    </a:ext>
                  </a:extLst>
                </p:cNvPr>
                <p:cNvSpPr/>
                <p:nvPr/>
              </p:nvSpPr>
              <p:spPr>
                <a:xfrm>
                  <a:off x="9970717" y="1811848"/>
                  <a:ext cx="112734" cy="261362"/>
                </a:xfrm>
                <a:prstGeom prst="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N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47D32FBD-A6D6-E146-B30F-E7B675D3B2DE}"/>
                      </a:ext>
                    </a:extLst>
                  </p:cNvPr>
                  <p:cNvSpPr txBox="1"/>
                  <p:nvPr/>
                </p:nvSpPr>
                <p:spPr>
                  <a:xfrm>
                    <a:off x="9727357" y="2456347"/>
                    <a:ext cx="1623587" cy="369332"/>
                  </a:xfrm>
                  <a:prstGeom prst="rect">
                    <a:avLst/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dirty="0"/>
                      <a:t>I</a:t>
                    </a:r>
                    <a:r>
                      <a:rPr lang="en-CN" sz="1600" dirty="0"/>
                      <a:t>njection BG </a:t>
                    </a:r>
                    <a14:m>
                      <m:oMath xmlns:m="http://schemas.openxmlformats.org/officeDocument/2006/math">
                        <m:r>
                          <a:rPr lang="en-CN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↑</m:t>
                        </m:r>
                      </m:oMath>
                    </a14:m>
                    <a:endParaRPr lang="en-CN" dirty="0"/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47D32FBD-A6D6-E146-B30F-E7B675D3B2D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27357" y="2456347"/>
                    <a:ext cx="1623587" cy="36933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1538" b="-16129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AA7FAC32-34BB-B343-83A1-653C79C4D82F}"/>
                    </a:ext>
                  </a:extLst>
                </p:cNvPr>
                <p:cNvSpPr txBox="1"/>
                <p:nvPr/>
              </p:nvSpPr>
              <p:spPr>
                <a:xfrm>
                  <a:off x="8864484" y="1948042"/>
                  <a:ext cx="3544562" cy="338554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r>
                    <a:rPr lang="en-CN" sz="1400" dirty="0">
                      <a:solidFill>
                        <a:schemeClr val="tx1"/>
                      </a:solidFill>
                      <a:ea typeface="Cambria Math" panose="02040503050406030204" pitchFamily="18" charset="0"/>
                    </a:rPr>
                    <a:t>Beam loss </a:t>
                  </a:r>
                  <a:r>
                    <a:rPr lang="en-CN" sz="1400">
                      <a:solidFill>
                        <a:schemeClr val="tx1"/>
                      </a:solidFill>
                      <a:ea typeface="Cambria Math" panose="02040503050406030204" pitchFamily="18" charset="0"/>
                    </a:rPr>
                    <a:t>on D0</a:t>
                  </a:r>
                  <a:r>
                    <a:rPr lang="en-US" altLang="zh-CN" sz="1400" dirty="0">
                      <a:solidFill>
                        <a:schemeClr val="tx1"/>
                      </a:solidFill>
                      <a:ea typeface="Cambria Math" panose="02040503050406030204" pitchFamily="18" charset="0"/>
                    </a:rPr>
                    <a:t>1</a:t>
                  </a:r>
                  <a:r>
                    <a:rPr lang="en-CN" sz="1400">
                      <a:solidFill>
                        <a:schemeClr val="tx1"/>
                      </a:solidFill>
                      <a:ea typeface="Cambria Math" panose="02040503050406030204" pitchFamily="18" charset="0"/>
                    </a:rPr>
                    <a:t>V1</a:t>
                  </a:r>
                  <a:r>
                    <a:rPr lang="en-US" sz="1400" dirty="0">
                      <a:solidFill>
                        <a:schemeClr val="tx1"/>
                      </a:solidFill>
                      <a:ea typeface="Cambria Math" panose="02040503050406030204" pitchFamily="18" charset="0"/>
                    </a:rPr>
                    <a:t>, D09V3</a:t>
                  </a:r>
                  <a:r>
                    <a:rPr lang="en-CN" sz="1400">
                      <a:solidFill>
                        <a:schemeClr val="tx1"/>
                      </a:solidFill>
                      <a:ea typeface="Cambria Math" panose="02040503050406030204" pitchFamily="18" charset="0"/>
                    </a:rPr>
                    <a:t> </a:t>
                  </a:r>
                  <a:r>
                    <a:rPr lang="en-CN" sz="1400" dirty="0">
                      <a:solidFill>
                        <a:schemeClr val="tx1"/>
                      </a:solidFill>
                      <a:ea typeface="Cambria Math" panose="02040503050406030204" pitchFamily="18" charset="0"/>
                    </a:rPr>
                    <a:t>and D12V1 </a:t>
                  </a:r>
                  <a14:m>
                    <m:oMath xmlns:m="http://schemas.openxmlformats.org/officeDocument/2006/math">
                      <m:r>
                        <a:rPr lang="en-CN" sz="160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↑</m:t>
                      </m:r>
                    </m:oMath>
                  </a14:m>
                  <a:endParaRPr lang="en-CN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AA7FAC32-34BB-B343-83A1-653C79C4D8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4484" y="1948042"/>
                  <a:ext cx="3544562" cy="338554"/>
                </a:xfrm>
                <a:prstGeom prst="rect">
                  <a:avLst/>
                </a:prstGeom>
                <a:blipFill>
                  <a:blip r:embed="rId10"/>
                  <a:stretch>
                    <a:fillRect l="-356" b="-1379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556CC898-5153-DD46-A53F-FC081D67F32B}"/>
              </a:ext>
            </a:extLst>
          </p:cNvPr>
          <p:cNvSpPr txBox="1"/>
          <p:nvPr/>
        </p:nvSpPr>
        <p:spPr>
          <a:xfrm>
            <a:off x="11692128" y="6504158"/>
            <a:ext cx="499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15</a:t>
            </a:r>
            <a:endParaRPr lang="en-CN" sz="1600" dirty="0"/>
          </a:p>
        </p:txBody>
      </p:sp>
      <p:sp>
        <p:nvSpPr>
          <p:cNvPr id="21" name="文本框 13">
            <a:extLst>
              <a:ext uri="{FF2B5EF4-FFF2-40B4-BE49-F238E27FC236}">
                <a16:creationId xmlns:a16="http://schemas.microsoft.com/office/drawing/2014/main" id="{AE5963B9-EC19-8745-A40C-495400D886FF}"/>
              </a:ext>
            </a:extLst>
          </p:cNvPr>
          <p:cNvSpPr txBox="1"/>
          <p:nvPr/>
        </p:nvSpPr>
        <p:spPr>
          <a:xfrm>
            <a:off x="3992880" y="68169"/>
            <a:ext cx="4723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/>
              <a:t>Beam-beam study (2024-12-12)</a:t>
            </a:r>
            <a:endParaRPr kumimoji="1" lang="zh-CN" altLang="en-US" sz="2000" dirty="0">
              <a:latin typeface="Times" pitchFamily="2" charset="0"/>
            </a:endParaRPr>
          </a:p>
        </p:txBody>
      </p:sp>
      <p:sp>
        <p:nvSpPr>
          <p:cNvPr id="17" name="TextBox 22">
            <a:extLst>
              <a:ext uri="{FF2B5EF4-FFF2-40B4-BE49-F238E27FC236}">
                <a16:creationId xmlns:a16="http://schemas.microsoft.com/office/drawing/2014/main" id="{6B91FC59-C481-AD45-BB22-51BDBD2905EF}"/>
              </a:ext>
            </a:extLst>
          </p:cNvPr>
          <p:cNvSpPr txBox="1"/>
          <p:nvPr/>
        </p:nvSpPr>
        <p:spPr>
          <a:xfrm>
            <a:off x="11692128" y="89413"/>
            <a:ext cx="499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20</a:t>
            </a:r>
            <a:endParaRPr lang="en-CN" sz="1400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DCE9ADAA-C426-5142-9E0F-3C12C6772903}"/>
              </a:ext>
            </a:extLst>
          </p:cNvPr>
          <p:cNvSpPr/>
          <p:nvPr/>
        </p:nvSpPr>
        <p:spPr>
          <a:xfrm>
            <a:off x="5657088" y="3429000"/>
            <a:ext cx="5230368" cy="509016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468877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3">
            <a:extLst>
              <a:ext uri="{FF2B5EF4-FFF2-40B4-BE49-F238E27FC236}">
                <a16:creationId xmlns:a16="http://schemas.microsoft.com/office/drawing/2014/main" id="{7CDEE967-2329-D046-B0DF-4C2CF27D6A3B}"/>
              </a:ext>
            </a:extLst>
          </p:cNvPr>
          <p:cNvSpPr txBox="1"/>
          <p:nvPr/>
        </p:nvSpPr>
        <p:spPr>
          <a:xfrm>
            <a:off x="3992880" y="68169"/>
            <a:ext cx="4723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/>
              <a:t>Beam-beam study (2024-12-12)</a:t>
            </a:r>
            <a:endParaRPr kumimoji="1" lang="zh-CN" altLang="en-US" sz="2000" dirty="0">
              <a:latin typeface="Times" pitchFamily="2" charset="0"/>
            </a:endParaRPr>
          </a:p>
        </p:txBody>
      </p:sp>
      <p:pic>
        <p:nvPicPr>
          <p:cNvPr id="8" name="图片 7" descr="图示&#10;&#10;描述已自动生成">
            <a:extLst>
              <a:ext uri="{FF2B5EF4-FFF2-40B4-BE49-F238E27FC236}">
                <a16:creationId xmlns:a16="http://schemas.microsoft.com/office/drawing/2014/main" id="{BBF0EF54-ADA0-F64A-86B4-46ED87D74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313" y="468279"/>
            <a:ext cx="4723546" cy="6167300"/>
          </a:xfrm>
          <a:prstGeom prst="rect">
            <a:avLst/>
          </a:prstGeom>
        </p:spPr>
      </p:pic>
      <p:pic>
        <p:nvPicPr>
          <p:cNvPr id="12" name="图片 11" descr="图示&#10;&#10;描述已自动生成">
            <a:extLst>
              <a:ext uri="{FF2B5EF4-FFF2-40B4-BE49-F238E27FC236}">
                <a16:creationId xmlns:a16="http://schemas.microsoft.com/office/drawing/2014/main" id="{B6E4E790-4290-6845-96D4-D53562667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04034"/>
            <a:ext cx="4880507" cy="6131545"/>
          </a:xfrm>
          <a:prstGeom prst="rect">
            <a:avLst/>
          </a:prstGeom>
        </p:spPr>
      </p:pic>
      <p:sp>
        <p:nvSpPr>
          <p:cNvPr id="5" name="TextBox 22">
            <a:extLst>
              <a:ext uri="{FF2B5EF4-FFF2-40B4-BE49-F238E27FC236}">
                <a16:creationId xmlns:a16="http://schemas.microsoft.com/office/drawing/2014/main" id="{69D4A616-28C5-2541-80CE-C3CAACD858E7}"/>
              </a:ext>
            </a:extLst>
          </p:cNvPr>
          <p:cNvSpPr txBox="1"/>
          <p:nvPr/>
        </p:nvSpPr>
        <p:spPr>
          <a:xfrm>
            <a:off x="11692128" y="89413"/>
            <a:ext cx="499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21</a:t>
            </a:r>
            <a:endParaRPr lang="en-CN" sz="1400" dirty="0"/>
          </a:p>
        </p:txBody>
      </p:sp>
    </p:spTree>
    <p:extLst>
      <p:ext uri="{BB962C8B-B14F-4D97-AF65-F5344CB8AC3E}">
        <p14:creationId xmlns:p14="http://schemas.microsoft.com/office/powerpoint/2010/main" val="1329686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7142" y="-23927"/>
            <a:ext cx="11360800" cy="671956"/>
          </a:xfrm>
        </p:spPr>
        <p:txBody>
          <a:bodyPr/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Injection BG and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BelleII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DAQ</a:t>
            </a:r>
            <a:endParaRPr lang="fr-FR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8B9573BF-6F07-2346-B6F6-9FE22AE21BF1}"/>
              </a:ext>
            </a:extLst>
          </p:cNvPr>
          <p:cNvGrpSpPr/>
          <p:nvPr/>
        </p:nvGrpSpPr>
        <p:grpSpPr>
          <a:xfrm>
            <a:off x="173671" y="593810"/>
            <a:ext cx="9717577" cy="956716"/>
            <a:chOff x="330550" y="772298"/>
            <a:chExt cx="9717577" cy="956716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0308F736-BA57-9649-8484-EE8CB9157517}"/>
                </a:ext>
              </a:extLst>
            </p:cNvPr>
            <p:cNvSpPr txBox="1"/>
            <p:nvPr/>
          </p:nvSpPr>
          <p:spPr>
            <a:xfrm>
              <a:off x="330550" y="772298"/>
              <a:ext cx="58853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itchFamily="2" charset="2"/>
                <a:buChar char="p"/>
              </a:pPr>
              <a:r>
                <a:rPr kumimoji="1" lang="en-US" altLang="zh-CN" b="1" dirty="0"/>
                <a:t>Huge background appear just after beam injection</a:t>
              </a: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E7FE27BF-C769-424F-B402-08DE1E4ADE4E}"/>
                </a:ext>
              </a:extLst>
            </p:cNvPr>
            <p:cNvSpPr txBox="1"/>
            <p:nvPr/>
          </p:nvSpPr>
          <p:spPr>
            <a:xfrm>
              <a:off x="619551" y="1110575"/>
              <a:ext cx="9428576" cy="618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120"/>
                </a:lnSpc>
              </a:pPr>
              <a:r>
                <a:rPr kumimoji="1" lang="en-US" altLang="zh-CN" sz="1500" dirty="0"/>
                <a:t>-Belle II BG level is high every turn(10us) when the injected beam pass through Belle II</a:t>
              </a:r>
            </a:p>
            <a:p>
              <a:pPr>
                <a:lnSpc>
                  <a:spcPts val="2120"/>
                </a:lnSpc>
              </a:pPr>
              <a:r>
                <a:rPr lang="en" altLang="zh-CN" sz="1500" dirty="0">
                  <a:solidFill>
                    <a:srgbClr val="FF0000"/>
                  </a:solidFill>
                  <a:effectLst/>
                </a:rPr>
                <a:t>-It was not expected that BG duration continues more than 10ms (At belle, it was ~3ms)</a:t>
              </a:r>
              <a:endParaRPr kumimoji="1" lang="en-US" altLang="zh-CN" sz="1500" dirty="0"/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37EA6E51-4AF3-7148-8C94-5BAB11F6BB3F}"/>
              </a:ext>
            </a:extLst>
          </p:cNvPr>
          <p:cNvGrpSpPr/>
          <p:nvPr/>
        </p:nvGrpSpPr>
        <p:grpSpPr>
          <a:xfrm>
            <a:off x="173671" y="1573977"/>
            <a:ext cx="11016843" cy="1277740"/>
            <a:chOff x="330549" y="2064742"/>
            <a:chExt cx="9060031" cy="1277740"/>
          </a:xfrm>
        </p:grpSpPr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9FEC1C6C-BB75-F440-9A1D-50C17811980C}"/>
                </a:ext>
              </a:extLst>
            </p:cNvPr>
            <p:cNvSpPr txBox="1"/>
            <p:nvPr/>
          </p:nvSpPr>
          <p:spPr>
            <a:xfrm>
              <a:off x="330549" y="2064742"/>
              <a:ext cx="864931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Wingdings" pitchFamily="2" charset="2"/>
                <a:buChar char="p"/>
              </a:pPr>
              <a:r>
                <a:rPr lang="en" altLang="zh-CN" sz="1800" b="1" dirty="0">
                  <a:effectLst/>
                </a:rPr>
                <a:t>To avoid DAQ crash, trigger is vetoed</a:t>
              </a:r>
              <a:r>
                <a:rPr kumimoji="1" lang="en-US" altLang="zh-CN" b="1" dirty="0"/>
                <a:t> for a while </a:t>
              </a:r>
              <a:r>
                <a:rPr lang="en" altLang="zh-CN" sz="1800" b="1" dirty="0">
                  <a:effectLst/>
                </a:rPr>
                <a:t>after injection (injection veto) </a:t>
              </a:r>
              <a:endParaRPr lang="en" altLang="zh-CN" b="1" dirty="0"/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0FBB2559-20BB-8C40-B4BB-66016B08BC62}"/>
                </a:ext>
              </a:extLst>
            </p:cNvPr>
            <p:cNvSpPr txBox="1"/>
            <p:nvPr/>
          </p:nvSpPr>
          <p:spPr>
            <a:xfrm>
              <a:off x="619550" y="2379718"/>
              <a:ext cx="8771030" cy="9627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120"/>
                </a:lnSpc>
              </a:pPr>
              <a:r>
                <a:rPr kumimoji="1" lang="en-US" altLang="zh-CN" sz="1500" dirty="0"/>
                <a:t>-by beam injection, instantaneous trigger rate ~100kHz and DAQ crashes</a:t>
              </a:r>
            </a:p>
            <a:p>
              <a:pPr>
                <a:lnSpc>
                  <a:spcPts val="2120"/>
                </a:lnSpc>
              </a:pPr>
              <a:r>
                <a:rPr kumimoji="1" lang="en-US" altLang="zh-CN" sz="1500" dirty="0"/>
                <a:t>-injection </a:t>
              </a:r>
              <a:r>
                <a:rPr kumimoji="1" lang="en-US" altLang="zh-CN" sz="1500" dirty="0">
                  <a:solidFill>
                    <a:srgbClr val="FF0000"/>
                  </a:solidFill>
                </a:rPr>
                <a:t>veto causes large DAQ deadtime of 5~15%</a:t>
              </a:r>
              <a:r>
                <a:rPr kumimoji="1" lang="zh-CN" altLang="en-US" sz="1500" dirty="0">
                  <a:solidFill>
                    <a:srgbClr val="FF0000"/>
                  </a:solidFill>
                </a:rPr>
                <a:t> </a:t>
              </a:r>
              <a:r>
                <a:rPr kumimoji="1" lang="en-US" altLang="zh-CN" sz="1500" dirty="0">
                  <a:sym typeface="Wingdings" pitchFamily="2" charset="2"/>
                </a:rPr>
                <a:t></a:t>
              </a:r>
              <a:r>
                <a:rPr kumimoji="1" lang="zh-CN" altLang="en-US" sz="1500" dirty="0">
                  <a:sym typeface="Wingdings" pitchFamily="2" charset="2"/>
                </a:rPr>
                <a:t> </a:t>
              </a:r>
              <a:r>
                <a:rPr lang="en" altLang="zh-CN" sz="1500" dirty="0">
                  <a:effectLst/>
                  <a:latin typeface="Calibri" panose="020F0502020204030204" pitchFamily="34" charset="0"/>
                </a:rPr>
                <a:t>it is important to minimize BG duration for data taking efficiency </a:t>
              </a:r>
              <a:endParaRPr lang="en" altLang="zh-CN" sz="1500" dirty="0">
                <a:effectLst/>
              </a:endParaRPr>
            </a:p>
            <a:p>
              <a:pPr>
                <a:lnSpc>
                  <a:spcPct val="150000"/>
                </a:lnSpc>
              </a:pPr>
              <a:endParaRPr kumimoji="1" lang="zh-CN" altLang="en-US" sz="16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650D4214-8065-A348-A348-B1B29A94A634}"/>
              </a:ext>
            </a:extLst>
          </p:cNvPr>
          <p:cNvGrpSpPr/>
          <p:nvPr/>
        </p:nvGrpSpPr>
        <p:grpSpPr>
          <a:xfrm>
            <a:off x="69423" y="2918994"/>
            <a:ext cx="3788729" cy="2884996"/>
            <a:chOff x="520894" y="3442393"/>
            <a:chExt cx="4043223" cy="3280118"/>
          </a:xfrm>
        </p:grpSpPr>
        <p:pic>
          <p:nvPicPr>
            <p:cNvPr id="44" name="Image 4">
              <a:extLst>
                <a:ext uri="{FF2B5EF4-FFF2-40B4-BE49-F238E27FC236}">
                  <a16:creationId xmlns:a16="http://schemas.microsoft.com/office/drawing/2014/main" id="{E56DDDD6-0D00-454E-9B70-BE7AB38220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59" b="16229"/>
            <a:stretch/>
          </p:blipFill>
          <p:spPr>
            <a:xfrm>
              <a:off x="520894" y="3442393"/>
              <a:ext cx="4043223" cy="3144865"/>
            </a:xfrm>
            <a:prstGeom prst="rect">
              <a:avLst/>
            </a:prstGeom>
          </p:spPr>
        </p:pic>
        <p:sp>
          <p:nvSpPr>
            <p:cNvPr id="45" name="ZoneTexte 9">
              <a:extLst>
                <a:ext uri="{FF2B5EF4-FFF2-40B4-BE49-F238E27FC236}">
                  <a16:creationId xmlns:a16="http://schemas.microsoft.com/office/drawing/2014/main" id="{1CD25624-9B58-AE42-8C89-537555BFF7E9}"/>
                </a:ext>
              </a:extLst>
            </p:cNvPr>
            <p:cNvSpPr txBox="1"/>
            <p:nvPr/>
          </p:nvSpPr>
          <p:spPr>
            <a:xfrm>
              <a:off x="1463658" y="6452004"/>
              <a:ext cx="2783535" cy="2705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C00000"/>
                  </a:solidFill>
                  <a:sym typeface="Wingdings" panose="05000000000000000000" pitchFamily="2" charset="2"/>
                </a:rPr>
                <a:t>SVD first layer occupancy </a:t>
              </a:r>
              <a:endParaRPr lang="en-US" sz="14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698F4663-77CA-E749-B271-D8BA2EAE29C3}"/>
              </a:ext>
            </a:extLst>
          </p:cNvPr>
          <p:cNvGrpSpPr/>
          <p:nvPr/>
        </p:nvGrpSpPr>
        <p:grpSpPr>
          <a:xfrm>
            <a:off x="3882909" y="2980624"/>
            <a:ext cx="4129266" cy="2823366"/>
            <a:chOff x="5432463" y="3582372"/>
            <a:chExt cx="4421680" cy="2968368"/>
          </a:xfrm>
        </p:grpSpPr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3FBF20C4-AF58-3D4F-8DFA-08FBDF291E4A}"/>
                </a:ext>
              </a:extLst>
            </p:cNvPr>
            <p:cNvGrpSpPr/>
            <p:nvPr/>
          </p:nvGrpSpPr>
          <p:grpSpPr>
            <a:xfrm>
              <a:off x="5432463" y="3582372"/>
              <a:ext cx="4421680" cy="2636965"/>
              <a:chOff x="879785" y="2755580"/>
              <a:chExt cx="4052763" cy="2277369"/>
            </a:xfrm>
          </p:grpSpPr>
          <p:pic>
            <p:nvPicPr>
              <p:cNvPr id="21" name="Picture 1" descr="page4image45246000">
                <a:extLst>
                  <a:ext uri="{FF2B5EF4-FFF2-40B4-BE49-F238E27FC236}">
                    <a16:creationId xmlns:a16="http://schemas.microsoft.com/office/drawing/2014/main" id="{DB5222DC-5887-9144-B28B-9B2FCFCC61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9785" y="2755580"/>
                <a:ext cx="4052763" cy="22773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5B84D1FE-B796-264C-B3ED-9CCF90072188}"/>
                  </a:ext>
                </a:extLst>
              </p:cNvPr>
              <p:cNvSpPr txBox="1"/>
              <p:nvPr/>
            </p:nvSpPr>
            <p:spPr>
              <a:xfrm>
                <a:off x="1525086" y="2887420"/>
                <a:ext cx="3063505" cy="3189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800" dirty="0">
                    <a:solidFill>
                      <a:srgbClr val="FFFF00"/>
                    </a:solidFill>
                    <a:effectLst/>
                    <a:latin typeface="Calibri" panose="020F0502020204030204" pitchFamily="34" charset="0"/>
                  </a:rPr>
                  <a:t>-ECLBG     </a:t>
                </a:r>
                <a:r>
                  <a:rPr lang="zh-CN" altLang="en-US" sz="1800" dirty="0">
                    <a:solidFill>
                      <a:srgbClr val="FFFF00"/>
                    </a:solidFill>
                    <a:effectLst/>
                    <a:latin typeface="Calibri" panose="020F0502020204030204" pitchFamily="34" charset="0"/>
                  </a:rPr>
                  <a:t>  </a:t>
                </a:r>
                <a:r>
                  <a:rPr lang="en-US" altLang="zh-CN" sz="1800" b="1" dirty="0">
                    <a:solidFill>
                      <a:srgbClr val="00B050"/>
                    </a:solidFill>
                    <a:effectLst/>
                    <a:latin typeface="Calibri" panose="020F0502020204030204" pitchFamily="34" charset="0"/>
                  </a:rPr>
                  <a:t>–Injection Veto </a:t>
                </a:r>
                <a:endParaRPr lang="en-US" altLang="zh-CN" b="1" dirty="0">
                  <a:solidFill>
                    <a:srgbClr val="00B050"/>
                  </a:solidFill>
                </a:endParaRPr>
              </a:p>
            </p:txBody>
          </p:sp>
          <p:cxnSp>
            <p:nvCxnSpPr>
              <p:cNvPr id="23" name="直线箭头连接符 22">
                <a:extLst>
                  <a:ext uri="{FF2B5EF4-FFF2-40B4-BE49-F238E27FC236}">
                    <a16:creationId xmlns:a16="http://schemas.microsoft.com/office/drawing/2014/main" id="{342A4BB9-7070-BE4C-9898-74AB90044F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22438" y="4262773"/>
                <a:ext cx="2004926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FEF0A75C-A01F-CE43-9710-86FC9CEC516F}"/>
                  </a:ext>
                </a:extLst>
              </p:cNvPr>
              <p:cNvSpPr txBox="1"/>
              <p:nvPr/>
            </p:nvSpPr>
            <p:spPr>
              <a:xfrm>
                <a:off x="2365961" y="4242453"/>
                <a:ext cx="928038" cy="2794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zh-CN" altLang="en-US" sz="1400" b="1" dirty="0">
                    <a:solidFill>
                      <a:srgbClr val="FF0000"/>
                    </a:solidFill>
                  </a:rPr>
                  <a:t>～</a:t>
                </a:r>
                <a:r>
                  <a:rPr kumimoji="1" lang="en-US" altLang="zh-CN" sz="1400" b="1" dirty="0">
                    <a:solidFill>
                      <a:srgbClr val="FF0000"/>
                    </a:solidFill>
                  </a:rPr>
                  <a:t>10ms</a:t>
                </a:r>
                <a:endParaRPr kumimoji="1" lang="zh-CN" altLang="en-US" sz="14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46" name="ZoneTexte 9">
              <a:extLst>
                <a:ext uri="{FF2B5EF4-FFF2-40B4-BE49-F238E27FC236}">
                  <a16:creationId xmlns:a16="http://schemas.microsoft.com/office/drawing/2014/main" id="{6DC3016C-9625-8745-BFCA-F6E314875A33}"/>
                </a:ext>
              </a:extLst>
            </p:cNvPr>
            <p:cNvSpPr txBox="1"/>
            <p:nvPr/>
          </p:nvSpPr>
          <p:spPr>
            <a:xfrm>
              <a:off x="6351821" y="6280234"/>
              <a:ext cx="3189360" cy="270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C00000"/>
                  </a:solidFill>
                  <a:sym typeface="Wingdings" panose="05000000000000000000" pitchFamily="2" charset="2"/>
                </a:rPr>
                <a:t>ECLTRG</a:t>
              </a:r>
              <a:r>
                <a:rPr lang="zh-CN" altLang="en-US" sz="1400" b="1" dirty="0">
                  <a:solidFill>
                    <a:srgbClr val="C00000"/>
                  </a:solidFill>
                  <a:sym typeface="Wingdings" panose="05000000000000000000" pitchFamily="2" charset="2"/>
                </a:rPr>
                <a:t> </a:t>
              </a:r>
              <a:r>
                <a:rPr lang="en-US" altLang="zh-CN" sz="1400" b="1" dirty="0" err="1">
                  <a:solidFill>
                    <a:srgbClr val="C00000"/>
                  </a:solidFill>
                  <a:sym typeface="Wingdings" panose="05000000000000000000" pitchFamily="2" charset="2"/>
                </a:rPr>
                <a:t>injectionBG</a:t>
              </a:r>
              <a:r>
                <a:rPr lang="en-US" altLang="zh-CN" sz="1400" b="1" dirty="0">
                  <a:solidFill>
                    <a:srgbClr val="C00000"/>
                  </a:solidFill>
                  <a:sym typeface="Wingdings" panose="05000000000000000000" pitchFamily="2" charset="2"/>
                </a:rPr>
                <a:t> duration</a:t>
              </a:r>
              <a:endParaRPr lang="en-US" sz="14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08EB5182-22CA-B84F-9A2E-372813BDE46C}"/>
              </a:ext>
            </a:extLst>
          </p:cNvPr>
          <p:cNvGrpSpPr/>
          <p:nvPr/>
        </p:nvGrpSpPr>
        <p:grpSpPr>
          <a:xfrm>
            <a:off x="8205867" y="2952411"/>
            <a:ext cx="3771589" cy="2613657"/>
            <a:chOff x="8191936" y="2851441"/>
            <a:chExt cx="3771589" cy="2798859"/>
          </a:xfrm>
        </p:grpSpPr>
        <p:grpSp>
          <p:nvGrpSpPr>
            <p:cNvPr id="48" name="组合 47">
              <a:extLst>
                <a:ext uri="{FF2B5EF4-FFF2-40B4-BE49-F238E27FC236}">
                  <a16:creationId xmlns:a16="http://schemas.microsoft.com/office/drawing/2014/main" id="{7828B1F2-0224-9741-A1A3-F1CE724099E0}"/>
                </a:ext>
              </a:extLst>
            </p:cNvPr>
            <p:cNvGrpSpPr/>
            <p:nvPr/>
          </p:nvGrpSpPr>
          <p:grpSpPr>
            <a:xfrm>
              <a:off x="8191936" y="2851441"/>
              <a:ext cx="3771589" cy="2798859"/>
              <a:chOff x="8355893" y="3685247"/>
              <a:chExt cx="3771589" cy="2798859"/>
            </a:xfrm>
          </p:grpSpPr>
          <p:pic>
            <p:nvPicPr>
              <p:cNvPr id="42" name="图片 41">
                <a:extLst>
                  <a:ext uri="{FF2B5EF4-FFF2-40B4-BE49-F238E27FC236}">
                    <a16:creationId xmlns:a16="http://schemas.microsoft.com/office/drawing/2014/main" id="{9828CC0F-2E77-C444-A610-C2820C7F53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55893" y="3685247"/>
                <a:ext cx="3771589" cy="1279645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1B8AEF52-FF43-354A-81D9-B551EDED08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59945" y="5009644"/>
                <a:ext cx="3767537" cy="1474462"/>
              </a:xfrm>
              <a:prstGeom prst="rect">
                <a:avLst/>
              </a:prstGeom>
            </p:spPr>
          </p:pic>
        </p:grpSp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073C0595-0FDB-0B45-A57D-C84B2DDB6A02}"/>
                </a:ext>
              </a:extLst>
            </p:cNvPr>
            <p:cNvSpPr/>
            <p:nvPr/>
          </p:nvSpPr>
          <p:spPr>
            <a:xfrm>
              <a:off x="8191936" y="3513762"/>
              <a:ext cx="222599" cy="44178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9E5A643D-BF31-9749-8408-F46EBD649845}"/>
              </a:ext>
            </a:extLst>
          </p:cNvPr>
          <p:cNvGrpSpPr/>
          <p:nvPr/>
        </p:nvGrpSpPr>
        <p:grpSpPr>
          <a:xfrm>
            <a:off x="175767" y="6118993"/>
            <a:ext cx="11840466" cy="635286"/>
            <a:chOff x="357943" y="5820192"/>
            <a:chExt cx="11840466" cy="635286"/>
          </a:xfrm>
        </p:grpSpPr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F32CA613-3AC3-3F4A-BA46-2F3A6E442FD0}"/>
                </a:ext>
              </a:extLst>
            </p:cNvPr>
            <p:cNvSpPr txBox="1"/>
            <p:nvPr/>
          </p:nvSpPr>
          <p:spPr>
            <a:xfrm>
              <a:off x="357943" y="5820192"/>
              <a:ext cx="1180168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Wingdings" pitchFamily="2" charset="2"/>
                <a:buChar char="n"/>
              </a:pPr>
              <a:r>
                <a:rPr lang="en-US" altLang="zh-CN" sz="1600" b="1" dirty="0">
                  <a:solidFill>
                    <a:srgbClr val="FF0000"/>
                  </a:solidFill>
                  <a:sym typeface="Wingdings" panose="05000000000000000000" pitchFamily="2" charset="2"/>
                </a:rPr>
                <a:t>Detailed injection-related beam loss and background simulation is essential for improving injection efficiency and BG </a:t>
              </a:r>
            </a:p>
          </p:txBody>
        </p:sp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3B8C26E6-750E-0A4E-9D0E-7A89E24D780A}"/>
                </a:ext>
              </a:extLst>
            </p:cNvPr>
            <p:cNvSpPr txBox="1"/>
            <p:nvPr/>
          </p:nvSpPr>
          <p:spPr>
            <a:xfrm>
              <a:off x="644847" y="6109806"/>
              <a:ext cx="11553562" cy="3456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100"/>
                </a:lnSpc>
              </a:pPr>
              <a:r>
                <a:rPr lang="en-US" altLang="zh-CN" sz="1500" b="1" dirty="0">
                  <a:solidFill>
                    <a:srgbClr val="7030A0"/>
                  </a:solidFill>
                  <a:sym typeface="Wingdings" panose="05000000000000000000" pitchFamily="2" charset="2"/>
                </a:rPr>
                <a:t>-study the </a:t>
              </a:r>
              <a:r>
                <a:rPr lang="en-US" altLang="zh-CN" sz="1500" b="1" u="sng" dirty="0">
                  <a:solidFill>
                    <a:srgbClr val="7030A0"/>
                  </a:solidFill>
                  <a:sym typeface="Wingdings" panose="05000000000000000000" pitchFamily="2" charset="2"/>
                </a:rPr>
                <a:t>time structure of injection losses </a:t>
              </a:r>
              <a:r>
                <a:rPr lang="en-US" altLang="zh-CN" sz="1500" b="1" dirty="0">
                  <a:solidFill>
                    <a:srgbClr val="7030A0"/>
                  </a:solidFill>
                  <a:sym typeface="Wingdings" panose="05000000000000000000" pitchFamily="2" charset="2"/>
                </a:rPr>
                <a:t>and their </a:t>
              </a:r>
              <a:r>
                <a:rPr lang="en-US" altLang="zh-CN" sz="1500" b="1" u="sng" dirty="0">
                  <a:solidFill>
                    <a:srgbClr val="7030A0"/>
                  </a:solidFill>
                  <a:sym typeface="Wingdings" panose="05000000000000000000" pitchFamily="2" charset="2"/>
                </a:rPr>
                <a:t>dependence on machine parameters</a:t>
              </a:r>
            </a:p>
          </p:txBody>
        </p:sp>
      </p:grpSp>
      <p:sp>
        <p:nvSpPr>
          <p:cNvPr id="30" name="文本框 29">
            <a:extLst>
              <a:ext uri="{FF2B5EF4-FFF2-40B4-BE49-F238E27FC236}">
                <a16:creationId xmlns:a16="http://schemas.microsoft.com/office/drawing/2014/main" id="{05428038-EA87-0C41-AF7D-889AB15FFE1B}"/>
              </a:ext>
            </a:extLst>
          </p:cNvPr>
          <p:cNvSpPr txBox="1"/>
          <p:nvPr/>
        </p:nvSpPr>
        <p:spPr>
          <a:xfrm>
            <a:off x="8669657" y="2976782"/>
            <a:ext cx="7311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u="sng" dirty="0">
                <a:solidFill>
                  <a:schemeClr val="accent6">
                    <a:lumMod val="75000"/>
                  </a:schemeClr>
                </a:solidFill>
                <a:latin typeface="Times" pitchFamily="2" charset="0"/>
              </a:rPr>
              <a:t>K. Uno</a:t>
            </a:r>
            <a:endParaRPr kumimoji="1" lang="zh-CN" altLang="en-US" sz="1400" u="sng" dirty="0">
              <a:solidFill>
                <a:schemeClr val="accent6">
                  <a:lumMod val="75000"/>
                </a:schemeClr>
              </a:solidFill>
              <a:latin typeface="Times" pitchFamily="2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4CC37FF3-F3E6-C249-B8B1-B9F1971B0723}"/>
              </a:ext>
            </a:extLst>
          </p:cNvPr>
          <p:cNvSpPr txBox="1"/>
          <p:nvPr/>
        </p:nvSpPr>
        <p:spPr>
          <a:xfrm>
            <a:off x="169228" y="2399421"/>
            <a:ext cx="107991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p"/>
            </a:pPr>
            <a:r>
              <a:rPr lang="en" altLang="zh-CN" b="1" dirty="0"/>
              <a:t>Injection-related issues are expected to become more severe as the beam intensity increases.</a:t>
            </a:r>
            <a:endParaRPr lang="zh-CN" altLang="en-US" b="1" dirty="0"/>
          </a:p>
        </p:txBody>
      </p:sp>
      <p:sp>
        <p:nvSpPr>
          <p:cNvPr id="31" name="TextBox 39">
            <a:extLst>
              <a:ext uri="{FF2B5EF4-FFF2-40B4-BE49-F238E27FC236}">
                <a16:creationId xmlns:a16="http://schemas.microsoft.com/office/drawing/2014/main" id="{4F1CAA2A-1B1C-954A-9AC0-2F27DF76FD6B}"/>
              </a:ext>
            </a:extLst>
          </p:cNvPr>
          <p:cNvSpPr txBox="1"/>
          <p:nvPr/>
        </p:nvSpPr>
        <p:spPr>
          <a:xfrm>
            <a:off x="11783197" y="6550223"/>
            <a:ext cx="499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4</a:t>
            </a:r>
            <a:endParaRPr lang="en-CN" sz="1400" b="1" dirty="0"/>
          </a:p>
        </p:txBody>
      </p:sp>
    </p:spTree>
    <p:extLst>
      <p:ext uri="{BB962C8B-B14F-4D97-AF65-F5344CB8AC3E}">
        <p14:creationId xmlns:p14="http://schemas.microsoft.com/office/powerpoint/2010/main" val="2593613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86248C-3620-B94C-9BEE-771B64969BC7}"/>
              </a:ext>
            </a:extLst>
          </p:cNvPr>
          <p:cNvSpPr txBox="1"/>
          <p:nvPr/>
        </p:nvSpPr>
        <p:spPr>
          <a:xfrm>
            <a:off x="1772944" y="87388"/>
            <a:ext cx="8859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" pitchFamily="2" charset="0"/>
              </a:rPr>
              <a:t>Injection s</a:t>
            </a:r>
            <a:r>
              <a:rPr lang="en-CN" sz="2800" b="1">
                <a:solidFill>
                  <a:schemeClr val="accent1">
                    <a:lumMod val="50000"/>
                  </a:schemeClr>
                </a:solidFill>
                <a:latin typeface="Times" pitchFamily="2" charset="0"/>
              </a:rPr>
              <a:t>imulation </a:t>
            </a:r>
            <a:r>
              <a:rPr lang="en-US" altLang="zh-CN" sz="2800" b="1" kern="0" dirty="0">
                <a:solidFill>
                  <a:schemeClr val="accent1">
                    <a:lumMod val="50000"/>
                  </a:schemeClr>
                </a:solidFill>
                <a:effectLst/>
                <a:latin typeface="Times" pitchFamily="2" charset="0"/>
                <a:ea typeface="宋体" panose="02010600030101010101" pitchFamily="2" charset="-122"/>
              </a:rPr>
              <a:t>based on realistic operation settings</a:t>
            </a:r>
            <a:endParaRPr lang="en-CN" sz="2800" b="1" dirty="0">
              <a:solidFill>
                <a:schemeClr val="accent1">
                  <a:lumMod val="50000"/>
                </a:schemeClr>
              </a:solidFill>
              <a:latin typeface="Times" pitchFamily="2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AEEB04F-E741-8E4D-A8C4-B0692D0FAF80}"/>
              </a:ext>
            </a:extLst>
          </p:cNvPr>
          <p:cNvGrpSpPr/>
          <p:nvPr/>
        </p:nvGrpSpPr>
        <p:grpSpPr>
          <a:xfrm>
            <a:off x="496642" y="585303"/>
            <a:ext cx="11536491" cy="6030940"/>
            <a:chOff x="655509" y="730352"/>
            <a:chExt cx="11536491" cy="603094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52B2FBF-BCB3-974E-AA57-4CF2EA72FE89}"/>
                </a:ext>
              </a:extLst>
            </p:cNvPr>
            <p:cNvGrpSpPr/>
            <p:nvPr/>
          </p:nvGrpSpPr>
          <p:grpSpPr>
            <a:xfrm>
              <a:off x="655509" y="730352"/>
              <a:ext cx="11536491" cy="6030940"/>
              <a:chOff x="463761" y="787963"/>
              <a:chExt cx="11536491" cy="6030940"/>
            </a:xfrm>
          </p:grpSpPr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B93C56C9-92F7-7E49-B893-0B34E50A9D7F}"/>
                  </a:ext>
                </a:extLst>
              </p:cNvPr>
              <p:cNvSpPr txBox="1"/>
              <p:nvPr/>
            </p:nvSpPr>
            <p:spPr>
              <a:xfrm>
                <a:off x="559790" y="3879583"/>
                <a:ext cx="5517260" cy="4278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l"/>
                </a:pPr>
                <a:r>
                  <a:rPr lang="en-US" altLang="zh-CN" sz="1600" b="1" kern="100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Beam-beam(weak-strong model)</a:t>
                </a:r>
                <a:endParaRPr lang="en-CN" sz="1400" dirty="0"/>
              </a:p>
            </p:txBody>
          </p:sp>
          <p:grpSp>
            <p:nvGrpSpPr>
              <p:cNvPr id="36" name="组合 35">
                <a:extLst>
                  <a:ext uri="{FF2B5EF4-FFF2-40B4-BE49-F238E27FC236}">
                    <a16:creationId xmlns:a16="http://schemas.microsoft.com/office/drawing/2014/main" id="{2F617FBC-71F4-F848-A1A2-46CF1BD09FAC}"/>
                  </a:ext>
                </a:extLst>
              </p:cNvPr>
              <p:cNvGrpSpPr/>
              <p:nvPr/>
            </p:nvGrpSpPr>
            <p:grpSpPr>
              <a:xfrm>
                <a:off x="559790" y="4479750"/>
                <a:ext cx="10137828" cy="1667158"/>
                <a:chOff x="84962" y="-274356"/>
                <a:chExt cx="10137828" cy="1667158"/>
              </a:xfrm>
            </p:grpSpPr>
            <p:pic>
              <p:nvPicPr>
                <p:cNvPr id="34" name="图片 33">
                  <a:extLst>
                    <a:ext uri="{FF2B5EF4-FFF2-40B4-BE49-F238E27FC236}">
                      <a16:creationId xmlns:a16="http://schemas.microsoft.com/office/drawing/2014/main" id="{7FCC01B5-19CE-E046-9881-5FA610EF23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94950" y="-274356"/>
                  <a:ext cx="9727840" cy="417422"/>
                </a:xfrm>
                <a:prstGeom prst="rect">
                  <a:avLst/>
                </a:prstGeom>
              </p:spPr>
            </p:pic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35" name="文本框 34">
                      <a:extLst>
                        <a:ext uri="{FF2B5EF4-FFF2-40B4-BE49-F238E27FC236}">
                          <a16:creationId xmlns:a16="http://schemas.microsoft.com/office/drawing/2014/main" id="{11524931-682F-8E44-8C85-C7459F1BD0E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4962" y="561421"/>
                      <a:ext cx="9588498" cy="831381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Wingdings" pitchFamily="2" charset="2"/>
                        <a:buChar char="l"/>
                      </a:pPr>
                      <a:r>
                        <a:rPr lang="en-US" altLang="zh-CN" sz="1600" b="1" kern="100" dirty="0">
                          <a:solidFill>
                            <a:srgbClr val="1F4E79"/>
                          </a:solidFill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Realistic IR beam pipe setting + Collimator </a:t>
                      </a:r>
                      <a:r>
                        <a:rPr lang="en-US" altLang="zh-CN" sz="1600" b="1" kern="100" dirty="0"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altLang="zh-CN" sz="1400" kern="100" dirty="0"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2024-06-26</a:t>
                      </a:r>
                      <a:r>
                        <a:rPr lang="en-US" altLang="zh-CN" sz="1600" b="1" kern="100" dirty="0">
                          <a:solidFill>
                            <a:srgbClr val="1F4E79"/>
                          </a:solidFill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) 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Wingdings" pitchFamily="2" charset="2"/>
                        <a:buChar char="l"/>
                      </a:pPr>
                      <a:r>
                        <a:rPr lang="en-US" altLang="zh-CN" sz="1600" b="1" kern="100" dirty="0">
                          <a:solidFill>
                            <a:srgbClr val="1F4E79"/>
                          </a:solidFill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Machine error: </a:t>
                      </a:r>
                      <a:r>
                        <a:rPr lang="en-US" altLang="zh-CN" sz="1600" b="1" kern="100" dirty="0" err="1"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sextupole</a:t>
                      </a:r>
                      <a:r>
                        <a:rPr lang="en-US" altLang="zh-CN" sz="1600" b="1" kern="100" dirty="0"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vertical mis-alignment</a:t>
                      </a:r>
                      <a:r>
                        <a:rPr lang="zh-CN" altLang="zh-CN" sz="1600" b="1" kern="100" dirty="0"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600" b="1" kern="100" dirty="0">
                          <a:solidFill>
                            <a:srgbClr val="1F4E79"/>
                          </a:solidFill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14:m>
                        <m:oMath xmlns:m="http://schemas.openxmlformats.org/officeDocument/2006/math">
                          <m:r>
                            <a:rPr lang="en-US" altLang="zh-CN" sz="1400" kern="100" dirty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altLang="zh-CN" sz="1400" b="0" i="0" kern="100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m:rPr>
                              <m:sty m:val="p"/>
                            </m:rPr>
                            <a:rPr lang="en-US" altLang="zh-CN" sz="1400" b="0" i="0" kern="1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μm</m:t>
                          </m:r>
                          <m:r>
                            <a:rPr lang="en-US" altLang="zh-CN" sz="1400" b="0" i="0" kern="1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zh-CN" sz="1400" b="0" i="0" kern="1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Gauss</m:t>
                          </m:r>
                          <m:r>
                            <a:rPr lang="en-US" altLang="zh-CN" sz="1400" b="0" i="0" kern="1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zh-CN" sz="1400" b="0" i="0" kern="1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random</m:t>
                          </m:r>
                          <m:r>
                            <a:rPr lang="en-US" altLang="zh-CN" sz="1400" b="1" kern="1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</m:oMath>
                      </a14:m>
                      <a:r>
                        <a:rPr lang="en-US" altLang="zh-CN" sz="1600" b="1" kern="100" dirty="0">
                          <a:solidFill>
                            <a:srgbClr val="1F4E79"/>
                          </a:solidFill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600" kern="100" dirty="0"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global coupling: </a:t>
                      </a:r>
                      <a14:m>
                        <m:oMath xmlns:m="http://schemas.openxmlformats.org/officeDocument/2006/math">
                          <m:f>
                            <m:fPr>
                              <m:type m:val="lin"/>
                              <m:ctrlPr>
                                <a:rPr lang="en-US" altLang="zh-CN" sz="1600" i="1" kern="10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CN" sz="1600" i="1" kern="10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600" i="1" kern="100">
                                      <a:latin typeface="Cambria Math" panose="02040503050406030204" pitchFamily="18" charset="0"/>
                                    </a:rPr>
                                    <m:t>ε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sz="1600" i="1" kern="100">
                                      <a:latin typeface="Cambria Math" panose="02040503050406030204" pitchFamily="18" charset="0"/>
                                    </a:rPr>
                                    <m:t>y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CN" sz="1600" i="1" kern="10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600" i="1" kern="100">
                                      <a:latin typeface="Cambria Math" panose="02040503050406030204" pitchFamily="18" charset="0"/>
                                    </a:rPr>
                                    <m:t>ε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sz="1600" i="1" kern="10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sub>
                              </m:sSub>
                              <m:r>
                                <a:rPr lang="en-US" altLang="zh-CN" sz="1600" kern="10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zh-CN" sz="1600" i="1" kern="100">
                                  <a:latin typeface="Cambria Math" panose="02040503050406030204" pitchFamily="18" charset="0"/>
                                </a:rPr>
                                <m:t>0.6%</m:t>
                              </m:r>
                            </m:den>
                          </m:f>
                        </m:oMath>
                      </a14:m>
                      <a:r>
                        <a:rPr lang="en-US" altLang="zh-CN" sz="1600" b="1" kern="100" dirty="0">
                          <a:solidFill>
                            <a:srgbClr val="1F4E79"/>
                          </a:solidFill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) </a:t>
                      </a:r>
                    </a:p>
                  </p:txBody>
                </p:sp>
              </mc:Choice>
              <mc:Fallback>
                <p:sp>
                  <p:nvSpPr>
                    <p:cNvPr id="35" name="文本框 34">
                      <a:extLst>
                        <a:ext uri="{FF2B5EF4-FFF2-40B4-BE49-F238E27FC236}">
                          <a16:creationId xmlns:a16="http://schemas.microsoft.com/office/drawing/2014/main" id="{11524931-682F-8E44-8C85-C7459F1BD0E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4962" y="561421"/>
                      <a:ext cx="9588498" cy="831381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 l="-265" b="-6865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38" name="文本框 37">
                    <a:extLst>
                      <a:ext uri="{FF2B5EF4-FFF2-40B4-BE49-F238E27FC236}">
                        <a16:creationId xmlns:a16="http://schemas.microsoft.com/office/drawing/2014/main" id="{267C1A94-30A3-EB43-A4CD-20BF1DF1D340}"/>
                      </a:ext>
                    </a:extLst>
                  </p:cNvPr>
                  <p:cNvSpPr txBox="1"/>
                  <p:nvPr/>
                </p:nvSpPr>
                <p:spPr>
                  <a:xfrm>
                    <a:off x="559790" y="6396223"/>
                    <a:ext cx="8906586" cy="42268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285750" indent="-285750">
                      <a:lnSpc>
                        <a:spcPct val="150000"/>
                      </a:lnSpc>
                      <a:buFont typeface="Wingdings" pitchFamily="2" charset="2"/>
                      <a:buChar char="l"/>
                    </a:pPr>
                    <a:r>
                      <a:rPr lang="en-US" altLang="zh-CN" sz="1600" b="1" kern="1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a:t>Bunch-by-bunch feedback</a:t>
                    </a:r>
                    <a:r>
                      <a:rPr lang="en-US" altLang="zh-CN" sz="1600" b="1" kern="100" dirty="0">
                        <a:solidFill>
                          <a:srgbClr val="1F4E79"/>
                        </a:solidFill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a:t>(</a:t>
                    </a:r>
                    <a:r>
                      <a:rPr lang="en-US" altLang="zh-CN" sz="1400" kern="100" dirty="0"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a:t>damping time=0.5ms</a:t>
                    </a:r>
                    <a:r>
                      <a:rPr lang="en-US" altLang="zh-CN" sz="1600" b="1" kern="100" dirty="0">
                        <a:solidFill>
                          <a:srgbClr val="1F4E79"/>
                        </a:solidFill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a:t>)</a:t>
                    </a:r>
                    <a:r>
                      <a:rPr lang="en-US" altLang="zh-CN" sz="1600" b="1" kern="100" dirty="0">
                        <a:solidFill>
                          <a:schemeClr val="tx1"/>
                        </a:solidFill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altLang="zh-CN" sz="1600" b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</m:oMath>
                    </a14:m>
                    <a:r>
                      <a:rPr lang="en-US" altLang="zh-CN" sz="1600" b="1" kern="100" dirty="0">
                        <a:solidFill>
                          <a:srgbClr val="1F4E79"/>
                        </a:solidFill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1600" kern="1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a:t>Gaussian stored beam</a:t>
                    </a:r>
                    <a:r>
                      <a:rPr lang="en-US" altLang="zh-CN" sz="1600" kern="1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1600" kern="100" dirty="0"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a:t>also included</a:t>
                    </a:r>
                  </a:p>
                </p:txBody>
              </p:sp>
            </mc:Choice>
            <mc:Fallback>
              <p:sp>
                <p:nvSpPr>
                  <p:cNvPr id="38" name="文本框 37">
                    <a:extLst>
                      <a:ext uri="{FF2B5EF4-FFF2-40B4-BE49-F238E27FC236}">
                        <a16:creationId xmlns:a16="http://schemas.microsoft.com/office/drawing/2014/main" id="{267C1A94-30A3-EB43-A4CD-20BF1DF1D34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9790" y="6396223"/>
                    <a:ext cx="8906586" cy="42268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285" b="-20588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4" name="文本框 7">
                    <a:extLst>
                      <a:ext uri="{FF2B5EF4-FFF2-40B4-BE49-F238E27FC236}">
                        <a16:creationId xmlns:a16="http://schemas.microsoft.com/office/drawing/2014/main" id="{EBECFA3F-3AB9-9043-8DFB-03E99BE8CB18}"/>
                      </a:ext>
                    </a:extLst>
                  </p:cNvPr>
                  <p:cNvSpPr txBox="1"/>
                  <p:nvPr/>
                </p:nvSpPr>
                <p:spPr>
                  <a:xfrm>
                    <a:off x="463761" y="787963"/>
                    <a:ext cx="11536491" cy="84337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285750" indent="-285750">
                      <a:lnSpc>
                        <a:spcPct val="150000"/>
                      </a:lnSpc>
                      <a:buFont typeface="Wingdings" pitchFamily="2" charset="2"/>
                      <a:buChar char="l"/>
                    </a:pPr>
                    <a:r>
                      <a:rPr lang="en-US" altLang="zh-CN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rPr>
                      <a:t>Lattice: </a:t>
                    </a:r>
                    <a:r>
                      <a:rPr lang="en-US" altLang="zh-CN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rPr>
                      <a:t>HER_CW60_0.9mm-can_rev.sad</a:t>
                    </a:r>
                    <a:r>
                      <a:rPr lang="en-US" altLang="zh-CN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DengXian" panose="02010600030101010101" pitchFamily="2" charset="-122"/>
                      </a:rPr>
                      <a:t>: 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  <a:ea typeface="DengXian" panose="02010600030101010101" pitchFamily="2" charset="-122"/>
                              </a:rPr>
                            </m:ctrlPr>
                          </m:sSubSup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  <a:ea typeface="DengXian" panose="02010600030101010101" pitchFamily="2" charset="-122"/>
                              </a:rPr>
                              <m:t>𝛽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  <a:ea typeface="DengXian" panose="02010600030101010101" pitchFamily="2" charset="-122"/>
                              </a:rPr>
                              <m:t>𝑥</m:t>
                            </m:r>
                          </m:sub>
                          <m:sup>
                            <m:r>
                              <a:rPr lang="en-US" altLang="zh-CN" sz="1600" i="1">
                                <a:latin typeface="Cambria Math" panose="02040503050406030204" pitchFamily="18" charset="0"/>
                                <a:ea typeface="DengXian" panose="02010600030101010101" pitchFamily="2" charset="-122"/>
                              </a:rPr>
                              <m:t>∗</m:t>
                            </m:r>
                          </m:sup>
                        </m:sSubSup>
                        <m:r>
                          <a:rPr lang="en-US" altLang="zh-CN" sz="1600" i="1">
                            <a:latin typeface="Cambria Math" panose="02040503050406030204" pitchFamily="18" charset="0"/>
                            <a:ea typeface="DengXian" panose="02010600030101010101" pitchFamily="2" charset="-122"/>
                          </a:rPr>
                          <m:t>=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ea typeface="DengXian" panose="02010600030101010101" pitchFamily="2" charset="-122"/>
                          </a:rPr>
                          <m:t>60</m:t>
                        </m:r>
                        <m:r>
                          <a:rPr lang="en-US" altLang="zh-CN" sz="1600" i="1">
                            <a:latin typeface="Cambria Math" panose="02040503050406030204" pitchFamily="18" charset="0"/>
                            <a:ea typeface="DengXian" panose="02010600030101010101" pitchFamily="2" charset="-122"/>
                          </a:rPr>
                          <m:t>𝑚𝑚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ea typeface="DengXian" panose="02010600030101010101" pitchFamily="2" charset="-122"/>
                          </a:rPr>
                          <m:t>,</m:t>
                        </m:r>
                        <m:r>
                          <a:rPr lang="en-US" altLang="zh-CN" sz="1600" i="1">
                            <a:latin typeface="Cambria Math" panose="02040503050406030204" pitchFamily="18" charset="0"/>
                            <a:ea typeface="DengXian" panose="02010600030101010101" pitchFamily="2" charset="-122"/>
                          </a:rPr>
                          <m:t> </m:t>
                        </m:r>
                        <m:sSubSup>
                          <m:sSubSup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  <a:ea typeface="DengXian" panose="02010600030101010101" pitchFamily="2" charset="-122"/>
                              </a:rPr>
                            </m:ctrlPr>
                          </m:sSubSup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  <a:ea typeface="DengXian" panose="02010600030101010101" pitchFamily="2" charset="-122"/>
                              </a:rPr>
                              <m:t>𝛽</m:t>
                            </m:r>
                          </m:e>
                          <m:sub>
                            <m:r>
                              <a:rPr lang="en-US" altLang="zh-CN" sz="1600" i="1">
                                <a:latin typeface="Cambria Math" panose="02040503050406030204" pitchFamily="18" charset="0"/>
                                <a:ea typeface="DengXian" panose="02010600030101010101" pitchFamily="2" charset="-122"/>
                              </a:rPr>
                              <m:t>𝑦</m:t>
                            </m:r>
                          </m:sub>
                          <m:sup>
                            <m:r>
                              <a:rPr lang="en-US" altLang="zh-CN" sz="1600" i="1">
                                <a:latin typeface="Cambria Math" panose="02040503050406030204" pitchFamily="18" charset="0"/>
                                <a:ea typeface="DengXian" panose="02010600030101010101" pitchFamily="2" charset="-122"/>
                              </a:rPr>
                              <m:t>∗</m:t>
                            </m:r>
                          </m:sup>
                        </m:sSubSup>
                        <m:r>
                          <a:rPr lang="en-US" altLang="zh-CN" sz="1600" i="1">
                            <a:latin typeface="Cambria Math" panose="02040503050406030204" pitchFamily="18" charset="0"/>
                            <a:ea typeface="DengXian" panose="02010600030101010101" pitchFamily="2" charset="-122"/>
                          </a:rPr>
                          <m:t>=0.9</m:t>
                        </m:r>
                        <m:r>
                          <a:rPr lang="en-US" altLang="zh-CN" sz="1600" i="1">
                            <a:latin typeface="Cambria Math" panose="02040503050406030204" pitchFamily="18" charset="0"/>
                            <a:ea typeface="DengXian" panose="02010600030101010101" pitchFamily="2" charset="-122"/>
                          </a:rPr>
                          <m:t>𝑚𝑚</m:t>
                        </m:r>
                        <m:r>
                          <a:rPr lang="en-US" altLang="zh-CN" sz="1600" i="1">
                            <a:latin typeface="Cambria Math" panose="02040503050406030204" pitchFamily="18" charset="0"/>
                            <a:ea typeface="DengXian" panose="02010600030101010101" pitchFamily="2" charset="-122"/>
                          </a:rPr>
                          <m:t>, </m:t>
                        </m:r>
                        <m:r>
                          <m:rPr>
                            <m:nor/>
                          </m:rPr>
                          <a:rPr lang="en-US" altLang="zh-CN" sz="1600" dirty="0">
                            <a:latin typeface="Cambria Math" panose="02040503050406030204" pitchFamily="18" charset="0"/>
                            <a:ea typeface="DengXian" panose="02010600030101010101" pitchFamily="2" charset="-122"/>
                          </a:rPr>
                          <m:t>crab</m:t>
                        </m:r>
                        <m:r>
                          <m:rPr>
                            <m:nor/>
                          </m:rPr>
                          <a:rPr lang="en-US" altLang="zh-CN" sz="1600" dirty="0">
                            <a:latin typeface="Cambria Math" panose="02040503050406030204" pitchFamily="18" charset="0"/>
                            <a:ea typeface="DengXian" panose="02010600030101010101" pitchFamily="2" charset="-122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altLang="zh-CN" sz="1600" dirty="0">
                            <a:latin typeface="Cambria Math" panose="02040503050406030204" pitchFamily="18" charset="0"/>
                            <a:ea typeface="DengXian" panose="02010600030101010101" pitchFamily="2" charset="-122"/>
                          </a:rPr>
                          <m:t>waist</m:t>
                        </m:r>
                        <m:r>
                          <m:rPr>
                            <m:nor/>
                          </m:rPr>
                          <a:rPr lang="en-US" altLang="zh-CN" sz="1600" dirty="0">
                            <a:latin typeface="Cambria Math" panose="02040503050406030204" pitchFamily="18" charset="0"/>
                            <a:ea typeface="DengXian" panose="02010600030101010101" pitchFamily="2" charset="-122"/>
                          </a:rPr>
                          <m:t>=60%</m:t>
                        </m:r>
                      </m:oMath>
                    </a14:m>
                    <a:r>
                      <a:rPr lang="en-US" altLang="zh-CN" sz="1600" dirty="0">
                        <a:latin typeface="Cambria Math" panose="02040503050406030204" pitchFamily="18" charset="0"/>
                        <a:ea typeface="DengXian" panose="02010600030101010101" pitchFamily="2" charset="-122"/>
                      </a:rPr>
                      <a:t> (</a:t>
                    </a:r>
                    <a:r>
                      <a:rPr lang="en-US" altLang="zh-CN" sz="160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DengXian" panose="02010600030101010101" pitchFamily="2" charset="-122"/>
                      </a:rPr>
                      <a:t>from Ohnishi-san</a:t>
                    </a:r>
                    <a:r>
                      <a:rPr lang="en-US" altLang="zh-CN" sz="1600" dirty="0">
                        <a:latin typeface="Cambria Math" panose="02040503050406030204" pitchFamily="18" charset="0"/>
                        <a:ea typeface="DengXian" panose="02010600030101010101" pitchFamily="2" charset="-122"/>
                      </a:rPr>
                      <a:t>)</a:t>
                    </a:r>
                  </a:p>
                  <a:p>
                    <a:pPr marL="285750" indent="-285750">
                      <a:lnSpc>
                        <a:spcPct val="150000"/>
                      </a:lnSpc>
                      <a:buFont typeface="Wingdings" pitchFamily="2" charset="2"/>
                      <a:buChar char="l"/>
                    </a:pPr>
                    <a:r>
                      <a:rPr lang="en-US" altLang="zh-CN" sz="1600" b="1" kern="1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a:t>I</a:t>
                    </a:r>
                    <a:r>
                      <a:rPr lang="en-US" altLang="zh-CN" sz="1600" b="1" kern="1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a:t>njection distribution </a:t>
                    </a:r>
                    <a:r>
                      <a:rPr lang="en-US" altLang="zh-CN" sz="1600" b="1" kern="100" dirty="0">
                        <a:solidFill>
                          <a:srgbClr val="1F4E79"/>
                        </a:solidFill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a:t>(</a:t>
                    </a:r>
                    <a:r>
                      <a:rPr lang="en-US" altLang="zh-CN" sz="16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a:t>from </a:t>
                    </a:r>
                    <a:r>
                      <a:rPr lang="en-US" altLang="zh-CN" sz="16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Yoshimoto-san</a:t>
                    </a:r>
                    <a:r>
                      <a:rPr lang="en-US" altLang="zh-CN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) + emittance adjustments (</a:t>
                    </a:r>
                    <a14:m>
                      <m:oMath xmlns:m="http://schemas.openxmlformats.org/officeDocument/2006/math">
                        <m:f>
                          <m:fPr>
                            <m:type m:val="lin"/>
                            <m:ctrlPr>
                              <a:rPr kumimoji="1" lang="en-US" altLang="zh-CN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zh-CN" altLang="en-US" sz="1400" i="1">
                                <a:latin typeface="Cambria Math" panose="02040503050406030204" pitchFamily="18" charset="0"/>
                              </a:rPr>
                              <m:t>𝛾</m:t>
                            </m:r>
                            <m:sSub>
                              <m:sSubPr>
                                <m:ctrlPr>
                                  <a:rPr kumimoji="1" lang="en-US" altLang="zh-CN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kumimoji="1" lang="en-US" altLang="zh-CN" sz="1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</m:num>
                          <m:den>
                            <m:r>
                              <a:rPr kumimoji="1" lang="en-US" altLang="zh-CN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  <m:sSub>
                              <m:sSubPr>
                                <m:ctrlPr>
                                  <a:rPr kumimoji="1" lang="en-US" altLang="zh-CN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kumimoji="1" lang="en-US" altLang="zh-CN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  <m:r>
                              <a:rPr kumimoji="1" lang="en-US" altLang="zh-CN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type m:val="lin"/>
                                <m:ctrlPr>
                                  <a:rPr kumimoji="1" lang="en-US" altLang="zh-CN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kumimoji="1" lang="en-US" altLang="zh-CN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200</m:t>
                                </m:r>
                                <m:r>
                                  <a:rPr kumimoji="1" lang="en-US" altLang="zh-CN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  <m:r>
                                  <a:rPr kumimoji="1" lang="en-US" altLang="zh-CN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num>
                              <m:den>
                                <m:r>
                                  <a:rPr kumimoji="1" lang="en-US" altLang="zh-CN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150</m:t>
                                </m:r>
                                <m:r>
                                  <a:rPr kumimoji="1" lang="en-US" altLang="zh-CN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  <m:r>
                                  <a:rPr kumimoji="1" lang="en-US" altLang="zh-CN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den>
                            </m:f>
                          </m:den>
                        </m:f>
                      </m:oMath>
                    </a14:m>
                    <a:r>
                      <a:rPr lang="en-US" altLang="zh-CN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) + injection error (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0.</m:t>
                        </m:r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oMath>
                    </a14:m>
                    <a:r>
                      <a:rPr lang="en-US" altLang="zh-CN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)</a:t>
                    </a:r>
                    <a:endParaRPr lang="en-US" altLang="zh-CN" sz="1400" dirty="0"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>
              <p:sp>
                <p:nvSpPr>
                  <p:cNvPr id="24" name="文本框 7">
                    <a:extLst>
                      <a:ext uri="{FF2B5EF4-FFF2-40B4-BE49-F238E27FC236}">
                        <a16:creationId xmlns:a16="http://schemas.microsoft.com/office/drawing/2014/main" id="{EBECFA3F-3AB9-9043-8DFB-03E99BE8CB1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3761" y="787963"/>
                    <a:ext cx="11536491" cy="84337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220" b="-59701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1" name="文本框 11">
                  <a:extLst>
                    <a:ext uri="{FF2B5EF4-FFF2-40B4-BE49-F238E27FC236}">
                      <a16:creationId xmlns:a16="http://schemas.microsoft.com/office/drawing/2014/main" id="{F282AD45-F77D-BA44-8BF7-8616045E9A51}"/>
                    </a:ext>
                  </a:extLst>
                </p:cNvPr>
                <p:cNvSpPr txBox="1"/>
                <p:nvPr/>
              </p:nvSpPr>
              <p:spPr>
                <a:xfrm>
                  <a:off x="1161526" y="4956599"/>
                  <a:ext cx="9510720" cy="23666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kumimoji="1" lang="en-US" altLang="zh-CN" sz="1400" b="0" i="1" smtClean="0">
                          <a:latin typeface="Cambria Math" panose="02040503050406030204" pitchFamily="18" charset="0"/>
                        </a:rPr>
                        <m:t>=3.31</m:t>
                      </m:r>
                      <m:r>
                        <a:rPr kumimoji="1" lang="en-US" altLang="zh-CN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kumimoji="1" lang="en-US" altLang="zh-CN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sup>
                      </m:sSup>
                      <m:r>
                        <a:rPr kumimoji="1" lang="en-US" altLang="zh-CN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kumimoji="1" lang="en-US" altLang="zh-CN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kumimoji="1" lang="en-US" altLang="zh-CN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=0.5</m:t>
                      </m:r>
                      <m:r>
                        <a:rPr kumimoji="1" lang="en-US" altLang="zh-CN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𝑚𝐴</m:t>
                      </m:r>
                      <m:r>
                        <a:rPr kumimoji="1" lang="en-US" altLang="zh-CN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kumimoji="1" lang="en-US" altLang="zh-CN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kumimoji="1" lang="en-US" altLang="zh-CN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=0.017, </m:t>
                      </m:r>
                      <m:sSub>
                        <m:sSubPr>
                          <m:ctrlPr>
                            <a:rPr kumimoji="1" lang="en-US" altLang="zh-CN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kumimoji="1" lang="en-US" altLang="zh-CN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=0.010</m:t>
                      </m:r>
                    </m:oMath>
                  </a14:m>
                  <a:r>
                    <a:rPr kumimoji="1" lang="en-US" altLang="zh-CN" sz="1400" dirty="0"/>
                    <a:t> (</a:t>
                  </a:r>
                  <a:r>
                    <a:rPr lang="en-US" altLang="zh-CN" sz="1400" dirty="0">
                      <a:solidFill>
                        <a:srgbClr val="FF0000"/>
                      </a:solidFill>
                    </a:rPr>
                    <a:t>b</a:t>
                  </a:r>
                  <a:r>
                    <a:rPr lang="en-CN" sz="1400" dirty="0">
                      <a:solidFill>
                        <a:srgbClr val="FF0000"/>
                      </a:solidFill>
                    </a:rPr>
                    <a:t>ased on 2024-6-27 operation emittance and bunch current</a:t>
                  </a:r>
                  <a:r>
                    <a:rPr lang="en-CN" sz="14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)</a:t>
                  </a:r>
                </a:p>
              </p:txBody>
            </p:sp>
          </mc:Choice>
          <mc:Fallback>
            <p:sp>
              <p:nvSpPr>
                <p:cNvPr id="31" name="文本框 11">
                  <a:extLst>
                    <a:ext uri="{FF2B5EF4-FFF2-40B4-BE49-F238E27FC236}">
                      <a16:creationId xmlns:a16="http://schemas.microsoft.com/office/drawing/2014/main" id="{F282AD45-F77D-BA44-8BF7-8616045E9A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1526" y="4956599"/>
                  <a:ext cx="9510720" cy="236668"/>
                </a:xfrm>
                <a:prstGeom prst="rect">
                  <a:avLst/>
                </a:prstGeom>
                <a:blipFill>
                  <a:blip r:embed="rId6"/>
                  <a:stretch>
                    <a:fillRect l="-533" t="-15000" b="-40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B9C46C8F-1853-9040-B0F5-5DBE17893173}"/>
              </a:ext>
            </a:extLst>
          </p:cNvPr>
          <p:cNvGrpSpPr/>
          <p:nvPr/>
        </p:nvGrpSpPr>
        <p:grpSpPr>
          <a:xfrm>
            <a:off x="1002659" y="1624278"/>
            <a:ext cx="7692062" cy="2065577"/>
            <a:chOff x="1157616" y="2213011"/>
            <a:chExt cx="7692062" cy="2065577"/>
          </a:xfrm>
        </p:grpSpPr>
        <p:pic>
          <p:nvPicPr>
            <p:cNvPr id="4" name="图片 3" descr="图表&#10;&#10;描述已自动生成">
              <a:extLst>
                <a:ext uri="{FF2B5EF4-FFF2-40B4-BE49-F238E27FC236}">
                  <a16:creationId xmlns:a16="http://schemas.microsoft.com/office/drawing/2014/main" id="{6B005021-8D9A-D240-9D90-6A342EAB5B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49094"/>
            <a:stretch/>
          </p:blipFill>
          <p:spPr>
            <a:xfrm>
              <a:off x="1157616" y="2235819"/>
              <a:ext cx="5044963" cy="2042769"/>
            </a:xfrm>
            <a:prstGeom prst="rect">
              <a:avLst/>
            </a:prstGeom>
          </p:spPr>
        </p:pic>
        <p:pic>
          <p:nvPicPr>
            <p:cNvPr id="8" name="图片 7" descr="图表&#10;&#10;描述已自动生成">
              <a:extLst>
                <a:ext uri="{FF2B5EF4-FFF2-40B4-BE49-F238E27FC236}">
                  <a16:creationId xmlns:a16="http://schemas.microsoft.com/office/drawing/2014/main" id="{8751AFAA-BE2C-5644-809E-FB77C1D584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0163" t="50000"/>
            <a:stretch/>
          </p:blipFill>
          <p:spPr>
            <a:xfrm>
              <a:off x="6264888" y="2213011"/>
              <a:ext cx="2584790" cy="2062730"/>
            </a:xfrm>
            <a:prstGeom prst="rect">
              <a:avLst/>
            </a:prstGeom>
          </p:spPr>
        </p:pic>
      </p:grpSp>
      <p:sp>
        <p:nvSpPr>
          <p:cNvPr id="14" name="TextBox 39">
            <a:extLst>
              <a:ext uri="{FF2B5EF4-FFF2-40B4-BE49-F238E27FC236}">
                <a16:creationId xmlns:a16="http://schemas.microsoft.com/office/drawing/2014/main" id="{AA7068DC-FA6C-BA47-910A-B92154B9E2D6}"/>
              </a:ext>
            </a:extLst>
          </p:cNvPr>
          <p:cNvSpPr txBox="1"/>
          <p:nvPr/>
        </p:nvSpPr>
        <p:spPr>
          <a:xfrm>
            <a:off x="11783197" y="6550223"/>
            <a:ext cx="499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5</a:t>
            </a:r>
            <a:endParaRPr lang="en-CN" sz="1400" b="1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B5EE68E-041B-734A-B9DB-8F00EBE7714A}"/>
              </a:ext>
            </a:extLst>
          </p:cNvPr>
          <p:cNvSpPr txBox="1"/>
          <p:nvPr/>
        </p:nvSpPr>
        <p:spPr>
          <a:xfrm>
            <a:off x="2215857" y="5824231"/>
            <a:ext cx="66936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kern="100" dirty="0">
                <a:solidFill>
                  <a:srgbClr val="1F4E79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kern="1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manufactory error from cancel coils</a:t>
            </a:r>
            <a:r>
              <a:rPr lang="en-US" altLang="zh-CN" sz="1400" kern="100" dirty="0">
                <a:latin typeface="Cambria Math" panose="02040503050406030204" pitchFamily="18" charset="0"/>
                <a:ea typeface="Cambria Math" panose="02040503050406030204" pitchFamily="18" charset="0"/>
              </a:rPr>
              <a:t>(correct leakage field from QC1P in the LER)</a:t>
            </a:r>
            <a:endParaRPr lang="zh-CN" altLang="en-US" sz="1400" kern="100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52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组合 87">
            <a:extLst>
              <a:ext uri="{FF2B5EF4-FFF2-40B4-BE49-F238E27FC236}">
                <a16:creationId xmlns:a16="http://schemas.microsoft.com/office/drawing/2014/main" id="{83F16768-D2DB-4242-A4EE-B0FC8C23208B}"/>
              </a:ext>
            </a:extLst>
          </p:cNvPr>
          <p:cNvGrpSpPr/>
          <p:nvPr/>
        </p:nvGrpSpPr>
        <p:grpSpPr>
          <a:xfrm>
            <a:off x="7596998" y="838806"/>
            <a:ext cx="3762102" cy="5896684"/>
            <a:chOff x="7785089" y="891549"/>
            <a:chExt cx="3762102" cy="5896684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E526A70A-CED4-B044-A7EE-CD0D55F071D7}"/>
                </a:ext>
              </a:extLst>
            </p:cNvPr>
            <p:cNvGrpSpPr/>
            <p:nvPr/>
          </p:nvGrpSpPr>
          <p:grpSpPr>
            <a:xfrm>
              <a:off x="7785089" y="4182998"/>
              <a:ext cx="3728803" cy="2605235"/>
              <a:chOff x="4105834" y="4428651"/>
              <a:chExt cx="3809877" cy="2346681"/>
            </a:xfrm>
          </p:grpSpPr>
          <p:pic>
            <p:nvPicPr>
              <p:cNvPr id="25" name="图片 24" descr="图表, 散点图&#10;&#10;描述已自动生成">
                <a:extLst>
                  <a:ext uri="{FF2B5EF4-FFF2-40B4-BE49-F238E27FC236}">
                    <a16:creationId xmlns:a16="http://schemas.microsoft.com/office/drawing/2014/main" id="{D06D54DE-3039-1E4B-9F5D-4A05805696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687" t="7281" r="4862" b="4809"/>
              <a:stretch/>
            </p:blipFill>
            <p:spPr>
              <a:xfrm>
                <a:off x="4105834" y="4428651"/>
                <a:ext cx="3809877" cy="2346681"/>
              </a:xfrm>
              <a:prstGeom prst="rect">
                <a:avLst/>
              </a:prstGeom>
            </p:spPr>
          </p:pic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23DE03CE-8E1C-B64C-8D84-A9A932D1A614}"/>
                  </a:ext>
                </a:extLst>
              </p:cNvPr>
              <p:cNvSpPr txBox="1"/>
              <p:nvPr/>
            </p:nvSpPr>
            <p:spPr>
              <a:xfrm>
                <a:off x="4984007" y="6211716"/>
                <a:ext cx="277907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400" b="1" dirty="0">
                    <a:solidFill>
                      <a:srgbClr val="FF0000"/>
                    </a:solidFill>
                    <a:latin typeface="Times" pitchFamily="2" charset="0"/>
                    <a:sym typeface="Wingdings" pitchFamily="2" charset="2"/>
                  </a:rPr>
                  <a:t>originate from the beam core </a:t>
                </a:r>
                <a:endParaRPr lang="zh-CN" altLang="en-US" sz="140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06F38A15-970C-EE46-A268-7B3BAA804541}"/>
                </a:ext>
              </a:extLst>
            </p:cNvPr>
            <p:cNvGrpSpPr/>
            <p:nvPr/>
          </p:nvGrpSpPr>
          <p:grpSpPr>
            <a:xfrm>
              <a:off x="7785089" y="891549"/>
              <a:ext cx="3762102" cy="2996889"/>
              <a:chOff x="8146360" y="736487"/>
              <a:chExt cx="3659939" cy="2794216"/>
            </a:xfrm>
          </p:grpSpPr>
          <p:pic>
            <p:nvPicPr>
              <p:cNvPr id="24" name="图片 23" descr="图表, 散点图&#10;&#10;描述已自动生成">
                <a:extLst>
                  <a:ext uri="{FF2B5EF4-FFF2-40B4-BE49-F238E27FC236}">
                    <a16:creationId xmlns:a16="http://schemas.microsoft.com/office/drawing/2014/main" id="{4E77DCB9-CC4F-9049-93BC-BB2276CDF0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101" t="7274" r="4862" b="5346"/>
              <a:stretch/>
            </p:blipFill>
            <p:spPr>
              <a:xfrm>
                <a:off x="8146360" y="736487"/>
                <a:ext cx="3488125" cy="2794216"/>
              </a:xfrm>
              <a:prstGeom prst="rect">
                <a:avLst/>
              </a:prstGeom>
            </p:spPr>
          </p:pic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4A1152C2-5195-5C4E-BDC5-E2BA6179D9B6}"/>
                  </a:ext>
                </a:extLst>
              </p:cNvPr>
              <p:cNvSpPr txBox="1"/>
              <p:nvPr/>
            </p:nvSpPr>
            <p:spPr>
              <a:xfrm>
                <a:off x="8734698" y="2808101"/>
                <a:ext cx="3071601" cy="3280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400" b="1" dirty="0">
                    <a:solidFill>
                      <a:srgbClr val="FF0000"/>
                    </a:solidFill>
                    <a:latin typeface="Times" pitchFamily="2" charset="0"/>
                    <a:sym typeface="Wingdings" pitchFamily="2" charset="2"/>
                  </a:rPr>
                  <a:t>originate from the edge of bunch </a:t>
                </a:r>
                <a:endParaRPr lang="zh-CN" altLang="en-US" sz="1400" dirty="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0E236D41-8156-3E47-BE0B-F729CF15738C}"/>
              </a:ext>
            </a:extLst>
          </p:cNvPr>
          <p:cNvSpPr txBox="1"/>
          <p:nvPr/>
        </p:nvSpPr>
        <p:spPr>
          <a:xfrm>
            <a:off x="3058890" y="-51182"/>
            <a:ext cx="5820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>
                <a:solidFill>
                  <a:schemeClr val="accent1">
                    <a:lumMod val="50000"/>
                  </a:schemeClr>
                </a:solidFill>
              </a:rPr>
              <a:t>Injection efficiency and beam loss</a:t>
            </a:r>
            <a:endParaRPr kumimoji="1" lang="zh-CN" alt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7F18CF32-3ACF-0446-9FBF-25F101CC9FF7}"/>
              </a:ext>
            </a:extLst>
          </p:cNvPr>
          <p:cNvSpPr txBox="1"/>
          <p:nvPr/>
        </p:nvSpPr>
        <p:spPr>
          <a:xfrm>
            <a:off x="154278" y="5919294"/>
            <a:ext cx="7585628" cy="956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2320"/>
              </a:lnSpc>
              <a:buFont typeface="Wingdings" pitchFamily="2" charset="2"/>
              <a:buChar char="Ø"/>
            </a:pPr>
            <a:r>
              <a:rPr lang="en-US" altLang="zh-CN" sz="1600" dirty="0">
                <a:solidFill>
                  <a:schemeClr val="accent6">
                    <a:lumMod val="75000"/>
                  </a:schemeClr>
                </a:solidFill>
                <a:latin typeface="Noto Sans SC"/>
              </a:rPr>
              <a:t>There are 2 different types of beam loss: </a:t>
            </a:r>
          </a:p>
          <a:p>
            <a:pPr>
              <a:lnSpc>
                <a:spcPts val="2320"/>
              </a:lnSpc>
            </a:pPr>
            <a:r>
              <a:rPr lang="en-US" altLang="zh-CN" sz="1600" dirty="0">
                <a:latin typeface="Noto Sans SC"/>
              </a:rPr>
              <a:t>1) large and fast beam loss</a:t>
            </a:r>
            <a:r>
              <a:rPr lang="en-US" altLang="zh-CN" sz="1600" b="0" i="0" u="none" strike="noStrike" dirty="0">
                <a:effectLst/>
                <a:latin typeface="Noto Sans SC"/>
              </a:rPr>
              <a:t> in the first 100 turns(30%) </a:t>
            </a:r>
            <a:r>
              <a:rPr lang="en-US" altLang="zh-CN" sz="1600" b="0" i="0" u="none" strike="noStrike" dirty="0">
                <a:effectLst/>
                <a:latin typeface="Noto Sans SC"/>
                <a:sym typeface="Wingdings" pitchFamily="2" charset="2"/>
              </a:rPr>
              <a:t></a:t>
            </a:r>
            <a:r>
              <a:rPr lang="en-US" altLang="zh-CN" sz="1600" dirty="0">
                <a:solidFill>
                  <a:srgbClr val="7030A0"/>
                </a:solidFill>
                <a:latin typeface="Noto Sans SC"/>
                <a:sym typeface="Wingdings" panose="05000000000000000000" pitchFamily="2" charset="2"/>
              </a:rPr>
              <a:t>injection efficiency</a:t>
            </a:r>
            <a:endParaRPr lang="en-US" altLang="zh-CN" sz="1600" b="0" i="0" u="none" strike="noStrike" dirty="0">
              <a:solidFill>
                <a:srgbClr val="7030A0"/>
              </a:solidFill>
              <a:effectLst/>
              <a:latin typeface="Noto Sans SC"/>
              <a:sym typeface="Wingdings" panose="05000000000000000000" pitchFamily="2" charset="2"/>
            </a:endParaRPr>
          </a:p>
          <a:p>
            <a:pPr>
              <a:lnSpc>
                <a:spcPts val="2320"/>
              </a:lnSpc>
            </a:pPr>
            <a:r>
              <a:rPr lang="en-US" altLang="zh-CN" sz="1600" b="0" i="0" u="none" strike="noStrike" dirty="0">
                <a:effectLst/>
                <a:latin typeface="Noto Sans SC"/>
                <a:sym typeface="Wingdings" panose="05000000000000000000" pitchFamily="2" charset="2"/>
              </a:rPr>
              <a:t>2)</a:t>
            </a:r>
            <a:r>
              <a:rPr lang="en-US" altLang="zh-CN" sz="1600" dirty="0">
                <a:latin typeface="Noto Sans SC"/>
                <a:sym typeface="Wingdings" panose="05000000000000000000" pitchFamily="2" charset="2"/>
              </a:rPr>
              <a:t> </a:t>
            </a:r>
            <a:r>
              <a:rPr lang="en-US" altLang="zh-CN" sz="1600" b="0" i="0" u="none" strike="noStrike" dirty="0">
                <a:effectLst/>
                <a:latin typeface="Noto Sans SC"/>
              </a:rPr>
              <a:t>small and continuous beam loss until 1000 turns(10%)</a:t>
            </a:r>
            <a:r>
              <a:rPr lang="en-US" altLang="zh-CN" sz="1600" dirty="0">
                <a:latin typeface="Noto Sans SC"/>
                <a:sym typeface="Wingdings" pitchFamily="2" charset="2"/>
              </a:rPr>
              <a:t> </a:t>
            </a:r>
            <a:r>
              <a:rPr lang="en-US" altLang="zh-CN" sz="1600" dirty="0">
                <a:solidFill>
                  <a:srgbClr val="7030A0"/>
                </a:solidFill>
                <a:latin typeface="Noto Sans SC"/>
                <a:sym typeface="Wingdings" pitchFamily="2" charset="2"/>
              </a:rPr>
              <a:t>injection BG duration</a:t>
            </a:r>
            <a:endParaRPr lang="en-US" altLang="zh-CN" sz="1600" b="1" dirty="0">
              <a:solidFill>
                <a:srgbClr val="7030A0"/>
              </a:solidFill>
              <a:sym typeface="Wingdings" panose="05000000000000000000" pitchFamily="2" charset="2"/>
            </a:endParaRPr>
          </a:p>
        </p:txBody>
      </p:sp>
      <p:grpSp>
        <p:nvGrpSpPr>
          <p:cNvPr id="73" name="组合 72">
            <a:extLst>
              <a:ext uri="{FF2B5EF4-FFF2-40B4-BE49-F238E27FC236}">
                <a16:creationId xmlns:a16="http://schemas.microsoft.com/office/drawing/2014/main" id="{94D69BB0-D59D-F149-B664-D14DCEB73C63}"/>
              </a:ext>
            </a:extLst>
          </p:cNvPr>
          <p:cNvGrpSpPr/>
          <p:nvPr/>
        </p:nvGrpSpPr>
        <p:grpSpPr>
          <a:xfrm>
            <a:off x="154278" y="737702"/>
            <a:ext cx="7195161" cy="5171388"/>
            <a:chOff x="144080" y="605126"/>
            <a:chExt cx="7195161" cy="5171388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77286591-055E-0143-BEFD-3162F2ED307A}"/>
                </a:ext>
              </a:extLst>
            </p:cNvPr>
            <p:cNvGrpSpPr/>
            <p:nvPr/>
          </p:nvGrpSpPr>
          <p:grpSpPr>
            <a:xfrm>
              <a:off x="144080" y="1840376"/>
              <a:ext cx="7195161" cy="3936138"/>
              <a:chOff x="178794" y="317674"/>
              <a:chExt cx="7195161" cy="4166750"/>
            </a:xfrm>
          </p:grpSpPr>
          <p:pic>
            <p:nvPicPr>
              <p:cNvPr id="62" name="图形 61">
                <a:extLst>
                  <a:ext uri="{FF2B5EF4-FFF2-40B4-BE49-F238E27FC236}">
                    <a16:creationId xmlns:a16="http://schemas.microsoft.com/office/drawing/2014/main" id="{959C334B-DF5D-9947-9117-1EDDF524DB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78794" y="317674"/>
                <a:ext cx="7195161" cy="4166750"/>
              </a:xfrm>
              <a:prstGeom prst="rect">
                <a:avLst/>
              </a:prstGeom>
            </p:spPr>
          </p:pic>
          <p:grpSp>
            <p:nvGrpSpPr>
              <p:cNvPr id="9" name="组合 8">
                <a:extLst>
                  <a:ext uri="{FF2B5EF4-FFF2-40B4-BE49-F238E27FC236}">
                    <a16:creationId xmlns:a16="http://schemas.microsoft.com/office/drawing/2014/main" id="{271921AB-37BD-4D4F-BBB5-DEC43405EE24}"/>
                  </a:ext>
                </a:extLst>
              </p:cNvPr>
              <p:cNvGrpSpPr/>
              <p:nvPr/>
            </p:nvGrpSpPr>
            <p:grpSpPr>
              <a:xfrm>
                <a:off x="703877" y="1079976"/>
                <a:ext cx="6123234" cy="3299796"/>
                <a:chOff x="4824808" y="913023"/>
                <a:chExt cx="4122422" cy="2041958"/>
              </a:xfrm>
            </p:grpSpPr>
            <p:cxnSp>
              <p:nvCxnSpPr>
                <p:cNvPr id="38" name="Straight Connector 2">
                  <a:extLst>
                    <a:ext uri="{FF2B5EF4-FFF2-40B4-BE49-F238E27FC236}">
                      <a16:creationId xmlns:a16="http://schemas.microsoft.com/office/drawing/2014/main" id="{AC9AF2CE-CF4A-034B-B8B6-F741D3CE95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71273" y="963721"/>
                  <a:ext cx="0" cy="1853585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5">
                  <a:extLst>
                    <a:ext uri="{FF2B5EF4-FFF2-40B4-BE49-F238E27FC236}">
                      <a16:creationId xmlns:a16="http://schemas.microsoft.com/office/drawing/2014/main" id="{4BE439CA-28FF-6140-BEF3-18FDE0850B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446304" y="913023"/>
                  <a:ext cx="4" cy="2041958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Arrow Connector 12">
                  <a:extLst>
                    <a:ext uri="{FF2B5EF4-FFF2-40B4-BE49-F238E27FC236}">
                      <a16:creationId xmlns:a16="http://schemas.microsoft.com/office/drawing/2014/main" id="{70B76B58-38F1-5C46-8808-47C4B64C6C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24808" y="1216412"/>
                  <a:ext cx="246465" cy="0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Arrow Connector 17">
                  <a:extLst>
                    <a:ext uri="{FF2B5EF4-FFF2-40B4-BE49-F238E27FC236}">
                      <a16:creationId xmlns:a16="http://schemas.microsoft.com/office/drawing/2014/main" id="{0648C41D-65A7-8C45-8880-81A4BC25FC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446308" y="1224190"/>
                  <a:ext cx="225033" cy="0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1" name="TextBox 22">
                  <a:extLst>
                    <a:ext uri="{FF2B5EF4-FFF2-40B4-BE49-F238E27FC236}">
                      <a16:creationId xmlns:a16="http://schemas.microsoft.com/office/drawing/2014/main" id="{7372F685-2510-954B-9F6A-ADAFCC351E96}"/>
                    </a:ext>
                  </a:extLst>
                </p:cNvPr>
                <p:cNvSpPr txBox="1"/>
                <p:nvPr/>
              </p:nvSpPr>
              <p:spPr>
                <a:xfrm>
                  <a:off x="5690575" y="1124206"/>
                  <a:ext cx="1760115" cy="2016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>
                      <a:solidFill>
                        <a:srgbClr val="FF0000"/>
                      </a:solidFill>
                    </a:rPr>
                    <a:t>A: L</a:t>
                  </a:r>
                  <a:r>
                    <a:rPr lang="en-CN" sz="1400" b="1">
                      <a:solidFill>
                        <a:srgbClr val="FF0000"/>
                      </a:solidFill>
                    </a:rPr>
                    <a:t>arge </a:t>
                  </a:r>
                  <a:r>
                    <a:rPr lang="en-US" sz="1400" b="1" dirty="0">
                      <a:solidFill>
                        <a:srgbClr val="FF0000"/>
                      </a:solidFill>
                    </a:rPr>
                    <a:t>rapid</a:t>
                  </a:r>
                  <a:r>
                    <a:rPr lang="en-CN" sz="1400" b="1">
                      <a:solidFill>
                        <a:srgbClr val="FF0000"/>
                      </a:solidFill>
                    </a:rPr>
                    <a:t> </a:t>
                  </a:r>
                  <a:r>
                    <a:rPr lang="en-CN" sz="1400" b="1" dirty="0">
                      <a:solidFill>
                        <a:srgbClr val="FF0000"/>
                      </a:solidFill>
                    </a:rPr>
                    <a:t>beam loss</a:t>
                  </a:r>
                </a:p>
              </p:txBody>
            </p:sp>
            <p:sp>
              <p:nvSpPr>
                <p:cNvPr id="52" name="TextBox 26">
                  <a:extLst>
                    <a:ext uri="{FF2B5EF4-FFF2-40B4-BE49-F238E27FC236}">
                      <a16:creationId xmlns:a16="http://schemas.microsoft.com/office/drawing/2014/main" id="{897D990E-2E38-AA49-9452-67AFF9F9F16C}"/>
                    </a:ext>
                  </a:extLst>
                </p:cNvPr>
                <p:cNvSpPr txBox="1"/>
                <p:nvPr/>
              </p:nvSpPr>
              <p:spPr>
                <a:xfrm>
                  <a:off x="6194581" y="2066182"/>
                  <a:ext cx="1885937" cy="2016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/>
                    <a:t>B: S</a:t>
                  </a:r>
                  <a:r>
                    <a:rPr lang="en-CN" sz="1400" b="1" dirty="0"/>
                    <a:t>mall continuous beam loss</a:t>
                  </a:r>
                </a:p>
              </p:txBody>
            </p:sp>
            <p:cxnSp>
              <p:nvCxnSpPr>
                <p:cNvPr id="53" name="Straight Arrow Connector 38">
                  <a:extLst>
                    <a:ext uri="{FF2B5EF4-FFF2-40B4-BE49-F238E27FC236}">
                      <a16:creationId xmlns:a16="http://schemas.microsoft.com/office/drawing/2014/main" id="{2B7A9C5F-40C8-C745-828A-8B9859C8AB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46308" y="2301670"/>
                  <a:ext cx="3500922" cy="0"/>
                </a:xfrm>
                <a:prstGeom prst="straightConnector1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72" name="图形 71">
              <a:extLst>
                <a:ext uri="{FF2B5EF4-FFF2-40B4-BE49-F238E27FC236}">
                  <a16:creationId xmlns:a16="http://schemas.microsoft.com/office/drawing/2014/main" id="{9B4F1EC3-DF13-F74F-9F6C-F1DEDF8EB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44080" y="605126"/>
              <a:ext cx="7195131" cy="1235250"/>
            </a:xfrm>
            <a:prstGeom prst="rect">
              <a:avLst/>
            </a:prstGeom>
          </p:spPr>
        </p:pic>
      </p:grpSp>
      <p:sp>
        <p:nvSpPr>
          <p:cNvPr id="95" name="TextBox 22">
            <a:extLst>
              <a:ext uri="{FF2B5EF4-FFF2-40B4-BE49-F238E27FC236}">
                <a16:creationId xmlns:a16="http://schemas.microsoft.com/office/drawing/2014/main" id="{5287ECB0-A63B-6E43-8DD4-001C57B7244A}"/>
              </a:ext>
            </a:extLst>
          </p:cNvPr>
          <p:cNvSpPr txBox="1"/>
          <p:nvPr/>
        </p:nvSpPr>
        <p:spPr>
          <a:xfrm>
            <a:off x="7572319" y="583814"/>
            <a:ext cx="2614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A: L</a:t>
            </a:r>
            <a:r>
              <a:rPr lang="en-CN" sz="1400" b="1">
                <a:solidFill>
                  <a:srgbClr val="FF0000"/>
                </a:solidFill>
              </a:rPr>
              <a:t>arge </a:t>
            </a:r>
            <a:r>
              <a:rPr lang="en-US" sz="1400" b="1" dirty="0">
                <a:solidFill>
                  <a:srgbClr val="FF0000"/>
                </a:solidFill>
              </a:rPr>
              <a:t>rapid</a:t>
            </a:r>
            <a:r>
              <a:rPr lang="en-CN" sz="1400" b="1">
                <a:solidFill>
                  <a:srgbClr val="FF0000"/>
                </a:solidFill>
              </a:rPr>
              <a:t> </a:t>
            </a:r>
            <a:r>
              <a:rPr lang="en-CN" sz="1400" b="1" dirty="0">
                <a:solidFill>
                  <a:srgbClr val="FF0000"/>
                </a:solidFill>
              </a:rPr>
              <a:t>beam loss</a:t>
            </a:r>
          </a:p>
        </p:txBody>
      </p:sp>
      <p:sp>
        <p:nvSpPr>
          <p:cNvPr id="97" name="文本框 96">
            <a:extLst>
              <a:ext uri="{FF2B5EF4-FFF2-40B4-BE49-F238E27FC236}">
                <a16:creationId xmlns:a16="http://schemas.microsoft.com/office/drawing/2014/main" id="{A23BB2DF-FDC6-484E-A69F-ADDC6F4325AE}"/>
              </a:ext>
            </a:extLst>
          </p:cNvPr>
          <p:cNvSpPr txBox="1"/>
          <p:nvPr/>
        </p:nvSpPr>
        <p:spPr>
          <a:xfrm>
            <a:off x="7450839" y="3787148"/>
            <a:ext cx="42412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/>
              <a:t>B: S</a:t>
            </a:r>
            <a:r>
              <a:rPr lang="en-CN" altLang="zh-CN" sz="1400" b="1"/>
              <a:t>mall continuous beam loss</a:t>
            </a:r>
            <a:endParaRPr lang="en-CN" altLang="zh-CN" sz="1400" b="1" dirty="0"/>
          </a:p>
        </p:txBody>
      </p:sp>
      <p:sp>
        <p:nvSpPr>
          <p:cNvPr id="27" name="TextBox 39">
            <a:extLst>
              <a:ext uri="{FF2B5EF4-FFF2-40B4-BE49-F238E27FC236}">
                <a16:creationId xmlns:a16="http://schemas.microsoft.com/office/drawing/2014/main" id="{07C88C2C-EC8B-4D48-B05C-B083FE9CB5F5}"/>
              </a:ext>
            </a:extLst>
          </p:cNvPr>
          <p:cNvSpPr txBox="1"/>
          <p:nvPr/>
        </p:nvSpPr>
        <p:spPr>
          <a:xfrm>
            <a:off x="11750743" y="6474293"/>
            <a:ext cx="499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6</a:t>
            </a:r>
            <a:endParaRPr lang="en-CN" sz="1400" b="1" dirty="0"/>
          </a:p>
        </p:txBody>
      </p:sp>
    </p:spTree>
    <p:extLst>
      <p:ext uri="{BB962C8B-B14F-4D97-AF65-F5344CB8AC3E}">
        <p14:creationId xmlns:p14="http://schemas.microsoft.com/office/powerpoint/2010/main" val="881833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62265A32-AE35-6344-9B9E-7E2F49E1AFDE}"/>
              </a:ext>
            </a:extLst>
          </p:cNvPr>
          <p:cNvGrpSpPr/>
          <p:nvPr/>
        </p:nvGrpSpPr>
        <p:grpSpPr>
          <a:xfrm>
            <a:off x="1088609" y="1093009"/>
            <a:ext cx="10014782" cy="5563549"/>
            <a:chOff x="595612" y="1039698"/>
            <a:chExt cx="9975021" cy="5818302"/>
          </a:xfrm>
        </p:grpSpPr>
        <p:pic>
          <p:nvPicPr>
            <p:cNvPr id="16" name="图形 15">
              <a:extLst>
                <a:ext uri="{FF2B5EF4-FFF2-40B4-BE49-F238E27FC236}">
                  <a16:creationId xmlns:a16="http://schemas.microsoft.com/office/drawing/2014/main" id="{9881A347-69BC-2549-B5B8-C3C43DBFE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5612" y="1123436"/>
              <a:ext cx="4705454" cy="2717763"/>
            </a:xfrm>
            <a:prstGeom prst="rect">
              <a:avLst/>
            </a:prstGeom>
          </p:spPr>
        </p:pic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11F44721-1EA7-0841-96DF-5A4C041AB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20958" y="3942859"/>
              <a:ext cx="4680108" cy="2815523"/>
            </a:xfrm>
            <a:prstGeom prst="rect">
              <a:avLst/>
            </a:prstGeom>
          </p:spPr>
        </p:pic>
        <p:pic>
          <p:nvPicPr>
            <p:cNvPr id="13" name="Graphic 11">
              <a:extLst>
                <a:ext uri="{FF2B5EF4-FFF2-40B4-BE49-F238E27FC236}">
                  <a16:creationId xmlns:a16="http://schemas.microsoft.com/office/drawing/2014/main" id="{2773290D-AD4A-DE43-9E2C-5FFAE04FC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643966" y="3942859"/>
              <a:ext cx="4926667" cy="291514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581C608B-ED6C-2D4A-AA87-951091573E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/>
            <a:stretch/>
          </p:blipFill>
          <p:spPr>
            <a:xfrm>
              <a:off x="5643966" y="1039698"/>
              <a:ext cx="4926666" cy="2865202"/>
            </a:xfrm>
            <a:prstGeom prst="rect">
              <a:avLst/>
            </a:prstGeom>
          </p:spPr>
        </p:pic>
      </p:grpSp>
      <p:sp>
        <p:nvSpPr>
          <p:cNvPr id="11" name="文本框 38">
            <a:extLst>
              <a:ext uri="{FF2B5EF4-FFF2-40B4-BE49-F238E27FC236}">
                <a16:creationId xmlns:a16="http://schemas.microsoft.com/office/drawing/2014/main" id="{1E8EF79C-1703-E049-A3A5-2F219C9F24B8}"/>
              </a:ext>
            </a:extLst>
          </p:cNvPr>
          <p:cNvSpPr txBox="1"/>
          <p:nvPr/>
        </p:nvSpPr>
        <p:spPr>
          <a:xfrm>
            <a:off x="80041" y="54797"/>
            <a:ext cx="11361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n"/>
            </a:pPr>
            <a:r>
              <a:rPr kumimoji="1" lang="en-US" altLang="zh-CN" sz="2400" b="1" dirty="0"/>
              <a:t>Finding1: Injection errors mainly affect injection efficiency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9B9058C-796F-624F-A46C-45867DEBA04D}"/>
              </a:ext>
            </a:extLst>
          </p:cNvPr>
          <p:cNvSpPr txBox="1"/>
          <p:nvPr/>
        </p:nvSpPr>
        <p:spPr>
          <a:xfrm>
            <a:off x="-254204" y="511627"/>
            <a:ext cx="9989335" cy="4081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94937">
              <a:lnSpc>
                <a:spcPts val="2598"/>
              </a:lnSpc>
              <a:spcBef>
                <a:spcPts val="0"/>
              </a:spcBef>
            </a:pPr>
            <a:r>
              <a:rPr lang="en" altLang="zh-CN" sz="2000" b="1" i="0" dirty="0">
                <a:solidFill>
                  <a:schemeClr val="accent5">
                    <a:lumMod val="50000"/>
                  </a:schemeClr>
                </a:solidFill>
                <a:latin typeface="Calibri" pitchFamily="34"/>
                <a:cs typeface="Calibri"/>
              </a:rPr>
              <a:t>-&gt;</a:t>
            </a:r>
            <a:r>
              <a:rPr lang="en" altLang="zh-CN" sz="2000" b="1" i="0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" altLang="zh-CN" sz="2000" i="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injection offset</a:t>
            </a:r>
            <a:r>
              <a:rPr lang="en" altLang="zh-CN" sz="2000" i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injection angle; injected emittance; injection phase; x-y coupling</a:t>
            </a:r>
          </a:p>
        </p:txBody>
      </p:sp>
      <p:sp>
        <p:nvSpPr>
          <p:cNvPr id="14" name="TextBox 39">
            <a:extLst>
              <a:ext uri="{FF2B5EF4-FFF2-40B4-BE49-F238E27FC236}">
                <a16:creationId xmlns:a16="http://schemas.microsoft.com/office/drawing/2014/main" id="{24DBAF19-076B-9E4D-BFAB-0E7046D49E56}"/>
              </a:ext>
            </a:extLst>
          </p:cNvPr>
          <p:cNvSpPr txBox="1"/>
          <p:nvPr/>
        </p:nvSpPr>
        <p:spPr>
          <a:xfrm>
            <a:off x="11750743" y="6474293"/>
            <a:ext cx="499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7</a:t>
            </a:r>
            <a:endParaRPr lang="en-CN" sz="1400" b="1" dirty="0"/>
          </a:p>
        </p:txBody>
      </p:sp>
    </p:spTree>
    <p:extLst>
      <p:ext uri="{BB962C8B-B14F-4D97-AF65-F5344CB8AC3E}">
        <p14:creationId xmlns:p14="http://schemas.microsoft.com/office/powerpoint/2010/main" val="2025290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FFF5C7FF-B393-094F-A2BB-0F79C9AA4EB0}"/>
              </a:ext>
            </a:extLst>
          </p:cNvPr>
          <p:cNvSpPr txBox="1"/>
          <p:nvPr/>
        </p:nvSpPr>
        <p:spPr>
          <a:xfrm>
            <a:off x="645178" y="998542"/>
            <a:ext cx="11046950" cy="5862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2000"/>
              </a:lnSpc>
              <a:buFont typeface="Wingdings" pitchFamily="2" charset="2"/>
              <a:buChar char="v"/>
            </a:pP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Beam-beam</a:t>
            </a:r>
            <a:r>
              <a:rPr lang="zh-CN" altLang="en-US" sz="1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interaction can reduce the beam loss rate in the first 100 turns but increase the loss rate after 100 turns.</a:t>
            </a:r>
          </a:p>
          <a:p>
            <a:pPr marL="285750" indent="-285750">
              <a:lnSpc>
                <a:spcPts val="2000"/>
              </a:lnSpc>
              <a:buFont typeface="Wingdings" pitchFamily="2" charset="2"/>
              <a:buChar char="v"/>
            </a:pPr>
            <a:r>
              <a:rPr lang="en" altLang="zh-CN" sz="1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Strengthening the beam-beam interaction decreases DA, lowers injection efficiency, and increases injection background-related beam loss. </a:t>
            </a:r>
            <a:endParaRPr lang="en-US" sz="1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17524399-509E-2D48-8DFF-70D870C103EC}"/>
              </a:ext>
            </a:extLst>
          </p:cNvPr>
          <p:cNvGrpSpPr/>
          <p:nvPr/>
        </p:nvGrpSpPr>
        <p:grpSpPr>
          <a:xfrm>
            <a:off x="110388" y="1667111"/>
            <a:ext cx="11997643" cy="4992107"/>
            <a:chOff x="110388" y="1319627"/>
            <a:chExt cx="11997643" cy="4992107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4D679201-F23D-7445-A35C-DAD57783F597}"/>
                </a:ext>
              </a:extLst>
            </p:cNvPr>
            <p:cNvGrpSpPr/>
            <p:nvPr/>
          </p:nvGrpSpPr>
          <p:grpSpPr>
            <a:xfrm>
              <a:off x="136808" y="1319627"/>
              <a:ext cx="11971223" cy="2375763"/>
              <a:chOff x="220777" y="672412"/>
              <a:chExt cx="11971223" cy="2375763"/>
            </a:xfrm>
          </p:grpSpPr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3DFD4CA4-B372-8044-8E3E-D2FE480220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220777" y="672412"/>
                <a:ext cx="3999543" cy="2375763"/>
              </a:xfrm>
              <a:prstGeom prst="rect">
                <a:avLst/>
              </a:prstGeom>
            </p:spPr>
          </p:pic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6749F6CC-7CB0-3E46-B9D0-19D645DBBFE6}"/>
                  </a:ext>
                </a:extLst>
              </p:cNvPr>
              <p:cNvGrpSpPr/>
              <p:nvPr/>
            </p:nvGrpSpPr>
            <p:grpSpPr>
              <a:xfrm>
                <a:off x="4582131" y="778174"/>
                <a:ext cx="7609869" cy="2259053"/>
                <a:chOff x="4532035" y="789155"/>
                <a:chExt cx="7609869" cy="2259053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" name="TextBox 13">
                      <a:extLst>
                        <a:ext uri="{FF2B5EF4-FFF2-40B4-BE49-F238E27FC236}">
                          <a16:creationId xmlns:a16="http://schemas.microsoft.com/office/drawing/2014/main" id="{B280E964-76D6-A745-9601-E3565D906D9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886464" y="2786790"/>
                      <a:ext cx="2442111" cy="261418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kumimoji="1" lang="en-US" altLang="zh-CN" sz="10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100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kumimoji="1" lang="en-US" altLang="zh-CN" sz="100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  <m:r>
                              <a:rPr kumimoji="1" lang="en-US" altLang="zh-CN" sz="10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kumimoji="1" lang="en-US" altLang="zh-CN" sz="1000" b="0" i="1" smtClean="0">
                                <a:latin typeface="Cambria Math" panose="02040503050406030204" pitchFamily="18" charset="0"/>
                              </a:rPr>
                              <m:t>3.3</m:t>
                            </m:r>
                            <m:r>
                              <a:rPr kumimoji="1" lang="en-US" altLang="zh-CN" sz="1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sSup>
                              <m:sSupPr>
                                <m:ctrlPr>
                                  <a:rPr kumimoji="1" lang="en-US" altLang="zh-CN" sz="1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sz="1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10</m:t>
                                </m:r>
                              </m:e>
                              <m:sup>
                                <m:r>
                                  <a:rPr kumimoji="1" lang="en-US" altLang="zh-CN" sz="1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10</m:t>
                                </m:r>
                              </m:sup>
                            </m:sSup>
                            <m:r>
                              <a:rPr kumimoji="1" lang="en-US" altLang="zh-CN" sz="1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</m:t>
                            </m:r>
                            <m:sSub>
                              <m:sSubPr>
                                <m:ctrlPr>
                                  <a:rPr kumimoji="1" lang="en-US" altLang="zh-CN" sz="1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1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𝜉</m:t>
                                </m:r>
                              </m:e>
                              <m:sub>
                                <m:r>
                                  <a:rPr kumimoji="1" lang="en-US" altLang="zh-CN" sz="1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  <m:r>
                              <a:rPr kumimoji="1" lang="en-US" altLang="zh-CN" sz="1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=0.017</m:t>
                            </m:r>
                            <m:r>
                              <a:rPr kumimoji="1" lang="en-US" altLang="zh-CN" sz="1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</m:t>
                            </m:r>
                            <m:r>
                              <a:rPr kumimoji="1" lang="en-US" altLang="zh-CN" sz="1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𝟏𝟗</m:t>
                            </m:r>
                            <m:sSub>
                              <m:sSubPr>
                                <m:ctrlPr>
                                  <a:rPr kumimoji="1" lang="en-US" altLang="zh-CN" sz="10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10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𝝈</m:t>
                                </m:r>
                              </m:e>
                              <m:sub>
                                <m:r>
                                  <a:rPr kumimoji="1" lang="en-US" altLang="zh-CN" sz="10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𝒙</m:t>
                                </m:r>
                              </m:sub>
                            </m:sSub>
                          </m:oMath>
                        </m:oMathPara>
                      </a14:m>
                      <a:endParaRPr lang="en-CN" sz="1000" b="1" dirty="0"/>
                    </a:p>
                  </p:txBody>
                </p:sp>
              </mc:Choice>
              <mc:Fallback xmlns="">
                <p:sp>
                  <p:nvSpPr>
                    <p:cNvPr id="14" name="TextBox 13">
                      <a:extLst>
                        <a:ext uri="{FF2B5EF4-FFF2-40B4-BE49-F238E27FC236}">
                          <a16:creationId xmlns:a16="http://schemas.microsoft.com/office/drawing/2014/main" id="{B280E964-76D6-A745-9601-E3565D906D9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886464" y="2786790"/>
                      <a:ext cx="2442111" cy="261418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8" name="TextBox 17">
                      <a:extLst>
                        <a:ext uri="{FF2B5EF4-FFF2-40B4-BE49-F238E27FC236}">
                          <a16:creationId xmlns:a16="http://schemas.microsoft.com/office/drawing/2014/main" id="{81861053-2CB3-DA40-B70F-5194BCF0BAE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778618" y="2775799"/>
                      <a:ext cx="1833717" cy="261418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kumimoji="1" lang="en-US" altLang="zh-CN" sz="10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100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kumimoji="1" lang="en-US" altLang="zh-CN" sz="100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  <m:r>
                              <a:rPr kumimoji="1" lang="en-US" altLang="zh-CN" sz="10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kumimoji="1" lang="en-US" altLang="zh-CN" sz="10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kumimoji="1" lang="en-US" altLang="zh-CN" sz="1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</m:t>
                            </m:r>
                            <m:sSub>
                              <m:sSubPr>
                                <m:ctrlPr>
                                  <a:rPr kumimoji="1" lang="en-US" altLang="zh-CN" sz="1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1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𝜉</m:t>
                                </m:r>
                              </m:e>
                              <m:sub>
                                <m:r>
                                  <a:rPr kumimoji="1" lang="en-US" altLang="zh-CN" sz="1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  <m:r>
                              <a:rPr kumimoji="1" lang="en-US" altLang="zh-CN" sz="1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=0→</m:t>
                            </m:r>
                            <m:r>
                              <a:rPr kumimoji="1" lang="en-US" altLang="zh-CN" sz="1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𝟐𝟑</m:t>
                            </m:r>
                            <m:sSub>
                              <m:sSubPr>
                                <m:ctrlPr>
                                  <a:rPr kumimoji="1" lang="en-US" altLang="zh-CN" sz="10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10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𝝈</m:t>
                                </m:r>
                              </m:e>
                              <m:sub>
                                <m:r>
                                  <a:rPr kumimoji="1" lang="en-US" altLang="zh-CN" sz="10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𝒙</m:t>
                                </m:r>
                              </m:sub>
                            </m:sSub>
                          </m:oMath>
                        </m:oMathPara>
                      </a14:m>
                      <a:endParaRPr lang="en-CN" sz="1000" b="1" dirty="0"/>
                    </a:p>
                  </p:txBody>
                </p:sp>
              </mc:Choice>
              <mc:Fallback xmlns="">
                <p:sp>
                  <p:nvSpPr>
                    <p:cNvPr id="18" name="TextBox 17">
                      <a:extLst>
                        <a:ext uri="{FF2B5EF4-FFF2-40B4-BE49-F238E27FC236}">
                          <a16:creationId xmlns:a16="http://schemas.microsoft.com/office/drawing/2014/main" id="{81861053-2CB3-DA40-B70F-5194BCF0BAE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778618" y="2775799"/>
                      <a:ext cx="1833717" cy="261418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9" name="TextBox 18">
                      <a:extLst>
                        <a:ext uri="{FF2B5EF4-FFF2-40B4-BE49-F238E27FC236}">
                          <a16:creationId xmlns:a16="http://schemas.microsoft.com/office/drawing/2014/main" id="{67F4D809-0544-3248-B363-DE777B3F0F0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453957" y="2775799"/>
                      <a:ext cx="2272044" cy="261418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kumimoji="1" lang="en-US" altLang="zh-CN" sz="1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0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kumimoji="1" lang="en-US" altLang="zh-CN" sz="1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kumimoji="1" lang="en-US" altLang="zh-CN" sz="10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kumimoji="1" lang="en-US" altLang="zh-CN" sz="10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  <m:r>
                            <a:rPr kumimoji="1" lang="en-US" altLang="zh-CN" sz="1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kumimoji="1" lang="en-US" altLang="zh-CN" sz="1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kumimoji="1" lang="en-US" altLang="zh-CN" sz="1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sup>
                          </m:sSup>
                          <m:r>
                            <a:rPr kumimoji="1" lang="en-US" altLang="zh-CN" sz="1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kumimoji="1" lang="en-US" altLang="zh-CN" sz="1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kumimoji="1" lang="en-US" altLang="zh-CN" sz="1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kumimoji="1" lang="en-US" altLang="zh-CN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=0.092</m:t>
                          </m:r>
                        </m:oMath>
                      </a14:m>
                      <a:r>
                        <a:rPr kumimoji="1" lang="en-US" altLang="zh-CN" sz="1000" dirty="0">
                          <a:ea typeface="Cambria Math" panose="02040503050406030204" pitchFamily="18" charset="0"/>
                        </a:rPr>
                        <a:t> </a:t>
                      </a:r>
                      <a14:m>
                        <m:oMath xmlns:m="http://schemas.openxmlformats.org/officeDocument/2006/math">
                          <m:r>
                            <a:rPr kumimoji="1" lang="en-US" altLang="zh-CN" sz="1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kumimoji="1" lang="en-US" altLang="zh-CN" sz="1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𝟏𝟓</m:t>
                          </m:r>
                          <m:sSub>
                            <m:sSubPr>
                              <m:ctrlPr>
                                <a:rPr kumimoji="1" lang="en-US" altLang="zh-CN" sz="1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𝝈</m:t>
                              </m:r>
                            </m:e>
                            <m:sub>
                              <m:r>
                                <a:rPr kumimoji="1" lang="en-US" altLang="zh-CN" sz="1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</m:sub>
                          </m:sSub>
                        </m:oMath>
                      </a14:m>
                      <a:endParaRPr lang="en-CN" sz="1000" b="1" dirty="0"/>
                    </a:p>
                  </p:txBody>
                </p:sp>
              </mc:Choice>
              <mc:Fallback xmlns="">
                <p:sp>
                  <p:nvSpPr>
                    <p:cNvPr id="19" name="TextBox 18">
                      <a:extLst>
                        <a:ext uri="{FF2B5EF4-FFF2-40B4-BE49-F238E27FC236}">
                          <a16:creationId xmlns:a16="http://schemas.microsoft.com/office/drawing/2014/main" id="{67F4D809-0544-3248-B363-DE777B3F0F0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453957" y="2775799"/>
                      <a:ext cx="2272044" cy="261418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7172E547-64CE-034B-81DE-E6ACCCF0A3F3}"/>
                    </a:ext>
                  </a:extLst>
                </p:cNvPr>
                <p:cNvGrpSpPr/>
                <p:nvPr/>
              </p:nvGrpSpPr>
              <p:grpSpPr>
                <a:xfrm>
                  <a:off x="4532035" y="789155"/>
                  <a:ext cx="7609869" cy="1924095"/>
                  <a:chOff x="2877405" y="803949"/>
                  <a:chExt cx="8951596" cy="1998452"/>
                </a:xfrm>
              </p:grpSpPr>
              <p:pic>
                <p:nvPicPr>
                  <p:cNvPr id="12" name="Picture 11">
                    <a:extLst>
                      <a:ext uri="{FF2B5EF4-FFF2-40B4-BE49-F238E27FC236}">
                        <a16:creationId xmlns:a16="http://schemas.microsoft.com/office/drawing/2014/main" id="{5DC0BFBC-438D-B240-BA49-3AEEB428ADA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/>
                  <a:srcRect r="14779"/>
                  <a:stretch/>
                </p:blipFill>
                <p:spPr>
                  <a:xfrm>
                    <a:off x="2877405" y="814627"/>
                    <a:ext cx="2734725" cy="1987774"/>
                  </a:xfrm>
                  <a:prstGeom prst="rect">
                    <a:avLst/>
                  </a:prstGeom>
                </p:spPr>
              </p:pic>
              <p:pic>
                <p:nvPicPr>
                  <p:cNvPr id="20" name="Picture 19">
                    <a:extLst>
                      <a:ext uri="{FF2B5EF4-FFF2-40B4-BE49-F238E27FC236}">
                        <a16:creationId xmlns:a16="http://schemas.microsoft.com/office/drawing/2014/main" id="{CF9ED086-084C-3A47-B3BB-9BAA25D846C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/>
                  <a:srcRect r="14779"/>
                  <a:stretch/>
                </p:blipFill>
                <p:spPr>
                  <a:xfrm>
                    <a:off x="5646953" y="803949"/>
                    <a:ext cx="2734725" cy="1987774"/>
                  </a:xfrm>
                  <a:prstGeom prst="rect">
                    <a:avLst/>
                  </a:prstGeom>
                </p:spPr>
              </p:pic>
              <p:pic>
                <p:nvPicPr>
                  <p:cNvPr id="5" name="Picture 4">
                    <a:extLst>
                      <a:ext uri="{FF2B5EF4-FFF2-40B4-BE49-F238E27FC236}">
                        <a16:creationId xmlns:a16="http://schemas.microsoft.com/office/drawing/2014/main" id="{760FCC22-8CDD-D24E-88B6-BF189E9451E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/>
                  <a:srcRect l="-1457" r="-931"/>
                  <a:stretch/>
                </p:blipFill>
                <p:spPr>
                  <a:xfrm>
                    <a:off x="8414748" y="910445"/>
                    <a:ext cx="3414253" cy="1865682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8F1674D2-F552-8740-9A48-1DF7BA5FD468}"/>
                </a:ext>
              </a:extLst>
            </p:cNvPr>
            <p:cNvGrpSpPr/>
            <p:nvPr/>
          </p:nvGrpSpPr>
          <p:grpSpPr>
            <a:xfrm>
              <a:off x="110388" y="4021384"/>
              <a:ext cx="7843239" cy="2290350"/>
              <a:chOff x="220776" y="3266066"/>
              <a:chExt cx="7843239" cy="2290350"/>
            </a:xfrm>
          </p:grpSpPr>
          <p:pic>
            <p:nvPicPr>
              <p:cNvPr id="6" name="Graphic 5">
                <a:extLst>
                  <a:ext uri="{FF2B5EF4-FFF2-40B4-BE49-F238E27FC236}">
                    <a16:creationId xmlns:a16="http://schemas.microsoft.com/office/drawing/2014/main" id="{408C3BE0-29AF-AB4A-957D-2CEA0AC94E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220776" y="3266066"/>
                <a:ext cx="3999543" cy="2290350"/>
              </a:xfrm>
              <a:prstGeom prst="rect">
                <a:avLst/>
              </a:prstGeom>
            </p:spPr>
          </p:pic>
          <p:pic>
            <p:nvPicPr>
              <p:cNvPr id="8" name="图形 7">
                <a:extLst>
                  <a:ext uri="{FF2B5EF4-FFF2-40B4-BE49-F238E27FC236}">
                    <a16:creationId xmlns:a16="http://schemas.microsoft.com/office/drawing/2014/main" id="{8E2C4B96-34B5-1D41-9C58-6BC99DB70F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4301176" y="3266066"/>
                <a:ext cx="3762839" cy="2290350"/>
              </a:xfrm>
              <a:prstGeom prst="rect">
                <a:avLst/>
              </a:prstGeom>
            </p:spPr>
          </p:pic>
        </p:grpSp>
        <p:pic>
          <p:nvPicPr>
            <p:cNvPr id="15" name="图形 14">
              <a:extLst>
                <a:ext uri="{FF2B5EF4-FFF2-40B4-BE49-F238E27FC236}">
                  <a16:creationId xmlns:a16="http://schemas.microsoft.com/office/drawing/2014/main" id="{69414C07-7309-754B-841A-4629F1433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7970277" y="4020758"/>
              <a:ext cx="4137754" cy="2290350"/>
            </a:xfrm>
            <a:prstGeom prst="rect">
              <a:avLst/>
            </a:prstGeom>
          </p:spPr>
        </p:pic>
      </p:grpSp>
      <p:sp>
        <p:nvSpPr>
          <p:cNvPr id="25" name="文本框 38">
            <a:extLst>
              <a:ext uri="{FF2B5EF4-FFF2-40B4-BE49-F238E27FC236}">
                <a16:creationId xmlns:a16="http://schemas.microsoft.com/office/drawing/2014/main" id="{7D746C81-651C-494F-897A-FF618E6FE2F4}"/>
              </a:ext>
            </a:extLst>
          </p:cNvPr>
          <p:cNvSpPr txBox="1"/>
          <p:nvPr/>
        </p:nvSpPr>
        <p:spPr>
          <a:xfrm>
            <a:off x="110388" y="56052"/>
            <a:ext cx="11321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n"/>
            </a:pPr>
            <a:r>
              <a:rPr kumimoji="1" lang="en-US" altLang="zh-CN" sz="2400" b="1" dirty="0"/>
              <a:t>Finding2: Non-linearity in HER lattice affect both efficiency and background  </a:t>
            </a:r>
          </a:p>
        </p:txBody>
      </p:sp>
      <p:pic>
        <p:nvPicPr>
          <p:cNvPr id="23" name="图片 7">
            <a:extLst>
              <a:ext uri="{FF2B5EF4-FFF2-40B4-BE49-F238E27FC236}">
                <a16:creationId xmlns:a16="http://schemas.microsoft.com/office/drawing/2014/main" id="{63BEABC2-B52C-F742-BB5E-2708D5A11D9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976943" y="2175825"/>
            <a:ext cx="910362" cy="573190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878216E7-CD44-4940-9284-EF22C28D86DA}"/>
              </a:ext>
            </a:extLst>
          </p:cNvPr>
          <p:cNvSpPr txBox="1"/>
          <p:nvPr/>
        </p:nvSpPr>
        <p:spPr>
          <a:xfrm>
            <a:off x="-138661" y="517717"/>
            <a:ext cx="7700046" cy="3985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91762">
              <a:lnSpc>
                <a:spcPts val="2532"/>
              </a:lnSpc>
              <a:spcBef>
                <a:spcPts val="0"/>
              </a:spcBef>
            </a:pPr>
            <a:r>
              <a:rPr lang="en" altLang="zh-CN" sz="2000" b="1" i="0" dirty="0">
                <a:solidFill>
                  <a:srgbClr val="7030A0"/>
                </a:solidFill>
                <a:latin typeface="Calibri" pitchFamily="34"/>
                <a:cs typeface="Calibri"/>
              </a:rPr>
              <a:t>-&gt;</a:t>
            </a:r>
            <a:r>
              <a:rPr lang="en" altLang="zh-CN" sz="2000" b="1" i="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lang="en" altLang="zh-CN" sz="2000" b="0" i="0" u="sng" dirty="0">
                <a:solidFill>
                  <a:srgbClr val="7030A0"/>
                </a:solidFill>
                <a:latin typeface="Calibri" pitchFamily="34"/>
                <a:cs typeface="Calibri"/>
              </a:rPr>
              <a:t>Beam-beam effect; </a:t>
            </a:r>
            <a:r>
              <a:rPr lang="en" altLang="zh-CN" sz="2000" b="0" i="0" dirty="0">
                <a:solidFill>
                  <a:srgbClr val="7030A0"/>
                </a:solidFill>
                <a:latin typeface="Calibri" pitchFamily="34"/>
                <a:cs typeface="Calibri"/>
              </a:rPr>
              <a:t>cancel coil error; crab waist</a:t>
            </a:r>
            <a:r>
              <a:rPr lang="en" altLang="zh-CN" sz="2000" b="0" i="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lang="en" altLang="zh-CN" sz="2000" b="0" i="0" dirty="0">
                <a:solidFill>
                  <a:srgbClr val="7030A0"/>
                </a:solidFill>
                <a:latin typeface="Calibri" pitchFamily="34"/>
                <a:cs typeface="Calibri"/>
              </a:rPr>
              <a:t>collision</a:t>
            </a:r>
          </a:p>
        </p:txBody>
      </p:sp>
      <p:sp>
        <p:nvSpPr>
          <p:cNvPr id="27" name="TextBox 39">
            <a:extLst>
              <a:ext uri="{FF2B5EF4-FFF2-40B4-BE49-F238E27FC236}">
                <a16:creationId xmlns:a16="http://schemas.microsoft.com/office/drawing/2014/main" id="{677239A2-B3E4-0F4F-A41C-59ED15321EA1}"/>
              </a:ext>
            </a:extLst>
          </p:cNvPr>
          <p:cNvSpPr txBox="1"/>
          <p:nvPr/>
        </p:nvSpPr>
        <p:spPr>
          <a:xfrm>
            <a:off x="11750743" y="6474293"/>
            <a:ext cx="499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8</a:t>
            </a:r>
            <a:endParaRPr lang="en-CN" sz="1400" b="1" dirty="0"/>
          </a:p>
        </p:txBody>
      </p:sp>
    </p:spTree>
    <p:extLst>
      <p:ext uri="{BB962C8B-B14F-4D97-AF65-F5344CB8AC3E}">
        <p14:creationId xmlns:p14="http://schemas.microsoft.com/office/powerpoint/2010/main" val="386191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38">
            <a:extLst>
              <a:ext uri="{FF2B5EF4-FFF2-40B4-BE49-F238E27FC236}">
                <a16:creationId xmlns:a16="http://schemas.microsoft.com/office/drawing/2014/main" id="{C701E54D-8B96-5244-B09A-DA9142342B4E}"/>
              </a:ext>
            </a:extLst>
          </p:cNvPr>
          <p:cNvGrpSpPr/>
          <p:nvPr/>
        </p:nvGrpSpPr>
        <p:grpSpPr>
          <a:xfrm>
            <a:off x="5726538" y="4178438"/>
            <a:ext cx="4954519" cy="2723295"/>
            <a:chOff x="5504597" y="3749248"/>
            <a:chExt cx="4954519" cy="2906016"/>
          </a:xfrm>
        </p:grpSpPr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6BDFD252-9576-1E4E-8E6C-2C61C0C9A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504597" y="3749248"/>
              <a:ext cx="4954519" cy="2906016"/>
            </a:xfrm>
            <a:prstGeom prst="rect">
              <a:avLst/>
            </a:prstGeom>
          </p:spPr>
        </p:pic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BFE1A06F-6312-E148-8BE3-10ACEBBAF4D4}"/>
                </a:ext>
              </a:extLst>
            </p:cNvPr>
            <p:cNvSpPr/>
            <p:nvPr/>
          </p:nvSpPr>
          <p:spPr>
            <a:xfrm>
              <a:off x="9206448" y="4613178"/>
              <a:ext cx="1192856" cy="104683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6" name="文本框 38">
            <a:extLst>
              <a:ext uri="{FF2B5EF4-FFF2-40B4-BE49-F238E27FC236}">
                <a16:creationId xmlns:a16="http://schemas.microsoft.com/office/drawing/2014/main" id="{001A7E43-97FE-6B49-9833-4A83E633E434}"/>
              </a:ext>
            </a:extLst>
          </p:cNvPr>
          <p:cNvSpPr txBox="1"/>
          <p:nvPr/>
        </p:nvSpPr>
        <p:spPr>
          <a:xfrm>
            <a:off x="10343" y="64938"/>
            <a:ext cx="111543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n"/>
            </a:pPr>
            <a:r>
              <a:rPr kumimoji="1" lang="en-US" altLang="zh-CN" sz="2200" b="1" dirty="0"/>
              <a:t>Finding3: IR Beam loss can be suppressed by minor collimator aperture adjustment </a:t>
            </a:r>
          </a:p>
        </p:txBody>
      </p:sp>
      <p:pic>
        <p:nvPicPr>
          <p:cNvPr id="31" name="图形 30">
            <a:extLst>
              <a:ext uri="{FF2B5EF4-FFF2-40B4-BE49-F238E27FC236}">
                <a16:creationId xmlns:a16="http://schemas.microsoft.com/office/drawing/2014/main" id="{855C0F7A-A0A9-BA4C-B171-D976C70D8E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2141" y="951703"/>
            <a:ext cx="4484866" cy="2543937"/>
          </a:xfrm>
          <a:prstGeom prst="rect">
            <a:avLst/>
          </a:prstGeom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3EC50617-BE0C-0343-955A-541662A6810A}"/>
              </a:ext>
            </a:extLst>
          </p:cNvPr>
          <p:cNvSpPr txBox="1"/>
          <p:nvPr/>
        </p:nvSpPr>
        <p:spPr>
          <a:xfrm>
            <a:off x="237531" y="501268"/>
            <a:ext cx="9951157" cy="387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2320"/>
              </a:lnSpc>
              <a:buFont typeface="Wingdings" pitchFamily="2" charset="2"/>
              <a:buChar char="Ø"/>
            </a:pPr>
            <a:r>
              <a:rPr lang="en" altLang="zh-CN" sz="1900" b="1" i="0" u="none" strike="noStrike" dirty="0">
                <a:solidFill>
                  <a:srgbClr val="7030A0"/>
                </a:solidFill>
                <a:effectLst/>
                <a:latin typeface="-apple-system"/>
              </a:rPr>
              <a:t>Current collimator settings are effective in protecting the IR region, but IR losses remain.</a:t>
            </a:r>
            <a:endParaRPr lang="en-US" altLang="zh-CN" sz="1900" dirty="0">
              <a:solidFill>
                <a:srgbClr val="7030A0"/>
              </a:solidFill>
              <a:latin typeface="Noto Sans SC"/>
              <a:sym typeface="Wingdings" panose="05000000000000000000" pitchFamily="2" charset="2"/>
            </a:endParaRP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ED6E8B57-2C20-384B-8BE9-A89856F9EB3E}"/>
              </a:ext>
            </a:extLst>
          </p:cNvPr>
          <p:cNvGrpSpPr/>
          <p:nvPr/>
        </p:nvGrpSpPr>
        <p:grpSpPr>
          <a:xfrm>
            <a:off x="5834013" y="969438"/>
            <a:ext cx="5045653" cy="2543937"/>
            <a:chOff x="5678790" y="1296435"/>
            <a:chExt cx="4605387" cy="2627032"/>
          </a:xfrm>
        </p:grpSpPr>
        <p:pic>
          <p:nvPicPr>
            <p:cNvPr id="35" name="图形 34">
              <a:extLst>
                <a:ext uri="{FF2B5EF4-FFF2-40B4-BE49-F238E27FC236}">
                  <a16:creationId xmlns:a16="http://schemas.microsoft.com/office/drawing/2014/main" id="{DFD2F58E-D3D4-D349-A013-B257BEE91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678790" y="1296435"/>
              <a:ext cx="4605387" cy="2627032"/>
            </a:xfrm>
            <a:prstGeom prst="rect">
              <a:avLst/>
            </a:prstGeom>
          </p:spPr>
        </p:pic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31CB6CEA-F27E-2B46-AD22-D66FAB647FEE}"/>
                </a:ext>
              </a:extLst>
            </p:cNvPr>
            <p:cNvSpPr/>
            <p:nvPr/>
          </p:nvSpPr>
          <p:spPr>
            <a:xfrm>
              <a:off x="6056295" y="1376616"/>
              <a:ext cx="819968" cy="2463756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9BEEF1C6-A918-CC4C-A327-FF49A0AA7240}"/>
              </a:ext>
            </a:extLst>
          </p:cNvPr>
          <p:cNvGrpSpPr/>
          <p:nvPr/>
        </p:nvGrpSpPr>
        <p:grpSpPr>
          <a:xfrm>
            <a:off x="861578" y="4241169"/>
            <a:ext cx="4605429" cy="2547449"/>
            <a:chOff x="780216" y="3808071"/>
            <a:chExt cx="4691855" cy="2834081"/>
          </a:xfrm>
        </p:grpSpPr>
        <p:pic>
          <p:nvPicPr>
            <p:cNvPr id="18" name="图形 17">
              <a:extLst>
                <a:ext uri="{FF2B5EF4-FFF2-40B4-BE49-F238E27FC236}">
                  <a16:creationId xmlns:a16="http://schemas.microsoft.com/office/drawing/2014/main" id="{E06809E9-A952-AE42-BBDE-7C63BE92F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80216" y="3808071"/>
              <a:ext cx="4691855" cy="2834081"/>
            </a:xfrm>
            <a:prstGeom prst="rect">
              <a:avLst/>
            </a:prstGeom>
          </p:spPr>
        </p:pic>
        <p:sp>
          <p:nvSpPr>
            <p:cNvPr id="19" name="Rectangle 17">
              <a:extLst>
                <a:ext uri="{FF2B5EF4-FFF2-40B4-BE49-F238E27FC236}">
                  <a16:creationId xmlns:a16="http://schemas.microsoft.com/office/drawing/2014/main" id="{0FEC14A3-9C85-F44B-B505-6B633BEC3F8B}"/>
                </a:ext>
              </a:extLst>
            </p:cNvPr>
            <p:cNvSpPr/>
            <p:nvPr/>
          </p:nvSpPr>
          <p:spPr>
            <a:xfrm>
              <a:off x="1603810" y="3940722"/>
              <a:ext cx="676403" cy="179865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</p:grpSp>
      <p:sp>
        <p:nvSpPr>
          <p:cNvPr id="20" name="TextBox 13">
            <a:extLst>
              <a:ext uri="{FF2B5EF4-FFF2-40B4-BE49-F238E27FC236}">
                <a16:creationId xmlns:a16="http://schemas.microsoft.com/office/drawing/2014/main" id="{B982388B-8D55-D840-8894-6CAD128A6E8C}"/>
              </a:ext>
            </a:extLst>
          </p:cNvPr>
          <p:cNvSpPr txBox="1"/>
          <p:nvPr/>
        </p:nvSpPr>
        <p:spPr>
          <a:xfrm>
            <a:off x="328744" y="3486582"/>
            <a:ext cx="11534512" cy="6918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2380"/>
              </a:lnSpc>
              <a:buFont typeface="Wingdings" pitchFamily="2" charset="2"/>
              <a:buChar char="Ø"/>
            </a:pPr>
            <a:r>
              <a:rPr lang="en-US" sz="19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D01V1 plays a major role in this suppression </a:t>
            </a:r>
          </a:p>
          <a:p>
            <a:pPr>
              <a:lnSpc>
                <a:spcPts val="238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-relative aperture to the injection beam size of D01V1 is almost the same as that of the IR beam pipe </a:t>
            </a:r>
          </a:p>
        </p:txBody>
      </p:sp>
      <p:sp>
        <p:nvSpPr>
          <p:cNvPr id="21" name="TextBox 39">
            <a:extLst>
              <a:ext uri="{FF2B5EF4-FFF2-40B4-BE49-F238E27FC236}">
                <a16:creationId xmlns:a16="http://schemas.microsoft.com/office/drawing/2014/main" id="{3289329A-5D0F-F244-95E0-77347C8B1EA5}"/>
              </a:ext>
            </a:extLst>
          </p:cNvPr>
          <p:cNvSpPr txBox="1"/>
          <p:nvPr/>
        </p:nvSpPr>
        <p:spPr>
          <a:xfrm>
            <a:off x="11750743" y="6474293"/>
            <a:ext cx="499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9</a:t>
            </a:r>
            <a:endParaRPr lang="en-CN" sz="1400" b="1" dirty="0"/>
          </a:p>
        </p:txBody>
      </p:sp>
    </p:spTree>
    <p:extLst>
      <p:ext uri="{BB962C8B-B14F-4D97-AF65-F5344CB8AC3E}">
        <p14:creationId xmlns:p14="http://schemas.microsoft.com/office/powerpoint/2010/main" val="664542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16813</TotalTime>
  <Words>2846</Words>
  <Application>Microsoft Macintosh PowerPoint</Application>
  <PresentationFormat>宽屏</PresentationFormat>
  <Paragraphs>545</Paragraphs>
  <Slides>36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51" baseType="lpstr">
      <vt:lpstr>-apple-system</vt:lpstr>
      <vt:lpstr>等线</vt:lpstr>
      <vt:lpstr>等线</vt:lpstr>
      <vt:lpstr>等线 Light</vt:lpstr>
      <vt:lpstr>Noto Sans SC</vt:lpstr>
      <vt:lpstr>TimesNewRomanPS</vt:lpstr>
      <vt:lpstr>YuGothic</vt:lpstr>
      <vt:lpstr>Arial</vt:lpstr>
      <vt:lpstr>Calibri</vt:lpstr>
      <vt:lpstr>Cambria Math</vt:lpstr>
      <vt:lpstr>Segoe UI</vt:lpstr>
      <vt:lpstr>Times</vt:lpstr>
      <vt:lpstr>Times New Roman</vt:lpstr>
      <vt:lpstr>Wingdings</vt:lpstr>
      <vt:lpstr>Office 主题​​</vt:lpstr>
      <vt:lpstr>PowerPoint 演示文稿</vt:lpstr>
      <vt:lpstr>PowerPoint 演示文稿</vt:lpstr>
      <vt:lpstr>SuperKEKB top-up injection / requirements</vt:lpstr>
      <vt:lpstr>Injection BG and BelleII DAQ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Conclusions and outlook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25280</dc:creator>
  <cp:lastModifiedBy>25280</cp:lastModifiedBy>
  <cp:revision>22</cp:revision>
  <dcterms:created xsi:type="dcterms:W3CDTF">2025-04-20T18:09:13Z</dcterms:created>
  <dcterms:modified xsi:type="dcterms:W3CDTF">2025-06-16T12:58:40Z</dcterms:modified>
</cp:coreProperties>
</file>