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377" r:id="rId4"/>
    <p:sldId id="1168" r:id="rId5"/>
    <p:sldId id="402" r:id="rId6"/>
    <p:sldId id="378" r:id="rId7"/>
    <p:sldId id="387" r:id="rId8"/>
    <p:sldId id="1169" r:id="rId9"/>
    <p:sldId id="1170" r:id="rId10"/>
    <p:sldId id="1171" r:id="rId11"/>
    <p:sldId id="362" r:id="rId12"/>
    <p:sldId id="1172" r:id="rId13"/>
    <p:sldId id="428" r:id="rId14"/>
    <p:sldId id="1174" r:id="rId15"/>
    <p:sldId id="1155" r:id="rId16"/>
    <p:sldId id="1166" r:id="rId17"/>
    <p:sldId id="495" r:id="rId18"/>
    <p:sldId id="1163" r:id="rId19"/>
    <p:sldId id="1175" r:id="rId20"/>
    <p:sldId id="11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4660"/>
  </p:normalViewPr>
  <p:slideViewPr>
    <p:cSldViewPr snapToGrid="0">
      <p:cViewPr varScale="1">
        <p:scale>
          <a:sx n="141" d="100"/>
          <a:sy n="141" d="100"/>
        </p:scale>
        <p:origin x="126"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9CA49-7A1B-4E63-9D72-C5ACCFA6B8DD}" type="datetimeFigureOut">
              <a:rPr lang="en-US" smtClean="0"/>
              <a:t>6/13/2025</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119AE-F99F-429D-AEBD-E113ECD5D898}" type="slidenum">
              <a:rPr lang="en-US" smtClean="0"/>
              <a:t>‹#›</a:t>
            </a:fld>
            <a:endParaRPr lang="en-US"/>
          </a:p>
        </p:txBody>
      </p:sp>
    </p:spTree>
    <p:extLst>
      <p:ext uri="{BB962C8B-B14F-4D97-AF65-F5344CB8AC3E}">
        <p14:creationId xmlns:p14="http://schemas.microsoft.com/office/powerpoint/2010/main" val="399754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963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377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ECF75B4-3BBC-42EF-A4D2-71D23C0909E8}" type="datetime1">
              <a:rPr lang="en-US" smtClean="0"/>
              <a:t>6/13/2025</a:t>
            </a:fld>
            <a:endParaRPr lang="en-US"/>
          </a:p>
        </p:txBody>
      </p:sp>
      <p:sp>
        <p:nvSpPr>
          <p:cNvPr id="5" name="Footer Placeholder 4"/>
          <p:cNvSpPr>
            <a:spLocks noGrp="1"/>
          </p:cNvSpPr>
          <p:nvPr>
            <p:ph type="ftr" sz="quarter" idx="11"/>
          </p:nvPr>
        </p:nvSpPr>
        <p:spPr/>
        <p:txBody>
          <a:bodyPr/>
          <a:lstStyle/>
          <a:p>
            <a:r>
              <a:rPr lang="en-US"/>
              <a:t>2025 European Edition of the International Workshop on the Circular Electron-Positron Collider (CEPC)</a:t>
            </a:r>
          </a:p>
        </p:txBody>
      </p:sp>
      <p:sp>
        <p:nvSpPr>
          <p:cNvPr id="6" name="Slide Number Placeholder 5"/>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261444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317C3F1-C874-4F6E-A3CE-734BBCC24810}" type="datetime1">
              <a:rPr lang="en-US" smtClean="0"/>
              <a:t>6/13/2025</a:t>
            </a:fld>
            <a:endParaRPr lang="en-US"/>
          </a:p>
        </p:txBody>
      </p:sp>
      <p:sp>
        <p:nvSpPr>
          <p:cNvPr id="5" name="Footer Placeholder 4"/>
          <p:cNvSpPr>
            <a:spLocks noGrp="1"/>
          </p:cNvSpPr>
          <p:nvPr>
            <p:ph type="ftr" sz="quarter" idx="11"/>
          </p:nvPr>
        </p:nvSpPr>
        <p:spPr/>
        <p:txBody>
          <a:bodyPr/>
          <a:lstStyle/>
          <a:p>
            <a:r>
              <a:rPr lang="en-US"/>
              <a:t>2025 European Edition of the International Workshop on the Circular Electron-Positron Collider (CEPC)</a:t>
            </a:r>
          </a:p>
        </p:txBody>
      </p:sp>
      <p:sp>
        <p:nvSpPr>
          <p:cNvPr id="6" name="Slide Number Placeholder 5"/>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2411767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6D3ECE5-FF29-4C25-9D7F-34F9119CB69D}" type="datetime1">
              <a:rPr lang="en-US" smtClean="0"/>
              <a:t>6/13/2025</a:t>
            </a:fld>
            <a:endParaRPr lang="en-US"/>
          </a:p>
        </p:txBody>
      </p:sp>
      <p:sp>
        <p:nvSpPr>
          <p:cNvPr id="5" name="Footer Placeholder 4"/>
          <p:cNvSpPr>
            <a:spLocks noGrp="1"/>
          </p:cNvSpPr>
          <p:nvPr>
            <p:ph type="ftr" sz="quarter" idx="11"/>
          </p:nvPr>
        </p:nvSpPr>
        <p:spPr/>
        <p:txBody>
          <a:bodyPr/>
          <a:lstStyle/>
          <a:p>
            <a:r>
              <a:rPr lang="en-US"/>
              <a:t>2025 European Edition of the International Workshop on the Circular Electron-Positron Collider (CEPC)</a:t>
            </a:r>
          </a:p>
        </p:txBody>
      </p:sp>
      <p:sp>
        <p:nvSpPr>
          <p:cNvPr id="6" name="Slide Number Placeholder 5"/>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135693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1B72F52-F557-43F1-8DB4-2025A151D674}" type="datetime1">
              <a:rPr lang="en-US" smtClean="0"/>
              <a:t>6/13/2025</a:t>
            </a:fld>
            <a:endParaRPr lang="en-US"/>
          </a:p>
        </p:txBody>
      </p:sp>
      <p:sp>
        <p:nvSpPr>
          <p:cNvPr id="5" name="Footer Placeholder 4"/>
          <p:cNvSpPr>
            <a:spLocks noGrp="1"/>
          </p:cNvSpPr>
          <p:nvPr>
            <p:ph type="ftr" sz="quarter" idx="11"/>
          </p:nvPr>
        </p:nvSpPr>
        <p:spPr/>
        <p:txBody>
          <a:bodyPr/>
          <a:lstStyle/>
          <a:p>
            <a:r>
              <a:rPr lang="en-US"/>
              <a:t>2025 European Edition of the International Workshop on the Circular Electron-Positron Collider (CEPC)</a:t>
            </a:r>
          </a:p>
        </p:txBody>
      </p:sp>
      <p:sp>
        <p:nvSpPr>
          <p:cNvPr id="6" name="Slide Number Placeholder 5"/>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51949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071ED1F5-57A3-42F5-AABE-E256D0E7F51B}" type="datetime1">
              <a:rPr lang="en-US" smtClean="0"/>
              <a:t>6/13/2025</a:t>
            </a:fld>
            <a:endParaRPr lang="en-US"/>
          </a:p>
        </p:txBody>
      </p:sp>
      <p:sp>
        <p:nvSpPr>
          <p:cNvPr id="5" name="Footer Placeholder 4"/>
          <p:cNvSpPr>
            <a:spLocks noGrp="1"/>
          </p:cNvSpPr>
          <p:nvPr>
            <p:ph type="ftr" sz="quarter" idx="11"/>
          </p:nvPr>
        </p:nvSpPr>
        <p:spPr/>
        <p:txBody>
          <a:bodyPr/>
          <a:lstStyle/>
          <a:p>
            <a:r>
              <a:rPr lang="en-US"/>
              <a:t>2025 European Edition of the International Workshop on the Circular Electron-Positron Collider (CEPC)</a:t>
            </a:r>
          </a:p>
        </p:txBody>
      </p:sp>
      <p:sp>
        <p:nvSpPr>
          <p:cNvPr id="6" name="Slide Number Placeholder 5"/>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282213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3D592D1-5B5B-4459-8D4A-99CFCE720560}" type="datetime1">
              <a:rPr lang="en-US" smtClean="0"/>
              <a:t>6/13/2025</a:t>
            </a:fld>
            <a:endParaRPr lang="en-US"/>
          </a:p>
        </p:txBody>
      </p:sp>
      <p:sp>
        <p:nvSpPr>
          <p:cNvPr id="6" name="Footer Placeholder 5"/>
          <p:cNvSpPr>
            <a:spLocks noGrp="1"/>
          </p:cNvSpPr>
          <p:nvPr>
            <p:ph type="ftr" sz="quarter" idx="11"/>
          </p:nvPr>
        </p:nvSpPr>
        <p:spPr/>
        <p:txBody>
          <a:bodyPr/>
          <a:lstStyle/>
          <a:p>
            <a:r>
              <a:rPr lang="en-US"/>
              <a:t>2025 European Edition of the International Workshop on the Circular Electron-Positron Collider (CEPC)</a:t>
            </a:r>
          </a:p>
        </p:txBody>
      </p:sp>
      <p:sp>
        <p:nvSpPr>
          <p:cNvPr id="7" name="Slide Number Placeholder 6"/>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398606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74FAA72-C00D-4028-8CA4-05D02DC8D0DC}" type="datetime1">
              <a:rPr lang="en-US" smtClean="0"/>
              <a:t>6/13/2025</a:t>
            </a:fld>
            <a:endParaRPr lang="en-US"/>
          </a:p>
        </p:txBody>
      </p:sp>
      <p:sp>
        <p:nvSpPr>
          <p:cNvPr id="8" name="Footer Placeholder 7"/>
          <p:cNvSpPr>
            <a:spLocks noGrp="1"/>
          </p:cNvSpPr>
          <p:nvPr>
            <p:ph type="ftr" sz="quarter" idx="11"/>
          </p:nvPr>
        </p:nvSpPr>
        <p:spPr/>
        <p:txBody>
          <a:bodyPr/>
          <a:lstStyle/>
          <a:p>
            <a:r>
              <a:rPr lang="en-US"/>
              <a:t>2025 European Edition of the International Workshop on the Circular Electron-Positron Collider (CEPC)</a:t>
            </a:r>
          </a:p>
        </p:txBody>
      </p:sp>
      <p:sp>
        <p:nvSpPr>
          <p:cNvPr id="9" name="Slide Number Placeholder 8"/>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370919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698849E-B48F-4F21-BA03-307430C7A73F}" type="datetime1">
              <a:rPr lang="en-US" smtClean="0"/>
              <a:t>6/13/2025</a:t>
            </a:fld>
            <a:endParaRPr lang="en-US"/>
          </a:p>
        </p:txBody>
      </p:sp>
      <p:sp>
        <p:nvSpPr>
          <p:cNvPr id="4" name="Footer Placeholder 3"/>
          <p:cNvSpPr>
            <a:spLocks noGrp="1"/>
          </p:cNvSpPr>
          <p:nvPr>
            <p:ph type="ftr" sz="quarter" idx="11"/>
          </p:nvPr>
        </p:nvSpPr>
        <p:spPr/>
        <p:txBody>
          <a:bodyPr/>
          <a:lstStyle/>
          <a:p>
            <a:r>
              <a:rPr lang="en-US"/>
              <a:t>2025 European Edition of the International Workshop on the Circular Electron-Positron Collider (CEPC)</a:t>
            </a:r>
          </a:p>
        </p:txBody>
      </p:sp>
      <p:sp>
        <p:nvSpPr>
          <p:cNvPr id="5" name="Slide Number Placeholder 4"/>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97331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EB27A-9661-47E2-B6C3-D7D32A8CC683}" type="datetime1">
              <a:rPr lang="en-US" smtClean="0"/>
              <a:t>6/13/2025</a:t>
            </a:fld>
            <a:endParaRPr lang="en-US"/>
          </a:p>
        </p:txBody>
      </p:sp>
      <p:sp>
        <p:nvSpPr>
          <p:cNvPr id="3" name="Footer Placeholder 2"/>
          <p:cNvSpPr>
            <a:spLocks noGrp="1"/>
          </p:cNvSpPr>
          <p:nvPr>
            <p:ph type="ftr" sz="quarter" idx="11"/>
          </p:nvPr>
        </p:nvSpPr>
        <p:spPr/>
        <p:txBody>
          <a:bodyPr/>
          <a:lstStyle/>
          <a:p>
            <a:r>
              <a:rPr lang="en-US"/>
              <a:t>2025 European Edition of the International Workshop on the Circular Electron-Positron Collider (CEPC)</a:t>
            </a:r>
          </a:p>
        </p:txBody>
      </p:sp>
      <p:sp>
        <p:nvSpPr>
          <p:cNvPr id="4" name="Slide Number Placeholder 3"/>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1770878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9EF1D52F-451B-4298-BEAE-CCC138B74E9A}" type="datetime1">
              <a:rPr lang="en-US" smtClean="0"/>
              <a:t>6/13/2025</a:t>
            </a:fld>
            <a:endParaRPr lang="en-US"/>
          </a:p>
        </p:txBody>
      </p:sp>
      <p:sp>
        <p:nvSpPr>
          <p:cNvPr id="6" name="Footer Placeholder 5"/>
          <p:cNvSpPr>
            <a:spLocks noGrp="1"/>
          </p:cNvSpPr>
          <p:nvPr>
            <p:ph type="ftr" sz="quarter" idx="11"/>
          </p:nvPr>
        </p:nvSpPr>
        <p:spPr/>
        <p:txBody>
          <a:bodyPr/>
          <a:lstStyle/>
          <a:p>
            <a:r>
              <a:rPr lang="en-US"/>
              <a:t>2025 European Edition of the International Workshop on the Circular Electron-Positron Collider (CEPC)</a:t>
            </a:r>
          </a:p>
        </p:txBody>
      </p:sp>
      <p:sp>
        <p:nvSpPr>
          <p:cNvPr id="7" name="Slide Number Placeholder 6"/>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363381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B72CEFD2-71A4-42B7-977F-315318757981}" type="datetime1">
              <a:rPr lang="en-US" smtClean="0"/>
              <a:t>6/13/2025</a:t>
            </a:fld>
            <a:endParaRPr lang="en-US"/>
          </a:p>
        </p:txBody>
      </p:sp>
      <p:sp>
        <p:nvSpPr>
          <p:cNvPr id="6" name="Footer Placeholder 5"/>
          <p:cNvSpPr>
            <a:spLocks noGrp="1"/>
          </p:cNvSpPr>
          <p:nvPr>
            <p:ph type="ftr" sz="quarter" idx="11"/>
          </p:nvPr>
        </p:nvSpPr>
        <p:spPr/>
        <p:txBody>
          <a:bodyPr/>
          <a:lstStyle/>
          <a:p>
            <a:r>
              <a:rPr lang="en-US"/>
              <a:t>2025 European Edition of the International Workshop on the Circular Electron-Positron Collider (CEPC)</a:t>
            </a:r>
          </a:p>
        </p:txBody>
      </p:sp>
      <p:sp>
        <p:nvSpPr>
          <p:cNvPr id="7" name="Slide Number Placeholder 6"/>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374630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ECC17-BAB2-42D6-BD41-8E0B78CCF803}" type="datetime1">
              <a:rPr lang="en-US" smtClean="0"/>
              <a:t>6/13/2025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2025 European Edition of the International Workshop on the Circular Electron-Positron Collider (CEPC)</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86B79-9261-4484-B184-5AEF64C22345}" type="slidenum">
              <a:rPr lang="en-US" smtClean="0"/>
              <a:t>‹#›</a:t>
            </a:fld>
            <a:endParaRPr lang="en-US"/>
          </a:p>
        </p:txBody>
      </p:sp>
    </p:spTree>
    <p:extLst>
      <p:ext uri="{BB962C8B-B14F-4D97-AF65-F5344CB8AC3E}">
        <p14:creationId xmlns:p14="http://schemas.microsoft.com/office/powerpoint/2010/main" val="4156767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06E6DA-C554-4B48-A382-EBDBF28922E0}"/>
              </a:ext>
            </a:extLst>
          </p:cNvPr>
          <p:cNvSpPr>
            <a:spLocks noGrp="1"/>
          </p:cNvSpPr>
          <p:nvPr>
            <p:ph type="ctrTitle"/>
          </p:nvPr>
        </p:nvSpPr>
        <p:spPr/>
        <p:txBody>
          <a:bodyPr/>
          <a:lstStyle/>
          <a:p>
            <a:r>
              <a:rPr lang="en-US" dirty="0"/>
              <a:t>BEPCII-U and HEPS status </a:t>
            </a:r>
          </a:p>
        </p:txBody>
      </p:sp>
      <p:sp>
        <p:nvSpPr>
          <p:cNvPr id="3" name="副标题 2">
            <a:extLst>
              <a:ext uri="{FF2B5EF4-FFF2-40B4-BE49-F238E27FC236}">
                <a16:creationId xmlns:a16="http://schemas.microsoft.com/office/drawing/2014/main" id="{21194C10-0737-4C98-994A-8FBF185FF8FB}"/>
              </a:ext>
            </a:extLst>
          </p:cNvPr>
          <p:cNvSpPr>
            <a:spLocks noGrp="1"/>
          </p:cNvSpPr>
          <p:nvPr>
            <p:ph type="subTitle" idx="1"/>
          </p:nvPr>
        </p:nvSpPr>
        <p:spPr/>
        <p:txBody>
          <a:bodyPr/>
          <a:lstStyle/>
          <a:p>
            <a:r>
              <a:rPr lang="en-US" altLang="zh-CN" b="1" dirty="0" err="1">
                <a:latin typeface="华文楷体" panose="02010600040101010101" pitchFamily="2" charset="-122"/>
                <a:ea typeface="华文楷体" panose="02010600040101010101" pitchFamily="2" charset="-122"/>
                <a:cs typeface="Times New Roman" panose="02020603050405020304" pitchFamily="18" charset="0"/>
              </a:rPr>
              <a:t>Daheng</a:t>
            </a:r>
            <a:r>
              <a:rPr lang="en-US" altLang="zh-CN" b="1" dirty="0">
                <a:latin typeface="华文楷体" panose="02010600040101010101" pitchFamily="2" charset="-122"/>
                <a:ea typeface="华文楷体" panose="02010600040101010101" pitchFamily="2" charset="-122"/>
                <a:cs typeface="Times New Roman" panose="02020603050405020304" pitchFamily="18" charset="0"/>
              </a:rPr>
              <a:t> Ji</a:t>
            </a:r>
          </a:p>
          <a:p>
            <a:r>
              <a:rPr lang="en-US" altLang="zh-CN" dirty="0"/>
              <a:t>BEPCII-U &amp; HEPS commissioning team</a:t>
            </a:r>
            <a:endParaRPr lang="en-US" altLang="zh-CN" b="1" dirty="0">
              <a:latin typeface="华文楷体" panose="02010600040101010101" pitchFamily="2" charset="-122"/>
              <a:ea typeface="华文楷体" panose="02010600040101010101" pitchFamily="2" charset="-122"/>
              <a:cs typeface="Times New Roman" panose="02020603050405020304" pitchFamily="18" charset="0"/>
            </a:endParaRPr>
          </a:p>
          <a:p>
            <a:pPr>
              <a:spcAft>
                <a:spcPts val="900"/>
              </a:spcAft>
            </a:pP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2025.06.16</a:t>
            </a:r>
            <a:endParaRPr lang="en-US" altLang="zh-CN" sz="1500" b="1" dirty="0">
              <a:latin typeface="Times New Roman" panose="02020603050405020304" pitchFamily="18" charset="0"/>
              <a:ea typeface="华文楷体" panose="02010600040101010101" pitchFamily="2" charset="-122"/>
              <a:cs typeface="Times New Roman" panose="02020603050405020304" pitchFamily="18" charset="0"/>
            </a:endParaRPr>
          </a:p>
          <a:p>
            <a:endParaRPr lang="en-US" dirty="0"/>
          </a:p>
        </p:txBody>
      </p:sp>
      <p:sp>
        <p:nvSpPr>
          <p:cNvPr id="8" name="页脚占位符 7">
            <a:extLst>
              <a:ext uri="{FF2B5EF4-FFF2-40B4-BE49-F238E27FC236}">
                <a16:creationId xmlns:a16="http://schemas.microsoft.com/office/drawing/2014/main" id="{7893FBF6-8934-48EA-BA2B-BF63C371DD4D}"/>
              </a:ext>
            </a:extLst>
          </p:cNvPr>
          <p:cNvSpPr>
            <a:spLocks noGrp="1"/>
          </p:cNvSpPr>
          <p:nvPr>
            <p:ph type="ftr" sz="quarter" idx="11"/>
          </p:nvPr>
        </p:nvSpPr>
        <p:spPr/>
        <p:txBody>
          <a:bodyPr/>
          <a:lstStyle/>
          <a:p>
            <a:r>
              <a:rPr lang="en-US"/>
              <a:t>2025 European Edition of the International Workshop on the Circular Electron-Positron Collider (CEPC)</a:t>
            </a:r>
          </a:p>
        </p:txBody>
      </p:sp>
      <p:pic>
        <p:nvPicPr>
          <p:cNvPr id="7" name="图片 6">
            <a:extLst>
              <a:ext uri="{FF2B5EF4-FFF2-40B4-BE49-F238E27FC236}">
                <a16:creationId xmlns:a16="http://schemas.microsoft.com/office/drawing/2014/main" id="{32B3C9DD-0398-4C71-B1BE-3AC8FDF6E447}"/>
              </a:ext>
            </a:extLst>
          </p:cNvPr>
          <p:cNvPicPr>
            <a:picLocks noChangeAspect="1"/>
          </p:cNvPicPr>
          <p:nvPr/>
        </p:nvPicPr>
        <p:blipFill>
          <a:blip r:embed="rId2"/>
          <a:stretch>
            <a:fillRect/>
          </a:stretch>
        </p:blipFill>
        <p:spPr>
          <a:xfrm>
            <a:off x="5503438" y="943513"/>
            <a:ext cx="3640562" cy="755510"/>
          </a:xfrm>
          <a:prstGeom prst="rect">
            <a:avLst/>
          </a:prstGeom>
        </p:spPr>
      </p:pic>
    </p:spTree>
    <p:extLst>
      <p:ext uri="{BB962C8B-B14F-4D97-AF65-F5344CB8AC3E}">
        <p14:creationId xmlns:p14="http://schemas.microsoft.com/office/powerpoint/2010/main" val="4209133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64B50C-C883-4B8B-8FFB-A1F7867588B9}"/>
              </a:ext>
            </a:extLst>
          </p:cNvPr>
          <p:cNvSpPr>
            <a:spLocks noGrp="1"/>
          </p:cNvSpPr>
          <p:nvPr>
            <p:ph type="title"/>
          </p:nvPr>
        </p:nvSpPr>
        <p:spPr>
          <a:xfrm>
            <a:off x="0" y="0"/>
            <a:ext cx="7886700" cy="1325563"/>
          </a:xfrm>
        </p:spPr>
        <p:txBody>
          <a:bodyPr/>
          <a:lstStyle/>
          <a:p>
            <a:r>
              <a:rPr lang="en-US" dirty="0"/>
              <a:t>Current Status of BEPCII-U</a:t>
            </a:r>
          </a:p>
        </p:txBody>
      </p:sp>
      <p:sp>
        <p:nvSpPr>
          <p:cNvPr id="3" name="内容占位符 2">
            <a:extLst>
              <a:ext uri="{FF2B5EF4-FFF2-40B4-BE49-F238E27FC236}">
                <a16:creationId xmlns:a16="http://schemas.microsoft.com/office/drawing/2014/main" id="{DA9E4721-E857-43C5-805E-7FE30F2E43E6}"/>
              </a:ext>
            </a:extLst>
          </p:cNvPr>
          <p:cNvSpPr>
            <a:spLocks noGrp="1"/>
          </p:cNvSpPr>
          <p:nvPr>
            <p:ph idx="1"/>
          </p:nvPr>
        </p:nvSpPr>
        <p:spPr>
          <a:xfrm>
            <a:off x="628650" y="1763149"/>
            <a:ext cx="7886700" cy="3785725"/>
          </a:xfrm>
        </p:spPr>
        <p:txBody>
          <a:bodyPr>
            <a:normAutofit fontScale="92500" lnSpcReduction="10000"/>
          </a:bodyPr>
          <a:lstStyle/>
          <a:p>
            <a:pPr>
              <a:lnSpc>
                <a:spcPct val="120000"/>
              </a:lnSpc>
              <a:spcBef>
                <a:spcPts val="0"/>
              </a:spcBef>
            </a:pPr>
            <a:r>
              <a:rPr lang="en-US" sz="2100" dirty="0"/>
              <a:t>BEPCII-U is currently with one cavity per ring, and the installation of new cavities is scheduled for completion in the Q3. </a:t>
            </a:r>
          </a:p>
          <a:p>
            <a:pPr lvl="1">
              <a:lnSpc>
                <a:spcPct val="120000"/>
              </a:lnSpc>
              <a:spcBef>
                <a:spcPts val="0"/>
              </a:spcBef>
            </a:pPr>
            <a:r>
              <a:rPr lang="en-US" sz="1700" dirty="0"/>
              <a:t>High-energy physics experiments were previously conducted at 1.89 GeV, and the energy scan for these experiments has recently been successfully concluded. </a:t>
            </a:r>
          </a:p>
          <a:p>
            <a:pPr>
              <a:lnSpc>
                <a:spcPct val="120000"/>
              </a:lnSpc>
              <a:spcBef>
                <a:spcPts val="0"/>
              </a:spcBef>
            </a:pPr>
            <a:r>
              <a:rPr lang="en-US" sz="2100" dirty="0"/>
              <a:t>Concurrently, synchrotron radiation experiments have been carried out in parallel.</a:t>
            </a:r>
          </a:p>
          <a:p>
            <a:pPr>
              <a:lnSpc>
                <a:spcPct val="120000"/>
              </a:lnSpc>
              <a:spcBef>
                <a:spcPts val="0"/>
              </a:spcBef>
            </a:pPr>
            <a:r>
              <a:rPr lang="en-US" sz="2100" dirty="0"/>
              <a:t>Machine commissioning activities have been progressing alongside these experiments. </a:t>
            </a:r>
          </a:p>
          <a:p>
            <a:pPr lvl="1">
              <a:lnSpc>
                <a:spcPct val="120000"/>
              </a:lnSpc>
              <a:spcBef>
                <a:spcPts val="0"/>
              </a:spcBef>
            </a:pPr>
            <a:r>
              <a:rPr lang="en-US" sz="1700" dirty="0"/>
              <a:t>Preliminary mode correction, coupling adjustment, Beam-Based Alignment (BBA), and partial hardware debugging was finished. </a:t>
            </a:r>
          </a:p>
          <a:p>
            <a:pPr lvl="1">
              <a:lnSpc>
                <a:spcPct val="120000"/>
              </a:lnSpc>
              <a:spcBef>
                <a:spcPts val="0"/>
              </a:spcBef>
            </a:pPr>
            <a:r>
              <a:rPr lang="en-US" sz="1700" dirty="0"/>
              <a:t>The team will focus on more refined optics calibration and luminosity optimization to further enhance the collider's performance.</a:t>
            </a:r>
            <a:endParaRPr lang="en-US" dirty="0"/>
          </a:p>
        </p:txBody>
      </p:sp>
      <p:sp>
        <p:nvSpPr>
          <p:cNvPr id="4" name="页脚占位符 3">
            <a:extLst>
              <a:ext uri="{FF2B5EF4-FFF2-40B4-BE49-F238E27FC236}">
                <a16:creationId xmlns:a16="http://schemas.microsoft.com/office/drawing/2014/main" id="{F1711A31-7741-4001-8661-4E1F51267317}"/>
              </a:ext>
            </a:extLst>
          </p:cNvPr>
          <p:cNvSpPr>
            <a:spLocks noGrp="1"/>
          </p:cNvSpPr>
          <p:nvPr>
            <p:ph type="ftr" sz="quarter" idx="11"/>
          </p:nvPr>
        </p:nvSpPr>
        <p:spPr/>
        <p:txBody>
          <a:bodyPr/>
          <a:lstStyle/>
          <a:p>
            <a:r>
              <a:rPr lang="en-US"/>
              <a:t>2025 European Edition of the International Workshop on the Circular Electron-Positron Collider (CEPC)</a:t>
            </a:r>
          </a:p>
        </p:txBody>
      </p:sp>
      <p:cxnSp>
        <p:nvCxnSpPr>
          <p:cNvPr id="5" name="直接连接符 4">
            <a:extLst>
              <a:ext uri="{FF2B5EF4-FFF2-40B4-BE49-F238E27FC236}">
                <a16:creationId xmlns:a16="http://schemas.microsoft.com/office/drawing/2014/main" id="{85E15AA9-C8E6-4AD8-9F29-802C5F6E2004}"/>
              </a:ext>
            </a:extLst>
          </p:cNvPr>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62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66816" y="1114336"/>
            <a:ext cx="8977184" cy="466281"/>
          </a:xfrm>
          <a:prstGeom prst="rect">
            <a:avLst/>
          </a:prstGeom>
          <a:noFill/>
        </p:spPr>
        <p:txBody>
          <a:bodyPr wrap="square" rtlCol="0">
            <a:spAutoFit/>
          </a:bodyPr>
          <a:lstStyle/>
          <a:p>
            <a:pPr algn="ctr" defTabSz="514830">
              <a:lnSpc>
                <a:spcPct val="90000"/>
              </a:lnSpc>
              <a:spcBef>
                <a:spcPct val="0"/>
              </a:spcBef>
            </a:pPr>
            <a:r>
              <a:rPr lang="en-US" altLang="zh-CN" sz="2700" b="1" spc="-34" dirty="0">
                <a:solidFill>
                  <a:srgbClr val="A40000"/>
                </a:solidFill>
                <a:latin typeface="+mn-ea"/>
                <a:ea typeface="+mj-ea"/>
                <a:cs typeface="+mj-cs"/>
              </a:rPr>
              <a:t>High Energy Photon Source(HEPS)</a:t>
            </a:r>
            <a:endParaRPr lang="zh-CN" altLang="en-US" sz="2700" b="1" spc="-34" dirty="0">
              <a:solidFill>
                <a:srgbClr val="A40000"/>
              </a:solidFill>
              <a:latin typeface="+mn-ea"/>
              <a:ea typeface="+mj-ea"/>
              <a:cs typeface="+mj-cs"/>
            </a:endParaRPr>
          </a:p>
        </p:txBody>
      </p:sp>
      <p:pic>
        <p:nvPicPr>
          <p:cNvPr id="38" name="图片 37">
            <a:extLst>
              <a:ext uri="{FF2B5EF4-FFF2-40B4-BE49-F238E27FC236}">
                <a16:creationId xmlns:a16="http://schemas.microsoft.com/office/drawing/2014/main" id="{5AF3C1D8-591D-4024-AE91-C67EA9DBA5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68" r="8455"/>
          <a:stretch/>
        </p:blipFill>
        <p:spPr>
          <a:xfrm>
            <a:off x="6639973" y="2885819"/>
            <a:ext cx="2474945" cy="2636960"/>
          </a:xfrm>
          <a:prstGeom prst="rect">
            <a:avLst/>
          </a:prstGeom>
        </p:spPr>
      </p:pic>
      <p:pic>
        <p:nvPicPr>
          <p:cNvPr id="44" name="图片 7" descr="6326cb5fdc8c3e849482617c3aeb5b4">
            <a:extLst>
              <a:ext uri="{FF2B5EF4-FFF2-40B4-BE49-F238E27FC236}">
                <a16:creationId xmlns:a16="http://schemas.microsoft.com/office/drawing/2014/main" id="{C0C66726-979C-4CCA-A2D7-82EEC85CE3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609" r="2547"/>
          <a:stretch>
            <a:fillRect/>
          </a:stretch>
        </p:blipFill>
        <p:spPr bwMode="auto">
          <a:xfrm>
            <a:off x="3319987" y="2911811"/>
            <a:ext cx="1249526" cy="12173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a:extLst>
              <a:ext uri="{FF2B5EF4-FFF2-40B4-BE49-F238E27FC236}">
                <a16:creationId xmlns:a16="http://schemas.microsoft.com/office/drawing/2014/main" id="{5BB30B65-B961-4C74-A363-12139F357D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0155" t="4843" r="4472"/>
          <a:stretch>
            <a:fillRect/>
          </a:stretch>
        </p:blipFill>
        <p:spPr bwMode="auto">
          <a:xfrm>
            <a:off x="4685996" y="2901279"/>
            <a:ext cx="697160" cy="1211987"/>
          </a:xfrm>
          <a:prstGeom prst="rect">
            <a:avLst/>
          </a:prstGeom>
          <a:noFill/>
          <a:extLst>
            <a:ext uri="{909E8E84-426E-40DD-AFC4-6F175D3DCCD1}">
              <a14:hiddenFill xmlns:a14="http://schemas.microsoft.com/office/drawing/2010/main">
                <a:solidFill>
                  <a:srgbClr val="FFFFFF"/>
                </a:solidFill>
              </a14:hiddenFill>
            </a:ext>
          </a:extLst>
        </p:spPr>
      </p:pic>
      <p:pic>
        <p:nvPicPr>
          <p:cNvPr id="46" name="图片 5">
            <a:extLst>
              <a:ext uri="{FF2B5EF4-FFF2-40B4-BE49-F238E27FC236}">
                <a16:creationId xmlns:a16="http://schemas.microsoft.com/office/drawing/2014/main" id="{CF220F89-F027-4957-86CE-6152EF9E47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4865"/>
          <a:stretch>
            <a:fillRect/>
          </a:stretch>
        </p:blipFill>
        <p:spPr bwMode="auto">
          <a:xfrm>
            <a:off x="5699169" y="2885819"/>
            <a:ext cx="879495" cy="121735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E63AA3E3-67B7-4931-A95A-49542827AC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3450" y="4332170"/>
            <a:ext cx="3244086" cy="121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34">
            <a:extLst>
              <a:ext uri="{FF2B5EF4-FFF2-40B4-BE49-F238E27FC236}">
                <a16:creationId xmlns:a16="http://schemas.microsoft.com/office/drawing/2014/main" id="{55A634A8-11BE-487F-8156-73633738AB33}"/>
              </a:ext>
            </a:extLst>
          </p:cNvPr>
          <p:cNvSpPr/>
          <p:nvPr/>
        </p:nvSpPr>
        <p:spPr>
          <a:xfrm>
            <a:off x="1700833" y="1684182"/>
            <a:ext cx="5658050" cy="415498"/>
          </a:xfrm>
          <a:prstGeom prst="rect">
            <a:avLst/>
          </a:prstGeom>
        </p:spPr>
        <p:txBody>
          <a:bodyPr wrap="square">
            <a:spAutoFit/>
          </a:bodyPr>
          <a:lstStyle/>
          <a:p>
            <a:r>
              <a:rPr lang="en-US" altLang="zh-CN" sz="2100" b="1" dirty="0">
                <a:solidFill>
                  <a:srgbClr val="FF0000"/>
                </a:solidFill>
                <a:latin typeface="+mj-lt"/>
              </a:rPr>
              <a:t>4th-generation synchrotron radiation light source</a:t>
            </a:r>
            <a:endParaRPr lang="zh-CN" altLang="en-US" sz="2100" b="1" dirty="0">
              <a:solidFill>
                <a:srgbClr val="FF0000"/>
              </a:solidFill>
              <a:latin typeface="+mj-lt"/>
            </a:endParaRPr>
          </a:p>
        </p:txBody>
      </p:sp>
      <p:graphicFrame>
        <p:nvGraphicFramePr>
          <p:cNvPr id="52" name="表格 51">
            <a:extLst>
              <a:ext uri="{FF2B5EF4-FFF2-40B4-BE49-F238E27FC236}">
                <a16:creationId xmlns:a16="http://schemas.microsoft.com/office/drawing/2014/main" id="{CEEA9DC1-4F67-4C1B-B156-6BFA5179AE9A}"/>
              </a:ext>
            </a:extLst>
          </p:cNvPr>
          <p:cNvGraphicFramePr>
            <a:graphicFrameLocks noGrp="1"/>
          </p:cNvGraphicFramePr>
          <p:nvPr>
            <p:extLst>
              <p:ext uri="{D42A27DB-BD31-4B8C-83A1-F6EECF244321}">
                <p14:modId xmlns:p14="http://schemas.microsoft.com/office/powerpoint/2010/main" val="2580448015"/>
              </p:ext>
            </p:extLst>
          </p:nvPr>
        </p:nvGraphicFramePr>
        <p:xfrm>
          <a:off x="23463" y="3326448"/>
          <a:ext cx="3244087" cy="1923399"/>
        </p:xfrm>
        <a:graphic>
          <a:graphicData uri="http://schemas.openxmlformats.org/drawingml/2006/table">
            <a:tbl>
              <a:tblPr firstRow="1" firstCol="1" bandRow="1">
                <a:tableStyleId>{69012ECD-51FC-41F1-AA8D-1B2483CD663E}</a:tableStyleId>
              </a:tblPr>
              <a:tblGrid>
                <a:gridCol w="1260538">
                  <a:extLst>
                    <a:ext uri="{9D8B030D-6E8A-4147-A177-3AD203B41FA5}">
                      <a16:colId xmlns:a16="http://schemas.microsoft.com/office/drawing/2014/main" val="3724562239"/>
                    </a:ext>
                  </a:extLst>
                </a:gridCol>
                <a:gridCol w="934967">
                  <a:extLst>
                    <a:ext uri="{9D8B030D-6E8A-4147-A177-3AD203B41FA5}">
                      <a16:colId xmlns:a16="http://schemas.microsoft.com/office/drawing/2014/main" val="4110685839"/>
                    </a:ext>
                  </a:extLst>
                </a:gridCol>
                <a:gridCol w="1048582">
                  <a:extLst>
                    <a:ext uri="{9D8B030D-6E8A-4147-A177-3AD203B41FA5}">
                      <a16:colId xmlns:a16="http://schemas.microsoft.com/office/drawing/2014/main" val="3781651302"/>
                    </a:ext>
                  </a:extLst>
                </a:gridCol>
              </a:tblGrid>
              <a:tr h="306166">
                <a:tc>
                  <a:txBody>
                    <a:bodyPr/>
                    <a:lstStyle/>
                    <a:p>
                      <a:pPr algn="ctr">
                        <a:spcBef>
                          <a:spcPts val="600"/>
                        </a:spcBef>
                        <a:spcAft>
                          <a:spcPts val="600"/>
                        </a:spcAft>
                      </a:pPr>
                      <a:r>
                        <a:rPr lang="en-GB"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Circumference</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1360.4</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m</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7608166"/>
                  </a:ext>
                </a:extLst>
              </a:tr>
              <a:tr h="306166">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Energy</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6</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GeV</a:t>
                      </a: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153969"/>
                  </a:ext>
                </a:extLst>
              </a:tr>
              <a:tr h="306166">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Emittance</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≤0.06</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nm</a:t>
                      </a:r>
                      <a:r>
                        <a:rPr lang="zh-CN"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rad</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9668735"/>
                  </a:ext>
                </a:extLst>
              </a:tr>
              <a:tr h="306166">
                <a:tc>
                  <a:txBody>
                    <a:bodyPr/>
                    <a:lstStyle/>
                    <a:p>
                      <a:pPr algn="ctr">
                        <a:spcBef>
                          <a:spcPts val="0"/>
                        </a:spcBef>
                        <a:spcAft>
                          <a:spcPts val="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Brightness</a:t>
                      </a: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&gt;1</a:t>
                      </a:r>
                      <a:r>
                        <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a:t>
                      </a:r>
                      <a:r>
                        <a:rPr lang="en-US" sz="1200" b="0" kern="10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22</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altLang="zh-CN" sz="600" b="0" kern="100" dirty="0" err="1">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phs</a:t>
                      </a:r>
                      <a:r>
                        <a:rPr lang="en-US" altLang="zh-CN" sz="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/s/mm</a:t>
                      </a:r>
                      <a:r>
                        <a:rPr lang="en-US" altLang="zh-CN" sz="600" b="0" kern="10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/mrad</a:t>
                      </a:r>
                      <a:r>
                        <a:rPr lang="en-US" altLang="zh-CN" sz="600" b="0" kern="10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/0.1%BW</a:t>
                      </a:r>
                      <a:endParaRPr lang="zh-CN" sz="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4233695"/>
                  </a:ext>
                </a:extLst>
              </a:tr>
              <a:tr h="392569">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Beam Line</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≥90</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GB" altLang="zh-CN" sz="1200" b="0" i="0" kern="1200" dirty="0">
                          <a:solidFill>
                            <a:schemeClr val="tx1"/>
                          </a:solidFill>
                          <a:effectLst/>
                          <a:latin typeface="Times New Roman" panose="02020603050405020304" pitchFamily="18" charset="0"/>
                          <a:ea typeface="+mn-ea"/>
                          <a:cs typeface="Times New Roman" panose="02020603050405020304" pitchFamily="18" charset="0"/>
                        </a:rPr>
                        <a:t>Initially: 14</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3302845"/>
                  </a:ext>
                </a:extLst>
              </a:tr>
              <a:tr h="306166">
                <a:tc>
                  <a:txBody>
                    <a:bodyPr/>
                    <a:lstStyle/>
                    <a:p>
                      <a:pPr algn="ctr">
                        <a:spcBef>
                          <a:spcPts val="600"/>
                        </a:spcBef>
                        <a:spcAft>
                          <a:spcPts val="600"/>
                        </a:spcAft>
                      </a:pPr>
                      <a:r>
                        <a:rPr lang="en-GB"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Photon Energy </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0.1-300</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keV</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9167419"/>
                  </a:ext>
                </a:extLst>
              </a:tr>
            </a:tbl>
          </a:graphicData>
        </a:graphic>
      </p:graphicFrame>
      <p:pic>
        <p:nvPicPr>
          <p:cNvPr id="10" name="图片 8">
            <a:extLst>
              <a:ext uri="{FF2B5EF4-FFF2-40B4-BE49-F238E27FC236}">
                <a16:creationId xmlns:a16="http://schemas.microsoft.com/office/drawing/2014/main" id="{52543BEA-D7DF-4FB6-9D76-27648C1FCBA9}"/>
              </a:ext>
            </a:extLst>
          </p:cNvPr>
          <p:cNvPicPr>
            <a:picLocks noChangeAspect="1"/>
          </p:cNvPicPr>
          <p:nvPr/>
        </p:nvPicPr>
        <p:blipFill>
          <a:blip r:embed="rId7" cstate="email"/>
          <a:srcRect l="16391" r="15167" b="19849"/>
          <a:stretch>
            <a:fillRect/>
          </a:stretch>
        </p:blipFill>
        <p:spPr bwMode="auto">
          <a:xfrm>
            <a:off x="7185463" y="1200986"/>
            <a:ext cx="2021412" cy="157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51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669F08-119A-4311-9954-F55292859346}"/>
              </a:ext>
            </a:extLst>
          </p:cNvPr>
          <p:cNvSpPr>
            <a:spLocks noGrp="1"/>
          </p:cNvSpPr>
          <p:nvPr>
            <p:ph type="title"/>
          </p:nvPr>
        </p:nvSpPr>
        <p:spPr>
          <a:xfrm>
            <a:off x="-1137" y="-2796"/>
            <a:ext cx="7886700" cy="1325563"/>
          </a:xfrm>
        </p:spPr>
        <p:txBody>
          <a:bodyPr>
            <a:noAutofit/>
          </a:bodyPr>
          <a:lstStyle/>
          <a:p>
            <a:r>
              <a:rPr lang="en-US" sz="4000" b="1" dirty="0"/>
              <a:t>HEPS Storage Ring Commissioning</a:t>
            </a:r>
            <a:endParaRPr lang="en-US" sz="4000" dirty="0"/>
          </a:p>
        </p:txBody>
      </p:sp>
      <p:sp>
        <p:nvSpPr>
          <p:cNvPr id="4" name="页脚占位符 3">
            <a:extLst>
              <a:ext uri="{FF2B5EF4-FFF2-40B4-BE49-F238E27FC236}">
                <a16:creationId xmlns:a16="http://schemas.microsoft.com/office/drawing/2014/main" id="{0B72194D-A738-4BA4-ABE8-D729BDD010D8}"/>
              </a:ext>
            </a:extLst>
          </p:cNvPr>
          <p:cNvSpPr>
            <a:spLocks noGrp="1"/>
          </p:cNvSpPr>
          <p:nvPr>
            <p:ph type="ftr" sz="quarter" idx="11"/>
          </p:nvPr>
        </p:nvSpPr>
        <p:spPr/>
        <p:txBody>
          <a:bodyPr/>
          <a:lstStyle/>
          <a:p>
            <a:r>
              <a:rPr lang="en-US"/>
              <a:t>2025 European Edition of the International Workshop on the Circular Electron-Positron Collider (CEPC)</a:t>
            </a:r>
          </a:p>
        </p:txBody>
      </p:sp>
      <p:pic>
        <p:nvPicPr>
          <p:cNvPr id="6" name="内容占位符 4">
            <a:extLst>
              <a:ext uri="{FF2B5EF4-FFF2-40B4-BE49-F238E27FC236}">
                <a16:creationId xmlns:a16="http://schemas.microsoft.com/office/drawing/2014/main" id="{F63BB0F4-5EFC-4C49-8E28-08D99A583F3D}"/>
              </a:ext>
            </a:extLst>
          </p:cNvPr>
          <p:cNvPicPr>
            <a:picLocks noChangeAspect="1"/>
          </p:cNvPicPr>
          <p:nvPr/>
        </p:nvPicPr>
        <p:blipFill rotWithShape="1">
          <a:blip r:embed="rId2">
            <a:extLst>
              <a:ext uri="{28A0092B-C50C-407E-A947-70E740481C1C}">
                <a14:useLocalDpi xmlns:a14="http://schemas.microsoft.com/office/drawing/2010/main" val="0"/>
              </a:ext>
            </a:extLst>
          </a:blip>
          <a:srcRect l="379" t="1392" b="2294"/>
          <a:stretch/>
        </p:blipFill>
        <p:spPr>
          <a:xfrm>
            <a:off x="0" y="2224760"/>
            <a:ext cx="9015219" cy="3995454"/>
          </a:xfrm>
          <a:prstGeom prst="rect">
            <a:avLst/>
          </a:prstGeom>
        </p:spPr>
      </p:pic>
      <p:cxnSp>
        <p:nvCxnSpPr>
          <p:cNvPr id="7" name="直接箭头连接符 6">
            <a:extLst>
              <a:ext uri="{FF2B5EF4-FFF2-40B4-BE49-F238E27FC236}">
                <a16:creationId xmlns:a16="http://schemas.microsoft.com/office/drawing/2014/main" id="{1A5CF7BA-419E-43B5-96CD-A0F549F0AF0E}"/>
              </a:ext>
            </a:extLst>
          </p:cNvPr>
          <p:cNvCxnSpPr>
            <a:cxnSpLocks/>
          </p:cNvCxnSpPr>
          <p:nvPr/>
        </p:nvCxnSpPr>
        <p:spPr>
          <a:xfrm>
            <a:off x="341347" y="2224760"/>
            <a:ext cx="1021734"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1ED105D7-047E-4263-A052-80DD806D110D}"/>
              </a:ext>
            </a:extLst>
          </p:cNvPr>
          <p:cNvSpPr/>
          <p:nvPr/>
        </p:nvSpPr>
        <p:spPr>
          <a:xfrm>
            <a:off x="426750" y="1872775"/>
            <a:ext cx="1332918" cy="302990"/>
          </a:xfrm>
          <a:prstGeom prst="rect">
            <a:avLst/>
          </a:prstGeom>
          <a:ln>
            <a:noFill/>
          </a:ln>
        </p:spPr>
        <p:txBody>
          <a:bodyPr wrap="square">
            <a:spAutoFit/>
          </a:bodyPr>
          <a:lstStyle/>
          <a:p>
            <a:r>
              <a:rPr lang="en-US" altLang="zh-CN" sz="1378" dirty="0">
                <a:solidFill>
                  <a:srgbClr val="0000FF"/>
                </a:solidFill>
                <a:latin typeface="微软雅黑" panose="020B0503020204020204" pitchFamily="34" charset="-122"/>
                <a:ea typeface="微软雅黑" panose="020B0503020204020204" pitchFamily="34" charset="-122"/>
              </a:rPr>
              <a:t>Phase 1</a:t>
            </a:r>
            <a:endParaRPr lang="zh-CN" altLang="en-US" sz="1378" dirty="0">
              <a:solidFill>
                <a:srgbClr val="0000FF"/>
              </a:solidFill>
              <a:latin typeface="微软雅黑" panose="020B0503020204020204" pitchFamily="34" charset="-122"/>
              <a:ea typeface="微软雅黑" panose="020B0503020204020204" pitchFamily="34" charset="-122"/>
            </a:endParaRPr>
          </a:p>
        </p:txBody>
      </p:sp>
      <p:cxnSp>
        <p:nvCxnSpPr>
          <p:cNvPr id="9" name="直接箭头连接符 8">
            <a:extLst>
              <a:ext uri="{FF2B5EF4-FFF2-40B4-BE49-F238E27FC236}">
                <a16:creationId xmlns:a16="http://schemas.microsoft.com/office/drawing/2014/main" id="{8C37857F-E0FC-455D-97A6-DEA7FD08C7D9}"/>
              </a:ext>
            </a:extLst>
          </p:cNvPr>
          <p:cNvCxnSpPr>
            <a:cxnSpLocks/>
          </p:cNvCxnSpPr>
          <p:nvPr/>
        </p:nvCxnSpPr>
        <p:spPr>
          <a:xfrm>
            <a:off x="1723333" y="2224760"/>
            <a:ext cx="434878"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9D53B1D8-3E0F-4479-BEEF-BADA16D9A40C}"/>
              </a:ext>
            </a:extLst>
          </p:cNvPr>
          <p:cNvCxnSpPr>
            <a:cxnSpLocks/>
          </p:cNvCxnSpPr>
          <p:nvPr/>
        </p:nvCxnSpPr>
        <p:spPr>
          <a:xfrm>
            <a:off x="2389141" y="2224760"/>
            <a:ext cx="723227"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378AA87D-770B-48EB-8862-6F79B9DCD0D8}"/>
              </a:ext>
            </a:extLst>
          </p:cNvPr>
          <p:cNvCxnSpPr>
            <a:cxnSpLocks/>
          </p:cNvCxnSpPr>
          <p:nvPr/>
        </p:nvCxnSpPr>
        <p:spPr>
          <a:xfrm>
            <a:off x="3905541" y="2224760"/>
            <a:ext cx="1597898"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64529846-16BC-43CF-A32A-998787DC937B}"/>
              </a:ext>
            </a:extLst>
          </p:cNvPr>
          <p:cNvSpPr/>
          <p:nvPr/>
        </p:nvSpPr>
        <p:spPr>
          <a:xfrm>
            <a:off x="1499686" y="1872775"/>
            <a:ext cx="1332918" cy="302990"/>
          </a:xfrm>
          <a:prstGeom prst="rect">
            <a:avLst/>
          </a:prstGeom>
          <a:ln>
            <a:noFill/>
          </a:ln>
        </p:spPr>
        <p:txBody>
          <a:bodyPr wrap="square">
            <a:spAutoFit/>
          </a:bodyPr>
          <a:lstStyle/>
          <a:p>
            <a:r>
              <a:rPr lang="en-US" altLang="zh-CN" sz="1378" dirty="0">
                <a:solidFill>
                  <a:srgbClr val="0000FF"/>
                </a:solidFill>
                <a:latin typeface="微软雅黑" panose="020B0503020204020204" pitchFamily="34" charset="-122"/>
                <a:ea typeface="微软雅黑" panose="020B0503020204020204" pitchFamily="34" charset="-122"/>
              </a:rPr>
              <a:t>Phase 2</a:t>
            </a:r>
            <a:endParaRPr lang="zh-CN" altLang="en-US" sz="1378" dirty="0">
              <a:solidFill>
                <a:srgbClr val="0000FF"/>
              </a:solidFill>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id="{1ED105D7-047E-4263-A052-80DD806D110D}"/>
              </a:ext>
            </a:extLst>
          </p:cNvPr>
          <p:cNvSpPr/>
          <p:nvPr/>
        </p:nvSpPr>
        <p:spPr>
          <a:xfrm>
            <a:off x="2292859" y="1872775"/>
            <a:ext cx="1332918" cy="302990"/>
          </a:xfrm>
          <a:prstGeom prst="rect">
            <a:avLst/>
          </a:prstGeom>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378" dirty="0">
                <a:solidFill>
                  <a:srgbClr val="0000FF"/>
                </a:solidFill>
                <a:latin typeface="微软雅黑" panose="020B0503020204020204" pitchFamily="34" charset="-122"/>
                <a:ea typeface="微软雅黑" panose="020B0503020204020204" pitchFamily="34" charset="-122"/>
              </a:rPr>
              <a:t>Phase 3</a:t>
            </a:r>
            <a:endParaRPr lang="zh-CN" altLang="en-US" sz="1378" dirty="0">
              <a:solidFill>
                <a:srgbClr val="0000FF"/>
              </a:solidFill>
              <a:latin typeface="微软雅黑" panose="020B0503020204020204" pitchFamily="34" charset="-122"/>
              <a:ea typeface="微软雅黑" panose="020B0503020204020204" pitchFamily="34" charset="-122"/>
            </a:endParaRPr>
          </a:p>
        </p:txBody>
      </p:sp>
      <p:sp>
        <p:nvSpPr>
          <p:cNvPr id="26" name="矩形 25">
            <a:extLst>
              <a:ext uri="{FF2B5EF4-FFF2-40B4-BE49-F238E27FC236}">
                <a16:creationId xmlns:a16="http://schemas.microsoft.com/office/drawing/2014/main" id="{1ED105D7-047E-4263-A052-80DD806D110D}"/>
              </a:ext>
            </a:extLst>
          </p:cNvPr>
          <p:cNvSpPr/>
          <p:nvPr/>
        </p:nvSpPr>
        <p:spPr>
          <a:xfrm>
            <a:off x="4309439" y="1872775"/>
            <a:ext cx="1332918" cy="302990"/>
          </a:xfrm>
          <a:prstGeom prst="rect">
            <a:avLst/>
          </a:prstGeom>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378" dirty="0">
                <a:solidFill>
                  <a:srgbClr val="0000FF"/>
                </a:solidFill>
                <a:latin typeface="微软雅黑" panose="020B0503020204020204" pitchFamily="34" charset="-122"/>
                <a:ea typeface="微软雅黑" panose="020B0503020204020204" pitchFamily="34" charset="-122"/>
              </a:rPr>
              <a:t>Phase 4</a:t>
            </a:r>
            <a:endParaRPr lang="zh-CN" altLang="en-US" sz="1378" dirty="0">
              <a:solidFill>
                <a:srgbClr val="0000FF"/>
              </a:solidFill>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id="{1ED105D7-047E-4263-A052-80DD806D110D}"/>
              </a:ext>
            </a:extLst>
          </p:cNvPr>
          <p:cNvSpPr/>
          <p:nvPr/>
        </p:nvSpPr>
        <p:spPr>
          <a:xfrm>
            <a:off x="7525669" y="1872775"/>
            <a:ext cx="1332918" cy="302990"/>
          </a:xfrm>
          <a:prstGeom prst="rect">
            <a:avLst/>
          </a:prstGeom>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378" dirty="0">
                <a:solidFill>
                  <a:srgbClr val="0000FF"/>
                </a:solidFill>
                <a:latin typeface="微软雅黑" panose="020B0503020204020204" pitchFamily="34" charset="-122"/>
                <a:ea typeface="微软雅黑" panose="020B0503020204020204" pitchFamily="34" charset="-122"/>
              </a:rPr>
              <a:t>Phase 5</a:t>
            </a:r>
            <a:endParaRPr lang="zh-CN" altLang="en-US" sz="1378" dirty="0">
              <a:solidFill>
                <a:srgbClr val="0000FF"/>
              </a:solidFill>
              <a:latin typeface="微软雅黑" panose="020B0503020204020204" pitchFamily="34" charset="-122"/>
              <a:ea typeface="微软雅黑" panose="020B0503020204020204" pitchFamily="34" charset="-122"/>
            </a:endParaRPr>
          </a:p>
        </p:txBody>
      </p:sp>
      <p:cxnSp>
        <p:nvCxnSpPr>
          <p:cNvPr id="32" name="直接箭头连接符 31">
            <a:extLst>
              <a:ext uri="{FF2B5EF4-FFF2-40B4-BE49-F238E27FC236}">
                <a16:creationId xmlns:a16="http://schemas.microsoft.com/office/drawing/2014/main" id="{C12C7DBF-17CD-4AC2-B3A5-4D0D1325B1A2}"/>
              </a:ext>
            </a:extLst>
          </p:cNvPr>
          <p:cNvCxnSpPr>
            <a:cxnSpLocks/>
          </p:cNvCxnSpPr>
          <p:nvPr/>
        </p:nvCxnSpPr>
        <p:spPr>
          <a:xfrm>
            <a:off x="7119193" y="2224760"/>
            <a:ext cx="1597898"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3" name="左大括号 32">
            <a:extLst>
              <a:ext uri="{FF2B5EF4-FFF2-40B4-BE49-F238E27FC236}">
                <a16:creationId xmlns:a16="http://schemas.microsoft.com/office/drawing/2014/main" id="{9BCED495-776C-4235-801F-86560AEF3D2C}"/>
              </a:ext>
            </a:extLst>
          </p:cNvPr>
          <p:cNvSpPr/>
          <p:nvPr/>
        </p:nvSpPr>
        <p:spPr>
          <a:xfrm rot="5400000">
            <a:off x="1402688" y="3700369"/>
            <a:ext cx="281037" cy="36025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72"/>
          </a:p>
        </p:txBody>
      </p:sp>
      <p:sp>
        <p:nvSpPr>
          <p:cNvPr id="34" name="左大括号 33">
            <a:extLst>
              <a:ext uri="{FF2B5EF4-FFF2-40B4-BE49-F238E27FC236}">
                <a16:creationId xmlns:a16="http://schemas.microsoft.com/office/drawing/2014/main" id="{23E02706-F96F-433C-A270-CA110BE8BC10}"/>
              </a:ext>
            </a:extLst>
          </p:cNvPr>
          <p:cNvSpPr/>
          <p:nvPr/>
        </p:nvSpPr>
        <p:spPr>
          <a:xfrm rot="5400000">
            <a:off x="2130934" y="3717448"/>
            <a:ext cx="293418" cy="22299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72"/>
          </a:p>
        </p:txBody>
      </p:sp>
      <p:sp>
        <p:nvSpPr>
          <p:cNvPr id="35" name="左大括号 34">
            <a:extLst>
              <a:ext uri="{FF2B5EF4-FFF2-40B4-BE49-F238E27FC236}">
                <a16:creationId xmlns:a16="http://schemas.microsoft.com/office/drawing/2014/main" id="{16CF91D2-5B67-453A-A4C9-D0E157EF18D5}"/>
              </a:ext>
            </a:extLst>
          </p:cNvPr>
          <p:cNvSpPr/>
          <p:nvPr/>
        </p:nvSpPr>
        <p:spPr>
          <a:xfrm rot="5400000">
            <a:off x="3339607" y="3454997"/>
            <a:ext cx="338694" cy="793173"/>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72"/>
          </a:p>
        </p:txBody>
      </p:sp>
      <p:sp>
        <p:nvSpPr>
          <p:cNvPr id="36" name="左大括号 35">
            <a:extLst>
              <a:ext uri="{FF2B5EF4-FFF2-40B4-BE49-F238E27FC236}">
                <a16:creationId xmlns:a16="http://schemas.microsoft.com/office/drawing/2014/main" id="{0F20B19A-AA64-41EB-A2D9-28FCCAF8810E}"/>
              </a:ext>
            </a:extLst>
          </p:cNvPr>
          <p:cNvSpPr/>
          <p:nvPr/>
        </p:nvSpPr>
        <p:spPr>
          <a:xfrm rot="5400000">
            <a:off x="6121077" y="3096809"/>
            <a:ext cx="380478" cy="1615753"/>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72"/>
          </a:p>
        </p:txBody>
      </p:sp>
      <p:sp>
        <p:nvSpPr>
          <p:cNvPr id="37" name="矩形 36">
            <a:extLst>
              <a:ext uri="{FF2B5EF4-FFF2-40B4-BE49-F238E27FC236}">
                <a16:creationId xmlns:a16="http://schemas.microsoft.com/office/drawing/2014/main" id="{98E80301-452A-4E2C-B9B7-FFBD115CA275}"/>
              </a:ext>
            </a:extLst>
          </p:cNvPr>
          <p:cNvSpPr/>
          <p:nvPr/>
        </p:nvSpPr>
        <p:spPr>
          <a:xfrm>
            <a:off x="1143556" y="2816139"/>
            <a:ext cx="712259" cy="728469"/>
          </a:xfrm>
          <a:prstGeom prst="rect">
            <a:avLst/>
          </a:prstGeom>
          <a:ln>
            <a:noFill/>
          </a:ln>
        </p:spPr>
        <p:txBody>
          <a:bodyPr wrap="square">
            <a:spAutoFit/>
          </a:bodyPr>
          <a:lstStyle/>
          <a:p>
            <a:pPr algn="ctr"/>
            <a:r>
              <a:rPr lang="en-US" altLang="zh-CN" sz="1378" b="1" dirty="0">
                <a:latin typeface="微软雅黑" panose="020B0503020204020204" pitchFamily="34" charset="-122"/>
                <a:ea typeface="微软雅黑" panose="020B0503020204020204" pitchFamily="34" charset="-122"/>
              </a:rPr>
              <a:t>Shut down#1</a:t>
            </a:r>
            <a:endParaRPr lang="zh-CN" altLang="en-US" sz="1378" b="1" dirty="0">
              <a:latin typeface="微软雅黑" panose="020B0503020204020204" pitchFamily="34" charset="-122"/>
              <a:ea typeface="微软雅黑" panose="020B0503020204020204" pitchFamily="34" charset="-122"/>
            </a:endParaRPr>
          </a:p>
        </p:txBody>
      </p:sp>
      <p:sp>
        <p:nvSpPr>
          <p:cNvPr id="38" name="矩形 37">
            <a:extLst>
              <a:ext uri="{FF2B5EF4-FFF2-40B4-BE49-F238E27FC236}">
                <a16:creationId xmlns:a16="http://schemas.microsoft.com/office/drawing/2014/main" id="{D5A94C1B-B355-4CD3-A4F6-47E0F4D38175}"/>
              </a:ext>
            </a:extLst>
          </p:cNvPr>
          <p:cNvSpPr/>
          <p:nvPr/>
        </p:nvSpPr>
        <p:spPr>
          <a:xfrm>
            <a:off x="1936729" y="2816139"/>
            <a:ext cx="712259" cy="728469"/>
          </a:xfrm>
          <a:prstGeom prst="rect">
            <a:avLst/>
          </a:prstGeom>
          <a:ln>
            <a:noFill/>
          </a:ln>
        </p:spPr>
        <p:txBody>
          <a:bodyPr wrap="square">
            <a:spAutoFit/>
          </a:bodyPr>
          <a:lstStyle/>
          <a:p>
            <a:pPr algn="ctr"/>
            <a:r>
              <a:rPr lang="en-US" altLang="zh-CN" sz="1378" b="1" dirty="0">
                <a:latin typeface="微软雅黑" panose="020B0503020204020204" pitchFamily="34" charset="-122"/>
                <a:ea typeface="微软雅黑" panose="020B0503020204020204" pitchFamily="34" charset="-122"/>
              </a:rPr>
              <a:t>Shut down#2</a:t>
            </a:r>
            <a:endParaRPr lang="zh-CN" altLang="en-US" sz="1378" b="1" dirty="0">
              <a:latin typeface="微软雅黑" panose="020B0503020204020204" pitchFamily="34" charset="-122"/>
              <a:ea typeface="微软雅黑" panose="020B0503020204020204" pitchFamily="34" charset="-122"/>
            </a:endParaRPr>
          </a:p>
        </p:txBody>
      </p:sp>
      <p:sp>
        <p:nvSpPr>
          <p:cNvPr id="39" name="矩形 38">
            <a:extLst>
              <a:ext uri="{FF2B5EF4-FFF2-40B4-BE49-F238E27FC236}">
                <a16:creationId xmlns:a16="http://schemas.microsoft.com/office/drawing/2014/main" id="{5F4021EB-0FC3-4AD8-B413-E8C943398324}"/>
              </a:ext>
            </a:extLst>
          </p:cNvPr>
          <p:cNvSpPr/>
          <p:nvPr/>
        </p:nvSpPr>
        <p:spPr>
          <a:xfrm>
            <a:off x="3187432" y="2816139"/>
            <a:ext cx="712259" cy="728469"/>
          </a:xfrm>
          <a:prstGeom prst="rect">
            <a:avLst/>
          </a:prstGeom>
          <a:ln>
            <a:noFill/>
          </a:ln>
        </p:spPr>
        <p:txBody>
          <a:bodyPr wrap="square">
            <a:spAutoFit/>
          </a:bodyPr>
          <a:lstStyle/>
          <a:p>
            <a:pPr algn="ctr"/>
            <a:r>
              <a:rPr lang="en-US" altLang="zh-CN" sz="1378" b="1" dirty="0">
                <a:latin typeface="微软雅黑" panose="020B0503020204020204" pitchFamily="34" charset="-122"/>
                <a:ea typeface="微软雅黑" panose="020B0503020204020204" pitchFamily="34" charset="-122"/>
              </a:rPr>
              <a:t>Shut down#3</a:t>
            </a:r>
            <a:endParaRPr lang="zh-CN" altLang="en-US" sz="1378" b="1" dirty="0">
              <a:latin typeface="微软雅黑" panose="020B0503020204020204" pitchFamily="34" charset="-122"/>
              <a:ea typeface="微软雅黑" panose="020B0503020204020204" pitchFamily="34" charset="-122"/>
            </a:endParaRPr>
          </a:p>
        </p:txBody>
      </p:sp>
      <p:sp>
        <p:nvSpPr>
          <p:cNvPr id="40" name="矩形 39">
            <a:extLst>
              <a:ext uri="{FF2B5EF4-FFF2-40B4-BE49-F238E27FC236}">
                <a16:creationId xmlns:a16="http://schemas.microsoft.com/office/drawing/2014/main" id="{7032A22F-F591-4A6C-99DA-BF49ED91CC1B}"/>
              </a:ext>
            </a:extLst>
          </p:cNvPr>
          <p:cNvSpPr/>
          <p:nvPr/>
        </p:nvSpPr>
        <p:spPr>
          <a:xfrm>
            <a:off x="5955186" y="2816139"/>
            <a:ext cx="712259" cy="728469"/>
          </a:xfrm>
          <a:prstGeom prst="rect">
            <a:avLst/>
          </a:prstGeom>
          <a:ln>
            <a:noFill/>
          </a:ln>
        </p:spPr>
        <p:txBody>
          <a:bodyPr wrap="square">
            <a:spAutoFit/>
          </a:bodyPr>
          <a:lstStyle/>
          <a:p>
            <a:pPr algn="ctr"/>
            <a:r>
              <a:rPr lang="en-US" altLang="zh-CN" sz="1378" b="1" dirty="0">
                <a:latin typeface="微软雅黑" panose="020B0503020204020204" pitchFamily="34" charset="-122"/>
                <a:ea typeface="微软雅黑" panose="020B0503020204020204" pitchFamily="34" charset="-122"/>
              </a:rPr>
              <a:t>Shut down#4</a:t>
            </a:r>
            <a:endParaRPr lang="zh-CN" altLang="en-US" sz="1378" b="1" dirty="0">
              <a:latin typeface="微软雅黑" panose="020B0503020204020204" pitchFamily="34" charset="-122"/>
              <a:ea typeface="微软雅黑" panose="020B0503020204020204" pitchFamily="34" charset="-122"/>
            </a:endParaRPr>
          </a:p>
        </p:txBody>
      </p:sp>
      <p:cxnSp>
        <p:nvCxnSpPr>
          <p:cNvPr id="42" name="直接连接符 41">
            <a:extLst>
              <a:ext uri="{FF2B5EF4-FFF2-40B4-BE49-F238E27FC236}">
                <a16:creationId xmlns:a16="http://schemas.microsoft.com/office/drawing/2014/main" id="{5236F156-2453-48DE-BDDB-192E94CF610C}"/>
              </a:ext>
            </a:extLst>
          </p:cNvPr>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8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33" grpId="0" animBg="1"/>
      <p:bldP spid="34" grpId="0" animBg="1"/>
      <p:bldP spid="35" grpId="0" animBg="1"/>
      <p:bldP spid="36" grpId="0" animBg="1"/>
      <p:bldP spid="37" grpId="0"/>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任意多边形: 形状 83">
            <a:extLst>
              <a:ext uri="{FF2B5EF4-FFF2-40B4-BE49-F238E27FC236}">
                <a16:creationId xmlns:a16="http://schemas.microsoft.com/office/drawing/2014/main" id="{493AF7B8-010B-474A-A891-BC139FD4086D}"/>
              </a:ext>
            </a:extLst>
          </p:cNvPr>
          <p:cNvSpPr/>
          <p:nvPr/>
        </p:nvSpPr>
        <p:spPr>
          <a:xfrm>
            <a:off x="6485144" y="4249138"/>
            <a:ext cx="1772888" cy="1038698"/>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pic>
        <p:nvPicPr>
          <p:cNvPr id="103" name="内容占位符 5">
            <a:extLst>
              <a:ext uri="{FF2B5EF4-FFF2-40B4-BE49-F238E27FC236}">
                <a16:creationId xmlns:a16="http://schemas.microsoft.com/office/drawing/2014/main" id="{DC9B97CE-910C-49C8-8FEB-1B5BDD7389F3}"/>
              </a:ext>
            </a:extLst>
          </p:cNvPr>
          <p:cNvPicPr>
            <a:picLocks noChangeAspect="1"/>
          </p:cNvPicPr>
          <p:nvPr/>
        </p:nvPicPr>
        <p:blipFill rotWithShape="1">
          <a:blip r:embed="rId3"/>
          <a:srcRect l="813"/>
          <a:stretch/>
        </p:blipFill>
        <p:spPr>
          <a:xfrm>
            <a:off x="6485984" y="4292276"/>
            <a:ext cx="1767835" cy="991645"/>
          </a:xfrm>
          <a:prstGeom prst="rect">
            <a:avLst/>
          </a:prstGeom>
        </p:spPr>
      </p:pic>
      <p:sp>
        <p:nvSpPr>
          <p:cNvPr id="105" name="任意多边形: 形状 104">
            <a:extLst>
              <a:ext uri="{FF2B5EF4-FFF2-40B4-BE49-F238E27FC236}">
                <a16:creationId xmlns:a16="http://schemas.microsoft.com/office/drawing/2014/main" id="{EAA3D35E-84A9-4A75-8CD1-BE4BDA628261}"/>
              </a:ext>
            </a:extLst>
          </p:cNvPr>
          <p:cNvSpPr/>
          <p:nvPr/>
        </p:nvSpPr>
        <p:spPr>
          <a:xfrm>
            <a:off x="7312535" y="1934676"/>
            <a:ext cx="1690559" cy="1050716"/>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161B53BF-31BF-4FAD-BA6B-E60B2E88C73E}"/>
              </a:ext>
            </a:extLst>
          </p:cNvPr>
          <p:cNvSpPr>
            <a:spLocks noGrp="1"/>
          </p:cNvSpPr>
          <p:nvPr>
            <p:ph type="title"/>
          </p:nvPr>
        </p:nvSpPr>
        <p:spPr/>
        <p:txBody>
          <a:bodyPr>
            <a:normAutofit/>
          </a:bodyPr>
          <a:lstStyle/>
          <a:p>
            <a:r>
              <a:rPr lang="en-US" altLang="zh-CN" sz="3200" dirty="0"/>
              <a:t>Phase 1:</a:t>
            </a:r>
            <a:r>
              <a:rPr lang="en-US" sz="3200" dirty="0"/>
              <a:t> Achieved beam storage with current &gt;10 mA.</a:t>
            </a:r>
            <a:r>
              <a:rPr lang="en-US" altLang="zh-CN" sz="3200" dirty="0"/>
              <a:t>(</a:t>
            </a:r>
            <a:r>
              <a:rPr lang="en-US" altLang="zh-CN" sz="1969" dirty="0"/>
              <a:t>7.23-8.27)</a:t>
            </a:r>
            <a:endParaRPr lang="zh-CN" altLang="en-US" sz="1969" dirty="0"/>
          </a:p>
        </p:txBody>
      </p:sp>
      <p:sp>
        <p:nvSpPr>
          <p:cNvPr id="12" name="直接连接符 11">
            <a:extLst>
              <a:ext uri="{FF2B5EF4-FFF2-40B4-BE49-F238E27FC236}">
                <a16:creationId xmlns:a16="http://schemas.microsoft.com/office/drawing/2014/main" id="{E9563CF0-024E-4055-AF82-D65332F42504}"/>
              </a:ext>
            </a:extLst>
          </p:cNvPr>
          <p:cNvSpPr/>
          <p:nvPr/>
        </p:nvSpPr>
        <p:spPr>
          <a:xfrm flipV="1">
            <a:off x="220721" y="3596723"/>
            <a:ext cx="8645714" cy="17568"/>
          </a:xfrm>
          <a:prstGeom prst="line">
            <a:avLst/>
          </a:prstGeom>
          <a:solidFill>
            <a:sysClr val="window" lastClr="FFFFFF">
              <a:alpha val="90000"/>
              <a:hueOff val="0"/>
              <a:satOff val="0"/>
              <a:lumOff val="0"/>
              <a:alphaOff val="0"/>
            </a:sysClr>
          </a:solidFill>
          <a:ln w="76200" cap="flat" cmpd="sng" algn="ctr">
            <a:solidFill>
              <a:srgbClr val="FF0000"/>
            </a:solidFill>
            <a:prstDash val="solid"/>
            <a:miter lim="800000"/>
            <a:tailEnd type="triangle" w="lg" len="lg"/>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任意多边形: 形状 12">
            <a:extLst>
              <a:ext uri="{FF2B5EF4-FFF2-40B4-BE49-F238E27FC236}">
                <a16:creationId xmlns:a16="http://schemas.microsoft.com/office/drawing/2014/main" id="{59A3FC94-A61F-43CA-B89F-2D09A140D6E0}"/>
              </a:ext>
            </a:extLst>
          </p:cNvPr>
          <p:cNvSpPr/>
          <p:nvPr/>
        </p:nvSpPr>
        <p:spPr>
          <a:xfrm>
            <a:off x="149198" y="2977672"/>
            <a:ext cx="1772888"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pPr algn="ctr" defTabSz="650642">
              <a:lnSpc>
                <a:spcPct val="90000"/>
              </a:lnSpc>
              <a:spcBef>
                <a:spcPct val="0"/>
              </a:spcBef>
              <a:spcAft>
                <a:spcPct val="35000"/>
              </a:spcAft>
              <a:defRPr b="1"/>
            </a:pPr>
            <a:r>
              <a:rPr lang="en-US" altLang="zh-CN" sz="1400" dirty="0">
                <a:solidFill>
                  <a:sysClr val="window" lastClr="FFFFFF"/>
                </a:solidFill>
                <a:ea typeface="Microsoft YaHei UI" panose="020B0503020204020204" pitchFamily="34" charset="-122"/>
              </a:rPr>
              <a:t>Commissioning begin</a:t>
            </a:r>
            <a:endParaRPr lang="zh-CN" altLang="en-US" sz="1400" dirty="0">
              <a:solidFill>
                <a:sysClr val="window" lastClr="FFFFFF"/>
              </a:solidFill>
              <a:ea typeface="Microsoft YaHei UI" panose="020B0503020204020204" pitchFamily="34" charset="-122"/>
            </a:endParaRPr>
          </a:p>
        </p:txBody>
      </p:sp>
      <p:sp>
        <p:nvSpPr>
          <p:cNvPr id="14" name="任意多边形: 形状 13">
            <a:extLst>
              <a:ext uri="{FF2B5EF4-FFF2-40B4-BE49-F238E27FC236}">
                <a16:creationId xmlns:a16="http://schemas.microsoft.com/office/drawing/2014/main" id="{2DDB7847-889B-4E27-BB11-E139DFC01B65}"/>
              </a:ext>
            </a:extLst>
          </p:cNvPr>
          <p:cNvSpPr/>
          <p:nvPr/>
        </p:nvSpPr>
        <p:spPr>
          <a:xfrm>
            <a:off x="149198" y="1938972"/>
            <a:ext cx="1772888" cy="1038698"/>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sp>
        <p:nvSpPr>
          <p:cNvPr id="35" name="直接连接符 34">
            <a:extLst>
              <a:ext uri="{FF2B5EF4-FFF2-40B4-BE49-F238E27FC236}">
                <a16:creationId xmlns:a16="http://schemas.microsoft.com/office/drawing/2014/main" id="{3663AD96-52F7-4386-AA22-2775ADC30ECE}"/>
              </a:ext>
            </a:extLst>
          </p:cNvPr>
          <p:cNvSpPr/>
          <p:nvPr/>
        </p:nvSpPr>
        <p:spPr>
          <a:xfrm>
            <a:off x="1035640" y="3379747"/>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36" name="任意多边形: 形状 35">
            <a:extLst>
              <a:ext uri="{FF2B5EF4-FFF2-40B4-BE49-F238E27FC236}">
                <a16:creationId xmlns:a16="http://schemas.microsoft.com/office/drawing/2014/main" id="{56671679-356D-4E3A-B215-C4B798E90747}"/>
              </a:ext>
            </a:extLst>
          </p:cNvPr>
          <p:cNvSpPr/>
          <p:nvPr/>
        </p:nvSpPr>
        <p:spPr>
          <a:xfrm>
            <a:off x="592254" y="3848839"/>
            <a:ext cx="1772888"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r>
              <a:rPr lang="en-US" dirty="0"/>
              <a:t>1</a:t>
            </a:r>
            <a:r>
              <a:rPr lang="en-US" baseline="30000" dirty="0"/>
              <a:t>st</a:t>
            </a:r>
            <a:r>
              <a:rPr lang="en-US" dirty="0"/>
              <a:t>-turn</a:t>
            </a:r>
          </a:p>
        </p:txBody>
      </p:sp>
      <p:sp>
        <p:nvSpPr>
          <p:cNvPr id="37" name="任意多边形: 形状 36">
            <a:extLst>
              <a:ext uri="{FF2B5EF4-FFF2-40B4-BE49-F238E27FC236}">
                <a16:creationId xmlns:a16="http://schemas.microsoft.com/office/drawing/2014/main" id="{12F68987-D370-4837-9E3C-089F32893224}"/>
              </a:ext>
            </a:extLst>
          </p:cNvPr>
          <p:cNvSpPr/>
          <p:nvPr/>
        </p:nvSpPr>
        <p:spPr>
          <a:xfrm>
            <a:off x="592254" y="4250912"/>
            <a:ext cx="1772888" cy="1038698"/>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sp>
        <p:nvSpPr>
          <p:cNvPr id="38" name="直接连接符 37">
            <a:extLst>
              <a:ext uri="{FF2B5EF4-FFF2-40B4-BE49-F238E27FC236}">
                <a16:creationId xmlns:a16="http://schemas.microsoft.com/office/drawing/2014/main" id="{E6B99BD6-1505-4CBC-B6F0-C03ECDC2F137}"/>
              </a:ext>
            </a:extLst>
          </p:cNvPr>
          <p:cNvSpPr/>
          <p:nvPr/>
        </p:nvSpPr>
        <p:spPr>
          <a:xfrm>
            <a:off x="1478697" y="3614289"/>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39" name="椭圆 38">
            <a:extLst>
              <a:ext uri="{FF2B5EF4-FFF2-40B4-BE49-F238E27FC236}">
                <a16:creationId xmlns:a16="http://schemas.microsoft.com/office/drawing/2014/main" id="{1BAF75B0-CFFA-4EA4-A6DC-2E315858B8A1}"/>
              </a:ext>
            </a:extLst>
          </p:cNvPr>
          <p:cNvSpPr/>
          <p:nvPr/>
        </p:nvSpPr>
        <p:spPr>
          <a:xfrm rot="2700000">
            <a:off x="1452765" y="3588613"/>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40" name="椭圆 39">
            <a:extLst>
              <a:ext uri="{FF2B5EF4-FFF2-40B4-BE49-F238E27FC236}">
                <a16:creationId xmlns:a16="http://schemas.microsoft.com/office/drawing/2014/main" id="{7D556528-4C71-4D32-A0EE-EE9452594E79}"/>
              </a:ext>
            </a:extLst>
          </p:cNvPr>
          <p:cNvSpPr/>
          <p:nvPr/>
        </p:nvSpPr>
        <p:spPr>
          <a:xfrm rot="2700000">
            <a:off x="1012420" y="3588613"/>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41" name="任意多边形: 形状 40">
            <a:extLst>
              <a:ext uri="{FF2B5EF4-FFF2-40B4-BE49-F238E27FC236}">
                <a16:creationId xmlns:a16="http://schemas.microsoft.com/office/drawing/2014/main" id="{7B68C2C9-479E-49E2-8A73-6C4AC190B5A9}"/>
              </a:ext>
            </a:extLst>
          </p:cNvPr>
          <p:cNvSpPr/>
          <p:nvPr/>
        </p:nvSpPr>
        <p:spPr>
          <a:xfrm>
            <a:off x="1955766" y="2977672"/>
            <a:ext cx="1772888"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pPr algn="ctr" defTabSz="650642">
              <a:lnSpc>
                <a:spcPct val="90000"/>
              </a:lnSpc>
              <a:spcBef>
                <a:spcPct val="0"/>
              </a:spcBef>
              <a:spcAft>
                <a:spcPct val="35000"/>
              </a:spcAft>
              <a:defRPr b="1"/>
            </a:pPr>
            <a:r>
              <a:rPr lang="en-US" altLang="zh-CN" sz="1379" b="1" dirty="0">
                <a:solidFill>
                  <a:sysClr val="window" lastClr="FFFFFF"/>
                </a:solidFill>
                <a:latin typeface="Microsoft YaHei UI" panose="020B0503020204020204" pitchFamily="34" charset="-122"/>
                <a:ea typeface="Microsoft YaHei UI" panose="020B0503020204020204" pitchFamily="34" charset="-122"/>
              </a:rPr>
              <a:t>10 turns</a:t>
            </a:r>
            <a:endParaRPr lang="zh-CN" altLang="en-US" sz="1379" b="1" dirty="0">
              <a:solidFill>
                <a:sysClr val="window" lastClr="FFFFFF"/>
              </a:solidFill>
              <a:latin typeface="Microsoft YaHei UI" panose="020B0503020204020204" pitchFamily="34" charset="-122"/>
              <a:ea typeface="Microsoft YaHei UI" panose="020B0503020204020204" pitchFamily="34" charset="-122"/>
            </a:endParaRPr>
          </a:p>
        </p:txBody>
      </p:sp>
      <p:sp>
        <p:nvSpPr>
          <p:cNvPr id="42" name="任意多边形: 形状 41">
            <a:extLst>
              <a:ext uri="{FF2B5EF4-FFF2-40B4-BE49-F238E27FC236}">
                <a16:creationId xmlns:a16="http://schemas.microsoft.com/office/drawing/2014/main" id="{AC7B62B5-7282-4D99-B984-0C0D78B83902}"/>
              </a:ext>
            </a:extLst>
          </p:cNvPr>
          <p:cNvSpPr/>
          <p:nvPr/>
        </p:nvSpPr>
        <p:spPr>
          <a:xfrm>
            <a:off x="1955766" y="1938972"/>
            <a:ext cx="1772888" cy="1038698"/>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sp>
        <p:nvSpPr>
          <p:cNvPr id="43" name="直接连接符 42">
            <a:extLst>
              <a:ext uri="{FF2B5EF4-FFF2-40B4-BE49-F238E27FC236}">
                <a16:creationId xmlns:a16="http://schemas.microsoft.com/office/drawing/2014/main" id="{57FCC124-B49F-47C7-A5E1-86D2D287F054}"/>
              </a:ext>
            </a:extLst>
          </p:cNvPr>
          <p:cNvSpPr/>
          <p:nvPr/>
        </p:nvSpPr>
        <p:spPr>
          <a:xfrm>
            <a:off x="2842210" y="3379747"/>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44" name="任意多边形: 形状 43">
            <a:extLst>
              <a:ext uri="{FF2B5EF4-FFF2-40B4-BE49-F238E27FC236}">
                <a16:creationId xmlns:a16="http://schemas.microsoft.com/office/drawing/2014/main" id="{3AD52CDD-4C26-4C7B-9BF6-C2E3F019718F}"/>
              </a:ext>
            </a:extLst>
          </p:cNvPr>
          <p:cNvSpPr/>
          <p:nvPr/>
        </p:nvSpPr>
        <p:spPr>
          <a:xfrm>
            <a:off x="2568274" y="3848839"/>
            <a:ext cx="1772888"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pPr algn="ctr" defTabSz="650642">
              <a:lnSpc>
                <a:spcPct val="90000"/>
              </a:lnSpc>
              <a:spcBef>
                <a:spcPct val="0"/>
              </a:spcBef>
              <a:spcAft>
                <a:spcPct val="35000"/>
              </a:spcAft>
              <a:defRPr b="1"/>
            </a:pPr>
            <a:r>
              <a:rPr lang="en-US" altLang="zh-CN" sz="1379" b="1" dirty="0">
                <a:solidFill>
                  <a:sysClr val="window" lastClr="FFFFFF"/>
                </a:solidFill>
                <a:latin typeface="Microsoft YaHei UI" panose="020B0503020204020204" pitchFamily="34" charset="-122"/>
                <a:ea typeface="Microsoft YaHei UI" panose="020B0503020204020204" pitchFamily="34" charset="-122"/>
              </a:rPr>
              <a:t>1000 turns</a:t>
            </a:r>
            <a:endParaRPr lang="zh-CN" altLang="en-US" sz="1379" b="1" dirty="0">
              <a:solidFill>
                <a:sysClr val="window" lastClr="FFFFFF"/>
              </a:solidFill>
              <a:latin typeface="Microsoft YaHei UI" panose="020B0503020204020204" pitchFamily="34" charset="-122"/>
              <a:ea typeface="Microsoft YaHei UI" panose="020B0503020204020204" pitchFamily="34" charset="-122"/>
            </a:endParaRPr>
          </a:p>
        </p:txBody>
      </p:sp>
      <p:sp>
        <p:nvSpPr>
          <p:cNvPr id="45" name="任意多边形: 形状 44">
            <a:extLst>
              <a:ext uri="{FF2B5EF4-FFF2-40B4-BE49-F238E27FC236}">
                <a16:creationId xmlns:a16="http://schemas.microsoft.com/office/drawing/2014/main" id="{5635BFB9-5524-47B3-B56E-5502A96DE38D}"/>
              </a:ext>
            </a:extLst>
          </p:cNvPr>
          <p:cNvSpPr/>
          <p:nvPr/>
        </p:nvSpPr>
        <p:spPr>
          <a:xfrm>
            <a:off x="2568274" y="4250912"/>
            <a:ext cx="1772888" cy="1038698"/>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sp>
        <p:nvSpPr>
          <p:cNvPr id="46" name="直接连接符 45">
            <a:extLst>
              <a:ext uri="{FF2B5EF4-FFF2-40B4-BE49-F238E27FC236}">
                <a16:creationId xmlns:a16="http://schemas.microsoft.com/office/drawing/2014/main" id="{B240FB24-CE06-472F-8624-69AA013CBED3}"/>
              </a:ext>
            </a:extLst>
          </p:cNvPr>
          <p:cNvSpPr/>
          <p:nvPr/>
        </p:nvSpPr>
        <p:spPr>
          <a:xfrm>
            <a:off x="3454714" y="3614289"/>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47" name="椭圆 46">
            <a:extLst>
              <a:ext uri="{FF2B5EF4-FFF2-40B4-BE49-F238E27FC236}">
                <a16:creationId xmlns:a16="http://schemas.microsoft.com/office/drawing/2014/main" id="{7266CACD-0042-4151-9EA2-960D630A2DCF}"/>
              </a:ext>
            </a:extLst>
          </p:cNvPr>
          <p:cNvSpPr/>
          <p:nvPr/>
        </p:nvSpPr>
        <p:spPr>
          <a:xfrm rot="2700000">
            <a:off x="2816148" y="3588613"/>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48" name="椭圆 47">
            <a:extLst>
              <a:ext uri="{FF2B5EF4-FFF2-40B4-BE49-F238E27FC236}">
                <a16:creationId xmlns:a16="http://schemas.microsoft.com/office/drawing/2014/main" id="{EE1F6929-0CB9-491C-8759-414A3F2547BF}"/>
              </a:ext>
            </a:extLst>
          </p:cNvPr>
          <p:cNvSpPr/>
          <p:nvPr/>
        </p:nvSpPr>
        <p:spPr>
          <a:xfrm rot="2700000">
            <a:off x="3428654" y="3588613"/>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49" name="任意多边形: 形状 48">
            <a:extLst>
              <a:ext uri="{FF2B5EF4-FFF2-40B4-BE49-F238E27FC236}">
                <a16:creationId xmlns:a16="http://schemas.microsoft.com/office/drawing/2014/main" id="{FEE3B958-0F7E-4C40-93DF-90F23B59805E}"/>
              </a:ext>
            </a:extLst>
          </p:cNvPr>
          <p:cNvSpPr/>
          <p:nvPr/>
        </p:nvSpPr>
        <p:spPr>
          <a:xfrm>
            <a:off x="3756929" y="2977672"/>
            <a:ext cx="1772888"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r>
              <a:rPr lang="en-US" sz="1400" b="1" dirty="0"/>
              <a:t>Beam Accumulation</a:t>
            </a:r>
          </a:p>
        </p:txBody>
      </p:sp>
      <p:sp>
        <p:nvSpPr>
          <p:cNvPr id="50" name="任意多边形: 形状 49">
            <a:extLst>
              <a:ext uri="{FF2B5EF4-FFF2-40B4-BE49-F238E27FC236}">
                <a16:creationId xmlns:a16="http://schemas.microsoft.com/office/drawing/2014/main" id="{F0BB3FCE-F9D6-49E9-971D-9BE07B47DF76}"/>
              </a:ext>
            </a:extLst>
          </p:cNvPr>
          <p:cNvSpPr/>
          <p:nvPr/>
        </p:nvSpPr>
        <p:spPr>
          <a:xfrm>
            <a:off x="3756929" y="1938972"/>
            <a:ext cx="1772888" cy="1038698"/>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sp>
        <p:nvSpPr>
          <p:cNvPr id="51" name="直接连接符 50">
            <a:extLst>
              <a:ext uri="{FF2B5EF4-FFF2-40B4-BE49-F238E27FC236}">
                <a16:creationId xmlns:a16="http://schemas.microsoft.com/office/drawing/2014/main" id="{A6557B1D-75CD-4FBF-9FF3-78333AE23341}"/>
              </a:ext>
            </a:extLst>
          </p:cNvPr>
          <p:cNvSpPr/>
          <p:nvPr/>
        </p:nvSpPr>
        <p:spPr>
          <a:xfrm>
            <a:off x="4479874" y="3379747"/>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52" name="任意多边形: 形状 51">
            <a:extLst>
              <a:ext uri="{FF2B5EF4-FFF2-40B4-BE49-F238E27FC236}">
                <a16:creationId xmlns:a16="http://schemas.microsoft.com/office/drawing/2014/main" id="{9A11C7BE-83BD-443B-BFC1-CCE8E73B9870}"/>
              </a:ext>
            </a:extLst>
          </p:cNvPr>
          <p:cNvSpPr/>
          <p:nvPr/>
        </p:nvSpPr>
        <p:spPr>
          <a:xfrm>
            <a:off x="4455359" y="3848839"/>
            <a:ext cx="1772888"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pPr algn="ctr" defTabSz="650642">
              <a:lnSpc>
                <a:spcPct val="90000"/>
              </a:lnSpc>
              <a:spcBef>
                <a:spcPct val="0"/>
              </a:spcBef>
              <a:spcAft>
                <a:spcPct val="35000"/>
              </a:spcAft>
              <a:defRPr b="1"/>
            </a:pPr>
            <a:r>
              <a:rPr lang="en-US" altLang="zh-CN" sz="1379" b="1" dirty="0">
                <a:solidFill>
                  <a:sysClr val="window" lastClr="FFFFFF"/>
                </a:solidFill>
                <a:latin typeface="Microsoft YaHei UI" panose="020B0503020204020204" pitchFamily="34" charset="-122"/>
                <a:ea typeface="Microsoft YaHei UI" panose="020B0503020204020204" pitchFamily="34" charset="-122"/>
              </a:rPr>
              <a:t>Life time 1 min</a:t>
            </a:r>
            <a:endParaRPr lang="zh-CN" altLang="en-US" sz="1379" b="1" dirty="0">
              <a:solidFill>
                <a:sysClr val="window" lastClr="FFFFFF"/>
              </a:solidFill>
              <a:latin typeface="Microsoft YaHei UI" panose="020B0503020204020204" pitchFamily="34" charset="-122"/>
              <a:ea typeface="Microsoft YaHei UI" panose="020B0503020204020204" pitchFamily="34" charset="-122"/>
            </a:endParaRPr>
          </a:p>
        </p:txBody>
      </p:sp>
      <p:sp>
        <p:nvSpPr>
          <p:cNvPr id="53" name="任意多边形: 形状 52">
            <a:extLst>
              <a:ext uri="{FF2B5EF4-FFF2-40B4-BE49-F238E27FC236}">
                <a16:creationId xmlns:a16="http://schemas.microsoft.com/office/drawing/2014/main" id="{E307E2B8-28E0-4AAC-99DB-E5AAC55AE767}"/>
              </a:ext>
            </a:extLst>
          </p:cNvPr>
          <p:cNvSpPr/>
          <p:nvPr/>
        </p:nvSpPr>
        <p:spPr>
          <a:xfrm>
            <a:off x="4455359" y="4250912"/>
            <a:ext cx="1772888" cy="1038698"/>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sp>
        <p:nvSpPr>
          <p:cNvPr id="54" name="直接连接符 53">
            <a:extLst>
              <a:ext uri="{FF2B5EF4-FFF2-40B4-BE49-F238E27FC236}">
                <a16:creationId xmlns:a16="http://schemas.microsoft.com/office/drawing/2014/main" id="{D6A7E2AA-34B6-4C59-A932-940D91952B33}"/>
              </a:ext>
            </a:extLst>
          </p:cNvPr>
          <p:cNvSpPr/>
          <p:nvPr/>
        </p:nvSpPr>
        <p:spPr>
          <a:xfrm>
            <a:off x="5341802" y="3614289"/>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55" name="椭圆 54">
            <a:extLst>
              <a:ext uri="{FF2B5EF4-FFF2-40B4-BE49-F238E27FC236}">
                <a16:creationId xmlns:a16="http://schemas.microsoft.com/office/drawing/2014/main" id="{56422AEA-8F51-40FC-BF8B-CC2250D8B518}"/>
              </a:ext>
            </a:extLst>
          </p:cNvPr>
          <p:cNvSpPr/>
          <p:nvPr/>
        </p:nvSpPr>
        <p:spPr>
          <a:xfrm rot="2700000">
            <a:off x="4453820" y="3588613"/>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56" name="椭圆 55">
            <a:extLst>
              <a:ext uri="{FF2B5EF4-FFF2-40B4-BE49-F238E27FC236}">
                <a16:creationId xmlns:a16="http://schemas.microsoft.com/office/drawing/2014/main" id="{09A3DAB1-04F6-4DA5-919F-ED71974B1C9D}"/>
              </a:ext>
            </a:extLst>
          </p:cNvPr>
          <p:cNvSpPr/>
          <p:nvPr/>
        </p:nvSpPr>
        <p:spPr>
          <a:xfrm rot="2700000">
            <a:off x="5315741" y="3588613"/>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28" name="文本框 27">
            <a:extLst>
              <a:ext uri="{FF2B5EF4-FFF2-40B4-BE49-F238E27FC236}">
                <a16:creationId xmlns:a16="http://schemas.microsoft.com/office/drawing/2014/main" id="{04F0AA52-DE4C-4741-8EAE-B437879DB686}"/>
              </a:ext>
            </a:extLst>
          </p:cNvPr>
          <p:cNvSpPr txBox="1"/>
          <p:nvPr/>
        </p:nvSpPr>
        <p:spPr>
          <a:xfrm>
            <a:off x="785138" y="3617268"/>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07.23</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sp>
        <p:nvSpPr>
          <p:cNvPr id="30" name="文本框 29">
            <a:extLst>
              <a:ext uri="{FF2B5EF4-FFF2-40B4-BE49-F238E27FC236}">
                <a16:creationId xmlns:a16="http://schemas.microsoft.com/office/drawing/2014/main" id="{5056C46E-FA76-4584-A02F-6B44269B989E}"/>
              </a:ext>
            </a:extLst>
          </p:cNvPr>
          <p:cNvSpPr txBox="1"/>
          <p:nvPr/>
        </p:nvSpPr>
        <p:spPr>
          <a:xfrm>
            <a:off x="2573091" y="3617268"/>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07.29</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sp>
        <p:nvSpPr>
          <p:cNvPr id="31" name="文本框 30">
            <a:extLst>
              <a:ext uri="{FF2B5EF4-FFF2-40B4-BE49-F238E27FC236}">
                <a16:creationId xmlns:a16="http://schemas.microsoft.com/office/drawing/2014/main" id="{64DFAF7F-912F-426B-909A-422DCE6EAB38}"/>
              </a:ext>
            </a:extLst>
          </p:cNvPr>
          <p:cNvSpPr txBox="1"/>
          <p:nvPr/>
        </p:nvSpPr>
        <p:spPr>
          <a:xfrm>
            <a:off x="3176161" y="3363612"/>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08.04</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sp>
        <p:nvSpPr>
          <p:cNvPr id="32" name="文本框 31">
            <a:extLst>
              <a:ext uri="{FF2B5EF4-FFF2-40B4-BE49-F238E27FC236}">
                <a16:creationId xmlns:a16="http://schemas.microsoft.com/office/drawing/2014/main" id="{A947A561-141B-4965-96C6-E1DAF966FF14}"/>
              </a:ext>
            </a:extLst>
          </p:cNvPr>
          <p:cNvSpPr txBox="1"/>
          <p:nvPr/>
        </p:nvSpPr>
        <p:spPr>
          <a:xfrm>
            <a:off x="4218283" y="3617268"/>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08.06</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sp>
        <p:nvSpPr>
          <p:cNvPr id="34" name="文本框 33">
            <a:extLst>
              <a:ext uri="{FF2B5EF4-FFF2-40B4-BE49-F238E27FC236}">
                <a16:creationId xmlns:a16="http://schemas.microsoft.com/office/drawing/2014/main" id="{B76030B4-6A9A-4E89-9B5C-B4C8BA2AB602}"/>
              </a:ext>
            </a:extLst>
          </p:cNvPr>
          <p:cNvSpPr txBox="1"/>
          <p:nvPr/>
        </p:nvSpPr>
        <p:spPr>
          <a:xfrm>
            <a:off x="5068627" y="3363612"/>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08.06</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pic>
        <p:nvPicPr>
          <p:cNvPr id="5" name="图片 4">
            <a:extLst>
              <a:ext uri="{FF2B5EF4-FFF2-40B4-BE49-F238E27FC236}">
                <a16:creationId xmlns:a16="http://schemas.microsoft.com/office/drawing/2014/main" id="{88498FE8-931F-4CB7-B6FB-6CC561F24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98" y="1955191"/>
            <a:ext cx="1767379" cy="1008545"/>
          </a:xfrm>
          <a:prstGeom prst="rect">
            <a:avLst/>
          </a:prstGeom>
        </p:spPr>
      </p:pic>
      <p:pic>
        <p:nvPicPr>
          <p:cNvPr id="61" name="Picture 9">
            <a:extLst>
              <a:ext uri="{FF2B5EF4-FFF2-40B4-BE49-F238E27FC236}">
                <a16:creationId xmlns:a16="http://schemas.microsoft.com/office/drawing/2014/main" id="{2E82E7F3-68C6-4DD8-82C3-36D553722E54}"/>
              </a:ext>
            </a:extLst>
          </p:cNvPr>
          <p:cNvPicPr>
            <a:picLocks noChangeAspect="1"/>
          </p:cNvPicPr>
          <p:nvPr/>
        </p:nvPicPr>
        <p:blipFill rotWithShape="1">
          <a:blip r:embed="rId5"/>
          <a:srcRect t="56369" r="41755" b="10083"/>
          <a:stretch/>
        </p:blipFill>
        <p:spPr>
          <a:xfrm>
            <a:off x="591866" y="4278535"/>
            <a:ext cx="1767899" cy="1009496"/>
          </a:xfrm>
          <a:prstGeom prst="rect">
            <a:avLst/>
          </a:prstGeom>
        </p:spPr>
      </p:pic>
      <p:sp>
        <p:nvSpPr>
          <p:cNvPr id="63" name="内容占位符 1">
            <a:extLst>
              <a:ext uri="{FF2B5EF4-FFF2-40B4-BE49-F238E27FC236}">
                <a16:creationId xmlns:a16="http://schemas.microsoft.com/office/drawing/2014/main" id="{8843813B-D4DF-490D-97CE-20140C207B99}"/>
              </a:ext>
            </a:extLst>
          </p:cNvPr>
          <p:cNvSpPr txBox="1">
            <a:spLocks/>
          </p:cNvSpPr>
          <p:nvPr/>
        </p:nvSpPr>
        <p:spPr>
          <a:xfrm>
            <a:off x="1133736" y="4892872"/>
            <a:ext cx="1255158" cy="232481"/>
          </a:xfrm>
          <a:prstGeom prst="rect">
            <a:avLst/>
          </a:prstGeom>
        </p:spPr>
        <p:txBody>
          <a:bodyPr vert="horz" lIns="66928" tIns="33463" rIns="66928" bIns="33463" rtlCol="0" anchor="t">
            <a:noAutofit/>
          </a:bodyPr>
          <a:lstStyle>
            <a:lvl1pPr marL="357188" indent="-357188" algn="l" defTabSz="914400" rtl="0" eaLnBrk="1" latinLnBrk="0" hangingPunct="1">
              <a:lnSpc>
                <a:spcPct val="100000"/>
              </a:lnSpc>
              <a:spcBef>
                <a:spcPts val="1200"/>
              </a:spcBef>
              <a:spcAft>
                <a:spcPts val="0"/>
              </a:spcAft>
              <a:buClrTx/>
              <a:buSzPct val="8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804863" indent="-301625"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252538" indent="-29210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ctr">
              <a:spcBef>
                <a:spcPts val="0"/>
              </a:spcBef>
              <a:buNone/>
            </a:pPr>
            <a:r>
              <a:rPr lang="en-US" sz="1182" dirty="0">
                <a:solidFill>
                  <a:srgbClr val="000000"/>
                </a:solidFill>
                <a:latin typeface="黑体" panose="02010609060101010101" pitchFamily="49" charset="-122"/>
                <a:ea typeface="黑体" panose="02010609060101010101" pitchFamily="49" charset="-122"/>
              </a:rPr>
              <a:t>2</a:t>
            </a:r>
            <a:r>
              <a:rPr lang="en-US" sz="1182" baseline="30000" dirty="0">
                <a:solidFill>
                  <a:srgbClr val="000000"/>
                </a:solidFill>
                <a:latin typeface="黑体" panose="02010609060101010101" pitchFamily="49" charset="-122"/>
                <a:ea typeface="黑体" panose="02010609060101010101" pitchFamily="49" charset="-122"/>
              </a:rPr>
              <a:t>nd</a:t>
            </a:r>
            <a:r>
              <a:rPr lang="en-US" sz="1182" dirty="0">
                <a:solidFill>
                  <a:srgbClr val="000000"/>
                </a:solidFill>
                <a:latin typeface="黑体" panose="02010609060101010101" pitchFamily="49" charset="-122"/>
                <a:ea typeface="黑体" panose="02010609060101010101" pitchFamily="49" charset="-122"/>
              </a:rPr>
              <a:t> turn signal</a:t>
            </a:r>
            <a:endParaRPr sz="1182" dirty="0">
              <a:solidFill>
                <a:srgbClr val="000000"/>
              </a:solidFill>
              <a:latin typeface="黑体" panose="02010609060101010101" pitchFamily="49" charset="-122"/>
              <a:ea typeface="黑体" panose="02010609060101010101" pitchFamily="49" charset="-122"/>
            </a:endParaRPr>
          </a:p>
        </p:txBody>
      </p:sp>
      <p:sp>
        <p:nvSpPr>
          <p:cNvPr id="69" name="椭圆 68">
            <a:extLst>
              <a:ext uri="{FF2B5EF4-FFF2-40B4-BE49-F238E27FC236}">
                <a16:creationId xmlns:a16="http://schemas.microsoft.com/office/drawing/2014/main" id="{882AC1E5-4D7A-4583-8908-38794CE3A92E}"/>
              </a:ext>
            </a:extLst>
          </p:cNvPr>
          <p:cNvSpPr/>
          <p:nvPr/>
        </p:nvSpPr>
        <p:spPr>
          <a:xfrm>
            <a:off x="1524319" y="4688343"/>
            <a:ext cx="167245" cy="237352"/>
          </a:xfrm>
          <a:prstGeom prst="ellipse">
            <a:avLst/>
          </a:prstGeom>
          <a:noFill/>
          <a:ln w="12700">
            <a:solidFill>
              <a:srgbClr val="0070C0"/>
            </a:solidFill>
            <a:prstDash val="dash"/>
          </a:ln>
        </p:spPr>
        <p:style>
          <a:lnRef idx="2">
            <a:schemeClr val="dk1"/>
          </a:lnRef>
          <a:fillRef idx="1">
            <a:schemeClr val="lt1"/>
          </a:fillRef>
          <a:effectRef idx="0">
            <a:schemeClr val="dk1"/>
          </a:effectRef>
          <a:fontRef idx="minor">
            <a:schemeClr val="dk1"/>
          </a:fontRef>
        </p:style>
        <p:txBody>
          <a:bodyPr lIns="89154" tIns="44579" rIns="89154" bIns="44579" rtlCol="0" anchor="ctr"/>
          <a:lstStyle/>
          <a:p>
            <a:pPr algn="ctr" defTabSz="675563"/>
            <a:endParaRPr lang="zh-CN" altLang="en-US" sz="985" dirty="0">
              <a:ln>
                <a:solidFill>
                  <a:srgbClr val="FF0000"/>
                </a:solidFill>
              </a:ln>
              <a:solidFill>
                <a:srgbClr val="FFC000"/>
              </a:solidFill>
            </a:endParaRPr>
          </a:p>
        </p:txBody>
      </p:sp>
      <p:sp>
        <p:nvSpPr>
          <p:cNvPr id="71" name="文本框 70">
            <a:extLst>
              <a:ext uri="{FF2B5EF4-FFF2-40B4-BE49-F238E27FC236}">
                <a16:creationId xmlns:a16="http://schemas.microsoft.com/office/drawing/2014/main" id="{5AB19AA4-4CEB-446C-8A35-573D746EEED4}"/>
              </a:ext>
            </a:extLst>
          </p:cNvPr>
          <p:cNvSpPr txBox="1"/>
          <p:nvPr/>
        </p:nvSpPr>
        <p:spPr>
          <a:xfrm>
            <a:off x="2515602" y="2119585"/>
            <a:ext cx="1359467" cy="272817"/>
          </a:xfrm>
          <a:prstGeom prst="rect">
            <a:avLst/>
          </a:prstGeom>
          <a:noFill/>
          <a:ln>
            <a:noFill/>
          </a:ln>
        </p:spPr>
        <p:txBody>
          <a:bodyPr wrap="square" lIns="89154" tIns="44579" rIns="89154" bIns="44579" rtlCol="0">
            <a:spAutoFit/>
          </a:bodyPr>
          <a:lstStyle/>
          <a:p>
            <a:pPr defTabSz="675563"/>
            <a:r>
              <a:rPr lang="zh-CN" altLang="en-US" sz="1182" dirty="0">
                <a:solidFill>
                  <a:srgbClr val="FF0000"/>
                </a:solidFill>
                <a:latin typeface="黑体" panose="02010609060101010101" pitchFamily="49" charset="-122"/>
                <a:ea typeface="黑体" panose="02010609060101010101" pitchFamily="49" charset="-122"/>
              </a:rPr>
              <a:t>第</a:t>
            </a:r>
            <a:r>
              <a:rPr lang="en-US" altLang="zh-CN" sz="1182" dirty="0">
                <a:solidFill>
                  <a:srgbClr val="FF0000"/>
                </a:solidFill>
                <a:latin typeface="Times New Roman"/>
                <a:ea typeface="黑体" panose="02010609060101010101" pitchFamily="49" charset="-122"/>
              </a:rPr>
              <a:t>11</a:t>
            </a:r>
            <a:r>
              <a:rPr lang="zh-CN" altLang="en-US" sz="1182" dirty="0">
                <a:solidFill>
                  <a:srgbClr val="FF0000"/>
                </a:solidFill>
                <a:latin typeface="Times New Roman"/>
                <a:ea typeface="黑体" panose="02010609060101010101" pitchFamily="49" charset="-122"/>
              </a:rPr>
              <a:t>圈</a:t>
            </a:r>
            <a:r>
              <a:rPr lang="zh-CN" altLang="en-US" sz="1182" dirty="0">
                <a:solidFill>
                  <a:srgbClr val="FF0000"/>
                </a:solidFill>
                <a:latin typeface="黑体" panose="02010609060101010101" pitchFamily="49" charset="-122"/>
                <a:ea typeface="黑体" panose="02010609060101010101" pitchFamily="49" charset="-122"/>
              </a:rPr>
              <a:t>束流信号</a:t>
            </a:r>
          </a:p>
        </p:txBody>
      </p:sp>
      <p:pic>
        <p:nvPicPr>
          <p:cNvPr id="74" name="图片 73">
            <a:extLst>
              <a:ext uri="{FF2B5EF4-FFF2-40B4-BE49-F238E27FC236}">
                <a16:creationId xmlns:a16="http://schemas.microsoft.com/office/drawing/2014/main" id="{3049E2D0-0F11-47A3-80D3-E4273C598C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8274" y="4278535"/>
            <a:ext cx="1772888" cy="1009496"/>
          </a:xfrm>
          <a:prstGeom prst="rect">
            <a:avLst/>
          </a:prstGeom>
        </p:spPr>
      </p:pic>
      <p:cxnSp>
        <p:nvCxnSpPr>
          <p:cNvPr id="77" name="直接连接符 76">
            <a:extLst>
              <a:ext uri="{FF2B5EF4-FFF2-40B4-BE49-F238E27FC236}">
                <a16:creationId xmlns:a16="http://schemas.microsoft.com/office/drawing/2014/main" id="{B96F2F0D-9D80-460E-8EAF-4BCF1B0CA6AC}"/>
              </a:ext>
            </a:extLst>
          </p:cNvPr>
          <p:cNvCxnSpPr>
            <a:cxnSpLocks/>
          </p:cNvCxnSpPr>
          <p:nvPr/>
        </p:nvCxnSpPr>
        <p:spPr>
          <a:xfrm>
            <a:off x="2620728" y="5067176"/>
            <a:ext cx="947713" cy="0"/>
          </a:xfrm>
          <a:prstGeom prst="line">
            <a:avLst/>
          </a:prstGeom>
          <a:ln w="127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8" name="内容占位符 1">
            <a:extLst>
              <a:ext uri="{FF2B5EF4-FFF2-40B4-BE49-F238E27FC236}">
                <a16:creationId xmlns:a16="http://schemas.microsoft.com/office/drawing/2014/main" id="{C7CAD7A8-3DD2-453E-92C3-F8560FC87F55}"/>
              </a:ext>
            </a:extLst>
          </p:cNvPr>
          <p:cNvSpPr txBox="1">
            <a:spLocks/>
          </p:cNvSpPr>
          <p:nvPr/>
        </p:nvSpPr>
        <p:spPr>
          <a:xfrm>
            <a:off x="2568271" y="4863424"/>
            <a:ext cx="946169" cy="272072"/>
          </a:xfrm>
          <a:prstGeom prst="rect">
            <a:avLst/>
          </a:prstGeom>
        </p:spPr>
        <p:txBody>
          <a:bodyPr vert="horz" lIns="66928" tIns="33463" rIns="66928" bIns="33463" rtlCol="0" anchor="t">
            <a:normAutofit/>
          </a:bodyPr>
          <a:lstStyle>
            <a:lvl1pPr marL="357188" indent="-357188" algn="l" defTabSz="914400" rtl="0" eaLnBrk="1" latinLnBrk="0" hangingPunct="1">
              <a:lnSpc>
                <a:spcPct val="100000"/>
              </a:lnSpc>
              <a:spcBef>
                <a:spcPts val="1200"/>
              </a:spcBef>
              <a:spcAft>
                <a:spcPts val="0"/>
              </a:spcAft>
              <a:buClrTx/>
              <a:buSzPct val="8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804863" indent="-301625"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252538" indent="-29210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ctr">
              <a:spcBef>
                <a:spcPts val="0"/>
              </a:spcBef>
              <a:buNone/>
            </a:pPr>
            <a:r>
              <a:rPr lang="en-US" altLang="zh-CN" sz="1182" dirty="0">
                <a:solidFill>
                  <a:srgbClr val="000000"/>
                </a:solidFill>
                <a:latin typeface="Times New Roman"/>
                <a:ea typeface="黑体" panose="02010609060101010101" pitchFamily="49" charset="-122"/>
              </a:rPr>
              <a:t>&gt;1000 turns</a:t>
            </a:r>
            <a:endParaRPr sz="1182" dirty="0">
              <a:solidFill>
                <a:srgbClr val="000000"/>
              </a:solidFill>
              <a:latin typeface="Times New Roman"/>
              <a:ea typeface="黑体" panose="02010609060101010101" pitchFamily="49" charset="-122"/>
            </a:endParaRPr>
          </a:p>
        </p:txBody>
      </p:sp>
      <p:cxnSp>
        <p:nvCxnSpPr>
          <p:cNvPr id="79" name="直接连接符 78">
            <a:extLst>
              <a:ext uri="{FF2B5EF4-FFF2-40B4-BE49-F238E27FC236}">
                <a16:creationId xmlns:a16="http://schemas.microsoft.com/office/drawing/2014/main" id="{BF876198-C359-453F-8C6E-FCC4BE1CC2E7}"/>
              </a:ext>
            </a:extLst>
          </p:cNvPr>
          <p:cNvCxnSpPr>
            <a:cxnSpLocks/>
          </p:cNvCxnSpPr>
          <p:nvPr/>
        </p:nvCxnSpPr>
        <p:spPr>
          <a:xfrm>
            <a:off x="3554538" y="4296191"/>
            <a:ext cx="7153" cy="93868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80" name="Picture 8">
            <a:extLst>
              <a:ext uri="{FF2B5EF4-FFF2-40B4-BE49-F238E27FC236}">
                <a16:creationId xmlns:a16="http://schemas.microsoft.com/office/drawing/2014/main" id="{1D57F5B4-46DE-48EF-A5D6-029AD79A865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261" t="16039" r="41147" b="-1"/>
          <a:stretch/>
        </p:blipFill>
        <p:spPr bwMode="auto">
          <a:xfrm>
            <a:off x="3756929" y="1937189"/>
            <a:ext cx="1772888" cy="1007337"/>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直接连接符 84">
            <a:extLst>
              <a:ext uri="{FF2B5EF4-FFF2-40B4-BE49-F238E27FC236}">
                <a16:creationId xmlns:a16="http://schemas.microsoft.com/office/drawing/2014/main" id="{5AABA239-AB34-46F8-AFF3-9B254E699B0B}"/>
              </a:ext>
            </a:extLst>
          </p:cNvPr>
          <p:cNvCxnSpPr>
            <a:cxnSpLocks/>
          </p:cNvCxnSpPr>
          <p:nvPr/>
        </p:nvCxnSpPr>
        <p:spPr>
          <a:xfrm>
            <a:off x="4423280" y="1950957"/>
            <a:ext cx="0" cy="970362"/>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05914186-C5D2-45D3-93E7-4D2A6C18453A}"/>
              </a:ext>
            </a:extLst>
          </p:cNvPr>
          <p:cNvCxnSpPr>
            <a:cxnSpLocks/>
          </p:cNvCxnSpPr>
          <p:nvPr/>
        </p:nvCxnSpPr>
        <p:spPr>
          <a:xfrm>
            <a:off x="4411555" y="2805777"/>
            <a:ext cx="384963" cy="0"/>
          </a:xfrm>
          <a:prstGeom prst="line">
            <a:avLst/>
          </a:prstGeom>
          <a:ln w="127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7" name="内容占位符 1">
            <a:extLst>
              <a:ext uri="{FF2B5EF4-FFF2-40B4-BE49-F238E27FC236}">
                <a16:creationId xmlns:a16="http://schemas.microsoft.com/office/drawing/2014/main" id="{A0B1B57A-9F2D-4FB7-9CF7-10786CCC0439}"/>
              </a:ext>
            </a:extLst>
          </p:cNvPr>
          <p:cNvSpPr txBox="1">
            <a:spLocks/>
          </p:cNvSpPr>
          <p:nvPr/>
        </p:nvSpPr>
        <p:spPr>
          <a:xfrm>
            <a:off x="4713001" y="2480570"/>
            <a:ext cx="753270" cy="272072"/>
          </a:xfrm>
          <a:prstGeom prst="rect">
            <a:avLst/>
          </a:prstGeom>
        </p:spPr>
        <p:txBody>
          <a:bodyPr vert="horz" lIns="66928" tIns="33463" rIns="66928" bIns="33463" rtlCol="0" anchor="t">
            <a:normAutofit/>
          </a:bodyPr>
          <a:lstStyle>
            <a:lvl1pPr marL="357188" indent="-357188" algn="l" defTabSz="914400" rtl="0" eaLnBrk="1" latinLnBrk="0" hangingPunct="1">
              <a:lnSpc>
                <a:spcPct val="100000"/>
              </a:lnSpc>
              <a:spcBef>
                <a:spcPts val="1200"/>
              </a:spcBef>
              <a:spcAft>
                <a:spcPts val="0"/>
              </a:spcAft>
              <a:buClrTx/>
              <a:buSzPct val="8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804863" indent="-301625"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252538" indent="-29210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ctr">
              <a:spcBef>
                <a:spcPts val="0"/>
              </a:spcBef>
              <a:buNone/>
            </a:pPr>
            <a:r>
              <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~1.3sec</a:t>
            </a:r>
            <a:endParaRPr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88" name="直接连接符 87">
            <a:extLst>
              <a:ext uri="{FF2B5EF4-FFF2-40B4-BE49-F238E27FC236}">
                <a16:creationId xmlns:a16="http://schemas.microsoft.com/office/drawing/2014/main" id="{3F90E5A6-77BB-418D-A028-2F811D0E0837}"/>
              </a:ext>
            </a:extLst>
          </p:cNvPr>
          <p:cNvCxnSpPr>
            <a:cxnSpLocks/>
          </p:cNvCxnSpPr>
          <p:nvPr/>
        </p:nvCxnSpPr>
        <p:spPr>
          <a:xfrm>
            <a:off x="4789365" y="1953885"/>
            <a:ext cx="7153" cy="93868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89" name="文本框 88">
            <a:extLst>
              <a:ext uri="{FF2B5EF4-FFF2-40B4-BE49-F238E27FC236}">
                <a16:creationId xmlns:a16="http://schemas.microsoft.com/office/drawing/2014/main" id="{F8025787-1944-4B84-B58A-748CFE2779A5}"/>
              </a:ext>
            </a:extLst>
          </p:cNvPr>
          <p:cNvSpPr txBox="1"/>
          <p:nvPr/>
        </p:nvSpPr>
        <p:spPr>
          <a:xfrm>
            <a:off x="1203416" y="3377228"/>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07.23</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sp>
        <p:nvSpPr>
          <p:cNvPr id="90" name="任意多边形: 形状 89">
            <a:extLst>
              <a:ext uri="{FF2B5EF4-FFF2-40B4-BE49-F238E27FC236}">
                <a16:creationId xmlns:a16="http://schemas.microsoft.com/office/drawing/2014/main" id="{5E80B047-D6A5-4292-9433-7B3B73E4D130}"/>
              </a:ext>
            </a:extLst>
          </p:cNvPr>
          <p:cNvSpPr/>
          <p:nvPr/>
        </p:nvSpPr>
        <p:spPr>
          <a:xfrm>
            <a:off x="5558171" y="2975920"/>
            <a:ext cx="1726010"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pPr algn="ctr" defTabSz="650642">
              <a:lnSpc>
                <a:spcPct val="90000"/>
              </a:lnSpc>
              <a:spcBef>
                <a:spcPct val="0"/>
              </a:spcBef>
              <a:spcAft>
                <a:spcPct val="35000"/>
              </a:spcAft>
              <a:defRPr b="1"/>
            </a:pPr>
            <a:r>
              <a:rPr lang="en-US" altLang="zh-CN" sz="1379" b="1" dirty="0">
                <a:solidFill>
                  <a:sysClr val="window" lastClr="FFFFFF"/>
                </a:solidFill>
                <a:latin typeface="Microsoft YaHei UI" panose="020B0503020204020204" pitchFamily="34" charset="-122"/>
                <a:ea typeface="Microsoft YaHei UI" panose="020B0503020204020204" pitchFamily="34" charset="-122"/>
              </a:rPr>
              <a:t>Multi Bunch</a:t>
            </a:r>
            <a:endParaRPr lang="zh-CN" altLang="en-US" sz="1379" b="1" dirty="0">
              <a:solidFill>
                <a:sysClr val="window" lastClr="FFFFFF"/>
              </a:solidFill>
              <a:latin typeface="Microsoft YaHei UI" panose="020B0503020204020204" pitchFamily="34" charset="-122"/>
              <a:ea typeface="Microsoft YaHei UI" panose="020B0503020204020204" pitchFamily="34" charset="-122"/>
            </a:endParaRPr>
          </a:p>
        </p:txBody>
      </p:sp>
      <p:sp>
        <p:nvSpPr>
          <p:cNvPr id="91" name="任意多边形: 形状 90">
            <a:extLst>
              <a:ext uri="{FF2B5EF4-FFF2-40B4-BE49-F238E27FC236}">
                <a16:creationId xmlns:a16="http://schemas.microsoft.com/office/drawing/2014/main" id="{C93C6DE3-B1E4-4A45-9649-3490E0C77FA0}"/>
              </a:ext>
            </a:extLst>
          </p:cNvPr>
          <p:cNvSpPr/>
          <p:nvPr/>
        </p:nvSpPr>
        <p:spPr>
          <a:xfrm>
            <a:off x="5558171" y="1937220"/>
            <a:ext cx="1726010" cy="1038698"/>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sp>
        <p:nvSpPr>
          <p:cNvPr id="92" name="直接连接符 91">
            <a:extLst>
              <a:ext uri="{FF2B5EF4-FFF2-40B4-BE49-F238E27FC236}">
                <a16:creationId xmlns:a16="http://schemas.microsoft.com/office/drawing/2014/main" id="{E405B6D9-80D4-48F7-9AFC-6147A0DFAB35}"/>
              </a:ext>
            </a:extLst>
          </p:cNvPr>
          <p:cNvSpPr/>
          <p:nvPr/>
        </p:nvSpPr>
        <p:spPr>
          <a:xfrm>
            <a:off x="6444613" y="3377995"/>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93" name="椭圆 92">
            <a:extLst>
              <a:ext uri="{FF2B5EF4-FFF2-40B4-BE49-F238E27FC236}">
                <a16:creationId xmlns:a16="http://schemas.microsoft.com/office/drawing/2014/main" id="{049CC772-289B-40ED-86E7-564DD9082B65}"/>
              </a:ext>
            </a:extLst>
          </p:cNvPr>
          <p:cNvSpPr/>
          <p:nvPr/>
        </p:nvSpPr>
        <p:spPr>
          <a:xfrm rot="2700000">
            <a:off x="6418554" y="3586861"/>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99" name="文本框 98">
            <a:extLst>
              <a:ext uri="{FF2B5EF4-FFF2-40B4-BE49-F238E27FC236}">
                <a16:creationId xmlns:a16="http://schemas.microsoft.com/office/drawing/2014/main" id="{B6F52BA0-7A9A-4910-A063-3505C48474A9}"/>
              </a:ext>
            </a:extLst>
          </p:cNvPr>
          <p:cNvSpPr txBox="1"/>
          <p:nvPr/>
        </p:nvSpPr>
        <p:spPr>
          <a:xfrm>
            <a:off x="6179061" y="3620357"/>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08.08</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pic>
        <p:nvPicPr>
          <p:cNvPr id="100" name="内容占位符 5">
            <a:extLst>
              <a:ext uri="{FF2B5EF4-FFF2-40B4-BE49-F238E27FC236}">
                <a16:creationId xmlns:a16="http://schemas.microsoft.com/office/drawing/2014/main" id="{7F302F7A-87B3-4EEB-BAD3-8DCD84A44BA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701" b="3932"/>
          <a:stretch/>
        </p:blipFill>
        <p:spPr>
          <a:xfrm>
            <a:off x="4455359" y="4278534"/>
            <a:ext cx="1772888" cy="1009301"/>
          </a:xfrm>
          <a:prstGeom prst="rect">
            <a:avLst/>
          </a:prstGeom>
        </p:spPr>
      </p:pic>
      <p:sp>
        <p:nvSpPr>
          <p:cNvPr id="101" name="内容占位符 1">
            <a:extLst>
              <a:ext uri="{FF2B5EF4-FFF2-40B4-BE49-F238E27FC236}">
                <a16:creationId xmlns:a16="http://schemas.microsoft.com/office/drawing/2014/main" id="{7390A15B-572E-4255-9EF9-B826EC1853F5}"/>
              </a:ext>
            </a:extLst>
          </p:cNvPr>
          <p:cNvSpPr txBox="1">
            <a:spLocks/>
          </p:cNvSpPr>
          <p:nvPr/>
        </p:nvSpPr>
        <p:spPr>
          <a:xfrm>
            <a:off x="4948830" y="4748426"/>
            <a:ext cx="1255158" cy="232481"/>
          </a:xfrm>
          <a:prstGeom prst="rect">
            <a:avLst/>
          </a:prstGeom>
        </p:spPr>
        <p:txBody>
          <a:bodyPr vert="horz" lIns="66928" tIns="33463" rIns="66928" bIns="33463" rtlCol="0" anchor="t">
            <a:noAutofit/>
          </a:bodyPr>
          <a:lstStyle>
            <a:lvl1pPr marL="357188" indent="-357188" algn="l" defTabSz="914400" rtl="0" eaLnBrk="1" latinLnBrk="0" hangingPunct="1">
              <a:lnSpc>
                <a:spcPct val="100000"/>
              </a:lnSpc>
              <a:spcBef>
                <a:spcPts val="1200"/>
              </a:spcBef>
              <a:spcAft>
                <a:spcPts val="0"/>
              </a:spcAft>
              <a:buClrTx/>
              <a:buSzPct val="8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804863" indent="-301625"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252538" indent="-29210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spcBef>
                <a:spcPts val="0"/>
              </a:spcBef>
              <a:buNone/>
            </a:pPr>
            <a:r>
              <a:rPr lang="en-US"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current</a:t>
            </a:r>
            <a:r>
              <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60</a:t>
            </a:r>
            <a:r>
              <a:rPr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sz="1182"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uA</a:t>
            </a:r>
            <a:endPar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spcBef>
                <a:spcPts val="0"/>
              </a:spcBef>
              <a:buNone/>
            </a:pPr>
            <a:r>
              <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Life time~ 1 min</a:t>
            </a:r>
            <a:endParaRPr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2" name="图片 61">
            <a:extLst>
              <a:ext uri="{FF2B5EF4-FFF2-40B4-BE49-F238E27FC236}">
                <a16:creationId xmlns:a16="http://schemas.microsoft.com/office/drawing/2014/main" id="{E2B4FEC1-7689-4159-8296-22E169BB2E4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32" t="57773" r="1722"/>
          <a:stretch/>
        </p:blipFill>
        <p:spPr>
          <a:xfrm>
            <a:off x="5561552" y="1950142"/>
            <a:ext cx="1722629" cy="1012861"/>
          </a:xfrm>
          <a:prstGeom prst="rect">
            <a:avLst/>
          </a:prstGeom>
        </p:spPr>
      </p:pic>
      <p:sp>
        <p:nvSpPr>
          <p:cNvPr id="83" name="任意多边形: 形状 82">
            <a:extLst>
              <a:ext uri="{FF2B5EF4-FFF2-40B4-BE49-F238E27FC236}">
                <a16:creationId xmlns:a16="http://schemas.microsoft.com/office/drawing/2014/main" id="{53E4535E-932F-4180-90B4-79559CF0AC12}"/>
              </a:ext>
            </a:extLst>
          </p:cNvPr>
          <p:cNvSpPr/>
          <p:nvPr/>
        </p:nvSpPr>
        <p:spPr>
          <a:xfrm>
            <a:off x="6485144" y="3847063"/>
            <a:ext cx="1772888"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pPr algn="ctr" defTabSz="650642">
              <a:lnSpc>
                <a:spcPct val="90000"/>
              </a:lnSpc>
              <a:spcBef>
                <a:spcPct val="0"/>
              </a:spcBef>
              <a:spcAft>
                <a:spcPct val="35000"/>
              </a:spcAft>
              <a:defRPr b="1"/>
            </a:pPr>
            <a:r>
              <a:rPr lang="en-US" altLang="zh-CN" sz="1379" b="1" dirty="0">
                <a:solidFill>
                  <a:sysClr val="window" lastClr="FFFFFF"/>
                </a:solidFill>
                <a:latin typeface="Microsoft YaHei UI" panose="020B0503020204020204" pitchFamily="34" charset="-122"/>
                <a:ea typeface="Microsoft YaHei UI" panose="020B0503020204020204" pitchFamily="34" charset="-122"/>
              </a:rPr>
              <a:t>7mA</a:t>
            </a:r>
            <a:endParaRPr lang="zh-CN" altLang="en-US" sz="1379" b="1" dirty="0">
              <a:solidFill>
                <a:sysClr val="window" lastClr="FFFFFF"/>
              </a:solidFill>
              <a:latin typeface="Microsoft YaHei UI" panose="020B0503020204020204" pitchFamily="34" charset="-122"/>
              <a:ea typeface="Microsoft YaHei UI" panose="020B0503020204020204" pitchFamily="34" charset="-122"/>
            </a:endParaRPr>
          </a:p>
        </p:txBody>
      </p:sp>
      <p:sp>
        <p:nvSpPr>
          <p:cNvPr id="94" name="直接连接符 93">
            <a:extLst>
              <a:ext uri="{FF2B5EF4-FFF2-40B4-BE49-F238E27FC236}">
                <a16:creationId xmlns:a16="http://schemas.microsoft.com/office/drawing/2014/main" id="{001E7775-04B7-4C56-9654-D8DA85CE03F1}"/>
              </a:ext>
            </a:extLst>
          </p:cNvPr>
          <p:cNvSpPr/>
          <p:nvPr/>
        </p:nvSpPr>
        <p:spPr>
          <a:xfrm>
            <a:off x="7371588" y="3612516"/>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95" name="椭圆 94">
            <a:extLst>
              <a:ext uri="{FF2B5EF4-FFF2-40B4-BE49-F238E27FC236}">
                <a16:creationId xmlns:a16="http://schemas.microsoft.com/office/drawing/2014/main" id="{EEF46DF9-9083-4290-9CA0-96A66F01595C}"/>
              </a:ext>
            </a:extLst>
          </p:cNvPr>
          <p:cNvSpPr/>
          <p:nvPr/>
        </p:nvSpPr>
        <p:spPr>
          <a:xfrm rot="2700000">
            <a:off x="7345527" y="3586838"/>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96" name="文本框 95">
            <a:extLst>
              <a:ext uri="{FF2B5EF4-FFF2-40B4-BE49-F238E27FC236}">
                <a16:creationId xmlns:a16="http://schemas.microsoft.com/office/drawing/2014/main" id="{E8170DF2-C1C0-4968-8651-19F06A969DFA}"/>
              </a:ext>
            </a:extLst>
          </p:cNvPr>
          <p:cNvSpPr txBox="1"/>
          <p:nvPr/>
        </p:nvSpPr>
        <p:spPr>
          <a:xfrm>
            <a:off x="7098410" y="3361838"/>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08.15</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sp>
        <p:nvSpPr>
          <p:cNvPr id="98" name="内容占位符 1">
            <a:extLst>
              <a:ext uri="{FF2B5EF4-FFF2-40B4-BE49-F238E27FC236}">
                <a16:creationId xmlns:a16="http://schemas.microsoft.com/office/drawing/2014/main" id="{CB0D0D25-B23B-4838-B26F-63D171DD9731}"/>
              </a:ext>
            </a:extLst>
          </p:cNvPr>
          <p:cNvSpPr txBox="1">
            <a:spLocks/>
          </p:cNvSpPr>
          <p:nvPr/>
        </p:nvSpPr>
        <p:spPr>
          <a:xfrm>
            <a:off x="6978616" y="4746652"/>
            <a:ext cx="1255158" cy="232481"/>
          </a:xfrm>
          <a:prstGeom prst="rect">
            <a:avLst/>
          </a:prstGeom>
        </p:spPr>
        <p:txBody>
          <a:bodyPr vert="horz" lIns="66928" tIns="33463" rIns="66928" bIns="33463" rtlCol="0" anchor="t">
            <a:noAutofit/>
          </a:bodyPr>
          <a:lstStyle>
            <a:lvl1pPr marL="357188" indent="-357188" algn="l" defTabSz="914400" rtl="0" eaLnBrk="1" latinLnBrk="0" hangingPunct="1">
              <a:lnSpc>
                <a:spcPct val="100000"/>
              </a:lnSpc>
              <a:spcBef>
                <a:spcPts val="1200"/>
              </a:spcBef>
              <a:spcAft>
                <a:spcPts val="0"/>
              </a:spcAft>
              <a:buClrTx/>
              <a:buSzPct val="8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804863" indent="-301625"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252538" indent="-29210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spcBef>
                <a:spcPts val="0"/>
              </a:spcBef>
              <a:buNone/>
            </a:pPr>
            <a:r>
              <a:rPr lang="en-US"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Current~ 7</a:t>
            </a:r>
            <a:r>
              <a:rPr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mA</a:t>
            </a:r>
            <a:endPar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spcBef>
                <a:spcPts val="0"/>
              </a:spcBef>
              <a:buNone/>
            </a:pPr>
            <a:r>
              <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Life time~ 2 mins</a:t>
            </a:r>
            <a:endParaRPr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6" name="直接连接符 105">
            <a:extLst>
              <a:ext uri="{FF2B5EF4-FFF2-40B4-BE49-F238E27FC236}">
                <a16:creationId xmlns:a16="http://schemas.microsoft.com/office/drawing/2014/main" id="{B8DE4DB9-F870-4C19-ABAE-658579A33D34}"/>
              </a:ext>
            </a:extLst>
          </p:cNvPr>
          <p:cNvSpPr/>
          <p:nvPr/>
        </p:nvSpPr>
        <p:spPr>
          <a:xfrm>
            <a:off x="8104317" y="3375450"/>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133" name="椭圆 132">
            <a:extLst>
              <a:ext uri="{FF2B5EF4-FFF2-40B4-BE49-F238E27FC236}">
                <a16:creationId xmlns:a16="http://schemas.microsoft.com/office/drawing/2014/main" id="{4B4A694B-2908-4698-AC32-478754CA93C1}"/>
              </a:ext>
            </a:extLst>
          </p:cNvPr>
          <p:cNvSpPr/>
          <p:nvPr/>
        </p:nvSpPr>
        <p:spPr>
          <a:xfrm rot="2700000">
            <a:off x="8084191" y="3584850"/>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pic>
        <p:nvPicPr>
          <p:cNvPr id="136" name="内容占位符 24">
            <a:extLst>
              <a:ext uri="{FF2B5EF4-FFF2-40B4-BE49-F238E27FC236}">
                <a16:creationId xmlns:a16="http://schemas.microsoft.com/office/drawing/2014/main" id="{C0D708D4-13DF-4F8F-85FB-4FB404D6516A}"/>
              </a:ext>
            </a:extLst>
          </p:cNvPr>
          <p:cNvPicPr>
            <a:picLocks noGrp="1" noChangeAspect="1"/>
          </p:cNvPicPr>
          <p:nvPr>
            <p:ph idx="1"/>
          </p:nvPr>
        </p:nvPicPr>
        <p:blipFill>
          <a:blip r:embed="rId10"/>
          <a:stretch>
            <a:fillRect/>
          </a:stretch>
        </p:blipFill>
        <p:spPr>
          <a:xfrm>
            <a:off x="1934056" y="1954909"/>
            <a:ext cx="1794518" cy="1043803"/>
          </a:xfrm>
          <a:prstGeom prst="rect">
            <a:avLst/>
          </a:prstGeom>
        </p:spPr>
      </p:pic>
      <p:sp>
        <p:nvSpPr>
          <p:cNvPr id="134" name="文本框 133">
            <a:extLst>
              <a:ext uri="{FF2B5EF4-FFF2-40B4-BE49-F238E27FC236}">
                <a16:creationId xmlns:a16="http://schemas.microsoft.com/office/drawing/2014/main" id="{5E0E3064-75D2-47DD-9E90-BF12B786E4F3}"/>
              </a:ext>
            </a:extLst>
          </p:cNvPr>
          <p:cNvSpPr txBox="1"/>
          <p:nvPr/>
        </p:nvSpPr>
        <p:spPr>
          <a:xfrm>
            <a:off x="7844697" y="3618348"/>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08.18</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pic>
        <p:nvPicPr>
          <p:cNvPr id="1026" name="Picture 2" descr="273fe7e5-97ee-4a9e-b041-9f3cba67ed73.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21897" y="1932856"/>
            <a:ext cx="1686695" cy="1017848"/>
          </a:xfrm>
          <a:prstGeom prst="rect">
            <a:avLst/>
          </a:prstGeom>
          <a:noFill/>
          <a:extLst>
            <a:ext uri="{909E8E84-426E-40DD-AFC4-6F175D3DCCD1}">
              <a14:hiddenFill xmlns:a14="http://schemas.microsoft.com/office/drawing/2010/main">
                <a:solidFill>
                  <a:srgbClr val="FFFFFF"/>
                </a:solidFill>
              </a14:hiddenFill>
            </a:ext>
          </a:extLst>
        </p:spPr>
      </p:pic>
      <p:sp>
        <p:nvSpPr>
          <p:cNvPr id="73" name="椭圆 72">
            <a:extLst>
              <a:ext uri="{FF2B5EF4-FFF2-40B4-BE49-F238E27FC236}">
                <a16:creationId xmlns:a16="http://schemas.microsoft.com/office/drawing/2014/main" id="{9F3CE5F5-559D-4549-B062-E5B0FEC62AB8}"/>
              </a:ext>
            </a:extLst>
          </p:cNvPr>
          <p:cNvSpPr/>
          <p:nvPr/>
        </p:nvSpPr>
        <p:spPr>
          <a:xfrm>
            <a:off x="2986609" y="2600671"/>
            <a:ext cx="99035" cy="397994"/>
          </a:xfrm>
          <a:prstGeom prst="ellipse">
            <a:avLst/>
          </a:prstGeom>
          <a:noFill/>
          <a:ln w="12700">
            <a:solidFill>
              <a:srgbClr val="0070C0"/>
            </a:solidFill>
            <a:prstDash val="dash"/>
          </a:ln>
        </p:spPr>
        <p:style>
          <a:lnRef idx="2">
            <a:schemeClr val="dk1"/>
          </a:lnRef>
          <a:fillRef idx="1">
            <a:schemeClr val="lt1"/>
          </a:fillRef>
          <a:effectRef idx="0">
            <a:schemeClr val="dk1"/>
          </a:effectRef>
          <a:fontRef idx="minor">
            <a:schemeClr val="dk1"/>
          </a:fontRef>
        </p:style>
        <p:txBody>
          <a:bodyPr lIns="89154" tIns="44579" rIns="89154" bIns="44579" rtlCol="0" anchor="ctr"/>
          <a:lstStyle/>
          <a:p>
            <a:pPr algn="ctr" defTabSz="675563"/>
            <a:endParaRPr lang="zh-CN" altLang="en-US" sz="985" dirty="0">
              <a:ln>
                <a:solidFill>
                  <a:srgbClr val="FF0000"/>
                </a:solidFill>
              </a:ln>
              <a:solidFill>
                <a:srgbClr val="FFC000"/>
              </a:solidFill>
            </a:endParaRPr>
          </a:p>
        </p:txBody>
      </p:sp>
      <p:sp>
        <p:nvSpPr>
          <p:cNvPr id="137" name="文本框 136">
            <a:extLst>
              <a:ext uri="{FF2B5EF4-FFF2-40B4-BE49-F238E27FC236}">
                <a16:creationId xmlns:a16="http://schemas.microsoft.com/office/drawing/2014/main" id="{18F43889-A3BE-4010-B455-D218076F3CD9}"/>
              </a:ext>
            </a:extLst>
          </p:cNvPr>
          <p:cNvSpPr txBox="1"/>
          <p:nvPr/>
        </p:nvSpPr>
        <p:spPr>
          <a:xfrm>
            <a:off x="2591968" y="2140571"/>
            <a:ext cx="1359467" cy="271938"/>
          </a:xfrm>
          <a:prstGeom prst="rect">
            <a:avLst/>
          </a:prstGeom>
          <a:noFill/>
          <a:ln>
            <a:noFill/>
          </a:ln>
        </p:spPr>
        <p:txBody>
          <a:bodyPr wrap="square" lIns="89154" tIns="44579" rIns="89154" bIns="44579" rtlCol="0">
            <a:spAutoFit/>
          </a:bodyPr>
          <a:lstStyle/>
          <a:p>
            <a:pPr defTabSz="675563"/>
            <a:r>
              <a:rPr lang="en-US" altLang="zh-CN" sz="1182" dirty="0">
                <a:solidFill>
                  <a:srgbClr val="000000"/>
                </a:solidFill>
                <a:latin typeface="黑体" panose="02010609060101010101" pitchFamily="49" charset="-122"/>
                <a:ea typeface="黑体" panose="02010609060101010101" pitchFamily="49" charset="-122"/>
              </a:rPr>
              <a:t>12</a:t>
            </a:r>
            <a:r>
              <a:rPr lang="en-US" altLang="zh-CN" sz="1182" baseline="30000" dirty="0">
                <a:solidFill>
                  <a:srgbClr val="000000"/>
                </a:solidFill>
                <a:latin typeface="黑体" panose="02010609060101010101" pitchFamily="49" charset="-122"/>
                <a:ea typeface="黑体" panose="02010609060101010101" pitchFamily="49" charset="-122"/>
              </a:rPr>
              <a:t>th</a:t>
            </a:r>
            <a:r>
              <a:rPr lang="en-US" altLang="zh-CN" sz="1182" dirty="0">
                <a:solidFill>
                  <a:srgbClr val="000000"/>
                </a:solidFill>
                <a:latin typeface="黑体" panose="02010609060101010101" pitchFamily="49" charset="-122"/>
                <a:ea typeface="黑体" panose="02010609060101010101" pitchFamily="49" charset="-122"/>
              </a:rPr>
              <a:t> turn </a:t>
            </a:r>
            <a:r>
              <a:rPr lang="en-US" altLang="zh-CN" sz="1182" dirty="0" err="1">
                <a:solidFill>
                  <a:srgbClr val="000000"/>
                </a:solidFill>
                <a:latin typeface="黑体" panose="02010609060101010101" pitchFamily="49" charset="-122"/>
                <a:ea typeface="黑体" panose="02010609060101010101" pitchFamily="49" charset="-122"/>
              </a:rPr>
              <a:t>singal</a:t>
            </a:r>
            <a:endParaRPr lang="zh-CN" altLang="en-US" sz="1182" dirty="0">
              <a:solidFill>
                <a:srgbClr val="000000"/>
              </a:solidFill>
              <a:latin typeface="黑体" panose="02010609060101010101" pitchFamily="49" charset="-122"/>
              <a:ea typeface="黑体" panose="02010609060101010101" pitchFamily="49" charset="-122"/>
            </a:endParaRPr>
          </a:p>
        </p:txBody>
      </p:sp>
      <p:sp>
        <p:nvSpPr>
          <p:cNvPr id="104" name="任意多边形: 形状 103">
            <a:extLst>
              <a:ext uri="{FF2B5EF4-FFF2-40B4-BE49-F238E27FC236}">
                <a16:creationId xmlns:a16="http://schemas.microsoft.com/office/drawing/2014/main" id="{236D36A7-D71F-4D7C-AAF1-2B75B5783888}"/>
              </a:ext>
            </a:extLst>
          </p:cNvPr>
          <p:cNvSpPr/>
          <p:nvPr/>
        </p:nvSpPr>
        <p:spPr>
          <a:xfrm>
            <a:off x="7311757" y="2973374"/>
            <a:ext cx="1691334"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pPr algn="ctr" defTabSz="650642">
              <a:lnSpc>
                <a:spcPct val="90000"/>
              </a:lnSpc>
              <a:spcBef>
                <a:spcPct val="0"/>
              </a:spcBef>
              <a:spcAft>
                <a:spcPct val="35000"/>
              </a:spcAft>
              <a:defRPr b="1"/>
            </a:pPr>
            <a:r>
              <a:rPr lang="en-US" altLang="zh-CN" sz="1379" b="1" dirty="0">
                <a:solidFill>
                  <a:srgbClr val="FF0000"/>
                </a:solidFill>
                <a:latin typeface="Microsoft YaHei UI" panose="020B0503020204020204" pitchFamily="34" charset="-122"/>
                <a:ea typeface="Microsoft YaHei UI" panose="020B0503020204020204" pitchFamily="34" charset="-122"/>
              </a:rPr>
              <a:t>Current 12mA</a:t>
            </a:r>
            <a:endParaRPr lang="zh-CN" altLang="en-US" sz="1379" b="1" dirty="0">
              <a:solidFill>
                <a:srgbClr val="FF0000"/>
              </a:solidFill>
              <a:latin typeface="Microsoft YaHei UI" panose="020B0503020204020204" pitchFamily="34" charset="-122"/>
              <a:ea typeface="Microsoft YaHei UI" panose="020B0503020204020204" pitchFamily="34" charset="-122"/>
            </a:endParaRPr>
          </a:p>
        </p:txBody>
      </p:sp>
      <p:pic>
        <p:nvPicPr>
          <p:cNvPr id="97" name="图片 96"/>
          <p:cNvPicPr>
            <a:picLocks noChangeAspect="1"/>
          </p:cNvPicPr>
          <p:nvPr/>
        </p:nvPicPr>
        <p:blipFill>
          <a:blip r:embed="rId12"/>
          <a:stretch>
            <a:fillRect/>
          </a:stretch>
        </p:blipFill>
        <p:spPr>
          <a:xfrm>
            <a:off x="6480931" y="4293093"/>
            <a:ext cx="1404993" cy="233905"/>
          </a:xfrm>
          <a:prstGeom prst="rect">
            <a:avLst/>
          </a:prstGeom>
        </p:spPr>
      </p:pic>
      <p:cxnSp>
        <p:nvCxnSpPr>
          <p:cNvPr id="82" name="直接连接符 81">
            <a:extLst>
              <a:ext uri="{FF2B5EF4-FFF2-40B4-BE49-F238E27FC236}">
                <a16:creationId xmlns:a16="http://schemas.microsoft.com/office/drawing/2014/main" id="{BF876198-C359-453F-8C6E-FCC4BE1CC2E7}"/>
              </a:ext>
            </a:extLst>
          </p:cNvPr>
          <p:cNvCxnSpPr>
            <a:cxnSpLocks/>
          </p:cNvCxnSpPr>
          <p:nvPr/>
        </p:nvCxnSpPr>
        <p:spPr>
          <a:xfrm>
            <a:off x="2603149" y="4291587"/>
            <a:ext cx="7153" cy="93868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35" name="内容占位符 1">
            <a:extLst>
              <a:ext uri="{FF2B5EF4-FFF2-40B4-BE49-F238E27FC236}">
                <a16:creationId xmlns:a16="http://schemas.microsoft.com/office/drawing/2014/main" id="{307A7915-87B1-47F1-8259-03114F0620E7}"/>
              </a:ext>
            </a:extLst>
          </p:cNvPr>
          <p:cNvSpPr txBox="1">
            <a:spLocks/>
          </p:cNvSpPr>
          <p:nvPr/>
        </p:nvSpPr>
        <p:spPr>
          <a:xfrm>
            <a:off x="7676836" y="2412323"/>
            <a:ext cx="1262702" cy="232481"/>
          </a:xfrm>
          <a:prstGeom prst="rect">
            <a:avLst/>
          </a:prstGeom>
        </p:spPr>
        <p:txBody>
          <a:bodyPr vert="horz" lIns="66928" tIns="33463" rIns="66928" bIns="33463" rtlCol="0" anchor="t">
            <a:noAutofit/>
          </a:bodyPr>
          <a:lstStyle>
            <a:lvl1pPr marL="357188" indent="-357188" algn="l" defTabSz="914400" rtl="0" eaLnBrk="1" latinLnBrk="0" hangingPunct="1">
              <a:lnSpc>
                <a:spcPct val="100000"/>
              </a:lnSpc>
              <a:spcBef>
                <a:spcPts val="1200"/>
              </a:spcBef>
              <a:spcAft>
                <a:spcPts val="0"/>
              </a:spcAft>
              <a:buClrTx/>
              <a:buSzPct val="8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804863" indent="-301625"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252538" indent="-29210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spcBef>
                <a:spcPts val="0"/>
              </a:spcBef>
              <a:buNone/>
            </a:pPr>
            <a:r>
              <a:rPr lang="en-US"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Current~ 12 mA</a:t>
            </a:r>
            <a:endPar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spcBef>
                <a:spcPts val="0"/>
              </a:spcBef>
              <a:buNone/>
            </a:pPr>
            <a:r>
              <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Life time~ 2 mins</a:t>
            </a:r>
            <a:endParaRPr lang="en-US"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spcBef>
                <a:spcPts val="0"/>
              </a:spcBef>
              <a:buNone/>
            </a:pPr>
            <a:endParaRPr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6" name="内容占位符 1">
            <a:extLst>
              <a:ext uri="{FF2B5EF4-FFF2-40B4-BE49-F238E27FC236}">
                <a16:creationId xmlns:a16="http://schemas.microsoft.com/office/drawing/2014/main" id="{28796609-FA5F-442F-8A94-946913EFD479}"/>
              </a:ext>
            </a:extLst>
          </p:cNvPr>
          <p:cNvSpPr txBox="1">
            <a:spLocks/>
          </p:cNvSpPr>
          <p:nvPr/>
        </p:nvSpPr>
        <p:spPr>
          <a:xfrm>
            <a:off x="5872364" y="2441786"/>
            <a:ext cx="1262702" cy="232481"/>
          </a:xfrm>
          <a:prstGeom prst="rect">
            <a:avLst/>
          </a:prstGeom>
        </p:spPr>
        <p:txBody>
          <a:bodyPr vert="horz" lIns="66928" tIns="33463" rIns="66928" bIns="33463" rtlCol="0" anchor="t">
            <a:noAutofit/>
          </a:bodyPr>
          <a:lstStyle>
            <a:lvl1pPr marL="357188" indent="-357188" algn="l" defTabSz="914400" rtl="0" eaLnBrk="1" latinLnBrk="0" hangingPunct="1">
              <a:lnSpc>
                <a:spcPct val="100000"/>
              </a:lnSpc>
              <a:spcBef>
                <a:spcPts val="1200"/>
              </a:spcBef>
              <a:spcAft>
                <a:spcPts val="0"/>
              </a:spcAft>
              <a:buClrTx/>
              <a:buSzPct val="8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804863" indent="-301625"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252538" indent="-29210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spcBef>
                <a:spcPts val="0"/>
              </a:spcBef>
              <a:buNone/>
            </a:pPr>
            <a:r>
              <a:rPr lang="en-US"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Current~ 0.4 mA</a:t>
            </a:r>
            <a:endPar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spcBef>
                <a:spcPts val="0"/>
              </a:spcBef>
              <a:buNone/>
            </a:pPr>
            <a:r>
              <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Life time~ 1 mins</a:t>
            </a:r>
            <a:endParaRPr lang="en-US"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spcBef>
                <a:spcPts val="0"/>
              </a:spcBef>
              <a:buNone/>
            </a:pPr>
            <a:endParaRPr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矩形 2">
            <a:extLst>
              <a:ext uri="{FF2B5EF4-FFF2-40B4-BE49-F238E27FC236}">
                <a16:creationId xmlns:a16="http://schemas.microsoft.com/office/drawing/2014/main" id="{7B1E37EB-EF04-4F23-B5CE-0EF3FBE3A6DA}"/>
              </a:ext>
            </a:extLst>
          </p:cNvPr>
          <p:cNvSpPr/>
          <p:nvPr/>
        </p:nvSpPr>
        <p:spPr>
          <a:xfrm>
            <a:off x="163415" y="5520325"/>
            <a:ext cx="4466287" cy="1200329"/>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Shut down #1:</a:t>
            </a:r>
          </a:p>
          <a:p>
            <a:pPr marL="285750" indent="-285750">
              <a:buFont typeface="Arial" panose="020B0604020202020204" pitchFamily="34" charset="0"/>
              <a:buChar char="•"/>
            </a:pPr>
            <a:r>
              <a:rPr lang="en-US" dirty="0"/>
              <a:t>Replace injection kicker and power supply;</a:t>
            </a:r>
          </a:p>
          <a:p>
            <a:pPr marL="285750" indent="-285750">
              <a:buFont typeface="Arial" panose="020B0604020202020204" pitchFamily="34" charset="0"/>
              <a:buChar char="•"/>
            </a:pPr>
            <a:r>
              <a:rPr lang="en-US" dirty="0"/>
              <a:t>Replace R20VC14 vacuum chamber.</a:t>
            </a:r>
          </a:p>
          <a:p>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2959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B8A0685-EC35-4E62-8D16-3FB96152814A}"/>
              </a:ext>
            </a:extLst>
          </p:cNvPr>
          <p:cNvSpPr>
            <a:spLocks noGrp="1"/>
          </p:cNvSpPr>
          <p:nvPr>
            <p:ph idx="1"/>
          </p:nvPr>
        </p:nvSpPr>
        <p:spPr>
          <a:xfrm>
            <a:off x="416794" y="681087"/>
            <a:ext cx="4740874" cy="5082774"/>
          </a:xfrm>
        </p:spPr>
        <p:txBody>
          <a:bodyPr>
            <a:normAutofit fontScale="62500" lnSpcReduction="20000"/>
          </a:bodyPr>
          <a:lstStyle/>
          <a:p>
            <a:pPr>
              <a:lnSpc>
                <a:spcPct val="120000"/>
              </a:lnSpc>
              <a:spcBef>
                <a:spcPts val="0"/>
              </a:spcBef>
              <a:buFont typeface="Wingdings" panose="05000000000000000000" pitchFamily="2" charset="2"/>
              <a:buChar char="Ø"/>
            </a:pPr>
            <a:r>
              <a:rPr lang="en-US" altLang="zh-CN" dirty="0"/>
              <a:t>Phase 1 commissioning:</a:t>
            </a:r>
          </a:p>
          <a:p>
            <a:pPr lvl="1">
              <a:lnSpc>
                <a:spcPct val="120000"/>
              </a:lnSpc>
              <a:spcBef>
                <a:spcPts val="0"/>
              </a:spcBef>
            </a:pPr>
            <a:r>
              <a:rPr lang="en-US" altLang="zh-CN" dirty="0"/>
              <a:t>The first full loop circulation on the 1</a:t>
            </a:r>
            <a:r>
              <a:rPr lang="en-US" altLang="zh-CN" baseline="30000" dirty="0"/>
              <a:t>st</a:t>
            </a:r>
            <a:r>
              <a:rPr lang="en-US" altLang="zh-CN" dirty="0"/>
              <a:t> day</a:t>
            </a:r>
          </a:p>
          <a:p>
            <a:pPr lvl="2">
              <a:lnSpc>
                <a:spcPct val="120000"/>
              </a:lnSpc>
              <a:spcBef>
                <a:spcPts val="0"/>
              </a:spcBef>
              <a:buFont typeface="Wingdings" panose="05000000000000000000" pitchFamily="2" charset="2"/>
              <a:buChar char="§"/>
            </a:pPr>
            <a:r>
              <a:rPr lang="en-US" altLang="zh-CN" dirty="0"/>
              <a:t>proving the absence of any major obstacles and showcasing excellent magnet alignment work</a:t>
            </a:r>
          </a:p>
          <a:p>
            <a:pPr lvl="1">
              <a:lnSpc>
                <a:spcPct val="120000"/>
              </a:lnSpc>
              <a:spcBef>
                <a:spcPts val="0"/>
              </a:spcBef>
            </a:pPr>
            <a:r>
              <a:rPr lang="en-US" altLang="zh-CN" dirty="0"/>
              <a:t>The small beam aperture at the two LSM magnet locations </a:t>
            </a:r>
          </a:p>
          <a:p>
            <a:pPr lvl="2">
              <a:lnSpc>
                <a:spcPct val="120000"/>
              </a:lnSpc>
              <a:spcBef>
                <a:spcPts val="0"/>
              </a:spcBef>
              <a:buFont typeface="Wingdings" panose="05000000000000000000" pitchFamily="2" charset="2"/>
              <a:buChar char="§"/>
            </a:pPr>
            <a:r>
              <a:rPr lang="en-US" altLang="zh-CN" dirty="0"/>
              <a:t>±2.5 mm aperture in a 1.6-meter-long magnet</a:t>
            </a:r>
          </a:p>
          <a:p>
            <a:pPr lvl="1">
              <a:lnSpc>
                <a:spcPct val="120000"/>
              </a:lnSpc>
              <a:spcBef>
                <a:spcPts val="0"/>
              </a:spcBef>
            </a:pPr>
            <a:r>
              <a:rPr lang="en-US" altLang="zh-CN" dirty="0"/>
              <a:t>multi-turn automatic correction</a:t>
            </a:r>
          </a:p>
          <a:p>
            <a:pPr lvl="2">
              <a:lnSpc>
                <a:spcPct val="120000"/>
              </a:lnSpc>
              <a:spcBef>
                <a:spcPts val="0"/>
              </a:spcBef>
              <a:buFont typeface="Wingdings" panose="05000000000000000000" pitchFamily="2" charset="2"/>
              <a:buChar char="§"/>
            </a:pPr>
            <a:r>
              <a:rPr lang="en-US" altLang="zh-CN" dirty="0"/>
              <a:t>Encountering abnormal high-order effects during </a:t>
            </a:r>
          </a:p>
          <a:p>
            <a:pPr lvl="2">
              <a:lnSpc>
                <a:spcPct val="120000"/>
              </a:lnSpc>
              <a:spcBef>
                <a:spcPts val="0"/>
              </a:spcBef>
              <a:buFont typeface="Wingdings" panose="05000000000000000000" pitchFamily="2" charset="2"/>
              <a:buChar char="§"/>
            </a:pPr>
            <a:r>
              <a:rPr lang="en-US" altLang="zh-CN" dirty="0"/>
              <a:t>despite thorough preparation and calibration of beam position monitors (BPM) beforehand. Most of the time was spent observing signals from the beam position monitors rather than utilizing automatic correction based on beam position information.</a:t>
            </a:r>
          </a:p>
          <a:p>
            <a:pPr lvl="1">
              <a:lnSpc>
                <a:spcPct val="120000"/>
              </a:lnSpc>
              <a:spcBef>
                <a:spcPts val="0"/>
              </a:spcBef>
            </a:pPr>
            <a:r>
              <a:rPr lang="en-US" altLang="zh-CN" dirty="0"/>
              <a:t>Vacuum </a:t>
            </a:r>
            <a:r>
              <a:rPr lang="en-US" altLang="zh-CN" dirty="0" err="1"/>
              <a:t>anomal</a:t>
            </a:r>
            <a:r>
              <a:rPr lang="en-US" altLang="zh-CN" dirty="0"/>
              <a:t>: </a:t>
            </a:r>
          </a:p>
          <a:p>
            <a:pPr lvl="2">
              <a:lnSpc>
                <a:spcPct val="120000"/>
              </a:lnSpc>
              <a:spcBef>
                <a:spcPts val="0"/>
              </a:spcBef>
              <a:buFont typeface="Wingdings" panose="05000000000000000000" pitchFamily="2" charset="2"/>
              <a:buChar char="§"/>
            </a:pPr>
            <a:r>
              <a:rPr lang="en-US" altLang="zh-CN" dirty="0"/>
              <a:t>Abnormally high ion pump current at R20VC14 vacuum chamber</a:t>
            </a:r>
          </a:p>
          <a:p>
            <a:pPr>
              <a:lnSpc>
                <a:spcPct val="120000"/>
              </a:lnSpc>
              <a:spcBef>
                <a:spcPts val="0"/>
              </a:spcBef>
              <a:buFont typeface="Wingdings" panose="05000000000000000000" pitchFamily="2" charset="2"/>
              <a:buChar char="Ø"/>
            </a:pPr>
            <a:r>
              <a:rPr lang="en-US" dirty="0"/>
              <a:t>Shut down #1</a:t>
            </a:r>
          </a:p>
          <a:p>
            <a:pPr lvl="1"/>
            <a:r>
              <a:rPr lang="en-US" dirty="0"/>
              <a:t>Replace injection kicker and power supply;</a:t>
            </a:r>
          </a:p>
          <a:p>
            <a:pPr lvl="1"/>
            <a:r>
              <a:rPr lang="en-US" dirty="0"/>
              <a:t>Replace R20VC14 vacuum chamber.</a:t>
            </a:r>
          </a:p>
          <a:p>
            <a:pPr lvl="1">
              <a:lnSpc>
                <a:spcPct val="120000"/>
              </a:lnSpc>
              <a:spcBef>
                <a:spcPts val="0"/>
              </a:spcBef>
            </a:pPr>
            <a:endParaRPr lang="en-US" dirty="0"/>
          </a:p>
        </p:txBody>
      </p:sp>
      <p:sp>
        <p:nvSpPr>
          <p:cNvPr id="4" name="页脚占位符 3">
            <a:extLst>
              <a:ext uri="{FF2B5EF4-FFF2-40B4-BE49-F238E27FC236}">
                <a16:creationId xmlns:a16="http://schemas.microsoft.com/office/drawing/2014/main" id="{EE4A8E16-722F-47BB-BD4C-A1C8B59B8BAA}"/>
              </a:ext>
            </a:extLst>
          </p:cNvPr>
          <p:cNvSpPr>
            <a:spLocks noGrp="1"/>
          </p:cNvSpPr>
          <p:nvPr>
            <p:ph type="ftr" sz="quarter" idx="11"/>
          </p:nvPr>
        </p:nvSpPr>
        <p:spPr/>
        <p:txBody>
          <a:bodyPr/>
          <a:lstStyle/>
          <a:p>
            <a:r>
              <a:rPr lang="en-US"/>
              <a:t>2025 European Edition of the International Workshop on the Circular Electron-Positron Collider (CEPC)</a:t>
            </a:r>
          </a:p>
        </p:txBody>
      </p:sp>
      <p:grpSp>
        <p:nvGrpSpPr>
          <p:cNvPr id="10" name="组合 9">
            <a:extLst>
              <a:ext uri="{FF2B5EF4-FFF2-40B4-BE49-F238E27FC236}">
                <a16:creationId xmlns:a16="http://schemas.microsoft.com/office/drawing/2014/main" id="{82220D36-6F47-4C2E-93FC-72491B30D5D7}"/>
              </a:ext>
            </a:extLst>
          </p:cNvPr>
          <p:cNvGrpSpPr/>
          <p:nvPr/>
        </p:nvGrpSpPr>
        <p:grpSpPr>
          <a:xfrm>
            <a:off x="5328851" y="93320"/>
            <a:ext cx="3815149" cy="2846934"/>
            <a:chOff x="5328852" y="2910353"/>
            <a:chExt cx="3815149" cy="2846934"/>
          </a:xfrm>
        </p:grpSpPr>
        <p:pic>
          <p:nvPicPr>
            <p:cNvPr id="5" name="图片 4">
              <a:extLst>
                <a:ext uri="{FF2B5EF4-FFF2-40B4-BE49-F238E27FC236}">
                  <a16:creationId xmlns:a16="http://schemas.microsoft.com/office/drawing/2014/main" id="{6A39A24A-BB32-466C-95F8-08B495E2CA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28852" y="2910353"/>
              <a:ext cx="3815149" cy="2846934"/>
            </a:xfrm>
            <a:prstGeom prst="rect">
              <a:avLst/>
            </a:prstGeom>
          </p:spPr>
        </p:pic>
        <p:sp>
          <p:nvSpPr>
            <p:cNvPr id="6" name="文本框 5">
              <a:extLst>
                <a:ext uri="{FF2B5EF4-FFF2-40B4-BE49-F238E27FC236}">
                  <a16:creationId xmlns:a16="http://schemas.microsoft.com/office/drawing/2014/main" id="{A5F6B184-7749-4C86-9C2F-21E601144380}"/>
                </a:ext>
              </a:extLst>
            </p:cNvPr>
            <p:cNvSpPr txBox="1"/>
            <p:nvPr/>
          </p:nvSpPr>
          <p:spPr>
            <a:xfrm>
              <a:off x="6286491" y="4333820"/>
              <a:ext cx="788380" cy="258982"/>
            </a:xfrm>
            <a:prstGeom prst="rect">
              <a:avLst/>
            </a:prstGeom>
            <a:noFill/>
          </p:spPr>
          <p:txBody>
            <a:bodyPr wrap="square" rtlCol="0">
              <a:spAutoFit/>
            </a:bodyPr>
            <a:lstStyle/>
            <a:p>
              <a:r>
                <a:rPr lang="en-US" altLang="zh-CN" sz="1083" dirty="0">
                  <a:solidFill>
                    <a:schemeClr val="tx1">
                      <a:lumMod val="50000"/>
                      <a:lumOff val="50000"/>
                    </a:schemeClr>
                  </a:solidFill>
                  <a:latin typeface="+mj-lt"/>
                  <a:ea typeface="黑体" panose="02010609060101010101" pitchFamily="49" charset="-122"/>
                </a:rPr>
                <a:t>corrector</a:t>
              </a:r>
            </a:p>
          </p:txBody>
        </p:sp>
        <p:sp>
          <p:nvSpPr>
            <p:cNvPr id="7" name="文本框 6">
              <a:extLst>
                <a:ext uri="{FF2B5EF4-FFF2-40B4-BE49-F238E27FC236}">
                  <a16:creationId xmlns:a16="http://schemas.microsoft.com/office/drawing/2014/main" id="{560B6529-8E77-4D50-81A6-F7423C9ED0F0}"/>
                </a:ext>
              </a:extLst>
            </p:cNvPr>
            <p:cNvSpPr txBox="1"/>
            <p:nvPr/>
          </p:nvSpPr>
          <p:spPr>
            <a:xfrm>
              <a:off x="6742199" y="3842689"/>
              <a:ext cx="706379" cy="425629"/>
            </a:xfrm>
            <a:prstGeom prst="rect">
              <a:avLst/>
            </a:prstGeom>
            <a:noFill/>
          </p:spPr>
          <p:txBody>
            <a:bodyPr wrap="square" rtlCol="0">
              <a:spAutoFit/>
            </a:bodyPr>
            <a:lstStyle/>
            <a:p>
              <a:r>
                <a:rPr lang="en-US" altLang="zh-CN" sz="1083" dirty="0">
                  <a:solidFill>
                    <a:schemeClr val="tx1">
                      <a:lumMod val="50000"/>
                      <a:lumOff val="50000"/>
                    </a:schemeClr>
                  </a:solidFill>
                  <a:latin typeface="+mj-lt"/>
                  <a:ea typeface="黑体" panose="02010609060101010101" pitchFamily="49" charset="-122"/>
                </a:rPr>
                <a:t>Injection Energy</a:t>
              </a:r>
            </a:p>
          </p:txBody>
        </p:sp>
        <p:sp>
          <p:nvSpPr>
            <p:cNvPr id="8" name="文本框 7">
              <a:extLst>
                <a:ext uri="{FF2B5EF4-FFF2-40B4-BE49-F238E27FC236}">
                  <a16:creationId xmlns:a16="http://schemas.microsoft.com/office/drawing/2014/main" id="{01511A63-8B56-4C19-B01C-18A05EBF7C88}"/>
                </a:ext>
              </a:extLst>
            </p:cNvPr>
            <p:cNvSpPr txBox="1"/>
            <p:nvPr/>
          </p:nvSpPr>
          <p:spPr>
            <a:xfrm>
              <a:off x="7790945" y="4079544"/>
              <a:ext cx="657500" cy="425629"/>
            </a:xfrm>
            <a:prstGeom prst="rect">
              <a:avLst/>
            </a:prstGeom>
            <a:noFill/>
          </p:spPr>
          <p:txBody>
            <a:bodyPr wrap="square" rtlCol="0">
              <a:spAutoFit/>
            </a:bodyPr>
            <a:lstStyle/>
            <a:p>
              <a:r>
                <a:rPr lang="en-US" altLang="zh-CN" sz="1083" dirty="0">
                  <a:solidFill>
                    <a:schemeClr val="tx1">
                      <a:lumMod val="50000"/>
                      <a:lumOff val="50000"/>
                    </a:schemeClr>
                  </a:solidFill>
                  <a:latin typeface="+mj-lt"/>
                  <a:ea typeface="黑体" panose="02010609060101010101" pitchFamily="49" charset="-122"/>
                </a:rPr>
                <a:t>Tune</a:t>
              </a:r>
            </a:p>
            <a:p>
              <a:endParaRPr lang="en-US" altLang="zh-CN" sz="1083" dirty="0">
                <a:solidFill>
                  <a:schemeClr val="tx1">
                    <a:lumMod val="50000"/>
                    <a:lumOff val="50000"/>
                  </a:schemeClr>
                </a:solidFill>
                <a:latin typeface="+mj-lt"/>
                <a:ea typeface="黑体" panose="02010609060101010101" pitchFamily="49" charset="-122"/>
              </a:endParaRPr>
            </a:p>
          </p:txBody>
        </p:sp>
        <p:sp>
          <p:nvSpPr>
            <p:cNvPr id="9" name="文本框 8">
              <a:extLst>
                <a:ext uri="{FF2B5EF4-FFF2-40B4-BE49-F238E27FC236}">
                  <a16:creationId xmlns:a16="http://schemas.microsoft.com/office/drawing/2014/main" id="{C7C2298B-408A-4A8A-891E-1787347722AF}"/>
                </a:ext>
              </a:extLst>
            </p:cNvPr>
            <p:cNvSpPr txBox="1"/>
            <p:nvPr/>
          </p:nvSpPr>
          <p:spPr>
            <a:xfrm>
              <a:off x="8039770" y="3361288"/>
              <a:ext cx="731558" cy="258982"/>
            </a:xfrm>
            <a:prstGeom prst="rect">
              <a:avLst/>
            </a:prstGeom>
            <a:noFill/>
          </p:spPr>
          <p:txBody>
            <a:bodyPr wrap="square" rtlCol="0">
              <a:spAutoFit/>
            </a:bodyPr>
            <a:lstStyle/>
            <a:p>
              <a:r>
                <a:rPr lang="en-US" altLang="zh-CN" sz="1083" dirty="0">
                  <a:solidFill>
                    <a:schemeClr val="tx1">
                      <a:lumMod val="50000"/>
                      <a:lumOff val="50000"/>
                    </a:schemeClr>
                  </a:solidFill>
                  <a:latin typeface="+mj-lt"/>
                  <a:ea typeface="黑体" panose="02010609060101010101" pitchFamily="49" charset="-122"/>
                </a:rPr>
                <a:t>Corrector</a:t>
              </a:r>
            </a:p>
          </p:txBody>
        </p:sp>
      </p:grpSp>
      <p:grpSp>
        <p:nvGrpSpPr>
          <p:cNvPr id="21" name="组合 20">
            <a:extLst>
              <a:ext uri="{FF2B5EF4-FFF2-40B4-BE49-F238E27FC236}">
                <a16:creationId xmlns:a16="http://schemas.microsoft.com/office/drawing/2014/main" id="{6D0D3B56-4E52-4794-AECA-5B90482A379D}"/>
              </a:ext>
            </a:extLst>
          </p:cNvPr>
          <p:cNvGrpSpPr/>
          <p:nvPr/>
        </p:nvGrpSpPr>
        <p:grpSpPr>
          <a:xfrm>
            <a:off x="5435284" y="2950737"/>
            <a:ext cx="3708716" cy="1962033"/>
            <a:chOff x="455515" y="2065834"/>
            <a:chExt cx="8120510" cy="3281603"/>
          </a:xfrm>
        </p:grpSpPr>
        <p:pic>
          <p:nvPicPr>
            <p:cNvPr id="11" name="内容占位符 4">
              <a:extLst>
                <a:ext uri="{FF2B5EF4-FFF2-40B4-BE49-F238E27FC236}">
                  <a16:creationId xmlns:a16="http://schemas.microsoft.com/office/drawing/2014/main" id="{4670892B-30F7-48A6-B7AE-379177D83C4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5515" y="2065834"/>
              <a:ext cx="8120510" cy="3281603"/>
            </a:xfrm>
            <a:prstGeom prst="rect">
              <a:avLst/>
            </a:prstGeom>
          </p:spPr>
        </p:pic>
        <p:cxnSp>
          <p:nvCxnSpPr>
            <p:cNvPr id="12" name="直接连接符 11">
              <a:extLst>
                <a:ext uri="{FF2B5EF4-FFF2-40B4-BE49-F238E27FC236}">
                  <a16:creationId xmlns:a16="http://schemas.microsoft.com/office/drawing/2014/main" id="{3DB667D2-D67C-4FDA-934E-8EC27F59582B}"/>
                </a:ext>
              </a:extLst>
            </p:cNvPr>
            <p:cNvCxnSpPr>
              <a:cxnSpLocks/>
            </p:cNvCxnSpPr>
            <p:nvPr/>
          </p:nvCxnSpPr>
          <p:spPr>
            <a:xfrm>
              <a:off x="4379852" y="3730595"/>
              <a:ext cx="1" cy="1239347"/>
            </a:xfrm>
            <a:prstGeom prst="line">
              <a:avLst/>
            </a:prstGeom>
            <a:ln w="1905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cxnSp>
          <p:nvCxnSpPr>
            <p:cNvPr id="13" name="直接箭头连接符 12">
              <a:extLst>
                <a:ext uri="{FF2B5EF4-FFF2-40B4-BE49-F238E27FC236}">
                  <a16:creationId xmlns:a16="http://schemas.microsoft.com/office/drawing/2014/main" id="{3FAE2FAA-B551-42AF-8125-D6838B1BF1DD}"/>
                </a:ext>
              </a:extLst>
            </p:cNvPr>
            <p:cNvCxnSpPr/>
            <p:nvPr/>
          </p:nvCxnSpPr>
          <p:spPr>
            <a:xfrm>
              <a:off x="4407141" y="4607527"/>
              <a:ext cx="794692"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B7D5473C-529B-44AD-A600-FED7AF37EA5D}"/>
                </a:ext>
              </a:extLst>
            </p:cNvPr>
            <p:cNvSpPr txBox="1"/>
            <p:nvPr/>
          </p:nvSpPr>
          <p:spPr>
            <a:xfrm>
              <a:off x="4407139" y="4632355"/>
              <a:ext cx="3114878" cy="251607"/>
            </a:xfrm>
            <a:prstGeom prst="rect">
              <a:avLst/>
            </a:prstGeom>
            <a:noFill/>
          </p:spPr>
          <p:txBody>
            <a:bodyPr wrap="square" rtlCol="0">
              <a:spAutoFit/>
            </a:bodyPr>
            <a:lstStyle/>
            <a:p>
              <a:r>
                <a:rPr lang="en-US" altLang="zh-CN" sz="1035" dirty="0">
                  <a:latin typeface="黑体" panose="02010609060101010101" pitchFamily="49" charset="-122"/>
                  <a:ea typeface="黑体" panose="02010609060101010101" pitchFamily="49" charset="-122"/>
                </a:rPr>
                <a:t>RF on.            Sextupole on</a:t>
              </a:r>
              <a:endParaRPr lang="zh-CN" altLang="en-US" sz="1035" dirty="0">
                <a:latin typeface="黑体" panose="02010609060101010101" pitchFamily="49" charset="-122"/>
                <a:ea typeface="黑体" panose="02010609060101010101" pitchFamily="49" charset="-122"/>
              </a:endParaRPr>
            </a:p>
          </p:txBody>
        </p:sp>
        <p:sp>
          <p:nvSpPr>
            <p:cNvPr id="15" name="文本框 14">
              <a:extLst>
                <a:ext uri="{FF2B5EF4-FFF2-40B4-BE49-F238E27FC236}">
                  <a16:creationId xmlns:a16="http://schemas.microsoft.com/office/drawing/2014/main" id="{ECA7528A-1E1B-4AAA-A4B8-6510363D5F45}"/>
                </a:ext>
              </a:extLst>
            </p:cNvPr>
            <p:cNvSpPr txBox="1"/>
            <p:nvPr/>
          </p:nvSpPr>
          <p:spPr>
            <a:xfrm>
              <a:off x="1603640" y="3583053"/>
              <a:ext cx="2472281" cy="953616"/>
            </a:xfrm>
            <a:prstGeom prst="rect">
              <a:avLst/>
            </a:prstGeom>
            <a:noFill/>
          </p:spPr>
          <p:txBody>
            <a:bodyPr wrap="square" rtlCol="0">
              <a:spAutoFit/>
            </a:bodyPr>
            <a:lstStyle/>
            <a:p>
              <a:r>
                <a:rPr lang="en-US" altLang="zh-CN" sz="1035" dirty="0">
                  <a:latin typeface="黑体" panose="02010609060101010101" pitchFamily="49" charset="-122"/>
                  <a:ea typeface="黑体" panose="02010609060101010101" pitchFamily="49" charset="-122"/>
                </a:rPr>
                <a:t>Multi-trajectory correction</a:t>
              </a:r>
              <a:endParaRPr lang="zh-CN" altLang="en-US" sz="1035" dirty="0">
                <a:latin typeface="黑体" panose="02010609060101010101" pitchFamily="49" charset="-122"/>
                <a:ea typeface="黑体" panose="02010609060101010101" pitchFamily="49" charset="-122"/>
              </a:endParaRPr>
            </a:p>
          </p:txBody>
        </p:sp>
        <p:pic>
          <p:nvPicPr>
            <p:cNvPr id="16" name="内容占位符 19">
              <a:extLst>
                <a:ext uri="{FF2B5EF4-FFF2-40B4-BE49-F238E27FC236}">
                  <a16:creationId xmlns:a16="http://schemas.microsoft.com/office/drawing/2014/main" id="{96B76CB3-B775-4501-978A-9D644E869D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6746" y="2345100"/>
              <a:ext cx="2166050" cy="1380801"/>
            </a:xfrm>
            <a:prstGeom prst="rect">
              <a:avLst/>
            </a:prstGeom>
          </p:spPr>
        </p:pic>
        <p:cxnSp>
          <p:nvCxnSpPr>
            <p:cNvPr id="17" name="直接箭头连接符 16">
              <a:extLst>
                <a:ext uri="{FF2B5EF4-FFF2-40B4-BE49-F238E27FC236}">
                  <a16:creationId xmlns:a16="http://schemas.microsoft.com/office/drawing/2014/main" id="{87AE5B6C-813F-4733-BB5E-5075AF52FAA1}"/>
                </a:ext>
              </a:extLst>
            </p:cNvPr>
            <p:cNvCxnSpPr>
              <a:cxnSpLocks/>
            </p:cNvCxnSpPr>
            <p:nvPr/>
          </p:nvCxnSpPr>
          <p:spPr>
            <a:xfrm flipH="1">
              <a:off x="4379851" y="2961156"/>
              <a:ext cx="2831319" cy="14899"/>
            </a:xfrm>
            <a:prstGeom prst="straightConnector1">
              <a:avLst/>
            </a:prstGeom>
            <a:ln w="63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2C3024B8-F61B-46B8-9C72-64924D5331D9}"/>
                </a:ext>
              </a:extLst>
            </p:cNvPr>
            <p:cNvSpPr txBox="1"/>
            <p:nvPr/>
          </p:nvSpPr>
          <p:spPr>
            <a:xfrm>
              <a:off x="5093860" y="2968606"/>
              <a:ext cx="1451987" cy="251607"/>
            </a:xfrm>
            <a:prstGeom prst="rect">
              <a:avLst/>
            </a:prstGeom>
            <a:noFill/>
          </p:spPr>
          <p:txBody>
            <a:bodyPr wrap="square" rtlCol="0">
              <a:spAutoFit/>
            </a:bodyPr>
            <a:lstStyle/>
            <a:p>
              <a:r>
                <a:rPr lang="el-GR" altLang="zh-CN" sz="1035" dirty="0">
                  <a:latin typeface="+mj-lt"/>
                  <a:ea typeface="黑体" panose="02010609060101010101" pitchFamily="49" charset="-122"/>
                </a:rPr>
                <a:t>Δ</a:t>
              </a:r>
              <a:r>
                <a:rPr lang="en-US" altLang="zh-CN" sz="1035" dirty="0">
                  <a:latin typeface="+mj-lt"/>
                  <a:ea typeface="黑体" panose="02010609060101010101" pitchFamily="49" charset="-122"/>
                </a:rPr>
                <a:t>Frequency~200 Hz</a:t>
              </a:r>
              <a:endParaRPr lang="zh-CN" altLang="en-US" sz="1035" dirty="0">
                <a:latin typeface="+mj-lt"/>
                <a:ea typeface="黑体" panose="02010609060101010101" pitchFamily="49" charset="-122"/>
              </a:endParaRPr>
            </a:p>
          </p:txBody>
        </p:sp>
        <p:sp>
          <p:nvSpPr>
            <p:cNvPr id="19" name="椭圆 18">
              <a:extLst>
                <a:ext uri="{FF2B5EF4-FFF2-40B4-BE49-F238E27FC236}">
                  <a16:creationId xmlns:a16="http://schemas.microsoft.com/office/drawing/2014/main" id="{486DA7BD-E061-43D5-BEBF-BDE9C4EC159F}"/>
                </a:ext>
              </a:extLst>
            </p:cNvPr>
            <p:cNvSpPr/>
            <p:nvPr/>
          </p:nvSpPr>
          <p:spPr>
            <a:xfrm>
              <a:off x="3653803" y="2549467"/>
              <a:ext cx="528230" cy="972068"/>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2"/>
            </a:p>
          </p:txBody>
        </p:sp>
        <p:sp>
          <p:nvSpPr>
            <p:cNvPr id="20" name="椭圆 19">
              <a:extLst>
                <a:ext uri="{FF2B5EF4-FFF2-40B4-BE49-F238E27FC236}">
                  <a16:creationId xmlns:a16="http://schemas.microsoft.com/office/drawing/2014/main" id="{AE1CFC88-94A4-4442-9DF9-22A1CB56982C}"/>
                </a:ext>
              </a:extLst>
            </p:cNvPr>
            <p:cNvSpPr/>
            <p:nvPr/>
          </p:nvSpPr>
          <p:spPr>
            <a:xfrm rot="1378451">
              <a:off x="7214180" y="2496774"/>
              <a:ext cx="518508" cy="1132825"/>
            </a:xfrm>
            <a:prstGeom prst="ellipse">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2"/>
            </a:p>
          </p:txBody>
        </p:sp>
      </p:grpSp>
      <p:pic>
        <p:nvPicPr>
          <p:cNvPr id="22" name="图片 21">
            <a:extLst>
              <a:ext uri="{FF2B5EF4-FFF2-40B4-BE49-F238E27FC236}">
                <a16:creationId xmlns:a16="http://schemas.microsoft.com/office/drawing/2014/main" id="{99D82D48-E1E1-4399-98B7-CBC688FB5CFF}"/>
              </a:ext>
            </a:extLst>
          </p:cNvPr>
          <p:cNvPicPr>
            <a:picLocks noChangeAspect="1"/>
          </p:cNvPicPr>
          <p:nvPr/>
        </p:nvPicPr>
        <p:blipFill rotWithShape="1">
          <a:blip r:embed="rId5"/>
          <a:srcRect l="24505" r="29336" b="44553"/>
          <a:stretch/>
        </p:blipFill>
        <p:spPr>
          <a:xfrm>
            <a:off x="6300597" y="4991290"/>
            <a:ext cx="2026230" cy="1823525"/>
          </a:xfrm>
          <a:prstGeom prst="rect">
            <a:avLst/>
          </a:prstGeom>
        </p:spPr>
      </p:pic>
    </p:spTree>
    <p:extLst>
      <p:ext uri="{BB962C8B-B14F-4D97-AF65-F5344CB8AC3E}">
        <p14:creationId xmlns:p14="http://schemas.microsoft.com/office/powerpoint/2010/main" val="2630622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1B53BF-31BF-4FAD-BA6B-E60B2E88C73E}"/>
              </a:ext>
            </a:extLst>
          </p:cNvPr>
          <p:cNvSpPr>
            <a:spLocks noGrp="1"/>
          </p:cNvSpPr>
          <p:nvPr>
            <p:ph type="title"/>
          </p:nvPr>
        </p:nvSpPr>
        <p:spPr/>
        <p:txBody>
          <a:bodyPr/>
          <a:lstStyle/>
          <a:p>
            <a:r>
              <a:rPr lang="en-US" altLang="zh-CN" sz="3200" dirty="0"/>
              <a:t>Phase 2: Current increased to ~40 mA.</a:t>
            </a:r>
            <a:r>
              <a:rPr lang="en-US" altLang="zh-CN" sz="1400" dirty="0"/>
              <a:t>(</a:t>
            </a:r>
            <a:r>
              <a:rPr lang="en-US" altLang="zh-CN" sz="1969" dirty="0"/>
              <a:t>9.12-9.26)</a:t>
            </a:r>
            <a:endParaRPr lang="zh-CN" altLang="en-US" sz="1969" dirty="0"/>
          </a:p>
        </p:txBody>
      </p:sp>
      <p:pic>
        <p:nvPicPr>
          <p:cNvPr id="102"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2729" r="509"/>
          <a:stretch/>
        </p:blipFill>
        <p:spPr bwMode="auto">
          <a:xfrm>
            <a:off x="807015" y="1850094"/>
            <a:ext cx="7330691" cy="356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494123" y="1435525"/>
            <a:ext cx="6128177" cy="367028"/>
          </a:xfrm>
          <a:prstGeom prst="rect">
            <a:avLst/>
          </a:prstGeom>
          <a:noFill/>
        </p:spPr>
        <p:txBody>
          <a:bodyPr wrap="square" lIns="89154" tIns="44579" rIns="89154" bIns="44579" rtlCol="0">
            <a:spAutoFit/>
          </a:bodyPr>
          <a:lstStyle/>
          <a:p>
            <a:r>
              <a:rPr lang="en-US" dirty="0"/>
              <a:t>R20 vacuum chamber replaced to address vacuum limitations.</a:t>
            </a:r>
          </a:p>
        </p:txBody>
      </p:sp>
      <p:sp>
        <p:nvSpPr>
          <p:cNvPr id="107" name="文本框 106"/>
          <p:cNvSpPr txBox="1"/>
          <p:nvPr/>
        </p:nvSpPr>
        <p:spPr>
          <a:xfrm>
            <a:off x="1227642" y="2977407"/>
            <a:ext cx="5482631" cy="367028"/>
          </a:xfrm>
          <a:prstGeom prst="rect">
            <a:avLst/>
          </a:prstGeom>
          <a:noFill/>
        </p:spPr>
        <p:txBody>
          <a:bodyPr wrap="square" lIns="89154" tIns="44579" rIns="89154" bIns="44579" rtlCol="0">
            <a:spAutoFit/>
          </a:bodyPr>
          <a:lstStyle/>
          <a:p>
            <a:r>
              <a:rPr lang="en-US" dirty="0"/>
              <a:t>Injection kicker replaced to resolve current limitations.</a:t>
            </a:r>
          </a:p>
        </p:txBody>
      </p:sp>
      <p:cxnSp>
        <p:nvCxnSpPr>
          <p:cNvPr id="17" name="直接连接符 16">
            <a:extLst>
              <a:ext uri="{FF2B5EF4-FFF2-40B4-BE49-F238E27FC236}">
                <a16:creationId xmlns:a16="http://schemas.microsoft.com/office/drawing/2014/main" id="{113E1D44-5C80-4BBD-B041-CD80611B8A48}"/>
              </a:ext>
            </a:extLst>
          </p:cNvPr>
          <p:cNvCxnSpPr>
            <a:cxnSpLocks/>
          </p:cNvCxnSpPr>
          <p:nvPr/>
        </p:nvCxnSpPr>
        <p:spPr>
          <a:xfrm flipH="1">
            <a:off x="2257960" y="1802553"/>
            <a:ext cx="13237" cy="1174854"/>
          </a:xfrm>
          <a:prstGeom prst="line">
            <a:avLst/>
          </a:prstGeom>
          <a:ln w="635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13E1D44-5C80-4BBD-B041-CD80611B8A48}"/>
              </a:ext>
            </a:extLst>
          </p:cNvPr>
          <p:cNvCxnSpPr>
            <a:cxnSpLocks/>
          </p:cNvCxnSpPr>
          <p:nvPr/>
        </p:nvCxnSpPr>
        <p:spPr>
          <a:xfrm flipH="1">
            <a:off x="2271197" y="3310333"/>
            <a:ext cx="13239" cy="1725587"/>
          </a:xfrm>
          <a:prstGeom prst="line">
            <a:avLst/>
          </a:prstGeom>
          <a:ln w="635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2525948" y="3089272"/>
            <a:ext cx="4156819" cy="153952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6794305" y="3331233"/>
            <a:ext cx="1320020" cy="972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6697481" y="3034764"/>
            <a:ext cx="2112694" cy="305472"/>
          </a:xfrm>
          <a:prstGeom prst="rect">
            <a:avLst/>
          </a:prstGeom>
        </p:spPr>
        <p:txBody>
          <a:bodyPr wrap="none" lIns="89154" tIns="44579" rIns="89154" bIns="44579">
            <a:spAutoFit/>
          </a:bodyPr>
          <a:lstStyle/>
          <a:p>
            <a:r>
              <a:rPr lang="en-US" sz="1400" dirty="0"/>
              <a:t>Beam cleaning performed.</a:t>
            </a:r>
          </a:p>
        </p:txBody>
      </p:sp>
      <p:sp>
        <p:nvSpPr>
          <p:cNvPr id="13" name="椭圆 12"/>
          <p:cNvSpPr/>
          <p:nvPr/>
        </p:nvSpPr>
        <p:spPr>
          <a:xfrm>
            <a:off x="7268838" y="5086781"/>
            <a:ext cx="73334" cy="7389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9154" tIns="44579" rIns="89154" bIns="44579" rtlCol="0" anchor="ctr"/>
          <a:lstStyle/>
          <a:p>
            <a:pPr algn="ctr" defTabSz="675563"/>
            <a:endParaRPr lang="zh-CN" altLang="en-US" sz="1281">
              <a:solidFill>
                <a:srgbClr val="FFFFFF"/>
              </a:solidFill>
            </a:endParaRPr>
          </a:p>
        </p:txBody>
      </p:sp>
      <p:cxnSp>
        <p:nvCxnSpPr>
          <p:cNvPr id="14" name="直接箭头连接符 13"/>
          <p:cNvCxnSpPr/>
          <p:nvPr/>
        </p:nvCxnSpPr>
        <p:spPr>
          <a:xfrm>
            <a:off x="7341122" y="5123727"/>
            <a:ext cx="726088"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7"/>
          <p:cNvSpPr txBox="1"/>
          <p:nvPr/>
        </p:nvSpPr>
        <p:spPr>
          <a:xfrm>
            <a:off x="7268839" y="4651335"/>
            <a:ext cx="1257302" cy="256869"/>
          </a:xfrm>
          <a:prstGeom prst="rect">
            <a:avLst/>
          </a:prstGeom>
          <a:solidFill>
            <a:srgbClr val="002060"/>
          </a:solidFill>
        </p:spPr>
        <p:txBody>
          <a:bodyPr wrap="square" lIns="89154" tIns="44579" rIns="89154" bIns="44579" rtlCol="0">
            <a:spAutoFit/>
          </a:bodyPr>
          <a:lstStyle/>
          <a:p>
            <a:pPr defTabSz="675563"/>
            <a:r>
              <a:rPr lang="en-US" altLang="zh-CN" sz="1084" dirty="0">
                <a:solidFill>
                  <a:srgbClr val="FFFFFF"/>
                </a:solidFill>
              </a:rPr>
              <a:t>9-23 SR from Bend</a:t>
            </a:r>
            <a:endParaRPr lang="zh-CN" altLang="en-US" sz="1084" dirty="0">
              <a:solidFill>
                <a:srgbClr val="FFFFFF"/>
              </a:solidFill>
            </a:endParaRPr>
          </a:p>
        </p:txBody>
      </p:sp>
      <p:sp>
        <p:nvSpPr>
          <p:cNvPr id="6" name="矩形 5">
            <a:extLst>
              <a:ext uri="{FF2B5EF4-FFF2-40B4-BE49-F238E27FC236}">
                <a16:creationId xmlns:a16="http://schemas.microsoft.com/office/drawing/2014/main" id="{32EB259E-1DF4-465A-B258-71EB42839C28}"/>
              </a:ext>
            </a:extLst>
          </p:cNvPr>
          <p:cNvSpPr/>
          <p:nvPr/>
        </p:nvSpPr>
        <p:spPr>
          <a:xfrm>
            <a:off x="684378" y="5478661"/>
            <a:ext cx="5182547" cy="646331"/>
          </a:xfrm>
          <a:prstGeom prst="rect">
            <a:avLst/>
          </a:prstGeom>
        </p:spPr>
        <p:txBody>
          <a:bodyPr wrap="square">
            <a:spAutoFit/>
          </a:bodyPr>
          <a:lstStyle/>
          <a:p>
            <a:r>
              <a:rPr lang="en-US" dirty="0">
                <a:latin typeface="Inter"/>
              </a:rPr>
              <a:t>Shutdown #2:</a:t>
            </a:r>
            <a:br>
              <a:rPr lang="en-US" dirty="0"/>
            </a:br>
            <a:r>
              <a:rPr lang="en-US" dirty="0">
                <a:solidFill>
                  <a:srgbClr val="000000"/>
                </a:solidFill>
                <a:latin typeface="Inter"/>
              </a:rPr>
              <a:t>Replace ID21/42/46 vacuum chambers.</a:t>
            </a:r>
            <a:endParaRPr lang="en-US" b="0" i="0" dirty="0">
              <a:solidFill>
                <a:srgbClr val="000000"/>
              </a:solidFill>
              <a:effectLst/>
              <a:latin typeface="Inter"/>
            </a:endParaRPr>
          </a:p>
        </p:txBody>
      </p:sp>
      <p:pic>
        <p:nvPicPr>
          <p:cNvPr id="18" name="图片 17">
            <a:extLst>
              <a:ext uri="{FF2B5EF4-FFF2-40B4-BE49-F238E27FC236}">
                <a16:creationId xmlns:a16="http://schemas.microsoft.com/office/drawing/2014/main" id="{C18C4189-8DDC-4333-A3BC-24F16D4F3C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242" y="5378406"/>
            <a:ext cx="908483" cy="891655"/>
          </a:xfrm>
          <a:prstGeom prst="rect">
            <a:avLst/>
          </a:prstGeom>
        </p:spPr>
      </p:pic>
      <p:sp>
        <p:nvSpPr>
          <p:cNvPr id="19" name="矩形 18">
            <a:extLst>
              <a:ext uri="{FF2B5EF4-FFF2-40B4-BE49-F238E27FC236}">
                <a16:creationId xmlns:a16="http://schemas.microsoft.com/office/drawing/2014/main" id="{4C9209F4-E1A8-4E1E-A9D8-BAB1B339E98B}"/>
              </a:ext>
            </a:extLst>
          </p:cNvPr>
          <p:cNvSpPr/>
          <p:nvPr/>
        </p:nvSpPr>
        <p:spPr>
          <a:xfrm>
            <a:off x="6575970" y="6270061"/>
            <a:ext cx="1821025" cy="5141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Monochromatic light near the focal point</a:t>
            </a:r>
            <a:br>
              <a:rPr lang="en-US" altLang="zh-CN" sz="1050" dirty="0"/>
            </a:br>
            <a:r>
              <a:rPr lang="en-US" altLang="zh-CN" sz="1350" dirty="0"/>
              <a:t>Experimental station</a:t>
            </a:r>
            <a:endParaRPr lang="zh-CN" altLang="en-US" sz="1008" dirty="0"/>
          </a:p>
        </p:txBody>
      </p:sp>
    </p:spTree>
    <p:extLst>
      <p:ext uri="{BB962C8B-B14F-4D97-AF65-F5344CB8AC3E}">
        <p14:creationId xmlns:p14="http://schemas.microsoft.com/office/powerpoint/2010/main" val="3641727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85217" y="1789507"/>
            <a:ext cx="8039241" cy="3550888"/>
          </a:xfrm>
        </p:spPr>
        <p:txBody>
          <a:bodyPr/>
          <a:lstStyle/>
          <a:p>
            <a:endParaRPr lang="zh-CN" altLang="en-US"/>
          </a:p>
        </p:txBody>
      </p:sp>
      <p:sp>
        <p:nvSpPr>
          <p:cNvPr id="3" name="标题 2"/>
          <p:cNvSpPr>
            <a:spLocks noGrp="1"/>
          </p:cNvSpPr>
          <p:nvPr>
            <p:ph type="title"/>
          </p:nvPr>
        </p:nvSpPr>
        <p:spPr>
          <a:xfrm>
            <a:off x="517447" y="785419"/>
            <a:ext cx="8297013" cy="490394"/>
          </a:xfrm>
        </p:spPr>
        <p:txBody>
          <a:bodyPr>
            <a:normAutofit fontScale="90000"/>
          </a:bodyPr>
          <a:lstStyle/>
          <a:p>
            <a:r>
              <a:rPr lang="en-US" altLang="zh-CN" sz="3600" dirty="0">
                <a:solidFill>
                  <a:schemeClr val="tx1"/>
                </a:solidFill>
              </a:rPr>
              <a:t>Phase 3</a:t>
            </a:r>
            <a:r>
              <a:rPr lang="en-US" altLang="zh-CN" sz="3600" dirty="0"/>
              <a:t>:</a:t>
            </a:r>
            <a:r>
              <a:rPr lang="zh-CN" altLang="en-US" sz="3600" dirty="0"/>
              <a:t> </a:t>
            </a:r>
            <a:r>
              <a:rPr lang="en-US" sz="3600" dirty="0"/>
              <a:t>First light, beamline experiments.</a:t>
            </a:r>
            <a:r>
              <a:rPr lang="zh-CN" altLang="en-US" sz="3600" dirty="0">
                <a:solidFill>
                  <a:schemeClr val="tx1"/>
                </a:solidFill>
              </a:rPr>
              <a:t> </a:t>
            </a:r>
            <a:r>
              <a:rPr lang="en-US" altLang="zh-CN" sz="1969" dirty="0"/>
              <a:t>(10.5-11.1)</a:t>
            </a:r>
            <a:endParaRPr lang="zh-CN" altLang="en-US" sz="1969" dirty="0"/>
          </a:p>
        </p:txBody>
      </p:sp>
      <p:sp>
        <p:nvSpPr>
          <p:cNvPr id="4" name="内容占位符 2"/>
          <p:cNvSpPr txBox="1">
            <a:spLocks/>
          </p:cNvSpPr>
          <p:nvPr/>
        </p:nvSpPr>
        <p:spPr>
          <a:xfrm>
            <a:off x="517447" y="1771904"/>
            <a:ext cx="8109107" cy="3344772"/>
          </a:xfrm>
          <a:prstGeom prst="rect">
            <a:avLst/>
          </a:prstGeom>
        </p:spPr>
        <p:txBody>
          <a:bodyPr vert="horz" lIns="90102" tIns="45050" rIns="90102" bIns="4505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zh-CN" altLang="en-US" sz="3153" dirty="0">
              <a:solidFill>
                <a:sysClr val="windowText" lastClr="000000"/>
              </a:solidFill>
              <a:ea typeface="宋体"/>
            </a:endParaRPr>
          </a:p>
        </p:txBody>
      </p:sp>
      <p:pic>
        <p:nvPicPr>
          <p:cNvPr id="5" name="Picture 2" descr="https://logbook.ihep.ac.cn/files/20241030/bde19a59-7381-4afb-9e11-80d5bbe1e9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518" y="1633394"/>
            <a:ext cx="8126844" cy="371919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a:xfrm flipV="1">
            <a:off x="2443389" y="1966991"/>
            <a:ext cx="0" cy="3143136"/>
          </a:xfrm>
          <a:prstGeom prst="line">
            <a:avLst/>
          </a:prstGeom>
          <a:noFill/>
          <a:ln w="34925" cap="flat" cmpd="sng" algn="ctr">
            <a:solidFill>
              <a:sysClr val="windowText" lastClr="000000"/>
            </a:solidFill>
            <a:prstDash val="dash"/>
            <a:tailEnd type="none"/>
          </a:ln>
          <a:effectLst/>
        </p:spPr>
      </p:cxnSp>
      <p:sp>
        <p:nvSpPr>
          <p:cNvPr id="7" name="TextBox 6"/>
          <p:cNvSpPr txBox="1"/>
          <p:nvPr/>
        </p:nvSpPr>
        <p:spPr>
          <a:xfrm>
            <a:off x="1331234" y="1346674"/>
            <a:ext cx="1064305" cy="523220"/>
          </a:xfrm>
          <a:prstGeom prst="rect">
            <a:avLst/>
          </a:prstGeom>
          <a:noFill/>
        </p:spPr>
        <p:txBody>
          <a:bodyPr wrap="square" rtlCol="0">
            <a:spAutoFit/>
          </a:bodyPr>
          <a:lstStyle/>
          <a:p>
            <a:r>
              <a:rPr lang="en-US" sz="1400" dirty="0"/>
              <a:t>Accelerator recovery</a:t>
            </a:r>
            <a:endParaRPr lang="zh-CN" altLang="en-US" sz="1050" dirty="0">
              <a:solidFill>
                <a:prstClr val="black"/>
              </a:solidFill>
              <a:latin typeface="微软雅黑" panose="020B0503020204020204" pitchFamily="34" charset="-122"/>
            </a:endParaRPr>
          </a:p>
        </p:txBody>
      </p:sp>
      <p:cxnSp>
        <p:nvCxnSpPr>
          <p:cNvPr id="8" name="直接连接符 7"/>
          <p:cNvCxnSpPr/>
          <p:nvPr/>
        </p:nvCxnSpPr>
        <p:spPr>
          <a:xfrm flipV="1">
            <a:off x="4359139" y="1968884"/>
            <a:ext cx="0" cy="3143136"/>
          </a:xfrm>
          <a:prstGeom prst="line">
            <a:avLst/>
          </a:prstGeom>
          <a:noFill/>
          <a:ln w="34925" cap="flat" cmpd="sng" algn="ctr">
            <a:solidFill>
              <a:sysClr val="windowText" lastClr="000000"/>
            </a:solidFill>
            <a:prstDash val="dash"/>
            <a:tailEnd type="none"/>
          </a:ln>
          <a:effectLst/>
        </p:spPr>
      </p:cxnSp>
      <p:sp>
        <p:nvSpPr>
          <p:cNvPr id="9" name="TextBox 8"/>
          <p:cNvSpPr txBox="1"/>
          <p:nvPr/>
        </p:nvSpPr>
        <p:spPr>
          <a:xfrm>
            <a:off x="2419464" y="1346674"/>
            <a:ext cx="1915750" cy="523220"/>
          </a:xfrm>
          <a:prstGeom prst="rect">
            <a:avLst/>
          </a:prstGeom>
          <a:noFill/>
        </p:spPr>
        <p:txBody>
          <a:bodyPr wrap="square" rtlCol="0">
            <a:spAutoFit/>
          </a:bodyPr>
          <a:lstStyle/>
          <a:p>
            <a:r>
              <a:rPr lang="en-US" sz="1400" dirty="0"/>
              <a:t>B7 beamline tuning</a:t>
            </a:r>
          </a:p>
          <a:p>
            <a:r>
              <a:rPr lang="en-US" sz="1400" dirty="0"/>
              <a:t>(low </a:t>
            </a:r>
            <a:r>
              <a:rPr lang="en-US" sz="1400" dirty="0" err="1"/>
              <a:t>corrent</a:t>
            </a:r>
            <a:r>
              <a:rPr lang="en-US" sz="1400" dirty="0"/>
              <a:t>)</a:t>
            </a:r>
          </a:p>
        </p:txBody>
      </p:sp>
      <p:sp>
        <p:nvSpPr>
          <p:cNvPr id="10" name="TextBox 9"/>
          <p:cNvSpPr txBox="1"/>
          <p:nvPr/>
        </p:nvSpPr>
        <p:spPr>
          <a:xfrm>
            <a:off x="4359139" y="1454396"/>
            <a:ext cx="1631936" cy="307777"/>
          </a:xfrm>
          <a:prstGeom prst="rect">
            <a:avLst/>
          </a:prstGeom>
          <a:noFill/>
        </p:spPr>
        <p:txBody>
          <a:bodyPr wrap="square" rtlCol="0">
            <a:spAutoFit/>
          </a:bodyPr>
          <a:lstStyle/>
          <a:p>
            <a:r>
              <a:rPr lang="en-US" sz="1400" dirty="0"/>
              <a:t>Accelerator tuning </a:t>
            </a:r>
            <a:endParaRPr lang="zh-CN" altLang="en-US" sz="1400" dirty="0"/>
          </a:p>
        </p:txBody>
      </p:sp>
      <p:cxnSp>
        <p:nvCxnSpPr>
          <p:cNvPr id="11" name="直接连接符 10"/>
          <p:cNvCxnSpPr/>
          <p:nvPr/>
        </p:nvCxnSpPr>
        <p:spPr>
          <a:xfrm flipV="1">
            <a:off x="7268241" y="1966990"/>
            <a:ext cx="0" cy="3143136"/>
          </a:xfrm>
          <a:prstGeom prst="line">
            <a:avLst/>
          </a:prstGeom>
          <a:noFill/>
          <a:ln w="34925" cap="flat" cmpd="sng" algn="ctr">
            <a:solidFill>
              <a:sysClr val="windowText" lastClr="000000"/>
            </a:solidFill>
            <a:prstDash val="dash"/>
            <a:tailEnd type="none"/>
          </a:ln>
          <a:effectLst/>
        </p:spPr>
      </p:cxnSp>
      <p:cxnSp>
        <p:nvCxnSpPr>
          <p:cNvPr id="12" name="直接连接符 11"/>
          <p:cNvCxnSpPr/>
          <p:nvPr/>
        </p:nvCxnSpPr>
        <p:spPr>
          <a:xfrm flipV="1">
            <a:off x="6842519" y="1974714"/>
            <a:ext cx="0" cy="3143136"/>
          </a:xfrm>
          <a:prstGeom prst="line">
            <a:avLst/>
          </a:prstGeom>
          <a:noFill/>
          <a:ln w="34925" cap="flat" cmpd="sng" algn="ctr">
            <a:solidFill>
              <a:sysClr val="windowText" lastClr="000000"/>
            </a:solidFill>
            <a:prstDash val="dash"/>
            <a:tailEnd type="none"/>
          </a:ln>
          <a:effectLst/>
        </p:spPr>
      </p:cxnSp>
      <p:sp>
        <p:nvSpPr>
          <p:cNvPr id="13" name="TextBox 12"/>
          <p:cNvSpPr txBox="1"/>
          <p:nvPr/>
        </p:nvSpPr>
        <p:spPr>
          <a:xfrm>
            <a:off x="6586207" y="1346674"/>
            <a:ext cx="1631936" cy="523220"/>
          </a:xfrm>
          <a:prstGeom prst="rect">
            <a:avLst/>
          </a:prstGeom>
          <a:noFill/>
        </p:spPr>
        <p:txBody>
          <a:bodyPr wrap="square" rtlCol="0">
            <a:spAutoFit/>
          </a:bodyPr>
          <a:lstStyle/>
          <a:p>
            <a:r>
              <a:rPr lang="en-US" sz="1400" dirty="0"/>
              <a:t>B7 optimization</a:t>
            </a:r>
          </a:p>
          <a:p>
            <a:r>
              <a:rPr lang="en-US" sz="1400" dirty="0"/>
              <a:t>(high </a:t>
            </a:r>
            <a:r>
              <a:rPr lang="en-US" sz="1400" dirty="0" err="1"/>
              <a:t>corrent</a:t>
            </a:r>
            <a:r>
              <a:rPr lang="en-US" sz="1400" dirty="0"/>
              <a:t>)</a:t>
            </a:r>
          </a:p>
        </p:txBody>
      </p:sp>
      <p:cxnSp>
        <p:nvCxnSpPr>
          <p:cNvPr id="14" name="直接连接符 13"/>
          <p:cNvCxnSpPr/>
          <p:nvPr/>
        </p:nvCxnSpPr>
        <p:spPr>
          <a:xfrm flipV="1">
            <a:off x="5920121" y="1974714"/>
            <a:ext cx="0" cy="3143136"/>
          </a:xfrm>
          <a:prstGeom prst="line">
            <a:avLst/>
          </a:prstGeom>
          <a:noFill/>
          <a:ln w="34925" cap="flat" cmpd="sng" algn="ctr">
            <a:solidFill>
              <a:sysClr val="windowText" lastClr="000000"/>
            </a:solidFill>
            <a:prstDash val="dash"/>
            <a:tailEnd type="none"/>
          </a:ln>
          <a:effectLst/>
        </p:spPr>
      </p:cxnSp>
      <p:cxnSp>
        <p:nvCxnSpPr>
          <p:cNvPr id="15" name="直接连接符 14"/>
          <p:cNvCxnSpPr/>
          <p:nvPr/>
        </p:nvCxnSpPr>
        <p:spPr>
          <a:xfrm flipV="1">
            <a:off x="7906824" y="1988162"/>
            <a:ext cx="0" cy="3143136"/>
          </a:xfrm>
          <a:prstGeom prst="line">
            <a:avLst/>
          </a:prstGeom>
          <a:noFill/>
          <a:ln w="34925" cap="flat" cmpd="sng" algn="ctr">
            <a:solidFill>
              <a:sysClr val="windowText" lastClr="000000"/>
            </a:solidFill>
            <a:prstDash val="dash"/>
            <a:tailEnd type="none"/>
          </a:ln>
          <a:effectLst/>
        </p:spPr>
      </p:cxnSp>
      <p:cxnSp>
        <p:nvCxnSpPr>
          <p:cNvPr id="16" name="直接连接符 15"/>
          <p:cNvCxnSpPr/>
          <p:nvPr/>
        </p:nvCxnSpPr>
        <p:spPr>
          <a:xfrm flipV="1">
            <a:off x="8403500" y="1966989"/>
            <a:ext cx="0" cy="3143136"/>
          </a:xfrm>
          <a:prstGeom prst="line">
            <a:avLst/>
          </a:prstGeom>
          <a:noFill/>
          <a:ln w="34925" cap="flat" cmpd="sng" algn="ctr">
            <a:solidFill>
              <a:sysClr val="windowText" lastClr="000000"/>
            </a:solidFill>
            <a:prstDash val="dash"/>
            <a:tailEnd type="none"/>
          </a:ln>
          <a:effectLst/>
        </p:spPr>
      </p:cxnSp>
      <p:sp>
        <p:nvSpPr>
          <p:cNvPr id="17" name="TextBox 16"/>
          <p:cNvSpPr txBox="1"/>
          <p:nvPr/>
        </p:nvSpPr>
        <p:spPr>
          <a:xfrm>
            <a:off x="6682541" y="5330997"/>
            <a:ext cx="1971941" cy="307777"/>
          </a:xfrm>
          <a:prstGeom prst="rect">
            <a:avLst/>
          </a:prstGeom>
          <a:noFill/>
        </p:spPr>
        <p:txBody>
          <a:bodyPr wrap="square" rtlCol="0">
            <a:spAutoFit/>
          </a:bodyPr>
          <a:lstStyle/>
          <a:p>
            <a:r>
              <a:rPr lang="en-US" altLang="zh-CN" sz="1400" dirty="0"/>
              <a:t>Other beamlines tuning</a:t>
            </a:r>
            <a:endParaRPr lang="zh-CN" altLang="en-US" sz="1400" dirty="0"/>
          </a:p>
        </p:txBody>
      </p:sp>
      <p:cxnSp>
        <p:nvCxnSpPr>
          <p:cNvPr id="18" name="直接箭头连接符 17"/>
          <p:cNvCxnSpPr/>
          <p:nvPr/>
        </p:nvCxnSpPr>
        <p:spPr>
          <a:xfrm flipH="1" flipV="1">
            <a:off x="7121332" y="5144744"/>
            <a:ext cx="338895" cy="221292"/>
          </a:xfrm>
          <a:prstGeom prst="straightConnector1">
            <a:avLst/>
          </a:prstGeom>
          <a:noFill/>
          <a:ln w="34925" cap="flat" cmpd="sng" algn="ctr">
            <a:solidFill>
              <a:sysClr val="windowText" lastClr="000000"/>
            </a:solidFill>
            <a:prstDash val="solid"/>
            <a:tailEnd type="arrow"/>
          </a:ln>
          <a:effectLst/>
        </p:spPr>
      </p:cxnSp>
      <p:cxnSp>
        <p:nvCxnSpPr>
          <p:cNvPr id="19" name="直接箭头连接符 18"/>
          <p:cNvCxnSpPr/>
          <p:nvPr/>
        </p:nvCxnSpPr>
        <p:spPr>
          <a:xfrm flipV="1">
            <a:off x="7835870" y="5112019"/>
            <a:ext cx="212861" cy="240569"/>
          </a:xfrm>
          <a:prstGeom prst="straightConnector1">
            <a:avLst/>
          </a:prstGeom>
          <a:noFill/>
          <a:ln w="34925" cap="flat" cmpd="sng" algn="ctr">
            <a:solidFill>
              <a:sysClr val="windowText" lastClr="000000"/>
            </a:solidFill>
            <a:prstDash val="solid"/>
            <a:tailEnd type="arrow"/>
          </a:ln>
          <a:effectLst/>
        </p:spPr>
      </p:cxnSp>
      <p:sp>
        <p:nvSpPr>
          <p:cNvPr id="20" name="矩形 19"/>
          <p:cNvSpPr/>
          <p:nvPr/>
        </p:nvSpPr>
        <p:spPr>
          <a:xfrm>
            <a:off x="5920121" y="1954250"/>
            <a:ext cx="922398" cy="3143134"/>
          </a:xfrm>
          <a:prstGeom prst="rect">
            <a:avLst/>
          </a:prstGeom>
          <a:solidFill>
            <a:srgbClr val="FF9966">
              <a:alpha val="33000"/>
            </a:srgbClr>
          </a:solidFill>
          <a:ln w="25400" cap="flat" cmpd="sng" algn="ctr">
            <a:noFill/>
            <a:prstDash val="solid"/>
          </a:ln>
          <a:effectLst/>
        </p:spPr>
        <p:txBody>
          <a:bodyPr rtlCol="0" anchor="ctr"/>
          <a:lstStyle/>
          <a:p>
            <a:pPr algn="ctr" defTabSz="900946" fontAlgn="base">
              <a:spcBef>
                <a:spcPct val="0"/>
              </a:spcBef>
              <a:spcAft>
                <a:spcPct val="0"/>
              </a:spcAft>
              <a:defRPr/>
            </a:pPr>
            <a:endParaRPr lang="zh-CN" altLang="en-US" sz="3547" b="1" kern="0">
              <a:solidFill>
                <a:srgbClr val="FFFFFF"/>
              </a:solidFill>
              <a:latin typeface="Arial"/>
              <a:ea typeface="黑体"/>
            </a:endParaRPr>
          </a:p>
        </p:txBody>
      </p:sp>
      <p:sp>
        <p:nvSpPr>
          <p:cNvPr id="21" name="矩形 20"/>
          <p:cNvSpPr/>
          <p:nvPr/>
        </p:nvSpPr>
        <p:spPr>
          <a:xfrm>
            <a:off x="7290779" y="1954248"/>
            <a:ext cx="616046" cy="3143134"/>
          </a:xfrm>
          <a:prstGeom prst="rect">
            <a:avLst/>
          </a:prstGeom>
          <a:solidFill>
            <a:srgbClr val="FF9966">
              <a:alpha val="33000"/>
            </a:srgbClr>
          </a:solidFill>
          <a:ln w="25400" cap="flat" cmpd="sng" algn="ctr">
            <a:noFill/>
            <a:prstDash val="solid"/>
          </a:ln>
          <a:effectLst/>
        </p:spPr>
        <p:txBody>
          <a:bodyPr rtlCol="0" anchor="ctr"/>
          <a:lstStyle/>
          <a:p>
            <a:pPr algn="ctr" defTabSz="900946" fontAlgn="base">
              <a:spcBef>
                <a:spcPct val="0"/>
              </a:spcBef>
              <a:spcAft>
                <a:spcPct val="0"/>
              </a:spcAft>
              <a:defRPr/>
            </a:pPr>
            <a:endParaRPr lang="zh-CN" altLang="en-US" sz="3547" b="1" kern="0">
              <a:solidFill>
                <a:srgbClr val="FFFFFF"/>
              </a:solidFill>
              <a:latin typeface="Arial"/>
              <a:ea typeface="黑体"/>
            </a:endParaRPr>
          </a:p>
        </p:txBody>
      </p:sp>
      <p:sp>
        <p:nvSpPr>
          <p:cNvPr id="22" name="矩形 21"/>
          <p:cNvSpPr/>
          <p:nvPr/>
        </p:nvSpPr>
        <p:spPr>
          <a:xfrm>
            <a:off x="8403500" y="1975423"/>
            <a:ext cx="212861" cy="3143134"/>
          </a:xfrm>
          <a:prstGeom prst="rect">
            <a:avLst/>
          </a:prstGeom>
          <a:solidFill>
            <a:srgbClr val="FF9966">
              <a:alpha val="33000"/>
            </a:srgbClr>
          </a:solidFill>
          <a:ln w="25400" cap="flat" cmpd="sng" algn="ctr">
            <a:noFill/>
            <a:prstDash val="solid"/>
          </a:ln>
          <a:effectLst/>
        </p:spPr>
        <p:txBody>
          <a:bodyPr rtlCol="0" anchor="ctr"/>
          <a:lstStyle/>
          <a:p>
            <a:pPr algn="ctr" defTabSz="900946" fontAlgn="base">
              <a:spcBef>
                <a:spcPct val="0"/>
              </a:spcBef>
              <a:spcAft>
                <a:spcPct val="0"/>
              </a:spcAft>
              <a:defRPr/>
            </a:pPr>
            <a:endParaRPr lang="zh-CN" altLang="en-US" sz="3547" b="1" kern="0">
              <a:solidFill>
                <a:srgbClr val="FFFFFF"/>
              </a:solidFill>
              <a:latin typeface="Arial"/>
              <a:ea typeface="黑体"/>
            </a:endParaRPr>
          </a:p>
        </p:txBody>
      </p:sp>
      <p:cxnSp>
        <p:nvCxnSpPr>
          <p:cNvPr id="23" name="直接箭头连接符 22"/>
          <p:cNvCxnSpPr/>
          <p:nvPr/>
        </p:nvCxnSpPr>
        <p:spPr>
          <a:xfrm flipH="1">
            <a:off x="6487751" y="1902482"/>
            <a:ext cx="283814" cy="236018"/>
          </a:xfrm>
          <a:prstGeom prst="straightConnector1">
            <a:avLst/>
          </a:prstGeom>
          <a:noFill/>
          <a:ln w="34925" cap="flat" cmpd="sng" algn="ctr">
            <a:solidFill>
              <a:sysClr val="windowText" lastClr="000000"/>
            </a:solidFill>
            <a:prstDash val="solid"/>
            <a:tailEnd type="arrow"/>
          </a:ln>
          <a:effectLst/>
        </p:spPr>
      </p:cxnSp>
      <p:cxnSp>
        <p:nvCxnSpPr>
          <p:cNvPr id="24" name="直接箭头连接符 23"/>
          <p:cNvCxnSpPr/>
          <p:nvPr/>
        </p:nvCxnSpPr>
        <p:spPr>
          <a:xfrm>
            <a:off x="7205548" y="1848979"/>
            <a:ext cx="393254" cy="360475"/>
          </a:xfrm>
          <a:prstGeom prst="straightConnector1">
            <a:avLst/>
          </a:prstGeom>
          <a:noFill/>
          <a:ln w="34925" cap="flat" cmpd="sng" algn="ctr">
            <a:solidFill>
              <a:sysClr val="windowText" lastClr="000000"/>
            </a:solidFill>
            <a:prstDash val="solid"/>
            <a:tailEnd type="arrow"/>
          </a:ln>
          <a:effectLst/>
        </p:spPr>
      </p:cxnSp>
      <p:cxnSp>
        <p:nvCxnSpPr>
          <p:cNvPr id="25" name="直接箭头连接符 24"/>
          <p:cNvCxnSpPr/>
          <p:nvPr/>
        </p:nvCxnSpPr>
        <p:spPr>
          <a:xfrm>
            <a:off x="7816628" y="1854484"/>
            <a:ext cx="693303" cy="354971"/>
          </a:xfrm>
          <a:prstGeom prst="straightConnector1">
            <a:avLst/>
          </a:prstGeom>
          <a:noFill/>
          <a:ln w="34925" cap="flat" cmpd="sng" algn="ctr">
            <a:solidFill>
              <a:sysClr val="windowText" lastClr="000000"/>
            </a:solidFill>
            <a:prstDash val="solid"/>
            <a:tailEnd type="arrow"/>
          </a:ln>
          <a:effectLst/>
        </p:spPr>
      </p:cxnSp>
      <p:sp>
        <p:nvSpPr>
          <p:cNvPr id="26" name="矩形 25"/>
          <p:cNvSpPr/>
          <p:nvPr/>
        </p:nvSpPr>
        <p:spPr>
          <a:xfrm>
            <a:off x="2443389" y="1954250"/>
            <a:ext cx="1915750" cy="3143134"/>
          </a:xfrm>
          <a:prstGeom prst="rect">
            <a:avLst/>
          </a:prstGeom>
          <a:solidFill>
            <a:srgbClr val="FF9966">
              <a:alpha val="33000"/>
            </a:srgbClr>
          </a:solidFill>
          <a:ln w="25400" cap="flat" cmpd="sng" algn="ctr">
            <a:noFill/>
            <a:prstDash val="solid"/>
          </a:ln>
          <a:effectLst/>
        </p:spPr>
        <p:txBody>
          <a:bodyPr rtlCol="0" anchor="ctr"/>
          <a:lstStyle/>
          <a:p>
            <a:pPr algn="ctr" defTabSz="900946" fontAlgn="base">
              <a:spcBef>
                <a:spcPct val="0"/>
              </a:spcBef>
              <a:spcAft>
                <a:spcPct val="0"/>
              </a:spcAft>
              <a:defRPr/>
            </a:pPr>
            <a:endParaRPr lang="zh-CN" altLang="en-US" sz="3547" b="1" kern="0">
              <a:solidFill>
                <a:srgbClr val="FFFFFF"/>
              </a:solidFill>
              <a:latin typeface="Arial"/>
              <a:ea typeface="黑体"/>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l="6915" t="-556" r="10692" b="9100"/>
          <a:stretch/>
        </p:blipFill>
        <p:spPr>
          <a:xfrm>
            <a:off x="3081973" y="2031968"/>
            <a:ext cx="996978" cy="841980"/>
          </a:xfrm>
          <a:prstGeom prst="rect">
            <a:avLst/>
          </a:prstGeom>
        </p:spPr>
      </p:pic>
      <p:cxnSp>
        <p:nvCxnSpPr>
          <p:cNvPr id="29" name="直接箭头连接符 28"/>
          <p:cNvCxnSpPr>
            <a:stCxn id="27" idx="2"/>
          </p:cNvCxnSpPr>
          <p:nvPr/>
        </p:nvCxnSpPr>
        <p:spPr>
          <a:xfrm flipH="1">
            <a:off x="3507695" y="2873948"/>
            <a:ext cx="72766" cy="211300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066996" y="2500111"/>
            <a:ext cx="1209840" cy="365036"/>
          </a:xfrm>
          <a:prstGeom prst="rect">
            <a:avLst/>
          </a:prstGeom>
          <a:noFill/>
        </p:spPr>
        <p:txBody>
          <a:bodyPr wrap="square" rtlCol="0">
            <a:spAutoFit/>
          </a:bodyPr>
          <a:lstStyle/>
          <a:p>
            <a:r>
              <a:rPr lang="en-US" altLang="zh-CN" sz="1772" dirty="0">
                <a:solidFill>
                  <a:schemeClr val="bg1"/>
                </a:solidFill>
                <a:latin typeface="+mj-lt"/>
                <a:ea typeface="黑体" panose="02010609060101010101" pitchFamily="49" charset="-122"/>
              </a:rPr>
              <a:t>First Light </a:t>
            </a:r>
            <a:endParaRPr lang="zh-CN" altLang="en-US" sz="1772" dirty="0">
              <a:solidFill>
                <a:schemeClr val="bg1"/>
              </a:solidFill>
              <a:latin typeface="+mj-lt"/>
              <a:ea typeface="黑体" panose="02010609060101010101" pitchFamily="49" charset="-122"/>
            </a:endParaRPr>
          </a:p>
        </p:txBody>
      </p:sp>
      <p:sp>
        <p:nvSpPr>
          <p:cNvPr id="32" name="矩形 31">
            <a:extLst>
              <a:ext uri="{FF2B5EF4-FFF2-40B4-BE49-F238E27FC236}">
                <a16:creationId xmlns:a16="http://schemas.microsoft.com/office/drawing/2014/main" id="{CD8F017A-0BE1-401B-8678-C720497B2CD1}"/>
              </a:ext>
            </a:extLst>
          </p:cNvPr>
          <p:cNvSpPr/>
          <p:nvPr/>
        </p:nvSpPr>
        <p:spPr>
          <a:xfrm>
            <a:off x="771214" y="5195160"/>
            <a:ext cx="5601181" cy="1477328"/>
          </a:xfrm>
          <a:prstGeom prst="rect">
            <a:avLst/>
          </a:prstGeom>
        </p:spPr>
        <p:txBody>
          <a:bodyPr wrap="square">
            <a:spAutoFit/>
          </a:bodyPr>
          <a:lstStyle/>
          <a:p>
            <a:r>
              <a:rPr lang="en-US" dirty="0"/>
              <a:t>Shutdown #3:</a:t>
            </a:r>
          </a:p>
          <a:p>
            <a:pPr marL="742950" lvl="1" indent="-285750">
              <a:buFont typeface="Arial" panose="020B0604020202020204" pitchFamily="34" charset="0"/>
              <a:buChar char="•"/>
            </a:pPr>
            <a:r>
              <a:rPr lang="en-US" dirty="0"/>
              <a:t>Install ID09 ID;</a:t>
            </a:r>
          </a:p>
          <a:p>
            <a:pPr marL="742950" lvl="1" indent="-285750">
              <a:buFont typeface="Arial" panose="020B0604020202020204" pitchFamily="34" charset="0"/>
              <a:buChar char="•"/>
            </a:pPr>
            <a:r>
              <a:rPr lang="en-US" dirty="0"/>
              <a:t>Replace ID08 and ID30 vacuum chambers;</a:t>
            </a:r>
          </a:p>
          <a:p>
            <a:pPr marL="742950" lvl="1" indent="-285750">
              <a:buFont typeface="Arial" panose="020B0604020202020204" pitchFamily="34" charset="0"/>
              <a:buChar char="•"/>
            </a:pPr>
            <a:r>
              <a:rPr lang="en-US" dirty="0"/>
              <a:t>Install three collimators;</a:t>
            </a:r>
          </a:p>
          <a:p>
            <a:pPr marL="742950" lvl="1" indent="-285750">
              <a:buFont typeface="Arial" panose="020B0604020202020204" pitchFamily="34" charset="0"/>
              <a:buChar char="•"/>
            </a:pPr>
            <a:r>
              <a:rPr lang="en-US" dirty="0"/>
              <a:t>Replace superconducting cavity.</a:t>
            </a:r>
          </a:p>
        </p:txBody>
      </p:sp>
    </p:spTree>
    <p:extLst>
      <p:ext uri="{BB962C8B-B14F-4D97-AF65-F5344CB8AC3E}">
        <p14:creationId xmlns:p14="http://schemas.microsoft.com/office/powerpoint/2010/main" val="157697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96053" y="365126"/>
            <a:ext cx="8344747" cy="1325563"/>
          </a:xfrm>
        </p:spPr>
        <p:txBody>
          <a:bodyPr>
            <a:normAutofit/>
          </a:bodyPr>
          <a:lstStyle/>
          <a:p>
            <a:r>
              <a:rPr lang="en-US" altLang="zh-CN" sz="3200" dirty="0"/>
              <a:t>Phase 4: </a:t>
            </a:r>
            <a:r>
              <a:rPr lang="en-US" sz="3200" dirty="0"/>
              <a:t>Preliminary beam dynamics optimization completed.</a:t>
            </a:r>
            <a:r>
              <a:rPr lang="en-US" altLang="zh-CN" sz="1969" dirty="0"/>
              <a:t>(11.30-1.26)</a:t>
            </a:r>
            <a:endParaRPr lang="zh-CN" altLang="en-US" sz="1969" dirty="0"/>
          </a:p>
        </p:txBody>
      </p:sp>
      <p:pic>
        <p:nvPicPr>
          <p:cNvPr id="4" name="Picture 2" descr="https://logbook.ihep.ac.cn/files/20250121/ce3c5298-eded-4af6-b2fd-a4131de0b48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25" y="2153205"/>
            <a:ext cx="8584445" cy="3183554"/>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448419" y="1791945"/>
            <a:ext cx="3326023" cy="271745"/>
          </a:xfrm>
          <a:prstGeom prst="rect">
            <a:avLst/>
          </a:prstGeom>
          <a:noFill/>
        </p:spPr>
        <p:txBody>
          <a:bodyPr wrap="square" lIns="89154" tIns="44579" rIns="89154" bIns="44579" rtlCol="0">
            <a:spAutoFit/>
          </a:bodyPr>
          <a:lstStyle/>
          <a:p>
            <a:r>
              <a:rPr lang="en-US" sz="1181" b="1" dirty="0">
                <a:latin typeface="+mj-lt"/>
                <a:ea typeface="黑体" panose="02010609060101010101" pitchFamily="49" charset="-122"/>
              </a:rPr>
              <a:t>Verified on-axis replacement injection accumulation.</a:t>
            </a:r>
          </a:p>
        </p:txBody>
      </p:sp>
      <p:pic>
        <p:nvPicPr>
          <p:cNvPr id="6" name="Picture 4">
            <a:extLst>
              <a:ext uri="{FF2B5EF4-FFF2-40B4-BE49-F238E27FC236}">
                <a16:creationId xmlns:a16="http://schemas.microsoft.com/office/drawing/2014/main" id="{6AA54781-F5B3-44CB-98CA-5D4C3123BF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166"/>
          <a:stretch/>
        </p:blipFill>
        <p:spPr bwMode="auto">
          <a:xfrm>
            <a:off x="2142559" y="2072864"/>
            <a:ext cx="2021860" cy="1129375"/>
          </a:xfrm>
          <a:prstGeom prst="rect">
            <a:avLst/>
          </a:prstGeom>
          <a:noFill/>
          <a:extLst>
            <a:ext uri="{909E8E84-426E-40DD-AFC4-6F175D3DCCD1}">
              <a14:hiddenFill xmlns:a14="http://schemas.microsoft.com/office/drawing/2010/main">
                <a:solidFill>
                  <a:srgbClr val="FFFFFF"/>
                </a:solidFill>
              </a14:hiddenFill>
            </a:ext>
          </a:extLst>
        </p:spPr>
      </p:pic>
      <p:sp>
        <p:nvSpPr>
          <p:cNvPr id="9" name="椭圆 8"/>
          <p:cNvSpPr/>
          <p:nvPr/>
        </p:nvSpPr>
        <p:spPr>
          <a:xfrm>
            <a:off x="3153488" y="2499067"/>
            <a:ext cx="354768" cy="2441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4"/>
          </a:p>
        </p:txBody>
      </p:sp>
      <p:sp>
        <p:nvSpPr>
          <p:cNvPr id="12" name="矩形 11">
            <a:extLst>
              <a:ext uri="{FF2B5EF4-FFF2-40B4-BE49-F238E27FC236}">
                <a16:creationId xmlns:a16="http://schemas.microsoft.com/office/drawing/2014/main" id="{55F2547C-C685-4020-9513-A08A966FF652}"/>
              </a:ext>
            </a:extLst>
          </p:cNvPr>
          <p:cNvSpPr/>
          <p:nvPr/>
        </p:nvSpPr>
        <p:spPr>
          <a:xfrm>
            <a:off x="5570482" y="1647442"/>
            <a:ext cx="2489874" cy="454485"/>
          </a:xfrm>
          <a:prstGeom prst="rect">
            <a:avLst/>
          </a:prstGeom>
        </p:spPr>
        <p:txBody>
          <a:bodyPr wrap="square">
            <a:spAutoFit/>
          </a:bodyPr>
          <a:lstStyle/>
          <a:p>
            <a:r>
              <a:rPr lang="en-US" altLang="zh-CN" sz="1181" b="1" dirty="0">
                <a:latin typeface="+mj-lt"/>
                <a:ea typeface="黑体" panose="02010609060101010101" pitchFamily="49" charset="-122"/>
              </a:rPr>
              <a:t>Beam emittance reduced to &lt;100 </a:t>
            </a:r>
            <a:r>
              <a:rPr lang="en-US" altLang="zh-CN" sz="1181" b="1" dirty="0" err="1">
                <a:latin typeface="+mj-lt"/>
                <a:ea typeface="黑体" panose="02010609060101010101" pitchFamily="49" charset="-122"/>
              </a:rPr>
              <a:t>pm·rad</a:t>
            </a:r>
            <a:r>
              <a:rPr lang="en-US" altLang="zh-CN" sz="1181" b="1" dirty="0">
                <a:latin typeface="+mj-lt"/>
                <a:ea typeface="黑体" panose="02010609060101010101" pitchFamily="49" charset="-122"/>
              </a:rPr>
              <a:t> at 27 mA.</a:t>
            </a:r>
            <a:endParaRPr lang="zh-CN" altLang="en-US" sz="1181" b="1" dirty="0">
              <a:latin typeface="+mj-lt"/>
              <a:ea typeface="黑体" panose="02010609060101010101" pitchFamily="49" charset="-122"/>
            </a:endParaRPr>
          </a:p>
        </p:txBody>
      </p:sp>
      <p:pic>
        <p:nvPicPr>
          <p:cNvPr id="18" name="图片 17">
            <a:extLst>
              <a:ext uri="{FF2B5EF4-FFF2-40B4-BE49-F238E27FC236}">
                <a16:creationId xmlns:a16="http://schemas.microsoft.com/office/drawing/2014/main" id="{5BD69F27-BAC0-4280-B2D1-472192B636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0482" y="2096991"/>
            <a:ext cx="2337459" cy="868324"/>
          </a:xfrm>
          <a:prstGeom prst="rect">
            <a:avLst/>
          </a:prstGeom>
        </p:spPr>
      </p:pic>
      <p:cxnSp>
        <p:nvCxnSpPr>
          <p:cNvPr id="13" name="直接箭头连接符 12">
            <a:extLst>
              <a:ext uri="{FF2B5EF4-FFF2-40B4-BE49-F238E27FC236}">
                <a16:creationId xmlns:a16="http://schemas.microsoft.com/office/drawing/2014/main" id="{24FA3B1D-3A65-4D04-80D0-AE4DD2C44665}"/>
              </a:ext>
            </a:extLst>
          </p:cNvPr>
          <p:cNvCxnSpPr>
            <a:cxnSpLocks/>
          </p:cNvCxnSpPr>
          <p:nvPr/>
        </p:nvCxnSpPr>
        <p:spPr>
          <a:xfrm>
            <a:off x="4192052" y="2839290"/>
            <a:ext cx="970472" cy="498961"/>
          </a:xfrm>
          <a:prstGeom prst="straightConnector1">
            <a:avLst/>
          </a:prstGeom>
          <a:noFill/>
          <a:ln w="34925" cap="flat" cmpd="sng" algn="ctr">
            <a:solidFill>
              <a:sysClr val="windowText" lastClr="000000"/>
            </a:solidFill>
            <a:prstDash val="solid"/>
            <a:tailEnd type="arrow"/>
          </a:ln>
          <a:effectLst/>
        </p:spPr>
      </p:cxnSp>
      <p:cxnSp>
        <p:nvCxnSpPr>
          <p:cNvPr id="14" name="直接箭头连接符 13">
            <a:extLst>
              <a:ext uri="{FF2B5EF4-FFF2-40B4-BE49-F238E27FC236}">
                <a16:creationId xmlns:a16="http://schemas.microsoft.com/office/drawing/2014/main" id="{DCA5CA98-8FC5-4BCE-A3F5-2C786B8EF5BB}"/>
              </a:ext>
            </a:extLst>
          </p:cNvPr>
          <p:cNvCxnSpPr>
            <a:cxnSpLocks/>
            <a:stCxn id="18" idx="2"/>
          </p:cNvCxnSpPr>
          <p:nvPr/>
        </p:nvCxnSpPr>
        <p:spPr>
          <a:xfrm>
            <a:off x="6739212" y="2965314"/>
            <a:ext cx="93143" cy="449550"/>
          </a:xfrm>
          <a:prstGeom prst="straightConnector1">
            <a:avLst/>
          </a:prstGeom>
          <a:noFill/>
          <a:ln w="34925" cap="flat" cmpd="sng" algn="ctr">
            <a:solidFill>
              <a:sysClr val="windowText" lastClr="000000"/>
            </a:solidFill>
            <a:prstDash val="solid"/>
            <a:tailEnd type="arrow"/>
          </a:ln>
          <a:effectLst/>
        </p:spPr>
      </p:cxnSp>
      <p:sp>
        <p:nvSpPr>
          <p:cNvPr id="7" name="矩形 6">
            <a:extLst>
              <a:ext uri="{FF2B5EF4-FFF2-40B4-BE49-F238E27FC236}">
                <a16:creationId xmlns:a16="http://schemas.microsoft.com/office/drawing/2014/main" id="{774504AA-6BE2-462A-B16B-BB90D4BC1379}"/>
              </a:ext>
            </a:extLst>
          </p:cNvPr>
          <p:cNvSpPr/>
          <p:nvPr/>
        </p:nvSpPr>
        <p:spPr>
          <a:xfrm>
            <a:off x="825431" y="5392973"/>
            <a:ext cx="4572000" cy="1200329"/>
          </a:xfrm>
          <a:prstGeom prst="rect">
            <a:avLst/>
          </a:prstGeom>
        </p:spPr>
        <p:txBody>
          <a:bodyPr>
            <a:spAutoFit/>
          </a:bodyPr>
          <a:lstStyle/>
          <a:p>
            <a:r>
              <a:rPr lang="en-US" dirty="0"/>
              <a:t>Shutdown #4:</a:t>
            </a:r>
          </a:p>
          <a:p>
            <a:pPr marL="742950" lvl="1" indent="-285750">
              <a:buFont typeface="Arial" panose="020B0604020202020204" pitchFamily="34" charset="0"/>
              <a:buChar char="•"/>
            </a:pPr>
            <a:r>
              <a:rPr lang="en-US" dirty="0"/>
              <a:t>Install most ID;</a:t>
            </a:r>
          </a:p>
          <a:p>
            <a:pPr marL="742950" lvl="1" indent="-285750">
              <a:buFont typeface="Arial" panose="020B0604020202020204" pitchFamily="34" charset="0"/>
              <a:buChar char="•"/>
            </a:pPr>
            <a:r>
              <a:rPr lang="en-US" dirty="0"/>
              <a:t>Perform full-ring precise alignment;</a:t>
            </a:r>
          </a:p>
          <a:p>
            <a:pPr marL="742950" lvl="1" indent="-285750">
              <a:buFont typeface="Arial" panose="020B0604020202020204" pitchFamily="34" charset="0"/>
              <a:buChar char="•"/>
            </a:pPr>
            <a:r>
              <a:rPr lang="en-US" dirty="0"/>
              <a:t>Install pre-kicker.</a:t>
            </a:r>
          </a:p>
        </p:txBody>
      </p:sp>
      <p:sp>
        <p:nvSpPr>
          <p:cNvPr id="10" name="矩形 9">
            <a:extLst>
              <a:ext uri="{FF2B5EF4-FFF2-40B4-BE49-F238E27FC236}">
                <a16:creationId xmlns:a16="http://schemas.microsoft.com/office/drawing/2014/main" id="{C80E4475-C97A-4D99-B321-167D9509F12E}"/>
              </a:ext>
            </a:extLst>
          </p:cNvPr>
          <p:cNvSpPr/>
          <p:nvPr/>
        </p:nvSpPr>
        <p:spPr>
          <a:xfrm>
            <a:off x="5273419" y="4829318"/>
            <a:ext cx="3751311" cy="923330"/>
          </a:xfrm>
          <a:prstGeom prst="rect">
            <a:avLst/>
          </a:prstGeom>
        </p:spPr>
        <p:txBody>
          <a:bodyPr wrap="square">
            <a:spAutoFit/>
          </a:bodyPr>
          <a:lstStyle/>
          <a:p>
            <a:pPr>
              <a:buFont typeface="Arial" panose="020B0604020202020204" pitchFamily="34" charset="0"/>
              <a:buChar char="•"/>
            </a:pPr>
            <a:r>
              <a:rPr lang="en-US" dirty="0">
                <a:solidFill>
                  <a:srgbClr val="000000"/>
                </a:solidFill>
                <a:latin typeface="Inter"/>
              </a:rPr>
              <a:t>COD(rms): ~100/100 mm.</a:t>
            </a:r>
          </a:p>
          <a:p>
            <a:pPr>
              <a:buFont typeface="Arial" panose="020B0604020202020204" pitchFamily="34" charset="0"/>
              <a:buChar char="•"/>
            </a:pPr>
            <a:r>
              <a:rPr lang="en-US" dirty="0">
                <a:solidFill>
                  <a:srgbClr val="000000"/>
                </a:solidFill>
                <a:latin typeface="Inter"/>
              </a:rPr>
              <a:t>Beta beating (rms): ~3%/3%.</a:t>
            </a:r>
          </a:p>
          <a:p>
            <a:pPr>
              <a:buFont typeface="Arial" panose="020B0604020202020204" pitchFamily="34" charset="0"/>
              <a:buChar char="•"/>
            </a:pPr>
            <a:r>
              <a:rPr lang="en-US" dirty="0">
                <a:solidFill>
                  <a:srgbClr val="000000"/>
                </a:solidFill>
                <a:latin typeface="Inter"/>
              </a:rPr>
              <a:t>Dispersion deviation (std): ~4/3 mm.</a:t>
            </a:r>
            <a:endParaRPr lang="en-US" b="0" i="0" dirty="0">
              <a:solidFill>
                <a:srgbClr val="000000"/>
              </a:solidFill>
              <a:effectLst/>
              <a:latin typeface="Inter"/>
            </a:endParaRPr>
          </a:p>
        </p:txBody>
      </p:sp>
    </p:spTree>
    <p:extLst>
      <p:ext uri="{BB962C8B-B14F-4D97-AF65-F5344CB8AC3E}">
        <p14:creationId xmlns:p14="http://schemas.microsoft.com/office/powerpoint/2010/main" val="4265759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4EA9F673-66A3-4671-AEFB-3BC0C22DBE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7" t="586" r="233"/>
          <a:stretch/>
        </p:blipFill>
        <p:spPr>
          <a:xfrm>
            <a:off x="-1" y="1875073"/>
            <a:ext cx="9144001" cy="3401185"/>
          </a:xfrm>
        </p:spPr>
      </p:pic>
      <p:sp>
        <p:nvSpPr>
          <p:cNvPr id="3" name="标题 2">
            <a:extLst>
              <a:ext uri="{FF2B5EF4-FFF2-40B4-BE49-F238E27FC236}">
                <a16:creationId xmlns:a16="http://schemas.microsoft.com/office/drawing/2014/main" id="{579C1C76-2B3F-4C88-9E6F-004695CFF1EE}"/>
              </a:ext>
            </a:extLst>
          </p:cNvPr>
          <p:cNvSpPr>
            <a:spLocks noGrp="1"/>
          </p:cNvSpPr>
          <p:nvPr>
            <p:ph type="title"/>
          </p:nvPr>
        </p:nvSpPr>
        <p:spPr/>
        <p:txBody>
          <a:bodyPr>
            <a:normAutofit/>
          </a:bodyPr>
          <a:lstStyle/>
          <a:p>
            <a:r>
              <a:rPr lang="en-US" altLang="zh-CN" sz="3200" dirty="0">
                <a:solidFill>
                  <a:schemeClr val="tx1"/>
                </a:solidFill>
              </a:rPr>
              <a:t>Phase 5:</a:t>
            </a:r>
            <a:r>
              <a:rPr lang="en-US" sz="3200" dirty="0"/>
              <a:t>Optimization of storage ring current, lifetime, and vacuum.</a:t>
            </a:r>
            <a:r>
              <a:rPr lang="en-US" altLang="zh-CN" sz="1969" dirty="0">
                <a:solidFill>
                  <a:prstClr val="black"/>
                </a:solidFill>
              </a:rPr>
              <a:t> (3.23-5.20)</a:t>
            </a:r>
            <a:endParaRPr lang="zh-CN" altLang="en-US" sz="3200" dirty="0"/>
          </a:p>
        </p:txBody>
      </p:sp>
      <p:sp>
        <p:nvSpPr>
          <p:cNvPr id="6" name="矩形 5">
            <a:extLst>
              <a:ext uri="{FF2B5EF4-FFF2-40B4-BE49-F238E27FC236}">
                <a16:creationId xmlns:a16="http://schemas.microsoft.com/office/drawing/2014/main" id="{4BA87F79-FBA6-4AC8-8FA5-74A265CA0220}"/>
              </a:ext>
            </a:extLst>
          </p:cNvPr>
          <p:cNvSpPr/>
          <p:nvPr/>
        </p:nvSpPr>
        <p:spPr>
          <a:xfrm>
            <a:off x="5358890" y="1875073"/>
            <a:ext cx="2917377" cy="3180213"/>
          </a:xfrm>
          <a:prstGeom prst="rect">
            <a:avLst/>
          </a:prstGeom>
          <a:solidFill>
            <a:srgbClr val="FF9966">
              <a:alpha val="33000"/>
            </a:srgbClr>
          </a:solidFill>
          <a:ln w="25400" cap="flat" cmpd="sng" algn="ctr">
            <a:noFill/>
            <a:prstDash val="solid"/>
          </a:ln>
          <a:effectLst/>
        </p:spPr>
        <p:txBody>
          <a:bodyPr rtlCol="0" anchor="ctr"/>
          <a:lstStyle/>
          <a:p>
            <a:pPr algn="ctr" defTabSz="900946" fontAlgn="base">
              <a:spcBef>
                <a:spcPct val="0"/>
              </a:spcBef>
              <a:spcAft>
                <a:spcPct val="0"/>
              </a:spcAft>
              <a:defRPr/>
            </a:pPr>
            <a:endParaRPr lang="zh-CN" altLang="en-US" sz="3547" b="1" kern="0">
              <a:solidFill>
                <a:srgbClr val="FFFFFF"/>
              </a:solidFill>
              <a:latin typeface="Arial"/>
              <a:ea typeface="黑体"/>
            </a:endParaRPr>
          </a:p>
        </p:txBody>
      </p:sp>
      <p:sp>
        <p:nvSpPr>
          <p:cNvPr id="7" name="TextBox 12">
            <a:extLst>
              <a:ext uri="{FF2B5EF4-FFF2-40B4-BE49-F238E27FC236}">
                <a16:creationId xmlns:a16="http://schemas.microsoft.com/office/drawing/2014/main" id="{92EA1476-4D87-47EE-92A5-7A6F59CAF87C}"/>
              </a:ext>
            </a:extLst>
          </p:cNvPr>
          <p:cNvSpPr txBox="1"/>
          <p:nvPr/>
        </p:nvSpPr>
        <p:spPr>
          <a:xfrm>
            <a:off x="5358889" y="1591845"/>
            <a:ext cx="2917377" cy="307777"/>
          </a:xfrm>
          <a:prstGeom prst="rect">
            <a:avLst/>
          </a:prstGeom>
          <a:solidFill>
            <a:srgbClr val="FFDDCD"/>
          </a:solidFill>
        </p:spPr>
        <p:txBody>
          <a:bodyPr wrap="square" rtlCol="0">
            <a:spAutoFit/>
          </a:bodyPr>
          <a:lstStyle/>
          <a:p>
            <a:pPr algn="ctr"/>
            <a:r>
              <a:rPr lang="en-US" altLang="zh-CN" sz="1400" dirty="0"/>
              <a:t>Beamline tuning</a:t>
            </a:r>
            <a:endParaRPr lang="zh-CN" altLang="en-US" sz="1400" dirty="0"/>
          </a:p>
        </p:txBody>
      </p:sp>
      <p:sp>
        <p:nvSpPr>
          <p:cNvPr id="11" name="TextBox 6">
            <a:extLst>
              <a:ext uri="{FF2B5EF4-FFF2-40B4-BE49-F238E27FC236}">
                <a16:creationId xmlns:a16="http://schemas.microsoft.com/office/drawing/2014/main" id="{14A4F9D2-CF0B-4C0D-B043-FDD11A0C2247}"/>
              </a:ext>
            </a:extLst>
          </p:cNvPr>
          <p:cNvSpPr txBox="1"/>
          <p:nvPr/>
        </p:nvSpPr>
        <p:spPr>
          <a:xfrm>
            <a:off x="219446" y="1591845"/>
            <a:ext cx="1092565" cy="523220"/>
          </a:xfrm>
          <a:prstGeom prst="rect">
            <a:avLst/>
          </a:prstGeom>
          <a:solidFill>
            <a:srgbClr val="FFDDCD"/>
          </a:solidFill>
        </p:spPr>
        <p:txBody>
          <a:bodyPr wrap="square" rtlCol="0">
            <a:spAutoFit/>
          </a:bodyPr>
          <a:lstStyle/>
          <a:p>
            <a:r>
              <a:rPr lang="en-US" sz="1400" dirty="0"/>
              <a:t>Accelerator recovery</a:t>
            </a:r>
            <a:endParaRPr lang="zh-CN" altLang="en-US" sz="1400" dirty="0">
              <a:solidFill>
                <a:prstClr val="black"/>
              </a:solidFill>
              <a:latin typeface="微软雅黑" panose="020B0503020204020204" pitchFamily="34" charset="-122"/>
            </a:endParaRPr>
          </a:p>
        </p:txBody>
      </p:sp>
      <p:sp>
        <p:nvSpPr>
          <p:cNvPr id="12" name="矩形 11">
            <a:extLst>
              <a:ext uri="{FF2B5EF4-FFF2-40B4-BE49-F238E27FC236}">
                <a16:creationId xmlns:a16="http://schemas.microsoft.com/office/drawing/2014/main" id="{D3B64F17-92BE-4D01-8ACE-065DFD116021}"/>
              </a:ext>
            </a:extLst>
          </p:cNvPr>
          <p:cNvSpPr/>
          <p:nvPr/>
        </p:nvSpPr>
        <p:spPr>
          <a:xfrm>
            <a:off x="331728" y="1881790"/>
            <a:ext cx="913296" cy="3180213"/>
          </a:xfrm>
          <a:prstGeom prst="rect">
            <a:avLst/>
          </a:prstGeom>
          <a:solidFill>
            <a:srgbClr val="FF9966">
              <a:alpha val="33000"/>
            </a:srgbClr>
          </a:solidFill>
          <a:ln w="25400" cap="flat" cmpd="sng" algn="ctr">
            <a:noFill/>
            <a:prstDash val="solid"/>
          </a:ln>
          <a:effectLst/>
        </p:spPr>
        <p:txBody>
          <a:bodyPr rtlCol="0" anchor="ctr"/>
          <a:lstStyle/>
          <a:p>
            <a:pPr algn="ctr" defTabSz="900946" fontAlgn="base">
              <a:spcBef>
                <a:spcPct val="0"/>
              </a:spcBef>
              <a:spcAft>
                <a:spcPct val="0"/>
              </a:spcAft>
              <a:defRPr/>
            </a:pPr>
            <a:endParaRPr lang="zh-CN" altLang="en-US" sz="3547" b="1" kern="0">
              <a:solidFill>
                <a:srgbClr val="FFFFFF"/>
              </a:solidFill>
              <a:latin typeface="Arial"/>
              <a:ea typeface="黑体"/>
            </a:endParaRPr>
          </a:p>
        </p:txBody>
      </p:sp>
      <p:sp>
        <p:nvSpPr>
          <p:cNvPr id="13" name="TextBox 12">
            <a:extLst>
              <a:ext uri="{FF2B5EF4-FFF2-40B4-BE49-F238E27FC236}">
                <a16:creationId xmlns:a16="http://schemas.microsoft.com/office/drawing/2014/main" id="{15FDC562-0B1C-431A-A053-434D56908B3B}"/>
              </a:ext>
            </a:extLst>
          </p:cNvPr>
          <p:cNvSpPr txBox="1"/>
          <p:nvPr/>
        </p:nvSpPr>
        <p:spPr>
          <a:xfrm>
            <a:off x="1245024" y="1591845"/>
            <a:ext cx="4113866" cy="3413242"/>
          </a:xfrm>
          <a:prstGeom prst="rect">
            <a:avLst/>
          </a:prstGeom>
          <a:solidFill>
            <a:srgbClr val="D9F1F6">
              <a:alpha val="40000"/>
            </a:srgbClr>
          </a:solidFill>
        </p:spPr>
        <p:txBody>
          <a:bodyPr wrap="square" rtlCol="0">
            <a:spAutoFit/>
          </a:bodyPr>
          <a:lstStyle/>
          <a:p>
            <a:pPr algn="ctr"/>
            <a:r>
              <a:rPr lang="en-US" altLang="zh-CN" sz="1400" dirty="0"/>
              <a:t>BBA, Optics correction </a:t>
            </a:r>
          </a:p>
          <a:p>
            <a:pPr algn="ctr"/>
            <a:endParaRPr lang="en-US" altLang="zh-CN" sz="1280" dirty="0">
              <a:solidFill>
                <a:prstClr val="black"/>
              </a:solidFill>
              <a:latin typeface="微软雅黑" panose="020B0503020204020204" pitchFamily="34" charset="-122"/>
            </a:endParaRPr>
          </a:p>
          <a:p>
            <a:pPr algn="ctr"/>
            <a:endParaRPr lang="en-US" altLang="zh-CN" sz="1280" dirty="0">
              <a:solidFill>
                <a:prstClr val="black"/>
              </a:solidFill>
              <a:latin typeface="微软雅黑" panose="020B0503020204020204" pitchFamily="34" charset="-122"/>
            </a:endParaRPr>
          </a:p>
          <a:p>
            <a:pPr algn="ctr"/>
            <a:endParaRPr lang="en-US" altLang="zh-CN" sz="1280" dirty="0">
              <a:solidFill>
                <a:prstClr val="black"/>
              </a:solidFill>
              <a:latin typeface="微软雅黑" panose="020B0503020204020204" pitchFamily="34" charset="-122"/>
            </a:endParaRPr>
          </a:p>
          <a:p>
            <a:pPr algn="ctr"/>
            <a:endParaRPr lang="en-US" altLang="zh-CN" sz="1181" dirty="0">
              <a:solidFill>
                <a:prstClr val="black"/>
              </a:solidFill>
              <a:latin typeface="微软雅黑" panose="020B0503020204020204" pitchFamily="34" charset="-122"/>
            </a:endParaRPr>
          </a:p>
          <a:p>
            <a:pPr algn="ctr"/>
            <a:endParaRPr lang="en-US" altLang="zh-CN" sz="1181" dirty="0">
              <a:solidFill>
                <a:prstClr val="black"/>
              </a:solidFill>
              <a:latin typeface="微软雅黑" panose="020B0503020204020204" pitchFamily="34" charset="-122"/>
            </a:endParaRPr>
          </a:p>
          <a:p>
            <a:pPr algn="ctr"/>
            <a:endParaRPr lang="en-US" altLang="zh-CN" sz="1181" dirty="0">
              <a:solidFill>
                <a:prstClr val="black"/>
              </a:solidFill>
              <a:latin typeface="微软雅黑" panose="020B0503020204020204" pitchFamily="34" charset="-122"/>
            </a:endParaRPr>
          </a:p>
          <a:p>
            <a:pPr algn="ctr"/>
            <a:endParaRPr lang="en-US" altLang="zh-CN" sz="1378" dirty="0">
              <a:solidFill>
                <a:prstClr val="black"/>
              </a:solidFill>
              <a:latin typeface="微软雅黑" panose="020B0503020204020204" pitchFamily="34" charset="-122"/>
            </a:endParaRPr>
          </a:p>
          <a:p>
            <a:pPr algn="ctr"/>
            <a:endParaRPr lang="en-US" altLang="zh-CN" sz="1378" dirty="0">
              <a:solidFill>
                <a:prstClr val="black"/>
              </a:solidFill>
              <a:latin typeface="微软雅黑" panose="020B0503020204020204" pitchFamily="34" charset="-122"/>
            </a:endParaRPr>
          </a:p>
          <a:p>
            <a:pPr algn="ctr"/>
            <a:endParaRPr lang="en-US" altLang="zh-CN" sz="1181" dirty="0">
              <a:solidFill>
                <a:prstClr val="black"/>
              </a:solidFill>
              <a:latin typeface="微软雅黑" panose="020B0503020204020204" pitchFamily="34" charset="-122"/>
            </a:endParaRPr>
          </a:p>
          <a:p>
            <a:pPr algn="ctr"/>
            <a:endParaRPr lang="en-US" altLang="zh-CN" sz="1181" dirty="0">
              <a:solidFill>
                <a:prstClr val="black"/>
              </a:solidFill>
              <a:latin typeface="微软雅黑" panose="020B0503020204020204" pitchFamily="34" charset="-122"/>
            </a:endParaRPr>
          </a:p>
          <a:p>
            <a:pPr algn="ctr"/>
            <a:endParaRPr lang="en-US" altLang="zh-CN" sz="1280" dirty="0">
              <a:solidFill>
                <a:prstClr val="black"/>
              </a:solidFill>
              <a:latin typeface="微软雅黑" panose="020B0503020204020204" pitchFamily="34" charset="-122"/>
            </a:endParaRPr>
          </a:p>
          <a:p>
            <a:pPr algn="ctr"/>
            <a:endParaRPr lang="en-US" altLang="zh-CN" sz="1280" dirty="0">
              <a:solidFill>
                <a:prstClr val="black"/>
              </a:solidFill>
              <a:latin typeface="微软雅黑" panose="020B0503020204020204" pitchFamily="34" charset="-122"/>
            </a:endParaRPr>
          </a:p>
          <a:p>
            <a:pPr algn="ctr"/>
            <a:endParaRPr lang="en-US" altLang="zh-CN" sz="1280" dirty="0">
              <a:solidFill>
                <a:prstClr val="black"/>
              </a:solidFill>
              <a:latin typeface="微软雅黑" panose="020B0503020204020204" pitchFamily="34" charset="-122"/>
            </a:endParaRPr>
          </a:p>
          <a:p>
            <a:pPr algn="ctr"/>
            <a:endParaRPr lang="en-US" altLang="zh-CN" sz="1280" dirty="0">
              <a:solidFill>
                <a:prstClr val="black"/>
              </a:solidFill>
              <a:latin typeface="微软雅黑" panose="020B0503020204020204" pitchFamily="34" charset="-122"/>
            </a:endParaRPr>
          </a:p>
          <a:p>
            <a:pPr algn="ctr"/>
            <a:endParaRPr lang="en-US" altLang="zh-CN" sz="1280" dirty="0">
              <a:solidFill>
                <a:prstClr val="black"/>
              </a:solidFill>
              <a:latin typeface="微软雅黑" panose="020B0503020204020204" pitchFamily="34" charset="-122"/>
            </a:endParaRPr>
          </a:p>
          <a:p>
            <a:pPr algn="ctr"/>
            <a:endParaRPr lang="en-US" altLang="zh-CN" sz="1280" dirty="0">
              <a:solidFill>
                <a:prstClr val="black"/>
              </a:solidFill>
              <a:latin typeface="微软雅黑" panose="020B0503020204020204" pitchFamily="34" charset="-122"/>
            </a:endParaRPr>
          </a:p>
        </p:txBody>
      </p:sp>
      <p:sp>
        <p:nvSpPr>
          <p:cNvPr id="14" name="TextBox 12">
            <a:extLst>
              <a:ext uri="{FF2B5EF4-FFF2-40B4-BE49-F238E27FC236}">
                <a16:creationId xmlns:a16="http://schemas.microsoft.com/office/drawing/2014/main" id="{E8DB860F-77D3-4EFC-ACC3-D66D84B5C37E}"/>
              </a:ext>
            </a:extLst>
          </p:cNvPr>
          <p:cNvSpPr txBox="1"/>
          <p:nvPr/>
        </p:nvSpPr>
        <p:spPr>
          <a:xfrm>
            <a:off x="4890522" y="1881896"/>
            <a:ext cx="1092565" cy="954107"/>
          </a:xfrm>
          <a:prstGeom prst="rect">
            <a:avLst/>
          </a:prstGeom>
          <a:solidFill>
            <a:schemeClr val="accent3">
              <a:lumMod val="40000"/>
              <a:lumOff val="60000"/>
              <a:alpha val="40000"/>
            </a:schemeClr>
          </a:solidFill>
        </p:spPr>
        <p:txBody>
          <a:bodyPr wrap="square" rtlCol="0">
            <a:spAutoFit/>
          </a:bodyPr>
          <a:lstStyle/>
          <a:p>
            <a:pPr algn="ctr"/>
            <a:r>
              <a:rPr lang="en-US" sz="1400" dirty="0"/>
              <a:t>Pre-kicker and collimator tuning</a:t>
            </a:r>
            <a:endParaRPr lang="zh-CN" altLang="en-US" sz="1400" dirty="0"/>
          </a:p>
        </p:txBody>
      </p:sp>
      <p:sp>
        <p:nvSpPr>
          <p:cNvPr id="15" name="TextBox 12">
            <a:extLst>
              <a:ext uri="{FF2B5EF4-FFF2-40B4-BE49-F238E27FC236}">
                <a16:creationId xmlns:a16="http://schemas.microsoft.com/office/drawing/2014/main" id="{506DA162-6363-4B27-8595-FC0E3B4C674E}"/>
              </a:ext>
            </a:extLst>
          </p:cNvPr>
          <p:cNvSpPr txBox="1"/>
          <p:nvPr/>
        </p:nvSpPr>
        <p:spPr>
          <a:xfrm>
            <a:off x="7207327" y="1950820"/>
            <a:ext cx="1092565" cy="307777"/>
          </a:xfrm>
          <a:prstGeom prst="rect">
            <a:avLst/>
          </a:prstGeom>
          <a:solidFill>
            <a:schemeClr val="accent3">
              <a:lumMod val="40000"/>
              <a:lumOff val="60000"/>
              <a:alpha val="40000"/>
            </a:schemeClr>
          </a:solidFill>
        </p:spPr>
        <p:txBody>
          <a:bodyPr wrap="square" rtlCol="0">
            <a:spAutoFit/>
          </a:bodyPr>
          <a:lstStyle/>
          <a:p>
            <a:pPr algn="ctr"/>
            <a:r>
              <a:rPr lang="en-US" altLang="zh-CN" sz="1400" dirty="0"/>
              <a:t>SOFB on</a:t>
            </a:r>
            <a:endParaRPr lang="zh-CN" altLang="en-US" sz="1400" dirty="0"/>
          </a:p>
        </p:txBody>
      </p:sp>
      <p:sp>
        <p:nvSpPr>
          <p:cNvPr id="16" name="矩形 15">
            <a:extLst>
              <a:ext uri="{FF2B5EF4-FFF2-40B4-BE49-F238E27FC236}">
                <a16:creationId xmlns:a16="http://schemas.microsoft.com/office/drawing/2014/main" id="{6F94BFCE-53EC-4635-AE7C-4F2A69621451}"/>
              </a:ext>
            </a:extLst>
          </p:cNvPr>
          <p:cNvSpPr/>
          <p:nvPr/>
        </p:nvSpPr>
        <p:spPr>
          <a:xfrm>
            <a:off x="825431" y="5392973"/>
            <a:ext cx="4572000" cy="923330"/>
          </a:xfrm>
          <a:prstGeom prst="rect">
            <a:avLst/>
          </a:prstGeom>
        </p:spPr>
        <p:txBody>
          <a:bodyPr>
            <a:spAutoFit/>
          </a:bodyPr>
          <a:lstStyle/>
          <a:p>
            <a:r>
              <a:rPr lang="en-US" dirty="0"/>
              <a:t>Shutdown #5 (Now):</a:t>
            </a:r>
          </a:p>
          <a:p>
            <a:pPr marL="742950" lvl="1" indent="-285750">
              <a:buFont typeface="Arial" panose="020B0604020202020204" pitchFamily="34" charset="0"/>
              <a:buChar char="•"/>
            </a:pPr>
            <a:r>
              <a:rPr lang="en-US" dirty="0"/>
              <a:t>Install all 166 MHz cavity;</a:t>
            </a:r>
          </a:p>
          <a:p>
            <a:pPr marL="742950" lvl="1" indent="-285750">
              <a:buFont typeface="Arial" panose="020B0604020202020204" pitchFamily="34" charset="0"/>
              <a:buChar char="•"/>
            </a:pPr>
            <a:r>
              <a:rPr lang="en-US" dirty="0"/>
              <a:t>Replace collimator.</a:t>
            </a:r>
          </a:p>
        </p:txBody>
      </p:sp>
    </p:spTree>
    <p:extLst>
      <p:ext uri="{BB962C8B-B14F-4D97-AF65-F5344CB8AC3E}">
        <p14:creationId xmlns:p14="http://schemas.microsoft.com/office/powerpoint/2010/main" val="124504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729336-0F7E-46CE-9A20-4DD3BB81774F}"/>
              </a:ext>
            </a:extLst>
          </p:cNvPr>
          <p:cNvSpPr>
            <a:spLocks noGrp="1"/>
          </p:cNvSpPr>
          <p:nvPr>
            <p:ph type="title"/>
          </p:nvPr>
        </p:nvSpPr>
        <p:spPr/>
        <p:txBody>
          <a:bodyPr>
            <a:normAutofit/>
          </a:bodyPr>
          <a:lstStyle/>
          <a:p>
            <a:r>
              <a:rPr lang="en-US" sz="4000" dirty="0"/>
              <a:t>Considerations for Next Phase</a:t>
            </a:r>
          </a:p>
        </p:txBody>
      </p:sp>
      <p:sp>
        <p:nvSpPr>
          <p:cNvPr id="3" name="内容占位符 2">
            <a:extLst>
              <a:ext uri="{FF2B5EF4-FFF2-40B4-BE49-F238E27FC236}">
                <a16:creationId xmlns:a16="http://schemas.microsoft.com/office/drawing/2014/main" id="{8CB5DFE7-E142-426C-8A50-1A04693AC886}"/>
              </a:ext>
            </a:extLst>
          </p:cNvPr>
          <p:cNvSpPr>
            <a:spLocks noGrp="1"/>
          </p:cNvSpPr>
          <p:nvPr>
            <p:ph idx="1"/>
          </p:nvPr>
        </p:nvSpPr>
        <p:spPr/>
        <p:txBody>
          <a:bodyPr>
            <a:normAutofit fontScale="70000" lnSpcReduction="20000"/>
          </a:bodyPr>
          <a:lstStyle/>
          <a:p>
            <a:pPr>
              <a:lnSpc>
                <a:spcPct val="120000"/>
              </a:lnSpc>
            </a:pPr>
            <a:r>
              <a:rPr lang="en-US" b="1" dirty="0"/>
              <a:t>Preparations and Tests During Shutdown</a:t>
            </a:r>
          </a:p>
          <a:p>
            <a:pPr lvl="1">
              <a:lnSpc>
                <a:spcPct val="120000"/>
              </a:lnSpc>
            </a:pPr>
            <a:r>
              <a:rPr lang="en-US" dirty="0"/>
              <a:t>Programs for harmonic cavity stretching, streak camera operation, LLRF feedback.</a:t>
            </a:r>
          </a:p>
          <a:p>
            <a:pPr lvl="1">
              <a:lnSpc>
                <a:spcPct val="120000"/>
              </a:lnSpc>
            </a:pPr>
            <a:r>
              <a:rPr lang="en-US" dirty="0"/>
              <a:t>Simulation of low-frequency beam fluctuations on BBA measurements.</a:t>
            </a:r>
          </a:p>
          <a:p>
            <a:pPr lvl="1">
              <a:lnSpc>
                <a:spcPct val="120000"/>
              </a:lnSpc>
            </a:pPr>
            <a:r>
              <a:rPr lang="en-US" dirty="0"/>
              <a:t>Mode correction program based on TBT data.</a:t>
            </a:r>
          </a:p>
          <a:p>
            <a:pPr lvl="1">
              <a:lnSpc>
                <a:spcPct val="120000"/>
              </a:lnSpc>
            </a:pPr>
            <a:r>
              <a:rPr lang="en-US" dirty="0"/>
              <a:t>FOFB physics tuning program.</a:t>
            </a:r>
          </a:p>
          <a:p>
            <a:pPr lvl="1">
              <a:lnSpc>
                <a:spcPct val="120000"/>
              </a:lnSpc>
            </a:pPr>
            <a:r>
              <a:rPr lang="en-US" dirty="0"/>
              <a:t>Sextupole mover tests.</a:t>
            </a:r>
          </a:p>
          <a:p>
            <a:pPr lvl="1">
              <a:lnSpc>
                <a:spcPct val="120000"/>
              </a:lnSpc>
            </a:pPr>
            <a:r>
              <a:rPr lang="en-US" dirty="0"/>
              <a:t>Research and discussion on low-frequency beam fluctuations.</a:t>
            </a:r>
          </a:p>
          <a:p>
            <a:pPr>
              <a:lnSpc>
                <a:spcPct val="120000"/>
              </a:lnSpc>
            </a:pPr>
            <a:r>
              <a:rPr lang="en-US" b="1" dirty="0"/>
              <a:t>September - Mid-October (1.5 months)</a:t>
            </a:r>
          </a:p>
          <a:p>
            <a:pPr lvl="1">
              <a:lnSpc>
                <a:spcPct val="120000"/>
              </a:lnSpc>
            </a:pPr>
            <a:r>
              <a:rPr lang="en-US" dirty="0"/>
              <a:t>Resume beam operation with 166 MHz superconducting cavity as fundamental frequency.</a:t>
            </a:r>
          </a:p>
          <a:p>
            <a:pPr lvl="1">
              <a:lnSpc>
                <a:spcPct val="120000"/>
              </a:lnSpc>
            </a:pPr>
            <a:r>
              <a:rPr lang="en-US" dirty="0"/>
              <a:t>Stretch bunch length with harmonic cavity to increase current to 100 mA.</a:t>
            </a:r>
          </a:p>
          <a:p>
            <a:pPr lvl="1">
              <a:lnSpc>
                <a:spcPct val="120000"/>
              </a:lnSpc>
            </a:pPr>
            <a:r>
              <a:rPr lang="en-US" dirty="0"/>
              <a:t>BBA and mode correction.</a:t>
            </a:r>
          </a:p>
          <a:p>
            <a:pPr>
              <a:lnSpc>
                <a:spcPct val="120000"/>
              </a:lnSpc>
            </a:pPr>
            <a:endParaRPr lang="en-US" dirty="0"/>
          </a:p>
        </p:txBody>
      </p:sp>
      <p:sp>
        <p:nvSpPr>
          <p:cNvPr id="4" name="页脚占位符 3">
            <a:extLst>
              <a:ext uri="{FF2B5EF4-FFF2-40B4-BE49-F238E27FC236}">
                <a16:creationId xmlns:a16="http://schemas.microsoft.com/office/drawing/2014/main" id="{C0016DEA-7A73-44C8-A15E-8097420280CE}"/>
              </a:ext>
            </a:extLst>
          </p:cNvPr>
          <p:cNvSpPr>
            <a:spLocks noGrp="1"/>
          </p:cNvSpPr>
          <p:nvPr>
            <p:ph type="ftr" sz="quarter" idx="11"/>
          </p:nvPr>
        </p:nvSpPr>
        <p:spPr/>
        <p:txBody>
          <a:bodyPr/>
          <a:lstStyle/>
          <a:p>
            <a:r>
              <a:rPr lang="en-US"/>
              <a:t>2025 European Edition of the International Workshop on the Circular Electron-Positron Collider (CEPC)</a:t>
            </a:r>
          </a:p>
        </p:txBody>
      </p:sp>
    </p:spTree>
    <p:extLst>
      <p:ext uri="{BB962C8B-B14F-4D97-AF65-F5344CB8AC3E}">
        <p14:creationId xmlns:p14="http://schemas.microsoft.com/office/powerpoint/2010/main" val="393309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451CA3B-F18E-4DFE-AB81-4555F5D061C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5506" y="105307"/>
            <a:ext cx="2578494" cy="2243403"/>
          </a:xfrm>
          <a:prstGeom prst="rect">
            <a:avLst/>
          </a:prstGeom>
          <a:noFill/>
          <a:ln>
            <a:noFill/>
          </a:ln>
        </p:spPr>
      </p:pic>
      <p:sp>
        <p:nvSpPr>
          <p:cNvPr id="2" name="标题 1">
            <a:extLst>
              <a:ext uri="{FF2B5EF4-FFF2-40B4-BE49-F238E27FC236}">
                <a16:creationId xmlns:a16="http://schemas.microsoft.com/office/drawing/2014/main" id="{8EC1B0B9-C92B-4ABF-B8CB-99215C007DED}"/>
              </a:ext>
            </a:extLst>
          </p:cNvPr>
          <p:cNvSpPr>
            <a:spLocks noGrp="1"/>
          </p:cNvSpPr>
          <p:nvPr>
            <p:ph type="title"/>
          </p:nvPr>
        </p:nvSpPr>
        <p:spPr/>
        <p:txBody>
          <a:bodyPr/>
          <a:lstStyle/>
          <a:p>
            <a:r>
              <a:rPr lang="en-US" altLang="zh-CN" sz="4000" b="1" dirty="0"/>
              <a:t>BEPCII-U</a:t>
            </a:r>
            <a:endParaRPr lang="en-US" sz="4000" b="1" dirty="0"/>
          </a:p>
        </p:txBody>
      </p:sp>
      <p:sp>
        <p:nvSpPr>
          <p:cNvPr id="3" name="内容占位符 2">
            <a:extLst>
              <a:ext uri="{FF2B5EF4-FFF2-40B4-BE49-F238E27FC236}">
                <a16:creationId xmlns:a16="http://schemas.microsoft.com/office/drawing/2014/main" id="{B9351BEA-B9E4-45A1-B5DD-FEEFC60F0772}"/>
              </a:ext>
            </a:extLst>
          </p:cNvPr>
          <p:cNvSpPr>
            <a:spLocks noGrp="1"/>
          </p:cNvSpPr>
          <p:nvPr>
            <p:ph idx="1"/>
          </p:nvPr>
        </p:nvSpPr>
        <p:spPr>
          <a:xfrm>
            <a:off x="628650" y="1758157"/>
            <a:ext cx="7886700" cy="3023985"/>
          </a:xfrm>
        </p:spPr>
        <p:txBody>
          <a:bodyPr>
            <a:normAutofit fontScale="77500" lnSpcReduction="20000"/>
          </a:bodyPr>
          <a:lstStyle/>
          <a:p>
            <a:pPr>
              <a:lnSpc>
                <a:spcPct val="120000"/>
              </a:lnSpc>
            </a:pPr>
            <a:r>
              <a:rPr lang="en-US" altLang="zh-CN" dirty="0"/>
              <a:t>Design goals of BEPCII</a:t>
            </a:r>
            <a:r>
              <a:rPr lang="zh-CN" altLang="en-US" dirty="0"/>
              <a:t>：</a:t>
            </a:r>
            <a:endParaRPr lang="en-US" altLang="zh-CN" dirty="0"/>
          </a:p>
          <a:p>
            <a:pPr lvl="1">
              <a:lnSpc>
                <a:spcPct val="120000"/>
              </a:lnSpc>
            </a:pPr>
            <a:r>
              <a:rPr lang="en-US" altLang="zh-CN" dirty="0"/>
              <a:t>HEP</a:t>
            </a:r>
          </a:p>
          <a:p>
            <a:pPr lvl="2">
              <a:lnSpc>
                <a:spcPct val="120000"/>
              </a:lnSpc>
            </a:pPr>
            <a:r>
              <a:rPr lang="en-US" altLang="zh-CN" dirty="0"/>
              <a:t>Beam energy range                     1-2.1 GeV</a:t>
            </a:r>
          </a:p>
          <a:p>
            <a:pPr lvl="2">
              <a:lnSpc>
                <a:spcPct val="120000"/>
              </a:lnSpc>
            </a:pPr>
            <a:r>
              <a:rPr lang="en-US" altLang="zh-CN" dirty="0"/>
              <a:t>Optimized beam energy             1.89 GeV</a:t>
            </a:r>
          </a:p>
          <a:p>
            <a:pPr lvl="2">
              <a:lnSpc>
                <a:spcPct val="120000"/>
              </a:lnSpc>
            </a:pPr>
            <a:r>
              <a:rPr lang="en-US" altLang="zh-CN" dirty="0"/>
              <a:t>Beam current                                910 mA</a:t>
            </a:r>
          </a:p>
          <a:p>
            <a:pPr lvl="2">
              <a:lnSpc>
                <a:spcPct val="120000"/>
              </a:lnSpc>
            </a:pPr>
            <a:r>
              <a:rPr lang="en-US" altLang="zh-CN" dirty="0"/>
              <a:t>Luminosity                                     1×10</a:t>
            </a:r>
            <a:r>
              <a:rPr lang="en-US" altLang="zh-CN" baseline="30000" dirty="0"/>
              <a:t>33</a:t>
            </a:r>
            <a:r>
              <a:rPr lang="en-US" altLang="zh-CN" dirty="0"/>
              <a:t>cm</a:t>
            </a:r>
            <a:r>
              <a:rPr lang="en-US" altLang="zh-CN" baseline="30000" dirty="0"/>
              <a:t>-2</a:t>
            </a:r>
            <a:r>
              <a:rPr lang="en-US" altLang="zh-CN" dirty="0"/>
              <a:t>s</a:t>
            </a:r>
            <a:r>
              <a:rPr lang="en-US" altLang="zh-CN" baseline="30000" dirty="0"/>
              <a:t>-1</a:t>
            </a:r>
            <a:r>
              <a:rPr lang="en-US" altLang="zh-CN" dirty="0"/>
              <a:t> @1.89 GeV</a:t>
            </a:r>
          </a:p>
          <a:p>
            <a:pPr lvl="1">
              <a:lnSpc>
                <a:spcPct val="120000"/>
              </a:lnSpc>
            </a:pPr>
            <a:r>
              <a:rPr lang="en-US" altLang="zh-CN" dirty="0"/>
              <a:t>Synchrotron radiation</a:t>
            </a:r>
          </a:p>
          <a:p>
            <a:pPr lvl="2">
              <a:lnSpc>
                <a:spcPct val="120000"/>
              </a:lnSpc>
            </a:pPr>
            <a:r>
              <a:rPr lang="en-US" altLang="zh-CN" dirty="0"/>
              <a:t>Beam energy                                 2.5 GeV</a:t>
            </a:r>
          </a:p>
          <a:p>
            <a:pPr lvl="2">
              <a:lnSpc>
                <a:spcPct val="120000"/>
              </a:lnSpc>
            </a:pPr>
            <a:r>
              <a:rPr lang="en-US" altLang="zh-CN" dirty="0"/>
              <a:t>Beam current                                250 mA</a:t>
            </a:r>
          </a:p>
          <a:p>
            <a:pPr>
              <a:lnSpc>
                <a:spcPct val="120000"/>
              </a:lnSpc>
            </a:pPr>
            <a:endParaRPr lang="en-US" altLang="zh-CN" dirty="0"/>
          </a:p>
          <a:p>
            <a:pPr lvl="1">
              <a:lnSpc>
                <a:spcPct val="120000"/>
              </a:lnSpc>
            </a:pPr>
            <a:endParaRPr lang="en-US" altLang="zh-CN" dirty="0"/>
          </a:p>
        </p:txBody>
      </p:sp>
      <p:sp>
        <p:nvSpPr>
          <p:cNvPr id="4" name="页脚占位符 3">
            <a:extLst>
              <a:ext uri="{FF2B5EF4-FFF2-40B4-BE49-F238E27FC236}">
                <a16:creationId xmlns:a16="http://schemas.microsoft.com/office/drawing/2014/main" id="{BBAAEE0F-615D-4D1E-A214-300BF90103EA}"/>
              </a:ext>
            </a:extLst>
          </p:cNvPr>
          <p:cNvSpPr>
            <a:spLocks noGrp="1"/>
          </p:cNvSpPr>
          <p:nvPr>
            <p:ph type="ftr" sz="quarter" idx="11"/>
          </p:nvPr>
        </p:nvSpPr>
        <p:spPr/>
        <p:txBody>
          <a:bodyPr/>
          <a:lstStyle/>
          <a:p>
            <a:r>
              <a:rPr lang="en-US"/>
              <a:t>2025 European Edition of the International Workshop on the Circular Electron-Positron Collider (CEPC)</a:t>
            </a:r>
          </a:p>
        </p:txBody>
      </p:sp>
      <p:pic>
        <p:nvPicPr>
          <p:cNvPr id="6" name="图片 5">
            <a:extLst>
              <a:ext uri="{FF2B5EF4-FFF2-40B4-BE49-F238E27FC236}">
                <a16:creationId xmlns:a16="http://schemas.microsoft.com/office/drawing/2014/main" id="{19BEF8B5-CE27-4E43-A3B6-CF00FEED6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5590" y="2480252"/>
            <a:ext cx="2191229" cy="1690712"/>
          </a:xfrm>
          <a:prstGeom prst="rect">
            <a:avLst/>
          </a:prstGeom>
        </p:spPr>
      </p:pic>
      <p:sp>
        <p:nvSpPr>
          <p:cNvPr id="7" name="矩形 6">
            <a:extLst>
              <a:ext uri="{FF2B5EF4-FFF2-40B4-BE49-F238E27FC236}">
                <a16:creationId xmlns:a16="http://schemas.microsoft.com/office/drawing/2014/main" id="{1AA8880F-1B8F-4B7E-8713-4F2CE7EC9B71}"/>
              </a:ext>
            </a:extLst>
          </p:cNvPr>
          <p:cNvSpPr/>
          <p:nvPr/>
        </p:nvSpPr>
        <p:spPr>
          <a:xfrm>
            <a:off x="628650" y="4914950"/>
            <a:ext cx="8356324" cy="802784"/>
          </a:xfrm>
          <a:prstGeom prst="rect">
            <a:avLst/>
          </a:prstGeom>
        </p:spPr>
        <p:txBody>
          <a:bodyPr wrap="square">
            <a:spAutoFit/>
          </a:bodyPr>
          <a:lstStyle/>
          <a:p>
            <a:pPr marL="57150" indent="-228600" defTabSz="914400">
              <a:buFont typeface="Arial" panose="020B0604020202020204" pitchFamily="34" charset="0"/>
              <a:buChar char="•"/>
            </a:pPr>
            <a:r>
              <a:rPr lang="en-US" altLang="zh-CN" sz="2400" b="1" dirty="0"/>
              <a:t>BEPCII-U: Increase luminosity at </a:t>
            </a:r>
            <a:r>
              <a:rPr lang="en-US" altLang="zh-CN" sz="2400" b="1" dirty="0">
                <a:solidFill>
                  <a:srgbClr val="C00000"/>
                </a:solidFill>
              </a:rPr>
              <a:t>higher</a:t>
            </a:r>
            <a:r>
              <a:rPr lang="en-US" altLang="zh-CN" sz="2400" b="1" dirty="0"/>
              <a:t> Energy</a:t>
            </a:r>
          </a:p>
          <a:p>
            <a:pPr marL="685800" lvl="1" indent="-228600" defTabSz="914400">
              <a:spcBef>
                <a:spcPts val="500"/>
              </a:spcBef>
              <a:buFont typeface="Arial" panose="020B0604020202020204" pitchFamily="34" charset="0"/>
              <a:buChar char="•"/>
            </a:pPr>
            <a:r>
              <a:rPr lang="en-US" altLang="zh-CN" dirty="0"/>
              <a:t>Squeeze bunch length and </a:t>
            </a:r>
            <a:r>
              <a:rPr lang="zh-CN" altLang="en-US" dirty="0"/>
              <a:t>𝛽</a:t>
            </a:r>
            <a:r>
              <a:rPr lang="zh-CN" altLang="en-US" baseline="-25000" dirty="0"/>
              <a:t>𝑦</a:t>
            </a:r>
            <a:r>
              <a:rPr lang="en-US" altLang="zh-CN" baseline="30000" dirty="0"/>
              <a:t>∗</a:t>
            </a:r>
            <a:r>
              <a:rPr lang="en-US" altLang="zh-CN" dirty="0"/>
              <a:t> by increasing RF voltage + Increase beam current</a:t>
            </a:r>
          </a:p>
        </p:txBody>
      </p:sp>
    </p:spTree>
    <p:extLst>
      <p:ext uri="{BB962C8B-B14F-4D97-AF65-F5344CB8AC3E}">
        <p14:creationId xmlns:p14="http://schemas.microsoft.com/office/powerpoint/2010/main" val="2714758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F1F137-13D3-4E29-AF18-699229B32794}"/>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CDA8FA7F-706F-4304-857B-44515DAD000E}"/>
              </a:ext>
            </a:extLst>
          </p:cNvPr>
          <p:cNvSpPr>
            <a:spLocks noGrp="1"/>
          </p:cNvSpPr>
          <p:nvPr>
            <p:ph idx="1"/>
          </p:nvPr>
        </p:nvSpPr>
        <p:spPr/>
        <p:txBody>
          <a:bodyPr/>
          <a:lstStyle/>
          <a:p>
            <a:r>
              <a:rPr lang="en-US" altLang="zh-CN" dirty="0"/>
              <a:t>Thanks to BEPCII-U &amp; HEPS Commissioning Team</a:t>
            </a:r>
            <a:endParaRPr lang="zh-CN" altLang="en-US" dirty="0"/>
          </a:p>
          <a:p>
            <a:endParaRPr lang="en-US" dirty="0"/>
          </a:p>
        </p:txBody>
      </p:sp>
      <p:sp>
        <p:nvSpPr>
          <p:cNvPr id="4" name="页脚占位符 3">
            <a:extLst>
              <a:ext uri="{FF2B5EF4-FFF2-40B4-BE49-F238E27FC236}">
                <a16:creationId xmlns:a16="http://schemas.microsoft.com/office/drawing/2014/main" id="{8F75BA2E-C9E7-4841-86B6-C7C0B16A7CE2}"/>
              </a:ext>
            </a:extLst>
          </p:cNvPr>
          <p:cNvSpPr>
            <a:spLocks noGrp="1"/>
          </p:cNvSpPr>
          <p:nvPr>
            <p:ph type="ftr" sz="quarter" idx="11"/>
          </p:nvPr>
        </p:nvSpPr>
        <p:spPr/>
        <p:txBody>
          <a:bodyPr/>
          <a:lstStyle/>
          <a:p>
            <a:r>
              <a:rPr lang="en-US"/>
              <a:t>2025 European Edition of the International Workshop on the Circular Electron-Positron Collider (CEPC)</a:t>
            </a:r>
          </a:p>
        </p:txBody>
      </p:sp>
      <p:sp>
        <p:nvSpPr>
          <p:cNvPr id="5" name="标题 1">
            <a:extLst>
              <a:ext uri="{FF2B5EF4-FFF2-40B4-BE49-F238E27FC236}">
                <a16:creationId xmlns:a16="http://schemas.microsoft.com/office/drawing/2014/main" id="{4D75C8A8-D247-43D8-A0BC-D724B213130F}"/>
              </a:ext>
            </a:extLst>
          </p:cNvPr>
          <p:cNvSpPr txBox="1">
            <a:spLocks/>
          </p:cNvSpPr>
          <p:nvPr/>
        </p:nvSpPr>
        <p:spPr>
          <a:xfrm>
            <a:off x="457200" y="2858294"/>
            <a:ext cx="82296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8800" dirty="0"/>
              <a:t>Thank you !</a:t>
            </a:r>
            <a:endParaRPr lang="zh-CN" altLang="en-US" sz="8800" dirty="0"/>
          </a:p>
        </p:txBody>
      </p:sp>
    </p:spTree>
    <p:extLst>
      <p:ext uri="{BB962C8B-B14F-4D97-AF65-F5344CB8AC3E}">
        <p14:creationId xmlns:p14="http://schemas.microsoft.com/office/powerpoint/2010/main" val="355462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51520" y="125760"/>
            <a:ext cx="8856984" cy="1143000"/>
          </a:xfrm>
        </p:spPr>
        <p:txBody>
          <a:bodyPr>
            <a:normAutofit fontScale="90000"/>
          </a:bodyPr>
          <a:lstStyle/>
          <a:p>
            <a:r>
              <a:rPr lang="en-US" altLang="zh-CN" b="1" dirty="0"/>
              <a:t>Design parameters before/after upgrade</a:t>
            </a:r>
            <a:endParaRPr lang="zh-CN" altLang="en-US" b="1" dirty="0"/>
          </a:p>
        </p:txBody>
      </p:sp>
      <p:cxnSp>
        <p:nvCxnSpPr>
          <p:cNvPr id="6" name="直接连接符 5"/>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9D888CBA-4D42-43F3-B380-5D7F65A61679}"/>
              </a:ext>
            </a:extLst>
          </p:cNvPr>
          <p:cNvSpPr txBox="1"/>
          <p:nvPr/>
        </p:nvSpPr>
        <p:spPr>
          <a:xfrm>
            <a:off x="251520" y="1134746"/>
            <a:ext cx="3732558" cy="400110"/>
          </a:xfrm>
          <a:prstGeom prst="rect">
            <a:avLst/>
          </a:prstGeom>
          <a:noFill/>
        </p:spPr>
        <p:txBody>
          <a:bodyPr wrap="square" rtlCol="0">
            <a:spAutoFit/>
          </a:bodyPr>
          <a:lstStyle/>
          <a:p>
            <a:r>
              <a:rPr lang="en-US" altLang="zh-CN" sz="2000" b="1" dirty="0">
                <a:cs typeface="Arial" panose="020B0604020202020204" pitchFamily="34" charset="0"/>
              </a:rPr>
              <a:t>Beam Energy</a:t>
            </a:r>
            <a:r>
              <a:rPr lang="zh-CN" altLang="en-US" sz="2000" b="1" dirty="0">
                <a:cs typeface="Arial" panose="020B0604020202020204" pitchFamily="34" charset="0"/>
              </a:rPr>
              <a:t>：</a:t>
            </a:r>
            <a:r>
              <a:rPr lang="en-US" altLang="zh-CN" sz="2000" b="1" dirty="0">
                <a:cs typeface="Arial" panose="020B0604020202020204" pitchFamily="34" charset="0"/>
              </a:rPr>
              <a:t>2.35GeV</a:t>
            </a:r>
            <a:endParaRPr lang="zh-CN" altLang="en-US" sz="2000" b="1" dirty="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7" name="表格 6">
                <a:extLst>
                  <a:ext uri="{FF2B5EF4-FFF2-40B4-BE49-F238E27FC236}">
                    <a16:creationId xmlns:a16="http://schemas.microsoft.com/office/drawing/2014/main" id="{482A361A-FD84-4026-BA6D-CC260B1090EE}"/>
                  </a:ext>
                </a:extLst>
              </p:cNvPr>
              <p:cNvGraphicFramePr>
                <a:graphicFrameLocks noGrp="1"/>
              </p:cNvGraphicFramePr>
              <p:nvPr>
                <p:extLst>
                  <p:ext uri="{D42A27DB-BD31-4B8C-83A1-F6EECF244321}">
                    <p14:modId xmlns:p14="http://schemas.microsoft.com/office/powerpoint/2010/main" val="353369029"/>
                  </p:ext>
                </p:extLst>
              </p:nvPr>
            </p:nvGraphicFramePr>
            <p:xfrm>
              <a:off x="35496" y="1549923"/>
              <a:ext cx="4266620" cy="4861179"/>
            </p:xfrm>
            <a:graphic>
              <a:graphicData uri="http://schemas.openxmlformats.org/drawingml/2006/table">
                <a:tbl>
                  <a:tblPr firstRow="1" bandRow="1">
                    <a:tableStyleId>{5C22544A-7EE6-4342-B048-85BDC9FD1C3A}</a:tableStyleId>
                  </a:tblPr>
                  <a:tblGrid>
                    <a:gridCol w="2132900">
                      <a:extLst>
                        <a:ext uri="{9D8B030D-6E8A-4147-A177-3AD203B41FA5}">
                          <a16:colId xmlns:a16="http://schemas.microsoft.com/office/drawing/2014/main" val="3012214071"/>
                        </a:ext>
                      </a:extLst>
                    </a:gridCol>
                    <a:gridCol w="1107460">
                      <a:extLst>
                        <a:ext uri="{9D8B030D-6E8A-4147-A177-3AD203B41FA5}">
                          <a16:colId xmlns:a16="http://schemas.microsoft.com/office/drawing/2014/main" val="571587157"/>
                        </a:ext>
                      </a:extLst>
                    </a:gridCol>
                    <a:gridCol w="1026260">
                      <a:extLst>
                        <a:ext uri="{9D8B030D-6E8A-4147-A177-3AD203B41FA5}">
                          <a16:colId xmlns:a16="http://schemas.microsoft.com/office/drawing/2014/main" val="3178211034"/>
                        </a:ext>
                      </a:extLst>
                    </a:gridCol>
                  </a:tblGrid>
                  <a:tr h="370840">
                    <a:tc>
                      <a:txBody>
                        <a:bodyPr/>
                        <a:lstStyle/>
                        <a:p>
                          <a:endParaRPr lang="zh-CN" altLang="en-US" dirty="0"/>
                        </a:p>
                      </a:txBody>
                      <a:tcPr/>
                    </a:tc>
                    <a:tc>
                      <a:txBody>
                        <a:bodyPr/>
                        <a:lstStyle/>
                        <a:p>
                          <a:pPr algn="ctr"/>
                          <a:r>
                            <a:rPr lang="en-US" altLang="zh-CN" dirty="0"/>
                            <a:t>BEPCII</a:t>
                          </a:r>
                          <a:endParaRPr lang="zh-CN" altLang="en-US" dirty="0"/>
                        </a:p>
                      </a:txBody>
                      <a:tcPr/>
                    </a:tc>
                    <a:tc>
                      <a:txBody>
                        <a:bodyPr/>
                        <a:lstStyle/>
                        <a:p>
                          <a:pPr algn="ctr"/>
                          <a:r>
                            <a:rPr lang="en-US" altLang="zh-CN" dirty="0"/>
                            <a:t>BEPCII-U</a:t>
                          </a:r>
                          <a:endParaRPr lang="zh-CN" altLang="en-US" dirty="0"/>
                        </a:p>
                      </a:txBody>
                      <a:tcPr/>
                    </a:tc>
                    <a:extLst>
                      <a:ext uri="{0D108BD9-81ED-4DB2-BD59-A6C34878D82A}">
                        <a16:rowId xmlns:a16="http://schemas.microsoft.com/office/drawing/2014/main" val="2479440256"/>
                      </a:ext>
                    </a:extLst>
                  </a:tr>
                  <a:tr h="370840">
                    <a:tc>
                      <a:txBody>
                        <a:bodyPr/>
                        <a:lstStyle/>
                        <a:p>
                          <a:pPr algn="l"/>
                          <a:r>
                            <a:rPr lang="en-US" altLang="zh-CN" dirty="0"/>
                            <a:t>Lum [10</a:t>
                          </a:r>
                          <a:r>
                            <a:rPr lang="en-US" altLang="zh-CN" baseline="30000" dirty="0"/>
                            <a:t>32</a:t>
                          </a:r>
                          <a:r>
                            <a:rPr lang="en-US" altLang="zh-CN" baseline="0" dirty="0"/>
                            <a:t>cm</a:t>
                          </a:r>
                          <a:r>
                            <a:rPr lang="en-US" altLang="zh-CN" baseline="30000" dirty="0"/>
                            <a:t>-2</a:t>
                          </a:r>
                          <a:r>
                            <a:rPr lang="en-US" altLang="zh-CN" baseline="0" dirty="0"/>
                            <a:t>s</a:t>
                          </a:r>
                          <a:r>
                            <a:rPr lang="en-US" altLang="zh-CN" baseline="30000" dirty="0"/>
                            <a:t>-1</a:t>
                          </a:r>
                          <a:r>
                            <a:rPr lang="en-US" altLang="zh-CN" baseline="0" dirty="0"/>
                            <a:t>]</a:t>
                          </a:r>
                          <a:endParaRPr lang="zh-CN" altLang="en-US" dirty="0"/>
                        </a:p>
                      </a:txBody>
                      <a:tcPr/>
                    </a:tc>
                    <a:tc>
                      <a:txBody>
                        <a:bodyPr/>
                        <a:lstStyle/>
                        <a:p>
                          <a:pPr algn="ctr"/>
                          <a:r>
                            <a:rPr lang="en-US" altLang="zh-CN" b="1" dirty="0">
                              <a:solidFill>
                                <a:srgbClr val="FF0000"/>
                              </a:solidFill>
                            </a:rPr>
                            <a:t>3.5</a:t>
                          </a:r>
                          <a:endParaRPr lang="zh-CN" altLang="en-US" b="1" dirty="0">
                            <a:solidFill>
                              <a:srgbClr val="FF0000"/>
                            </a:solidFill>
                          </a:endParaRPr>
                        </a:p>
                      </a:txBody>
                      <a:tcPr/>
                    </a:tc>
                    <a:tc>
                      <a:txBody>
                        <a:bodyPr/>
                        <a:lstStyle/>
                        <a:p>
                          <a:pPr algn="ctr"/>
                          <a:r>
                            <a:rPr lang="en-US" altLang="zh-CN" b="1" dirty="0">
                              <a:solidFill>
                                <a:srgbClr val="FF0000"/>
                              </a:solidFill>
                            </a:rPr>
                            <a:t>11</a:t>
                          </a:r>
                          <a:endParaRPr lang="zh-CN" altLang="en-US" b="1" dirty="0">
                            <a:solidFill>
                              <a:srgbClr val="FF0000"/>
                            </a:solidFill>
                          </a:endParaRPr>
                        </a:p>
                      </a:txBody>
                      <a:tcPr/>
                    </a:tc>
                    <a:extLst>
                      <a:ext uri="{0D108BD9-81ED-4DB2-BD59-A6C34878D82A}">
                        <a16:rowId xmlns:a16="http://schemas.microsoft.com/office/drawing/2014/main" val="3066833453"/>
                      </a:ext>
                    </a:extLst>
                  </a:tr>
                  <a:tr h="370840">
                    <a:tc>
                      <a:txBody>
                        <a:bodyPr/>
                        <a:lstStyle/>
                        <a:p>
                          <a:pPr algn="l"/>
                          <a14:m>
                            <m:oMath xmlns:m="http://schemas.openxmlformats.org/officeDocument/2006/math">
                              <m:sSubSup>
                                <m:sSubSupPr>
                                  <m:ctrlPr>
                                    <a:rPr lang="en-US" altLang="zh-CN" sz="1800" b="0" i="1" smtClean="0">
                                      <a:solidFill>
                                        <a:srgbClr val="FF0000"/>
                                      </a:solidFill>
                                      <a:latin typeface="Cambria Math" panose="02040503050406030204" pitchFamily="18" charset="0"/>
                                    </a:rPr>
                                  </m:ctrlPr>
                                </m:sSubSupPr>
                                <m:e>
                                  <m:r>
                                    <a:rPr lang="en-US" altLang="zh-CN" sz="1800" b="0" i="1" smtClean="0">
                                      <a:solidFill>
                                        <a:srgbClr val="FF0000"/>
                                      </a:solidFill>
                                      <a:latin typeface="Cambria Math" panose="02040503050406030204" pitchFamily="18" charset="0"/>
                                    </a:rPr>
                                    <m:t>𝛽</m:t>
                                  </m:r>
                                </m:e>
                                <m:sub>
                                  <m:r>
                                    <a:rPr lang="en-US" altLang="zh-CN" sz="1800" b="0" i="1" smtClean="0">
                                      <a:solidFill>
                                        <a:srgbClr val="FF0000"/>
                                      </a:solidFill>
                                      <a:latin typeface="Cambria Math" panose="02040503050406030204" pitchFamily="18" charset="0"/>
                                    </a:rPr>
                                    <m:t>𝑦</m:t>
                                  </m:r>
                                </m:sub>
                                <m:sup>
                                  <m:r>
                                    <a:rPr lang="en-US" altLang="zh-CN" sz="1800" b="0" i="1" smtClean="0">
                                      <a:solidFill>
                                        <a:srgbClr val="FF0000"/>
                                      </a:solidFill>
                                      <a:latin typeface="Cambria Math" panose="02040503050406030204" pitchFamily="18" charset="0"/>
                                    </a:rPr>
                                    <m:t>∗</m:t>
                                  </m:r>
                                </m:sup>
                              </m:sSubSup>
                            </m:oMath>
                          </a14:m>
                          <a:r>
                            <a:rPr lang="zh-CN" altLang="en-US" dirty="0"/>
                            <a:t> </a:t>
                          </a:r>
                          <a:r>
                            <a:rPr lang="en-US" altLang="zh-CN" dirty="0"/>
                            <a:t>[cm]</a:t>
                          </a:r>
                          <a:endParaRPr lang="zh-CN" altLang="en-US" dirty="0"/>
                        </a:p>
                      </a:txBody>
                      <a:tcPr/>
                    </a:tc>
                    <a:tc>
                      <a:txBody>
                        <a:bodyPr/>
                        <a:lstStyle/>
                        <a:p>
                          <a:pPr algn="ctr"/>
                          <a:r>
                            <a:rPr lang="en-US" altLang="zh-CN" b="1" dirty="0">
                              <a:solidFill>
                                <a:srgbClr val="0070C0"/>
                              </a:solidFill>
                            </a:rPr>
                            <a:t>1.5</a:t>
                          </a:r>
                          <a:endParaRPr lang="zh-CN" altLang="en-US" b="1" dirty="0">
                            <a:solidFill>
                              <a:srgbClr val="0070C0"/>
                            </a:solidFill>
                          </a:endParaRPr>
                        </a:p>
                      </a:txBody>
                      <a:tcPr/>
                    </a:tc>
                    <a:tc>
                      <a:txBody>
                        <a:bodyPr/>
                        <a:lstStyle/>
                        <a:p>
                          <a:pPr algn="ctr"/>
                          <a:r>
                            <a:rPr lang="en-US" altLang="zh-CN" b="1" dirty="0">
                              <a:solidFill>
                                <a:srgbClr val="0070C0"/>
                              </a:solidFill>
                            </a:rPr>
                            <a:t>1.3</a:t>
                          </a:r>
                          <a:endParaRPr lang="zh-CN" altLang="en-US" b="1" dirty="0">
                            <a:solidFill>
                              <a:srgbClr val="0070C0"/>
                            </a:solidFill>
                          </a:endParaRPr>
                        </a:p>
                      </a:txBody>
                      <a:tcPr/>
                    </a:tc>
                    <a:extLst>
                      <a:ext uri="{0D108BD9-81ED-4DB2-BD59-A6C34878D82A}">
                        <a16:rowId xmlns:a16="http://schemas.microsoft.com/office/drawing/2014/main" val="501843433"/>
                      </a:ext>
                    </a:extLst>
                  </a:tr>
                  <a:tr h="370840">
                    <a:tc>
                      <a:txBody>
                        <a:bodyPr/>
                        <a:lstStyle/>
                        <a:p>
                          <a:pPr algn="l"/>
                          <a:r>
                            <a:rPr lang="en-US" altLang="zh-CN" dirty="0"/>
                            <a:t>Bunch Current [mA]</a:t>
                          </a:r>
                          <a:endParaRPr lang="zh-CN" altLang="en-US" dirty="0"/>
                        </a:p>
                      </a:txBody>
                      <a:tcPr/>
                    </a:tc>
                    <a:tc>
                      <a:txBody>
                        <a:bodyPr/>
                        <a:lstStyle/>
                        <a:p>
                          <a:pPr algn="ctr"/>
                          <a:r>
                            <a:rPr lang="en-US" altLang="zh-CN" dirty="0"/>
                            <a:t>7.1</a:t>
                          </a:r>
                          <a:endParaRPr lang="zh-CN" altLang="en-US" dirty="0"/>
                        </a:p>
                      </a:txBody>
                      <a:tcPr/>
                    </a:tc>
                    <a:tc>
                      <a:txBody>
                        <a:bodyPr/>
                        <a:lstStyle/>
                        <a:p>
                          <a:pPr algn="ctr"/>
                          <a:r>
                            <a:rPr lang="en-US" altLang="zh-CN" dirty="0"/>
                            <a:t>7.5</a:t>
                          </a:r>
                          <a:endParaRPr lang="zh-CN" altLang="en-US" dirty="0"/>
                        </a:p>
                      </a:txBody>
                      <a:tcPr/>
                    </a:tc>
                    <a:extLst>
                      <a:ext uri="{0D108BD9-81ED-4DB2-BD59-A6C34878D82A}">
                        <a16:rowId xmlns:a16="http://schemas.microsoft.com/office/drawing/2014/main" val="1107028279"/>
                      </a:ext>
                    </a:extLst>
                  </a:tr>
                  <a:tr h="370840">
                    <a:tc>
                      <a:txBody>
                        <a:bodyPr/>
                        <a:lstStyle/>
                        <a:p>
                          <a:pPr algn="l"/>
                          <a:r>
                            <a:rPr lang="en-US" altLang="zh-CN" dirty="0"/>
                            <a:t>Bunch Num</a:t>
                          </a:r>
                          <a:endParaRPr lang="zh-CN" altLang="en-US" dirty="0"/>
                        </a:p>
                      </a:txBody>
                      <a:tcPr/>
                    </a:tc>
                    <a:tc>
                      <a:txBody>
                        <a:bodyPr/>
                        <a:lstStyle/>
                        <a:p>
                          <a:pPr algn="ctr"/>
                          <a:r>
                            <a:rPr lang="en-US" altLang="zh-CN" dirty="0">
                              <a:solidFill>
                                <a:srgbClr val="FF0000"/>
                              </a:solidFill>
                            </a:rPr>
                            <a:t>56</a:t>
                          </a:r>
                          <a:endParaRPr lang="zh-CN" altLang="en-US" dirty="0">
                            <a:solidFill>
                              <a:srgbClr val="FF0000"/>
                            </a:solidFill>
                          </a:endParaRPr>
                        </a:p>
                      </a:txBody>
                      <a:tcPr/>
                    </a:tc>
                    <a:tc>
                      <a:txBody>
                        <a:bodyPr/>
                        <a:lstStyle/>
                        <a:p>
                          <a:pPr algn="ctr"/>
                          <a:r>
                            <a:rPr lang="en-US" altLang="zh-CN" dirty="0">
                              <a:solidFill>
                                <a:srgbClr val="FF0000"/>
                              </a:solidFill>
                            </a:rPr>
                            <a:t>120</a:t>
                          </a:r>
                          <a:endParaRPr lang="zh-CN" altLang="en-US" dirty="0">
                            <a:solidFill>
                              <a:srgbClr val="FF0000"/>
                            </a:solidFill>
                          </a:endParaRPr>
                        </a:p>
                      </a:txBody>
                      <a:tcPr/>
                    </a:tc>
                    <a:extLst>
                      <a:ext uri="{0D108BD9-81ED-4DB2-BD59-A6C34878D82A}">
                        <a16:rowId xmlns:a16="http://schemas.microsoft.com/office/drawing/2014/main" val="1719896679"/>
                      </a:ext>
                    </a:extLst>
                  </a:tr>
                  <a:tr h="370840">
                    <a:tc>
                      <a:txBody>
                        <a:bodyPr/>
                        <a:lstStyle/>
                        <a:p>
                          <a:pPr algn="l"/>
                          <a:r>
                            <a:rPr lang="en-US" altLang="zh-CN" dirty="0"/>
                            <a:t>SR Power [kW]</a:t>
                          </a:r>
                          <a:endParaRPr lang="zh-CN" altLang="en-US" dirty="0"/>
                        </a:p>
                      </a:txBody>
                      <a:tcPr/>
                    </a:tc>
                    <a:tc>
                      <a:txBody>
                        <a:bodyPr/>
                        <a:lstStyle/>
                        <a:p>
                          <a:pPr algn="ctr"/>
                          <a:r>
                            <a:rPr lang="en-US" altLang="zh-CN" b="1" dirty="0">
                              <a:solidFill>
                                <a:srgbClr val="FF0000"/>
                              </a:solidFill>
                            </a:rPr>
                            <a:t>110</a:t>
                          </a:r>
                          <a:endParaRPr lang="zh-CN" altLang="en-US" b="1" dirty="0">
                            <a:solidFill>
                              <a:srgbClr val="FF0000"/>
                            </a:solidFill>
                          </a:endParaRPr>
                        </a:p>
                      </a:txBody>
                      <a:tcPr/>
                    </a:tc>
                    <a:tc>
                      <a:txBody>
                        <a:bodyPr/>
                        <a:lstStyle/>
                        <a:p>
                          <a:pPr algn="ctr"/>
                          <a:r>
                            <a:rPr lang="en-US" altLang="zh-CN" b="1" dirty="0">
                              <a:solidFill>
                                <a:srgbClr val="FF0000"/>
                              </a:solidFill>
                            </a:rPr>
                            <a:t>250</a:t>
                          </a:r>
                          <a:endParaRPr lang="zh-CN" altLang="en-US" b="1" dirty="0">
                            <a:solidFill>
                              <a:srgbClr val="FF0000"/>
                            </a:solidFill>
                          </a:endParaRPr>
                        </a:p>
                      </a:txBody>
                      <a:tcPr/>
                    </a:tc>
                    <a:extLst>
                      <a:ext uri="{0D108BD9-81ED-4DB2-BD59-A6C34878D82A}">
                        <a16:rowId xmlns:a16="http://schemas.microsoft.com/office/drawing/2014/main" val="2623648032"/>
                      </a:ext>
                    </a:extLst>
                  </a:tr>
                  <a:tr h="370840">
                    <a:tc>
                      <a:txBody>
                        <a:bodyPr/>
                        <a:lstStyle/>
                        <a:p>
                          <a:pPr algn="l"/>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𝜉</m:t>
                                    </m:r>
                                  </m:e>
                                  <m:sub>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lum</m:t>
                                    </m:r>
                                  </m:sub>
                                </m:sSub>
                              </m:oMath>
                            </m:oMathPara>
                          </a14:m>
                          <a:endParaRPr lang="zh-CN" altLang="en-US" dirty="0"/>
                        </a:p>
                      </a:txBody>
                      <a:tcPr/>
                    </a:tc>
                    <a:tc>
                      <a:txBody>
                        <a:bodyPr/>
                        <a:lstStyle/>
                        <a:p>
                          <a:pPr algn="ctr"/>
                          <a:r>
                            <a:rPr lang="en-US" altLang="zh-CN" b="1" dirty="0">
                              <a:solidFill>
                                <a:srgbClr val="0070C0"/>
                              </a:solidFill>
                            </a:rPr>
                            <a:t>0.029</a:t>
                          </a:r>
                          <a:endParaRPr lang="zh-CN" altLang="en-US" b="1" dirty="0">
                            <a:solidFill>
                              <a:srgbClr val="0070C0"/>
                            </a:solidFill>
                          </a:endParaRPr>
                        </a:p>
                      </a:txBody>
                      <a:tcPr/>
                    </a:tc>
                    <a:tc>
                      <a:txBody>
                        <a:bodyPr/>
                        <a:lstStyle/>
                        <a:p>
                          <a:pPr algn="ctr"/>
                          <a:r>
                            <a:rPr lang="en-US" altLang="zh-CN" b="1" dirty="0">
                              <a:solidFill>
                                <a:srgbClr val="0070C0"/>
                              </a:solidFill>
                            </a:rPr>
                            <a:t>0.036</a:t>
                          </a:r>
                          <a:endParaRPr lang="zh-CN" altLang="en-US" b="1" dirty="0">
                            <a:solidFill>
                              <a:srgbClr val="0070C0"/>
                            </a:solidFill>
                          </a:endParaRPr>
                        </a:p>
                      </a:txBody>
                      <a:tcPr/>
                    </a:tc>
                    <a:extLst>
                      <a:ext uri="{0D108BD9-81ED-4DB2-BD59-A6C34878D82A}">
                        <a16:rowId xmlns:a16="http://schemas.microsoft.com/office/drawing/2014/main" val="66890292"/>
                      </a:ext>
                    </a:extLst>
                  </a:tr>
                  <a:tr h="370840">
                    <a:tc>
                      <a:txBody>
                        <a:bodyPr/>
                        <a:lstStyle/>
                        <a:p>
                          <a:pPr algn="l"/>
                          <a:r>
                            <a:rPr lang="en-US" altLang="zh-CN" dirty="0"/>
                            <a:t>Emittance [</a:t>
                          </a:r>
                          <a:r>
                            <a:rPr lang="en-US" altLang="zh-CN" dirty="0" err="1"/>
                            <a:t>nmrad</a:t>
                          </a:r>
                          <a:r>
                            <a:rPr lang="en-US" altLang="zh-CN" dirty="0"/>
                            <a:t>]</a:t>
                          </a:r>
                          <a:endParaRPr lang="zh-CN" altLang="en-US" dirty="0"/>
                        </a:p>
                      </a:txBody>
                      <a:tcPr/>
                    </a:tc>
                    <a:tc>
                      <a:txBody>
                        <a:bodyPr/>
                        <a:lstStyle/>
                        <a:p>
                          <a:pPr algn="ctr"/>
                          <a:r>
                            <a:rPr lang="en-US" altLang="zh-CN" dirty="0"/>
                            <a:t>147</a:t>
                          </a:r>
                          <a:endParaRPr lang="zh-CN" altLang="en-US" dirty="0"/>
                        </a:p>
                      </a:txBody>
                      <a:tcPr/>
                    </a:tc>
                    <a:tc>
                      <a:txBody>
                        <a:bodyPr/>
                        <a:lstStyle/>
                        <a:p>
                          <a:pPr algn="ctr"/>
                          <a:r>
                            <a:rPr lang="en-US" altLang="zh-CN" dirty="0"/>
                            <a:t>152</a:t>
                          </a:r>
                          <a:endParaRPr lang="zh-CN" altLang="en-US" dirty="0"/>
                        </a:p>
                      </a:txBody>
                      <a:tcPr/>
                    </a:tc>
                    <a:extLst>
                      <a:ext uri="{0D108BD9-81ED-4DB2-BD59-A6C34878D82A}">
                        <a16:rowId xmlns:a16="http://schemas.microsoft.com/office/drawing/2014/main" val="1515091050"/>
                      </a:ext>
                    </a:extLst>
                  </a:tr>
                  <a:tr h="370840">
                    <a:tc>
                      <a:txBody>
                        <a:bodyPr/>
                        <a:lstStyle/>
                        <a:p>
                          <a:pPr algn="l"/>
                          <a:r>
                            <a:rPr lang="en-US" altLang="zh-CN" dirty="0"/>
                            <a:t>Coupling [%]</a:t>
                          </a:r>
                          <a:endParaRPr lang="zh-CN" altLang="en-US" dirty="0"/>
                        </a:p>
                      </a:txBody>
                      <a:tcPr/>
                    </a:tc>
                    <a:tc>
                      <a:txBody>
                        <a:bodyPr/>
                        <a:lstStyle/>
                        <a:p>
                          <a:pPr algn="ctr"/>
                          <a:r>
                            <a:rPr lang="en-US" altLang="zh-CN" b="1" dirty="0">
                              <a:solidFill>
                                <a:srgbClr val="FF0000"/>
                              </a:solidFill>
                            </a:rPr>
                            <a:t>0.53</a:t>
                          </a:r>
                          <a:endParaRPr lang="zh-CN" altLang="en-US" b="1" dirty="0">
                            <a:solidFill>
                              <a:srgbClr val="FF0000"/>
                            </a:solidFill>
                          </a:endParaRPr>
                        </a:p>
                      </a:txBody>
                      <a:tcPr/>
                    </a:tc>
                    <a:tc>
                      <a:txBody>
                        <a:bodyPr/>
                        <a:lstStyle/>
                        <a:p>
                          <a:pPr algn="ctr"/>
                          <a:r>
                            <a:rPr lang="en-US" altLang="zh-CN" b="1" dirty="0">
                              <a:solidFill>
                                <a:srgbClr val="FF0000"/>
                              </a:solidFill>
                            </a:rPr>
                            <a:t>0.35</a:t>
                          </a:r>
                          <a:endParaRPr lang="zh-CN" altLang="en-US" b="1" dirty="0">
                            <a:solidFill>
                              <a:srgbClr val="FF0000"/>
                            </a:solidFill>
                          </a:endParaRPr>
                        </a:p>
                      </a:txBody>
                      <a:tcPr/>
                    </a:tc>
                    <a:extLst>
                      <a:ext uri="{0D108BD9-81ED-4DB2-BD59-A6C34878D82A}">
                        <a16:rowId xmlns:a16="http://schemas.microsoft.com/office/drawing/2014/main" val="878466887"/>
                      </a:ext>
                    </a:extLst>
                  </a:tr>
                  <a:tr h="370840">
                    <a:tc>
                      <a:txBody>
                        <a:bodyPr/>
                        <a:lstStyle/>
                        <a:p>
                          <a:pPr algn="l"/>
                          <a:r>
                            <a:rPr lang="en-US" altLang="zh-CN" dirty="0"/>
                            <a:t>Bucket Height</a:t>
                          </a:r>
                          <a:endParaRPr lang="zh-CN" altLang="en-US" dirty="0"/>
                        </a:p>
                      </a:txBody>
                      <a:tcPr/>
                    </a:tc>
                    <a:tc>
                      <a:txBody>
                        <a:bodyPr/>
                        <a:lstStyle/>
                        <a:p>
                          <a:pPr algn="ctr"/>
                          <a:r>
                            <a:rPr lang="en-US" altLang="zh-CN" dirty="0"/>
                            <a:t>0.0069</a:t>
                          </a:r>
                          <a:endParaRPr lang="zh-CN" altLang="en-US" dirty="0"/>
                        </a:p>
                      </a:txBody>
                      <a:tcPr/>
                    </a:tc>
                    <a:tc>
                      <a:txBody>
                        <a:bodyPr/>
                        <a:lstStyle/>
                        <a:p>
                          <a:pPr algn="ctr"/>
                          <a:r>
                            <a:rPr lang="en-US" altLang="zh-CN" dirty="0"/>
                            <a:t>0.011</a:t>
                          </a:r>
                          <a:endParaRPr lang="zh-CN" altLang="en-US" dirty="0"/>
                        </a:p>
                      </a:txBody>
                      <a:tcPr/>
                    </a:tc>
                    <a:extLst>
                      <a:ext uri="{0D108BD9-81ED-4DB2-BD59-A6C34878D82A}">
                        <a16:rowId xmlns:a16="http://schemas.microsoft.com/office/drawing/2014/main" val="1029179639"/>
                      </a:ext>
                    </a:extLst>
                  </a:tr>
                  <a:tr h="370840">
                    <a:tc>
                      <a:txBody>
                        <a:bodyPr/>
                        <a:lstStyle/>
                        <a:p>
                          <a:pPr algn="l"/>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𝜎</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,0</m:t>
                                  </m:r>
                                </m:sub>
                              </m:sSub>
                            </m:oMath>
                          </a14:m>
                          <a:r>
                            <a:rPr lang="zh-CN" altLang="en-US" dirty="0"/>
                            <a:t> </a:t>
                          </a:r>
                          <a:r>
                            <a:rPr lang="en-US" altLang="zh-CN" dirty="0"/>
                            <a:t>[cm]</a:t>
                          </a:r>
                          <a:endParaRPr lang="zh-CN" altLang="en-US" dirty="0"/>
                        </a:p>
                      </a:txBody>
                      <a:tcPr/>
                    </a:tc>
                    <a:tc>
                      <a:txBody>
                        <a:bodyPr/>
                        <a:lstStyle/>
                        <a:p>
                          <a:pPr algn="ctr"/>
                          <a:r>
                            <a:rPr lang="en-US" altLang="zh-CN" dirty="0"/>
                            <a:t>1.54</a:t>
                          </a:r>
                          <a:endParaRPr lang="zh-CN" altLang="en-US" dirty="0"/>
                        </a:p>
                      </a:txBody>
                      <a:tcPr/>
                    </a:tc>
                    <a:tc>
                      <a:txBody>
                        <a:bodyPr/>
                        <a:lstStyle/>
                        <a:p>
                          <a:pPr algn="ctr"/>
                          <a:r>
                            <a:rPr lang="en-US" altLang="zh-CN" dirty="0"/>
                            <a:t>1.04</a:t>
                          </a:r>
                          <a:endParaRPr lang="zh-CN" altLang="en-US" dirty="0"/>
                        </a:p>
                      </a:txBody>
                      <a:tcPr/>
                    </a:tc>
                    <a:extLst>
                      <a:ext uri="{0D108BD9-81ED-4DB2-BD59-A6C34878D82A}">
                        <a16:rowId xmlns:a16="http://schemas.microsoft.com/office/drawing/2014/main" val="8752203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𝜎</m:t>
                                  </m:r>
                                </m:e>
                                <m:sub>
                                  <m:r>
                                    <a:rPr lang="en-US" altLang="zh-CN" b="0" i="1" smtClean="0">
                                      <a:latin typeface="Cambria Math" panose="02040503050406030204" pitchFamily="18" charset="0"/>
                                    </a:rPr>
                                    <m:t>𝑧</m:t>
                                  </m:r>
                                </m:sub>
                              </m:sSub>
                            </m:oMath>
                          </a14:m>
                          <a:r>
                            <a:rPr lang="zh-CN" altLang="en-US" dirty="0"/>
                            <a:t> </a:t>
                          </a:r>
                          <a:r>
                            <a:rPr lang="en-US" altLang="zh-CN" dirty="0"/>
                            <a:t>[cm]</a:t>
                          </a:r>
                          <a:endParaRPr lang="zh-CN" altLang="en-US" dirty="0"/>
                        </a:p>
                      </a:txBody>
                      <a:tcPr/>
                    </a:tc>
                    <a:tc>
                      <a:txBody>
                        <a:bodyPr/>
                        <a:lstStyle/>
                        <a:p>
                          <a:pPr algn="ctr"/>
                          <a:r>
                            <a:rPr lang="en-US" altLang="zh-CN" b="1" dirty="0">
                              <a:solidFill>
                                <a:srgbClr val="0070C0"/>
                              </a:solidFill>
                            </a:rPr>
                            <a:t>1.69</a:t>
                          </a:r>
                          <a:endParaRPr lang="zh-CN" altLang="en-US" b="1" dirty="0">
                            <a:solidFill>
                              <a:srgbClr val="0070C0"/>
                            </a:solidFill>
                          </a:endParaRPr>
                        </a:p>
                      </a:txBody>
                      <a:tcPr/>
                    </a:tc>
                    <a:tc>
                      <a:txBody>
                        <a:bodyPr/>
                        <a:lstStyle/>
                        <a:p>
                          <a:pPr algn="ctr"/>
                          <a:r>
                            <a:rPr lang="en-US" altLang="zh-CN" b="1" dirty="0">
                              <a:solidFill>
                                <a:srgbClr val="0070C0"/>
                              </a:solidFill>
                            </a:rPr>
                            <a:t>1.3</a:t>
                          </a:r>
                          <a:endParaRPr lang="zh-CN" altLang="en-US" b="1" dirty="0">
                            <a:solidFill>
                              <a:srgbClr val="0070C0"/>
                            </a:solidFill>
                          </a:endParaRPr>
                        </a:p>
                      </a:txBody>
                      <a:tcPr/>
                    </a:tc>
                    <a:extLst>
                      <a:ext uri="{0D108BD9-81ED-4DB2-BD59-A6C34878D82A}">
                        <a16:rowId xmlns:a16="http://schemas.microsoft.com/office/drawing/2014/main" val="3326427482"/>
                      </a:ext>
                    </a:extLst>
                  </a:tr>
                  <a:tr h="370840">
                    <a:tc>
                      <a:txBody>
                        <a:bodyPr/>
                        <a:lstStyle/>
                        <a:p>
                          <a:pPr algn="l"/>
                          <a:r>
                            <a:rPr lang="en-US" altLang="zh-CN" dirty="0"/>
                            <a:t>RF Voltage</a:t>
                          </a:r>
                          <a:endParaRPr lang="zh-CN" altLang="en-US" dirty="0"/>
                        </a:p>
                      </a:txBody>
                      <a:tcPr/>
                    </a:tc>
                    <a:tc>
                      <a:txBody>
                        <a:bodyPr/>
                        <a:lstStyle/>
                        <a:p>
                          <a:pPr algn="ctr"/>
                          <a:r>
                            <a:rPr lang="en-US" altLang="zh-CN" b="1" dirty="0">
                              <a:solidFill>
                                <a:srgbClr val="C00000"/>
                              </a:solidFill>
                            </a:rPr>
                            <a:t>1.6 MV</a:t>
                          </a:r>
                          <a:endParaRPr lang="zh-CN" altLang="en-US" b="1" dirty="0">
                            <a:solidFill>
                              <a:srgbClr val="C00000"/>
                            </a:solidFill>
                          </a:endParaRPr>
                        </a:p>
                      </a:txBody>
                      <a:tcPr/>
                    </a:tc>
                    <a:tc>
                      <a:txBody>
                        <a:bodyPr/>
                        <a:lstStyle/>
                        <a:p>
                          <a:pPr algn="ctr"/>
                          <a:r>
                            <a:rPr lang="en-US" altLang="zh-CN" b="1" dirty="0">
                              <a:solidFill>
                                <a:srgbClr val="C00000"/>
                              </a:solidFill>
                            </a:rPr>
                            <a:t>3.3 MV</a:t>
                          </a:r>
                          <a:endParaRPr lang="zh-CN" altLang="en-US" b="1" dirty="0">
                            <a:solidFill>
                              <a:srgbClr val="C00000"/>
                            </a:solidFill>
                          </a:endParaRPr>
                        </a:p>
                      </a:txBody>
                      <a:tcPr/>
                    </a:tc>
                    <a:extLst>
                      <a:ext uri="{0D108BD9-81ED-4DB2-BD59-A6C34878D82A}">
                        <a16:rowId xmlns:a16="http://schemas.microsoft.com/office/drawing/2014/main" val="2252236613"/>
                      </a:ext>
                    </a:extLst>
                  </a:tr>
                </a:tbl>
              </a:graphicData>
            </a:graphic>
          </p:graphicFrame>
        </mc:Choice>
        <mc:Fallback>
          <p:graphicFrame>
            <p:nvGraphicFramePr>
              <p:cNvPr id="7" name="表格 6">
                <a:extLst>
                  <a:ext uri="{FF2B5EF4-FFF2-40B4-BE49-F238E27FC236}">
                    <a16:creationId xmlns:a16="http://schemas.microsoft.com/office/drawing/2014/main" id="{482A361A-FD84-4026-BA6D-CC260B1090EE}"/>
                  </a:ext>
                </a:extLst>
              </p:cNvPr>
              <p:cNvGraphicFramePr>
                <a:graphicFrameLocks noGrp="1"/>
              </p:cNvGraphicFramePr>
              <p:nvPr>
                <p:extLst>
                  <p:ext uri="{D42A27DB-BD31-4B8C-83A1-F6EECF244321}">
                    <p14:modId xmlns:p14="http://schemas.microsoft.com/office/powerpoint/2010/main" val="353369029"/>
                  </p:ext>
                </p:extLst>
              </p:nvPr>
            </p:nvGraphicFramePr>
            <p:xfrm>
              <a:off x="35496" y="1549923"/>
              <a:ext cx="4266620" cy="4861179"/>
            </p:xfrm>
            <a:graphic>
              <a:graphicData uri="http://schemas.openxmlformats.org/drawingml/2006/table">
                <a:tbl>
                  <a:tblPr firstRow="1" bandRow="1">
                    <a:tableStyleId>{5C22544A-7EE6-4342-B048-85BDC9FD1C3A}</a:tableStyleId>
                  </a:tblPr>
                  <a:tblGrid>
                    <a:gridCol w="2132900">
                      <a:extLst>
                        <a:ext uri="{9D8B030D-6E8A-4147-A177-3AD203B41FA5}">
                          <a16:colId xmlns:a16="http://schemas.microsoft.com/office/drawing/2014/main" val="3012214071"/>
                        </a:ext>
                      </a:extLst>
                    </a:gridCol>
                    <a:gridCol w="1107460">
                      <a:extLst>
                        <a:ext uri="{9D8B030D-6E8A-4147-A177-3AD203B41FA5}">
                          <a16:colId xmlns:a16="http://schemas.microsoft.com/office/drawing/2014/main" val="571587157"/>
                        </a:ext>
                      </a:extLst>
                    </a:gridCol>
                    <a:gridCol w="1026260">
                      <a:extLst>
                        <a:ext uri="{9D8B030D-6E8A-4147-A177-3AD203B41FA5}">
                          <a16:colId xmlns:a16="http://schemas.microsoft.com/office/drawing/2014/main" val="3178211034"/>
                        </a:ext>
                      </a:extLst>
                    </a:gridCol>
                  </a:tblGrid>
                  <a:tr h="370840">
                    <a:tc>
                      <a:txBody>
                        <a:bodyPr/>
                        <a:lstStyle/>
                        <a:p>
                          <a:endParaRPr lang="zh-CN" altLang="en-US" dirty="0"/>
                        </a:p>
                      </a:txBody>
                      <a:tcPr/>
                    </a:tc>
                    <a:tc>
                      <a:txBody>
                        <a:bodyPr/>
                        <a:lstStyle/>
                        <a:p>
                          <a:pPr algn="ctr"/>
                          <a:r>
                            <a:rPr lang="en-US" altLang="zh-CN" dirty="0"/>
                            <a:t>BEPCII</a:t>
                          </a:r>
                          <a:endParaRPr lang="zh-CN" altLang="en-US" dirty="0"/>
                        </a:p>
                      </a:txBody>
                      <a:tcPr/>
                    </a:tc>
                    <a:tc>
                      <a:txBody>
                        <a:bodyPr/>
                        <a:lstStyle/>
                        <a:p>
                          <a:pPr algn="ctr"/>
                          <a:r>
                            <a:rPr lang="en-US" altLang="zh-CN" dirty="0"/>
                            <a:t>BEPCII-U</a:t>
                          </a:r>
                          <a:endParaRPr lang="zh-CN" altLang="en-US" dirty="0"/>
                        </a:p>
                      </a:txBody>
                      <a:tcPr/>
                    </a:tc>
                    <a:extLst>
                      <a:ext uri="{0D108BD9-81ED-4DB2-BD59-A6C34878D82A}">
                        <a16:rowId xmlns:a16="http://schemas.microsoft.com/office/drawing/2014/main" val="2479440256"/>
                      </a:ext>
                    </a:extLst>
                  </a:tr>
                  <a:tr h="370840">
                    <a:tc>
                      <a:txBody>
                        <a:bodyPr/>
                        <a:lstStyle/>
                        <a:p>
                          <a:pPr algn="l"/>
                          <a:r>
                            <a:rPr lang="en-US" altLang="zh-CN" dirty="0"/>
                            <a:t>Lum [10</a:t>
                          </a:r>
                          <a:r>
                            <a:rPr lang="en-US" altLang="zh-CN" baseline="30000" dirty="0"/>
                            <a:t>32</a:t>
                          </a:r>
                          <a:r>
                            <a:rPr lang="en-US" altLang="zh-CN" baseline="0" dirty="0"/>
                            <a:t>cm</a:t>
                          </a:r>
                          <a:r>
                            <a:rPr lang="en-US" altLang="zh-CN" baseline="30000" dirty="0"/>
                            <a:t>-2</a:t>
                          </a:r>
                          <a:r>
                            <a:rPr lang="en-US" altLang="zh-CN" baseline="0" dirty="0"/>
                            <a:t>s</a:t>
                          </a:r>
                          <a:r>
                            <a:rPr lang="en-US" altLang="zh-CN" baseline="30000" dirty="0"/>
                            <a:t>-1</a:t>
                          </a:r>
                          <a:r>
                            <a:rPr lang="en-US" altLang="zh-CN" baseline="0" dirty="0"/>
                            <a:t>]</a:t>
                          </a:r>
                          <a:endParaRPr lang="zh-CN" altLang="en-US" dirty="0"/>
                        </a:p>
                      </a:txBody>
                      <a:tcPr/>
                    </a:tc>
                    <a:tc>
                      <a:txBody>
                        <a:bodyPr/>
                        <a:lstStyle/>
                        <a:p>
                          <a:pPr algn="ctr"/>
                          <a:r>
                            <a:rPr lang="en-US" altLang="zh-CN" b="1" dirty="0">
                              <a:solidFill>
                                <a:srgbClr val="FF0000"/>
                              </a:solidFill>
                            </a:rPr>
                            <a:t>3.5</a:t>
                          </a:r>
                          <a:endParaRPr lang="zh-CN" altLang="en-US" b="1" dirty="0">
                            <a:solidFill>
                              <a:srgbClr val="FF0000"/>
                            </a:solidFill>
                          </a:endParaRPr>
                        </a:p>
                      </a:txBody>
                      <a:tcPr/>
                    </a:tc>
                    <a:tc>
                      <a:txBody>
                        <a:bodyPr/>
                        <a:lstStyle/>
                        <a:p>
                          <a:pPr algn="ctr"/>
                          <a:r>
                            <a:rPr lang="en-US" altLang="zh-CN" b="1" dirty="0">
                              <a:solidFill>
                                <a:srgbClr val="FF0000"/>
                              </a:solidFill>
                            </a:rPr>
                            <a:t>11</a:t>
                          </a:r>
                          <a:endParaRPr lang="zh-CN" altLang="en-US" b="1" dirty="0">
                            <a:solidFill>
                              <a:srgbClr val="FF0000"/>
                            </a:solidFill>
                          </a:endParaRPr>
                        </a:p>
                      </a:txBody>
                      <a:tcPr/>
                    </a:tc>
                    <a:extLst>
                      <a:ext uri="{0D108BD9-81ED-4DB2-BD59-A6C34878D82A}">
                        <a16:rowId xmlns:a16="http://schemas.microsoft.com/office/drawing/2014/main" val="3066833453"/>
                      </a:ext>
                    </a:extLst>
                  </a:tr>
                  <a:tr h="387477">
                    <a:tc>
                      <a:txBody>
                        <a:bodyPr/>
                        <a:lstStyle/>
                        <a:p>
                          <a:endParaRPr lang="en-US"/>
                        </a:p>
                      </a:txBody>
                      <a:tcPr>
                        <a:blipFill>
                          <a:blip r:embed="rId2"/>
                          <a:stretch>
                            <a:fillRect l="-286" t="-201587" r="-101429" b="-996825"/>
                          </a:stretch>
                        </a:blipFill>
                      </a:tcPr>
                    </a:tc>
                    <a:tc>
                      <a:txBody>
                        <a:bodyPr/>
                        <a:lstStyle/>
                        <a:p>
                          <a:pPr algn="ctr"/>
                          <a:r>
                            <a:rPr lang="en-US" altLang="zh-CN" b="1" dirty="0">
                              <a:solidFill>
                                <a:srgbClr val="0070C0"/>
                              </a:solidFill>
                            </a:rPr>
                            <a:t>1.5</a:t>
                          </a:r>
                          <a:endParaRPr lang="zh-CN" altLang="en-US" b="1" dirty="0">
                            <a:solidFill>
                              <a:srgbClr val="0070C0"/>
                            </a:solidFill>
                          </a:endParaRPr>
                        </a:p>
                      </a:txBody>
                      <a:tcPr/>
                    </a:tc>
                    <a:tc>
                      <a:txBody>
                        <a:bodyPr/>
                        <a:lstStyle/>
                        <a:p>
                          <a:pPr algn="ctr"/>
                          <a:r>
                            <a:rPr lang="en-US" altLang="zh-CN" b="1" dirty="0">
                              <a:solidFill>
                                <a:srgbClr val="0070C0"/>
                              </a:solidFill>
                            </a:rPr>
                            <a:t>1.3</a:t>
                          </a:r>
                          <a:endParaRPr lang="zh-CN" altLang="en-US" b="1" dirty="0">
                            <a:solidFill>
                              <a:srgbClr val="0070C0"/>
                            </a:solidFill>
                          </a:endParaRPr>
                        </a:p>
                      </a:txBody>
                      <a:tcPr/>
                    </a:tc>
                    <a:extLst>
                      <a:ext uri="{0D108BD9-81ED-4DB2-BD59-A6C34878D82A}">
                        <a16:rowId xmlns:a16="http://schemas.microsoft.com/office/drawing/2014/main" val="501843433"/>
                      </a:ext>
                    </a:extLst>
                  </a:tr>
                  <a:tr h="370840">
                    <a:tc>
                      <a:txBody>
                        <a:bodyPr/>
                        <a:lstStyle/>
                        <a:p>
                          <a:pPr algn="l"/>
                          <a:r>
                            <a:rPr lang="en-US" altLang="zh-CN" dirty="0"/>
                            <a:t>Bunch Current [mA]</a:t>
                          </a:r>
                          <a:endParaRPr lang="zh-CN" altLang="en-US" dirty="0"/>
                        </a:p>
                      </a:txBody>
                      <a:tcPr/>
                    </a:tc>
                    <a:tc>
                      <a:txBody>
                        <a:bodyPr/>
                        <a:lstStyle/>
                        <a:p>
                          <a:pPr algn="ctr"/>
                          <a:r>
                            <a:rPr lang="en-US" altLang="zh-CN" dirty="0"/>
                            <a:t>7.1</a:t>
                          </a:r>
                          <a:endParaRPr lang="zh-CN" altLang="en-US" dirty="0"/>
                        </a:p>
                      </a:txBody>
                      <a:tcPr/>
                    </a:tc>
                    <a:tc>
                      <a:txBody>
                        <a:bodyPr/>
                        <a:lstStyle/>
                        <a:p>
                          <a:pPr algn="ctr"/>
                          <a:r>
                            <a:rPr lang="en-US" altLang="zh-CN" dirty="0"/>
                            <a:t>7.5</a:t>
                          </a:r>
                          <a:endParaRPr lang="zh-CN" altLang="en-US" dirty="0"/>
                        </a:p>
                      </a:txBody>
                      <a:tcPr/>
                    </a:tc>
                    <a:extLst>
                      <a:ext uri="{0D108BD9-81ED-4DB2-BD59-A6C34878D82A}">
                        <a16:rowId xmlns:a16="http://schemas.microsoft.com/office/drawing/2014/main" val="1107028279"/>
                      </a:ext>
                    </a:extLst>
                  </a:tr>
                  <a:tr h="370840">
                    <a:tc>
                      <a:txBody>
                        <a:bodyPr/>
                        <a:lstStyle/>
                        <a:p>
                          <a:pPr algn="l"/>
                          <a:r>
                            <a:rPr lang="en-US" altLang="zh-CN" dirty="0"/>
                            <a:t>Bunch Num</a:t>
                          </a:r>
                          <a:endParaRPr lang="zh-CN" altLang="en-US" dirty="0"/>
                        </a:p>
                      </a:txBody>
                      <a:tcPr/>
                    </a:tc>
                    <a:tc>
                      <a:txBody>
                        <a:bodyPr/>
                        <a:lstStyle/>
                        <a:p>
                          <a:pPr algn="ctr"/>
                          <a:r>
                            <a:rPr lang="en-US" altLang="zh-CN" dirty="0">
                              <a:solidFill>
                                <a:srgbClr val="FF0000"/>
                              </a:solidFill>
                            </a:rPr>
                            <a:t>56</a:t>
                          </a:r>
                          <a:endParaRPr lang="zh-CN" altLang="en-US" dirty="0">
                            <a:solidFill>
                              <a:srgbClr val="FF0000"/>
                            </a:solidFill>
                          </a:endParaRPr>
                        </a:p>
                      </a:txBody>
                      <a:tcPr/>
                    </a:tc>
                    <a:tc>
                      <a:txBody>
                        <a:bodyPr/>
                        <a:lstStyle/>
                        <a:p>
                          <a:pPr algn="ctr"/>
                          <a:r>
                            <a:rPr lang="en-US" altLang="zh-CN" dirty="0">
                              <a:solidFill>
                                <a:srgbClr val="FF0000"/>
                              </a:solidFill>
                            </a:rPr>
                            <a:t>120</a:t>
                          </a:r>
                          <a:endParaRPr lang="zh-CN" altLang="en-US" dirty="0">
                            <a:solidFill>
                              <a:srgbClr val="FF0000"/>
                            </a:solidFill>
                          </a:endParaRPr>
                        </a:p>
                      </a:txBody>
                      <a:tcPr/>
                    </a:tc>
                    <a:extLst>
                      <a:ext uri="{0D108BD9-81ED-4DB2-BD59-A6C34878D82A}">
                        <a16:rowId xmlns:a16="http://schemas.microsoft.com/office/drawing/2014/main" val="1719896679"/>
                      </a:ext>
                    </a:extLst>
                  </a:tr>
                  <a:tr h="370840">
                    <a:tc>
                      <a:txBody>
                        <a:bodyPr/>
                        <a:lstStyle/>
                        <a:p>
                          <a:pPr algn="l"/>
                          <a:r>
                            <a:rPr lang="en-US" altLang="zh-CN" dirty="0"/>
                            <a:t>SR Power [kW]</a:t>
                          </a:r>
                          <a:endParaRPr lang="zh-CN" altLang="en-US" dirty="0"/>
                        </a:p>
                      </a:txBody>
                      <a:tcPr/>
                    </a:tc>
                    <a:tc>
                      <a:txBody>
                        <a:bodyPr/>
                        <a:lstStyle/>
                        <a:p>
                          <a:pPr algn="ctr"/>
                          <a:r>
                            <a:rPr lang="en-US" altLang="zh-CN" b="1" dirty="0">
                              <a:solidFill>
                                <a:srgbClr val="FF0000"/>
                              </a:solidFill>
                            </a:rPr>
                            <a:t>110</a:t>
                          </a:r>
                          <a:endParaRPr lang="zh-CN" altLang="en-US" b="1" dirty="0">
                            <a:solidFill>
                              <a:srgbClr val="FF0000"/>
                            </a:solidFill>
                          </a:endParaRPr>
                        </a:p>
                      </a:txBody>
                      <a:tcPr/>
                    </a:tc>
                    <a:tc>
                      <a:txBody>
                        <a:bodyPr/>
                        <a:lstStyle/>
                        <a:p>
                          <a:pPr algn="ctr"/>
                          <a:r>
                            <a:rPr lang="en-US" altLang="zh-CN" b="1" dirty="0">
                              <a:solidFill>
                                <a:srgbClr val="FF0000"/>
                              </a:solidFill>
                            </a:rPr>
                            <a:t>250</a:t>
                          </a:r>
                          <a:endParaRPr lang="zh-CN" altLang="en-US" b="1" dirty="0">
                            <a:solidFill>
                              <a:srgbClr val="FF0000"/>
                            </a:solidFill>
                          </a:endParaRPr>
                        </a:p>
                      </a:txBody>
                      <a:tcPr/>
                    </a:tc>
                    <a:extLst>
                      <a:ext uri="{0D108BD9-81ED-4DB2-BD59-A6C34878D82A}">
                        <a16:rowId xmlns:a16="http://schemas.microsoft.com/office/drawing/2014/main" val="2623648032"/>
                      </a:ext>
                    </a:extLst>
                  </a:tr>
                  <a:tr h="387477">
                    <a:tc>
                      <a:txBody>
                        <a:bodyPr/>
                        <a:lstStyle/>
                        <a:p>
                          <a:endParaRPr lang="en-US"/>
                        </a:p>
                      </a:txBody>
                      <a:tcPr>
                        <a:blipFill>
                          <a:blip r:embed="rId2"/>
                          <a:stretch>
                            <a:fillRect l="-286" t="-582813" r="-101429" b="-595313"/>
                          </a:stretch>
                        </a:blipFill>
                      </a:tcPr>
                    </a:tc>
                    <a:tc>
                      <a:txBody>
                        <a:bodyPr/>
                        <a:lstStyle/>
                        <a:p>
                          <a:pPr algn="ctr"/>
                          <a:r>
                            <a:rPr lang="en-US" altLang="zh-CN" b="1" dirty="0">
                              <a:solidFill>
                                <a:srgbClr val="0070C0"/>
                              </a:solidFill>
                            </a:rPr>
                            <a:t>0.029</a:t>
                          </a:r>
                          <a:endParaRPr lang="zh-CN" altLang="en-US" b="1" dirty="0">
                            <a:solidFill>
                              <a:srgbClr val="0070C0"/>
                            </a:solidFill>
                          </a:endParaRPr>
                        </a:p>
                      </a:txBody>
                      <a:tcPr/>
                    </a:tc>
                    <a:tc>
                      <a:txBody>
                        <a:bodyPr/>
                        <a:lstStyle/>
                        <a:p>
                          <a:pPr algn="ctr"/>
                          <a:r>
                            <a:rPr lang="en-US" altLang="zh-CN" b="1" dirty="0">
                              <a:solidFill>
                                <a:srgbClr val="0070C0"/>
                              </a:solidFill>
                            </a:rPr>
                            <a:t>0.036</a:t>
                          </a:r>
                          <a:endParaRPr lang="zh-CN" altLang="en-US" b="1" dirty="0">
                            <a:solidFill>
                              <a:srgbClr val="0070C0"/>
                            </a:solidFill>
                          </a:endParaRPr>
                        </a:p>
                      </a:txBody>
                      <a:tcPr/>
                    </a:tc>
                    <a:extLst>
                      <a:ext uri="{0D108BD9-81ED-4DB2-BD59-A6C34878D82A}">
                        <a16:rowId xmlns:a16="http://schemas.microsoft.com/office/drawing/2014/main" val="66890292"/>
                      </a:ext>
                    </a:extLst>
                  </a:tr>
                  <a:tr h="370840">
                    <a:tc>
                      <a:txBody>
                        <a:bodyPr/>
                        <a:lstStyle/>
                        <a:p>
                          <a:pPr algn="l"/>
                          <a:r>
                            <a:rPr lang="en-US" altLang="zh-CN" dirty="0"/>
                            <a:t>Emittance [</a:t>
                          </a:r>
                          <a:r>
                            <a:rPr lang="en-US" altLang="zh-CN" dirty="0" err="1"/>
                            <a:t>nmrad</a:t>
                          </a:r>
                          <a:r>
                            <a:rPr lang="en-US" altLang="zh-CN" dirty="0"/>
                            <a:t>]</a:t>
                          </a:r>
                          <a:endParaRPr lang="zh-CN" altLang="en-US" dirty="0"/>
                        </a:p>
                      </a:txBody>
                      <a:tcPr/>
                    </a:tc>
                    <a:tc>
                      <a:txBody>
                        <a:bodyPr/>
                        <a:lstStyle/>
                        <a:p>
                          <a:pPr algn="ctr"/>
                          <a:r>
                            <a:rPr lang="en-US" altLang="zh-CN" dirty="0"/>
                            <a:t>147</a:t>
                          </a:r>
                          <a:endParaRPr lang="zh-CN" altLang="en-US" dirty="0"/>
                        </a:p>
                      </a:txBody>
                      <a:tcPr/>
                    </a:tc>
                    <a:tc>
                      <a:txBody>
                        <a:bodyPr/>
                        <a:lstStyle/>
                        <a:p>
                          <a:pPr algn="ctr"/>
                          <a:r>
                            <a:rPr lang="en-US" altLang="zh-CN" dirty="0"/>
                            <a:t>152</a:t>
                          </a:r>
                          <a:endParaRPr lang="zh-CN" altLang="en-US" dirty="0"/>
                        </a:p>
                      </a:txBody>
                      <a:tcPr/>
                    </a:tc>
                    <a:extLst>
                      <a:ext uri="{0D108BD9-81ED-4DB2-BD59-A6C34878D82A}">
                        <a16:rowId xmlns:a16="http://schemas.microsoft.com/office/drawing/2014/main" val="1515091050"/>
                      </a:ext>
                    </a:extLst>
                  </a:tr>
                  <a:tr h="370840">
                    <a:tc>
                      <a:txBody>
                        <a:bodyPr/>
                        <a:lstStyle/>
                        <a:p>
                          <a:pPr algn="l"/>
                          <a:r>
                            <a:rPr lang="en-US" altLang="zh-CN" dirty="0"/>
                            <a:t>Coupling [%]</a:t>
                          </a:r>
                          <a:endParaRPr lang="zh-CN" altLang="en-US" dirty="0"/>
                        </a:p>
                      </a:txBody>
                      <a:tcPr/>
                    </a:tc>
                    <a:tc>
                      <a:txBody>
                        <a:bodyPr/>
                        <a:lstStyle/>
                        <a:p>
                          <a:pPr algn="ctr"/>
                          <a:r>
                            <a:rPr lang="en-US" altLang="zh-CN" b="1" dirty="0">
                              <a:solidFill>
                                <a:srgbClr val="FF0000"/>
                              </a:solidFill>
                            </a:rPr>
                            <a:t>0.53</a:t>
                          </a:r>
                          <a:endParaRPr lang="zh-CN" altLang="en-US" b="1" dirty="0">
                            <a:solidFill>
                              <a:srgbClr val="FF0000"/>
                            </a:solidFill>
                          </a:endParaRPr>
                        </a:p>
                      </a:txBody>
                      <a:tcPr/>
                    </a:tc>
                    <a:tc>
                      <a:txBody>
                        <a:bodyPr/>
                        <a:lstStyle/>
                        <a:p>
                          <a:pPr algn="ctr"/>
                          <a:r>
                            <a:rPr lang="en-US" altLang="zh-CN" b="1" dirty="0">
                              <a:solidFill>
                                <a:srgbClr val="FF0000"/>
                              </a:solidFill>
                            </a:rPr>
                            <a:t>0.35</a:t>
                          </a:r>
                          <a:endParaRPr lang="zh-CN" altLang="en-US" b="1" dirty="0">
                            <a:solidFill>
                              <a:srgbClr val="FF0000"/>
                            </a:solidFill>
                          </a:endParaRPr>
                        </a:p>
                      </a:txBody>
                      <a:tcPr/>
                    </a:tc>
                    <a:extLst>
                      <a:ext uri="{0D108BD9-81ED-4DB2-BD59-A6C34878D82A}">
                        <a16:rowId xmlns:a16="http://schemas.microsoft.com/office/drawing/2014/main" val="878466887"/>
                      </a:ext>
                    </a:extLst>
                  </a:tr>
                  <a:tr h="370840">
                    <a:tc>
                      <a:txBody>
                        <a:bodyPr/>
                        <a:lstStyle/>
                        <a:p>
                          <a:pPr algn="l"/>
                          <a:r>
                            <a:rPr lang="en-US" altLang="zh-CN" dirty="0"/>
                            <a:t>Bucket Height</a:t>
                          </a:r>
                          <a:endParaRPr lang="zh-CN" altLang="en-US" dirty="0"/>
                        </a:p>
                      </a:txBody>
                      <a:tcPr/>
                    </a:tc>
                    <a:tc>
                      <a:txBody>
                        <a:bodyPr/>
                        <a:lstStyle/>
                        <a:p>
                          <a:pPr algn="ctr"/>
                          <a:r>
                            <a:rPr lang="en-US" altLang="zh-CN" dirty="0"/>
                            <a:t>0.0069</a:t>
                          </a:r>
                          <a:endParaRPr lang="zh-CN" altLang="en-US" dirty="0"/>
                        </a:p>
                      </a:txBody>
                      <a:tcPr/>
                    </a:tc>
                    <a:tc>
                      <a:txBody>
                        <a:bodyPr/>
                        <a:lstStyle/>
                        <a:p>
                          <a:pPr algn="ctr"/>
                          <a:r>
                            <a:rPr lang="en-US" altLang="zh-CN" dirty="0"/>
                            <a:t>0.011</a:t>
                          </a:r>
                          <a:endParaRPr lang="zh-CN" altLang="en-US" dirty="0"/>
                        </a:p>
                      </a:txBody>
                      <a:tcPr/>
                    </a:tc>
                    <a:extLst>
                      <a:ext uri="{0D108BD9-81ED-4DB2-BD59-A6C34878D82A}">
                        <a16:rowId xmlns:a16="http://schemas.microsoft.com/office/drawing/2014/main" val="1029179639"/>
                      </a:ext>
                    </a:extLst>
                  </a:tr>
                  <a:tr h="377825">
                    <a:tc>
                      <a:txBody>
                        <a:bodyPr/>
                        <a:lstStyle/>
                        <a:p>
                          <a:endParaRPr lang="en-US"/>
                        </a:p>
                      </a:txBody>
                      <a:tcPr>
                        <a:blipFill>
                          <a:blip r:embed="rId2"/>
                          <a:stretch>
                            <a:fillRect l="-286" t="-998387" r="-101429" b="-220968"/>
                          </a:stretch>
                        </a:blipFill>
                      </a:tcPr>
                    </a:tc>
                    <a:tc>
                      <a:txBody>
                        <a:bodyPr/>
                        <a:lstStyle/>
                        <a:p>
                          <a:pPr algn="ctr"/>
                          <a:r>
                            <a:rPr lang="en-US" altLang="zh-CN" dirty="0"/>
                            <a:t>1.54</a:t>
                          </a:r>
                          <a:endParaRPr lang="zh-CN" altLang="en-US" dirty="0"/>
                        </a:p>
                      </a:txBody>
                      <a:tcPr/>
                    </a:tc>
                    <a:tc>
                      <a:txBody>
                        <a:bodyPr/>
                        <a:lstStyle/>
                        <a:p>
                          <a:pPr algn="ctr"/>
                          <a:r>
                            <a:rPr lang="en-US" altLang="zh-CN" dirty="0"/>
                            <a:t>1.04</a:t>
                          </a:r>
                          <a:endParaRPr lang="zh-CN" altLang="en-US" dirty="0"/>
                        </a:p>
                      </a:txBody>
                      <a:tcPr/>
                    </a:tc>
                    <a:extLst>
                      <a:ext uri="{0D108BD9-81ED-4DB2-BD59-A6C34878D82A}">
                        <a16:rowId xmlns:a16="http://schemas.microsoft.com/office/drawing/2014/main" val="875220317"/>
                      </a:ext>
                    </a:extLst>
                  </a:tr>
                  <a:tr h="370840">
                    <a:tc>
                      <a:txBody>
                        <a:bodyPr/>
                        <a:lstStyle/>
                        <a:p>
                          <a:endParaRPr lang="en-US"/>
                        </a:p>
                      </a:txBody>
                      <a:tcPr>
                        <a:blipFill>
                          <a:blip r:embed="rId2"/>
                          <a:stretch>
                            <a:fillRect l="-286" t="-1116393" r="-101429" b="-124590"/>
                          </a:stretch>
                        </a:blipFill>
                      </a:tcPr>
                    </a:tc>
                    <a:tc>
                      <a:txBody>
                        <a:bodyPr/>
                        <a:lstStyle/>
                        <a:p>
                          <a:pPr algn="ctr"/>
                          <a:r>
                            <a:rPr lang="en-US" altLang="zh-CN" b="1" dirty="0">
                              <a:solidFill>
                                <a:srgbClr val="0070C0"/>
                              </a:solidFill>
                            </a:rPr>
                            <a:t>1.69</a:t>
                          </a:r>
                          <a:endParaRPr lang="zh-CN" altLang="en-US" b="1" dirty="0">
                            <a:solidFill>
                              <a:srgbClr val="0070C0"/>
                            </a:solidFill>
                          </a:endParaRPr>
                        </a:p>
                      </a:txBody>
                      <a:tcPr/>
                    </a:tc>
                    <a:tc>
                      <a:txBody>
                        <a:bodyPr/>
                        <a:lstStyle/>
                        <a:p>
                          <a:pPr algn="ctr"/>
                          <a:r>
                            <a:rPr lang="en-US" altLang="zh-CN" b="1" dirty="0">
                              <a:solidFill>
                                <a:srgbClr val="0070C0"/>
                              </a:solidFill>
                            </a:rPr>
                            <a:t>1.3</a:t>
                          </a:r>
                          <a:endParaRPr lang="zh-CN" altLang="en-US" b="1" dirty="0">
                            <a:solidFill>
                              <a:srgbClr val="0070C0"/>
                            </a:solidFill>
                          </a:endParaRPr>
                        </a:p>
                      </a:txBody>
                      <a:tcPr/>
                    </a:tc>
                    <a:extLst>
                      <a:ext uri="{0D108BD9-81ED-4DB2-BD59-A6C34878D82A}">
                        <a16:rowId xmlns:a16="http://schemas.microsoft.com/office/drawing/2014/main" val="3326427482"/>
                      </a:ext>
                    </a:extLst>
                  </a:tr>
                  <a:tr h="370840">
                    <a:tc>
                      <a:txBody>
                        <a:bodyPr/>
                        <a:lstStyle/>
                        <a:p>
                          <a:pPr algn="l"/>
                          <a:r>
                            <a:rPr lang="en-US" altLang="zh-CN" dirty="0"/>
                            <a:t>RF Voltage</a:t>
                          </a:r>
                          <a:endParaRPr lang="zh-CN" altLang="en-US" dirty="0"/>
                        </a:p>
                      </a:txBody>
                      <a:tcPr/>
                    </a:tc>
                    <a:tc>
                      <a:txBody>
                        <a:bodyPr/>
                        <a:lstStyle/>
                        <a:p>
                          <a:pPr algn="ctr"/>
                          <a:r>
                            <a:rPr lang="en-US" altLang="zh-CN" b="1" dirty="0">
                              <a:solidFill>
                                <a:srgbClr val="C00000"/>
                              </a:solidFill>
                            </a:rPr>
                            <a:t>1.6 MV</a:t>
                          </a:r>
                          <a:endParaRPr lang="zh-CN" altLang="en-US" b="1" dirty="0">
                            <a:solidFill>
                              <a:srgbClr val="C00000"/>
                            </a:solidFill>
                          </a:endParaRPr>
                        </a:p>
                      </a:txBody>
                      <a:tcPr/>
                    </a:tc>
                    <a:tc>
                      <a:txBody>
                        <a:bodyPr/>
                        <a:lstStyle/>
                        <a:p>
                          <a:pPr algn="ctr"/>
                          <a:r>
                            <a:rPr lang="en-US" altLang="zh-CN" b="1" dirty="0">
                              <a:solidFill>
                                <a:srgbClr val="C00000"/>
                              </a:solidFill>
                            </a:rPr>
                            <a:t>3.3 MV</a:t>
                          </a:r>
                          <a:endParaRPr lang="zh-CN" altLang="en-US" b="1" dirty="0">
                            <a:solidFill>
                              <a:srgbClr val="C00000"/>
                            </a:solidFill>
                          </a:endParaRPr>
                        </a:p>
                      </a:txBody>
                      <a:tcPr/>
                    </a:tc>
                    <a:extLst>
                      <a:ext uri="{0D108BD9-81ED-4DB2-BD59-A6C34878D82A}">
                        <a16:rowId xmlns:a16="http://schemas.microsoft.com/office/drawing/2014/main" val="2252236613"/>
                      </a:ext>
                    </a:extLst>
                  </a:tr>
                </a:tbl>
              </a:graphicData>
            </a:graphic>
          </p:graphicFrame>
        </mc:Fallback>
      </mc:AlternateContent>
      <p:sp>
        <p:nvSpPr>
          <p:cNvPr id="8" name="文本框 7">
            <a:extLst>
              <a:ext uri="{FF2B5EF4-FFF2-40B4-BE49-F238E27FC236}">
                <a16:creationId xmlns:a16="http://schemas.microsoft.com/office/drawing/2014/main" id="{0588A161-44D8-42A4-98A1-8FD891D93960}"/>
              </a:ext>
            </a:extLst>
          </p:cNvPr>
          <p:cNvSpPr txBox="1"/>
          <p:nvPr/>
        </p:nvSpPr>
        <p:spPr>
          <a:xfrm>
            <a:off x="4499992" y="4941168"/>
            <a:ext cx="4608512" cy="1323439"/>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b="1" dirty="0">
                <a:cs typeface="Arial" panose="020B0604020202020204" pitchFamily="34" charset="0"/>
              </a:rPr>
              <a:t>Luminosity is increased by a factor of 3 @2.35GeV</a:t>
            </a:r>
          </a:p>
          <a:p>
            <a:pPr marL="342900" indent="-342900">
              <a:buFont typeface="Wingdings" panose="05000000000000000000" pitchFamily="2" charset="2"/>
              <a:buChar char="Ø"/>
            </a:pPr>
            <a:r>
              <a:rPr lang="en-US" altLang="zh-CN" sz="2000" b="1" dirty="0">
                <a:cs typeface="Arial" panose="020B0604020202020204" pitchFamily="34" charset="0"/>
              </a:rPr>
              <a:t>Maximum beam energy is increased from 2.1GeV to 2.8GeV.</a:t>
            </a:r>
            <a:endParaRPr lang="zh-CN" altLang="en-US" sz="2000" b="1" dirty="0">
              <a:cs typeface="Arial" panose="020B0604020202020204" pitchFamily="34" charset="0"/>
            </a:endParaRPr>
          </a:p>
        </p:txBody>
      </p:sp>
      <p:pic>
        <p:nvPicPr>
          <p:cNvPr id="9" name="图片 8">
            <a:extLst>
              <a:ext uri="{FF2B5EF4-FFF2-40B4-BE49-F238E27FC236}">
                <a16:creationId xmlns:a16="http://schemas.microsoft.com/office/drawing/2014/main" id="{31C9B1A2-62C2-4C61-A122-F704EFB789A1}"/>
              </a:ext>
            </a:extLst>
          </p:cNvPr>
          <p:cNvPicPr>
            <a:picLocks noChangeAspect="1"/>
          </p:cNvPicPr>
          <p:nvPr/>
        </p:nvPicPr>
        <p:blipFill>
          <a:blip r:embed="rId3"/>
          <a:stretch>
            <a:fillRect/>
          </a:stretch>
        </p:blipFill>
        <p:spPr>
          <a:xfrm>
            <a:off x="4385316" y="1967864"/>
            <a:ext cx="4723188" cy="2912202"/>
          </a:xfrm>
          <a:prstGeom prst="rect">
            <a:avLst/>
          </a:prstGeom>
        </p:spPr>
      </p:pic>
      <p:sp>
        <p:nvSpPr>
          <p:cNvPr id="10" name="文本框 9">
            <a:extLst>
              <a:ext uri="{FF2B5EF4-FFF2-40B4-BE49-F238E27FC236}">
                <a16:creationId xmlns:a16="http://schemas.microsoft.com/office/drawing/2014/main" id="{98584DB4-79A3-4CC9-BF40-4CE78C65659E}"/>
              </a:ext>
            </a:extLst>
          </p:cNvPr>
          <p:cNvSpPr txBox="1"/>
          <p:nvPr/>
        </p:nvSpPr>
        <p:spPr>
          <a:xfrm>
            <a:off x="4427984" y="1249596"/>
            <a:ext cx="4344456" cy="523220"/>
          </a:xfrm>
          <a:prstGeom prst="rect">
            <a:avLst/>
          </a:prstGeom>
          <a:noFill/>
        </p:spPr>
        <p:txBody>
          <a:bodyPr wrap="square" rtlCol="0">
            <a:spAutoFit/>
          </a:bodyPr>
          <a:lstStyle/>
          <a:p>
            <a:pPr algn="ctr"/>
            <a:r>
              <a:rPr lang="en-US" altLang="zh-CN" sz="2800" b="1" dirty="0">
                <a:solidFill>
                  <a:srgbClr val="00C800"/>
                </a:solidFill>
                <a:cs typeface="Arial" panose="020B0604020202020204" pitchFamily="34" charset="0"/>
              </a:rPr>
              <a:t>BEPCII-U</a:t>
            </a:r>
            <a:r>
              <a:rPr lang="en-US" altLang="zh-CN" sz="2800" b="1" dirty="0">
                <a:solidFill>
                  <a:srgbClr val="00B050"/>
                </a:solidFill>
                <a:cs typeface="Arial" panose="020B0604020202020204" pitchFamily="34" charset="0"/>
              </a:rPr>
              <a:t> </a:t>
            </a:r>
            <a:r>
              <a:rPr lang="en-US" altLang="zh-CN" sz="2800" dirty="0">
                <a:cs typeface="Arial" panose="020B0604020202020204" pitchFamily="34" charset="0"/>
              </a:rPr>
              <a:t>vs </a:t>
            </a:r>
            <a:r>
              <a:rPr lang="en-US" altLang="zh-CN" sz="2800" dirty="0">
                <a:solidFill>
                  <a:srgbClr val="FF0000"/>
                </a:solidFill>
                <a:cs typeface="Arial" panose="020B0604020202020204" pitchFamily="34" charset="0"/>
              </a:rPr>
              <a:t>BEPCII</a:t>
            </a:r>
            <a:endParaRPr lang="zh-CN" altLang="en-US" sz="2800" dirty="0">
              <a:solidFill>
                <a:srgbClr val="FF0000"/>
              </a:solidFill>
              <a:cs typeface="Arial" panose="020B0604020202020204" pitchFamily="34" charset="0"/>
            </a:endParaRPr>
          </a:p>
        </p:txBody>
      </p:sp>
      <p:cxnSp>
        <p:nvCxnSpPr>
          <p:cNvPr id="11" name="直接连接符 10">
            <a:extLst>
              <a:ext uri="{FF2B5EF4-FFF2-40B4-BE49-F238E27FC236}">
                <a16:creationId xmlns:a16="http://schemas.microsoft.com/office/drawing/2014/main" id="{9E319992-D2FA-4069-9126-5A4E251424A3}"/>
              </a:ext>
            </a:extLst>
          </p:cNvPr>
          <p:cNvCxnSpPr>
            <a:cxnSpLocks/>
          </p:cNvCxnSpPr>
          <p:nvPr/>
        </p:nvCxnSpPr>
        <p:spPr>
          <a:xfrm>
            <a:off x="8035564" y="1886687"/>
            <a:ext cx="0" cy="1902353"/>
          </a:xfrm>
          <a:prstGeom prst="line">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1B60DA91-E039-41D7-93BD-91B7D54A9144}"/>
              </a:ext>
            </a:extLst>
          </p:cNvPr>
          <p:cNvSpPr txBox="1"/>
          <p:nvPr/>
        </p:nvSpPr>
        <p:spPr>
          <a:xfrm>
            <a:off x="7747532" y="2927919"/>
            <a:ext cx="1216956" cy="369332"/>
          </a:xfrm>
          <a:prstGeom prst="rect">
            <a:avLst/>
          </a:prstGeom>
          <a:noFill/>
        </p:spPr>
        <p:txBody>
          <a:bodyPr wrap="square" rtlCol="0">
            <a:spAutoFit/>
          </a:bodyPr>
          <a:lstStyle/>
          <a:p>
            <a:r>
              <a:rPr lang="en-US" altLang="zh-CN" b="1" dirty="0">
                <a:ea typeface="微软雅黑" panose="020B0503020204020204" pitchFamily="34" charset="-122"/>
                <a:cs typeface="Times New Roman" panose="02020603050405020304" pitchFamily="18" charset="0"/>
              </a:rPr>
              <a:t>3 times</a:t>
            </a:r>
            <a:endParaRPr lang="zh-CN" altLang="en-US" b="1" dirty="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4278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BBF8D905-FE1C-4917-AB5F-94E4DFD7F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7296" y="4652338"/>
            <a:ext cx="2471423" cy="1717240"/>
          </a:xfrm>
          <a:prstGeom prst="rect">
            <a:avLst/>
          </a:prstGeom>
          <a:ln>
            <a:noFill/>
          </a:ln>
        </p:spPr>
      </p:pic>
      <p:sp>
        <p:nvSpPr>
          <p:cNvPr id="2" name="标题 1">
            <a:extLst>
              <a:ext uri="{FF2B5EF4-FFF2-40B4-BE49-F238E27FC236}">
                <a16:creationId xmlns:a16="http://schemas.microsoft.com/office/drawing/2014/main" id="{26A397FF-F5A5-4C12-9D2D-BC45818CB8A9}"/>
              </a:ext>
            </a:extLst>
          </p:cNvPr>
          <p:cNvSpPr>
            <a:spLocks noGrp="1"/>
          </p:cNvSpPr>
          <p:nvPr>
            <p:ph type="title"/>
          </p:nvPr>
        </p:nvSpPr>
        <p:spPr>
          <a:xfrm>
            <a:off x="0" y="12274"/>
            <a:ext cx="7886700" cy="1325563"/>
          </a:xfrm>
        </p:spPr>
        <p:txBody>
          <a:bodyPr/>
          <a:lstStyle/>
          <a:p>
            <a:r>
              <a:rPr lang="en-US" altLang="zh-CN" b="1" dirty="0"/>
              <a:t>Hardware upgrade: RF</a:t>
            </a:r>
            <a:endParaRPr lang="en-US" dirty="0"/>
          </a:p>
        </p:txBody>
      </p:sp>
      <p:sp>
        <p:nvSpPr>
          <p:cNvPr id="3" name="内容占位符 2">
            <a:extLst>
              <a:ext uri="{FF2B5EF4-FFF2-40B4-BE49-F238E27FC236}">
                <a16:creationId xmlns:a16="http://schemas.microsoft.com/office/drawing/2014/main" id="{EB90404B-F9C7-4DCA-B825-EAF4B8BFFF25}"/>
              </a:ext>
            </a:extLst>
          </p:cNvPr>
          <p:cNvSpPr>
            <a:spLocks noGrp="1"/>
          </p:cNvSpPr>
          <p:nvPr>
            <p:ph idx="1"/>
          </p:nvPr>
        </p:nvSpPr>
        <p:spPr>
          <a:xfrm>
            <a:off x="628650" y="2743636"/>
            <a:ext cx="7886700" cy="2027147"/>
          </a:xfrm>
        </p:spPr>
        <p:txBody>
          <a:bodyPr>
            <a:normAutofit fontScale="55000" lnSpcReduction="20000"/>
          </a:bodyPr>
          <a:lstStyle/>
          <a:p>
            <a:pPr marL="285750" indent="-285750">
              <a:lnSpc>
                <a:spcPct val="120000"/>
              </a:lnSpc>
              <a:buFont typeface="Wingdings" panose="05000000000000000000" pitchFamily="2" charset="2"/>
              <a:buChar char="Ø"/>
            </a:pPr>
            <a:r>
              <a:rPr lang="en-US" altLang="zh-CN" dirty="0"/>
              <a:t>1 existing + 1 new RF Cavity/ per ring</a:t>
            </a:r>
          </a:p>
          <a:p>
            <a:pPr lvl="1">
              <a:lnSpc>
                <a:spcPct val="120000"/>
              </a:lnSpc>
            </a:pPr>
            <a:r>
              <a:rPr lang="en-US" altLang="zh-CN" dirty="0"/>
              <a:t>2 old cavities; 1 backup cavity; 1 new cavity</a:t>
            </a:r>
          </a:p>
          <a:p>
            <a:pPr lvl="1">
              <a:lnSpc>
                <a:spcPct val="120000"/>
              </a:lnSpc>
            </a:pPr>
            <a:r>
              <a:rPr lang="en-US" altLang="zh-CN" dirty="0"/>
              <a:t>Survey will be</a:t>
            </a:r>
            <a:r>
              <a:rPr lang="zh-CN" altLang="en-US" dirty="0"/>
              <a:t> </a:t>
            </a:r>
            <a:r>
              <a:rPr lang="en-US" altLang="zh-CN" dirty="0"/>
              <a:t>kept</a:t>
            </a:r>
            <a:r>
              <a:rPr lang="zh-CN" altLang="en-US" dirty="0"/>
              <a:t> </a:t>
            </a:r>
            <a:r>
              <a:rPr lang="en-US" altLang="zh-CN" dirty="0"/>
              <a:t>exactly</a:t>
            </a:r>
            <a:r>
              <a:rPr lang="zh-CN" altLang="en-US" dirty="0"/>
              <a:t> </a:t>
            </a:r>
            <a:r>
              <a:rPr lang="en-US" altLang="zh-CN" dirty="0"/>
              <a:t>the</a:t>
            </a:r>
            <a:r>
              <a:rPr lang="zh-CN" altLang="en-US" dirty="0"/>
              <a:t> </a:t>
            </a:r>
            <a:r>
              <a:rPr lang="en-US" altLang="zh-CN" dirty="0"/>
              <a:t>same</a:t>
            </a:r>
            <a:r>
              <a:rPr lang="zh-CN" altLang="en-US" dirty="0"/>
              <a:t> </a:t>
            </a:r>
            <a:r>
              <a:rPr lang="en-US" altLang="zh-CN" dirty="0"/>
              <a:t>as BEPCII</a:t>
            </a:r>
          </a:p>
          <a:p>
            <a:pPr lvl="1">
              <a:lnSpc>
                <a:spcPct val="120000"/>
              </a:lnSpc>
            </a:pPr>
            <a:r>
              <a:rPr lang="en-US" altLang="zh-CN" dirty="0"/>
              <a:t>Two sets of 500MHz, 200kW solid state power source are installed</a:t>
            </a:r>
          </a:p>
          <a:p>
            <a:pPr marL="285750" indent="-285750">
              <a:lnSpc>
                <a:spcPct val="120000"/>
              </a:lnSpc>
              <a:buFont typeface="Wingdings" panose="05000000000000000000" pitchFamily="2" charset="2"/>
              <a:buChar char="Ø"/>
            </a:pPr>
            <a:r>
              <a:rPr lang="en-US" altLang="zh-CN" dirty="0"/>
              <a:t>Cryogenic system: upgraded with a new refrigerator</a:t>
            </a:r>
          </a:p>
          <a:p>
            <a:pPr marL="285750" indent="-285750">
              <a:lnSpc>
                <a:spcPct val="120000"/>
              </a:lnSpc>
              <a:buFont typeface="Wingdings" panose="05000000000000000000" pitchFamily="2" charset="2"/>
              <a:buChar char="Ø"/>
            </a:pPr>
            <a:r>
              <a:rPr lang="en-US" altLang="zh-CN" dirty="0"/>
              <a:t>Photon absorber capacity upgraded from 110 kW to 250 kW</a:t>
            </a:r>
            <a:endParaRPr lang="en-US" altLang="zh-CN" sz="2800" dirty="0"/>
          </a:p>
          <a:p>
            <a:pPr lvl="1"/>
            <a:endParaRPr lang="en-US" altLang="zh-CN" dirty="0"/>
          </a:p>
          <a:p>
            <a:endParaRPr lang="en-US" dirty="0"/>
          </a:p>
        </p:txBody>
      </p:sp>
      <p:sp>
        <p:nvSpPr>
          <p:cNvPr id="4" name="页脚占位符 3">
            <a:extLst>
              <a:ext uri="{FF2B5EF4-FFF2-40B4-BE49-F238E27FC236}">
                <a16:creationId xmlns:a16="http://schemas.microsoft.com/office/drawing/2014/main" id="{C0976D4E-4D1F-44FD-B97C-16C52731E71A}"/>
              </a:ext>
            </a:extLst>
          </p:cNvPr>
          <p:cNvSpPr>
            <a:spLocks noGrp="1"/>
          </p:cNvSpPr>
          <p:nvPr>
            <p:ph type="ftr" sz="quarter" idx="11"/>
          </p:nvPr>
        </p:nvSpPr>
        <p:spPr/>
        <p:txBody>
          <a:bodyPr/>
          <a:lstStyle/>
          <a:p>
            <a:r>
              <a:rPr lang="en-US"/>
              <a:t>2025 European Edition of the International Workshop on the Circular Electron-Positron Collider (CEPC)</a:t>
            </a:r>
          </a:p>
        </p:txBody>
      </p:sp>
      <p:pic>
        <p:nvPicPr>
          <p:cNvPr id="6" name="Picture 2">
            <a:extLst>
              <a:ext uri="{FF2B5EF4-FFF2-40B4-BE49-F238E27FC236}">
                <a16:creationId xmlns:a16="http://schemas.microsoft.com/office/drawing/2014/main" id="{E4C4A220-D4F4-478E-8B7C-99BF50D7EB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134" b="39176"/>
          <a:stretch/>
        </p:blipFill>
        <p:spPr bwMode="auto">
          <a:xfrm>
            <a:off x="751790" y="1418072"/>
            <a:ext cx="7528926" cy="128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本框 23">
            <a:extLst>
              <a:ext uri="{FF2B5EF4-FFF2-40B4-BE49-F238E27FC236}">
                <a16:creationId xmlns:a16="http://schemas.microsoft.com/office/drawing/2014/main" id="{E1D1D721-3643-4A0C-B0AB-3F5332F51B78}"/>
              </a:ext>
            </a:extLst>
          </p:cNvPr>
          <p:cNvSpPr txBox="1"/>
          <p:nvPr/>
        </p:nvSpPr>
        <p:spPr>
          <a:xfrm>
            <a:off x="2560490" y="1446919"/>
            <a:ext cx="3971817" cy="461665"/>
          </a:xfrm>
          <a:prstGeom prst="rect">
            <a:avLst/>
          </a:prstGeom>
          <a:noFill/>
        </p:spPr>
        <p:txBody>
          <a:bodyPr wrap="square" rtlCol="0">
            <a:spAutoFit/>
          </a:bodyPr>
          <a:lstStyle/>
          <a:p>
            <a:pPr algn="ctr"/>
            <a:r>
              <a:rPr lang="en-US" altLang="zh-CN" sz="2400" b="1" dirty="0">
                <a:latin typeface="Times New Roman" panose="02020603050405020304" pitchFamily="18" charset="0"/>
                <a:cs typeface="Times New Roman" panose="02020603050405020304" pitchFamily="18" charset="0"/>
              </a:rPr>
              <a:t>BEPCII-U</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RF region</a:t>
            </a:r>
            <a:endParaRPr lang="zh-CN" altLang="en-US" sz="2400" b="1"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4F73232A-50C8-4271-8BB7-48CD3C56730A}"/>
              </a:ext>
            </a:extLst>
          </p:cNvPr>
          <p:cNvSpPr/>
          <p:nvPr/>
        </p:nvSpPr>
        <p:spPr>
          <a:xfrm>
            <a:off x="1332124" y="1728014"/>
            <a:ext cx="851925" cy="567950"/>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a:extLst>
              <a:ext uri="{FF2B5EF4-FFF2-40B4-BE49-F238E27FC236}">
                <a16:creationId xmlns:a16="http://schemas.microsoft.com/office/drawing/2014/main" id="{9D5255A8-F2E7-40F5-9DAF-6297601A7D34}"/>
              </a:ext>
            </a:extLst>
          </p:cNvPr>
          <p:cNvSpPr/>
          <p:nvPr/>
        </p:nvSpPr>
        <p:spPr>
          <a:xfrm>
            <a:off x="6789180" y="1728014"/>
            <a:ext cx="851925" cy="567950"/>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图片 9" descr="总图半剖1">
            <a:extLst>
              <a:ext uri="{FF2B5EF4-FFF2-40B4-BE49-F238E27FC236}">
                <a16:creationId xmlns:a16="http://schemas.microsoft.com/office/drawing/2014/main" id="{67E0A99C-318C-4D22-ABBB-3EDC023034C9}"/>
              </a:ext>
            </a:extLst>
          </p:cNvPr>
          <p:cNvPicPr/>
          <p:nvPr/>
        </p:nvPicPr>
        <p:blipFill>
          <a:blip r:embed="rId4" cstate="print">
            <a:extLst>
              <a:ext uri="{28A0092B-C50C-407E-A947-70E740481C1C}">
                <a14:useLocalDpi xmlns:a14="http://schemas.microsoft.com/office/drawing/2010/main" val="0"/>
              </a:ext>
            </a:extLst>
          </a:blip>
          <a:srcRect l="7942" r="7582" b="1991"/>
          <a:stretch>
            <a:fillRect/>
          </a:stretch>
        </p:blipFill>
        <p:spPr bwMode="auto">
          <a:xfrm>
            <a:off x="5914937" y="2625790"/>
            <a:ext cx="2600413" cy="1894309"/>
          </a:xfrm>
          <a:prstGeom prst="rect">
            <a:avLst/>
          </a:prstGeom>
          <a:noFill/>
          <a:ln>
            <a:noFill/>
          </a:ln>
        </p:spPr>
      </p:pic>
      <p:pic>
        <p:nvPicPr>
          <p:cNvPr id="11" name="Picture 2" descr="http://www.ihep.cas.cn/xwdt/gnxw/2016/201610/W020161025551989021854.jpg">
            <a:extLst>
              <a:ext uri="{FF2B5EF4-FFF2-40B4-BE49-F238E27FC236}">
                <a16:creationId xmlns:a16="http://schemas.microsoft.com/office/drawing/2014/main" id="{2D7445E9-B402-457B-8638-DB52718E8E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442" y="4633996"/>
            <a:ext cx="2471422" cy="1611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图片 11">
            <a:extLst>
              <a:ext uri="{FF2B5EF4-FFF2-40B4-BE49-F238E27FC236}">
                <a16:creationId xmlns:a16="http://schemas.microsoft.com/office/drawing/2014/main" id="{5A165AF5-9B1D-42B4-A915-4F5E52DDE362}"/>
              </a:ext>
            </a:extLst>
          </p:cNvPr>
          <p:cNvPicPr>
            <a:picLocks noChangeAspect="1"/>
          </p:cNvPicPr>
          <p:nvPr/>
        </p:nvPicPr>
        <p:blipFill>
          <a:blip r:embed="rId6"/>
          <a:stretch>
            <a:fillRect/>
          </a:stretch>
        </p:blipFill>
        <p:spPr>
          <a:xfrm>
            <a:off x="5608323" y="5539151"/>
            <a:ext cx="3086100" cy="750923"/>
          </a:xfrm>
          <a:prstGeom prst="rect">
            <a:avLst/>
          </a:prstGeom>
        </p:spPr>
      </p:pic>
      <p:pic>
        <p:nvPicPr>
          <p:cNvPr id="13" name="图片 12">
            <a:extLst>
              <a:ext uri="{FF2B5EF4-FFF2-40B4-BE49-F238E27FC236}">
                <a16:creationId xmlns:a16="http://schemas.microsoft.com/office/drawing/2014/main" id="{94B5B622-195D-43B9-925B-FAA173BCF332}"/>
              </a:ext>
            </a:extLst>
          </p:cNvPr>
          <p:cNvPicPr>
            <a:picLocks noChangeAspect="1"/>
          </p:cNvPicPr>
          <p:nvPr/>
        </p:nvPicPr>
        <p:blipFill>
          <a:blip r:embed="rId7"/>
          <a:stretch>
            <a:fillRect/>
          </a:stretch>
        </p:blipFill>
        <p:spPr>
          <a:xfrm>
            <a:off x="5608323" y="4527388"/>
            <a:ext cx="3086100" cy="893494"/>
          </a:xfrm>
          <a:prstGeom prst="rect">
            <a:avLst/>
          </a:prstGeom>
        </p:spPr>
      </p:pic>
      <p:sp>
        <p:nvSpPr>
          <p:cNvPr id="15" name="矩形 14">
            <a:extLst>
              <a:ext uri="{FF2B5EF4-FFF2-40B4-BE49-F238E27FC236}">
                <a16:creationId xmlns:a16="http://schemas.microsoft.com/office/drawing/2014/main" id="{430F028B-C1B0-41F1-86CF-47D7E02BCA50}"/>
              </a:ext>
            </a:extLst>
          </p:cNvPr>
          <p:cNvSpPr/>
          <p:nvPr/>
        </p:nvSpPr>
        <p:spPr>
          <a:xfrm>
            <a:off x="1199536" y="1377879"/>
            <a:ext cx="1232517" cy="369332"/>
          </a:xfrm>
          <a:prstGeom prst="rect">
            <a:avLst/>
          </a:prstGeom>
        </p:spPr>
        <p:txBody>
          <a:bodyPr wrap="none">
            <a:spAutoFit/>
          </a:bodyPr>
          <a:lstStyle/>
          <a:p>
            <a:r>
              <a:rPr lang="en-US">
                <a:latin typeface="Inter"/>
              </a:rPr>
              <a:t>new cavity </a:t>
            </a:r>
            <a:endParaRPr lang="en-US" dirty="0"/>
          </a:p>
        </p:txBody>
      </p:sp>
      <p:sp>
        <p:nvSpPr>
          <p:cNvPr id="16" name="矩形 15">
            <a:extLst>
              <a:ext uri="{FF2B5EF4-FFF2-40B4-BE49-F238E27FC236}">
                <a16:creationId xmlns:a16="http://schemas.microsoft.com/office/drawing/2014/main" id="{4E34B99F-3896-488C-8871-609ED122257D}"/>
              </a:ext>
            </a:extLst>
          </p:cNvPr>
          <p:cNvSpPr/>
          <p:nvPr/>
        </p:nvSpPr>
        <p:spPr>
          <a:xfrm>
            <a:off x="6655447" y="1364582"/>
            <a:ext cx="1232517" cy="369332"/>
          </a:xfrm>
          <a:prstGeom prst="rect">
            <a:avLst/>
          </a:prstGeom>
        </p:spPr>
        <p:txBody>
          <a:bodyPr wrap="none">
            <a:spAutoFit/>
          </a:bodyPr>
          <a:lstStyle/>
          <a:p>
            <a:r>
              <a:rPr lang="en-US" dirty="0">
                <a:latin typeface="Inter"/>
              </a:rPr>
              <a:t>new cavity </a:t>
            </a:r>
            <a:endParaRPr lang="en-US" dirty="0"/>
          </a:p>
        </p:txBody>
      </p:sp>
      <p:cxnSp>
        <p:nvCxnSpPr>
          <p:cNvPr id="17" name="直接连接符 16">
            <a:extLst>
              <a:ext uri="{FF2B5EF4-FFF2-40B4-BE49-F238E27FC236}">
                <a16:creationId xmlns:a16="http://schemas.microsoft.com/office/drawing/2014/main" id="{C47078A4-F103-44B9-90A8-9918B48D4882}"/>
              </a:ext>
            </a:extLst>
          </p:cNvPr>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468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2360"/>
            <a:ext cx="8507288" cy="1214985"/>
          </a:xfrm>
        </p:spPr>
        <p:txBody>
          <a:bodyPr>
            <a:normAutofit/>
          </a:bodyPr>
          <a:lstStyle/>
          <a:p>
            <a:r>
              <a:rPr lang="en-US" altLang="zh-CN" b="1" dirty="0"/>
              <a:t>Hardware upgrade ----SCQ</a:t>
            </a:r>
            <a:endParaRPr lang="zh-CN" altLang="en-US" b="1" dirty="0"/>
          </a:p>
        </p:txBody>
      </p:sp>
      <p:cxnSp>
        <p:nvCxnSpPr>
          <p:cNvPr id="6" name="直接连接符 5"/>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FA3DAB3C-8B60-459E-9D19-390AEC57D168}"/>
              </a:ext>
            </a:extLst>
          </p:cNvPr>
          <p:cNvSpPr txBox="1"/>
          <p:nvPr/>
        </p:nvSpPr>
        <p:spPr>
          <a:xfrm>
            <a:off x="215516" y="4147696"/>
            <a:ext cx="8712968" cy="1938992"/>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t>The strength of SCQ(Superconducting Quadrupole) is critical for high luminosity at 2.8 GeV (current SCQs exceed quench current limit). </a:t>
            </a:r>
          </a:p>
          <a:p>
            <a:pPr marL="342900" indent="-342900">
              <a:buFont typeface="Wingdings" panose="05000000000000000000" pitchFamily="2" charset="2"/>
              <a:buChar char="Ø"/>
            </a:pPr>
            <a:r>
              <a:rPr lang="en-US" altLang="zh-CN" sz="2400" dirty="0"/>
              <a:t>New SCQs under design to replace existing ones for 2.8 GeV operation. </a:t>
            </a:r>
          </a:p>
        </p:txBody>
      </p:sp>
      <p:pic>
        <p:nvPicPr>
          <p:cNvPr id="9" name="Picture 2">
            <a:extLst>
              <a:ext uri="{FF2B5EF4-FFF2-40B4-BE49-F238E27FC236}">
                <a16:creationId xmlns:a16="http://schemas.microsoft.com/office/drawing/2014/main" id="{BE8FA57E-2E05-40F3-8171-D0D35C9A3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38" y="1301294"/>
            <a:ext cx="4210268" cy="2616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图片 9">
            <a:extLst>
              <a:ext uri="{FF2B5EF4-FFF2-40B4-BE49-F238E27FC236}">
                <a16:creationId xmlns:a16="http://schemas.microsoft.com/office/drawing/2014/main" id="{C5243774-B2B3-4011-B196-E4A7838809B9}"/>
              </a:ext>
            </a:extLst>
          </p:cNvPr>
          <p:cNvPicPr/>
          <p:nvPr/>
        </p:nvPicPr>
        <p:blipFill>
          <a:blip r:embed="rId3"/>
          <a:stretch>
            <a:fillRect/>
          </a:stretch>
        </p:blipFill>
        <p:spPr>
          <a:xfrm>
            <a:off x="4932567" y="1248629"/>
            <a:ext cx="3594682" cy="2792363"/>
          </a:xfrm>
          <a:prstGeom prst="rect">
            <a:avLst/>
          </a:prstGeom>
        </p:spPr>
      </p:pic>
      <p:sp>
        <p:nvSpPr>
          <p:cNvPr id="11" name="下箭头 13">
            <a:extLst>
              <a:ext uri="{FF2B5EF4-FFF2-40B4-BE49-F238E27FC236}">
                <a16:creationId xmlns:a16="http://schemas.microsoft.com/office/drawing/2014/main" id="{8915B7E5-B4FF-4A9D-9DB1-582453E88012}"/>
              </a:ext>
            </a:extLst>
          </p:cNvPr>
          <p:cNvSpPr/>
          <p:nvPr/>
        </p:nvSpPr>
        <p:spPr>
          <a:xfrm flipV="1">
            <a:off x="8328293" y="1543407"/>
            <a:ext cx="72008"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4">
            <a:extLst>
              <a:ext uri="{FF2B5EF4-FFF2-40B4-BE49-F238E27FC236}">
                <a16:creationId xmlns:a16="http://schemas.microsoft.com/office/drawing/2014/main" id="{40F6555E-300C-4EF8-A047-7F16158BD37F}"/>
              </a:ext>
            </a:extLst>
          </p:cNvPr>
          <p:cNvSpPr txBox="1"/>
          <p:nvPr/>
        </p:nvSpPr>
        <p:spPr>
          <a:xfrm>
            <a:off x="7939086" y="2191479"/>
            <a:ext cx="864096" cy="461665"/>
          </a:xfrm>
          <a:prstGeom prst="rect">
            <a:avLst/>
          </a:prstGeom>
          <a:noFill/>
        </p:spPr>
        <p:txBody>
          <a:bodyPr wrap="square" rtlCol="0">
            <a:spAutoFit/>
          </a:bodyPr>
          <a:lstStyle/>
          <a:p>
            <a:r>
              <a:rPr lang="en-US" altLang="zh-CN" sz="2400" b="1" dirty="0">
                <a:solidFill>
                  <a:srgbClr val="FF0000"/>
                </a:solidFill>
              </a:rPr>
              <a:t>530A</a:t>
            </a:r>
            <a:endParaRPr lang="zh-CN" altLang="en-US" sz="2400" b="1" dirty="0">
              <a:solidFill>
                <a:srgbClr val="FF0000"/>
              </a:solidFill>
            </a:endParaRPr>
          </a:p>
        </p:txBody>
      </p:sp>
    </p:spTree>
    <p:extLst>
      <p:ext uri="{BB962C8B-B14F-4D97-AF65-F5344CB8AC3E}">
        <p14:creationId xmlns:p14="http://schemas.microsoft.com/office/powerpoint/2010/main" val="3236082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125760"/>
            <a:ext cx="8229600" cy="1143000"/>
          </a:xfrm>
        </p:spPr>
        <p:txBody>
          <a:bodyPr/>
          <a:lstStyle/>
          <a:p>
            <a:r>
              <a:rPr lang="en-US" altLang="zh-CN" b="1" dirty="0"/>
              <a:t>Lattice  modified @2.35GeV</a:t>
            </a:r>
            <a:endParaRPr lang="zh-CN" altLang="en-US" b="1" dirty="0"/>
          </a:p>
        </p:txBody>
      </p:sp>
      <p:cxnSp>
        <p:nvCxnSpPr>
          <p:cNvPr id="6" name="直接连接符 5"/>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pic>
        <p:nvPicPr>
          <p:cNvPr id="11" name="Picture 2">
            <a:extLst>
              <a:ext uri="{FF2B5EF4-FFF2-40B4-BE49-F238E27FC236}">
                <a16:creationId xmlns:a16="http://schemas.microsoft.com/office/drawing/2014/main" id="{60E2AB37-0126-480C-94E3-6684E2316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97" y="1292776"/>
            <a:ext cx="3600400" cy="264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内容占位符 2">
            <a:extLst>
              <a:ext uri="{FF2B5EF4-FFF2-40B4-BE49-F238E27FC236}">
                <a16:creationId xmlns:a16="http://schemas.microsoft.com/office/drawing/2014/main" id="{06E3A64C-D7F0-4DB3-A6D9-57DA2535D457}"/>
              </a:ext>
            </a:extLst>
          </p:cNvPr>
          <p:cNvSpPr>
            <a:spLocks noGrp="1"/>
          </p:cNvSpPr>
          <p:nvPr>
            <p:ph idx="1"/>
          </p:nvPr>
        </p:nvSpPr>
        <p:spPr>
          <a:xfrm>
            <a:off x="411997" y="4206945"/>
            <a:ext cx="7887957" cy="2390407"/>
          </a:xfrm>
        </p:spPr>
        <p:txBody>
          <a:bodyPr>
            <a:normAutofit lnSpcReduction="10000"/>
          </a:bodyPr>
          <a:lstStyle/>
          <a:p>
            <a:pPr>
              <a:buFont typeface="Wingdings" panose="05000000000000000000" pitchFamily="2" charset="2"/>
              <a:buChar char="Ø"/>
            </a:pPr>
            <a:r>
              <a:rPr lang="en-US" altLang="zh-CN" sz="2400" dirty="0">
                <a:latin typeface="+mj-lt"/>
              </a:rPr>
              <a:t>Local optics redesigned at the RF region</a:t>
            </a:r>
          </a:p>
          <a:p>
            <a:pPr>
              <a:buFont typeface="Wingdings" panose="05000000000000000000" pitchFamily="2" charset="2"/>
              <a:buChar char="Ø"/>
            </a:pPr>
            <a:r>
              <a:rPr lang="en-US" altLang="zh-CN" sz="2400" dirty="0">
                <a:latin typeface="+mj-lt"/>
              </a:rPr>
              <a:t>Global tuning has been done to minimize the emittance</a:t>
            </a:r>
          </a:p>
          <a:p>
            <a:pPr>
              <a:buFont typeface="Wingdings" panose="05000000000000000000" pitchFamily="2" charset="2"/>
              <a:buChar char="Ø"/>
            </a:pPr>
            <a:r>
              <a:rPr lang="en-US" altLang="zh-CN" sz="2400" dirty="0">
                <a:latin typeface="+mj-lt"/>
              </a:rPr>
              <a:t>Dynamic aperture is optimized to ensure enough beam lifetime</a:t>
            </a:r>
          </a:p>
          <a:p>
            <a:pPr>
              <a:buFont typeface="Wingdings" panose="05000000000000000000" pitchFamily="2" charset="2"/>
              <a:buChar char="Ø"/>
            </a:pPr>
            <a:r>
              <a:rPr lang="en-US" altLang="zh-CN" sz="2400" dirty="0">
                <a:latin typeface="+mj-lt"/>
              </a:rPr>
              <a:t>Intensive multiparticle tracking has been done to make sure the luminosity performance</a:t>
            </a:r>
          </a:p>
        </p:txBody>
      </p:sp>
      <p:pic>
        <p:nvPicPr>
          <p:cNvPr id="18" name="Picture 2">
            <a:extLst>
              <a:ext uri="{FF2B5EF4-FFF2-40B4-BE49-F238E27FC236}">
                <a16:creationId xmlns:a16="http://schemas.microsoft.com/office/drawing/2014/main" id="{A6C12A75-FB99-44F6-941D-26E43776F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501" y="1268760"/>
            <a:ext cx="4205596" cy="291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98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125760"/>
            <a:ext cx="8229600" cy="1143000"/>
          </a:xfrm>
        </p:spPr>
        <p:txBody>
          <a:bodyPr/>
          <a:lstStyle/>
          <a:p>
            <a:r>
              <a:rPr lang="en-US" altLang="zh-CN" b="1" dirty="0"/>
              <a:t>Schedule</a:t>
            </a:r>
            <a:endParaRPr lang="zh-CN" altLang="en-US" b="1" dirty="0"/>
          </a:p>
        </p:txBody>
      </p:sp>
      <p:cxnSp>
        <p:nvCxnSpPr>
          <p:cNvPr id="6" name="直接连接符 5"/>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EB802CA9-241D-4133-AD9F-95DF653B1005}"/>
              </a:ext>
            </a:extLst>
          </p:cNvPr>
          <p:cNvSpPr/>
          <p:nvPr/>
        </p:nvSpPr>
        <p:spPr>
          <a:xfrm>
            <a:off x="539552" y="1413062"/>
            <a:ext cx="8147248" cy="1631216"/>
          </a:xfrm>
          <a:prstGeom prst="rect">
            <a:avLst/>
          </a:prstGeom>
        </p:spPr>
        <p:txBody>
          <a:bodyPr wrap="square">
            <a:spAutoFit/>
          </a:bodyPr>
          <a:lstStyle/>
          <a:p>
            <a:pPr marL="457200" indent="-457200">
              <a:buFont typeface="Wingdings" panose="05000000000000000000" pitchFamily="2" charset="2"/>
              <a:buChar char="Ø"/>
            </a:pPr>
            <a:r>
              <a:rPr lang="en-US" altLang="zh-CN" sz="2000" dirty="0">
                <a:latin typeface="+mj-lt"/>
              </a:rPr>
              <a:t>2024 .7-12, Shut down for hardware dismantling and installation</a:t>
            </a:r>
          </a:p>
          <a:p>
            <a:pPr marL="457200" indent="-457200">
              <a:buFont typeface="Wingdings" panose="05000000000000000000" pitchFamily="2" charset="2"/>
              <a:buChar char="Ø"/>
            </a:pPr>
            <a:r>
              <a:rPr lang="en-US" altLang="zh-CN" sz="2000" dirty="0">
                <a:latin typeface="+mj-lt"/>
              </a:rPr>
              <a:t>2025-2028, </a:t>
            </a:r>
            <a:r>
              <a:rPr lang="en-US" altLang="zh-CN" sz="2000" b="1" dirty="0">
                <a:latin typeface="+mj-lt"/>
              </a:rPr>
              <a:t>Operation at 1.89~2.5GeV, and prepare for energy upgrade</a:t>
            </a:r>
          </a:p>
          <a:p>
            <a:pPr marL="914400" lvl="1" indent="-457200">
              <a:buFont typeface="Arial" panose="020B0604020202020204" pitchFamily="34" charset="0"/>
              <a:buChar char="•"/>
            </a:pPr>
            <a:r>
              <a:rPr lang="en-US" altLang="zh-CN" sz="2000" b="1" dirty="0">
                <a:latin typeface="+mj-lt"/>
              </a:rPr>
              <a:t>Current status: Commissioning at 1.89 GeV until August 2025</a:t>
            </a:r>
          </a:p>
          <a:p>
            <a:pPr marL="457200" indent="-457200">
              <a:buFont typeface="Wingdings" panose="05000000000000000000" pitchFamily="2" charset="2"/>
              <a:buChar char="Ø"/>
            </a:pPr>
            <a:r>
              <a:rPr lang="en-US" altLang="zh-CN" sz="2000" dirty="0">
                <a:latin typeface="+mj-lt"/>
              </a:rPr>
              <a:t>2028.6-9, Energy upgrade to 2.8GeV</a:t>
            </a:r>
          </a:p>
          <a:p>
            <a:pPr marL="457200" indent="-457200">
              <a:buFont typeface="Wingdings" panose="05000000000000000000" pitchFamily="2" charset="2"/>
              <a:buChar char="Ø"/>
            </a:pPr>
            <a:r>
              <a:rPr lang="en-US" altLang="zh-CN" sz="2000" dirty="0">
                <a:latin typeface="+mj-lt"/>
              </a:rPr>
              <a:t>2028.9~2030, Operation at 2.5~2.8GeV</a:t>
            </a:r>
          </a:p>
        </p:txBody>
      </p:sp>
      <p:pic>
        <p:nvPicPr>
          <p:cNvPr id="7" name="图片 6">
            <a:extLst>
              <a:ext uri="{FF2B5EF4-FFF2-40B4-BE49-F238E27FC236}">
                <a16:creationId xmlns:a16="http://schemas.microsoft.com/office/drawing/2014/main" id="{FD331655-0442-4A3C-8CFD-A9251282EC07}"/>
              </a:ext>
            </a:extLst>
          </p:cNvPr>
          <p:cNvPicPr>
            <a:picLocks noChangeAspect="1"/>
          </p:cNvPicPr>
          <p:nvPr/>
        </p:nvPicPr>
        <p:blipFill>
          <a:blip r:embed="rId2"/>
          <a:stretch>
            <a:fillRect/>
          </a:stretch>
        </p:blipFill>
        <p:spPr>
          <a:xfrm>
            <a:off x="107504" y="3400339"/>
            <a:ext cx="8784976" cy="3363225"/>
          </a:xfrm>
          <a:prstGeom prst="rect">
            <a:avLst/>
          </a:prstGeom>
        </p:spPr>
      </p:pic>
      <p:sp>
        <p:nvSpPr>
          <p:cNvPr id="8" name="文本框 7">
            <a:extLst>
              <a:ext uri="{FF2B5EF4-FFF2-40B4-BE49-F238E27FC236}">
                <a16:creationId xmlns:a16="http://schemas.microsoft.com/office/drawing/2014/main" id="{CFF7B4A0-09E8-4CDC-9097-87F08EE7F3E4}"/>
              </a:ext>
            </a:extLst>
          </p:cNvPr>
          <p:cNvSpPr txBox="1"/>
          <p:nvPr/>
        </p:nvSpPr>
        <p:spPr>
          <a:xfrm>
            <a:off x="467544" y="3645024"/>
            <a:ext cx="4572000" cy="461665"/>
          </a:xfrm>
          <a:prstGeom prst="rect">
            <a:avLst/>
          </a:prstGeom>
          <a:noFill/>
        </p:spPr>
        <p:txBody>
          <a:bodyPr wrap="square">
            <a:spAutoFit/>
          </a:bodyPr>
          <a:lstStyle/>
          <a:p>
            <a:r>
              <a:rPr lang="en-US" altLang="zh-CN" sz="2400" kern="100" dirty="0">
                <a:solidFill>
                  <a:srgbClr val="FF0000"/>
                </a:solidFill>
                <a:effectLst/>
                <a:latin typeface="Times New Roman" panose="02020603050405020304" pitchFamily="18" charset="0"/>
                <a:ea typeface="宋体" panose="02010600030101010101" pitchFamily="2" charset="-122"/>
              </a:rPr>
              <a:t>e+</a:t>
            </a:r>
            <a:r>
              <a:rPr lang="en-US" altLang="zh-CN" sz="2400" kern="100" dirty="0">
                <a:solidFill>
                  <a:srgbClr val="FF0000"/>
                </a:solidFill>
                <a:latin typeface="Times New Roman" panose="02020603050405020304" pitchFamily="18" charset="0"/>
                <a:ea typeface="宋体" panose="02010600030101010101" pitchFamily="2" charset="-122"/>
              </a:rPr>
              <a:t>,</a:t>
            </a:r>
            <a:r>
              <a:rPr lang="en-US" altLang="zh-CN" sz="2400" kern="100" dirty="0">
                <a:solidFill>
                  <a:srgbClr val="0000FF"/>
                </a:solidFill>
                <a:effectLst/>
                <a:latin typeface="Times New Roman" panose="02020603050405020304" pitchFamily="18" charset="0"/>
                <a:ea typeface="宋体" panose="02010600030101010101" pitchFamily="2" charset="-122"/>
              </a:rPr>
              <a:t> e-, </a:t>
            </a:r>
            <a:r>
              <a:rPr lang="en-US" altLang="zh-CN" sz="2400" kern="100" dirty="0">
                <a:solidFill>
                  <a:srgbClr val="6AD509"/>
                </a:solidFill>
                <a:effectLst/>
                <a:latin typeface="Times New Roman" panose="02020603050405020304" pitchFamily="18" charset="0"/>
                <a:ea typeface="宋体" panose="02010600030101010101" pitchFamily="2" charset="-122"/>
              </a:rPr>
              <a:t>Lum.</a:t>
            </a:r>
            <a:endParaRPr lang="zh-CN" altLang="en-US" sz="2400" dirty="0">
              <a:solidFill>
                <a:srgbClr val="6AD509"/>
              </a:solidFill>
            </a:endParaRPr>
          </a:p>
        </p:txBody>
      </p:sp>
    </p:spTree>
    <p:extLst>
      <p:ext uri="{BB962C8B-B14F-4D97-AF65-F5344CB8AC3E}">
        <p14:creationId xmlns:p14="http://schemas.microsoft.com/office/powerpoint/2010/main" val="2994886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D82F76-EF58-406A-AC5A-55BE04309E6C}"/>
              </a:ext>
            </a:extLst>
          </p:cNvPr>
          <p:cNvSpPr>
            <a:spLocks noGrp="1"/>
          </p:cNvSpPr>
          <p:nvPr>
            <p:ph type="title"/>
          </p:nvPr>
        </p:nvSpPr>
        <p:spPr>
          <a:xfrm>
            <a:off x="0" y="121644"/>
            <a:ext cx="7886700" cy="1325563"/>
          </a:xfrm>
        </p:spPr>
        <p:txBody>
          <a:bodyPr/>
          <a:lstStyle/>
          <a:p>
            <a:r>
              <a:rPr lang="en-US" dirty="0"/>
              <a:t>Beam Commissioning w/o RF</a:t>
            </a:r>
          </a:p>
        </p:txBody>
      </p:sp>
      <p:sp>
        <p:nvSpPr>
          <p:cNvPr id="3" name="内容占位符 2">
            <a:extLst>
              <a:ext uri="{FF2B5EF4-FFF2-40B4-BE49-F238E27FC236}">
                <a16:creationId xmlns:a16="http://schemas.microsoft.com/office/drawing/2014/main" id="{4F4BA20B-6E2C-4DB3-86B1-C6EF64BCC24D}"/>
              </a:ext>
            </a:extLst>
          </p:cNvPr>
          <p:cNvSpPr>
            <a:spLocks noGrp="1"/>
          </p:cNvSpPr>
          <p:nvPr>
            <p:ph idx="1"/>
          </p:nvPr>
        </p:nvSpPr>
        <p:spPr>
          <a:xfrm>
            <a:off x="628650" y="1825625"/>
            <a:ext cx="7886700" cy="1325563"/>
          </a:xfrm>
        </p:spPr>
        <p:txBody>
          <a:bodyPr>
            <a:normAutofit fontScale="77500" lnSpcReduction="20000"/>
          </a:bodyPr>
          <a:lstStyle/>
          <a:p>
            <a:pPr algn="just"/>
            <a:r>
              <a:rPr lang="en-US" dirty="0"/>
              <a:t>The cryogenic system was ready at May 2</a:t>
            </a:r>
            <a:r>
              <a:rPr lang="en-US" baseline="30000" dirty="0"/>
              <a:t>nd</a:t>
            </a:r>
            <a:r>
              <a:rPr lang="en-US" dirty="0"/>
              <a:t>.</a:t>
            </a:r>
          </a:p>
          <a:p>
            <a:pPr algn="just"/>
            <a:r>
              <a:rPr lang="en-US" dirty="0"/>
              <a:t>In March and April, commissioning of injection beams was conducted without the RF system, with the BPR and BER obtaining beam signals of 80 turns and 100 turns respectively.</a:t>
            </a:r>
          </a:p>
          <a:p>
            <a:pPr algn="just"/>
            <a:endParaRPr lang="en-US" dirty="0"/>
          </a:p>
        </p:txBody>
      </p:sp>
      <p:sp>
        <p:nvSpPr>
          <p:cNvPr id="4" name="页脚占位符 3">
            <a:extLst>
              <a:ext uri="{FF2B5EF4-FFF2-40B4-BE49-F238E27FC236}">
                <a16:creationId xmlns:a16="http://schemas.microsoft.com/office/drawing/2014/main" id="{981F13A3-64DD-438B-98F5-7EAD25B76D3C}"/>
              </a:ext>
            </a:extLst>
          </p:cNvPr>
          <p:cNvSpPr>
            <a:spLocks noGrp="1"/>
          </p:cNvSpPr>
          <p:nvPr>
            <p:ph type="ftr" sz="quarter" idx="11"/>
          </p:nvPr>
        </p:nvSpPr>
        <p:spPr/>
        <p:txBody>
          <a:bodyPr/>
          <a:lstStyle/>
          <a:p>
            <a:r>
              <a:rPr lang="en-US"/>
              <a:t>2025 European Edition of the International Workshop on the Circular Electron-Positron Collider (CEPC)</a:t>
            </a:r>
          </a:p>
        </p:txBody>
      </p:sp>
      <p:sp>
        <p:nvSpPr>
          <p:cNvPr id="5" name="文本框 4">
            <a:extLst>
              <a:ext uri="{FF2B5EF4-FFF2-40B4-BE49-F238E27FC236}">
                <a16:creationId xmlns:a16="http://schemas.microsoft.com/office/drawing/2014/main" id="{9636F3B7-F315-410D-AA87-23629E037B05}"/>
              </a:ext>
            </a:extLst>
          </p:cNvPr>
          <p:cNvSpPr txBox="1"/>
          <p:nvPr/>
        </p:nvSpPr>
        <p:spPr>
          <a:xfrm>
            <a:off x="890025" y="5751336"/>
            <a:ext cx="2998948" cy="369332"/>
          </a:xfrm>
          <a:prstGeom prst="rect">
            <a:avLst/>
          </a:prstGeom>
          <a:noFill/>
        </p:spPr>
        <p:txBody>
          <a:bodyPr wrap="square" rtlCol="0">
            <a:spAutoFit/>
          </a:bodyPr>
          <a:lstStyle/>
          <a:p>
            <a:r>
              <a:rPr lang="en-US" altLang="zh-CN" sz="1800" dirty="0">
                <a:solidFill>
                  <a:schemeClr val="tx1"/>
                </a:solidFill>
              </a:rPr>
              <a:t>BER 120 turns</a:t>
            </a:r>
            <a:endParaRPr lang="zh-CN" altLang="en-US" sz="1800" dirty="0">
              <a:solidFill>
                <a:schemeClr val="tx1"/>
              </a:solidFill>
            </a:endParaRPr>
          </a:p>
        </p:txBody>
      </p:sp>
      <p:pic>
        <p:nvPicPr>
          <p:cNvPr id="6" name="图片 5">
            <a:extLst>
              <a:ext uri="{FF2B5EF4-FFF2-40B4-BE49-F238E27FC236}">
                <a16:creationId xmlns:a16="http://schemas.microsoft.com/office/drawing/2014/main" id="{B64AFEBA-05D1-416B-8892-FA3287709CD7}"/>
              </a:ext>
            </a:extLst>
          </p:cNvPr>
          <p:cNvPicPr>
            <a:picLocks noChangeAspect="1"/>
          </p:cNvPicPr>
          <p:nvPr/>
        </p:nvPicPr>
        <p:blipFill>
          <a:blip r:embed="rId2"/>
          <a:stretch>
            <a:fillRect/>
          </a:stretch>
        </p:blipFill>
        <p:spPr>
          <a:xfrm>
            <a:off x="390053" y="3207144"/>
            <a:ext cx="3998892" cy="2443768"/>
          </a:xfrm>
          <a:prstGeom prst="rect">
            <a:avLst/>
          </a:prstGeom>
        </p:spPr>
      </p:pic>
      <p:pic>
        <p:nvPicPr>
          <p:cNvPr id="7" name="图片 6">
            <a:extLst>
              <a:ext uri="{FF2B5EF4-FFF2-40B4-BE49-F238E27FC236}">
                <a16:creationId xmlns:a16="http://schemas.microsoft.com/office/drawing/2014/main" id="{D8570AF4-0BEE-47FC-8A19-1C9B2C86D4EA}"/>
              </a:ext>
            </a:extLst>
          </p:cNvPr>
          <p:cNvPicPr>
            <a:picLocks noChangeAspect="1"/>
          </p:cNvPicPr>
          <p:nvPr/>
        </p:nvPicPr>
        <p:blipFill>
          <a:blip r:embed="rId3"/>
          <a:stretch>
            <a:fillRect/>
          </a:stretch>
        </p:blipFill>
        <p:spPr>
          <a:xfrm>
            <a:off x="4854157" y="3280766"/>
            <a:ext cx="3888432" cy="2296524"/>
          </a:xfrm>
          <a:prstGeom prst="rect">
            <a:avLst/>
          </a:prstGeom>
        </p:spPr>
      </p:pic>
      <p:sp>
        <p:nvSpPr>
          <p:cNvPr id="8" name="文本框 7">
            <a:extLst>
              <a:ext uri="{FF2B5EF4-FFF2-40B4-BE49-F238E27FC236}">
                <a16:creationId xmlns:a16="http://schemas.microsoft.com/office/drawing/2014/main" id="{1BDC72EC-61B7-40B7-B656-F4F1D4CD5050}"/>
              </a:ext>
            </a:extLst>
          </p:cNvPr>
          <p:cNvSpPr txBox="1"/>
          <p:nvPr/>
        </p:nvSpPr>
        <p:spPr>
          <a:xfrm>
            <a:off x="6438529" y="5686904"/>
            <a:ext cx="2304060" cy="369332"/>
          </a:xfrm>
          <a:prstGeom prst="rect">
            <a:avLst/>
          </a:prstGeom>
          <a:noFill/>
        </p:spPr>
        <p:txBody>
          <a:bodyPr wrap="square" rtlCol="0">
            <a:spAutoFit/>
          </a:bodyPr>
          <a:lstStyle/>
          <a:p>
            <a:r>
              <a:rPr lang="en-US" altLang="zh-CN" sz="1800" dirty="0">
                <a:solidFill>
                  <a:schemeClr val="tx1"/>
                </a:solidFill>
              </a:rPr>
              <a:t>BPR 80 </a:t>
            </a:r>
            <a:r>
              <a:rPr lang="en-US" altLang="zh-CN" dirty="0"/>
              <a:t>turns</a:t>
            </a:r>
            <a:endParaRPr lang="zh-CN" altLang="en-US" sz="1800" dirty="0">
              <a:solidFill>
                <a:schemeClr val="tx1"/>
              </a:solidFill>
            </a:endParaRPr>
          </a:p>
        </p:txBody>
      </p:sp>
      <p:cxnSp>
        <p:nvCxnSpPr>
          <p:cNvPr id="9" name="直接连接符 8">
            <a:extLst>
              <a:ext uri="{FF2B5EF4-FFF2-40B4-BE49-F238E27FC236}">
                <a16:creationId xmlns:a16="http://schemas.microsoft.com/office/drawing/2014/main" id="{164BCBF1-C1E2-447F-B8CC-AF8730792990}"/>
              </a:ext>
            </a:extLst>
          </p:cNvPr>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9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6913D3-4254-4A99-B415-DCA788AB089F}"/>
              </a:ext>
            </a:extLst>
          </p:cNvPr>
          <p:cNvSpPr>
            <a:spLocks noGrp="1"/>
          </p:cNvSpPr>
          <p:nvPr>
            <p:ph type="title"/>
          </p:nvPr>
        </p:nvSpPr>
        <p:spPr>
          <a:xfrm>
            <a:off x="0" y="-10248"/>
            <a:ext cx="7886700" cy="1325563"/>
          </a:xfrm>
        </p:spPr>
        <p:txBody>
          <a:bodyPr/>
          <a:lstStyle/>
          <a:p>
            <a:r>
              <a:rPr lang="en-US" dirty="0"/>
              <a:t>Beam Commissioning with RF</a:t>
            </a:r>
          </a:p>
        </p:txBody>
      </p:sp>
      <p:sp>
        <p:nvSpPr>
          <p:cNvPr id="3" name="内容占位符 2">
            <a:extLst>
              <a:ext uri="{FF2B5EF4-FFF2-40B4-BE49-F238E27FC236}">
                <a16:creationId xmlns:a16="http://schemas.microsoft.com/office/drawing/2014/main" id="{A7C425E4-63A9-40FD-8359-A89D4DDE4D79}"/>
              </a:ext>
            </a:extLst>
          </p:cNvPr>
          <p:cNvSpPr>
            <a:spLocks noGrp="1"/>
          </p:cNvSpPr>
          <p:nvPr>
            <p:ph idx="1"/>
          </p:nvPr>
        </p:nvSpPr>
        <p:spPr>
          <a:xfrm>
            <a:off x="628650" y="1357403"/>
            <a:ext cx="7886700" cy="2620908"/>
          </a:xfrm>
        </p:spPr>
        <p:txBody>
          <a:bodyPr>
            <a:normAutofit fontScale="55000" lnSpcReduction="20000"/>
          </a:bodyPr>
          <a:lstStyle/>
          <a:p>
            <a:pPr>
              <a:lnSpc>
                <a:spcPct val="120000"/>
              </a:lnSpc>
              <a:spcBef>
                <a:spcPts val="0"/>
              </a:spcBef>
            </a:pPr>
            <a:r>
              <a:rPr lang="en-US" dirty="0"/>
              <a:t>May 2:	RF cavity on;</a:t>
            </a:r>
          </a:p>
          <a:p>
            <a:pPr>
              <a:lnSpc>
                <a:spcPct val="120000"/>
              </a:lnSpc>
              <a:spcBef>
                <a:spcPts val="0"/>
              </a:spcBef>
            </a:pPr>
            <a:r>
              <a:rPr lang="en-US" dirty="0"/>
              <a:t>May 3: 	electron accumulation;</a:t>
            </a:r>
          </a:p>
          <a:p>
            <a:pPr>
              <a:lnSpc>
                <a:spcPct val="120000"/>
              </a:lnSpc>
              <a:spcBef>
                <a:spcPts val="0"/>
              </a:spcBef>
            </a:pPr>
            <a:r>
              <a:rPr lang="en-US" dirty="0"/>
              <a:t>May 5: 	positron accumulation;</a:t>
            </a:r>
          </a:p>
          <a:p>
            <a:pPr>
              <a:lnSpc>
                <a:spcPct val="120000"/>
              </a:lnSpc>
              <a:spcBef>
                <a:spcPts val="0"/>
              </a:spcBef>
            </a:pPr>
            <a:r>
              <a:rPr lang="en-US" dirty="0"/>
              <a:t>May 6: 	RM measured, initial orbit and </a:t>
            </a:r>
            <a:r>
              <a:rPr lang="en-US" altLang="zh-CN" dirty="0"/>
              <a:t>optics</a:t>
            </a:r>
            <a:r>
              <a:rPr lang="en-US" dirty="0"/>
              <a:t> correction completed;</a:t>
            </a:r>
          </a:p>
          <a:p>
            <a:pPr>
              <a:lnSpc>
                <a:spcPct val="120000"/>
              </a:lnSpc>
              <a:spcBef>
                <a:spcPts val="0"/>
              </a:spcBef>
            </a:pPr>
            <a:r>
              <a:rPr lang="en-US" dirty="0"/>
              <a:t>May 12: 	1W1 and 4W1 on.</a:t>
            </a:r>
          </a:p>
          <a:p>
            <a:pPr>
              <a:lnSpc>
                <a:spcPct val="120000"/>
              </a:lnSpc>
              <a:spcBef>
                <a:spcPts val="0"/>
              </a:spcBef>
            </a:pPr>
            <a:r>
              <a:rPr lang="en-US" dirty="0"/>
              <a:t>May 15: 	Synchrotron radiation facility commissioned.</a:t>
            </a:r>
          </a:p>
          <a:p>
            <a:pPr>
              <a:lnSpc>
                <a:spcPct val="120000"/>
              </a:lnSpc>
              <a:spcBef>
                <a:spcPts val="0"/>
              </a:spcBef>
            </a:pPr>
            <a:r>
              <a:rPr lang="en-US" dirty="0"/>
              <a:t>May 16: 	Beam collision achieved.</a:t>
            </a:r>
          </a:p>
          <a:p>
            <a:pPr>
              <a:lnSpc>
                <a:spcPct val="120000"/>
              </a:lnSpc>
              <a:spcBef>
                <a:spcPts val="0"/>
              </a:spcBef>
            </a:pPr>
            <a:r>
              <a:rPr lang="en-US" dirty="0"/>
              <a:t>May 17: 	BESIII starts data taking.</a:t>
            </a:r>
          </a:p>
          <a:p>
            <a:pPr>
              <a:lnSpc>
                <a:spcPct val="120000"/>
              </a:lnSpc>
              <a:spcBef>
                <a:spcPts val="0"/>
              </a:spcBef>
            </a:pPr>
            <a:r>
              <a:rPr lang="en-US" dirty="0"/>
              <a:t>June 6: 	1W2 added; beam collision current &gt;400 mA, luminosity &gt;0.5×10³² cm⁻²s⁻¹.</a:t>
            </a:r>
          </a:p>
          <a:p>
            <a:pPr>
              <a:lnSpc>
                <a:spcPct val="120000"/>
              </a:lnSpc>
              <a:spcBef>
                <a:spcPts val="0"/>
              </a:spcBef>
            </a:pPr>
            <a:endParaRPr lang="en-US" dirty="0"/>
          </a:p>
          <a:p>
            <a:pPr>
              <a:lnSpc>
                <a:spcPct val="120000"/>
              </a:lnSpc>
              <a:spcBef>
                <a:spcPts val="0"/>
              </a:spcBef>
            </a:pPr>
            <a:endParaRPr lang="en-US" dirty="0"/>
          </a:p>
        </p:txBody>
      </p:sp>
      <p:sp>
        <p:nvSpPr>
          <p:cNvPr id="4" name="页脚占位符 3">
            <a:extLst>
              <a:ext uri="{FF2B5EF4-FFF2-40B4-BE49-F238E27FC236}">
                <a16:creationId xmlns:a16="http://schemas.microsoft.com/office/drawing/2014/main" id="{E31B4D0B-628B-4FE3-BC0E-03D539DBF90F}"/>
              </a:ext>
            </a:extLst>
          </p:cNvPr>
          <p:cNvSpPr>
            <a:spLocks noGrp="1"/>
          </p:cNvSpPr>
          <p:nvPr>
            <p:ph type="ftr" sz="quarter" idx="11"/>
          </p:nvPr>
        </p:nvSpPr>
        <p:spPr/>
        <p:txBody>
          <a:bodyPr/>
          <a:lstStyle/>
          <a:p>
            <a:r>
              <a:rPr lang="en-US"/>
              <a:t>2025 European Edition of the International Workshop on the Circular Electron-Positron Collider (CEPC)</a:t>
            </a:r>
          </a:p>
        </p:txBody>
      </p:sp>
      <p:pic>
        <p:nvPicPr>
          <p:cNvPr id="5" name="图片 4">
            <a:extLst>
              <a:ext uri="{FF2B5EF4-FFF2-40B4-BE49-F238E27FC236}">
                <a16:creationId xmlns:a16="http://schemas.microsoft.com/office/drawing/2014/main" id="{99FB48E9-AC95-4B08-A021-A4D6DC0EC314}"/>
              </a:ext>
            </a:extLst>
          </p:cNvPr>
          <p:cNvPicPr>
            <a:picLocks noChangeAspect="1"/>
          </p:cNvPicPr>
          <p:nvPr/>
        </p:nvPicPr>
        <p:blipFill>
          <a:blip r:embed="rId2"/>
          <a:stretch>
            <a:fillRect/>
          </a:stretch>
        </p:blipFill>
        <p:spPr>
          <a:xfrm>
            <a:off x="107504" y="3578087"/>
            <a:ext cx="8784976" cy="3185477"/>
          </a:xfrm>
          <a:prstGeom prst="rect">
            <a:avLst/>
          </a:prstGeom>
        </p:spPr>
      </p:pic>
      <p:sp>
        <p:nvSpPr>
          <p:cNvPr id="6" name="文本框 5">
            <a:extLst>
              <a:ext uri="{FF2B5EF4-FFF2-40B4-BE49-F238E27FC236}">
                <a16:creationId xmlns:a16="http://schemas.microsoft.com/office/drawing/2014/main" id="{D4ECF3CE-3CC9-46FD-BC96-A8CB653ECB0B}"/>
              </a:ext>
            </a:extLst>
          </p:cNvPr>
          <p:cNvSpPr txBox="1"/>
          <p:nvPr/>
        </p:nvSpPr>
        <p:spPr>
          <a:xfrm>
            <a:off x="478903" y="4235693"/>
            <a:ext cx="4572000" cy="461665"/>
          </a:xfrm>
          <a:prstGeom prst="rect">
            <a:avLst/>
          </a:prstGeom>
          <a:noFill/>
        </p:spPr>
        <p:txBody>
          <a:bodyPr wrap="square">
            <a:spAutoFit/>
          </a:bodyPr>
          <a:lstStyle/>
          <a:p>
            <a:r>
              <a:rPr lang="en-US" altLang="zh-CN" sz="2400" kern="100" dirty="0">
                <a:solidFill>
                  <a:srgbClr val="FF0000"/>
                </a:solidFill>
                <a:effectLst/>
                <a:latin typeface="Times New Roman" panose="02020603050405020304" pitchFamily="18" charset="0"/>
                <a:ea typeface="宋体" panose="02010600030101010101" pitchFamily="2" charset="-122"/>
              </a:rPr>
              <a:t>e+</a:t>
            </a:r>
            <a:r>
              <a:rPr lang="en-US" altLang="zh-CN" sz="2400" kern="100" dirty="0">
                <a:solidFill>
                  <a:srgbClr val="FF0000"/>
                </a:solidFill>
                <a:latin typeface="Times New Roman" panose="02020603050405020304" pitchFamily="18" charset="0"/>
                <a:ea typeface="宋体" panose="02010600030101010101" pitchFamily="2" charset="-122"/>
              </a:rPr>
              <a:t>,</a:t>
            </a:r>
            <a:r>
              <a:rPr lang="en-US" altLang="zh-CN" sz="2400" kern="100" dirty="0">
                <a:solidFill>
                  <a:srgbClr val="0000FF"/>
                </a:solidFill>
                <a:effectLst/>
                <a:latin typeface="Times New Roman" panose="02020603050405020304" pitchFamily="18" charset="0"/>
                <a:ea typeface="宋体" panose="02010600030101010101" pitchFamily="2" charset="-122"/>
              </a:rPr>
              <a:t> e-, </a:t>
            </a:r>
            <a:r>
              <a:rPr lang="en-US" altLang="zh-CN" sz="2400" kern="100" dirty="0">
                <a:solidFill>
                  <a:srgbClr val="6AD509"/>
                </a:solidFill>
                <a:effectLst/>
                <a:latin typeface="Times New Roman" panose="02020603050405020304" pitchFamily="18" charset="0"/>
                <a:ea typeface="宋体" panose="02010600030101010101" pitchFamily="2" charset="-122"/>
              </a:rPr>
              <a:t>Lum.</a:t>
            </a:r>
            <a:endParaRPr lang="zh-CN" altLang="en-US" sz="2400" dirty="0">
              <a:solidFill>
                <a:srgbClr val="6AD509"/>
              </a:solidFill>
            </a:endParaRPr>
          </a:p>
        </p:txBody>
      </p:sp>
      <p:cxnSp>
        <p:nvCxnSpPr>
          <p:cNvPr id="7" name="直接连接符 6">
            <a:extLst>
              <a:ext uri="{FF2B5EF4-FFF2-40B4-BE49-F238E27FC236}">
                <a16:creationId xmlns:a16="http://schemas.microsoft.com/office/drawing/2014/main" id="{CF5FC386-B892-4864-A11B-67DA851069D6}"/>
              </a:ext>
            </a:extLst>
          </p:cNvPr>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34538"/>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4268</TotalTime>
  <Words>1454</Words>
  <Application>Microsoft Office PowerPoint</Application>
  <PresentationFormat>全屏显示(4:3)</PresentationFormat>
  <Paragraphs>272</Paragraphs>
  <Slides>20</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Inter</vt:lpstr>
      <vt:lpstr>Microsoft YaHei UI</vt:lpstr>
      <vt:lpstr>等线</vt:lpstr>
      <vt:lpstr>等线 Light</vt:lpstr>
      <vt:lpstr>黑体</vt:lpstr>
      <vt:lpstr>华文楷体</vt:lpstr>
      <vt:lpstr>宋体</vt:lpstr>
      <vt:lpstr>微软雅黑</vt:lpstr>
      <vt:lpstr>Arial</vt:lpstr>
      <vt:lpstr>Calibri</vt:lpstr>
      <vt:lpstr>Calibri Light</vt:lpstr>
      <vt:lpstr>Cambria Math</vt:lpstr>
      <vt:lpstr>Times New Roman</vt:lpstr>
      <vt:lpstr>Wingdings</vt:lpstr>
      <vt:lpstr>Office 主题​​</vt:lpstr>
      <vt:lpstr>BEPCII-U and HEPS status </vt:lpstr>
      <vt:lpstr>BEPCII-U</vt:lpstr>
      <vt:lpstr>Design parameters before/after upgrade</vt:lpstr>
      <vt:lpstr>Hardware upgrade: RF</vt:lpstr>
      <vt:lpstr>Hardware upgrade ----SCQ</vt:lpstr>
      <vt:lpstr>Lattice  modified @2.35GeV</vt:lpstr>
      <vt:lpstr>Schedule</vt:lpstr>
      <vt:lpstr>Beam Commissioning w/o RF</vt:lpstr>
      <vt:lpstr>Beam Commissioning with RF</vt:lpstr>
      <vt:lpstr>Current Status of BEPCII-U</vt:lpstr>
      <vt:lpstr>PowerPoint 演示文稿</vt:lpstr>
      <vt:lpstr>HEPS Storage Ring Commissioning</vt:lpstr>
      <vt:lpstr>Phase 1: Achieved beam storage with current &gt;10 mA.(7.23-8.27)</vt:lpstr>
      <vt:lpstr>PowerPoint 演示文稿</vt:lpstr>
      <vt:lpstr>Phase 2: Current increased to ~40 mA.(9.12-9.26)</vt:lpstr>
      <vt:lpstr>Phase 3: First light, beamline experiments. (10.5-11.1)</vt:lpstr>
      <vt:lpstr>Phase 4: Preliminary beam dynamics optimization completed.(11.30-1.26)</vt:lpstr>
      <vt:lpstr>Phase 5:Optimization of storage ring current, lifetime, and vacuum. (3.23-5.20)</vt:lpstr>
      <vt:lpstr>Considerations for Next Phase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BEPCII-U and HEPS stauts</dc:title>
  <dc:creator>jidh</dc:creator>
  <cp:lastModifiedBy>jidh</cp:lastModifiedBy>
  <cp:revision>26</cp:revision>
  <dcterms:created xsi:type="dcterms:W3CDTF">2025-06-13T15:13:54Z</dcterms:created>
  <dcterms:modified xsi:type="dcterms:W3CDTF">2025-06-16T14:22:31Z</dcterms:modified>
</cp:coreProperties>
</file>